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9144000"/>
  <p:notesSz cx="6858000" cy="9144000"/>
  <p:embeddedFontLst>
    <p:embeddedFont>
      <p:font typeface="Robo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7D7C04C-7332-4014-9681-5AED2797F57A}">
  <a:tblStyle styleId="{D7D7C04C-7332-4014-9681-5AED2797F57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bold.fntdata"/><Relationship Id="rId10" Type="http://schemas.openxmlformats.org/officeDocument/2006/relationships/slide" Target="slides/slide5.xml"/><Relationship Id="rId32" Type="http://schemas.openxmlformats.org/officeDocument/2006/relationships/font" Target="fonts/Roboto-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uq6fm5-Sso7cVfM4bTBA-sQ6ADpDDda6qOSZtaESliQ/edit#slide=id.gcf3bc081ce_0_414"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uq6fm5-Sso7cVfM4bTBA-sQ6ADpDDda6qOSZtaESliQ/edit#slide=id.gcf3bc081ce_0_414"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2" name="Google Shape;8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b53374b457_0_13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55" name="Google Shape;155;gb53374b457_0_1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d2f49721cd_0_16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61" name="Google Shape;161;gd2f49721cd_0_1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d2f49721cd_0_1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d2f49721cd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d2f49721cd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d2f49721c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b53374b457_0_1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b53374b457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d2f49721cd_0_5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98" name="Google Shape;198;gd2f49721cd_0_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d2f49721cd_0_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d2f49721cd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d2f49721cd_0_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d2f49721cd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taken from </a:t>
            </a:r>
            <a:endParaRPr/>
          </a:p>
          <a:p>
            <a:pPr indent="0" lvl="0" marL="0" rtl="0" algn="l">
              <a:spcBef>
                <a:spcPts val="0"/>
              </a:spcBef>
              <a:spcAft>
                <a:spcPts val="0"/>
              </a:spcAft>
              <a:buNone/>
            </a:pPr>
            <a:r>
              <a:rPr lang="en-US" u="sng">
                <a:solidFill>
                  <a:schemeClr val="hlink"/>
                </a:solidFill>
                <a:hlinkClick r:id="rId2"/>
              </a:rPr>
              <a:t>https://docs.google.com/presentation/d/1uq6fm5-Sso7cVfM4bTBA-sQ6ADpDDda6qOSZtaESliQ/edit</a:t>
            </a:r>
            <a:endParaRPr sz="1500">
              <a:solidFill>
                <a:schemeClr val="dk1"/>
              </a:solidFill>
            </a:endParaRPr>
          </a:p>
          <a:p>
            <a:pPr indent="0" lvl="0" marL="0" rtl="0" algn="l">
              <a:spcBef>
                <a:spcPts val="0"/>
              </a:spcBef>
              <a:spcAft>
                <a:spcPts val="0"/>
              </a:spcAft>
              <a:buNone/>
            </a:pPr>
            <a:r>
              <a:rPr lang="en-US" sz="1500">
                <a:solidFill>
                  <a:schemeClr val="dk1"/>
                </a:solidFill>
              </a:rPr>
              <a:t>~30 baselines (&lt; 200 km) selected from the NOAA CORS Network </a:t>
            </a:r>
            <a:endParaRPr sz="15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45 x 2-Hr sessions (2021-001 - 2021-045)</a:t>
            </a:r>
            <a:endParaRPr sz="1500">
              <a:solidFill>
                <a:schemeClr val="dk1"/>
              </a:solidFill>
            </a:endParaRPr>
          </a:p>
          <a:p>
            <a:pPr indent="-323850" lvl="0" marL="457200" rtl="0" algn="l">
              <a:spcBef>
                <a:spcPts val="1000"/>
              </a:spcBef>
              <a:spcAft>
                <a:spcPts val="0"/>
              </a:spcAft>
              <a:buClr>
                <a:schemeClr val="dk1"/>
              </a:buClr>
              <a:buSzPts val="1500"/>
              <a:buChar char="●"/>
            </a:pPr>
            <a:r>
              <a:rPr lang="en-US" sz="1500">
                <a:solidFill>
                  <a:schemeClr val="dk1"/>
                </a:solidFill>
              </a:rPr>
              <a:t>Single-baseline solutions evaluated against MYCS2 coordinates</a:t>
            </a:r>
            <a:endParaRPr sz="1500">
              <a:solidFill>
                <a:schemeClr val="dk1"/>
              </a:solidFill>
            </a:endParaRPr>
          </a:p>
          <a:p>
            <a:pPr indent="-323850" lvl="0" marL="457200" rtl="0" algn="l">
              <a:spcBef>
                <a:spcPts val="1000"/>
              </a:spcBef>
              <a:spcAft>
                <a:spcPts val="1000"/>
              </a:spcAft>
              <a:buClr>
                <a:schemeClr val="dk1"/>
              </a:buClr>
              <a:buSzPts val="1500"/>
              <a:buChar char="●"/>
            </a:pPr>
            <a:r>
              <a:rPr lang="en-US" sz="1500">
                <a:solidFill>
                  <a:schemeClr val="dk1"/>
                </a:solidFill>
              </a:rPr>
              <a:t>M-LAMBDA approach implemented for ambiguity resolution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d37fa744a9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d37fa744a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taken from </a:t>
            </a:r>
            <a:endParaRPr/>
          </a:p>
          <a:p>
            <a:pPr indent="0" lvl="0" marL="0" rtl="0" algn="l">
              <a:spcBef>
                <a:spcPts val="0"/>
              </a:spcBef>
              <a:spcAft>
                <a:spcPts val="0"/>
              </a:spcAft>
              <a:buNone/>
            </a:pPr>
            <a:r>
              <a:rPr lang="en-US" u="sng">
                <a:solidFill>
                  <a:schemeClr val="hlink"/>
                </a:solidFill>
                <a:hlinkClick r:id="rId2"/>
              </a:rPr>
              <a:t>https://docs.google.com/presentation/d/1uq6fm5-Sso7cVfM4bTBA-sQ6ADpDDda6qOSZtaESliQ/edit</a:t>
            </a:r>
            <a:endParaRPr sz="1500">
              <a:solidFill>
                <a:schemeClr val="dk1"/>
              </a:solidFill>
            </a:endParaRPr>
          </a:p>
          <a:p>
            <a:pPr indent="0" lvl="0" marL="0" rtl="0" algn="l">
              <a:spcBef>
                <a:spcPts val="0"/>
              </a:spcBef>
              <a:spcAft>
                <a:spcPts val="0"/>
              </a:spcAft>
              <a:buNone/>
            </a:pPr>
            <a:r>
              <a:rPr lang="en-US" sz="1500">
                <a:solidFill>
                  <a:schemeClr val="dk1"/>
                </a:solidFill>
              </a:rPr>
              <a:t>~30 baselines (&lt; 200 km) selected from the NOAA CORS Network </a:t>
            </a:r>
            <a:endParaRPr sz="15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45 x 2-Hr sessions (2021-001 - 2021-045)</a:t>
            </a:r>
            <a:endParaRPr sz="1500">
              <a:solidFill>
                <a:schemeClr val="dk1"/>
              </a:solidFill>
            </a:endParaRPr>
          </a:p>
          <a:p>
            <a:pPr indent="-323850" lvl="0" marL="457200" rtl="0" algn="l">
              <a:spcBef>
                <a:spcPts val="1000"/>
              </a:spcBef>
              <a:spcAft>
                <a:spcPts val="0"/>
              </a:spcAft>
              <a:buClr>
                <a:schemeClr val="dk1"/>
              </a:buClr>
              <a:buSzPts val="1500"/>
              <a:buChar char="●"/>
            </a:pPr>
            <a:r>
              <a:rPr lang="en-US" sz="1500">
                <a:solidFill>
                  <a:schemeClr val="dk1"/>
                </a:solidFill>
              </a:rPr>
              <a:t>Single-baseline solutions evaluated against MYCS2 coordinates</a:t>
            </a:r>
            <a:endParaRPr sz="1500">
              <a:solidFill>
                <a:schemeClr val="dk1"/>
              </a:solidFill>
            </a:endParaRPr>
          </a:p>
          <a:p>
            <a:pPr indent="-323850" lvl="0" marL="457200" rtl="0" algn="l">
              <a:spcBef>
                <a:spcPts val="1000"/>
              </a:spcBef>
              <a:spcAft>
                <a:spcPts val="1000"/>
              </a:spcAft>
              <a:buClr>
                <a:schemeClr val="dk1"/>
              </a:buClr>
              <a:buSzPts val="1500"/>
              <a:buChar char="●"/>
            </a:pPr>
            <a:r>
              <a:rPr lang="en-US" sz="1500">
                <a:solidFill>
                  <a:schemeClr val="dk1"/>
                </a:solidFill>
              </a:rPr>
              <a:t>M-LAMBDA approach implemented for ambiguity resolution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adf95b9e73_0_10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34" name="Google Shape;234;gadf95b9e73_0_1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adf95b9e73_0_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7" name="Google Shape;87;gadf95b9e73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d2f49721cd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d2f49721cd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50">
                <a:solidFill>
                  <a:srgbClr val="3C4043"/>
                </a:solidFill>
                <a:highlight>
                  <a:srgbClr val="FFFFFF"/>
                </a:highlight>
                <a:latin typeface="Roboto"/>
                <a:ea typeface="Roboto"/>
                <a:cs typeface="Roboto"/>
                <a:sym typeface="Roboto"/>
              </a:rPr>
              <a:t>1) M-PAGES running GPS only solutions will be proven to be identical to PAGES running GPS only solutions. (Mid 2021). ***NGS has not yet debated or decided whether it is worthwhile at this point to pull PAGES out of OPUS and orbits and to insert M-PAGES. There are pros (plugging in M-PAGES while it is equal to PAGES and stable makes the next steps of ramping up M-PAGES capabilities a little easier; and cons (to pull PAGES out and put M-PAGES in requires a TON of paperwork, version number changes, etc). Personally I'd not bother putting M-PAGES into anything besides a BETA version of OPUS-S at this point, and even that is debatable.</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sz="1050">
                <a:solidFill>
                  <a:srgbClr val="3C4043"/>
                </a:solidFill>
                <a:highlight>
                  <a:srgbClr val="FFFFFF"/>
                </a:highlight>
                <a:latin typeface="Roboto"/>
                <a:ea typeface="Roboto"/>
                <a:cs typeface="Roboto"/>
                <a:sym typeface="Roboto"/>
              </a:rPr>
              <a:t>2) M-PAGES GNSS positioning (at least GPS+GAL) will be tested, then integrated into these products in EARLY 2022:</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sz="1050">
                <a:solidFill>
                  <a:srgbClr val="3C4043"/>
                </a:solidFill>
                <a:highlight>
                  <a:srgbClr val="FFFFFF"/>
                </a:highlight>
                <a:latin typeface="Roboto"/>
                <a:ea typeface="Roboto"/>
                <a:cs typeface="Roboto"/>
                <a:sym typeface="Roboto"/>
              </a:rPr>
              <a:t>A) OPUS-S: On BETA, we put up a version of OPUS-S where M-PAGES has replaced PAGES (I've no clue what version numbers for -S look like, so won't bother guessing)</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sz="1050">
                <a:solidFill>
                  <a:srgbClr val="3C4043"/>
                </a:solidFill>
                <a:highlight>
                  <a:srgbClr val="FFFFFF"/>
                </a:highlight>
                <a:latin typeface="Roboto"/>
                <a:ea typeface="Roboto"/>
                <a:cs typeface="Roboto"/>
                <a:sym typeface="Roboto"/>
              </a:rPr>
              <a:t>B) OPUS-Projects 5.0: M-PAGES replaces PAGES, so this product becomes OPUS-Projects 5.1, and is put on BETA. Meanwhile OPUS-Projects 5.0 moves from BETA to LIVE and OPUS-Projects 4.0 moves off of LIVE to RETIRED.</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sz="1050">
                <a:solidFill>
                  <a:srgbClr val="3C4043"/>
                </a:solidFill>
                <a:highlight>
                  <a:srgbClr val="FFFFFF"/>
                </a:highlight>
                <a:latin typeface="Roboto"/>
                <a:ea typeface="Roboto"/>
                <a:cs typeface="Roboto"/>
                <a:sym typeface="Roboto"/>
              </a:rPr>
              <a:t>C) NGS begins making "practice" GNSS orbits in IGS14, but not necessarily turning them in to the IGS formally yet.</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sz="1050">
                <a:solidFill>
                  <a:srgbClr val="3C4043"/>
                </a:solidFill>
                <a:highlight>
                  <a:srgbClr val="FFFFFF"/>
                </a:highlight>
                <a:latin typeface="Roboto"/>
                <a:ea typeface="Roboto"/>
                <a:cs typeface="Roboto"/>
                <a:sym typeface="Roboto"/>
              </a:rPr>
              <a:t>D) NGS will make both A and B possible through the use of IGS GNSS orbits. (Our own "practice" orbits, see "C" may not yet be part of the IGS GNSS orbit stream yet)</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US" sz="1050">
                <a:solidFill>
                  <a:srgbClr val="3C4043"/>
                </a:solidFill>
                <a:highlight>
                  <a:srgbClr val="FFFFFF"/>
                </a:highlight>
                <a:latin typeface="Roboto"/>
                <a:ea typeface="Roboto"/>
                <a:cs typeface="Roboto"/>
                <a:sym typeface="Roboto"/>
              </a:rPr>
              <a:t>3) M-PAGES GNSS orbits are created at NGS in either IGS14 or (quite possibly) in IGS20 sometime in late 2022. We begin submitting them to the IGS for their formal orbit process. The IGS14/IGS20 question is highly dependent upon three things: (a) when is ITRF2020 released, (b)how soon thereafter is IGS20 released and (c) how soon thereafter does NGS update the NCN to IGS20 (though this last point may be moot....if we don't need NCN stations on IGS20 to make IGS20 orbits, then ignore this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adf95b9e73_0_1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adf95b9e73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ae0c8d7471_0_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ae0c8d7471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d2f49721cd_0_1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d2f49721cd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https://kb.igs.org/hc/en-us/article_attachments/115007664947/RINEX-211.pdf</a:t>
            </a:r>
            <a:endParaRPr/>
          </a:p>
          <a:p>
            <a:pPr indent="0" lvl="0" marL="0" rtl="0" algn="l">
              <a:spcBef>
                <a:spcPts val="0"/>
              </a:spcBef>
              <a:spcAft>
                <a:spcPts val="0"/>
              </a:spcAft>
              <a:buNone/>
            </a:pPr>
            <a:r>
              <a:rPr lang="en-US"/>
              <a:t>https://files.igs.org/pub/data/format/rinex305.pdf</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adf95b9e73_0_22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88" name="Google Shape;288;gadf95b9e73_0_2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adf95b9e73_0_1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adf95b9e73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50">
                <a:solidFill>
                  <a:srgbClr val="3C4043"/>
                </a:solidFill>
                <a:highlight>
                  <a:srgbClr val="FFFFFF"/>
                </a:highlight>
                <a:latin typeface="Roboto"/>
                <a:ea typeface="Roboto"/>
                <a:cs typeface="Roboto"/>
                <a:sym typeface="Roboto"/>
              </a:rPr>
              <a:t>M-PAGES will become the processing engine for both the existing NSRS and the Modernized NSRS:</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sz="1050">
                <a:solidFill>
                  <a:srgbClr val="3C4043"/>
                </a:solidFill>
                <a:highlight>
                  <a:srgbClr val="FFFFFF"/>
                </a:highlight>
                <a:latin typeface="Roboto"/>
                <a:ea typeface="Roboto"/>
                <a:cs typeface="Roboto"/>
                <a:sym typeface="Roboto"/>
              </a:rPr>
              <a:t>- Existing NSRS: M-PAGES will be put into NGS products and services over the next two years, and will continue to serve the current NSRS until the current NSRS is retired</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rPr lang="en-US" sz="1050">
                <a:solidFill>
                  <a:srgbClr val="3C4043"/>
                </a:solidFill>
                <a:highlight>
                  <a:srgbClr val="FFFFFF"/>
                </a:highlight>
                <a:latin typeface="Roboto"/>
                <a:ea typeface="Roboto"/>
                <a:cs typeface="Roboto"/>
                <a:sym typeface="Roboto"/>
              </a:rPr>
              <a:t>- Modernized NSRS: M-PAGES will be in all products and services of the Modernized NSRS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adf95b9e73_0_2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adf95b9e73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b53374b457_0_2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94" name="Google Shape;94;gb53374b457_0_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b53374b457_0_3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00" name="Google Shape;100;gb53374b457_0_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b53374b457_0_5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07" name="Google Shape;107;gb53374b457_0_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d56fcde90c_0_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14" name="Google Shape;114;gd56fcde90c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b53374b457_0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b53374b457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Clr>
                <a:schemeClr val="dk1"/>
              </a:buClr>
              <a:buSzPts val="1100"/>
              <a:buFont typeface="Arial"/>
              <a:buNone/>
            </a:pPr>
            <a:r>
              <a:rPr lang="en-US" sz="1200">
                <a:solidFill>
                  <a:srgbClr val="073763"/>
                </a:solidFill>
                <a:latin typeface="Times New Roman"/>
                <a:ea typeface="Times New Roman"/>
                <a:cs typeface="Times New Roman"/>
                <a:sym typeface="Times New Roman"/>
              </a:rPr>
              <a:t>Stressler, et. al, Updates on the New GNSS Processing Software, 2019, </a:t>
            </a:r>
            <a:r>
              <a:rPr lang="en-US" sz="1200">
                <a:solidFill>
                  <a:schemeClr val="dk1"/>
                </a:solidFill>
                <a:latin typeface="Times New Roman"/>
                <a:ea typeface="Times New Roman"/>
                <a:cs typeface="Times New Roman"/>
                <a:sym typeface="Times New Roman"/>
              </a:rPr>
              <a:t>https://docs.google.com/drawings/d/1pHf97jmekDcvfeNT9-HcJ0OVKx9_yOvmhco7AMQCWKU/edit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adf95b9e73_0_20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SzPts val="1100"/>
              <a:buNone/>
            </a:pPr>
            <a:r>
              <a:rPr lang="en-US" sz="1400">
                <a:solidFill>
                  <a:schemeClr val="dk1"/>
                </a:solidFill>
                <a:latin typeface="Times New Roman"/>
                <a:ea typeface="Times New Roman"/>
                <a:cs typeface="Times New Roman"/>
                <a:sym typeface="Times New Roman"/>
              </a:rPr>
              <a:t>Geographic center of CONUS, 2021-1-12 12:00 PM - 6:00 PM CST</a:t>
            </a:r>
            <a:endParaRPr sz="20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t/>
            </a:r>
            <a:endParaRPr/>
          </a:p>
        </p:txBody>
      </p:sp>
      <p:sp>
        <p:nvSpPr>
          <p:cNvPr id="134" name="Google Shape;134;gadf95b9e73_0_2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b53374b457_0_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b53374b457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70" name="Google Shape;70;p11"/>
          <p:cNvSpPr txBox="1"/>
          <p:nvPr>
            <p:ph idx="1" type="body"/>
          </p:nvPr>
        </p:nvSpPr>
        <p:spPr>
          <a:xfrm rot="5400000">
            <a:off x="2309018" y="-251619"/>
            <a:ext cx="4525963" cy="82296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76" name="Google Shape;76;p12"/>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1400"/>
              <a:buNone/>
              <a:defRPr b="1" i="0" sz="4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algn="l">
              <a:lnSpc>
                <a:spcPct val="100000"/>
              </a:lnSpc>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algn="l">
              <a:lnSpc>
                <a:spcPct val="100000"/>
              </a:lnSpc>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SzPts val="1400"/>
              <a:buNone/>
              <a:defRPr b="1" i="0" sz="2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SzPts val="1400"/>
              <a:buNone/>
              <a:defRPr b="1" i="0" sz="2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63" name="Google Shape;63;p10"/>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64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9.png"/><Relationship Id="rId4" Type="http://schemas.openxmlformats.org/officeDocument/2006/relationships/image" Target="../media/image11.png"/><Relationship Id="rId5" Type="http://schemas.openxmlformats.org/officeDocument/2006/relationships/hyperlink" Target="https://geodesy.noaa.gov/CORS/" TargetMode="External"/><Relationship Id="rId6" Type="http://schemas.openxmlformats.org/officeDocument/2006/relationships/hyperlink" Target="http://www.igs.o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4.png"/><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www.igs.org/wg/rine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hyperlink" Target="https://www.tallysman.com/gnss-mouse-pa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5.png"/><Relationship Id="rId5" Type="http://schemas.openxmlformats.org/officeDocument/2006/relationships/hyperlink" Target="https://www.gnssplanning.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hyperlink" Target="https://www.gnssplanning.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nvSpPr>
        <p:spPr>
          <a:xfrm>
            <a:off x="81975" y="694875"/>
            <a:ext cx="8975400" cy="598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1000"/>
              </a:spcBef>
              <a:spcAft>
                <a:spcPts val="0"/>
              </a:spcAft>
              <a:buClr>
                <a:srgbClr val="000000"/>
              </a:buClr>
              <a:buSzPts val="1100"/>
              <a:buFont typeface="Arial"/>
              <a:buNone/>
            </a:pPr>
            <a:r>
              <a:rPr lang="en-US" sz="3600">
                <a:solidFill>
                  <a:schemeClr val="dk1"/>
                </a:solidFill>
                <a:latin typeface="Times New Roman"/>
                <a:ea typeface="Times New Roman"/>
                <a:cs typeface="Times New Roman"/>
                <a:sym typeface="Times New Roman"/>
              </a:rPr>
              <a:t>Multi-Constellation</a:t>
            </a:r>
            <a:endParaRPr sz="3600">
              <a:solidFill>
                <a:schemeClr val="dk1"/>
              </a:solidFill>
              <a:latin typeface="Times New Roman"/>
              <a:ea typeface="Times New Roman"/>
              <a:cs typeface="Times New Roman"/>
              <a:sym typeface="Times New Roman"/>
            </a:endParaRPr>
          </a:p>
          <a:p>
            <a:pPr indent="0" lvl="0" marL="0" marR="0" rtl="0" algn="ctr">
              <a:lnSpc>
                <a:spcPct val="100000"/>
              </a:lnSpc>
              <a:spcBef>
                <a:spcPts val="1000"/>
              </a:spcBef>
              <a:spcAft>
                <a:spcPts val="0"/>
              </a:spcAft>
              <a:buClr>
                <a:srgbClr val="000000"/>
              </a:buClr>
              <a:buSzPts val="1100"/>
              <a:buFont typeface="Arial"/>
              <a:buNone/>
            </a:pPr>
            <a:r>
              <a:rPr lang="en-US" sz="3600">
                <a:solidFill>
                  <a:schemeClr val="dk1"/>
                </a:solidFill>
                <a:latin typeface="Times New Roman"/>
                <a:ea typeface="Times New Roman"/>
                <a:cs typeface="Times New Roman"/>
                <a:sym typeface="Times New Roman"/>
              </a:rPr>
              <a:t>Global Navigation Satellite System (GNSS) </a:t>
            </a:r>
            <a:endParaRPr sz="3600">
              <a:solidFill>
                <a:schemeClr val="dk1"/>
              </a:solidFill>
              <a:latin typeface="Times New Roman"/>
              <a:ea typeface="Times New Roman"/>
              <a:cs typeface="Times New Roman"/>
              <a:sym typeface="Times New Roman"/>
            </a:endParaRPr>
          </a:p>
          <a:p>
            <a:pPr indent="0" lvl="0" marL="0" marR="0" rtl="0" algn="ctr">
              <a:lnSpc>
                <a:spcPct val="100000"/>
              </a:lnSpc>
              <a:spcBef>
                <a:spcPts val="1000"/>
              </a:spcBef>
              <a:spcAft>
                <a:spcPts val="0"/>
              </a:spcAft>
              <a:buClr>
                <a:srgbClr val="000000"/>
              </a:buClr>
              <a:buSzPts val="1100"/>
              <a:buFont typeface="Arial"/>
              <a:buNone/>
            </a:pPr>
            <a:r>
              <a:rPr lang="en-US" sz="3600">
                <a:solidFill>
                  <a:schemeClr val="dk1"/>
                </a:solidFill>
                <a:latin typeface="Times New Roman"/>
                <a:ea typeface="Times New Roman"/>
                <a:cs typeface="Times New Roman"/>
                <a:sym typeface="Times New Roman"/>
              </a:rPr>
              <a:t>Software </a:t>
            </a:r>
            <a:endParaRPr b="0" i="0" sz="30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1000"/>
              </a:spcBef>
              <a:spcAft>
                <a:spcPts val="0"/>
              </a:spcAft>
              <a:buClr>
                <a:srgbClr val="000000"/>
              </a:buClr>
              <a:buSzPts val="2400"/>
              <a:buFont typeface="Arial"/>
              <a:buNone/>
            </a:pPr>
            <a:r>
              <a:rPr lang="en-US" sz="2400">
                <a:solidFill>
                  <a:schemeClr val="dk1"/>
                </a:solidFill>
                <a:latin typeface="Times New Roman"/>
                <a:ea typeface="Times New Roman"/>
                <a:cs typeface="Times New Roman"/>
                <a:sym typeface="Times New Roman"/>
              </a:rPr>
              <a:t>May 4, 2021</a:t>
            </a:r>
            <a:endParaRPr sz="2400">
              <a:solidFill>
                <a:schemeClr val="dk1"/>
              </a:solidFill>
              <a:latin typeface="Times New Roman"/>
              <a:ea typeface="Times New Roman"/>
              <a:cs typeface="Times New Roman"/>
              <a:sym typeface="Times New Roman"/>
            </a:endParaRPr>
          </a:p>
          <a:p>
            <a:pPr indent="0" lvl="0" marL="0" marR="0" rtl="0" algn="ctr">
              <a:lnSpc>
                <a:spcPct val="100000"/>
              </a:lnSpc>
              <a:spcBef>
                <a:spcPts val="1000"/>
              </a:spcBef>
              <a:spcAft>
                <a:spcPts val="0"/>
              </a:spcAft>
              <a:buClr>
                <a:srgbClr val="000000"/>
              </a:buClr>
              <a:buSzPts val="2400"/>
              <a:buFont typeface="Arial"/>
              <a:buNone/>
            </a:pPr>
            <a:r>
              <a:t/>
            </a:r>
            <a:endParaRPr sz="2400">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400"/>
              <a:buFont typeface="Arial"/>
              <a:buNone/>
            </a:pPr>
            <a:r>
              <a:rPr lang="en-US" sz="2400">
                <a:solidFill>
                  <a:srgbClr val="666666"/>
                </a:solidFill>
                <a:latin typeface="Times New Roman"/>
                <a:ea typeface="Times New Roman"/>
                <a:cs typeface="Times New Roman"/>
                <a:sym typeface="Times New Roman"/>
              </a:rPr>
              <a:t>Andria Bilich (presenting), </a:t>
            </a:r>
            <a:endParaRPr sz="2400">
              <a:solidFill>
                <a:srgbClr val="666666"/>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400"/>
              <a:buFont typeface="Arial"/>
              <a:buNone/>
            </a:pPr>
            <a:r>
              <a:rPr lang="en-US" sz="2400">
                <a:solidFill>
                  <a:srgbClr val="666666"/>
                </a:solidFill>
                <a:latin typeface="Times New Roman"/>
                <a:ea typeface="Times New Roman"/>
                <a:cs typeface="Times New Roman"/>
                <a:sym typeface="Times New Roman"/>
              </a:rPr>
              <a:t>Bryan Stressler (online), </a:t>
            </a:r>
            <a:endParaRPr sz="2400">
              <a:solidFill>
                <a:srgbClr val="666666"/>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400"/>
              <a:buFont typeface="Arial"/>
              <a:buNone/>
            </a:pPr>
            <a:r>
              <a:rPr lang="en-US" sz="2400">
                <a:solidFill>
                  <a:srgbClr val="666666"/>
                </a:solidFill>
                <a:latin typeface="Times New Roman"/>
                <a:ea typeface="Times New Roman"/>
                <a:cs typeface="Times New Roman"/>
                <a:sym typeface="Times New Roman"/>
              </a:rPr>
              <a:t>and lots of other NGS colleagues </a:t>
            </a:r>
            <a:endParaRPr sz="2400">
              <a:solidFill>
                <a:srgbClr val="666666"/>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2"/>
          <p:cNvSpPr txBox="1"/>
          <p:nvPr>
            <p:ph idx="12" type="sldNum"/>
          </p:nvPr>
        </p:nvSpPr>
        <p:spPr>
          <a:xfrm>
            <a:off x="7691175" y="6356350"/>
            <a:ext cx="1366200" cy="437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sp>
        <p:nvSpPr>
          <p:cNvPr id="158" name="Google Shape;158;p22"/>
          <p:cNvSpPr txBox="1"/>
          <p:nvPr/>
        </p:nvSpPr>
        <p:spPr>
          <a:xfrm>
            <a:off x="84300" y="2977500"/>
            <a:ext cx="8975400" cy="90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1000"/>
              </a:spcBef>
              <a:spcAft>
                <a:spcPts val="0"/>
              </a:spcAft>
              <a:buNone/>
            </a:pPr>
            <a:r>
              <a:rPr lang="en-US" sz="3600">
                <a:solidFill>
                  <a:schemeClr val="dk1"/>
                </a:solidFill>
                <a:latin typeface="Times New Roman"/>
                <a:ea typeface="Times New Roman"/>
                <a:cs typeface="Times New Roman"/>
                <a:sym typeface="Times New Roman"/>
              </a:rPr>
              <a:t>GNSS Software at NGS</a:t>
            </a:r>
            <a:endParaRPr b="0" i="0" sz="36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1000"/>
              </a:spcBef>
              <a:spcAft>
                <a:spcPts val="0"/>
              </a:spcAft>
              <a:buClr>
                <a:srgbClr val="000000"/>
              </a:buClr>
              <a:buSzPts val="2400"/>
              <a:buFont typeface="Arial"/>
              <a:buNone/>
            </a:pPr>
            <a:r>
              <a:t/>
            </a:r>
            <a:endParaRPr b="0" i="0" sz="2400" u="none" cap="none" strike="noStrike">
              <a:solidFill>
                <a:srgbClr val="990000"/>
              </a:solidFill>
              <a:latin typeface="Times New Roman"/>
              <a:ea typeface="Times New Roman"/>
              <a:cs typeface="Times New Roman"/>
              <a:sym typeface="Times New Roman"/>
            </a:endParaRPr>
          </a:p>
          <a:p>
            <a:pPr indent="0" lvl="0" marL="0" marR="0" rtl="0" algn="ctr">
              <a:lnSpc>
                <a:spcPct val="100000"/>
              </a:lnSpc>
              <a:spcBef>
                <a:spcPts val="1000"/>
              </a:spcBef>
              <a:spcAft>
                <a:spcPts val="0"/>
              </a:spcAft>
              <a:buClr>
                <a:srgbClr val="000000"/>
              </a:buClr>
              <a:buSzPts val="2000"/>
              <a:buFont typeface="Arial"/>
              <a:buNone/>
            </a:pPr>
            <a:r>
              <a:t/>
            </a:r>
            <a:endParaRPr b="0" i="0" sz="20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3"/>
          <p:cNvSpPr txBox="1"/>
          <p:nvPr>
            <p:ph idx="12" type="sldNum"/>
          </p:nvPr>
        </p:nvSpPr>
        <p:spPr>
          <a:xfrm>
            <a:off x="7691175" y="6356350"/>
            <a:ext cx="1366200" cy="437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sp>
        <p:nvSpPr>
          <p:cNvPr id="164" name="Google Shape;164;p23"/>
          <p:cNvSpPr txBox="1"/>
          <p:nvPr/>
        </p:nvSpPr>
        <p:spPr>
          <a:xfrm>
            <a:off x="84300" y="771350"/>
            <a:ext cx="8975400" cy="90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1000"/>
              </a:spcBef>
              <a:spcAft>
                <a:spcPts val="0"/>
              </a:spcAft>
              <a:buNone/>
            </a:pPr>
            <a:r>
              <a:t/>
            </a:r>
            <a:endParaRPr b="0" i="0" sz="36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1000"/>
              </a:spcBef>
              <a:spcAft>
                <a:spcPts val="0"/>
              </a:spcAft>
              <a:buClr>
                <a:srgbClr val="000000"/>
              </a:buClr>
              <a:buSzPts val="2400"/>
              <a:buFont typeface="Arial"/>
              <a:buNone/>
            </a:pPr>
            <a:r>
              <a:t/>
            </a:r>
            <a:endParaRPr b="0" i="0" sz="2400" u="none" cap="none" strike="noStrike">
              <a:solidFill>
                <a:srgbClr val="990000"/>
              </a:solidFill>
              <a:latin typeface="Times New Roman"/>
              <a:ea typeface="Times New Roman"/>
              <a:cs typeface="Times New Roman"/>
              <a:sym typeface="Times New Roman"/>
            </a:endParaRPr>
          </a:p>
          <a:p>
            <a:pPr indent="0" lvl="0" marL="0" marR="0" rtl="0" algn="ctr">
              <a:lnSpc>
                <a:spcPct val="100000"/>
              </a:lnSpc>
              <a:spcBef>
                <a:spcPts val="1000"/>
              </a:spcBef>
              <a:spcAft>
                <a:spcPts val="0"/>
              </a:spcAft>
              <a:buClr>
                <a:srgbClr val="000000"/>
              </a:buClr>
              <a:buSzPts val="2000"/>
              <a:buFont typeface="Arial"/>
              <a:buNone/>
            </a:pPr>
            <a:r>
              <a:t/>
            </a:r>
            <a:endParaRPr b="0" i="0" sz="2000" u="none" cap="none" strike="noStrike">
              <a:solidFill>
                <a:schemeClr val="dk1"/>
              </a:solidFill>
              <a:latin typeface="Times New Roman"/>
              <a:ea typeface="Times New Roman"/>
              <a:cs typeface="Times New Roman"/>
              <a:sym typeface="Times New Roman"/>
            </a:endParaRPr>
          </a:p>
        </p:txBody>
      </p:sp>
      <p:pic>
        <p:nvPicPr>
          <p:cNvPr id="165" name="Google Shape;165;p23"/>
          <p:cNvPicPr preferRelativeResize="0"/>
          <p:nvPr/>
        </p:nvPicPr>
        <p:blipFill>
          <a:blip r:embed="rId3">
            <a:alphaModFix/>
          </a:blip>
          <a:stretch>
            <a:fillRect/>
          </a:stretch>
        </p:blipFill>
        <p:spPr>
          <a:xfrm>
            <a:off x="1143000" y="1140950"/>
            <a:ext cx="7386374" cy="4562625"/>
          </a:xfrm>
          <a:prstGeom prst="rect">
            <a:avLst/>
          </a:prstGeom>
          <a:noFill/>
          <a:ln>
            <a:noFill/>
          </a:ln>
        </p:spPr>
      </p:pic>
      <p:sp>
        <p:nvSpPr>
          <p:cNvPr id="166" name="Google Shape;166;p23"/>
          <p:cNvSpPr txBox="1"/>
          <p:nvPr/>
        </p:nvSpPr>
        <p:spPr>
          <a:xfrm rot="-1886558">
            <a:off x="5325163" y="2760132"/>
            <a:ext cx="2370005" cy="1262203"/>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7000">
                <a:solidFill>
                  <a:srgbClr val="FFFFFF"/>
                </a:solidFill>
                <a:latin typeface="Impact"/>
                <a:ea typeface="Impact"/>
                <a:cs typeface="Impact"/>
                <a:sym typeface="Impact"/>
              </a:rPr>
              <a:t>OPUS</a:t>
            </a:r>
            <a:endParaRPr i="1" sz="7000">
              <a:solidFill>
                <a:srgbClr val="FFFFFF"/>
              </a:solidFill>
              <a:latin typeface="Impact"/>
              <a:ea typeface="Impact"/>
              <a:cs typeface="Impact"/>
              <a:sym typeface="Impact"/>
            </a:endParaRPr>
          </a:p>
        </p:txBody>
      </p:sp>
      <p:grpSp>
        <p:nvGrpSpPr>
          <p:cNvPr id="167" name="Google Shape;167;p23"/>
          <p:cNvGrpSpPr/>
          <p:nvPr/>
        </p:nvGrpSpPr>
        <p:grpSpPr>
          <a:xfrm>
            <a:off x="1575825" y="2864050"/>
            <a:ext cx="2277322" cy="2414575"/>
            <a:chOff x="630325" y="771350"/>
            <a:chExt cx="2277322" cy="2414575"/>
          </a:xfrm>
        </p:grpSpPr>
        <p:pic>
          <p:nvPicPr>
            <p:cNvPr id="168" name="Google Shape;168;p23"/>
            <p:cNvPicPr preferRelativeResize="0"/>
            <p:nvPr/>
          </p:nvPicPr>
          <p:blipFill>
            <a:blip r:embed="rId4">
              <a:alphaModFix/>
            </a:blip>
            <a:stretch>
              <a:fillRect/>
            </a:stretch>
          </p:blipFill>
          <p:spPr>
            <a:xfrm>
              <a:off x="636222" y="771350"/>
              <a:ext cx="2271425" cy="1609225"/>
            </a:xfrm>
            <a:prstGeom prst="rect">
              <a:avLst/>
            </a:prstGeom>
            <a:noFill/>
            <a:ln>
              <a:noFill/>
            </a:ln>
          </p:spPr>
        </p:pic>
        <p:sp>
          <p:nvSpPr>
            <p:cNvPr id="169" name="Google Shape;169;p23"/>
            <p:cNvSpPr/>
            <p:nvPr/>
          </p:nvSpPr>
          <p:spPr>
            <a:xfrm>
              <a:off x="630325" y="2282925"/>
              <a:ext cx="2271300" cy="903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400">
                  <a:latin typeface="Impact"/>
                  <a:ea typeface="Impact"/>
                  <a:cs typeface="Impact"/>
                  <a:sym typeface="Impact"/>
                </a:rPr>
                <a:t>GPS/GNSS</a:t>
              </a:r>
              <a:endParaRPr sz="3400">
                <a:latin typeface="Impact"/>
                <a:ea typeface="Impact"/>
                <a:cs typeface="Impact"/>
                <a:sym typeface="Impact"/>
              </a:endParaRPr>
            </a:p>
            <a:p>
              <a:pPr indent="0" lvl="0" marL="0" rtl="0" algn="ctr">
                <a:spcBef>
                  <a:spcPts val="0"/>
                </a:spcBef>
                <a:spcAft>
                  <a:spcPts val="0"/>
                </a:spcAft>
                <a:buNone/>
              </a:pPr>
              <a:r>
                <a:rPr lang="en-US" sz="3400">
                  <a:latin typeface="Impact"/>
                  <a:ea typeface="Impact"/>
                  <a:cs typeface="Impact"/>
                  <a:sym typeface="Impact"/>
                </a:rPr>
                <a:t>SOFTWARE</a:t>
              </a:r>
              <a:endParaRPr sz="3400">
                <a:latin typeface="Impact"/>
                <a:ea typeface="Impact"/>
                <a:cs typeface="Impact"/>
                <a:sym typeface="Impact"/>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4"/>
          <p:cNvSpPr txBox="1"/>
          <p:nvPr/>
        </p:nvSpPr>
        <p:spPr>
          <a:xfrm>
            <a:off x="81975" y="1166600"/>
            <a:ext cx="5029500" cy="42573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PAGES: Program for the Adjustment of GPS Ephemerides</a:t>
            </a:r>
            <a:endParaRPr sz="2400">
              <a:solidFill>
                <a:schemeClr val="dk1"/>
              </a:solidFill>
              <a:latin typeface="Times New Roman"/>
              <a:ea typeface="Times New Roman"/>
              <a:cs typeface="Times New Roman"/>
              <a:sym typeface="Times New Roman"/>
            </a:endParaRPr>
          </a:p>
          <a:p>
            <a:pPr indent="-381000" lvl="0" marL="457200" marR="0" rtl="0" algn="l">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In-house NGS software</a:t>
            </a:r>
            <a:endParaRPr sz="2400">
              <a:solidFill>
                <a:schemeClr val="dk1"/>
              </a:solidFill>
              <a:latin typeface="Times New Roman"/>
              <a:ea typeface="Times New Roman"/>
              <a:cs typeface="Times New Roman"/>
              <a:sym typeface="Times New Roman"/>
            </a:endParaRPr>
          </a:p>
          <a:p>
            <a:pPr indent="-381000" lvl="0" marL="457200" marR="0" rtl="0" algn="l">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“Under the hood” for most GPS services at NGS:</a:t>
            </a:r>
            <a:endParaRPr sz="2400">
              <a:solidFill>
                <a:schemeClr val="dk1"/>
              </a:solidFill>
              <a:latin typeface="Times New Roman"/>
              <a:ea typeface="Times New Roman"/>
              <a:cs typeface="Times New Roman"/>
              <a:sym typeface="Times New Roman"/>
            </a:endParaRPr>
          </a:p>
          <a:p>
            <a:pPr indent="-368300" lvl="1" marL="914400" rtl="0" algn="l">
              <a:spcBef>
                <a:spcPts val="1000"/>
              </a:spcBef>
              <a:spcAft>
                <a:spcPts val="0"/>
              </a:spcAft>
              <a:buClr>
                <a:schemeClr val="dk1"/>
              </a:buClr>
              <a:buSzPts val="2200"/>
              <a:buFont typeface="Times New Roman"/>
              <a:buChar char="○"/>
            </a:pPr>
            <a:r>
              <a:rPr lang="en-US" sz="2200">
                <a:solidFill>
                  <a:schemeClr val="dk1"/>
                </a:solidFill>
                <a:latin typeface="Times New Roman"/>
                <a:ea typeface="Times New Roman"/>
                <a:cs typeface="Times New Roman"/>
                <a:sym typeface="Times New Roman"/>
              </a:rPr>
              <a:t>OPUS Static</a:t>
            </a:r>
            <a:endParaRPr sz="2200">
              <a:solidFill>
                <a:schemeClr val="dk1"/>
              </a:solidFill>
              <a:latin typeface="Times New Roman"/>
              <a:ea typeface="Times New Roman"/>
              <a:cs typeface="Times New Roman"/>
              <a:sym typeface="Times New Roman"/>
            </a:endParaRPr>
          </a:p>
          <a:p>
            <a:pPr indent="-368300" lvl="1" marL="914400" rtl="0" algn="l">
              <a:spcBef>
                <a:spcPts val="0"/>
              </a:spcBef>
              <a:spcAft>
                <a:spcPts val="0"/>
              </a:spcAft>
              <a:buClr>
                <a:schemeClr val="dk1"/>
              </a:buClr>
              <a:buSzPts val="2200"/>
              <a:buFont typeface="Times New Roman"/>
              <a:buChar char="○"/>
            </a:pPr>
            <a:r>
              <a:rPr lang="en-US" sz="2200">
                <a:solidFill>
                  <a:schemeClr val="dk1"/>
                </a:solidFill>
                <a:latin typeface="Times New Roman"/>
                <a:ea typeface="Times New Roman"/>
                <a:cs typeface="Times New Roman"/>
                <a:sym typeface="Times New Roman"/>
              </a:rPr>
              <a:t>OPUS Projects</a:t>
            </a:r>
            <a:endParaRPr sz="2200">
              <a:solidFill>
                <a:schemeClr val="dk1"/>
              </a:solidFill>
              <a:latin typeface="Times New Roman"/>
              <a:ea typeface="Times New Roman"/>
              <a:cs typeface="Times New Roman"/>
              <a:sym typeface="Times New Roman"/>
            </a:endParaRPr>
          </a:p>
          <a:p>
            <a:pPr indent="-368300" lvl="1" marL="914400" rtl="0" algn="l">
              <a:spcBef>
                <a:spcPts val="0"/>
              </a:spcBef>
              <a:spcAft>
                <a:spcPts val="0"/>
              </a:spcAft>
              <a:buClr>
                <a:schemeClr val="dk1"/>
              </a:buClr>
              <a:buSzPts val="2200"/>
              <a:buFont typeface="Times New Roman"/>
              <a:buChar char="○"/>
            </a:pPr>
            <a:r>
              <a:rPr lang="en-US" sz="2200">
                <a:solidFill>
                  <a:schemeClr val="dk1"/>
                </a:solidFill>
                <a:latin typeface="Times New Roman"/>
                <a:ea typeface="Times New Roman"/>
                <a:cs typeface="Times New Roman"/>
                <a:sym typeface="Times New Roman"/>
              </a:rPr>
              <a:t>NOAA CORS Network (NCN) coordinate maintenance</a:t>
            </a:r>
            <a:endParaRPr sz="2200">
              <a:solidFill>
                <a:schemeClr val="dk1"/>
              </a:solidFill>
              <a:latin typeface="Times New Roman"/>
              <a:ea typeface="Times New Roman"/>
              <a:cs typeface="Times New Roman"/>
              <a:sym typeface="Times New Roman"/>
            </a:endParaRPr>
          </a:p>
          <a:p>
            <a:pPr indent="-368300" lvl="1" marL="914400" rtl="0" algn="l">
              <a:spcBef>
                <a:spcPts val="0"/>
              </a:spcBef>
              <a:spcAft>
                <a:spcPts val="0"/>
              </a:spcAft>
              <a:buClr>
                <a:schemeClr val="dk1"/>
              </a:buClr>
              <a:buSzPts val="2200"/>
              <a:buFont typeface="Times New Roman"/>
              <a:buChar char="○"/>
            </a:pPr>
            <a:r>
              <a:rPr lang="en-US" sz="2200">
                <a:solidFill>
                  <a:schemeClr val="dk1"/>
                </a:solidFill>
                <a:latin typeface="Times New Roman"/>
                <a:ea typeface="Times New Roman"/>
                <a:cs typeface="Times New Roman"/>
                <a:sym typeface="Times New Roman"/>
              </a:rPr>
              <a:t>GPS orbit production</a:t>
            </a:r>
            <a:endParaRPr sz="2200">
              <a:solidFill>
                <a:schemeClr val="dk1"/>
              </a:solidFill>
              <a:latin typeface="Times New Roman"/>
              <a:ea typeface="Times New Roman"/>
              <a:cs typeface="Times New Roman"/>
              <a:sym typeface="Times New Roman"/>
            </a:endParaRPr>
          </a:p>
        </p:txBody>
      </p:sp>
      <p:sp>
        <p:nvSpPr>
          <p:cNvPr id="175" name="Google Shape;175;p24"/>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76" name="Google Shape;176;p24"/>
          <p:cNvSpPr txBox="1"/>
          <p:nvPr/>
        </p:nvSpPr>
        <p:spPr>
          <a:xfrm>
            <a:off x="81975" y="330200"/>
            <a:ext cx="8975400" cy="836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PAGES Suite</a:t>
            </a:r>
            <a:endParaRPr b="0" i="0" sz="3600" u="none" cap="none" strike="noStrike">
              <a:solidFill>
                <a:schemeClr val="dk1"/>
              </a:solidFill>
              <a:latin typeface="Times New Roman"/>
              <a:ea typeface="Times New Roman"/>
              <a:cs typeface="Times New Roman"/>
              <a:sym typeface="Times New Roman"/>
            </a:endParaRPr>
          </a:p>
        </p:txBody>
      </p:sp>
      <p:pic>
        <p:nvPicPr>
          <p:cNvPr id="177" name="Google Shape;177;p24"/>
          <p:cNvPicPr preferRelativeResize="0"/>
          <p:nvPr/>
        </p:nvPicPr>
        <p:blipFill>
          <a:blip r:embed="rId3">
            <a:alphaModFix/>
          </a:blip>
          <a:stretch>
            <a:fillRect/>
          </a:stretch>
        </p:blipFill>
        <p:spPr>
          <a:xfrm>
            <a:off x="5306404" y="76200"/>
            <a:ext cx="3761401" cy="3452575"/>
          </a:xfrm>
          <a:prstGeom prst="rect">
            <a:avLst/>
          </a:prstGeom>
          <a:noFill/>
          <a:ln>
            <a:noFill/>
          </a:ln>
          <a:effectLst>
            <a:outerShdw blurRad="57150" rotWithShape="0" algn="bl" dir="5400000" dist="19050">
              <a:srgbClr val="000000">
                <a:alpha val="50000"/>
              </a:srgbClr>
            </a:outerShdw>
          </a:effectLst>
        </p:spPr>
      </p:pic>
      <p:pic>
        <p:nvPicPr>
          <p:cNvPr id="178" name="Google Shape;178;p24"/>
          <p:cNvPicPr preferRelativeResize="0"/>
          <p:nvPr/>
        </p:nvPicPr>
        <p:blipFill>
          <a:blip r:embed="rId4">
            <a:alphaModFix/>
          </a:blip>
          <a:stretch>
            <a:fillRect/>
          </a:stretch>
        </p:blipFill>
        <p:spPr>
          <a:xfrm>
            <a:off x="5054775" y="2691375"/>
            <a:ext cx="3761399" cy="4030073"/>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5"/>
          <p:cNvSpPr txBox="1"/>
          <p:nvPr/>
        </p:nvSpPr>
        <p:spPr>
          <a:xfrm>
            <a:off x="81975" y="1166600"/>
            <a:ext cx="5838600" cy="42573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The NGS Strategic Plan states that </a:t>
            </a:r>
            <a:r>
              <a:rPr b="1" lang="en-US" sz="2400">
                <a:solidFill>
                  <a:schemeClr val="dk1"/>
                </a:solidFill>
                <a:latin typeface="Times New Roman"/>
                <a:ea typeface="Times New Roman"/>
                <a:cs typeface="Times New Roman"/>
                <a:sym typeface="Times New Roman"/>
              </a:rPr>
              <a:t>collection and use of multi-GNSS data</a:t>
            </a:r>
            <a:r>
              <a:rPr lang="en-US" sz="2400">
                <a:solidFill>
                  <a:schemeClr val="dk1"/>
                </a:solidFill>
                <a:latin typeface="Times New Roman"/>
                <a:ea typeface="Times New Roman"/>
                <a:cs typeface="Times New Roman"/>
                <a:sym typeface="Times New Roman"/>
              </a:rPr>
              <a:t> must be made possible</a:t>
            </a:r>
            <a:endParaRPr sz="2400">
              <a:solidFill>
                <a:schemeClr val="dk1"/>
              </a:solidFill>
              <a:latin typeface="Times New Roman"/>
              <a:ea typeface="Times New Roman"/>
              <a:cs typeface="Times New Roman"/>
              <a:sym typeface="Times New Roman"/>
            </a:endParaRPr>
          </a:p>
          <a:p>
            <a:pPr indent="-381000" lvl="0" marL="457200" marR="0" rtl="0" algn="l">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PAGES is:</a:t>
            </a:r>
            <a:endParaRPr sz="2400">
              <a:solidFill>
                <a:schemeClr val="dk1"/>
              </a:solidFill>
              <a:latin typeface="Times New Roman"/>
              <a:ea typeface="Times New Roman"/>
              <a:cs typeface="Times New Roman"/>
              <a:sym typeface="Times New Roman"/>
            </a:endParaRPr>
          </a:p>
          <a:p>
            <a:pPr indent="-368300" lvl="1" marL="914400" marR="0" rtl="0" algn="l">
              <a:lnSpc>
                <a:spcPct val="100000"/>
              </a:lnSpc>
              <a:spcBef>
                <a:spcPts val="1000"/>
              </a:spcBef>
              <a:spcAft>
                <a:spcPts val="0"/>
              </a:spcAft>
              <a:buClr>
                <a:schemeClr val="dk1"/>
              </a:buClr>
              <a:buSzPts val="2200"/>
              <a:buFont typeface="Times New Roman"/>
              <a:buChar char="○"/>
            </a:pPr>
            <a:r>
              <a:rPr lang="en-US" sz="2200">
                <a:solidFill>
                  <a:schemeClr val="dk1"/>
                </a:solidFill>
                <a:latin typeface="Times New Roman"/>
                <a:ea typeface="Times New Roman"/>
                <a:cs typeface="Times New Roman"/>
                <a:sym typeface="Times New Roman"/>
              </a:rPr>
              <a:t>30 years old</a:t>
            </a:r>
            <a:endParaRPr sz="2200">
              <a:solidFill>
                <a:schemeClr val="dk1"/>
              </a:solidFill>
              <a:latin typeface="Times New Roman"/>
              <a:ea typeface="Times New Roman"/>
              <a:cs typeface="Times New Roman"/>
              <a:sym typeface="Times New Roman"/>
            </a:endParaRPr>
          </a:p>
          <a:p>
            <a:pPr indent="-368300" lvl="1" marL="914400" marR="0" rtl="0" algn="l">
              <a:lnSpc>
                <a:spcPct val="100000"/>
              </a:lnSpc>
              <a:spcBef>
                <a:spcPts val="0"/>
              </a:spcBef>
              <a:spcAft>
                <a:spcPts val="0"/>
              </a:spcAft>
              <a:buClr>
                <a:schemeClr val="dk1"/>
              </a:buClr>
              <a:buSzPts val="2200"/>
              <a:buFont typeface="Times New Roman"/>
              <a:buChar char="○"/>
            </a:pPr>
            <a:r>
              <a:rPr lang="en-US" sz="2200">
                <a:solidFill>
                  <a:schemeClr val="dk1"/>
                </a:solidFill>
                <a:latin typeface="Times New Roman"/>
                <a:ea typeface="Times New Roman"/>
                <a:cs typeface="Times New Roman"/>
                <a:sym typeface="Times New Roman"/>
              </a:rPr>
              <a:t>Primarily written Fortran 77 = n</a:t>
            </a:r>
            <a:r>
              <a:rPr lang="en-US" sz="2200">
                <a:solidFill>
                  <a:schemeClr val="dk1"/>
                </a:solidFill>
                <a:latin typeface="Times New Roman"/>
                <a:ea typeface="Times New Roman"/>
                <a:cs typeface="Times New Roman"/>
                <a:sym typeface="Times New Roman"/>
              </a:rPr>
              <a:t>ot easily supported by current staff</a:t>
            </a:r>
            <a:endParaRPr sz="2200">
              <a:solidFill>
                <a:schemeClr val="dk1"/>
              </a:solidFill>
              <a:latin typeface="Times New Roman"/>
              <a:ea typeface="Times New Roman"/>
              <a:cs typeface="Times New Roman"/>
              <a:sym typeface="Times New Roman"/>
            </a:endParaRPr>
          </a:p>
          <a:p>
            <a:pPr indent="-368300" lvl="1" marL="914400" marR="0" rtl="0" algn="l">
              <a:lnSpc>
                <a:spcPct val="100000"/>
              </a:lnSpc>
              <a:spcBef>
                <a:spcPts val="0"/>
              </a:spcBef>
              <a:spcAft>
                <a:spcPts val="0"/>
              </a:spcAft>
              <a:buClr>
                <a:schemeClr val="dk1"/>
              </a:buClr>
              <a:buSzPts val="2200"/>
              <a:buFont typeface="Times New Roman"/>
              <a:buChar char="○"/>
            </a:pPr>
            <a:r>
              <a:rPr lang="en-US" sz="2200">
                <a:solidFill>
                  <a:schemeClr val="dk1"/>
                </a:solidFill>
                <a:latin typeface="Times New Roman"/>
                <a:ea typeface="Times New Roman"/>
                <a:cs typeface="Times New Roman"/>
                <a:sym typeface="Times New Roman"/>
              </a:rPr>
              <a:t>Impossible to extend to other GNSS besides GPS</a:t>
            </a:r>
            <a:endParaRPr sz="2200">
              <a:solidFill>
                <a:schemeClr val="dk1"/>
              </a:solidFill>
              <a:latin typeface="Times New Roman"/>
              <a:ea typeface="Times New Roman"/>
              <a:cs typeface="Times New Roman"/>
              <a:sym typeface="Times New Roman"/>
            </a:endParaRPr>
          </a:p>
          <a:p>
            <a:pPr indent="-368300" lvl="1" marL="914400" marR="0" rtl="0" algn="l">
              <a:lnSpc>
                <a:spcPct val="100000"/>
              </a:lnSpc>
              <a:spcBef>
                <a:spcPts val="0"/>
              </a:spcBef>
              <a:spcAft>
                <a:spcPts val="0"/>
              </a:spcAft>
              <a:buClr>
                <a:schemeClr val="dk1"/>
              </a:buClr>
              <a:buSzPts val="2200"/>
              <a:buFont typeface="Times New Roman"/>
              <a:buChar char="○"/>
            </a:pPr>
            <a:r>
              <a:rPr lang="en-US" sz="2200">
                <a:solidFill>
                  <a:schemeClr val="dk1"/>
                </a:solidFill>
                <a:latin typeface="Times New Roman"/>
                <a:ea typeface="Times New Roman"/>
                <a:cs typeface="Times New Roman"/>
                <a:sym typeface="Times New Roman"/>
              </a:rPr>
              <a:t>Difficult to extend to more than two observable frequencies</a:t>
            </a:r>
            <a:endParaRPr sz="2200">
              <a:solidFill>
                <a:schemeClr val="dk1"/>
              </a:solidFill>
              <a:latin typeface="Times New Roman"/>
              <a:ea typeface="Times New Roman"/>
              <a:cs typeface="Times New Roman"/>
              <a:sym typeface="Times New Roman"/>
            </a:endParaRPr>
          </a:p>
          <a:p>
            <a:pPr indent="-368300" lvl="1" marL="914400" rtl="0" algn="l">
              <a:spcBef>
                <a:spcPts val="0"/>
              </a:spcBef>
              <a:spcAft>
                <a:spcPts val="0"/>
              </a:spcAft>
              <a:buClr>
                <a:schemeClr val="dk1"/>
              </a:buClr>
              <a:buSzPts val="2200"/>
              <a:buFont typeface="Times New Roman"/>
              <a:buChar char="○"/>
            </a:pPr>
            <a:r>
              <a:rPr lang="en-US" sz="2200">
                <a:solidFill>
                  <a:schemeClr val="dk1"/>
                </a:solidFill>
                <a:latin typeface="Times New Roman"/>
                <a:ea typeface="Times New Roman"/>
                <a:cs typeface="Times New Roman"/>
                <a:sym typeface="Times New Roman"/>
              </a:rPr>
              <a:t>Difficult to extend to RINEX 3</a:t>
            </a:r>
            <a:endParaRPr sz="2200">
              <a:solidFill>
                <a:schemeClr val="dk1"/>
              </a:solidFill>
              <a:latin typeface="Times New Roman"/>
              <a:ea typeface="Times New Roman"/>
              <a:cs typeface="Times New Roman"/>
              <a:sym typeface="Times New Roman"/>
            </a:endParaRPr>
          </a:p>
        </p:txBody>
      </p:sp>
      <p:sp>
        <p:nvSpPr>
          <p:cNvPr id="184" name="Google Shape;184;p25"/>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5" name="Google Shape;185;p25"/>
          <p:cNvSpPr txBox="1"/>
          <p:nvPr/>
        </p:nvSpPr>
        <p:spPr>
          <a:xfrm>
            <a:off x="81975" y="330200"/>
            <a:ext cx="8975400" cy="836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PAGES</a:t>
            </a:r>
            <a:endParaRPr b="0" i="0" sz="3600" u="none" cap="none" strike="noStrike">
              <a:solidFill>
                <a:schemeClr val="dk1"/>
              </a:solidFill>
              <a:latin typeface="Times New Roman"/>
              <a:ea typeface="Times New Roman"/>
              <a:cs typeface="Times New Roman"/>
              <a:sym typeface="Times New Roman"/>
            </a:endParaRPr>
          </a:p>
        </p:txBody>
      </p:sp>
      <p:sp>
        <p:nvSpPr>
          <p:cNvPr id="186" name="Google Shape;186;p25"/>
          <p:cNvSpPr txBox="1"/>
          <p:nvPr/>
        </p:nvSpPr>
        <p:spPr>
          <a:xfrm>
            <a:off x="5679375" y="4418525"/>
            <a:ext cx="3378000" cy="570000"/>
          </a:xfrm>
          <a:prstGeom prst="rect">
            <a:avLst/>
          </a:prstGeom>
          <a:noFill/>
          <a:ln>
            <a:noFill/>
          </a:ln>
        </p:spPr>
        <p:txBody>
          <a:bodyPr anchorCtr="0" anchor="t" bIns="45700" lIns="91425" spcFirstLastPara="1" rIns="91425" wrap="square" tIns="45700">
            <a:noAutofit/>
          </a:bodyPr>
          <a:lstStyle/>
          <a:p>
            <a:pPr indent="0" lvl="0" marL="457200" rtl="0" algn="l">
              <a:spcBef>
                <a:spcPts val="0"/>
              </a:spcBef>
              <a:spcAft>
                <a:spcPts val="1000"/>
              </a:spcAft>
              <a:buNone/>
            </a:pPr>
            <a:r>
              <a:rPr lang="en-US" sz="2400">
                <a:solidFill>
                  <a:schemeClr val="dk1"/>
                </a:solidFill>
                <a:latin typeface="Times New Roman"/>
                <a:ea typeface="Times New Roman"/>
                <a:cs typeface="Times New Roman"/>
                <a:sym typeface="Times New Roman"/>
              </a:rPr>
              <a:t>PAGES </a:t>
            </a:r>
            <a:r>
              <a:rPr lang="en-US" sz="2400" u="sng">
                <a:solidFill>
                  <a:schemeClr val="dk1"/>
                </a:solidFill>
                <a:latin typeface="Times New Roman"/>
                <a:ea typeface="Times New Roman"/>
                <a:cs typeface="Times New Roman"/>
                <a:sym typeface="Times New Roman"/>
              </a:rPr>
              <a:t>cannot</a:t>
            </a:r>
            <a:r>
              <a:rPr lang="en-US" sz="2400">
                <a:solidFill>
                  <a:schemeClr val="dk1"/>
                </a:solidFill>
                <a:latin typeface="Times New Roman"/>
                <a:ea typeface="Times New Roman"/>
                <a:cs typeface="Times New Roman"/>
                <a:sym typeface="Times New Roman"/>
              </a:rPr>
              <a:t> support NGS strategic objectives.</a:t>
            </a:r>
            <a:endParaRPr sz="2400">
              <a:solidFill>
                <a:schemeClr val="dk1"/>
              </a:solidFill>
              <a:latin typeface="Times New Roman"/>
              <a:ea typeface="Times New Roman"/>
              <a:cs typeface="Times New Roman"/>
              <a:sym typeface="Times New Roman"/>
            </a:endParaRPr>
          </a:p>
        </p:txBody>
      </p:sp>
      <p:pic>
        <p:nvPicPr>
          <p:cNvPr id="187" name="Google Shape;187;p25"/>
          <p:cNvPicPr preferRelativeResize="0"/>
          <p:nvPr/>
        </p:nvPicPr>
        <p:blipFill>
          <a:blip r:embed="rId3">
            <a:alphaModFix/>
          </a:blip>
          <a:stretch>
            <a:fillRect/>
          </a:stretch>
        </p:blipFill>
        <p:spPr>
          <a:xfrm>
            <a:off x="5886827" y="76200"/>
            <a:ext cx="3180975" cy="4207999"/>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6"/>
          <p:cNvSpPr txBox="1"/>
          <p:nvPr/>
        </p:nvSpPr>
        <p:spPr>
          <a:xfrm>
            <a:off x="81975" y="1166600"/>
            <a:ext cx="8975400" cy="3875100"/>
          </a:xfrm>
          <a:prstGeom prst="rect">
            <a:avLst/>
          </a:prstGeom>
          <a:noFill/>
          <a:ln>
            <a:noFill/>
          </a:ln>
        </p:spPr>
        <p:txBody>
          <a:bodyPr anchorCtr="0" anchor="t" bIns="45700" lIns="91425" spcFirstLastPara="1" rIns="91425" wrap="square" tIns="45700">
            <a:noAutofit/>
          </a:bodyPr>
          <a:lstStyle/>
          <a:p>
            <a:pPr indent="-381000" lvl="0" marL="457200" rtl="0" algn="l">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Capable of ingesting all GNSS observables, frequencies, and constellations</a:t>
            </a:r>
            <a:endParaRPr sz="2400">
              <a:solidFill>
                <a:schemeClr val="dk1"/>
              </a:solidFill>
              <a:latin typeface="Times New Roman"/>
              <a:ea typeface="Times New Roman"/>
              <a:cs typeface="Times New Roman"/>
              <a:sym typeface="Times New Roman"/>
            </a:endParaRPr>
          </a:p>
          <a:p>
            <a:pPr indent="-381000" lvl="0" marL="457200" rtl="0" algn="l">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Capable of ingesting RINEX 2 or 3</a:t>
            </a:r>
            <a:endParaRPr sz="2400">
              <a:solidFill>
                <a:schemeClr val="dk1"/>
              </a:solidFill>
              <a:latin typeface="Times New Roman"/>
              <a:ea typeface="Times New Roman"/>
              <a:cs typeface="Times New Roman"/>
              <a:sym typeface="Times New Roman"/>
            </a:endParaRPr>
          </a:p>
          <a:p>
            <a:pPr indent="-381000" lvl="0" marL="457200" rtl="0" algn="l">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Capable of using pseudorange and phase</a:t>
            </a:r>
            <a:endParaRPr sz="2400">
              <a:solidFill>
                <a:schemeClr val="dk1"/>
              </a:solidFill>
              <a:latin typeface="Times New Roman"/>
              <a:ea typeface="Times New Roman"/>
              <a:cs typeface="Times New Roman"/>
              <a:sym typeface="Times New Roman"/>
            </a:endParaRPr>
          </a:p>
          <a:p>
            <a:pPr indent="-381000" lvl="0" marL="457200" rtl="0" algn="l">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Capable of multi-GNSS processing</a:t>
            </a:r>
            <a:endParaRPr sz="2400">
              <a:solidFill>
                <a:schemeClr val="dk1"/>
              </a:solidFill>
              <a:latin typeface="Times New Roman"/>
              <a:ea typeface="Times New Roman"/>
              <a:cs typeface="Times New Roman"/>
              <a:sym typeface="Times New Roman"/>
            </a:endParaRPr>
          </a:p>
          <a:p>
            <a:pPr indent="-381000" lvl="0" marL="457200" rtl="0" algn="l">
              <a:spcBef>
                <a:spcPts val="1000"/>
              </a:spcBef>
              <a:spcAft>
                <a:spcPts val="100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Uses a single-difference processing strategy (PAGES = double- difference strategy)</a:t>
            </a:r>
            <a:endParaRPr sz="2400">
              <a:solidFill>
                <a:schemeClr val="dk1"/>
              </a:solidFill>
              <a:latin typeface="Times New Roman"/>
              <a:ea typeface="Times New Roman"/>
              <a:cs typeface="Times New Roman"/>
              <a:sym typeface="Times New Roman"/>
            </a:endParaRPr>
          </a:p>
        </p:txBody>
      </p:sp>
      <p:sp>
        <p:nvSpPr>
          <p:cNvPr id="193" name="Google Shape;193;p26"/>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4" name="Google Shape;194;p26"/>
          <p:cNvSpPr txBox="1"/>
          <p:nvPr/>
        </p:nvSpPr>
        <p:spPr>
          <a:xfrm>
            <a:off x="81975" y="330200"/>
            <a:ext cx="8975400" cy="836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M-PAGES = Multi-GNSS PAGES</a:t>
            </a:r>
            <a:endParaRPr b="0" i="0" sz="3600" u="none" cap="none" strike="noStrike">
              <a:solidFill>
                <a:schemeClr val="dk1"/>
              </a:solidFill>
              <a:latin typeface="Times New Roman"/>
              <a:ea typeface="Times New Roman"/>
              <a:cs typeface="Times New Roman"/>
              <a:sym typeface="Times New Roman"/>
            </a:endParaRPr>
          </a:p>
        </p:txBody>
      </p:sp>
      <p:sp>
        <p:nvSpPr>
          <p:cNvPr id="195" name="Google Shape;195;p26"/>
          <p:cNvSpPr txBox="1"/>
          <p:nvPr/>
        </p:nvSpPr>
        <p:spPr>
          <a:xfrm>
            <a:off x="81975" y="5326375"/>
            <a:ext cx="8975400" cy="570000"/>
          </a:xfrm>
          <a:prstGeom prst="rect">
            <a:avLst/>
          </a:prstGeom>
          <a:noFill/>
          <a:ln>
            <a:noFill/>
          </a:ln>
        </p:spPr>
        <p:txBody>
          <a:bodyPr anchorCtr="0" anchor="t" bIns="45700" lIns="91425" spcFirstLastPara="1" rIns="91425" wrap="square" tIns="45700">
            <a:noAutofit/>
          </a:bodyPr>
          <a:lstStyle/>
          <a:p>
            <a:pPr indent="0" lvl="0" marL="457200" rtl="0" algn="l">
              <a:spcBef>
                <a:spcPts val="0"/>
              </a:spcBef>
              <a:spcAft>
                <a:spcPts val="1000"/>
              </a:spcAft>
              <a:buNone/>
            </a:pPr>
            <a:r>
              <a:rPr lang="en-US" sz="2400">
                <a:solidFill>
                  <a:schemeClr val="dk1"/>
                </a:solidFill>
                <a:latin typeface="Times New Roman"/>
                <a:ea typeface="Times New Roman"/>
                <a:cs typeface="Times New Roman"/>
                <a:sym typeface="Times New Roman"/>
              </a:rPr>
              <a:t>M-</a:t>
            </a:r>
            <a:r>
              <a:rPr lang="en-US" sz="2400">
                <a:solidFill>
                  <a:schemeClr val="dk1"/>
                </a:solidFill>
                <a:latin typeface="Times New Roman"/>
                <a:ea typeface="Times New Roman"/>
                <a:cs typeface="Times New Roman"/>
                <a:sym typeface="Times New Roman"/>
              </a:rPr>
              <a:t>PAGES </a:t>
            </a:r>
            <a:r>
              <a:rPr lang="en-US" sz="2400" u="sng">
                <a:solidFill>
                  <a:schemeClr val="dk1"/>
                </a:solidFill>
                <a:latin typeface="Times New Roman"/>
                <a:ea typeface="Times New Roman"/>
                <a:cs typeface="Times New Roman"/>
                <a:sym typeface="Times New Roman"/>
              </a:rPr>
              <a:t>can</a:t>
            </a:r>
            <a:r>
              <a:rPr lang="en-US" sz="2400">
                <a:solidFill>
                  <a:schemeClr val="dk1"/>
                </a:solidFill>
                <a:latin typeface="Times New Roman"/>
                <a:ea typeface="Times New Roman"/>
                <a:cs typeface="Times New Roman"/>
                <a:sym typeface="Times New Roman"/>
              </a:rPr>
              <a:t> support NGS strategic objectives, and will </a:t>
            </a:r>
            <a:r>
              <a:rPr lang="en-US" sz="2400">
                <a:solidFill>
                  <a:schemeClr val="dk1"/>
                </a:solidFill>
                <a:latin typeface="Times New Roman"/>
                <a:ea typeface="Times New Roman"/>
                <a:cs typeface="Times New Roman"/>
                <a:sym typeface="Times New Roman"/>
              </a:rPr>
              <a:t>replace PAGES in all applications with no loss of capability or accuracy.</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7"/>
          <p:cNvSpPr txBox="1"/>
          <p:nvPr>
            <p:ph idx="12" type="sldNum"/>
          </p:nvPr>
        </p:nvSpPr>
        <p:spPr>
          <a:xfrm>
            <a:off x="7691175" y="6356350"/>
            <a:ext cx="1366200" cy="437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sp>
        <p:nvSpPr>
          <p:cNvPr id="201" name="Google Shape;201;p27"/>
          <p:cNvSpPr txBox="1"/>
          <p:nvPr/>
        </p:nvSpPr>
        <p:spPr>
          <a:xfrm>
            <a:off x="84300" y="2977500"/>
            <a:ext cx="8975400" cy="90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1000"/>
              </a:spcBef>
              <a:spcAft>
                <a:spcPts val="0"/>
              </a:spcAft>
              <a:buNone/>
            </a:pPr>
            <a:r>
              <a:rPr lang="en-US" sz="3600">
                <a:solidFill>
                  <a:schemeClr val="dk1"/>
                </a:solidFill>
                <a:latin typeface="Times New Roman"/>
                <a:ea typeface="Times New Roman"/>
                <a:cs typeface="Times New Roman"/>
                <a:sym typeface="Times New Roman"/>
              </a:rPr>
              <a:t>M-PAGES Initial Results</a:t>
            </a:r>
            <a:endParaRPr sz="3600">
              <a:solidFill>
                <a:schemeClr val="dk1"/>
              </a:solidFill>
              <a:latin typeface="Times New Roman"/>
              <a:ea typeface="Times New Roman"/>
              <a:cs typeface="Times New Roman"/>
              <a:sym typeface="Times New Roman"/>
            </a:endParaRPr>
          </a:p>
          <a:p>
            <a:pPr indent="0" lvl="0" marL="0" marR="0" rtl="0" algn="ctr">
              <a:lnSpc>
                <a:spcPct val="100000"/>
              </a:lnSpc>
              <a:spcBef>
                <a:spcPts val="1000"/>
              </a:spcBef>
              <a:spcAft>
                <a:spcPts val="0"/>
              </a:spcAft>
              <a:buClr>
                <a:srgbClr val="000000"/>
              </a:buClr>
              <a:buSzPts val="2400"/>
              <a:buFont typeface="Arial"/>
              <a:buNone/>
            </a:pPr>
            <a:r>
              <a:t/>
            </a:r>
            <a:endParaRPr b="0" i="0" sz="2400" u="none" cap="none" strike="noStrike">
              <a:solidFill>
                <a:srgbClr val="990000"/>
              </a:solidFill>
              <a:latin typeface="Times New Roman"/>
              <a:ea typeface="Times New Roman"/>
              <a:cs typeface="Times New Roman"/>
              <a:sym typeface="Times New Roman"/>
            </a:endParaRPr>
          </a:p>
          <a:p>
            <a:pPr indent="0" lvl="0" marL="0" marR="0" rtl="0" algn="ctr">
              <a:lnSpc>
                <a:spcPct val="100000"/>
              </a:lnSpc>
              <a:spcBef>
                <a:spcPts val="1000"/>
              </a:spcBef>
              <a:spcAft>
                <a:spcPts val="0"/>
              </a:spcAft>
              <a:buClr>
                <a:srgbClr val="000000"/>
              </a:buClr>
              <a:buSzPts val="2000"/>
              <a:buFont typeface="Arial"/>
              <a:buNone/>
            </a:pPr>
            <a:r>
              <a:t/>
            </a:r>
            <a:endParaRPr b="0" i="0" sz="20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8"/>
          <p:cNvSpPr txBox="1"/>
          <p:nvPr/>
        </p:nvSpPr>
        <p:spPr>
          <a:xfrm>
            <a:off x="81975" y="1166600"/>
            <a:ext cx="8975400" cy="3875100"/>
          </a:xfrm>
          <a:prstGeom prst="rect">
            <a:avLst/>
          </a:prstGeom>
          <a:noFill/>
          <a:ln>
            <a:noFill/>
          </a:ln>
        </p:spPr>
        <p:txBody>
          <a:bodyPr anchorCtr="0" anchor="t" bIns="45700" lIns="91425" spcFirstLastPara="1" rIns="91425" wrap="square" tIns="45700">
            <a:noAutofit/>
          </a:bodyPr>
          <a:lstStyle/>
          <a:p>
            <a:pPr indent="-381000" lvl="0" marL="457200" rtl="0" algn="l">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Software is still under active </a:t>
            </a:r>
            <a:r>
              <a:rPr lang="en-US" sz="2400">
                <a:solidFill>
                  <a:schemeClr val="dk1"/>
                </a:solidFill>
                <a:latin typeface="Times New Roman"/>
                <a:ea typeface="Times New Roman"/>
                <a:cs typeface="Times New Roman"/>
                <a:sym typeface="Times New Roman"/>
              </a:rPr>
              <a:t>development and testing</a:t>
            </a:r>
            <a:endParaRPr sz="2400">
              <a:solidFill>
                <a:schemeClr val="dk1"/>
              </a:solidFill>
              <a:latin typeface="Times New Roman"/>
              <a:ea typeface="Times New Roman"/>
              <a:cs typeface="Times New Roman"/>
              <a:sym typeface="Times New Roman"/>
            </a:endParaRPr>
          </a:p>
          <a:p>
            <a:pPr indent="-381000" lvl="0" marL="457200" rtl="0" algn="l">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GNSS adoption into M-PAGES</a:t>
            </a:r>
            <a:endParaRPr sz="2400">
              <a:solidFill>
                <a:schemeClr val="dk1"/>
              </a:solidFill>
              <a:latin typeface="Times New Roman"/>
              <a:ea typeface="Times New Roman"/>
              <a:cs typeface="Times New Roman"/>
              <a:sym typeface="Times New Roman"/>
            </a:endParaRPr>
          </a:p>
          <a:p>
            <a:pPr indent="-381000" lvl="1" marL="914400" rtl="0" algn="l">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GPS+Galileo capability in place now</a:t>
            </a:r>
            <a:endParaRPr sz="2400">
              <a:solidFill>
                <a:schemeClr val="dk1"/>
              </a:solidFill>
              <a:latin typeface="Times New Roman"/>
              <a:ea typeface="Times New Roman"/>
              <a:cs typeface="Times New Roman"/>
              <a:sym typeface="Times New Roman"/>
            </a:endParaRPr>
          </a:p>
          <a:p>
            <a:pPr indent="-381000" lvl="1" marL="914400" rtl="0" algn="l">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GLONASS* next</a:t>
            </a:r>
            <a:endParaRPr sz="2400">
              <a:solidFill>
                <a:schemeClr val="dk1"/>
              </a:solidFill>
              <a:latin typeface="Times New Roman"/>
              <a:ea typeface="Times New Roman"/>
              <a:cs typeface="Times New Roman"/>
              <a:sym typeface="Times New Roman"/>
            </a:endParaRPr>
          </a:p>
          <a:p>
            <a:pPr indent="-381000" lvl="1" marL="914400" rtl="0" algn="l">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Other GNSS after that</a:t>
            </a:r>
            <a:endParaRPr sz="2400">
              <a:solidFill>
                <a:schemeClr val="dk1"/>
              </a:solidFill>
              <a:latin typeface="Times New Roman"/>
              <a:ea typeface="Times New Roman"/>
              <a:cs typeface="Times New Roman"/>
              <a:sym typeface="Times New Roman"/>
            </a:endParaRPr>
          </a:p>
          <a:p>
            <a:pPr indent="0" lvl="0" marL="0" rtl="0" algn="l">
              <a:spcBef>
                <a:spcPts val="1000"/>
              </a:spcBef>
              <a:spcAft>
                <a:spcPts val="0"/>
              </a:spcAft>
              <a:buNone/>
            </a:pPr>
            <a:r>
              <a:t/>
            </a:r>
            <a:endParaRPr sz="2400">
              <a:solidFill>
                <a:schemeClr val="dk1"/>
              </a:solidFill>
              <a:latin typeface="Times New Roman"/>
              <a:ea typeface="Times New Roman"/>
              <a:cs typeface="Times New Roman"/>
              <a:sym typeface="Times New Roman"/>
            </a:endParaRPr>
          </a:p>
          <a:p>
            <a:pPr indent="0" lvl="0" marL="0" rtl="0" algn="l">
              <a:spcBef>
                <a:spcPts val="1000"/>
              </a:spcBef>
              <a:spcAft>
                <a:spcPts val="1000"/>
              </a:spcAft>
              <a:buNone/>
            </a:pPr>
            <a:r>
              <a:rPr lang="en-US" sz="2400">
                <a:solidFill>
                  <a:schemeClr val="dk1"/>
                </a:solidFill>
                <a:latin typeface="Times New Roman"/>
                <a:ea typeface="Times New Roman"/>
                <a:cs typeface="Times New Roman"/>
                <a:sym typeface="Times New Roman"/>
              </a:rPr>
              <a:t>* FDMA</a:t>
            </a:r>
            <a:endParaRPr sz="2400">
              <a:solidFill>
                <a:schemeClr val="dk1"/>
              </a:solidFill>
              <a:latin typeface="Times New Roman"/>
              <a:ea typeface="Times New Roman"/>
              <a:cs typeface="Times New Roman"/>
              <a:sym typeface="Times New Roman"/>
            </a:endParaRPr>
          </a:p>
        </p:txBody>
      </p:sp>
      <p:sp>
        <p:nvSpPr>
          <p:cNvPr id="207" name="Google Shape;207;p28"/>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08" name="Google Shape;208;p28"/>
          <p:cNvSpPr txBox="1"/>
          <p:nvPr/>
        </p:nvSpPr>
        <p:spPr>
          <a:xfrm>
            <a:off x="81975" y="330200"/>
            <a:ext cx="8975400" cy="836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M-PAGES Development and Testing</a:t>
            </a:r>
            <a:endParaRPr b="0" i="0" sz="36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9"/>
          <p:cNvSpPr txBox="1"/>
          <p:nvPr/>
        </p:nvSpPr>
        <p:spPr>
          <a:xfrm>
            <a:off x="81975" y="1166600"/>
            <a:ext cx="4674300" cy="3875100"/>
          </a:xfrm>
          <a:prstGeom prst="rect">
            <a:avLst/>
          </a:prstGeom>
          <a:noFill/>
          <a:ln>
            <a:noFill/>
          </a:ln>
        </p:spPr>
        <p:txBody>
          <a:bodyPr anchorCtr="0" anchor="t" bIns="45700" lIns="91425" spcFirstLastPara="1" rIns="91425" wrap="square" tIns="45700">
            <a:noAutofit/>
          </a:bodyPr>
          <a:lstStyle/>
          <a:p>
            <a:pPr indent="-381000" lvl="0" marL="457200" rtl="0" algn="l">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Results shown here:</a:t>
            </a:r>
            <a:endParaRPr sz="2400">
              <a:solidFill>
                <a:schemeClr val="dk1"/>
              </a:solidFill>
              <a:latin typeface="Times New Roman"/>
              <a:ea typeface="Times New Roman"/>
              <a:cs typeface="Times New Roman"/>
              <a:sym typeface="Times New Roman"/>
            </a:endParaRPr>
          </a:p>
          <a:p>
            <a:pPr indent="-374650" lvl="1" marL="914400" rtl="0" algn="l">
              <a:spcBef>
                <a:spcPts val="1000"/>
              </a:spcBef>
              <a:spcAft>
                <a:spcPts val="0"/>
              </a:spcAft>
              <a:buClr>
                <a:schemeClr val="dk1"/>
              </a:buClr>
              <a:buSzPts val="2300"/>
              <a:buFont typeface="Times New Roman"/>
              <a:buChar char="○"/>
            </a:pPr>
            <a:r>
              <a:rPr lang="en-US" sz="2300">
                <a:solidFill>
                  <a:schemeClr val="dk1"/>
                </a:solidFill>
                <a:latin typeface="Times New Roman"/>
                <a:ea typeface="Times New Roman"/>
                <a:cs typeface="Times New Roman"/>
                <a:sym typeface="Times New Roman"/>
              </a:rPr>
              <a:t>2-hour sessions</a:t>
            </a:r>
            <a:endParaRPr sz="2300">
              <a:solidFill>
                <a:schemeClr val="dk1"/>
              </a:solidFill>
              <a:latin typeface="Times New Roman"/>
              <a:ea typeface="Times New Roman"/>
              <a:cs typeface="Times New Roman"/>
              <a:sym typeface="Times New Roman"/>
            </a:endParaRPr>
          </a:p>
          <a:p>
            <a:pPr indent="-374650" lvl="1" marL="914400" rtl="0" algn="l">
              <a:spcBef>
                <a:spcPts val="1000"/>
              </a:spcBef>
              <a:spcAft>
                <a:spcPts val="1000"/>
              </a:spcAft>
              <a:buClr>
                <a:schemeClr val="dk1"/>
              </a:buClr>
              <a:buSzPts val="2300"/>
              <a:buFont typeface="Times New Roman"/>
              <a:buChar char="○"/>
            </a:pPr>
            <a:r>
              <a:rPr lang="en-US" sz="2300">
                <a:solidFill>
                  <a:schemeClr val="dk1"/>
                </a:solidFill>
                <a:latin typeface="Times New Roman"/>
                <a:ea typeface="Times New Roman"/>
                <a:cs typeface="Times New Roman"/>
                <a:sym typeface="Times New Roman"/>
              </a:rPr>
              <a:t>Evaluate M-PAGES position solution vs. CORS coordinate functions</a:t>
            </a:r>
            <a:endParaRPr sz="2400">
              <a:solidFill>
                <a:schemeClr val="dk1"/>
              </a:solidFill>
              <a:latin typeface="Times New Roman"/>
              <a:ea typeface="Times New Roman"/>
              <a:cs typeface="Times New Roman"/>
              <a:sym typeface="Times New Roman"/>
            </a:endParaRPr>
          </a:p>
        </p:txBody>
      </p:sp>
      <p:sp>
        <p:nvSpPr>
          <p:cNvPr id="214" name="Google Shape;214;p29"/>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15" name="Google Shape;215;p29"/>
          <p:cNvSpPr txBox="1"/>
          <p:nvPr/>
        </p:nvSpPr>
        <p:spPr>
          <a:xfrm>
            <a:off x="81975" y="330200"/>
            <a:ext cx="8975400" cy="836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M-PAGES Performance</a:t>
            </a:r>
            <a:endParaRPr b="0" i="0" sz="3600" u="none" cap="none" strike="noStrike">
              <a:solidFill>
                <a:schemeClr val="dk1"/>
              </a:solidFill>
              <a:latin typeface="Times New Roman"/>
              <a:ea typeface="Times New Roman"/>
              <a:cs typeface="Times New Roman"/>
              <a:sym typeface="Times New Roman"/>
            </a:endParaRPr>
          </a:p>
        </p:txBody>
      </p:sp>
      <p:graphicFrame>
        <p:nvGraphicFramePr>
          <p:cNvPr id="216" name="Google Shape;216;p29"/>
          <p:cNvGraphicFramePr/>
          <p:nvPr/>
        </p:nvGraphicFramePr>
        <p:xfrm>
          <a:off x="404425" y="4201435"/>
          <a:ext cx="3000000" cy="3000000"/>
        </p:xfrm>
        <a:graphic>
          <a:graphicData uri="http://schemas.openxmlformats.org/drawingml/2006/table">
            <a:tbl>
              <a:tblPr>
                <a:noFill/>
                <a:tableStyleId>{D7D7C04C-7332-4014-9681-5AED2797F57A}</a:tableStyleId>
              </a:tblPr>
              <a:tblGrid>
                <a:gridCol w="750150"/>
                <a:gridCol w="964475"/>
                <a:gridCol w="750150"/>
                <a:gridCol w="803725"/>
                <a:gridCol w="760875"/>
              </a:tblGrid>
              <a:tr h="428500">
                <a:tc>
                  <a:txBody>
                    <a:bodyPr/>
                    <a:lstStyle/>
                    <a:p>
                      <a:pPr indent="0" lvl="0" marL="0" rtl="0" algn="ctr">
                        <a:lnSpc>
                          <a:spcPct val="115000"/>
                        </a:lnSpc>
                        <a:spcBef>
                          <a:spcPts val="0"/>
                        </a:spcBef>
                        <a:spcAft>
                          <a:spcPts val="0"/>
                        </a:spcAft>
                        <a:buNone/>
                      </a:pPr>
                      <a:r>
                        <a:rPr b="1" lang="en-US" sz="1600"/>
                        <a:t>Systems</a:t>
                      </a:r>
                      <a:endParaRPr b="1" sz="16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en-US" sz="1600"/>
                        <a:t>Solution Type</a:t>
                      </a:r>
                      <a:endParaRPr b="1" sz="16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en-US" sz="1600"/>
                        <a:t>East RMS [cm]</a:t>
                      </a:r>
                      <a:endParaRPr b="1" sz="16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en-US" sz="1600"/>
                        <a:t>North RMS [cm]</a:t>
                      </a:r>
                      <a:endParaRPr b="1" sz="16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en-US" sz="1600"/>
                        <a:t>Up RMS [cm]</a:t>
                      </a:r>
                      <a:endParaRPr b="1" sz="16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235675">
                <a:tc rowSpan="2">
                  <a:txBody>
                    <a:bodyPr/>
                    <a:lstStyle/>
                    <a:p>
                      <a:pPr indent="0" lvl="0" marL="0" rtl="0" algn="ctr">
                        <a:lnSpc>
                          <a:spcPct val="115000"/>
                        </a:lnSpc>
                        <a:spcBef>
                          <a:spcPts val="0"/>
                        </a:spcBef>
                        <a:spcAft>
                          <a:spcPts val="0"/>
                        </a:spcAft>
                        <a:buNone/>
                      </a:pPr>
                      <a:r>
                        <a:rPr lang="en-US" sz="1600"/>
                        <a:t>GPS</a:t>
                      </a:r>
                      <a:endParaRPr sz="16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US" sz="1600"/>
                        <a:t>Float</a:t>
                      </a:r>
                      <a:endParaRPr sz="16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US" sz="1600"/>
                        <a:t>2.52</a:t>
                      </a:r>
                      <a:endParaRPr sz="16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US" sz="1600"/>
                        <a:t>1.22</a:t>
                      </a:r>
                      <a:endParaRPr sz="16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US" sz="1600"/>
                        <a:t>3.43</a:t>
                      </a:r>
                      <a:endParaRPr sz="16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r>
              <a:tr h="282800">
                <a:tc vMerge="1"/>
                <a:tc>
                  <a:txBody>
                    <a:bodyPr/>
                    <a:lstStyle/>
                    <a:p>
                      <a:pPr indent="0" lvl="0" marL="0" rtl="0" algn="ctr">
                        <a:lnSpc>
                          <a:spcPct val="115000"/>
                        </a:lnSpc>
                        <a:spcBef>
                          <a:spcPts val="0"/>
                        </a:spcBef>
                        <a:spcAft>
                          <a:spcPts val="0"/>
                        </a:spcAft>
                        <a:buNone/>
                      </a:pPr>
                      <a:r>
                        <a:rPr lang="en-US" sz="1600"/>
                        <a:t>Fixed</a:t>
                      </a:r>
                      <a:endParaRPr sz="16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US" sz="1600"/>
                        <a:t>1.07</a:t>
                      </a:r>
                      <a:endParaRPr sz="16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US" sz="1600"/>
                        <a:t>0.88</a:t>
                      </a:r>
                      <a:endParaRPr sz="16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US" sz="1600"/>
                        <a:t>2.53</a:t>
                      </a:r>
                      <a:endParaRPr sz="16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grpSp>
        <p:nvGrpSpPr>
          <p:cNvPr id="217" name="Google Shape;217;p29"/>
          <p:cNvGrpSpPr/>
          <p:nvPr/>
        </p:nvGrpSpPr>
        <p:grpSpPr>
          <a:xfrm>
            <a:off x="4756277" y="488238"/>
            <a:ext cx="4389049" cy="5881525"/>
            <a:chOff x="5304498" y="0"/>
            <a:chExt cx="3839602" cy="5151550"/>
          </a:xfrm>
        </p:grpSpPr>
        <p:sp>
          <p:nvSpPr>
            <p:cNvPr id="218" name="Google Shape;218;p29"/>
            <p:cNvSpPr/>
            <p:nvPr/>
          </p:nvSpPr>
          <p:spPr>
            <a:xfrm>
              <a:off x="5312800" y="8050"/>
              <a:ext cx="3831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9" name="Google Shape;219;p29"/>
            <p:cNvPicPr preferRelativeResize="0"/>
            <p:nvPr/>
          </p:nvPicPr>
          <p:blipFill>
            <a:blip r:embed="rId3">
              <a:alphaModFix/>
            </a:blip>
            <a:stretch>
              <a:fillRect/>
            </a:stretch>
          </p:blipFill>
          <p:spPr>
            <a:xfrm>
              <a:off x="5304498" y="0"/>
              <a:ext cx="3839502" cy="5143500"/>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0"/>
          <p:cNvSpPr txBox="1"/>
          <p:nvPr/>
        </p:nvSpPr>
        <p:spPr>
          <a:xfrm>
            <a:off x="81975" y="1166600"/>
            <a:ext cx="4674300" cy="3875100"/>
          </a:xfrm>
          <a:prstGeom prst="rect">
            <a:avLst/>
          </a:prstGeom>
          <a:noFill/>
          <a:ln>
            <a:noFill/>
          </a:ln>
        </p:spPr>
        <p:txBody>
          <a:bodyPr anchorCtr="0" anchor="t" bIns="45700" lIns="91425" spcFirstLastPara="1" rIns="91425" wrap="square" tIns="45700">
            <a:noAutofit/>
          </a:bodyPr>
          <a:lstStyle/>
          <a:p>
            <a:pPr indent="-381000" lvl="0" marL="457200" rtl="0" algn="l">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Results shown here:</a:t>
            </a:r>
            <a:endParaRPr sz="2400">
              <a:solidFill>
                <a:schemeClr val="dk1"/>
              </a:solidFill>
              <a:latin typeface="Times New Roman"/>
              <a:ea typeface="Times New Roman"/>
              <a:cs typeface="Times New Roman"/>
              <a:sym typeface="Times New Roman"/>
            </a:endParaRPr>
          </a:p>
          <a:p>
            <a:pPr indent="-374650" lvl="1" marL="914400" rtl="0" algn="l">
              <a:spcBef>
                <a:spcPts val="1000"/>
              </a:spcBef>
              <a:spcAft>
                <a:spcPts val="0"/>
              </a:spcAft>
              <a:buClr>
                <a:schemeClr val="dk1"/>
              </a:buClr>
              <a:buSzPts val="2300"/>
              <a:buFont typeface="Times New Roman"/>
              <a:buChar char="○"/>
            </a:pPr>
            <a:r>
              <a:rPr lang="en-US" sz="2300">
                <a:solidFill>
                  <a:schemeClr val="dk1"/>
                </a:solidFill>
                <a:latin typeface="Times New Roman"/>
                <a:ea typeface="Times New Roman"/>
                <a:cs typeface="Times New Roman"/>
                <a:sym typeface="Times New Roman"/>
              </a:rPr>
              <a:t>2-hour sessions</a:t>
            </a:r>
            <a:endParaRPr sz="2300">
              <a:solidFill>
                <a:schemeClr val="dk1"/>
              </a:solidFill>
              <a:latin typeface="Times New Roman"/>
              <a:ea typeface="Times New Roman"/>
              <a:cs typeface="Times New Roman"/>
              <a:sym typeface="Times New Roman"/>
            </a:endParaRPr>
          </a:p>
          <a:p>
            <a:pPr indent="-374650" lvl="1" marL="914400" rtl="0" algn="l">
              <a:spcBef>
                <a:spcPts val="1000"/>
              </a:spcBef>
              <a:spcAft>
                <a:spcPts val="0"/>
              </a:spcAft>
              <a:buClr>
                <a:schemeClr val="dk1"/>
              </a:buClr>
              <a:buSzPts val="2300"/>
              <a:buFont typeface="Times New Roman"/>
              <a:buChar char="○"/>
            </a:pPr>
            <a:r>
              <a:rPr lang="en-US" sz="2300">
                <a:solidFill>
                  <a:schemeClr val="dk1"/>
                </a:solidFill>
                <a:latin typeface="Times New Roman"/>
                <a:ea typeface="Times New Roman"/>
                <a:cs typeface="Times New Roman"/>
                <a:sym typeface="Times New Roman"/>
              </a:rPr>
              <a:t>Evaluate </a:t>
            </a:r>
            <a:r>
              <a:rPr lang="en-US" sz="2300">
                <a:solidFill>
                  <a:schemeClr val="dk1"/>
                </a:solidFill>
                <a:latin typeface="Times New Roman"/>
                <a:ea typeface="Times New Roman"/>
                <a:cs typeface="Times New Roman"/>
                <a:sym typeface="Times New Roman"/>
              </a:rPr>
              <a:t>M-PAGES position solution vs. CORS coordinate functions</a:t>
            </a:r>
            <a:endParaRPr sz="2300">
              <a:solidFill>
                <a:schemeClr val="dk1"/>
              </a:solidFill>
              <a:latin typeface="Times New Roman"/>
              <a:ea typeface="Times New Roman"/>
              <a:cs typeface="Times New Roman"/>
              <a:sym typeface="Times New Roman"/>
            </a:endParaRPr>
          </a:p>
          <a:p>
            <a:pPr indent="-374650" lvl="0" marL="457200" rtl="0" algn="l">
              <a:spcBef>
                <a:spcPts val="1000"/>
              </a:spcBef>
              <a:spcAft>
                <a:spcPts val="1000"/>
              </a:spcAft>
              <a:buClr>
                <a:schemeClr val="dk1"/>
              </a:buClr>
              <a:buSzPts val="2300"/>
              <a:buFont typeface="Times New Roman"/>
              <a:buChar char="●"/>
            </a:pPr>
            <a:r>
              <a:rPr lang="en-US" sz="2300">
                <a:solidFill>
                  <a:schemeClr val="dk1"/>
                </a:solidFill>
                <a:latin typeface="Times New Roman"/>
                <a:ea typeface="Times New Roman"/>
                <a:cs typeface="Times New Roman"/>
                <a:sym typeface="Times New Roman"/>
              </a:rPr>
              <a:t>Adding Galileo improves results</a:t>
            </a:r>
            <a:endParaRPr sz="2300">
              <a:solidFill>
                <a:schemeClr val="dk1"/>
              </a:solidFill>
              <a:latin typeface="Times New Roman"/>
              <a:ea typeface="Times New Roman"/>
              <a:cs typeface="Times New Roman"/>
              <a:sym typeface="Times New Roman"/>
            </a:endParaRPr>
          </a:p>
        </p:txBody>
      </p:sp>
      <p:sp>
        <p:nvSpPr>
          <p:cNvPr id="225" name="Google Shape;225;p30"/>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26" name="Google Shape;226;p30"/>
          <p:cNvSpPr txBox="1"/>
          <p:nvPr/>
        </p:nvSpPr>
        <p:spPr>
          <a:xfrm>
            <a:off x="81975" y="330200"/>
            <a:ext cx="8975400" cy="836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M-PAGES Performance</a:t>
            </a:r>
            <a:endParaRPr b="0" i="0" sz="3600" u="none" cap="none" strike="noStrike">
              <a:solidFill>
                <a:schemeClr val="dk1"/>
              </a:solidFill>
              <a:latin typeface="Times New Roman"/>
              <a:ea typeface="Times New Roman"/>
              <a:cs typeface="Times New Roman"/>
              <a:sym typeface="Times New Roman"/>
            </a:endParaRPr>
          </a:p>
        </p:txBody>
      </p:sp>
      <p:graphicFrame>
        <p:nvGraphicFramePr>
          <p:cNvPr id="227" name="Google Shape;227;p30"/>
          <p:cNvGraphicFramePr/>
          <p:nvPr/>
        </p:nvGraphicFramePr>
        <p:xfrm>
          <a:off x="404438" y="4191735"/>
          <a:ext cx="3000000" cy="3000000"/>
        </p:xfrm>
        <a:graphic>
          <a:graphicData uri="http://schemas.openxmlformats.org/drawingml/2006/table">
            <a:tbl>
              <a:tblPr>
                <a:noFill/>
                <a:tableStyleId>{D7D7C04C-7332-4014-9681-5AED2797F57A}</a:tableStyleId>
              </a:tblPr>
              <a:tblGrid>
                <a:gridCol w="750150"/>
                <a:gridCol w="964475"/>
                <a:gridCol w="750150"/>
                <a:gridCol w="803725"/>
                <a:gridCol w="760875"/>
              </a:tblGrid>
              <a:tr h="428500">
                <a:tc>
                  <a:txBody>
                    <a:bodyPr/>
                    <a:lstStyle/>
                    <a:p>
                      <a:pPr indent="0" lvl="0" marL="0" rtl="0" algn="ctr">
                        <a:lnSpc>
                          <a:spcPct val="115000"/>
                        </a:lnSpc>
                        <a:spcBef>
                          <a:spcPts val="0"/>
                        </a:spcBef>
                        <a:spcAft>
                          <a:spcPts val="0"/>
                        </a:spcAft>
                        <a:buNone/>
                      </a:pPr>
                      <a:r>
                        <a:rPr b="1" lang="en-US" sz="1600"/>
                        <a:t>Systems</a:t>
                      </a:r>
                      <a:endParaRPr b="1" sz="16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en-US" sz="1600"/>
                        <a:t>Solution Type</a:t>
                      </a:r>
                      <a:endParaRPr b="1" sz="16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en-US" sz="1600"/>
                        <a:t>East RMS [cm]</a:t>
                      </a:r>
                      <a:endParaRPr b="1" sz="16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en-US" sz="1600"/>
                        <a:t>North RMS [cm]</a:t>
                      </a:r>
                      <a:endParaRPr b="1" sz="16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en-US" sz="1600"/>
                        <a:t>Up RMS [cm]</a:t>
                      </a:r>
                      <a:endParaRPr b="1" sz="16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235675">
                <a:tc rowSpan="2">
                  <a:txBody>
                    <a:bodyPr/>
                    <a:lstStyle/>
                    <a:p>
                      <a:pPr indent="0" lvl="0" marL="0" rtl="0" algn="ctr">
                        <a:lnSpc>
                          <a:spcPct val="115000"/>
                        </a:lnSpc>
                        <a:spcBef>
                          <a:spcPts val="0"/>
                        </a:spcBef>
                        <a:spcAft>
                          <a:spcPts val="0"/>
                        </a:spcAft>
                        <a:buNone/>
                      </a:pPr>
                      <a:r>
                        <a:rPr lang="en-US" sz="1600"/>
                        <a:t>GPS</a:t>
                      </a:r>
                      <a:endParaRPr sz="16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US" sz="1600"/>
                        <a:t>Float</a:t>
                      </a:r>
                      <a:endParaRPr sz="16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US" sz="1600"/>
                        <a:t>2.52</a:t>
                      </a:r>
                      <a:endParaRPr sz="16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US" sz="1600"/>
                        <a:t>1.22</a:t>
                      </a:r>
                      <a:endParaRPr sz="16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US" sz="1600"/>
                        <a:t>3.43</a:t>
                      </a:r>
                      <a:endParaRPr sz="16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r>
              <a:tr h="282800">
                <a:tc vMerge="1"/>
                <a:tc>
                  <a:txBody>
                    <a:bodyPr/>
                    <a:lstStyle/>
                    <a:p>
                      <a:pPr indent="0" lvl="0" marL="0" rtl="0" algn="ctr">
                        <a:lnSpc>
                          <a:spcPct val="115000"/>
                        </a:lnSpc>
                        <a:spcBef>
                          <a:spcPts val="0"/>
                        </a:spcBef>
                        <a:spcAft>
                          <a:spcPts val="0"/>
                        </a:spcAft>
                        <a:buNone/>
                      </a:pPr>
                      <a:r>
                        <a:rPr lang="en-US" sz="1600"/>
                        <a:t>Fixed</a:t>
                      </a:r>
                      <a:endParaRPr sz="16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US" sz="1600"/>
                        <a:t>1.07</a:t>
                      </a:r>
                      <a:endParaRPr sz="16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US" sz="1600"/>
                        <a:t>0.88</a:t>
                      </a:r>
                      <a:endParaRPr sz="16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US" sz="1600"/>
                        <a:t>2.53</a:t>
                      </a:r>
                      <a:endParaRPr sz="16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235675">
                <a:tc rowSpan="2">
                  <a:txBody>
                    <a:bodyPr/>
                    <a:lstStyle/>
                    <a:p>
                      <a:pPr indent="0" lvl="0" marL="0" rtl="0" algn="ctr">
                        <a:lnSpc>
                          <a:spcPct val="115000"/>
                        </a:lnSpc>
                        <a:spcBef>
                          <a:spcPts val="0"/>
                        </a:spcBef>
                        <a:spcAft>
                          <a:spcPts val="0"/>
                        </a:spcAft>
                        <a:buNone/>
                      </a:pPr>
                      <a:r>
                        <a:rPr lang="en-US" sz="1600"/>
                        <a:t>GPS+GAL</a:t>
                      </a:r>
                      <a:endParaRPr sz="16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US" sz="1600"/>
                        <a:t>Float</a:t>
                      </a:r>
                      <a:endParaRPr sz="16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US" sz="1600"/>
                        <a:t>1.32</a:t>
                      </a:r>
                      <a:endParaRPr sz="16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US" sz="1600"/>
                        <a:t>0.97</a:t>
                      </a:r>
                      <a:endParaRPr sz="16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US" sz="1600"/>
                        <a:t>2.60</a:t>
                      </a:r>
                      <a:endParaRPr sz="16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r>
              <a:tr h="235675">
                <a:tc vMerge="1"/>
                <a:tc>
                  <a:txBody>
                    <a:bodyPr/>
                    <a:lstStyle/>
                    <a:p>
                      <a:pPr indent="0" lvl="0" marL="0" rtl="0" algn="ctr">
                        <a:lnSpc>
                          <a:spcPct val="115000"/>
                        </a:lnSpc>
                        <a:spcBef>
                          <a:spcPts val="0"/>
                        </a:spcBef>
                        <a:spcAft>
                          <a:spcPts val="0"/>
                        </a:spcAft>
                        <a:buNone/>
                      </a:pPr>
                      <a:r>
                        <a:rPr lang="en-US" sz="1600"/>
                        <a:t>Fixed</a:t>
                      </a:r>
                      <a:endParaRPr sz="16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US" sz="1600"/>
                        <a:t>0.57</a:t>
                      </a:r>
                      <a:endParaRPr sz="16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US" sz="1600"/>
                        <a:t>0.76</a:t>
                      </a:r>
                      <a:endParaRPr sz="16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US" sz="1600"/>
                        <a:t>2.24</a:t>
                      </a:r>
                      <a:endParaRPr sz="16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sp>
        <p:nvSpPr>
          <p:cNvPr id="228" name="Google Shape;228;p30"/>
          <p:cNvSpPr/>
          <p:nvPr/>
        </p:nvSpPr>
        <p:spPr>
          <a:xfrm>
            <a:off x="403075" y="5687150"/>
            <a:ext cx="4039800" cy="6486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9" name="Google Shape;229;p30"/>
          <p:cNvGrpSpPr/>
          <p:nvPr/>
        </p:nvGrpSpPr>
        <p:grpSpPr>
          <a:xfrm>
            <a:off x="4756268" y="488200"/>
            <a:ext cx="4388935" cy="5881592"/>
            <a:chOff x="5304498" y="0"/>
            <a:chExt cx="3839502" cy="5143500"/>
          </a:xfrm>
        </p:grpSpPr>
        <p:sp>
          <p:nvSpPr>
            <p:cNvPr id="230" name="Google Shape;230;p30"/>
            <p:cNvSpPr/>
            <p:nvPr/>
          </p:nvSpPr>
          <p:spPr>
            <a:xfrm>
              <a:off x="5304500" y="0"/>
              <a:ext cx="38394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1" name="Google Shape;231;p30"/>
            <p:cNvPicPr preferRelativeResize="0"/>
            <p:nvPr/>
          </p:nvPicPr>
          <p:blipFill>
            <a:blip r:embed="rId3">
              <a:alphaModFix/>
            </a:blip>
            <a:stretch>
              <a:fillRect/>
            </a:stretch>
          </p:blipFill>
          <p:spPr>
            <a:xfrm>
              <a:off x="5304498" y="0"/>
              <a:ext cx="3839502" cy="5143500"/>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1"/>
          <p:cNvSpPr txBox="1"/>
          <p:nvPr>
            <p:ph idx="12" type="sldNum"/>
          </p:nvPr>
        </p:nvSpPr>
        <p:spPr>
          <a:xfrm>
            <a:off x="7691175" y="6356350"/>
            <a:ext cx="1366200" cy="437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sp>
        <p:nvSpPr>
          <p:cNvPr id="237" name="Google Shape;237;p31"/>
          <p:cNvSpPr txBox="1"/>
          <p:nvPr/>
        </p:nvSpPr>
        <p:spPr>
          <a:xfrm>
            <a:off x="84300" y="2977500"/>
            <a:ext cx="8975400" cy="90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1000"/>
              </a:spcBef>
              <a:spcAft>
                <a:spcPts val="0"/>
              </a:spcAft>
              <a:buNone/>
            </a:pPr>
            <a:r>
              <a:rPr lang="en-US" sz="3600">
                <a:solidFill>
                  <a:schemeClr val="dk1"/>
                </a:solidFill>
                <a:latin typeface="Times New Roman"/>
                <a:ea typeface="Times New Roman"/>
                <a:cs typeface="Times New Roman"/>
                <a:sym typeface="Times New Roman"/>
              </a:rPr>
              <a:t>M-PAGES Adoption at NGS</a:t>
            </a:r>
            <a:endParaRPr sz="3600">
              <a:solidFill>
                <a:schemeClr val="dk1"/>
              </a:solidFill>
              <a:latin typeface="Times New Roman"/>
              <a:ea typeface="Times New Roman"/>
              <a:cs typeface="Times New Roman"/>
              <a:sym typeface="Times New Roman"/>
            </a:endParaRPr>
          </a:p>
        </p:txBody>
      </p:sp>
      <p:pic>
        <p:nvPicPr>
          <p:cNvPr id="238" name="Google Shape;238;p31"/>
          <p:cNvPicPr preferRelativeResize="0"/>
          <p:nvPr/>
        </p:nvPicPr>
        <p:blipFill>
          <a:blip r:embed="rId3">
            <a:alphaModFix/>
          </a:blip>
          <a:stretch>
            <a:fillRect/>
          </a:stretch>
        </p:blipFill>
        <p:spPr>
          <a:xfrm>
            <a:off x="3165175" y="807175"/>
            <a:ext cx="2809001" cy="21067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4"/>
          <p:cNvSpPr txBox="1"/>
          <p:nvPr/>
        </p:nvSpPr>
        <p:spPr>
          <a:xfrm>
            <a:off x="81975" y="330200"/>
            <a:ext cx="8975400" cy="836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In this talk...</a:t>
            </a:r>
            <a:endParaRPr b="0" i="0" sz="36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Times New Roman"/>
              <a:ea typeface="Times New Roman"/>
              <a:cs typeface="Times New Roman"/>
              <a:sym typeface="Times New Roman"/>
            </a:endParaRPr>
          </a:p>
        </p:txBody>
      </p:sp>
      <p:sp>
        <p:nvSpPr>
          <p:cNvPr id="90" name="Google Shape;90;p14"/>
          <p:cNvSpPr txBox="1"/>
          <p:nvPr>
            <p:ph idx="12" type="sldNum"/>
          </p:nvPr>
        </p:nvSpPr>
        <p:spPr>
          <a:xfrm>
            <a:off x="7691175" y="6356350"/>
            <a:ext cx="1366200" cy="437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sp>
        <p:nvSpPr>
          <p:cNvPr id="91" name="Google Shape;91;p14"/>
          <p:cNvSpPr txBox="1"/>
          <p:nvPr/>
        </p:nvSpPr>
        <p:spPr>
          <a:xfrm>
            <a:off x="81975" y="1166600"/>
            <a:ext cx="8975400" cy="5189700"/>
          </a:xfrm>
          <a:prstGeom prst="rect">
            <a:avLst/>
          </a:prstGeom>
          <a:noFill/>
          <a:ln>
            <a:noFill/>
          </a:ln>
        </p:spPr>
        <p:txBody>
          <a:bodyPr anchorCtr="0" anchor="t" bIns="45700" lIns="91425" spcFirstLastPara="1" rIns="91425" wrap="square" tIns="45700">
            <a:noAutofit/>
          </a:bodyPr>
          <a:lstStyle/>
          <a:p>
            <a:pPr indent="-381000" lvl="0" marL="457200" rtl="0" algn="l">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Background on</a:t>
            </a:r>
            <a:r>
              <a:rPr lang="en-US" sz="2400">
                <a:solidFill>
                  <a:schemeClr val="dk1"/>
                </a:solidFill>
                <a:latin typeface="Times New Roman"/>
                <a:ea typeface="Times New Roman"/>
                <a:cs typeface="Times New Roman"/>
                <a:sym typeface="Times New Roman"/>
              </a:rPr>
              <a:t> multi-GNSS </a:t>
            </a:r>
            <a:endParaRPr sz="2400">
              <a:solidFill>
                <a:schemeClr val="dk1"/>
              </a:solidFill>
              <a:latin typeface="Times New Roman"/>
              <a:ea typeface="Times New Roman"/>
              <a:cs typeface="Times New Roman"/>
              <a:sym typeface="Times New Roman"/>
            </a:endParaRPr>
          </a:p>
          <a:p>
            <a:pPr indent="-381000" lvl="0" marL="457200" rtl="0" algn="l">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Past and future GNSS software at NGS</a:t>
            </a:r>
            <a:endParaRPr sz="2400">
              <a:solidFill>
                <a:schemeClr val="dk1"/>
              </a:solidFill>
              <a:latin typeface="Times New Roman"/>
              <a:ea typeface="Times New Roman"/>
              <a:cs typeface="Times New Roman"/>
              <a:sym typeface="Times New Roman"/>
            </a:endParaRPr>
          </a:p>
          <a:p>
            <a:pPr indent="-381000" lvl="0" marL="457200" rtl="0" algn="l">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New multi-GNSS software initial results</a:t>
            </a:r>
            <a:endParaRPr sz="2400">
              <a:solidFill>
                <a:schemeClr val="dk1"/>
              </a:solidFill>
              <a:latin typeface="Times New Roman"/>
              <a:ea typeface="Times New Roman"/>
              <a:cs typeface="Times New Roman"/>
              <a:sym typeface="Times New Roman"/>
            </a:endParaRPr>
          </a:p>
          <a:p>
            <a:pPr indent="-381000" lvl="0" marL="457200" rtl="0" algn="l">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New software adoption at NGS</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1000"/>
              </a:spcBef>
              <a:spcAft>
                <a:spcPts val="0"/>
              </a:spcAft>
              <a:buClr>
                <a:srgbClr val="000000"/>
              </a:buClr>
              <a:buSzPts val="2400"/>
              <a:buFont typeface="Arial"/>
              <a:buNone/>
            </a:pPr>
            <a:r>
              <a:t/>
            </a:r>
            <a:endParaRPr b="0" i="0" sz="2400" u="none" cap="none" strike="noStrike">
              <a:solidFill>
                <a:srgbClr val="990000"/>
              </a:solidFill>
              <a:latin typeface="Times New Roman"/>
              <a:ea typeface="Times New Roman"/>
              <a:cs typeface="Times New Roman"/>
              <a:sym typeface="Times New Roman"/>
            </a:endParaRPr>
          </a:p>
          <a:p>
            <a:pPr indent="0" lvl="0" marL="0" marR="0" rtl="0" algn="l">
              <a:lnSpc>
                <a:spcPct val="100000"/>
              </a:lnSpc>
              <a:spcBef>
                <a:spcPts val="1000"/>
              </a:spcBef>
              <a:spcAft>
                <a:spcPts val="0"/>
              </a:spcAft>
              <a:buClr>
                <a:srgbClr val="000000"/>
              </a:buClr>
              <a:buSzPts val="2000"/>
              <a:buFont typeface="Arial"/>
              <a:buNone/>
            </a:pPr>
            <a:r>
              <a:t/>
            </a:r>
            <a:endParaRPr b="0" i="0" sz="20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2"/>
          <p:cNvSpPr txBox="1"/>
          <p:nvPr/>
        </p:nvSpPr>
        <p:spPr>
          <a:xfrm>
            <a:off x="81975" y="1166600"/>
            <a:ext cx="8975400" cy="3875100"/>
          </a:xfrm>
          <a:prstGeom prst="rect">
            <a:avLst/>
          </a:prstGeom>
          <a:noFill/>
          <a:ln>
            <a:noFill/>
          </a:ln>
        </p:spPr>
        <p:txBody>
          <a:bodyPr anchorCtr="0" anchor="t" bIns="45700" lIns="91425" spcFirstLastPara="1" rIns="91425" wrap="square" tIns="45700">
            <a:noAutofit/>
          </a:bodyPr>
          <a:lstStyle/>
          <a:p>
            <a:pPr indent="-381000" lvl="0" marL="457200" rtl="0" algn="l">
              <a:spcBef>
                <a:spcPts val="0"/>
              </a:spcBef>
              <a:spcAft>
                <a:spcPts val="0"/>
              </a:spcAft>
              <a:buClr>
                <a:schemeClr val="dk1"/>
              </a:buClr>
              <a:buSzPts val="2400"/>
              <a:buFont typeface="Times New Roman"/>
              <a:buChar char="●"/>
            </a:pPr>
            <a:r>
              <a:rPr i="1" lang="en-US" sz="2400">
                <a:solidFill>
                  <a:schemeClr val="dk1"/>
                </a:solidFill>
                <a:latin typeface="Times New Roman"/>
                <a:ea typeface="Times New Roman"/>
                <a:cs typeface="Times New Roman"/>
                <a:sym typeface="Times New Roman"/>
              </a:rPr>
              <a:t>Current</a:t>
            </a:r>
            <a:r>
              <a:rPr lang="en-US" sz="2400">
                <a:solidFill>
                  <a:schemeClr val="dk1"/>
                </a:solidFill>
                <a:latin typeface="Times New Roman"/>
                <a:ea typeface="Times New Roman"/>
                <a:cs typeface="Times New Roman"/>
                <a:sym typeface="Times New Roman"/>
              </a:rPr>
              <a:t>: compare PAGES vs M-PAGES (GPS only)</a:t>
            </a:r>
            <a:endParaRPr sz="2400">
              <a:solidFill>
                <a:schemeClr val="dk1"/>
              </a:solidFill>
              <a:latin typeface="Times New Roman"/>
              <a:ea typeface="Times New Roman"/>
              <a:cs typeface="Times New Roman"/>
              <a:sym typeface="Times New Roman"/>
            </a:endParaRPr>
          </a:p>
          <a:p>
            <a:pPr indent="-355600" lvl="1" marL="914400" rtl="0" algn="l">
              <a:spcBef>
                <a:spcPts val="1000"/>
              </a:spcBef>
              <a:spcAft>
                <a:spcPts val="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Single baselines</a:t>
            </a:r>
            <a:endParaRPr sz="2000">
              <a:solidFill>
                <a:schemeClr val="dk1"/>
              </a:solidFill>
              <a:latin typeface="Times New Roman"/>
              <a:ea typeface="Times New Roman"/>
              <a:cs typeface="Times New Roman"/>
              <a:sym typeface="Times New Roman"/>
            </a:endParaRPr>
          </a:p>
          <a:p>
            <a:pPr indent="-355600" lvl="1" marL="914400" rtl="0" algn="l">
              <a:spcBef>
                <a:spcPts val="1000"/>
              </a:spcBef>
              <a:spcAft>
                <a:spcPts val="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OPUS solutions</a:t>
            </a:r>
            <a:endParaRPr sz="2000">
              <a:solidFill>
                <a:schemeClr val="dk1"/>
              </a:solidFill>
              <a:latin typeface="Times New Roman"/>
              <a:ea typeface="Times New Roman"/>
              <a:cs typeface="Times New Roman"/>
              <a:sym typeface="Times New Roman"/>
            </a:endParaRPr>
          </a:p>
          <a:p>
            <a:pPr indent="-381000" lvl="0" marL="457200" rtl="0" algn="l">
              <a:spcBef>
                <a:spcPts val="1000"/>
              </a:spcBef>
              <a:spcAft>
                <a:spcPts val="0"/>
              </a:spcAft>
              <a:buClr>
                <a:schemeClr val="dk1"/>
              </a:buClr>
              <a:buSzPts val="2400"/>
              <a:buFont typeface="Times New Roman"/>
              <a:buChar char="●"/>
            </a:pPr>
            <a:r>
              <a:rPr i="1" lang="en-US" sz="2400">
                <a:solidFill>
                  <a:schemeClr val="dk1"/>
                </a:solidFill>
                <a:latin typeface="Times New Roman"/>
                <a:ea typeface="Times New Roman"/>
                <a:cs typeface="Times New Roman"/>
                <a:sym typeface="Times New Roman"/>
              </a:rPr>
              <a:t>Future</a:t>
            </a:r>
            <a:r>
              <a:rPr lang="en-US" sz="2400">
                <a:solidFill>
                  <a:schemeClr val="dk1"/>
                </a:solidFill>
                <a:latin typeface="Times New Roman"/>
                <a:ea typeface="Times New Roman"/>
                <a:cs typeface="Times New Roman"/>
                <a:sym typeface="Times New Roman"/>
              </a:rPr>
              <a:t>: phased integration into OPUS</a:t>
            </a:r>
            <a:endParaRPr sz="2400">
              <a:solidFill>
                <a:schemeClr val="dk1"/>
              </a:solidFill>
              <a:latin typeface="Times New Roman"/>
              <a:ea typeface="Times New Roman"/>
              <a:cs typeface="Times New Roman"/>
              <a:sym typeface="Times New Roman"/>
            </a:endParaRPr>
          </a:p>
          <a:p>
            <a:pPr indent="-355600" lvl="1" marL="914400" rtl="0" algn="l">
              <a:spcBef>
                <a:spcPts val="1000"/>
              </a:spcBef>
              <a:spcAft>
                <a:spcPts val="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BETA before production release</a:t>
            </a:r>
            <a:endParaRPr sz="2000">
              <a:solidFill>
                <a:schemeClr val="dk1"/>
              </a:solidFill>
              <a:latin typeface="Times New Roman"/>
              <a:ea typeface="Times New Roman"/>
              <a:cs typeface="Times New Roman"/>
              <a:sym typeface="Times New Roman"/>
            </a:endParaRPr>
          </a:p>
          <a:p>
            <a:pPr indent="-355600" lvl="1" marL="914400" rtl="0" algn="l">
              <a:spcBef>
                <a:spcPts val="1000"/>
              </a:spcBef>
              <a:spcAft>
                <a:spcPts val="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Community calls for testing</a:t>
            </a:r>
            <a:endParaRPr sz="2000">
              <a:solidFill>
                <a:schemeClr val="dk1"/>
              </a:solidFill>
              <a:latin typeface="Times New Roman"/>
              <a:ea typeface="Times New Roman"/>
              <a:cs typeface="Times New Roman"/>
              <a:sym typeface="Times New Roman"/>
            </a:endParaRPr>
          </a:p>
          <a:p>
            <a:pPr indent="-381000" lvl="0" marL="457200" rtl="0" algn="l">
              <a:spcBef>
                <a:spcPts val="1000"/>
              </a:spcBef>
              <a:spcAft>
                <a:spcPts val="0"/>
              </a:spcAft>
              <a:buClr>
                <a:schemeClr val="dk1"/>
              </a:buClr>
              <a:buSzPts val="2400"/>
              <a:buFont typeface="Times New Roman"/>
              <a:buChar char="●"/>
            </a:pPr>
            <a:r>
              <a:rPr i="1" lang="en-US" sz="2400">
                <a:solidFill>
                  <a:schemeClr val="dk1"/>
                </a:solidFill>
                <a:latin typeface="Times New Roman"/>
                <a:ea typeface="Times New Roman"/>
                <a:cs typeface="Times New Roman"/>
                <a:sym typeface="Times New Roman"/>
              </a:rPr>
              <a:t>Future:</a:t>
            </a:r>
            <a:r>
              <a:rPr lang="en-US" sz="2400">
                <a:solidFill>
                  <a:schemeClr val="dk1"/>
                </a:solidFill>
                <a:latin typeface="Times New Roman"/>
                <a:ea typeface="Times New Roman"/>
                <a:cs typeface="Times New Roman"/>
                <a:sym typeface="Times New Roman"/>
              </a:rPr>
              <a:t> integration into Orbits</a:t>
            </a:r>
            <a:endParaRPr sz="2400">
              <a:solidFill>
                <a:schemeClr val="dk1"/>
              </a:solidFill>
              <a:latin typeface="Times New Roman"/>
              <a:ea typeface="Times New Roman"/>
              <a:cs typeface="Times New Roman"/>
              <a:sym typeface="Times New Roman"/>
            </a:endParaRPr>
          </a:p>
          <a:p>
            <a:pPr indent="-355600" lvl="1" marL="914400" rtl="0" algn="l">
              <a:spcBef>
                <a:spcPts val="1000"/>
              </a:spcBef>
              <a:spcAft>
                <a:spcPts val="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Practice orbits possibly in IGS14</a:t>
            </a:r>
            <a:endParaRPr sz="2000">
              <a:solidFill>
                <a:schemeClr val="dk1"/>
              </a:solidFill>
              <a:latin typeface="Times New Roman"/>
              <a:ea typeface="Times New Roman"/>
              <a:cs typeface="Times New Roman"/>
              <a:sym typeface="Times New Roman"/>
            </a:endParaRPr>
          </a:p>
          <a:p>
            <a:pPr indent="-355600" lvl="1" marL="914400" rtl="0" algn="l">
              <a:spcBef>
                <a:spcPts val="1000"/>
              </a:spcBef>
              <a:spcAft>
                <a:spcPts val="100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Multi-GNSS orbit products in IGS20</a:t>
            </a:r>
            <a:endParaRPr sz="2000">
              <a:solidFill>
                <a:schemeClr val="dk1"/>
              </a:solidFill>
              <a:latin typeface="Times New Roman"/>
              <a:ea typeface="Times New Roman"/>
              <a:cs typeface="Times New Roman"/>
              <a:sym typeface="Times New Roman"/>
            </a:endParaRPr>
          </a:p>
        </p:txBody>
      </p:sp>
      <p:sp>
        <p:nvSpPr>
          <p:cNvPr id="244" name="Google Shape;244;p32"/>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45" name="Google Shape;245;p32"/>
          <p:cNvSpPr txBox="1"/>
          <p:nvPr/>
        </p:nvSpPr>
        <p:spPr>
          <a:xfrm>
            <a:off x="81975" y="330200"/>
            <a:ext cx="8975400" cy="836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M-PAGES Adoption at NGS</a:t>
            </a:r>
            <a:endParaRPr b="0" i="0" sz="36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3"/>
          <p:cNvSpPr txBox="1"/>
          <p:nvPr/>
        </p:nvSpPr>
        <p:spPr>
          <a:xfrm>
            <a:off x="81975" y="1166600"/>
            <a:ext cx="3677700" cy="5189700"/>
          </a:xfrm>
          <a:prstGeom prst="rect">
            <a:avLst/>
          </a:prstGeom>
          <a:noFill/>
          <a:ln>
            <a:noFill/>
          </a:ln>
        </p:spPr>
        <p:txBody>
          <a:bodyPr anchorCtr="0" anchor="t" bIns="45700" lIns="91425" spcFirstLastPara="1" rIns="91425" wrap="square" tIns="45700">
            <a:noAutofit/>
          </a:bodyPr>
          <a:lstStyle/>
          <a:p>
            <a:pPr indent="-381000" lvl="0" marL="457200" rtl="0" algn="l">
              <a:spcBef>
                <a:spcPts val="0"/>
              </a:spcBef>
              <a:spcAft>
                <a:spcPts val="0"/>
              </a:spcAft>
              <a:buClr>
                <a:schemeClr val="dk1"/>
              </a:buClr>
              <a:buSzPts val="2400"/>
              <a:buFont typeface="Times New Roman"/>
              <a:buChar char="●"/>
            </a:pPr>
            <a:r>
              <a:rPr lang="en-US" sz="2400" u="sng">
                <a:solidFill>
                  <a:schemeClr val="dk1"/>
                </a:solidFill>
                <a:latin typeface="Times New Roman"/>
                <a:ea typeface="Times New Roman"/>
                <a:cs typeface="Times New Roman"/>
                <a:sym typeface="Times New Roman"/>
              </a:rPr>
              <a:t>Input products/models</a:t>
            </a:r>
            <a:r>
              <a:rPr lang="en-US" sz="2400">
                <a:solidFill>
                  <a:schemeClr val="dk1"/>
                </a:solidFill>
                <a:latin typeface="Times New Roman"/>
                <a:ea typeface="Times New Roman"/>
                <a:cs typeface="Times New Roman"/>
                <a:sym typeface="Times New Roman"/>
              </a:rPr>
              <a:t>: orbits, antenna calibrations, etc.</a:t>
            </a:r>
            <a:endParaRPr sz="2400">
              <a:solidFill>
                <a:schemeClr val="dk1"/>
              </a:solidFill>
              <a:latin typeface="Times New Roman"/>
              <a:ea typeface="Times New Roman"/>
              <a:cs typeface="Times New Roman"/>
              <a:sym typeface="Times New Roman"/>
            </a:endParaRPr>
          </a:p>
          <a:p>
            <a:pPr indent="-381000" lvl="0" marL="457200" rtl="0" algn="l">
              <a:spcBef>
                <a:spcPts val="1000"/>
              </a:spcBef>
              <a:spcAft>
                <a:spcPts val="0"/>
              </a:spcAft>
              <a:buClr>
                <a:schemeClr val="dk1"/>
              </a:buClr>
              <a:buSzPts val="2400"/>
              <a:buFont typeface="Times New Roman"/>
              <a:buChar char="●"/>
            </a:pPr>
            <a:r>
              <a:rPr lang="en-US" sz="2400" u="sng">
                <a:solidFill>
                  <a:schemeClr val="dk1"/>
                </a:solidFill>
                <a:latin typeface="Times New Roman"/>
                <a:ea typeface="Times New Roman"/>
                <a:cs typeface="Times New Roman"/>
                <a:sym typeface="Times New Roman"/>
              </a:rPr>
              <a:t>Networks</a:t>
            </a:r>
            <a:r>
              <a:rPr lang="en-US" sz="2400">
                <a:solidFill>
                  <a:schemeClr val="dk1"/>
                </a:solidFill>
                <a:latin typeface="Times New Roman"/>
                <a:ea typeface="Times New Roman"/>
                <a:cs typeface="Times New Roman"/>
                <a:sym typeface="Times New Roman"/>
              </a:rPr>
              <a:t>: stations known in reference frame</a:t>
            </a:r>
            <a:endParaRPr sz="2400">
              <a:solidFill>
                <a:schemeClr val="dk1"/>
              </a:solidFill>
              <a:latin typeface="Times New Roman"/>
              <a:ea typeface="Times New Roman"/>
              <a:cs typeface="Times New Roman"/>
              <a:sym typeface="Times New Roman"/>
            </a:endParaRPr>
          </a:p>
          <a:p>
            <a:pPr indent="-381000" lvl="0" marL="457200" rtl="0" algn="l">
              <a:spcBef>
                <a:spcPts val="1000"/>
              </a:spcBef>
              <a:spcAft>
                <a:spcPts val="100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Multi-GNSS processing of rover (e.g. OPUS) requires CORS that track the same GNSS.</a:t>
            </a:r>
            <a:endParaRPr sz="2400">
              <a:solidFill>
                <a:schemeClr val="dk1"/>
              </a:solidFill>
              <a:latin typeface="Times New Roman"/>
              <a:ea typeface="Times New Roman"/>
              <a:cs typeface="Times New Roman"/>
              <a:sym typeface="Times New Roman"/>
            </a:endParaRPr>
          </a:p>
        </p:txBody>
      </p:sp>
      <p:sp>
        <p:nvSpPr>
          <p:cNvPr id="251" name="Google Shape;251;p33"/>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52" name="Google Shape;252;p33"/>
          <p:cNvSpPr txBox="1"/>
          <p:nvPr/>
        </p:nvSpPr>
        <p:spPr>
          <a:xfrm>
            <a:off x="81975" y="330200"/>
            <a:ext cx="8975400" cy="836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M-PAGES Needs Multi-GNSS Infrastructure</a:t>
            </a:r>
            <a:endParaRPr b="0" i="0" sz="3600" u="none" cap="none" strike="noStrike">
              <a:solidFill>
                <a:schemeClr val="dk1"/>
              </a:solidFill>
              <a:latin typeface="Times New Roman"/>
              <a:ea typeface="Times New Roman"/>
              <a:cs typeface="Times New Roman"/>
              <a:sym typeface="Times New Roman"/>
            </a:endParaRPr>
          </a:p>
        </p:txBody>
      </p:sp>
      <p:sp>
        <p:nvSpPr>
          <p:cNvPr id="253" name="Google Shape;253;p33"/>
          <p:cNvSpPr/>
          <p:nvPr/>
        </p:nvSpPr>
        <p:spPr>
          <a:xfrm>
            <a:off x="5981350" y="2091175"/>
            <a:ext cx="457200" cy="4572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3"/>
          <p:cNvSpPr/>
          <p:nvPr/>
        </p:nvSpPr>
        <p:spPr>
          <a:xfrm>
            <a:off x="5106150" y="1113425"/>
            <a:ext cx="457200" cy="393300"/>
          </a:xfrm>
          <a:prstGeom prst="triangle">
            <a:avLst>
              <a:gd fmla="val 50000" name="adj"/>
            </a:avLst>
          </a:prstGeom>
          <a:solidFill>
            <a:srgbClr val="9900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3"/>
          <p:cNvSpPr/>
          <p:nvPr/>
        </p:nvSpPr>
        <p:spPr>
          <a:xfrm>
            <a:off x="5524150" y="2681925"/>
            <a:ext cx="457200" cy="393300"/>
          </a:xfrm>
          <a:prstGeom prst="triangle">
            <a:avLst>
              <a:gd fmla="val 50000" name="adj"/>
            </a:avLst>
          </a:prstGeom>
          <a:solidFill>
            <a:srgbClr val="9900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3"/>
          <p:cNvSpPr/>
          <p:nvPr/>
        </p:nvSpPr>
        <p:spPr>
          <a:xfrm>
            <a:off x="6652900" y="1555738"/>
            <a:ext cx="457200" cy="393300"/>
          </a:xfrm>
          <a:prstGeom prst="triangle">
            <a:avLst>
              <a:gd fmla="val 50000" name="adj"/>
            </a:avLst>
          </a:prstGeom>
          <a:solidFill>
            <a:srgbClr val="9900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3"/>
          <p:cNvSpPr/>
          <p:nvPr/>
        </p:nvSpPr>
        <p:spPr>
          <a:xfrm>
            <a:off x="8429988" y="5303338"/>
            <a:ext cx="457200" cy="393300"/>
          </a:xfrm>
          <a:prstGeom prst="triangle">
            <a:avLst>
              <a:gd fmla="val 50000" name="adj"/>
            </a:avLst>
          </a:prstGeom>
          <a:solidFill>
            <a:srgbClr val="00FF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3"/>
          <p:cNvSpPr/>
          <p:nvPr/>
        </p:nvSpPr>
        <p:spPr>
          <a:xfrm>
            <a:off x="7496475" y="5963038"/>
            <a:ext cx="457200" cy="393300"/>
          </a:xfrm>
          <a:prstGeom prst="triangle">
            <a:avLst>
              <a:gd fmla="val 50000" name="adj"/>
            </a:avLst>
          </a:prstGeom>
          <a:solidFill>
            <a:srgbClr val="00FF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3"/>
          <p:cNvSpPr/>
          <p:nvPr/>
        </p:nvSpPr>
        <p:spPr>
          <a:xfrm>
            <a:off x="6438550" y="4834663"/>
            <a:ext cx="457200" cy="393300"/>
          </a:xfrm>
          <a:prstGeom prst="triangle">
            <a:avLst>
              <a:gd fmla="val 50000" name="adj"/>
            </a:avLst>
          </a:prstGeom>
          <a:solidFill>
            <a:srgbClr val="00FF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3"/>
          <p:cNvSpPr txBox="1"/>
          <p:nvPr/>
        </p:nvSpPr>
        <p:spPr>
          <a:xfrm>
            <a:off x="3803350" y="5096850"/>
            <a:ext cx="2063700" cy="1062000"/>
          </a:xfrm>
          <a:prstGeom prst="rect">
            <a:avLst/>
          </a:prstGeom>
          <a:solidFill>
            <a:srgbClr val="FFFFFF"/>
          </a:solidFill>
          <a:ln cap="flat" cmpd="sng" w="9525">
            <a:solidFill>
              <a:srgbClr val="434343"/>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en-US" sz="1900">
                <a:latin typeface="Calibri"/>
                <a:ea typeface="Calibri"/>
                <a:cs typeface="Calibri"/>
                <a:sym typeface="Calibri"/>
              </a:rPr>
              <a:t>rover</a:t>
            </a:r>
            <a:endParaRPr b="1" sz="1900">
              <a:latin typeface="Calibri"/>
              <a:ea typeface="Calibri"/>
              <a:cs typeface="Calibri"/>
              <a:sym typeface="Calibri"/>
            </a:endParaRPr>
          </a:p>
          <a:p>
            <a:pPr indent="0" lvl="0" marL="0" rtl="0" algn="l">
              <a:spcBef>
                <a:spcPts val="0"/>
              </a:spcBef>
              <a:spcAft>
                <a:spcPts val="0"/>
              </a:spcAft>
              <a:buNone/>
            </a:pPr>
            <a:r>
              <a:rPr b="1" lang="en-US" sz="1900">
                <a:solidFill>
                  <a:srgbClr val="9900FF"/>
                </a:solidFill>
                <a:latin typeface="Calibri"/>
                <a:ea typeface="Calibri"/>
                <a:cs typeface="Calibri"/>
                <a:sym typeface="Calibri"/>
              </a:rPr>
              <a:t>GPS-only CORS</a:t>
            </a:r>
            <a:endParaRPr b="1" sz="1900">
              <a:solidFill>
                <a:srgbClr val="9900FF"/>
              </a:solidFill>
              <a:latin typeface="Calibri"/>
              <a:ea typeface="Calibri"/>
              <a:cs typeface="Calibri"/>
              <a:sym typeface="Calibri"/>
            </a:endParaRPr>
          </a:p>
          <a:p>
            <a:pPr indent="0" lvl="0" marL="0" rtl="0" algn="l">
              <a:spcBef>
                <a:spcPts val="0"/>
              </a:spcBef>
              <a:spcAft>
                <a:spcPts val="0"/>
              </a:spcAft>
              <a:buNone/>
            </a:pPr>
            <a:r>
              <a:rPr b="1" lang="en-US" sz="1900">
                <a:solidFill>
                  <a:srgbClr val="00FF00"/>
                </a:solidFill>
                <a:latin typeface="Calibri"/>
                <a:ea typeface="Calibri"/>
                <a:cs typeface="Calibri"/>
                <a:sym typeface="Calibri"/>
              </a:rPr>
              <a:t>multi-GNSS CORS</a:t>
            </a:r>
            <a:endParaRPr b="1" sz="1900">
              <a:solidFill>
                <a:srgbClr val="00FF00"/>
              </a:solidFill>
              <a:latin typeface="Calibri"/>
              <a:ea typeface="Calibri"/>
              <a:cs typeface="Calibri"/>
              <a:sym typeface="Calibri"/>
            </a:endParaRPr>
          </a:p>
        </p:txBody>
      </p:sp>
      <p:cxnSp>
        <p:nvCxnSpPr>
          <p:cNvPr id="261" name="Google Shape;261;p33"/>
          <p:cNvCxnSpPr>
            <a:stCxn id="254" idx="4"/>
            <a:endCxn id="253" idx="1"/>
          </p:cNvCxnSpPr>
          <p:nvPr/>
        </p:nvCxnSpPr>
        <p:spPr>
          <a:xfrm>
            <a:off x="5563350" y="1506725"/>
            <a:ext cx="485100" cy="651300"/>
          </a:xfrm>
          <a:prstGeom prst="straightConnector1">
            <a:avLst/>
          </a:prstGeom>
          <a:noFill/>
          <a:ln cap="flat" cmpd="sng" w="28575">
            <a:solidFill>
              <a:schemeClr val="dk2"/>
            </a:solidFill>
            <a:prstDash val="dash"/>
            <a:round/>
            <a:headEnd len="med" w="med" type="none"/>
            <a:tailEnd len="med" w="med" type="triangle"/>
          </a:ln>
        </p:spPr>
      </p:cxnSp>
      <p:cxnSp>
        <p:nvCxnSpPr>
          <p:cNvPr id="262" name="Google Shape;262;p33"/>
          <p:cNvCxnSpPr>
            <a:stCxn id="256" idx="2"/>
          </p:cNvCxnSpPr>
          <p:nvPr/>
        </p:nvCxnSpPr>
        <p:spPr>
          <a:xfrm flipH="1">
            <a:off x="6356200" y="1949038"/>
            <a:ext cx="296700" cy="209100"/>
          </a:xfrm>
          <a:prstGeom prst="straightConnector1">
            <a:avLst/>
          </a:prstGeom>
          <a:noFill/>
          <a:ln cap="flat" cmpd="sng" w="28575">
            <a:solidFill>
              <a:schemeClr val="dk2"/>
            </a:solidFill>
            <a:prstDash val="dash"/>
            <a:round/>
            <a:headEnd len="med" w="med" type="none"/>
            <a:tailEnd len="med" w="med" type="triangle"/>
          </a:ln>
        </p:spPr>
      </p:cxnSp>
      <p:cxnSp>
        <p:nvCxnSpPr>
          <p:cNvPr id="263" name="Google Shape;263;p33"/>
          <p:cNvCxnSpPr>
            <a:stCxn id="255" idx="5"/>
            <a:endCxn id="253" idx="3"/>
          </p:cNvCxnSpPr>
          <p:nvPr/>
        </p:nvCxnSpPr>
        <p:spPr>
          <a:xfrm flipH="1" rot="10800000">
            <a:off x="5867050" y="2481375"/>
            <a:ext cx="181200" cy="397200"/>
          </a:xfrm>
          <a:prstGeom prst="straightConnector1">
            <a:avLst/>
          </a:prstGeom>
          <a:noFill/>
          <a:ln cap="flat" cmpd="sng" w="28575">
            <a:solidFill>
              <a:schemeClr val="dk2"/>
            </a:solidFill>
            <a:prstDash val="dash"/>
            <a:round/>
            <a:headEnd len="med" w="med" type="none"/>
            <a:tailEnd len="med" w="med" type="triangle"/>
          </a:ln>
        </p:spPr>
      </p:cxnSp>
      <p:cxnSp>
        <p:nvCxnSpPr>
          <p:cNvPr id="264" name="Google Shape;264;p33"/>
          <p:cNvCxnSpPr>
            <a:stCxn id="259" idx="0"/>
            <a:endCxn id="253" idx="4"/>
          </p:cNvCxnSpPr>
          <p:nvPr/>
        </p:nvCxnSpPr>
        <p:spPr>
          <a:xfrm rot="10800000">
            <a:off x="6209950" y="2548363"/>
            <a:ext cx="457200" cy="2286300"/>
          </a:xfrm>
          <a:prstGeom prst="straightConnector1">
            <a:avLst/>
          </a:prstGeom>
          <a:noFill/>
          <a:ln cap="flat" cmpd="sng" w="28575">
            <a:solidFill>
              <a:schemeClr val="dk2"/>
            </a:solidFill>
            <a:prstDash val="dash"/>
            <a:round/>
            <a:headEnd len="med" w="med" type="none"/>
            <a:tailEnd len="med" w="med" type="triangle"/>
          </a:ln>
        </p:spPr>
      </p:cxnSp>
      <p:cxnSp>
        <p:nvCxnSpPr>
          <p:cNvPr id="265" name="Google Shape;265;p33"/>
          <p:cNvCxnSpPr>
            <a:stCxn id="258" idx="0"/>
            <a:endCxn id="253" idx="4"/>
          </p:cNvCxnSpPr>
          <p:nvPr/>
        </p:nvCxnSpPr>
        <p:spPr>
          <a:xfrm rot="10800000">
            <a:off x="6210075" y="2548438"/>
            <a:ext cx="1515000" cy="3414600"/>
          </a:xfrm>
          <a:prstGeom prst="straightConnector1">
            <a:avLst/>
          </a:prstGeom>
          <a:noFill/>
          <a:ln cap="flat" cmpd="sng" w="28575">
            <a:solidFill>
              <a:schemeClr val="dk2"/>
            </a:solidFill>
            <a:prstDash val="dash"/>
            <a:round/>
            <a:headEnd len="med" w="med" type="none"/>
            <a:tailEnd len="med" w="med" type="triangle"/>
          </a:ln>
        </p:spPr>
      </p:cxnSp>
      <p:cxnSp>
        <p:nvCxnSpPr>
          <p:cNvPr id="266" name="Google Shape;266;p33"/>
          <p:cNvCxnSpPr>
            <a:stCxn id="257" idx="0"/>
            <a:endCxn id="253" idx="4"/>
          </p:cNvCxnSpPr>
          <p:nvPr/>
        </p:nvCxnSpPr>
        <p:spPr>
          <a:xfrm rot="10800000">
            <a:off x="6209988" y="2548438"/>
            <a:ext cx="2448600" cy="2754900"/>
          </a:xfrm>
          <a:prstGeom prst="straightConnector1">
            <a:avLst/>
          </a:prstGeom>
          <a:noFill/>
          <a:ln cap="flat" cmpd="sng" w="28575">
            <a:solidFill>
              <a:schemeClr val="dk2"/>
            </a:solidFill>
            <a:prstDash val="dash"/>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par>
                                <p:cTn fill="hold" nodeType="with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par>
                                <p:cTn fill="hold" nodeType="with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4"/>
          <p:cNvSpPr txBox="1"/>
          <p:nvPr/>
        </p:nvSpPr>
        <p:spPr>
          <a:xfrm>
            <a:off x="81975" y="1166600"/>
            <a:ext cx="8975400" cy="5189700"/>
          </a:xfrm>
          <a:prstGeom prst="rect">
            <a:avLst/>
          </a:prstGeom>
          <a:noFill/>
          <a:ln>
            <a:noFill/>
          </a:ln>
        </p:spPr>
        <p:txBody>
          <a:bodyPr anchorCtr="0" anchor="t" bIns="45700" lIns="91425" spcFirstLastPara="1" rIns="91425" wrap="square" tIns="45700">
            <a:noAutofit/>
          </a:bodyPr>
          <a:lstStyle/>
          <a:p>
            <a:pPr indent="-381000" lvl="0" marL="457200" rtl="0" algn="l">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IGS Network (as of 2021-01): </a:t>
            </a:r>
            <a:endParaRPr sz="2400">
              <a:solidFill>
                <a:schemeClr val="dk1"/>
              </a:solidFill>
              <a:latin typeface="Times New Roman"/>
              <a:ea typeface="Times New Roman"/>
              <a:cs typeface="Times New Roman"/>
              <a:sym typeface="Times New Roman"/>
            </a:endParaRPr>
          </a:p>
          <a:p>
            <a:pPr indent="-381000" lvl="1" marL="914400" rtl="0" algn="l">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100% are tracking GPS.</a:t>
            </a:r>
            <a:endParaRPr sz="2400">
              <a:solidFill>
                <a:schemeClr val="dk1"/>
              </a:solidFill>
              <a:latin typeface="Times New Roman"/>
              <a:ea typeface="Times New Roman"/>
              <a:cs typeface="Times New Roman"/>
              <a:sym typeface="Times New Roman"/>
            </a:endParaRPr>
          </a:p>
          <a:p>
            <a:pPr indent="-381000" lvl="1" marL="914400" rtl="0" algn="l">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  84% are tracking GLONASS.</a:t>
            </a:r>
            <a:endParaRPr sz="2400">
              <a:solidFill>
                <a:schemeClr val="dk1"/>
              </a:solidFill>
              <a:latin typeface="Times New Roman"/>
              <a:ea typeface="Times New Roman"/>
              <a:cs typeface="Times New Roman"/>
              <a:sym typeface="Times New Roman"/>
            </a:endParaRPr>
          </a:p>
          <a:p>
            <a:pPr indent="-381000" lvl="1" marL="914400" rtl="0" algn="l">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  69% are tracking Galileo.</a:t>
            </a:r>
            <a:endParaRPr sz="2400">
              <a:solidFill>
                <a:schemeClr val="dk1"/>
              </a:solidFill>
              <a:latin typeface="Times New Roman"/>
              <a:ea typeface="Times New Roman"/>
              <a:cs typeface="Times New Roman"/>
              <a:sym typeface="Times New Roman"/>
            </a:endParaRPr>
          </a:p>
          <a:p>
            <a:pPr indent="-381000" lvl="1" marL="914400" rtl="0" algn="l">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  55% are tracking BeiDou.</a:t>
            </a:r>
            <a:endParaRPr sz="2400">
              <a:solidFill>
                <a:schemeClr val="dk1"/>
              </a:solidFill>
              <a:latin typeface="Times New Roman"/>
              <a:ea typeface="Times New Roman"/>
              <a:cs typeface="Times New Roman"/>
              <a:sym typeface="Times New Roman"/>
            </a:endParaRPr>
          </a:p>
          <a:p>
            <a:pPr indent="-381000" lvl="1" marL="914400" rtl="0" algn="l">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  33% are tracking QZSS.</a:t>
            </a:r>
            <a:endParaRPr sz="2400">
              <a:solidFill>
                <a:schemeClr val="dk1"/>
              </a:solidFill>
              <a:latin typeface="Times New Roman"/>
              <a:ea typeface="Times New Roman"/>
              <a:cs typeface="Times New Roman"/>
              <a:sym typeface="Times New Roman"/>
            </a:endParaRPr>
          </a:p>
          <a:p>
            <a:pPr indent="-381000" lvl="1" marL="914400" rtl="0" algn="l">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  14% are tracking IRNSS.</a:t>
            </a:r>
            <a:endParaRPr sz="2400">
              <a:solidFill>
                <a:schemeClr val="dk1"/>
              </a:solidFill>
              <a:latin typeface="Times New Roman"/>
              <a:ea typeface="Times New Roman"/>
              <a:cs typeface="Times New Roman"/>
              <a:sym typeface="Times New Roman"/>
            </a:endParaRPr>
          </a:p>
          <a:p>
            <a:pPr indent="-381000" lvl="1" marL="914400" rtl="0" algn="l">
              <a:spcBef>
                <a:spcPts val="0"/>
              </a:spcBef>
              <a:spcAft>
                <a:spcPts val="0"/>
              </a:spcAft>
              <a:buClr>
                <a:schemeClr val="dk1"/>
              </a:buClr>
              <a:buSzPts val="2400"/>
              <a:buFont typeface="Times New Roman"/>
              <a:buChar char="○"/>
            </a:pPr>
            <a:r>
              <a:rPr i="1" lang="en-US" sz="2400">
                <a:solidFill>
                  <a:schemeClr val="dk1"/>
                </a:solidFill>
                <a:latin typeface="Times New Roman"/>
                <a:ea typeface="Times New Roman"/>
                <a:cs typeface="Times New Roman"/>
                <a:sym typeface="Times New Roman"/>
              </a:rPr>
              <a:t>RINEX 3.x now required</a:t>
            </a:r>
            <a:endParaRPr i="1" sz="2400">
              <a:solidFill>
                <a:schemeClr val="dk1"/>
              </a:solidFill>
              <a:latin typeface="Times New Roman"/>
              <a:ea typeface="Times New Roman"/>
              <a:cs typeface="Times New Roman"/>
              <a:sym typeface="Times New Roman"/>
            </a:endParaRPr>
          </a:p>
          <a:p>
            <a:pPr indent="-381000" lvl="0" marL="457200" rtl="0" algn="l">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NCN (as of 2021-01):</a:t>
            </a:r>
            <a:endParaRPr sz="2400">
              <a:solidFill>
                <a:schemeClr val="dk1"/>
              </a:solidFill>
              <a:latin typeface="Times New Roman"/>
              <a:ea typeface="Times New Roman"/>
              <a:cs typeface="Times New Roman"/>
              <a:sym typeface="Times New Roman"/>
            </a:endParaRPr>
          </a:p>
          <a:p>
            <a:pPr indent="-381000" lvl="1" marL="914400" rtl="0" algn="l">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100% GPS</a:t>
            </a:r>
            <a:endParaRPr sz="2400">
              <a:solidFill>
                <a:schemeClr val="dk1"/>
              </a:solidFill>
              <a:latin typeface="Times New Roman"/>
              <a:ea typeface="Times New Roman"/>
              <a:cs typeface="Times New Roman"/>
              <a:sym typeface="Times New Roman"/>
            </a:endParaRPr>
          </a:p>
          <a:p>
            <a:pPr indent="-381000" lvl="1" marL="914400" rtl="0" algn="l">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  85% GLONASS</a:t>
            </a:r>
            <a:endParaRPr sz="2400">
              <a:solidFill>
                <a:schemeClr val="dk1"/>
              </a:solidFill>
              <a:latin typeface="Times New Roman"/>
              <a:ea typeface="Times New Roman"/>
              <a:cs typeface="Times New Roman"/>
              <a:sym typeface="Times New Roman"/>
            </a:endParaRPr>
          </a:p>
          <a:p>
            <a:pPr indent="-381000" lvl="1" marL="914400" rtl="0" algn="l">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  34% other.</a:t>
            </a:r>
            <a:endParaRPr sz="2400">
              <a:solidFill>
                <a:schemeClr val="dk1"/>
              </a:solidFill>
              <a:latin typeface="Times New Roman"/>
              <a:ea typeface="Times New Roman"/>
              <a:cs typeface="Times New Roman"/>
              <a:sym typeface="Times New Roman"/>
            </a:endParaRPr>
          </a:p>
          <a:p>
            <a:pPr indent="-381000" lvl="1" marL="914400" rtl="0" algn="l">
              <a:spcBef>
                <a:spcPts val="0"/>
              </a:spcBef>
              <a:spcAft>
                <a:spcPts val="0"/>
              </a:spcAft>
              <a:buClr>
                <a:schemeClr val="dk1"/>
              </a:buClr>
              <a:buSzPts val="2400"/>
              <a:buFont typeface="Times New Roman"/>
              <a:buChar char="○"/>
            </a:pPr>
            <a:r>
              <a:rPr i="1" lang="en-US" sz="2400">
                <a:solidFill>
                  <a:schemeClr val="dk1"/>
                </a:solidFill>
                <a:latin typeface="Times New Roman"/>
                <a:ea typeface="Times New Roman"/>
                <a:cs typeface="Times New Roman"/>
                <a:sym typeface="Times New Roman"/>
              </a:rPr>
              <a:t>RINEX 2.x data holdings</a:t>
            </a:r>
            <a:endParaRPr i="1"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72" name="Google Shape;272;p34"/>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73" name="Google Shape;273;p34"/>
          <p:cNvSpPr txBox="1"/>
          <p:nvPr/>
        </p:nvSpPr>
        <p:spPr>
          <a:xfrm>
            <a:off x="81975" y="330200"/>
            <a:ext cx="8975400" cy="836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Infrastructure: Networks</a:t>
            </a:r>
            <a:endParaRPr b="0" i="0" sz="3600" u="none" cap="none" strike="noStrike">
              <a:solidFill>
                <a:schemeClr val="dk1"/>
              </a:solidFill>
              <a:latin typeface="Times New Roman"/>
              <a:ea typeface="Times New Roman"/>
              <a:cs typeface="Times New Roman"/>
              <a:sym typeface="Times New Roman"/>
            </a:endParaRPr>
          </a:p>
        </p:txBody>
      </p:sp>
      <p:pic>
        <p:nvPicPr>
          <p:cNvPr id="274" name="Google Shape;274;p34"/>
          <p:cNvPicPr preferRelativeResize="0"/>
          <p:nvPr/>
        </p:nvPicPr>
        <p:blipFill>
          <a:blip r:embed="rId3">
            <a:alphaModFix/>
          </a:blip>
          <a:stretch>
            <a:fillRect/>
          </a:stretch>
        </p:blipFill>
        <p:spPr>
          <a:xfrm>
            <a:off x="5109775" y="3391975"/>
            <a:ext cx="3760026" cy="2694225"/>
          </a:xfrm>
          <a:prstGeom prst="rect">
            <a:avLst/>
          </a:prstGeom>
          <a:noFill/>
          <a:ln>
            <a:noFill/>
          </a:ln>
          <a:effectLst>
            <a:outerShdw blurRad="57150" rotWithShape="0" algn="bl" dir="5400000" dist="19050">
              <a:srgbClr val="000000">
                <a:alpha val="50000"/>
              </a:srgbClr>
            </a:outerShdw>
          </a:effectLst>
        </p:spPr>
      </p:pic>
      <p:pic>
        <p:nvPicPr>
          <p:cNvPr id="275" name="Google Shape;275;p34"/>
          <p:cNvPicPr preferRelativeResize="0"/>
          <p:nvPr/>
        </p:nvPicPr>
        <p:blipFill>
          <a:blip r:embed="rId4">
            <a:alphaModFix/>
          </a:blip>
          <a:stretch>
            <a:fillRect/>
          </a:stretch>
        </p:blipFill>
        <p:spPr>
          <a:xfrm>
            <a:off x="5109775" y="583250"/>
            <a:ext cx="3760025" cy="2194874"/>
          </a:xfrm>
          <a:prstGeom prst="rect">
            <a:avLst/>
          </a:prstGeom>
          <a:noFill/>
          <a:ln>
            <a:noFill/>
          </a:ln>
          <a:effectLst>
            <a:outerShdw blurRad="57150" rotWithShape="0" algn="bl" dir="5400000" dist="19050">
              <a:srgbClr val="000000">
                <a:alpha val="50000"/>
              </a:srgbClr>
            </a:outerShdw>
          </a:effectLst>
        </p:spPr>
      </p:pic>
      <p:sp>
        <p:nvSpPr>
          <p:cNvPr id="276" name="Google Shape;276;p34"/>
          <p:cNvSpPr txBox="1"/>
          <p:nvPr/>
        </p:nvSpPr>
        <p:spPr>
          <a:xfrm>
            <a:off x="5109775" y="6083650"/>
            <a:ext cx="54612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latin typeface="Calibri"/>
                <a:ea typeface="Calibri"/>
                <a:cs typeface="Calibri"/>
                <a:sym typeface="Calibri"/>
              </a:rPr>
              <a:t>NCN </a:t>
            </a:r>
            <a:r>
              <a:rPr lang="en-US" sz="1600">
                <a:latin typeface="Calibri"/>
                <a:ea typeface="Calibri"/>
                <a:cs typeface="Calibri"/>
                <a:sym typeface="Calibri"/>
              </a:rPr>
              <a:t>= NOAA CORS Network</a:t>
            </a:r>
            <a:endParaRPr sz="1600">
              <a:latin typeface="Calibri"/>
              <a:ea typeface="Calibri"/>
              <a:cs typeface="Calibri"/>
              <a:sym typeface="Calibri"/>
            </a:endParaRPr>
          </a:p>
          <a:p>
            <a:pPr indent="0" lvl="0" marL="0" rtl="0" algn="l">
              <a:spcBef>
                <a:spcPts val="0"/>
              </a:spcBef>
              <a:spcAft>
                <a:spcPts val="0"/>
              </a:spcAft>
              <a:buNone/>
            </a:pPr>
            <a:r>
              <a:rPr lang="en-US" sz="1600" u="sng">
                <a:solidFill>
                  <a:schemeClr val="hlink"/>
                </a:solidFill>
                <a:latin typeface="Calibri"/>
                <a:ea typeface="Calibri"/>
                <a:cs typeface="Calibri"/>
                <a:sym typeface="Calibri"/>
                <a:hlinkClick r:id="rId5"/>
              </a:rPr>
              <a:t>https://geodesy.noaa.gov/CORS/</a:t>
            </a:r>
            <a:r>
              <a:rPr lang="en-US" sz="1600">
                <a:latin typeface="Calibri"/>
                <a:ea typeface="Calibri"/>
                <a:cs typeface="Calibri"/>
                <a:sym typeface="Calibri"/>
              </a:rPr>
              <a:t> </a:t>
            </a:r>
            <a:endParaRPr sz="1600">
              <a:latin typeface="Calibri"/>
              <a:ea typeface="Calibri"/>
              <a:cs typeface="Calibri"/>
              <a:sym typeface="Calibri"/>
            </a:endParaRPr>
          </a:p>
        </p:txBody>
      </p:sp>
      <p:sp>
        <p:nvSpPr>
          <p:cNvPr id="277" name="Google Shape;277;p34"/>
          <p:cNvSpPr txBox="1"/>
          <p:nvPr/>
        </p:nvSpPr>
        <p:spPr>
          <a:xfrm>
            <a:off x="5109775" y="2778125"/>
            <a:ext cx="40341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latin typeface="Calibri"/>
                <a:ea typeface="Calibri"/>
                <a:cs typeface="Calibri"/>
                <a:sym typeface="Calibri"/>
              </a:rPr>
              <a:t>IGS </a:t>
            </a:r>
            <a:r>
              <a:rPr lang="en-US" sz="1600">
                <a:latin typeface="Calibri"/>
                <a:ea typeface="Calibri"/>
                <a:cs typeface="Calibri"/>
                <a:sym typeface="Calibri"/>
              </a:rPr>
              <a:t>= International GNSS Service, </a:t>
            </a:r>
            <a:r>
              <a:rPr lang="en-US" sz="1600" u="sng">
                <a:solidFill>
                  <a:schemeClr val="hlink"/>
                </a:solidFill>
                <a:latin typeface="Calibri"/>
                <a:ea typeface="Calibri"/>
                <a:cs typeface="Calibri"/>
                <a:sym typeface="Calibri"/>
                <a:hlinkClick r:id="rId6"/>
              </a:rPr>
              <a:t>www.igs.org</a:t>
            </a:r>
            <a:endParaRPr sz="16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5"/>
          <p:cNvSpPr txBox="1"/>
          <p:nvPr/>
        </p:nvSpPr>
        <p:spPr>
          <a:xfrm>
            <a:off x="81975" y="1928600"/>
            <a:ext cx="3959700" cy="5189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400" u="sng">
                <a:solidFill>
                  <a:schemeClr val="dk1"/>
                </a:solidFill>
                <a:latin typeface="Times New Roman"/>
                <a:ea typeface="Times New Roman"/>
                <a:cs typeface="Times New Roman"/>
                <a:sym typeface="Times New Roman"/>
              </a:rPr>
              <a:t>RINEX 2.x</a:t>
            </a:r>
            <a:endParaRPr sz="2400" u="sng">
              <a:solidFill>
                <a:schemeClr val="dk1"/>
              </a:solidFill>
              <a:latin typeface="Times New Roman"/>
              <a:ea typeface="Times New Roman"/>
              <a:cs typeface="Times New Roman"/>
              <a:sym typeface="Times New Roman"/>
            </a:endParaRPr>
          </a:p>
          <a:p>
            <a:pPr indent="-381000" lvl="0" marL="457200" rtl="0" algn="l">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Limited GPS+GLO+GAL</a:t>
            </a:r>
            <a:endParaRPr sz="2400">
              <a:solidFill>
                <a:schemeClr val="dk1"/>
              </a:solidFill>
              <a:latin typeface="Times New Roman"/>
              <a:ea typeface="Times New Roman"/>
              <a:cs typeface="Times New Roman"/>
              <a:sym typeface="Times New Roman"/>
            </a:endParaRPr>
          </a:p>
          <a:p>
            <a:pPr indent="-355600" lvl="1" marL="914400" rtl="0" algn="l">
              <a:spcBef>
                <a:spcPts val="1000"/>
              </a:spcBef>
              <a:spcAft>
                <a:spcPts val="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Does not support new Glonass signals</a:t>
            </a:r>
            <a:endParaRPr sz="2000">
              <a:solidFill>
                <a:schemeClr val="dk1"/>
              </a:solidFill>
              <a:latin typeface="Times New Roman"/>
              <a:ea typeface="Times New Roman"/>
              <a:cs typeface="Times New Roman"/>
              <a:sym typeface="Times New Roman"/>
            </a:endParaRPr>
          </a:p>
          <a:p>
            <a:pPr indent="-355600" lvl="1" marL="914400" rtl="0" algn="l">
              <a:spcBef>
                <a:spcPts val="1000"/>
              </a:spcBef>
              <a:spcAft>
                <a:spcPts val="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Hard to apply advanced multi-GNSS corrections</a:t>
            </a:r>
            <a:endParaRPr sz="2000">
              <a:solidFill>
                <a:schemeClr val="dk1"/>
              </a:solidFill>
              <a:latin typeface="Times New Roman"/>
              <a:ea typeface="Times New Roman"/>
              <a:cs typeface="Times New Roman"/>
              <a:sym typeface="Times New Roman"/>
            </a:endParaRPr>
          </a:p>
          <a:p>
            <a:pPr indent="-381000" lvl="0" marL="457200" rtl="0" algn="l">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No updates since 2005</a:t>
            </a:r>
            <a:endParaRPr sz="2400">
              <a:solidFill>
                <a:schemeClr val="dk1"/>
              </a:solidFill>
              <a:latin typeface="Times New Roman"/>
              <a:ea typeface="Times New Roman"/>
              <a:cs typeface="Times New Roman"/>
              <a:sym typeface="Times New Roman"/>
            </a:endParaRPr>
          </a:p>
          <a:p>
            <a:pPr indent="-381000" lvl="0" marL="457200" rtl="0" algn="l">
              <a:spcBef>
                <a:spcPts val="1000"/>
              </a:spcBef>
              <a:spcAft>
                <a:spcPts val="100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QC with </a:t>
            </a:r>
            <a:r>
              <a:rPr i="1" lang="en-US" sz="2400">
                <a:solidFill>
                  <a:schemeClr val="dk1"/>
                </a:solidFill>
                <a:latin typeface="Times New Roman"/>
                <a:ea typeface="Times New Roman"/>
                <a:cs typeface="Times New Roman"/>
                <a:sym typeface="Times New Roman"/>
              </a:rPr>
              <a:t>teqc</a:t>
            </a:r>
            <a:r>
              <a:rPr lang="en-US" sz="2400">
                <a:solidFill>
                  <a:schemeClr val="dk1"/>
                </a:solidFill>
                <a:latin typeface="Times New Roman"/>
                <a:ea typeface="Times New Roman"/>
                <a:cs typeface="Times New Roman"/>
                <a:sym typeface="Times New Roman"/>
              </a:rPr>
              <a:t>, which is no longer supported</a:t>
            </a:r>
            <a:endParaRPr sz="2400">
              <a:solidFill>
                <a:schemeClr val="dk1"/>
              </a:solidFill>
              <a:latin typeface="Times New Roman"/>
              <a:ea typeface="Times New Roman"/>
              <a:cs typeface="Times New Roman"/>
              <a:sym typeface="Times New Roman"/>
            </a:endParaRPr>
          </a:p>
        </p:txBody>
      </p:sp>
      <p:sp>
        <p:nvSpPr>
          <p:cNvPr id="283" name="Google Shape;283;p35"/>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84" name="Google Shape;284;p35"/>
          <p:cNvSpPr txBox="1"/>
          <p:nvPr/>
        </p:nvSpPr>
        <p:spPr>
          <a:xfrm>
            <a:off x="81975" y="330200"/>
            <a:ext cx="8975400" cy="836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RINEX 3</a:t>
            </a:r>
            <a:endParaRPr sz="36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i="1" lang="en-US" sz="3600">
                <a:solidFill>
                  <a:schemeClr val="dk1"/>
                </a:solidFill>
                <a:latin typeface="Times New Roman"/>
                <a:ea typeface="Times New Roman"/>
                <a:cs typeface="Times New Roman"/>
                <a:sym typeface="Times New Roman"/>
              </a:rPr>
              <a:t>the present and future of multi-GNSS</a:t>
            </a:r>
            <a:endParaRPr b="0" i="1" sz="3600" u="none" cap="none" strike="noStrike">
              <a:solidFill>
                <a:schemeClr val="dk1"/>
              </a:solidFill>
              <a:latin typeface="Times New Roman"/>
              <a:ea typeface="Times New Roman"/>
              <a:cs typeface="Times New Roman"/>
              <a:sym typeface="Times New Roman"/>
            </a:endParaRPr>
          </a:p>
        </p:txBody>
      </p:sp>
      <p:sp>
        <p:nvSpPr>
          <p:cNvPr id="285" name="Google Shape;285;p35"/>
          <p:cNvSpPr txBox="1"/>
          <p:nvPr/>
        </p:nvSpPr>
        <p:spPr>
          <a:xfrm>
            <a:off x="4825150" y="1928600"/>
            <a:ext cx="3959700" cy="5189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400" u="sng">
                <a:solidFill>
                  <a:schemeClr val="dk1"/>
                </a:solidFill>
                <a:latin typeface="Times New Roman"/>
                <a:ea typeface="Times New Roman"/>
                <a:cs typeface="Times New Roman"/>
                <a:sym typeface="Times New Roman"/>
              </a:rPr>
              <a:t>RINEX 3.x</a:t>
            </a:r>
            <a:endParaRPr sz="2400" u="sng">
              <a:solidFill>
                <a:schemeClr val="dk1"/>
              </a:solidFill>
              <a:latin typeface="Times New Roman"/>
              <a:ea typeface="Times New Roman"/>
              <a:cs typeface="Times New Roman"/>
              <a:sym typeface="Times New Roman"/>
            </a:endParaRPr>
          </a:p>
          <a:p>
            <a:pPr indent="-381000" lvl="0" marL="457200" rtl="0" algn="l">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Supports all GNSS: signals, tracking modes and satellites</a:t>
            </a:r>
            <a:endParaRPr sz="2400">
              <a:solidFill>
                <a:schemeClr val="dk1"/>
              </a:solidFill>
              <a:latin typeface="Times New Roman"/>
              <a:ea typeface="Times New Roman"/>
              <a:cs typeface="Times New Roman"/>
              <a:sym typeface="Times New Roman"/>
            </a:endParaRPr>
          </a:p>
          <a:p>
            <a:pPr indent="-381000" lvl="0" marL="457200" rtl="0" algn="l">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Format is actively maintained and updated; available 15+ years</a:t>
            </a:r>
            <a:endParaRPr sz="2400">
              <a:solidFill>
                <a:schemeClr val="dk1"/>
              </a:solidFill>
              <a:latin typeface="Times New Roman"/>
              <a:ea typeface="Times New Roman"/>
              <a:cs typeface="Times New Roman"/>
              <a:sym typeface="Times New Roman"/>
            </a:endParaRPr>
          </a:p>
          <a:p>
            <a:pPr indent="-381000" lvl="0" marL="457200" rtl="0" algn="l">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QC through actively-maintained tools</a:t>
            </a:r>
            <a:endParaRPr sz="2400">
              <a:solidFill>
                <a:schemeClr val="dk1"/>
              </a:solidFill>
              <a:latin typeface="Times New Roman"/>
              <a:ea typeface="Times New Roman"/>
              <a:cs typeface="Times New Roman"/>
              <a:sym typeface="Times New Roman"/>
            </a:endParaRPr>
          </a:p>
          <a:p>
            <a:pPr indent="-381000" lvl="0" marL="457200" rtl="0" algn="l">
              <a:spcBef>
                <a:spcPts val="1000"/>
              </a:spcBef>
              <a:spcAft>
                <a:spcPts val="1000"/>
              </a:spcAft>
              <a:buClr>
                <a:schemeClr val="dk1"/>
              </a:buClr>
              <a:buSzPts val="2400"/>
              <a:buFont typeface="Times New Roman"/>
              <a:buChar char="●"/>
            </a:pPr>
            <a:r>
              <a:rPr b="1" lang="en-US" sz="2400">
                <a:solidFill>
                  <a:schemeClr val="dk1"/>
                </a:solidFill>
                <a:latin typeface="Times New Roman"/>
                <a:ea typeface="Times New Roman"/>
                <a:cs typeface="Times New Roman"/>
                <a:sym typeface="Times New Roman"/>
              </a:rPr>
              <a:t>Best M-PAGES solutions with RINEX 3</a:t>
            </a:r>
            <a:endParaRPr b="1" sz="2400">
              <a:solidFill>
                <a:schemeClr val="dk1"/>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6"/>
          <p:cNvSpPr txBox="1"/>
          <p:nvPr>
            <p:ph idx="12" type="sldNum"/>
          </p:nvPr>
        </p:nvSpPr>
        <p:spPr>
          <a:xfrm>
            <a:off x="7691175" y="6356350"/>
            <a:ext cx="1366200" cy="437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sp>
        <p:nvSpPr>
          <p:cNvPr id="291" name="Google Shape;291;p36"/>
          <p:cNvSpPr txBox="1"/>
          <p:nvPr/>
        </p:nvSpPr>
        <p:spPr>
          <a:xfrm>
            <a:off x="84300" y="2977500"/>
            <a:ext cx="8975400" cy="90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1000"/>
              </a:spcBef>
              <a:spcAft>
                <a:spcPts val="0"/>
              </a:spcAft>
              <a:buNone/>
            </a:pPr>
            <a:r>
              <a:rPr lang="en-US" sz="3600">
                <a:solidFill>
                  <a:schemeClr val="dk1"/>
                </a:solidFill>
                <a:latin typeface="Times New Roman"/>
                <a:ea typeface="Times New Roman"/>
                <a:cs typeface="Times New Roman"/>
                <a:sym typeface="Times New Roman"/>
              </a:rPr>
              <a:t>Conclusions</a:t>
            </a:r>
            <a:endParaRPr sz="3600">
              <a:solidFill>
                <a:schemeClr val="dk1"/>
              </a:solidFill>
              <a:latin typeface="Times New Roman"/>
              <a:ea typeface="Times New Roman"/>
              <a:cs typeface="Times New Roman"/>
              <a:sym typeface="Times New Roman"/>
            </a:endParaRPr>
          </a:p>
          <a:p>
            <a:pPr indent="0" lvl="0" marL="0" marR="0" rtl="0" algn="ctr">
              <a:lnSpc>
                <a:spcPct val="100000"/>
              </a:lnSpc>
              <a:spcBef>
                <a:spcPts val="1000"/>
              </a:spcBef>
              <a:spcAft>
                <a:spcPts val="0"/>
              </a:spcAft>
              <a:buClr>
                <a:srgbClr val="000000"/>
              </a:buClr>
              <a:buSzPts val="2400"/>
              <a:buFont typeface="Arial"/>
              <a:buNone/>
            </a:pPr>
            <a:r>
              <a:t/>
            </a:r>
            <a:endParaRPr b="0" i="0" sz="2400" u="none" cap="none" strike="noStrike">
              <a:solidFill>
                <a:srgbClr val="990000"/>
              </a:solidFill>
              <a:latin typeface="Times New Roman"/>
              <a:ea typeface="Times New Roman"/>
              <a:cs typeface="Times New Roman"/>
              <a:sym typeface="Times New Roman"/>
            </a:endParaRPr>
          </a:p>
          <a:p>
            <a:pPr indent="0" lvl="0" marL="0" marR="0" rtl="0" algn="ctr">
              <a:lnSpc>
                <a:spcPct val="100000"/>
              </a:lnSpc>
              <a:spcBef>
                <a:spcPts val="1000"/>
              </a:spcBef>
              <a:spcAft>
                <a:spcPts val="0"/>
              </a:spcAft>
              <a:buClr>
                <a:srgbClr val="000000"/>
              </a:buClr>
              <a:buSzPts val="2000"/>
              <a:buFont typeface="Arial"/>
              <a:buNone/>
            </a:pPr>
            <a:r>
              <a:t/>
            </a:r>
            <a:endParaRPr b="0" i="0" sz="20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7"/>
          <p:cNvSpPr txBox="1"/>
          <p:nvPr/>
        </p:nvSpPr>
        <p:spPr>
          <a:xfrm>
            <a:off x="81975" y="551575"/>
            <a:ext cx="8975400" cy="5804700"/>
          </a:xfrm>
          <a:prstGeom prst="rect">
            <a:avLst/>
          </a:prstGeom>
          <a:noFill/>
          <a:ln>
            <a:noFill/>
          </a:ln>
        </p:spPr>
        <p:txBody>
          <a:bodyPr anchorCtr="0" anchor="t" bIns="45700" lIns="91425" spcFirstLastPara="1" rIns="91425" wrap="square" tIns="45700">
            <a:noAutofit/>
          </a:bodyPr>
          <a:lstStyle/>
          <a:p>
            <a:pPr indent="-381000" lvl="0" marL="457200" rtl="0" algn="l">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NGS is entering the multi-GNSS world.</a:t>
            </a:r>
            <a:endParaRPr sz="2400">
              <a:solidFill>
                <a:schemeClr val="dk1"/>
              </a:solidFill>
              <a:latin typeface="Times New Roman"/>
              <a:ea typeface="Times New Roman"/>
              <a:cs typeface="Times New Roman"/>
              <a:sym typeface="Times New Roman"/>
            </a:endParaRPr>
          </a:p>
          <a:p>
            <a:pPr indent="-381000" lvl="0" marL="457200" rtl="0" algn="l">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M-PAGES is expected to outperform PAGES.</a:t>
            </a:r>
            <a:endParaRPr sz="2400">
              <a:solidFill>
                <a:schemeClr val="dk1"/>
              </a:solidFill>
              <a:latin typeface="Times New Roman"/>
              <a:ea typeface="Times New Roman"/>
              <a:cs typeface="Times New Roman"/>
              <a:sym typeface="Times New Roman"/>
            </a:endParaRPr>
          </a:p>
          <a:p>
            <a:pPr indent="-381000" lvl="0" marL="457200" rtl="0" algn="l">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M-PAGES will become the processing engine for NSRS</a:t>
            </a:r>
            <a:r>
              <a:rPr lang="en-US" sz="2400">
                <a:solidFill>
                  <a:schemeClr val="dk1"/>
                </a:solidFill>
                <a:latin typeface="Times New Roman"/>
                <a:ea typeface="Times New Roman"/>
                <a:cs typeface="Times New Roman"/>
                <a:sym typeface="Times New Roman"/>
              </a:rPr>
              <a:t> uses.</a:t>
            </a:r>
            <a:endParaRPr sz="2400">
              <a:solidFill>
                <a:schemeClr val="dk1"/>
              </a:solidFill>
              <a:latin typeface="Times New Roman"/>
              <a:ea typeface="Times New Roman"/>
              <a:cs typeface="Times New Roman"/>
              <a:sym typeface="Times New Roman"/>
            </a:endParaRPr>
          </a:p>
          <a:p>
            <a:pPr indent="-355600" lvl="1" marL="914400" rtl="0" algn="l">
              <a:spcBef>
                <a:spcPts val="1000"/>
              </a:spcBef>
              <a:spcAft>
                <a:spcPts val="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Existing NSRS: Phase in over time</a:t>
            </a:r>
            <a:endParaRPr sz="2000">
              <a:solidFill>
                <a:schemeClr val="dk1"/>
              </a:solidFill>
              <a:latin typeface="Times New Roman"/>
              <a:ea typeface="Times New Roman"/>
              <a:cs typeface="Times New Roman"/>
              <a:sym typeface="Times New Roman"/>
            </a:endParaRPr>
          </a:p>
          <a:p>
            <a:pPr indent="-355600" lvl="1" marL="914400" rtl="0" algn="l">
              <a:spcBef>
                <a:spcPts val="1000"/>
              </a:spcBef>
              <a:spcAft>
                <a:spcPts val="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Modernized NSRS: Will be in all products and services</a:t>
            </a:r>
            <a:endParaRPr sz="2000">
              <a:solidFill>
                <a:schemeClr val="dk1"/>
              </a:solidFill>
              <a:latin typeface="Times New Roman"/>
              <a:ea typeface="Times New Roman"/>
              <a:cs typeface="Times New Roman"/>
              <a:sym typeface="Times New Roman"/>
            </a:endParaRPr>
          </a:p>
          <a:p>
            <a:pPr indent="-381000" lvl="0" marL="457200" rtl="0" algn="l">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The importance of the NCN being able to fully support multi-GNSS activities at NGS cannot be overstated.</a:t>
            </a:r>
            <a:endParaRPr sz="2400">
              <a:solidFill>
                <a:schemeClr val="dk1"/>
              </a:solidFill>
              <a:latin typeface="Times New Roman"/>
              <a:ea typeface="Times New Roman"/>
              <a:cs typeface="Times New Roman"/>
              <a:sym typeface="Times New Roman"/>
            </a:endParaRPr>
          </a:p>
          <a:p>
            <a:pPr indent="-355600" lvl="1" marL="914400" rtl="0" algn="l">
              <a:spcBef>
                <a:spcPts val="1000"/>
              </a:spcBef>
              <a:spcAft>
                <a:spcPts val="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Operators: </a:t>
            </a:r>
            <a:endParaRPr sz="2000">
              <a:solidFill>
                <a:schemeClr val="dk1"/>
              </a:solidFill>
              <a:latin typeface="Times New Roman"/>
              <a:ea typeface="Times New Roman"/>
              <a:cs typeface="Times New Roman"/>
              <a:sym typeface="Times New Roman"/>
            </a:endParaRPr>
          </a:p>
          <a:p>
            <a:pPr indent="-355600" lvl="2" marL="1371600" rtl="0" algn="l">
              <a:spcBef>
                <a:spcPts val="1000"/>
              </a:spcBef>
              <a:spcAft>
                <a:spcPts val="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Turn on all GNSS tracking</a:t>
            </a:r>
            <a:endParaRPr sz="2000">
              <a:solidFill>
                <a:schemeClr val="dk1"/>
              </a:solidFill>
              <a:latin typeface="Times New Roman"/>
              <a:ea typeface="Times New Roman"/>
              <a:cs typeface="Times New Roman"/>
              <a:sym typeface="Times New Roman"/>
            </a:endParaRPr>
          </a:p>
          <a:p>
            <a:pPr indent="-355600" lvl="2" marL="1371600" rtl="0" algn="l">
              <a:spcBef>
                <a:spcPts val="1000"/>
              </a:spcBef>
              <a:spcAft>
                <a:spcPts val="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Make your data available as RINEX 3, whenever possible</a:t>
            </a:r>
            <a:endParaRPr sz="2000">
              <a:solidFill>
                <a:schemeClr val="dk1"/>
              </a:solidFill>
              <a:latin typeface="Times New Roman"/>
              <a:ea typeface="Times New Roman"/>
              <a:cs typeface="Times New Roman"/>
              <a:sym typeface="Times New Roman"/>
            </a:endParaRPr>
          </a:p>
          <a:p>
            <a:pPr indent="-355600" lvl="1" marL="914400" rtl="0" algn="l">
              <a:spcBef>
                <a:spcPts val="1000"/>
              </a:spcBef>
              <a:spcAft>
                <a:spcPts val="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Users: talk to your DOTs, network operators, etc.</a:t>
            </a:r>
            <a:endParaRPr sz="2000">
              <a:solidFill>
                <a:schemeClr val="dk1"/>
              </a:solidFill>
              <a:latin typeface="Times New Roman"/>
              <a:ea typeface="Times New Roman"/>
              <a:cs typeface="Times New Roman"/>
              <a:sym typeface="Times New Roman"/>
            </a:endParaRPr>
          </a:p>
          <a:p>
            <a:pPr indent="-355600" lvl="1" marL="914400" rtl="0" algn="l">
              <a:spcBef>
                <a:spcPts val="1000"/>
              </a:spcBef>
              <a:spcAft>
                <a:spcPts val="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Watch NCN updates for RINEX 3 archiving information</a:t>
            </a:r>
            <a:endParaRPr sz="2000">
              <a:solidFill>
                <a:schemeClr val="dk1"/>
              </a:solidFill>
              <a:latin typeface="Times New Roman"/>
              <a:ea typeface="Times New Roman"/>
              <a:cs typeface="Times New Roman"/>
              <a:sym typeface="Times New Roman"/>
            </a:endParaRPr>
          </a:p>
          <a:p>
            <a:pPr indent="0" lvl="0" marL="0" rtl="0" algn="l">
              <a:spcBef>
                <a:spcPts val="1000"/>
              </a:spcBef>
              <a:spcAft>
                <a:spcPts val="1000"/>
              </a:spcAft>
              <a:buNone/>
            </a:pPr>
            <a:r>
              <a:t/>
            </a:r>
            <a:endParaRPr>
              <a:solidFill>
                <a:schemeClr val="dk1"/>
              </a:solidFill>
              <a:latin typeface="Times New Roman"/>
              <a:ea typeface="Times New Roman"/>
              <a:cs typeface="Times New Roman"/>
              <a:sym typeface="Times New Roman"/>
            </a:endParaRPr>
          </a:p>
        </p:txBody>
      </p:sp>
      <p:sp>
        <p:nvSpPr>
          <p:cNvPr id="297" name="Google Shape;297;p37"/>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8"/>
          <p:cNvSpPr txBox="1"/>
          <p:nvPr/>
        </p:nvSpPr>
        <p:spPr>
          <a:xfrm>
            <a:off x="2444550" y="4317850"/>
            <a:ext cx="4254900" cy="1502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1000"/>
              </a:spcAft>
              <a:buNone/>
            </a:pPr>
            <a:r>
              <a:rPr b="1" lang="en-US" sz="2400">
                <a:solidFill>
                  <a:srgbClr val="073763"/>
                </a:solidFill>
              </a:rPr>
              <a:t>Join in on OPUS testing when the call comes.</a:t>
            </a:r>
            <a:endParaRPr b="1" sz="2400">
              <a:solidFill>
                <a:srgbClr val="073763"/>
              </a:solidFill>
            </a:endParaRPr>
          </a:p>
        </p:txBody>
      </p:sp>
      <p:sp>
        <p:nvSpPr>
          <p:cNvPr id="303" name="Google Shape;303;p38"/>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04" name="Google Shape;304;p38"/>
          <p:cNvPicPr preferRelativeResize="0"/>
          <p:nvPr/>
        </p:nvPicPr>
        <p:blipFill>
          <a:blip r:embed="rId3">
            <a:alphaModFix/>
          </a:blip>
          <a:stretch>
            <a:fillRect/>
          </a:stretch>
        </p:blipFill>
        <p:spPr>
          <a:xfrm>
            <a:off x="10031975" y="1875725"/>
            <a:ext cx="2478850" cy="2442126"/>
          </a:xfrm>
          <a:prstGeom prst="rect">
            <a:avLst/>
          </a:prstGeom>
          <a:noFill/>
          <a:ln>
            <a:noFill/>
          </a:ln>
        </p:spPr>
      </p:pic>
      <p:pic>
        <p:nvPicPr>
          <p:cNvPr id="305" name="Google Shape;305;p38"/>
          <p:cNvPicPr preferRelativeResize="0"/>
          <p:nvPr/>
        </p:nvPicPr>
        <p:blipFill rotWithShape="1">
          <a:blip r:embed="rId4">
            <a:alphaModFix/>
          </a:blip>
          <a:srcRect b="6542" l="0" r="0" t="0"/>
          <a:stretch/>
        </p:blipFill>
        <p:spPr>
          <a:xfrm>
            <a:off x="3748100" y="1463324"/>
            <a:ext cx="1647825" cy="2492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5"/>
          <p:cNvSpPr txBox="1"/>
          <p:nvPr>
            <p:ph idx="12" type="sldNum"/>
          </p:nvPr>
        </p:nvSpPr>
        <p:spPr>
          <a:xfrm>
            <a:off x="7691175" y="6356350"/>
            <a:ext cx="1366200" cy="437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sp>
        <p:nvSpPr>
          <p:cNvPr id="97" name="Google Shape;97;p15"/>
          <p:cNvSpPr txBox="1"/>
          <p:nvPr/>
        </p:nvSpPr>
        <p:spPr>
          <a:xfrm>
            <a:off x="84300" y="2977500"/>
            <a:ext cx="8975400" cy="90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1000"/>
              </a:spcBef>
              <a:spcAft>
                <a:spcPts val="0"/>
              </a:spcAft>
              <a:buNone/>
            </a:pPr>
            <a:r>
              <a:rPr lang="en-US" sz="3600">
                <a:solidFill>
                  <a:schemeClr val="dk1"/>
                </a:solidFill>
                <a:latin typeface="Times New Roman"/>
                <a:ea typeface="Times New Roman"/>
                <a:cs typeface="Times New Roman"/>
                <a:sym typeface="Times New Roman"/>
              </a:rPr>
              <a:t>GNSS Overview</a:t>
            </a:r>
            <a:endParaRPr b="0" i="0" sz="36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1000"/>
              </a:spcBef>
              <a:spcAft>
                <a:spcPts val="0"/>
              </a:spcAft>
              <a:buClr>
                <a:srgbClr val="000000"/>
              </a:buClr>
              <a:buSzPts val="2400"/>
              <a:buFont typeface="Arial"/>
              <a:buNone/>
            </a:pPr>
            <a:r>
              <a:t/>
            </a:r>
            <a:endParaRPr b="0" i="0" sz="2400" u="none" cap="none" strike="noStrike">
              <a:solidFill>
                <a:srgbClr val="990000"/>
              </a:solidFill>
              <a:latin typeface="Times New Roman"/>
              <a:ea typeface="Times New Roman"/>
              <a:cs typeface="Times New Roman"/>
              <a:sym typeface="Times New Roman"/>
            </a:endParaRPr>
          </a:p>
          <a:p>
            <a:pPr indent="0" lvl="0" marL="0" marR="0" rtl="0" algn="ctr">
              <a:lnSpc>
                <a:spcPct val="100000"/>
              </a:lnSpc>
              <a:spcBef>
                <a:spcPts val="1000"/>
              </a:spcBef>
              <a:spcAft>
                <a:spcPts val="0"/>
              </a:spcAft>
              <a:buClr>
                <a:srgbClr val="000000"/>
              </a:buClr>
              <a:buSzPts val="2000"/>
              <a:buFont typeface="Arial"/>
              <a:buNone/>
            </a:pPr>
            <a:r>
              <a:t/>
            </a:r>
            <a:endParaRPr b="0" i="0" sz="20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6"/>
          <p:cNvSpPr txBox="1"/>
          <p:nvPr/>
        </p:nvSpPr>
        <p:spPr>
          <a:xfrm>
            <a:off x="81975" y="330200"/>
            <a:ext cx="8975400" cy="836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GNSS</a:t>
            </a:r>
            <a:endParaRPr b="0" i="0" sz="36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36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Times New Roman"/>
              <a:ea typeface="Times New Roman"/>
              <a:cs typeface="Times New Roman"/>
              <a:sym typeface="Times New Roman"/>
            </a:endParaRPr>
          </a:p>
        </p:txBody>
      </p:sp>
      <p:sp>
        <p:nvSpPr>
          <p:cNvPr id="103" name="Google Shape;103;p16"/>
          <p:cNvSpPr txBox="1"/>
          <p:nvPr>
            <p:ph idx="12" type="sldNum"/>
          </p:nvPr>
        </p:nvSpPr>
        <p:spPr>
          <a:xfrm>
            <a:off x="7691175" y="6356350"/>
            <a:ext cx="1366200" cy="437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sp>
        <p:nvSpPr>
          <p:cNvPr id="104" name="Google Shape;104;p16"/>
          <p:cNvSpPr txBox="1"/>
          <p:nvPr/>
        </p:nvSpPr>
        <p:spPr>
          <a:xfrm>
            <a:off x="81975" y="1166600"/>
            <a:ext cx="8975400" cy="51897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GPS		: Global Positioning System</a:t>
            </a:r>
            <a:endParaRPr sz="2400">
              <a:solidFill>
                <a:schemeClr val="dk1"/>
              </a:solidFill>
              <a:latin typeface="Times New Roman"/>
              <a:ea typeface="Times New Roman"/>
              <a:cs typeface="Times New Roman"/>
              <a:sym typeface="Times New Roman"/>
            </a:endParaRPr>
          </a:p>
          <a:p>
            <a:pPr indent="-381000" lvl="0" marL="457200" marR="0" rtl="0" algn="l">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GLONASS</a:t>
            </a:r>
            <a:r>
              <a:rPr lang="en-US" sz="2400">
                <a:solidFill>
                  <a:schemeClr val="dk1"/>
                </a:solidFill>
                <a:latin typeface="Times New Roman"/>
                <a:ea typeface="Times New Roman"/>
                <a:cs typeface="Times New Roman"/>
                <a:sym typeface="Times New Roman"/>
              </a:rPr>
              <a:t>: Globalnaya Navigatsionnaya Sputnikovaya Sistema</a:t>
            </a:r>
            <a:endParaRPr sz="2400">
              <a:solidFill>
                <a:schemeClr val="dk1"/>
              </a:solidFill>
              <a:latin typeface="Times New Roman"/>
              <a:ea typeface="Times New Roman"/>
              <a:cs typeface="Times New Roman"/>
              <a:sym typeface="Times New Roman"/>
            </a:endParaRPr>
          </a:p>
          <a:p>
            <a:pPr indent="-381000" lvl="0" marL="457200" marR="0" rtl="0" algn="l">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Galileo		:</a:t>
            </a:r>
            <a:endParaRPr sz="2400">
              <a:solidFill>
                <a:schemeClr val="dk1"/>
              </a:solidFill>
              <a:latin typeface="Times New Roman"/>
              <a:ea typeface="Times New Roman"/>
              <a:cs typeface="Times New Roman"/>
              <a:sym typeface="Times New Roman"/>
            </a:endParaRPr>
          </a:p>
          <a:p>
            <a:pPr indent="-381000" lvl="0" marL="457200" marR="0" rtl="0" algn="l">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BeiDou	: BeiDou Navigation Satellite System</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			  BDS, BeiDou-2, COMPASS</a:t>
            </a:r>
            <a:endParaRPr sz="2400">
              <a:solidFill>
                <a:schemeClr val="dk1"/>
              </a:solidFill>
              <a:latin typeface="Times New Roman"/>
              <a:ea typeface="Times New Roman"/>
              <a:cs typeface="Times New Roman"/>
              <a:sym typeface="Times New Roman"/>
            </a:endParaRPr>
          </a:p>
          <a:p>
            <a:pPr indent="-381000" lvl="0" marL="457200" marR="0" rtl="0" algn="l">
              <a:lnSpc>
                <a:spcPct val="100000"/>
              </a:lnSpc>
              <a:spcBef>
                <a:spcPts val="1000"/>
              </a:spcBef>
              <a:spcAft>
                <a:spcPts val="0"/>
              </a:spcAft>
              <a:buSzPts val="2400"/>
              <a:buFont typeface="Times New Roman"/>
              <a:buChar char="●"/>
            </a:pPr>
            <a:r>
              <a:rPr lang="en-US" sz="2400">
                <a:latin typeface="Times New Roman"/>
                <a:ea typeface="Times New Roman"/>
                <a:cs typeface="Times New Roman"/>
                <a:sym typeface="Times New Roman"/>
              </a:rPr>
              <a:t>IRNSS		: Indian Regional Navigation Satellite System </a:t>
            </a:r>
            <a:br>
              <a:rPr lang="en-US" sz="2400">
                <a:latin typeface="Times New Roman"/>
                <a:ea typeface="Times New Roman"/>
                <a:cs typeface="Times New Roman"/>
                <a:sym typeface="Times New Roman"/>
              </a:rPr>
            </a:br>
            <a:r>
              <a:rPr lang="en-US" sz="2400">
                <a:latin typeface="Times New Roman"/>
                <a:ea typeface="Times New Roman"/>
                <a:cs typeface="Times New Roman"/>
                <a:sym typeface="Times New Roman"/>
              </a:rPr>
              <a:t>			  NavIC</a:t>
            </a:r>
            <a:endParaRPr sz="2400">
              <a:latin typeface="Times New Roman"/>
              <a:ea typeface="Times New Roman"/>
              <a:cs typeface="Times New Roman"/>
              <a:sym typeface="Times New Roman"/>
            </a:endParaRPr>
          </a:p>
          <a:p>
            <a:pPr indent="-381000" lvl="0" marL="457200" marR="0" rtl="0" algn="l">
              <a:lnSpc>
                <a:spcPct val="100000"/>
              </a:lnSpc>
              <a:spcBef>
                <a:spcPts val="1000"/>
              </a:spcBef>
              <a:spcAft>
                <a:spcPts val="0"/>
              </a:spcAft>
              <a:buSzPts val="2400"/>
              <a:buFont typeface="Times New Roman"/>
              <a:buChar char="●"/>
            </a:pPr>
            <a:r>
              <a:rPr lang="en-US" sz="2400">
                <a:latin typeface="Times New Roman"/>
                <a:ea typeface="Times New Roman"/>
                <a:cs typeface="Times New Roman"/>
                <a:sym typeface="Times New Roman"/>
              </a:rPr>
              <a:t>QZSS		: Quasi-Zenith Satellite System</a:t>
            </a:r>
            <a:br>
              <a:rPr lang="en-US" sz="2400">
                <a:latin typeface="Times New Roman"/>
                <a:ea typeface="Times New Roman"/>
                <a:cs typeface="Times New Roman"/>
                <a:sym typeface="Times New Roman"/>
              </a:rPr>
            </a:br>
            <a:r>
              <a:rPr lang="en-US" sz="2400">
                <a:latin typeface="Times New Roman"/>
                <a:ea typeface="Times New Roman"/>
                <a:cs typeface="Times New Roman"/>
                <a:sym typeface="Times New Roman"/>
              </a:rPr>
              <a:t>			  </a:t>
            </a:r>
            <a:r>
              <a:rPr lang="en-US" sz="2400">
                <a:latin typeface="Times New Roman"/>
                <a:ea typeface="Times New Roman"/>
                <a:cs typeface="Times New Roman"/>
                <a:sym typeface="Times New Roman"/>
              </a:rPr>
              <a:t>Michibiki</a:t>
            </a:r>
            <a:endParaRPr sz="2400">
              <a:latin typeface="Times New Roman"/>
              <a:ea typeface="Times New Roman"/>
              <a:cs typeface="Times New Roman"/>
              <a:sym typeface="Times New Roman"/>
            </a:endParaRPr>
          </a:p>
          <a:p>
            <a:pPr indent="0" lvl="0" marL="0" marR="0" rtl="0" algn="l">
              <a:lnSpc>
                <a:spcPct val="100000"/>
              </a:lnSpc>
              <a:spcBef>
                <a:spcPts val="1000"/>
              </a:spcBef>
              <a:spcAft>
                <a:spcPts val="0"/>
              </a:spcAft>
              <a:buNone/>
            </a:pPr>
            <a:r>
              <a:rPr lang="en-US" sz="1200">
                <a:latin typeface="Times New Roman"/>
                <a:ea typeface="Times New Roman"/>
                <a:cs typeface="Times New Roman"/>
                <a:sym typeface="Times New Roman"/>
              </a:rPr>
              <a:t>https://en.wikipedia.org/</a:t>
            </a:r>
            <a:endParaRPr b="0" i="0" sz="20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7"/>
          <p:cNvSpPr txBox="1"/>
          <p:nvPr/>
        </p:nvSpPr>
        <p:spPr>
          <a:xfrm>
            <a:off x="81975" y="330200"/>
            <a:ext cx="8975400" cy="836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Commonly Used Frequencies</a:t>
            </a:r>
            <a:endParaRPr sz="36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36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36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Times New Roman"/>
              <a:ea typeface="Times New Roman"/>
              <a:cs typeface="Times New Roman"/>
              <a:sym typeface="Times New Roman"/>
            </a:endParaRPr>
          </a:p>
        </p:txBody>
      </p:sp>
      <p:sp>
        <p:nvSpPr>
          <p:cNvPr id="110" name="Google Shape;110;p17"/>
          <p:cNvSpPr txBox="1"/>
          <p:nvPr>
            <p:ph idx="12" type="sldNum"/>
          </p:nvPr>
        </p:nvSpPr>
        <p:spPr>
          <a:xfrm>
            <a:off x="7691175" y="6356350"/>
            <a:ext cx="1366200" cy="437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sp>
        <p:nvSpPr>
          <p:cNvPr id="111" name="Google Shape;111;p17"/>
          <p:cNvSpPr txBox="1"/>
          <p:nvPr/>
        </p:nvSpPr>
        <p:spPr>
          <a:xfrm>
            <a:off x="81975" y="1166600"/>
            <a:ext cx="8975400" cy="5189700"/>
          </a:xfrm>
          <a:prstGeom prst="rect">
            <a:avLst/>
          </a:prstGeom>
          <a:noFill/>
          <a:ln>
            <a:noFill/>
          </a:ln>
        </p:spPr>
        <p:txBody>
          <a:bodyPr anchorCtr="0" anchor="t" bIns="45700" lIns="91425" spcFirstLastPara="1" rIns="91425" wrap="square" tIns="45700">
            <a:noAutofit/>
          </a:bodyPr>
          <a:lstStyle/>
          <a:p>
            <a:pPr indent="0" lvl="0" marL="457200" marR="0" rtl="0" algn="l">
              <a:lnSpc>
                <a:spcPct val="100000"/>
              </a:lnSpc>
              <a:spcBef>
                <a:spcPts val="1000"/>
              </a:spcBef>
              <a:spcAft>
                <a:spcPts val="0"/>
              </a:spcAft>
              <a:buNone/>
            </a:pPr>
            <a:r>
              <a:rPr b="1" lang="en-US" sz="2400">
                <a:solidFill>
                  <a:schemeClr val="dk1"/>
                </a:solidFill>
                <a:latin typeface="Times New Roman"/>
                <a:ea typeface="Times New Roman"/>
                <a:cs typeface="Times New Roman"/>
                <a:sym typeface="Times New Roman"/>
              </a:rPr>
              <a:t>System	  Nation	  Frequency				  SV Identification</a:t>
            </a:r>
            <a:endParaRPr b="1" sz="2400">
              <a:solidFill>
                <a:schemeClr val="dk1"/>
              </a:solidFill>
              <a:latin typeface="Times New Roman"/>
              <a:ea typeface="Times New Roman"/>
              <a:cs typeface="Times New Roman"/>
              <a:sym typeface="Times New Roman"/>
            </a:endParaRPr>
          </a:p>
          <a:p>
            <a:pPr indent="-381000" lvl="0" marL="457200" marR="0" rtl="0" algn="l">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GPS		: USA		: L1, L2, L5				: CDMA</a:t>
            </a:r>
            <a:endParaRPr sz="2400">
              <a:solidFill>
                <a:schemeClr val="dk1"/>
              </a:solidFill>
              <a:latin typeface="Times New Roman"/>
              <a:ea typeface="Times New Roman"/>
              <a:cs typeface="Times New Roman"/>
              <a:sym typeface="Times New Roman"/>
            </a:endParaRPr>
          </a:p>
          <a:p>
            <a:pPr indent="-381000" lvl="0" marL="457200" marR="0" rtl="0" algn="l">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GLONASS</a:t>
            </a:r>
            <a:r>
              <a:rPr lang="en-US" sz="2400">
                <a:solidFill>
                  <a:schemeClr val="dk1"/>
                </a:solidFill>
                <a:latin typeface="Times New Roman"/>
                <a:ea typeface="Times New Roman"/>
                <a:cs typeface="Times New Roman"/>
                <a:sym typeface="Times New Roman"/>
              </a:rPr>
              <a:t>: Russia	: </a:t>
            </a:r>
            <a:r>
              <a:rPr lang="en-US" sz="2400">
                <a:solidFill>
                  <a:srgbClr val="980000"/>
                </a:solidFill>
                <a:latin typeface="Times New Roman"/>
                <a:ea typeface="Times New Roman"/>
                <a:cs typeface="Times New Roman"/>
                <a:sym typeface="Times New Roman"/>
              </a:rPr>
              <a:t>G1, G2</a:t>
            </a:r>
            <a:r>
              <a:rPr lang="en-US" sz="2400">
                <a:solidFill>
                  <a:schemeClr val="dk1"/>
                </a:solidFill>
                <a:latin typeface="Times New Roman"/>
                <a:ea typeface="Times New Roman"/>
                <a:cs typeface="Times New Roman"/>
                <a:sym typeface="Times New Roman"/>
              </a:rPr>
              <a:t>, G3				: </a:t>
            </a:r>
            <a:r>
              <a:rPr lang="en-US" sz="2400">
                <a:solidFill>
                  <a:schemeClr val="dk1"/>
                </a:solidFill>
                <a:latin typeface="Times New Roman"/>
                <a:ea typeface="Times New Roman"/>
                <a:cs typeface="Times New Roman"/>
                <a:sym typeface="Times New Roman"/>
              </a:rPr>
              <a:t>CDMA</a:t>
            </a:r>
            <a:r>
              <a:rPr lang="en-US" sz="2400">
                <a:solidFill>
                  <a:srgbClr val="980000"/>
                </a:solidFill>
                <a:latin typeface="Times New Roman"/>
                <a:ea typeface="Times New Roman"/>
                <a:cs typeface="Times New Roman"/>
                <a:sym typeface="Times New Roman"/>
              </a:rPr>
              <a:t>+FDMA</a:t>
            </a:r>
            <a:endParaRPr sz="2400">
              <a:solidFill>
                <a:srgbClr val="980000"/>
              </a:solidFill>
              <a:latin typeface="Times New Roman"/>
              <a:ea typeface="Times New Roman"/>
              <a:cs typeface="Times New Roman"/>
              <a:sym typeface="Times New Roman"/>
            </a:endParaRPr>
          </a:p>
          <a:p>
            <a:pPr indent="-381000" lvl="0" marL="457200" marR="0" rtl="0" algn="l">
              <a:lnSpc>
                <a:spcPct val="100000"/>
              </a:lnSpc>
              <a:spcBef>
                <a:spcPts val="1000"/>
              </a:spcBef>
              <a:spcAft>
                <a:spcPts val="0"/>
              </a:spcAft>
              <a:buSzPts val="2400"/>
              <a:buFont typeface="Times New Roman"/>
              <a:buChar char="●"/>
            </a:pPr>
            <a:r>
              <a:rPr lang="en-US" sz="2400">
                <a:latin typeface="Times New Roman"/>
                <a:ea typeface="Times New Roman"/>
                <a:cs typeface="Times New Roman"/>
                <a:sym typeface="Times New Roman"/>
              </a:rPr>
              <a:t>Galileo		: EU		: E1, E5, E6 + others		</a:t>
            </a:r>
            <a:r>
              <a:rPr lang="en-US" sz="2400">
                <a:latin typeface="Times New Roman"/>
                <a:ea typeface="Times New Roman"/>
                <a:cs typeface="Times New Roman"/>
                <a:sym typeface="Times New Roman"/>
              </a:rPr>
              <a:t>: CDMA</a:t>
            </a:r>
            <a:endParaRPr sz="2400">
              <a:latin typeface="Times New Roman"/>
              <a:ea typeface="Times New Roman"/>
              <a:cs typeface="Times New Roman"/>
              <a:sym typeface="Times New Roman"/>
            </a:endParaRPr>
          </a:p>
          <a:p>
            <a:pPr indent="-381000" lvl="0" marL="457200" marR="0" rtl="0" algn="l">
              <a:lnSpc>
                <a:spcPct val="100000"/>
              </a:lnSpc>
              <a:spcBef>
                <a:spcPts val="1000"/>
              </a:spcBef>
              <a:spcAft>
                <a:spcPts val="0"/>
              </a:spcAft>
              <a:buSzPts val="2400"/>
              <a:buFont typeface="Times New Roman"/>
              <a:buChar char="●"/>
            </a:pPr>
            <a:r>
              <a:rPr lang="en-US" sz="2400">
                <a:latin typeface="Times New Roman"/>
                <a:ea typeface="Times New Roman"/>
                <a:cs typeface="Times New Roman"/>
                <a:sym typeface="Times New Roman"/>
              </a:rPr>
              <a:t>BeiDou	: PRC		: B1C, B3I, B2a + others	: CDMA</a:t>
            </a:r>
            <a:endParaRPr sz="2400">
              <a:latin typeface="Times New Roman"/>
              <a:ea typeface="Times New Roman"/>
              <a:cs typeface="Times New Roman"/>
              <a:sym typeface="Times New Roman"/>
            </a:endParaRPr>
          </a:p>
          <a:p>
            <a:pPr indent="-381000" lvl="0" marL="457200" marR="0" rtl="0" algn="l">
              <a:lnSpc>
                <a:spcPct val="100000"/>
              </a:lnSpc>
              <a:spcBef>
                <a:spcPts val="1000"/>
              </a:spcBef>
              <a:spcAft>
                <a:spcPts val="0"/>
              </a:spcAft>
              <a:buClr>
                <a:srgbClr val="666666"/>
              </a:buClr>
              <a:buSzPts val="2400"/>
              <a:buFont typeface="Times New Roman"/>
              <a:buChar char="●"/>
            </a:pPr>
            <a:r>
              <a:rPr lang="en-US" sz="2400">
                <a:solidFill>
                  <a:srgbClr val="666666"/>
                </a:solidFill>
                <a:latin typeface="Times New Roman"/>
                <a:ea typeface="Times New Roman"/>
                <a:cs typeface="Times New Roman"/>
                <a:sym typeface="Times New Roman"/>
              </a:rPr>
              <a:t>IRNSS		: India		: L5 + 1 other				: CDMA</a:t>
            </a:r>
            <a:endParaRPr sz="2400">
              <a:solidFill>
                <a:srgbClr val="666666"/>
              </a:solidFill>
              <a:latin typeface="Times New Roman"/>
              <a:ea typeface="Times New Roman"/>
              <a:cs typeface="Times New Roman"/>
              <a:sym typeface="Times New Roman"/>
            </a:endParaRPr>
          </a:p>
          <a:p>
            <a:pPr indent="-381000" lvl="0" marL="457200" marR="0" rtl="0" algn="l">
              <a:lnSpc>
                <a:spcPct val="100000"/>
              </a:lnSpc>
              <a:spcBef>
                <a:spcPts val="1000"/>
              </a:spcBef>
              <a:spcAft>
                <a:spcPts val="0"/>
              </a:spcAft>
              <a:buClr>
                <a:srgbClr val="666666"/>
              </a:buClr>
              <a:buSzPts val="2400"/>
              <a:buFont typeface="Times New Roman"/>
              <a:buChar char="●"/>
            </a:pPr>
            <a:r>
              <a:rPr lang="en-US" sz="2400">
                <a:solidFill>
                  <a:srgbClr val="666666"/>
                </a:solidFill>
                <a:latin typeface="Times New Roman"/>
                <a:ea typeface="Times New Roman"/>
                <a:cs typeface="Times New Roman"/>
                <a:sym typeface="Times New Roman"/>
              </a:rPr>
              <a:t>QZSS		: Japan		: L1, L2, L5, L6			: CDMA</a:t>
            </a:r>
            <a:endParaRPr sz="2400">
              <a:solidFill>
                <a:srgbClr val="274E13"/>
              </a:solidFill>
              <a:latin typeface="Times New Roman"/>
              <a:ea typeface="Times New Roman"/>
              <a:cs typeface="Times New Roman"/>
              <a:sym typeface="Times New Roman"/>
            </a:endParaRPr>
          </a:p>
          <a:p>
            <a:pPr indent="0" lvl="0" marL="0" marR="0" rtl="0" algn="l">
              <a:lnSpc>
                <a:spcPct val="100000"/>
              </a:lnSpc>
              <a:spcBef>
                <a:spcPts val="1000"/>
              </a:spcBef>
              <a:spcAft>
                <a:spcPts val="0"/>
              </a:spcAft>
              <a:buNone/>
            </a:pPr>
            <a:r>
              <a:rPr lang="en-US" sz="1200" u="sng">
                <a:solidFill>
                  <a:schemeClr val="hlink"/>
                </a:solidFill>
                <a:latin typeface="Times New Roman"/>
                <a:ea typeface="Times New Roman"/>
                <a:cs typeface="Times New Roman"/>
                <a:sym typeface="Times New Roman"/>
                <a:hlinkClick r:id="rId3"/>
              </a:rPr>
              <a:t>https://www.igs.org/wg/rinex/</a:t>
            </a:r>
            <a:endParaRPr>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txBox="1"/>
          <p:nvPr/>
        </p:nvSpPr>
        <p:spPr>
          <a:xfrm>
            <a:off x="81975" y="330200"/>
            <a:ext cx="8975400" cy="836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Commonly Used Frequencies</a:t>
            </a:r>
            <a:endParaRPr sz="36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36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36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Times New Roman"/>
              <a:ea typeface="Times New Roman"/>
              <a:cs typeface="Times New Roman"/>
              <a:sym typeface="Times New Roman"/>
            </a:endParaRPr>
          </a:p>
        </p:txBody>
      </p:sp>
      <p:sp>
        <p:nvSpPr>
          <p:cNvPr id="117" name="Google Shape;117;p18"/>
          <p:cNvSpPr txBox="1"/>
          <p:nvPr>
            <p:ph idx="12" type="sldNum"/>
          </p:nvPr>
        </p:nvSpPr>
        <p:spPr>
          <a:xfrm>
            <a:off x="7691175" y="6356350"/>
            <a:ext cx="1366200" cy="437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pic>
        <p:nvPicPr>
          <p:cNvPr id="118" name="Google Shape;118;p18"/>
          <p:cNvPicPr preferRelativeResize="0"/>
          <p:nvPr/>
        </p:nvPicPr>
        <p:blipFill>
          <a:blip r:embed="rId3">
            <a:alphaModFix/>
          </a:blip>
          <a:stretch>
            <a:fillRect/>
          </a:stretch>
        </p:blipFill>
        <p:spPr>
          <a:xfrm>
            <a:off x="-2325" y="1635919"/>
            <a:ext cx="9144000" cy="3929063"/>
          </a:xfrm>
          <a:prstGeom prst="rect">
            <a:avLst/>
          </a:prstGeom>
          <a:noFill/>
          <a:ln>
            <a:noFill/>
          </a:ln>
        </p:spPr>
      </p:pic>
      <p:sp>
        <p:nvSpPr>
          <p:cNvPr id="119" name="Google Shape;119;p18"/>
          <p:cNvSpPr txBox="1"/>
          <p:nvPr/>
        </p:nvSpPr>
        <p:spPr>
          <a:xfrm>
            <a:off x="419100" y="6076950"/>
            <a:ext cx="672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image from </a:t>
            </a:r>
            <a:r>
              <a:rPr lang="en-US" u="sng">
                <a:solidFill>
                  <a:schemeClr val="hlink"/>
                </a:solidFill>
                <a:latin typeface="Calibri"/>
                <a:ea typeface="Calibri"/>
                <a:cs typeface="Calibri"/>
                <a:sym typeface="Calibri"/>
                <a:hlinkClick r:id="rId4"/>
              </a:rPr>
              <a:t>https://www.tallysman.com/gnss-mouse-pad/</a:t>
            </a:r>
            <a:r>
              <a:rPr lang="en-US">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9"/>
          <p:cNvSpPr txBox="1"/>
          <p:nvPr/>
        </p:nvSpPr>
        <p:spPr>
          <a:xfrm>
            <a:off x="81975" y="1166600"/>
            <a:ext cx="8975400" cy="518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00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100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100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100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100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100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100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100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100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1000"/>
              </a:spcBef>
              <a:spcAft>
                <a:spcPts val="0"/>
              </a:spcAft>
              <a:buNone/>
            </a:pPr>
            <a:br>
              <a:rPr lang="en-US" sz="1200">
                <a:solidFill>
                  <a:srgbClr val="073763"/>
                </a:solidFill>
                <a:latin typeface="Times New Roman"/>
                <a:ea typeface="Times New Roman"/>
                <a:cs typeface="Times New Roman"/>
                <a:sym typeface="Times New Roman"/>
              </a:rPr>
            </a:br>
            <a:endParaRPr b="0" i="0" sz="2000" u="none" cap="none" strike="noStrike">
              <a:solidFill>
                <a:schemeClr val="dk1"/>
              </a:solidFill>
              <a:latin typeface="Times New Roman"/>
              <a:ea typeface="Times New Roman"/>
              <a:cs typeface="Times New Roman"/>
              <a:sym typeface="Times New Roman"/>
            </a:endParaRPr>
          </a:p>
        </p:txBody>
      </p:sp>
      <p:sp>
        <p:nvSpPr>
          <p:cNvPr id="125" name="Google Shape;125;p19"/>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126" name="Google Shape;126;p19"/>
          <p:cNvPicPr preferRelativeResize="0"/>
          <p:nvPr/>
        </p:nvPicPr>
        <p:blipFill>
          <a:blip r:embed="rId3">
            <a:alphaModFix/>
          </a:blip>
          <a:stretch>
            <a:fillRect/>
          </a:stretch>
        </p:blipFill>
        <p:spPr>
          <a:xfrm>
            <a:off x="945262" y="1166600"/>
            <a:ext cx="7253476" cy="4686850"/>
          </a:xfrm>
          <a:prstGeom prst="rect">
            <a:avLst/>
          </a:prstGeom>
          <a:noFill/>
          <a:ln>
            <a:noFill/>
          </a:ln>
        </p:spPr>
      </p:pic>
      <p:sp>
        <p:nvSpPr>
          <p:cNvPr id="127" name="Google Shape;127;p19"/>
          <p:cNvSpPr txBox="1"/>
          <p:nvPr/>
        </p:nvSpPr>
        <p:spPr>
          <a:xfrm>
            <a:off x="81975" y="330200"/>
            <a:ext cx="8975400" cy="836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Graphical Representation of Operational Dates</a:t>
            </a:r>
            <a:endParaRPr sz="36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36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36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Times New Roman"/>
              <a:ea typeface="Times New Roman"/>
              <a:cs typeface="Times New Roman"/>
              <a:sym typeface="Times New Roman"/>
            </a:endParaRPr>
          </a:p>
        </p:txBody>
      </p:sp>
      <p:sp>
        <p:nvSpPr>
          <p:cNvPr id="128" name="Google Shape;128;p19"/>
          <p:cNvSpPr/>
          <p:nvPr/>
        </p:nvSpPr>
        <p:spPr>
          <a:xfrm>
            <a:off x="7072750" y="5469325"/>
            <a:ext cx="295200" cy="5028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9"/>
          <p:cNvSpPr txBox="1"/>
          <p:nvPr/>
        </p:nvSpPr>
        <p:spPr>
          <a:xfrm>
            <a:off x="5989000" y="5872925"/>
            <a:ext cx="24627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300">
                <a:latin typeface="Times New Roman"/>
                <a:ea typeface="Times New Roman"/>
                <a:cs typeface="Times New Roman"/>
                <a:sym typeface="Times New Roman"/>
              </a:rPr>
              <a:t>NGS Software</a:t>
            </a:r>
            <a:endParaRPr sz="2300">
              <a:latin typeface="Times New Roman"/>
              <a:ea typeface="Times New Roman"/>
              <a:cs typeface="Times New Roman"/>
              <a:sym typeface="Times New Roman"/>
            </a:endParaRPr>
          </a:p>
          <a:p>
            <a:pPr indent="0" lvl="0" marL="0" rtl="0" algn="ctr">
              <a:spcBef>
                <a:spcPts val="0"/>
              </a:spcBef>
              <a:spcAft>
                <a:spcPts val="0"/>
              </a:spcAft>
              <a:buNone/>
            </a:pPr>
            <a:r>
              <a:rPr lang="en-US" sz="2300">
                <a:latin typeface="Times New Roman"/>
                <a:ea typeface="Times New Roman"/>
                <a:cs typeface="Times New Roman"/>
                <a:sym typeface="Times New Roman"/>
              </a:rPr>
              <a:t>v2</a:t>
            </a:r>
            <a:endParaRPr sz="2300">
              <a:latin typeface="Times New Roman"/>
              <a:ea typeface="Times New Roman"/>
              <a:cs typeface="Times New Roman"/>
              <a:sym typeface="Times New Roman"/>
            </a:endParaRPr>
          </a:p>
        </p:txBody>
      </p:sp>
      <p:sp>
        <p:nvSpPr>
          <p:cNvPr id="130" name="Google Shape;130;p19"/>
          <p:cNvSpPr/>
          <p:nvPr/>
        </p:nvSpPr>
        <p:spPr>
          <a:xfrm>
            <a:off x="4581275" y="5469325"/>
            <a:ext cx="295200" cy="5028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9"/>
          <p:cNvSpPr txBox="1"/>
          <p:nvPr/>
        </p:nvSpPr>
        <p:spPr>
          <a:xfrm>
            <a:off x="3662075" y="5872925"/>
            <a:ext cx="21336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300">
                <a:latin typeface="Times New Roman"/>
                <a:ea typeface="Times New Roman"/>
                <a:cs typeface="Times New Roman"/>
                <a:sym typeface="Times New Roman"/>
              </a:rPr>
              <a:t>NGS Software</a:t>
            </a:r>
            <a:endParaRPr sz="2300">
              <a:latin typeface="Times New Roman"/>
              <a:ea typeface="Times New Roman"/>
              <a:cs typeface="Times New Roman"/>
              <a:sym typeface="Times New Roman"/>
            </a:endParaRPr>
          </a:p>
          <a:p>
            <a:pPr indent="0" lvl="0" marL="0" rtl="0" algn="ctr">
              <a:spcBef>
                <a:spcPts val="0"/>
              </a:spcBef>
              <a:spcAft>
                <a:spcPts val="0"/>
              </a:spcAft>
              <a:buNone/>
            </a:pPr>
            <a:r>
              <a:rPr lang="en-US" sz="2300">
                <a:latin typeface="Times New Roman"/>
                <a:ea typeface="Times New Roman"/>
                <a:cs typeface="Times New Roman"/>
                <a:sym typeface="Times New Roman"/>
              </a:rPr>
              <a:t>v1</a:t>
            </a:r>
            <a:endParaRPr sz="2300">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0"/>
          <p:cNvSpPr txBox="1"/>
          <p:nvPr/>
        </p:nvSpPr>
        <p:spPr>
          <a:xfrm>
            <a:off x="81975" y="330200"/>
            <a:ext cx="8975400" cy="836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Many GNSS = Better Positions </a:t>
            </a:r>
            <a:endParaRPr sz="36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36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36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Times New Roman"/>
              <a:ea typeface="Times New Roman"/>
              <a:cs typeface="Times New Roman"/>
              <a:sym typeface="Times New Roman"/>
            </a:endParaRPr>
          </a:p>
        </p:txBody>
      </p:sp>
      <p:sp>
        <p:nvSpPr>
          <p:cNvPr id="137" name="Google Shape;137;p20"/>
          <p:cNvSpPr txBox="1"/>
          <p:nvPr>
            <p:ph idx="12" type="sldNum"/>
          </p:nvPr>
        </p:nvSpPr>
        <p:spPr>
          <a:xfrm>
            <a:off x="7691175" y="6356350"/>
            <a:ext cx="1366200" cy="437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sp>
        <p:nvSpPr>
          <p:cNvPr id="138" name="Google Shape;138;p20"/>
          <p:cNvSpPr txBox="1"/>
          <p:nvPr/>
        </p:nvSpPr>
        <p:spPr>
          <a:xfrm>
            <a:off x="81975" y="1166600"/>
            <a:ext cx="8975400" cy="16764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The distribution of and changes in the relative positions of the satellites with respect to the receiving antenna are the most important data characteristics for high accuracy positioning.</a:t>
            </a:r>
            <a:endParaRPr sz="2400">
              <a:solidFill>
                <a:schemeClr val="dk1"/>
              </a:solidFill>
              <a:latin typeface="Times New Roman"/>
              <a:ea typeface="Times New Roman"/>
              <a:cs typeface="Times New Roman"/>
              <a:sym typeface="Times New Roman"/>
            </a:endParaRPr>
          </a:p>
          <a:p>
            <a:pPr indent="-381000" lvl="0" marL="457200" marR="0" rtl="0" algn="l">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GPS (left) is good.  Multi-GNSS (right) is better.</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100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39" name="Google Shape;139;p20"/>
          <p:cNvGrpSpPr/>
          <p:nvPr/>
        </p:nvGrpSpPr>
        <p:grpSpPr>
          <a:xfrm>
            <a:off x="1136792" y="2843000"/>
            <a:ext cx="6870416" cy="3079528"/>
            <a:chOff x="820675" y="2538270"/>
            <a:chExt cx="7497999" cy="3360830"/>
          </a:xfrm>
        </p:grpSpPr>
        <p:pic>
          <p:nvPicPr>
            <p:cNvPr id="140" name="Google Shape;140;p20"/>
            <p:cNvPicPr preferRelativeResize="0"/>
            <p:nvPr/>
          </p:nvPicPr>
          <p:blipFill rotWithShape="1">
            <a:blip r:embed="rId3">
              <a:alphaModFix/>
            </a:blip>
            <a:srcRect b="867" l="25353" r="17181" t="18069"/>
            <a:stretch/>
          </p:blipFill>
          <p:spPr>
            <a:xfrm>
              <a:off x="820675" y="2538270"/>
              <a:ext cx="3656139" cy="3360819"/>
            </a:xfrm>
            <a:prstGeom prst="rect">
              <a:avLst/>
            </a:prstGeom>
            <a:noFill/>
            <a:ln cap="flat" cmpd="sng" w="9525">
              <a:solidFill>
                <a:srgbClr val="073763"/>
              </a:solidFill>
              <a:prstDash val="solid"/>
              <a:round/>
              <a:headEnd len="sm" w="sm" type="none"/>
              <a:tailEnd len="sm" w="sm" type="none"/>
            </a:ln>
          </p:spPr>
        </p:pic>
        <p:pic>
          <p:nvPicPr>
            <p:cNvPr id="141" name="Google Shape;141;p20"/>
            <p:cNvPicPr preferRelativeResize="0"/>
            <p:nvPr/>
          </p:nvPicPr>
          <p:blipFill rotWithShape="1">
            <a:blip r:embed="rId4">
              <a:alphaModFix/>
            </a:blip>
            <a:srcRect b="1818" l="25377" r="17154" t="18430"/>
            <a:stretch/>
          </p:blipFill>
          <p:spPr>
            <a:xfrm>
              <a:off x="4602646" y="2538281"/>
              <a:ext cx="3716028" cy="3360819"/>
            </a:xfrm>
            <a:prstGeom prst="rect">
              <a:avLst/>
            </a:prstGeom>
            <a:noFill/>
            <a:ln cap="flat" cmpd="sng" w="9525">
              <a:solidFill>
                <a:srgbClr val="073763"/>
              </a:solidFill>
              <a:prstDash val="solid"/>
              <a:round/>
              <a:headEnd len="sm" w="sm" type="none"/>
              <a:tailEnd len="sm" w="sm" type="none"/>
            </a:ln>
          </p:spPr>
        </p:pic>
      </p:grpSp>
      <p:sp>
        <p:nvSpPr>
          <p:cNvPr id="142" name="Google Shape;142;p20"/>
          <p:cNvSpPr txBox="1"/>
          <p:nvPr/>
        </p:nvSpPr>
        <p:spPr>
          <a:xfrm>
            <a:off x="81975" y="5930378"/>
            <a:ext cx="8975400" cy="27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1200">
                <a:solidFill>
                  <a:srgbClr val="073763"/>
                </a:solidFill>
                <a:latin typeface="Times New Roman"/>
                <a:ea typeface="Times New Roman"/>
                <a:cs typeface="Times New Roman"/>
                <a:sym typeface="Times New Roman"/>
              </a:rPr>
              <a:t>images from </a:t>
            </a:r>
            <a:r>
              <a:rPr lang="en-US" sz="1200" u="sng">
                <a:solidFill>
                  <a:schemeClr val="hlink"/>
                </a:solidFill>
                <a:latin typeface="Times New Roman"/>
                <a:ea typeface="Times New Roman"/>
                <a:cs typeface="Times New Roman"/>
                <a:sym typeface="Times New Roman"/>
                <a:hlinkClick r:id="rId5"/>
              </a:rPr>
              <a:t>https://www.gnssplanning.com/</a:t>
            </a:r>
            <a:r>
              <a:rPr lang="en-US" sz="1200">
                <a:solidFill>
                  <a:srgbClr val="073763"/>
                </a:solidFill>
                <a:latin typeface="Times New Roman"/>
                <a:ea typeface="Times New Roman"/>
                <a:cs typeface="Times New Roman"/>
                <a:sym typeface="Times New Roman"/>
              </a:rPr>
              <a:t> </a:t>
            </a:r>
            <a:endParaRPr b="0" i="0" sz="20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1"/>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8" name="Google Shape;148;p21"/>
          <p:cNvSpPr txBox="1"/>
          <p:nvPr/>
        </p:nvSpPr>
        <p:spPr>
          <a:xfrm>
            <a:off x="81975" y="330200"/>
            <a:ext cx="8975400" cy="836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Obstructed View</a:t>
            </a:r>
            <a:endParaRPr sz="3600">
              <a:solidFill>
                <a:schemeClr val="dk1"/>
              </a:solidFill>
              <a:latin typeface="Times New Roman"/>
              <a:ea typeface="Times New Roman"/>
              <a:cs typeface="Times New Roman"/>
              <a:sym typeface="Times New Roman"/>
            </a:endParaRPr>
          </a:p>
        </p:txBody>
      </p:sp>
      <p:pic>
        <p:nvPicPr>
          <p:cNvPr id="149" name="Google Shape;149;p21"/>
          <p:cNvPicPr preferRelativeResize="0"/>
          <p:nvPr/>
        </p:nvPicPr>
        <p:blipFill rotWithShape="1">
          <a:blip r:embed="rId3">
            <a:alphaModFix/>
          </a:blip>
          <a:srcRect b="0" l="3382" r="7601" t="2190"/>
          <a:stretch/>
        </p:blipFill>
        <p:spPr>
          <a:xfrm>
            <a:off x="450724" y="2186889"/>
            <a:ext cx="3852971" cy="3447788"/>
          </a:xfrm>
          <a:prstGeom prst="rect">
            <a:avLst/>
          </a:prstGeom>
          <a:noFill/>
          <a:ln>
            <a:noFill/>
          </a:ln>
        </p:spPr>
      </p:pic>
      <p:pic>
        <p:nvPicPr>
          <p:cNvPr id="150" name="Google Shape;150;p21"/>
          <p:cNvPicPr preferRelativeResize="0"/>
          <p:nvPr/>
        </p:nvPicPr>
        <p:blipFill rotWithShape="1">
          <a:blip r:embed="rId4">
            <a:alphaModFix/>
          </a:blip>
          <a:srcRect b="2190" l="0" r="0" t="0"/>
          <a:stretch/>
        </p:blipFill>
        <p:spPr>
          <a:xfrm>
            <a:off x="4862219" y="2186901"/>
            <a:ext cx="3831081" cy="3447775"/>
          </a:xfrm>
          <a:prstGeom prst="rect">
            <a:avLst/>
          </a:prstGeom>
          <a:noFill/>
          <a:ln>
            <a:noFill/>
          </a:ln>
        </p:spPr>
      </p:pic>
      <p:sp>
        <p:nvSpPr>
          <p:cNvPr id="151" name="Google Shape;151;p21"/>
          <p:cNvSpPr txBox="1"/>
          <p:nvPr/>
        </p:nvSpPr>
        <p:spPr>
          <a:xfrm>
            <a:off x="81975" y="1166600"/>
            <a:ext cx="8975400" cy="10203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Simulated sky coverage in urban or natural canyon.</a:t>
            </a:r>
            <a:endParaRPr sz="2400">
              <a:solidFill>
                <a:schemeClr val="dk1"/>
              </a:solidFill>
              <a:latin typeface="Times New Roman"/>
              <a:ea typeface="Times New Roman"/>
              <a:cs typeface="Times New Roman"/>
              <a:sym typeface="Times New Roman"/>
            </a:endParaRPr>
          </a:p>
          <a:p>
            <a:pPr indent="-381000" lvl="0" marL="457200" rtl="0" algn="l">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GPS-only (left) isn’t viable.  Multi-GNSS (right) is.</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100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52" name="Google Shape;152;p21"/>
          <p:cNvSpPr txBox="1"/>
          <p:nvPr/>
        </p:nvSpPr>
        <p:spPr>
          <a:xfrm>
            <a:off x="81975" y="5930378"/>
            <a:ext cx="8975400" cy="27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1200">
                <a:solidFill>
                  <a:srgbClr val="073763"/>
                </a:solidFill>
                <a:latin typeface="Times New Roman"/>
                <a:ea typeface="Times New Roman"/>
                <a:cs typeface="Times New Roman"/>
                <a:sym typeface="Times New Roman"/>
              </a:rPr>
              <a:t>images from </a:t>
            </a:r>
            <a:r>
              <a:rPr lang="en-US" sz="1200" u="sng">
                <a:solidFill>
                  <a:schemeClr val="hlink"/>
                </a:solidFill>
                <a:latin typeface="Times New Roman"/>
                <a:ea typeface="Times New Roman"/>
                <a:cs typeface="Times New Roman"/>
                <a:sym typeface="Times New Roman"/>
                <a:hlinkClick r:id="rId5"/>
              </a:rPr>
              <a:t>https://www.gnssplanning.com/</a:t>
            </a:r>
            <a:r>
              <a:rPr lang="en-US" sz="1200">
                <a:solidFill>
                  <a:srgbClr val="073763"/>
                </a:solidFill>
                <a:latin typeface="Times New Roman"/>
                <a:ea typeface="Times New Roman"/>
                <a:cs typeface="Times New Roman"/>
                <a:sym typeface="Times New Roman"/>
              </a:rPr>
              <a:t> </a:t>
            </a:r>
            <a:endParaRPr b="0" i="0" sz="20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