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9B76D8E-A3E1-4C87-8454-DC8E40CFF93C}">
  <a:tblStyle styleId="{59B76D8E-A3E1-4C87-8454-DC8E40CFF93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b="1" sz="5333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65645" lvl="0" marL="45720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397954" lvl="2" marL="1371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65645" lvl="0" marL="45720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397954" lvl="2" marL="1371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b="1" sz="2667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4pPr>
            <a:lvl5pPr indent="-228600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5pPr>
            <a:lvl6pPr indent="-228600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6pPr>
            <a:lvl7pPr indent="-228600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7pPr>
            <a:lvl8pPr indent="-228600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8pPr>
            <a:lvl9pPr indent="-228600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397954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4045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indent="-364045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indent="-364045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indent="-364045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indent="-364045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indent="-364045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b="1" sz="2667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4pPr>
            <a:lvl5pPr indent="-228600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5pPr>
            <a:lvl6pPr indent="-228600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6pPr>
            <a:lvl7pPr indent="-228600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7pPr>
            <a:lvl8pPr indent="-228600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8pPr>
            <a:lvl9pPr indent="-228600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397954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4045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indent="-364045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indent="-364045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indent="-364045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indent="-364045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indent="-364045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b="1" sz="26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99554" lvl="0" marL="45720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indent="-465645" lvl="1" marL="91440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397954" lvl="3" marL="18288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indent="-397954" lvl="4" marL="22860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indent="-397954" lvl="5" marL="27432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indent="-397954" lvl="6" marL="3200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indent="-397954" lvl="7" marL="3657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indent="-397954" lvl="8" marL="41148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b="1" sz="26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0" sz="42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b="0" i="0" sz="5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99554" lvl="0" marL="457200" marR="0" rt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b="0" i="0" sz="42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1117600" y="236742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366092"/>
                </a:solidFill>
              </a:rPr>
              <a:t>NGS Educational Offerings</a:t>
            </a:r>
            <a:endParaRPr sz="4800">
              <a:solidFill>
                <a:srgbClr val="366092"/>
              </a:solidFill>
            </a:endParaRPr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3350592" y="3510426"/>
            <a:ext cx="10362929" cy="300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89" lvl="0" marL="45718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US" sz="4400"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-457189" lvl="0" marL="457189" rtl="0" algn="l">
              <a:spcBef>
                <a:spcPts val="720"/>
              </a:spcBef>
              <a:spcAft>
                <a:spcPts val="0"/>
              </a:spcAft>
              <a:buClr>
                <a:srgbClr val="366092"/>
              </a:buClr>
              <a:buSzPts val="3600"/>
              <a:buNone/>
            </a:pPr>
            <a:r>
              <a:rPr lang="en-US" sz="3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Erika Little</a:t>
            </a:r>
            <a:endParaRPr/>
          </a:p>
          <a:p>
            <a:pPr indent="-457189" lvl="0" marL="457189" rtl="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None/>
            </a:pPr>
            <a:r>
              <a:rPr b="1" lang="en-US" sz="2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NGS Training Coordinator</a:t>
            </a:r>
            <a:endParaRPr/>
          </a:p>
          <a:p>
            <a:pPr indent="-457189" lvl="0" marL="457189" rtl="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None/>
            </a:pPr>
            <a:r>
              <a:rPr b="1" lang="en-US" sz="2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5/7/19</a:t>
            </a:r>
            <a:endParaRPr sz="2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/>
        </p:nvSpPr>
        <p:spPr>
          <a:xfrm>
            <a:off x="232760" y="1187391"/>
            <a:ext cx="537833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14 Regional Geodetic Advisors</a:t>
            </a:r>
            <a:endParaRPr b="0" i="0" sz="48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955967" y="2642259"/>
            <a:ext cx="393192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Expert sources for training and education</a:t>
            </a:r>
            <a:endParaRPr b="0" i="0" sz="28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8860" y="732707"/>
            <a:ext cx="4792015" cy="5502852"/>
          </a:xfrm>
          <a:prstGeom prst="rect">
            <a:avLst/>
          </a:prstGeom>
          <a:noFill/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/>
        </p:nvSpPr>
        <p:spPr>
          <a:xfrm>
            <a:off x="-224442" y="1187391"/>
            <a:ext cx="537833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NGS Testing and Training Center</a:t>
            </a:r>
            <a:endParaRPr b="0" i="0" sz="48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220301" y="2634067"/>
            <a:ext cx="481663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Located near Fredericksburg, VA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In-person training classes such as OPUS Projects Manager’s Training and Geodetic Digital Leveling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Many acres of land for hands-on training and equipment testing</a:t>
            </a:r>
            <a:endParaRPr b="0" i="0" sz="24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5406" y="1219183"/>
            <a:ext cx="3796644" cy="2569046"/>
          </a:xfrm>
          <a:prstGeom prst="rect">
            <a:avLst/>
          </a:prstGeom>
          <a:noFill/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81851" y="4085690"/>
            <a:ext cx="3696788" cy="2222853"/>
          </a:xfrm>
          <a:prstGeom prst="rect">
            <a:avLst/>
          </a:prstGeom>
          <a:noFill/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/>
        </p:nvSpPr>
        <p:spPr>
          <a:xfrm>
            <a:off x="2302627" y="3423515"/>
            <a:ext cx="75314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Future Content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Additional Online Lessons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Continued webinars</a:t>
            </a:r>
            <a:endParaRPr b="0" i="0" sz="36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Series on basic/fundamental geodetic and remote sensing topics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Focus on NSRS Modernization</a:t>
            </a:r>
            <a:endParaRPr/>
          </a:p>
          <a:p>
            <a:pPr indent="-431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/>
        </p:nvSpPr>
        <p:spPr>
          <a:xfrm>
            <a:off x="2103120" y="3423515"/>
            <a:ext cx="90774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Your Input is needed and welcome on: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Topics</a:t>
            </a:r>
            <a:endParaRPr b="0" i="0" sz="36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Delivery methods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0" i="0" sz="40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0" i="0" sz="40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Send to ngs.feedback@noaa.gov</a:t>
            </a:r>
            <a:endParaRPr/>
          </a:p>
          <a:p>
            <a:pPr indent="-3810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2622752" y="3144473"/>
            <a:ext cx="72718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Current material</a:t>
            </a:r>
            <a:endParaRPr b="0" i="0" sz="48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1" marL="114300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Courier New"/>
              <a:buChar char="o"/>
            </a:pPr>
            <a:r>
              <a:rPr b="0" i="1" lang="en-US" sz="2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What we have and how we are getting the word out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Ideas for future content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Request for input</a:t>
            </a:r>
            <a:endParaRPr/>
          </a:p>
          <a:p>
            <a:pPr indent="-3810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0130" y="675695"/>
            <a:ext cx="5569024" cy="599155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6" name="Google Shape;96;p15"/>
          <p:cNvSpPr/>
          <p:nvPr/>
        </p:nvSpPr>
        <p:spPr>
          <a:xfrm>
            <a:off x="5018091" y="5207573"/>
            <a:ext cx="1624084" cy="1459667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8865" y="511768"/>
            <a:ext cx="5157524" cy="6224598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1014153" y="6026722"/>
            <a:ext cx="3355829" cy="481242"/>
          </a:xfrm>
          <a:prstGeom prst="roundRect">
            <a:avLst>
              <a:gd fmla="val 16667" name="adj"/>
            </a:avLst>
          </a:prstGeom>
          <a:solidFill>
            <a:srgbClr val="DAE5F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723888" y="1144668"/>
            <a:ext cx="364609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NGS Webinar Series</a:t>
            </a:r>
            <a:endParaRPr b="0" i="0" sz="48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223" y="2960587"/>
            <a:ext cx="4306186" cy="28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616463" y="5441179"/>
            <a:ext cx="3646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Calibri"/>
              <a:buNone/>
            </a:pPr>
            <a:r>
              <a:rPr b="0" i="1" lang="en-US" sz="20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   67 recordings available to date</a:t>
            </a:r>
            <a:endParaRPr b="0" i="1" sz="20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3765" y="860548"/>
            <a:ext cx="5365631" cy="5485906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3756" y="882502"/>
            <a:ext cx="4878188" cy="5364790"/>
          </a:xfrm>
          <a:prstGeom prst="rect">
            <a:avLst/>
          </a:prstGeom>
          <a:noFill/>
          <a:ln cap="flat" cmpd="sng" w="1905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" name="Google Shape;116;p18"/>
          <p:cNvSpPr txBox="1"/>
          <p:nvPr/>
        </p:nvSpPr>
        <p:spPr>
          <a:xfrm>
            <a:off x="0" y="1468389"/>
            <a:ext cx="58682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Educational Videos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Partnership with the University Corporation for Atmospheric </a:t>
            </a:r>
            <a:endParaRPr b="0" i="1" sz="14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Research’s (UCAR) COMET Program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7" name="Google Shape;117;p18"/>
          <p:cNvGraphicFramePr/>
          <p:nvPr/>
        </p:nvGraphicFramePr>
        <p:xfrm>
          <a:off x="617867" y="25506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{59B76D8E-A3E1-4C87-8454-DC8E40CFF93C}</a:tableStyleId>
              </a:tblPr>
              <a:tblGrid>
                <a:gridCol w="3571350"/>
                <a:gridCol w="1275900"/>
              </a:tblGrid>
              <a:tr h="3708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Most Viewed on COMET YouTube channel </a:t>
                      </a:r>
                      <a:r>
                        <a:rPr i="1" lang="en-US" sz="1400" u="none" cap="none" strike="noStrike"/>
                        <a:t>(</a:t>
                      </a:r>
                      <a:r>
                        <a:rPr i="1" lang="en-US" sz="1600" u="none" cap="none" strike="noStrike"/>
                        <a:t>through 4/30/19</a:t>
                      </a:r>
                      <a:r>
                        <a:rPr i="1" lang="en-US" sz="1400" u="none" cap="none" strike="noStrike"/>
                        <a:t>)</a:t>
                      </a:r>
                      <a:endParaRPr i="1" sz="2000"/>
                    </a:p>
                  </a:txBody>
                  <a:tcPr marT="45725" marB="45725" marR="91450" marL="91450"/>
                </a:tc>
                <a:tc hMerge="1"/>
              </a:tr>
              <a:tr h="566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are Geodetic Datums?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366092"/>
                          </a:solidFill>
                        </a:rPr>
                        <a:t>101,009</a:t>
                      </a:r>
                      <a:endParaRPr sz="24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8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Best</a:t>
                      </a:r>
                      <a:r>
                        <a:rPr lang="en-US" sz="20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Practices for Minimizing Errors During GNSS Data Collection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366092"/>
                          </a:solidFill>
                        </a:rPr>
                        <a:t>37,438</a:t>
                      </a:r>
                      <a:endParaRPr sz="24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Precision</a:t>
                      </a:r>
                      <a:r>
                        <a:rPr b="0" i="0" lang="en-US" sz="2000" u="none" cap="none" strike="noStrik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Accuracy in Geodetic Surveying</a:t>
                      </a:r>
                      <a:endParaRPr b="0" i="0" sz="2000" u="none" cap="none" strike="noStrike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366092"/>
                          </a:solidFill>
                        </a:rPr>
                        <a:t>35,124</a:t>
                      </a:r>
                      <a:endParaRPr sz="24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798022" y="6236898"/>
            <a:ext cx="4886785" cy="374578"/>
          </a:xfrm>
          <a:prstGeom prst="roundRect">
            <a:avLst>
              <a:gd fmla="val 16667" name="adj"/>
            </a:avLst>
          </a:prstGeom>
          <a:solidFill>
            <a:srgbClr val="DAE5F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4242" y="645316"/>
            <a:ext cx="4535817" cy="571854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19"/>
          <p:cNvSpPr txBox="1"/>
          <p:nvPr/>
        </p:nvSpPr>
        <p:spPr>
          <a:xfrm>
            <a:off x="798022" y="6176346"/>
            <a:ext cx="5001522" cy="1870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Coming Soon! GNSS II: Precise Surveys</a:t>
            </a:r>
            <a:endParaRPr b="0" i="1" sz="24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665018" y="582103"/>
            <a:ext cx="48909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Online Lessons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Partnership with the University Corporation for Atmospheric Research’s (UCAR) COMET Program</a:t>
            </a:r>
            <a:endParaRPr b="0" i="1" sz="16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6" name="Google Shape;126;p19"/>
          <p:cNvGraphicFramePr/>
          <p:nvPr/>
        </p:nvGraphicFramePr>
        <p:xfrm>
          <a:off x="1479374" y="1839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{59B76D8E-A3E1-4C87-8454-DC8E40CFF93C}</a:tableStyleId>
              </a:tblPr>
              <a:tblGrid>
                <a:gridCol w="2403550"/>
                <a:gridCol w="858700"/>
              </a:tblGrid>
              <a:tr h="6109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Module</a:t>
                      </a:r>
                      <a:r>
                        <a:rPr lang="en-US" sz="1800"/>
                        <a:t> completions to date </a:t>
                      </a:r>
                      <a:r>
                        <a:rPr lang="en-US" sz="1800" u="sng"/>
                        <a:t>by sector </a:t>
                      </a:r>
                      <a:r>
                        <a:rPr lang="en-US" sz="1800"/>
                        <a:t>(</a:t>
                      </a:r>
                      <a:r>
                        <a:rPr i="1" lang="en-US" sz="1600"/>
                        <a:t>through 2/2019</a:t>
                      </a:r>
                      <a:r>
                        <a:rPr lang="en-US" sz="1800"/>
                        <a:t>)</a:t>
                      </a:r>
                      <a:endParaRPr sz="1800"/>
                    </a:p>
                  </a:txBody>
                  <a:tcPr marT="45725" marB="45725" marR="91450" marL="91450"/>
                </a:tc>
                <a:tc hMerge="1"/>
              </a:tr>
              <a:tr h="39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rgbClr val="366092"/>
                          </a:solidFill>
                        </a:rPr>
                        <a:t>Education</a:t>
                      </a:r>
                      <a:endParaRPr sz="18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6092"/>
                          </a:solidFill>
                        </a:rPr>
                        <a:t>763</a:t>
                      </a:r>
                      <a:endParaRPr sz="20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6092"/>
                          </a:solidFill>
                        </a:rPr>
                        <a:t>282</a:t>
                      </a:r>
                      <a:endParaRPr sz="20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Private Sector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6092"/>
                          </a:solidFill>
                        </a:rPr>
                        <a:t>161</a:t>
                      </a:r>
                      <a:endParaRPr sz="20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or Local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6092"/>
                          </a:solidFill>
                        </a:rPr>
                        <a:t>149</a:t>
                      </a:r>
                      <a:endParaRPr sz="20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Weather Enthusiast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6092"/>
                          </a:solidFill>
                        </a:rPr>
                        <a:t>81</a:t>
                      </a:r>
                      <a:endParaRPr sz="20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6092"/>
                          </a:solidFill>
                        </a:rPr>
                        <a:t>80</a:t>
                      </a:r>
                      <a:endParaRPr sz="20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6092"/>
                          </a:solidFill>
                        </a:rPr>
                        <a:t>60</a:t>
                      </a:r>
                      <a:endParaRPr sz="20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Federal US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6092"/>
                          </a:solidFill>
                        </a:rPr>
                        <a:t>98</a:t>
                      </a:r>
                      <a:endParaRPr sz="20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International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6092"/>
                          </a:solidFill>
                        </a:rPr>
                        <a:t>38</a:t>
                      </a:r>
                      <a:endParaRPr sz="20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4">
            <a:alphaModFix/>
          </a:blip>
          <a:srcRect b="0" l="10539" r="0" t="0"/>
          <a:stretch/>
        </p:blipFill>
        <p:spPr>
          <a:xfrm>
            <a:off x="4572000" y="1987815"/>
            <a:ext cx="7311317" cy="3712044"/>
          </a:xfrm>
          <a:prstGeom prst="rect">
            <a:avLst/>
          </a:prstGeom>
          <a:noFill/>
          <a:ln cap="flat" cmpd="sng" w="1905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" name="Google Shape;132;p20"/>
          <p:cNvSpPr txBox="1"/>
          <p:nvPr/>
        </p:nvSpPr>
        <p:spPr>
          <a:xfrm>
            <a:off x="-138223" y="1427358"/>
            <a:ext cx="58682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Presentation Library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800"/>
              <a:buFont typeface="Calibri"/>
              <a:buNone/>
            </a:pPr>
            <a:br>
              <a:rPr b="0" i="0" lang="en-US" sz="4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2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0" y="1584846"/>
            <a:ext cx="44337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800"/>
              <a:buFont typeface="Calibri"/>
              <a:buNone/>
            </a:pPr>
            <a:br>
              <a:rPr b="0" i="0" lang="en-US" sz="4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Over 600 presentations given by NGS employees, available for your viewing and use</a:t>
            </a:r>
            <a:endParaRPr b="0" i="0" sz="32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2042" y="878512"/>
            <a:ext cx="4679245" cy="5754207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p21"/>
          <p:cNvSpPr txBox="1"/>
          <p:nvPr/>
        </p:nvSpPr>
        <p:spPr>
          <a:xfrm>
            <a:off x="-435980" y="651220"/>
            <a:ext cx="58682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Subscription Lists</a:t>
            </a:r>
            <a:endParaRPr b="0" i="0" sz="48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0" name="Google Shape;140;p21"/>
          <p:cNvGraphicFramePr/>
          <p:nvPr/>
        </p:nvGraphicFramePr>
        <p:xfrm>
          <a:off x="292873" y="19741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{59B76D8E-A3E1-4C87-8454-DC8E40CFF93C}</a:tableStyleId>
              </a:tblPr>
              <a:tblGrid>
                <a:gridCol w="2536600"/>
                <a:gridCol w="1130050"/>
                <a:gridCol w="1180625"/>
              </a:tblGrid>
              <a:tr h="3708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Subscribers                       </a:t>
                      </a:r>
                      <a:r>
                        <a:rPr lang="en-US" sz="1800"/>
                        <a:t>Aug 2018</a:t>
                      </a:r>
                      <a:r>
                        <a:rPr lang="en-US" sz="2000"/>
                        <a:t>     </a:t>
                      </a:r>
                      <a:r>
                        <a:rPr lang="en-US" sz="1800"/>
                        <a:t>May 2019</a:t>
                      </a:r>
                      <a:endParaRPr i="1" sz="2000"/>
                    </a:p>
                  </a:txBody>
                  <a:tcPr marT="45725" marB="45725" marR="91450" marL="91450"/>
                </a:tc>
                <a:tc hMerge="1"/>
                <a:tc hMerge="1"/>
              </a:tr>
              <a:tr h="435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News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rgbClr val="366092"/>
                          </a:solidFill>
                        </a:rPr>
                        <a:t>1,432</a:t>
                      </a:r>
                      <a:endParaRPr sz="20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6092"/>
                          </a:solidFill>
                        </a:rPr>
                        <a:t>2,175</a:t>
                      </a:r>
                      <a:endParaRPr sz="20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46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rgbClr val="366092"/>
                          </a:solidFill>
                        </a:rPr>
                        <a:t>1,844</a:t>
                      </a:r>
                      <a:endParaRPr sz="20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6092"/>
                          </a:solidFill>
                        </a:rPr>
                        <a:t>2,441</a:t>
                      </a:r>
                      <a:endParaRPr sz="20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Webinar Series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1,606</a:t>
                      </a:r>
                      <a:endParaRPr b="0" i="0" sz="2000" u="none" cap="none" strike="noStrike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6092"/>
                          </a:solidFill>
                        </a:rPr>
                        <a:t>2,414</a:t>
                      </a:r>
                      <a:endParaRPr sz="20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GPS on Bench Marks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1,033</a:t>
                      </a:r>
                      <a:endParaRPr b="0" i="0" sz="2000" u="none" cap="none" strike="noStrike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6092"/>
                          </a:solidFill>
                        </a:rPr>
                        <a:t>1,479</a:t>
                      </a:r>
                      <a:endParaRPr sz="2000">
                        <a:solidFill>
                          <a:srgbClr val="366092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