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7568" r:id="rId1"/>
    <p:sldMasterId id="2147487879" r:id="rId2"/>
    <p:sldMasterId id="2147487891" r:id="rId3"/>
  </p:sldMasterIdLst>
  <p:notesMasterIdLst>
    <p:notesMasterId r:id="rId19"/>
  </p:notesMasterIdLst>
  <p:handoutMasterIdLst>
    <p:handoutMasterId r:id="rId20"/>
  </p:handoutMasterIdLst>
  <p:sldIdLst>
    <p:sldId id="362" r:id="rId4"/>
    <p:sldId id="785" r:id="rId5"/>
    <p:sldId id="856" r:id="rId6"/>
    <p:sldId id="947" r:id="rId7"/>
    <p:sldId id="946" r:id="rId8"/>
    <p:sldId id="948" r:id="rId9"/>
    <p:sldId id="950" r:id="rId10"/>
    <p:sldId id="951" r:id="rId11"/>
    <p:sldId id="957" r:id="rId12"/>
    <p:sldId id="953" r:id="rId13"/>
    <p:sldId id="961" r:id="rId14"/>
    <p:sldId id="958" r:id="rId15"/>
    <p:sldId id="955" r:id="rId16"/>
    <p:sldId id="959" r:id="rId17"/>
    <p:sldId id="960" r:id="rId18"/>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Arial" charset="0"/>
        <a:ea typeface="MS PGothic" pitchFamily="34" charset="-128"/>
        <a:cs typeface="+mn-cs"/>
      </a:defRPr>
    </a:lvl1pPr>
    <a:lvl2pPr marL="457200" algn="l" rtl="0" fontAlgn="base">
      <a:spcBef>
        <a:spcPct val="0"/>
      </a:spcBef>
      <a:spcAft>
        <a:spcPct val="0"/>
      </a:spcAft>
      <a:defRPr kern="1200">
        <a:solidFill>
          <a:schemeClr val="tx1"/>
        </a:solidFill>
        <a:latin typeface="Arial" charset="0"/>
        <a:ea typeface="MS PGothic" pitchFamily="34" charset="-128"/>
        <a:cs typeface="+mn-cs"/>
      </a:defRPr>
    </a:lvl2pPr>
    <a:lvl3pPr marL="914400" algn="l" rtl="0" fontAlgn="base">
      <a:spcBef>
        <a:spcPct val="0"/>
      </a:spcBef>
      <a:spcAft>
        <a:spcPct val="0"/>
      </a:spcAft>
      <a:defRPr kern="1200">
        <a:solidFill>
          <a:schemeClr val="tx1"/>
        </a:solidFill>
        <a:latin typeface="Arial" charset="0"/>
        <a:ea typeface="MS PGothic" pitchFamily="34" charset="-128"/>
        <a:cs typeface="+mn-cs"/>
      </a:defRPr>
    </a:lvl3pPr>
    <a:lvl4pPr marL="1371600" algn="l" rtl="0" fontAlgn="base">
      <a:spcBef>
        <a:spcPct val="0"/>
      </a:spcBef>
      <a:spcAft>
        <a:spcPct val="0"/>
      </a:spcAft>
      <a:defRPr kern="1200">
        <a:solidFill>
          <a:schemeClr val="tx1"/>
        </a:solidFill>
        <a:latin typeface="Arial" charset="0"/>
        <a:ea typeface="MS PGothic" pitchFamily="34" charset="-128"/>
        <a:cs typeface="+mn-cs"/>
      </a:defRPr>
    </a:lvl4pPr>
    <a:lvl5pPr marL="1828800" algn="l" rtl="0" fontAlgn="base">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p:defaultTextStyle>
  <p:extLst>
    <p:ext uri="{EFAFB233-063F-42B5-8137-9DF3F51BA10A}">
      <p15:sldGuideLst xmlns:p15="http://schemas.microsoft.com/office/powerpoint/2012/main">
        <p15:guide id="1" orient="horz" pos="2110" userDrawn="1">
          <p15:clr>
            <a:srgbClr val="A4A3A4"/>
          </p15:clr>
        </p15:guide>
        <p15:guide id="2" orient="horz" pos="1892" userDrawn="1">
          <p15:clr>
            <a:srgbClr val="A4A3A4"/>
          </p15:clr>
        </p15:guide>
        <p15:guide id="3" orient="horz" pos="2304" userDrawn="1">
          <p15:clr>
            <a:srgbClr val="A4A3A4"/>
          </p15:clr>
        </p15:guide>
        <p15:guide id="4" orient="horz" pos="1709" userDrawn="1">
          <p15:clr>
            <a:srgbClr val="A4A3A4"/>
          </p15:clr>
        </p15:guide>
        <p15:guide id="5" orient="horz" pos="3157" userDrawn="1">
          <p15:clr>
            <a:srgbClr val="A4A3A4"/>
          </p15:clr>
        </p15:guide>
        <p15:guide id="6" orient="horz" pos="4170" userDrawn="1">
          <p15:clr>
            <a:srgbClr val="A4A3A4"/>
          </p15:clr>
        </p15:guide>
        <p15:guide id="7" orient="horz" pos="2886" userDrawn="1">
          <p15:clr>
            <a:srgbClr val="A4A3A4"/>
          </p15:clr>
        </p15:guide>
        <p15:guide id="8" pos="708" userDrawn="1">
          <p15:clr>
            <a:srgbClr val="A4A3A4"/>
          </p15:clr>
        </p15:guide>
        <p15:guide id="9" pos="4464" userDrawn="1">
          <p15:clr>
            <a:srgbClr val="A4A3A4"/>
          </p15:clr>
        </p15:guide>
        <p15:guide id="10" pos="2635" userDrawn="1">
          <p15:clr>
            <a:srgbClr val="A4A3A4"/>
          </p15:clr>
        </p15:guide>
        <p15:guide id="11" pos="556" userDrawn="1">
          <p15:clr>
            <a:srgbClr val="A4A3A4"/>
          </p15:clr>
        </p15:guide>
        <p15:guide id="12" pos="6627" userDrawn="1">
          <p15:clr>
            <a:srgbClr val="A4A3A4"/>
          </p15:clr>
        </p15:guide>
        <p15:guide id="13" pos="1719" userDrawn="1">
          <p15:clr>
            <a:srgbClr val="A4A3A4"/>
          </p15:clr>
        </p15:guide>
        <p15:guide id="14" pos="7172"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C00000"/>
    <a:srgbClr val="009900"/>
    <a:srgbClr val="008000"/>
    <a:srgbClr val="008080"/>
    <a:srgbClr val="336600"/>
    <a:srgbClr val="0033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51" autoAdjust="0"/>
    <p:restoredTop sz="89803" autoAdjust="0"/>
  </p:normalViewPr>
  <p:slideViewPr>
    <p:cSldViewPr snapToGrid="0">
      <p:cViewPr varScale="1">
        <p:scale>
          <a:sx n="75" d="100"/>
          <a:sy n="75" d="100"/>
        </p:scale>
        <p:origin x="96" y="62"/>
      </p:cViewPr>
      <p:guideLst>
        <p:guide orient="horz" pos="2110"/>
        <p:guide orient="horz" pos="1892"/>
        <p:guide orient="horz" pos="2304"/>
        <p:guide orient="horz" pos="1709"/>
        <p:guide orient="horz" pos="3157"/>
        <p:guide orient="horz" pos="4170"/>
        <p:guide orient="horz" pos="2886"/>
        <p:guide pos="708"/>
        <p:guide pos="4464"/>
        <p:guide pos="2635"/>
        <p:guide pos="556"/>
        <p:guide pos="6627"/>
        <p:guide pos="1719"/>
        <p:guide pos="7172"/>
      </p:guideLst>
    </p:cSldViewPr>
  </p:slideViewPr>
  <p:outlineViewPr>
    <p:cViewPr>
      <p:scale>
        <a:sx n="33" d="100"/>
        <a:sy n="33" d="100"/>
      </p:scale>
      <p:origin x="0" y="58692"/>
    </p:cViewPr>
  </p:outlineViewPr>
  <p:notesTextViewPr>
    <p:cViewPr>
      <p:scale>
        <a:sx n="150" d="100"/>
        <a:sy n="150" d="100"/>
      </p:scale>
      <p:origin x="0" y="0"/>
    </p:cViewPr>
  </p:notesTextViewPr>
  <p:sorterViewPr>
    <p:cViewPr>
      <p:scale>
        <a:sx n="100" d="100"/>
        <a:sy n="100" d="100"/>
      </p:scale>
      <p:origin x="0" y="0"/>
    </p:cViewPr>
  </p:sorterViewPr>
  <p:notesViewPr>
    <p:cSldViewPr snapToGrid="0">
      <p:cViewPr>
        <p:scale>
          <a:sx n="100" d="100"/>
          <a:sy n="100" d="100"/>
        </p:scale>
        <p:origin x="-2357" y="86"/>
      </p:cViewPr>
      <p:guideLst>
        <p:guide orient="horz" pos="2928"/>
        <p:guide pos="2208"/>
      </p:guideLst>
    </p:cSldViewPr>
  </p:notesViewPr>
  <p:gridSpacing cx="228600" cy="2286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9219" cy="465774"/>
          </a:xfrm>
          <a:prstGeom prst="rect">
            <a:avLst/>
          </a:prstGeom>
        </p:spPr>
        <p:txBody>
          <a:bodyPr vert="horz" lIns="91418" tIns="45709" rIns="91418" bIns="45709" rtlCol="0"/>
          <a:lstStyle>
            <a:lvl1pPr algn="l">
              <a:defRPr sz="1200">
                <a:latin typeface="Gill Sans MT" pitchFamily="34" charset="0"/>
                <a:ea typeface="+mn-ea"/>
                <a:cs typeface="+mn-cs"/>
              </a:defRPr>
            </a:lvl1pPr>
          </a:lstStyle>
          <a:p>
            <a:pPr>
              <a:defRPr/>
            </a:pPr>
            <a:endParaRPr lang="en-US"/>
          </a:p>
        </p:txBody>
      </p:sp>
      <p:sp>
        <p:nvSpPr>
          <p:cNvPr id="3" name="Date Placeholder 2"/>
          <p:cNvSpPr>
            <a:spLocks noGrp="1"/>
          </p:cNvSpPr>
          <p:nvPr>
            <p:ph type="dt" sz="quarter" idx="1"/>
          </p:nvPr>
        </p:nvSpPr>
        <p:spPr>
          <a:xfrm>
            <a:off x="3969592" y="0"/>
            <a:ext cx="3039219" cy="465774"/>
          </a:xfrm>
          <a:prstGeom prst="rect">
            <a:avLst/>
          </a:prstGeom>
        </p:spPr>
        <p:txBody>
          <a:bodyPr vert="horz" wrap="square" lIns="91418" tIns="45709" rIns="91418" bIns="45709" numCol="1" anchor="t" anchorCtr="0" compatLnSpc="1">
            <a:prstTxWarp prst="textNoShape">
              <a:avLst/>
            </a:prstTxWarp>
          </a:bodyPr>
          <a:lstStyle>
            <a:lvl1pPr algn="r">
              <a:defRPr sz="1200">
                <a:latin typeface="Gill Sans MT" pitchFamily="34" charset="0"/>
                <a:ea typeface="ＭＳ Ｐゴシック" pitchFamily="34" charset="-128"/>
                <a:cs typeface="Arial" pitchFamily="34" charset="0"/>
              </a:defRPr>
            </a:lvl1pPr>
          </a:lstStyle>
          <a:p>
            <a:pPr>
              <a:defRPr/>
            </a:pPr>
            <a:fld id="{665BF6DA-DA8C-44E3-A6C0-332C06A682C5}" type="datetimeFigureOut">
              <a:rPr lang="en-US" altLang="en-US"/>
              <a:pPr>
                <a:defRPr/>
              </a:pPr>
              <a:t>4/27/2021</a:t>
            </a:fld>
            <a:endParaRPr lang="en-US" altLang="en-US"/>
          </a:p>
        </p:txBody>
      </p:sp>
      <p:sp>
        <p:nvSpPr>
          <p:cNvPr id="4" name="Footer Placeholder 3"/>
          <p:cNvSpPr>
            <a:spLocks noGrp="1"/>
          </p:cNvSpPr>
          <p:nvPr>
            <p:ph type="ftr" sz="quarter" idx="2"/>
          </p:nvPr>
        </p:nvSpPr>
        <p:spPr>
          <a:xfrm>
            <a:off x="0" y="8829037"/>
            <a:ext cx="3039219" cy="465774"/>
          </a:xfrm>
          <a:prstGeom prst="rect">
            <a:avLst/>
          </a:prstGeom>
        </p:spPr>
        <p:txBody>
          <a:bodyPr vert="horz" lIns="91418" tIns="45709" rIns="91418" bIns="45709" rtlCol="0" anchor="b"/>
          <a:lstStyle>
            <a:lvl1pPr algn="l">
              <a:defRPr sz="1200">
                <a:latin typeface="Gill Sans MT" pitchFamily="34" charset="0"/>
                <a:ea typeface="+mn-ea"/>
                <a:cs typeface="+mn-cs"/>
              </a:defRPr>
            </a:lvl1pPr>
          </a:lstStyle>
          <a:p>
            <a:pPr>
              <a:defRPr/>
            </a:pPr>
            <a:endParaRPr lang="en-US"/>
          </a:p>
        </p:txBody>
      </p:sp>
      <p:sp>
        <p:nvSpPr>
          <p:cNvPr id="5" name="Slide Number Placeholder 4"/>
          <p:cNvSpPr>
            <a:spLocks noGrp="1"/>
          </p:cNvSpPr>
          <p:nvPr>
            <p:ph type="sldNum" sz="quarter" idx="3"/>
          </p:nvPr>
        </p:nvSpPr>
        <p:spPr>
          <a:xfrm>
            <a:off x="3969592" y="8829037"/>
            <a:ext cx="3039219" cy="465774"/>
          </a:xfrm>
          <a:prstGeom prst="rect">
            <a:avLst/>
          </a:prstGeom>
        </p:spPr>
        <p:txBody>
          <a:bodyPr vert="horz" wrap="square" lIns="91418" tIns="45709" rIns="91418" bIns="45709" numCol="1" anchor="b" anchorCtr="0" compatLnSpc="1">
            <a:prstTxWarp prst="textNoShape">
              <a:avLst/>
            </a:prstTxWarp>
          </a:bodyPr>
          <a:lstStyle>
            <a:lvl1pPr algn="r">
              <a:defRPr sz="1200">
                <a:latin typeface="Gill Sans MT" pitchFamily="34" charset="0"/>
                <a:ea typeface="ＭＳ Ｐゴシック" pitchFamily="34" charset="-128"/>
                <a:cs typeface="Arial" pitchFamily="34" charset="0"/>
              </a:defRPr>
            </a:lvl1pPr>
          </a:lstStyle>
          <a:p>
            <a:pPr>
              <a:defRPr/>
            </a:pPr>
            <a:fld id="{8F1AEA04-358C-45E1-A861-0E11DAA9CBF5}" type="slidenum">
              <a:rPr lang="en-US" altLang="en-US"/>
              <a:pPr>
                <a:defRPr/>
              </a:pPr>
              <a:t>‹#›</a:t>
            </a:fld>
            <a:endParaRPr lang="en-US" altLang="en-US"/>
          </a:p>
        </p:txBody>
      </p:sp>
    </p:spTree>
    <p:extLst>
      <p:ext uri="{BB962C8B-B14F-4D97-AF65-F5344CB8AC3E}">
        <p14:creationId xmlns:p14="http://schemas.microsoft.com/office/powerpoint/2010/main" val="1548083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628" cy="465774"/>
          </a:xfrm>
          <a:prstGeom prst="rect">
            <a:avLst/>
          </a:prstGeom>
        </p:spPr>
        <p:txBody>
          <a:bodyPr vert="horz" lIns="93137" tIns="46568" rIns="93137" bIns="46568" rtlCol="0"/>
          <a:lstStyle>
            <a:lvl1pPr algn="l" fontAlgn="auto">
              <a:spcBef>
                <a:spcPts val="0"/>
              </a:spcBef>
              <a:spcAft>
                <a:spcPts val="0"/>
              </a:spcAft>
              <a:defRPr sz="1200">
                <a:latin typeface="Gill Sans MT" pitchFamily="34" charset="0"/>
                <a:ea typeface="+mn-ea"/>
                <a:cs typeface="+mn-cs"/>
              </a:defRPr>
            </a:lvl1pPr>
          </a:lstStyle>
          <a:p>
            <a:pPr>
              <a:defRPr/>
            </a:pPr>
            <a:endParaRPr lang="en-US"/>
          </a:p>
        </p:txBody>
      </p:sp>
      <p:sp>
        <p:nvSpPr>
          <p:cNvPr id="3" name="Date Placeholder 2"/>
          <p:cNvSpPr>
            <a:spLocks noGrp="1"/>
          </p:cNvSpPr>
          <p:nvPr>
            <p:ph type="dt" idx="1"/>
          </p:nvPr>
        </p:nvSpPr>
        <p:spPr>
          <a:xfrm>
            <a:off x="3971183" y="0"/>
            <a:ext cx="3037628" cy="465774"/>
          </a:xfrm>
          <a:prstGeom prst="rect">
            <a:avLst/>
          </a:prstGeom>
        </p:spPr>
        <p:txBody>
          <a:bodyPr vert="horz" wrap="square" lIns="93137" tIns="46568" rIns="93137" bIns="46568" numCol="1" anchor="t" anchorCtr="0" compatLnSpc="1">
            <a:prstTxWarp prst="textNoShape">
              <a:avLst/>
            </a:prstTxWarp>
          </a:bodyPr>
          <a:lstStyle>
            <a:lvl1pPr algn="r">
              <a:defRPr sz="1200">
                <a:latin typeface="Gill Sans MT" pitchFamily="34" charset="0"/>
                <a:ea typeface="ＭＳ Ｐゴシック" pitchFamily="34" charset="-128"/>
                <a:cs typeface="Arial" pitchFamily="34" charset="0"/>
              </a:defRPr>
            </a:lvl1pPr>
          </a:lstStyle>
          <a:p>
            <a:pPr>
              <a:defRPr/>
            </a:pPr>
            <a:fld id="{50601C75-92DE-49D3-8A56-637421670EE3}" type="datetimeFigureOut">
              <a:rPr lang="en-US" altLang="en-US"/>
              <a:pPr>
                <a:defRPr/>
              </a:pPr>
              <a:t>4/27/2021</a:t>
            </a:fld>
            <a:endParaRPr lang="en-US" alt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37" tIns="46568" rIns="93137" bIns="46568" rtlCol="0" anchor="ctr"/>
          <a:lstStyle/>
          <a:p>
            <a:pPr lvl="0"/>
            <a:endParaRPr lang="en-US" noProof="0" dirty="0"/>
          </a:p>
        </p:txBody>
      </p:sp>
      <p:sp>
        <p:nvSpPr>
          <p:cNvPr id="5" name="Notes Placeholder 4"/>
          <p:cNvSpPr>
            <a:spLocks noGrp="1"/>
          </p:cNvSpPr>
          <p:nvPr>
            <p:ph type="body" sz="quarter" idx="3"/>
          </p:nvPr>
        </p:nvSpPr>
        <p:spPr>
          <a:xfrm>
            <a:off x="701359" y="4414519"/>
            <a:ext cx="5607684" cy="4187195"/>
          </a:xfrm>
          <a:prstGeom prst="rect">
            <a:avLst/>
          </a:prstGeom>
        </p:spPr>
        <p:txBody>
          <a:bodyPr vert="horz" lIns="93137" tIns="46568" rIns="93137" bIns="46568"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829037"/>
            <a:ext cx="3037628" cy="465774"/>
          </a:xfrm>
          <a:prstGeom prst="rect">
            <a:avLst/>
          </a:prstGeom>
        </p:spPr>
        <p:txBody>
          <a:bodyPr vert="horz" lIns="93137" tIns="46568" rIns="93137" bIns="46568" rtlCol="0" anchor="b"/>
          <a:lstStyle>
            <a:lvl1pPr algn="l" fontAlgn="auto">
              <a:spcBef>
                <a:spcPts val="0"/>
              </a:spcBef>
              <a:spcAft>
                <a:spcPts val="0"/>
              </a:spcAft>
              <a:defRPr sz="1200">
                <a:latin typeface="Gill Sans MT" pitchFamily="34" charset="0"/>
                <a:ea typeface="+mn-ea"/>
                <a:cs typeface="+mn-cs"/>
              </a:defRPr>
            </a:lvl1pPr>
          </a:lstStyle>
          <a:p>
            <a:pPr>
              <a:defRPr/>
            </a:pPr>
            <a:endParaRPr lang="en-US"/>
          </a:p>
        </p:txBody>
      </p:sp>
      <p:sp>
        <p:nvSpPr>
          <p:cNvPr id="7" name="Slide Number Placeholder 6"/>
          <p:cNvSpPr>
            <a:spLocks noGrp="1"/>
          </p:cNvSpPr>
          <p:nvPr>
            <p:ph type="sldNum" sz="quarter" idx="5"/>
          </p:nvPr>
        </p:nvSpPr>
        <p:spPr>
          <a:xfrm>
            <a:off x="3971183" y="8829037"/>
            <a:ext cx="3037628" cy="465774"/>
          </a:xfrm>
          <a:prstGeom prst="rect">
            <a:avLst/>
          </a:prstGeom>
        </p:spPr>
        <p:txBody>
          <a:bodyPr vert="horz" wrap="square" lIns="93137" tIns="46568" rIns="93137" bIns="46568" numCol="1" anchor="b" anchorCtr="0" compatLnSpc="1">
            <a:prstTxWarp prst="textNoShape">
              <a:avLst/>
            </a:prstTxWarp>
          </a:bodyPr>
          <a:lstStyle>
            <a:lvl1pPr algn="r">
              <a:defRPr sz="1200">
                <a:latin typeface="Gill Sans MT" pitchFamily="34" charset="0"/>
                <a:ea typeface="ＭＳ Ｐゴシック" pitchFamily="34" charset="-128"/>
                <a:cs typeface="Arial" pitchFamily="34" charset="0"/>
              </a:defRPr>
            </a:lvl1pPr>
          </a:lstStyle>
          <a:p>
            <a:pPr>
              <a:defRPr/>
            </a:pPr>
            <a:fld id="{0BB61E35-BFDD-405B-89B5-EDCF0FB433D1}" type="slidenum">
              <a:rPr lang="en-US" altLang="en-US"/>
              <a:pPr>
                <a:defRPr/>
              </a:pPr>
              <a:t>‹#›</a:t>
            </a:fld>
            <a:endParaRPr lang="en-US" altLang="en-US"/>
          </a:p>
        </p:txBody>
      </p:sp>
    </p:spTree>
    <p:extLst>
      <p:ext uri="{BB962C8B-B14F-4D97-AF65-F5344CB8AC3E}">
        <p14:creationId xmlns:p14="http://schemas.microsoft.com/office/powerpoint/2010/main" val="33410614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Gill Sans MT" pitchFamily="34" charset="0"/>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Gill Sans MT" pitchFamily="34"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Gill Sans MT" pitchFamily="34"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Gill Sans MT" pitchFamily="34"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Gill Sans MT" pitchFamily="34"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0BB61E35-BFDD-405B-89B5-EDCF0FB433D1}" type="slidenum">
              <a:rPr lang="en-US" altLang="en-US" smtClean="0"/>
              <a:pPr>
                <a:defRPr/>
              </a:pPr>
              <a:t>11</a:t>
            </a:fld>
            <a:endParaRPr lang="en-US" altLang="en-US"/>
          </a:p>
        </p:txBody>
      </p:sp>
    </p:spTree>
    <p:extLst>
      <p:ext uri="{BB962C8B-B14F-4D97-AF65-F5344CB8AC3E}">
        <p14:creationId xmlns:p14="http://schemas.microsoft.com/office/powerpoint/2010/main" val="2915709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defTabSz="914400">
              <a:defRPr/>
            </a:lvl1pPr>
          </a:lstStyle>
          <a:p>
            <a:pPr>
              <a:defRPr/>
            </a:pPr>
            <a:r>
              <a:rPr lang="en-US" smtClean="0"/>
              <a:t>May 4, 2021</a:t>
            </a:r>
            <a:endParaRPr lang="en-US"/>
          </a:p>
        </p:txBody>
      </p:sp>
      <p:sp>
        <p:nvSpPr>
          <p:cNvPr id="5" name="Footer Placeholder 4"/>
          <p:cNvSpPr>
            <a:spLocks noGrp="1"/>
          </p:cNvSpPr>
          <p:nvPr>
            <p:ph type="ftr" sz="quarter" idx="11"/>
          </p:nvPr>
        </p:nvSpPr>
        <p:spPr/>
        <p:txBody>
          <a:bodyPr/>
          <a:lstStyle>
            <a:lvl1pPr defTabSz="914400">
              <a:defRPr/>
            </a:lvl1pPr>
          </a:lstStyle>
          <a:p>
            <a:pPr>
              <a:defRPr/>
            </a:pPr>
            <a:r>
              <a:rPr lang="en-US" smtClean="0"/>
              <a:t>2021 Geospatial summit on the Modernized NSRS</a:t>
            </a: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CE0248DD-E039-490F-A33E-18FD7AE8E335}" type="slidenum">
              <a:rPr lang="en-US"/>
              <a:pPr>
                <a:defRPr/>
              </a:pPr>
              <a:t>‹#›</a:t>
            </a:fld>
            <a:endParaRPr lang="en-US"/>
          </a:p>
        </p:txBody>
      </p:sp>
    </p:spTree>
    <p:extLst>
      <p:ext uri="{BB962C8B-B14F-4D97-AF65-F5344CB8AC3E}">
        <p14:creationId xmlns:p14="http://schemas.microsoft.com/office/powerpoint/2010/main" val="2936527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a:defRPr/>
            </a:lvl1pPr>
          </a:lstStyle>
          <a:p>
            <a:pPr>
              <a:defRPr/>
            </a:pPr>
            <a:r>
              <a:rPr lang="en-US" smtClean="0"/>
              <a:t>May 4, 2021</a:t>
            </a:r>
            <a:endParaRPr lang="en-US"/>
          </a:p>
        </p:txBody>
      </p:sp>
      <p:sp>
        <p:nvSpPr>
          <p:cNvPr id="5" name="Footer Placeholder 4"/>
          <p:cNvSpPr>
            <a:spLocks noGrp="1"/>
          </p:cNvSpPr>
          <p:nvPr>
            <p:ph type="ftr" sz="quarter" idx="11"/>
          </p:nvPr>
        </p:nvSpPr>
        <p:spPr/>
        <p:txBody>
          <a:bodyPr/>
          <a:lstStyle>
            <a:lvl1pPr defTabSz="914400">
              <a:defRPr/>
            </a:lvl1pPr>
          </a:lstStyle>
          <a:p>
            <a:pPr>
              <a:defRPr/>
            </a:pPr>
            <a:r>
              <a:rPr lang="en-US" smtClean="0"/>
              <a:t>2021 Geospatial summit on the Modernized NSRS</a:t>
            </a: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C3A82986-1F3D-4261-A550-CAE2B5439191}" type="slidenum">
              <a:rPr lang="en-US"/>
              <a:pPr>
                <a:defRPr/>
              </a:pPr>
              <a:t>‹#›</a:t>
            </a:fld>
            <a:endParaRPr lang="en-US"/>
          </a:p>
        </p:txBody>
      </p:sp>
    </p:spTree>
    <p:extLst>
      <p:ext uri="{BB962C8B-B14F-4D97-AF65-F5344CB8AC3E}">
        <p14:creationId xmlns:p14="http://schemas.microsoft.com/office/powerpoint/2010/main" val="3314118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a:defRPr/>
            </a:lvl1pPr>
          </a:lstStyle>
          <a:p>
            <a:pPr>
              <a:defRPr/>
            </a:pPr>
            <a:r>
              <a:rPr lang="en-US" smtClean="0"/>
              <a:t>May 4, 2021</a:t>
            </a:r>
            <a:endParaRPr lang="en-US"/>
          </a:p>
        </p:txBody>
      </p:sp>
      <p:sp>
        <p:nvSpPr>
          <p:cNvPr id="5" name="Footer Placeholder 4"/>
          <p:cNvSpPr>
            <a:spLocks noGrp="1"/>
          </p:cNvSpPr>
          <p:nvPr>
            <p:ph type="ftr" sz="quarter" idx="11"/>
          </p:nvPr>
        </p:nvSpPr>
        <p:spPr/>
        <p:txBody>
          <a:bodyPr/>
          <a:lstStyle>
            <a:lvl1pPr defTabSz="914400">
              <a:defRPr/>
            </a:lvl1pPr>
          </a:lstStyle>
          <a:p>
            <a:pPr>
              <a:defRPr/>
            </a:pPr>
            <a:r>
              <a:rPr lang="en-US" smtClean="0"/>
              <a:t>2021 Geospatial summit on the Modernized NSRS</a:t>
            </a: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9388FFD5-0402-43D6-9F11-6821BFC63D0A}" type="slidenum">
              <a:rPr lang="en-US"/>
              <a:pPr>
                <a:defRPr/>
              </a:pPr>
              <a:t>‹#›</a:t>
            </a:fld>
            <a:endParaRPr lang="en-US"/>
          </a:p>
        </p:txBody>
      </p:sp>
    </p:spTree>
    <p:extLst>
      <p:ext uri="{BB962C8B-B14F-4D97-AF65-F5344CB8AC3E}">
        <p14:creationId xmlns:p14="http://schemas.microsoft.com/office/powerpoint/2010/main" val="33557341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May 4, 2021</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2021 Geospatial summit on the Modernized NSRS</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1109657-9162-4B0D-AA6B-54BA105B8BE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057213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May 4, 2021</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2021 Geospatial summit on the Modernized NSRS</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1083702-E6E1-411B-A9C5-9B25E2FC045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720436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May 4, 2021</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2021 Geospatial summit on the Modernized NSRS</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8109228-8DC1-4108-8F5F-76E7DB08A26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092999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May 4, 2021</a:t>
            </a: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2021 Geospatial summit on the Modernized NSRS</a:t>
            </a: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2BC48EA-E0C4-496C-BBFE-57A4C7C9F3C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206230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May 4, 2021</a:t>
            </a: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2021 Geospatial summit on the Modernized NSRS</a:t>
            </a: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80948E24-2272-499F-A113-87AFB6171D2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966180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May 4, 2021</a:t>
            </a: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2021 Geospatial summit on the Modernized NSRS</a:t>
            </a: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B7C3780-70E6-40D6-BD95-92E481368A0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687213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May 4, 2021</a:t>
            </a: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2021 Geospatial summit on the Modernized NSRS</a:t>
            </a: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F1DC1B9-CCCA-454A-837E-B9A2D236531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703256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May 4, 2021</a:t>
            </a: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2021 Geospatial summit on the Modernized NSRS</a:t>
            </a: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F196642-AB2C-4250-9960-DC6CC04797F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04036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defTabSz="914400">
              <a:defRPr/>
            </a:lvl1pPr>
          </a:lstStyle>
          <a:p>
            <a:pPr>
              <a:defRPr/>
            </a:pPr>
            <a:r>
              <a:rPr lang="en-US" smtClean="0"/>
              <a:t>May 4, 2021</a:t>
            </a:r>
            <a:endParaRPr lang="en-US"/>
          </a:p>
        </p:txBody>
      </p:sp>
      <p:sp>
        <p:nvSpPr>
          <p:cNvPr id="5" name="Footer Placeholder 4"/>
          <p:cNvSpPr>
            <a:spLocks noGrp="1"/>
          </p:cNvSpPr>
          <p:nvPr>
            <p:ph type="ftr" sz="quarter" idx="11"/>
          </p:nvPr>
        </p:nvSpPr>
        <p:spPr/>
        <p:txBody>
          <a:bodyPr/>
          <a:lstStyle>
            <a:lvl1pPr defTabSz="914400">
              <a:defRPr/>
            </a:lvl1pPr>
          </a:lstStyle>
          <a:p>
            <a:pPr>
              <a:defRPr/>
            </a:pPr>
            <a:r>
              <a:rPr lang="en-US" smtClean="0"/>
              <a:t>2021 Geospatial summit on the Modernized NSRS</a:t>
            </a: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EB6791C4-DF4E-4C17-A41C-B2BEB15390BD}" type="slidenum">
              <a:rPr lang="en-US"/>
              <a:pPr>
                <a:defRPr/>
              </a:pPr>
              <a:t>‹#›</a:t>
            </a:fld>
            <a:endParaRPr lang="en-US"/>
          </a:p>
        </p:txBody>
      </p:sp>
    </p:spTree>
    <p:extLst>
      <p:ext uri="{BB962C8B-B14F-4D97-AF65-F5344CB8AC3E}">
        <p14:creationId xmlns:p14="http://schemas.microsoft.com/office/powerpoint/2010/main" val="25484212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May 4, 2021</a:t>
            </a: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2021 Geospatial summit on the Modernized NSRS</a:t>
            </a: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C1E5EEF-0BE9-4A2F-966A-FDBA4690515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37785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May 4, 2021</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2021 Geospatial summit on the Modernized NSRS</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1E40B99-DE6C-4D2D-B943-19722DABE0C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566089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May 4, 2021</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2021 Geospatial summit on the Modernized NSRS</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59B5CB4-F098-4822-9951-C21BC47364E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582869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May 4, 2021</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2021 Geospatial summit on the Modernized NSRS</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1109657-9162-4B0D-AA6B-54BA105B8BE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459415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May 4, 2021</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2021 Geospatial summit on the Modernized NSRS</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1083702-E6E1-411B-A9C5-9B25E2FC045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658135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May 4, 2021</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2021 Geospatial summit on the Modernized NSRS</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8109228-8DC1-4108-8F5F-76E7DB08A26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559294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May 4, 2021</a:t>
            </a: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2021 Geospatial summit on the Modernized NSRS</a:t>
            </a: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2BC48EA-E0C4-496C-BBFE-57A4C7C9F3C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500149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May 4, 2021</a:t>
            </a: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2021 Geospatial summit on the Modernized NSRS</a:t>
            </a: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80948E24-2272-499F-A113-87AFB6171D2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668798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May 4, 2021</a:t>
            </a: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2021 Geospatial summit on the Modernized NSRS</a:t>
            </a: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B7C3780-70E6-40D6-BD95-92E481368A0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43298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May 4, 2021</a:t>
            </a: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2021 Geospatial summit on the Modernized NSRS</a:t>
            </a: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F1DC1B9-CCCA-454A-837E-B9A2D2365316}"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20857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defTabSz="914400">
              <a:defRPr/>
            </a:lvl1pPr>
          </a:lstStyle>
          <a:p>
            <a:pPr>
              <a:defRPr/>
            </a:pPr>
            <a:r>
              <a:rPr lang="en-US" smtClean="0"/>
              <a:t>May 4, 2021</a:t>
            </a:r>
            <a:endParaRPr lang="en-US"/>
          </a:p>
        </p:txBody>
      </p:sp>
      <p:sp>
        <p:nvSpPr>
          <p:cNvPr id="5" name="Footer Placeholder 4"/>
          <p:cNvSpPr>
            <a:spLocks noGrp="1"/>
          </p:cNvSpPr>
          <p:nvPr>
            <p:ph type="ftr" sz="quarter" idx="11"/>
          </p:nvPr>
        </p:nvSpPr>
        <p:spPr/>
        <p:txBody>
          <a:bodyPr/>
          <a:lstStyle>
            <a:lvl1pPr defTabSz="914400">
              <a:defRPr/>
            </a:lvl1pPr>
          </a:lstStyle>
          <a:p>
            <a:pPr>
              <a:defRPr/>
            </a:pPr>
            <a:r>
              <a:rPr lang="en-US" smtClean="0"/>
              <a:t>2021 Geospatial summit on the Modernized NSRS</a:t>
            </a:r>
            <a:endParaRPr lang="en-US"/>
          </a:p>
        </p:txBody>
      </p:sp>
      <p:sp>
        <p:nvSpPr>
          <p:cNvPr id="6" name="Slide Number Placeholder 5"/>
          <p:cNvSpPr>
            <a:spLocks noGrp="1"/>
          </p:cNvSpPr>
          <p:nvPr>
            <p:ph type="sldNum" sz="quarter" idx="12"/>
          </p:nvPr>
        </p:nvSpPr>
        <p:spPr/>
        <p:txBody>
          <a:bodyPr/>
          <a:lstStyle>
            <a:lvl1pPr defTabSz="914400">
              <a:defRPr/>
            </a:lvl1pPr>
          </a:lstStyle>
          <a:p>
            <a:pPr>
              <a:defRPr/>
            </a:pPr>
            <a:fld id="{70739471-F808-4705-A7AA-D92294A1C557}" type="slidenum">
              <a:rPr lang="en-US"/>
              <a:pPr>
                <a:defRPr/>
              </a:pPr>
              <a:t>‹#›</a:t>
            </a:fld>
            <a:endParaRPr lang="en-US"/>
          </a:p>
        </p:txBody>
      </p:sp>
    </p:spTree>
    <p:extLst>
      <p:ext uri="{BB962C8B-B14F-4D97-AF65-F5344CB8AC3E}">
        <p14:creationId xmlns:p14="http://schemas.microsoft.com/office/powerpoint/2010/main" val="33755521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May 4, 2021</a:t>
            </a: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2021 Geospatial summit on the Modernized NSRS</a:t>
            </a: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F196642-AB2C-4250-9960-DC6CC04797F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703329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May 4, 2021</a:t>
            </a: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2021 Geospatial summit on the Modernized NSRS</a:t>
            </a: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C1E5EEF-0BE9-4A2F-966A-FDBA4690515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286103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May 4, 2021</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2021 Geospatial summit on the Modernized NSRS</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1E40B99-DE6C-4D2D-B943-19722DABE0C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245494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May 4, 2021</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2021 Geospatial summit on the Modernized NSRS</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59B5CB4-F098-4822-9951-C21BC47364E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54653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defTabSz="914400">
              <a:defRPr/>
            </a:lvl1pPr>
          </a:lstStyle>
          <a:p>
            <a:pPr>
              <a:defRPr/>
            </a:pPr>
            <a:r>
              <a:rPr lang="en-US" smtClean="0"/>
              <a:t>May 4, 2021</a:t>
            </a:r>
            <a:endParaRPr lang="en-US"/>
          </a:p>
        </p:txBody>
      </p:sp>
      <p:sp>
        <p:nvSpPr>
          <p:cNvPr id="6" name="Footer Placeholder 4"/>
          <p:cNvSpPr>
            <a:spLocks noGrp="1"/>
          </p:cNvSpPr>
          <p:nvPr>
            <p:ph type="ftr" sz="quarter" idx="11"/>
          </p:nvPr>
        </p:nvSpPr>
        <p:spPr/>
        <p:txBody>
          <a:bodyPr/>
          <a:lstStyle>
            <a:lvl1pPr defTabSz="914400">
              <a:defRPr/>
            </a:lvl1pPr>
          </a:lstStyle>
          <a:p>
            <a:pPr>
              <a:defRPr/>
            </a:pPr>
            <a:r>
              <a:rPr lang="en-US" smtClean="0"/>
              <a:t>2021 Geospatial summit on the Modernized NSRS</a:t>
            </a:r>
            <a:endParaRPr lang="en-US"/>
          </a:p>
        </p:txBody>
      </p:sp>
      <p:sp>
        <p:nvSpPr>
          <p:cNvPr id="7" name="Slide Number Placeholder 5"/>
          <p:cNvSpPr>
            <a:spLocks noGrp="1"/>
          </p:cNvSpPr>
          <p:nvPr>
            <p:ph type="sldNum" sz="quarter" idx="12"/>
          </p:nvPr>
        </p:nvSpPr>
        <p:spPr/>
        <p:txBody>
          <a:bodyPr/>
          <a:lstStyle>
            <a:lvl1pPr defTabSz="914400">
              <a:defRPr/>
            </a:lvl1pPr>
          </a:lstStyle>
          <a:p>
            <a:pPr>
              <a:defRPr/>
            </a:pPr>
            <a:fld id="{F02D534D-F749-4E34-9E16-A977421D79C9}" type="slidenum">
              <a:rPr lang="en-US"/>
              <a:pPr>
                <a:defRPr/>
              </a:pPr>
              <a:t>‹#›</a:t>
            </a:fld>
            <a:endParaRPr lang="en-US"/>
          </a:p>
        </p:txBody>
      </p:sp>
    </p:spTree>
    <p:extLst>
      <p:ext uri="{BB962C8B-B14F-4D97-AF65-F5344CB8AC3E}">
        <p14:creationId xmlns:p14="http://schemas.microsoft.com/office/powerpoint/2010/main" val="755620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defTabSz="914400">
              <a:defRPr/>
            </a:lvl1pPr>
          </a:lstStyle>
          <a:p>
            <a:pPr>
              <a:defRPr/>
            </a:pPr>
            <a:r>
              <a:rPr lang="en-US" smtClean="0"/>
              <a:t>May 4, 2021</a:t>
            </a:r>
            <a:endParaRPr lang="en-US"/>
          </a:p>
        </p:txBody>
      </p:sp>
      <p:sp>
        <p:nvSpPr>
          <p:cNvPr id="8" name="Footer Placeholder 4"/>
          <p:cNvSpPr>
            <a:spLocks noGrp="1"/>
          </p:cNvSpPr>
          <p:nvPr>
            <p:ph type="ftr" sz="quarter" idx="11"/>
          </p:nvPr>
        </p:nvSpPr>
        <p:spPr/>
        <p:txBody>
          <a:bodyPr/>
          <a:lstStyle>
            <a:lvl1pPr defTabSz="914400">
              <a:defRPr/>
            </a:lvl1pPr>
          </a:lstStyle>
          <a:p>
            <a:pPr>
              <a:defRPr/>
            </a:pPr>
            <a:r>
              <a:rPr lang="en-US" smtClean="0"/>
              <a:t>2021 Geospatial summit on the Modernized NSRS</a:t>
            </a:r>
            <a:endParaRPr lang="en-US"/>
          </a:p>
        </p:txBody>
      </p:sp>
      <p:sp>
        <p:nvSpPr>
          <p:cNvPr id="9" name="Slide Number Placeholder 5"/>
          <p:cNvSpPr>
            <a:spLocks noGrp="1"/>
          </p:cNvSpPr>
          <p:nvPr>
            <p:ph type="sldNum" sz="quarter" idx="12"/>
          </p:nvPr>
        </p:nvSpPr>
        <p:spPr/>
        <p:txBody>
          <a:bodyPr/>
          <a:lstStyle>
            <a:lvl1pPr defTabSz="914400">
              <a:defRPr/>
            </a:lvl1pPr>
          </a:lstStyle>
          <a:p>
            <a:pPr>
              <a:defRPr/>
            </a:pPr>
            <a:fld id="{9352E7D5-2CCB-47EF-A1DD-484874EE5CC0}" type="slidenum">
              <a:rPr lang="en-US"/>
              <a:pPr>
                <a:defRPr/>
              </a:pPr>
              <a:t>‹#›</a:t>
            </a:fld>
            <a:endParaRPr lang="en-US"/>
          </a:p>
        </p:txBody>
      </p:sp>
    </p:spTree>
    <p:extLst>
      <p:ext uri="{BB962C8B-B14F-4D97-AF65-F5344CB8AC3E}">
        <p14:creationId xmlns:p14="http://schemas.microsoft.com/office/powerpoint/2010/main" val="4132218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defTabSz="914400">
              <a:defRPr/>
            </a:lvl1pPr>
          </a:lstStyle>
          <a:p>
            <a:pPr>
              <a:defRPr/>
            </a:pPr>
            <a:r>
              <a:rPr lang="en-US" smtClean="0"/>
              <a:t>May 4, 2021</a:t>
            </a:r>
            <a:endParaRPr lang="en-US"/>
          </a:p>
        </p:txBody>
      </p:sp>
      <p:sp>
        <p:nvSpPr>
          <p:cNvPr id="4" name="Footer Placeholder 4"/>
          <p:cNvSpPr>
            <a:spLocks noGrp="1"/>
          </p:cNvSpPr>
          <p:nvPr>
            <p:ph type="ftr" sz="quarter" idx="11"/>
          </p:nvPr>
        </p:nvSpPr>
        <p:spPr/>
        <p:txBody>
          <a:bodyPr/>
          <a:lstStyle>
            <a:lvl1pPr defTabSz="914400">
              <a:defRPr/>
            </a:lvl1pPr>
          </a:lstStyle>
          <a:p>
            <a:pPr>
              <a:defRPr/>
            </a:pPr>
            <a:r>
              <a:rPr lang="en-US" smtClean="0"/>
              <a:t>2021 Geospatial summit on the Modernized NSRS</a:t>
            </a:r>
            <a:endParaRPr lang="en-US"/>
          </a:p>
        </p:txBody>
      </p:sp>
      <p:sp>
        <p:nvSpPr>
          <p:cNvPr id="5" name="Slide Number Placeholder 5"/>
          <p:cNvSpPr>
            <a:spLocks noGrp="1"/>
          </p:cNvSpPr>
          <p:nvPr>
            <p:ph type="sldNum" sz="quarter" idx="12"/>
          </p:nvPr>
        </p:nvSpPr>
        <p:spPr/>
        <p:txBody>
          <a:bodyPr/>
          <a:lstStyle>
            <a:lvl1pPr defTabSz="914400">
              <a:defRPr/>
            </a:lvl1pPr>
          </a:lstStyle>
          <a:p>
            <a:pPr>
              <a:defRPr/>
            </a:pPr>
            <a:fld id="{5A837433-97E9-4D94-B898-19FA6F4A2CA7}" type="slidenum">
              <a:rPr lang="en-US"/>
              <a:pPr>
                <a:defRPr/>
              </a:pPr>
              <a:t>‹#›</a:t>
            </a:fld>
            <a:endParaRPr lang="en-US"/>
          </a:p>
        </p:txBody>
      </p:sp>
    </p:spTree>
    <p:extLst>
      <p:ext uri="{BB962C8B-B14F-4D97-AF65-F5344CB8AC3E}">
        <p14:creationId xmlns:p14="http://schemas.microsoft.com/office/powerpoint/2010/main" val="3264490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defTabSz="914400">
              <a:defRPr/>
            </a:lvl1pPr>
          </a:lstStyle>
          <a:p>
            <a:pPr>
              <a:defRPr/>
            </a:pPr>
            <a:r>
              <a:rPr lang="en-US" smtClean="0"/>
              <a:t>May 4, 2021</a:t>
            </a:r>
            <a:endParaRPr lang="en-US"/>
          </a:p>
        </p:txBody>
      </p:sp>
      <p:sp>
        <p:nvSpPr>
          <p:cNvPr id="3" name="Footer Placeholder 4"/>
          <p:cNvSpPr>
            <a:spLocks noGrp="1"/>
          </p:cNvSpPr>
          <p:nvPr>
            <p:ph type="ftr" sz="quarter" idx="11"/>
          </p:nvPr>
        </p:nvSpPr>
        <p:spPr/>
        <p:txBody>
          <a:bodyPr/>
          <a:lstStyle>
            <a:lvl1pPr defTabSz="914400">
              <a:defRPr/>
            </a:lvl1pPr>
          </a:lstStyle>
          <a:p>
            <a:pPr>
              <a:defRPr/>
            </a:pPr>
            <a:r>
              <a:rPr lang="en-US" smtClean="0"/>
              <a:t>2021 Geospatial summit on the Modernized NSRS</a:t>
            </a:r>
            <a:endParaRPr lang="en-US"/>
          </a:p>
        </p:txBody>
      </p:sp>
      <p:sp>
        <p:nvSpPr>
          <p:cNvPr id="4" name="Slide Number Placeholder 5"/>
          <p:cNvSpPr>
            <a:spLocks noGrp="1"/>
          </p:cNvSpPr>
          <p:nvPr>
            <p:ph type="sldNum" sz="quarter" idx="12"/>
          </p:nvPr>
        </p:nvSpPr>
        <p:spPr/>
        <p:txBody>
          <a:bodyPr/>
          <a:lstStyle>
            <a:lvl1pPr defTabSz="914400">
              <a:defRPr/>
            </a:lvl1pPr>
          </a:lstStyle>
          <a:p>
            <a:pPr>
              <a:defRPr/>
            </a:pPr>
            <a:fld id="{58280CB3-0FF6-4D07-A0F6-C78040BEDDEE}" type="slidenum">
              <a:rPr lang="en-US"/>
              <a:pPr>
                <a:defRPr/>
              </a:pPr>
              <a:t>‹#›</a:t>
            </a:fld>
            <a:endParaRPr lang="en-US"/>
          </a:p>
        </p:txBody>
      </p:sp>
    </p:spTree>
    <p:extLst>
      <p:ext uri="{BB962C8B-B14F-4D97-AF65-F5344CB8AC3E}">
        <p14:creationId xmlns:p14="http://schemas.microsoft.com/office/powerpoint/2010/main" val="1007191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defTabSz="914400">
              <a:defRPr/>
            </a:lvl1pPr>
          </a:lstStyle>
          <a:p>
            <a:pPr>
              <a:defRPr/>
            </a:pPr>
            <a:r>
              <a:rPr lang="en-US" smtClean="0"/>
              <a:t>May 4, 2021</a:t>
            </a:r>
            <a:endParaRPr lang="en-US"/>
          </a:p>
        </p:txBody>
      </p:sp>
      <p:sp>
        <p:nvSpPr>
          <p:cNvPr id="6" name="Footer Placeholder 4"/>
          <p:cNvSpPr>
            <a:spLocks noGrp="1"/>
          </p:cNvSpPr>
          <p:nvPr>
            <p:ph type="ftr" sz="quarter" idx="11"/>
          </p:nvPr>
        </p:nvSpPr>
        <p:spPr/>
        <p:txBody>
          <a:bodyPr/>
          <a:lstStyle>
            <a:lvl1pPr defTabSz="914400">
              <a:defRPr/>
            </a:lvl1pPr>
          </a:lstStyle>
          <a:p>
            <a:pPr>
              <a:defRPr/>
            </a:pPr>
            <a:r>
              <a:rPr lang="en-US" smtClean="0"/>
              <a:t>2021 Geospatial summit on the Modernized NSRS</a:t>
            </a:r>
            <a:endParaRPr lang="en-US"/>
          </a:p>
        </p:txBody>
      </p:sp>
      <p:sp>
        <p:nvSpPr>
          <p:cNvPr id="7" name="Slide Number Placeholder 5"/>
          <p:cNvSpPr>
            <a:spLocks noGrp="1"/>
          </p:cNvSpPr>
          <p:nvPr>
            <p:ph type="sldNum" sz="quarter" idx="12"/>
          </p:nvPr>
        </p:nvSpPr>
        <p:spPr/>
        <p:txBody>
          <a:bodyPr/>
          <a:lstStyle>
            <a:lvl1pPr defTabSz="914400">
              <a:defRPr/>
            </a:lvl1pPr>
          </a:lstStyle>
          <a:p>
            <a:pPr>
              <a:defRPr/>
            </a:pPr>
            <a:fld id="{CD9C6512-9771-45B7-9F31-64042ED0DC36}" type="slidenum">
              <a:rPr lang="en-US"/>
              <a:pPr>
                <a:defRPr/>
              </a:pPr>
              <a:t>‹#›</a:t>
            </a:fld>
            <a:endParaRPr lang="en-US"/>
          </a:p>
        </p:txBody>
      </p:sp>
    </p:spTree>
    <p:extLst>
      <p:ext uri="{BB962C8B-B14F-4D97-AF65-F5344CB8AC3E}">
        <p14:creationId xmlns:p14="http://schemas.microsoft.com/office/powerpoint/2010/main" val="2937830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defTabSz="914400">
              <a:defRPr/>
            </a:lvl1pPr>
          </a:lstStyle>
          <a:p>
            <a:pPr>
              <a:defRPr/>
            </a:pPr>
            <a:r>
              <a:rPr lang="en-US" smtClean="0"/>
              <a:t>May 4, 2021</a:t>
            </a:r>
            <a:endParaRPr lang="en-US"/>
          </a:p>
        </p:txBody>
      </p:sp>
      <p:sp>
        <p:nvSpPr>
          <p:cNvPr id="6" name="Footer Placeholder 4"/>
          <p:cNvSpPr>
            <a:spLocks noGrp="1"/>
          </p:cNvSpPr>
          <p:nvPr>
            <p:ph type="ftr" sz="quarter" idx="11"/>
          </p:nvPr>
        </p:nvSpPr>
        <p:spPr/>
        <p:txBody>
          <a:bodyPr/>
          <a:lstStyle>
            <a:lvl1pPr defTabSz="914400">
              <a:defRPr/>
            </a:lvl1pPr>
          </a:lstStyle>
          <a:p>
            <a:pPr>
              <a:defRPr/>
            </a:pPr>
            <a:r>
              <a:rPr lang="en-US" smtClean="0"/>
              <a:t>2021 Geospatial summit on the Modernized NSRS</a:t>
            </a:r>
            <a:endParaRPr lang="en-US"/>
          </a:p>
        </p:txBody>
      </p:sp>
      <p:sp>
        <p:nvSpPr>
          <p:cNvPr id="7" name="Slide Number Placeholder 5"/>
          <p:cNvSpPr>
            <a:spLocks noGrp="1"/>
          </p:cNvSpPr>
          <p:nvPr>
            <p:ph type="sldNum" sz="quarter" idx="12"/>
          </p:nvPr>
        </p:nvSpPr>
        <p:spPr/>
        <p:txBody>
          <a:bodyPr/>
          <a:lstStyle>
            <a:lvl1pPr defTabSz="914400">
              <a:defRPr/>
            </a:lvl1pPr>
          </a:lstStyle>
          <a:p>
            <a:pPr>
              <a:defRPr/>
            </a:pPr>
            <a:fld id="{639559B1-278D-4C34-B003-AF779974BA76}" type="slidenum">
              <a:rPr lang="en-US"/>
              <a:pPr>
                <a:defRPr/>
              </a:pPr>
              <a:t>‹#›</a:t>
            </a:fld>
            <a:endParaRPr lang="en-US"/>
          </a:p>
        </p:txBody>
      </p:sp>
    </p:spTree>
    <p:extLst>
      <p:ext uri="{BB962C8B-B14F-4D97-AF65-F5344CB8AC3E}">
        <p14:creationId xmlns:p14="http://schemas.microsoft.com/office/powerpoint/2010/main" val="2859381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defTabSz="457200" fontAlgn="auto">
              <a:spcBef>
                <a:spcPts val="0"/>
              </a:spcBef>
              <a:spcAft>
                <a:spcPts val="0"/>
              </a:spcAft>
              <a:defRPr sz="1200">
                <a:solidFill>
                  <a:prstClr val="black">
                    <a:tint val="75000"/>
                  </a:prstClr>
                </a:solidFill>
                <a:latin typeface="+mn-lt"/>
                <a:ea typeface="+mn-ea"/>
                <a:cs typeface="+mn-cs"/>
              </a:defRPr>
            </a:lvl1pPr>
          </a:lstStyle>
          <a:p>
            <a:pPr>
              <a:defRPr/>
            </a:pPr>
            <a:r>
              <a:rPr lang="en-US" smtClean="0"/>
              <a:t>May 4, 2021</a:t>
            </a:r>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defTabSz="457200" fontAlgn="auto">
              <a:spcBef>
                <a:spcPts val="0"/>
              </a:spcBef>
              <a:spcAft>
                <a:spcPts val="0"/>
              </a:spcAft>
              <a:defRPr sz="1200">
                <a:solidFill>
                  <a:prstClr val="black">
                    <a:tint val="75000"/>
                  </a:prstClr>
                </a:solidFill>
                <a:latin typeface="+mn-lt"/>
                <a:ea typeface="+mn-ea"/>
                <a:cs typeface="+mn-cs"/>
              </a:defRPr>
            </a:lvl1pPr>
          </a:lstStyle>
          <a:p>
            <a:pPr>
              <a:defRPr/>
            </a:pPr>
            <a:r>
              <a:rPr lang="en-US" smtClean="0"/>
              <a:t>2021 Geospatial summit on the Modernized NSRS</a:t>
            </a:r>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defTabSz="457200" fontAlgn="auto">
              <a:spcBef>
                <a:spcPts val="0"/>
              </a:spcBef>
              <a:spcAft>
                <a:spcPts val="0"/>
              </a:spcAft>
              <a:defRPr sz="1200">
                <a:solidFill>
                  <a:prstClr val="black">
                    <a:tint val="75000"/>
                  </a:prstClr>
                </a:solidFill>
                <a:latin typeface="+mn-lt"/>
                <a:ea typeface="+mn-ea"/>
                <a:cs typeface="+mn-cs"/>
              </a:defRPr>
            </a:lvl1pPr>
          </a:lstStyle>
          <a:p>
            <a:pPr>
              <a:defRPr/>
            </a:pPr>
            <a:fld id="{9FD14B67-5B11-4339-9EE3-C1E8D2A7596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7868" r:id="rId1"/>
    <p:sldLayoutId id="2147487869" r:id="rId2"/>
    <p:sldLayoutId id="2147487870" r:id="rId3"/>
    <p:sldLayoutId id="2147487871" r:id="rId4"/>
    <p:sldLayoutId id="2147487872" r:id="rId5"/>
    <p:sldLayoutId id="2147487873" r:id="rId6"/>
    <p:sldLayoutId id="2147487874" r:id="rId7"/>
    <p:sldLayoutId id="2147487875" r:id="rId8"/>
    <p:sldLayoutId id="2147487876" r:id="rId9"/>
    <p:sldLayoutId id="2147487877" r:id="rId10"/>
    <p:sldLayoutId id="2147487878" r:id="rId11"/>
  </p:sldLayoutIdLst>
  <p:hf hdr="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6" descr="Continuation Slide.JPG"/>
          <p:cNvPicPr>
            <a:picLocks noChangeAspect="1"/>
          </p:cNvPicPr>
          <p:nvPr/>
        </p:nvPicPr>
        <p:blipFill>
          <a:blip r:embed="rId13" cstate="print"/>
          <a:srcRect/>
          <a:stretch>
            <a:fillRect/>
          </a:stretch>
        </p:blipFill>
        <p:spPr bwMode="auto">
          <a:xfrm>
            <a:off x="0" y="0"/>
            <a:ext cx="12192000" cy="6858000"/>
          </a:xfrm>
          <a:prstGeom prst="rect">
            <a:avLst/>
          </a:prstGeom>
          <a:noFill/>
          <a:ln w="9525">
            <a:noFill/>
            <a:miter lim="800000"/>
            <a:headEnd/>
            <a:tailEnd/>
          </a:ln>
        </p:spPr>
      </p:pic>
      <p:sp>
        <p:nvSpPr>
          <p:cNvPr id="2051"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2052" name="Text Placeholder 2"/>
          <p:cNvSpPr>
            <a:spLocks noGrp="1"/>
          </p:cNvSpPr>
          <p:nvPr>
            <p:ph type="body" idx="1"/>
          </p:nvPr>
        </p:nvSpPr>
        <p:spPr bwMode="auto">
          <a:xfrm>
            <a:off x="609600" y="1600203"/>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eaLnBrk="0" hangingPunct="0">
              <a:defRPr/>
            </a:pPr>
            <a:r>
              <a:rPr lang="en-US" b="1" smtClean="0">
                <a:solidFill>
                  <a:prstClr val="black">
                    <a:tint val="75000"/>
                  </a:prstClr>
                </a:solidFill>
                <a:ea typeface="+mn-ea"/>
              </a:rPr>
              <a:t>May 4, 2021</a:t>
            </a:r>
            <a:endParaRPr lang="en-US" b="1">
              <a:solidFill>
                <a:prstClr val="black">
                  <a:tint val="75000"/>
                </a:prstClr>
              </a:solidFill>
              <a:ea typeface="+mn-ea"/>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eaLnBrk="0" hangingPunct="0">
              <a:defRPr/>
            </a:pPr>
            <a:r>
              <a:rPr lang="en-US" b="1" smtClean="0">
                <a:solidFill>
                  <a:prstClr val="black">
                    <a:tint val="75000"/>
                  </a:prstClr>
                </a:solidFill>
                <a:ea typeface="+mn-ea"/>
              </a:rPr>
              <a:t>2021 Geospatial summit on the Modernized NSRS</a:t>
            </a:r>
            <a:endParaRPr lang="en-US" b="1">
              <a:solidFill>
                <a:prstClr val="black">
                  <a:tint val="75000"/>
                </a:prstClr>
              </a:solidFill>
              <a:ea typeface="+mn-ea"/>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eaLnBrk="0" hangingPunct="0">
              <a:defRPr/>
            </a:pPr>
            <a:fld id="{9BFF1EB7-48D0-4244-B994-DAA8D417C2D9}" type="slidenum">
              <a:rPr lang="en-US" b="1">
                <a:solidFill>
                  <a:prstClr val="black">
                    <a:tint val="75000"/>
                  </a:prstClr>
                </a:solidFill>
                <a:ea typeface="+mn-ea"/>
              </a:rPr>
              <a:pPr eaLnBrk="0" hangingPunct="0">
                <a:defRPr/>
              </a:pPr>
              <a:t>‹#›</a:t>
            </a:fld>
            <a:endParaRPr lang="en-US" b="1">
              <a:solidFill>
                <a:prstClr val="black">
                  <a:tint val="75000"/>
                </a:prstClr>
              </a:solidFill>
              <a:ea typeface="+mn-ea"/>
            </a:endParaRPr>
          </a:p>
        </p:txBody>
      </p:sp>
    </p:spTree>
    <p:extLst>
      <p:ext uri="{BB962C8B-B14F-4D97-AF65-F5344CB8AC3E}">
        <p14:creationId xmlns:p14="http://schemas.microsoft.com/office/powerpoint/2010/main" val="3485090762"/>
      </p:ext>
    </p:extLst>
  </p:cSld>
  <p:clrMap bg1="lt1" tx1="dk1" bg2="lt2" tx2="dk2" accent1="accent1" accent2="accent2" accent3="accent3" accent4="accent4" accent5="accent5" accent6="accent6" hlink="hlink" folHlink="folHlink"/>
  <p:sldLayoutIdLst>
    <p:sldLayoutId id="2147487880" r:id="rId1"/>
    <p:sldLayoutId id="2147487881" r:id="rId2"/>
    <p:sldLayoutId id="2147487882" r:id="rId3"/>
    <p:sldLayoutId id="2147487883" r:id="rId4"/>
    <p:sldLayoutId id="2147487884" r:id="rId5"/>
    <p:sldLayoutId id="2147487885" r:id="rId6"/>
    <p:sldLayoutId id="2147487886" r:id="rId7"/>
    <p:sldLayoutId id="2147487887" r:id="rId8"/>
    <p:sldLayoutId id="2147487888" r:id="rId9"/>
    <p:sldLayoutId id="2147487889" r:id="rId10"/>
    <p:sldLayoutId id="2147487890" r:id="rId11"/>
  </p:sldLayoutIdLst>
  <p:hf hdr="0"/>
  <p:txStyles>
    <p:titleStyle>
      <a:lvl1pPr algn="ctr" rtl="0" eaLnBrk="1" fontAlgn="base" hangingPunct="1">
        <a:spcBef>
          <a:spcPct val="0"/>
        </a:spcBef>
        <a:spcAft>
          <a:spcPct val="0"/>
        </a:spcAft>
        <a:defRPr sz="4400" kern="1200">
          <a:solidFill>
            <a:schemeClr val="tx1"/>
          </a:solidFill>
          <a:latin typeface="Times New Roman" pitchFamily="18" charset="0"/>
          <a:ea typeface="+mj-ea"/>
          <a:cs typeface="Times New Roman" pitchFamily="18"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Times New Roman" pitchFamily="18" charset="0"/>
          <a:ea typeface="+mn-ea"/>
          <a:cs typeface="Times New Roman" pitchFamily="18"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Times New Roman" pitchFamily="18" charset="0"/>
          <a:ea typeface="+mn-ea"/>
          <a:cs typeface="Times New Roman" pitchFamily="18" charset="0"/>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Times New Roman" pitchFamily="18" charset="0"/>
          <a:ea typeface="+mn-ea"/>
          <a:cs typeface="Times New Roman" pitchFamily="18"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6" descr="Continuation Slide.JPG"/>
          <p:cNvPicPr>
            <a:picLocks noChangeAspect="1"/>
          </p:cNvPicPr>
          <p:nvPr/>
        </p:nvPicPr>
        <p:blipFill>
          <a:blip r:embed="rId13" cstate="print"/>
          <a:srcRect/>
          <a:stretch>
            <a:fillRect/>
          </a:stretch>
        </p:blipFill>
        <p:spPr bwMode="auto">
          <a:xfrm>
            <a:off x="0" y="0"/>
            <a:ext cx="12192000" cy="6858000"/>
          </a:xfrm>
          <a:prstGeom prst="rect">
            <a:avLst/>
          </a:prstGeom>
          <a:noFill/>
          <a:ln w="9525">
            <a:noFill/>
            <a:miter lim="800000"/>
            <a:headEnd/>
            <a:tailEnd/>
          </a:ln>
        </p:spPr>
      </p:pic>
      <p:sp>
        <p:nvSpPr>
          <p:cNvPr id="2051"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2052" name="Text Placeholder 2"/>
          <p:cNvSpPr>
            <a:spLocks noGrp="1"/>
          </p:cNvSpPr>
          <p:nvPr>
            <p:ph type="body" idx="1"/>
          </p:nvPr>
        </p:nvSpPr>
        <p:spPr bwMode="auto">
          <a:xfrm>
            <a:off x="609600" y="1600203"/>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eaLnBrk="0" hangingPunct="0">
              <a:defRPr/>
            </a:pPr>
            <a:r>
              <a:rPr lang="en-US" b="1" smtClean="0">
                <a:solidFill>
                  <a:prstClr val="black">
                    <a:tint val="75000"/>
                  </a:prstClr>
                </a:solidFill>
                <a:ea typeface="+mn-ea"/>
              </a:rPr>
              <a:t>May 4, 2021</a:t>
            </a:r>
            <a:endParaRPr lang="en-US" b="1">
              <a:solidFill>
                <a:prstClr val="black">
                  <a:tint val="75000"/>
                </a:prstClr>
              </a:solidFill>
              <a:ea typeface="+mn-ea"/>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eaLnBrk="0" hangingPunct="0">
              <a:defRPr/>
            </a:pPr>
            <a:r>
              <a:rPr lang="en-US" b="1" smtClean="0">
                <a:solidFill>
                  <a:prstClr val="black">
                    <a:tint val="75000"/>
                  </a:prstClr>
                </a:solidFill>
                <a:ea typeface="+mn-ea"/>
              </a:rPr>
              <a:t>2021 Geospatial summit on the Modernized NSRS</a:t>
            </a:r>
            <a:endParaRPr lang="en-US" b="1">
              <a:solidFill>
                <a:prstClr val="black">
                  <a:tint val="75000"/>
                </a:prstClr>
              </a:solidFill>
              <a:ea typeface="+mn-ea"/>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eaLnBrk="0" hangingPunct="0">
              <a:defRPr/>
            </a:pPr>
            <a:fld id="{9BFF1EB7-48D0-4244-B994-DAA8D417C2D9}" type="slidenum">
              <a:rPr lang="en-US" b="1">
                <a:solidFill>
                  <a:prstClr val="black">
                    <a:tint val="75000"/>
                  </a:prstClr>
                </a:solidFill>
                <a:ea typeface="+mn-ea"/>
              </a:rPr>
              <a:pPr eaLnBrk="0" hangingPunct="0">
                <a:defRPr/>
              </a:pPr>
              <a:t>‹#›</a:t>
            </a:fld>
            <a:endParaRPr lang="en-US" b="1">
              <a:solidFill>
                <a:prstClr val="black">
                  <a:tint val="75000"/>
                </a:prstClr>
              </a:solidFill>
              <a:ea typeface="+mn-ea"/>
            </a:endParaRPr>
          </a:p>
        </p:txBody>
      </p:sp>
    </p:spTree>
    <p:extLst>
      <p:ext uri="{BB962C8B-B14F-4D97-AF65-F5344CB8AC3E}">
        <p14:creationId xmlns:p14="http://schemas.microsoft.com/office/powerpoint/2010/main" val="3351406659"/>
      </p:ext>
    </p:extLst>
  </p:cSld>
  <p:clrMap bg1="lt1" tx1="dk1" bg2="lt2" tx2="dk2" accent1="accent1" accent2="accent2" accent3="accent3" accent4="accent4" accent5="accent5" accent6="accent6" hlink="hlink" folHlink="folHlink"/>
  <p:sldLayoutIdLst>
    <p:sldLayoutId id="2147487892" r:id="rId1"/>
    <p:sldLayoutId id="2147487893" r:id="rId2"/>
    <p:sldLayoutId id="2147487894" r:id="rId3"/>
    <p:sldLayoutId id="2147487895" r:id="rId4"/>
    <p:sldLayoutId id="2147487896" r:id="rId5"/>
    <p:sldLayoutId id="2147487897" r:id="rId6"/>
    <p:sldLayoutId id="2147487898" r:id="rId7"/>
    <p:sldLayoutId id="2147487899" r:id="rId8"/>
    <p:sldLayoutId id="2147487900" r:id="rId9"/>
    <p:sldLayoutId id="2147487901" r:id="rId10"/>
    <p:sldLayoutId id="2147487902" r:id="rId11"/>
  </p:sldLayoutIdLst>
  <p:hf hdr="0"/>
  <p:txStyles>
    <p:titleStyle>
      <a:lvl1pPr algn="ctr" rtl="0" eaLnBrk="1" fontAlgn="base" hangingPunct="1">
        <a:spcBef>
          <a:spcPct val="0"/>
        </a:spcBef>
        <a:spcAft>
          <a:spcPct val="0"/>
        </a:spcAft>
        <a:defRPr sz="4400" kern="1200">
          <a:solidFill>
            <a:schemeClr val="tx1"/>
          </a:solidFill>
          <a:latin typeface="Times New Roman" pitchFamily="18" charset="0"/>
          <a:ea typeface="+mj-ea"/>
          <a:cs typeface="Times New Roman" pitchFamily="18" charset="0"/>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Times New Roman" pitchFamily="18" charset="0"/>
          <a:ea typeface="+mn-ea"/>
          <a:cs typeface="Times New Roman" pitchFamily="18"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Times New Roman" pitchFamily="18" charset="0"/>
          <a:ea typeface="+mn-ea"/>
          <a:cs typeface="Times New Roman" pitchFamily="18" charset="0"/>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Times New Roman" pitchFamily="18" charset="0"/>
          <a:ea typeface="+mn-ea"/>
          <a:cs typeface="Times New Roman" pitchFamily="18"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Rectangle 4"/>
          <p:cNvSpPr>
            <a:spLocks noChangeArrowheads="1"/>
          </p:cNvSpPr>
          <p:nvPr/>
        </p:nvSpPr>
        <p:spPr bwMode="auto">
          <a:xfrm>
            <a:off x="0" y="2034958"/>
            <a:ext cx="11989837" cy="3632118"/>
          </a:xfrm>
          <a:prstGeom prst="rect">
            <a:avLst/>
          </a:prstGeom>
          <a:noFill/>
          <a:ln w="9525">
            <a:noFill/>
            <a:miter lim="800000"/>
            <a:headEnd/>
            <a:tailEnd/>
          </a:ln>
          <a:effectLst/>
        </p:spPr>
        <p:txBody>
          <a:bodyPr anchor="ctr"/>
          <a:lstStyle/>
          <a:p>
            <a:pPr algn="ctr">
              <a:defRPr/>
            </a:pPr>
            <a:r>
              <a:rPr lang="en-US" sz="3600" b="1" i="1" dirty="0" smtClean="0">
                <a:solidFill>
                  <a:prstClr val="black"/>
                </a:solidFill>
                <a:latin typeface="Verdana" pitchFamily="34" charset="0"/>
                <a:ea typeface="+mn-ea"/>
              </a:rPr>
              <a:t>A new, comprehensive </a:t>
            </a:r>
            <a:r>
              <a:rPr lang="en-US" sz="3600" b="1" i="1" dirty="0" smtClean="0">
                <a:solidFill>
                  <a:prstClr val="black"/>
                </a:solidFill>
                <a:latin typeface="Verdana" pitchFamily="34" charset="0"/>
                <a:ea typeface="+mn-ea"/>
              </a:rPr>
              <a:t>least-squares </a:t>
            </a:r>
            <a:r>
              <a:rPr lang="en-US" sz="3600" b="1" i="1" dirty="0" smtClean="0">
                <a:solidFill>
                  <a:prstClr val="black"/>
                </a:solidFill>
                <a:latin typeface="Verdana" pitchFamily="34" charset="0"/>
                <a:ea typeface="+mn-ea"/>
              </a:rPr>
              <a:t>adjustment engine for the Modernized NSRS</a:t>
            </a:r>
            <a:endParaRPr lang="en-US" b="1" i="1" dirty="0">
              <a:solidFill>
                <a:prstClr val="black"/>
              </a:solidFill>
              <a:latin typeface="Verdana" pitchFamily="34" charset="0"/>
              <a:ea typeface="+mn-ea"/>
            </a:endParaRPr>
          </a:p>
          <a:p>
            <a:pPr algn="ctr">
              <a:defRPr/>
            </a:pPr>
            <a:endParaRPr lang="en-US" b="1" dirty="0">
              <a:solidFill>
                <a:prstClr val="black"/>
              </a:solidFill>
              <a:latin typeface="Verdana" pitchFamily="34" charset="0"/>
              <a:ea typeface="+mn-ea"/>
            </a:endParaRPr>
          </a:p>
          <a:p>
            <a:pPr algn="ctr">
              <a:defRPr/>
            </a:pPr>
            <a:endParaRPr lang="en-US" b="1" dirty="0">
              <a:solidFill>
                <a:prstClr val="black"/>
              </a:solidFill>
              <a:latin typeface="Verdana" pitchFamily="34" charset="0"/>
              <a:ea typeface="+mn-ea"/>
            </a:endParaRPr>
          </a:p>
          <a:p>
            <a:pPr algn="ctr">
              <a:defRPr/>
            </a:pPr>
            <a:r>
              <a:rPr lang="en-US" b="1" dirty="0" smtClean="0">
                <a:solidFill>
                  <a:prstClr val="black"/>
                </a:solidFill>
                <a:latin typeface="Verdana" pitchFamily="34" charset="0"/>
                <a:ea typeface="+mn-ea"/>
              </a:rPr>
              <a:t>Dru Smith</a:t>
            </a:r>
            <a:endParaRPr lang="en-US" b="1" dirty="0">
              <a:solidFill>
                <a:prstClr val="black"/>
              </a:solidFill>
              <a:latin typeface="Verdana" pitchFamily="34" charset="0"/>
              <a:ea typeface="+mn-ea"/>
            </a:endParaRPr>
          </a:p>
          <a:p>
            <a:pPr algn="ctr">
              <a:defRPr/>
            </a:pPr>
            <a:r>
              <a:rPr lang="en-US" dirty="0" smtClean="0">
                <a:solidFill>
                  <a:prstClr val="black"/>
                </a:solidFill>
                <a:latin typeface="Verdana" pitchFamily="34" charset="0"/>
                <a:ea typeface="+mn-ea"/>
              </a:rPr>
              <a:t>NSRS Modernization Manager</a:t>
            </a:r>
            <a:endParaRPr lang="en-US" dirty="0">
              <a:solidFill>
                <a:prstClr val="black"/>
              </a:solidFill>
              <a:latin typeface="Verdana" pitchFamily="34" charset="0"/>
              <a:ea typeface="+mn-ea"/>
            </a:endParaRPr>
          </a:p>
          <a:p>
            <a:pPr algn="ctr">
              <a:defRPr/>
            </a:pPr>
            <a:endParaRPr lang="en-US" dirty="0">
              <a:solidFill>
                <a:prstClr val="black"/>
              </a:solidFill>
              <a:latin typeface="Verdana" pitchFamily="34" charset="0"/>
              <a:ea typeface="+mn-ea"/>
            </a:endParaRPr>
          </a:p>
          <a:p>
            <a:pPr algn="ctr">
              <a:defRPr/>
            </a:pPr>
            <a:endParaRPr lang="en-US" dirty="0">
              <a:solidFill>
                <a:prstClr val="black"/>
              </a:solidFill>
              <a:latin typeface="Verdana" pitchFamily="34" charset="0"/>
              <a:ea typeface="+mn-ea"/>
            </a:endParaRPr>
          </a:p>
          <a:p>
            <a:pPr algn="ctr">
              <a:defRPr/>
            </a:pPr>
            <a:r>
              <a:rPr lang="en-US" b="1" dirty="0">
                <a:solidFill>
                  <a:prstClr val="black"/>
                </a:solidFill>
                <a:latin typeface="Verdana" pitchFamily="34" charset="0"/>
                <a:ea typeface="+mn-ea"/>
              </a:rPr>
              <a:t>NOAA’s National Geodetic Survey</a:t>
            </a:r>
            <a:r>
              <a:rPr lang="en-US" b="1" dirty="0">
                <a:solidFill>
                  <a:prstClr val="black"/>
                </a:solidFill>
                <a:effectLst>
                  <a:outerShdw blurRad="38100" dist="38100" dir="2700000" algn="tl">
                    <a:srgbClr val="C0C0C0"/>
                  </a:outerShdw>
                </a:effectLst>
                <a:latin typeface="Verdana" pitchFamily="34" charset="0"/>
                <a:ea typeface="+mn-ea"/>
              </a:rPr>
              <a:t/>
            </a:r>
            <a:br>
              <a:rPr lang="en-US" b="1" dirty="0">
                <a:solidFill>
                  <a:prstClr val="black"/>
                </a:solidFill>
                <a:effectLst>
                  <a:outerShdw blurRad="38100" dist="38100" dir="2700000" algn="tl">
                    <a:srgbClr val="C0C0C0"/>
                  </a:outerShdw>
                </a:effectLst>
                <a:latin typeface="Verdana" pitchFamily="34" charset="0"/>
                <a:ea typeface="+mn-ea"/>
              </a:rPr>
            </a:br>
            <a:endParaRPr lang="en-US" b="1" dirty="0">
              <a:solidFill>
                <a:prstClr val="black"/>
              </a:solidFill>
              <a:effectLst>
                <a:outerShdw blurRad="38100" dist="38100" dir="2700000" algn="tl">
                  <a:srgbClr val="C0C0C0"/>
                </a:outerShdw>
              </a:effectLst>
              <a:latin typeface="Verdana" pitchFamily="34" charset="0"/>
              <a:ea typeface="+mn-ea"/>
            </a:endParaRPr>
          </a:p>
        </p:txBody>
      </p:sp>
      <p:sp>
        <p:nvSpPr>
          <p:cNvPr id="2" name="Date Placeholder 1"/>
          <p:cNvSpPr>
            <a:spLocks noGrp="1"/>
          </p:cNvSpPr>
          <p:nvPr>
            <p:ph type="dt" sz="half" idx="10"/>
          </p:nvPr>
        </p:nvSpPr>
        <p:spPr/>
        <p:txBody>
          <a:bodyPr/>
          <a:lstStyle/>
          <a:p>
            <a:pPr>
              <a:defRPr/>
            </a:pPr>
            <a:r>
              <a:rPr lang="en-US" smtClean="0"/>
              <a:t>May 4, 2021</a:t>
            </a:r>
            <a:endParaRPr lang="en-US" dirty="0"/>
          </a:p>
        </p:txBody>
      </p:sp>
      <p:sp>
        <p:nvSpPr>
          <p:cNvPr id="3" name="Footer Placeholder 2"/>
          <p:cNvSpPr>
            <a:spLocks noGrp="1"/>
          </p:cNvSpPr>
          <p:nvPr>
            <p:ph type="ftr" sz="quarter" idx="11"/>
          </p:nvPr>
        </p:nvSpPr>
        <p:spPr/>
        <p:txBody>
          <a:bodyPr/>
          <a:lstStyle/>
          <a:p>
            <a:pPr>
              <a:defRPr/>
            </a:pPr>
            <a:r>
              <a:rPr lang="en-US" smtClean="0"/>
              <a:t>2021 Geospatial summit on the Modernized NSRS</a:t>
            </a:r>
            <a:endParaRPr lang="en-US" dirty="0"/>
          </a:p>
        </p:txBody>
      </p:sp>
      <p:sp>
        <p:nvSpPr>
          <p:cNvPr id="4" name="Slide Number Placeholder 3"/>
          <p:cNvSpPr>
            <a:spLocks noGrp="1"/>
          </p:cNvSpPr>
          <p:nvPr>
            <p:ph type="sldNum" sz="quarter" idx="12"/>
          </p:nvPr>
        </p:nvSpPr>
        <p:spPr/>
        <p:txBody>
          <a:bodyPr/>
          <a:lstStyle/>
          <a:p>
            <a:pPr>
              <a:defRPr/>
            </a:pPr>
            <a:fld id="{58280CB3-0FF6-4D07-A0F6-C78040BEDDEE}" type="slidenum">
              <a:rPr lang="en-US" smtClean="0"/>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LASER</a:t>
            </a:r>
            <a:endParaRPr lang="en-US" dirty="0"/>
          </a:p>
        </p:txBody>
      </p:sp>
      <p:sp>
        <p:nvSpPr>
          <p:cNvPr id="3" name="Content Placeholder 2"/>
          <p:cNvSpPr>
            <a:spLocks noGrp="1"/>
          </p:cNvSpPr>
          <p:nvPr>
            <p:ph idx="1"/>
          </p:nvPr>
        </p:nvSpPr>
        <p:spPr/>
        <p:txBody>
          <a:bodyPr/>
          <a:lstStyle/>
          <a:p>
            <a:r>
              <a:rPr lang="en-US" dirty="0" smtClean="0">
                <a:solidFill>
                  <a:srgbClr val="FF0000"/>
                </a:solidFill>
              </a:rPr>
              <a:t>L</a:t>
            </a:r>
            <a:r>
              <a:rPr lang="en-US" dirty="0" smtClean="0"/>
              <a:t>east squares </a:t>
            </a:r>
            <a:r>
              <a:rPr lang="en-US" dirty="0" smtClean="0">
                <a:solidFill>
                  <a:srgbClr val="FF0000"/>
                </a:solidFill>
              </a:rPr>
              <a:t>A</a:t>
            </a:r>
            <a:r>
              <a:rPr lang="en-US" dirty="0" smtClean="0"/>
              <a:t>djustments:  </a:t>
            </a:r>
            <a:r>
              <a:rPr lang="en-US" dirty="0" smtClean="0">
                <a:solidFill>
                  <a:srgbClr val="FF0000"/>
                </a:solidFill>
              </a:rPr>
              <a:t>S</a:t>
            </a:r>
            <a:r>
              <a:rPr lang="en-US" dirty="0" smtClean="0"/>
              <a:t>tatistics, </a:t>
            </a:r>
            <a:r>
              <a:rPr lang="en-US" dirty="0" smtClean="0">
                <a:solidFill>
                  <a:srgbClr val="FF0000"/>
                </a:solidFill>
              </a:rPr>
              <a:t>E</a:t>
            </a:r>
            <a:r>
              <a:rPr lang="en-US" dirty="0" smtClean="0"/>
              <a:t>stimates and </a:t>
            </a:r>
            <a:r>
              <a:rPr lang="en-US" dirty="0" smtClean="0">
                <a:solidFill>
                  <a:srgbClr val="FF0000"/>
                </a:solidFill>
              </a:rPr>
              <a:t>R</a:t>
            </a:r>
            <a:r>
              <a:rPr lang="en-US" dirty="0" smtClean="0"/>
              <a:t>esiduals</a:t>
            </a:r>
          </a:p>
          <a:p>
            <a:pPr lvl="1"/>
            <a:r>
              <a:rPr lang="en-US" dirty="0" smtClean="0"/>
              <a:t>This is a working title only for now</a:t>
            </a:r>
          </a:p>
          <a:p>
            <a:r>
              <a:rPr lang="en-US" dirty="0" smtClean="0"/>
              <a:t>Contract began in </a:t>
            </a:r>
            <a:r>
              <a:rPr lang="en-US" dirty="0" smtClean="0"/>
              <a:t>August </a:t>
            </a:r>
            <a:r>
              <a:rPr lang="en-US" dirty="0" smtClean="0"/>
              <a:t>2020 and runs until </a:t>
            </a:r>
            <a:r>
              <a:rPr lang="en-US" dirty="0" smtClean="0"/>
              <a:t>July</a:t>
            </a:r>
            <a:r>
              <a:rPr lang="en-US" dirty="0" smtClean="0"/>
              <a:t> 2021 (with the possibility of a 1 year extension)</a:t>
            </a:r>
            <a:endParaRPr lang="en-US" dirty="0" smtClean="0"/>
          </a:p>
          <a:p>
            <a:pPr lvl="1"/>
            <a:r>
              <a:rPr lang="en-US" dirty="0" smtClean="0"/>
              <a:t>About halfway </a:t>
            </a:r>
            <a:r>
              <a:rPr lang="en-US" dirty="0" smtClean="0"/>
              <a:t>done (of 2 years work), </a:t>
            </a:r>
            <a:r>
              <a:rPr lang="en-US" dirty="0" smtClean="0"/>
              <a:t>but already…</a:t>
            </a:r>
          </a:p>
          <a:p>
            <a:pPr lvl="2"/>
            <a:r>
              <a:rPr lang="en-US" dirty="0" smtClean="0"/>
              <a:t>Solves many LSA problems</a:t>
            </a:r>
          </a:p>
          <a:p>
            <a:pPr lvl="2"/>
            <a:r>
              <a:rPr lang="en-US" dirty="0" smtClean="0"/>
              <a:t>Has been tested on historic NGS archives</a:t>
            </a:r>
          </a:p>
          <a:p>
            <a:pPr lvl="1"/>
            <a:r>
              <a:rPr lang="en-US" dirty="0" smtClean="0"/>
              <a:t>Uses the </a:t>
            </a:r>
            <a:r>
              <a:rPr lang="en-US" dirty="0" smtClean="0"/>
              <a:t>pre-existing Eigen library of linear algebra routines</a:t>
            </a:r>
          </a:p>
        </p:txBody>
      </p:sp>
      <p:sp>
        <p:nvSpPr>
          <p:cNvPr id="4" name="Date Placeholder 3"/>
          <p:cNvSpPr>
            <a:spLocks noGrp="1"/>
          </p:cNvSpPr>
          <p:nvPr>
            <p:ph type="dt" sz="half" idx="10"/>
          </p:nvPr>
        </p:nvSpPr>
        <p:spPr/>
        <p:txBody>
          <a:bodyPr/>
          <a:lstStyle/>
          <a:p>
            <a:pPr>
              <a:defRPr/>
            </a:pPr>
            <a:r>
              <a:rPr lang="en-US" smtClean="0"/>
              <a:t>May 4, 2021</a:t>
            </a:r>
            <a:endParaRPr lang="en-US"/>
          </a:p>
        </p:txBody>
      </p:sp>
      <p:sp>
        <p:nvSpPr>
          <p:cNvPr id="5" name="Footer Placeholder 4"/>
          <p:cNvSpPr>
            <a:spLocks noGrp="1"/>
          </p:cNvSpPr>
          <p:nvPr>
            <p:ph type="ftr" sz="quarter" idx="11"/>
          </p:nvPr>
        </p:nvSpPr>
        <p:spPr/>
        <p:txBody>
          <a:bodyPr/>
          <a:lstStyle/>
          <a:p>
            <a:pPr>
              <a:defRPr/>
            </a:pPr>
            <a:r>
              <a:rPr lang="en-US" smtClean="0"/>
              <a:t>2021 Geospatial summit on the Modernized NSRS</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10</a:t>
            </a:fld>
            <a:endParaRPr lang="en-US"/>
          </a:p>
        </p:txBody>
      </p:sp>
    </p:spTree>
    <p:extLst>
      <p:ext uri="{BB962C8B-B14F-4D97-AF65-F5344CB8AC3E}">
        <p14:creationId xmlns:p14="http://schemas.microsoft.com/office/powerpoint/2010/main" val="1376456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LASER accomplishments</a:t>
            </a:r>
          </a:p>
        </p:txBody>
      </p:sp>
      <p:sp>
        <p:nvSpPr>
          <p:cNvPr id="3" name="Content Placeholder 2"/>
          <p:cNvSpPr>
            <a:spLocks noGrp="1"/>
          </p:cNvSpPr>
          <p:nvPr>
            <p:ph idx="1"/>
          </p:nvPr>
        </p:nvSpPr>
        <p:spPr>
          <a:xfrm>
            <a:off x="609600" y="1135195"/>
            <a:ext cx="10972800" cy="5129718"/>
          </a:xfrm>
        </p:spPr>
        <p:txBody>
          <a:bodyPr/>
          <a:lstStyle/>
          <a:p>
            <a:r>
              <a:rPr lang="en-US" sz="2800" dirty="0"/>
              <a:t>Experiments with the NA2011 national adjustment</a:t>
            </a:r>
          </a:p>
          <a:p>
            <a:pPr lvl="2"/>
            <a:r>
              <a:rPr lang="en-US" sz="2000" dirty="0">
                <a:solidFill>
                  <a:srgbClr val="FF0000"/>
                </a:solidFill>
              </a:rPr>
              <a:t>Primary and secondary combined</a:t>
            </a:r>
          </a:p>
          <a:p>
            <a:pPr lvl="2"/>
            <a:r>
              <a:rPr lang="en-US" sz="2000" dirty="0">
                <a:solidFill>
                  <a:srgbClr val="FF0000"/>
                </a:solidFill>
              </a:rPr>
              <a:t>79,546 points = 238,638 unknowns</a:t>
            </a:r>
          </a:p>
          <a:p>
            <a:pPr lvl="2"/>
            <a:r>
              <a:rPr lang="en-US" sz="2000" dirty="0">
                <a:solidFill>
                  <a:srgbClr val="FF0000"/>
                </a:solidFill>
              </a:rPr>
              <a:t>1,148 CORSs and secondary points constrained = 3,444 constraints</a:t>
            </a:r>
          </a:p>
          <a:p>
            <a:pPr lvl="2"/>
            <a:r>
              <a:rPr lang="en-US" sz="2000" dirty="0">
                <a:solidFill>
                  <a:srgbClr val="FF0000"/>
                </a:solidFill>
              </a:rPr>
              <a:t>398,792 vectors = 1,196,376 observations</a:t>
            </a:r>
          </a:p>
          <a:p>
            <a:pPr lvl="2"/>
            <a:r>
              <a:rPr lang="en-US" sz="2000" dirty="0">
                <a:solidFill>
                  <a:srgbClr val="FF0000"/>
                </a:solidFill>
              </a:rPr>
              <a:t>Redundancy = 961,182</a:t>
            </a:r>
          </a:p>
          <a:p>
            <a:pPr lvl="1"/>
            <a:r>
              <a:rPr lang="en-US" sz="2400" dirty="0"/>
              <a:t>Successfully (automatically) identified and treated 13 independent networks within the overall network</a:t>
            </a:r>
          </a:p>
          <a:p>
            <a:pPr lvl="1"/>
            <a:r>
              <a:rPr lang="en-US" sz="2400" dirty="0"/>
              <a:t>Successfully (automatically) identified vectors of questionable quality</a:t>
            </a:r>
          </a:p>
          <a:p>
            <a:pPr lvl="1"/>
            <a:r>
              <a:rPr lang="en-US" sz="2400" dirty="0"/>
              <a:t>Performed the entire adjustment:</a:t>
            </a:r>
          </a:p>
          <a:p>
            <a:pPr lvl="2"/>
            <a:r>
              <a:rPr lang="en-US" sz="2000" dirty="0"/>
              <a:t>On a desktop computer with 6 cores (12 logical processors)</a:t>
            </a:r>
          </a:p>
          <a:p>
            <a:pPr lvl="2"/>
            <a:r>
              <a:rPr lang="en-US" sz="2000" dirty="0"/>
              <a:t>Without </a:t>
            </a:r>
            <a:r>
              <a:rPr lang="en-US" sz="2000" dirty="0" err="1"/>
              <a:t>Helmert</a:t>
            </a:r>
            <a:r>
              <a:rPr lang="en-US" sz="2000" dirty="0"/>
              <a:t> Blocking</a:t>
            </a:r>
          </a:p>
          <a:p>
            <a:pPr lvl="2"/>
            <a:r>
              <a:rPr lang="en-US" sz="2000" dirty="0"/>
              <a:t>In under 2 hours (1 hour 54 minutes)</a:t>
            </a:r>
          </a:p>
          <a:p>
            <a:pPr lvl="2"/>
            <a:endParaRPr lang="en-US" sz="2000" dirty="0"/>
          </a:p>
          <a:p>
            <a:pPr lvl="1"/>
            <a:endParaRPr lang="en-US" sz="2400" dirty="0"/>
          </a:p>
        </p:txBody>
      </p:sp>
      <p:sp>
        <p:nvSpPr>
          <p:cNvPr id="4" name="Date Placeholder 3"/>
          <p:cNvSpPr>
            <a:spLocks noGrp="1"/>
          </p:cNvSpPr>
          <p:nvPr>
            <p:ph type="dt" sz="half" idx="10"/>
          </p:nvPr>
        </p:nvSpPr>
        <p:spPr/>
        <p:txBody>
          <a:bodyPr/>
          <a:lstStyle/>
          <a:p>
            <a:pPr>
              <a:defRPr/>
            </a:pPr>
            <a:r>
              <a:rPr lang="en-US"/>
              <a:t>May 4, 2021</a:t>
            </a:r>
          </a:p>
        </p:txBody>
      </p:sp>
      <p:sp>
        <p:nvSpPr>
          <p:cNvPr id="5" name="Footer Placeholder 4"/>
          <p:cNvSpPr>
            <a:spLocks noGrp="1"/>
          </p:cNvSpPr>
          <p:nvPr>
            <p:ph type="ftr" sz="quarter" idx="11"/>
          </p:nvPr>
        </p:nvSpPr>
        <p:spPr/>
        <p:txBody>
          <a:bodyPr/>
          <a:lstStyle/>
          <a:p>
            <a:pPr>
              <a:defRPr/>
            </a:pPr>
            <a:r>
              <a:rPr lang="en-US"/>
              <a:t>2021 Geospatial summit on the Modernized NSRS</a:t>
            </a:r>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11</a:t>
            </a:fld>
            <a:endParaRPr lang="en-US"/>
          </a:p>
        </p:txBody>
      </p:sp>
    </p:spTree>
    <p:extLst>
      <p:ext uri="{BB962C8B-B14F-4D97-AF65-F5344CB8AC3E}">
        <p14:creationId xmlns:p14="http://schemas.microsoft.com/office/powerpoint/2010/main" val="2977683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584205"/>
            <a:ext cx="8229600" cy="1143000"/>
          </a:xfrm>
        </p:spPr>
        <p:txBody>
          <a:bodyPr/>
          <a:lstStyle/>
          <a:p>
            <a:r>
              <a:rPr lang="en-US" dirty="0" smtClean="0"/>
              <a:t>Future Work</a:t>
            </a:r>
            <a:endParaRPr lang="en-US" dirty="0"/>
          </a:p>
        </p:txBody>
      </p:sp>
      <p:sp>
        <p:nvSpPr>
          <p:cNvPr id="4" name="Date Placeholder 3"/>
          <p:cNvSpPr>
            <a:spLocks noGrp="1"/>
          </p:cNvSpPr>
          <p:nvPr>
            <p:ph type="dt" sz="half" idx="10"/>
          </p:nvPr>
        </p:nvSpPr>
        <p:spPr/>
        <p:txBody>
          <a:bodyPr/>
          <a:lstStyle/>
          <a:p>
            <a:pPr>
              <a:defRPr/>
            </a:pPr>
            <a:r>
              <a:rPr lang="en-US" smtClean="0">
                <a:latin typeface="Calibri"/>
              </a:rPr>
              <a:t>May 4, 2021</a:t>
            </a:r>
            <a:endParaRPr lang="en-US">
              <a:latin typeface="Calibri"/>
            </a:endParaRPr>
          </a:p>
        </p:txBody>
      </p:sp>
      <p:sp>
        <p:nvSpPr>
          <p:cNvPr id="5" name="Footer Placeholder 4"/>
          <p:cNvSpPr>
            <a:spLocks noGrp="1"/>
          </p:cNvSpPr>
          <p:nvPr>
            <p:ph type="ftr" sz="quarter" idx="11"/>
          </p:nvPr>
        </p:nvSpPr>
        <p:spPr/>
        <p:txBody>
          <a:bodyPr/>
          <a:lstStyle/>
          <a:p>
            <a:pPr>
              <a:defRPr/>
            </a:pPr>
            <a:r>
              <a:rPr lang="en-US" smtClean="0">
                <a:latin typeface="Calibri"/>
              </a:rPr>
              <a:t>2021 Geospatial summit on the Modernized NSRS</a:t>
            </a:r>
            <a:endParaRPr lang="en-US">
              <a:latin typeface="Calibri"/>
            </a:endParaRPr>
          </a:p>
        </p:txBody>
      </p:sp>
      <p:sp>
        <p:nvSpPr>
          <p:cNvPr id="6" name="Slide Number Placeholder 5"/>
          <p:cNvSpPr>
            <a:spLocks noGrp="1"/>
          </p:cNvSpPr>
          <p:nvPr>
            <p:ph type="sldNum" sz="quarter" idx="12"/>
          </p:nvPr>
        </p:nvSpPr>
        <p:spPr/>
        <p:txBody>
          <a:bodyPr/>
          <a:lstStyle/>
          <a:p>
            <a:pPr>
              <a:defRPr/>
            </a:pPr>
            <a:fld id="{EB6791C4-DF4E-4C17-A41C-B2BEB15390BD}" type="slidenum">
              <a:rPr lang="en-US">
                <a:latin typeface="Calibri"/>
              </a:rPr>
              <a:pPr>
                <a:defRPr/>
              </a:pPr>
              <a:t>12</a:t>
            </a:fld>
            <a:endParaRPr lang="en-US">
              <a:latin typeface="Calibri"/>
            </a:endParaRPr>
          </a:p>
        </p:txBody>
      </p:sp>
    </p:spTree>
    <p:extLst>
      <p:ext uri="{BB962C8B-B14F-4D97-AF65-F5344CB8AC3E}">
        <p14:creationId xmlns:p14="http://schemas.microsoft.com/office/powerpoint/2010/main" val="34998506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Work</a:t>
            </a:r>
            <a:endParaRPr lang="en-US" dirty="0"/>
          </a:p>
        </p:txBody>
      </p:sp>
      <p:sp>
        <p:nvSpPr>
          <p:cNvPr id="3" name="Content Placeholder 2"/>
          <p:cNvSpPr>
            <a:spLocks noGrp="1"/>
          </p:cNvSpPr>
          <p:nvPr>
            <p:ph idx="1"/>
          </p:nvPr>
        </p:nvSpPr>
        <p:spPr/>
        <p:txBody>
          <a:bodyPr/>
          <a:lstStyle/>
          <a:p>
            <a:r>
              <a:rPr lang="en-US" dirty="0" smtClean="0"/>
              <a:t>Test a large or nationwide leveling adjustment</a:t>
            </a:r>
          </a:p>
          <a:p>
            <a:r>
              <a:rPr lang="en-US" dirty="0" smtClean="0"/>
              <a:t>Incorporate:</a:t>
            </a:r>
          </a:p>
          <a:p>
            <a:pPr lvl="1"/>
            <a:r>
              <a:rPr lang="en-US" dirty="0" smtClean="0"/>
              <a:t>Variance Component Model</a:t>
            </a:r>
          </a:p>
          <a:p>
            <a:pPr lvl="1"/>
            <a:r>
              <a:rPr lang="en-US" dirty="0" smtClean="0"/>
              <a:t>Colored </a:t>
            </a:r>
            <a:r>
              <a:rPr lang="en-US" dirty="0"/>
              <a:t>noise, e.g., for time-series </a:t>
            </a:r>
            <a:r>
              <a:rPr lang="en-US" dirty="0" smtClean="0"/>
              <a:t>analysis</a:t>
            </a:r>
          </a:p>
          <a:p>
            <a:pPr lvl="1"/>
            <a:r>
              <a:rPr lang="en-US" dirty="0" smtClean="0"/>
              <a:t>Mixed </a:t>
            </a:r>
            <a:r>
              <a:rPr lang="en-US" dirty="0" smtClean="0"/>
              <a:t>constraints</a:t>
            </a:r>
          </a:p>
          <a:p>
            <a:pPr lvl="1"/>
            <a:r>
              <a:rPr lang="en-US" dirty="0" smtClean="0"/>
              <a:t>Sequential Adjustments</a:t>
            </a:r>
          </a:p>
          <a:p>
            <a:r>
              <a:rPr lang="en-US" dirty="0" smtClean="0"/>
              <a:t>Training</a:t>
            </a:r>
          </a:p>
          <a:p>
            <a:r>
              <a:rPr lang="en-US" dirty="0" smtClean="0"/>
              <a:t>Documentation</a:t>
            </a:r>
            <a:endParaRPr lang="en-US" dirty="0"/>
          </a:p>
        </p:txBody>
      </p:sp>
      <p:sp>
        <p:nvSpPr>
          <p:cNvPr id="4" name="Date Placeholder 3"/>
          <p:cNvSpPr>
            <a:spLocks noGrp="1"/>
          </p:cNvSpPr>
          <p:nvPr>
            <p:ph type="dt" sz="half" idx="10"/>
          </p:nvPr>
        </p:nvSpPr>
        <p:spPr/>
        <p:txBody>
          <a:bodyPr/>
          <a:lstStyle/>
          <a:p>
            <a:pPr>
              <a:defRPr/>
            </a:pPr>
            <a:r>
              <a:rPr lang="en-US" smtClean="0"/>
              <a:t>May 4, 2021</a:t>
            </a:r>
            <a:endParaRPr lang="en-US"/>
          </a:p>
        </p:txBody>
      </p:sp>
      <p:sp>
        <p:nvSpPr>
          <p:cNvPr id="5" name="Footer Placeholder 4"/>
          <p:cNvSpPr>
            <a:spLocks noGrp="1"/>
          </p:cNvSpPr>
          <p:nvPr>
            <p:ph type="ftr" sz="quarter" idx="11"/>
          </p:nvPr>
        </p:nvSpPr>
        <p:spPr/>
        <p:txBody>
          <a:bodyPr/>
          <a:lstStyle/>
          <a:p>
            <a:pPr>
              <a:defRPr/>
            </a:pPr>
            <a:r>
              <a:rPr lang="en-US" smtClean="0"/>
              <a:t>2021 Geospatial summit on the Modernized NSRS</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13</a:t>
            </a:fld>
            <a:endParaRPr lang="en-US"/>
          </a:p>
        </p:txBody>
      </p:sp>
    </p:spTree>
    <p:extLst>
      <p:ext uri="{BB962C8B-B14F-4D97-AF65-F5344CB8AC3E}">
        <p14:creationId xmlns:p14="http://schemas.microsoft.com/office/powerpoint/2010/main" val="1832274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584205"/>
            <a:ext cx="8229600" cy="1143000"/>
          </a:xfrm>
        </p:spPr>
        <p:txBody>
          <a:bodyPr/>
          <a:lstStyle/>
          <a:p>
            <a:r>
              <a:rPr lang="en-US" dirty="0" smtClean="0"/>
              <a:t>Thank you!</a:t>
            </a:r>
            <a:endParaRPr lang="en-US" dirty="0"/>
          </a:p>
        </p:txBody>
      </p:sp>
      <p:sp>
        <p:nvSpPr>
          <p:cNvPr id="4" name="Date Placeholder 3"/>
          <p:cNvSpPr>
            <a:spLocks noGrp="1"/>
          </p:cNvSpPr>
          <p:nvPr>
            <p:ph type="dt" sz="half" idx="10"/>
          </p:nvPr>
        </p:nvSpPr>
        <p:spPr/>
        <p:txBody>
          <a:bodyPr/>
          <a:lstStyle/>
          <a:p>
            <a:pPr>
              <a:defRPr/>
            </a:pPr>
            <a:r>
              <a:rPr lang="en-US" smtClean="0">
                <a:latin typeface="Calibri"/>
              </a:rPr>
              <a:t>May 4, 2021</a:t>
            </a:r>
            <a:endParaRPr lang="en-US">
              <a:latin typeface="Calibri"/>
            </a:endParaRPr>
          </a:p>
        </p:txBody>
      </p:sp>
      <p:sp>
        <p:nvSpPr>
          <p:cNvPr id="5" name="Footer Placeholder 4"/>
          <p:cNvSpPr>
            <a:spLocks noGrp="1"/>
          </p:cNvSpPr>
          <p:nvPr>
            <p:ph type="ftr" sz="quarter" idx="11"/>
          </p:nvPr>
        </p:nvSpPr>
        <p:spPr/>
        <p:txBody>
          <a:bodyPr/>
          <a:lstStyle/>
          <a:p>
            <a:pPr>
              <a:defRPr/>
            </a:pPr>
            <a:r>
              <a:rPr lang="en-US" smtClean="0">
                <a:latin typeface="Calibri"/>
              </a:rPr>
              <a:t>2021 Geospatial summit on the Modernized NSRS</a:t>
            </a:r>
            <a:endParaRPr lang="en-US">
              <a:latin typeface="Calibri"/>
            </a:endParaRPr>
          </a:p>
        </p:txBody>
      </p:sp>
      <p:sp>
        <p:nvSpPr>
          <p:cNvPr id="6" name="Slide Number Placeholder 5"/>
          <p:cNvSpPr>
            <a:spLocks noGrp="1"/>
          </p:cNvSpPr>
          <p:nvPr>
            <p:ph type="sldNum" sz="quarter" idx="12"/>
          </p:nvPr>
        </p:nvSpPr>
        <p:spPr/>
        <p:txBody>
          <a:bodyPr/>
          <a:lstStyle/>
          <a:p>
            <a:pPr>
              <a:defRPr/>
            </a:pPr>
            <a:fld id="{EB6791C4-DF4E-4C17-A41C-B2BEB15390BD}" type="slidenum">
              <a:rPr lang="en-US">
                <a:latin typeface="Calibri"/>
              </a:rPr>
              <a:pPr>
                <a:defRPr/>
              </a:pPr>
              <a:t>14</a:t>
            </a:fld>
            <a:endParaRPr lang="en-US">
              <a:latin typeface="Calibri"/>
            </a:endParaRPr>
          </a:p>
        </p:txBody>
      </p:sp>
    </p:spTree>
    <p:extLst>
      <p:ext uri="{BB962C8B-B14F-4D97-AF65-F5344CB8AC3E}">
        <p14:creationId xmlns:p14="http://schemas.microsoft.com/office/powerpoint/2010/main" val="36770548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584205"/>
            <a:ext cx="8229600" cy="1143000"/>
          </a:xfrm>
        </p:spPr>
        <p:txBody>
          <a:bodyPr/>
          <a:lstStyle/>
          <a:p>
            <a:r>
              <a:rPr lang="en-US" dirty="0" smtClean="0"/>
              <a:t>Questions?</a:t>
            </a:r>
            <a:endParaRPr lang="en-US" dirty="0"/>
          </a:p>
        </p:txBody>
      </p:sp>
      <p:sp>
        <p:nvSpPr>
          <p:cNvPr id="4" name="Date Placeholder 3"/>
          <p:cNvSpPr>
            <a:spLocks noGrp="1"/>
          </p:cNvSpPr>
          <p:nvPr>
            <p:ph type="dt" sz="half" idx="10"/>
          </p:nvPr>
        </p:nvSpPr>
        <p:spPr/>
        <p:txBody>
          <a:bodyPr/>
          <a:lstStyle/>
          <a:p>
            <a:pPr>
              <a:defRPr/>
            </a:pPr>
            <a:r>
              <a:rPr lang="en-US" smtClean="0">
                <a:latin typeface="Calibri"/>
              </a:rPr>
              <a:t>May 4, 2021</a:t>
            </a:r>
            <a:endParaRPr lang="en-US">
              <a:latin typeface="Calibri"/>
            </a:endParaRPr>
          </a:p>
        </p:txBody>
      </p:sp>
      <p:sp>
        <p:nvSpPr>
          <p:cNvPr id="5" name="Footer Placeholder 4"/>
          <p:cNvSpPr>
            <a:spLocks noGrp="1"/>
          </p:cNvSpPr>
          <p:nvPr>
            <p:ph type="ftr" sz="quarter" idx="11"/>
          </p:nvPr>
        </p:nvSpPr>
        <p:spPr/>
        <p:txBody>
          <a:bodyPr/>
          <a:lstStyle/>
          <a:p>
            <a:pPr>
              <a:defRPr/>
            </a:pPr>
            <a:r>
              <a:rPr lang="en-US" smtClean="0">
                <a:latin typeface="Calibri"/>
              </a:rPr>
              <a:t>2021 Geospatial summit on the Modernized NSRS</a:t>
            </a:r>
            <a:endParaRPr lang="en-US">
              <a:latin typeface="Calibri"/>
            </a:endParaRPr>
          </a:p>
        </p:txBody>
      </p:sp>
      <p:sp>
        <p:nvSpPr>
          <p:cNvPr id="6" name="Slide Number Placeholder 5"/>
          <p:cNvSpPr>
            <a:spLocks noGrp="1"/>
          </p:cNvSpPr>
          <p:nvPr>
            <p:ph type="sldNum" sz="quarter" idx="12"/>
          </p:nvPr>
        </p:nvSpPr>
        <p:spPr/>
        <p:txBody>
          <a:bodyPr/>
          <a:lstStyle/>
          <a:p>
            <a:pPr>
              <a:defRPr/>
            </a:pPr>
            <a:fld id="{EB6791C4-DF4E-4C17-A41C-B2BEB15390BD}" type="slidenum">
              <a:rPr lang="en-US">
                <a:latin typeface="Calibri"/>
              </a:rPr>
              <a:pPr>
                <a:defRPr/>
              </a:pPr>
              <a:t>15</a:t>
            </a:fld>
            <a:endParaRPr lang="en-US">
              <a:latin typeface="Calibri"/>
            </a:endParaRPr>
          </a:p>
        </p:txBody>
      </p:sp>
    </p:spTree>
    <p:extLst>
      <p:ext uri="{BB962C8B-B14F-4D97-AF65-F5344CB8AC3E}">
        <p14:creationId xmlns:p14="http://schemas.microsoft.com/office/powerpoint/2010/main" val="19766793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54518"/>
            <a:ext cx="8229600" cy="1143000"/>
          </a:xfrm>
        </p:spPr>
        <p:txBody>
          <a:bodyPr/>
          <a:lstStyle/>
          <a:p>
            <a:r>
              <a:rPr lang="en-US" sz="4000" dirty="0"/>
              <a:t>Outline</a:t>
            </a:r>
          </a:p>
        </p:txBody>
      </p:sp>
      <p:sp>
        <p:nvSpPr>
          <p:cNvPr id="3" name="Content Placeholder 2"/>
          <p:cNvSpPr>
            <a:spLocks noGrp="1"/>
          </p:cNvSpPr>
          <p:nvPr>
            <p:ph idx="1"/>
          </p:nvPr>
        </p:nvSpPr>
        <p:spPr>
          <a:xfrm>
            <a:off x="475673" y="1397632"/>
            <a:ext cx="11240654" cy="4525963"/>
          </a:xfrm>
        </p:spPr>
        <p:txBody>
          <a:bodyPr/>
          <a:lstStyle/>
          <a:p>
            <a:r>
              <a:rPr lang="en-US" b="1" dirty="0" smtClean="0"/>
              <a:t>History and motivation for change</a:t>
            </a:r>
          </a:p>
          <a:p>
            <a:r>
              <a:rPr lang="en-US" b="1" dirty="0" smtClean="0"/>
              <a:t>Current status</a:t>
            </a:r>
          </a:p>
          <a:p>
            <a:r>
              <a:rPr lang="en-US" b="1" dirty="0" smtClean="0"/>
              <a:t>Future work</a:t>
            </a:r>
          </a:p>
          <a:p>
            <a:endParaRPr lang="en-US" b="1" dirty="0" smtClean="0"/>
          </a:p>
          <a:p>
            <a:endParaRPr lang="en-US" b="1" dirty="0" smtClean="0"/>
          </a:p>
        </p:txBody>
      </p:sp>
      <p:sp>
        <p:nvSpPr>
          <p:cNvPr id="4" name="Date Placeholder 3"/>
          <p:cNvSpPr>
            <a:spLocks noGrp="1"/>
          </p:cNvSpPr>
          <p:nvPr>
            <p:ph type="dt" sz="half" idx="10"/>
          </p:nvPr>
        </p:nvSpPr>
        <p:spPr/>
        <p:txBody>
          <a:bodyPr/>
          <a:lstStyle/>
          <a:p>
            <a:pPr>
              <a:defRPr/>
            </a:pPr>
            <a:r>
              <a:rPr lang="en-US" smtClean="0">
                <a:latin typeface="Calibri"/>
              </a:rPr>
              <a:t>May 4, 2021</a:t>
            </a:r>
            <a:endParaRPr lang="en-US">
              <a:latin typeface="Calibri"/>
            </a:endParaRPr>
          </a:p>
        </p:txBody>
      </p:sp>
      <p:sp>
        <p:nvSpPr>
          <p:cNvPr id="5" name="Footer Placeholder 4"/>
          <p:cNvSpPr>
            <a:spLocks noGrp="1"/>
          </p:cNvSpPr>
          <p:nvPr>
            <p:ph type="ftr" sz="quarter" idx="11"/>
          </p:nvPr>
        </p:nvSpPr>
        <p:spPr/>
        <p:txBody>
          <a:bodyPr/>
          <a:lstStyle/>
          <a:p>
            <a:pPr>
              <a:defRPr/>
            </a:pPr>
            <a:r>
              <a:rPr lang="en-US" smtClean="0">
                <a:latin typeface="Calibri"/>
              </a:rPr>
              <a:t>2021 Geospatial summit on the Modernized NSRS</a:t>
            </a:r>
            <a:endParaRPr lang="en-US" dirty="0">
              <a:latin typeface="Calibri"/>
            </a:endParaRPr>
          </a:p>
        </p:txBody>
      </p:sp>
      <p:sp>
        <p:nvSpPr>
          <p:cNvPr id="6" name="Slide Number Placeholder 5"/>
          <p:cNvSpPr>
            <a:spLocks noGrp="1"/>
          </p:cNvSpPr>
          <p:nvPr>
            <p:ph type="sldNum" sz="quarter" idx="12"/>
          </p:nvPr>
        </p:nvSpPr>
        <p:spPr/>
        <p:txBody>
          <a:bodyPr/>
          <a:lstStyle/>
          <a:p>
            <a:pPr>
              <a:defRPr/>
            </a:pPr>
            <a:fld id="{81083702-E6E1-411B-A9C5-9B25E2FC045E}" type="slidenum">
              <a:rPr lang="en-US">
                <a:latin typeface="Calibri"/>
              </a:rPr>
              <a:pPr>
                <a:defRPr/>
              </a:pPr>
              <a:t>2</a:t>
            </a:fld>
            <a:endParaRPr lang="en-US">
              <a:latin typeface="Calibri"/>
            </a:endParaRPr>
          </a:p>
        </p:txBody>
      </p:sp>
    </p:spTree>
    <p:extLst>
      <p:ext uri="{BB962C8B-B14F-4D97-AF65-F5344CB8AC3E}">
        <p14:creationId xmlns:p14="http://schemas.microsoft.com/office/powerpoint/2010/main" val="15433543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584205"/>
            <a:ext cx="8229600" cy="1143000"/>
          </a:xfrm>
        </p:spPr>
        <p:txBody>
          <a:bodyPr/>
          <a:lstStyle/>
          <a:p>
            <a:r>
              <a:rPr lang="en-US" dirty="0"/>
              <a:t>History and motivation for change</a:t>
            </a:r>
          </a:p>
        </p:txBody>
      </p:sp>
      <p:sp>
        <p:nvSpPr>
          <p:cNvPr id="4" name="Date Placeholder 3"/>
          <p:cNvSpPr>
            <a:spLocks noGrp="1"/>
          </p:cNvSpPr>
          <p:nvPr>
            <p:ph type="dt" sz="half" idx="10"/>
          </p:nvPr>
        </p:nvSpPr>
        <p:spPr/>
        <p:txBody>
          <a:bodyPr/>
          <a:lstStyle/>
          <a:p>
            <a:pPr>
              <a:defRPr/>
            </a:pPr>
            <a:r>
              <a:rPr lang="en-US" smtClean="0">
                <a:latin typeface="Calibri"/>
              </a:rPr>
              <a:t>May 4, 2021</a:t>
            </a:r>
            <a:endParaRPr lang="en-US">
              <a:latin typeface="Calibri"/>
            </a:endParaRPr>
          </a:p>
        </p:txBody>
      </p:sp>
      <p:sp>
        <p:nvSpPr>
          <p:cNvPr id="5" name="Footer Placeholder 4"/>
          <p:cNvSpPr>
            <a:spLocks noGrp="1"/>
          </p:cNvSpPr>
          <p:nvPr>
            <p:ph type="ftr" sz="quarter" idx="11"/>
          </p:nvPr>
        </p:nvSpPr>
        <p:spPr/>
        <p:txBody>
          <a:bodyPr/>
          <a:lstStyle/>
          <a:p>
            <a:pPr>
              <a:defRPr/>
            </a:pPr>
            <a:r>
              <a:rPr lang="en-US" smtClean="0">
                <a:latin typeface="Calibri"/>
              </a:rPr>
              <a:t>2021 Geospatial summit on the Modernized NSRS</a:t>
            </a:r>
            <a:endParaRPr lang="en-US">
              <a:latin typeface="Calibri"/>
            </a:endParaRPr>
          </a:p>
        </p:txBody>
      </p:sp>
      <p:sp>
        <p:nvSpPr>
          <p:cNvPr id="6" name="Slide Number Placeholder 5"/>
          <p:cNvSpPr>
            <a:spLocks noGrp="1"/>
          </p:cNvSpPr>
          <p:nvPr>
            <p:ph type="sldNum" sz="quarter" idx="12"/>
          </p:nvPr>
        </p:nvSpPr>
        <p:spPr/>
        <p:txBody>
          <a:bodyPr/>
          <a:lstStyle/>
          <a:p>
            <a:pPr>
              <a:defRPr/>
            </a:pPr>
            <a:fld id="{EB6791C4-DF4E-4C17-A41C-B2BEB15390BD}" type="slidenum">
              <a:rPr lang="en-US">
                <a:latin typeface="Calibri"/>
              </a:rPr>
              <a:pPr>
                <a:defRPr/>
              </a:pPr>
              <a:t>3</a:t>
            </a:fld>
            <a:endParaRPr lang="en-US">
              <a:latin typeface="Calibri"/>
            </a:endParaRPr>
          </a:p>
        </p:txBody>
      </p:sp>
    </p:spTree>
    <p:extLst>
      <p:ext uri="{BB962C8B-B14F-4D97-AF65-F5344CB8AC3E}">
        <p14:creationId xmlns:p14="http://schemas.microsoft.com/office/powerpoint/2010/main" val="10699792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A (probably incomplete) history of LSA software at NGS</a:t>
            </a:r>
            <a:endParaRPr lang="en-US" sz="3600" dirty="0"/>
          </a:p>
        </p:txBody>
      </p:sp>
      <p:sp>
        <p:nvSpPr>
          <p:cNvPr id="3" name="Content Placeholder 2"/>
          <p:cNvSpPr>
            <a:spLocks noGrp="1"/>
          </p:cNvSpPr>
          <p:nvPr>
            <p:ph idx="1"/>
          </p:nvPr>
        </p:nvSpPr>
        <p:spPr/>
        <p:txBody>
          <a:bodyPr/>
          <a:lstStyle/>
          <a:p>
            <a:pPr lvl="0">
              <a:spcBef>
                <a:spcPts val="0"/>
              </a:spcBef>
              <a:spcAft>
                <a:spcPts val="0"/>
              </a:spcAft>
              <a:buFont typeface="Symbol" panose="05050102010706020507" pitchFamily="18" charset="2"/>
              <a:buChar char=""/>
            </a:pPr>
            <a:r>
              <a:rPr lang="en-US" sz="1400" b="1" dirty="0">
                <a:solidFill>
                  <a:srgbClr val="FF0000"/>
                </a:solidFill>
                <a:latin typeface="Times New Roman" panose="02020603050405020304" pitchFamily="18" charset="0"/>
                <a:ea typeface="Times" panose="02020603050405020304" pitchFamily="18" charset="0"/>
              </a:rPr>
              <a:t>INERT1</a:t>
            </a:r>
            <a:r>
              <a:rPr lang="en-US" sz="1400" dirty="0">
                <a:solidFill>
                  <a:srgbClr val="FF0000"/>
                </a:solidFill>
                <a:latin typeface="Times New Roman" panose="02020603050405020304" pitchFamily="18" charset="0"/>
                <a:ea typeface="Times" panose="02020603050405020304" pitchFamily="18" charset="0"/>
              </a:rPr>
              <a:t> </a:t>
            </a:r>
            <a:r>
              <a:rPr lang="en-US" sz="1400" dirty="0">
                <a:latin typeface="Times New Roman" panose="02020603050405020304" pitchFamily="18" charset="0"/>
                <a:ea typeface="Times" panose="02020603050405020304" pitchFamily="18" charset="0"/>
              </a:rPr>
              <a:t>(1982) </a:t>
            </a:r>
            <a:endParaRPr lang="en-US" sz="1400" dirty="0" smtClean="0">
              <a:latin typeface="Times New Roman" panose="02020603050405020304" pitchFamily="18" charset="0"/>
              <a:ea typeface="Times" panose="02020603050405020304" pitchFamily="18" charset="0"/>
            </a:endParaRPr>
          </a:p>
          <a:p>
            <a:pPr lvl="0">
              <a:spcBef>
                <a:spcPts val="0"/>
              </a:spcBef>
              <a:spcAft>
                <a:spcPts val="0"/>
              </a:spcAft>
              <a:buFont typeface="Symbol" panose="05050102010706020507" pitchFamily="18" charset="2"/>
              <a:buChar char=""/>
            </a:pPr>
            <a:r>
              <a:rPr lang="en-US" sz="1400" b="1" dirty="0" smtClean="0">
                <a:solidFill>
                  <a:srgbClr val="FF0000"/>
                </a:solidFill>
                <a:latin typeface="Times New Roman" panose="02020603050405020304" pitchFamily="18" charset="0"/>
                <a:ea typeface="Times" panose="02020603050405020304" pitchFamily="18" charset="0"/>
              </a:rPr>
              <a:t>HOACOS</a:t>
            </a:r>
            <a:r>
              <a:rPr lang="en-US" sz="1400" dirty="0" smtClean="0">
                <a:solidFill>
                  <a:srgbClr val="FF0000"/>
                </a:solidFill>
                <a:latin typeface="Times New Roman" panose="02020603050405020304" pitchFamily="18" charset="0"/>
                <a:ea typeface="Times" panose="02020603050405020304" pitchFamily="18" charset="0"/>
              </a:rPr>
              <a:t> </a:t>
            </a:r>
            <a:r>
              <a:rPr lang="en-US" sz="1400" dirty="0" smtClean="0">
                <a:latin typeface="Times New Roman" panose="02020603050405020304" pitchFamily="18" charset="0"/>
                <a:ea typeface="Times" panose="02020603050405020304" pitchFamily="18" charset="0"/>
              </a:rPr>
              <a:t>(1979) </a:t>
            </a:r>
          </a:p>
          <a:p>
            <a:pPr lvl="0">
              <a:spcBef>
                <a:spcPts val="0"/>
              </a:spcBef>
              <a:spcAft>
                <a:spcPts val="0"/>
              </a:spcAft>
              <a:buFont typeface="Symbol" panose="05050102010706020507" pitchFamily="18" charset="2"/>
              <a:buChar char=""/>
            </a:pPr>
            <a:r>
              <a:rPr lang="en-US" sz="1400" b="1" dirty="0" smtClean="0">
                <a:solidFill>
                  <a:srgbClr val="FF0000"/>
                </a:solidFill>
                <a:latin typeface="Times New Roman" panose="02020603050405020304" pitchFamily="18" charset="0"/>
                <a:ea typeface="Times" panose="02020603050405020304" pitchFamily="18" charset="0"/>
              </a:rPr>
              <a:t>HAVAGO</a:t>
            </a:r>
            <a:r>
              <a:rPr lang="en-US" sz="1400" dirty="0" smtClean="0">
                <a:solidFill>
                  <a:srgbClr val="FF0000"/>
                </a:solidFill>
                <a:latin typeface="Times New Roman" panose="02020603050405020304" pitchFamily="18" charset="0"/>
                <a:ea typeface="Times" panose="02020603050405020304" pitchFamily="18" charset="0"/>
              </a:rPr>
              <a:t> </a:t>
            </a:r>
            <a:r>
              <a:rPr lang="en-US" sz="1400" dirty="0">
                <a:latin typeface="Times New Roman" panose="02020603050405020304" pitchFamily="18" charset="0"/>
                <a:ea typeface="Times" panose="02020603050405020304" pitchFamily="18" charset="0"/>
              </a:rPr>
              <a:t>(</a:t>
            </a:r>
            <a:r>
              <a:rPr lang="en-US" sz="1400" dirty="0" smtClean="0">
                <a:latin typeface="Times New Roman" panose="02020603050405020304" pitchFamily="18" charset="0"/>
                <a:ea typeface="Times" panose="02020603050405020304" pitchFamily="18" charset="0"/>
              </a:rPr>
              <a:t>1979)</a:t>
            </a:r>
            <a:endParaRPr lang="en-US" sz="3600" dirty="0" smtClean="0"/>
          </a:p>
          <a:p>
            <a:pPr lvl="0">
              <a:spcBef>
                <a:spcPts val="0"/>
              </a:spcBef>
              <a:spcAft>
                <a:spcPts val="0"/>
              </a:spcAft>
              <a:buFont typeface="Symbol" panose="05050102010706020507" pitchFamily="18" charset="2"/>
              <a:buChar char=""/>
            </a:pPr>
            <a:r>
              <a:rPr lang="en-US" sz="1400" b="1" dirty="0">
                <a:solidFill>
                  <a:srgbClr val="00B050"/>
                </a:solidFill>
                <a:latin typeface="Times New Roman" panose="02020603050405020304" pitchFamily="18" charset="0"/>
                <a:ea typeface="Times" panose="02020603050405020304" pitchFamily="18" charset="0"/>
              </a:rPr>
              <a:t>ADJUST</a:t>
            </a:r>
            <a:r>
              <a:rPr lang="en-US" sz="1400" dirty="0">
                <a:solidFill>
                  <a:srgbClr val="FF0000"/>
                </a:solidFill>
                <a:latin typeface="Times New Roman" panose="02020603050405020304" pitchFamily="18" charset="0"/>
                <a:ea typeface="Times" panose="02020603050405020304" pitchFamily="18" charset="0"/>
              </a:rPr>
              <a:t> </a:t>
            </a:r>
            <a:endParaRPr lang="en-US" sz="1400" dirty="0" smtClean="0">
              <a:solidFill>
                <a:srgbClr val="FF0000"/>
              </a:solidFill>
              <a:latin typeface="Times New Roman" panose="02020603050405020304" pitchFamily="18" charset="0"/>
              <a:ea typeface="Times" panose="02020603050405020304" pitchFamily="18" charset="0"/>
            </a:endParaRPr>
          </a:p>
          <a:p>
            <a:pPr lvl="0">
              <a:spcBef>
                <a:spcPts val="0"/>
              </a:spcBef>
              <a:spcAft>
                <a:spcPts val="0"/>
              </a:spcAft>
              <a:buFont typeface="Symbol" panose="05050102010706020507" pitchFamily="18" charset="2"/>
              <a:buChar char=""/>
            </a:pPr>
            <a:endParaRPr lang="en-US" sz="1400" b="1" dirty="0">
              <a:solidFill>
                <a:srgbClr val="FF0000"/>
              </a:solidFill>
              <a:latin typeface="Times New Roman" panose="02020603050405020304" pitchFamily="18" charset="0"/>
              <a:ea typeface="Times" panose="02020603050405020304" pitchFamily="18" charset="0"/>
            </a:endParaRPr>
          </a:p>
          <a:p>
            <a:pPr marL="0" lvl="0" indent="0">
              <a:spcBef>
                <a:spcPts val="0"/>
              </a:spcBef>
              <a:spcAft>
                <a:spcPts val="0"/>
              </a:spcAft>
              <a:buNone/>
            </a:pPr>
            <a:endParaRPr lang="en-US" sz="1400" b="1" dirty="0" smtClean="0">
              <a:solidFill>
                <a:srgbClr val="FF0000"/>
              </a:solidFill>
              <a:latin typeface="Times New Roman" panose="02020603050405020304" pitchFamily="18" charset="0"/>
              <a:ea typeface="Times" panose="02020603050405020304" pitchFamily="18" charset="0"/>
            </a:endParaRPr>
          </a:p>
          <a:p>
            <a:pPr marL="0" lvl="0" indent="0">
              <a:spcBef>
                <a:spcPts val="0"/>
              </a:spcBef>
              <a:spcAft>
                <a:spcPts val="0"/>
              </a:spcAft>
              <a:buNone/>
            </a:pPr>
            <a:endParaRPr lang="en-US" sz="1400" b="1" dirty="0" smtClean="0">
              <a:solidFill>
                <a:srgbClr val="FF0000"/>
              </a:solidFill>
              <a:latin typeface="Times New Roman" panose="02020603050405020304" pitchFamily="18" charset="0"/>
              <a:ea typeface="Times" panose="02020603050405020304" pitchFamily="18" charset="0"/>
            </a:endParaRPr>
          </a:p>
          <a:p>
            <a:pPr lvl="0">
              <a:spcBef>
                <a:spcPts val="0"/>
              </a:spcBef>
              <a:spcAft>
                <a:spcPts val="0"/>
              </a:spcAft>
              <a:buFont typeface="Symbol" panose="05050102010706020507" pitchFamily="18" charset="2"/>
              <a:buChar char=""/>
            </a:pPr>
            <a:r>
              <a:rPr lang="en-US" sz="1400" b="1" dirty="0" smtClean="0">
                <a:solidFill>
                  <a:srgbClr val="00B050"/>
                </a:solidFill>
                <a:latin typeface="Times New Roman" panose="02020603050405020304" pitchFamily="18" charset="0"/>
                <a:ea typeface="Times" panose="02020603050405020304" pitchFamily="18" charset="0"/>
              </a:rPr>
              <a:t>GPSCOM/LLSOLV</a:t>
            </a:r>
          </a:p>
          <a:p>
            <a:pPr lvl="0">
              <a:spcBef>
                <a:spcPts val="0"/>
              </a:spcBef>
              <a:spcAft>
                <a:spcPts val="0"/>
              </a:spcAft>
              <a:buFont typeface="Symbol" panose="05050102010706020507" pitchFamily="18" charset="2"/>
              <a:buChar char=""/>
            </a:pPr>
            <a:endParaRPr lang="en-US" sz="1400" b="1" dirty="0">
              <a:solidFill>
                <a:srgbClr val="00B050"/>
              </a:solidFill>
              <a:latin typeface="Times New Roman" panose="02020603050405020304" pitchFamily="18" charset="0"/>
              <a:ea typeface="Times" panose="02020603050405020304" pitchFamily="18" charset="0"/>
            </a:endParaRPr>
          </a:p>
          <a:p>
            <a:pPr lvl="0">
              <a:spcBef>
                <a:spcPts val="0"/>
              </a:spcBef>
              <a:spcAft>
                <a:spcPts val="0"/>
              </a:spcAft>
              <a:buFont typeface="Symbol" panose="05050102010706020507" pitchFamily="18" charset="2"/>
              <a:buChar char=""/>
            </a:pPr>
            <a:r>
              <a:rPr lang="en-US" sz="1400" b="1" dirty="0" smtClean="0">
                <a:solidFill>
                  <a:srgbClr val="00B050"/>
                </a:solidFill>
                <a:latin typeface="Times New Roman" panose="02020603050405020304" pitchFamily="18" charset="0"/>
                <a:ea typeface="Times" panose="02020603050405020304" pitchFamily="18" charset="0"/>
              </a:rPr>
              <a:t>ASTA</a:t>
            </a:r>
            <a:endParaRPr lang="en-US" sz="1400" dirty="0">
              <a:latin typeface="Times New Roman" panose="02020603050405020304" pitchFamily="18" charset="0"/>
              <a:ea typeface="Times" panose="02020603050405020304" pitchFamily="18" charset="0"/>
            </a:endParaRPr>
          </a:p>
          <a:p>
            <a:pPr lvl="0">
              <a:spcBef>
                <a:spcPts val="0"/>
              </a:spcBef>
              <a:spcAft>
                <a:spcPts val="0"/>
              </a:spcAft>
              <a:buFont typeface="Symbol" panose="05050102010706020507" pitchFamily="18" charset="2"/>
              <a:buChar char=""/>
            </a:pPr>
            <a:r>
              <a:rPr lang="en-US" sz="1400" b="1" dirty="0">
                <a:solidFill>
                  <a:srgbClr val="00B050"/>
                </a:solidFill>
                <a:latin typeface="Times New Roman" panose="02020603050405020304" pitchFamily="18" charset="0"/>
                <a:ea typeface="Times" panose="02020603050405020304" pitchFamily="18" charset="0"/>
              </a:rPr>
              <a:t>NETSTAT</a:t>
            </a:r>
            <a:r>
              <a:rPr lang="en-US" sz="1400" dirty="0">
                <a:solidFill>
                  <a:srgbClr val="FF0000"/>
                </a:solidFill>
                <a:latin typeface="Times New Roman" panose="02020603050405020304" pitchFamily="18" charset="0"/>
                <a:ea typeface="Times" panose="02020603050405020304" pitchFamily="18" charset="0"/>
              </a:rPr>
              <a:t> </a:t>
            </a:r>
            <a:endParaRPr lang="en-US" sz="1400" dirty="0" smtClean="0">
              <a:solidFill>
                <a:srgbClr val="FF0000"/>
              </a:solidFill>
              <a:latin typeface="Times New Roman" panose="02020603050405020304" pitchFamily="18" charset="0"/>
              <a:ea typeface="Times" panose="02020603050405020304" pitchFamily="18" charset="0"/>
            </a:endParaRPr>
          </a:p>
          <a:p>
            <a:pPr lvl="0">
              <a:spcBef>
                <a:spcPts val="0"/>
              </a:spcBef>
              <a:spcAft>
                <a:spcPts val="0"/>
              </a:spcAft>
              <a:buFont typeface="Symbol" panose="05050102010706020507" pitchFamily="18" charset="2"/>
              <a:buChar char=""/>
            </a:pPr>
            <a:endParaRPr lang="en-US" sz="1400" dirty="0">
              <a:solidFill>
                <a:srgbClr val="FF0000"/>
              </a:solidFill>
              <a:latin typeface="Times New Roman" panose="02020603050405020304" pitchFamily="18" charset="0"/>
              <a:ea typeface="Times" panose="02020603050405020304" pitchFamily="18" charset="0"/>
            </a:endParaRPr>
          </a:p>
          <a:p>
            <a:pPr marL="0" lvl="0" indent="0">
              <a:spcBef>
                <a:spcPts val="0"/>
              </a:spcBef>
              <a:spcAft>
                <a:spcPts val="0"/>
              </a:spcAft>
              <a:buNone/>
            </a:pPr>
            <a:endParaRPr lang="en-US" sz="1400" dirty="0">
              <a:solidFill>
                <a:srgbClr val="FF0000"/>
              </a:solidFill>
              <a:latin typeface="Times New Roman" panose="02020603050405020304" pitchFamily="18" charset="0"/>
              <a:ea typeface="Times" panose="02020603050405020304" pitchFamily="18" charset="0"/>
            </a:endParaRPr>
          </a:p>
          <a:p>
            <a:pPr lvl="0">
              <a:spcBef>
                <a:spcPts val="0"/>
              </a:spcBef>
              <a:spcAft>
                <a:spcPts val="0"/>
              </a:spcAft>
              <a:buFont typeface="Symbol" panose="05050102010706020507" pitchFamily="18" charset="2"/>
              <a:buChar char=""/>
            </a:pPr>
            <a:r>
              <a:rPr lang="en-US" sz="1400" b="1" dirty="0" smtClean="0">
                <a:solidFill>
                  <a:srgbClr val="00B050"/>
                </a:solidFill>
                <a:latin typeface="Times New Roman" panose="02020603050405020304" pitchFamily="18" charset="0"/>
                <a:ea typeface="Times" panose="02020603050405020304" pitchFamily="18" charset="0"/>
              </a:rPr>
              <a:t>APOGEE</a:t>
            </a:r>
            <a:endParaRPr lang="en-US" sz="1400" dirty="0">
              <a:latin typeface="Times New Roman" panose="02020603050405020304" pitchFamily="18" charset="0"/>
              <a:ea typeface="Times" panose="02020603050405020304" pitchFamily="18" charset="0"/>
            </a:endParaRPr>
          </a:p>
          <a:p>
            <a:pPr lvl="0">
              <a:spcBef>
                <a:spcPts val="0"/>
              </a:spcBef>
              <a:spcAft>
                <a:spcPts val="0"/>
              </a:spcAft>
              <a:buFont typeface="Symbol" panose="05050102010706020507" pitchFamily="18" charset="2"/>
              <a:buChar char=""/>
            </a:pPr>
            <a:r>
              <a:rPr lang="en-US" sz="1400" b="1" dirty="0" smtClean="0">
                <a:solidFill>
                  <a:srgbClr val="00B050"/>
                </a:solidFill>
                <a:latin typeface="Times New Roman" panose="02020603050405020304" pitchFamily="18" charset="0"/>
                <a:ea typeface="Times" panose="02020603050405020304" pitchFamily="18" charset="0"/>
              </a:rPr>
              <a:t>CALIBRATE</a:t>
            </a:r>
          </a:p>
          <a:p>
            <a:pPr marL="0" lvl="0" indent="0">
              <a:spcBef>
                <a:spcPts val="0"/>
              </a:spcBef>
              <a:spcAft>
                <a:spcPts val="0"/>
              </a:spcAft>
              <a:buNone/>
            </a:pPr>
            <a:endParaRPr lang="en-US" sz="1400" dirty="0" smtClean="0">
              <a:latin typeface="Times New Roman" panose="02020603050405020304" pitchFamily="18"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400" dirty="0" smtClean="0">
                <a:latin typeface="Times New Roman" panose="02020603050405020304" pitchFamily="18" charset="0"/>
                <a:ea typeface="Calibri" panose="020F0502020204030204" pitchFamily="34" charset="0"/>
                <a:cs typeface="Times New Roman" panose="02020603050405020304" pitchFamily="18" charset="0"/>
              </a:rPr>
              <a:t>Additionally</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smtClean="0">
                <a:latin typeface="Times New Roman" panose="02020603050405020304" pitchFamily="18" charset="0"/>
                <a:ea typeface="Calibri" panose="020F0502020204030204" pitchFamily="34" charset="0"/>
                <a:cs typeface="Times New Roman" panose="02020603050405020304" pitchFamily="18" charset="0"/>
              </a:rPr>
              <a:t>LSAs </a:t>
            </a:r>
            <a:r>
              <a:rPr lang="en-US" sz="1400" dirty="0">
                <a:latin typeface="Times New Roman" panose="02020603050405020304" pitchFamily="18" charset="0"/>
                <a:ea typeface="Calibri" panose="020F0502020204030204" pitchFamily="34" charset="0"/>
                <a:cs typeface="Times New Roman" panose="02020603050405020304" pitchFamily="18" charset="0"/>
              </a:rPr>
              <a:t>are encompassed within this NGS software tool:</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lvl="0">
              <a:spcBef>
                <a:spcPts val="0"/>
              </a:spcBef>
              <a:spcAft>
                <a:spcPts val="0"/>
              </a:spcAft>
              <a:buFont typeface="Symbol" panose="05050102010706020507" pitchFamily="18" charset="2"/>
              <a:buChar char=""/>
            </a:pPr>
            <a:r>
              <a:rPr lang="en-US" sz="1400" b="1" dirty="0">
                <a:solidFill>
                  <a:srgbClr val="00B050"/>
                </a:solidFill>
                <a:latin typeface="Times New Roman" panose="02020603050405020304" pitchFamily="18" charset="0"/>
                <a:ea typeface="Times" panose="02020603050405020304" pitchFamily="18" charset="0"/>
              </a:rPr>
              <a:t>PAGES</a:t>
            </a:r>
            <a:r>
              <a:rPr lang="en-US" sz="1400" b="1" dirty="0">
                <a:solidFill>
                  <a:srgbClr val="FF0000"/>
                </a:solidFill>
                <a:latin typeface="Times New Roman" panose="02020603050405020304" pitchFamily="18" charset="0"/>
                <a:ea typeface="Times" panose="02020603050405020304" pitchFamily="18" charset="0"/>
              </a:rPr>
              <a:t> </a:t>
            </a:r>
            <a:endParaRPr lang="en-US" sz="1400" b="1" dirty="0" smtClean="0">
              <a:solidFill>
                <a:srgbClr val="FF0000"/>
              </a:solidFill>
              <a:latin typeface="Times New Roman" panose="02020603050405020304" pitchFamily="18" charset="0"/>
              <a:ea typeface="Times" panose="02020603050405020304" pitchFamily="18" charset="0"/>
            </a:endParaRPr>
          </a:p>
          <a:p>
            <a:pPr marL="0" lvl="0" indent="0">
              <a:spcBef>
                <a:spcPts val="0"/>
              </a:spcBef>
              <a:spcAft>
                <a:spcPts val="0"/>
              </a:spcAft>
              <a:buNone/>
            </a:pPr>
            <a:r>
              <a:rPr lang="en-US" sz="1400" dirty="0" smtClean="0">
                <a:latin typeface="Times New Roman" panose="02020603050405020304" pitchFamily="18" charset="0"/>
                <a:ea typeface="Calibri" panose="020F0502020204030204" pitchFamily="34" charset="0"/>
                <a:cs typeface="Times New Roman" panose="02020603050405020304" pitchFamily="18" charset="0"/>
              </a:rPr>
              <a:t>Also</a:t>
            </a:r>
            <a:r>
              <a:rPr lang="en-US" sz="1400" dirty="0">
                <a:latin typeface="Times New Roman" panose="02020603050405020304" pitchFamily="18" charset="0"/>
                <a:ea typeface="Calibri" panose="020F0502020204030204" pitchFamily="34" charset="0"/>
                <a:cs typeface="Times New Roman" panose="02020603050405020304" pitchFamily="18" charset="0"/>
              </a:rPr>
              <a:t>, there is the following stand-alone set of matrix manipulation subroutines:</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lvl="0">
              <a:spcBef>
                <a:spcPts val="0"/>
              </a:spcBef>
              <a:spcAft>
                <a:spcPts val="0"/>
              </a:spcAft>
              <a:buFont typeface="Symbol" panose="05050102010706020507" pitchFamily="18" charset="2"/>
              <a:buChar char=""/>
            </a:pPr>
            <a:r>
              <a:rPr lang="en-US" sz="1400" b="1" dirty="0">
                <a:solidFill>
                  <a:srgbClr val="00B050"/>
                </a:solidFill>
                <a:latin typeface="Times New Roman" panose="02020603050405020304" pitchFamily="18" charset="0"/>
                <a:ea typeface="Times" panose="02020603050405020304" pitchFamily="18" charset="0"/>
              </a:rPr>
              <a:t>Heart Of Gold</a:t>
            </a:r>
            <a:r>
              <a:rPr lang="en-US" sz="1400" dirty="0">
                <a:solidFill>
                  <a:srgbClr val="00B050"/>
                </a:solidFill>
                <a:latin typeface="Times New Roman" panose="02020603050405020304" pitchFamily="18" charset="0"/>
                <a:ea typeface="Times" panose="02020603050405020304" pitchFamily="18" charset="0"/>
              </a:rPr>
              <a:t> </a:t>
            </a:r>
            <a:r>
              <a:rPr lang="en-US" sz="1400" dirty="0">
                <a:latin typeface="Times New Roman" panose="02020603050405020304" pitchFamily="18" charset="0"/>
                <a:ea typeface="Times" panose="02020603050405020304" pitchFamily="18" charset="0"/>
              </a:rPr>
              <a:t>(1984</a:t>
            </a:r>
            <a:r>
              <a:rPr lang="en-US" sz="1400" dirty="0" smtClean="0">
                <a:latin typeface="Times New Roman" panose="02020603050405020304" pitchFamily="18" charset="0"/>
                <a:ea typeface="Times" panose="02020603050405020304" pitchFamily="18" charset="0"/>
              </a:rPr>
              <a:t>)</a:t>
            </a:r>
            <a:endParaRPr lang="en-US" sz="1200" dirty="0" smtClean="0">
              <a:latin typeface="Times New Roman" panose="02020603050405020304" pitchFamily="18" charset="0"/>
              <a:ea typeface="Times" panose="02020603050405020304" pitchFamily="18" charset="0"/>
            </a:endParaRPr>
          </a:p>
        </p:txBody>
      </p:sp>
      <p:sp>
        <p:nvSpPr>
          <p:cNvPr id="4" name="Date Placeholder 3"/>
          <p:cNvSpPr>
            <a:spLocks noGrp="1"/>
          </p:cNvSpPr>
          <p:nvPr>
            <p:ph type="dt" sz="half" idx="10"/>
          </p:nvPr>
        </p:nvSpPr>
        <p:spPr/>
        <p:txBody>
          <a:bodyPr/>
          <a:lstStyle/>
          <a:p>
            <a:pPr>
              <a:defRPr/>
            </a:pPr>
            <a:r>
              <a:rPr lang="en-US" smtClean="0"/>
              <a:t>May 4, 2021</a:t>
            </a:r>
            <a:endParaRPr lang="en-US"/>
          </a:p>
        </p:txBody>
      </p:sp>
      <p:sp>
        <p:nvSpPr>
          <p:cNvPr id="5" name="Footer Placeholder 4"/>
          <p:cNvSpPr>
            <a:spLocks noGrp="1"/>
          </p:cNvSpPr>
          <p:nvPr>
            <p:ph type="ftr" sz="quarter" idx="11"/>
          </p:nvPr>
        </p:nvSpPr>
        <p:spPr/>
        <p:txBody>
          <a:bodyPr/>
          <a:lstStyle/>
          <a:p>
            <a:pPr>
              <a:defRPr/>
            </a:pPr>
            <a:r>
              <a:rPr lang="en-US" smtClean="0"/>
              <a:t>2021 Geospatial summit on the Modernized NSRS</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4</a:t>
            </a:fld>
            <a:endParaRPr lang="en-US"/>
          </a:p>
        </p:txBody>
      </p:sp>
    </p:spTree>
    <p:extLst>
      <p:ext uri="{BB962C8B-B14F-4D97-AF65-F5344CB8AC3E}">
        <p14:creationId xmlns:p14="http://schemas.microsoft.com/office/powerpoint/2010/main" val="15947244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A (probably incomplete) history of LSA software at NGS</a:t>
            </a:r>
            <a:endParaRPr lang="en-US" sz="3600" dirty="0"/>
          </a:p>
        </p:txBody>
      </p:sp>
      <p:sp>
        <p:nvSpPr>
          <p:cNvPr id="3" name="Content Placeholder 2"/>
          <p:cNvSpPr>
            <a:spLocks noGrp="1"/>
          </p:cNvSpPr>
          <p:nvPr>
            <p:ph idx="1"/>
          </p:nvPr>
        </p:nvSpPr>
        <p:spPr/>
        <p:txBody>
          <a:bodyPr/>
          <a:lstStyle/>
          <a:p>
            <a:pPr lvl="0">
              <a:spcBef>
                <a:spcPts val="0"/>
              </a:spcBef>
              <a:spcAft>
                <a:spcPts val="0"/>
              </a:spcAft>
              <a:buFont typeface="Symbol" panose="05050102010706020507" pitchFamily="18" charset="2"/>
              <a:buChar char=""/>
            </a:pPr>
            <a:r>
              <a:rPr lang="en-US" sz="1400" b="1" dirty="0">
                <a:solidFill>
                  <a:srgbClr val="FF0000"/>
                </a:solidFill>
                <a:latin typeface="Times New Roman" panose="02020603050405020304" pitchFamily="18" charset="0"/>
                <a:ea typeface="Times" panose="02020603050405020304" pitchFamily="18" charset="0"/>
              </a:rPr>
              <a:t>INERT1</a:t>
            </a:r>
            <a:r>
              <a:rPr lang="en-US" sz="1400" dirty="0">
                <a:solidFill>
                  <a:srgbClr val="FF0000"/>
                </a:solidFill>
                <a:latin typeface="Times New Roman" panose="02020603050405020304" pitchFamily="18" charset="0"/>
                <a:ea typeface="Times" panose="02020603050405020304" pitchFamily="18" charset="0"/>
              </a:rPr>
              <a:t> </a:t>
            </a:r>
            <a:r>
              <a:rPr lang="en-US" sz="1400" dirty="0">
                <a:latin typeface="Times New Roman" panose="02020603050405020304" pitchFamily="18" charset="0"/>
                <a:ea typeface="Times" panose="02020603050405020304" pitchFamily="18" charset="0"/>
              </a:rPr>
              <a:t>(1982) – For Inertial Surveying Systems (NOAA TR NOS 97 NGS 26)</a:t>
            </a:r>
          </a:p>
          <a:p>
            <a:pPr lvl="0">
              <a:spcBef>
                <a:spcPts val="0"/>
              </a:spcBef>
              <a:spcAft>
                <a:spcPts val="0"/>
              </a:spcAft>
              <a:buFont typeface="Symbol" panose="05050102010706020507" pitchFamily="18" charset="2"/>
              <a:buChar char=""/>
            </a:pPr>
            <a:r>
              <a:rPr lang="en-US" sz="1400" b="1" dirty="0">
                <a:solidFill>
                  <a:srgbClr val="FF0000"/>
                </a:solidFill>
                <a:latin typeface="Times New Roman" panose="02020603050405020304" pitchFamily="18" charset="0"/>
                <a:ea typeface="Times" panose="02020603050405020304" pitchFamily="18" charset="0"/>
              </a:rPr>
              <a:t>HOACOS</a:t>
            </a:r>
            <a:r>
              <a:rPr lang="en-US" sz="1400" dirty="0">
                <a:solidFill>
                  <a:srgbClr val="FF0000"/>
                </a:solidFill>
                <a:latin typeface="Times New Roman" panose="02020603050405020304" pitchFamily="18" charset="0"/>
                <a:ea typeface="Times" panose="02020603050405020304" pitchFamily="18" charset="0"/>
              </a:rPr>
              <a:t> </a:t>
            </a:r>
            <a:r>
              <a:rPr lang="en-US" sz="1400" dirty="0">
                <a:latin typeface="Times New Roman" panose="02020603050405020304" pitchFamily="18" charset="0"/>
                <a:ea typeface="Times" panose="02020603050405020304" pitchFamily="18" charset="0"/>
              </a:rPr>
              <a:t>(1979) – A precursor to ADJUST (NOAA TM NOS NGS 19 &amp; 25)</a:t>
            </a:r>
          </a:p>
          <a:p>
            <a:pPr lvl="0">
              <a:spcBef>
                <a:spcPts val="0"/>
              </a:spcBef>
              <a:spcAft>
                <a:spcPts val="0"/>
              </a:spcAft>
              <a:buFont typeface="Symbol" panose="05050102010706020507" pitchFamily="18" charset="2"/>
              <a:buChar char=""/>
            </a:pPr>
            <a:r>
              <a:rPr lang="en-US" sz="1400" b="1" dirty="0">
                <a:solidFill>
                  <a:srgbClr val="FF0000"/>
                </a:solidFill>
                <a:latin typeface="Times New Roman" panose="02020603050405020304" pitchFamily="18" charset="0"/>
                <a:ea typeface="Times" panose="02020603050405020304" pitchFamily="18" charset="0"/>
              </a:rPr>
              <a:t>HAVAGO</a:t>
            </a:r>
            <a:r>
              <a:rPr lang="en-US" sz="1400" dirty="0">
                <a:solidFill>
                  <a:srgbClr val="FF0000"/>
                </a:solidFill>
                <a:latin typeface="Times New Roman" panose="02020603050405020304" pitchFamily="18" charset="0"/>
                <a:ea typeface="Times" panose="02020603050405020304" pitchFamily="18" charset="0"/>
              </a:rPr>
              <a:t> </a:t>
            </a:r>
            <a:r>
              <a:rPr lang="en-US" sz="1400" dirty="0">
                <a:latin typeface="Times New Roman" panose="02020603050405020304" pitchFamily="18" charset="0"/>
                <a:ea typeface="Times" panose="02020603050405020304" pitchFamily="18" charset="0"/>
              </a:rPr>
              <a:t>(1979) – A precursor to ADJUST for 3-D adjustments (NOAA TM NOS NGS 17</a:t>
            </a:r>
            <a:r>
              <a:rPr lang="en-US" sz="1400" dirty="0" smtClean="0">
                <a:latin typeface="Times New Roman" panose="02020603050405020304" pitchFamily="18" charset="0"/>
                <a:ea typeface="Times" panose="02020603050405020304" pitchFamily="18" charset="0"/>
              </a:rPr>
              <a:t>)</a:t>
            </a:r>
            <a:endParaRPr lang="en-US" sz="3600" dirty="0" smtClean="0"/>
          </a:p>
          <a:p>
            <a:pPr lvl="0">
              <a:spcBef>
                <a:spcPts val="0"/>
              </a:spcBef>
              <a:spcAft>
                <a:spcPts val="0"/>
              </a:spcAft>
              <a:buFont typeface="Symbol" panose="05050102010706020507" pitchFamily="18" charset="2"/>
              <a:buChar char=""/>
            </a:pPr>
            <a:r>
              <a:rPr lang="en-US" sz="1400" b="1" dirty="0">
                <a:solidFill>
                  <a:srgbClr val="00B050"/>
                </a:solidFill>
                <a:latin typeface="Times New Roman" panose="02020603050405020304" pitchFamily="18" charset="0"/>
                <a:ea typeface="Times" panose="02020603050405020304" pitchFamily="18" charset="0"/>
              </a:rPr>
              <a:t>ADJUST</a:t>
            </a:r>
            <a:r>
              <a:rPr lang="en-US" sz="1400" dirty="0">
                <a:solidFill>
                  <a:srgbClr val="FF0000"/>
                </a:solidFill>
                <a:latin typeface="Times New Roman" panose="02020603050405020304" pitchFamily="18" charset="0"/>
                <a:ea typeface="Times" panose="02020603050405020304" pitchFamily="18" charset="0"/>
              </a:rPr>
              <a:t> </a:t>
            </a:r>
            <a:r>
              <a:rPr lang="en-US" sz="1400" dirty="0">
                <a:latin typeface="Times New Roman" panose="02020603050405020304" pitchFamily="18" charset="0"/>
                <a:ea typeface="Times" panose="02020603050405020304" pitchFamily="18" charset="0"/>
              </a:rPr>
              <a:t>– Initially built for horizontal observation adjustments, but modified over the years to allow for 3-D GPS-based vectors and Height Mod style GPS adjustments.  Serves as the primary LSA tool in current “</a:t>
            </a:r>
            <a:r>
              <a:rPr lang="en-US" sz="1400" dirty="0" err="1">
                <a:latin typeface="Times New Roman" panose="02020603050405020304" pitchFamily="18" charset="0"/>
                <a:ea typeface="Times" panose="02020603050405020304" pitchFamily="18" charset="0"/>
              </a:rPr>
              <a:t>Bluebooking</a:t>
            </a:r>
            <a:r>
              <a:rPr lang="en-US" sz="1400" dirty="0">
                <a:latin typeface="Times New Roman" panose="02020603050405020304" pitchFamily="18" charset="0"/>
                <a:ea typeface="Times" panose="02020603050405020304" pitchFamily="18" charset="0"/>
              </a:rPr>
              <a:t>” of GPS projects.  Can also be used to adjust “classical” surveying, but hasn’t been used that way, with the exception of the 2013 Washington Monument project, in a decade or more.  Works in a DOS environment as an EXE file.  Recently enveloped into the OP2IDB project.  Initially documented in NOAA TM NOS NGS 47.</a:t>
            </a:r>
          </a:p>
          <a:p>
            <a:pPr lvl="0">
              <a:spcBef>
                <a:spcPts val="0"/>
              </a:spcBef>
              <a:spcAft>
                <a:spcPts val="0"/>
              </a:spcAft>
              <a:buFont typeface="Symbol" panose="05050102010706020507" pitchFamily="18" charset="2"/>
              <a:buChar char=""/>
            </a:pPr>
            <a:r>
              <a:rPr lang="en-US" sz="1400" b="1" dirty="0">
                <a:solidFill>
                  <a:srgbClr val="00B050"/>
                </a:solidFill>
                <a:latin typeface="Times New Roman" panose="02020603050405020304" pitchFamily="18" charset="0"/>
                <a:ea typeface="Times" panose="02020603050405020304" pitchFamily="18" charset="0"/>
              </a:rPr>
              <a:t>GPSCOM/LLSOLV</a:t>
            </a:r>
            <a:r>
              <a:rPr lang="en-US" sz="1400" dirty="0">
                <a:solidFill>
                  <a:srgbClr val="FF0000"/>
                </a:solidFill>
                <a:latin typeface="Times New Roman" panose="02020603050405020304" pitchFamily="18" charset="0"/>
                <a:ea typeface="Times" panose="02020603050405020304" pitchFamily="18" charset="0"/>
              </a:rPr>
              <a:t> </a:t>
            </a:r>
            <a:r>
              <a:rPr lang="en-US" sz="1400" dirty="0">
                <a:latin typeface="Times New Roman" panose="02020603050405020304" pitchFamily="18" charset="0"/>
                <a:ea typeface="Times" panose="02020603050405020304" pitchFamily="18" charset="0"/>
              </a:rPr>
              <a:t>-- </a:t>
            </a:r>
            <a:r>
              <a:rPr lang="en-US" sz="1400" dirty="0" err="1">
                <a:latin typeface="Times New Roman" panose="02020603050405020304" pitchFamily="18" charset="0"/>
                <a:ea typeface="Times" panose="02020603050405020304" pitchFamily="18" charset="0"/>
              </a:rPr>
              <a:t>Helmert</a:t>
            </a:r>
            <a:r>
              <a:rPr lang="en-US" sz="1400" dirty="0">
                <a:latin typeface="Times New Roman" panose="02020603050405020304" pitchFamily="18" charset="0"/>
                <a:ea typeface="Times" panose="02020603050405020304" pitchFamily="18" charset="0"/>
              </a:rPr>
              <a:t> blocking program designed to work with the output of PAGES, and thus as the core of OPUS-Projects (before the OP2IDB project)</a:t>
            </a:r>
          </a:p>
          <a:p>
            <a:pPr lvl="0">
              <a:spcBef>
                <a:spcPts val="0"/>
              </a:spcBef>
              <a:spcAft>
                <a:spcPts val="0"/>
              </a:spcAft>
              <a:buFont typeface="Symbol" panose="05050102010706020507" pitchFamily="18" charset="2"/>
              <a:buChar char=""/>
            </a:pPr>
            <a:r>
              <a:rPr lang="en-US" sz="1400" b="1" dirty="0">
                <a:solidFill>
                  <a:srgbClr val="00B050"/>
                </a:solidFill>
                <a:latin typeface="Times New Roman" panose="02020603050405020304" pitchFamily="18" charset="0"/>
                <a:ea typeface="Times" panose="02020603050405020304" pitchFamily="18" charset="0"/>
              </a:rPr>
              <a:t>ASTA</a:t>
            </a:r>
            <a:r>
              <a:rPr lang="en-US" sz="1400" dirty="0">
                <a:solidFill>
                  <a:srgbClr val="FF0000"/>
                </a:solidFill>
                <a:latin typeface="Times New Roman" panose="02020603050405020304" pitchFamily="18" charset="0"/>
                <a:ea typeface="Times" panose="02020603050405020304" pitchFamily="18" charset="0"/>
              </a:rPr>
              <a:t> </a:t>
            </a:r>
            <a:r>
              <a:rPr lang="en-US" sz="1400" dirty="0">
                <a:latin typeface="Times New Roman" panose="02020603050405020304" pitchFamily="18" charset="0"/>
                <a:ea typeface="Times" panose="02020603050405020304" pitchFamily="18" charset="0"/>
              </a:rPr>
              <a:t>– The leveling adjustment software, used in </a:t>
            </a:r>
            <a:r>
              <a:rPr lang="en-US" sz="1400" dirty="0" err="1">
                <a:latin typeface="Times New Roman" panose="02020603050405020304" pitchFamily="18" charset="0"/>
                <a:ea typeface="Times" panose="02020603050405020304" pitchFamily="18" charset="0"/>
              </a:rPr>
              <a:t>Bluebooked</a:t>
            </a:r>
            <a:r>
              <a:rPr lang="en-US" sz="1400" dirty="0">
                <a:latin typeface="Times New Roman" panose="02020603050405020304" pitchFamily="18" charset="0"/>
                <a:ea typeface="Times" panose="02020603050405020304" pitchFamily="18" charset="0"/>
              </a:rPr>
              <a:t> leveling projects and also the (unnamed) engine behind LOCUS.  </a:t>
            </a:r>
          </a:p>
          <a:p>
            <a:pPr lvl="0">
              <a:spcBef>
                <a:spcPts val="0"/>
              </a:spcBef>
              <a:spcAft>
                <a:spcPts val="0"/>
              </a:spcAft>
              <a:buFont typeface="Symbol" panose="05050102010706020507" pitchFamily="18" charset="2"/>
              <a:buChar char=""/>
            </a:pPr>
            <a:r>
              <a:rPr lang="en-US" sz="1400" b="1" dirty="0">
                <a:solidFill>
                  <a:srgbClr val="00B050"/>
                </a:solidFill>
                <a:latin typeface="Times New Roman" panose="02020603050405020304" pitchFamily="18" charset="0"/>
                <a:ea typeface="Times" panose="02020603050405020304" pitchFamily="18" charset="0"/>
              </a:rPr>
              <a:t>NETSTAT</a:t>
            </a:r>
            <a:r>
              <a:rPr lang="en-US" sz="1400" dirty="0">
                <a:solidFill>
                  <a:srgbClr val="FF0000"/>
                </a:solidFill>
                <a:latin typeface="Times New Roman" panose="02020603050405020304" pitchFamily="18" charset="0"/>
                <a:ea typeface="Times" panose="02020603050405020304" pitchFamily="18" charset="0"/>
              </a:rPr>
              <a:t> </a:t>
            </a:r>
            <a:r>
              <a:rPr lang="en-US" sz="1400" dirty="0">
                <a:latin typeface="Times New Roman" panose="02020603050405020304" pitchFamily="18" charset="0"/>
                <a:ea typeface="Times" panose="02020603050405020304" pitchFamily="18" charset="0"/>
              </a:rPr>
              <a:t>– Developed for NGS to perform the NSRS2007 adjustment of GPS vectors, and used again in the 2011 national adjustment of GPS vectors.  The primary reason for developing this, rather than relying on ADJUST, was efficiency and </a:t>
            </a:r>
            <a:r>
              <a:rPr lang="en-US" sz="1400" dirty="0" err="1">
                <a:latin typeface="Times New Roman" panose="02020603050405020304" pitchFamily="18" charset="0"/>
                <a:ea typeface="Times" panose="02020603050405020304" pitchFamily="18" charset="0"/>
              </a:rPr>
              <a:t>Helmert</a:t>
            </a:r>
            <a:r>
              <a:rPr lang="en-US" sz="1400" dirty="0">
                <a:latin typeface="Times New Roman" panose="02020603050405020304" pitchFamily="18" charset="0"/>
                <a:ea typeface="Times" panose="02020603050405020304" pitchFamily="18" charset="0"/>
              </a:rPr>
              <a:t> Blocking to handle the tens of thousands of vectors in the national adjustment.  Generally unused at NGS with the exception of large national adjustments.</a:t>
            </a:r>
          </a:p>
          <a:p>
            <a:pPr lvl="0">
              <a:spcBef>
                <a:spcPts val="0"/>
              </a:spcBef>
              <a:spcAft>
                <a:spcPts val="0"/>
              </a:spcAft>
              <a:buFont typeface="Symbol" panose="05050102010706020507" pitchFamily="18" charset="2"/>
              <a:buChar char=""/>
            </a:pPr>
            <a:r>
              <a:rPr lang="en-US" sz="1400" b="1" dirty="0">
                <a:solidFill>
                  <a:srgbClr val="00B050"/>
                </a:solidFill>
                <a:latin typeface="Times New Roman" panose="02020603050405020304" pitchFamily="18" charset="0"/>
                <a:ea typeface="Times" panose="02020603050405020304" pitchFamily="18" charset="0"/>
              </a:rPr>
              <a:t>APOGEE</a:t>
            </a:r>
            <a:r>
              <a:rPr lang="en-US" sz="1400" dirty="0">
                <a:solidFill>
                  <a:srgbClr val="FF0000"/>
                </a:solidFill>
                <a:latin typeface="Times New Roman" panose="02020603050405020304" pitchFamily="18" charset="0"/>
                <a:ea typeface="Times" panose="02020603050405020304" pitchFamily="18" charset="0"/>
              </a:rPr>
              <a:t> </a:t>
            </a:r>
            <a:r>
              <a:rPr lang="en-US" sz="1400" dirty="0">
                <a:latin typeface="Times New Roman" panose="02020603050405020304" pitchFamily="18" charset="0"/>
                <a:ea typeface="Times" panose="02020603050405020304" pitchFamily="18" charset="0"/>
              </a:rPr>
              <a:t>– Developed in MATLAB for adjustment of relative gravity surveys, but has no direct connection to the NGS IDB.</a:t>
            </a:r>
          </a:p>
          <a:p>
            <a:pPr lvl="0">
              <a:spcBef>
                <a:spcPts val="0"/>
              </a:spcBef>
              <a:spcAft>
                <a:spcPts val="0"/>
              </a:spcAft>
              <a:buFont typeface="Symbol" panose="05050102010706020507" pitchFamily="18" charset="2"/>
              <a:buChar char=""/>
            </a:pPr>
            <a:r>
              <a:rPr lang="en-US" sz="1400" b="1" dirty="0">
                <a:solidFill>
                  <a:srgbClr val="00B050"/>
                </a:solidFill>
                <a:latin typeface="Times New Roman" panose="02020603050405020304" pitchFamily="18" charset="0"/>
                <a:ea typeface="Times" panose="02020603050405020304" pitchFamily="18" charset="0"/>
              </a:rPr>
              <a:t>CALIBRATE</a:t>
            </a:r>
            <a:r>
              <a:rPr lang="en-US" sz="1400" b="1" dirty="0">
                <a:solidFill>
                  <a:srgbClr val="FF0000"/>
                </a:solidFill>
                <a:latin typeface="Times New Roman" panose="02020603050405020304" pitchFamily="18" charset="0"/>
                <a:ea typeface="Times" panose="02020603050405020304" pitchFamily="18" charset="0"/>
              </a:rPr>
              <a:t> </a:t>
            </a:r>
            <a:r>
              <a:rPr lang="en-US" sz="1400" dirty="0">
                <a:latin typeface="Times New Roman" panose="02020603050405020304" pitchFamily="18" charset="0"/>
                <a:ea typeface="Times" panose="02020603050405020304" pitchFamily="18" charset="0"/>
              </a:rPr>
              <a:t>– Used to process data from calibrating an EDMI at a </a:t>
            </a:r>
            <a:r>
              <a:rPr lang="en-US" sz="1400" dirty="0" smtClean="0">
                <a:latin typeface="Times New Roman" panose="02020603050405020304" pitchFamily="18" charset="0"/>
                <a:ea typeface="Times" panose="02020603050405020304" pitchFamily="18" charset="0"/>
              </a:rPr>
              <a:t>CBL</a:t>
            </a:r>
          </a:p>
          <a:p>
            <a:pPr marL="0" marR="0" indent="0">
              <a:spcBef>
                <a:spcPts val="0"/>
              </a:spcBef>
              <a:spcAft>
                <a:spcPts val="0"/>
              </a:spcAft>
              <a:buNone/>
            </a:pPr>
            <a:endParaRPr lang="en-US" sz="1400" dirty="0" smtClean="0">
              <a:latin typeface="Times New Roman" panose="02020603050405020304" pitchFamily="18"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1400" dirty="0" smtClean="0">
                <a:latin typeface="Times New Roman" panose="02020603050405020304" pitchFamily="18" charset="0"/>
                <a:ea typeface="Calibri" panose="020F0502020204030204" pitchFamily="34" charset="0"/>
                <a:cs typeface="Times New Roman" panose="02020603050405020304" pitchFamily="18" charset="0"/>
              </a:rPr>
              <a:t>Additionally</a:t>
            </a:r>
            <a:r>
              <a:rPr lang="en-US" sz="1400" dirty="0">
                <a:latin typeface="Times New Roman" panose="02020603050405020304" pitchFamily="18" charset="0"/>
                <a:ea typeface="Calibri" panose="020F0502020204030204" pitchFamily="34" charset="0"/>
                <a:cs typeface="Times New Roman" panose="02020603050405020304" pitchFamily="18" charset="0"/>
              </a:rPr>
              <a:t>, </a:t>
            </a:r>
            <a:r>
              <a:rPr lang="en-US" sz="1400" dirty="0" smtClean="0">
                <a:latin typeface="Times New Roman" panose="02020603050405020304" pitchFamily="18" charset="0"/>
                <a:ea typeface="Calibri" panose="020F0502020204030204" pitchFamily="34" charset="0"/>
                <a:cs typeface="Times New Roman" panose="02020603050405020304" pitchFamily="18" charset="0"/>
              </a:rPr>
              <a:t>LSAs </a:t>
            </a:r>
            <a:r>
              <a:rPr lang="en-US" sz="1400" dirty="0">
                <a:latin typeface="Times New Roman" panose="02020603050405020304" pitchFamily="18" charset="0"/>
                <a:ea typeface="Calibri" panose="020F0502020204030204" pitchFamily="34" charset="0"/>
                <a:cs typeface="Times New Roman" panose="02020603050405020304" pitchFamily="18" charset="0"/>
              </a:rPr>
              <a:t>are encompassed within this NGS software tool:</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lvl="0">
              <a:spcBef>
                <a:spcPts val="0"/>
              </a:spcBef>
              <a:spcAft>
                <a:spcPts val="0"/>
              </a:spcAft>
              <a:buFont typeface="Symbol" panose="05050102010706020507" pitchFamily="18" charset="2"/>
              <a:buChar char=""/>
            </a:pPr>
            <a:r>
              <a:rPr lang="en-US" sz="1400" b="1" dirty="0">
                <a:solidFill>
                  <a:srgbClr val="00B050"/>
                </a:solidFill>
                <a:latin typeface="Times New Roman" panose="02020603050405020304" pitchFamily="18" charset="0"/>
                <a:ea typeface="Times" panose="02020603050405020304" pitchFamily="18" charset="0"/>
              </a:rPr>
              <a:t>PAGES</a:t>
            </a:r>
            <a:r>
              <a:rPr lang="en-US" sz="1400" b="1" dirty="0">
                <a:solidFill>
                  <a:srgbClr val="FF0000"/>
                </a:solidFill>
                <a:latin typeface="Times New Roman" panose="02020603050405020304" pitchFamily="18" charset="0"/>
                <a:ea typeface="Times" panose="02020603050405020304" pitchFamily="18" charset="0"/>
              </a:rPr>
              <a:t> </a:t>
            </a:r>
            <a:r>
              <a:rPr lang="en-US" sz="1400" dirty="0">
                <a:latin typeface="Times New Roman" panose="02020603050405020304" pitchFamily="18" charset="0"/>
                <a:ea typeface="Times" panose="02020603050405020304" pitchFamily="18" charset="0"/>
              </a:rPr>
              <a:t>– While PAGES is thought of predominantly as a GPS processor, it has inherent LSA functions coded inside of it.</a:t>
            </a:r>
          </a:p>
          <a:p>
            <a:pPr marL="0" marR="0" indent="0">
              <a:spcBef>
                <a:spcPts val="0"/>
              </a:spcBef>
              <a:spcAft>
                <a:spcPts val="0"/>
              </a:spcAft>
              <a:buNone/>
            </a:pPr>
            <a:r>
              <a:rPr lang="en-US" sz="1400" dirty="0">
                <a:latin typeface="Times New Roman" panose="02020603050405020304" pitchFamily="18" charset="0"/>
                <a:ea typeface="Calibri" panose="020F0502020204030204" pitchFamily="34" charset="0"/>
                <a:cs typeface="Times New Roman" panose="02020603050405020304" pitchFamily="18" charset="0"/>
              </a:rPr>
              <a:t>Also, there is the following stand-alone set of matrix manipulation subroutines:</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lvl="0">
              <a:spcBef>
                <a:spcPts val="0"/>
              </a:spcBef>
              <a:spcAft>
                <a:spcPts val="0"/>
              </a:spcAft>
              <a:buFont typeface="Symbol" panose="05050102010706020507" pitchFamily="18" charset="2"/>
              <a:buChar char=""/>
            </a:pPr>
            <a:r>
              <a:rPr lang="en-US" sz="1400" b="1" dirty="0">
                <a:solidFill>
                  <a:srgbClr val="00B050"/>
                </a:solidFill>
                <a:latin typeface="Times New Roman" panose="02020603050405020304" pitchFamily="18" charset="0"/>
                <a:ea typeface="Times" panose="02020603050405020304" pitchFamily="18" charset="0"/>
              </a:rPr>
              <a:t>Heart Of Gold</a:t>
            </a:r>
            <a:r>
              <a:rPr lang="en-US" sz="1400" dirty="0">
                <a:solidFill>
                  <a:srgbClr val="00B050"/>
                </a:solidFill>
                <a:latin typeface="Times New Roman" panose="02020603050405020304" pitchFamily="18" charset="0"/>
                <a:ea typeface="Times" panose="02020603050405020304" pitchFamily="18" charset="0"/>
              </a:rPr>
              <a:t> </a:t>
            </a:r>
            <a:r>
              <a:rPr lang="en-US" sz="1400" dirty="0">
                <a:latin typeface="Times New Roman" panose="02020603050405020304" pitchFamily="18" charset="0"/>
                <a:ea typeface="Times" panose="02020603050405020304" pitchFamily="18" charset="0"/>
              </a:rPr>
              <a:t>(1984) – Sparse matrix package called by ADJUST (NOAA TM NOS NGS 39)</a:t>
            </a:r>
          </a:p>
          <a:p>
            <a:pPr marL="0" lvl="0" indent="0">
              <a:spcBef>
                <a:spcPts val="0"/>
              </a:spcBef>
              <a:spcAft>
                <a:spcPts val="1000"/>
              </a:spcAft>
              <a:buNone/>
            </a:pPr>
            <a:endParaRPr lang="en-US" sz="1200" dirty="0" smtClean="0">
              <a:latin typeface="Times New Roman" panose="02020603050405020304" pitchFamily="18" charset="0"/>
              <a:ea typeface="Times" panose="02020603050405020304" pitchFamily="18" charset="0"/>
            </a:endParaRPr>
          </a:p>
        </p:txBody>
      </p:sp>
      <p:sp>
        <p:nvSpPr>
          <p:cNvPr id="4" name="Date Placeholder 3"/>
          <p:cNvSpPr>
            <a:spLocks noGrp="1"/>
          </p:cNvSpPr>
          <p:nvPr>
            <p:ph type="dt" sz="half" idx="10"/>
          </p:nvPr>
        </p:nvSpPr>
        <p:spPr/>
        <p:txBody>
          <a:bodyPr/>
          <a:lstStyle/>
          <a:p>
            <a:pPr>
              <a:defRPr/>
            </a:pPr>
            <a:r>
              <a:rPr lang="en-US" smtClean="0"/>
              <a:t>May 4, 2021</a:t>
            </a:r>
            <a:endParaRPr lang="en-US"/>
          </a:p>
        </p:txBody>
      </p:sp>
      <p:sp>
        <p:nvSpPr>
          <p:cNvPr id="5" name="Footer Placeholder 4"/>
          <p:cNvSpPr>
            <a:spLocks noGrp="1"/>
          </p:cNvSpPr>
          <p:nvPr>
            <p:ph type="ftr" sz="quarter" idx="11"/>
          </p:nvPr>
        </p:nvSpPr>
        <p:spPr/>
        <p:txBody>
          <a:bodyPr/>
          <a:lstStyle/>
          <a:p>
            <a:pPr>
              <a:defRPr/>
            </a:pPr>
            <a:r>
              <a:rPr lang="en-US" smtClean="0"/>
              <a:t>2021 Geospatial summit on the Modernized NSRS</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5</a:t>
            </a:fld>
            <a:endParaRPr lang="en-US"/>
          </a:p>
        </p:txBody>
      </p:sp>
    </p:spTree>
    <p:extLst>
      <p:ext uri="{BB962C8B-B14F-4D97-AF65-F5344CB8AC3E}">
        <p14:creationId xmlns:p14="http://schemas.microsoft.com/office/powerpoint/2010/main" val="6744575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Concerns: General</a:t>
            </a:r>
            <a:endParaRPr lang="en-US" dirty="0"/>
          </a:p>
        </p:txBody>
      </p:sp>
      <p:sp>
        <p:nvSpPr>
          <p:cNvPr id="3" name="Content Placeholder 2"/>
          <p:cNvSpPr>
            <a:spLocks noGrp="1"/>
          </p:cNvSpPr>
          <p:nvPr>
            <p:ph idx="1"/>
          </p:nvPr>
        </p:nvSpPr>
        <p:spPr/>
        <p:txBody>
          <a:bodyPr/>
          <a:lstStyle/>
          <a:p>
            <a:r>
              <a:rPr lang="en-US" sz="2800" dirty="0" smtClean="0"/>
              <a:t>Inconsistency</a:t>
            </a:r>
          </a:p>
          <a:p>
            <a:pPr lvl="1"/>
            <a:r>
              <a:rPr lang="en-US" sz="2400" dirty="0" smtClean="0"/>
              <a:t>Different languages, different variable names, and different times lead to inconsistency in code</a:t>
            </a:r>
          </a:p>
          <a:p>
            <a:pPr lvl="2"/>
            <a:r>
              <a:rPr lang="en-US" sz="2000" dirty="0" smtClean="0"/>
              <a:t>Some programs might be perfectly compatible, but it’s difficult to know with such a vast number of authors and code over the years.</a:t>
            </a:r>
            <a:endParaRPr lang="en-US" sz="2000" dirty="0" smtClean="0"/>
          </a:p>
          <a:p>
            <a:r>
              <a:rPr lang="en-US" sz="2800" dirty="0" smtClean="0"/>
              <a:t>Lack of generality</a:t>
            </a:r>
          </a:p>
          <a:p>
            <a:pPr lvl="1"/>
            <a:r>
              <a:rPr lang="en-US" sz="2400" dirty="0" smtClean="0"/>
              <a:t>Code written to adjust only one type of geodetic observation has limited usefulness to other applications</a:t>
            </a:r>
          </a:p>
          <a:p>
            <a:r>
              <a:rPr lang="en-US" sz="2800" dirty="0"/>
              <a:t>Languages:  FORTRAN, C++, MATLAB are all in use today</a:t>
            </a:r>
          </a:p>
          <a:p>
            <a:r>
              <a:rPr lang="en-US" sz="2800" dirty="0"/>
              <a:t>Scalability</a:t>
            </a:r>
          </a:p>
          <a:p>
            <a:endParaRPr lang="en-US" sz="2800" dirty="0" smtClean="0"/>
          </a:p>
          <a:p>
            <a:pPr lvl="3"/>
            <a:endParaRPr lang="en-US" sz="1800" dirty="0" smtClean="0"/>
          </a:p>
          <a:p>
            <a:pPr lvl="2"/>
            <a:endParaRPr lang="en-US" sz="2000" dirty="0"/>
          </a:p>
        </p:txBody>
      </p:sp>
      <p:sp>
        <p:nvSpPr>
          <p:cNvPr id="4" name="Date Placeholder 3"/>
          <p:cNvSpPr>
            <a:spLocks noGrp="1"/>
          </p:cNvSpPr>
          <p:nvPr>
            <p:ph type="dt" sz="half" idx="10"/>
          </p:nvPr>
        </p:nvSpPr>
        <p:spPr/>
        <p:txBody>
          <a:bodyPr/>
          <a:lstStyle/>
          <a:p>
            <a:pPr>
              <a:defRPr/>
            </a:pPr>
            <a:r>
              <a:rPr lang="en-US" smtClean="0"/>
              <a:t>May 4, 2021</a:t>
            </a:r>
            <a:endParaRPr lang="en-US"/>
          </a:p>
        </p:txBody>
      </p:sp>
      <p:sp>
        <p:nvSpPr>
          <p:cNvPr id="5" name="Footer Placeholder 4"/>
          <p:cNvSpPr>
            <a:spLocks noGrp="1"/>
          </p:cNvSpPr>
          <p:nvPr>
            <p:ph type="ftr" sz="quarter" idx="11"/>
          </p:nvPr>
        </p:nvSpPr>
        <p:spPr/>
        <p:txBody>
          <a:bodyPr/>
          <a:lstStyle/>
          <a:p>
            <a:pPr>
              <a:defRPr/>
            </a:pPr>
            <a:r>
              <a:rPr lang="en-US" smtClean="0"/>
              <a:t>2021 Geospatial summit on the Modernized NSRS</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6</a:t>
            </a:fld>
            <a:endParaRPr lang="en-US"/>
          </a:p>
        </p:txBody>
      </p:sp>
    </p:spTree>
    <p:extLst>
      <p:ext uri="{BB962C8B-B14F-4D97-AF65-F5344CB8AC3E}">
        <p14:creationId xmlns:p14="http://schemas.microsoft.com/office/powerpoint/2010/main" val="3364546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Concern: Approximations</a:t>
            </a:r>
            <a:endParaRPr lang="en-US" dirty="0"/>
          </a:p>
        </p:txBody>
      </p:sp>
      <p:sp>
        <p:nvSpPr>
          <p:cNvPr id="3" name="Content Placeholder 2"/>
          <p:cNvSpPr>
            <a:spLocks noGrp="1"/>
          </p:cNvSpPr>
          <p:nvPr>
            <p:ph idx="1"/>
          </p:nvPr>
        </p:nvSpPr>
        <p:spPr/>
        <p:txBody>
          <a:bodyPr/>
          <a:lstStyle/>
          <a:p>
            <a:r>
              <a:rPr lang="en-US" sz="2800" dirty="0" smtClean="0"/>
              <a:t>NGS </a:t>
            </a:r>
            <a:r>
              <a:rPr lang="en-US" sz="2800" dirty="0" smtClean="0"/>
              <a:t>uses </a:t>
            </a:r>
            <a:r>
              <a:rPr lang="en-US" sz="2800" dirty="0" smtClean="0"/>
              <a:t>many approximations in </a:t>
            </a:r>
            <a:r>
              <a:rPr lang="en-US" sz="2800" dirty="0" smtClean="0"/>
              <a:t>our various LSA programs which </a:t>
            </a:r>
            <a:r>
              <a:rPr lang="en-US" sz="2800" dirty="0" smtClean="0"/>
              <a:t>are less than optimal, relative to more robust approaches</a:t>
            </a:r>
          </a:p>
          <a:p>
            <a:pPr lvl="1"/>
            <a:r>
              <a:rPr lang="en-US" sz="2400" dirty="0" smtClean="0"/>
              <a:t>“</a:t>
            </a:r>
            <a:r>
              <a:rPr lang="en-US" sz="2400" dirty="0" err="1" smtClean="0"/>
              <a:t>Downweighting</a:t>
            </a:r>
            <a:r>
              <a:rPr lang="en-US" sz="2400" dirty="0" smtClean="0"/>
              <a:t>” of observations rather than mathematical removal of them from the normal equations</a:t>
            </a:r>
          </a:p>
          <a:p>
            <a:pPr lvl="1"/>
            <a:r>
              <a:rPr lang="en-US" sz="2400" dirty="0" smtClean="0"/>
              <a:t>“</a:t>
            </a:r>
            <a:r>
              <a:rPr lang="en-US" sz="2400" dirty="0" err="1" smtClean="0"/>
              <a:t>Upweighting</a:t>
            </a:r>
            <a:r>
              <a:rPr lang="en-US" sz="2400" dirty="0" smtClean="0"/>
              <a:t>” of constraints rather than using the fixed constraint equation</a:t>
            </a:r>
          </a:p>
          <a:p>
            <a:pPr lvl="1"/>
            <a:r>
              <a:rPr lang="en-US" sz="2400" dirty="0" smtClean="0"/>
              <a:t>“Hold a mark fixed/minimally constrained adjustment” instead of a true “inner constraint” adjustment</a:t>
            </a:r>
          </a:p>
          <a:p>
            <a:pPr lvl="1"/>
            <a:r>
              <a:rPr lang="en-US" sz="2400" dirty="0" smtClean="0"/>
              <a:t>Many others…</a:t>
            </a:r>
          </a:p>
          <a:p>
            <a:pPr lvl="1"/>
            <a:endParaRPr lang="en-US" sz="2400" dirty="0"/>
          </a:p>
        </p:txBody>
      </p:sp>
      <p:sp>
        <p:nvSpPr>
          <p:cNvPr id="4" name="Date Placeholder 3"/>
          <p:cNvSpPr>
            <a:spLocks noGrp="1"/>
          </p:cNvSpPr>
          <p:nvPr>
            <p:ph type="dt" sz="half" idx="10"/>
          </p:nvPr>
        </p:nvSpPr>
        <p:spPr/>
        <p:txBody>
          <a:bodyPr/>
          <a:lstStyle/>
          <a:p>
            <a:pPr>
              <a:defRPr/>
            </a:pPr>
            <a:r>
              <a:rPr lang="en-US" smtClean="0"/>
              <a:t>May 4, 2021</a:t>
            </a:r>
            <a:endParaRPr lang="en-US"/>
          </a:p>
        </p:txBody>
      </p:sp>
      <p:sp>
        <p:nvSpPr>
          <p:cNvPr id="5" name="Footer Placeholder 4"/>
          <p:cNvSpPr>
            <a:spLocks noGrp="1"/>
          </p:cNvSpPr>
          <p:nvPr>
            <p:ph type="ftr" sz="quarter" idx="11"/>
          </p:nvPr>
        </p:nvSpPr>
        <p:spPr/>
        <p:txBody>
          <a:bodyPr/>
          <a:lstStyle/>
          <a:p>
            <a:pPr>
              <a:defRPr/>
            </a:pPr>
            <a:r>
              <a:rPr lang="en-US" smtClean="0"/>
              <a:t>2021 Geospatial summit on the Modernized NSRS</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7</a:t>
            </a:fld>
            <a:endParaRPr lang="en-US"/>
          </a:p>
        </p:txBody>
      </p:sp>
    </p:spTree>
    <p:extLst>
      <p:ext uri="{BB962C8B-B14F-4D97-AF65-F5344CB8AC3E}">
        <p14:creationId xmlns:p14="http://schemas.microsoft.com/office/powerpoint/2010/main" val="475428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a:t>
            </a:r>
            <a:endParaRPr lang="en-US" dirty="0"/>
          </a:p>
        </p:txBody>
      </p:sp>
      <p:sp>
        <p:nvSpPr>
          <p:cNvPr id="3" name="Content Placeholder 2"/>
          <p:cNvSpPr>
            <a:spLocks noGrp="1"/>
          </p:cNvSpPr>
          <p:nvPr>
            <p:ph idx="1"/>
          </p:nvPr>
        </p:nvSpPr>
        <p:spPr/>
        <p:txBody>
          <a:bodyPr/>
          <a:lstStyle/>
          <a:p>
            <a:r>
              <a:rPr lang="en-US" sz="1800" dirty="0" smtClean="0"/>
              <a:t>Start from first principles and develop </a:t>
            </a:r>
            <a:r>
              <a:rPr lang="en-US" sz="1800" dirty="0" smtClean="0"/>
              <a:t>an </a:t>
            </a:r>
            <a:r>
              <a:rPr lang="en-US" sz="1800" dirty="0" smtClean="0"/>
              <a:t>entirely new LSA code library</a:t>
            </a:r>
          </a:p>
          <a:p>
            <a:pPr lvl="1"/>
            <a:r>
              <a:rPr lang="en-US" sz="1600" dirty="0" smtClean="0"/>
              <a:t>C++</a:t>
            </a:r>
          </a:p>
          <a:p>
            <a:pPr lvl="1"/>
            <a:r>
              <a:rPr lang="en-US" sz="1600" dirty="0" smtClean="0"/>
              <a:t>Generalized</a:t>
            </a:r>
          </a:p>
          <a:p>
            <a:pPr lvl="2"/>
            <a:r>
              <a:rPr lang="en-US" sz="1400" dirty="0" smtClean="0"/>
              <a:t>(Effectively) all geodetic observation types</a:t>
            </a:r>
          </a:p>
          <a:p>
            <a:pPr lvl="1"/>
            <a:r>
              <a:rPr lang="en-US" sz="1600" dirty="0" smtClean="0"/>
              <a:t>Scalable</a:t>
            </a:r>
          </a:p>
          <a:p>
            <a:pPr lvl="2"/>
            <a:r>
              <a:rPr lang="en-US" sz="1400" dirty="0" smtClean="0"/>
              <a:t>Including </a:t>
            </a:r>
            <a:r>
              <a:rPr lang="en-US" sz="1400" dirty="0" err="1" smtClean="0"/>
              <a:t>Helmert</a:t>
            </a:r>
            <a:r>
              <a:rPr lang="en-US" sz="1400" dirty="0" smtClean="0"/>
              <a:t> Blocking if necessary</a:t>
            </a:r>
          </a:p>
          <a:p>
            <a:pPr lvl="1"/>
            <a:r>
              <a:rPr lang="en-US" sz="1600" dirty="0" smtClean="0"/>
              <a:t>Most common LESS approaches</a:t>
            </a:r>
          </a:p>
          <a:p>
            <a:pPr lvl="2"/>
            <a:r>
              <a:rPr lang="en-US" sz="1400" dirty="0" smtClean="0"/>
              <a:t>Gauss-Markov Models</a:t>
            </a:r>
          </a:p>
          <a:p>
            <a:pPr lvl="2"/>
            <a:r>
              <a:rPr lang="en-US" sz="1400" dirty="0" smtClean="0"/>
              <a:t>Variance Component Models</a:t>
            </a:r>
          </a:p>
          <a:p>
            <a:pPr lvl="2"/>
            <a:r>
              <a:rPr lang="en-US" sz="1400" dirty="0" smtClean="0"/>
              <a:t>(Partial) </a:t>
            </a:r>
            <a:r>
              <a:rPr lang="en-US" sz="1400" dirty="0" smtClean="0"/>
              <a:t>MINOLESS </a:t>
            </a:r>
            <a:r>
              <a:rPr lang="en-US" sz="1400" dirty="0"/>
              <a:t>(i.e., minimally constrained adjustments using inner constraints)</a:t>
            </a:r>
            <a:endParaRPr lang="en-US" sz="1400" dirty="0" smtClean="0"/>
          </a:p>
          <a:p>
            <a:pPr lvl="1"/>
            <a:r>
              <a:rPr lang="en-US" sz="1600" dirty="0" smtClean="0"/>
              <a:t>Pre- and post-adjustment data snooping</a:t>
            </a:r>
          </a:p>
          <a:p>
            <a:pPr lvl="2"/>
            <a:r>
              <a:rPr lang="en-US" sz="1400" dirty="0" smtClean="0"/>
              <a:t>Bias determination, outlier detection, hypothesis testing</a:t>
            </a:r>
          </a:p>
          <a:p>
            <a:pPr lvl="1"/>
            <a:r>
              <a:rPr lang="en-US" sz="1600" dirty="0" smtClean="0"/>
              <a:t>Up-to-date with recent research</a:t>
            </a:r>
          </a:p>
          <a:p>
            <a:pPr lvl="2"/>
            <a:r>
              <a:rPr lang="en-US" sz="1400" dirty="0" smtClean="0"/>
              <a:t>Colored noise, as applicable</a:t>
            </a:r>
          </a:p>
          <a:p>
            <a:r>
              <a:rPr lang="en-US" sz="1800" dirty="0" smtClean="0"/>
              <a:t>Insert this code into </a:t>
            </a:r>
            <a:r>
              <a:rPr lang="en-US" sz="1800" i="1" dirty="0" smtClean="0"/>
              <a:t>all</a:t>
            </a:r>
            <a:r>
              <a:rPr lang="en-US" sz="1800" dirty="0" smtClean="0"/>
              <a:t> NGS tools which use LSA</a:t>
            </a:r>
          </a:p>
          <a:p>
            <a:pPr lvl="1"/>
            <a:endParaRPr lang="en-US" sz="1600" dirty="0"/>
          </a:p>
        </p:txBody>
      </p:sp>
      <p:sp>
        <p:nvSpPr>
          <p:cNvPr id="4" name="Date Placeholder 3"/>
          <p:cNvSpPr>
            <a:spLocks noGrp="1"/>
          </p:cNvSpPr>
          <p:nvPr>
            <p:ph type="dt" sz="half" idx="10"/>
          </p:nvPr>
        </p:nvSpPr>
        <p:spPr/>
        <p:txBody>
          <a:bodyPr/>
          <a:lstStyle/>
          <a:p>
            <a:pPr>
              <a:defRPr/>
            </a:pPr>
            <a:r>
              <a:rPr lang="en-US" smtClean="0"/>
              <a:t>May 4, 2021</a:t>
            </a:r>
            <a:endParaRPr lang="en-US"/>
          </a:p>
        </p:txBody>
      </p:sp>
      <p:sp>
        <p:nvSpPr>
          <p:cNvPr id="5" name="Footer Placeholder 4"/>
          <p:cNvSpPr>
            <a:spLocks noGrp="1"/>
          </p:cNvSpPr>
          <p:nvPr>
            <p:ph type="ftr" sz="quarter" idx="11"/>
          </p:nvPr>
        </p:nvSpPr>
        <p:spPr/>
        <p:txBody>
          <a:bodyPr/>
          <a:lstStyle/>
          <a:p>
            <a:pPr>
              <a:defRPr/>
            </a:pPr>
            <a:r>
              <a:rPr lang="en-US" smtClean="0"/>
              <a:t>2021 Geospatial summit on the Modernized NSRS</a:t>
            </a:r>
            <a:endParaRPr lang="en-US"/>
          </a:p>
        </p:txBody>
      </p:sp>
      <p:sp>
        <p:nvSpPr>
          <p:cNvPr id="6" name="Slide Number Placeholder 5"/>
          <p:cNvSpPr>
            <a:spLocks noGrp="1"/>
          </p:cNvSpPr>
          <p:nvPr>
            <p:ph type="sldNum" sz="quarter" idx="12"/>
          </p:nvPr>
        </p:nvSpPr>
        <p:spPr/>
        <p:txBody>
          <a:bodyPr/>
          <a:lstStyle/>
          <a:p>
            <a:pPr>
              <a:defRPr/>
            </a:pPr>
            <a:fld id="{EB6791C4-DF4E-4C17-A41C-B2BEB15390BD}" type="slidenum">
              <a:rPr lang="en-US" smtClean="0"/>
              <a:pPr>
                <a:defRPr/>
              </a:pPr>
              <a:t>8</a:t>
            </a:fld>
            <a:endParaRPr lang="en-US"/>
          </a:p>
        </p:txBody>
      </p:sp>
    </p:spTree>
    <p:extLst>
      <p:ext uri="{BB962C8B-B14F-4D97-AF65-F5344CB8AC3E}">
        <p14:creationId xmlns:p14="http://schemas.microsoft.com/office/powerpoint/2010/main" val="3861028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584205"/>
            <a:ext cx="8229600" cy="1143000"/>
          </a:xfrm>
        </p:spPr>
        <p:txBody>
          <a:bodyPr/>
          <a:lstStyle/>
          <a:p>
            <a:r>
              <a:rPr lang="en-US" dirty="0" smtClean="0"/>
              <a:t>Current Status</a:t>
            </a:r>
            <a:endParaRPr lang="en-US" dirty="0"/>
          </a:p>
        </p:txBody>
      </p:sp>
      <p:sp>
        <p:nvSpPr>
          <p:cNvPr id="4" name="Date Placeholder 3"/>
          <p:cNvSpPr>
            <a:spLocks noGrp="1"/>
          </p:cNvSpPr>
          <p:nvPr>
            <p:ph type="dt" sz="half" idx="10"/>
          </p:nvPr>
        </p:nvSpPr>
        <p:spPr/>
        <p:txBody>
          <a:bodyPr/>
          <a:lstStyle/>
          <a:p>
            <a:pPr>
              <a:defRPr/>
            </a:pPr>
            <a:r>
              <a:rPr lang="en-US" smtClean="0">
                <a:latin typeface="Calibri"/>
              </a:rPr>
              <a:t>May 4, 2021</a:t>
            </a:r>
            <a:endParaRPr lang="en-US">
              <a:latin typeface="Calibri"/>
            </a:endParaRPr>
          </a:p>
        </p:txBody>
      </p:sp>
      <p:sp>
        <p:nvSpPr>
          <p:cNvPr id="5" name="Footer Placeholder 4"/>
          <p:cNvSpPr>
            <a:spLocks noGrp="1"/>
          </p:cNvSpPr>
          <p:nvPr>
            <p:ph type="ftr" sz="quarter" idx="11"/>
          </p:nvPr>
        </p:nvSpPr>
        <p:spPr/>
        <p:txBody>
          <a:bodyPr/>
          <a:lstStyle/>
          <a:p>
            <a:pPr>
              <a:defRPr/>
            </a:pPr>
            <a:r>
              <a:rPr lang="en-US" smtClean="0">
                <a:latin typeface="Calibri"/>
              </a:rPr>
              <a:t>2021 Geospatial summit on the Modernized NSRS</a:t>
            </a:r>
            <a:endParaRPr lang="en-US">
              <a:latin typeface="Calibri"/>
            </a:endParaRPr>
          </a:p>
        </p:txBody>
      </p:sp>
      <p:sp>
        <p:nvSpPr>
          <p:cNvPr id="6" name="Slide Number Placeholder 5"/>
          <p:cNvSpPr>
            <a:spLocks noGrp="1"/>
          </p:cNvSpPr>
          <p:nvPr>
            <p:ph type="sldNum" sz="quarter" idx="12"/>
          </p:nvPr>
        </p:nvSpPr>
        <p:spPr/>
        <p:txBody>
          <a:bodyPr/>
          <a:lstStyle/>
          <a:p>
            <a:pPr>
              <a:defRPr/>
            </a:pPr>
            <a:fld id="{EB6791C4-DF4E-4C17-A41C-B2BEB15390BD}" type="slidenum">
              <a:rPr lang="en-US">
                <a:latin typeface="Calibri"/>
              </a:rPr>
              <a:pPr>
                <a:defRPr/>
              </a:pPr>
              <a:t>9</a:t>
            </a:fld>
            <a:endParaRPr lang="en-US">
              <a:latin typeface="Calibri"/>
            </a:endParaRPr>
          </a:p>
        </p:txBody>
      </p:sp>
    </p:spTree>
    <p:extLst>
      <p:ext uri="{BB962C8B-B14F-4D97-AF65-F5344CB8AC3E}">
        <p14:creationId xmlns:p14="http://schemas.microsoft.com/office/powerpoint/2010/main" val="379067641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95554</TotalTime>
  <Words>1088</Words>
  <Application>Microsoft Office PowerPoint</Application>
  <PresentationFormat>Widescreen</PresentationFormat>
  <Paragraphs>160</Paragraphs>
  <Slides>15</Slides>
  <Notes>1</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15</vt:i4>
      </vt:variant>
    </vt:vector>
  </HeadingPairs>
  <TitlesOfParts>
    <vt:vector size="27" baseType="lpstr">
      <vt:lpstr>MS PGothic</vt:lpstr>
      <vt:lpstr>MS PGothic</vt:lpstr>
      <vt:lpstr>Arial</vt:lpstr>
      <vt:lpstr>Calibri</vt:lpstr>
      <vt:lpstr>Gill Sans MT</vt:lpstr>
      <vt:lpstr>Symbol</vt:lpstr>
      <vt:lpstr>Times</vt:lpstr>
      <vt:lpstr>Times New Roman</vt:lpstr>
      <vt:lpstr>Verdana</vt:lpstr>
      <vt:lpstr>Office Theme</vt:lpstr>
      <vt:lpstr>1_Office Theme</vt:lpstr>
      <vt:lpstr>2_Office Theme</vt:lpstr>
      <vt:lpstr>PowerPoint Presentation</vt:lpstr>
      <vt:lpstr>Outline</vt:lpstr>
      <vt:lpstr>History and motivation for change</vt:lpstr>
      <vt:lpstr>A (probably incomplete) history of LSA software at NGS</vt:lpstr>
      <vt:lpstr>A (probably incomplete) history of LSA software at NGS</vt:lpstr>
      <vt:lpstr>Concerns: General</vt:lpstr>
      <vt:lpstr>Concern: Approximations</vt:lpstr>
      <vt:lpstr>Solution</vt:lpstr>
      <vt:lpstr>Current Status</vt:lpstr>
      <vt:lpstr>LASER</vt:lpstr>
      <vt:lpstr>LASER accomplishments</vt:lpstr>
      <vt:lpstr>Future Work</vt:lpstr>
      <vt:lpstr>Future Work</vt:lpstr>
      <vt:lpstr>Thank you!</vt:lpstr>
      <vt:lpstr>Questions?</vt:lpstr>
    </vt:vector>
  </TitlesOfParts>
  <Company>NOS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NGS All Hands 2.5.2010</dc:title>
  <dc:creator>Chris.Harm</dc:creator>
  <cp:lastModifiedBy>Dru Smith</cp:lastModifiedBy>
  <cp:revision>2955</cp:revision>
  <cp:lastPrinted>2017-02-02T17:15:29Z</cp:lastPrinted>
  <dcterms:created xsi:type="dcterms:W3CDTF">2009-09-30T12:20:38Z</dcterms:created>
  <dcterms:modified xsi:type="dcterms:W3CDTF">2021-04-28T12:04:50Z</dcterms:modified>
</cp:coreProperties>
</file>