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66" r:id="rId3"/>
    <p:sldId id="267" r:id="rId4"/>
    <p:sldId id="259" r:id="rId5"/>
    <p:sldId id="258" r:id="rId6"/>
    <p:sldId id="265" r:id="rId7"/>
    <p:sldId id="264" r:id="rId8"/>
    <p:sldId id="263" r:id="rId9"/>
    <p:sldId id="262" r:id="rId10"/>
    <p:sldId id="261" r:id="rId11"/>
    <p:sldId id="260" r:id="rId12"/>
    <p:sldId id="256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186" autoAdjust="0"/>
  </p:normalViewPr>
  <p:slideViewPr>
    <p:cSldViewPr snapToGrid="0" snapToObjects="1">
      <p:cViewPr varScale="1">
        <p:scale>
          <a:sx n="113" d="100"/>
          <a:sy n="113" d="100"/>
        </p:scale>
        <p:origin x="1554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GS-S-Brunswick\NGS\shared\HQ\GRAVD%20GPRA%20Measure\GRAVD_GPRA_Tracking_Master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GRAV-D </a:t>
            </a:r>
            <a:r>
              <a:rPr lang="en-US" sz="2600" baseline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Performance Metric</a:t>
            </a:r>
            <a:endParaRPr lang="en-US" sz="2600" baseline="0" dirty="0">
              <a:latin typeface="Helvetica" panose="020B0604020202020204" pitchFamily="34" charset="0"/>
              <a:cs typeface="Helvetica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'Analysis of Actuals'!$I$1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CB-4B1F-B4C2-D2DCF7E0D294}"/>
              </c:ext>
            </c:extLst>
          </c:dPt>
          <c:cat>
            <c:strRef>
              <c:f>'Analysis of Actuals'!$H$2:$H$14</c:f>
              <c:strCache>
                <c:ptCount val="13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FY21</c:v>
                </c:pt>
                <c:pt idx="12">
                  <c:v>FY22</c:v>
                </c:pt>
              </c:strCache>
            </c:strRef>
          </c:cat>
          <c:val>
            <c:numRef>
              <c:f>'Analysis of Actuals'!$I$2:$I$14</c:f>
              <c:numCache>
                <c:formatCode>0.00%</c:formatCode>
                <c:ptCount val="13"/>
                <c:pt idx="0">
                  <c:v>7.8262131529763107E-2</c:v>
                </c:pt>
                <c:pt idx="1">
                  <c:v>0.14719388042722528</c:v>
                </c:pt>
                <c:pt idx="2">
                  <c:v>0.23865166095336018</c:v>
                </c:pt>
                <c:pt idx="3">
                  <c:v>0.30993406991503347</c:v>
                </c:pt>
                <c:pt idx="4">
                  <c:v>0.38111922700380479</c:v>
                </c:pt>
                <c:pt idx="5">
                  <c:v>0.45593130688198091</c:v>
                </c:pt>
                <c:pt idx="6">
                  <c:v>0.55431542812582013</c:v>
                </c:pt>
                <c:pt idx="7">
                  <c:v>0.63948582876946947</c:v>
                </c:pt>
                <c:pt idx="8">
                  <c:v>0.72114089238138601</c:v>
                </c:pt>
                <c:pt idx="9">
                  <c:v>0.75760465457876658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CB-4B1F-B4C2-D2DCF7E0D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514520"/>
        <c:axId val="561515504"/>
      </c:barChart>
      <c:lineChart>
        <c:grouping val="standard"/>
        <c:varyColors val="0"/>
        <c:ser>
          <c:idx val="1"/>
          <c:order val="1"/>
          <c:tx>
            <c:strRef>
              <c:f>'Analysis of Actuals'!$J$1</c:f>
              <c:strCache>
                <c:ptCount val="1"/>
                <c:pt idx="0">
                  <c:v>Goal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'Analysis of Actuals'!$H$2:$H$14</c:f>
              <c:strCache>
                <c:ptCount val="13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FY21</c:v>
                </c:pt>
                <c:pt idx="12">
                  <c:v>FY22</c:v>
                </c:pt>
              </c:strCache>
            </c:strRef>
          </c:cat>
          <c:val>
            <c:numRef>
              <c:f>'Analysis of Actuals'!$J$2:$J$14</c:f>
              <c:numCache>
                <c:formatCode>0%</c:formatCode>
                <c:ptCount val="13"/>
                <c:pt idx="0" formatCode="0.00%">
                  <c:v>7.4999999999999997E-2</c:v>
                </c:pt>
                <c:pt idx="1">
                  <c:v>0.13</c:v>
                </c:pt>
                <c:pt idx="2">
                  <c:v>0.2</c:v>
                </c:pt>
                <c:pt idx="3">
                  <c:v>0.28000000000000003</c:v>
                </c:pt>
                <c:pt idx="4">
                  <c:v>0.36</c:v>
                </c:pt>
                <c:pt idx="5">
                  <c:v>0.45</c:v>
                </c:pt>
                <c:pt idx="6">
                  <c:v>0.53</c:v>
                </c:pt>
                <c:pt idx="7">
                  <c:v>0.62</c:v>
                </c:pt>
                <c:pt idx="8">
                  <c:v>0.7</c:v>
                </c:pt>
                <c:pt idx="9">
                  <c:v>0.79</c:v>
                </c:pt>
                <c:pt idx="10">
                  <c:v>0.87</c:v>
                </c:pt>
                <c:pt idx="11">
                  <c:v>0.96</c:v>
                </c:pt>
                <c:pt idx="1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3CB-4B1F-B4C2-D2DCF7E0D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514520"/>
        <c:axId val="561515504"/>
      </c:lineChart>
      <c:catAx>
        <c:axId val="561514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561515504"/>
        <c:crosses val="autoZero"/>
        <c:auto val="1"/>
        <c:lblAlgn val="ctr"/>
        <c:lblOffset val="100"/>
        <c:noMultiLvlLbl val="0"/>
      </c:catAx>
      <c:valAx>
        <c:axId val="5615155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561514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5AB47-ED0C-4FAD-B456-F15C7C49EB1C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FB43C-F078-4A11-ADB5-ADBCC264F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64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en-US" baseline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GRAV-D program is collecting airborne gravity data over the entire US and its territories.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largest factor effecting gravity variation is changes in the density of the earth’s crust.</a:t>
            </a: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Airborne Relative Gravimeter shows changes in the magnitude of the gravity field as the plane flies along.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If ground density increases, gravity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If ground density decreases, gravity decreases.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70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5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GNSS</a:t>
            </a:r>
            <a:r>
              <a:rPr lang="en-US" baseline="0" dirty="0" smtClean="0"/>
              <a:t> Users get an ellipsoid height calculated from GNSS satellite data.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Ultimately we need an </a:t>
            </a:r>
            <a:r>
              <a:rPr lang="en-US" baseline="0" dirty="0" err="1" smtClean="0"/>
              <a:t>orthometric</a:t>
            </a:r>
            <a:r>
              <a:rPr lang="en-US" baseline="0" dirty="0" smtClean="0"/>
              <a:t> height (height in relationship to the geoid) to know where water will flow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Problem: we need to know the difference between the ellipsoid height and geoid (aka geoid height or undulation)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past this geoid height was calculated by NGS using large scale leveling and GNSS campaigns. Then provided to users through a realization of NAVD-88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new NGS vertical datum North American-Pacific Geopotential Datum of 2022 will be based on gravimetric calculations rather than traditional leveling surveys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5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get Geoid Heights</a:t>
            </a:r>
            <a:r>
              <a:rPr lang="en-US" baseline="0" dirty="0" smtClean="0"/>
              <a:t> we need a well defined gravity field with gravity observed at multiple distances away from the earths surface.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we can calculate the gravity anomaly (difference between observed gravity and normal gravity). Requires complete coverage of the area you want to model.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Fancy Math happens (Stokes Formula)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Geoid Model provides height correctors at given latitude, longitude and ellipsoid heights.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3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Target is to be able to achieve 2 cm accuracy </a:t>
            </a:r>
            <a:r>
              <a:rPr lang="en-US" altLang="en-US" dirty="0" err="1" smtClean="0"/>
              <a:t>orthometric</a:t>
            </a:r>
            <a:r>
              <a:rPr lang="en-US" altLang="en-US" dirty="0" smtClean="0"/>
              <a:t> heights (where possible) using a GNSS receiver and a geoid model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Roughly 1 cm uncertainty from GNSS and 1 cm from the geoid model</a:t>
            </a:r>
          </a:p>
          <a:p>
            <a:pPr marL="171450" indent="-171450">
              <a:buFontTx/>
              <a:buChar char="-"/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GRAV-D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Phase 1: snapshot of the entire country to provide a consistent data set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Phase 2: long term monitoring of geoid change – Geoid Monitoring</a:t>
            </a:r>
            <a:r>
              <a:rPr lang="en-US" altLang="en-US" baseline="0" dirty="0" smtClean="0"/>
              <a:t> Service (Kevin </a:t>
            </a:r>
            <a:r>
              <a:rPr lang="en-US" altLang="en-US" baseline="0" dirty="0" err="1" smtClean="0"/>
              <a:t>Ahlgren</a:t>
            </a:r>
            <a:r>
              <a:rPr lang="en-US" altLang="en-US" baseline="0" dirty="0" smtClean="0"/>
              <a:t>) will present during this session</a:t>
            </a:r>
            <a:endParaRPr lang="en-US" altLang="en-US" dirty="0" smtClean="0"/>
          </a:p>
          <a:p>
            <a:pPr marL="171450" indent="-171450">
              <a:buFontTx/>
              <a:buChar char="-"/>
              <a:defRPr/>
            </a:pPr>
            <a:r>
              <a:rPr lang="en-US" altLang="en-US" dirty="0" smtClean="0"/>
              <a:t>Work with partners to incorporate additional gravity data, particularly surface gravity data, validate existing data, and monitor 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86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GRAV-D Coverage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Entire</a:t>
            </a:r>
            <a:r>
              <a:rPr lang="en-US" baseline="0" dirty="0" smtClean="0"/>
              <a:t> Unites States and Territories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Covering ~150-200 km into neighboring countries and bodies of 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Take into account bathymetric features such as shelf breaks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Status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Explain Colors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White: Planned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Orange: Collection Started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Blue: Collection Complete, Processing Started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Green: Collection and Processing Complete, Released to the Public on web-page.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aseline="0" dirty="0" smtClean="0"/>
              <a:t>Milestones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GRAV-D data collection is now 75.8% complete.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Finished mainland Alaska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Started collection in the Pacific Islands (Hawaii and American Samoa)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4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GRAV-D Performance Metric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</a:rPr>
              <a:t>Total area calculated using GIS: ~15.5M sq.</a:t>
            </a:r>
            <a:r>
              <a:rPr lang="en-US" baseline="0" dirty="0" smtClean="0">
                <a:latin typeface="Arial" pitchFamily="34" charset="0"/>
              </a:rPr>
              <a:t> km.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itchFamily="34" charset="0"/>
              </a:rPr>
              <a:t>We have collected ~11.8M sq. km.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itchFamily="34" charset="0"/>
              </a:rPr>
              <a:t>That is 75.8% of the target area.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>
              <a:latin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>
                <a:latin typeface="Arial" pitchFamily="34" charset="0"/>
              </a:rPr>
              <a:t>Explain Slide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itchFamily="34" charset="0"/>
              </a:rPr>
              <a:t>A set of yearly goals was created to keep us on track to have 100% collection done in time for the release of the new geopotential datum in 2022 (NAPGD2022).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itchFamily="34" charset="0"/>
              </a:rPr>
              <a:t>Historically, GRAV-D has stayed on track each year.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itchFamily="34" charset="0"/>
              </a:rPr>
              <a:t>We are on track to reach our FY19 goal of 79%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itchFamily="34" charset="0"/>
              </a:rPr>
              <a:t>The FY22 goal is only a 4% increase to give time for processing and inclusion into NAPGD2022.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itchFamily="34" charset="0"/>
              </a:rPr>
              <a:t>As we come to the end, we will lose flexibility of choosing locations based on best conditions and may experience some low productivity that will delay our completion.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itchFamily="34" charset="0"/>
              </a:rPr>
              <a:t>We have several high risk locations to survey including Guam, American Samoa, Hawaii, and the Aleutian Island Chain. Inability to complete these regions could delay completion before 2022.</a:t>
            </a:r>
            <a:endParaRPr lang="en-US" dirty="0" smtClean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32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our processed</a:t>
            </a:r>
            <a:r>
              <a:rPr lang="en-US" baseline="0" dirty="0" smtClean="0"/>
              <a:t> block </a:t>
            </a:r>
            <a:r>
              <a:rPr lang="en-US" dirty="0" smtClean="0"/>
              <a:t>data products can be found on our website.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0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GRAV-D</a:t>
            </a:r>
            <a:r>
              <a:rPr lang="en-US" baseline="0" dirty="0" smtClean="0"/>
              <a:t> Hawaiian Block Status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Surveyed a portion of Hawaii in February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~58% complete with Hawaiian Block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Explain Gravity Disturbance</a:t>
            </a:r>
            <a:r>
              <a:rPr lang="en-US" baseline="0" dirty="0" smtClean="0"/>
              <a:t> Map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Shows the difference between Observed gravity</a:t>
            </a:r>
            <a:r>
              <a:rPr lang="en-US" baseline="0" dirty="0" smtClean="0"/>
              <a:t> and theoretical (normal) gravity if the earth was actually shaped like a homogeneously dense ellipsoid.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return to Hawaii to hopefully complete the block in May-June 2019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0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American Samoa Update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GRAV-D</a:t>
            </a:r>
            <a:r>
              <a:rPr lang="en-US" baseline="0" dirty="0" smtClean="0"/>
              <a:t> data collection is ~40% complete in American Samoa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3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GS.GRAVD@noaa.gov" TargetMode="External"/><Relationship Id="rId4" Type="http://schemas.openxmlformats.org/officeDocument/2006/relationships/hyperlink" Target="mailto:Jeffery.Johnson@noaa.g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09074" y="923303"/>
            <a:ext cx="8229600" cy="175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Gravity for the </a:t>
            </a:r>
            <a:r>
              <a:rPr lang="en-US" altLang="en-US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Redefinition</a:t>
            </a:r>
          </a:p>
          <a:p>
            <a:pPr algn="ctr" eaLnBrk="1" hangingPunct="1">
              <a:defRPr/>
            </a:pPr>
            <a:r>
              <a:rPr lang="en-US" altLang="en-US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US" alt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the American Vertical Datum </a:t>
            </a:r>
            <a:br>
              <a:rPr lang="en-US" alt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altLang="en-US" sz="3200" b="1" dirty="0">
                <a:latin typeface="Helvetica" panose="020B0604020202020204" pitchFamily="34" charset="0"/>
                <a:cs typeface="Helvetica" panose="020B0604020202020204" pitchFamily="34" charset="0"/>
              </a:rPr>
              <a:t>(GRAV-D) </a:t>
            </a:r>
            <a:r>
              <a:rPr lang="en-US" altLang="en-US" sz="3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Update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9074" y="2688239"/>
            <a:ext cx="8229600" cy="91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Jeff Johnson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Acting GRAV-D Project Manager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2808" y="3882976"/>
            <a:ext cx="4202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NGS Geospatial Summit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Silver Spring, MD</a:t>
            </a:r>
          </a:p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May 7, 2019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861868"/>
            <a:ext cx="8229600" cy="28742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Hawaii 2019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18" y="1255686"/>
            <a:ext cx="2373080" cy="183374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1907" r="12322" b="3635"/>
          <a:stretch/>
        </p:blipFill>
        <p:spPr>
          <a:xfrm>
            <a:off x="6160382" y="1255686"/>
            <a:ext cx="2619632" cy="1833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414" y="3988624"/>
            <a:ext cx="8603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Hawaiian collection is ~58%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GRAV-D returns to Hawaii May-June 2019 to hopefully complete data collection. </a:t>
            </a:r>
          </a:p>
        </p:txBody>
      </p:sp>
      <p:pic>
        <p:nvPicPr>
          <p:cNvPr id="10" name="Picture 9" descr="File:Emoji u1f91e.svg - Wikimedia Common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21" y="4611691"/>
            <a:ext cx="392596" cy="392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86" y="2172557"/>
            <a:ext cx="2303200" cy="17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8407" y="720273"/>
            <a:ext cx="8229600" cy="702824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American Samoa 2019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1248412" y="1321172"/>
            <a:ext cx="4362695" cy="1264373"/>
          </a:xfrm>
          <a:prstGeom prst="rect">
            <a:avLst/>
          </a:prstGeom>
        </p:spPr>
        <p:txBody>
          <a:bodyPr/>
          <a:lstStyle/>
          <a:p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American Samoan collection is ~40% Complete</a:t>
            </a:r>
          </a:p>
          <a:p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GRAV-D may return to American Samoa as early as 2021.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56" y="1423097"/>
            <a:ext cx="2792197" cy="361343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1837" r="13623" b="3772"/>
          <a:stretch/>
        </p:blipFill>
        <p:spPr>
          <a:xfrm>
            <a:off x="239257" y="2585545"/>
            <a:ext cx="3205279" cy="2323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04" y="2736468"/>
            <a:ext cx="2609408" cy="19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0525" y="1295400"/>
            <a:ext cx="8686800" cy="36033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GRAV-D has currently collected 75.8% of the target area. We hope to continue at a pace to be finished in 2022, but are </a:t>
            </a:r>
            <a:r>
              <a: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aware </a:t>
            </a:r>
            <a:r>
              <a: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complications </a:t>
            </a:r>
            <a:r>
              <a: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 could slow data collection.</a:t>
            </a:r>
          </a:p>
          <a:p>
            <a:endParaRPr lang="en-US" sz="2800" dirty="0" smtClean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you!</a:t>
            </a: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Jeffery.Johnson@noaa.gov</a:t>
            </a:r>
            <a:endParaRPr lang="en-US" sz="2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NGS.GRAVD@noaa.gov</a:t>
            </a:r>
            <a:endParaRPr lang="en-US" sz="2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17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46128" y="1261442"/>
            <a:ext cx="1878072" cy="48163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46128" y="1743075"/>
            <a:ext cx="6405956" cy="3168018"/>
          </a:xfrm>
        </p:spPr>
        <p:txBody>
          <a:bodyPr>
            <a:normAutofit lnSpcReduction="10000"/>
          </a:bodyPr>
          <a:lstStyle/>
          <a:p>
            <a:pPr marL="571500" indent="-395288"/>
            <a:r>
              <a:rPr lang="en-US" altLang="en-US" sz="2800" dirty="0" smtClean="0"/>
              <a:t>Basic Science: Turning gravity data into a Geoid Model</a:t>
            </a:r>
          </a:p>
          <a:p>
            <a:pPr marL="571500" indent="-395288"/>
            <a:r>
              <a:rPr lang="en-US" altLang="en-US" sz="2800" dirty="0"/>
              <a:t>GRAV-D Project Overview</a:t>
            </a:r>
          </a:p>
          <a:p>
            <a:pPr marL="571500" indent="-395288"/>
            <a:r>
              <a:rPr lang="en-US" altLang="en-US" sz="2800" dirty="0" smtClean="0"/>
              <a:t>Data Collection Status</a:t>
            </a:r>
          </a:p>
          <a:p>
            <a:pPr marL="571500" indent="-395288"/>
            <a:r>
              <a:rPr lang="en-US" altLang="en-US" sz="2800" dirty="0" smtClean="0"/>
              <a:t>2019 Hawaiian Data Collection</a:t>
            </a:r>
          </a:p>
          <a:p>
            <a:pPr marL="571500" indent="-395288"/>
            <a:r>
              <a:rPr lang="en-US" altLang="en-US" sz="2800" dirty="0" smtClean="0"/>
              <a:t>2019 American Samoan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5509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01579" y="855925"/>
            <a:ext cx="5701085" cy="48163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Airborne Gravity Data Collection</a:t>
            </a:r>
          </a:p>
        </p:txBody>
      </p:sp>
      <p:pic>
        <p:nvPicPr>
          <p:cNvPr id="3" name="gravimeter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7479" y="1337557"/>
            <a:ext cx="5534107" cy="368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6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temp\geoidSche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58" y="1428750"/>
            <a:ext cx="5105307" cy="36075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645387" y="3929324"/>
            <a:ext cx="1944503" cy="646331"/>
            <a:chOff x="4172868" y="5450052"/>
            <a:chExt cx="2667000" cy="1151298"/>
          </a:xfrm>
        </p:grpSpPr>
        <p:sp>
          <p:nvSpPr>
            <p:cNvPr id="8" name="Rectangle 7"/>
            <p:cNvSpPr/>
            <p:nvPr/>
          </p:nvSpPr>
          <p:spPr>
            <a:xfrm>
              <a:off x="4172868" y="5649786"/>
              <a:ext cx="2667000" cy="759498"/>
            </a:xfrm>
            <a:prstGeom prst="rect">
              <a:avLst/>
            </a:prstGeom>
            <a:solidFill>
              <a:srgbClr val="2894A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3016" y="5703838"/>
              <a:ext cx="549448" cy="64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OPUS side menu logo imag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799" y="5732943"/>
              <a:ext cx="439142" cy="585520"/>
            </a:xfrm>
            <a:prstGeom prst="ellipse">
              <a:avLst/>
            </a:prstGeom>
            <a:ln w="63500" cap="rnd">
              <a:solidFill>
                <a:srgbClr val="FFFF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4172869" y="5450052"/>
              <a:ext cx="2227859" cy="115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 dirty="0" smtClean="0">
                  <a:solidFill>
                    <a:srgbClr val="FF11B5"/>
                  </a:solidFill>
                </a:rPr>
                <a:t>H ≈     -</a:t>
              </a:r>
              <a:endParaRPr lang="en-US" altLang="en-US" sz="3600" b="1" dirty="0">
                <a:solidFill>
                  <a:srgbClr val="FF11B5"/>
                </a:solidFill>
              </a:endParaRPr>
            </a:p>
          </p:txBody>
        </p:sp>
      </p:grpSp>
      <p:sp>
        <p:nvSpPr>
          <p:cNvPr id="12" name="Rectangle 4"/>
          <p:cNvSpPr txBox="1">
            <a:spLocks/>
          </p:cNvSpPr>
          <p:nvPr/>
        </p:nvSpPr>
        <p:spPr>
          <a:xfrm>
            <a:off x="428625" y="885825"/>
            <a:ext cx="8382000" cy="40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Gravity Data            Geoid In Brief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60520" y="1072779"/>
            <a:ext cx="697230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OPUS side menu logo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32" y="1739614"/>
            <a:ext cx="531812" cy="70908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458817" y="3294117"/>
            <a:ext cx="1121134" cy="579143"/>
            <a:chOff x="2532549" y="3655219"/>
            <a:chExt cx="2095620" cy="1027258"/>
          </a:xfrm>
        </p:grpSpPr>
        <p:sp>
          <p:nvSpPr>
            <p:cNvPr id="16" name="Rectangle 15"/>
            <p:cNvSpPr/>
            <p:nvPr/>
          </p:nvSpPr>
          <p:spPr>
            <a:xfrm>
              <a:off x="2532549" y="3964787"/>
              <a:ext cx="2095620" cy="530222"/>
            </a:xfrm>
            <a:prstGeom prst="rect">
              <a:avLst/>
            </a:prstGeom>
            <a:solidFill>
              <a:srgbClr val="957A5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7" name="Group 3"/>
            <p:cNvGrpSpPr>
              <a:grpSpLocks/>
            </p:cNvGrpSpPr>
            <p:nvPr/>
          </p:nvGrpSpPr>
          <p:grpSpPr bwMode="auto">
            <a:xfrm>
              <a:off x="3085059" y="3655219"/>
              <a:ext cx="1410741" cy="1027258"/>
              <a:chOff x="3085059" y="3733800"/>
              <a:chExt cx="1410741" cy="1027258"/>
            </a:xfrm>
          </p:grpSpPr>
          <p:pic>
            <p:nvPicPr>
              <p:cNvPr id="18" name="Picture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059" y="3770458"/>
                <a:ext cx="9906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Left Brace 18"/>
              <p:cNvSpPr/>
              <p:nvPr/>
            </p:nvSpPr>
            <p:spPr>
              <a:xfrm>
                <a:off x="4191000" y="3733800"/>
                <a:ext cx="304800" cy="990600"/>
              </a:xfrm>
              <a:prstGeom prst="leftBrace">
                <a:avLst/>
              </a:prstGeom>
              <a:ln>
                <a:solidFill>
                  <a:srgbClr val="01FEF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938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/>
          </p:cNvSpPr>
          <p:nvPr/>
        </p:nvSpPr>
        <p:spPr>
          <a:xfrm>
            <a:off x="200025" y="885825"/>
            <a:ext cx="8382000" cy="40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Gravity Data            Geoid In Brief</a:t>
            </a:r>
          </a:p>
        </p:txBody>
      </p:sp>
      <p:sp>
        <p:nvSpPr>
          <p:cNvPr id="7" name="Rectangle 5"/>
          <p:cNvSpPr txBox="1">
            <a:spLocks/>
          </p:cNvSpPr>
          <p:nvPr/>
        </p:nvSpPr>
        <p:spPr bwMode="auto">
          <a:xfrm>
            <a:off x="1190625" y="1373123"/>
            <a:ext cx="4562475" cy="164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Getting N</a:t>
            </a:r>
            <a:r>
              <a:rPr lang="en-US" altLang="en-US" sz="1800" baseline="-25000" dirty="0">
                <a:latin typeface="Arial" panose="020B0604020202020204" pitchFamily="34" charset="0"/>
              </a:rPr>
              <a:t>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smtClean="0">
                <a:latin typeface="Arial" panose="020B0604020202020204" pitchFamily="34" charset="0"/>
              </a:rPr>
              <a:t>(Geoid Height) isn’t </a:t>
            </a:r>
            <a:r>
              <a:rPr lang="en-US" altLang="en-US" sz="1800" dirty="0">
                <a:latin typeface="Arial" panose="020B0604020202020204" pitchFamily="34" charset="0"/>
              </a:rPr>
              <a:t>trivial…</a:t>
            </a:r>
          </a:p>
          <a:p>
            <a:r>
              <a:rPr lang="en-US" altLang="en-US" sz="1800" dirty="0" smtClean="0">
                <a:latin typeface="Arial" panose="020B0604020202020204" pitchFamily="34" charset="0"/>
              </a:rPr>
              <a:t>First you need a gravity field (Satellite, terrestrial, airborne, ship track data)</a:t>
            </a:r>
          </a:p>
          <a:p>
            <a:r>
              <a:rPr lang="en-US" altLang="en-US" sz="1600" dirty="0" smtClean="0">
                <a:latin typeface="Arial" panose="020B0604020202020204" pitchFamily="34" charset="0"/>
              </a:rPr>
              <a:t>Then calculate </a:t>
            </a:r>
            <a:r>
              <a:rPr lang="en-US" altLang="en-US" sz="1600" b="1" dirty="0">
                <a:latin typeface="Arial" panose="020B0604020202020204" pitchFamily="34" charset="0"/>
              </a:rPr>
              <a:t>gravity anomaly</a:t>
            </a:r>
            <a:r>
              <a:rPr lang="en-US" altLang="en-US" sz="1600" dirty="0">
                <a:latin typeface="Arial" panose="020B0604020202020204" pitchFamily="34" charset="0"/>
              </a:rPr>
              <a:t>, ∆g.</a:t>
            </a:r>
          </a:p>
          <a:p>
            <a:r>
              <a:rPr lang="en-US" altLang="en-US" sz="1600" dirty="0">
                <a:latin typeface="Arial" panose="020B0604020202020204" pitchFamily="34" charset="0"/>
              </a:rPr>
              <a:t>Then solve Stokes’ integral:</a:t>
            </a:r>
          </a:p>
        </p:txBody>
      </p:sp>
      <p:sp>
        <p:nvSpPr>
          <p:cNvPr id="8" name="Rectangle 5"/>
          <p:cNvSpPr txBox="1">
            <a:spLocks/>
          </p:cNvSpPr>
          <p:nvPr/>
        </p:nvSpPr>
        <p:spPr bwMode="auto">
          <a:xfrm>
            <a:off x="1190625" y="3543300"/>
            <a:ext cx="7467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Need to </a:t>
            </a:r>
            <a:r>
              <a:rPr lang="en-US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know ∆g over the entire surface of the earth (or, at least a continental-sized chunk of it…)</a:t>
            </a:r>
          </a:p>
          <a:p>
            <a:r>
              <a:rPr lang="en-US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(R is the mean radius of the earth, ɣ</a:t>
            </a:r>
            <a:r>
              <a:rPr lang="en-US" altLang="en-US" sz="16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is mean surface gravity on an equivalent ellipsoidal earth, S is an analytic (geometrical) function of position</a:t>
            </a:r>
            <a:r>
              <a:rPr lang="en-US" alt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.)</a:t>
            </a:r>
            <a:endParaRPr lang="en-US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2" descr="https://upload.wikimedia.org/wikipedia/commons/5/56/Geoids_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526037"/>
            <a:ext cx="2894995" cy="17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6817" t="3160" r="17495" b="18886"/>
          <a:stretch/>
        </p:blipFill>
        <p:spPr>
          <a:xfrm>
            <a:off x="1762125" y="2895599"/>
            <a:ext cx="2771775" cy="7048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931920" y="1072779"/>
            <a:ext cx="697230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8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58947" y="795803"/>
            <a:ext cx="5599841" cy="734499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GRAV-D Project Overview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0089" y="1557803"/>
            <a:ext cx="5589529" cy="34198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Overall Target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 2 cm accurate </a:t>
            </a:r>
            <a:r>
              <a:rPr lang="en-US" sz="1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orthometric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heights from GNSS and a geoid model</a:t>
            </a:r>
          </a:p>
          <a:p>
            <a:pPr>
              <a:defRPr/>
            </a:pPr>
            <a:r>
              <a:rPr lang="en-US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GRAV-D Goal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 Create gravimetric geoid accurate to 1 cm where possible using airborne gravity data</a:t>
            </a:r>
          </a:p>
          <a:p>
            <a:pPr>
              <a:defRPr/>
            </a:pPr>
            <a:r>
              <a:rPr lang="en-US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GRAV-D</a:t>
            </a: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 Two main goals of the project</a:t>
            </a:r>
          </a:p>
          <a:p>
            <a:pPr lvl="1">
              <a:defRPr/>
            </a:pP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Airborne gravity survey of entire country and its holdings</a:t>
            </a:r>
          </a:p>
          <a:p>
            <a:pPr lvl="1">
              <a:defRPr/>
            </a:pP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Long-term monitoring of geoid change</a:t>
            </a:r>
          </a:p>
          <a:p>
            <a:pPr>
              <a:defRPr/>
            </a:pPr>
            <a:r>
              <a:rPr lang="en-US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Leveraging partnerships to improve and validate gravity data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5" y="2052809"/>
            <a:ext cx="2276260" cy="298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1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7" y="889000"/>
            <a:ext cx="5938761" cy="41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929847"/>
              </p:ext>
            </p:extLst>
          </p:nvPr>
        </p:nvGraphicFramePr>
        <p:xfrm>
          <a:off x="1208015" y="973122"/>
          <a:ext cx="6014906" cy="3964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734348"/>
              </p:ext>
            </p:extLst>
          </p:nvPr>
        </p:nvGraphicFramePr>
        <p:xfrm>
          <a:off x="7432645" y="973127"/>
          <a:ext cx="1518407" cy="3964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1649">
                  <a:extLst>
                    <a:ext uri="{9D8B030D-6E8A-4147-A177-3AD203B41FA5}">
                      <a16:colId xmlns:a16="http://schemas.microsoft.com/office/drawing/2014/main" val="2184018807"/>
                    </a:ext>
                  </a:extLst>
                </a:gridCol>
                <a:gridCol w="746758">
                  <a:extLst>
                    <a:ext uri="{9D8B030D-6E8A-4147-A177-3AD203B41FA5}">
                      <a16:colId xmlns:a16="http://schemas.microsoft.com/office/drawing/2014/main" val="3225685404"/>
                    </a:ext>
                  </a:extLst>
                </a:gridCol>
              </a:tblGrid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Year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Goal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6367873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7465559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3249707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174808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1591509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821292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5143595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53%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0465927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5086132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6599181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8241376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87%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4062613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8407062"/>
                  </a:ext>
                </a:extLst>
              </a:tr>
              <a:tr h="283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FY22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25155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5149853" y="2816645"/>
            <a:ext cx="1118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 Progress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39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64181" y="803144"/>
            <a:ext cx="4008783" cy="64815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GRAV-D Website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4649" y="1585519"/>
            <a:ext cx="4305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Access GRAV-D Information and Data Products.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www.ngs.noaa.gov/GRAV-D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491" y="1422327"/>
            <a:ext cx="2496152" cy="359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1055</Words>
  <Application>Microsoft Office PowerPoint</Application>
  <PresentationFormat>On-screen Show (16:9)</PresentationFormat>
  <Paragraphs>152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MS PGothic</vt:lpstr>
      <vt:lpstr>MS PGothic</vt:lpstr>
      <vt:lpstr>Arial</vt:lpstr>
      <vt:lpstr>Calibri</vt:lpstr>
      <vt:lpstr>Helvetica</vt:lpstr>
      <vt:lpstr>Office Theme</vt:lpstr>
      <vt:lpstr>PowerPoint Presentation</vt:lpstr>
      <vt:lpstr>Agenda</vt:lpstr>
      <vt:lpstr>Airborne Gravity Data Collection</vt:lpstr>
      <vt:lpstr>PowerPoint Presentation</vt:lpstr>
      <vt:lpstr>PowerPoint Presentation</vt:lpstr>
      <vt:lpstr>GRAV-D Project Overview</vt:lpstr>
      <vt:lpstr>PowerPoint Presentation</vt:lpstr>
      <vt:lpstr>PowerPoint Presentation</vt:lpstr>
      <vt:lpstr>GRAV-D Website</vt:lpstr>
      <vt:lpstr>Hawaii 2019</vt:lpstr>
      <vt:lpstr>American Samoa 2019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Simmons</dc:creator>
  <cp:lastModifiedBy>Jeffery Johnson</cp:lastModifiedBy>
  <cp:revision>37</cp:revision>
  <dcterms:created xsi:type="dcterms:W3CDTF">2017-02-03T22:38:58Z</dcterms:created>
  <dcterms:modified xsi:type="dcterms:W3CDTF">2019-05-01T11:51:12Z</dcterms:modified>
</cp:coreProperties>
</file>