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Arial Black" panose="020B0A0402010202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640"/>
              </a:spcBef>
              <a:spcAft>
                <a:spcPts val="0"/>
              </a:spcAft>
              <a:buNone/>
            </a:pPr>
            <a:r>
              <a:rPr lang="en"/>
              <a:t>Goal: host a small industry workshop with commercial equipment and software representatives to discuss their needs and concerns regarding the NSRS modernization scheduled for 2022.</a:t>
            </a:r>
            <a:endParaRPr/>
          </a:p>
          <a:p>
            <a:pPr marL="0" lvl="0" indent="0" rtl="0">
              <a:spcBef>
                <a:spcPts val="1000"/>
              </a:spcBef>
              <a:spcAft>
                <a:spcPts val="0"/>
              </a:spcAft>
              <a:buNone/>
            </a:pPr>
            <a:r>
              <a:rPr lang="en"/>
              <a:t>External Attendees</a:t>
            </a:r>
            <a:endParaRPr/>
          </a:p>
          <a:p>
            <a:pPr marL="457200" lvl="0" indent="-317500" rtl="0">
              <a:spcBef>
                <a:spcPts val="1000"/>
              </a:spcBef>
              <a:spcAft>
                <a:spcPts val="0"/>
              </a:spcAft>
              <a:buClr>
                <a:schemeClr val="dk1"/>
              </a:buClr>
              <a:buSzPts val="1400"/>
              <a:buChar char="•"/>
            </a:pPr>
            <a:r>
              <a:rPr lang="en"/>
              <a:t>Software developers (surveying and GIS vendors)</a:t>
            </a:r>
            <a:endParaRPr/>
          </a:p>
          <a:p>
            <a:pPr marL="457200" lvl="0" indent="-317500" rtl="0">
              <a:spcBef>
                <a:spcPts val="1000"/>
              </a:spcBef>
              <a:spcAft>
                <a:spcPts val="0"/>
              </a:spcAft>
              <a:buClr>
                <a:schemeClr val="dk1"/>
              </a:buClr>
              <a:buSzPts val="1400"/>
              <a:buChar char="•"/>
            </a:pPr>
            <a:r>
              <a:rPr lang="en"/>
              <a:t>End-user guest speakers</a:t>
            </a:r>
            <a:endParaRPr/>
          </a:p>
          <a:p>
            <a:pPr marL="457200" lvl="0" indent="-317500" rtl="0">
              <a:spcBef>
                <a:spcPts val="1000"/>
              </a:spcBef>
              <a:spcAft>
                <a:spcPts val="0"/>
              </a:spcAft>
              <a:buClr>
                <a:schemeClr val="dk1"/>
              </a:buClr>
              <a:buSzPts val="1400"/>
              <a:buChar char="•"/>
            </a:pPr>
            <a:r>
              <a:rPr lang="en"/>
              <a:t>Trade publications</a:t>
            </a:r>
            <a:endParaRPr/>
          </a:p>
          <a:p>
            <a:pPr marL="0" lvl="0" indent="0" rtl="0">
              <a:spcBef>
                <a:spcPts val="1000"/>
              </a:spcBef>
              <a:spcAft>
                <a:spcPts val="0"/>
              </a:spcAft>
              <a:buNone/>
            </a:pPr>
            <a:r>
              <a:rPr lang="en"/>
              <a:t>Internal Attendees</a:t>
            </a:r>
            <a:endParaRPr/>
          </a:p>
          <a:p>
            <a:pPr marL="457200" lvl="0" indent="-317500" rtl="0">
              <a:spcBef>
                <a:spcPts val="1000"/>
              </a:spcBef>
              <a:spcAft>
                <a:spcPts val="0"/>
              </a:spcAft>
              <a:buClr>
                <a:schemeClr val="dk1"/>
              </a:buClr>
              <a:buSzPts val="1400"/>
              <a:buChar char="•"/>
            </a:pPr>
            <a:r>
              <a:rPr lang="en"/>
              <a:t>National Ocean Service (NOS) and NGS Leadership </a:t>
            </a:r>
            <a:endParaRPr/>
          </a:p>
          <a:p>
            <a:pPr marL="457200" lvl="0" indent="-317500" rtl="0">
              <a:spcBef>
                <a:spcPts val="1000"/>
              </a:spcBef>
              <a:spcAft>
                <a:spcPts val="0"/>
              </a:spcAft>
              <a:buClr>
                <a:schemeClr val="dk1"/>
              </a:buClr>
              <a:buSzPts val="1400"/>
              <a:buChar char="•"/>
            </a:pPr>
            <a:r>
              <a:rPr lang="en"/>
              <a:t>NGS subject matter experts </a:t>
            </a:r>
            <a:endParaRPr/>
          </a:p>
          <a:p>
            <a:pPr marL="457200" lvl="0" indent="-317500" rtl="0">
              <a:spcBef>
                <a:spcPts val="1000"/>
              </a:spcBef>
              <a:spcAft>
                <a:spcPts val="0"/>
              </a:spcAft>
              <a:buClr>
                <a:schemeClr val="dk1"/>
              </a:buClr>
              <a:buSzPts val="1400"/>
              <a:buChar char="•"/>
            </a:pPr>
            <a:r>
              <a:rPr lang="en"/>
              <a:t>NGS staff (meeting organizers; break-out group facilitators, etc)</a:t>
            </a:r>
            <a:endParaRPr/>
          </a:p>
          <a:p>
            <a:pPr marL="457200" lvl="0" indent="-317500" rtl="0">
              <a:spcBef>
                <a:spcPts val="1000"/>
              </a:spcBef>
              <a:spcAft>
                <a:spcPts val="1000"/>
              </a:spcAft>
              <a:buClr>
                <a:schemeClr val="dk1"/>
              </a:buClr>
              <a:buSzPts val="1400"/>
              <a:buChar char="•"/>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a:t>Existing NAD 83 reference frames will be four plate-fixed terrestrial reference frames:  </a:t>
            </a:r>
            <a:endParaRPr/>
          </a:p>
          <a:p>
            <a:pPr marL="0" lvl="0" indent="0">
              <a:spcBef>
                <a:spcPts val="0"/>
              </a:spcBef>
              <a:spcAft>
                <a:spcPts val="0"/>
              </a:spcAft>
              <a:buClr>
                <a:schemeClr val="dk1"/>
              </a:buClr>
              <a:buSzPts val="1100"/>
              <a:buFont typeface="Arial"/>
              <a:buNone/>
            </a:pPr>
            <a:r>
              <a:rPr lang="en"/>
              <a:t>North American Terrestrial Reference Frame of 2022 (NATRF2022)</a:t>
            </a:r>
            <a:endParaRPr/>
          </a:p>
          <a:p>
            <a:pPr marL="0" lvl="0" indent="0">
              <a:spcBef>
                <a:spcPts val="0"/>
              </a:spcBef>
              <a:spcAft>
                <a:spcPts val="0"/>
              </a:spcAft>
              <a:buClr>
                <a:schemeClr val="dk1"/>
              </a:buClr>
              <a:buSzPts val="1100"/>
              <a:buFont typeface="Arial"/>
              <a:buNone/>
            </a:pPr>
            <a:r>
              <a:rPr lang="en"/>
              <a:t>Pacific Terrestrial Reference Frame of 2022 (PATRF2022)</a:t>
            </a:r>
            <a:endParaRPr/>
          </a:p>
          <a:p>
            <a:pPr marL="0" lvl="0" indent="0">
              <a:spcBef>
                <a:spcPts val="0"/>
              </a:spcBef>
              <a:spcAft>
                <a:spcPts val="0"/>
              </a:spcAft>
              <a:buClr>
                <a:schemeClr val="dk1"/>
              </a:buClr>
              <a:buSzPts val="1100"/>
              <a:buFont typeface="Arial"/>
              <a:buNone/>
            </a:pPr>
            <a:r>
              <a:rPr lang="en"/>
              <a:t>Mariana Terrestrial Reference Frame of 2022 (MATRF2022)</a:t>
            </a:r>
            <a:endParaRPr/>
          </a:p>
          <a:p>
            <a:pPr marL="0" lvl="0" indent="0">
              <a:spcBef>
                <a:spcPts val="0"/>
              </a:spcBef>
              <a:spcAft>
                <a:spcPts val="0"/>
              </a:spcAft>
              <a:buClr>
                <a:schemeClr val="dk1"/>
              </a:buClr>
              <a:buSzPts val="1100"/>
              <a:buFont typeface="Arial"/>
              <a:buNone/>
            </a:pPr>
            <a:r>
              <a:rPr lang="en"/>
              <a:t>Caribbean Terrestrial Reference Frame of 2022 (CATRF2022)</a:t>
            </a:r>
            <a:endParaRPr/>
          </a:p>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r>
              <a:rPr lang="en"/>
              <a:t>NAVD 88 will be replaced with a geopotential datum called:</a:t>
            </a:r>
            <a:endParaRPr/>
          </a:p>
          <a:p>
            <a:pPr marL="0" lvl="0" indent="0">
              <a:spcBef>
                <a:spcPts val="0"/>
              </a:spcBef>
              <a:spcAft>
                <a:spcPts val="0"/>
              </a:spcAft>
              <a:buClr>
                <a:schemeClr val="dk1"/>
              </a:buClr>
              <a:buSzPts val="1100"/>
              <a:buFont typeface="Arial"/>
              <a:buNone/>
            </a:pPr>
            <a:r>
              <a:rPr lang="en"/>
              <a:t>North American-Pacific Geopotential Datum of 2022 (NAPGD2022)</a:t>
            </a:r>
            <a:endParaRPr/>
          </a:p>
          <a:p>
            <a:pPr marL="0" lvl="0" indent="0">
              <a:spcBef>
                <a:spcPts val="0"/>
              </a:spcBef>
              <a:spcAft>
                <a:spcPts val="0"/>
              </a:spcAft>
              <a:buClr>
                <a:schemeClr val="dk1"/>
              </a:buClr>
              <a:buSzPts val="1100"/>
              <a:buFont typeface="Arial"/>
              <a:buNone/>
            </a:pPr>
            <a:r>
              <a:rPr lang="en"/>
              <a:t>Within NAPGD2022, a prominent products will be a time dependent model of the geoid called GEOID2022.</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a:t>Putting Science into Production </a:t>
            </a:r>
            <a:endParaRPr/>
          </a:p>
          <a:p>
            <a:pPr marL="457200" lvl="0" indent="-317500">
              <a:spcBef>
                <a:spcPts val="0"/>
              </a:spcBef>
              <a:spcAft>
                <a:spcPts val="0"/>
              </a:spcAft>
              <a:buSzPts val="1400"/>
              <a:buChar char="●"/>
            </a:pPr>
            <a:r>
              <a:rPr lang="en"/>
              <a:t>Accepting Real-time Kinematic GNSS Data </a:t>
            </a:r>
            <a:endParaRPr/>
          </a:p>
          <a:p>
            <a:pPr marL="914400" lvl="1" indent="-317500">
              <a:spcBef>
                <a:spcPts val="0"/>
              </a:spcBef>
              <a:spcAft>
                <a:spcPts val="0"/>
              </a:spcAft>
              <a:buSzPts val="1400"/>
              <a:buChar char="○"/>
            </a:pPr>
            <a:r>
              <a:rPr lang="en"/>
              <a:t>Also view November 2017 webinar on “Deriving High-accuracy Ellipsoid Heights with OPUS-Projects”</a:t>
            </a:r>
            <a:endParaRPr/>
          </a:p>
          <a:p>
            <a:pPr marL="457200" lvl="0" indent="-317500">
              <a:spcBef>
                <a:spcPts val="0"/>
              </a:spcBef>
              <a:spcAft>
                <a:spcPts val="0"/>
              </a:spcAft>
              <a:buSzPts val="1400"/>
              <a:buChar char="●"/>
            </a:pPr>
            <a:r>
              <a:rPr lang="en"/>
              <a:t>Preparing for a New State Plane Coordinate System in 2022</a:t>
            </a:r>
            <a:endParaRPr/>
          </a:p>
          <a:p>
            <a:pPr marL="914400" lvl="1" indent="-317500">
              <a:spcBef>
                <a:spcPts val="0"/>
              </a:spcBef>
              <a:spcAft>
                <a:spcPts val="0"/>
              </a:spcAft>
              <a:buSzPts val="1400"/>
              <a:buChar char="○"/>
            </a:pPr>
            <a:r>
              <a:rPr lang="en"/>
              <a:t>Also view March 2018 and April 2018 webinars</a:t>
            </a:r>
            <a:endParaRPr/>
          </a:p>
          <a:p>
            <a:pPr marL="914400" lvl="1" indent="-317500">
              <a:spcBef>
                <a:spcPts val="0"/>
              </a:spcBef>
              <a:spcAft>
                <a:spcPts val="0"/>
              </a:spcAft>
              <a:buSzPts val="1400"/>
              <a:buChar char="○"/>
            </a:pPr>
            <a:r>
              <a:rPr lang="en"/>
              <a:t>Comments on Draft Policy and Procedures due Aug 31, 2018</a:t>
            </a:r>
            <a:endParaRPr/>
          </a:p>
          <a:p>
            <a:pPr marL="914400" lvl="1" indent="-317500">
              <a:spcBef>
                <a:spcPts val="0"/>
              </a:spcBef>
              <a:spcAft>
                <a:spcPts val="0"/>
              </a:spcAft>
              <a:buSzPts val="1400"/>
              <a:buChar char="○"/>
            </a:pPr>
            <a:r>
              <a:rPr lang="en"/>
              <a:t>https://geodesy.noaa.gov/SPCS/index.shtml </a:t>
            </a:r>
            <a:endParaRPr/>
          </a:p>
          <a:p>
            <a:pPr marL="457200" lvl="0" indent="-317500">
              <a:spcBef>
                <a:spcPts val="0"/>
              </a:spcBef>
              <a:spcAft>
                <a:spcPts val="0"/>
              </a:spcAft>
              <a:buSzPts val="1400"/>
              <a:buChar char="●"/>
            </a:pPr>
            <a:r>
              <a:rPr lang="en"/>
              <a:t>Guest speaker presentations gave further insights / examples</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
              <a:t>Software, Transformation Tools, and Web Services</a:t>
            </a:r>
            <a:endParaRPr/>
          </a:p>
          <a:p>
            <a:pPr marL="0" lvl="0" indent="0">
              <a:spcBef>
                <a:spcPts val="0"/>
              </a:spcBef>
              <a:spcAft>
                <a:spcPts val="0"/>
              </a:spcAft>
              <a:buClr>
                <a:schemeClr val="dk1"/>
              </a:buClr>
              <a:buSzPts val="1100"/>
              <a:buFont typeface="Arial"/>
              <a:buNone/>
            </a:pPr>
            <a:r>
              <a:rPr lang="en"/>
              <a:t>NGS Coordinate Conversion and Transformation Tool (NCAT)</a:t>
            </a:r>
            <a:endParaRPr/>
          </a:p>
          <a:p>
            <a:pPr marL="0" lvl="0" indent="0">
              <a:spcBef>
                <a:spcPts val="0"/>
              </a:spcBef>
              <a:spcAft>
                <a:spcPts val="0"/>
              </a:spcAft>
              <a:buClr>
                <a:schemeClr val="dk1"/>
              </a:buClr>
              <a:buSzPts val="1100"/>
              <a:buFont typeface="Arial"/>
              <a:buNone/>
            </a:pPr>
            <a:r>
              <a:rPr lang="en"/>
              <a:t>https://geodesy.noaa.gov/NCAT/ </a:t>
            </a:r>
            <a:endParaRPr/>
          </a:p>
          <a:p>
            <a:pPr marL="0" lvl="0" indent="0">
              <a:spcBef>
                <a:spcPts val="0"/>
              </a:spcBef>
              <a:spcAft>
                <a:spcPts val="0"/>
              </a:spcAft>
              <a:buClr>
                <a:schemeClr val="dk1"/>
              </a:buClr>
              <a:buSzPts val="1100"/>
              <a:buFont typeface="Arial"/>
              <a:buNone/>
            </a:pPr>
            <a:r>
              <a:rPr lang="en"/>
              <a:t>Web Services - newly released in May</a:t>
            </a:r>
            <a:endParaRPr/>
          </a:p>
          <a:p>
            <a:pPr marL="0" lvl="0" indent="0">
              <a:spcBef>
                <a:spcPts val="0"/>
              </a:spcBef>
              <a:spcAft>
                <a:spcPts val="0"/>
              </a:spcAft>
              <a:buClr>
                <a:schemeClr val="dk1"/>
              </a:buClr>
              <a:buSzPts val="1100"/>
              <a:buFont typeface="Arial"/>
              <a:buNone/>
            </a:pPr>
            <a:r>
              <a:rPr lang="en"/>
              <a:t>https://geodesy.noaa.gov/web_services/ </a:t>
            </a:r>
            <a:endParaRPr/>
          </a:p>
          <a:p>
            <a:pPr marL="0" lvl="0" indent="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457200" y="1200151"/>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4" name="Shape 64"/>
          <p:cNvSpPr txBox="1">
            <a:spLocks noGrp="1"/>
          </p:cNvSpPr>
          <p:nvPr>
            <p:ph type="subTitle" idx="1"/>
          </p:nvPr>
        </p:nvSpPr>
        <p:spPr>
          <a:xfrm>
            <a:off x="1371600" y="2914650"/>
            <a:ext cx="6400800" cy="13143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0" name="Shape 70"/>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Shape 76"/>
          <p:cNvSpPr txBox="1">
            <a:spLocks noGrp="1"/>
          </p:cNvSpPr>
          <p:nvPr>
            <p:ph type="body" idx="1"/>
          </p:nvPr>
        </p:nvSpPr>
        <p:spPr>
          <a:xfrm>
            <a:off x="457200" y="1200151"/>
            <a:ext cx="4038600" cy="33945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4648200" y="1200151"/>
            <a:ext cx="4038600" cy="33945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3" name="Shape 83"/>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3"/>
          </p:nvPr>
        </p:nvSpPr>
        <p:spPr>
          <a:xfrm>
            <a:off x="4645026" y="1151335"/>
            <a:ext cx="4041900" cy="4797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2" name="Shape 9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Shape 101"/>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457201" y="1076326"/>
            <a:ext cx="3008400" cy="35184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Shape 108"/>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Shape 115"/>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463750" y="1371629"/>
            <a:ext cx="43887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Shape 121"/>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Shape 52"/>
          <p:cNvSpPr txBox="1">
            <a:spLocks noGrp="1"/>
          </p:cNvSpPr>
          <p:nvPr>
            <p:ph type="body" idx="1"/>
          </p:nvPr>
        </p:nvSpPr>
        <p:spPr>
          <a:xfrm>
            <a:off x="457200" y="1200151"/>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mailto:NGS.Feedback@noa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mailto:NGS.Feedback@noa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g"/><Relationship Id="rId7" Type="http://schemas.openxmlformats.org/officeDocument/2006/relationships/hyperlink" Target="https://geodesy.noaa.gov/web/science_edu/webinar_series/blueprint-2022-geopotential-coordinates.s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geodesy.noaa.gov/web/science_edu/webinar_series/blueprint-2022-geometric-coordinates.shtml" TargetMode="External"/><Relationship Id="rId5" Type="http://schemas.openxmlformats.org/officeDocument/2006/relationships/hyperlink" Target="https://geodesy.noaa.gov/PUBS_LIB/NOAA_TR_NOS_NGS_0064.pdf" TargetMode="External"/><Relationship Id="rId4" Type="http://schemas.openxmlformats.org/officeDocument/2006/relationships/hyperlink" Target="https://geodesy.noaa.gov/PUBS_LIB/NOAA_TR_NOS_NGS_006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Shape 129"/>
          <p:cNvSpPr txBox="1">
            <a:spLocks noGrp="1"/>
          </p:cNvSpPr>
          <p:nvPr>
            <p:ph type="ctrTitle" idx="4294967295"/>
          </p:nvPr>
        </p:nvSpPr>
        <p:spPr>
          <a:xfrm>
            <a:off x="311700" y="2077775"/>
            <a:ext cx="8520600" cy="2741100"/>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2800" b="1">
                <a:solidFill>
                  <a:srgbClr val="1F497D"/>
                </a:solidFill>
                <a:latin typeface="Arial Black"/>
                <a:ea typeface="Arial Black"/>
                <a:cs typeface="Arial Black"/>
                <a:sym typeface="Arial Black"/>
              </a:rPr>
              <a:t>Industry Engagement to Modernize the National Spatial Reference System (NSRS)</a:t>
            </a:r>
            <a:endParaRPr sz="2800" b="1">
              <a:solidFill>
                <a:srgbClr val="1F497D"/>
              </a:solidFill>
              <a:latin typeface="Arial Black"/>
              <a:ea typeface="Arial Black"/>
              <a:cs typeface="Arial Black"/>
              <a:sym typeface="Arial Black"/>
            </a:endParaRPr>
          </a:p>
          <a:p>
            <a:pPr marL="0" lvl="0" indent="0" rtl="0">
              <a:lnSpc>
                <a:spcPct val="150000"/>
              </a:lnSpc>
              <a:spcBef>
                <a:spcPts val="0"/>
              </a:spcBef>
              <a:spcAft>
                <a:spcPts val="0"/>
              </a:spcAft>
              <a:buClr>
                <a:schemeClr val="dk1"/>
              </a:buClr>
              <a:buSzPts val="1100"/>
              <a:buFont typeface="Arial"/>
              <a:buNone/>
            </a:pPr>
            <a:r>
              <a:rPr lang="en" sz="2400">
                <a:latin typeface="Arial Black"/>
                <a:ea typeface="Arial Black"/>
                <a:cs typeface="Arial Black"/>
                <a:sym typeface="Arial Black"/>
              </a:rPr>
              <a:t>June 7, 2018</a:t>
            </a:r>
            <a:endParaRPr sz="2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idx="4294967295"/>
          </p:nvPr>
        </p:nvSpPr>
        <p:spPr>
          <a:xfrm>
            <a:off x="82800" y="368300"/>
            <a:ext cx="90612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Break-out 1: End Users and Applying Science</a:t>
            </a:r>
            <a:endParaRPr sz="2800">
              <a:solidFill>
                <a:srgbClr val="1F497D"/>
              </a:solidFill>
              <a:latin typeface="Arial Black"/>
              <a:ea typeface="Arial Black"/>
              <a:cs typeface="Arial Black"/>
              <a:sym typeface="Arial Black"/>
            </a:endParaRPr>
          </a:p>
        </p:txBody>
      </p:sp>
      <p:sp>
        <p:nvSpPr>
          <p:cNvPr id="193" name="Shape 193"/>
          <p:cNvSpPr txBox="1"/>
          <p:nvPr/>
        </p:nvSpPr>
        <p:spPr>
          <a:xfrm>
            <a:off x="399525" y="1261625"/>
            <a:ext cx="5357400" cy="32691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Clr>
                <a:schemeClr val="dk1"/>
              </a:buClr>
              <a:buSzPts val="1100"/>
              <a:buFont typeface="Arial"/>
              <a:buNone/>
            </a:pPr>
            <a:r>
              <a:rPr lang="en" b="1" dirty="0"/>
              <a:t>Discussion Questions</a:t>
            </a:r>
            <a:endParaRPr b="1" dirty="0"/>
          </a:p>
          <a:p>
            <a:pPr marL="457200" lvl="0" indent="-317500" rtl="0">
              <a:lnSpc>
                <a:spcPct val="150000"/>
              </a:lnSpc>
              <a:spcBef>
                <a:spcPts val="0"/>
              </a:spcBef>
              <a:spcAft>
                <a:spcPts val="0"/>
              </a:spcAft>
              <a:buSzPts val="1400"/>
              <a:buAutoNum type="arabicPeriod"/>
            </a:pPr>
            <a:r>
              <a:rPr lang="en" dirty="0"/>
              <a:t>What end-user problems do you anticipate with NSRS Modernization?</a:t>
            </a:r>
            <a:endParaRPr dirty="0"/>
          </a:p>
          <a:p>
            <a:pPr marL="0" lvl="0" indent="0" rtl="0">
              <a:lnSpc>
                <a:spcPct val="150000"/>
              </a:lnSpc>
              <a:spcBef>
                <a:spcPts val="0"/>
              </a:spcBef>
              <a:spcAft>
                <a:spcPts val="0"/>
              </a:spcAft>
              <a:buNone/>
            </a:pPr>
            <a:endParaRPr dirty="0"/>
          </a:p>
          <a:p>
            <a:pPr marL="482600" lvl="0" indent="-342900" rtl="0">
              <a:lnSpc>
                <a:spcPct val="150000"/>
              </a:lnSpc>
              <a:spcBef>
                <a:spcPts val="0"/>
              </a:spcBef>
              <a:spcAft>
                <a:spcPts val="0"/>
              </a:spcAft>
              <a:buSzPts val="1400"/>
              <a:buFont typeface="+mj-lt"/>
              <a:buAutoNum type="arabicPeriod" startAt="2"/>
            </a:pPr>
            <a:r>
              <a:rPr lang="en" dirty="0" smtClean="0"/>
              <a:t>What </a:t>
            </a:r>
            <a:r>
              <a:rPr lang="en" dirty="0"/>
              <a:t>information can NGS provide to make this transition as smooth as possible for end users?</a:t>
            </a:r>
            <a:endParaRPr dirty="0"/>
          </a:p>
          <a:p>
            <a:pPr marL="0" lvl="0" indent="0" rtl="0">
              <a:lnSpc>
                <a:spcPct val="150000"/>
              </a:lnSpc>
              <a:spcBef>
                <a:spcPts val="0"/>
              </a:spcBef>
              <a:spcAft>
                <a:spcPts val="0"/>
              </a:spcAft>
              <a:buNone/>
            </a:pPr>
            <a:endParaRPr dirty="0"/>
          </a:p>
          <a:p>
            <a:pPr marL="482600" lvl="0" indent="-342900" rtl="0">
              <a:lnSpc>
                <a:spcPct val="150000"/>
              </a:lnSpc>
              <a:spcBef>
                <a:spcPts val="0"/>
              </a:spcBef>
              <a:spcAft>
                <a:spcPts val="0"/>
              </a:spcAft>
              <a:buSzPts val="1400"/>
              <a:buFont typeface="+mj-lt"/>
              <a:buAutoNum type="arabicPeriod" startAt="3"/>
            </a:pPr>
            <a:r>
              <a:rPr lang="en" dirty="0"/>
              <a:t>What training (e.g., documents, guidance, webinar, workshops) would help industry partners and end users prepare for NSRS Modernization?</a:t>
            </a:r>
            <a:endParaRPr dirty="0"/>
          </a:p>
        </p:txBody>
      </p:sp>
      <p:sp>
        <p:nvSpPr>
          <p:cNvPr id="194" name="Shape 194"/>
          <p:cNvSpPr txBox="1"/>
          <p:nvPr/>
        </p:nvSpPr>
        <p:spPr>
          <a:xfrm rot="143507">
            <a:off x="6458039" y="2967184"/>
            <a:ext cx="2206923" cy="1201632"/>
          </a:xfrm>
          <a:prstGeom prst="rect">
            <a:avLst/>
          </a:prstGeom>
          <a:solidFill>
            <a:srgbClr val="CCCCCC"/>
          </a:solidFill>
          <a:ln w="19050"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i="1"/>
              <a:t>Do you have your own answers to these questions? </a:t>
            </a:r>
            <a:endParaRPr sz="1200" i="1"/>
          </a:p>
          <a:p>
            <a:pPr marL="0" lvl="0" indent="0" rtl="0">
              <a:spcBef>
                <a:spcPts val="0"/>
              </a:spcBef>
              <a:spcAft>
                <a:spcPts val="0"/>
              </a:spcAft>
              <a:buNone/>
            </a:pPr>
            <a:endParaRPr sz="1200" i="1"/>
          </a:p>
          <a:p>
            <a:pPr marL="0" lvl="0" indent="0" rtl="0">
              <a:spcBef>
                <a:spcPts val="0"/>
              </a:spcBef>
              <a:spcAft>
                <a:spcPts val="0"/>
              </a:spcAft>
              <a:buNone/>
            </a:pPr>
            <a:r>
              <a:rPr lang="en" sz="1200" i="1"/>
              <a:t>Send to: </a:t>
            </a:r>
            <a:r>
              <a:rPr lang="en" sz="1200" i="1" u="sng">
                <a:solidFill>
                  <a:schemeClr val="hlink"/>
                </a:solidFill>
                <a:hlinkClick r:id="rId4"/>
              </a:rPr>
              <a:t>NGS.Feedback@noaa.gov</a:t>
            </a:r>
            <a:r>
              <a:rPr lang="en" sz="1200" i="1"/>
              <a:t> </a:t>
            </a:r>
            <a:endParaRPr sz="1200" i="1"/>
          </a:p>
          <a:p>
            <a:pPr marL="0" lvl="0" indent="0" rtl="0">
              <a:spcBef>
                <a:spcPts val="0"/>
              </a:spcBef>
              <a:spcAft>
                <a:spcPts val="0"/>
              </a:spcAft>
              <a:buNone/>
            </a:pPr>
            <a:endParaRPr sz="1200" i="1"/>
          </a:p>
        </p:txBody>
      </p:sp>
      <p:pic>
        <p:nvPicPr>
          <p:cNvPr id="195" name="Shape 195"/>
          <p:cNvPicPr preferRelativeResize="0"/>
          <p:nvPr/>
        </p:nvPicPr>
        <p:blipFill>
          <a:blip r:embed="rId5">
            <a:alphaModFix/>
          </a:blip>
          <a:stretch>
            <a:fillRect/>
          </a:stretch>
        </p:blipFill>
        <p:spPr>
          <a:xfrm rot="142701">
            <a:off x="6459874" y="1535888"/>
            <a:ext cx="2206800" cy="12451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idx="4294967295"/>
          </p:nvPr>
        </p:nvSpPr>
        <p:spPr>
          <a:xfrm>
            <a:off x="311700" y="36830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Break-out 2: Tools and Data</a:t>
            </a:r>
            <a:endParaRPr sz="2800">
              <a:solidFill>
                <a:srgbClr val="1F497D"/>
              </a:solidFill>
              <a:latin typeface="Arial Black"/>
              <a:ea typeface="Arial Black"/>
              <a:cs typeface="Arial Black"/>
              <a:sym typeface="Arial Black"/>
            </a:endParaRPr>
          </a:p>
        </p:txBody>
      </p:sp>
      <p:sp>
        <p:nvSpPr>
          <p:cNvPr id="201" name="Shape 201"/>
          <p:cNvSpPr txBox="1"/>
          <p:nvPr/>
        </p:nvSpPr>
        <p:spPr>
          <a:xfrm>
            <a:off x="399525" y="1261625"/>
            <a:ext cx="6102900" cy="34854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Clr>
                <a:schemeClr val="dk1"/>
              </a:buClr>
              <a:buSzPts val="1100"/>
              <a:buFont typeface="Arial"/>
              <a:buNone/>
            </a:pPr>
            <a:r>
              <a:rPr lang="en" b="1"/>
              <a:t>Discussion Questions</a:t>
            </a:r>
            <a:endParaRPr b="1"/>
          </a:p>
          <a:p>
            <a:pPr marL="457200" lvl="0" indent="-317500" rtl="0">
              <a:lnSpc>
                <a:spcPct val="150000"/>
              </a:lnSpc>
              <a:spcBef>
                <a:spcPts val="0"/>
              </a:spcBef>
              <a:spcAft>
                <a:spcPts val="0"/>
              </a:spcAft>
              <a:buSzPts val="1400"/>
              <a:buAutoNum type="arabicPeriod"/>
            </a:pPr>
            <a:r>
              <a:rPr lang="en"/>
              <a:t>Share feedback about current NGS transformation tools (e.g., transformation parameters; data software standards; and overall architecture)?</a:t>
            </a:r>
            <a:br>
              <a:rPr lang="en"/>
            </a:br>
            <a:endParaRPr/>
          </a:p>
          <a:p>
            <a:pPr marL="457200" lvl="0" indent="-317500" rtl="0">
              <a:lnSpc>
                <a:spcPct val="150000"/>
              </a:lnSpc>
              <a:spcBef>
                <a:spcPts val="0"/>
              </a:spcBef>
              <a:spcAft>
                <a:spcPts val="0"/>
              </a:spcAft>
              <a:buSzPts val="1400"/>
              <a:buAutoNum type="arabicPeriod"/>
            </a:pPr>
            <a:r>
              <a:rPr lang="en"/>
              <a:t>What information can NGS provide to ensure industry software and tools can accommodate this new paradigm (i.e. time-dependent coordinates)?</a:t>
            </a:r>
            <a:br>
              <a:rPr lang="en"/>
            </a:br>
            <a:endParaRPr/>
          </a:p>
          <a:p>
            <a:pPr marL="457200" lvl="0" indent="-317500" rtl="0">
              <a:lnSpc>
                <a:spcPct val="150000"/>
              </a:lnSpc>
              <a:spcBef>
                <a:spcPts val="0"/>
              </a:spcBef>
              <a:spcAft>
                <a:spcPts val="0"/>
              </a:spcAft>
              <a:buSzPts val="1400"/>
              <a:buAutoNum type="arabicPeriod"/>
            </a:pPr>
            <a:r>
              <a:rPr lang="en"/>
              <a:t>What recommendations would you make to NGS in the development of future tools, database structure, etc.?</a:t>
            </a:r>
            <a:endParaRPr/>
          </a:p>
        </p:txBody>
      </p:sp>
      <p:sp>
        <p:nvSpPr>
          <p:cNvPr id="202" name="Shape 202"/>
          <p:cNvSpPr txBox="1"/>
          <p:nvPr/>
        </p:nvSpPr>
        <p:spPr>
          <a:xfrm rot="143507">
            <a:off x="6703414" y="3004934"/>
            <a:ext cx="2206923" cy="1201632"/>
          </a:xfrm>
          <a:prstGeom prst="rect">
            <a:avLst/>
          </a:prstGeom>
          <a:solidFill>
            <a:srgbClr val="CCCCCC"/>
          </a:solidFill>
          <a:ln w="19050"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200" i="1"/>
              <a:t>Do you have your own answers to these questions? </a:t>
            </a:r>
            <a:endParaRPr sz="1200" i="1"/>
          </a:p>
          <a:p>
            <a:pPr marL="0" lvl="0" indent="0">
              <a:spcBef>
                <a:spcPts val="0"/>
              </a:spcBef>
              <a:spcAft>
                <a:spcPts val="0"/>
              </a:spcAft>
              <a:buNone/>
            </a:pPr>
            <a:endParaRPr sz="1200" i="1"/>
          </a:p>
          <a:p>
            <a:pPr marL="0" lvl="0" indent="0">
              <a:spcBef>
                <a:spcPts val="0"/>
              </a:spcBef>
              <a:spcAft>
                <a:spcPts val="0"/>
              </a:spcAft>
              <a:buNone/>
            </a:pPr>
            <a:r>
              <a:rPr lang="en" sz="1200" i="1"/>
              <a:t>Send to: </a:t>
            </a:r>
            <a:r>
              <a:rPr lang="en" sz="1200" i="1" u="sng">
                <a:solidFill>
                  <a:schemeClr val="hlink"/>
                </a:solidFill>
                <a:hlinkClick r:id="rId4"/>
              </a:rPr>
              <a:t>NGS.Feedback@noaa.gov</a:t>
            </a:r>
            <a:r>
              <a:rPr lang="en" sz="1200" i="1"/>
              <a:t> </a:t>
            </a:r>
            <a:endParaRPr sz="1200" i="1"/>
          </a:p>
          <a:p>
            <a:pPr marL="0" lvl="0" indent="0" rtl="0">
              <a:spcBef>
                <a:spcPts val="0"/>
              </a:spcBef>
              <a:spcAft>
                <a:spcPts val="0"/>
              </a:spcAft>
              <a:buNone/>
            </a:pPr>
            <a:endParaRPr sz="1200" i="1"/>
          </a:p>
        </p:txBody>
      </p:sp>
      <p:pic>
        <p:nvPicPr>
          <p:cNvPr id="203" name="Shape 203"/>
          <p:cNvPicPr preferRelativeResize="0"/>
          <p:nvPr/>
        </p:nvPicPr>
        <p:blipFill>
          <a:blip r:embed="rId5">
            <a:alphaModFix/>
          </a:blip>
          <a:stretch>
            <a:fillRect/>
          </a:stretch>
        </p:blipFill>
        <p:spPr>
          <a:xfrm rot="142701">
            <a:off x="6705249" y="1573638"/>
            <a:ext cx="2206800" cy="12451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Shape 208"/>
          <p:cNvSpPr txBox="1">
            <a:spLocks noGrp="1"/>
          </p:cNvSpPr>
          <p:nvPr>
            <p:ph type="title" idx="4294967295"/>
          </p:nvPr>
        </p:nvSpPr>
        <p:spPr>
          <a:xfrm>
            <a:off x="311700" y="36830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Summary of Feedback</a:t>
            </a:r>
            <a:endParaRPr sz="2800">
              <a:solidFill>
                <a:srgbClr val="1F497D"/>
              </a:solidFill>
              <a:latin typeface="Arial Black"/>
              <a:ea typeface="Arial Black"/>
              <a:cs typeface="Arial Black"/>
              <a:sym typeface="Arial Black"/>
            </a:endParaRPr>
          </a:p>
        </p:txBody>
      </p:sp>
      <p:sp>
        <p:nvSpPr>
          <p:cNvPr id="209" name="Shape 209"/>
          <p:cNvSpPr txBox="1"/>
          <p:nvPr/>
        </p:nvSpPr>
        <p:spPr>
          <a:xfrm>
            <a:off x="399525" y="1261625"/>
            <a:ext cx="7374000" cy="3269100"/>
          </a:xfrm>
          <a:prstGeom prst="rect">
            <a:avLst/>
          </a:prstGeom>
          <a:noFill/>
          <a:ln>
            <a:noFill/>
          </a:ln>
        </p:spPr>
        <p:txBody>
          <a:bodyPr spcFirstLastPara="1" wrap="square" lIns="91425" tIns="91425" rIns="91425" bIns="91425" anchor="ctr" anchorCtr="0">
            <a:noAutofit/>
          </a:bodyPr>
          <a:lstStyle/>
          <a:p>
            <a:pPr marL="457200" lvl="0" indent="-317500" rtl="0">
              <a:lnSpc>
                <a:spcPct val="150000"/>
              </a:lnSpc>
              <a:spcBef>
                <a:spcPts val="0"/>
              </a:spcBef>
              <a:spcAft>
                <a:spcPts val="0"/>
              </a:spcAft>
              <a:buSzPts val="1400"/>
              <a:buAutoNum type="arabicPeriod"/>
            </a:pPr>
            <a:r>
              <a:rPr lang="en" b="1" dirty="0"/>
              <a:t>Consistency </a:t>
            </a:r>
            <a:endParaRPr b="1" dirty="0"/>
          </a:p>
          <a:p>
            <a:pPr marL="457200" lvl="0" indent="0" rtl="0">
              <a:lnSpc>
                <a:spcPct val="150000"/>
              </a:lnSpc>
              <a:spcBef>
                <a:spcPts val="0"/>
              </a:spcBef>
              <a:spcAft>
                <a:spcPts val="0"/>
              </a:spcAft>
              <a:buNone/>
            </a:pPr>
            <a:r>
              <a:rPr lang="en" i="1" dirty="0"/>
              <a:t>e.g. data formats, programming languages, guidelines</a:t>
            </a:r>
            <a:r>
              <a:rPr lang="en" dirty="0"/>
              <a:t/>
            </a:r>
            <a:br>
              <a:rPr lang="en" dirty="0"/>
            </a:br>
            <a:endParaRPr dirty="0"/>
          </a:p>
          <a:p>
            <a:pPr marL="482600" lvl="0" indent="-342900" rtl="0">
              <a:lnSpc>
                <a:spcPct val="150000"/>
              </a:lnSpc>
              <a:spcBef>
                <a:spcPts val="0"/>
              </a:spcBef>
              <a:spcAft>
                <a:spcPts val="0"/>
              </a:spcAft>
              <a:buSzPts val="1400"/>
              <a:buFont typeface="+mj-lt"/>
              <a:buAutoNum type="arabicPeriod" startAt="2"/>
            </a:pPr>
            <a:r>
              <a:rPr lang="en" b="1" dirty="0"/>
              <a:t>More information and faster</a:t>
            </a:r>
            <a:r>
              <a:rPr lang="en" dirty="0"/>
              <a:t> </a:t>
            </a:r>
            <a:endParaRPr dirty="0"/>
          </a:p>
          <a:p>
            <a:pPr marL="457200" lvl="0" indent="0" rtl="0">
              <a:lnSpc>
                <a:spcPct val="150000"/>
              </a:lnSpc>
              <a:spcBef>
                <a:spcPts val="0"/>
              </a:spcBef>
              <a:spcAft>
                <a:spcPts val="0"/>
              </a:spcAft>
              <a:buNone/>
            </a:pPr>
            <a:r>
              <a:rPr lang="en" i="1" dirty="0"/>
              <a:t>e.g. alpha products and test datasets</a:t>
            </a:r>
            <a:r>
              <a:rPr lang="en" dirty="0"/>
              <a:t/>
            </a:r>
            <a:br>
              <a:rPr lang="en" dirty="0"/>
            </a:br>
            <a:endParaRPr dirty="0"/>
          </a:p>
          <a:p>
            <a:pPr marL="482600" lvl="0" indent="-342900" rtl="0">
              <a:lnSpc>
                <a:spcPct val="150000"/>
              </a:lnSpc>
              <a:spcBef>
                <a:spcPts val="0"/>
              </a:spcBef>
              <a:spcAft>
                <a:spcPts val="0"/>
              </a:spcAft>
              <a:buSzPts val="1400"/>
              <a:buFont typeface="+mj-lt"/>
              <a:buAutoNum type="arabicPeriod" startAt="3"/>
            </a:pPr>
            <a:r>
              <a:rPr lang="en" b="1" dirty="0"/>
              <a:t>Continue and expand outreach</a:t>
            </a:r>
            <a:r>
              <a:rPr lang="en" dirty="0"/>
              <a:t> </a:t>
            </a:r>
            <a:endParaRPr dirty="0"/>
          </a:p>
          <a:p>
            <a:pPr marL="457200" lvl="0" indent="0" rtl="0">
              <a:lnSpc>
                <a:spcPct val="150000"/>
              </a:lnSpc>
              <a:spcBef>
                <a:spcPts val="0"/>
              </a:spcBef>
              <a:spcAft>
                <a:spcPts val="0"/>
              </a:spcAft>
              <a:buNone/>
            </a:pPr>
            <a:r>
              <a:rPr lang="en" i="1" dirty="0"/>
              <a:t>e.g. hardware, end-users, and trade publications</a:t>
            </a:r>
            <a:endParaRPr i="1" dirty="0"/>
          </a:p>
        </p:txBody>
      </p:sp>
      <p:pic>
        <p:nvPicPr>
          <p:cNvPr id="210" name="Shape 210"/>
          <p:cNvPicPr preferRelativeResize="0"/>
          <p:nvPr/>
        </p:nvPicPr>
        <p:blipFill>
          <a:blip r:embed="rId4">
            <a:alphaModFix/>
          </a:blip>
          <a:stretch>
            <a:fillRect/>
          </a:stretch>
        </p:blipFill>
        <p:spPr>
          <a:xfrm rot="142701">
            <a:off x="6346624" y="2273588"/>
            <a:ext cx="2206800" cy="12451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idx="4294967295"/>
          </p:nvPr>
        </p:nvSpPr>
        <p:spPr>
          <a:xfrm>
            <a:off x="227875" y="314425"/>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1F497D"/>
                </a:solidFill>
                <a:latin typeface="Arial Black"/>
                <a:ea typeface="Arial Black"/>
                <a:cs typeface="Arial Black"/>
                <a:sym typeface="Arial Black"/>
              </a:rPr>
              <a:t>Live Audience Poll </a:t>
            </a:r>
            <a:endParaRPr>
              <a:solidFill>
                <a:srgbClr val="1F497D"/>
              </a:solidFill>
              <a:latin typeface="Arial Black"/>
              <a:ea typeface="Arial Black"/>
              <a:cs typeface="Arial Black"/>
              <a:sym typeface="Arial Black"/>
            </a:endParaRPr>
          </a:p>
        </p:txBody>
      </p:sp>
      <p:pic>
        <p:nvPicPr>
          <p:cNvPr id="216" name="Shape 216"/>
          <p:cNvPicPr preferRelativeResize="0"/>
          <p:nvPr/>
        </p:nvPicPr>
        <p:blipFill>
          <a:blip r:embed="rId4">
            <a:alphaModFix/>
          </a:blip>
          <a:stretch>
            <a:fillRect/>
          </a:stretch>
        </p:blipFill>
        <p:spPr>
          <a:xfrm>
            <a:off x="1810138" y="1156225"/>
            <a:ext cx="5523714" cy="3682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idx="4294967295"/>
          </p:nvPr>
        </p:nvSpPr>
        <p:spPr>
          <a:xfrm>
            <a:off x="311700" y="756475"/>
            <a:ext cx="8520600" cy="268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F497D"/>
                </a:solidFill>
                <a:latin typeface="Arial Black"/>
                <a:ea typeface="Arial Black"/>
                <a:cs typeface="Arial Black"/>
                <a:sym typeface="Arial Black"/>
              </a:rPr>
              <a:t>Part 2: </a:t>
            </a:r>
            <a:endParaRPr sz="2800">
              <a:solidFill>
                <a:srgbClr val="1F497D"/>
              </a:solidFill>
              <a:latin typeface="Arial Black"/>
              <a:ea typeface="Arial Black"/>
              <a:cs typeface="Arial Black"/>
              <a:sym typeface="Arial Black"/>
            </a:endParaRPr>
          </a:p>
          <a:p>
            <a:pPr marL="0" lvl="0" indent="0" algn="l" rtl="0">
              <a:spcBef>
                <a:spcPts val="0"/>
              </a:spcBef>
              <a:spcAft>
                <a:spcPts val="0"/>
              </a:spcAft>
              <a:buNone/>
            </a:pPr>
            <a:endParaRPr sz="2800">
              <a:solidFill>
                <a:srgbClr val="1F497D"/>
              </a:solidFill>
              <a:latin typeface="Arial Black"/>
              <a:ea typeface="Arial Black"/>
              <a:cs typeface="Arial Black"/>
              <a:sym typeface="Arial Black"/>
            </a:endParaRPr>
          </a:p>
          <a:p>
            <a:pPr marL="0" lvl="0" indent="0" algn="l" rtl="0">
              <a:spcBef>
                <a:spcPts val="0"/>
              </a:spcBef>
              <a:spcAft>
                <a:spcPts val="0"/>
              </a:spcAft>
              <a:buNone/>
            </a:pPr>
            <a:r>
              <a:rPr lang="en" sz="2800">
                <a:solidFill>
                  <a:srgbClr val="1F497D"/>
                </a:solidFill>
                <a:latin typeface="Arial Black"/>
                <a:ea typeface="Arial Black"/>
                <a:cs typeface="Arial Black"/>
                <a:sym typeface="Arial Black"/>
              </a:rPr>
              <a:t>NSRS Modernization Manager Update</a:t>
            </a:r>
            <a:endParaRPr sz="2800">
              <a:solidFill>
                <a:srgbClr val="1F497D"/>
              </a:solidFill>
              <a:latin typeface="Arial Black"/>
              <a:ea typeface="Arial Black"/>
              <a:cs typeface="Arial Black"/>
              <a:sym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Shape 226"/>
          <p:cNvSpPr txBox="1">
            <a:spLocks noGrp="1"/>
          </p:cNvSpPr>
          <p:nvPr>
            <p:ph type="title" idx="4294967295"/>
          </p:nvPr>
        </p:nvSpPr>
        <p:spPr>
          <a:xfrm>
            <a:off x="311700" y="36830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Recap “Setting the Context”</a:t>
            </a:r>
            <a:endParaRPr sz="2800">
              <a:solidFill>
                <a:srgbClr val="1F497D"/>
              </a:solidFill>
              <a:latin typeface="Arial Black"/>
              <a:ea typeface="Arial Black"/>
              <a:cs typeface="Arial Black"/>
              <a:sym typeface="Arial Black"/>
            </a:endParaRPr>
          </a:p>
        </p:txBody>
      </p:sp>
      <p:sp>
        <p:nvSpPr>
          <p:cNvPr id="227" name="Shape 227"/>
          <p:cNvSpPr txBox="1"/>
          <p:nvPr/>
        </p:nvSpPr>
        <p:spPr>
          <a:xfrm>
            <a:off x="399525" y="1261625"/>
            <a:ext cx="8300700" cy="3690300"/>
          </a:xfrm>
          <a:prstGeom prst="rect">
            <a:avLst/>
          </a:prstGeom>
          <a:noFill/>
          <a:ln>
            <a:noFill/>
          </a:ln>
        </p:spPr>
        <p:txBody>
          <a:bodyPr spcFirstLastPara="1" wrap="square" lIns="91425" tIns="91425" rIns="91425" bIns="91425" anchor="t" anchorCtr="0">
            <a:noAutofit/>
          </a:bodyPr>
          <a:lstStyle/>
          <a:p>
            <a:pPr marL="0" marR="0" lvl="0" indent="0" rtl="0">
              <a:lnSpc>
                <a:spcPct val="115000"/>
              </a:lnSpc>
              <a:spcBef>
                <a:spcPts val="0"/>
              </a:spcBef>
              <a:spcAft>
                <a:spcPts val="0"/>
              </a:spcAft>
              <a:buNone/>
            </a:pPr>
            <a:r>
              <a:rPr lang="en" b="1"/>
              <a:t>An overview of NGS’s mission requirements, as set by OMB A-16:</a:t>
            </a:r>
            <a:endParaRPr b="1"/>
          </a:p>
          <a:p>
            <a:pPr marL="457200" marR="0" lvl="0" indent="-317500" rtl="0">
              <a:lnSpc>
                <a:spcPct val="115000"/>
              </a:lnSpc>
              <a:spcBef>
                <a:spcPts val="0"/>
              </a:spcBef>
              <a:spcAft>
                <a:spcPts val="0"/>
              </a:spcAft>
              <a:buSzPts val="1400"/>
              <a:buChar char="-"/>
            </a:pPr>
            <a:r>
              <a:rPr lang="en" b="1"/>
              <a:t>All civilian federal agencies must use geodetic control</a:t>
            </a:r>
            <a:endParaRPr b="1"/>
          </a:p>
          <a:p>
            <a:pPr marL="457200" marR="0" lvl="0" indent="-317500" rtl="0">
              <a:lnSpc>
                <a:spcPct val="115000"/>
              </a:lnSpc>
              <a:spcBef>
                <a:spcPts val="0"/>
              </a:spcBef>
              <a:spcAft>
                <a:spcPts val="0"/>
              </a:spcAft>
              <a:buSzPts val="1400"/>
              <a:buChar char="-"/>
            </a:pPr>
            <a:r>
              <a:rPr lang="en" b="1"/>
              <a:t>Geodetic control is determined by DOC/NOAA (read “NGS”)</a:t>
            </a:r>
            <a:endParaRPr b="1"/>
          </a:p>
          <a:p>
            <a:pPr marL="0" marR="0" lvl="0" indent="0" rtl="0">
              <a:lnSpc>
                <a:spcPct val="115000"/>
              </a:lnSpc>
              <a:spcBef>
                <a:spcPts val="0"/>
              </a:spcBef>
              <a:spcAft>
                <a:spcPts val="0"/>
              </a:spcAft>
              <a:buNone/>
            </a:pPr>
            <a:r>
              <a:rPr lang="en" b="1"/>
              <a:t>NGS has defined geodetic control as the NSRS</a:t>
            </a:r>
            <a:endParaRPr b="1"/>
          </a:p>
          <a:p>
            <a:pPr marL="457200" marR="0" lvl="0" indent="-317500" rtl="0">
              <a:lnSpc>
                <a:spcPct val="115000"/>
              </a:lnSpc>
              <a:spcBef>
                <a:spcPts val="0"/>
              </a:spcBef>
              <a:spcAft>
                <a:spcPts val="0"/>
              </a:spcAft>
              <a:buSzPts val="1400"/>
              <a:buChar char="-"/>
            </a:pPr>
            <a:r>
              <a:rPr lang="en" b="1"/>
              <a:t>The NSRS is currently:</a:t>
            </a:r>
            <a:endParaRPr b="1"/>
          </a:p>
          <a:p>
            <a:pPr marL="914400" marR="0" lvl="1" indent="-317500" rtl="0">
              <a:lnSpc>
                <a:spcPct val="115000"/>
              </a:lnSpc>
              <a:spcBef>
                <a:spcPts val="0"/>
              </a:spcBef>
              <a:spcAft>
                <a:spcPts val="0"/>
              </a:spcAft>
              <a:buSzPts val="1400"/>
              <a:buChar char="-"/>
            </a:pPr>
            <a:r>
              <a:rPr lang="en" b="1"/>
              <a:t>3 different reference frames, all with the name NAD 83:  2011, PA11 and MA11</a:t>
            </a:r>
            <a:endParaRPr b="1"/>
          </a:p>
          <a:p>
            <a:pPr marL="914400" marR="0" lvl="1" indent="-317500" rtl="0">
              <a:lnSpc>
                <a:spcPct val="115000"/>
              </a:lnSpc>
              <a:spcBef>
                <a:spcPts val="0"/>
              </a:spcBef>
              <a:spcAft>
                <a:spcPts val="0"/>
              </a:spcAft>
              <a:buSzPts val="1400"/>
              <a:buChar char="-"/>
            </a:pPr>
            <a:r>
              <a:rPr lang="en" b="1"/>
              <a:t>6 different vertical datums (NAVD 88, ASVD02, PRVD02, NMVD03, GUVD04, VIVD09)</a:t>
            </a:r>
            <a:endParaRPr b="1"/>
          </a:p>
          <a:p>
            <a:pPr marL="914400" marR="0" lvl="1" indent="-317500" rtl="0">
              <a:lnSpc>
                <a:spcPct val="115000"/>
              </a:lnSpc>
              <a:spcBef>
                <a:spcPts val="0"/>
              </a:spcBef>
              <a:spcAft>
                <a:spcPts val="0"/>
              </a:spcAft>
              <a:buSzPts val="1400"/>
              <a:buChar char="-"/>
            </a:pPr>
            <a:r>
              <a:rPr lang="en" b="1"/>
              <a:t>1 dynamic height datum (IGLD 85)</a:t>
            </a:r>
            <a:endParaRPr b="1"/>
          </a:p>
          <a:p>
            <a:pPr marL="914400" marR="0" lvl="1" indent="-317500" rtl="0">
              <a:lnSpc>
                <a:spcPct val="115000"/>
              </a:lnSpc>
              <a:spcBef>
                <a:spcPts val="0"/>
              </a:spcBef>
              <a:spcAft>
                <a:spcPts val="0"/>
              </a:spcAft>
              <a:buSzPts val="1400"/>
              <a:buChar char="-"/>
            </a:pPr>
            <a:r>
              <a:rPr lang="en" b="1"/>
              <a:t>State Plane Coordinate System of 1983</a:t>
            </a:r>
            <a:endParaRPr b="1"/>
          </a:p>
          <a:p>
            <a:pPr marL="914400" marR="0" lvl="1" indent="-317500" rtl="0">
              <a:lnSpc>
                <a:spcPct val="115000"/>
              </a:lnSpc>
              <a:spcBef>
                <a:spcPts val="0"/>
              </a:spcBef>
              <a:spcAft>
                <a:spcPts val="0"/>
              </a:spcAft>
              <a:buSzPts val="1400"/>
              <a:buChar char="-"/>
            </a:pPr>
            <a:r>
              <a:rPr lang="en" b="1"/>
              <a:t>NADCON and VERTCON</a:t>
            </a:r>
            <a:endParaRPr b="1"/>
          </a:p>
          <a:p>
            <a:pPr marL="0" marR="0" lvl="0" indent="0" rtl="0">
              <a:lnSpc>
                <a:spcPct val="115000"/>
              </a:lnSpc>
              <a:spcBef>
                <a:spcPts val="0"/>
              </a:spcBef>
              <a:spcAft>
                <a:spcPts val="0"/>
              </a:spcAft>
              <a:buNone/>
            </a:pPr>
            <a:r>
              <a:rPr lang="en" b="1"/>
              <a:t>What is and is not the NSRS:</a:t>
            </a:r>
            <a:endParaRPr b="1"/>
          </a:p>
          <a:p>
            <a:pPr marL="0" marR="0" lvl="0" indent="0" rtl="0">
              <a:lnSpc>
                <a:spcPct val="115000"/>
              </a:lnSpc>
              <a:spcBef>
                <a:spcPts val="0"/>
              </a:spcBef>
              <a:spcAft>
                <a:spcPts val="0"/>
              </a:spcAft>
              <a:buNone/>
            </a:pPr>
            <a:r>
              <a:rPr lang="en" b="1"/>
              <a:t>	Is:  (see above)</a:t>
            </a:r>
            <a:endParaRPr b="1"/>
          </a:p>
          <a:p>
            <a:pPr marL="0" marR="0" lvl="0" indent="0" rtl="0">
              <a:lnSpc>
                <a:spcPct val="115000"/>
              </a:lnSpc>
              <a:spcBef>
                <a:spcPts val="0"/>
              </a:spcBef>
              <a:spcAft>
                <a:spcPts val="0"/>
              </a:spcAft>
              <a:buNone/>
            </a:pPr>
            <a:r>
              <a:rPr lang="en" b="1"/>
              <a:t>	Is not:  WGS 84, ITRF, IGS, Local/State systems not in SPCS, CORPSCON, etc</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Shape 232"/>
          <p:cNvSpPr txBox="1">
            <a:spLocks noGrp="1"/>
          </p:cNvSpPr>
          <p:nvPr>
            <p:ph type="title" idx="4294967295"/>
          </p:nvPr>
        </p:nvSpPr>
        <p:spPr>
          <a:xfrm>
            <a:off x="311700" y="36830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Key Takeaways from Workshop</a:t>
            </a:r>
            <a:endParaRPr sz="2800">
              <a:solidFill>
                <a:srgbClr val="1F497D"/>
              </a:solidFill>
              <a:latin typeface="Arial Black"/>
              <a:ea typeface="Arial Black"/>
              <a:cs typeface="Arial Black"/>
              <a:sym typeface="Arial Black"/>
            </a:endParaRPr>
          </a:p>
        </p:txBody>
      </p:sp>
      <p:sp>
        <p:nvSpPr>
          <p:cNvPr id="233" name="Shape 233"/>
          <p:cNvSpPr txBox="1"/>
          <p:nvPr/>
        </p:nvSpPr>
        <p:spPr>
          <a:xfrm>
            <a:off x="399525" y="1261625"/>
            <a:ext cx="7374000" cy="32691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0"/>
              </a:spcBef>
              <a:spcAft>
                <a:spcPts val="0"/>
              </a:spcAft>
              <a:buSzPts val="1400"/>
              <a:buAutoNum type="arabicPeriod"/>
            </a:pPr>
            <a:r>
              <a:rPr lang="en" b="1" dirty="0"/>
              <a:t>In general, our Industry Partners were positive.  NGS received significant and diverse praise for our historic work.</a:t>
            </a:r>
            <a:endParaRPr b="1" dirty="0"/>
          </a:p>
          <a:p>
            <a:pPr marL="0" lvl="0" indent="0" rtl="0">
              <a:lnSpc>
                <a:spcPct val="115000"/>
              </a:lnSpc>
              <a:spcBef>
                <a:spcPts val="0"/>
              </a:spcBef>
              <a:spcAft>
                <a:spcPts val="0"/>
              </a:spcAft>
              <a:buNone/>
            </a:pPr>
            <a:endParaRPr b="1" dirty="0"/>
          </a:p>
          <a:p>
            <a:pPr marL="482600" lvl="0" indent="-342900" rtl="0">
              <a:lnSpc>
                <a:spcPct val="115000"/>
              </a:lnSpc>
              <a:spcBef>
                <a:spcPts val="0"/>
              </a:spcBef>
              <a:spcAft>
                <a:spcPts val="0"/>
              </a:spcAft>
              <a:buSzPts val="1400"/>
              <a:buFont typeface="+mj-lt"/>
              <a:buAutoNum type="arabicPeriod" startAt="2"/>
            </a:pPr>
            <a:r>
              <a:rPr lang="en" b="1" dirty="0"/>
              <a:t>They were also positive about 2022 and said “we’re ready, but we need more information”</a:t>
            </a:r>
            <a:endParaRPr b="1" dirty="0"/>
          </a:p>
          <a:p>
            <a:pPr marL="0" lvl="0" indent="0" rtl="0">
              <a:lnSpc>
                <a:spcPct val="115000"/>
              </a:lnSpc>
              <a:spcBef>
                <a:spcPts val="0"/>
              </a:spcBef>
              <a:spcAft>
                <a:spcPts val="0"/>
              </a:spcAft>
              <a:buNone/>
            </a:pPr>
            <a:endParaRPr b="1" dirty="0"/>
          </a:p>
          <a:p>
            <a:pPr marL="482600" lvl="0" indent="-342900" rtl="0">
              <a:lnSpc>
                <a:spcPct val="115000"/>
              </a:lnSpc>
              <a:spcBef>
                <a:spcPts val="0"/>
              </a:spcBef>
              <a:spcAft>
                <a:spcPts val="0"/>
              </a:spcAft>
              <a:buSzPts val="1400"/>
              <a:buFont typeface="+mj-lt"/>
              <a:buAutoNum type="arabicPeriod" startAt="3"/>
            </a:pPr>
            <a:r>
              <a:rPr lang="en" b="1" dirty="0"/>
              <a:t>“Do more, do it faster, do it better, do it sooner”</a:t>
            </a:r>
            <a:endParaRPr b="1" dirty="0"/>
          </a:p>
          <a:p>
            <a:pPr marL="914400" lvl="1" indent="-317500" rtl="0">
              <a:lnSpc>
                <a:spcPct val="115000"/>
              </a:lnSpc>
              <a:spcBef>
                <a:spcPts val="0"/>
              </a:spcBef>
              <a:spcAft>
                <a:spcPts val="0"/>
              </a:spcAft>
              <a:buSzPts val="1400"/>
              <a:buAutoNum type="alphaLcPeriod"/>
            </a:pPr>
            <a:r>
              <a:rPr lang="en" b="1" dirty="0"/>
              <a:t>NGS response:  “We will try, but people and budgets are the limiting factors”</a:t>
            </a:r>
            <a:endParaRPr b="1" dirty="0"/>
          </a:p>
          <a:p>
            <a:pPr marL="0" lvl="0" indent="0" rtl="0">
              <a:lnSpc>
                <a:spcPct val="115000"/>
              </a:lnSpc>
              <a:spcBef>
                <a:spcPts val="0"/>
              </a:spcBef>
              <a:spcAft>
                <a:spcPts val="0"/>
              </a:spcAft>
              <a:buNone/>
            </a:pPr>
            <a:endParaRPr b="1" dirty="0"/>
          </a:p>
          <a:p>
            <a:pPr marL="482600" lvl="0" indent="-342900" rtl="0">
              <a:lnSpc>
                <a:spcPct val="115000"/>
              </a:lnSpc>
              <a:spcBef>
                <a:spcPts val="0"/>
              </a:spcBef>
              <a:spcAft>
                <a:spcPts val="0"/>
              </a:spcAft>
              <a:buSzPts val="1400"/>
              <a:buFont typeface="+mj-lt"/>
              <a:buAutoNum type="arabicPeriod" startAt="4"/>
            </a:pPr>
            <a:r>
              <a:rPr lang="en" b="1" dirty="0"/>
              <a:t>There was a general call for “alpha” versions of our products and services</a:t>
            </a:r>
            <a:endParaRPr b="1" dirty="0"/>
          </a:p>
          <a:p>
            <a:pPr marL="914400" lvl="1" indent="-317500" rtl="0">
              <a:lnSpc>
                <a:spcPct val="115000"/>
              </a:lnSpc>
              <a:spcBef>
                <a:spcPts val="0"/>
              </a:spcBef>
              <a:spcAft>
                <a:spcPts val="0"/>
              </a:spcAft>
              <a:buSzPts val="1400"/>
              <a:buAutoNum type="alphaLcPeriod"/>
            </a:pPr>
            <a:r>
              <a:rPr lang="en" b="1" dirty="0"/>
              <a:t>The intent is that industry would begin to incorporate such P/S into their own software, preparing users for the change and allowing for feedback and creation of Beta products</a:t>
            </a:r>
            <a:endParaRPr b="1" dirty="0"/>
          </a:p>
          <a:p>
            <a:pPr marL="0" lvl="0" indent="0" rtl="0">
              <a:lnSpc>
                <a:spcPct val="115000"/>
              </a:lnSpc>
              <a:spcBef>
                <a:spcPts val="0"/>
              </a:spcBef>
              <a:spcAft>
                <a:spcPts val="0"/>
              </a:spcAft>
              <a:buNone/>
            </a:pPr>
            <a:endParaRPr b="1" dirty="0"/>
          </a:p>
          <a:p>
            <a:pPr marL="0" marR="0" lvl="0" indent="0" rtl="0">
              <a:lnSpc>
                <a:spcPct val="115000"/>
              </a:lnSpc>
              <a:spcBef>
                <a:spcPts val="0"/>
              </a:spcBef>
              <a:spcAft>
                <a:spcPts val="0"/>
              </a:spcAft>
              <a:buNone/>
            </a:pP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Shape 238"/>
          <p:cNvSpPr txBox="1">
            <a:spLocks noGrp="1"/>
          </p:cNvSpPr>
          <p:nvPr>
            <p:ph type="title" idx="4294967295"/>
          </p:nvPr>
        </p:nvSpPr>
        <p:spPr>
          <a:xfrm>
            <a:off x="311700" y="36830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Prioritizing Current Projects / Products</a:t>
            </a:r>
            <a:endParaRPr sz="2800">
              <a:solidFill>
                <a:srgbClr val="1F497D"/>
              </a:solidFill>
              <a:latin typeface="Arial Black"/>
              <a:ea typeface="Arial Black"/>
              <a:cs typeface="Arial Black"/>
              <a:sym typeface="Arial Black"/>
            </a:endParaRPr>
          </a:p>
        </p:txBody>
      </p:sp>
      <p:sp>
        <p:nvSpPr>
          <p:cNvPr id="239" name="Shape 239"/>
          <p:cNvSpPr txBox="1"/>
          <p:nvPr/>
        </p:nvSpPr>
        <p:spPr>
          <a:xfrm>
            <a:off x="399525" y="1261625"/>
            <a:ext cx="7374000" cy="3269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b="1"/>
              <a:t>The call for “alpha” projects meant that certain things need to be given high priority.</a:t>
            </a:r>
            <a:endParaRPr b="1"/>
          </a:p>
          <a:p>
            <a:pPr marL="0" marR="0" lvl="0" indent="0" algn="l" rtl="0">
              <a:lnSpc>
                <a:spcPct val="115000"/>
              </a:lnSpc>
              <a:spcBef>
                <a:spcPts val="0"/>
              </a:spcBef>
              <a:spcAft>
                <a:spcPts val="0"/>
              </a:spcAft>
              <a:buNone/>
            </a:pPr>
            <a:endParaRPr b="1"/>
          </a:p>
          <a:p>
            <a:pPr marL="457200" marR="0" lvl="0" indent="-317500" algn="l" rtl="0">
              <a:lnSpc>
                <a:spcPct val="115000"/>
              </a:lnSpc>
              <a:spcBef>
                <a:spcPts val="0"/>
              </a:spcBef>
              <a:spcAft>
                <a:spcPts val="0"/>
              </a:spcAft>
              <a:buSzPts val="1400"/>
              <a:buChar char="-"/>
            </a:pPr>
            <a:r>
              <a:rPr lang="en" b="1"/>
              <a:t>New database and datasheets</a:t>
            </a:r>
            <a:endParaRPr b="1"/>
          </a:p>
          <a:p>
            <a:pPr marL="457200" marR="0" lvl="0" indent="-317500" algn="l" rtl="0">
              <a:lnSpc>
                <a:spcPct val="115000"/>
              </a:lnSpc>
              <a:spcBef>
                <a:spcPts val="0"/>
              </a:spcBef>
              <a:spcAft>
                <a:spcPts val="0"/>
              </a:spcAft>
              <a:buSzPts val="1400"/>
              <a:buChar char="-"/>
            </a:pPr>
            <a:r>
              <a:rPr lang="en" b="1"/>
              <a:t>Euler Pole Parameters (EPPs) for each of the four Terrestrial Reference Frames (NATRF2022, PATRF2022, CATRF2022, MATRF2022)</a:t>
            </a:r>
            <a:endParaRPr b="1"/>
          </a:p>
          <a:p>
            <a:pPr marL="457200" marR="0" lvl="0" indent="-317500" algn="l" rtl="0">
              <a:lnSpc>
                <a:spcPct val="115000"/>
              </a:lnSpc>
              <a:spcBef>
                <a:spcPts val="0"/>
              </a:spcBef>
              <a:spcAft>
                <a:spcPts val="0"/>
              </a:spcAft>
              <a:buSzPts val="1400"/>
              <a:buChar char="-"/>
            </a:pPr>
            <a:r>
              <a:rPr lang="en" b="1"/>
              <a:t>Intra-Frame Velocity Model (aka “Deformation Model”)</a:t>
            </a:r>
            <a:endParaRPr b="1"/>
          </a:p>
          <a:p>
            <a:pPr marL="457200" marR="0" lvl="0" indent="-317500" algn="l" rtl="0">
              <a:lnSpc>
                <a:spcPct val="115000"/>
              </a:lnSpc>
              <a:spcBef>
                <a:spcPts val="0"/>
              </a:spcBef>
              <a:spcAft>
                <a:spcPts val="0"/>
              </a:spcAft>
              <a:buSzPts val="1400"/>
              <a:buChar char="-"/>
            </a:pPr>
            <a:r>
              <a:rPr lang="en" b="1"/>
              <a:t>Static and Dynamic Geoid model</a:t>
            </a:r>
            <a:endParaRPr b="1"/>
          </a:p>
          <a:p>
            <a:pPr marL="457200" marR="0" lvl="0" indent="-317500" algn="l" rtl="0">
              <a:lnSpc>
                <a:spcPct val="115000"/>
              </a:lnSpc>
              <a:spcBef>
                <a:spcPts val="0"/>
              </a:spcBef>
              <a:spcAft>
                <a:spcPts val="0"/>
              </a:spcAft>
              <a:buSzPts val="1400"/>
              <a:buChar char="-"/>
            </a:pPr>
            <a:r>
              <a:rPr lang="en" b="1"/>
              <a:t>OPUS-Projects for everything</a:t>
            </a:r>
            <a:endParaRPr b="1"/>
          </a:p>
          <a:p>
            <a:pPr marL="914400" marR="0" lvl="1" indent="-317500" algn="l" rtl="0">
              <a:lnSpc>
                <a:spcPct val="115000"/>
              </a:lnSpc>
              <a:spcBef>
                <a:spcPts val="0"/>
              </a:spcBef>
              <a:spcAft>
                <a:spcPts val="0"/>
              </a:spcAft>
              <a:buSzPts val="1400"/>
              <a:buChar char="-"/>
            </a:pPr>
            <a:r>
              <a:rPr lang="en" b="1"/>
              <a:t>GPS</a:t>
            </a:r>
            <a:endParaRPr b="1"/>
          </a:p>
          <a:p>
            <a:pPr marL="914400" marR="0" lvl="1" indent="-317500" algn="l" rtl="0">
              <a:lnSpc>
                <a:spcPct val="115000"/>
              </a:lnSpc>
              <a:spcBef>
                <a:spcPts val="0"/>
              </a:spcBef>
              <a:spcAft>
                <a:spcPts val="0"/>
              </a:spcAft>
              <a:buSzPts val="1400"/>
              <a:buChar char="-"/>
            </a:pPr>
            <a:r>
              <a:rPr lang="en" b="1"/>
              <a:t>Leveling</a:t>
            </a:r>
            <a:endParaRPr b="1"/>
          </a:p>
          <a:p>
            <a:pPr marL="457200" marR="0" lvl="0" indent="-317500" algn="l" rtl="0">
              <a:lnSpc>
                <a:spcPct val="115000"/>
              </a:lnSpc>
              <a:spcBef>
                <a:spcPts val="0"/>
              </a:spcBef>
              <a:spcAft>
                <a:spcPts val="0"/>
              </a:spcAft>
              <a:buSzPts val="1400"/>
              <a:buChar char="-"/>
            </a:pPr>
            <a:r>
              <a:rPr lang="en" b="1"/>
              <a:t>NADCON and VERTCON connected to prototype 2022 data</a:t>
            </a: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r>
              <a:rPr lang="en" b="1"/>
              <a:t>And “how to use them” for all of the above.</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311700" y="36830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Expected Timeline of Projects / Products</a:t>
            </a:r>
            <a:endParaRPr sz="2800">
              <a:solidFill>
                <a:srgbClr val="1F497D"/>
              </a:solidFill>
              <a:latin typeface="Arial Black"/>
              <a:ea typeface="Arial Black"/>
              <a:cs typeface="Arial Black"/>
              <a:sym typeface="Arial Black"/>
            </a:endParaRPr>
          </a:p>
        </p:txBody>
      </p:sp>
      <p:sp>
        <p:nvSpPr>
          <p:cNvPr id="245" name="Shape 245"/>
          <p:cNvSpPr txBox="1"/>
          <p:nvPr/>
        </p:nvSpPr>
        <p:spPr>
          <a:xfrm>
            <a:off x="399525" y="1261625"/>
            <a:ext cx="8150100" cy="3649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b="1"/>
              <a:t>Although these products are all in a state of non-readiness, their general nature (file formats, expected interaction with other products and services) is getting well established.  As such, prototypes (“alpha” versions) of the following could be put into the public domain before the summer of 2019:</a:t>
            </a:r>
            <a:endParaRPr b="1"/>
          </a:p>
          <a:p>
            <a:pPr marL="0" lvl="0" indent="0" rtl="0">
              <a:lnSpc>
                <a:spcPct val="115000"/>
              </a:lnSpc>
              <a:spcBef>
                <a:spcPts val="0"/>
              </a:spcBef>
              <a:spcAft>
                <a:spcPts val="0"/>
              </a:spcAft>
              <a:buNone/>
            </a:pPr>
            <a:endParaRPr b="1"/>
          </a:p>
          <a:p>
            <a:pPr marL="457200" lvl="0" indent="-317500" rtl="0">
              <a:lnSpc>
                <a:spcPct val="115000"/>
              </a:lnSpc>
              <a:spcBef>
                <a:spcPts val="0"/>
              </a:spcBef>
              <a:spcAft>
                <a:spcPts val="0"/>
              </a:spcAft>
              <a:buSzPts val="1400"/>
              <a:buAutoNum type="arabicPeriod"/>
            </a:pPr>
            <a:r>
              <a:rPr lang="en" b="1"/>
              <a:t>IFVM - Could be a series of grids of dphi/dt, dlam/dt, dh/dt, plus discontinuity grids.</a:t>
            </a:r>
            <a:endParaRPr b="1"/>
          </a:p>
          <a:p>
            <a:pPr marL="457200" lvl="0" indent="-317500" rtl="0">
              <a:lnSpc>
                <a:spcPct val="115000"/>
              </a:lnSpc>
              <a:spcBef>
                <a:spcPts val="0"/>
              </a:spcBef>
              <a:spcAft>
                <a:spcPts val="0"/>
              </a:spcAft>
              <a:buSzPts val="1400"/>
              <a:buAutoNum type="arabicPeriod"/>
            </a:pPr>
            <a:r>
              <a:rPr lang="en" b="1"/>
              <a:t>EPPs - Use current ITRF2014 estimates plus recent Mariana work</a:t>
            </a:r>
            <a:endParaRPr b="1"/>
          </a:p>
          <a:p>
            <a:pPr marL="457200" lvl="0" indent="-317500" rtl="0">
              <a:lnSpc>
                <a:spcPct val="115000"/>
              </a:lnSpc>
              <a:spcBef>
                <a:spcPts val="0"/>
              </a:spcBef>
              <a:spcAft>
                <a:spcPts val="0"/>
              </a:spcAft>
              <a:buSzPts val="1400"/>
              <a:buAutoNum type="arabicPeriod"/>
            </a:pPr>
            <a:r>
              <a:rPr lang="en" b="1"/>
              <a:t>SGEOID2022 - use xGEOID18</a:t>
            </a:r>
            <a:endParaRPr b="1"/>
          </a:p>
          <a:p>
            <a:pPr marL="457200" lvl="0" indent="-317500" rtl="0">
              <a:lnSpc>
                <a:spcPct val="115000"/>
              </a:lnSpc>
              <a:spcBef>
                <a:spcPts val="0"/>
              </a:spcBef>
              <a:spcAft>
                <a:spcPts val="0"/>
              </a:spcAft>
              <a:buSzPts val="1400"/>
              <a:buAutoNum type="arabicPeriod"/>
            </a:pPr>
            <a:r>
              <a:rPr lang="en" b="1">
                <a:solidFill>
                  <a:schemeClr val="dk1"/>
                </a:solidFill>
              </a:rPr>
              <a:t>DGEOID2022 - could be a grid of dN/dt, based on dC/dt and dS/dt derived from GRACE</a:t>
            </a:r>
            <a:endParaRPr b="1">
              <a:solidFill>
                <a:schemeClr val="dk1"/>
              </a:solidFill>
            </a:endParaRPr>
          </a:p>
          <a:p>
            <a:pPr marL="1371600" lvl="1" indent="-317500" rtl="0">
              <a:lnSpc>
                <a:spcPct val="115000"/>
              </a:lnSpc>
              <a:spcBef>
                <a:spcPts val="0"/>
              </a:spcBef>
              <a:spcAft>
                <a:spcPts val="0"/>
              </a:spcAft>
              <a:buSzPts val="1400"/>
              <a:buAutoNum type="alphaLcPeriod"/>
            </a:pPr>
            <a:r>
              <a:rPr lang="en" b="1">
                <a:solidFill>
                  <a:schemeClr val="dk1"/>
                </a:solidFill>
              </a:rPr>
              <a:t>Similarly for DEFLEC2022</a:t>
            </a:r>
            <a:endParaRPr b="1"/>
          </a:p>
          <a:p>
            <a:pPr marL="457200" lvl="0" indent="-317500" rtl="0">
              <a:lnSpc>
                <a:spcPct val="115000"/>
              </a:lnSpc>
              <a:spcBef>
                <a:spcPts val="0"/>
              </a:spcBef>
              <a:spcAft>
                <a:spcPts val="0"/>
              </a:spcAft>
              <a:buSzPts val="1400"/>
              <a:buAutoNum type="arabicPeriod"/>
            </a:pPr>
            <a:r>
              <a:rPr lang="en" b="1"/>
              <a:t>NADCON - Built from CORS data (use IGS08 or IGS14 and the EPPs above)</a:t>
            </a:r>
            <a:endParaRPr b="1"/>
          </a:p>
          <a:p>
            <a:pPr marL="457200" lvl="0" indent="-317500" rtl="0">
              <a:lnSpc>
                <a:spcPct val="115000"/>
              </a:lnSpc>
              <a:spcBef>
                <a:spcPts val="0"/>
              </a:spcBef>
              <a:spcAft>
                <a:spcPts val="0"/>
              </a:spcAft>
              <a:buSzPts val="1400"/>
              <a:buAutoNum type="arabicPeriod"/>
            </a:pPr>
            <a:r>
              <a:rPr lang="en" b="1"/>
              <a:t>VERTCON - Built from what GPS on BM data we have to date</a:t>
            </a:r>
            <a:endParaRPr b="1"/>
          </a:p>
          <a:p>
            <a:pPr marL="0" lvl="0" indent="0" rtl="0">
              <a:lnSpc>
                <a:spcPct val="115000"/>
              </a:lnSpc>
              <a:spcBef>
                <a:spcPts val="0"/>
              </a:spcBef>
              <a:spcAft>
                <a:spcPts val="0"/>
              </a:spcAft>
              <a:buNone/>
            </a:pPr>
            <a:endParaRPr b="1">
              <a:solidFill>
                <a:srgbClr val="A61C00"/>
              </a:solidFill>
              <a:highlight>
                <a:srgbClr val="FFFF00"/>
              </a:highlight>
            </a:endParaRPr>
          </a:p>
          <a:p>
            <a:pPr marL="0" marR="0" lvl="0" indent="0" algn="l" rtl="0">
              <a:lnSpc>
                <a:spcPct val="115000"/>
              </a:lnSpc>
              <a:spcBef>
                <a:spcPts val="0"/>
              </a:spcBef>
              <a:spcAft>
                <a:spcPts val="0"/>
              </a:spcAft>
              <a:buNone/>
            </a:pP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Shape 250"/>
          <p:cNvSpPr txBox="1">
            <a:spLocks noGrp="1"/>
          </p:cNvSpPr>
          <p:nvPr>
            <p:ph type="title" idx="4294967295"/>
          </p:nvPr>
        </p:nvSpPr>
        <p:spPr>
          <a:xfrm>
            <a:off x="227875" y="314425"/>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1F497D"/>
                </a:solidFill>
                <a:latin typeface="Arial Black"/>
                <a:ea typeface="Arial Black"/>
                <a:cs typeface="Arial Black"/>
                <a:sym typeface="Arial Black"/>
              </a:rPr>
              <a:t>Live Audience Poll </a:t>
            </a:r>
            <a:endParaRPr>
              <a:solidFill>
                <a:srgbClr val="1F497D"/>
              </a:solidFill>
              <a:latin typeface="Arial Black"/>
              <a:ea typeface="Arial Black"/>
              <a:cs typeface="Arial Black"/>
              <a:sym typeface="Arial Black"/>
            </a:endParaRPr>
          </a:p>
        </p:txBody>
      </p:sp>
      <p:pic>
        <p:nvPicPr>
          <p:cNvPr id="251" name="Shape 251"/>
          <p:cNvPicPr preferRelativeResize="0"/>
          <p:nvPr/>
        </p:nvPicPr>
        <p:blipFill>
          <a:blip r:embed="rId4">
            <a:alphaModFix/>
          </a:blip>
          <a:stretch>
            <a:fillRect/>
          </a:stretch>
        </p:blipFill>
        <p:spPr>
          <a:xfrm>
            <a:off x="1810138" y="1156225"/>
            <a:ext cx="5523714" cy="3682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Shape 13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Agenda</a:t>
            </a:r>
            <a:endParaRPr sz="2800">
              <a:solidFill>
                <a:srgbClr val="1F497D"/>
              </a:solidFill>
              <a:latin typeface="Arial Black"/>
              <a:ea typeface="Arial Black"/>
              <a:cs typeface="Arial Black"/>
              <a:sym typeface="Arial Black"/>
            </a:endParaRPr>
          </a:p>
        </p:txBody>
      </p:sp>
      <p:sp>
        <p:nvSpPr>
          <p:cNvPr id="135" name="Shape 135"/>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rtl="0">
              <a:lnSpc>
                <a:spcPct val="150000"/>
              </a:lnSpc>
              <a:spcBef>
                <a:spcPts val="0"/>
              </a:spcBef>
              <a:spcAft>
                <a:spcPts val="0"/>
              </a:spcAft>
              <a:buClr>
                <a:schemeClr val="dk1"/>
              </a:buClr>
              <a:buSzPts val="1400"/>
              <a:buAutoNum type="arabicParenR"/>
            </a:pPr>
            <a:r>
              <a:rPr lang="en" sz="1400" b="1">
                <a:latin typeface="Arial"/>
                <a:ea typeface="Arial"/>
                <a:cs typeface="Arial"/>
                <a:sym typeface="Arial"/>
              </a:rPr>
              <a:t>2018 NSRS Modernization Industry Workshop (Christine)</a:t>
            </a:r>
            <a:endParaRPr sz="1400" b="1">
              <a:latin typeface="Arial"/>
              <a:ea typeface="Arial"/>
              <a:cs typeface="Arial"/>
              <a:sym typeface="Arial"/>
            </a:endParaRPr>
          </a:p>
          <a:p>
            <a:pPr marL="742950" lvl="1" indent="-196850" rtl="0">
              <a:lnSpc>
                <a:spcPct val="150000"/>
              </a:lnSpc>
              <a:spcBef>
                <a:spcPts val="0"/>
              </a:spcBef>
              <a:spcAft>
                <a:spcPts val="0"/>
              </a:spcAft>
              <a:buClr>
                <a:schemeClr val="dk1"/>
              </a:buClr>
              <a:buSzPts val="1400"/>
              <a:buAutoNum type="alphaLcParenR"/>
            </a:pPr>
            <a:r>
              <a:rPr lang="en" sz="1400">
                <a:latin typeface="Arial"/>
                <a:ea typeface="Arial"/>
                <a:cs typeface="Arial"/>
                <a:sym typeface="Arial"/>
              </a:rPr>
              <a:t>Overview</a:t>
            </a:r>
            <a:endParaRPr sz="1400">
              <a:latin typeface="Arial"/>
              <a:ea typeface="Arial"/>
              <a:cs typeface="Arial"/>
              <a:sym typeface="Arial"/>
            </a:endParaRPr>
          </a:p>
          <a:p>
            <a:pPr marL="742950" lvl="1" indent="-196850" rtl="0">
              <a:lnSpc>
                <a:spcPct val="150000"/>
              </a:lnSpc>
              <a:spcBef>
                <a:spcPts val="0"/>
              </a:spcBef>
              <a:spcAft>
                <a:spcPts val="0"/>
              </a:spcAft>
              <a:buSzPts val="1400"/>
              <a:buAutoNum type="alphaLcParenR"/>
            </a:pPr>
            <a:r>
              <a:rPr lang="en" sz="1400">
                <a:latin typeface="Arial"/>
                <a:ea typeface="Arial"/>
                <a:cs typeface="Arial"/>
                <a:sym typeface="Arial"/>
              </a:rPr>
              <a:t>Presentation Recap</a:t>
            </a:r>
            <a:endParaRPr sz="1400">
              <a:latin typeface="Arial"/>
              <a:ea typeface="Arial"/>
              <a:cs typeface="Arial"/>
              <a:sym typeface="Arial"/>
            </a:endParaRPr>
          </a:p>
          <a:p>
            <a:pPr marL="742950" lvl="1" indent="-196850" rtl="0">
              <a:lnSpc>
                <a:spcPct val="150000"/>
              </a:lnSpc>
              <a:spcBef>
                <a:spcPts val="0"/>
              </a:spcBef>
              <a:spcAft>
                <a:spcPts val="0"/>
              </a:spcAft>
              <a:buSzPts val="1400"/>
              <a:buAutoNum type="alphaLcParenR"/>
            </a:pPr>
            <a:r>
              <a:rPr lang="en" sz="1400">
                <a:latin typeface="Arial"/>
                <a:ea typeface="Arial"/>
                <a:cs typeface="Arial"/>
                <a:sym typeface="Arial"/>
              </a:rPr>
              <a:t>Panel Discussion Topics</a:t>
            </a:r>
            <a:endParaRPr sz="1400">
              <a:latin typeface="Arial"/>
              <a:ea typeface="Arial"/>
              <a:cs typeface="Arial"/>
              <a:sym typeface="Arial"/>
            </a:endParaRPr>
          </a:p>
          <a:p>
            <a:pPr marL="742950" lvl="1" indent="-196850" rtl="0">
              <a:lnSpc>
                <a:spcPct val="150000"/>
              </a:lnSpc>
              <a:spcBef>
                <a:spcPts val="0"/>
              </a:spcBef>
              <a:spcAft>
                <a:spcPts val="0"/>
              </a:spcAft>
              <a:buSzPts val="1400"/>
              <a:buAutoNum type="alphaLcParenR"/>
            </a:pPr>
            <a:r>
              <a:rPr lang="en" sz="1400">
                <a:latin typeface="Arial"/>
                <a:ea typeface="Arial"/>
                <a:cs typeface="Arial"/>
                <a:sym typeface="Arial"/>
              </a:rPr>
              <a:t>Break-out Group Questions</a:t>
            </a:r>
            <a:endParaRPr sz="1400">
              <a:latin typeface="Arial"/>
              <a:ea typeface="Arial"/>
              <a:cs typeface="Arial"/>
              <a:sym typeface="Arial"/>
            </a:endParaRPr>
          </a:p>
          <a:p>
            <a:pPr marL="742950" lvl="1" indent="-196850" rtl="0">
              <a:lnSpc>
                <a:spcPct val="150000"/>
              </a:lnSpc>
              <a:spcBef>
                <a:spcPts val="0"/>
              </a:spcBef>
              <a:spcAft>
                <a:spcPts val="0"/>
              </a:spcAft>
              <a:buSzPts val="1400"/>
              <a:buAutoNum type="alphaLcParenR"/>
            </a:pPr>
            <a:r>
              <a:rPr lang="en" sz="1400">
                <a:latin typeface="Arial"/>
                <a:ea typeface="Arial"/>
                <a:cs typeface="Arial"/>
                <a:sym typeface="Arial"/>
              </a:rPr>
              <a:t>Feedback </a:t>
            </a:r>
            <a:endParaRPr sz="1400">
              <a:latin typeface="Arial"/>
              <a:ea typeface="Arial"/>
              <a:cs typeface="Arial"/>
              <a:sym typeface="Arial"/>
            </a:endParaRPr>
          </a:p>
          <a:p>
            <a:pPr marL="342900" lvl="0" indent="-228600" rtl="0">
              <a:lnSpc>
                <a:spcPct val="150000"/>
              </a:lnSpc>
              <a:spcBef>
                <a:spcPts val="0"/>
              </a:spcBef>
              <a:spcAft>
                <a:spcPts val="0"/>
              </a:spcAft>
              <a:buSzPts val="1400"/>
              <a:buAutoNum type="arabicParenR"/>
            </a:pPr>
            <a:r>
              <a:rPr lang="en" sz="1400" b="1">
                <a:latin typeface="Arial"/>
                <a:ea typeface="Arial"/>
                <a:cs typeface="Arial"/>
                <a:sym typeface="Arial"/>
              </a:rPr>
              <a:t>NSRS Modernization Manager Update (Dru)</a:t>
            </a:r>
            <a:endParaRPr sz="1400" b="1">
              <a:latin typeface="Arial"/>
              <a:ea typeface="Arial"/>
              <a:cs typeface="Arial"/>
              <a:sym typeface="Arial"/>
            </a:endParaRPr>
          </a:p>
          <a:p>
            <a:pPr marL="742950" lvl="1" indent="-196850" rtl="0">
              <a:lnSpc>
                <a:spcPct val="150000"/>
              </a:lnSpc>
              <a:spcBef>
                <a:spcPts val="0"/>
              </a:spcBef>
              <a:spcAft>
                <a:spcPts val="0"/>
              </a:spcAft>
              <a:buSzPts val="1400"/>
              <a:buAutoNum type="alphaLcParenR"/>
            </a:pPr>
            <a:r>
              <a:rPr lang="en" sz="1400">
                <a:latin typeface="Arial"/>
                <a:ea typeface="Arial"/>
                <a:cs typeface="Arial"/>
                <a:sym typeface="Arial"/>
              </a:rPr>
              <a:t>Setting the Context</a:t>
            </a:r>
            <a:endParaRPr sz="1400">
              <a:latin typeface="Arial"/>
              <a:ea typeface="Arial"/>
              <a:cs typeface="Arial"/>
              <a:sym typeface="Arial"/>
            </a:endParaRPr>
          </a:p>
          <a:p>
            <a:pPr marL="742950" lvl="1" indent="-196850" rtl="0">
              <a:lnSpc>
                <a:spcPct val="150000"/>
              </a:lnSpc>
              <a:spcBef>
                <a:spcPts val="0"/>
              </a:spcBef>
              <a:spcAft>
                <a:spcPts val="0"/>
              </a:spcAft>
              <a:buSzPts val="1400"/>
              <a:buFont typeface="Arial"/>
              <a:buAutoNum type="alphaLcParenR"/>
            </a:pPr>
            <a:r>
              <a:rPr lang="en" sz="1400">
                <a:latin typeface="Arial"/>
                <a:ea typeface="Arial"/>
                <a:cs typeface="Arial"/>
                <a:sym typeface="Arial"/>
              </a:rPr>
              <a:t>Key Takeaways from Workshop</a:t>
            </a:r>
            <a:endParaRPr sz="1400">
              <a:latin typeface="Arial"/>
              <a:ea typeface="Arial"/>
              <a:cs typeface="Arial"/>
              <a:sym typeface="Arial"/>
            </a:endParaRPr>
          </a:p>
          <a:p>
            <a:pPr marL="742950" lvl="1" indent="-196850" rtl="0">
              <a:lnSpc>
                <a:spcPct val="150000"/>
              </a:lnSpc>
              <a:spcBef>
                <a:spcPts val="0"/>
              </a:spcBef>
              <a:spcAft>
                <a:spcPts val="0"/>
              </a:spcAft>
              <a:buSzPts val="1400"/>
              <a:buFont typeface="Arial"/>
              <a:buAutoNum type="alphaLcParenR"/>
            </a:pPr>
            <a:r>
              <a:rPr lang="en" sz="1400">
                <a:latin typeface="Arial"/>
                <a:ea typeface="Arial"/>
                <a:cs typeface="Arial"/>
                <a:sym typeface="Arial"/>
              </a:rPr>
              <a:t>Prioritizing Current Projects / Products</a:t>
            </a:r>
            <a:endParaRPr sz="1400">
              <a:latin typeface="Arial"/>
              <a:ea typeface="Arial"/>
              <a:cs typeface="Arial"/>
              <a:sym typeface="Arial"/>
            </a:endParaRPr>
          </a:p>
          <a:p>
            <a:pPr marL="742950" lvl="1" indent="-196850" rtl="0">
              <a:lnSpc>
                <a:spcPct val="150000"/>
              </a:lnSpc>
              <a:spcBef>
                <a:spcPts val="0"/>
              </a:spcBef>
              <a:spcAft>
                <a:spcPts val="0"/>
              </a:spcAft>
              <a:buSzPts val="1400"/>
              <a:buFont typeface="Arial"/>
              <a:buAutoNum type="alphaLcParenR"/>
            </a:pPr>
            <a:r>
              <a:rPr lang="en" sz="1400">
                <a:latin typeface="Arial"/>
                <a:ea typeface="Arial"/>
                <a:cs typeface="Arial"/>
                <a:sym typeface="Arial"/>
              </a:rPr>
              <a:t>Expected Timeline of Projects / Products</a:t>
            </a:r>
            <a:endParaRPr sz="1400">
              <a:latin typeface="Arial"/>
              <a:ea typeface="Arial"/>
              <a:cs typeface="Arial"/>
              <a:sym typeface="Arial"/>
            </a:endParaRPr>
          </a:p>
          <a:p>
            <a:pPr marL="457200" lvl="0" indent="0" rtl="0">
              <a:lnSpc>
                <a:spcPct val="150000"/>
              </a:lnSpc>
              <a:spcBef>
                <a:spcPts val="0"/>
              </a:spcBef>
              <a:spcAft>
                <a:spcPts val="0"/>
              </a:spcAft>
              <a:buNone/>
            </a:pPr>
            <a:endParaRPr sz="1400">
              <a:latin typeface="Arial"/>
              <a:ea typeface="Arial"/>
              <a:cs typeface="Arial"/>
              <a:sym typeface="Arial"/>
            </a:endParaRPr>
          </a:p>
          <a:p>
            <a:pPr marL="342900" lvl="0" indent="-139700" rtl="0">
              <a:lnSpc>
                <a:spcPct val="150000"/>
              </a:lnSpc>
              <a:spcBef>
                <a:spcPts val="0"/>
              </a:spcBef>
              <a:spcAft>
                <a:spcPts val="0"/>
              </a:spcAft>
              <a:buNone/>
            </a:pPr>
            <a:endParaRPr sz="1400">
              <a:solidFill>
                <a:schemeClr val="dk1"/>
              </a:solidFill>
              <a:latin typeface="Arial"/>
              <a:ea typeface="Arial"/>
              <a:cs typeface="Arial"/>
              <a:sym typeface="Arial"/>
            </a:endParaRPr>
          </a:p>
          <a:p>
            <a:pPr marL="342900" lvl="0" indent="-139700" rtl="0">
              <a:lnSpc>
                <a:spcPct val="150000"/>
              </a:lnSpc>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idx="4294967295"/>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1F497D"/>
                </a:solidFill>
                <a:latin typeface="Arial Black"/>
                <a:ea typeface="Arial Black"/>
                <a:cs typeface="Arial Black"/>
                <a:sym typeface="Arial Black"/>
              </a:rPr>
              <a:t>Questions?</a:t>
            </a:r>
            <a:endParaRPr>
              <a:solidFill>
                <a:srgbClr val="1F497D"/>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311700" y="756475"/>
            <a:ext cx="8520600" cy="268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solidFill>
                  <a:srgbClr val="1F497D"/>
                </a:solidFill>
                <a:latin typeface="Arial Black"/>
                <a:ea typeface="Arial Black"/>
                <a:cs typeface="Arial Black"/>
                <a:sym typeface="Arial Black"/>
              </a:rPr>
              <a:t>Part 1: </a:t>
            </a:r>
            <a:endParaRPr sz="2800">
              <a:solidFill>
                <a:srgbClr val="1F497D"/>
              </a:solidFill>
              <a:latin typeface="Arial Black"/>
              <a:ea typeface="Arial Black"/>
              <a:cs typeface="Arial Black"/>
              <a:sym typeface="Arial Black"/>
            </a:endParaRPr>
          </a:p>
          <a:p>
            <a:pPr marL="0" lvl="0" indent="0" algn="l" rtl="0">
              <a:spcBef>
                <a:spcPts val="0"/>
              </a:spcBef>
              <a:spcAft>
                <a:spcPts val="0"/>
              </a:spcAft>
              <a:buNone/>
            </a:pPr>
            <a:endParaRPr sz="2800">
              <a:solidFill>
                <a:srgbClr val="1F497D"/>
              </a:solidFill>
              <a:latin typeface="Arial Black"/>
              <a:ea typeface="Arial Black"/>
              <a:cs typeface="Arial Black"/>
              <a:sym typeface="Arial Black"/>
            </a:endParaRPr>
          </a:p>
          <a:p>
            <a:pPr marL="0" lvl="0" indent="0" algn="l" rtl="0">
              <a:spcBef>
                <a:spcPts val="0"/>
              </a:spcBef>
              <a:spcAft>
                <a:spcPts val="0"/>
              </a:spcAft>
              <a:buNone/>
            </a:pPr>
            <a:r>
              <a:rPr lang="en" sz="2800">
                <a:solidFill>
                  <a:srgbClr val="1F497D"/>
                </a:solidFill>
                <a:latin typeface="Arial Black"/>
                <a:ea typeface="Arial Black"/>
                <a:cs typeface="Arial Black"/>
                <a:sym typeface="Arial Black"/>
              </a:rPr>
              <a:t>2018 NSRS Modernization Industry Workshop</a:t>
            </a:r>
            <a:endParaRPr sz="2800">
              <a:solidFill>
                <a:srgbClr val="1F497D"/>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Shape 145"/>
          <p:cNvSpPr txBox="1"/>
          <p:nvPr/>
        </p:nvSpPr>
        <p:spPr>
          <a:xfrm>
            <a:off x="552900" y="550425"/>
            <a:ext cx="9105000" cy="4767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2800">
                <a:solidFill>
                  <a:srgbClr val="1F497D"/>
                </a:solidFill>
                <a:latin typeface="Arial Black"/>
                <a:ea typeface="Arial Black"/>
                <a:cs typeface="Arial Black"/>
                <a:sym typeface="Arial Black"/>
              </a:rPr>
              <a:t>What is NSRS Modernization?</a:t>
            </a:r>
            <a:endParaRPr sz="2800">
              <a:solidFill>
                <a:srgbClr val="1F497D"/>
              </a:solidFill>
              <a:latin typeface="Arial Black"/>
              <a:ea typeface="Arial Black"/>
              <a:cs typeface="Arial Black"/>
              <a:sym typeface="Arial Black"/>
            </a:endParaRPr>
          </a:p>
        </p:txBody>
      </p:sp>
      <p:sp>
        <p:nvSpPr>
          <p:cNvPr id="146" name="Shape 146"/>
          <p:cNvSpPr txBox="1"/>
          <p:nvPr/>
        </p:nvSpPr>
        <p:spPr>
          <a:xfrm>
            <a:off x="533400" y="1687425"/>
            <a:ext cx="5369100" cy="27162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a:solidFill>
                  <a:schemeClr val="dk1"/>
                </a:solidFill>
                <a:latin typeface="Arial Black"/>
                <a:ea typeface="Arial Black"/>
                <a:cs typeface="Arial Black"/>
                <a:sym typeface="Arial Black"/>
              </a:rPr>
              <a:t>NAD 83 and NAVD 88 will be replaced in 2022</a:t>
            </a:r>
            <a:endParaRPr>
              <a:solidFill>
                <a:schemeClr val="dk1"/>
              </a:solidFill>
              <a:latin typeface="Arial Black"/>
              <a:ea typeface="Arial Black"/>
              <a:cs typeface="Arial Black"/>
              <a:sym typeface="Arial Black"/>
            </a:endParaRPr>
          </a:p>
          <a:p>
            <a:pPr marL="0" lvl="0" indent="0" rtl="0">
              <a:lnSpc>
                <a:spcPct val="100000"/>
              </a:lnSpc>
              <a:spcBef>
                <a:spcPts val="1000"/>
              </a:spcBef>
              <a:spcAft>
                <a:spcPts val="0"/>
              </a:spcAft>
              <a:buNone/>
            </a:pPr>
            <a:r>
              <a:rPr lang="en" sz="900">
                <a:solidFill>
                  <a:schemeClr val="dk1"/>
                </a:solidFill>
              </a:rPr>
              <a:t>The new reference frames (geometric and geopotential) will rely primarily on Global Navigation Satellite Systems (GNSS) such as the Global Positioning System (GPS) as well as an updated and time-tracked geoid model. This paradigm will be easier and more cost-effective to maintain.</a:t>
            </a:r>
            <a:endParaRPr sz="900">
              <a:solidFill>
                <a:schemeClr val="dk1"/>
              </a:solidFill>
            </a:endParaRPr>
          </a:p>
          <a:p>
            <a:pPr marL="0" lvl="0" indent="0" rtl="0">
              <a:spcBef>
                <a:spcPts val="1000"/>
              </a:spcBef>
              <a:spcAft>
                <a:spcPts val="0"/>
              </a:spcAft>
              <a:buNone/>
            </a:pPr>
            <a:r>
              <a:rPr lang="en">
                <a:solidFill>
                  <a:schemeClr val="dk1"/>
                </a:solidFill>
                <a:latin typeface="Arial Black"/>
                <a:ea typeface="Arial Black"/>
                <a:cs typeface="Arial Black"/>
                <a:sym typeface="Arial Black"/>
              </a:rPr>
              <a:t>Geospatial Summits engaged user community</a:t>
            </a:r>
            <a:endParaRPr>
              <a:solidFill>
                <a:schemeClr val="dk1"/>
              </a:solidFill>
              <a:latin typeface="Arial Black"/>
              <a:ea typeface="Arial Black"/>
              <a:cs typeface="Arial Black"/>
              <a:sym typeface="Arial Black"/>
            </a:endParaRPr>
          </a:p>
          <a:p>
            <a:pPr marL="0" lvl="0" indent="0" rtl="0">
              <a:spcBef>
                <a:spcPts val="1000"/>
              </a:spcBef>
              <a:spcAft>
                <a:spcPts val="0"/>
              </a:spcAft>
              <a:buNone/>
            </a:pPr>
            <a:r>
              <a:rPr lang="en" sz="900">
                <a:solidFill>
                  <a:schemeClr val="dk1"/>
                </a:solidFill>
              </a:rPr>
              <a:t>2010 - Federal Partner Focus</a:t>
            </a:r>
            <a:endParaRPr sz="900">
              <a:solidFill>
                <a:schemeClr val="dk1"/>
              </a:solidFill>
            </a:endParaRPr>
          </a:p>
          <a:p>
            <a:pPr marL="0" lvl="0" indent="0" rtl="0">
              <a:spcBef>
                <a:spcPts val="0"/>
              </a:spcBef>
              <a:spcAft>
                <a:spcPts val="0"/>
              </a:spcAft>
              <a:buNone/>
            </a:pPr>
            <a:r>
              <a:rPr lang="en" sz="900">
                <a:solidFill>
                  <a:schemeClr val="dk1"/>
                </a:solidFill>
              </a:rPr>
              <a:t>2015 - Partnered with National Society of Professional Surveyors (NSPS) and MAPPS</a:t>
            </a:r>
            <a:endParaRPr sz="900">
              <a:solidFill>
                <a:schemeClr val="dk1"/>
              </a:solidFill>
            </a:endParaRPr>
          </a:p>
          <a:p>
            <a:pPr marL="0" lvl="0" indent="0" rtl="0">
              <a:spcBef>
                <a:spcPts val="0"/>
              </a:spcBef>
              <a:spcAft>
                <a:spcPts val="0"/>
              </a:spcAft>
              <a:buNone/>
            </a:pPr>
            <a:r>
              <a:rPr lang="en" sz="900">
                <a:solidFill>
                  <a:schemeClr val="dk1"/>
                </a:solidFill>
              </a:rPr>
              <a:t>2017 - Engaged all partners</a:t>
            </a:r>
            <a:endParaRPr sz="900">
              <a:solidFill>
                <a:schemeClr val="dk1"/>
              </a:solidFill>
            </a:endParaRPr>
          </a:p>
          <a:p>
            <a:pPr marL="0" lvl="0" indent="0" rtl="0">
              <a:spcBef>
                <a:spcPts val="1000"/>
              </a:spcBef>
              <a:spcAft>
                <a:spcPts val="0"/>
              </a:spcAft>
              <a:buNone/>
            </a:pPr>
            <a:r>
              <a:rPr lang="en">
                <a:solidFill>
                  <a:schemeClr val="dk1"/>
                </a:solidFill>
                <a:latin typeface="Arial Black"/>
                <a:ea typeface="Arial Black"/>
                <a:cs typeface="Arial Black"/>
                <a:sym typeface="Arial Black"/>
              </a:rPr>
              <a:t>Learn more online</a:t>
            </a:r>
            <a:endParaRPr/>
          </a:p>
          <a:p>
            <a:pPr marL="0" lvl="0" indent="0" rtl="0">
              <a:spcBef>
                <a:spcPts val="1000"/>
              </a:spcBef>
              <a:spcAft>
                <a:spcPts val="0"/>
              </a:spcAft>
              <a:buNone/>
            </a:pPr>
            <a:r>
              <a:rPr lang="en" sz="900">
                <a:solidFill>
                  <a:schemeClr val="dk1"/>
                </a:solidFill>
                <a:highlight>
                  <a:srgbClr val="FFFFFF"/>
                </a:highlight>
              </a:rPr>
              <a:t>Publications:</a:t>
            </a:r>
            <a:endParaRPr b="1"/>
          </a:p>
          <a:p>
            <a:pPr marL="457200" lvl="0" indent="-285750" rtl="0">
              <a:lnSpc>
                <a:spcPct val="115000"/>
              </a:lnSpc>
              <a:spcBef>
                <a:spcPts val="1000"/>
              </a:spcBef>
              <a:spcAft>
                <a:spcPts val="0"/>
              </a:spcAft>
              <a:buClr>
                <a:schemeClr val="dk1"/>
              </a:buClr>
              <a:buSzPts val="900"/>
              <a:buChar char="●"/>
            </a:pPr>
            <a:r>
              <a:rPr lang="en" sz="900" b="1" u="sng">
                <a:solidFill>
                  <a:srgbClr val="990000"/>
                </a:solidFill>
                <a:hlinkClick r:id="rId4"/>
              </a:rPr>
              <a:t>Blueprint for 2022, Part 1: Geometric Coordinates: NOAA TR NOS-NGS-62</a:t>
            </a:r>
            <a:endParaRPr/>
          </a:p>
          <a:p>
            <a:pPr marL="457200" lvl="0" indent="-285750" rtl="0">
              <a:lnSpc>
                <a:spcPct val="115000"/>
              </a:lnSpc>
              <a:spcBef>
                <a:spcPts val="0"/>
              </a:spcBef>
              <a:spcAft>
                <a:spcPts val="0"/>
              </a:spcAft>
              <a:buClr>
                <a:schemeClr val="dk1"/>
              </a:buClr>
              <a:buSzPts val="900"/>
              <a:buChar char="●"/>
            </a:pPr>
            <a:r>
              <a:rPr lang="en" sz="900" b="1" u="sng">
                <a:solidFill>
                  <a:srgbClr val="990000"/>
                </a:solidFill>
                <a:hlinkClick r:id="rId5"/>
              </a:rPr>
              <a:t>Blueprint for 2022, Part 2: Geopotential Coordinates: NOAA TR NOS-NGS-64</a:t>
            </a:r>
            <a:endParaRPr/>
          </a:p>
          <a:p>
            <a:pPr marL="0" lvl="0" indent="0" rtl="0">
              <a:spcBef>
                <a:spcPts val="1100"/>
              </a:spcBef>
              <a:spcAft>
                <a:spcPts val="0"/>
              </a:spcAft>
              <a:buNone/>
            </a:pPr>
            <a:r>
              <a:rPr lang="en" sz="900">
                <a:solidFill>
                  <a:schemeClr val="dk1"/>
                </a:solidFill>
                <a:highlight>
                  <a:srgbClr val="FFFFFF"/>
                </a:highlight>
              </a:rPr>
              <a:t>Webinars</a:t>
            </a:r>
            <a:endParaRPr/>
          </a:p>
          <a:p>
            <a:pPr marL="457200" lvl="0" indent="-285750" rtl="0">
              <a:lnSpc>
                <a:spcPct val="115000"/>
              </a:lnSpc>
              <a:spcBef>
                <a:spcPts val="1000"/>
              </a:spcBef>
              <a:spcAft>
                <a:spcPts val="0"/>
              </a:spcAft>
              <a:buClr>
                <a:schemeClr val="dk1"/>
              </a:buClr>
              <a:buSzPts val="900"/>
              <a:buChar char="●"/>
            </a:pPr>
            <a:r>
              <a:rPr lang="en" sz="900" b="1" u="sng">
                <a:solidFill>
                  <a:srgbClr val="990000"/>
                </a:solidFill>
                <a:hlinkClick r:id="rId6"/>
              </a:rPr>
              <a:t>Blueprint for 2022, Part 1: Geometric Coordinates, 2017</a:t>
            </a:r>
            <a:endParaRPr/>
          </a:p>
          <a:p>
            <a:pPr marL="457200" lvl="0" indent="-285750" rtl="0">
              <a:lnSpc>
                <a:spcPct val="115000"/>
              </a:lnSpc>
              <a:spcBef>
                <a:spcPts val="0"/>
              </a:spcBef>
              <a:spcAft>
                <a:spcPts val="0"/>
              </a:spcAft>
              <a:buClr>
                <a:schemeClr val="dk1"/>
              </a:buClr>
              <a:buSzPts val="900"/>
              <a:buChar char="●"/>
            </a:pPr>
            <a:r>
              <a:rPr lang="en" sz="900" b="1" u="sng">
                <a:solidFill>
                  <a:srgbClr val="990000"/>
                </a:solidFill>
                <a:hlinkClick r:id="rId7"/>
              </a:rPr>
              <a:t>Blueprint for 2022, Part 2: Geopotential Coordinates, 2018</a:t>
            </a:r>
            <a:endParaRPr sz="900" b="1" u="sng">
              <a:solidFill>
                <a:srgbClr val="990000"/>
              </a:solidFill>
              <a:hlinkClick r:id="rId4"/>
            </a:endParaRPr>
          </a:p>
          <a:p>
            <a:pPr marL="0" lvl="0" indent="0" rtl="0">
              <a:spcBef>
                <a:spcPts val="1100"/>
              </a:spcBef>
              <a:spcAft>
                <a:spcPts val="1000"/>
              </a:spcAft>
              <a:buClr>
                <a:schemeClr val="dk1"/>
              </a:buClr>
              <a:buSzPts val="1100"/>
              <a:buFont typeface="Arial"/>
              <a:buNone/>
            </a:pPr>
            <a:endParaRPr sz="900">
              <a:solidFill>
                <a:schemeClr val="dk1"/>
              </a:solidFill>
              <a:highlight>
                <a:srgbClr val="FFFFFF"/>
              </a:highlight>
            </a:endParaRPr>
          </a:p>
        </p:txBody>
      </p:sp>
      <p:pic>
        <p:nvPicPr>
          <p:cNvPr id="147" name="Shape 147"/>
          <p:cNvPicPr preferRelativeResize="0"/>
          <p:nvPr/>
        </p:nvPicPr>
        <p:blipFill>
          <a:blip r:embed="rId8">
            <a:alphaModFix/>
          </a:blip>
          <a:stretch>
            <a:fillRect/>
          </a:stretch>
        </p:blipFill>
        <p:spPr>
          <a:xfrm>
            <a:off x="6054900" y="1469888"/>
            <a:ext cx="2897602" cy="3151276"/>
          </a:xfrm>
          <a:prstGeom prst="rect">
            <a:avLst/>
          </a:prstGeom>
          <a:noFill/>
          <a:ln w="19050" cap="flat" cmpd="sng">
            <a:solidFill>
              <a:schemeClr val="dk2"/>
            </a:solidFill>
            <a:prstDash val="solid"/>
            <a:round/>
            <a:headEnd type="none" w="sm" len="sm"/>
            <a:tailEnd type="none" w="sm" len="sm"/>
          </a:ln>
        </p:spPr>
      </p:pic>
      <p:sp>
        <p:nvSpPr>
          <p:cNvPr id="148" name="Shape 148"/>
          <p:cNvSpPr txBox="1"/>
          <p:nvPr/>
        </p:nvSpPr>
        <p:spPr>
          <a:xfrm>
            <a:off x="5041500" y="4508400"/>
            <a:ext cx="4102500" cy="349800"/>
          </a:xfrm>
          <a:prstGeom prst="rect">
            <a:avLst/>
          </a:prstGeom>
          <a:solidFill>
            <a:srgbClr val="CCCCCC"/>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a:t>https://geodesy.noaa.gov/datums/newdatums/index.shtml</a:t>
            </a:r>
            <a:endParaRPr sz="12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txBox="1"/>
          <p:nvPr/>
        </p:nvSpPr>
        <p:spPr>
          <a:xfrm>
            <a:off x="552900" y="550425"/>
            <a:ext cx="7685700" cy="1137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rgbClr val="1F497D"/>
                </a:solidFill>
                <a:latin typeface="Arial Black"/>
                <a:ea typeface="Arial Black"/>
                <a:cs typeface="Arial Black"/>
                <a:sym typeface="Arial Black"/>
              </a:rPr>
              <a:t>What We Heard from Geospatial </a:t>
            </a:r>
            <a:endParaRPr sz="2800">
              <a:solidFill>
                <a:srgbClr val="1F497D"/>
              </a:solidFill>
              <a:latin typeface="Arial Black"/>
              <a:ea typeface="Arial Black"/>
              <a:cs typeface="Arial Black"/>
              <a:sym typeface="Arial Black"/>
            </a:endParaRPr>
          </a:p>
          <a:p>
            <a:pPr marL="0" lvl="0" indent="0" algn="ctr" rtl="0">
              <a:lnSpc>
                <a:spcPct val="115000"/>
              </a:lnSpc>
              <a:spcBef>
                <a:spcPts val="0"/>
              </a:spcBef>
              <a:spcAft>
                <a:spcPts val="0"/>
              </a:spcAft>
              <a:buNone/>
            </a:pPr>
            <a:r>
              <a:rPr lang="en" sz="2800">
                <a:solidFill>
                  <a:srgbClr val="1F497D"/>
                </a:solidFill>
                <a:latin typeface="Arial Black"/>
                <a:ea typeface="Arial Black"/>
                <a:cs typeface="Arial Black"/>
                <a:sym typeface="Arial Black"/>
              </a:rPr>
              <a:t>Summit Attendees</a:t>
            </a:r>
            <a:endParaRPr sz="2800">
              <a:solidFill>
                <a:srgbClr val="1F497D"/>
              </a:solidFill>
              <a:latin typeface="Arial Black"/>
              <a:ea typeface="Arial Black"/>
              <a:cs typeface="Arial Black"/>
              <a:sym typeface="Arial Black"/>
            </a:endParaRPr>
          </a:p>
        </p:txBody>
      </p:sp>
      <p:sp>
        <p:nvSpPr>
          <p:cNvPr id="154" name="Shape 154"/>
          <p:cNvSpPr txBox="1"/>
          <p:nvPr/>
        </p:nvSpPr>
        <p:spPr>
          <a:xfrm>
            <a:off x="533400" y="1876925"/>
            <a:ext cx="7750500" cy="25266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a:solidFill>
                  <a:schemeClr val="dk1"/>
                </a:solidFill>
                <a:latin typeface="Arial Black"/>
                <a:ea typeface="Arial Black"/>
                <a:cs typeface="Arial Black"/>
                <a:sym typeface="Arial Black"/>
              </a:rPr>
              <a:t>The products and services most needed from NGS:</a:t>
            </a:r>
            <a:endParaRPr>
              <a:solidFill>
                <a:schemeClr val="dk1"/>
              </a:solidFill>
              <a:latin typeface="Arial Black"/>
              <a:ea typeface="Arial Black"/>
              <a:cs typeface="Arial Black"/>
              <a:sym typeface="Arial Black"/>
            </a:endParaRPr>
          </a:p>
          <a:p>
            <a:pPr marL="457200" lvl="0" indent="-317500" rtl="0">
              <a:lnSpc>
                <a:spcPct val="150000"/>
              </a:lnSpc>
              <a:spcBef>
                <a:spcPts val="1000"/>
              </a:spcBef>
              <a:spcAft>
                <a:spcPts val="0"/>
              </a:spcAft>
              <a:buClr>
                <a:schemeClr val="dk1"/>
              </a:buClr>
              <a:buSzPts val="1400"/>
              <a:buChar char="●"/>
            </a:pPr>
            <a:r>
              <a:rPr lang="en">
                <a:solidFill>
                  <a:schemeClr val="dk1"/>
                </a:solidFill>
              </a:rPr>
              <a:t>Education, education, education</a:t>
            </a:r>
            <a:endParaRPr>
              <a:solidFill>
                <a:schemeClr val="dk1"/>
              </a:solidFill>
            </a:endParaRPr>
          </a:p>
          <a:p>
            <a:pPr marL="457200" lvl="0" indent="-317500" rtl="0">
              <a:lnSpc>
                <a:spcPct val="150000"/>
              </a:lnSpc>
              <a:spcBef>
                <a:spcPts val="0"/>
              </a:spcBef>
              <a:spcAft>
                <a:spcPts val="0"/>
              </a:spcAft>
              <a:buClr>
                <a:schemeClr val="dk1"/>
              </a:buClr>
              <a:buSzPts val="1400"/>
              <a:buChar char="●"/>
            </a:pPr>
            <a:r>
              <a:rPr lang="en">
                <a:solidFill>
                  <a:schemeClr val="dk1"/>
                </a:solidFill>
              </a:rPr>
              <a:t>Outreach and more outreach</a:t>
            </a:r>
            <a:endParaRPr>
              <a:solidFill>
                <a:schemeClr val="dk1"/>
              </a:solidFill>
            </a:endParaRPr>
          </a:p>
          <a:p>
            <a:pPr marL="457200" lvl="0" indent="-317500" rtl="0">
              <a:lnSpc>
                <a:spcPct val="150000"/>
              </a:lnSpc>
              <a:spcBef>
                <a:spcPts val="0"/>
              </a:spcBef>
              <a:spcAft>
                <a:spcPts val="0"/>
              </a:spcAft>
              <a:buClr>
                <a:schemeClr val="dk1"/>
              </a:buClr>
              <a:buSzPts val="1400"/>
              <a:buChar char="●"/>
            </a:pPr>
            <a:r>
              <a:rPr lang="en">
                <a:solidFill>
                  <a:schemeClr val="dk1"/>
                </a:solidFill>
              </a:rPr>
              <a:t>Geodetic tools and algorithms in modern programming languages</a:t>
            </a:r>
            <a:endParaRPr>
              <a:solidFill>
                <a:schemeClr val="dk1"/>
              </a:solidFill>
            </a:endParaRPr>
          </a:p>
          <a:p>
            <a:pPr marL="457200" lvl="0" indent="-317500" rtl="0">
              <a:lnSpc>
                <a:spcPct val="150000"/>
              </a:lnSpc>
              <a:spcBef>
                <a:spcPts val="0"/>
              </a:spcBef>
              <a:spcAft>
                <a:spcPts val="0"/>
              </a:spcAft>
              <a:buClr>
                <a:schemeClr val="dk1"/>
              </a:buClr>
              <a:buSzPts val="1400"/>
              <a:buChar char="●"/>
            </a:pPr>
            <a:r>
              <a:rPr lang="en">
                <a:solidFill>
                  <a:schemeClr val="dk1"/>
                </a:solidFill>
              </a:rPr>
              <a:t>Standards, guidelines, and best practices</a:t>
            </a:r>
            <a:endParaRPr>
              <a:solidFill>
                <a:schemeClr val="dk1"/>
              </a:solidFill>
            </a:endParaRPr>
          </a:p>
          <a:p>
            <a:pPr marL="457200" lvl="0" indent="-317500" rtl="0">
              <a:lnSpc>
                <a:spcPct val="150000"/>
              </a:lnSpc>
              <a:spcBef>
                <a:spcPts val="0"/>
              </a:spcBef>
              <a:spcAft>
                <a:spcPts val="0"/>
              </a:spcAft>
              <a:buClr>
                <a:schemeClr val="dk1"/>
              </a:buClr>
              <a:buSzPts val="1400"/>
              <a:buChar char="●"/>
            </a:pPr>
            <a:r>
              <a:rPr lang="en">
                <a:solidFill>
                  <a:schemeClr val="dk1"/>
                </a:solidFill>
              </a:rPr>
              <a:t>Greater focus on “geospatial” partners</a:t>
            </a:r>
            <a:endParaRPr>
              <a:solidFill>
                <a:schemeClr val="dk1"/>
              </a:solidFill>
            </a:endParaRPr>
          </a:p>
          <a:p>
            <a:pPr marL="457200" lvl="0" indent="-317500" rtl="0">
              <a:lnSpc>
                <a:spcPct val="150000"/>
              </a:lnSpc>
              <a:spcBef>
                <a:spcPts val="0"/>
              </a:spcBef>
              <a:spcAft>
                <a:spcPts val="0"/>
              </a:spcAft>
              <a:buClr>
                <a:schemeClr val="dk1"/>
              </a:buClr>
              <a:buSzPts val="1400"/>
              <a:buChar char="●"/>
            </a:pPr>
            <a:r>
              <a:rPr lang="en">
                <a:solidFill>
                  <a:schemeClr val="dk1"/>
                </a:solidFill>
              </a:rPr>
              <a:t>Collaboration with industry partners</a:t>
            </a:r>
            <a:endParaRPr>
              <a:solidFill>
                <a:schemeClr val="dk1"/>
              </a:solidFill>
              <a:latin typeface="Arial Black"/>
              <a:ea typeface="Arial Black"/>
              <a:cs typeface="Arial Black"/>
              <a:sym typeface="Arial Black"/>
            </a:endParaRPr>
          </a:p>
        </p:txBody>
      </p:sp>
      <p:sp>
        <p:nvSpPr>
          <p:cNvPr id="155" name="Shape 155"/>
          <p:cNvSpPr/>
          <p:nvPr/>
        </p:nvSpPr>
        <p:spPr>
          <a:xfrm>
            <a:off x="105250" y="3808025"/>
            <a:ext cx="4776600" cy="595500"/>
          </a:xfrm>
          <a:prstGeom prst="ellipse">
            <a:avLst/>
          </a:prstGeom>
          <a:noFill/>
          <a:ln w="2857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idx="4294967295"/>
          </p:nvPr>
        </p:nvSpPr>
        <p:spPr>
          <a:xfrm>
            <a:off x="311700" y="597425"/>
            <a:ext cx="8520600" cy="572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600">
                <a:solidFill>
                  <a:srgbClr val="1F497D"/>
                </a:solidFill>
                <a:latin typeface="Arial Black"/>
                <a:ea typeface="Arial Black"/>
                <a:cs typeface="Arial Black"/>
                <a:sym typeface="Arial Black"/>
              </a:rPr>
              <a:t>2018 NSRS Modernization Industry </a:t>
            </a:r>
            <a:endParaRPr sz="2600">
              <a:solidFill>
                <a:srgbClr val="1F497D"/>
              </a:solidFill>
              <a:latin typeface="Arial Black"/>
              <a:ea typeface="Arial Black"/>
              <a:cs typeface="Arial Black"/>
              <a:sym typeface="Arial Black"/>
            </a:endParaRPr>
          </a:p>
          <a:p>
            <a:pPr marL="0" lvl="0" indent="0" rtl="0">
              <a:spcBef>
                <a:spcPts val="0"/>
              </a:spcBef>
              <a:spcAft>
                <a:spcPts val="0"/>
              </a:spcAft>
              <a:buNone/>
            </a:pPr>
            <a:r>
              <a:rPr lang="en" sz="2600">
                <a:solidFill>
                  <a:srgbClr val="1F497D"/>
                </a:solidFill>
                <a:latin typeface="Arial Black"/>
                <a:ea typeface="Arial Black"/>
                <a:cs typeface="Arial Black"/>
                <a:sym typeface="Arial Black"/>
              </a:rPr>
              <a:t>Workshop Overview</a:t>
            </a:r>
            <a:endParaRPr sz="2600">
              <a:solidFill>
                <a:srgbClr val="1F497D"/>
              </a:solidFill>
              <a:latin typeface="Arial Black"/>
              <a:ea typeface="Arial Black"/>
              <a:cs typeface="Arial Black"/>
              <a:sym typeface="Arial Black"/>
            </a:endParaRPr>
          </a:p>
        </p:txBody>
      </p:sp>
      <p:sp>
        <p:nvSpPr>
          <p:cNvPr id="161" name="Shape 161"/>
          <p:cNvSpPr txBox="1">
            <a:spLocks noGrp="1"/>
          </p:cNvSpPr>
          <p:nvPr>
            <p:ph type="body" idx="4294967295"/>
          </p:nvPr>
        </p:nvSpPr>
        <p:spPr>
          <a:xfrm>
            <a:off x="311700" y="1576075"/>
            <a:ext cx="4473300" cy="3162900"/>
          </a:xfrm>
          <a:prstGeom prst="rect">
            <a:avLst/>
          </a:prstGeom>
        </p:spPr>
        <p:txBody>
          <a:bodyPr spcFirstLastPara="1" wrap="square" lIns="91425" tIns="91425" rIns="91425" bIns="91425" anchor="t" anchorCtr="0">
            <a:noAutofit/>
          </a:bodyPr>
          <a:lstStyle/>
          <a:p>
            <a:pPr marL="0" lvl="0" indent="0" rtl="0">
              <a:lnSpc>
                <a:spcPct val="150000"/>
              </a:lnSpc>
              <a:spcBef>
                <a:spcPts val="640"/>
              </a:spcBef>
              <a:spcAft>
                <a:spcPts val="0"/>
              </a:spcAft>
              <a:buNone/>
            </a:pPr>
            <a:r>
              <a:rPr lang="en" sz="1400" b="1">
                <a:latin typeface="Arial"/>
                <a:ea typeface="Arial"/>
                <a:cs typeface="Arial"/>
                <a:sym typeface="Arial"/>
              </a:rPr>
              <a:t>Goal: </a:t>
            </a:r>
            <a:r>
              <a:rPr lang="en" sz="1400">
                <a:latin typeface="Arial"/>
                <a:ea typeface="Arial"/>
                <a:cs typeface="Arial"/>
                <a:sym typeface="Arial"/>
              </a:rPr>
              <a:t>discuss industry needs and concerns regarding the NSRS modernization scheduled for 2022.</a:t>
            </a:r>
            <a:endParaRPr sz="1400">
              <a:latin typeface="Arial"/>
              <a:ea typeface="Arial"/>
              <a:cs typeface="Arial"/>
              <a:sym typeface="Arial"/>
            </a:endParaRPr>
          </a:p>
          <a:p>
            <a:pPr marL="0" lvl="0" indent="0" rtl="0">
              <a:lnSpc>
                <a:spcPct val="150000"/>
              </a:lnSpc>
              <a:spcBef>
                <a:spcPts val="1000"/>
              </a:spcBef>
              <a:spcAft>
                <a:spcPts val="0"/>
              </a:spcAft>
              <a:buNone/>
            </a:pPr>
            <a:r>
              <a:rPr lang="en" sz="1400" b="1">
                <a:latin typeface="Arial"/>
                <a:ea typeface="Arial"/>
                <a:cs typeface="Arial"/>
                <a:sym typeface="Arial"/>
              </a:rPr>
              <a:t>External Attendees</a:t>
            </a:r>
            <a:endParaRPr sz="1400" b="1">
              <a:latin typeface="Arial"/>
              <a:ea typeface="Arial"/>
              <a:cs typeface="Arial"/>
              <a:sym typeface="Arial"/>
            </a:endParaRPr>
          </a:p>
          <a:p>
            <a:pPr marL="457200" lvl="0" indent="-304800" rtl="0">
              <a:lnSpc>
                <a:spcPct val="150000"/>
              </a:lnSpc>
              <a:spcBef>
                <a:spcPts val="1000"/>
              </a:spcBef>
              <a:spcAft>
                <a:spcPts val="0"/>
              </a:spcAft>
              <a:buClr>
                <a:schemeClr val="dk1"/>
              </a:buClr>
              <a:buSzPts val="1200"/>
              <a:buChar char="•"/>
            </a:pPr>
            <a:r>
              <a:rPr lang="en" sz="1200">
                <a:latin typeface="Arial"/>
                <a:ea typeface="Arial"/>
                <a:cs typeface="Arial"/>
                <a:sym typeface="Arial"/>
              </a:rPr>
              <a:t>Software developers (surveying and GIS vendors)</a:t>
            </a:r>
            <a:endParaRPr sz="1200">
              <a:latin typeface="Arial"/>
              <a:ea typeface="Arial"/>
              <a:cs typeface="Arial"/>
              <a:sym typeface="Arial"/>
            </a:endParaRPr>
          </a:p>
          <a:p>
            <a:pPr marL="0" marR="0" lvl="0" indent="0" algn="l" rtl="0">
              <a:lnSpc>
                <a:spcPct val="150000"/>
              </a:lnSpc>
              <a:spcBef>
                <a:spcPts val="1000"/>
              </a:spcBef>
              <a:spcAft>
                <a:spcPts val="0"/>
              </a:spcAft>
              <a:buNone/>
            </a:pPr>
            <a:r>
              <a:rPr lang="en" sz="1400" b="1">
                <a:latin typeface="Arial"/>
                <a:ea typeface="Arial"/>
                <a:cs typeface="Arial"/>
                <a:sym typeface="Arial"/>
              </a:rPr>
              <a:t>Internal Attendees</a:t>
            </a:r>
            <a:endParaRPr sz="1400" b="1">
              <a:latin typeface="Arial"/>
              <a:ea typeface="Arial"/>
              <a:cs typeface="Arial"/>
              <a:sym typeface="Arial"/>
            </a:endParaRPr>
          </a:p>
          <a:p>
            <a:pPr marL="457200" marR="0" lvl="0" indent="-304800" algn="l" rtl="0">
              <a:lnSpc>
                <a:spcPct val="150000"/>
              </a:lnSpc>
              <a:spcBef>
                <a:spcPts val="1000"/>
              </a:spcBef>
              <a:spcAft>
                <a:spcPts val="0"/>
              </a:spcAft>
              <a:buClr>
                <a:schemeClr val="dk1"/>
              </a:buClr>
              <a:buSzPts val="1200"/>
              <a:buFont typeface="Arial"/>
              <a:buChar char="•"/>
            </a:pPr>
            <a:r>
              <a:rPr lang="en" sz="1200">
                <a:latin typeface="Arial"/>
                <a:ea typeface="Arial"/>
                <a:cs typeface="Arial"/>
                <a:sym typeface="Arial"/>
              </a:rPr>
              <a:t>NGS subject matter experts </a:t>
            </a:r>
            <a:endParaRPr sz="1200">
              <a:latin typeface="Arial"/>
              <a:ea typeface="Arial"/>
              <a:cs typeface="Arial"/>
              <a:sym typeface="Arial"/>
            </a:endParaRPr>
          </a:p>
          <a:p>
            <a:pPr marL="0" marR="0" lvl="0" indent="0" algn="l" rtl="0">
              <a:lnSpc>
                <a:spcPct val="150000"/>
              </a:lnSpc>
              <a:spcBef>
                <a:spcPts val="1000"/>
              </a:spcBef>
              <a:spcAft>
                <a:spcPts val="0"/>
              </a:spcAft>
              <a:buNone/>
            </a:pPr>
            <a:endParaRPr sz="1200">
              <a:latin typeface="Arial"/>
              <a:ea typeface="Arial"/>
              <a:cs typeface="Arial"/>
              <a:sym typeface="Arial"/>
            </a:endParaRPr>
          </a:p>
          <a:p>
            <a:pPr marL="342900" lvl="0" indent="-139700" rtl="0">
              <a:lnSpc>
                <a:spcPct val="150000"/>
              </a:lnSpc>
              <a:spcBef>
                <a:spcPts val="1000"/>
              </a:spcBef>
              <a:spcAft>
                <a:spcPts val="1000"/>
              </a:spcAft>
              <a:buNone/>
            </a:pPr>
            <a:endParaRPr sz="1400">
              <a:solidFill>
                <a:schemeClr val="dk1"/>
              </a:solidFill>
              <a:latin typeface="Arial"/>
              <a:ea typeface="Arial"/>
              <a:cs typeface="Arial"/>
              <a:sym typeface="Arial"/>
            </a:endParaRPr>
          </a:p>
        </p:txBody>
      </p:sp>
      <p:pic>
        <p:nvPicPr>
          <p:cNvPr id="162" name="Shape 162"/>
          <p:cNvPicPr preferRelativeResize="0"/>
          <p:nvPr/>
        </p:nvPicPr>
        <p:blipFill rotWithShape="1">
          <a:blip r:embed="rId4">
            <a:alphaModFix/>
          </a:blip>
          <a:srcRect b="22444"/>
          <a:stretch/>
        </p:blipFill>
        <p:spPr>
          <a:xfrm>
            <a:off x="4890200" y="1766075"/>
            <a:ext cx="4054201" cy="2358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idx="4294967295"/>
          </p:nvPr>
        </p:nvSpPr>
        <p:spPr>
          <a:xfrm>
            <a:off x="311700" y="36830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Presentation Recap (1) </a:t>
            </a:r>
            <a:endParaRPr sz="2800">
              <a:solidFill>
                <a:srgbClr val="1F497D"/>
              </a:solidFill>
              <a:latin typeface="Arial Black"/>
              <a:ea typeface="Arial Black"/>
              <a:cs typeface="Arial Black"/>
              <a:sym typeface="Arial Black"/>
            </a:endParaRPr>
          </a:p>
        </p:txBody>
      </p:sp>
      <p:sp>
        <p:nvSpPr>
          <p:cNvPr id="168" name="Shape 168"/>
          <p:cNvSpPr txBox="1"/>
          <p:nvPr/>
        </p:nvSpPr>
        <p:spPr>
          <a:xfrm>
            <a:off x="399525" y="1490225"/>
            <a:ext cx="5731500" cy="32691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1200" b="1"/>
              <a:t>Setting the Context </a:t>
            </a:r>
            <a:endParaRPr sz="1200" b="1"/>
          </a:p>
          <a:p>
            <a:pPr marL="457200" lvl="0" indent="-304800" rtl="0">
              <a:lnSpc>
                <a:spcPct val="150000"/>
              </a:lnSpc>
              <a:spcBef>
                <a:spcPts val="1000"/>
              </a:spcBef>
              <a:spcAft>
                <a:spcPts val="0"/>
              </a:spcAft>
              <a:buSzPts val="1200"/>
              <a:buChar char="●"/>
            </a:pPr>
            <a:r>
              <a:rPr lang="en" sz="1200"/>
              <a:t>Federal mapping agencies </a:t>
            </a:r>
            <a:r>
              <a:rPr lang="en" sz="1200" b="1"/>
              <a:t>must </a:t>
            </a:r>
            <a:r>
              <a:rPr lang="en" sz="1200"/>
              <a:t>use the NSRS</a:t>
            </a:r>
            <a:endParaRPr sz="1200"/>
          </a:p>
          <a:p>
            <a:pPr marL="457200" lvl="0" indent="-304800" rtl="0">
              <a:lnSpc>
                <a:spcPct val="150000"/>
              </a:lnSpc>
              <a:spcBef>
                <a:spcPts val="0"/>
              </a:spcBef>
              <a:spcAft>
                <a:spcPts val="0"/>
              </a:spcAft>
              <a:buSzPts val="1200"/>
              <a:buChar char="●"/>
            </a:pPr>
            <a:r>
              <a:rPr lang="en" sz="1200"/>
              <a:t>Others often use the NSRS, although sometimes mix NSRS and non - NSRS coordinates </a:t>
            </a:r>
            <a:endParaRPr sz="1200"/>
          </a:p>
          <a:p>
            <a:pPr marL="0" lvl="0" indent="0" rtl="0">
              <a:lnSpc>
                <a:spcPct val="100000"/>
              </a:lnSpc>
              <a:spcBef>
                <a:spcPts val="1000"/>
              </a:spcBef>
              <a:spcAft>
                <a:spcPts val="0"/>
              </a:spcAft>
              <a:buNone/>
            </a:pPr>
            <a:endParaRPr sz="1200"/>
          </a:p>
          <a:p>
            <a:pPr marL="0" lvl="0" indent="0" rtl="0">
              <a:lnSpc>
                <a:spcPct val="150000"/>
              </a:lnSpc>
              <a:spcBef>
                <a:spcPts val="0"/>
              </a:spcBef>
              <a:spcAft>
                <a:spcPts val="0"/>
              </a:spcAft>
              <a:buNone/>
            </a:pPr>
            <a:r>
              <a:rPr lang="en" sz="1200" b="1"/>
              <a:t>NSRS Modernization “Science Decisions”</a:t>
            </a:r>
            <a:endParaRPr sz="1200" b="1"/>
          </a:p>
          <a:p>
            <a:pPr marL="457200" lvl="0" indent="-304800" rtl="0">
              <a:lnSpc>
                <a:spcPct val="150000"/>
              </a:lnSpc>
              <a:spcBef>
                <a:spcPts val="1000"/>
              </a:spcBef>
              <a:spcAft>
                <a:spcPts val="0"/>
              </a:spcAft>
              <a:buSzPts val="1200"/>
              <a:buChar char="●"/>
            </a:pPr>
            <a:r>
              <a:rPr lang="en" sz="1200"/>
              <a:t>Existing NAD 83 reference frames will be replaced with four plate-fixed terrestrial reference frames, identical to the latest international reference frame. </a:t>
            </a:r>
            <a:endParaRPr sz="1200"/>
          </a:p>
          <a:p>
            <a:pPr marL="457200" lvl="0" indent="-304800" rtl="0">
              <a:lnSpc>
                <a:spcPct val="150000"/>
              </a:lnSpc>
              <a:spcBef>
                <a:spcPts val="0"/>
              </a:spcBef>
              <a:spcAft>
                <a:spcPts val="0"/>
              </a:spcAft>
              <a:buSzPts val="1200"/>
              <a:buChar char="●"/>
            </a:pPr>
            <a:r>
              <a:rPr lang="en" sz="1200"/>
              <a:t>NAVD 88 will be replaced with a geopotential datum called, and a time dependent model of the geoid called GEOID2022.</a:t>
            </a:r>
            <a:endParaRPr sz="1200"/>
          </a:p>
        </p:txBody>
      </p:sp>
      <p:pic>
        <p:nvPicPr>
          <p:cNvPr id="169" name="Shape 169"/>
          <p:cNvPicPr preferRelativeResize="0"/>
          <p:nvPr/>
        </p:nvPicPr>
        <p:blipFill>
          <a:blip r:embed="rId4">
            <a:alphaModFix/>
          </a:blip>
          <a:stretch>
            <a:fillRect/>
          </a:stretch>
        </p:blipFill>
        <p:spPr>
          <a:xfrm>
            <a:off x="5986375" y="1331150"/>
            <a:ext cx="1871850" cy="2410674"/>
          </a:xfrm>
          <a:prstGeom prst="rect">
            <a:avLst/>
          </a:prstGeom>
          <a:noFill/>
          <a:ln>
            <a:noFill/>
          </a:ln>
        </p:spPr>
      </p:pic>
      <p:pic>
        <p:nvPicPr>
          <p:cNvPr id="170" name="Shape 170"/>
          <p:cNvPicPr preferRelativeResize="0"/>
          <p:nvPr/>
        </p:nvPicPr>
        <p:blipFill>
          <a:blip r:embed="rId5">
            <a:alphaModFix/>
          </a:blip>
          <a:stretch>
            <a:fillRect/>
          </a:stretch>
        </p:blipFill>
        <p:spPr>
          <a:xfrm>
            <a:off x="6955551" y="2528667"/>
            <a:ext cx="1871850" cy="2407457"/>
          </a:xfrm>
          <a:prstGeom prst="rect">
            <a:avLst/>
          </a:prstGeom>
          <a:noFill/>
          <a:ln>
            <a:noFill/>
          </a:ln>
        </p:spPr>
      </p:pic>
      <p:sp>
        <p:nvSpPr>
          <p:cNvPr id="171" name="Shape 171"/>
          <p:cNvSpPr txBox="1"/>
          <p:nvPr/>
        </p:nvSpPr>
        <p:spPr>
          <a:xfrm rot="-483693">
            <a:off x="5946885" y="3958702"/>
            <a:ext cx="1666468" cy="556932"/>
          </a:xfrm>
          <a:prstGeom prst="rect">
            <a:avLst/>
          </a:prstGeom>
          <a:solidFill>
            <a:srgbClr val="FFF2CC"/>
          </a:solidFill>
          <a:ln w="19050"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i="1"/>
              <a:t>PLUS: corresponding recorded webinars!</a:t>
            </a:r>
            <a:endParaRPr sz="1200" i="1"/>
          </a:p>
        </p:txBody>
      </p:sp>
      <p:sp>
        <p:nvSpPr>
          <p:cNvPr id="172" name="Shape 172"/>
          <p:cNvSpPr txBox="1"/>
          <p:nvPr/>
        </p:nvSpPr>
        <p:spPr>
          <a:xfrm rot="-483693">
            <a:off x="6705535" y="1148227"/>
            <a:ext cx="1666468" cy="556932"/>
          </a:xfrm>
          <a:prstGeom prst="rect">
            <a:avLst/>
          </a:prstGeom>
          <a:solidFill>
            <a:srgbClr val="CCCCCC"/>
          </a:solidFill>
          <a:ln w="19050"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i="1"/>
              <a:t>NOAA Technical Report NOS NGS 62</a:t>
            </a:r>
            <a:endParaRPr sz="1200" i="1"/>
          </a:p>
        </p:txBody>
      </p:sp>
      <p:sp>
        <p:nvSpPr>
          <p:cNvPr id="173" name="Shape 173"/>
          <p:cNvSpPr txBox="1"/>
          <p:nvPr/>
        </p:nvSpPr>
        <p:spPr>
          <a:xfrm rot="-483693">
            <a:off x="7483760" y="2415377"/>
            <a:ext cx="1666468" cy="556932"/>
          </a:xfrm>
          <a:prstGeom prst="rect">
            <a:avLst/>
          </a:prstGeom>
          <a:solidFill>
            <a:srgbClr val="CCCCCC"/>
          </a:solidFill>
          <a:ln w="19050"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200" i="1"/>
              <a:t>NOAA Technical Report NOS NGS 64</a:t>
            </a:r>
            <a:endParaRPr sz="12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idx="4294967295"/>
          </p:nvPr>
        </p:nvSpPr>
        <p:spPr>
          <a:xfrm>
            <a:off x="311700" y="29210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Presentation Recap (2) </a:t>
            </a:r>
            <a:endParaRPr sz="2800">
              <a:solidFill>
                <a:srgbClr val="1F497D"/>
              </a:solidFill>
              <a:latin typeface="Arial Black"/>
              <a:ea typeface="Arial Black"/>
              <a:cs typeface="Arial Black"/>
              <a:sym typeface="Arial Black"/>
            </a:endParaRPr>
          </a:p>
        </p:txBody>
      </p:sp>
      <p:sp>
        <p:nvSpPr>
          <p:cNvPr id="179" name="Shape 179"/>
          <p:cNvSpPr txBox="1"/>
          <p:nvPr/>
        </p:nvSpPr>
        <p:spPr>
          <a:xfrm>
            <a:off x="399525" y="1490225"/>
            <a:ext cx="6014100" cy="32691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1200" b="1"/>
              <a:t>Putting Science into Production </a:t>
            </a:r>
            <a:endParaRPr sz="1200" b="1"/>
          </a:p>
          <a:p>
            <a:pPr marL="457200" lvl="0" indent="-304800" rtl="0">
              <a:lnSpc>
                <a:spcPct val="150000"/>
              </a:lnSpc>
              <a:spcBef>
                <a:spcPts val="0"/>
              </a:spcBef>
              <a:spcAft>
                <a:spcPts val="0"/>
              </a:spcAft>
              <a:buSzPts val="1200"/>
              <a:buChar char="●"/>
            </a:pPr>
            <a:r>
              <a:rPr lang="en" sz="1200"/>
              <a:t>Accepting Real-time Kinematic GNSS Data </a:t>
            </a:r>
            <a:endParaRPr sz="1200"/>
          </a:p>
          <a:p>
            <a:pPr marL="457200" marR="0" lvl="0" indent="-292100" algn="l" rtl="0">
              <a:lnSpc>
                <a:spcPct val="150000"/>
              </a:lnSpc>
              <a:spcBef>
                <a:spcPts val="0"/>
              </a:spcBef>
              <a:spcAft>
                <a:spcPts val="0"/>
              </a:spcAft>
              <a:buClr>
                <a:srgbClr val="000000"/>
              </a:buClr>
              <a:buSzPts val="1000"/>
              <a:buFont typeface="Arial"/>
              <a:buChar char="●"/>
            </a:pPr>
            <a:r>
              <a:rPr lang="en" sz="1200"/>
              <a:t>Preparing for a New State Plane Coordinate System in 2022</a:t>
            </a:r>
            <a:endParaRPr sz="1200"/>
          </a:p>
          <a:p>
            <a:pPr marL="457200" marR="0" lvl="0" indent="-292100" algn="l" rtl="0">
              <a:lnSpc>
                <a:spcPct val="150000"/>
              </a:lnSpc>
              <a:spcBef>
                <a:spcPts val="0"/>
              </a:spcBef>
              <a:spcAft>
                <a:spcPts val="0"/>
              </a:spcAft>
              <a:buClr>
                <a:srgbClr val="000000"/>
              </a:buClr>
              <a:buSzPts val="1000"/>
              <a:buFont typeface="Arial"/>
              <a:buChar char="●"/>
            </a:pPr>
            <a:r>
              <a:rPr lang="en" sz="1200"/>
              <a:t>Guest speaker presentations gave further insights / examples</a:t>
            </a:r>
            <a:endParaRPr sz="1200"/>
          </a:p>
          <a:p>
            <a:pPr marL="0" lvl="0" indent="0" rtl="0">
              <a:lnSpc>
                <a:spcPct val="100000"/>
              </a:lnSpc>
              <a:spcBef>
                <a:spcPts val="1000"/>
              </a:spcBef>
              <a:spcAft>
                <a:spcPts val="0"/>
              </a:spcAft>
              <a:buNone/>
            </a:pPr>
            <a:endParaRPr sz="1200"/>
          </a:p>
          <a:p>
            <a:pPr marL="0" lvl="0" indent="0" rtl="0">
              <a:lnSpc>
                <a:spcPct val="150000"/>
              </a:lnSpc>
              <a:spcBef>
                <a:spcPts val="0"/>
              </a:spcBef>
              <a:spcAft>
                <a:spcPts val="0"/>
              </a:spcAft>
              <a:buNone/>
            </a:pPr>
            <a:r>
              <a:rPr lang="en" sz="1200" b="1"/>
              <a:t>Software, Transformation Tools, and Web Services</a:t>
            </a:r>
            <a:endParaRPr sz="1200" b="1"/>
          </a:p>
          <a:p>
            <a:pPr marL="457200" marR="0" lvl="0" indent="-304800" algn="l" rtl="0">
              <a:lnSpc>
                <a:spcPct val="150000"/>
              </a:lnSpc>
              <a:spcBef>
                <a:spcPts val="0"/>
              </a:spcBef>
              <a:spcAft>
                <a:spcPts val="0"/>
              </a:spcAft>
              <a:buClr>
                <a:srgbClr val="000000"/>
              </a:buClr>
              <a:buSzPts val="1200"/>
              <a:buChar char="●"/>
            </a:pPr>
            <a:r>
              <a:rPr lang="en" sz="1200"/>
              <a:t>NGS Coordinate Conversion and Transformation Tool (NCAT)</a:t>
            </a:r>
            <a:endParaRPr sz="1200"/>
          </a:p>
          <a:p>
            <a:pPr marL="457200" marR="0" lvl="0" indent="-292100" algn="l" rtl="0">
              <a:lnSpc>
                <a:spcPct val="150000"/>
              </a:lnSpc>
              <a:spcBef>
                <a:spcPts val="0"/>
              </a:spcBef>
              <a:spcAft>
                <a:spcPts val="0"/>
              </a:spcAft>
              <a:buClr>
                <a:srgbClr val="000000"/>
              </a:buClr>
              <a:buSzPts val="1000"/>
              <a:buFont typeface="Arial"/>
              <a:buChar char="●"/>
            </a:pPr>
            <a:r>
              <a:rPr lang="en" sz="1200"/>
              <a:t>Web Services - </a:t>
            </a:r>
            <a:r>
              <a:rPr lang="en" sz="1200" b="1" i="1">
                <a:solidFill>
                  <a:srgbClr val="A61C00"/>
                </a:solidFill>
              </a:rPr>
              <a:t>newly released in May</a:t>
            </a:r>
            <a:endParaRPr sz="1200" b="1" i="1">
              <a:solidFill>
                <a:srgbClr val="A61C00"/>
              </a:solidFill>
            </a:endParaRPr>
          </a:p>
          <a:p>
            <a:pPr marL="457200" marR="0" lvl="0" indent="-304800" algn="l" rtl="0">
              <a:lnSpc>
                <a:spcPct val="150000"/>
              </a:lnSpc>
              <a:spcBef>
                <a:spcPts val="0"/>
              </a:spcBef>
              <a:spcAft>
                <a:spcPts val="0"/>
              </a:spcAft>
              <a:buSzPts val="1200"/>
              <a:buChar char="●"/>
            </a:pPr>
            <a:r>
              <a:rPr lang="en" sz="1200"/>
              <a:t>Planning/Testing Prototypes - New NSRS Database</a:t>
            </a:r>
            <a:endParaRPr sz="1200"/>
          </a:p>
        </p:txBody>
      </p:sp>
      <p:pic>
        <p:nvPicPr>
          <p:cNvPr id="180" name="Shape 180"/>
          <p:cNvPicPr preferRelativeResize="0"/>
          <p:nvPr/>
        </p:nvPicPr>
        <p:blipFill>
          <a:blip r:embed="rId4">
            <a:alphaModFix/>
          </a:blip>
          <a:stretch>
            <a:fillRect/>
          </a:stretch>
        </p:blipFill>
        <p:spPr>
          <a:xfrm>
            <a:off x="5502150" y="1256600"/>
            <a:ext cx="2862527" cy="2630300"/>
          </a:xfrm>
          <a:prstGeom prst="rect">
            <a:avLst/>
          </a:prstGeom>
          <a:noFill/>
          <a:ln>
            <a:noFill/>
          </a:ln>
        </p:spPr>
      </p:pic>
      <p:pic>
        <p:nvPicPr>
          <p:cNvPr id="181" name="Shape 181"/>
          <p:cNvPicPr preferRelativeResize="0"/>
          <p:nvPr/>
        </p:nvPicPr>
        <p:blipFill>
          <a:blip r:embed="rId5">
            <a:alphaModFix/>
          </a:blip>
          <a:stretch>
            <a:fillRect/>
          </a:stretch>
        </p:blipFill>
        <p:spPr>
          <a:xfrm>
            <a:off x="6122101" y="3409750"/>
            <a:ext cx="2862524" cy="161795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idx="4294967295"/>
          </p:nvPr>
        </p:nvSpPr>
        <p:spPr>
          <a:xfrm>
            <a:off x="311700" y="36830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1F497D"/>
                </a:solidFill>
                <a:latin typeface="Arial Black"/>
                <a:ea typeface="Arial Black"/>
                <a:cs typeface="Arial Black"/>
                <a:sym typeface="Arial Black"/>
              </a:rPr>
              <a:t>Panel Discussion Topics </a:t>
            </a:r>
            <a:endParaRPr sz="2800">
              <a:solidFill>
                <a:srgbClr val="1F497D"/>
              </a:solidFill>
              <a:latin typeface="Arial Black"/>
              <a:ea typeface="Arial Black"/>
              <a:cs typeface="Arial Black"/>
              <a:sym typeface="Arial Black"/>
            </a:endParaRPr>
          </a:p>
        </p:txBody>
      </p:sp>
      <p:sp>
        <p:nvSpPr>
          <p:cNvPr id="187" name="Shape 187"/>
          <p:cNvSpPr txBox="1"/>
          <p:nvPr/>
        </p:nvSpPr>
        <p:spPr>
          <a:xfrm>
            <a:off x="399525" y="1261625"/>
            <a:ext cx="8180700" cy="3730800"/>
          </a:xfrm>
          <a:prstGeom prst="rect">
            <a:avLst/>
          </a:prstGeom>
          <a:noFill/>
          <a:ln>
            <a:noFill/>
          </a:ln>
        </p:spPr>
        <p:txBody>
          <a:bodyPr spcFirstLastPara="1" wrap="square" lIns="91425" tIns="91425" rIns="91425" bIns="91425" anchor="ctr" anchorCtr="0">
            <a:noAutofit/>
          </a:bodyPr>
          <a:lstStyle/>
          <a:p>
            <a:pPr marL="457200" lvl="0" indent="-317500" rtl="0">
              <a:lnSpc>
                <a:spcPct val="200000"/>
              </a:lnSpc>
              <a:spcBef>
                <a:spcPts val="0"/>
              </a:spcBef>
              <a:spcAft>
                <a:spcPts val="0"/>
              </a:spcAft>
              <a:buSzPts val="1400"/>
              <a:buAutoNum type="arabicPeriod"/>
            </a:pPr>
            <a:r>
              <a:rPr lang="en" b="1"/>
              <a:t>Continuously Operating Reference Stations (CORS) </a:t>
            </a:r>
            <a:r>
              <a:rPr lang="en"/>
              <a:t>- “Foundation CORS”</a:t>
            </a:r>
            <a:endParaRPr/>
          </a:p>
          <a:p>
            <a:pPr marL="457200" lvl="0" indent="-317500" rtl="0">
              <a:lnSpc>
                <a:spcPct val="200000"/>
              </a:lnSpc>
              <a:spcBef>
                <a:spcPts val="0"/>
              </a:spcBef>
              <a:spcAft>
                <a:spcPts val="0"/>
              </a:spcAft>
              <a:buSzPts val="1400"/>
              <a:buAutoNum type="arabicPeriod"/>
            </a:pPr>
            <a:r>
              <a:rPr lang="en" b="1"/>
              <a:t>Intraframe velocity model </a:t>
            </a:r>
            <a:r>
              <a:rPr lang="en"/>
              <a:t>- to support new reference frames</a:t>
            </a:r>
            <a:endParaRPr/>
          </a:p>
          <a:p>
            <a:pPr marL="457200" lvl="0" indent="-317500" rtl="0">
              <a:lnSpc>
                <a:spcPct val="200000"/>
              </a:lnSpc>
              <a:spcBef>
                <a:spcPts val="0"/>
              </a:spcBef>
              <a:spcAft>
                <a:spcPts val="0"/>
              </a:spcAft>
              <a:buSzPts val="1400"/>
              <a:buAutoNum type="arabicPeriod"/>
            </a:pPr>
            <a:r>
              <a:rPr lang="en" b="1"/>
              <a:t>Real time networks </a:t>
            </a:r>
            <a:r>
              <a:rPr lang="en"/>
              <a:t>- guidelines, connection to NSRS, and more...</a:t>
            </a:r>
            <a:endParaRPr/>
          </a:p>
          <a:p>
            <a:pPr marL="457200" lvl="0" indent="-317500" rtl="0">
              <a:lnSpc>
                <a:spcPct val="200000"/>
              </a:lnSpc>
              <a:spcBef>
                <a:spcPts val="0"/>
              </a:spcBef>
              <a:spcAft>
                <a:spcPts val="0"/>
              </a:spcAft>
              <a:buSzPts val="1400"/>
              <a:buAutoNum type="arabicPeriod"/>
            </a:pPr>
            <a:r>
              <a:rPr lang="en" b="1"/>
              <a:t>Standards and overall standardization </a:t>
            </a:r>
            <a:r>
              <a:rPr lang="en"/>
              <a:t>-</a:t>
            </a:r>
            <a:r>
              <a:rPr lang="en" b="1"/>
              <a:t> </a:t>
            </a:r>
            <a:r>
              <a:rPr lang="en"/>
              <a:t>real time networks, accuracy, and more...</a:t>
            </a:r>
            <a:endParaRPr/>
          </a:p>
          <a:p>
            <a:pPr marL="457200" lvl="0" indent="-317500" rtl="0">
              <a:lnSpc>
                <a:spcPct val="200000"/>
              </a:lnSpc>
              <a:spcBef>
                <a:spcPts val="0"/>
              </a:spcBef>
              <a:spcAft>
                <a:spcPts val="0"/>
              </a:spcAft>
              <a:buSzPts val="1400"/>
              <a:buAutoNum type="arabicPeriod"/>
            </a:pPr>
            <a:r>
              <a:rPr lang="en" b="1"/>
              <a:t>File Formats</a:t>
            </a:r>
            <a:r>
              <a:rPr lang="en"/>
              <a:t> - ISO geodetic registers, projections, gridded products, and more...</a:t>
            </a:r>
            <a:endParaRPr/>
          </a:p>
          <a:p>
            <a:pPr marL="457200" lvl="0" indent="-317500" rtl="0">
              <a:lnSpc>
                <a:spcPct val="200000"/>
              </a:lnSpc>
              <a:spcBef>
                <a:spcPts val="0"/>
              </a:spcBef>
              <a:spcAft>
                <a:spcPts val="0"/>
              </a:spcAft>
              <a:buSzPts val="1400"/>
              <a:buAutoNum type="arabicPeriod"/>
            </a:pPr>
            <a:r>
              <a:rPr lang="en" b="1">
                <a:solidFill>
                  <a:schemeClr val="dk1"/>
                </a:solidFill>
              </a:rPr>
              <a:t>Software tools and applications </a:t>
            </a:r>
            <a:r>
              <a:rPr lang="en">
                <a:solidFill>
                  <a:schemeClr val="dk1"/>
                </a:solidFill>
              </a:rPr>
              <a:t>- programming languages, APIs, and more...</a:t>
            </a:r>
            <a:endParaRPr/>
          </a:p>
          <a:p>
            <a:pPr marL="457200" lvl="0" indent="-317500" rtl="0">
              <a:lnSpc>
                <a:spcPct val="200000"/>
              </a:lnSpc>
              <a:spcBef>
                <a:spcPts val="0"/>
              </a:spcBef>
              <a:spcAft>
                <a:spcPts val="0"/>
              </a:spcAft>
              <a:buSzPts val="1400"/>
              <a:buAutoNum type="arabicPeriod"/>
            </a:pPr>
            <a:r>
              <a:rPr lang="en" b="1"/>
              <a:t>NSRS Modernization Schedule</a:t>
            </a:r>
            <a:r>
              <a:rPr lang="en"/>
              <a:t> - final roll out vs alpha and beta products</a:t>
            </a:r>
            <a:endParaRPr/>
          </a:p>
          <a:p>
            <a:pPr marL="457200" lvl="0" indent="-317500" rtl="0">
              <a:lnSpc>
                <a:spcPct val="200000"/>
              </a:lnSpc>
              <a:spcBef>
                <a:spcPts val="0"/>
              </a:spcBef>
              <a:spcAft>
                <a:spcPts val="0"/>
              </a:spcAft>
              <a:buSzPts val="1400"/>
              <a:buAutoNum type="arabicPeriod"/>
            </a:pPr>
            <a:r>
              <a:rPr lang="en" b="1"/>
              <a:t>Education</a:t>
            </a:r>
            <a:r>
              <a:rPr lang="en"/>
              <a:t> - increasing understanding of end-users, train the trainer opportunities, and more...</a:t>
            </a:r>
            <a:endParaRPr/>
          </a:p>
          <a:p>
            <a:pPr marL="0" lvl="0" indent="0" rtl="0">
              <a:lnSpc>
                <a:spcPct val="200000"/>
              </a:lnSpc>
              <a:spcBef>
                <a:spcPts val="0"/>
              </a:spcBef>
              <a:spcAft>
                <a:spcPts val="0"/>
              </a:spcAft>
              <a:buNone/>
            </a:pPr>
            <a:endParaRPr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On-screen Show (16:9)</PresentationFormat>
  <Paragraphs>189</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Arial Black</vt:lpstr>
      <vt:lpstr>Simple Light</vt:lpstr>
      <vt:lpstr>Office Theme</vt:lpstr>
      <vt:lpstr>Industry Engagement to Modernize the National Spatial Reference System (NSRS) June 7, 2018</vt:lpstr>
      <vt:lpstr>Agenda</vt:lpstr>
      <vt:lpstr>Part 1:   2018 NSRS Modernization Industry Workshop</vt:lpstr>
      <vt:lpstr>PowerPoint Presentation</vt:lpstr>
      <vt:lpstr>PowerPoint Presentation</vt:lpstr>
      <vt:lpstr>2018 NSRS Modernization Industry  Workshop Overview</vt:lpstr>
      <vt:lpstr>Presentation Recap (1) </vt:lpstr>
      <vt:lpstr>Presentation Recap (2) </vt:lpstr>
      <vt:lpstr>Panel Discussion Topics </vt:lpstr>
      <vt:lpstr>Break-out 1: End Users and Applying Science</vt:lpstr>
      <vt:lpstr>Break-out 2: Tools and Data</vt:lpstr>
      <vt:lpstr>Summary of Feedback</vt:lpstr>
      <vt:lpstr>Live Audience Poll </vt:lpstr>
      <vt:lpstr>Part 2:   NSRS Modernization Manager Update</vt:lpstr>
      <vt:lpstr>Recap “Setting the Context”</vt:lpstr>
      <vt:lpstr>Key Takeaways from Workshop</vt:lpstr>
      <vt:lpstr>Prioritizing Current Projects / Products</vt:lpstr>
      <vt:lpstr>Expected Timeline of Projects / Products</vt:lpstr>
      <vt:lpstr>Live Audience Poll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Engagement to Modernize the National Spatial Reference System (NSRS) June 7, 2018</dc:title>
  <cp:lastModifiedBy>Christine Gallagher</cp:lastModifiedBy>
  <cp:revision>1</cp:revision>
  <dcterms:modified xsi:type="dcterms:W3CDTF">2018-06-07T22:20:57Z</dcterms:modified>
</cp:coreProperties>
</file>