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  <p:sldMasterId id="2147483666" r:id="rId18"/>
    <p:sldMasterId id="2147483667" r:id="rId19"/>
    <p:sldMasterId id="2147483668" r:id="rId20"/>
    <p:sldMasterId id="2147483669" r:id="rId21"/>
    <p:sldMasterId id="2147483670" r:id="rId22"/>
    <p:sldMasterId id="2147483671" r:id="rId23"/>
    <p:sldMasterId id="2147483672" r:id="rId24"/>
    <p:sldMasterId id="2147483673" r:id="rId25"/>
    <p:sldMasterId id="2147483674" r:id="rId26"/>
    <p:sldMasterId id="2147483961" r:id="rId27"/>
  </p:sldMasterIdLst>
  <p:notesMasterIdLst>
    <p:notesMasterId r:id="rId45"/>
  </p:notesMasterIdLst>
  <p:handoutMasterIdLst>
    <p:handoutMasterId r:id="rId46"/>
  </p:handoutMasterIdLst>
  <p:sldIdLst>
    <p:sldId id="403" r:id="rId28"/>
    <p:sldId id="290" r:id="rId29"/>
    <p:sldId id="383" r:id="rId30"/>
    <p:sldId id="395" r:id="rId31"/>
    <p:sldId id="368" r:id="rId32"/>
    <p:sldId id="396" r:id="rId33"/>
    <p:sldId id="332" r:id="rId34"/>
    <p:sldId id="392" r:id="rId35"/>
    <p:sldId id="400" r:id="rId36"/>
    <p:sldId id="393" r:id="rId37"/>
    <p:sldId id="385" r:id="rId38"/>
    <p:sldId id="394" r:id="rId39"/>
    <p:sldId id="397" r:id="rId40"/>
    <p:sldId id="398" r:id="rId41"/>
    <p:sldId id="399" r:id="rId42"/>
    <p:sldId id="374" r:id="rId43"/>
    <p:sldId id="401" r:id="rId4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5" autoAdjust="0"/>
    <p:restoredTop sz="87500" autoAdjust="0"/>
  </p:normalViewPr>
  <p:slideViewPr>
    <p:cSldViewPr>
      <p:cViewPr>
        <p:scale>
          <a:sx n="100" d="100"/>
          <a:sy n="100" d="100"/>
        </p:scale>
        <p:origin x="-696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42" Type="http://schemas.openxmlformats.org/officeDocument/2006/relationships/slide" Target="slides/slide1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2.xml"/><Relationship Id="rId41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4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slide" Target="slides/slide16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an.wang\Documents\GSVS14\RMS%20Erro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GeoidA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0.4 -15</c:v>
                </c:pt>
                <c:pt idx="1">
                  <c:v> 15 -30</c:v>
                </c:pt>
                <c:pt idx="2">
                  <c:v> 30 -46</c:v>
                </c:pt>
                <c:pt idx="3">
                  <c:v> 46 -63</c:v>
                </c:pt>
                <c:pt idx="4">
                  <c:v> 63 -81</c:v>
                </c:pt>
                <c:pt idx="5">
                  <c:v> 81 -101</c:v>
                </c:pt>
                <c:pt idx="6">
                  <c:v> 101 -122</c:v>
                </c:pt>
                <c:pt idx="7">
                  <c:v> 122 -145</c:v>
                </c:pt>
                <c:pt idx="8">
                  <c:v> 145 -172</c:v>
                </c:pt>
                <c:pt idx="9">
                  <c:v> 172 -204</c:v>
                </c:pt>
                <c:pt idx="10">
                  <c:v> 204 -247</c:v>
                </c:pt>
                <c:pt idx="11">
                  <c:v> 247 -340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1.07743160410646</c:v>
                </c:pt>
                <c:pt idx="1">
                  <c:v>1.65561610786592</c:v>
                </c:pt>
                <c:pt idx="2">
                  <c:v>2.0290790556984799</c:v>
                </c:pt>
                <c:pt idx="3">
                  <c:v>2.1064252108605701</c:v>
                </c:pt>
                <c:pt idx="4">
                  <c:v>1.9790559297147901</c:v>
                </c:pt>
                <c:pt idx="5">
                  <c:v>2.12172510693008</c:v>
                </c:pt>
                <c:pt idx="6">
                  <c:v>2.2349266879752299</c:v>
                </c:pt>
                <c:pt idx="7">
                  <c:v>2.08976349268965</c:v>
                </c:pt>
                <c:pt idx="8">
                  <c:v>2.1521191804006898</c:v>
                </c:pt>
                <c:pt idx="9">
                  <c:v>2.7281009259814999</c:v>
                </c:pt>
                <c:pt idx="10">
                  <c:v>2.5816380159173802</c:v>
                </c:pt>
                <c:pt idx="11">
                  <c:v>2.6143471180864499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GeoidB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0.4 -15</c:v>
                </c:pt>
                <c:pt idx="1">
                  <c:v> 15 -30</c:v>
                </c:pt>
                <c:pt idx="2">
                  <c:v> 30 -46</c:v>
                </c:pt>
                <c:pt idx="3">
                  <c:v> 46 -63</c:v>
                </c:pt>
                <c:pt idx="4">
                  <c:v> 63 -81</c:v>
                </c:pt>
                <c:pt idx="5">
                  <c:v> 81 -101</c:v>
                </c:pt>
                <c:pt idx="6">
                  <c:v> 101 -122</c:v>
                </c:pt>
                <c:pt idx="7">
                  <c:v> 122 -145</c:v>
                </c:pt>
                <c:pt idx="8">
                  <c:v> 145 -172</c:v>
                </c:pt>
                <c:pt idx="9">
                  <c:v> 172 -204</c:v>
                </c:pt>
                <c:pt idx="10">
                  <c:v> 204 -247</c:v>
                </c:pt>
                <c:pt idx="11">
                  <c:v> 247 -340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1.0784342906394999</c:v>
                </c:pt>
                <c:pt idx="1">
                  <c:v>1.7262531565736701</c:v>
                </c:pt>
                <c:pt idx="2">
                  <c:v>2.2214662553547799</c:v>
                </c:pt>
                <c:pt idx="3">
                  <c:v>2.55503584536718</c:v>
                </c:pt>
                <c:pt idx="4">
                  <c:v>2.5722086773309001</c:v>
                </c:pt>
                <c:pt idx="5">
                  <c:v>2.4393898429001202</c:v>
                </c:pt>
                <c:pt idx="6">
                  <c:v>2.1862100054060898</c:v>
                </c:pt>
                <c:pt idx="7">
                  <c:v>2.2354993811657899</c:v>
                </c:pt>
                <c:pt idx="8">
                  <c:v>2.6381074135418898</c:v>
                </c:pt>
                <c:pt idx="9">
                  <c:v>3.1766050523176799</c:v>
                </c:pt>
                <c:pt idx="10">
                  <c:v>2.9106570847576201</c:v>
                </c:pt>
                <c:pt idx="11">
                  <c:v>2.5459177038339802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GeoidC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 0.4 -15</c:v>
                </c:pt>
                <c:pt idx="1">
                  <c:v> 15 -30</c:v>
                </c:pt>
                <c:pt idx="2">
                  <c:v> 30 -46</c:v>
                </c:pt>
                <c:pt idx="3">
                  <c:v> 46 -63</c:v>
                </c:pt>
                <c:pt idx="4">
                  <c:v> 63 -81</c:v>
                </c:pt>
                <c:pt idx="5">
                  <c:v> 81 -101</c:v>
                </c:pt>
                <c:pt idx="6">
                  <c:v> 101 -122</c:v>
                </c:pt>
                <c:pt idx="7">
                  <c:v> 122 -145</c:v>
                </c:pt>
                <c:pt idx="8">
                  <c:v> 145 -172</c:v>
                </c:pt>
                <c:pt idx="9">
                  <c:v> 172 -204</c:v>
                </c:pt>
                <c:pt idx="10">
                  <c:v> 204 -247</c:v>
                </c:pt>
                <c:pt idx="11">
                  <c:v> 247 -340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1.08972845354588</c:v>
                </c:pt>
                <c:pt idx="1">
                  <c:v>1.5829163343347099</c:v>
                </c:pt>
                <c:pt idx="2">
                  <c:v>1.61492096557459</c:v>
                </c:pt>
                <c:pt idx="3">
                  <c:v>1.7351898166576301</c:v>
                </c:pt>
                <c:pt idx="4">
                  <c:v>1.62551036085158</c:v>
                </c:pt>
                <c:pt idx="5">
                  <c:v>1.7401176496931301</c:v>
                </c:pt>
                <c:pt idx="6">
                  <c:v>1.51719170753704</c:v>
                </c:pt>
                <c:pt idx="7">
                  <c:v>1.6881201728641799</c:v>
                </c:pt>
                <c:pt idx="8">
                  <c:v>1.79664146658299</c:v>
                </c:pt>
                <c:pt idx="9">
                  <c:v>1.8418772392535501</c:v>
                </c:pt>
                <c:pt idx="10">
                  <c:v>1.36973365413307</c:v>
                </c:pt>
                <c:pt idx="11">
                  <c:v>1.5628413387825599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EGM08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0.4 -15</c:v>
                </c:pt>
                <c:pt idx="1">
                  <c:v> 15 -30</c:v>
                </c:pt>
                <c:pt idx="2">
                  <c:v> 30 -46</c:v>
                </c:pt>
                <c:pt idx="3">
                  <c:v> 46 -63</c:v>
                </c:pt>
                <c:pt idx="4">
                  <c:v> 63 -81</c:v>
                </c:pt>
                <c:pt idx="5">
                  <c:v> 81 -101</c:v>
                </c:pt>
                <c:pt idx="6">
                  <c:v> 101 -122</c:v>
                </c:pt>
                <c:pt idx="7">
                  <c:v> 122 -145</c:v>
                </c:pt>
                <c:pt idx="8">
                  <c:v> 145 -172</c:v>
                </c:pt>
                <c:pt idx="9">
                  <c:v> 172 -204</c:v>
                </c:pt>
                <c:pt idx="10">
                  <c:v> 204 -247</c:v>
                </c:pt>
                <c:pt idx="11">
                  <c:v> 247 -340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1.03710757469481</c:v>
                </c:pt>
                <c:pt idx="1">
                  <c:v>1.5219351993924499</c:v>
                </c:pt>
                <c:pt idx="2">
                  <c:v>1.7253545663699501</c:v>
                </c:pt>
                <c:pt idx="3">
                  <c:v>1.8338303159599401</c:v>
                </c:pt>
                <c:pt idx="4">
                  <c:v>1.8412294116011101</c:v>
                </c:pt>
                <c:pt idx="5">
                  <c:v>2.2553128787613002</c:v>
                </c:pt>
                <c:pt idx="6">
                  <c:v>2.5192148803386099</c:v>
                </c:pt>
                <c:pt idx="7">
                  <c:v>2.31151403419807</c:v>
                </c:pt>
                <c:pt idx="8">
                  <c:v>2.3975358537863598</c:v>
                </c:pt>
                <c:pt idx="9">
                  <c:v>2.7002023443940502</c:v>
                </c:pt>
                <c:pt idx="10">
                  <c:v>2.3464466018652401</c:v>
                </c:pt>
                <c:pt idx="11">
                  <c:v>2.1086192896191398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DoV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 0.4 -15</c:v>
                </c:pt>
                <c:pt idx="1">
                  <c:v> 15 -30</c:v>
                </c:pt>
                <c:pt idx="2">
                  <c:v> 30 -46</c:v>
                </c:pt>
                <c:pt idx="3">
                  <c:v> 46 -63</c:v>
                </c:pt>
                <c:pt idx="4">
                  <c:v> 63 -81</c:v>
                </c:pt>
                <c:pt idx="5">
                  <c:v> 81 -101</c:v>
                </c:pt>
                <c:pt idx="6">
                  <c:v> 101 -122</c:v>
                </c:pt>
                <c:pt idx="7">
                  <c:v> 122 -145</c:v>
                </c:pt>
                <c:pt idx="8">
                  <c:v> 145 -172</c:v>
                </c:pt>
                <c:pt idx="9">
                  <c:v> 172 -204</c:v>
                </c:pt>
                <c:pt idx="10">
                  <c:v> 204 -247</c:v>
                </c:pt>
                <c:pt idx="11">
                  <c:v> 247 -340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0.64609490699564498</c:v>
                </c:pt>
                <c:pt idx="1">
                  <c:v>0.88575965402691104</c:v>
                </c:pt>
                <c:pt idx="2">
                  <c:v>1.0196544877014599</c:v>
                </c:pt>
                <c:pt idx="3">
                  <c:v>1.03716042847079</c:v>
                </c:pt>
                <c:pt idx="4">
                  <c:v>1.0746420151857901</c:v>
                </c:pt>
                <c:pt idx="5">
                  <c:v>1.1898156118979</c:v>
                </c:pt>
                <c:pt idx="6">
                  <c:v>1.2697881827755599</c:v>
                </c:pt>
                <c:pt idx="7">
                  <c:v>1.2969097421689699</c:v>
                </c:pt>
                <c:pt idx="8">
                  <c:v>1.2192547776605001</c:v>
                </c:pt>
                <c:pt idx="9">
                  <c:v>1.3119873068735901</c:v>
                </c:pt>
                <c:pt idx="10">
                  <c:v>1.0806327853328901</c:v>
                </c:pt>
                <c:pt idx="11">
                  <c:v>0.96739572582821298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007168"/>
        <c:axId val="144008704"/>
      </c:barChart>
      <c:catAx>
        <c:axId val="144007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2700000" vert="horz"/>
          <a:lstStyle/>
          <a:p>
            <a:pPr>
              <a:defRPr/>
            </a:pPr>
            <a:endParaRPr lang="en-US"/>
          </a:p>
        </c:txPr>
        <c:crossAx val="144008704"/>
        <c:crosses val="autoZero"/>
        <c:auto val="1"/>
        <c:lblAlgn val="ctr"/>
        <c:lblOffset val="100"/>
        <c:noMultiLvlLbl val="0"/>
      </c:catAx>
      <c:valAx>
        <c:axId val="144008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007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wrap="square" lIns="95619" tIns="47809" rIns="95619" bIns="4780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5619" tIns="47809" rIns="95619" bIns="478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24D5206D-43A3-4152-B17E-2522ED4039FF}" type="datetimeFigureOut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wrap="square" lIns="95619" tIns="47809" rIns="95619" bIns="4780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5619" tIns="47809" rIns="95619" bIns="478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C42463C3-8F64-4BA0-81F1-5C1E59F601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320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9" tIns="47809" rIns="95619" bIns="4780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9" tIns="47809" rIns="95619" bIns="478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endParaRPr lang="en-US" alt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4838"/>
            <a:ext cx="54864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9" tIns="47809" rIns="95619" bIns="478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9" tIns="47809" rIns="95619" bIns="4780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9" tIns="47809" rIns="95619" bIns="478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8D81238E-2A8F-4BDD-AEA4-7C24D7A8E8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687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588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14569" indent="-274834" defTabSz="914588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99337" indent="-219867" defTabSz="914588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39072" indent="-219867" defTabSz="914588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78807" indent="-219867" defTabSz="914588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418542" indent="-219867" defTabSz="91458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58277" indent="-219867" defTabSz="91458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98012" indent="-219867" defTabSz="91458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737747" indent="-219867" defTabSz="91458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75C12F-2ED1-4040-B1AF-444AA99B2E16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96913"/>
            <a:ext cx="4643438" cy="3484562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688DAA8-DDD8-43CA-9177-6703AE01DEAB}" type="slidenum">
              <a:rPr lang="en-US" altLang="en-US" sz="1300"/>
              <a:pPr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80CC137-6A45-4678-AD7A-4B89F3795EF2}" type="slidenum">
              <a:rPr lang="en-US" altLang="en-US" sz="1300"/>
              <a:pPr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5CAA735-6181-4D18-8CCF-998D4E809E22}" type="slidenum">
              <a:rPr lang="en-US" altLang="en-US" sz="1300"/>
              <a:pPr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charset="0"/>
              </a:rPr>
              <a:t>The max and min numbers in parenthesis are centered.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B5D4EAB-4683-41EC-84A5-2F535DBA9B16}" type="slidenum">
              <a:rPr lang="en-US" altLang="en-US" sz="1300"/>
              <a:pPr>
                <a:spcBef>
                  <a:spcPct val="0"/>
                </a:spcBef>
              </a:pPr>
              <a:t>13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charset="0"/>
              </a:rPr>
              <a:t>Geoid A, B and C are Simon, Tao and Xiaopeng’s solutions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6BF13E5-476C-4737-A229-C37AC01AEE9B}" type="slidenum">
              <a:rPr lang="en-US" altLang="en-US" sz="1300"/>
              <a:pPr>
                <a:spcBef>
                  <a:spcPct val="0"/>
                </a:spcBef>
              </a:pPr>
              <a:t>14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797E41A-75C9-4E86-B986-F59B38B1A01A}" type="slidenum">
              <a:rPr lang="en-US" altLang="en-US" sz="1300"/>
              <a:pPr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790B66F-B225-4B7D-AAF3-56B76A03E525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F0EBACD-622C-45B6-926E-4B27E6173589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5E58E8B-A3CD-4226-87C6-6E9E009DB7F6}" type="slidenum">
              <a:rPr lang="en-US" altLang="en-US" sz="1300"/>
              <a:pPr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3588678-18F3-4013-806D-82361689A211}" type="slidenum">
              <a:rPr lang="en-US" altLang="en-US" sz="1300"/>
              <a:pPr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C198F63-8E49-4530-875F-A81B2BA235AE}" type="slidenum">
              <a:rPr lang="en-US" altLang="en-US" sz="1300"/>
              <a:pPr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54EF482-F43A-4E02-B03A-25FBAE24B80E}" type="slidenum">
              <a:rPr lang="en-US" altLang="en-US" sz="1300"/>
              <a:pPr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charset="0"/>
              </a:rPr>
              <a:t>These values are empirical estimates coming from various sources.</a:t>
            </a:r>
          </a:p>
          <a:p>
            <a:endParaRPr lang="en-US" altLang="en-US" dirty="0" smtClean="0">
              <a:latin typeface="Arial" charset="0"/>
            </a:endParaRPr>
          </a:p>
          <a:p>
            <a:r>
              <a:rPr lang="en-US" altLang="en-US" dirty="0" smtClean="0">
                <a:latin typeface="Arial" charset="0"/>
              </a:rPr>
              <a:t>For the differential ellipsoid height accuracies, these come from either the OPUS-S runs, showing peak-to-peak error, or else</a:t>
            </a:r>
          </a:p>
          <a:p>
            <a:r>
              <a:rPr lang="en-US" altLang="en-US" dirty="0" smtClean="0">
                <a:latin typeface="Arial" charset="0"/>
              </a:rPr>
              <a:t>from a least squares adjustment of all the data, showing a baseline-length-independent ~4mm (give or take 2 mm) error </a:t>
            </a:r>
          </a:p>
          <a:p>
            <a:r>
              <a:rPr lang="en-US" altLang="en-US" dirty="0" smtClean="0">
                <a:latin typeface="Arial" charset="0"/>
              </a:rPr>
              <a:t>between any two of the 204 points.</a:t>
            </a:r>
          </a:p>
          <a:p>
            <a:endParaRPr lang="en-US" altLang="en-US" dirty="0" smtClean="0">
              <a:latin typeface="Arial" charset="0"/>
            </a:endParaRPr>
          </a:p>
          <a:p>
            <a:r>
              <a:rPr lang="en-US" altLang="en-US" dirty="0" smtClean="0">
                <a:latin typeface="Arial" charset="0"/>
              </a:rPr>
              <a:t>For the differential orthometric height accuracy, the value quoted is the 1st Order, Class II relative maximum </a:t>
            </a:r>
          </a:p>
          <a:p>
            <a:r>
              <a:rPr lang="en-US" altLang="en-US" dirty="0" smtClean="0">
                <a:latin typeface="Arial" charset="0"/>
              </a:rPr>
              <a:t>elevation difference accuracy is 0.7 mm per (</a:t>
            </a:r>
            <a:r>
              <a:rPr lang="en-US" altLang="en-US" dirty="0" err="1" smtClean="0">
                <a:latin typeface="Arial" charset="0"/>
              </a:rPr>
              <a:t>sq.rt</a:t>
            </a:r>
            <a:r>
              <a:rPr lang="en-US" altLang="en-US" dirty="0" smtClean="0">
                <a:latin typeface="Arial" charset="0"/>
              </a:rPr>
              <a:t>. km) based on Table 2.2 of FGCC Standards and Specifications </a:t>
            </a:r>
          </a:p>
          <a:p>
            <a:r>
              <a:rPr lang="en-US" altLang="en-US" dirty="0" smtClean="0">
                <a:latin typeface="Arial" charset="0"/>
              </a:rPr>
              <a:t>for Geodetic Control Networks.</a:t>
            </a:r>
          </a:p>
          <a:p>
            <a:endParaRPr lang="en-US" altLang="en-US" dirty="0" smtClean="0">
              <a:latin typeface="Arial" charset="0"/>
            </a:endParaRPr>
          </a:p>
          <a:p>
            <a:r>
              <a:rPr lang="en-US" altLang="en-US" dirty="0" smtClean="0">
                <a:latin typeface="Arial" charset="0"/>
              </a:rPr>
              <a:t>For the Deflections of the Vertical, the expected error for the DIADEM camera was 0.1 arc seconds, but the</a:t>
            </a:r>
          </a:p>
          <a:p>
            <a:r>
              <a:rPr lang="en-US" altLang="en-US" dirty="0" smtClean="0">
                <a:latin typeface="Arial" charset="0"/>
              </a:rPr>
              <a:t>empirically determined accuracy estimates from the data itself were 0.06 </a:t>
            </a:r>
            <a:r>
              <a:rPr lang="en-US" altLang="en-US" dirty="0" err="1" smtClean="0">
                <a:latin typeface="Arial" charset="0"/>
              </a:rPr>
              <a:t>arcseconds</a:t>
            </a:r>
            <a:r>
              <a:rPr lang="en-US" altLang="en-US" dirty="0" smtClean="0">
                <a:latin typeface="Arial" charset="0"/>
              </a:rPr>
              <a:t>.  This corresponds to about 0.43 mm over 1.5 km, which, added in an RMS sense over 218 points yields a highly optimistic  6.6 mm of RMS over the entire line.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595B364-91AD-46CA-BE83-2523F9D56C50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6B6CD8C-1DD1-41E7-995A-230BD18E3A49}" type="slidenum">
              <a:rPr lang="en-US" altLang="en-US" sz="1300"/>
              <a:pPr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CB587DF-70E7-4BD3-ADCF-CA7D1FBB4552}" type="slidenum">
              <a:rPr lang="en-US" altLang="en-US" sz="1300"/>
              <a:pPr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FF1A4EF-6326-4115-A6E7-CAFAFD39BC99}" type="slidenum">
              <a:rPr lang="en-US" altLang="en-US" sz="1300"/>
              <a:pPr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8F1382-8B4B-495A-B0DC-1ACB9701372E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C2A3F-AD01-414D-A74A-D379D56163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23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049B1-0F13-4696-AF83-E218B23CFFD6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B95C3-DDA7-449C-B0E7-FD6A3AB55F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7117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B2E22A-A6FC-42FD-B558-3D8151597E50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835D4-7416-41CB-9C85-FA04463AB1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0478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733F3C-0E73-4B7F-AD7E-FE81D3D06AD8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51477-7DF2-4694-B966-3C8A1040B1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0907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37506-8B6E-4B42-AD9B-F5A5DB823491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84512-8B20-4ABD-99CC-ABEB23EEAA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4700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7F2E7-15FD-4144-A1E3-1B580CACCC5A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13F91-19D7-4A1C-ACEB-D05097C4AF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1468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C8352A-4E71-45C8-AF43-D143CCE7BFE9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5FD2F-64BB-4342-9A4A-F3E24ED4CD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4744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C9B1D-02FD-4BFC-BA35-E56F76B37385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B3B8-9197-4FD1-977D-58AC803A43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3728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0E9F35-3B06-4AB5-9A18-EC717DC6AF9E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379CD-E1F7-475A-8A28-C3E98911AA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1190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578EAC-4415-44AF-B363-2B820C674E4F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404BE-E63A-48E5-AFBC-EA73898EB2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98244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B1F7C4-41A4-4430-9348-B4C78F6351AF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D9A7-2D47-48FD-9E20-1365FAEE9E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8803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62885-23BF-47F5-B310-C0050BE7B3D6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0A3A7-2552-40AB-9741-61C0BB343E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455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CB84BE-EFB5-40BD-B351-25CDFFBB63A8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EE765-993B-4A86-89C3-A723140ED8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30218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815EF4-9A09-4E9B-8F62-7769B57A7403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F201B-BE23-4605-9CD3-63612A2DD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05032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E8EA1A-069E-4DD3-BCF5-3ACE8413BDBA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181D8-1506-4D54-A000-9E545D6DE6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8766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121E37-0298-440A-BAFB-551BAC18CB7C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694CF-11C3-48F7-815D-840FF6ACF1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2138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7490E-1CDD-4EC0-A5A1-9C944D370246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AACA1-AFD1-4310-893B-563E364045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453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182A9B-3B52-406F-863A-9121171A665F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7CF02-4C2B-4237-AB34-04DD24402F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0840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7CF82F-B8F3-432D-9C9C-40BC8E44BA78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F7CDB-1DD6-41A8-9B85-D6EBDEC64E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6762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D145C6-80F5-4124-A620-0117ED81B8A5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4F009-D1B2-403E-8D7A-A8EEBAF569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91082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D81A6F-7A28-4B1C-9AF8-C744E24361F9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9648D-E6BB-4892-9C18-5355E4EE95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46735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37DC83-A4DB-4081-BA1F-F4A683AC5F09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EC47F-642D-4E6E-938E-547EFBC30A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2010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03DB61-5251-48EF-89A5-95FBF2F27599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EC0D4-3699-4E54-A388-4B1AD1FF45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597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1F418B-DE81-44CE-8C91-5991E6D87060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BAE72-8F81-4991-A8FD-335DFB1A31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1072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4E05D1-5674-4DCE-899D-20B60FC7000F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54842-5CB1-4D9D-A7F3-786C12B8FF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2018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63CA7D-8E9D-45A5-96D5-2229583CD127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40DA9-082E-46D1-8F97-D3922FFBE3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6527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5B9A3B-843B-44A4-9F5F-FD410F95A17E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315AA-0537-4FDF-87BB-618F708818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5320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56EE93-C024-4E11-9E2E-1ED323FBB910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BCC22-A6EC-4090-885D-2706616B94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77294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7E7994-D8BF-427C-8E90-93B58FD793EE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2D30B-2B1B-4E8C-82B2-70ABC97EBA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718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7D198-E919-495F-95F8-0E9CA0B12D1B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AB4B0-53BA-4037-BE55-14640D48E8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4080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056D41-01F2-41DA-AE5F-0E5C21B0D767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7D2E6-C41A-488D-A7F3-5BF6432987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00999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35BA1C-F9CA-4E38-BA82-49F2097A11B5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0FF58-ADF9-4EC1-98FE-551A3FA988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00630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119DE-AB84-45F7-BC5C-0FB685B49775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0FAF1-B64D-44F1-B984-02DF24AF2E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8619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CAD8D8-6984-4EE9-A936-320E5C1F4E64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DA65A-5595-4B15-B0CA-4D4332CCF4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367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1E8CF4-6C12-446F-9EDE-14CEE145BA69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A52D8-ACE8-49E9-8E0A-25A6875551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94196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841AD8-31E3-4ED1-9FBA-8153AF8E6337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2728A-8E2F-499F-80D3-306091CF04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9334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8E7F56-3423-411C-A3FC-2986150A7722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E6578-C976-4390-952A-223ADD3FBA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3374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77138B-E127-4DE4-81D1-48BB97AA3539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EC9AF-716B-48B4-9551-C3E4F18227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60732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FD4067-228E-47D5-BF53-F36332D76615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1FEA1-AEBA-4F5B-998C-A72F43637F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82848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406E52-4468-4427-BF84-C0C66CD0EA54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01ED2-7EB2-4046-9537-042FB58178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48800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B358A9-8B83-4958-8D0E-DF263F236A0B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87B12-64BA-4CA4-95DE-B3C6C72C3A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73065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D1374E-07DB-40A4-96EF-326E2FFE8B17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901EC-992D-46A6-8FAE-D54B6F4F40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86535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FCCF5-B5EE-485E-97A0-7B367CBDBF65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4A555-E723-4F62-9884-4A19A98703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34329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186D2C-C802-427C-B8BF-CD0FEE6CB6F5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4D39F-E8A9-4140-9E82-557C7337AB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8592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C8FCBB-135D-4781-B3B7-DA3DB4728063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3F18D-FF00-40F9-9235-7900F7E7CE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595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CF1F28-43D2-4E67-AA4A-29783C4A6ABC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03210-18A8-446E-A22E-8061088ABC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96694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D138D3-4771-498F-823A-00C7239C4FE5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CC1A1-584E-416B-8650-B6528902D5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59893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185E17-4145-40AD-8D11-2C672161525E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53C43-8A63-4AA1-900C-07B6E233A8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15820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516A1C-B6A6-4DB2-A0E5-FD483ED42090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0ED7B-782B-4084-841F-D71A49433F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16151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0463A7-D8F8-4589-B08A-949E3E2B47B7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ECEC1-72F6-4479-8A77-32EA5F50A7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7368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AF708C-F1F4-44F7-915C-0A51DCF7BD3A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1DB93-DC2D-4915-8A71-2991713215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6917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347B02-C077-48C5-9BDE-C50E0E848B2E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6AD30-0CD3-49CC-A156-DA034B381A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15399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145052-AA6D-4EC7-94E2-DACEA0452445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488E1-1A68-4F90-A4B3-168531049F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27941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96868D-9B14-40D7-B799-9501725BBCA6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BDD14-18A6-4F35-8F2D-7E0B14D6F6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2987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794636-F2EF-4D18-85F6-0026890573E4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41435-799A-4773-8614-A47D90ED04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39333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A78C31-FB84-4C33-BBB2-B2EE7A270858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6EFC4-D4BC-4BAE-9267-A88A43D171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865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52675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2675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297E20-553F-4A4A-B427-4410762B9735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633E9-F2DF-4022-BC2E-E59232E8C5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51480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63A1E3-FA58-4201-A126-72F80F109FB3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FA335-5611-41DE-BE77-7AC543022F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67407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4D4925-0578-478F-825A-273C28169177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51773-61D5-48A9-8A20-19AC180DB5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60504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9EF719-0881-461F-8FC6-C0DB2BF9E92E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E4470-5B2F-4085-B558-2ABFD0F05D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28436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597D5F-75BA-4D31-A6E0-6669962A06C3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F6278-9A12-49EC-A6B5-B7BE1BAAA5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50045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201AE4-240A-48FD-8179-B6FC49BFAFD2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84653-9FB1-4CA2-8B08-44FB0CEEE9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54919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453B97-5A2C-4654-A993-46252B4F2DC7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44EC4-9E2C-4E5C-B991-A457643940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93878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6D1DDB-4E3B-4C10-9CCC-0627727013B8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815D1-28C5-4DD5-AE2B-6DBD6B075C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7919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0371EA-4136-4901-B875-4EC2E2503899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B88C4-2568-4906-B144-798100AA23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40660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E9149C-FC58-4090-A61B-A5E7DBFBC244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C63BC-A42A-4EB5-B79D-7180B03B34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85765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7F970D-EAB8-4F98-856D-123E8D7D45D4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09D1F-D912-4C50-BC4C-5BC1453E95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348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E4970A-EADD-4D41-8FED-B00FBB45B781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B339D-ECB7-46FD-9718-4040B53CEF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46570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7A57E1-07E8-4935-9E15-66A00D7BCD2E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383A5-DC77-4FB0-A1A7-7D5925E5E3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59292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1B9D7F-6BAE-4E57-ABEB-82433AD8A21A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4035D-A76F-4DE5-8F4A-6455EF9114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25953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EF26A1-82E0-495B-8500-934A73157CFA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B65DD-7D89-4983-80EC-5B00BB40FE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39337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8E6A8B-CF80-482D-AA36-51AB1032CDE6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97502-1E6B-4DD6-B0AD-ABFAB05068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48304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0D9A69-114B-4958-A5E7-9F9CE0295922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8A10D-741C-4E86-8EA5-873597DAF1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56313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173E1D-E622-4AA2-994D-48CB02A9A54A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46740-02F3-41A0-895A-7F917A77D3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8377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61DD62-16CA-4730-AE94-ACDBFC91F498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9F328-32FB-43F3-8844-7055A6D0DA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72773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C8FA2A-F933-42C9-9898-04574C2FBB13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BDE59-D5EA-4BED-B5E9-3A02F6703F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21587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167D8-F05C-4B3D-8F68-F3E8AC53AC77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25693-4A03-4B13-9016-5074CCE630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53492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0B54E9-4D1D-4947-9F20-A6DC3BBDFBE5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AABEB-DA5F-47BF-88CA-6FB4E05009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045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4B2340-5C2F-4936-A8D8-4F49E1DC1B5D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85CDA-63CD-416D-BE05-0B88B46266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08584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1F3E33-B38F-46AD-BABD-0C9D64AD25DC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1FCFB-88E6-4E52-A0DC-FD58D9397D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60252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5A792F-8D8A-4840-8E44-4D0537EAF8F0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83560-12EF-45F5-B657-59917CA71C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36897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9FD9D3-4AD5-41F9-B824-1FE109DF486D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D7116-9AB9-44DC-9688-591669B8BE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63117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C62DC9-A327-4AFB-9B5C-846D39626B23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FA016-14C5-46B5-B56B-827C5209B8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74114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BE2F0C-1B85-41C5-B9D2-3222147211EA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F99F4-0E15-423B-91AC-58F8750019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15792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CB7580-95A1-4FD4-84D7-211621299C57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617D6-7E41-4767-86B8-9F983557BF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62051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AA03E-4690-4831-A5AB-CC1EB9E6D0C5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6751B-73AA-468C-9832-2CEA0955FD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46874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96A2AF-37EB-4D36-9530-330525284799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0C656-D954-41A1-9768-291A8AFBD6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22353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3869ED-AF30-4889-A550-7589D296F849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EC39E-A9EE-46A3-B877-A5AB9B19FE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44283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A1C1F5-9C6A-4BB8-A815-38739268EE82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B5DFB-847E-4ECA-96D3-01B55F773D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636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A990EF-E5DC-467A-AD53-CE7CE4C67CC2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A7021-361E-431F-8314-59733B238D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9048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52675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2675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79FE56-9B7F-449E-A776-BA59CA0DDAF9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24B9D-2BBD-442A-926A-E5AC6CA637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8724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3766D4-FAD1-491A-A646-1A64BA9BDDBB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846DF-2F65-47B9-8462-F7E5209F0D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36911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77F000-B895-45F9-8609-04C8AED7CE0C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2A269-E388-4A79-8702-3F0B972AD7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25847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968674-6BA2-4D75-A0F2-EF80A0E89F31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AA15E-74EF-45DA-B4D7-4614A92C0E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145001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72D36-83A6-492F-BFD9-7EC77641EAF3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5900B-776E-4C70-B800-217D217342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72277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4EB237-26D9-4D8B-92FA-6964D13621F4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0855C-FA13-4FA1-9823-0417DC9988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57022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C8511F-7166-411C-9673-572AA6E4AD08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ECEE7-A92C-4BF0-AC27-F14540A3E6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98997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74738"/>
            <a:ext cx="2057400" cy="5051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4738"/>
            <a:ext cx="6019800" cy="5051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09B4B9-E84A-4A20-8183-2FEA8C5DC527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DAC15-83F8-4BB3-AC11-83901F1FCC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33725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7003B6-9327-46CA-B307-AD1BF529EEBA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D2F4F-C18D-4358-A759-250CD6FFB6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92713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E718E-2F0B-4862-8BA1-A5D3C5829D26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761BE-E194-478B-93A8-DF7EB1E9D2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614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52F524-FB12-45D0-9073-E54F5215C690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5D676-447D-4374-BF51-9F385F4295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1657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752966-5047-41FB-9D8E-0C2521FE4550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C3B9D-984C-48EA-9509-A51D02FB3D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55090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C4CCCA-14DC-4EC9-B673-68D4308FD4B8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6C78F-BD62-4E62-8075-DA9FC9900D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39168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609759-BAF8-4431-AD66-D88369433739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77003-C475-4A16-9073-2DDB6BD42A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7359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6AE934-349E-45E6-9F4B-BB188AD9AA62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478F0-305A-49A9-9BE4-FEA82C4C6F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32908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8995A5-9A2D-40BC-BC48-61DB83BE8288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E7FFF-A72F-4339-880E-55353AE657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90566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13FAB9-0B41-4D6F-B002-130AED919ADC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46FB5-1B24-4AC8-AB6B-75FB049B30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10633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B993D1-18E1-4480-842A-A08C6207F947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73E82-027C-42CC-B1A7-300219AA89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17037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CCD6B2-B28F-42E2-8548-CC9BF583C4FE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F3655-C4D3-46C4-8F5C-275A5695E5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29624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11D22-3676-4BF9-B4B1-F63316652F3F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92DD5-F758-4478-963B-DE06170460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66239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001C0F-C1E7-4E30-B5D2-48AFEE7EF688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3782D-63E5-482B-A826-87FE0AFE5A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69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E9186A-E5A0-4FC3-B074-CDE1DB142F57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5D1EF-E108-40CC-9961-E907B0AEE7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776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68B8F5-355F-49DC-8FC5-6E96B47E245E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7C715-0D0A-4B0F-92B3-95E3878835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184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EB8AE6-0F51-477A-B0F6-56BDB910F92D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08F42-F745-40C8-83D9-EED3757D1B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43971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94EBA6-4100-4700-8E4D-6D87ADAB6209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88243-E289-40D2-95B2-E4ADAED17C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75876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A29A98-11E2-44C6-ADBB-169E48F8319E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963DF-C7E4-4726-B04D-3783232D5F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2892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A5BAA-AAF3-4B38-8135-EB2487DCF22E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64DEA-024B-4C19-A453-8402B4DFDA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09996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6F9CF3-4FA9-47AD-9246-2AEC39501BC3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A54C2-2512-4CBF-871E-ED0906875B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77671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E87799-0965-4EA4-892F-14609E272D1B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88253-B0EF-4CA0-A154-CA1564BA02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00573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13B4A9-8FAF-4D94-9B51-BE4BF175B259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7A19A-FA58-43B9-9822-61AC68F6D6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36198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FB265F-14F1-46CE-93F9-39C3274704AA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CFA8D-A393-437F-A410-9AEE104ACE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68609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19DE77-2BF7-4FE7-AF4D-50C189812DC1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3E1E0-07BD-4E09-9D2E-E6F3EFD97E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23704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614E5A-B13C-4DE3-B0C6-7C0E3F331F57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CF493-1D70-41A9-B830-43CF78420E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43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1EAE19-914E-4F66-B762-A54C3F74402E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FA873-B512-4418-B2CC-51B958335A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59919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53067-62F7-441D-A346-B9C48980E518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79BF3-792E-4BDB-99BC-6E9DC80096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64164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217A9-7611-41CF-B536-71B1F5A3BC96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7295A-A490-449A-88F5-2757F027C6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45539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47EC15-6F9D-4675-9DBB-48D2CC1F3C53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2B203-E6E5-41F9-A53B-A2C8CBCA6F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61352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3CF0DF-8CF3-4833-A9AC-7277821A8CDD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5A764-2120-409C-9ED7-F83536942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22374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D6F08C-DB0C-44BD-B390-B8B8EC903F63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55C44-4BFD-4618-B320-E59B6B709D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51288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60F531-EB13-467A-B751-9DEB709A5457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DA7C3-2B3B-4101-A0B2-4BD67BFC5E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69151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AFBB5B-4D60-4229-8DA8-8B74848800B6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D8893-1FFB-46E1-B555-A8749C42AE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6627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0AE3BE-66DA-4616-BC26-71B26A87E543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80050-2CDC-4335-B8AC-36B1068779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03303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7CE899-ED09-482E-8A53-11889F167CAD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B4515-7158-4A23-A4C5-164989D60F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61600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4C5F10-F48A-4422-A904-0784226652F5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7B4C2-C2C7-48D4-9E41-1DD1B09985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105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74738"/>
            <a:ext cx="2057400" cy="5051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4738"/>
            <a:ext cx="6019800" cy="5051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B40E5E-D90A-431C-9135-603CDDA6678A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B1185-BDF4-4ADF-BFF0-40D1DFE680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66975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8B09FE-10D7-4433-A5A6-B840A95AD9A3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7FA48-B18C-4665-B75F-109DECB94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15923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CB9B45-44BE-4302-84CB-E4D8C17526CA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E7729-25BE-4513-B781-2AF0B78739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25950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13172A-FAB0-4751-9378-87D3961B6638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664EE-42F4-48F8-9C74-5F33A2AE9E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44308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CCA6CE-B2DE-409F-958B-1B0872DA2B23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74930-A779-423F-9CF1-8F4B883B67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1581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9522B6-B876-4B9A-80C1-65C478D7BDB2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01B07-19B2-462B-9255-772AE3F6EA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41703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6218E0-D197-4A82-AB12-B004F47DA66D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5FBA1-DBC9-410E-8AFA-5F0F8785CE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98798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A75BFA-67E6-43D8-830B-4FEBBEBE0209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11F07-8D8D-48DC-A8AD-AB2E8CCF78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266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70C89-D840-4572-98C2-5191D755EC94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80938-F98F-4511-A392-2D38244032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71695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9B7CDE-6DD5-48CA-A70F-FA7ABE29E27A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9F9F7-B980-4E20-A38E-408693291B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22801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30C3D2-46CD-419F-AB7A-5B14ADDB54D5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0AAF5-AB4A-429C-AB7A-90C6FD9BD3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18387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59BBE1-420B-4E58-BEB7-2C20B1B3C917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200CA-7D03-4252-95F3-68FBE90362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20369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642778-C005-4357-A96C-48FFB4ED555C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12C77-28DA-4FA5-938F-B1CD0D45BB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501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CAFC06-97D7-41C5-8C9A-A2BB067049E6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09517-0B8E-44AF-9E59-B2AEA2BC8F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16078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39E2FC-3D2C-4B54-8B9B-F1E3C2CB6FD2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44103-6FBF-4FEB-97A0-D196028EEB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12841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9CB78F-6FD0-483E-8389-143B1ECE3480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3E1DB-F0D2-47A9-9305-00CF6A9673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16746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C97A92-6E03-4D6D-BBC4-F12781320442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49F76-82E2-4C61-BF7E-2C8BB3549F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15985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11F271-B3EC-470E-8DFB-950908B81A3E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9B927-ED31-4964-8024-2BEAA85B61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73016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F2933-BF09-4F4E-8505-82BC1716033A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B4E56-8AFC-4DE7-9F39-34C6247AA5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63596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F8D0C3-7733-44BA-9B02-DFE1BCE5D857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EBEFC-0CEA-4324-97F1-7E61DC4B68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01923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093032-5F9C-45A7-9BED-3AAC64F8A755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7359E-D7A6-456A-B7CB-C954D6C39D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55859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FF49B1-9D94-46F9-9453-1C60991E24F4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BF062-4E79-4920-A0AE-93921F97A1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815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26B916-7D25-4BA4-8452-D77F0BC20669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C81A0-230F-4AF3-9F6A-039DF3D2B6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70545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6B2E1D-DAAA-45B2-9AE1-74B3DBE55909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57B27-1C01-40F0-816A-986988234D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3592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2E7681-9D18-405A-B148-379D0C678871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A37DB-F098-4F2F-A4FD-C9A67A1240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059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E567ED-1A7B-4F9A-A9FE-25D1BC777F4F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F7419-5A9C-44AC-A6A7-0EA262C6EA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45122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F55BF-A0B4-449A-BE42-AF517888A3D0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B9547-B003-4E3D-A4C0-B567A0461E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42697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BC71A7-04A4-4F51-923B-F9E7D95A19CE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45DAF-412E-40EC-8E24-80C78D0B5B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10652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C04674-B154-41B9-BD47-178B8711C8F5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5E014-2062-404A-AFBA-DED0F22689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77028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37FFBD-2B68-4BE0-BA62-A4420AE8DAFC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A99AC-74E3-4E22-98D5-C01E85B893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71848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92CA99-2D80-4328-9221-F96D6B7E6AF3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4FE03-6B86-4F0F-B39F-61A335BD1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1648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18C14-2A93-4231-8ABC-0C7288B5E3D9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C7C46-2055-4249-92B2-815476E29F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56442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636BAC-11B5-4E66-932A-6F013FE83D95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A5799-E8B1-40A8-8B00-0D9A404361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977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7CD28C-403A-4D27-9BDC-38C025ACFFD9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81FDD-6FE0-4598-B8CD-713CBFB34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27639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10151A-D209-403A-8C5E-8E9DCD65701B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9DFF3-9FF5-4646-81C4-44142EE00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96127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C692BD-F11C-498D-AA24-F1558E31EF4C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106B1-69E5-4DED-9897-EC92D1F1B1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40782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E8E9AE-0A63-4214-9A9C-D6168A1C4DDA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26E52-98DD-426C-9D00-24026BA58D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33440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498657-E828-4E80-AFA4-B02330B6719A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FBA30-B110-44A7-A624-E132023826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900944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CC2974-2322-4244-AB18-1587F477CF94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E9160-8756-4D2C-93B9-28F1F61DDA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34411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C6B098-C019-4A51-BB9F-0A09C0ADE451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3A533-40FD-4246-BCF0-6E692D721B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80817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7A9FAA-7EA0-410B-A13D-96727DE3A569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516EB-9EF9-4466-BC30-FDE5BF5BB7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91656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2C6FAB-5DE4-4EE2-98F6-4466870CD2E6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E5BCB-A7A6-412A-9369-E45D19C71C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87198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F747FB-F148-48FA-B33C-83C75A2C89CA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E3EF6-7380-4C3E-9A3F-6682D5747A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21341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7B039C-E7A3-4F5C-BE5F-42BCD6A74DF9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25EC-90C5-44B8-969C-01A3A7EB85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918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52675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2675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C0997A-898B-4ACE-B940-4979585D7716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F08F1-2DB2-454C-8B98-C5A4428C89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24348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A3BEE2-B161-4EA2-A075-3B08686711C2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4C291-E352-4559-BB24-EFD72DB986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79576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35FC50-28A4-4FA4-9CF8-7A5082967BD2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D75A9-5EBB-4338-8F51-8E193C15C4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20535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10DD45-3405-4A8E-950E-61EBEDDD280A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B166E-9D55-48F2-A634-6E201E6189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287465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71296C-54B5-4D7F-9CB8-9FF6B7F87349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6B30C-C16A-4E9F-8F47-AA73ACD6A0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04802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F11E13-6804-4EDF-9BD4-3CAB05696747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E06FC-2A12-4706-A549-8C840F8DC6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49388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507A85-9170-448D-A9AE-834B5FC51252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68C05-D81F-41EA-AC02-CCA9EE7004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32882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56FDDE-7F2E-400C-96B5-E7D691ECBBCB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A3F32-A434-4F5E-B499-5895ACD0C1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9713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D0B7A5-0A32-4471-9B02-6448FFAA0AF8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70578-7402-4FC4-AE40-AA2FD30563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68505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2EF180-6BB8-48EC-83C8-55C7435E3784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F2946-DC4E-41D7-B356-4B0C20B936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491486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AF51DB-749E-4E13-BBD5-F0EB7A160B04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539C8-6071-464E-B76D-BF836CF023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991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DF97FC-38DA-426C-91E0-95EBD9D9B32C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860CF-FA25-403C-99C9-EECEA0E827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46032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4AA23B-A50E-4FDD-B672-A89936EB7CD5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EDC3B-2A87-41B3-A158-32BA1A9B39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06159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64B281-7604-463D-8D81-E99046404B78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AE5CF-8423-4A85-B77C-953A598ECE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757534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B7CDC-79FC-4AF3-9654-23E9F7487E18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614C4-1937-4CAF-84EA-AF8E513C3D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53050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CD1A46-D406-435C-86C9-9C640AD1F979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97941-A3D6-4DE1-AC41-1D822149B9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82830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AC47DF-0BE6-4D9D-9C95-FFF1E787B909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C26F2-B4C1-4C3C-9B9B-90A4AE6690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85866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16A447-6D23-4E5C-A0BD-2D4E9A65E870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A8818-6977-4DB3-858F-A0905A1CD9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30627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61450A-F9E5-44D4-8298-C4AC5797909F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332BA-FA58-4B91-B6DE-D64E6364D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1156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973E34-19FC-4B84-856F-4432B98CF7F4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3A434-BBF2-4875-BEFF-6729DA1504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84295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89FC49-8198-41C0-B08D-957F1142A401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AA83C-1634-4554-8696-31C0694F1F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05980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C43B6-5FF2-4FF4-B373-3253C80B6437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4FAD1-4C47-4AEA-86B0-D9624E5F3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106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F040AF-42D8-4D09-BC5B-6EB49F4378F3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3CAFB-7FFF-45DE-BEB5-8F19439B47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07834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703E14-53EE-4EA0-BBE9-017FBE9C6710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C7F7D-A52D-4C66-A5BB-2256F6A259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05598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239069-C225-4D34-935A-40D095BB1A63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D3A99-A233-4451-92D8-2C1B6D8941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30817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D8B74F-3AA5-4045-A29C-3CF8787CAF74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64F09-CDB4-4623-98C7-CE014CA1C3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93591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45178D-5179-4381-B411-4EF2B4ADB918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01973-B93F-45AE-9AAA-FBDF6E2AE9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69582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26A187-2AAC-4896-9581-68E90C2AF0AE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CD018-9A77-4096-AFE0-1DEBE21F5E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75205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530732-CC87-4F7F-979E-674D4E48070B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91A0B-259C-469A-B4A9-0B44E314DB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8776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D6E0B0-0952-4500-943E-6CB6F3FF4778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79F9A-B5B9-4761-93D3-AAC6625E20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4061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eader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2A828-A33D-47E5-AE87-CE92A4F99F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2DA79-4DE9-49C9-8377-21B02CBE6A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1397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0522C-E691-4CA4-9CB0-CCA26E4D9E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4F6F7-C9AD-4BBF-8214-A6937E3EE3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3013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3028B-42ED-4446-98B0-C7C2447D09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2C11E-4003-4880-A06C-A91197F9DC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92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A96D5C-28BA-4AB7-A50A-4A61885EB8C1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6F52-DF1B-47FD-8E6A-A6861E49C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52614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C2AF7-517E-43C9-8C27-F0180FEAE7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0F02E-B1A0-4EB2-BEC1-EFD731161D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3730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999C5-BE91-4920-8B22-B551706324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921EA-1939-455D-B61D-42E6FDE36B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340145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85686-36D4-4867-B807-C8AB233657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D0764-E47C-4EFC-8809-D233133259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0024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0232B-DA1E-4F6B-A7D4-1476B03D48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B29A6-FA91-4DBF-AE82-881DC36D39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7485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AF47D-0AF8-4F6F-B3F2-39349FC579F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0EB65-F927-4B3F-8086-E66A7E281E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9613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B78F6-2F4D-485D-869A-36A1763627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F188-BBEB-446D-9A68-73CDBEE91D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3788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F0985-224F-4C02-9A15-51A88CEC24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10771-505C-4FD6-B43C-E95D38994D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38698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DF14F-74E2-41CD-84E9-4F01FC746C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E6DC7-01DE-40E7-B22F-20CCDC09EA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96358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70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32766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810000" y="1524000"/>
            <a:ext cx="32766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0" y="3124200"/>
            <a:ext cx="32766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5796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6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E585E9-7856-4661-BBBE-EDDA5A57C429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9468C-9055-4383-976A-C4F5B79840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979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74423E-1E95-41B9-950E-278427E6F594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CA14E-92B0-42D5-A181-86C5D1BD1A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26084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9050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052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5835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2B8E9D-9C86-423D-B25E-427D27FF0388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54BA2-42B7-4E61-A3E5-728FB7CC74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9133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C3CEFB-C41B-4A07-9E73-0D567711D1D1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D0DFF-D849-436C-8276-E0FE2A2D34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0156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74738"/>
            <a:ext cx="2057400" cy="5051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4738"/>
            <a:ext cx="6019800" cy="5051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A73DAA-1CD7-454F-96B4-876ECE01D342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A4363-56B1-4806-B91A-C68175006C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4655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4406A1-4DE1-4A7A-ABE7-D4CE4FE8F137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60A50-2460-4C1A-9BE8-7138B89689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523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D8687A-EF97-4F62-888C-26BE2593EEAE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6A45E-02F1-42E2-881A-B0B1C1EF60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408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D70A7C-A26D-441E-B153-6137B3D56BA7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D2BAF-FE68-4FA2-8778-C96E5EFD6F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03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21A984-E142-4B00-8570-368D7323B20B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89248-E9A7-4114-A8CC-E5242C03BE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5943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382604-52DD-447A-9DFA-E80C53997FA8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BEBDC-9D62-488B-81B3-533A11CE06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6045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C18E9-6B00-4157-8181-EC035499B33D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6044C-BBCC-40CA-BE6D-C0C4183B6F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28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F110E-DC7A-45E1-8BC2-3BFB8D61FC6C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97BE6-0D20-4E28-8A78-D01150DCC2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5800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F74F84-2910-4D75-95DB-C2DE1C3393C1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DB712-B353-4925-880F-ED1D140B47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55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8827B7-16D0-4453-9839-C5514673A23A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65C10-E7EA-4A0A-97EF-76B766D9B2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1852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54BB84-653A-4663-9340-A324A2A124F8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4EAF5-4FCF-4589-BDB1-70C738016F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7132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9B76C-3F0D-499F-B994-9AA33EA4399C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7DB7E-BFD0-4906-95F7-CCCA51F32D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0669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1EF984-FC10-4AF2-8C74-79CFC9FE171F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32585-8B94-4353-A125-C47ED44EAA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4567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B3E5DA-A9C0-4C24-9F13-06CFA5573953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FE99F-AA77-4BF6-9F33-82FE38E646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5399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7B8A9-9EE5-4896-A082-E92AB62D4F67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6F8DD-F227-4CA5-B4C3-B375335A52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5061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A4949A-3F89-4773-8B19-3F6E799185A6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F2461-C39D-4C5F-8C54-8472E9CE84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0628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C77745-7051-409E-A913-13F0531AA6D3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337F5-FD98-4B10-8854-A056F3F4E0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761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0A0735-FB05-4826-A2EA-F28AE46850CB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64C93-9570-4976-B873-11FC6F70A2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904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3EB5A9-39AA-40A3-A97E-2A213C4DEE28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24B8F-0307-48E3-860F-2BE1C74186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1601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4F0777-E61A-4FC4-B189-710CC1A5DFCC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62353-D21F-4C96-8DDF-CBDE734FC4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803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A53442-70A0-4CCB-86FF-1E8927FEA1C4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81C57-6C2F-4874-97A7-B283EF53CF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7442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DA8B2F-80D7-4579-AC55-5BE8A65C68B5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EAB77-9DF4-4633-BF0A-910D5E7B05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9705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D376BC-3605-438E-A64F-7811E8096E98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64131-9700-4F0E-AE1A-3865ACD9F6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6136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15A4C0-457A-496F-A031-B34B0BBFC6D5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AE4CA-1C1C-4C41-A0CC-1CFA2D28B4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8694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648F45-8765-45E4-AD8C-29305377A0F7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2BB2C-E99B-4857-A8E8-70D39658ED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6231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C57936-05EF-4831-81A0-B719CE01795E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00F6B-969F-4A1E-B0E9-A2F22C3E9A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15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02B98A-408D-4F33-9271-F682D6A74B2A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190AA-5C3B-42DA-9B6F-0C39512C3A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870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DDE8F-626D-4A8A-BAC2-D11659CEC6DB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C26B3-2612-46D9-B170-DD3834B6C5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9248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52675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2675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891ED8-4DAA-4068-9556-A734F087835A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AC9CE-9688-4BA8-9507-1B817B0C9C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18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2A0F7D-5148-45A8-99F1-94A4531BCF9D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E833B-210E-4F4D-8284-70681CFB8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3960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068C94-DDDE-4568-8373-0FD4D52B8F17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BD42D-8FBE-4486-B042-DB14DB138B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1872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02CDF-84F5-47F5-9F87-3455886C2D62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3158F-3D87-46F3-86D1-E02ADA4D3A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2335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15434-0663-498C-834B-5B4B002A28E8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2F49E-C35C-4143-8774-D33B8A3FA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2197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343103-5E8D-48E2-A7FD-410ED4854E38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41B07-0F0D-464B-96E5-7CF5C1ED60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4479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3C3EAC-12B0-4CAB-9C04-92A012AA22FD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2BA1B-E821-467D-92D2-ED7A5615F8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1742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78A250-55B1-4D85-A1A2-8A65BE074636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4A36F-7E07-48E2-9449-380896B161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9040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74738"/>
            <a:ext cx="2057400" cy="5051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4738"/>
            <a:ext cx="6019800" cy="5051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A4AA01-4686-42FE-92C3-B95F62482D72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74533-77F4-4FD5-9EC4-F4777B84C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619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3DB667-ADF6-4F3A-AB33-925295A6A4C0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B402B-290D-4315-BD62-5CE37AA766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3914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7ECEC0-E02C-4352-8A8B-C7401F239A96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584A8-08E5-44E6-B2FF-071A551B7B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5497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8FE244-041D-4113-8B35-8AC50FA5B8E7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98302-8437-48E9-A71D-BF8924DC0F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96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491CA7-7387-444E-B276-DC793659FD19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71D27-C811-4ADA-BF72-C797C1B603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4421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225B30-58EE-46A5-BFE5-74EA4899FE0F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16341-096D-4C78-89A2-8601D03BF0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4181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80ADC9-253C-4B3F-97D9-9DD15534DBE5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162FB-AE2A-4047-A0DD-7F6AD48CB5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352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5A81C0-FDEC-463B-8573-5B58218428A4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C30E8-4C59-4E8D-9FED-97044D1C90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618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810E1D-6E8D-48F3-B5D0-F15748A73470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AAB9F-BCEB-4967-9B0A-8993770BFB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4053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C4FF60-2E61-4804-8F41-BD8382436F11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594B6-8A53-4D37-A3EF-78D5A6A833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1597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41AD1E-6929-445B-A230-2B84D8FD2F04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01168-9195-4BE9-91E3-5B6442B69F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4788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B62F36-2ED6-4BC6-A5A8-FAA690772BB8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998B3-D031-4B26-B356-D7A4C2FB4A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5076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ECE35-3CA0-4883-A16C-2C1D7107D567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6D356-B04B-4808-8A4B-CF51396BEC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9732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239543-4FC4-4919-8DAB-6954892AA2B1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C21D8-583E-403C-B110-F9D7997F54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3016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C5868A-CC76-4821-9B88-A01E3855277E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05EF0-C716-453F-B93F-5DD48DF2ED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62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2D363D-510D-4702-ABE5-F54AB5AD5D7A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B4263-8B71-465F-97C9-78F5D91E96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2659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E04DE6-977D-4809-A81C-6BEA67C22765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D597A-39A1-419C-9540-2B877336D9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396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52675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2675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3D50FD-AE2F-4C4E-8038-431E9CCE880D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6D2E9-DBEF-4263-9D5A-ADB804D810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0983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91BC01-5294-4AAA-B41E-E5A456981E69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5A9B5-BA7C-44E9-A03C-EE288B8D14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5039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49E8F0-12C3-4218-A542-2B03ACF2E476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38B07-F10E-4BBF-9FC3-2DE8C66D1E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8048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FD249D-64CF-4180-8902-CB7AB8EAA46C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1CE45-843E-4AE8-9E97-F3CD8DD286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1189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243329-EDBB-40EB-92BB-5421BA1BEDC5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D9E35-FDBA-478F-AE82-5C42976DD7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2236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633C5D-9EF0-4B37-BB08-25BEB8AC1593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968AC-C9B1-4886-87C7-9A52B6E2C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0333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BA303F-57DD-41C4-8CDA-654AEAB3B3A4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2FA25-2E8C-4288-8716-9D0C5C27FF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4973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74738"/>
            <a:ext cx="2057400" cy="5051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4738"/>
            <a:ext cx="6019800" cy="5051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E444B4-5BA7-4753-8EED-0F245A31CA20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7CB61-A8EC-4D52-A971-09B15E14B7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4105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EE0BFC-8993-42FD-B73C-18EB40CE4A62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56091-BD4A-4AB8-B006-C4419B2B0A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57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B398C-45F2-4845-A856-591B49B21017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0D457-8E92-4A13-BE7E-3AAEC4A78F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6537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7B8E91-1D26-4971-9971-CCA0CBE87D54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1D127-9E1F-484E-BD95-8CED146D90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0337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575904-1B37-4DF1-9E12-D42A4B6979EC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AF2DD-0BD0-4D7B-90F7-40E0E13FC8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370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6E884C-9037-41DE-B868-1F0BCEA97662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BDE4E-B5E3-4BC2-A3D8-6CD4FB85A3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7028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A51C6A-429E-4B71-B15A-79909B3A333E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C00F2-33C8-4A71-BE16-7665EB6ABA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5654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66B906-0877-4B35-924F-B85978475F55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C86BB-7B67-4BD6-A9FD-4C3C0680DB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2578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A62DF7-B89A-4541-BCD3-CB5FBFAACA28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3DCFC-61E8-4F45-9A4E-F93B67E41C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2714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52143A-0794-4BB6-B6EC-C96329AE6997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3DEF8-841D-421D-82AA-F7A0919F70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3795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6D7F5B-58EB-4414-A009-6881EEE2EDC9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39F21-ECF8-41AB-86E0-BBDD550300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9917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0584EC-8F85-494B-B21A-DB907937BD78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E09BA-30E5-41F8-AC5B-C4FD5FE96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9446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8CD915-6811-4B56-AD5B-1838CCC2FF80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C0BC1-7DDE-4DA7-A2EF-B8AB79B653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74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slideLayout" Target="../slideLayouts/slideLayout298.xml"/><Relationship Id="rId2" Type="http://schemas.openxmlformats.org/officeDocument/2006/relationships/slideLayout" Target="../slideLayouts/slideLayout28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5" Type="http://schemas.openxmlformats.org/officeDocument/2006/relationships/theme" Target="../theme/theme27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Relationship Id="rId14" Type="http://schemas.openxmlformats.org/officeDocument/2006/relationships/slideLayout" Target="../slideLayouts/slideLayout30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ontinuation 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05C9AFCF-F850-43CF-83E3-CCB74C42F8EF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DBB9754E-C2D3-43BC-ADC4-CCD50C61B7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Continuation 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D0EC1CFF-7548-45A0-B837-5696DCFCC41A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631FEDE1-4A15-4225-A73E-6388FD0E58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Continuation 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BEE64F75-C4F2-45A4-B472-7E18FC0D2B62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3AE61170-C271-4DEE-985D-6C3891DF384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Continuation 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DEA272FE-BF03-4A9D-A791-CC7B288938B9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986A2DFE-E4AD-4F69-8CB8-0EA756C063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Continuation 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D30CE4A8-1D49-4723-A0B9-617F2ABD7A0B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4D512988-BEA0-443D-9E62-7381497031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Continuation 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59976B95-F2D1-4FD4-B68B-36DD2BF9DB6F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0B5993FB-2909-4ED2-A912-13D2BED99F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Continuation 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2C3D2FD5-5780-40B6-8E7B-FDFA09EA51C7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8D349BAE-90A8-4B41-AADC-85C8E4989D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Continuation 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38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DCFD989D-F8BA-4690-B107-48A0A2303BD3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92F4C045-EB01-427B-8039-67057132D2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Header 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747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41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52675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7FB802EE-AFA3-48BF-A0AB-4B817AEA14C4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C84C561F-A689-48C9-A01D-6FD1EC6C14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Continuation 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843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4C509D3F-940E-401A-AE91-5CE30B8F8706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C8DA37D9-B59B-4492-AB70-94BC5891CB8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Continuation 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94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FA90C03C-F0E1-40CB-92F8-5D9C04DE5771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A1788F07-B256-4253-9EE8-08AE13EF8A4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Header 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747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52675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AA202A4F-D291-4DBD-90E4-3E0A482FAA6B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E089F689-8DDD-4F5C-873A-CCD1828998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Continuation 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48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A1179B44-8ECA-41AE-B023-CD6FE1495E0D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BDBC1DB4-C059-4274-869A-2A4D0B7DEF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ontinuation 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150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0682D7AC-0A86-4413-B25E-CC71EC5F800D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AA0C37ED-3608-407C-B8B3-C5C03A768E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Continuation 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EBF94741-25A6-4FF0-AC23-A32F678266EE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E2A0FBC2-F790-4107-8C07-6EC55AFD49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Continuation 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35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7FD18642-B0DF-4944-9B5D-377BACE804B6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14720CD4-1892-464E-8004-2926FEE4AB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Continuation 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45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AF40CE9B-6B70-42A7-A4B3-3B9A4C7DE7A5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9E30CC2F-1D02-4DD0-AAD5-F8AE2479864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Continuation 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C7B3DDD4-9013-436D-8105-A9431993C233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D752D115-5FB0-4A61-8C0D-712568CF1D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Continuation 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66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C145477C-61D5-4C48-8B0C-61FFB3F16CA9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AD5A1C88-81A3-4513-B2F1-7356D435E0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ontinuation Slide-3-1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0B745FB7-3FC7-4E62-8163-BFCEB22B3B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9EB09949-8584-45E1-B104-57A3E183D0AB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1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Header 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747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52675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EB2398F4-8D27-4C89-8918-AF13CCE2663B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A161C5DF-FA25-4EC8-967A-D6E6746EEB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Continuation 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53C95B06-CB99-40EF-8AD0-641DAFFAB069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290553B4-4C42-4D3E-921A-65333BB17D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32D7A3F-BAC0-4871-9AC5-AF05411E0BB6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55453AD-2E45-4A80-9845-D5FBD3E772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Header 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747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52675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1713BF90-D8F4-410E-BAE1-32B64A0BAB6B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10F84A5C-68C7-4372-8D69-0314CDCE86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Continuation 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CC381598-0C2E-4041-9593-22D6A99238A5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1AE39020-A84C-4C26-BDC8-30A71C1123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Header 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747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52675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A8C1B20A-F377-4AAB-8BA6-C46047C07B1E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7FA0A867-57F7-48EC-9EC3-7626722D14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Continuation 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41CEDDB3-3B89-4C91-A7E7-9E1E63C6537A}" type="datetime1">
              <a:rPr lang="en-US" altLang="en-US"/>
              <a:pPr/>
              <a:t>10/2/2015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fld id="{50904D7E-EDDE-4DF7-A64D-1C8936142F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133600"/>
            <a:ext cx="7772400" cy="4343400"/>
          </a:xfrm>
        </p:spPr>
        <p:txBody>
          <a:bodyPr/>
          <a:lstStyle/>
          <a:p>
            <a:pPr eaLnBrk="1" hangingPunct="1"/>
            <a:r>
              <a:rPr lang="en-US" sz="3000" b="1" dirty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Results the Geoid Slope Validation Survey 2014 in </a:t>
            </a:r>
            <a:r>
              <a:rPr lang="en-US" sz="3000" b="1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Iowa</a:t>
            </a:r>
            <a:br>
              <a:rPr lang="en-US" sz="3000" b="1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000" kern="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Wang YM, C Becker, G </a:t>
            </a:r>
            <a:r>
              <a:rPr lang="en-US" altLang="en-US" sz="2000" kern="0" dirty="0" err="1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Mader</a:t>
            </a:r>
            <a:r>
              <a:rPr lang="en-US" altLang="en-US" sz="2000" kern="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, T Hanson, D. Martin, S Holmes, 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X </a:t>
            </a:r>
            <a:r>
              <a:rPr lang="en-US" altLang="en-US" sz="2000" kern="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Li, T Jiang, S </a:t>
            </a:r>
            <a:r>
              <a:rPr lang="en-US" altLang="en-US" sz="2000" kern="0" dirty="0" err="1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Breidenbach</a:t>
            </a:r>
            <a:r>
              <a:rPr lang="en-US" altLang="en-US" sz="2000" kern="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, C </a:t>
            </a:r>
            <a:r>
              <a:rPr lang="en-US" altLang="en-US" sz="2000" kern="0" dirty="0" err="1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Geoghegan</a:t>
            </a:r>
            <a:r>
              <a:rPr lang="en-US" altLang="en-US" sz="2000" kern="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and D </a:t>
            </a:r>
            <a:r>
              <a:rPr lang="en-US" altLang="en-US" sz="2000" kern="0" dirty="0" err="1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Winester</a:t>
            </a:r>
            <a:r>
              <a:rPr lang="en-US" altLang="en-US" sz="2000" kern="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US" altLang="en-US" sz="2000" kern="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US" altLang="en-US" sz="2000" kern="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National Geodetic Survey, NOAA, 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USA</a:t>
            </a:r>
            <a:br>
              <a:rPr lang="en-US" altLang="en-US" sz="2000" kern="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US" altLang="en-US" sz="2000" kern="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US" altLang="en-US" sz="2000" kern="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US" altLang="en-US" sz="2000" kern="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US" altLang="en-US" sz="2000" kern="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US" altLang="en-US" sz="2000" dirty="0">
                <a:latin typeface="Arial" charset="0"/>
                <a:cs typeface="Arial" charset="0"/>
              </a:rPr>
              <a:t>26</a:t>
            </a:r>
            <a:r>
              <a:rPr lang="en-US" altLang="en-US" sz="2000" baseline="30000" dirty="0">
                <a:latin typeface="Arial" charset="0"/>
                <a:cs typeface="Arial" charset="0"/>
              </a:rPr>
              <a:t>th</a:t>
            </a:r>
            <a:r>
              <a:rPr lang="en-US" altLang="en-US" sz="2000" dirty="0">
                <a:latin typeface="Arial" charset="0"/>
                <a:cs typeface="Arial" charset="0"/>
              </a:rPr>
              <a:t> General Assembly of the International Union of </a:t>
            </a:r>
            <a:br>
              <a:rPr lang="en-US" altLang="en-US" sz="2000" dirty="0">
                <a:latin typeface="Arial" charset="0"/>
                <a:cs typeface="Arial" charset="0"/>
              </a:rPr>
            </a:br>
            <a:r>
              <a:rPr lang="en-US" altLang="en-US" sz="2000" dirty="0">
                <a:latin typeface="Arial" charset="0"/>
                <a:cs typeface="Arial" charset="0"/>
              </a:rPr>
              <a:t>Geodesy and Geophysics (IUGG)</a:t>
            </a:r>
            <a:br>
              <a:rPr lang="en-US" altLang="en-US" sz="2000" dirty="0">
                <a:latin typeface="Arial" charset="0"/>
                <a:cs typeface="Arial" charset="0"/>
              </a:rPr>
            </a:br>
            <a:r>
              <a:rPr lang="en-US" altLang="en-US" sz="2000" dirty="0">
                <a:latin typeface="Arial" charset="0"/>
                <a:cs typeface="Arial" charset="0"/>
              </a:rPr>
              <a:t>Prague Czech Republic</a:t>
            </a:r>
            <a:br>
              <a:rPr lang="en-US" altLang="en-US" sz="2000" dirty="0">
                <a:latin typeface="Arial" charset="0"/>
                <a:cs typeface="Arial" charset="0"/>
              </a:rPr>
            </a:br>
            <a:r>
              <a:rPr lang="en-US" altLang="en-US" sz="2000" dirty="0">
                <a:latin typeface="Arial" charset="0"/>
                <a:cs typeface="Arial" charset="0"/>
              </a:rPr>
              <a:t>June 22 – July 2 2015</a:t>
            </a:r>
            <a:br>
              <a:rPr lang="en-US" altLang="en-US" sz="2000" dirty="0">
                <a:latin typeface="Arial" charset="0"/>
                <a:cs typeface="Arial" charset="0"/>
              </a:rPr>
            </a:br>
            <a:r>
              <a:rPr lang="en-US" altLang="en-US" sz="2000" kern="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US" altLang="en-US" sz="2000" kern="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endParaRPr lang="en-US" sz="3000" b="1" dirty="0" smtClean="0">
              <a:solidFill>
                <a:srgbClr val="004F8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14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3600" b="1" kern="1200" dirty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Geoid </a:t>
            </a:r>
            <a:r>
              <a:rPr lang="en-US" altLang="en-US" sz="3600" b="1" kern="12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Differences </a:t>
            </a:r>
            <a:r>
              <a:rPr lang="en-US" altLang="en-US" sz="3600" b="1" kern="1200" dirty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(GPSL-model)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DD7E4C-F967-476F-BEC4-94F18ED50C71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813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sp>
        <p:nvSpPr>
          <p:cNvPr id="48133" name="Rectangle 7"/>
          <p:cNvSpPr>
            <a:spLocks noChangeArrowheads="1"/>
          </p:cNvSpPr>
          <p:nvPr/>
        </p:nvSpPr>
        <p:spPr bwMode="auto">
          <a:xfrm>
            <a:off x="0" y="69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sp>
        <p:nvSpPr>
          <p:cNvPr id="4813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pic>
        <p:nvPicPr>
          <p:cNvPr id="4813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49375"/>
            <a:ext cx="73040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229600" cy="1295400"/>
          </a:xfrm>
        </p:spPr>
        <p:txBody>
          <a:bodyPr/>
          <a:lstStyle/>
          <a:p>
            <a:pPr eaLnBrk="1" hangingPunct="1"/>
            <a:r>
              <a:rPr lang="en-US" altLang="en-US" sz="3600" b="1" kern="1200" dirty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Statistics of </a:t>
            </a:r>
            <a:r>
              <a:rPr lang="en-US" altLang="en-US" sz="3600" b="1" kern="12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Geoid Differences</a:t>
            </a:r>
            <a:r>
              <a:rPr lang="en-US" altLang="en-US" sz="3600" b="1" kern="1200" dirty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600" b="1" kern="1200" dirty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b="1" kern="1200" dirty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at 204 </a:t>
            </a:r>
            <a:r>
              <a:rPr lang="en-US" altLang="en-US" sz="3600" b="1" kern="12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Official Marks</a:t>
            </a:r>
            <a:endParaRPr lang="en-US" altLang="en-US" sz="3600" b="1" kern="1200" dirty="0">
              <a:solidFill>
                <a:srgbClr val="004F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F35582-22A2-4D76-A9B0-923F5EC79936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sp>
        <p:nvSpPr>
          <p:cNvPr id="50182" name="Rectangle 5"/>
          <p:cNvSpPr>
            <a:spLocks noChangeArrowheads="1"/>
          </p:cNvSpPr>
          <p:nvPr/>
        </p:nvSpPr>
        <p:spPr bwMode="auto">
          <a:xfrm>
            <a:off x="0" y="80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sp>
        <p:nvSpPr>
          <p:cNvPr id="5018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sp>
        <p:nvSpPr>
          <p:cNvPr id="5018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2667000"/>
          <a:ext cx="6096000" cy="2133600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711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EGM08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GEOIDA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GEOIDB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GEOIDC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DoV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11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-78.6cm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-77.4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-77.5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-76.3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11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±3.4cm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±1.6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±1.7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±1.4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±1.2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3600" b="1" kern="1200" dirty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Geoid-</a:t>
            </a:r>
            <a:r>
              <a:rPr lang="en-US" altLang="en-US" sz="3600" b="1" kern="1200" dirty="0" err="1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quasigeoid</a:t>
            </a:r>
            <a:r>
              <a:rPr lang="en-US" altLang="en-US" sz="3600" b="1" kern="1200" dirty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Separation</a:t>
            </a:r>
            <a:endParaRPr lang="en-US" altLang="en-US" sz="3600" b="1" kern="1200" dirty="0">
              <a:solidFill>
                <a:srgbClr val="004F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5C7A36-3CFB-4F1F-90A0-79B1A1171BAC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222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sp>
        <p:nvSpPr>
          <p:cNvPr id="52229" name="Rectangle 7"/>
          <p:cNvSpPr>
            <a:spLocks noChangeArrowheads="1"/>
          </p:cNvSpPr>
          <p:nvPr/>
        </p:nvSpPr>
        <p:spPr bwMode="auto">
          <a:xfrm>
            <a:off x="0" y="69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sp>
        <p:nvSpPr>
          <p:cNvPr id="52230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pic>
        <p:nvPicPr>
          <p:cNvPr id="5223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1295400"/>
            <a:ext cx="667385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229600" cy="1295400"/>
          </a:xfrm>
        </p:spPr>
        <p:txBody>
          <a:bodyPr/>
          <a:lstStyle/>
          <a:p>
            <a:pPr eaLnBrk="1" hangingPunct="1"/>
            <a:r>
              <a:rPr lang="en-US" altLang="en-US" sz="3600" b="1" kern="1200" dirty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Statistics of </a:t>
            </a:r>
            <a:r>
              <a:rPr lang="en-US" altLang="en-US" sz="3600" b="1" kern="12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Geoid-</a:t>
            </a:r>
            <a:r>
              <a:rPr lang="en-US" altLang="en-US" sz="3600" b="1" kern="1200" dirty="0" err="1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quasigeoid</a:t>
            </a:r>
            <a:r>
              <a:rPr lang="en-US" altLang="en-US" sz="3600" b="1" kern="12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 Separation </a:t>
            </a:r>
            <a:r>
              <a:rPr lang="en-US" altLang="en-US" sz="3600" b="1" kern="1200" dirty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at 204 </a:t>
            </a:r>
            <a:r>
              <a:rPr lang="en-US" altLang="en-US" sz="3600" b="1" kern="12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Official Marks</a:t>
            </a:r>
            <a:endParaRPr lang="en-US" altLang="en-US" sz="3600" b="1" kern="1200" dirty="0">
              <a:solidFill>
                <a:srgbClr val="004F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602961-2E9E-4498-BD99-B0AA72C98413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427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0" y="80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sp>
        <p:nvSpPr>
          <p:cNvPr id="54280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sp>
        <p:nvSpPr>
          <p:cNvPr id="5428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00200" y="2286000"/>
          <a:ext cx="5791200" cy="3556000"/>
        </p:xfrm>
        <a:graphic>
          <a:graphicData uri="http://schemas.openxmlformats.org/drawingml/2006/table">
            <a:tbl>
              <a:tblPr/>
              <a:tblGrid>
                <a:gridCol w="1016000"/>
                <a:gridCol w="1651000"/>
                <a:gridCol w="1295400"/>
                <a:gridCol w="1828800"/>
              </a:tblGrid>
              <a:tr h="711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GPS/L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Bouguer Anom.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GPS/L-Bouguer Anom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11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-9.8cm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-8.7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11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±2.3cm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±1.5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±1.2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11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-15.7cm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-11.5(-2.8)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11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-6.7cm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6.4(2.3)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3600" b="1" kern="1200" dirty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Differential </a:t>
            </a:r>
            <a:r>
              <a:rPr lang="en-US" altLang="en-US" sz="3600" b="1" kern="12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Geoid </a:t>
            </a:r>
            <a:r>
              <a:rPr lang="en-US" altLang="en-US" sz="3600" b="1" kern="1200" dirty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Comparison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4927A6-04DC-4A43-A991-C3804D519BCE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0" y="69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sp>
        <p:nvSpPr>
          <p:cNvPr id="5632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graphicFrame>
        <p:nvGraphicFramePr>
          <p:cNvPr id="8" name="Chart 7" title="RMS Errors (cm)"/>
          <p:cNvGraphicFramePr>
            <a:graphicFrameLocks/>
          </p:cNvGraphicFramePr>
          <p:nvPr/>
        </p:nvGraphicFramePr>
        <p:xfrm>
          <a:off x="1295400" y="1219200"/>
          <a:ext cx="6553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600" b="1" kern="1200" dirty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Differential Comparison </a:t>
            </a:r>
            <a:br>
              <a:rPr lang="en-US" altLang="en-US" sz="3600" b="1" kern="1200" dirty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b="1" kern="1200" dirty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(removing 40km at west side)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5FD1A4-05CC-4BA3-95FB-CDF0A8DD3715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837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sp>
        <p:nvSpPr>
          <p:cNvPr id="58373" name="Rectangle 7"/>
          <p:cNvSpPr>
            <a:spLocks noChangeArrowheads="1"/>
          </p:cNvSpPr>
          <p:nvPr/>
        </p:nvSpPr>
        <p:spPr bwMode="auto">
          <a:xfrm>
            <a:off x="0" y="69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sp>
        <p:nvSpPr>
          <p:cNvPr id="5837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graphicFrame>
        <p:nvGraphicFramePr>
          <p:cNvPr id="58375" name="Chart 9"/>
          <p:cNvGraphicFramePr>
            <a:graphicFrameLocks/>
          </p:cNvGraphicFramePr>
          <p:nvPr/>
        </p:nvGraphicFramePr>
        <p:xfrm>
          <a:off x="1397000" y="1549400"/>
          <a:ext cx="65786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9" r:id="rId5" imgW="6578154" imgH="4676037" progId="Excel.Chart.8">
                  <p:embed/>
                </p:oleObj>
              </mc:Choice>
              <mc:Fallback>
                <p:oleObj r:id="rId5" imgW="6578154" imgH="4676037" progId="Excel.Chart.8">
                  <p:embed/>
                  <p:pic>
                    <p:nvPicPr>
                      <p:cNvPr id="0" name="Chart 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1549400"/>
                        <a:ext cx="6578600" cy="467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010400" cy="685800"/>
          </a:xfrm>
        </p:spPr>
        <p:txBody>
          <a:bodyPr/>
          <a:lstStyle/>
          <a:p>
            <a:pPr eaLnBrk="1" hangingPunct="1"/>
            <a:r>
              <a:rPr lang="en-US" altLang="en-US" sz="3600" b="1" kern="1200" dirty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</a:p>
        </p:txBody>
      </p:sp>
      <p:sp>
        <p:nvSpPr>
          <p:cNvPr id="60419" name="Rectangle 5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7848600" cy="4724400"/>
          </a:xfrm>
        </p:spPr>
        <p:txBody>
          <a:bodyPr/>
          <a:lstStyle/>
          <a:p>
            <a:pPr marL="171450" indent="-171450" algn="l" eaLnBrk="1" hangingPunct="1">
              <a:buFont typeface="Arial" charset="0"/>
              <a:buChar char="•"/>
            </a:pPr>
            <a:r>
              <a:rPr lang="en-US" altLang="en-US" sz="2800" smtClean="0">
                <a:latin typeface="Arial" charset="0"/>
                <a:cs typeface="Arial" charset="0"/>
              </a:rPr>
              <a:t> </a:t>
            </a:r>
            <a:r>
              <a:rPr lang="en-US" altLang="en-US" sz="2400" smtClean="0">
                <a:latin typeface="Arial" charset="0"/>
                <a:cs typeface="Arial" charset="0"/>
              </a:rPr>
              <a:t>GPS/L geoid profile of GSVS14 should have an accuracy better than ±1.0 cm between any two marks.</a:t>
            </a:r>
          </a:p>
          <a:p>
            <a:pPr marL="171450" indent="-171450" algn="l" eaLnBrk="1" hangingPunct="1">
              <a:buFont typeface="Arial" charset="0"/>
              <a:buChar char="•"/>
            </a:pPr>
            <a:endParaRPr lang="en-US" altLang="en-US" sz="1000" smtClean="0">
              <a:latin typeface="Arial" charset="0"/>
              <a:cs typeface="Arial" charset="0"/>
            </a:endParaRPr>
          </a:p>
          <a:p>
            <a:pPr marL="171450" indent="-171450" algn="l" eaLnBrk="1" hangingPunct="1">
              <a:buFont typeface="Arial" charset="0"/>
              <a:buChar char="•"/>
            </a:pPr>
            <a:r>
              <a:rPr lang="en-US" altLang="en-US" sz="2400" smtClean="0">
                <a:latin typeface="Arial" charset="0"/>
                <a:cs typeface="Arial" charset="0"/>
              </a:rPr>
              <a:t> CODIAC camera accuracy may be at ± 0.05”, implying a ± 6mm accuracy between any two marks.</a:t>
            </a:r>
          </a:p>
          <a:p>
            <a:pPr marL="171450" indent="-171450" algn="l" eaLnBrk="1" hangingPunct="1">
              <a:buFont typeface="Arial" charset="0"/>
              <a:buChar char="•"/>
            </a:pPr>
            <a:endParaRPr lang="en-US" altLang="en-US" sz="1000" smtClean="0">
              <a:latin typeface="Arial" charset="0"/>
              <a:cs typeface="Arial" charset="0"/>
            </a:endParaRPr>
          </a:p>
          <a:p>
            <a:pPr marL="171450" indent="-171450" algn="l" eaLnBrk="1" hangingPunct="1">
              <a:buFont typeface="Arial" charset="0"/>
              <a:buChar char="•"/>
            </a:pPr>
            <a:r>
              <a:rPr lang="en-US" altLang="en-US" sz="2400" smtClean="0">
                <a:latin typeface="Arial" charset="0"/>
                <a:cs typeface="Arial" charset="0"/>
              </a:rPr>
              <a:t> GRAV-D airborne gravity and satellite model GOCO3S help improve the geoid accuracy by more than 50% in Iowa.</a:t>
            </a:r>
          </a:p>
          <a:p>
            <a:pPr marL="171450" indent="-171450" algn="l" eaLnBrk="1" hangingPunct="1">
              <a:buFont typeface="Arial" charset="0"/>
              <a:buChar char="•"/>
            </a:pPr>
            <a:endParaRPr lang="en-US" altLang="en-US" sz="1000" smtClean="0">
              <a:latin typeface="Arial" charset="0"/>
              <a:cs typeface="Arial" charset="0"/>
            </a:endParaRPr>
          </a:p>
          <a:p>
            <a:pPr marL="171450" indent="-171450" algn="l" eaLnBrk="1" hangingPunct="1">
              <a:buFont typeface="Arial" charset="0"/>
              <a:buChar char="•"/>
            </a:pPr>
            <a:r>
              <a:rPr lang="en-US" altLang="en-US" sz="2400" smtClean="0">
                <a:latin typeface="Arial" charset="0"/>
                <a:cs typeface="Arial" charset="0"/>
              </a:rPr>
              <a:t>1- 1.5 cm geoid is achievable in a medium mean elevation area. A larger discrepancy is shown at the west side of the survey near the Rocky Mountains. 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D96D10-902F-429E-88FD-874254602548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010400" cy="685800"/>
          </a:xfrm>
        </p:spPr>
        <p:txBody>
          <a:bodyPr/>
          <a:lstStyle/>
          <a:p>
            <a:pPr eaLnBrk="1" hangingPunct="1"/>
            <a:r>
              <a:rPr lang="en-US" altLang="en-US" sz="3600" b="1" kern="1200" dirty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Future Work</a:t>
            </a:r>
          </a:p>
        </p:txBody>
      </p:sp>
      <p:sp>
        <p:nvSpPr>
          <p:cNvPr id="62467" name="Rectangle 5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848600" cy="4724400"/>
          </a:xfrm>
        </p:spPr>
        <p:txBody>
          <a:bodyPr/>
          <a:lstStyle/>
          <a:p>
            <a:pPr marL="171450" indent="-171450" algn="l" eaLnBrk="1" hangingPunct="1">
              <a:buFont typeface="Arial" charset="0"/>
              <a:buChar char="•"/>
            </a:pPr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  <a:r>
              <a:rPr lang="en-US" altLang="en-US" sz="2400" dirty="0" smtClean="0">
                <a:latin typeface="Arial" charset="0"/>
                <a:cs typeface="Arial" charset="0"/>
              </a:rPr>
              <a:t>Validate the accuracy of GPS height and leveled height by using independent DoV and gravity data</a:t>
            </a:r>
          </a:p>
          <a:p>
            <a:pPr marL="171450" indent="-171450" algn="l" eaLnBrk="1" hangingPunct="1">
              <a:buFont typeface="Arial" charset="0"/>
              <a:buChar char="•"/>
            </a:pPr>
            <a:endParaRPr lang="en-US" altLang="en-US" sz="1000" dirty="0" smtClean="0">
              <a:latin typeface="Arial" charset="0"/>
              <a:cs typeface="Arial" charset="0"/>
            </a:endParaRPr>
          </a:p>
          <a:p>
            <a:pPr marL="171450" indent="-171450" algn="l" eaLnBrk="1" hangingPunct="1">
              <a:buFont typeface="Arial" charset="0"/>
              <a:buChar char="•"/>
            </a:pPr>
            <a:r>
              <a:rPr lang="en-US" altLang="en-US" sz="2400" dirty="0" smtClean="0">
                <a:latin typeface="Arial" charset="0"/>
                <a:cs typeface="Arial" charset="0"/>
              </a:rPr>
              <a:t> Study the effect of constant density assumption on leveled height.</a:t>
            </a:r>
          </a:p>
          <a:p>
            <a:pPr marL="171450" indent="-171450" algn="l" eaLnBrk="1" hangingPunct="1">
              <a:buFont typeface="Arial" charset="0"/>
              <a:buChar char="•"/>
            </a:pPr>
            <a:endParaRPr lang="en-US" altLang="en-US" sz="1000" dirty="0" smtClean="0">
              <a:latin typeface="Arial" charset="0"/>
              <a:cs typeface="Arial" charset="0"/>
            </a:endParaRPr>
          </a:p>
          <a:p>
            <a:pPr marL="171450" indent="-171450" algn="l" eaLnBrk="1" hangingPunct="1">
              <a:buFont typeface="Arial" charset="0"/>
              <a:buChar char="•"/>
            </a:pPr>
            <a:r>
              <a:rPr lang="en-US" altLang="en-US" sz="2400" dirty="0" smtClean="0">
                <a:latin typeface="Arial" charset="0"/>
                <a:cs typeface="Arial" charset="0"/>
              </a:rPr>
              <a:t> Investigate the causes of the larger discrepancy at the west side of the survey. </a:t>
            </a:r>
          </a:p>
          <a:p>
            <a:pPr marL="171450" indent="-171450" algn="l" eaLnBrk="1" hangingPunct="1">
              <a:buFont typeface="Arial" charset="0"/>
              <a:buChar char="•"/>
            </a:pPr>
            <a:endParaRPr lang="en-US" altLang="en-US" sz="1000" dirty="0" smtClean="0">
              <a:latin typeface="Arial" charset="0"/>
              <a:cs typeface="Arial" charset="0"/>
            </a:endParaRPr>
          </a:p>
          <a:p>
            <a:pPr marL="171450" indent="-171450" algn="l" eaLnBrk="1" hangingPunct="1">
              <a:buFont typeface="Arial" charset="0"/>
              <a:buChar char="•"/>
            </a:pPr>
            <a:r>
              <a:rPr lang="en-US" altLang="en-US" sz="2400" dirty="0" smtClean="0">
                <a:latin typeface="Arial" charset="0"/>
                <a:cs typeface="Arial" charset="0"/>
              </a:rPr>
              <a:t> Validate and calibrate error degree variances of satellite gravity models using GSVS surveys.</a:t>
            </a:r>
          </a:p>
          <a:p>
            <a:pPr marL="171450" indent="-171450" algn="l" eaLnBrk="1" hangingPunct="1">
              <a:buFont typeface="Arial" charset="0"/>
              <a:buChar char="•"/>
            </a:pPr>
            <a:endParaRPr lang="en-US" altLang="en-US" sz="1000" dirty="0" smtClean="0">
              <a:latin typeface="Arial" charset="0"/>
              <a:cs typeface="Arial" charset="0"/>
            </a:endParaRPr>
          </a:p>
          <a:p>
            <a:pPr marL="171450" indent="-171450" algn="l" eaLnBrk="1" hangingPunct="1">
              <a:buFont typeface="Arial" charset="0"/>
              <a:buChar char="•"/>
            </a:pPr>
            <a:r>
              <a:rPr lang="en-US" altLang="en-US" sz="2400" dirty="0" smtClean="0">
                <a:latin typeface="Arial" charset="0"/>
                <a:cs typeface="Arial" charset="0"/>
              </a:rPr>
              <a:t> </a:t>
            </a:r>
            <a:r>
              <a:rPr lang="en-US" altLang="en-US" sz="3000" b="1" kern="1200" dirty="0">
                <a:solidFill>
                  <a:srgbClr val="004F8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GSVS16</a:t>
            </a:r>
            <a:r>
              <a:rPr lang="en-US" altLang="en-US" sz="2400" dirty="0" smtClean="0">
                <a:latin typeface="Arial" charset="0"/>
                <a:cs typeface="Arial" charset="0"/>
              </a:rPr>
              <a:t> – High elevation, rough topography (Rocky Mountains!)</a:t>
            </a:r>
          </a:p>
          <a:p>
            <a:pPr marL="171450" indent="-171450" algn="l" eaLnBrk="1" hangingPunct="1">
              <a:buFont typeface="Arial" charset="0"/>
              <a:buChar char="•"/>
            </a:pPr>
            <a:endParaRPr lang="en-US" altLang="en-US" sz="2800" dirty="0" smtClean="0">
              <a:latin typeface="Arial" charset="0"/>
              <a:cs typeface="Arial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4863CF-AAE4-464A-B46C-A1BA23D61257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3600" b="1" kern="12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Presentation Outline</a:t>
            </a:r>
            <a:endParaRPr lang="en-US" altLang="en-US" sz="3600" b="1" kern="1200" dirty="0">
              <a:solidFill>
                <a:srgbClr val="004F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Rectangle 5"/>
          <p:cNvSpPr>
            <a:spLocks noGrp="1"/>
          </p:cNvSpPr>
          <p:nvPr>
            <p:ph type="subTitle" idx="1"/>
          </p:nvPr>
        </p:nvSpPr>
        <p:spPr>
          <a:xfrm>
            <a:off x="1447800" y="1447800"/>
            <a:ext cx="6705600" cy="46482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altLang="en-US" sz="2800" dirty="0" smtClean="0">
                <a:latin typeface="Arial" charset="0"/>
                <a:cs typeface="Arial" charset="0"/>
              </a:rPr>
              <a:t> Objective of the survey</a:t>
            </a:r>
          </a:p>
          <a:p>
            <a:pPr algn="l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altLang="en-US" sz="2800" dirty="0" smtClean="0">
                <a:latin typeface="Arial" charset="0"/>
                <a:cs typeface="Arial" charset="0"/>
              </a:rPr>
              <a:t> What was surveyed</a:t>
            </a:r>
          </a:p>
          <a:p>
            <a:pPr algn="l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altLang="en-US" sz="2800" dirty="0" smtClean="0">
                <a:latin typeface="Arial" charset="0"/>
                <a:cs typeface="Arial" charset="0"/>
              </a:rPr>
              <a:t> Accuracy assessment of the survey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altLang="en-US" sz="2800" dirty="0" smtClean="0">
                <a:latin typeface="Arial" charset="0"/>
                <a:cs typeface="Arial" charset="0"/>
              </a:rPr>
              <a:t> Computation of gravimetric geoid with   </a:t>
            </a:r>
          </a:p>
          <a:p>
            <a:pPr algn="l" eaLnBrk="1" hangingPunct="1"/>
            <a:r>
              <a:rPr lang="en-US" altLang="en-US" sz="2800" dirty="0" smtClean="0">
                <a:latin typeface="Arial" charset="0"/>
                <a:cs typeface="Arial" charset="0"/>
              </a:rPr>
              <a:t>  GRAV-D airborne gravity</a:t>
            </a:r>
          </a:p>
          <a:p>
            <a:pPr algn="l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altLang="en-US" sz="2800" dirty="0" smtClean="0">
                <a:latin typeface="Arial" charset="0"/>
                <a:cs typeface="Arial" charset="0"/>
              </a:rPr>
              <a:t> Validation results</a:t>
            </a:r>
          </a:p>
          <a:p>
            <a:pPr algn="l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altLang="en-US" sz="2800" dirty="0" smtClean="0">
                <a:latin typeface="Arial" charset="0"/>
                <a:cs typeface="Arial" charset="0"/>
              </a:rPr>
              <a:t> Conclusions and future work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AC3D45-2B3A-4F0D-A59C-925389E4EF1D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3600" b="1" kern="1200" dirty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Objective of </a:t>
            </a:r>
            <a:r>
              <a:rPr lang="en-US" altLang="en-US" sz="3600" b="1" kern="12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the Survey</a:t>
            </a:r>
            <a:endParaRPr lang="en-US" altLang="en-US" sz="3600" b="1" kern="1200" dirty="0">
              <a:solidFill>
                <a:srgbClr val="004F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Rectangle 5"/>
          <p:cNvSpPr>
            <a:spLocks noGrp="1"/>
          </p:cNvSpPr>
          <p:nvPr>
            <p:ph type="subTitle" idx="1"/>
          </p:nvPr>
        </p:nvSpPr>
        <p:spPr>
          <a:xfrm>
            <a:off x="990600" y="1219200"/>
            <a:ext cx="7391400" cy="3124200"/>
          </a:xfrm>
        </p:spPr>
        <p:txBody>
          <a:bodyPr/>
          <a:lstStyle/>
          <a:p>
            <a:pPr algn="l" eaLnBrk="1" hangingPunct="1">
              <a:buFont typeface="Arial" charset="0"/>
              <a:buChar char="•"/>
            </a:pPr>
            <a:r>
              <a:rPr lang="en-US" altLang="en-US" sz="2400" dirty="0" smtClean="0">
                <a:latin typeface="Arial" charset="0"/>
                <a:cs typeface="Arial" charset="0"/>
              </a:rPr>
              <a:t> </a:t>
            </a:r>
            <a:r>
              <a:rPr lang="en-US" altLang="en-US" sz="2400" dirty="0" smtClean="0">
                <a:latin typeface="Arial" charset="0"/>
                <a:cs typeface="Arial" charset="0"/>
              </a:rPr>
              <a:t>The next </a:t>
            </a:r>
            <a:r>
              <a:rPr lang="en-US" altLang="en-US" sz="2400" dirty="0" smtClean="0">
                <a:latin typeface="Arial" charset="0"/>
                <a:cs typeface="Arial" charset="0"/>
              </a:rPr>
              <a:t>North America Vertical Datum will be GRAV-D airborne gravity </a:t>
            </a:r>
            <a:r>
              <a:rPr lang="en-US" altLang="en-US" sz="2400" dirty="0" smtClean="0">
                <a:latin typeface="Arial" charset="0"/>
                <a:cs typeface="Arial" charset="0"/>
              </a:rPr>
              <a:t>geoid </a:t>
            </a:r>
            <a:r>
              <a:rPr lang="en-US" altLang="en-US" sz="2400" dirty="0" smtClean="0">
                <a:latin typeface="Arial" charset="0"/>
                <a:cs typeface="Arial" charset="0"/>
              </a:rPr>
              <a:t>based. To validate the geoid accuracy, three traverses in flat, medium and rough terrain are planed.</a:t>
            </a:r>
          </a:p>
          <a:p>
            <a:pPr algn="l" eaLnBrk="1" hangingPunct="1">
              <a:buFont typeface="Arial" charset="0"/>
              <a:buChar char="•"/>
            </a:pPr>
            <a:endParaRPr lang="en-US" altLang="en-US" sz="1000" dirty="0" smtClean="0">
              <a:latin typeface="Arial" charset="0"/>
              <a:cs typeface="Arial" charset="0"/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US" altLang="en-US" sz="2400" dirty="0" smtClean="0">
                <a:latin typeface="Arial" charset="0"/>
                <a:cs typeface="Arial" charset="0"/>
              </a:rPr>
              <a:t> GSVS14 is in medium mean elevation (350m) and medium roughness area in Iowa that crosses the     Midcontinent Rift. Length of the line is 320km.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 </a:t>
            </a:r>
          </a:p>
          <a:p>
            <a:pPr algn="l" eaLnBrk="1" hangingPunct="1">
              <a:buFont typeface="Arial" charset="0"/>
              <a:buChar char="•"/>
            </a:pPr>
            <a:endParaRPr lang="en-US" altLang="en-US" sz="2800" dirty="0" smtClean="0">
              <a:latin typeface="Arial" charset="0"/>
              <a:cs typeface="Arial" charset="0"/>
            </a:endParaRPr>
          </a:p>
          <a:p>
            <a:pPr algn="l" eaLnBrk="1" hangingPunct="1"/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  <a:endParaRPr lang="en-US" alt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555651-2DA4-467D-852C-CD9F8F33DA0E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3797" name="Picture 4" descr="http://www.ngs.noaa.gov/GEOID/GSVS14/images/gsvs14_la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4343400"/>
            <a:ext cx="48768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77200" cy="914400"/>
          </a:xfrm>
        </p:spPr>
        <p:txBody>
          <a:bodyPr/>
          <a:lstStyle/>
          <a:p>
            <a:pPr eaLnBrk="1" hangingPunct="1"/>
            <a:r>
              <a:rPr lang="en-US" altLang="en-US" sz="3600" b="1" kern="1200" dirty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The Survey</a:t>
            </a:r>
          </a:p>
        </p:txBody>
      </p:sp>
      <p:sp>
        <p:nvSpPr>
          <p:cNvPr id="35843" name="Rectangle 5"/>
          <p:cNvSpPr>
            <a:spLocks noGrp="1"/>
          </p:cNvSpPr>
          <p:nvPr>
            <p:ph type="subTitle" idx="1"/>
          </p:nvPr>
        </p:nvSpPr>
        <p:spPr>
          <a:xfrm>
            <a:off x="609600" y="1600200"/>
            <a:ext cx="8077200" cy="4648200"/>
          </a:xfrm>
        </p:spPr>
        <p:txBody>
          <a:bodyPr/>
          <a:lstStyle/>
          <a:p>
            <a:pPr marL="457200" indent="-457200" algn="l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dirty="0" smtClean="0">
                <a:latin typeface="Arial" charset="0"/>
                <a:cs typeface="Arial" charset="0"/>
              </a:rPr>
              <a:t>Long Session GPS at 204 Official Points</a:t>
            </a:r>
          </a:p>
          <a:p>
            <a:pPr marL="457200" indent="-457200" algn="l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dirty="0" smtClean="0">
                <a:latin typeface="Arial" charset="0"/>
                <a:cs typeface="Arial" charset="0"/>
              </a:rPr>
              <a:t>356 kilometers of first order class II leveling tied 226 bench marks to 14 NAVD88 bench marks</a:t>
            </a:r>
          </a:p>
          <a:p>
            <a:pPr marL="457200" indent="-457200" algn="l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dirty="0" smtClean="0">
                <a:latin typeface="Arial" charset="0"/>
                <a:cs typeface="Arial" charset="0"/>
              </a:rPr>
              <a:t>Gravity survey includes: FG-5/A-10 absolute gravity at Gravity End Points, Lacoste-Romberg relative gravity connecting Gravity End Points and also all Official Points</a:t>
            </a:r>
          </a:p>
          <a:p>
            <a:pPr marL="457200" indent="-457200" algn="l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dirty="0" smtClean="0">
                <a:latin typeface="Arial" charset="0"/>
                <a:cs typeface="Arial" charset="0"/>
              </a:rPr>
              <a:t>Deflections of the vertical using the CODIAC camera at Eccentric Camera Points</a:t>
            </a:r>
          </a:p>
          <a:p>
            <a:pPr marL="457200" indent="-457200" algn="l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dirty="0" smtClean="0">
                <a:latin typeface="Arial" charset="0"/>
                <a:cs typeface="Arial" charset="0"/>
              </a:rPr>
              <a:t>Airborne gravity over entire line</a:t>
            </a:r>
          </a:p>
          <a:p>
            <a:pPr marL="457200" indent="-457200" algn="l" eaLnBrk="1" hangingPunct="1">
              <a:buFont typeface="Arial" charset="0"/>
              <a:buChar char="•"/>
            </a:pPr>
            <a:endParaRPr lang="en-US" altLang="en-US" sz="2800" i="1" dirty="0" smtClean="0">
              <a:latin typeface="Arial" charset="0"/>
              <a:cs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7DB40C-C956-4438-AEAB-056EAC6EA99C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9" descr="C:\Users\YAN~1.WAN\AppData\Local\Temp\1\GSVS_015-1-201306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24488"/>
            <a:ext cx="17494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4"/>
          <p:cNvSpPr>
            <a:spLocks noGrp="1"/>
          </p:cNvSpPr>
          <p:nvPr>
            <p:ph type="ctrTitle"/>
          </p:nvPr>
        </p:nvSpPr>
        <p:spPr>
          <a:xfrm>
            <a:off x="479425" y="381000"/>
            <a:ext cx="8001000" cy="533400"/>
          </a:xfrm>
        </p:spPr>
        <p:txBody>
          <a:bodyPr/>
          <a:lstStyle/>
          <a:p>
            <a:pPr eaLnBrk="1" hangingPunct="1"/>
            <a:r>
              <a:rPr lang="en-US" altLang="en-US" sz="3600" b="1" kern="12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The Survey Equipment</a:t>
            </a:r>
            <a:endParaRPr lang="en-US" altLang="en-US" sz="3600" b="1" kern="1200" dirty="0">
              <a:solidFill>
                <a:srgbClr val="004F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EB1D9E-883D-4FD1-B4E1-73B1CA470CD0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7893" name="Picture 6" descr="C:\Users\colin.becker\Downloads\photo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914400"/>
            <a:ext cx="19812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C:\Users\colin.becker\AppData\Local\Temp\1\wz2973\GSVS_104-3W-201406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4267200"/>
            <a:ext cx="3279775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51" descr="C:\Users\YAN~1.WAN\AppData\Local\Temp\1\DoV crew at GSVS_204_ECC end of projec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57" descr="C:\Users\YAN~1.WAN\AppData\Local\Temp\1\DSCF006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65438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8" descr="C:\Users\YAN~1.WAN\AppData\Local\Temp\1\GSVS_005-3N-2013061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86300"/>
            <a:ext cx="2682875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kern="1200" dirty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Empirical Error Estimates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0CA6EE-4661-482B-AD18-16C3CCF9AC35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2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>
                <a:latin typeface="Symbol" pitchFamily="18" charset="2"/>
              </a:rPr>
              <a:t>s</a:t>
            </a:r>
            <a:r>
              <a:rPr lang="en-US" altLang="en-US" b="1" baseline="-25000" smtClean="0">
                <a:latin typeface="Symbol" pitchFamily="18" charset="2"/>
              </a:rPr>
              <a:t>D</a:t>
            </a:r>
            <a:r>
              <a:rPr lang="en-US" altLang="en-US" b="1" baseline="-25000" smtClean="0"/>
              <a:t>h</a:t>
            </a:r>
            <a:r>
              <a:rPr lang="en-US" altLang="en-US" b="1" smtClean="0">
                <a:latin typeface="Arial" charset="0"/>
                <a:cs typeface="Arial" charset="0"/>
              </a:rPr>
              <a:t> (OPUS-S) : ±2 - 6 cm 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GPSCOM combination: ~ 4 mm 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(no significant baseline dependency)</a:t>
            </a:r>
          </a:p>
          <a:p>
            <a:pPr lvl="1">
              <a:buFont typeface="Arial" charset="0"/>
              <a:buNone/>
            </a:pPr>
            <a:endParaRPr lang="en-US" altLang="en-US" sz="1400" smtClean="0">
              <a:latin typeface="Arial" charset="0"/>
              <a:cs typeface="Arial" charset="0"/>
            </a:endParaRPr>
          </a:p>
          <a:p>
            <a:r>
              <a:rPr lang="en-US" altLang="en-US" smtClean="0">
                <a:latin typeface="Arial" charset="0"/>
                <a:cs typeface="Arial" charset="0"/>
              </a:rPr>
              <a:t>                             </a:t>
            </a:r>
            <a:r>
              <a:rPr lang="en-US" altLang="en-US" sz="2400" smtClean="0">
                <a:latin typeface="Arial" charset="0"/>
                <a:cs typeface="Arial" charset="0"/>
              </a:rPr>
              <a:t>=&gt; </a:t>
            </a:r>
            <a:r>
              <a:rPr lang="en-US" altLang="en-US" sz="2400" b="1" smtClean="0">
                <a:latin typeface="Arial" charset="0"/>
                <a:cs typeface="Arial" charset="0"/>
              </a:rPr>
              <a:t>12.5mm RMS over GSVS14</a:t>
            </a:r>
          </a:p>
          <a:p>
            <a:pPr>
              <a:buFont typeface="Arial" charset="0"/>
              <a:buNone/>
            </a:pPr>
            <a:endParaRPr lang="en-US" altLang="en-US" sz="1200" smtClean="0">
              <a:latin typeface="Arial" charset="0"/>
              <a:cs typeface="Arial" charset="0"/>
            </a:endParaRPr>
          </a:p>
          <a:p>
            <a:r>
              <a:rPr lang="en-US" altLang="en-US" b="1" smtClean="0">
                <a:latin typeface="Symbol" pitchFamily="18" charset="2"/>
              </a:rPr>
              <a:t>s</a:t>
            </a:r>
            <a:r>
              <a:rPr lang="en-US" altLang="en-US" b="1" baseline="-25000" smtClean="0">
                <a:latin typeface="Symbol" pitchFamily="18" charset="2"/>
              </a:rPr>
              <a:t>x</a:t>
            </a:r>
            <a:r>
              <a:rPr lang="en-US" altLang="en-US" b="1" smtClean="0"/>
              <a:t> , </a:t>
            </a:r>
            <a:r>
              <a:rPr lang="en-US" altLang="en-US" b="1" smtClean="0">
                <a:latin typeface="Symbol" pitchFamily="18" charset="2"/>
              </a:rPr>
              <a:t>s</a:t>
            </a:r>
            <a:r>
              <a:rPr lang="en-US" altLang="en-US" b="1" baseline="-25000" smtClean="0">
                <a:latin typeface="Symbol" pitchFamily="18" charset="2"/>
              </a:rPr>
              <a:t>h</a:t>
            </a:r>
            <a:r>
              <a:rPr lang="en-US" altLang="en-US" b="1" smtClean="0">
                <a:latin typeface="Arial" charset="0"/>
                <a:cs typeface="Arial" charset="0"/>
              </a:rPr>
              <a:t>: ± 0.05”;       : ± 0.07” </a:t>
            </a:r>
          </a:p>
          <a:p>
            <a:pPr lvl="1"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~ </a:t>
            </a:r>
            <a:r>
              <a:rPr lang="en-US" altLang="en-US" b="1" smtClean="0">
                <a:latin typeface="Arial" charset="0"/>
                <a:cs typeface="Arial" charset="0"/>
              </a:rPr>
              <a:t>± </a:t>
            </a:r>
            <a:r>
              <a:rPr lang="en-US" altLang="en-US" smtClean="0">
                <a:latin typeface="Arial" charset="0"/>
                <a:cs typeface="Arial" charset="0"/>
              </a:rPr>
              <a:t>0.336 mm / 1 km =&gt; </a:t>
            </a:r>
            <a:r>
              <a:rPr lang="en-US" altLang="en-US" sz="2400" b="1" smtClean="0">
                <a:latin typeface="Arial" charset="0"/>
                <a:cs typeface="Arial" charset="0"/>
              </a:rPr>
              <a:t> 6.0 mm RMS over GSVS14</a:t>
            </a:r>
            <a:r>
              <a:rPr lang="en-US" altLang="en-US" sz="2400" b="1" smtClean="0"/>
              <a:t> </a:t>
            </a:r>
            <a:endParaRPr lang="en-US" altLang="en-US" sz="2400" b="1" smtClean="0">
              <a:latin typeface="Arial" charset="0"/>
              <a:cs typeface="Arial" charset="0"/>
            </a:endParaRP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5975"/>
            <a:ext cx="31242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942" name="Object 1"/>
          <p:cNvGraphicFramePr>
            <a:graphicFrameLocks noChangeAspect="1"/>
          </p:cNvGraphicFramePr>
          <p:nvPr/>
        </p:nvGraphicFramePr>
        <p:xfrm>
          <a:off x="3886200" y="4267200"/>
          <a:ext cx="6858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Equation" r:id="rId5" imgW="203112" imgH="228501" progId="Equation.3">
                  <p:embed/>
                </p:oleObj>
              </mc:Choice>
              <mc:Fallback>
                <p:oleObj name="Equation" r:id="rId5" imgW="203112" imgH="228501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267200"/>
                        <a:ext cx="68580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/>
          </p:cNvSpPr>
          <p:nvPr>
            <p:ph type="ctrTitle"/>
          </p:nvPr>
        </p:nvSpPr>
        <p:spPr>
          <a:xfrm>
            <a:off x="495300" y="457200"/>
            <a:ext cx="8153400" cy="762000"/>
          </a:xfrm>
        </p:spPr>
        <p:txBody>
          <a:bodyPr/>
          <a:lstStyle/>
          <a:p>
            <a:pPr eaLnBrk="1" hangingPunct="1"/>
            <a:r>
              <a:rPr lang="en-US" altLang="en-US" sz="3600" b="1" kern="1200" dirty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Gravity </a:t>
            </a:r>
            <a:r>
              <a:rPr lang="en-US" altLang="en-US" sz="3600" b="1" kern="12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altLang="en-US" sz="3600" b="1" kern="1200" dirty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Coverage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5A1489-7E19-480F-A4BE-9EF34B429974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0" y="69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sp>
        <p:nvSpPr>
          <p:cNvPr id="41990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pic>
        <p:nvPicPr>
          <p:cNvPr id="4199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1447800"/>
            <a:ext cx="7516812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/>
          </p:cNvSpPr>
          <p:nvPr>
            <p:ph type="ctrTitle"/>
          </p:nvPr>
        </p:nvSpPr>
        <p:spPr>
          <a:xfrm>
            <a:off x="322263" y="4572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3600" b="1" kern="1200" dirty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Geoid </a:t>
            </a:r>
            <a:r>
              <a:rPr lang="en-US" altLang="en-US" sz="3600" b="1" kern="12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Models </a:t>
            </a:r>
            <a:r>
              <a:rPr lang="en-US" altLang="en-US" sz="3600" b="1" kern="1200" dirty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vs GSVS14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686602-D56B-4BC5-B1BE-67249B828044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0" y="69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sp>
        <p:nvSpPr>
          <p:cNvPr id="44038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pic>
        <p:nvPicPr>
          <p:cNvPr id="4403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295400"/>
            <a:ext cx="78946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3600" b="1" kern="1200" dirty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Residual </a:t>
            </a:r>
            <a:r>
              <a:rPr lang="en-US" altLang="en-US" sz="3600" b="1" kern="12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Geoid </a:t>
            </a:r>
            <a:r>
              <a:rPr lang="en-US" altLang="en-US" sz="3600" b="1" kern="1200" dirty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altLang="en-US" sz="3600" b="1" kern="12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Data Type</a:t>
            </a:r>
            <a:endParaRPr lang="en-US" altLang="en-US" sz="3600" b="1" kern="1200" dirty="0">
              <a:solidFill>
                <a:srgbClr val="004F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610C2F-E445-4CB3-B536-673836FF471A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608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sp>
        <p:nvSpPr>
          <p:cNvPr id="46085" name="Rectangle 7"/>
          <p:cNvSpPr>
            <a:spLocks noChangeArrowheads="1"/>
          </p:cNvSpPr>
          <p:nvPr/>
        </p:nvSpPr>
        <p:spPr bwMode="auto">
          <a:xfrm>
            <a:off x="0" y="69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sp>
        <p:nvSpPr>
          <p:cNvPr id="4608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pic>
        <p:nvPicPr>
          <p:cNvPr id="4608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371600"/>
            <a:ext cx="6765925" cy="505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NGS_Theme">
  <a:themeElements>
    <a:clrScheme name="1_NGS_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NGS_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GS_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NGS_Theme">
  <a:themeElements>
    <a:clrScheme name="2_NGS_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NGS_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NGS_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NGS_Theme">
  <a:themeElements>
    <a:clrScheme name="3_NGS_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NGS_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NGS_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NGS_Theme">
  <a:themeElements>
    <a:clrScheme name="4_NGS_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NGS_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NGS_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NGS_Theme">
  <a:themeElements>
    <a:clrScheme name="5_NGS_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NGS_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NGS_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6_NGS_Theme">
  <a:themeElements>
    <a:clrScheme name="6_NGS_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NGS_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NGS_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7_NGS_Theme">
  <a:themeElements>
    <a:clrScheme name="7_NGS_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NGS_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NGS_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NGSPowerPointTemplate">
  <a:themeElements>
    <a:clrScheme name="4_NGSPowerPointTempla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NGSPowerPointTemplat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NGSPowerPointTempla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_Office Theme">
  <a:themeElements>
    <a:clrScheme name="5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6_Office Theme">
  <a:themeElements>
    <a:clrScheme name="6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NGSPowerPointTemplate">
  <a:themeElements>
    <a:clrScheme name="3_NGSPowerPointTempla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NGSPowerPointTemplat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NGSPowerPointTempla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7_Office Theme">
  <a:themeElements>
    <a:clrScheme name="7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8_Office Theme">
  <a:themeElements>
    <a:clrScheme name="8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9_Office Theme">
  <a:themeElements>
    <a:clrScheme name="9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0_Office Theme">
  <a:themeElements>
    <a:clrScheme name="10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1_Office Theme">
  <a:themeElements>
    <a:clrScheme name="1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2_Office Theme">
  <a:themeElements>
    <a:clrScheme name="1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NGSPowerPointTemplate">
  <a:themeElements>
    <a:clrScheme name="2_NGSPowerPointTempla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NGSPowerPointTemplat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NGSPowerPointTempla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NGS_Theme">
  <a:themeElements>
    <a:clrScheme name="NGS_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NGS_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GS_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NGSPowerPointTemplate">
  <a:themeElements>
    <a:clrScheme name="1_NGSPowerPointTempla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NGSPowerPointTemplat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GSPowerPointTempla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NGSPowerPointTemplate">
  <a:themeElements>
    <a:clrScheme name="NGSPowerPointTempla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NGSPowerPointTemplat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GSPowerPointTempla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4_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  <a:fontScheme name="4_Office Theme">
    <a:majorFont>
      <a:latin typeface="Times New Roman"/>
      <a:ea typeface=""/>
      <a:cs typeface="Times New Roman"/>
    </a:majorFont>
    <a:minorFont>
      <a:latin typeface="Times New Roman"/>
      <a:ea typeface=""/>
      <a:cs typeface="Times New Roma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16167</TotalTime>
  <Words>657</Words>
  <Application>Microsoft Office PowerPoint</Application>
  <PresentationFormat>On-screen Show (4:3)</PresentationFormat>
  <Paragraphs>141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27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46" baseType="lpstr">
      <vt:lpstr>4_Office Theme</vt:lpstr>
      <vt:lpstr>3_NGSPowerPointTemplate</vt:lpstr>
      <vt:lpstr>2_NGSPowerPointTemplate</vt:lpstr>
      <vt:lpstr>NGS_Theme</vt:lpstr>
      <vt:lpstr>Custom Design</vt:lpstr>
      <vt:lpstr>1_NGSPowerPointTemplate</vt:lpstr>
      <vt:lpstr>2_Office Theme</vt:lpstr>
      <vt:lpstr>NGSPowerPointTemplate</vt:lpstr>
      <vt:lpstr>1_Office Theme</vt:lpstr>
      <vt:lpstr>1_NGS_Theme</vt:lpstr>
      <vt:lpstr>2_NGS_Theme</vt:lpstr>
      <vt:lpstr>3_NGS_Theme</vt:lpstr>
      <vt:lpstr>4_NGS_Theme</vt:lpstr>
      <vt:lpstr>5_NGS_Theme</vt:lpstr>
      <vt:lpstr>6_NGS_Theme</vt:lpstr>
      <vt:lpstr>7_NGS_Theme</vt:lpstr>
      <vt:lpstr>4_NGSPowerPointTemplate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Equation</vt:lpstr>
      <vt:lpstr>Microsoft Excel Chart</vt:lpstr>
      <vt:lpstr>Results the Geoid Slope Validation Survey 2014 in Iowa  Wang YM, C Becker, G Mader, T Hanson, D. Martin, S Holmes, X Li, T Jiang, S Breidenbach, C Geoghegan and D Winester National Geodetic Survey, NOAA, USA   26th General Assembly of the International Union of  Geodesy and Geophysics (IUGG) Prague Czech Republic June 22 – July 2 2015  </vt:lpstr>
      <vt:lpstr>Presentation Outline</vt:lpstr>
      <vt:lpstr>Objective of the Survey</vt:lpstr>
      <vt:lpstr>The Survey</vt:lpstr>
      <vt:lpstr>The Survey Equipment</vt:lpstr>
      <vt:lpstr>Empirical Error Estimates</vt:lpstr>
      <vt:lpstr>Gravity Data Coverage</vt:lpstr>
      <vt:lpstr>Geoid Models vs GSVS14</vt:lpstr>
      <vt:lpstr>Residual Geoid by Data Type</vt:lpstr>
      <vt:lpstr>Geoid Differences (GPSL-model)</vt:lpstr>
      <vt:lpstr>Statistics of Geoid Differences at 204 Official Marks</vt:lpstr>
      <vt:lpstr>Geoid-quasigeoid Separation</vt:lpstr>
      <vt:lpstr>Statistics of Geoid-quasigeoid Separation at 204 Official Marks</vt:lpstr>
      <vt:lpstr>Differential Geoid Comparison</vt:lpstr>
      <vt:lpstr>Differential Comparison  (removing 40km at west side)</vt:lpstr>
      <vt:lpstr>Conclusions</vt:lpstr>
      <vt:lpstr>Future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Geoid Modeling at NGS</dc:title>
  <dc:creator>Preferred Customer</dc:creator>
  <cp:lastModifiedBy>Colin Joseph Becker</cp:lastModifiedBy>
  <cp:revision>708</cp:revision>
  <cp:lastPrinted>2015-06-19T20:55:30Z</cp:lastPrinted>
  <dcterms:created xsi:type="dcterms:W3CDTF">2010-04-08T19:53:48Z</dcterms:created>
  <dcterms:modified xsi:type="dcterms:W3CDTF">2015-10-02T18:44:07Z</dcterms:modified>
</cp:coreProperties>
</file>