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7" r:id="rId2"/>
    <p:sldMasterId id="2147483709" r:id="rId3"/>
  </p:sldMasterIdLst>
  <p:notesMasterIdLst>
    <p:notesMasterId r:id="rId14"/>
  </p:notesMasterIdLst>
  <p:sldIdLst>
    <p:sldId id="257" r:id="rId4"/>
    <p:sldId id="315" r:id="rId5"/>
    <p:sldId id="336" r:id="rId6"/>
    <p:sldId id="337" r:id="rId7"/>
    <p:sldId id="339" r:id="rId8"/>
    <p:sldId id="340" r:id="rId9"/>
    <p:sldId id="341" r:id="rId10"/>
    <p:sldId id="342" r:id="rId11"/>
    <p:sldId id="343" r:id="rId12"/>
    <p:sldId id="34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343" autoAdjust="0"/>
  </p:normalViewPr>
  <p:slideViewPr>
    <p:cSldViewPr snapToGrid="0" snapToObjects="1">
      <p:cViewPr varScale="1">
        <p:scale>
          <a:sx n="84" d="100"/>
          <a:sy n="84" d="100"/>
        </p:scale>
        <p:origin x="69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390C5-4237-47FC-86C3-09BD5C39BFD5}" type="datetimeFigureOut">
              <a:rPr lang="en-US" smtClean="0"/>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DC412-F92B-4CB4-B8D2-FEEF3348FDA7}" type="slidenum">
              <a:rPr lang="en-US" smtClean="0"/>
              <a:t>‹#›</a:t>
            </a:fld>
            <a:endParaRPr lang="en-US"/>
          </a:p>
        </p:txBody>
      </p:sp>
    </p:spTree>
    <p:extLst>
      <p:ext uri="{BB962C8B-B14F-4D97-AF65-F5344CB8AC3E}">
        <p14:creationId xmlns:p14="http://schemas.microsoft.com/office/powerpoint/2010/main" val="174494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ngress.gov/bill/116th-congress/house-resolution/219/tex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DC412-F92B-4CB4-B8D2-FEEF3348FDA7}" type="slidenum">
              <a:rPr lang="en-US" smtClean="0"/>
              <a:t>1</a:t>
            </a:fld>
            <a:endParaRPr lang="en-US"/>
          </a:p>
        </p:txBody>
      </p:sp>
    </p:spTree>
    <p:extLst>
      <p:ext uri="{BB962C8B-B14F-4D97-AF65-F5344CB8AC3E}">
        <p14:creationId xmlns:p14="http://schemas.microsoft.com/office/powerpoint/2010/main" val="277900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Gill Sans MT" panose="020B0502020104020203" pitchFamily="34" charset="0"/>
                <a:ea typeface="MS PGothic" panose="020B0600070205080204" pitchFamily="34" charset="-128"/>
              </a:defRPr>
            </a:lvl1pPr>
            <a:lvl2pPr marL="742950" indent="-285750" defTabSz="930275">
              <a:spcBef>
                <a:spcPct val="30000"/>
              </a:spcBef>
              <a:defRPr sz="1200">
                <a:solidFill>
                  <a:schemeClr val="tx1"/>
                </a:solidFill>
                <a:latin typeface="Gill Sans MT" panose="020B0502020104020203" pitchFamily="34" charset="0"/>
                <a:ea typeface="MS PGothic" panose="020B0600070205080204" pitchFamily="34" charset="-128"/>
              </a:defRPr>
            </a:lvl2pPr>
            <a:lvl3pPr marL="1143000" indent="-228600" defTabSz="930275">
              <a:spcBef>
                <a:spcPct val="30000"/>
              </a:spcBef>
              <a:defRPr sz="1200">
                <a:solidFill>
                  <a:schemeClr val="tx1"/>
                </a:solidFill>
                <a:latin typeface="Gill Sans MT" panose="020B0502020104020203" pitchFamily="34" charset="0"/>
                <a:ea typeface="MS PGothic" panose="020B0600070205080204" pitchFamily="34" charset="-128"/>
              </a:defRPr>
            </a:lvl3pPr>
            <a:lvl4pPr marL="1600200" indent="-228600" defTabSz="930275">
              <a:spcBef>
                <a:spcPct val="30000"/>
              </a:spcBef>
              <a:defRPr sz="1200">
                <a:solidFill>
                  <a:schemeClr val="tx1"/>
                </a:solidFill>
                <a:latin typeface="Gill Sans MT" panose="020B0502020104020203" pitchFamily="34" charset="0"/>
                <a:ea typeface="MS PGothic" panose="020B0600070205080204" pitchFamily="34" charset="-128"/>
              </a:defRPr>
            </a:lvl4pPr>
            <a:lvl5pPr marL="2057400" indent="-228600" defTabSz="930275">
              <a:spcBef>
                <a:spcPct val="30000"/>
              </a:spcBef>
              <a:defRPr sz="1200">
                <a:solidFill>
                  <a:schemeClr val="tx1"/>
                </a:solidFill>
                <a:latin typeface="Gill Sans MT" panose="020B0502020104020203" pitchFamily="34" charset="0"/>
                <a:ea typeface="MS PGothic"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Gill Sans MT" panose="020B0502020104020203" pitchFamily="34" charset="0"/>
                <a:ea typeface="MS PGothic"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Gill Sans MT" panose="020B0502020104020203" pitchFamily="34" charset="0"/>
                <a:ea typeface="MS PGothic"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Gill Sans MT" panose="020B0502020104020203" pitchFamily="34" charset="0"/>
                <a:ea typeface="MS PGothic"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Gill Sans MT" panose="020B0502020104020203" pitchFamily="34" charset="0"/>
                <a:ea typeface="MS PGothic" panose="020B0600070205080204" pitchFamily="34" charset="-128"/>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D0B63A91-B8F9-4BD8-9756-F9848F08D99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rPr>
              <a:t>NGS develops and maintains the National Spatial Reference System, a national coordinate system that provides the foundation for transportation, navigation, land record systems, mapping and charting efforts, and a multitude of scientific and engineering applications.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 system defines position (latitude, longitude, and elevation), distances and directions between points, strength and direction of gravity (no, it is not simply “straight down”), shoreline, and how these change over time.</a:t>
            </a:r>
          </a:p>
        </p:txBody>
      </p:sp>
    </p:spTree>
    <p:extLst>
      <p:ext uri="{BB962C8B-B14F-4D97-AF65-F5344CB8AC3E}">
        <p14:creationId xmlns:p14="http://schemas.microsoft.com/office/powerpoint/2010/main" val="153277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Arial" pitchFamily="34" charset="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itchFamily="34" charset="0"/>
              </a:defRPr>
            </a:lvl1pPr>
            <a:lvl2pPr marL="728663" indent="-279400" defTabSz="912813">
              <a:defRPr>
                <a:solidFill>
                  <a:schemeClr val="tx1"/>
                </a:solidFill>
                <a:latin typeface="Calibri" pitchFamily="34" charset="0"/>
              </a:defRPr>
            </a:lvl2pPr>
            <a:lvl3pPr marL="1122363" indent="-223838" defTabSz="912813">
              <a:defRPr>
                <a:solidFill>
                  <a:schemeClr val="tx1"/>
                </a:solidFill>
                <a:latin typeface="Calibri" pitchFamily="34" charset="0"/>
              </a:defRPr>
            </a:lvl3pPr>
            <a:lvl4pPr marL="1571625" indent="-223838" defTabSz="912813">
              <a:defRPr>
                <a:solidFill>
                  <a:schemeClr val="tx1"/>
                </a:solidFill>
                <a:latin typeface="Calibri" pitchFamily="34" charset="0"/>
              </a:defRPr>
            </a:lvl4pPr>
            <a:lvl5pPr marL="2020888" indent="-223838" defTabSz="912813">
              <a:defRPr>
                <a:solidFill>
                  <a:schemeClr val="tx1"/>
                </a:solidFill>
                <a:latin typeface="Calibri" pitchFamily="34" charset="0"/>
              </a:defRPr>
            </a:lvl5pPr>
            <a:lvl6pPr marL="2478088" indent="-223838" defTabSz="912813" fontAlgn="base">
              <a:spcBef>
                <a:spcPct val="0"/>
              </a:spcBef>
              <a:spcAft>
                <a:spcPct val="0"/>
              </a:spcAft>
              <a:defRPr>
                <a:solidFill>
                  <a:schemeClr val="tx1"/>
                </a:solidFill>
                <a:latin typeface="Calibri" pitchFamily="34" charset="0"/>
              </a:defRPr>
            </a:lvl6pPr>
            <a:lvl7pPr marL="2935288" indent="-223838" defTabSz="912813" fontAlgn="base">
              <a:spcBef>
                <a:spcPct val="0"/>
              </a:spcBef>
              <a:spcAft>
                <a:spcPct val="0"/>
              </a:spcAft>
              <a:defRPr>
                <a:solidFill>
                  <a:schemeClr val="tx1"/>
                </a:solidFill>
                <a:latin typeface="Calibri" pitchFamily="34" charset="0"/>
              </a:defRPr>
            </a:lvl7pPr>
            <a:lvl8pPr marL="3392488" indent="-223838" defTabSz="912813" fontAlgn="base">
              <a:spcBef>
                <a:spcPct val="0"/>
              </a:spcBef>
              <a:spcAft>
                <a:spcPct val="0"/>
              </a:spcAft>
              <a:defRPr>
                <a:solidFill>
                  <a:schemeClr val="tx1"/>
                </a:solidFill>
                <a:latin typeface="Calibri" pitchFamily="34" charset="0"/>
              </a:defRPr>
            </a:lvl8pPr>
            <a:lvl9pPr marL="3849688" indent="-223838" defTabSz="91281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489BC1D-D37F-48B4-8AD4-BAD9408B897C}" type="slidenum">
              <a:rPr lang="en-US" altLang="en-US">
                <a:solidFill>
                  <a:srgbClr val="000000"/>
                </a:solidFill>
                <a:latin typeface="Arial" pitchFamily="34" charset="0"/>
                <a:ea typeface="ＭＳ Ｐゴシック" pitchFamily="34" charset="-128"/>
              </a:rPr>
              <a:pPr fontAlgn="base">
                <a:spcBef>
                  <a:spcPct val="0"/>
                </a:spcBef>
                <a:spcAft>
                  <a:spcPct val="0"/>
                </a:spcAft>
              </a:pPr>
              <a:t>3</a:t>
            </a:fld>
            <a:endParaRPr lang="en-US" alt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61435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Gill Sans MT" panose="020B0502020104020203" pitchFamily="34" charset="0"/>
              </a:rPr>
              <a:t>NGS has been around a long time. For over 200 years, NGS and its predecessor agencies have collaborated with public and private organizations to establish reference stations at precisely determined locations.  We began on a mission to conduct a “Survey of the Coast” (as the United States Coast Survey), established by Thomas Jefferson, in 1807 (pictured are Thomas Jefferson and Ferdinand Hassler, the first Superintendent of the Coast Survey).  We were renamed US Coast &amp; Geodetic Survey in 1878.  And we became National Geodetic Survey in 1970 (when NOAA was created).</a:t>
            </a:r>
          </a:p>
          <a:p>
            <a:pPr eaLnBrk="1" hangingPunct="1">
              <a:spcBef>
                <a:spcPct val="0"/>
              </a:spcBef>
            </a:pPr>
            <a:endParaRPr lang="en-US" altLang="en-US" smtClean="0">
              <a:latin typeface="Gill Sans MT" panose="020B0502020104020203" pitchFamily="34" charset="0"/>
            </a:endParaRPr>
          </a:p>
          <a:p>
            <a:pPr eaLnBrk="1" hangingPunct="1">
              <a:spcBef>
                <a:spcPct val="0"/>
              </a:spcBef>
            </a:pPr>
            <a:r>
              <a:rPr lang="en-US" altLang="en-US" smtClean="0">
                <a:latin typeface="Gill Sans MT" panose="020B0502020104020203" pitchFamily="34" charset="0"/>
              </a:rPr>
              <a:t>Traditionally, precise positionig locations have been identified by setting a survey mark—usually a brass, bronze, or aluminum disk. Locations might also be identified by a deeply driven rod or a prominent  object, such as a water tower or church spire. More recently, NGS has fostered a network of continuously operating reference stations (CORS) where each CORS includes a highly accurate receiver that continuously collects radio signals broadcast by Global Navigation Satellite System (GNSS) satellites.</a:t>
            </a:r>
          </a:p>
          <a:p>
            <a:pPr eaLnBrk="1" hangingPunct="1">
              <a:spcBef>
                <a:spcPct val="0"/>
              </a:spcBef>
            </a:pPr>
            <a:endParaRPr lang="en-US" altLang="en-US" smtClean="0">
              <a:latin typeface="Gill Sans MT" panose="020B0502020104020203" pitchFamily="34" charset="0"/>
            </a:endParaRPr>
          </a:p>
          <a:p>
            <a:pPr eaLnBrk="1" hangingPunct="1">
              <a:spcBef>
                <a:spcPct val="0"/>
              </a:spcBef>
            </a:pPr>
            <a:r>
              <a:rPr lang="en-US" altLang="en-US" smtClean="0">
                <a:solidFill>
                  <a:srgbClr val="0070C0"/>
                </a:solidFill>
              </a:rPr>
              <a:t>GPS (USA)</a:t>
            </a:r>
            <a:br>
              <a:rPr lang="en-US" altLang="en-US" smtClean="0">
                <a:solidFill>
                  <a:srgbClr val="0070C0"/>
                </a:solidFill>
              </a:rPr>
            </a:br>
            <a:r>
              <a:rPr lang="en-US" altLang="en-US" smtClean="0">
                <a:solidFill>
                  <a:srgbClr val="0070C0"/>
                </a:solidFill>
              </a:rPr>
              <a:t>Compass (China)</a:t>
            </a:r>
            <a:br>
              <a:rPr lang="en-US" altLang="en-US" smtClean="0">
                <a:solidFill>
                  <a:srgbClr val="0070C0"/>
                </a:solidFill>
              </a:rPr>
            </a:br>
            <a:r>
              <a:rPr lang="en-US" altLang="en-US" smtClean="0">
                <a:solidFill>
                  <a:srgbClr val="0070C0"/>
                </a:solidFill>
              </a:rPr>
              <a:t>GLONASS (Russia)</a:t>
            </a:r>
            <a:br>
              <a:rPr lang="en-US" altLang="en-US" smtClean="0">
                <a:solidFill>
                  <a:srgbClr val="0070C0"/>
                </a:solidFill>
              </a:rPr>
            </a:br>
            <a:r>
              <a:rPr lang="en-US" altLang="en-US" smtClean="0">
                <a:solidFill>
                  <a:srgbClr val="0070C0"/>
                </a:solidFill>
              </a:rPr>
              <a:t>Galileo (EU)</a:t>
            </a:r>
            <a:r>
              <a:rPr lang="en-US" altLang="en-US" sz="2000" smtClean="0">
                <a:solidFill>
                  <a:srgbClr val="002060"/>
                </a:solidFill>
              </a:rPr>
              <a:t/>
            </a:r>
            <a:br>
              <a:rPr lang="en-US" altLang="en-US" sz="2000" smtClean="0">
                <a:solidFill>
                  <a:srgbClr val="002060"/>
                </a:solidFill>
              </a:rPr>
            </a:br>
            <a:endParaRPr lang="en-US" altLang="en-US" smtClean="0">
              <a:latin typeface="Gill Sans MT" panose="020B0502020104020203"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10DEF3-035C-45F0-955A-18AB1112AE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3157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altLang="en-US" dirty="0"/>
              <a:t>There are 24-30 GPS satellites in orbit to provide 4 or more visible from every location on the surface (optimally). Why? Need to see 4 in order to figure out your position.</a:t>
            </a:r>
          </a:p>
          <a:p>
            <a:pPr eaLnBrk="1" hangingPunct="1">
              <a:defRPr/>
            </a:pPr>
            <a:endParaRPr lang="en-US" altLang="en-US" dirty="0"/>
          </a:p>
          <a:p>
            <a:pPr eaLnBrk="1" hangingPunct="1">
              <a:defRPr/>
            </a:pPr>
            <a:r>
              <a:rPr lang="en-US" altLang="en-US" dirty="0"/>
              <a:t>How it works: Air Force launches satellites and tracks their positions in orbit from the ground. </a:t>
            </a:r>
          </a:p>
          <a:p>
            <a:pPr eaLnBrk="1" hangingPunct="1">
              <a:defRPr/>
            </a:pPr>
            <a:r>
              <a:rPr lang="en-US" altLang="en-US" dirty="0"/>
              <a:t>They transmit information to the satellites about their positions and names. T</a:t>
            </a:r>
          </a:p>
          <a:p>
            <a:pPr eaLnBrk="1" hangingPunct="1">
              <a:defRPr/>
            </a:pPr>
            <a:r>
              <a:rPr lang="en-US" altLang="en-US" dirty="0"/>
              <a:t>he satellite sends that back down to Earth, with a time-stamp on it. </a:t>
            </a:r>
          </a:p>
          <a:p>
            <a:pPr eaLnBrk="1" hangingPunct="1">
              <a:defRPr/>
            </a:pPr>
            <a:r>
              <a:rPr lang="en-US" altLang="en-US" dirty="0"/>
              <a:t>The antenna on the ground hears the signal, sends it to a receiver to be time-stamped, then the receiver does some basic math to figure out how long it took the signal to get to the ground and can calculate position based on the satellite’s expected position. </a:t>
            </a:r>
          </a:p>
          <a:p>
            <a:pPr eaLnBrk="1" hangingPunct="1">
              <a:defRPr/>
            </a:pPr>
            <a:r>
              <a:rPr lang="en-US" altLang="en-US" dirty="0"/>
              <a:t>The receiver can be moving (like the tractor) or not moving (static, like the station on left). </a:t>
            </a:r>
          </a:p>
          <a:p>
            <a:pPr eaLnBrk="1" hangingPunct="1">
              <a:defRPr/>
            </a:pPr>
            <a:r>
              <a:rPr lang="en-US" altLang="en-US" dirty="0"/>
              <a:t>This is called real-time (or instantaneous) positioning. It has the lowest accuracy– several feet. </a:t>
            </a:r>
          </a:p>
          <a:p>
            <a:pPr eaLnBrk="1" hangingPunct="1">
              <a:defRPr/>
            </a:pPr>
            <a:endParaRPr lang="en-US" altLang="en-US" dirty="0"/>
          </a:p>
          <a:p>
            <a:pPr eaLnBrk="1" hangingPunct="1">
              <a:defRPr/>
            </a:pPr>
            <a:r>
              <a:rPr lang="en-US" altLang="en-US" dirty="0"/>
              <a:t>That’s not good enough for surveying and mapping applications that need accuracy of one to a couple inches.</a:t>
            </a:r>
          </a:p>
          <a:p>
            <a:pPr eaLnBrk="1" hangingPunct="1">
              <a:defRPr/>
            </a:pPr>
            <a:r>
              <a:rPr lang="en-US" altLang="en-US" dirty="0"/>
              <a:t>What can we do to get better positions?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National Geodetic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58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Other GNSS in orbit increase the number of possible visible satellites. More satellites gives more information about your position and increased the accuracy.</a:t>
            </a:r>
          </a:p>
          <a:p>
            <a:pPr eaLnBrk="1" hangingPunct="1">
              <a:spcBef>
                <a:spcPct val="0"/>
              </a:spcBef>
            </a:pPr>
            <a:endParaRPr lang="en-US" altLang="en-US" smtClean="0"/>
          </a:p>
          <a:p>
            <a:pPr eaLnBrk="1" hangingPunct="1">
              <a:spcBef>
                <a:spcPct val="0"/>
              </a:spcBef>
            </a:pPr>
            <a:r>
              <a:rPr lang="en-US" altLang="en-US" smtClean="0"/>
              <a:t>Completed:</a:t>
            </a:r>
          </a:p>
          <a:p>
            <a:pPr eaLnBrk="1" hangingPunct="1">
              <a:spcBef>
                <a:spcPct val="0"/>
              </a:spcBef>
            </a:pPr>
            <a:r>
              <a:rPr lang="en-US" altLang="en-US" smtClean="0"/>
              <a:t>GPS- US</a:t>
            </a:r>
          </a:p>
          <a:p>
            <a:pPr eaLnBrk="1" hangingPunct="1">
              <a:spcBef>
                <a:spcPct val="0"/>
              </a:spcBef>
            </a:pPr>
            <a:r>
              <a:rPr lang="en-US" altLang="en-US" smtClean="0"/>
              <a:t>GLONASS- Russia</a:t>
            </a:r>
          </a:p>
          <a:p>
            <a:pPr eaLnBrk="1" hangingPunct="1">
              <a:spcBef>
                <a:spcPct val="0"/>
              </a:spcBef>
            </a:pPr>
            <a:r>
              <a:rPr lang="en-US" altLang="en-US" smtClean="0"/>
              <a:t>Galileo- EU</a:t>
            </a:r>
          </a:p>
          <a:p>
            <a:pPr eaLnBrk="1" hangingPunct="1">
              <a:spcBef>
                <a:spcPct val="0"/>
              </a:spcBef>
            </a:pPr>
            <a:r>
              <a:rPr lang="en-US" altLang="en-US" smtClean="0"/>
              <a:t>QZSS- Japan</a:t>
            </a:r>
          </a:p>
          <a:p>
            <a:pPr eaLnBrk="1" hangingPunct="1">
              <a:spcBef>
                <a:spcPct val="0"/>
              </a:spcBef>
            </a:pPr>
            <a:endParaRPr lang="en-US" altLang="en-US" smtClean="0"/>
          </a:p>
          <a:p>
            <a:pPr eaLnBrk="1" hangingPunct="1">
              <a:spcBef>
                <a:spcPct val="0"/>
              </a:spcBef>
            </a:pPr>
            <a:r>
              <a:rPr lang="en-US" altLang="en-US" smtClean="0"/>
              <a:t>Beidou- China (not shown, not completed)</a:t>
            </a:r>
          </a:p>
          <a:p>
            <a:pPr eaLnBrk="1" hangingPunct="1">
              <a:spcBef>
                <a:spcPct val="0"/>
              </a:spcBef>
            </a:pPr>
            <a:endParaRPr lang="en-US" altLang="en-US" smtClean="0"/>
          </a:p>
          <a:p>
            <a:endParaRPr lang="en-US" altLang="en-US" smtClean="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National Geodetic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89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Have you ever had a cell phone drop a call? Or heard crackling, static, or weird noises on the line? Or the person sounded far away?</a:t>
            </a:r>
          </a:p>
          <a:p>
            <a:endParaRPr lang="en-US" altLang="en-US" smtClean="0"/>
          </a:p>
          <a:p>
            <a:r>
              <a:rPr lang="en-US" altLang="en-US" smtClean="0"/>
              <a:t>This happens when something blocks or interferes with the cell signal. The same thing happens to GPS.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National Geodetic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54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2000 existing CORS </a:t>
            </a:r>
            <a:r>
              <a:rPr lang="en-US" altLang="en-US" smtClean="0">
                <a:latin typeface="Gill Sans MT" panose="020B0502020104020203" pitchFamily="34" charset="0"/>
                <a:cs typeface="Calibri" panose="020F0502020204030204" pitchFamily="34" charset="0"/>
              </a:rPr>
              <a:t>run by more than 200 organizations (various federal government, state government (DOT and mapping agencies), academic, and private organizations). It is a volunteer/crowd-sourced network where we collect, store, and make publicly-available their data in a central location.</a:t>
            </a:r>
          </a:p>
          <a:p>
            <a:endParaRPr lang="en-US" altLang="en-US" smtClean="0"/>
          </a:p>
          <a:p>
            <a:r>
              <a:rPr lang="en-US" altLang="en-US" smtClean="0"/>
              <a:t>Partner controlled means </a:t>
            </a:r>
            <a:r>
              <a:rPr lang="en-US" altLang="en-US" smtClean="0">
                <a:latin typeface="Gill Sans MT" panose="020B0502020104020203" pitchFamily="34" charset="0"/>
                <a:cs typeface="Calibri" panose="020F0502020204030204" pitchFamily="34" charset="0"/>
              </a:rPr>
              <a:t>varying quality, with no mandate for availability of data. E.g. equipment breaks, lightning strike, hurricane, bear attack, signal doesn’t make it to NGS (IT issues), etc.</a:t>
            </a:r>
          </a:p>
          <a:p>
            <a:endParaRPr lang="en-US" altLang="en-US" smtClean="0">
              <a:latin typeface="Gill Sans MT" panose="020B0502020104020203" pitchFamily="34" charset="0"/>
              <a:cs typeface="Calibri" panose="020F0502020204030204" pitchFamily="34" charset="0"/>
            </a:endParaRPr>
          </a:p>
          <a:p>
            <a:r>
              <a:rPr lang="en-US" altLang="en-US" smtClean="0">
                <a:latin typeface="Gill Sans MT" panose="020B0502020104020203" pitchFamily="34" charset="0"/>
                <a:cs typeface="Calibri" panose="020F0502020204030204" pitchFamily="34" charset="0"/>
              </a:rPr>
              <a:t>Picture: Station P777 in Dennard, Arkansas, run by the National Science Foundation.</a:t>
            </a:r>
            <a:endParaRPr lang="en-US" altLang="en-US" smtClean="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National Geodetic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76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hlinkClick r:id="rId3"/>
              </a:rPr>
              <a:t>https://www.congress.gov/bill/116th-congress/house-resolution/219/text</a:t>
            </a: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1BA859-DE3C-41B2-98B9-09C385CC78C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3354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3B67AB-BC7B-40F2-B088-ED0CFCE9EF5E}"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4868D-D296-489B-A8FF-044E238AE781}"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73D50-EA83-48B8-BA71-6F5E73364584}"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D8DB9B98-69F5-4727-9EEF-995127A4FC95}" type="datetime1">
              <a:rPr lang="en-US" altLang="en-US" smtClean="0"/>
              <a:t>11/22/2019</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CF39B3-08EB-4720-9EF3-5C406D6D3296}" type="slidenum">
              <a:rPr lang="en-US" altLang="en-US"/>
              <a:pPr>
                <a:defRPr/>
              </a:pPr>
              <a:t>‹#›</a:t>
            </a:fld>
            <a:endParaRPr lang="en-US" altLang="en-US"/>
          </a:p>
        </p:txBody>
      </p:sp>
    </p:spTree>
    <p:extLst>
      <p:ext uri="{BB962C8B-B14F-4D97-AF65-F5344CB8AC3E}">
        <p14:creationId xmlns:p14="http://schemas.microsoft.com/office/powerpoint/2010/main" val="399923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1"/>
            <a:ext cx="8229600" cy="3223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AFD1F2-89FC-42CE-9765-3600DD8F0A5D}" type="datetime1">
              <a:rPr lang="en-US" altLang="en-US" smtClean="0"/>
              <a:t>11/22/2019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169006-344C-488C-A18C-6BFA0E2015AE}" type="slidenum">
              <a:rPr lang="en-US" altLang="en-US"/>
              <a:pPr>
                <a:defRPr/>
              </a:pPr>
              <a:t>‹#›</a:t>
            </a:fld>
            <a:r>
              <a:rPr lang="en-US" altLang="en-US"/>
              <a:t> of 34</a:t>
            </a:r>
          </a:p>
        </p:txBody>
      </p:sp>
    </p:spTree>
    <p:extLst>
      <p:ext uri="{BB962C8B-B14F-4D97-AF65-F5344CB8AC3E}">
        <p14:creationId xmlns:p14="http://schemas.microsoft.com/office/powerpoint/2010/main" val="116676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8F3D0F-AE7F-4D03-9F8D-E8F0016960D3}" type="datetime1">
              <a:rPr lang="en-US" altLang="en-US" smtClean="0"/>
              <a:t>11/22/2019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0EA72F-8614-49C3-9FB7-45585653157B}" type="slidenum">
              <a:rPr lang="en-US" altLang="en-US"/>
              <a:pPr>
                <a:defRPr/>
              </a:pPr>
              <a:t>‹#›</a:t>
            </a:fld>
            <a:endParaRPr lang="en-US" altLang="en-US"/>
          </a:p>
        </p:txBody>
      </p:sp>
    </p:spTree>
    <p:extLst>
      <p:ext uri="{BB962C8B-B14F-4D97-AF65-F5344CB8AC3E}">
        <p14:creationId xmlns:p14="http://schemas.microsoft.com/office/powerpoint/2010/main" val="196986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BF1AB6-EAA0-4813-A8C8-28649B0E4DFD}" type="datetime1">
              <a:rPr lang="en-US" altLang="en-US" smtClean="0"/>
              <a:t>11/22/2019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FBDA8E-CC8E-4681-8279-A7C83525694B}" type="slidenum">
              <a:rPr lang="en-US" altLang="en-US"/>
              <a:pPr>
                <a:defRPr/>
              </a:pPr>
              <a:t>‹#›</a:t>
            </a:fld>
            <a:endParaRPr lang="en-US" altLang="en-US"/>
          </a:p>
        </p:txBody>
      </p:sp>
    </p:spTree>
    <p:extLst>
      <p:ext uri="{BB962C8B-B14F-4D97-AF65-F5344CB8AC3E}">
        <p14:creationId xmlns:p14="http://schemas.microsoft.com/office/powerpoint/2010/main" val="309885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310206-6B40-42C4-9B34-6FB47A7FE0CC}" type="datetime1">
              <a:rPr lang="en-US" altLang="en-US" smtClean="0"/>
              <a:t>11/22/2019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09F5AB-10DC-415A-AE4D-2ACFFA786DB5}" type="slidenum">
              <a:rPr lang="en-US" altLang="en-US"/>
              <a:pPr>
                <a:defRPr/>
              </a:pPr>
              <a:t>‹#›</a:t>
            </a:fld>
            <a:endParaRPr lang="en-US" altLang="en-US"/>
          </a:p>
        </p:txBody>
      </p:sp>
    </p:spTree>
    <p:extLst>
      <p:ext uri="{BB962C8B-B14F-4D97-AF65-F5344CB8AC3E}">
        <p14:creationId xmlns:p14="http://schemas.microsoft.com/office/powerpoint/2010/main" val="97723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0B6F9B-0A15-43A0-9D95-B45A3ECB7D57}" type="datetime1">
              <a:rPr lang="en-US" altLang="en-US" smtClean="0"/>
              <a:t>11/22/2019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AD8D24-1992-4CB0-97DB-0AB521E29699}" type="slidenum">
              <a:rPr lang="en-US" altLang="en-US"/>
              <a:pPr>
                <a:defRPr/>
              </a:pPr>
              <a:t>‹#›</a:t>
            </a:fld>
            <a:endParaRPr lang="en-US" altLang="en-US"/>
          </a:p>
        </p:txBody>
      </p:sp>
    </p:spTree>
    <p:extLst>
      <p:ext uri="{BB962C8B-B14F-4D97-AF65-F5344CB8AC3E}">
        <p14:creationId xmlns:p14="http://schemas.microsoft.com/office/powerpoint/2010/main" val="641654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50EFDA-C269-47A2-B865-8244BEF47C0D}" type="datetime1">
              <a:rPr lang="en-US" altLang="en-US" smtClean="0"/>
              <a:t>11/22/2019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E60E7C-EB2B-4B71-9C58-A54DBFC4C913}" type="slidenum">
              <a:rPr lang="en-US" altLang="en-US"/>
              <a:pPr>
                <a:defRPr/>
              </a:pPr>
              <a:t>‹#›</a:t>
            </a:fld>
            <a:endParaRPr lang="en-US" altLang="en-US"/>
          </a:p>
        </p:txBody>
      </p:sp>
    </p:spTree>
    <p:extLst>
      <p:ext uri="{BB962C8B-B14F-4D97-AF65-F5344CB8AC3E}">
        <p14:creationId xmlns:p14="http://schemas.microsoft.com/office/powerpoint/2010/main" val="308671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323BF2-679E-4D64-95A3-86E7DFD06F06}" type="datetime1">
              <a:rPr lang="en-US" altLang="en-US" smtClean="0"/>
              <a:t>11/22/2019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33472A-6308-4A52-9D1A-6FAB0852AB10}" type="slidenum">
              <a:rPr lang="en-US" altLang="en-US"/>
              <a:pPr>
                <a:defRPr/>
              </a:pPr>
              <a:t>‹#›</a:t>
            </a:fld>
            <a:endParaRPr lang="en-US" altLang="en-US"/>
          </a:p>
        </p:txBody>
      </p:sp>
    </p:spTree>
    <p:extLst>
      <p:ext uri="{BB962C8B-B14F-4D97-AF65-F5344CB8AC3E}">
        <p14:creationId xmlns:p14="http://schemas.microsoft.com/office/powerpoint/2010/main" val="139530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B69D8-2A0E-45CF-B12A-74864E8E8E63}"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B5762F-9D9C-4540-A44E-A9EAE9ABE9D9}" type="datetime1">
              <a:rPr lang="en-US" altLang="en-US" smtClean="0"/>
              <a:t>11/22/2019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32BF6F-7C12-4632-8440-2D0F48F9D8BC}" type="slidenum">
              <a:rPr lang="en-US" altLang="en-US"/>
              <a:pPr>
                <a:defRPr/>
              </a:pPr>
              <a:t>‹#›</a:t>
            </a:fld>
            <a:endParaRPr lang="en-US" altLang="en-US"/>
          </a:p>
        </p:txBody>
      </p:sp>
    </p:spTree>
    <p:extLst>
      <p:ext uri="{BB962C8B-B14F-4D97-AF65-F5344CB8AC3E}">
        <p14:creationId xmlns:p14="http://schemas.microsoft.com/office/powerpoint/2010/main" val="90552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D6ED5A-748C-4B0D-826B-92952F08EC36}" type="datetime1">
              <a:rPr lang="en-US" altLang="en-US" smtClean="0"/>
              <a:t>11/22/2019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917E7B-7EE3-4716-8D93-F01897EEC978}" type="slidenum">
              <a:rPr lang="en-US" altLang="en-US"/>
              <a:pPr>
                <a:defRPr/>
              </a:pPr>
              <a:t>‹#›</a:t>
            </a:fld>
            <a:endParaRPr lang="en-US" altLang="en-US"/>
          </a:p>
        </p:txBody>
      </p:sp>
    </p:spTree>
    <p:extLst>
      <p:ext uri="{BB962C8B-B14F-4D97-AF65-F5344CB8AC3E}">
        <p14:creationId xmlns:p14="http://schemas.microsoft.com/office/powerpoint/2010/main" val="92119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1C7BF4-B801-43D5-90B1-514AA735B1F2}" type="datetime1">
              <a:rPr lang="en-US" altLang="en-US" smtClean="0"/>
              <a:t>11/22/2019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C2BB72-1ACC-4AD6-AC08-1A2CB7E1BCC9}" type="slidenum">
              <a:rPr lang="en-US" altLang="en-US"/>
              <a:pPr>
                <a:defRPr/>
              </a:pPr>
              <a:t>‹#›</a:t>
            </a:fld>
            <a:endParaRPr lang="en-US" altLang="en-US"/>
          </a:p>
        </p:txBody>
      </p:sp>
    </p:spTree>
    <p:extLst>
      <p:ext uri="{BB962C8B-B14F-4D97-AF65-F5344CB8AC3E}">
        <p14:creationId xmlns:p14="http://schemas.microsoft.com/office/powerpoint/2010/main" val="34060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1971EE-B654-404F-9896-8E395800D498}" type="datetimeFigureOut">
              <a:rPr lang="en-US"/>
              <a:pPr>
                <a:defRPr/>
              </a:pPr>
              <a:t>11/22/2019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56A7BE-F8D7-41B4-8D31-AF29EA06AE3D}" type="slidenum">
              <a:rPr lang="en-US" altLang="en-US"/>
              <a:pPr>
                <a:defRPr/>
              </a:pPr>
              <a:t>‹#›</a:t>
            </a:fld>
            <a:endParaRPr lang="en-US" altLang="en-US"/>
          </a:p>
        </p:txBody>
      </p:sp>
    </p:spTree>
    <p:extLst>
      <p:ext uri="{BB962C8B-B14F-4D97-AF65-F5344CB8AC3E}">
        <p14:creationId xmlns:p14="http://schemas.microsoft.com/office/powerpoint/2010/main" val="1333285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65F785-9A09-4CA9-B829-D711722155DF}" type="datetimeFigureOut">
              <a:rPr lang="en-US"/>
              <a:pPr>
                <a:defRPr/>
              </a:pPr>
              <a:t>11/22/2019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1F9BA-94E5-4AE7-8087-83359E4AF5F7}" type="slidenum">
              <a:rPr lang="en-US" altLang="en-US"/>
              <a:pPr>
                <a:defRPr/>
              </a:pPr>
              <a:t>‹#›</a:t>
            </a:fld>
            <a:endParaRPr lang="en-US" altLang="en-US"/>
          </a:p>
        </p:txBody>
      </p:sp>
    </p:spTree>
    <p:extLst>
      <p:ext uri="{BB962C8B-B14F-4D97-AF65-F5344CB8AC3E}">
        <p14:creationId xmlns:p14="http://schemas.microsoft.com/office/powerpoint/2010/main" val="2204835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EF4FC0-4E90-4A25-BDD5-C1242D3E669B}" type="datetimeFigureOut">
              <a:rPr lang="en-US"/>
              <a:pPr>
                <a:defRPr/>
              </a:pPr>
              <a:t>11/22/2019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768458-BCD3-4E04-BE32-6C2F224EB2AF}" type="slidenum">
              <a:rPr lang="en-US" altLang="en-US"/>
              <a:pPr>
                <a:defRPr/>
              </a:pPr>
              <a:t>‹#›</a:t>
            </a:fld>
            <a:endParaRPr lang="en-US" altLang="en-US"/>
          </a:p>
        </p:txBody>
      </p:sp>
    </p:spTree>
    <p:extLst>
      <p:ext uri="{BB962C8B-B14F-4D97-AF65-F5344CB8AC3E}">
        <p14:creationId xmlns:p14="http://schemas.microsoft.com/office/powerpoint/2010/main" val="1861075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BFAD61-F6FB-477A-9E07-5B604F51DA6C}" type="datetimeFigureOut">
              <a:rPr lang="en-US"/>
              <a:pPr>
                <a:defRPr/>
              </a:pPr>
              <a:t>11/22/2019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FA7DBF-3FF2-4922-84EB-2788FE421C5B}" type="slidenum">
              <a:rPr lang="en-US" altLang="en-US"/>
              <a:pPr>
                <a:defRPr/>
              </a:pPr>
              <a:t>‹#›</a:t>
            </a:fld>
            <a:endParaRPr lang="en-US" altLang="en-US"/>
          </a:p>
        </p:txBody>
      </p:sp>
    </p:spTree>
    <p:extLst>
      <p:ext uri="{BB962C8B-B14F-4D97-AF65-F5344CB8AC3E}">
        <p14:creationId xmlns:p14="http://schemas.microsoft.com/office/powerpoint/2010/main" val="508409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F045B9-FC6D-4738-BBEF-82987EBB6722}" type="datetimeFigureOut">
              <a:rPr lang="en-US"/>
              <a:pPr>
                <a:defRPr/>
              </a:pPr>
              <a:t>11/22/2019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FC0A15-4DB1-40B8-9955-DD303F8EB9CE}" type="slidenum">
              <a:rPr lang="en-US" altLang="en-US"/>
              <a:pPr>
                <a:defRPr/>
              </a:pPr>
              <a:t>‹#›</a:t>
            </a:fld>
            <a:endParaRPr lang="en-US" altLang="en-US"/>
          </a:p>
        </p:txBody>
      </p:sp>
    </p:spTree>
    <p:extLst>
      <p:ext uri="{BB962C8B-B14F-4D97-AF65-F5344CB8AC3E}">
        <p14:creationId xmlns:p14="http://schemas.microsoft.com/office/powerpoint/2010/main" val="384678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E315BC-E527-425C-84AA-49D1FD1B436C}" type="datetimeFigureOut">
              <a:rPr lang="en-US"/>
              <a:pPr>
                <a:defRPr/>
              </a:pPr>
              <a:t>11/22/2019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98E552-A196-4DBA-9B3B-2420F730E8B8}" type="slidenum">
              <a:rPr lang="en-US" altLang="en-US"/>
              <a:pPr>
                <a:defRPr/>
              </a:pPr>
              <a:t>‹#›</a:t>
            </a:fld>
            <a:endParaRPr lang="en-US" altLang="en-US"/>
          </a:p>
        </p:txBody>
      </p:sp>
    </p:spTree>
    <p:extLst>
      <p:ext uri="{BB962C8B-B14F-4D97-AF65-F5344CB8AC3E}">
        <p14:creationId xmlns:p14="http://schemas.microsoft.com/office/powerpoint/2010/main" val="103061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3F4EB4-3241-4C62-B49F-C99BC23CC2E8}" type="datetimeFigureOut">
              <a:rPr lang="en-US"/>
              <a:pPr>
                <a:defRPr/>
              </a:pPr>
              <a:t>11/22/2019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5FB6F8-2226-42B0-A101-6CF1816D01A9}" type="slidenum">
              <a:rPr lang="en-US" altLang="en-US"/>
              <a:pPr>
                <a:defRPr/>
              </a:pPr>
              <a:t>‹#›</a:t>
            </a:fld>
            <a:endParaRPr lang="en-US" altLang="en-US"/>
          </a:p>
        </p:txBody>
      </p:sp>
    </p:spTree>
    <p:extLst>
      <p:ext uri="{BB962C8B-B14F-4D97-AF65-F5344CB8AC3E}">
        <p14:creationId xmlns:p14="http://schemas.microsoft.com/office/powerpoint/2010/main" val="337314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5509B-777A-4EA1-A6E1-F68DB6453118}" type="datetime1">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1F8EE6-D5A6-4979-9DF4-03A2834D76CE}" type="datetimeFigureOut">
              <a:rPr lang="en-US"/>
              <a:pPr>
                <a:defRPr/>
              </a:pPr>
              <a:t>11/22/2019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482F33-1014-4C06-81A9-B50D14638045}" type="slidenum">
              <a:rPr lang="en-US" altLang="en-US"/>
              <a:pPr>
                <a:defRPr/>
              </a:pPr>
              <a:t>‹#›</a:t>
            </a:fld>
            <a:endParaRPr lang="en-US" altLang="en-US"/>
          </a:p>
        </p:txBody>
      </p:sp>
    </p:spTree>
    <p:extLst>
      <p:ext uri="{BB962C8B-B14F-4D97-AF65-F5344CB8AC3E}">
        <p14:creationId xmlns:p14="http://schemas.microsoft.com/office/powerpoint/2010/main" val="2454121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B60F81-CE77-4932-86AC-A1A7823CACF6}" type="datetimeFigureOut">
              <a:rPr lang="en-US"/>
              <a:pPr>
                <a:defRPr/>
              </a:pPr>
              <a:t>11/22/2019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4D4A96-1B3D-4C00-95AF-58DD3B58BC32}" type="slidenum">
              <a:rPr lang="en-US" altLang="en-US"/>
              <a:pPr>
                <a:defRPr/>
              </a:pPr>
              <a:t>‹#›</a:t>
            </a:fld>
            <a:endParaRPr lang="en-US" altLang="en-US"/>
          </a:p>
        </p:txBody>
      </p:sp>
    </p:spTree>
    <p:extLst>
      <p:ext uri="{BB962C8B-B14F-4D97-AF65-F5344CB8AC3E}">
        <p14:creationId xmlns:p14="http://schemas.microsoft.com/office/powerpoint/2010/main" val="568091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9E0749-5E3F-4F99-841C-78D7AAECA117}" type="datetimeFigureOut">
              <a:rPr lang="en-US"/>
              <a:pPr>
                <a:defRPr/>
              </a:pPr>
              <a:t>11/22/2019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90B0D4-AAC4-4BD4-A7DF-27B0E90550F4}" type="slidenum">
              <a:rPr lang="en-US" altLang="en-US"/>
              <a:pPr>
                <a:defRPr/>
              </a:pPr>
              <a:t>‹#›</a:t>
            </a:fld>
            <a:endParaRPr lang="en-US" altLang="en-US"/>
          </a:p>
        </p:txBody>
      </p:sp>
    </p:spTree>
    <p:extLst>
      <p:ext uri="{BB962C8B-B14F-4D97-AF65-F5344CB8AC3E}">
        <p14:creationId xmlns:p14="http://schemas.microsoft.com/office/powerpoint/2010/main" val="944914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BEF934-058A-4497-9055-167A7FC8A384}" type="datetimeFigureOut">
              <a:rPr lang="en-US"/>
              <a:pPr>
                <a:defRPr/>
              </a:pPr>
              <a:t>11/22/2019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635A5B-47BD-4281-9FFE-F7E62244E609}" type="slidenum">
              <a:rPr lang="en-US" altLang="en-US"/>
              <a:pPr>
                <a:defRPr/>
              </a:pPr>
              <a:t>‹#›</a:t>
            </a:fld>
            <a:endParaRPr lang="en-US" altLang="en-US"/>
          </a:p>
        </p:txBody>
      </p:sp>
    </p:spTree>
    <p:extLst>
      <p:ext uri="{BB962C8B-B14F-4D97-AF65-F5344CB8AC3E}">
        <p14:creationId xmlns:p14="http://schemas.microsoft.com/office/powerpoint/2010/main" val="3389858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81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092AD-55C3-4985-B6F8-4E1D4F30EAD3}"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273E7-0DBE-4078-85F8-FCF4D4C368A6}" type="datetime1">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56D17-07FF-43FB-A28A-CE3196DBD5A7}" type="datetime1">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25C8A-07E2-4698-B255-DC2EFBEE95F9}" type="datetime1">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57917-7597-4F02-B9AA-ADA1A9E41698}"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C9FA8-80DE-43F2-812B-39937A60AEEE}" type="datetime1">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FB9DA3-43B2-46E8-8101-01BF8EB7CEA3}" type="datetime1">
              <a:rPr lang="en-US" smtClean="0"/>
              <a:t>11/22/2019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Gill Sans MT" pitchFamily="34" charset="0"/>
                <a:ea typeface="ＭＳ Ｐゴシック" pitchFamily="34" charset="-128"/>
                <a:cs typeface="Arial" pitchFamily="34" charset="0"/>
              </a:defRPr>
            </a:lvl1pPr>
          </a:lstStyle>
          <a:p>
            <a:pPr>
              <a:defRPr/>
            </a:pPr>
            <a:fld id="{25437B7C-F81E-4E78-B44B-C248EAD3D34F}" type="datetime1">
              <a:rPr lang="en-US" altLang="en-US" smtClean="0"/>
              <a:t>11/22/2019</a:t>
            </a:fld>
            <a:endParaRPr lang="en-US"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Gill Sans MT"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Gill Sans MT" panose="020B0502020104020203" pitchFamily="34" charset="0"/>
                <a:cs typeface="Arial" panose="020B0604020202020204" pitchFamily="34" charset="0"/>
              </a:defRPr>
            </a:lvl1pPr>
          </a:lstStyle>
          <a:p>
            <a:pPr>
              <a:defRPr/>
            </a:pPr>
            <a:fld id="{EC3712FE-B60D-4BFC-AF7E-21886BDF133E}"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42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2419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3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33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33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33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3300">
          <a:solidFill>
            <a:schemeClr val="tx2"/>
          </a:solidFill>
          <a:latin typeface="Gill Sans MT" pitchFamily="34" charset="0"/>
          <a:ea typeface="MS PGothic" pitchFamily="34" charset="-128"/>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itchFamily="34" charset="0"/>
          <a:ea typeface="MS PGothic" pitchFamily="34" charset="-128"/>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Gill Sans MT" pitchFamily="34" charset="0"/>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Gill Sans MT" pitchFamily="34" charset="0"/>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Gill Sans MT" pitchFamily="34" charset="0"/>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Gill Sans MT" pitchFamily="34" charset="0"/>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61458041-6757-45C3-8A3F-ACC6744A53EA}" type="datetimeFigureOut">
              <a:rPr lang="en-US"/>
              <a:pPr>
                <a:defRPr/>
              </a:pPr>
              <a:t>11/22/2019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619CEAA7-5791-4FC8-945A-3A1E22CFFB35}" type="slidenum">
              <a:rPr lang="en-US" altLang="en-US"/>
              <a:pPr>
                <a:defRPr/>
              </a:pPr>
              <a:t>‹#›</a:t>
            </a:fld>
            <a:endParaRPr lang="en-US" altLang="en-US"/>
          </a:p>
        </p:txBody>
      </p:sp>
    </p:spTree>
    <p:extLst>
      <p:ext uri="{BB962C8B-B14F-4D97-AF65-F5344CB8AC3E}">
        <p14:creationId xmlns:p14="http://schemas.microsoft.com/office/powerpoint/2010/main" val="18180237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wmf"/><Relationship Id="rId3" Type="http://schemas.openxmlformats.org/officeDocument/2006/relationships/image" Target="../media/image6.jpeg"/><Relationship Id="rId7" Type="http://schemas.openxmlformats.org/officeDocument/2006/relationships/hyperlink" Target="http://business.timesonline.co.uk/tol/business/industry_sectors/natural_resources/article3037384.ece" TargetMode="External"/><Relationship Id="rId12" Type="http://schemas.openxmlformats.org/officeDocument/2006/relationships/image" Target="../media/image14.jpe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0727" y="788670"/>
            <a:ext cx="7275843" cy="1794510"/>
          </a:xfrm>
        </p:spPr>
        <p:txBody>
          <a:bodyPr>
            <a:noAutofit/>
          </a:bodyPr>
          <a:lstStyle/>
          <a:p>
            <a:r>
              <a:rPr lang="en-US" sz="2000" dirty="0" smtClean="0">
                <a:solidFill>
                  <a:schemeClr val="tx2"/>
                </a:solidFill>
                <a:latin typeface="Arial Black" panose="020B0A04020102020204" pitchFamily="34" charset="0"/>
                <a:cs typeface="Times New Roman" charset="0"/>
              </a:rPr>
              <a:t>US Department of Commerce</a:t>
            </a:r>
            <a:br>
              <a:rPr lang="en-US" sz="2000" dirty="0" smtClean="0">
                <a:solidFill>
                  <a:schemeClr val="tx2"/>
                </a:solidFill>
                <a:latin typeface="Arial Black" panose="020B0A04020102020204" pitchFamily="34" charset="0"/>
                <a:cs typeface="Times New Roman" charset="0"/>
              </a:rPr>
            </a:br>
            <a:r>
              <a:rPr lang="en-US" sz="2000" dirty="0" smtClean="0">
                <a:solidFill>
                  <a:schemeClr val="tx2"/>
                </a:solidFill>
                <a:latin typeface="Arial Black" panose="020B0A04020102020204" pitchFamily="34" charset="0"/>
                <a:cs typeface="Times New Roman" charset="0"/>
              </a:rPr>
              <a:t>National Oceanic and Atmospheric Administration</a:t>
            </a:r>
            <a:br>
              <a:rPr lang="en-US" sz="2000" dirty="0" smtClean="0">
                <a:solidFill>
                  <a:schemeClr val="tx2"/>
                </a:solidFill>
                <a:latin typeface="Arial Black" panose="020B0A04020102020204" pitchFamily="34" charset="0"/>
                <a:cs typeface="Times New Roman" charset="0"/>
              </a:rPr>
            </a:br>
            <a:r>
              <a:rPr lang="en-US" sz="2000" dirty="0" smtClean="0">
                <a:solidFill>
                  <a:schemeClr val="tx2"/>
                </a:solidFill>
                <a:latin typeface="Arial Black" panose="020B0A04020102020204" pitchFamily="34" charset="0"/>
                <a:cs typeface="Times New Roman" charset="0"/>
              </a:rPr>
              <a:t>National Ocean Service</a:t>
            </a:r>
            <a:br>
              <a:rPr lang="en-US" sz="2000" dirty="0" smtClean="0">
                <a:solidFill>
                  <a:schemeClr val="tx2"/>
                </a:solidFill>
                <a:latin typeface="Arial Black" panose="020B0A04020102020204" pitchFamily="34" charset="0"/>
                <a:cs typeface="Times New Roman" charset="0"/>
              </a:rPr>
            </a:br>
            <a:r>
              <a:rPr lang="en-US" sz="2000" dirty="0" smtClean="0">
                <a:solidFill>
                  <a:schemeClr val="tx2"/>
                </a:solidFill>
                <a:latin typeface="Arial Black" panose="020B0A04020102020204" pitchFamily="34" charset="0"/>
                <a:cs typeface="Times New Roman" charset="0"/>
              </a:rPr>
              <a:t>National </a:t>
            </a:r>
            <a:r>
              <a:rPr lang="en-US" sz="2000" dirty="0" smtClean="0">
                <a:solidFill>
                  <a:schemeClr val="tx2"/>
                </a:solidFill>
                <a:latin typeface="Arial Black" panose="020B0A04020102020204" pitchFamily="34" charset="0"/>
                <a:cs typeface="Times New Roman" charset="0"/>
              </a:rPr>
              <a:t>Geodetic </a:t>
            </a:r>
            <a:r>
              <a:rPr lang="en-US" sz="2000" dirty="0" smtClean="0">
                <a:solidFill>
                  <a:schemeClr val="tx2"/>
                </a:solidFill>
                <a:latin typeface="Arial Black" panose="020B0A04020102020204" pitchFamily="34" charset="0"/>
                <a:cs typeface="Times New Roman" charset="0"/>
              </a:rPr>
              <a:t>Survey (NGS)</a:t>
            </a:r>
            <a:r>
              <a:rPr lang="en-US" sz="2000" dirty="0" smtClean="0">
                <a:solidFill>
                  <a:schemeClr val="tx2"/>
                </a:solidFill>
                <a:latin typeface="Arial Black" panose="020B0A04020102020204" pitchFamily="34" charset="0"/>
                <a:cs typeface="Times New Roman" charset="0"/>
              </a:rPr>
              <a:t/>
            </a:r>
            <a:br>
              <a:rPr lang="en-US" sz="2000" dirty="0" smtClean="0">
                <a:solidFill>
                  <a:schemeClr val="tx2"/>
                </a:solidFill>
                <a:latin typeface="Arial Black" panose="020B0A04020102020204" pitchFamily="34" charset="0"/>
                <a:cs typeface="Times New Roman" charset="0"/>
              </a:rPr>
            </a:br>
            <a:endParaRPr lang="en-US" sz="2000" dirty="0">
              <a:solidFill>
                <a:schemeClr val="tx2"/>
              </a:solidFill>
              <a:latin typeface="Arial Black" panose="020B0A04020102020204" pitchFamily="34" charset="0"/>
              <a:cs typeface="Times New Roman" charset="0"/>
            </a:endParaRPr>
          </a:p>
        </p:txBody>
      </p:sp>
      <p:sp>
        <p:nvSpPr>
          <p:cNvPr id="3" name="Content Placeholder 2"/>
          <p:cNvSpPr>
            <a:spLocks noGrp="1"/>
          </p:cNvSpPr>
          <p:nvPr>
            <p:ph idx="1"/>
          </p:nvPr>
        </p:nvSpPr>
        <p:spPr>
          <a:xfrm>
            <a:off x="704373" y="2642039"/>
            <a:ext cx="7772197" cy="2253373"/>
          </a:xfrm>
        </p:spPr>
        <p:txBody>
          <a:bodyPr>
            <a:normAutofit fontScale="62500" lnSpcReduction="20000"/>
          </a:bodyPr>
          <a:lstStyle/>
          <a:p>
            <a:pPr algn="ctr">
              <a:buNone/>
            </a:pPr>
            <a:r>
              <a:rPr lang="en-US" altLang="en-US" sz="2900" dirty="0">
                <a:solidFill>
                  <a:prstClr val="black"/>
                </a:solidFill>
                <a:latin typeface="Arial Black" panose="020B0A04020102020204" pitchFamily="34" charset="0"/>
                <a:ea typeface="+mj-ea"/>
                <a:cs typeface="Arial" panose="020B0604020202020204" pitchFamily="34" charset="0"/>
              </a:rPr>
              <a:t>William (Brad) Kearse</a:t>
            </a:r>
            <a:br>
              <a:rPr lang="en-US" altLang="en-US" sz="2900" dirty="0">
                <a:solidFill>
                  <a:prstClr val="black"/>
                </a:solidFill>
                <a:latin typeface="Arial Black" panose="020B0A04020102020204" pitchFamily="34" charset="0"/>
                <a:ea typeface="+mj-ea"/>
                <a:cs typeface="Arial" panose="020B0604020202020204" pitchFamily="34" charset="0"/>
              </a:rPr>
            </a:br>
            <a:r>
              <a:rPr lang="en-US" altLang="en-US" sz="2900" dirty="0">
                <a:solidFill>
                  <a:prstClr val="black"/>
                </a:solidFill>
                <a:latin typeface="Arial Black" panose="020B0A04020102020204" pitchFamily="34" charset="0"/>
                <a:ea typeface="+mj-ea"/>
                <a:cs typeface="Arial" panose="020B0604020202020204" pitchFamily="34" charset="0"/>
              </a:rPr>
              <a:t>Deputy Director, NGS</a:t>
            </a:r>
            <a:br>
              <a:rPr lang="en-US" altLang="en-US" sz="2900" dirty="0">
                <a:solidFill>
                  <a:prstClr val="black"/>
                </a:solidFill>
                <a:latin typeface="Arial Black" panose="020B0A04020102020204" pitchFamily="34" charset="0"/>
                <a:ea typeface="+mj-ea"/>
                <a:cs typeface="Arial" panose="020B0604020202020204" pitchFamily="34" charset="0"/>
              </a:rPr>
            </a:br>
            <a:r>
              <a:rPr lang="en-US" altLang="en-US" sz="2900" dirty="0">
                <a:solidFill>
                  <a:prstClr val="black"/>
                </a:solidFill>
                <a:latin typeface="Arial Black" panose="020B0A04020102020204" pitchFamily="34" charset="0"/>
                <a:ea typeface="+mj-ea"/>
                <a:cs typeface="Arial" panose="020B0604020202020204" pitchFamily="34" charset="0"/>
              </a:rPr>
              <a:t> </a:t>
            </a:r>
            <a:br>
              <a:rPr lang="en-US" altLang="en-US" sz="2900" dirty="0">
                <a:solidFill>
                  <a:prstClr val="black"/>
                </a:solidFill>
                <a:latin typeface="Arial Black" panose="020B0A04020102020204" pitchFamily="34" charset="0"/>
                <a:ea typeface="+mj-ea"/>
                <a:cs typeface="Arial" panose="020B0604020202020204" pitchFamily="34" charset="0"/>
              </a:rPr>
            </a:br>
            <a:endParaRPr lang="en-US" altLang="en-US" sz="2900" dirty="0" smtClean="0">
              <a:solidFill>
                <a:prstClr val="black"/>
              </a:solidFill>
              <a:latin typeface="Arial Black" panose="020B0A04020102020204" pitchFamily="34" charset="0"/>
              <a:ea typeface="+mj-ea"/>
              <a:cs typeface="Arial" panose="020B0604020202020204" pitchFamily="34" charset="0"/>
            </a:endParaRPr>
          </a:p>
          <a:p>
            <a:pPr algn="ctr">
              <a:buNone/>
            </a:pPr>
            <a:r>
              <a:rPr lang="en-US" altLang="en-US" sz="2900" dirty="0" smtClean="0">
                <a:solidFill>
                  <a:prstClr val="black"/>
                </a:solidFill>
                <a:latin typeface="Arial Black" panose="020B0A04020102020204" pitchFamily="34" charset="0"/>
                <a:ea typeface="+mj-ea"/>
                <a:cs typeface="Arial" panose="020B0604020202020204" pitchFamily="34" charset="0"/>
              </a:rPr>
              <a:t>Dr</a:t>
            </a:r>
            <a:r>
              <a:rPr lang="en-US" altLang="en-US" sz="2900" dirty="0">
                <a:solidFill>
                  <a:prstClr val="black"/>
                </a:solidFill>
                <a:latin typeface="Arial Black" panose="020B0A04020102020204" pitchFamily="34" charset="0"/>
                <a:ea typeface="+mj-ea"/>
                <a:cs typeface="Arial" panose="020B0604020202020204" pitchFamily="34" charset="0"/>
              </a:rPr>
              <a:t>. Theresa </a:t>
            </a:r>
            <a:r>
              <a:rPr lang="en-US" altLang="en-US" sz="2900" dirty="0" err="1">
                <a:solidFill>
                  <a:prstClr val="black"/>
                </a:solidFill>
                <a:latin typeface="Arial Black" panose="020B0A04020102020204" pitchFamily="34" charset="0"/>
                <a:ea typeface="+mj-ea"/>
                <a:cs typeface="Arial" panose="020B0604020202020204" pitchFamily="34" charset="0"/>
              </a:rPr>
              <a:t>Damiani</a:t>
            </a:r>
            <a:r>
              <a:rPr lang="en-US" altLang="en-US" sz="2900" dirty="0">
                <a:solidFill>
                  <a:prstClr val="black"/>
                </a:solidFill>
                <a:latin typeface="Arial Black" panose="020B0A04020102020204" pitchFamily="34" charset="0"/>
                <a:ea typeface="+mj-ea"/>
                <a:cs typeface="Arial" panose="020B0604020202020204" pitchFamily="34" charset="0"/>
              </a:rPr>
              <a:t/>
            </a:r>
            <a:br>
              <a:rPr lang="en-US" altLang="en-US" sz="2900" dirty="0">
                <a:solidFill>
                  <a:prstClr val="black"/>
                </a:solidFill>
                <a:latin typeface="Arial Black" panose="020B0A04020102020204" pitchFamily="34" charset="0"/>
                <a:ea typeface="+mj-ea"/>
                <a:cs typeface="Arial" panose="020B0604020202020204" pitchFamily="34" charset="0"/>
              </a:rPr>
            </a:br>
            <a:r>
              <a:rPr lang="en-US" altLang="en-US" sz="2900" dirty="0">
                <a:solidFill>
                  <a:prstClr val="black"/>
                </a:solidFill>
                <a:latin typeface="Arial Black" panose="020B0A04020102020204" pitchFamily="34" charset="0"/>
                <a:ea typeface="+mj-ea"/>
                <a:cs typeface="Arial" panose="020B0604020202020204" pitchFamily="34" charset="0"/>
              </a:rPr>
              <a:t>Chief, Spatial Reference System Division, NGS</a:t>
            </a:r>
            <a:br>
              <a:rPr lang="en-US" altLang="en-US" sz="2900" dirty="0">
                <a:solidFill>
                  <a:prstClr val="black"/>
                </a:solidFill>
                <a:latin typeface="Arial Black" panose="020B0A04020102020204" pitchFamily="34" charset="0"/>
                <a:ea typeface="+mj-ea"/>
                <a:cs typeface="Arial" panose="020B0604020202020204" pitchFamily="34" charset="0"/>
              </a:rPr>
            </a:br>
            <a:r>
              <a:rPr lang="en-US" altLang="en-US" sz="2900" dirty="0">
                <a:solidFill>
                  <a:prstClr val="black"/>
                </a:solidFill>
                <a:latin typeface="Arial Black" panose="020B0A04020102020204" pitchFamily="34" charset="0"/>
                <a:ea typeface="+mj-ea"/>
                <a:cs typeface="Arial" panose="020B0604020202020204" pitchFamily="34" charset="0"/>
              </a:rPr>
              <a:t/>
            </a:r>
            <a:br>
              <a:rPr lang="en-US" altLang="en-US" sz="2900" dirty="0">
                <a:solidFill>
                  <a:prstClr val="black"/>
                </a:solidFill>
                <a:latin typeface="Arial Black" panose="020B0A04020102020204" pitchFamily="34" charset="0"/>
                <a:ea typeface="+mj-ea"/>
                <a:cs typeface="Arial" panose="020B0604020202020204" pitchFamily="34" charset="0"/>
              </a:rPr>
            </a:br>
            <a:endParaRPr lang="en-US" sz="2900" b="1" dirty="0">
              <a:latin typeface="Arial Black" panose="020B0A04020102020204" pitchFamily="34" charset="0"/>
              <a:cs typeface="Times New Roman" charset="0"/>
            </a:endParaRPr>
          </a:p>
          <a:p>
            <a:pPr algn="ctr">
              <a:spcBef>
                <a:spcPts val="0"/>
              </a:spcBef>
              <a:buNone/>
            </a:pPr>
            <a:endParaRPr lang="en-US" sz="1800" b="1" dirty="0">
              <a:solidFill>
                <a:schemeClr val="tx2"/>
              </a:solidFill>
              <a:latin typeface="Arial Black" panose="020B0A04020102020204" pitchFamily="34" charset="0"/>
              <a:cs typeface="Arial" panose="020B0604020202020204" pitchFamily="34" charset="0"/>
            </a:endParaRPr>
          </a:p>
          <a:p>
            <a:pPr algn="ctr">
              <a:spcBef>
                <a:spcPts val="0"/>
              </a:spcBef>
              <a:buNone/>
            </a:pPr>
            <a:r>
              <a:rPr lang="en-US" sz="2300" b="1" dirty="0" smtClean="0">
                <a:solidFill>
                  <a:schemeClr val="tx2"/>
                </a:solidFill>
                <a:latin typeface="Arial Black" panose="020B0A04020102020204" pitchFamily="34" charset="0"/>
                <a:cs typeface="Arial" panose="020B0604020202020204" pitchFamily="34" charset="0"/>
              </a:rPr>
              <a:t>November 23, 2019</a:t>
            </a:r>
            <a:endParaRPr lang="en-US" sz="2300" dirty="0">
              <a:solidFill>
                <a:schemeClr val="tx2"/>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1318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205978"/>
            <a:ext cx="6858000" cy="1108472"/>
          </a:xfrm>
        </p:spPr>
        <p:txBody>
          <a:bodyPr/>
          <a:lstStyle/>
          <a:p>
            <a:r>
              <a:rPr lang="en-US" altLang="en-US" smtClean="0"/>
              <a:t>The Future: Smart Cities, Autonomous Vehicles, Smart Positioning</a:t>
            </a:r>
          </a:p>
        </p:txBody>
      </p:sp>
      <p:sp>
        <p:nvSpPr>
          <p:cNvPr id="21507" name="Content Placeholder 2"/>
          <p:cNvSpPr>
            <a:spLocks noGrp="1"/>
          </p:cNvSpPr>
          <p:nvPr>
            <p:ph idx="1"/>
          </p:nvPr>
        </p:nvSpPr>
        <p:spPr/>
        <p:txBody>
          <a:bodyPr/>
          <a:lstStyle/>
          <a:p>
            <a:endParaRPr lang="en-US" altLang="en-US" smtClean="0"/>
          </a:p>
        </p:txBody>
      </p:sp>
      <p:pic>
        <p:nvPicPr>
          <p:cNvPr id="21508" name="Picture 5" descr="uncaption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810" y="1372792"/>
            <a:ext cx="4574381" cy="304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457451" y="4731544"/>
            <a:ext cx="40030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0" fontAlgn="base" hangingPunct="0">
              <a:spcBef>
                <a:spcPct val="0"/>
              </a:spcBef>
              <a:spcAft>
                <a:spcPct val="0"/>
              </a:spcAft>
              <a:buNone/>
            </a:pPr>
            <a:r>
              <a:rPr lang="en-US" altLang="en-US" sz="1350">
                <a:solidFill>
                  <a:prstClr val="black"/>
                </a:solidFill>
                <a:latin typeface="Arial" panose="020B0604020202020204" pitchFamily="34" charset="0"/>
              </a:rPr>
              <a:t>And so much more, we couldn’t even imagine yet!</a:t>
            </a:r>
          </a:p>
        </p:txBody>
      </p:sp>
    </p:spTree>
    <p:extLst>
      <p:ext uri="{BB962C8B-B14F-4D97-AF65-F5344CB8AC3E}">
        <p14:creationId xmlns:p14="http://schemas.microsoft.com/office/powerpoint/2010/main" val="131458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94122" y="354624"/>
            <a:ext cx="5959078" cy="914400"/>
          </a:xfrm>
        </p:spPr>
        <p:txBody>
          <a:bodyPr/>
          <a:lstStyle/>
          <a:p>
            <a:pPr algn="l" eaLnBrk="1" hangingPunct="1"/>
            <a:r>
              <a:rPr lang="en-US" altLang="en-US" sz="3000" b="1" dirty="0">
                <a:latin typeface="Arial Black" panose="020B0A04020102020204" pitchFamily="34" charset="0"/>
                <a:cs typeface="Arial" panose="020B0604020202020204" pitchFamily="34" charset="0"/>
              </a:rPr>
              <a:t>Mission Statement</a:t>
            </a:r>
          </a:p>
        </p:txBody>
      </p:sp>
      <p:sp>
        <p:nvSpPr>
          <p:cNvPr id="9219" name="Rectangle 3"/>
          <p:cNvSpPr>
            <a:spLocks noGrp="1" noChangeArrowheads="1"/>
          </p:cNvSpPr>
          <p:nvPr>
            <p:ph idx="1"/>
          </p:nvPr>
        </p:nvSpPr>
        <p:spPr>
          <a:xfrm>
            <a:off x="576732" y="1415752"/>
            <a:ext cx="5332809" cy="2914650"/>
          </a:xfrm>
        </p:spPr>
        <p:txBody>
          <a:bodyPr/>
          <a:lstStyle/>
          <a:p>
            <a:pPr marL="0" indent="0" eaLnBrk="1" hangingPunct="1">
              <a:buNone/>
              <a:tabLst>
                <a:tab pos="0" algn="l"/>
              </a:tabLst>
            </a:pPr>
            <a:r>
              <a:rPr lang="en-US" altLang="zh-CN" sz="2100" dirty="0">
                <a:latin typeface="Arial" panose="020B0604020202020204" pitchFamily="34" charset="0"/>
                <a:cs typeface="Arial" panose="020B0604020202020204" pitchFamily="34" charset="0"/>
              </a:rPr>
              <a:t>To define, maintain and provide access </a:t>
            </a:r>
            <a:br>
              <a:rPr lang="en-US" altLang="zh-CN" sz="2100" dirty="0">
                <a:latin typeface="Arial" panose="020B0604020202020204" pitchFamily="34" charset="0"/>
                <a:cs typeface="Arial" panose="020B0604020202020204" pitchFamily="34" charset="0"/>
              </a:rPr>
            </a:br>
            <a:r>
              <a:rPr lang="en-US" altLang="zh-CN" sz="2100" dirty="0">
                <a:latin typeface="Arial" panose="020B0604020202020204" pitchFamily="34" charset="0"/>
                <a:cs typeface="Arial" panose="020B0604020202020204" pitchFamily="34" charset="0"/>
              </a:rPr>
              <a:t>to the </a:t>
            </a:r>
            <a:r>
              <a:rPr lang="en-US" altLang="zh-CN" sz="2100" b="1" dirty="0">
                <a:solidFill>
                  <a:srgbClr val="C00000"/>
                </a:solidFill>
                <a:latin typeface="Arial Black" panose="020B0A04020102020204" pitchFamily="34" charset="0"/>
                <a:cs typeface="Arial" panose="020B0604020202020204" pitchFamily="34" charset="0"/>
              </a:rPr>
              <a:t>National Spatial Reference System</a:t>
            </a:r>
            <a:r>
              <a:rPr lang="en-US" altLang="zh-CN" sz="2100" dirty="0">
                <a:solidFill>
                  <a:srgbClr val="C00000"/>
                </a:solidFill>
                <a:latin typeface="Arial Black" panose="020B0A04020102020204" pitchFamily="34" charset="0"/>
                <a:cs typeface="Arial" panose="020B0604020202020204" pitchFamily="34" charset="0"/>
              </a:rPr>
              <a:t> (NSRS) </a:t>
            </a:r>
            <a:r>
              <a:rPr lang="en-US" altLang="zh-CN" sz="2100" dirty="0">
                <a:latin typeface="Arial" panose="020B0604020202020204" pitchFamily="34" charset="0"/>
                <a:cs typeface="Arial" panose="020B0604020202020204" pitchFamily="34" charset="0"/>
              </a:rPr>
              <a:t>to meet our Nation’s economic, social, and environmental needs.  </a:t>
            </a:r>
          </a:p>
          <a:p>
            <a:pPr marL="0" indent="0" eaLnBrk="1" hangingPunct="1">
              <a:buNone/>
              <a:tabLst>
                <a:tab pos="0" algn="l"/>
              </a:tabLst>
            </a:pPr>
            <a:endParaRPr lang="en-US" altLang="en-US" sz="2100" dirty="0" smtClean="0">
              <a:latin typeface="Arial" panose="020B0604020202020204" pitchFamily="34" charset="0"/>
              <a:cs typeface="Arial" panose="020B0604020202020204" pitchFamily="34" charset="0"/>
            </a:endParaRPr>
          </a:p>
          <a:p>
            <a:pPr marL="0" indent="0" eaLnBrk="1" hangingPunct="1">
              <a:buNone/>
              <a:tabLst>
                <a:tab pos="0" algn="l"/>
              </a:tabLst>
            </a:pPr>
            <a:r>
              <a:rPr lang="en-US" altLang="en-US" sz="2100" dirty="0" smtClean="0">
                <a:latin typeface="Arial" panose="020B0604020202020204" pitchFamily="34" charset="0"/>
                <a:cs typeface="Arial" panose="020B0604020202020204" pitchFamily="34" charset="0"/>
              </a:rPr>
              <a:t>The </a:t>
            </a:r>
            <a:r>
              <a:rPr lang="en-US" altLang="en-US" sz="2100" b="1" dirty="0">
                <a:solidFill>
                  <a:srgbClr val="C00000"/>
                </a:solidFill>
                <a:latin typeface="Arial Black" panose="020B0A04020102020204" pitchFamily="34" charset="0"/>
                <a:cs typeface="Arial" panose="020B0604020202020204" pitchFamily="34" charset="0"/>
              </a:rPr>
              <a:t>NSRS</a:t>
            </a:r>
            <a:r>
              <a:rPr lang="en-US" altLang="en-US" sz="2100" dirty="0">
                <a:solidFill>
                  <a:srgbClr val="C00000"/>
                </a:solidFill>
                <a:latin typeface="Arial" panose="020B0604020202020204" pitchFamily="34" charset="0"/>
                <a:cs typeface="Arial" panose="020B0604020202020204" pitchFamily="34" charset="0"/>
              </a:rPr>
              <a:t> </a:t>
            </a:r>
            <a:r>
              <a:rPr lang="en-US" altLang="en-US" sz="2100" dirty="0">
                <a:latin typeface="Arial" panose="020B0604020202020204" pitchFamily="34" charset="0"/>
                <a:cs typeface="Arial" panose="020B0604020202020204" pitchFamily="34" charset="0"/>
              </a:rPr>
              <a:t>is a consistent coordinate system that defines latitude, longitude, height, scale, gravity, orientation, and shoreline throughout the United States. </a:t>
            </a:r>
          </a:p>
          <a:p>
            <a:pPr marL="0" indent="0" eaLnBrk="1" hangingPunct="1">
              <a:lnSpc>
                <a:spcPct val="90000"/>
              </a:lnSpc>
              <a:buNone/>
              <a:tabLst>
                <a:tab pos="0" algn="l"/>
              </a:tabLst>
            </a:pPr>
            <a:endParaRPr lang="en-US" altLang="zh-CN" sz="1800" dirty="0">
              <a:latin typeface="Arial" panose="020B0604020202020204" pitchFamily="34" charset="0"/>
              <a:cs typeface="Arial" panose="020B0604020202020204" pitchFamily="34" charset="0"/>
            </a:endParaRPr>
          </a:p>
        </p:txBody>
      </p:sp>
      <p:grpSp>
        <p:nvGrpSpPr>
          <p:cNvPr id="15" name="Group 14"/>
          <p:cNvGrpSpPr/>
          <p:nvPr/>
        </p:nvGrpSpPr>
        <p:grpSpPr>
          <a:xfrm>
            <a:off x="6202741" y="1415752"/>
            <a:ext cx="2143125" cy="3178969"/>
            <a:chOff x="6202741" y="1415752"/>
            <a:chExt cx="2143125" cy="3178969"/>
          </a:xfrm>
        </p:grpSpPr>
        <p:pic>
          <p:nvPicPr>
            <p:cNvPr id="4" name="Picture 2" descr="12-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741" y="1415752"/>
              <a:ext cx="214312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3"/>
            <p:cNvSpPr>
              <a:spLocks/>
            </p:cNvSpPr>
            <p:nvPr/>
          </p:nvSpPr>
          <p:spPr bwMode="auto">
            <a:xfrm>
              <a:off x="6202741" y="4250348"/>
              <a:ext cx="2000250" cy="274320"/>
            </a:xfrm>
            <a:custGeom>
              <a:avLst/>
              <a:gdLst>
                <a:gd name="T0" fmla="*/ 2147483646 w 1680"/>
                <a:gd name="T1" fmla="*/ 0 h 240"/>
                <a:gd name="T2" fmla="*/ 0 w 1680"/>
                <a:gd name="T3" fmla="*/ 2147483646 h 240"/>
                <a:gd name="T4" fmla="*/ 2147483646 w 1680"/>
                <a:gd name="T5" fmla="*/ 2147483646 h 240"/>
                <a:gd name="T6" fmla="*/ 2147483646 w 1680"/>
                <a:gd name="T7" fmla="*/ 2147483646 h 240"/>
                <a:gd name="T8" fmla="*/ 2147483646 w 1680"/>
                <a:gd name="T9" fmla="*/ 0 h 240"/>
                <a:gd name="T10" fmla="*/ 0 60000 65536"/>
                <a:gd name="T11" fmla="*/ 0 60000 65536"/>
                <a:gd name="T12" fmla="*/ 0 60000 65536"/>
                <a:gd name="T13" fmla="*/ 0 60000 65536"/>
                <a:gd name="T14" fmla="*/ 0 60000 65536"/>
                <a:gd name="T15" fmla="*/ 0 w 1680"/>
                <a:gd name="T16" fmla="*/ 0 h 240"/>
                <a:gd name="T17" fmla="*/ 1680 w 1680"/>
                <a:gd name="T18" fmla="*/ 240 h 240"/>
              </a:gdLst>
              <a:ahLst/>
              <a:cxnLst>
                <a:cxn ang="T10">
                  <a:pos x="T0" y="T1"/>
                </a:cxn>
                <a:cxn ang="T11">
                  <a:pos x="T2" y="T3"/>
                </a:cxn>
                <a:cxn ang="T12">
                  <a:pos x="T4" y="T5"/>
                </a:cxn>
                <a:cxn ang="T13">
                  <a:pos x="T6" y="T7"/>
                </a:cxn>
                <a:cxn ang="T14">
                  <a:pos x="T8" y="T9"/>
                </a:cxn>
              </a:cxnLst>
              <a:rect l="T15" t="T16" r="T17" b="T18"/>
              <a:pathLst>
                <a:path w="1680" h="240">
                  <a:moveTo>
                    <a:pt x="288" y="0"/>
                  </a:moveTo>
                  <a:lnTo>
                    <a:pt x="0" y="48"/>
                  </a:lnTo>
                  <a:lnTo>
                    <a:pt x="816" y="240"/>
                  </a:lnTo>
                  <a:lnTo>
                    <a:pt x="1680" y="48"/>
                  </a:lnTo>
                  <a:lnTo>
                    <a:pt x="1392" y="0"/>
                  </a:lnTo>
                </a:path>
              </a:pathLst>
            </a:custGeom>
            <a:noFill/>
            <a:ln w="508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lIns="171396" tIns="0" rIns="0" bIns="0" anchor="ctr">
              <a:spAutoFit/>
            </a:bodyPr>
            <a:lstStyle/>
            <a:p>
              <a:pPr defTabSz="685800" eaLnBrk="0" fontAlgn="base" hangingPunct="0">
                <a:spcBef>
                  <a:spcPct val="0"/>
                </a:spcBef>
                <a:spcAft>
                  <a:spcPct val="0"/>
                </a:spcAft>
              </a:pPr>
              <a:endParaRPr lang="en-US" sz="1350">
                <a:solidFill>
                  <a:prstClr val="black"/>
                </a:solidFill>
                <a:latin typeface="Arial" panose="020B0604020202020204" pitchFamily="34" charset="0"/>
                <a:ea typeface="MS PGothic" panose="020B0600070205080204" pitchFamily="34" charset="-128"/>
              </a:endParaRPr>
            </a:p>
          </p:txBody>
        </p:sp>
      </p:grpSp>
      <p:sp>
        <p:nvSpPr>
          <p:cNvPr id="19" name="Slide Number Placeholder 18"/>
          <p:cNvSpPr>
            <a:spLocks noGrp="1"/>
          </p:cNvSpPr>
          <p:nvPr>
            <p:ph type="sldNum" sz="quarter" idx="12"/>
          </p:nvPr>
        </p:nvSpPr>
        <p:spPr/>
        <p:txBody>
          <a:bodyPr/>
          <a:lstStyle/>
          <a:p>
            <a:pPr>
              <a:defRPr/>
            </a:pPr>
            <a:fld id="{2D169006-344C-488C-A18C-6BFA0E2015AE}" type="slidenum">
              <a:rPr lang="en-US" altLang="en-US" smtClean="0"/>
              <a:pPr>
                <a:defRPr/>
              </a:pPr>
              <a:t>2</a:t>
            </a:fld>
            <a:endParaRPr lang="en-US" altLang="en-US" dirty="0"/>
          </a:p>
        </p:txBody>
      </p:sp>
    </p:spTree>
    <p:extLst>
      <p:ext uri="{BB962C8B-B14F-4D97-AF65-F5344CB8AC3E}">
        <p14:creationId xmlns:p14="http://schemas.microsoft.com/office/powerpoint/2010/main" val="368418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6883004" y="1207294"/>
            <a:ext cx="998934" cy="831804"/>
            <a:chOff x="7467600" y="1143000"/>
            <a:chExt cx="1487907" cy="1474498"/>
          </a:xfrm>
          <a:effectLst>
            <a:outerShdw blurRad="50800" dist="38100" dir="13500000" algn="tl">
              <a:srgbClr val="000000">
                <a:alpha val="43000"/>
              </a:srgbClr>
            </a:outerShdw>
          </a:effectLst>
        </p:grpSpPr>
        <p:pic>
          <p:nvPicPr>
            <p:cNvPr id="16419" name="Picture 9" descr="arabsat-4a_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143000"/>
              <a:ext cx="1447800" cy="10556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708" name="Rectangle 11"/>
            <p:cNvSpPr>
              <a:spLocks noChangeArrowheads="1"/>
            </p:cNvSpPr>
            <p:nvPr/>
          </p:nvSpPr>
          <p:spPr bwMode="white">
            <a:xfrm>
              <a:off x="7531443" y="2297478"/>
              <a:ext cx="1424064" cy="32002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lnSpc>
                  <a:spcPct val="80000"/>
                </a:lnSpc>
                <a:defRPr/>
              </a:pPr>
              <a:endParaRPr lang="en-US" sz="900">
                <a:solidFill>
                  <a:prstClr val="black"/>
                </a:solidFill>
                <a:latin typeface="Arial Black" charset="0"/>
                <a:ea typeface="ＭＳ Ｐゴシック" charset="0"/>
                <a:cs typeface="Arial" charset="0"/>
              </a:endParaRPr>
            </a:p>
          </p:txBody>
        </p:sp>
      </p:grpSp>
      <p:grpSp>
        <p:nvGrpSpPr>
          <p:cNvPr id="3" name="Group 13"/>
          <p:cNvGrpSpPr>
            <a:grpSpLocks/>
          </p:cNvGrpSpPr>
          <p:nvPr/>
        </p:nvGrpSpPr>
        <p:grpSpPr bwMode="auto">
          <a:xfrm>
            <a:off x="7111832" y="2364663"/>
            <a:ext cx="514350" cy="900113"/>
            <a:chOff x="1965" y="2592"/>
            <a:chExt cx="675" cy="1056"/>
          </a:xfrm>
        </p:grpSpPr>
        <p:pic>
          <p:nvPicPr>
            <p:cNvPr id="16417" name="Picture 1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 y="2592"/>
              <a:ext cx="675" cy="105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8" name="Picture 15" descr="Map zoomed 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 y="2648"/>
              <a:ext cx="504" cy="67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grpSp>
        <p:nvGrpSpPr>
          <p:cNvPr id="4" name="Group 36"/>
          <p:cNvGrpSpPr>
            <a:grpSpLocks/>
          </p:cNvGrpSpPr>
          <p:nvPr/>
        </p:nvGrpSpPr>
        <p:grpSpPr bwMode="auto">
          <a:xfrm>
            <a:off x="5397103" y="3754041"/>
            <a:ext cx="1528763" cy="1214438"/>
            <a:chOff x="5620120" y="4876800"/>
            <a:chExt cx="2209800" cy="1752600"/>
          </a:xfrm>
          <a:effectLst>
            <a:outerShdw blurRad="50800" dist="38100" dir="18900000" algn="tr">
              <a:srgbClr val="000000">
                <a:alpha val="43000"/>
              </a:srgbClr>
            </a:outerShdw>
          </a:effectLst>
        </p:grpSpPr>
        <p:pic>
          <p:nvPicPr>
            <p:cNvPr id="16415" name="Picture 34" descr="ThaiFishingBoats1"/>
            <p:cNvPicPr>
              <a:picLocks noChangeAspect="1" noChangeArrowheads="1"/>
            </p:cNvPicPr>
            <p:nvPr/>
          </p:nvPicPr>
          <p:blipFill>
            <a:blip r:embed="rId6">
              <a:extLst>
                <a:ext uri="{28A0092B-C50C-407E-A947-70E740481C1C}">
                  <a14:useLocalDpi xmlns:a14="http://schemas.microsoft.com/office/drawing/2010/main" val="0"/>
                </a:ext>
              </a:extLst>
            </a:blip>
            <a:srcRect l="30952" t="17857"/>
            <a:stretch>
              <a:fillRect/>
            </a:stretch>
          </p:blipFill>
          <p:spPr bwMode="auto">
            <a:xfrm>
              <a:off x="5620120" y="4876800"/>
              <a:ext cx="2209800" cy="1752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704" name="Rectangle 27"/>
            <p:cNvSpPr>
              <a:spLocks noChangeArrowheads="1"/>
            </p:cNvSpPr>
            <p:nvPr/>
          </p:nvSpPr>
          <p:spPr bwMode="white">
            <a:xfrm>
              <a:off x="5685519" y="4945529"/>
              <a:ext cx="2058350" cy="300507"/>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defRPr/>
              </a:pPr>
              <a:r>
                <a:rPr lang="en-US" sz="900" dirty="0">
                  <a:solidFill>
                    <a:srgbClr val="FFFFFF"/>
                  </a:solidFill>
                  <a:latin typeface="Arial Black" charset="0"/>
                  <a:ea typeface="ＭＳ Ｐゴシック" charset="0"/>
                  <a:cs typeface="Arial" charset="0"/>
                </a:rPr>
                <a:t>Fishing and Boating</a:t>
              </a:r>
            </a:p>
          </p:txBody>
        </p:sp>
      </p:grpSp>
      <p:grpSp>
        <p:nvGrpSpPr>
          <p:cNvPr id="5" name="Group 33"/>
          <p:cNvGrpSpPr>
            <a:grpSpLocks/>
          </p:cNvGrpSpPr>
          <p:nvPr/>
        </p:nvGrpSpPr>
        <p:grpSpPr bwMode="auto">
          <a:xfrm>
            <a:off x="3775473" y="3754041"/>
            <a:ext cx="1539478" cy="1214438"/>
            <a:chOff x="3168011" y="4724400"/>
            <a:chExt cx="2423164" cy="1781175"/>
          </a:xfrm>
          <a:effectLst>
            <a:outerShdw blurRad="50800" dist="38100" dir="18900000" algn="tr">
              <a:srgbClr val="000000">
                <a:alpha val="43000"/>
              </a:srgbClr>
            </a:outerShdw>
          </a:effectLst>
        </p:grpSpPr>
        <p:pic>
          <p:nvPicPr>
            <p:cNvPr id="16413" name="Picture 33" descr="Offshore Oil Platform with Helicopter overhead (nv1) ">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2325" y="4724400"/>
              <a:ext cx="2228850" cy="1781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702" name="Rectangle 26"/>
            <p:cNvSpPr>
              <a:spLocks noChangeArrowheads="1"/>
            </p:cNvSpPr>
            <p:nvPr/>
          </p:nvSpPr>
          <p:spPr bwMode="white">
            <a:xfrm>
              <a:off x="3168011" y="4813457"/>
              <a:ext cx="2132686" cy="26478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algn="ctr" eaLnBrk="0" hangingPunct="0">
                <a:lnSpc>
                  <a:spcPct val="80000"/>
                </a:lnSpc>
                <a:defRPr/>
              </a:pPr>
              <a:r>
                <a:rPr lang="en-US" sz="900">
                  <a:solidFill>
                    <a:srgbClr val="FFFFFF"/>
                  </a:solidFill>
                  <a:latin typeface="Arial Black" charset="0"/>
                  <a:ea typeface="ＭＳ Ｐゴシック" charset="0"/>
                  <a:cs typeface="Arial" charset="0"/>
                </a:rPr>
                <a:t>Oil Exploration</a:t>
              </a:r>
            </a:p>
          </p:txBody>
        </p:sp>
      </p:grpSp>
      <p:pic>
        <p:nvPicPr>
          <p:cNvPr id="24579" name="Picture 7" descr="arab_p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522" y="3754041"/>
            <a:ext cx="1541859" cy="1214438"/>
          </a:xfrm>
          <a:prstGeom prst="rect">
            <a:avLst/>
          </a:prstGeom>
          <a:noFill/>
          <a:ln>
            <a:noFill/>
          </a:ln>
          <a:effectLst>
            <a:outerShdw blurRad="50800" dist="38100" dir="18900000" algn="tr">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nvGrpSpPr>
          <p:cNvPr id="6" name="Group 37"/>
          <p:cNvGrpSpPr>
            <a:grpSpLocks/>
          </p:cNvGrpSpPr>
          <p:nvPr/>
        </p:nvGrpSpPr>
        <p:grpSpPr bwMode="auto">
          <a:xfrm>
            <a:off x="1259681" y="2333626"/>
            <a:ext cx="1876425" cy="1297781"/>
            <a:chOff x="235845" y="3028503"/>
            <a:chExt cx="2506663" cy="1676400"/>
          </a:xfrm>
          <a:effectLst>
            <a:outerShdw blurRad="50800" dist="38100" dir="13500000" algn="tl">
              <a:srgbClr val="000000">
                <a:alpha val="43000"/>
              </a:srgbClr>
            </a:outerShdw>
          </a:effectLst>
        </p:grpSpPr>
        <p:pic>
          <p:nvPicPr>
            <p:cNvPr id="16411" name="Picture 6" descr="ph_services_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845" y="3028503"/>
              <a:ext cx="2506663" cy="1676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700" name="Rectangle 10"/>
            <p:cNvSpPr>
              <a:spLocks noChangeArrowheads="1"/>
            </p:cNvSpPr>
            <p:nvPr/>
          </p:nvSpPr>
          <p:spPr bwMode="white">
            <a:xfrm>
              <a:off x="258113" y="4257351"/>
              <a:ext cx="2112213" cy="26898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defRPr/>
              </a:pPr>
              <a:r>
                <a:rPr lang="en-US" sz="900" dirty="0">
                  <a:solidFill>
                    <a:srgbClr val="FFFFFF"/>
                  </a:solidFill>
                  <a:latin typeface="Arial Black" charset="0"/>
                  <a:ea typeface="ＭＳ Ｐゴシック" charset="0"/>
                  <a:cs typeface="Arial" charset="0"/>
                </a:rPr>
                <a:t>Trucking and Shipping</a:t>
              </a:r>
            </a:p>
          </p:txBody>
        </p:sp>
      </p:grpSp>
      <p:grpSp>
        <p:nvGrpSpPr>
          <p:cNvPr id="7" name="Group 33"/>
          <p:cNvGrpSpPr>
            <a:grpSpLocks/>
          </p:cNvGrpSpPr>
          <p:nvPr/>
        </p:nvGrpSpPr>
        <p:grpSpPr bwMode="auto">
          <a:xfrm>
            <a:off x="3296841" y="2336006"/>
            <a:ext cx="1502569" cy="1300163"/>
            <a:chOff x="3786966" y="1342545"/>
            <a:chExt cx="2002466" cy="1683884"/>
          </a:xfrm>
          <a:effectLst>
            <a:outerShdw blurRad="50800" dist="38100" dir="13500000" algn="tl">
              <a:srgbClr val="000000">
                <a:alpha val="43000"/>
              </a:srgbClr>
            </a:outerShdw>
          </a:effectLst>
        </p:grpSpPr>
        <p:pic>
          <p:nvPicPr>
            <p:cNvPr id="16409" name="Picture 36" descr="Two surveyors at an open pit mining si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6966" y="1342545"/>
              <a:ext cx="1905000" cy="168388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698" name="Rectangle 29"/>
            <p:cNvSpPr>
              <a:spLocks noChangeArrowheads="1"/>
            </p:cNvSpPr>
            <p:nvPr/>
          </p:nvSpPr>
          <p:spPr bwMode="white">
            <a:xfrm>
              <a:off x="3807593" y="2568451"/>
              <a:ext cx="1981839" cy="449063"/>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defRPr/>
              </a:pPr>
              <a:r>
                <a:rPr lang="en-US" sz="900" dirty="0">
                  <a:solidFill>
                    <a:srgbClr val="FFFFFF"/>
                  </a:solidFill>
                  <a:latin typeface="Arial Black" charset="0"/>
                  <a:ea typeface="ＭＳ Ｐゴシック" charset="0"/>
                  <a:cs typeface="Arial" charset="0"/>
                </a:rPr>
                <a:t>Surveying </a:t>
              </a:r>
              <a:br>
                <a:rPr lang="en-US" sz="900" dirty="0">
                  <a:solidFill>
                    <a:srgbClr val="FFFFFF"/>
                  </a:solidFill>
                  <a:latin typeface="Arial Black" charset="0"/>
                  <a:ea typeface="ＭＳ Ｐゴシック" charset="0"/>
                  <a:cs typeface="Arial" charset="0"/>
                </a:rPr>
              </a:br>
              <a:r>
                <a:rPr lang="en-US" sz="900" dirty="0">
                  <a:solidFill>
                    <a:srgbClr val="FFFFFF"/>
                  </a:solidFill>
                  <a:latin typeface="Arial Black" charset="0"/>
                  <a:ea typeface="ＭＳ Ｐゴシック" charset="0"/>
                  <a:cs typeface="Arial" charset="0"/>
                </a:rPr>
                <a:t>and Mapping</a:t>
              </a:r>
            </a:p>
          </p:txBody>
        </p:sp>
      </p:grpSp>
      <p:grpSp>
        <p:nvGrpSpPr>
          <p:cNvPr id="8" name="Group 34"/>
          <p:cNvGrpSpPr>
            <a:grpSpLocks/>
          </p:cNvGrpSpPr>
          <p:nvPr/>
        </p:nvGrpSpPr>
        <p:grpSpPr bwMode="auto">
          <a:xfrm>
            <a:off x="1856185" y="1214438"/>
            <a:ext cx="2882503" cy="990600"/>
            <a:chOff x="101722" y="1462992"/>
            <a:chExt cx="3327049" cy="1432608"/>
          </a:xfrm>
          <a:effectLst>
            <a:outerShdw blurRad="50800" dist="38100" dir="13500000" algn="tl">
              <a:srgbClr val="000000">
                <a:alpha val="43000"/>
              </a:srgbClr>
            </a:outerShdw>
          </a:effectLst>
        </p:grpSpPr>
        <p:pic>
          <p:nvPicPr>
            <p:cNvPr id="16407" name="Picture 7" descr="0022646artwo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722" y="1462992"/>
              <a:ext cx="3298825" cy="143260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696" name="Rectangle 30"/>
            <p:cNvSpPr>
              <a:spLocks noChangeArrowheads="1"/>
            </p:cNvSpPr>
            <p:nvPr/>
          </p:nvSpPr>
          <p:spPr bwMode="white">
            <a:xfrm>
              <a:off x="1196996" y="2630430"/>
              <a:ext cx="2231775" cy="261086"/>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algn="ctr" eaLnBrk="0" hangingPunct="0">
                <a:lnSpc>
                  <a:spcPct val="80000"/>
                </a:lnSpc>
                <a:defRPr/>
              </a:pPr>
              <a:r>
                <a:rPr lang="en-US" sz="900" dirty="0">
                  <a:solidFill>
                    <a:srgbClr val="FFFFFF"/>
                  </a:solidFill>
                  <a:latin typeface="Arial Black" charset="0"/>
                  <a:ea typeface="ＭＳ Ｐゴシック" charset="0"/>
                  <a:cs typeface="Arial" charset="0"/>
                </a:rPr>
                <a:t>Precision Agriculture</a:t>
              </a:r>
            </a:p>
          </p:txBody>
        </p:sp>
      </p:grpSp>
      <p:grpSp>
        <p:nvGrpSpPr>
          <p:cNvPr id="9" name="Group 35"/>
          <p:cNvGrpSpPr>
            <a:grpSpLocks/>
          </p:cNvGrpSpPr>
          <p:nvPr/>
        </p:nvGrpSpPr>
        <p:grpSpPr bwMode="auto">
          <a:xfrm>
            <a:off x="4887516" y="1215629"/>
            <a:ext cx="1771650" cy="838200"/>
            <a:chOff x="6546876" y="1584250"/>
            <a:chExt cx="1840882" cy="1115251"/>
          </a:xfrm>
          <a:effectLst>
            <a:outerShdw blurRad="50800" dist="38100" dir="16200000" algn="t">
              <a:srgbClr val="000000">
                <a:alpha val="43000"/>
              </a:srgbClr>
            </a:outerShdw>
          </a:effectLst>
        </p:grpSpPr>
        <p:pic>
          <p:nvPicPr>
            <p:cNvPr id="16405"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6876" y="1584250"/>
              <a:ext cx="1840882" cy="111525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pic>
        <p:sp>
          <p:nvSpPr>
            <p:cNvPr id="28694" name="Rectangle 28"/>
            <p:cNvSpPr>
              <a:spLocks noChangeArrowheads="1"/>
            </p:cNvSpPr>
            <p:nvPr/>
          </p:nvSpPr>
          <p:spPr bwMode="white">
            <a:xfrm>
              <a:off x="6625836" y="1593755"/>
              <a:ext cx="684581" cy="240203"/>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lIns="69056" tIns="34529" rIns="69056" bIns="34529">
              <a:spAutoFit/>
            </a:bodyPr>
            <a:lstStyle/>
            <a:p>
              <a:pPr algn="ctr" eaLnBrk="0" hangingPunct="0">
                <a:lnSpc>
                  <a:spcPct val="80000"/>
                </a:lnSpc>
                <a:defRPr/>
              </a:pPr>
              <a:r>
                <a:rPr lang="en-US" sz="900">
                  <a:solidFill>
                    <a:srgbClr val="FFFFFF"/>
                  </a:solidFill>
                  <a:latin typeface="Arial Black" charset="0"/>
                  <a:ea typeface="ＭＳ Ｐゴシック" charset="0"/>
                  <a:cs typeface="Arial" charset="0"/>
                </a:rPr>
                <a:t>Aviation</a:t>
              </a:r>
            </a:p>
          </p:txBody>
        </p:sp>
      </p:grpSp>
      <p:sp>
        <p:nvSpPr>
          <p:cNvPr id="16395" name="Title 1"/>
          <p:cNvSpPr>
            <a:spLocks noGrp="1"/>
          </p:cNvSpPr>
          <p:nvPr>
            <p:ph type="title"/>
          </p:nvPr>
        </p:nvSpPr>
        <p:spPr>
          <a:xfrm>
            <a:off x="901305" y="254794"/>
            <a:ext cx="8458200" cy="857250"/>
          </a:xfrm>
        </p:spPr>
        <p:txBody>
          <a:bodyPr/>
          <a:lstStyle/>
          <a:p>
            <a:pPr algn="l"/>
            <a:r>
              <a:rPr lang="en-US" altLang="en-US" sz="2400" b="1" dirty="0">
                <a:latin typeface="Arial Black" pitchFamily="34" charset="0"/>
                <a:ea typeface="ＭＳ Ｐゴシック" pitchFamily="34" charset="-128"/>
                <a:cs typeface="Arial" pitchFamily="34" charset="0"/>
              </a:rPr>
              <a:t>NGS Provides the Geospatial Infrastructure </a:t>
            </a:r>
            <a:br>
              <a:rPr lang="en-US" altLang="en-US" sz="2400" b="1" dirty="0">
                <a:latin typeface="Arial Black" pitchFamily="34" charset="0"/>
                <a:ea typeface="ＭＳ Ｐゴシック" pitchFamily="34" charset="-128"/>
                <a:cs typeface="Arial" pitchFamily="34" charset="0"/>
              </a:rPr>
            </a:br>
            <a:r>
              <a:rPr lang="en-US" altLang="en-US" sz="2400" b="1" dirty="0">
                <a:latin typeface="Arial Black" pitchFamily="34" charset="0"/>
                <a:ea typeface="ＭＳ Ｐゴシック" pitchFamily="34" charset="-128"/>
                <a:cs typeface="Arial" pitchFamily="34" charset="0"/>
              </a:rPr>
              <a:t>Critical to Our Economy through the NSRS</a:t>
            </a:r>
          </a:p>
        </p:txBody>
      </p:sp>
      <p:pic>
        <p:nvPicPr>
          <p:cNvPr id="16396"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87516" y="2343151"/>
            <a:ext cx="1894284" cy="1288256"/>
          </a:xfrm>
          <a:prstGeom prst="rect">
            <a:avLst/>
          </a:prstGeom>
          <a:noFill/>
          <a:ln>
            <a:noFill/>
          </a:ln>
          <a:effectLst>
            <a:outerShdw blurRad="50800" dist="38100" algn="r">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28685" name="Rectangle 19"/>
          <p:cNvSpPr>
            <a:spLocks noChangeArrowheads="1"/>
          </p:cNvSpPr>
          <p:nvPr/>
        </p:nvSpPr>
        <p:spPr bwMode="white">
          <a:xfrm>
            <a:off x="4900613" y="3283744"/>
            <a:ext cx="1450181" cy="20823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defRPr/>
            </a:pPr>
            <a:r>
              <a:rPr lang="en-US" sz="900" dirty="0">
                <a:solidFill>
                  <a:srgbClr val="FFFFFF"/>
                </a:solidFill>
                <a:latin typeface="Arial Black"/>
                <a:ea typeface="ＭＳ Ｐゴシック" charset="0"/>
                <a:cs typeface="Arial Black"/>
              </a:rPr>
              <a:t>Disaster Response</a:t>
            </a:r>
          </a:p>
        </p:txBody>
      </p:sp>
      <p:pic>
        <p:nvPicPr>
          <p:cNvPr id="16398"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5650" y="3762007"/>
            <a:ext cx="944166" cy="900113"/>
          </a:xfrm>
          <a:prstGeom prst="rect">
            <a:avLst/>
          </a:prstGeom>
          <a:noFill/>
          <a:ln>
            <a:noFill/>
          </a:ln>
          <a:effectLst>
            <a:outerShdw blurRad="50800" dist="38100" dir="13500000" algn="tl">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pic>
        <p:nvPicPr>
          <p:cNvPr id="28687" name="Picture 39"/>
          <p:cNvPicPr>
            <a:picLocks noChangeAspect="1" noChangeArrowheads="1"/>
          </p:cNvPicPr>
          <p:nvPr/>
        </p:nvPicPr>
        <p:blipFill>
          <a:blip r:embed="rId16"/>
          <a:srcRect/>
          <a:stretch>
            <a:fillRect/>
          </a:stretch>
        </p:blipFill>
        <p:spPr bwMode="auto">
          <a:xfrm>
            <a:off x="1206104" y="3754041"/>
            <a:ext cx="983456" cy="898922"/>
          </a:xfrm>
          <a:prstGeom prst="rect">
            <a:avLst/>
          </a:prstGeom>
          <a:noFill/>
          <a:ln>
            <a:noFill/>
          </a:ln>
          <a:effectLst>
            <a:outerShdw blurRad="50800" dist="38100" dir="18900000" algn="tr">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pic>
      <p:sp>
        <p:nvSpPr>
          <p:cNvPr id="28688" name="Rectangle 26"/>
          <p:cNvSpPr>
            <a:spLocks noChangeArrowheads="1"/>
          </p:cNvSpPr>
          <p:nvPr/>
        </p:nvSpPr>
        <p:spPr bwMode="white">
          <a:xfrm>
            <a:off x="1259682" y="3821907"/>
            <a:ext cx="1388269" cy="18053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lnSpc>
                <a:spcPct val="80000"/>
              </a:lnSpc>
              <a:defRPr/>
            </a:pPr>
            <a:r>
              <a:rPr lang="en-US" sz="900">
                <a:solidFill>
                  <a:srgbClr val="FFFFFF"/>
                </a:solidFill>
                <a:latin typeface="Arial Black" charset="0"/>
                <a:ea typeface="ＭＳ Ｐゴシック" charset="0"/>
                <a:cs typeface="Arial" charset="0"/>
              </a:rPr>
              <a:t>CORS</a:t>
            </a:r>
          </a:p>
        </p:txBody>
      </p:sp>
      <p:sp>
        <p:nvSpPr>
          <p:cNvPr id="28689" name="Rectangle 26"/>
          <p:cNvSpPr>
            <a:spLocks noChangeArrowheads="1"/>
          </p:cNvSpPr>
          <p:nvPr/>
        </p:nvSpPr>
        <p:spPr bwMode="white">
          <a:xfrm>
            <a:off x="2300288" y="3813573"/>
            <a:ext cx="1388269" cy="18053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69056" tIns="34529" rIns="69056" bIns="34529">
            <a:spAutoFit/>
          </a:bodyPr>
          <a:lstStyle/>
          <a:p>
            <a:pPr eaLnBrk="0" hangingPunct="0">
              <a:lnSpc>
                <a:spcPct val="80000"/>
              </a:lnSpc>
              <a:defRPr/>
            </a:pPr>
            <a:r>
              <a:rPr lang="en-US" sz="900">
                <a:solidFill>
                  <a:srgbClr val="FFFFFF"/>
                </a:solidFill>
                <a:latin typeface="Arial Black" charset="0"/>
                <a:ea typeface="ＭＳ Ｐゴシック" charset="0"/>
                <a:cs typeface="Arial" charset="0"/>
              </a:rPr>
              <a:t>Navigation</a:t>
            </a:r>
          </a:p>
        </p:txBody>
      </p:sp>
      <p:sp>
        <p:nvSpPr>
          <p:cNvPr id="16402" name="TextBox 2"/>
          <p:cNvSpPr txBox="1">
            <a:spLocks noChangeArrowheads="1"/>
          </p:cNvSpPr>
          <p:nvPr/>
        </p:nvSpPr>
        <p:spPr bwMode="auto">
          <a:xfrm>
            <a:off x="6979444" y="1826419"/>
            <a:ext cx="877163"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900" dirty="0">
                <a:solidFill>
                  <a:schemeClr val="tx2"/>
                </a:solidFill>
                <a:latin typeface="Arial Black" pitchFamily="34" charset="0"/>
              </a:rPr>
              <a:t>Satellite </a:t>
            </a:r>
          </a:p>
          <a:p>
            <a:pPr eaLnBrk="1" hangingPunct="1">
              <a:spcBef>
                <a:spcPct val="0"/>
              </a:spcBef>
              <a:buFontTx/>
              <a:buNone/>
            </a:pPr>
            <a:r>
              <a:rPr lang="en-US" altLang="en-US" sz="900" dirty="0">
                <a:solidFill>
                  <a:schemeClr val="tx2"/>
                </a:solidFill>
                <a:latin typeface="Arial Black" pitchFamily="34" charset="0"/>
              </a:rPr>
              <a:t>Operations</a:t>
            </a:r>
          </a:p>
        </p:txBody>
      </p:sp>
      <p:sp>
        <p:nvSpPr>
          <p:cNvPr id="16403" name="TextBox 38"/>
          <p:cNvSpPr txBox="1">
            <a:spLocks noChangeArrowheads="1"/>
          </p:cNvSpPr>
          <p:nvPr/>
        </p:nvSpPr>
        <p:spPr bwMode="auto">
          <a:xfrm>
            <a:off x="7043737" y="4682000"/>
            <a:ext cx="1067991" cy="2308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900" dirty="0">
                <a:solidFill>
                  <a:schemeClr val="tx2"/>
                </a:solidFill>
                <a:latin typeface="Arial Black" pitchFamily="34" charset="0"/>
              </a:rPr>
              <a:t>Survey Marks</a:t>
            </a:r>
          </a:p>
        </p:txBody>
      </p:sp>
      <p:sp>
        <p:nvSpPr>
          <p:cNvPr id="16404" name="TextBox 39"/>
          <p:cNvSpPr txBox="1">
            <a:spLocks noChangeArrowheads="1"/>
          </p:cNvSpPr>
          <p:nvPr/>
        </p:nvSpPr>
        <p:spPr bwMode="auto">
          <a:xfrm>
            <a:off x="6983017" y="3281363"/>
            <a:ext cx="864339"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900" dirty="0">
                <a:solidFill>
                  <a:schemeClr val="tx2"/>
                </a:solidFill>
                <a:latin typeface="Arial Black" pitchFamily="34" charset="0"/>
              </a:rPr>
              <a:t>Personal </a:t>
            </a:r>
            <a:br>
              <a:rPr lang="en-US" altLang="en-US" sz="900" dirty="0">
                <a:solidFill>
                  <a:schemeClr val="tx2"/>
                </a:solidFill>
                <a:latin typeface="Arial Black" pitchFamily="34" charset="0"/>
              </a:rPr>
            </a:br>
            <a:r>
              <a:rPr lang="en-US" altLang="en-US" sz="900" dirty="0">
                <a:solidFill>
                  <a:schemeClr val="tx2"/>
                </a:solidFill>
                <a:latin typeface="Arial Black" pitchFamily="34" charset="0"/>
              </a:rPr>
              <a:t>Navigation</a:t>
            </a:r>
          </a:p>
        </p:txBody>
      </p:sp>
      <p:sp>
        <p:nvSpPr>
          <p:cNvPr id="12" name="Slide Number Placeholder 11"/>
          <p:cNvSpPr>
            <a:spLocks noGrp="1"/>
          </p:cNvSpPr>
          <p:nvPr>
            <p:ph type="sldNum" sz="quarter" idx="12"/>
          </p:nvPr>
        </p:nvSpPr>
        <p:spPr/>
        <p:txBody>
          <a:bodyPr/>
          <a:lstStyle/>
          <a:p>
            <a:pPr>
              <a:defRPr/>
            </a:pPr>
            <a:fld id="{2D169006-344C-488C-A18C-6BFA0E2015AE}" type="slidenum">
              <a:rPr lang="en-US" altLang="en-US" smtClean="0"/>
              <a:pPr>
                <a:defRPr/>
              </a:pPr>
              <a:t>3</a:t>
            </a:fld>
            <a:endParaRPr lang="en-US" altLang="en-US" dirty="0"/>
          </a:p>
        </p:txBody>
      </p:sp>
    </p:spTree>
    <p:extLst>
      <p:ext uri="{BB962C8B-B14F-4D97-AF65-F5344CB8AC3E}">
        <p14:creationId xmlns:p14="http://schemas.microsoft.com/office/powerpoint/2010/main" val="22553421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Survey\Control\Photographs\Monuments\FLAGSTAFF NCMN.JPG"/>
          <p:cNvPicPr>
            <a:picLocks noChangeAspect="1" noChangeArrowheads="1"/>
          </p:cNvPicPr>
          <p:nvPr/>
        </p:nvPicPr>
        <p:blipFill>
          <a:blip r:embed="rId3"/>
          <a:srcRect/>
          <a:stretch>
            <a:fillRect/>
          </a:stretch>
        </p:blipFill>
        <p:spPr bwMode="auto">
          <a:xfrm>
            <a:off x="1840706" y="3958829"/>
            <a:ext cx="852488" cy="847725"/>
          </a:xfrm>
          <a:prstGeom prst="rect">
            <a:avLst/>
          </a:prstGeom>
          <a:noFill/>
          <a:ln w="9525">
            <a:solidFill>
              <a:schemeClr val="tx1"/>
            </a:solidFill>
            <a:miter lim="800000"/>
            <a:headEnd/>
            <a:tailEnd/>
          </a:ln>
          <a:effectLst>
            <a:outerShdw blurRad="50800" dist="38100" dir="2700000" algn="tl" rotWithShape="0">
              <a:srgbClr val="000000">
                <a:alpha val="39999"/>
              </a:srgbClr>
            </a:outerShdw>
          </a:effectLst>
          <a:extLst>
            <a:ext uri="{909E8E84-426E-40dd-AFC4-6F175D3DCCD1}"/>
          </a:extLst>
        </p:spPr>
      </p:pic>
      <p:pic>
        <p:nvPicPr>
          <p:cNvPr id="7171" name="Picture 11" descr="GPS-Conste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17" y="3198019"/>
            <a:ext cx="773906" cy="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2751535" y="4139804"/>
            <a:ext cx="90922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US" altLang="en-US" sz="900" b="1">
                <a:solidFill>
                  <a:srgbClr val="C00000"/>
                </a:solidFill>
                <a:latin typeface="Arial" panose="020B0604020202020204" pitchFamily="34" charset="0"/>
                <a:ea typeface="MS PGothic" panose="020B0600070205080204" pitchFamily="34" charset="-128"/>
              </a:rPr>
              <a:t>Passive </a:t>
            </a:r>
          </a:p>
          <a:p>
            <a:pPr defTabSz="685800" fontAlgn="base">
              <a:spcBef>
                <a:spcPct val="0"/>
              </a:spcBef>
              <a:spcAft>
                <a:spcPct val="0"/>
              </a:spcAft>
              <a:buNone/>
            </a:pPr>
            <a:r>
              <a:rPr lang="en-US" altLang="en-US" sz="900" b="1">
                <a:solidFill>
                  <a:srgbClr val="C00000"/>
                </a:solidFill>
                <a:latin typeface="Arial" panose="020B0604020202020204" pitchFamily="34" charset="0"/>
                <a:ea typeface="MS PGothic" panose="020B0600070205080204" pitchFamily="34" charset="-128"/>
              </a:rPr>
              <a:t>Control</a:t>
            </a:r>
          </a:p>
          <a:p>
            <a:pPr defTabSz="685800" fontAlgn="base">
              <a:spcBef>
                <a:spcPct val="0"/>
              </a:spcBef>
              <a:spcAft>
                <a:spcPct val="0"/>
              </a:spcAft>
              <a:buNone/>
            </a:pPr>
            <a:r>
              <a:rPr lang="en-US" altLang="en-US" sz="900" b="1">
                <a:solidFill>
                  <a:srgbClr val="1F497D"/>
                </a:solidFill>
                <a:latin typeface="Arial" panose="020B0604020202020204" pitchFamily="34" charset="0"/>
                <a:ea typeface="MS PGothic" panose="020B0600070205080204" pitchFamily="34" charset="-128"/>
              </a:rPr>
              <a:t>(Monuments)</a:t>
            </a:r>
          </a:p>
        </p:txBody>
      </p:sp>
      <p:sp>
        <p:nvSpPr>
          <p:cNvPr id="3" name="Right Arrow 2"/>
          <p:cNvSpPr>
            <a:spLocks noChangeArrowheads="1"/>
          </p:cNvSpPr>
          <p:nvPr/>
        </p:nvSpPr>
        <p:spPr bwMode="auto">
          <a:xfrm>
            <a:off x="3640932" y="3905250"/>
            <a:ext cx="369094" cy="238125"/>
          </a:xfrm>
          <a:prstGeom prst="rightArrow">
            <a:avLst>
              <a:gd name="adj1" fmla="val 50000"/>
              <a:gd name="adj2" fmla="val 50002"/>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sp>
        <p:nvSpPr>
          <p:cNvPr id="7174" name="Content Placeholder 2"/>
          <p:cNvSpPr txBox="1">
            <a:spLocks/>
          </p:cNvSpPr>
          <p:nvPr/>
        </p:nvSpPr>
        <p:spPr bwMode="auto">
          <a:xfrm>
            <a:off x="1220392" y="1345406"/>
            <a:ext cx="1020365" cy="107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0" fontAlgn="base" hangingPunct="0">
              <a:lnSpc>
                <a:spcPct val="105000"/>
              </a:lnSpc>
              <a:spcBef>
                <a:spcPct val="0"/>
              </a:spcBef>
              <a:spcAft>
                <a:spcPct val="0"/>
              </a:spcAft>
              <a:buNone/>
            </a:pPr>
            <a:r>
              <a:rPr lang="en-US" altLang="en-US" sz="1200">
                <a:solidFill>
                  <a:prstClr val="black"/>
                </a:solidFill>
                <a:latin typeface="Arial" panose="020B0604020202020204" pitchFamily="34" charset="0"/>
                <a:ea typeface="MS PGothic" panose="020B0600070205080204" pitchFamily="34" charset="-128"/>
              </a:rPr>
              <a:t>Our Nation’s first civilian science agency.</a:t>
            </a:r>
          </a:p>
        </p:txBody>
      </p:sp>
      <p:pic>
        <p:nvPicPr>
          <p:cNvPr id="4105" name="Picture 10" descr="C:\BShaw\Presentations\Juliana_NSGIC_2012\images\corb_ant_000_edit.jpg"/>
          <p:cNvPicPr>
            <a:picLocks noChangeAspect="1" noChangeArrowheads="1"/>
          </p:cNvPicPr>
          <p:nvPr/>
        </p:nvPicPr>
        <p:blipFill>
          <a:blip r:embed="rId5"/>
          <a:srcRect/>
          <a:stretch>
            <a:fillRect/>
          </a:stretch>
        </p:blipFill>
        <p:spPr bwMode="auto">
          <a:xfrm>
            <a:off x="4229100" y="4261248"/>
            <a:ext cx="891779" cy="792956"/>
          </a:xfrm>
          <a:prstGeom prst="rect">
            <a:avLst/>
          </a:prstGeom>
          <a:noFill/>
          <a:ln w="9525">
            <a:solidFill>
              <a:schemeClr val="tx1"/>
            </a:solidFill>
            <a:miter lim="800000"/>
            <a:headEnd/>
            <a:tailEnd/>
          </a:ln>
          <a:effectLst>
            <a:outerShdw blurRad="50800" dist="38100" dir="2700000" algn="ctr" rotWithShape="0">
              <a:srgbClr val="000000">
                <a:alpha val="39999"/>
              </a:srgbClr>
            </a:outerShdw>
          </a:effectLst>
          <a:extLst>
            <a:ext uri="{909E8E84-426E-40dd-AFC4-6F175D3DCCD1}"/>
          </a:extLst>
        </p:spPr>
      </p:pic>
      <p:sp>
        <p:nvSpPr>
          <p:cNvPr id="7176" name="Rectangle 2"/>
          <p:cNvSpPr txBox="1">
            <a:spLocks noChangeArrowheads="1"/>
          </p:cNvSpPr>
          <p:nvPr/>
        </p:nvSpPr>
        <p:spPr bwMode="auto">
          <a:xfrm>
            <a:off x="1371600" y="3028950"/>
            <a:ext cx="21907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US" altLang="en-US" sz="1500" b="1">
                <a:solidFill>
                  <a:srgbClr val="1F497D"/>
                </a:solidFill>
                <a:latin typeface="Arial Black" panose="020B0A04020102020204" pitchFamily="34" charset="0"/>
                <a:ea typeface="MS PGothic" panose="020B0600070205080204" pitchFamily="34" charset="-128"/>
              </a:rPr>
              <a:t>NGS and the NSRS have evolved over our long history</a:t>
            </a:r>
          </a:p>
        </p:txBody>
      </p:sp>
      <p:pic>
        <p:nvPicPr>
          <p:cNvPr id="7177" name="Picture 6" descr="hassler_small"/>
          <p:cNvPicPr>
            <a:picLocks noChangeAspect="1" noChangeArrowheads="1"/>
          </p:cNvPicPr>
          <p:nvPr/>
        </p:nvPicPr>
        <p:blipFill>
          <a:blip r:embed="rId6">
            <a:extLst>
              <a:ext uri="{28A0092B-C50C-407E-A947-70E740481C1C}">
                <a14:useLocalDpi xmlns:a14="http://schemas.microsoft.com/office/drawing/2010/main" val="0"/>
              </a:ext>
            </a:extLst>
          </a:blip>
          <a:srcRect l="571" r="-571" b="12363"/>
          <a:stretch>
            <a:fillRect/>
          </a:stretch>
        </p:blipFill>
        <p:spPr bwMode="auto">
          <a:xfrm>
            <a:off x="3662362" y="1332310"/>
            <a:ext cx="710804" cy="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5" descr="C:\BShaw\AerialGravity\PRVI\For_Photoshop\digitalimages\US_Coast_G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119" y="1308498"/>
            <a:ext cx="877491" cy="90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8"/>
          <p:cNvSpPr>
            <a:spLocks noChangeArrowheads="1"/>
          </p:cNvSpPr>
          <p:nvPr/>
        </p:nvSpPr>
        <p:spPr bwMode="auto">
          <a:xfrm>
            <a:off x="3245644" y="2218135"/>
            <a:ext cx="1503760"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defTabSz="685800" eaLnBrk="0" fontAlgn="base" hangingPunct="0">
              <a:lnSpc>
                <a:spcPct val="105000"/>
              </a:lnSpc>
              <a:spcBef>
                <a:spcPct val="0"/>
              </a:spcBef>
              <a:spcAft>
                <a:spcPct val="0"/>
              </a:spcAft>
            </a:pPr>
            <a:r>
              <a:rPr lang="en-US" altLang="en-US" sz="1050" b="1">
                <a:solidFill>
                  <a:srgbClr val="C00000"/>
                </a:solidFill>
                <a:latin typeface="Arial Black" panose="020B0A04020102020204" pitchFamily="34" charset="0"/>
              </a:rPr>
              <a:t>1878</a:t>
            </a:r>
          </a:p>
          <a:p>
            <a:pPr marL="342900" lvl="1" defTabSz="685800" eaLnBrk="0" fontAlgn="base" hangingPunct="0">
              <a:lnSpc>
                <a:spcPct val="105000"/>
              </a:lnSpc>
              <a:spcBef>
                <a:spcPct val="0"/>
              </a:spcBef>
              <a:spcAft>
                <a:spcPct val="0"/>
              </a:spcAft>
            </a:pPr>
            <a:r>
              <a:rPr lang="en-US" altLang="en-US" sz="900" b="1">
                <a:solidFill>
                  <a:prstClr val="black"/>
                </a:solidFill>
              </a:rPr>
              <a:t>Ferdinand Hassler</a:t>
            </a:r>
            <a:br>
              <a:rPr lang="en-US" altLang="en-US" sz="900" b="1">
                <a:solidFill>
                  <a:prstClr val="black"/>
                </a:solidFill>
              </a:rPr>
            </a:br>
            <a:r>
              <a:rPr lang="en-US" altLang="en-US" sz="900" b="1">
                <a:solidFill>
                  <a:srgbClr val="1F497D"/>
                </a:solidFill>
              </a:rPr>
              <a:t>U.S. Coast and Geodetic Survey</a:t>
            </a:r>
          </a:p>
        </p:txBody>
      </p:sp>
      <p:sp>
        <p:nvSpPr>
          <p:cNvPr id="7180" name="Rectangle 25"/>
          <p:cNvSpPr>
            <a:spLocks noChangeArrowheads="1"/>
          </p:cNvSpPr>
          <p:nvPr/>
        </p:nvSpPr>
        <p:spPr bwMode="auto">
          <a:xfrm>
            <a:off x="1751410" y="2201466"/>
            <a:ext cx="1883569" cy="55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defTabSz="685800" eaLnBrk="0" fontAlgn="base" hangingPunct="0">
              <a:lnSpc>
                <a:spcPct val="105000"/>
              </a:lnSpc>
              <a:spcBef>
                <a:spcPct val="0"/>
              </a:spcBef>
              <a:spcAft>
                <a:spcPct val="0"/>
              </a:spcAft>
            </a:pPr>
            <a:r>
              <a:rPr lang="en-US" altLang="en-US" sz="1050" b="1">
                <a:solidFill>
                  <a:srgbClr val="C00000"/>
                </a:solidFill>
                <a:latin typeface="Arial Black" panose="020B0A04020102020204" pitchFamily="34" charset="0"/>
              </a:rPr>
              <a:t>1807</a:t>
            </a:r>
          </a:p>
          <a:p>
            <a:pPr marL="342900" lvl="1" defTabSz="685800" eaLnBrk="0" fontAlgn="base" hangingPunct="0">
              <a:lnSpc>
                <a:spcPct val="105000"/>
              </a:lnSpc>
              <a:spcBef>
                <a:spcPct val="0"/>
              </a:spcBef>
              <a:spcAft>
                <a:spcPct val="0"/>
              </a:spcAft>
            </a:pPr>
            <a:r>
              <a:rPr lang="en-US" altLang="en-US" sz="900" b="1">
                <a:solidFill>
                  <a:prstClr val="black"/>
                </a:solidFill>
              </a:rPr>
              <a:t>Thomas Jefferson</a:t>
            </a:r>
          </a:p>
          <a:p>
            <a:pPr marL="342900" lvl="1" defTabSz="685800" eaLnBrk="0" fontAlgn="base" hangingPunct="0">
              <a:lnSpc>
                <a:spcPct val="105000"/>
              </a:lnSpc>
              <a:spcBef>
                <a:spcPct val="0"/>
              </a:spcBef>
              <a:spcAft>
                <a:spcPct val="0"/>
              </a:spcAft>
            </a:pPr>
            <a:r>
              <a:rPr lang="en-US" altLang="en-US" sz="900" b="1">
                <a:solidFill>
                  <a:srgbClr val="1F497D"/>
                </a:solidFill>
              </a:rPr>
              <a:t>Survey of the Coast</a:t>
            </a:r>
            <a:endParaRPr lang="en-US" altLang="en-US" sz="900">
              <a:solidFill>
                <a:srgbClr val="1F497D"/>
              </a:solidFill>
            </a:endParaRPr>
          </a:p>
        </p:txBody>
      </p:sp>
      <p:pic>
        <p:nvPicPr>
          <p:cNvPr id="7181" name="Picture 12" descr="GNSS_revis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2662" y="3257550"/>
            <a:ext cx="18240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ight Arrow 27"/>
          <p:cNvSpPr>
            <a:spLocks noChangeArrowheads="1"/>
          </p:cNvSpPr>
          <p:nvPr/>
        </p:nvSpPr>
        <p:spPr bwMode="auto">
          <a:xfrm>
            <a:off x="5350669" y="3905250"/>
            <a:ext cx="369094" cy="238125"/>
          </a:xfrm>
          <a:prstGeom prst="rightArrow">
            <a:avLst>
              <a:gd name="adj1" fmla="val 50000"/>
              <a:gd name="adj2" fmla="val 50002"/>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sp>
        <p:nvSpPr>
          <p:cNvPr id="7183" name="Rectangle 28"/>
          <p:cNvSpPr>
            <a:spLocks noChangeArrowheads="1"/>
          </p:cNvSpPr>
          <p:nvPr/>
        </p:nvSpPr>
        <p:spPr bwMode="auto">
          <a:xfrm>
            <a:off x="4131469" y="4000501"/>
            <a:ext cx="885825" cy="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defTabSz="685800" eaLnBrk="0" fontAlgn="base" hangingPunct="0">
              <a:lnSpc>
                <a:spcPct val="105000"/>
              </a:lnSpc>
              <a:spcBef>
                <a:spcPct val="0"/>
              </a:spcBef>
              <a:spcAft>
                <a:spcPct val="0"/>
              </a:spcAft>
            </a:pPr>
            <a:r>
              <a:rPr lang="en-US" altLang="en-US" sz="1050" b="1">
                <a:solidFill>
                  <a:prstClr val="black"/>
                </a:solidFill>
              </a:rPr>
              <a:t>GPS</a:t>
            </a:r>
            <a:endParaRPr lang="en-US" altLang="en-US" sz="1050">
              <a:solidFill>
                <a:prstClr val="black"/>
              </a:solidFill>
            </a:endParaRPr>
          </a:p>
        </p:txBody>
      </p:sp>
      <p:sp>
        <p:nvSpPr>
          <p:cNvPr id="7184" name="Rectangle 29"/>
          <p:cNvSpPr>
            <a:spLocks noChangeArrowheads="1"/>
          </p:cNvSpPr>
          <p:nvPr/>
        </p:nvSpPr>
        <p:spPr bwMode="auto">
          <a:xfrm>
            <a:off x="6037660" y="4638676"/>
            <a:ext cx="1410890" cy="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algn="ctr" defTabSz="685800" eaLnBrk="0" fontAlgn="base" hangingPunct="0">
              <a:lnSpc>
                <a:spcPct val="105000"/>
              </a:lnSpc>
              <a:spcBef>
                <a:spcPct val="0"/>
              </a:spcBef>
              <a:spcAft>
                <a:spcPct val="0"/>
              </a:spcAft>
            </a:pPr>
            <a:r>
              <a:rPr lang="en-US" altLang="en-US" sz="1050" b="1">
                <a:solidFill>
                  <a:prstClr val="black"/>
                </a:solidFill>
              </a:rPr>
              <a:t>GNSS</a:t>
            </a:r>
            <a:endParaRPr lang="en-US" altLang="en-US" sz="1050">
              <a:solidFill>
                <a:prstClr val="black"/>
              </a:solidFill>
            </a:endParaRPr>
          </a:p>
        </p:txBody>
      </p:sp>
      <p:pic>
        <p:nvPicPr>
          <p:cNvPr id="7185"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27673" y="1257300"/>
            <a:ext cx="631031"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37660" y="1264444"/>
            <a:ext cx="1006078" cy="100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Rectangle 8"/>
          <p:cNvSpPr>
            <a:spLocks noChangeArrowheads="1"/>
          </p:cNvSpPr>
          <p:nvPr/>
        </p:nvSpPr>
        <p:spPr bwMode="auto">
          <a:xfrm>
            <a:off x="5812632" y="2201466"/>
            <a:ext cx="1503760" cy="55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1" defTabSz="685800" eaLnBrk="0" fontAlgn="base" hangingPunct="0">
              <a:lnSpc>
                <a:spcPct val="105000"/>
              </a:lnSpc>
              <a:spcBef>
                <a:spcPct val="0"/>
              </a:spcBef>
              <a:spcAft>
                <a:spcPct val="0"/>
              </a:spcAft>
            </a:pPr>
            <a:r>
              <a:rPr lang="en-US" altLang="en-US" sz="1050" b="1">
                <a:solidFill>
                  <a:srgbClr val="C00000"/>
                </a:solidFill>
                <a:latin typeface="Arial Black" panose="020B0A04020102020204" pitchFamily="34" charset="0"/>
              </a:rPr>
              <a:t>1970</a:t>
            </a:r>
          </a:p>
          <a:p>
            <a:pPr marL="342900" lvl="1" defTabSz="685800" eaLnBrk="0" fontAlgn="base" hangingPunct="0">
              <a:lnSpc>
                <a:spcPct val="105000"/>
              </a:lnSpc>
              <a:spcBef>
                <a:spcPct val="0"/>
              </a:spcBef>
              <a:spcAft>
                <a:spcPct val="0"/>
              </a:spcAft>
            </a:pPr>
            <a:r>
              <a:rPr lang="en-US" altLang="en-US" sz="900" b="1">
                <a:solidFill>
                  <a:srgbClr val="4F81BD"/>
                </a:solidFill>
              </a:rPr>
              <a:t>NOAA’s National Geodetic Survey</a:t>
            </a:r>
          </a:p>
        </p:txBody>
      </p:sp>
      <p:sp>
        <p:nvSpPr>
          <p:cNvPr id="7188" name="TextBox 1"/>
          <p:cNvSpPr txBox="1">
            <a:spLocks noChangeArrowheads="1"/>
          </p:cNvSpPr>
          <p:nvPr/>
        </p:nvSpPr>
        <p:spPr bwMode="auto">
          <a:xfrm>
            <a:off x="5141119" y="4281488"/>
            <a:ext cx="5950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en-US" altLang="en-US" sz="900" b="1">
                <a:solidFill>
                  <a:srgbClr val="C00000"/>
                </a:solidFill>
                <a:latin typeface="Arial" panose="020B0604020202020204" pitchFamily="34" charset="0"/>
                <a:ea typeface="MS PGothic" panose="020B0600070205080204" pitchFamily="34" charset="-128"/>
              </a:rPr>
              <a:t>Active</a:t>
            </a:r>
          </a:p>
          <a:p>
            <a:pPr defTabSz="685800" fontAlgn="base">
              <a:spcBef>
                <a:spcPct val="0"/>
              </a:spcBef>
              <a:spcAft>
                <a:spcPct val="0"/>
              </a:spcAft>
              <a:buNone/>
            </a:pPr>
            <a:r>
              <a:rPr lang="en-US" altLang="en-US" sz="900" b="1">
                <a:solidFill>
                  <a:srgbClr val="C00000"/>
                </a:solidFill>
                <a:latin typeface="Arial" panose="020B0604020202020204" pitchFamily="34" charset="0"/>
                <a:ea typeface="MS PGothic" panose="020B0600070205080204" pitchFamily="34" charset="-128"/>
              </a:rPr>
              <a:t>Control</a:t>
            </a:r>
          </a:p>
          <a:p>
            <a:pPr defTabSz="685800" fontAlgn="base">
              <a:spcBef>
                <a:spcPct val="0"/>
              </a:spcBef>
              <a:spcAft>
                <a:spcPct val="0"/>
              </a:spcAft>
              <a:buNone/>
            </a:pPr>
            <a:r>
              <a:rPr lang="en-US" altLang="en-US" sz="900" b="1">
                <a:solidFill>
                  <a:srgbClr val="1F497D"/>
                </a:solidFill>
                <a:latin typeface="Arial" panose="020B0604020202020204" pitchFamily="34" charset="0"/>
                <a:ea typeface="MS PGothic" panose="020B0600070205080204" pitchFamily="34" charset="-128"/>
              </a:rPr>
              <a:t>(CORS)</a:t>
            </a:r>
          </a:p>
        </p:txBody>
      </p:sp>
      <p:cxnSp>
        <p:nvCxnSpPr>
          <p:cNvPr id="7" name="Straight Connector 6"/>
          <p:cNvCxnSpPr>
            <a:cxnSpLocks noChangeShapeType="1"/>
          </p:cNvCxnSpPr>
          <p:nvPr/>
        </p:nvCxnSpPr>
        <p:spPr bwMode="auto">
          <a:xfrm>
            <a:off x="1371600" y="3038968"/>
            <a:ext cx="6515100" cy="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extLst>
        </p:spPr>
      </p:cxnSp>
      <p:sp>
        <p:nvSpPr>
          <p:cNvPr id="7190" name="Rectangle 1"/>
          <p:cNvSpPr>
            <a:spLocks noChangeArrowheads="1"/>
          </p:cNvSpPr>
          <p:nvPr/>
        </p:nvSpPr>
        <p:spPr bwMode="auto">
          <a:xfrm>
            <a:off x="1840706" y="300038"/>
            <a:ext cx="5678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1350">
                <a:solidFill>
                  <a:prstClr val="black"/>
                </a:solidFill>
                <a:cs typeface="Arial" panose="020B0604020202020204" pitchFamily="34" charset="0"/>
              </a:rPr>
              <a:t>NGS was created (as part of the Survey of the Coast) to define the </a:t>
            </a:r>
            <a:r>
              <a:rPr lang="en-US" altLang="en-US" sz="1350" b="1">
                <a:solidFill>
                  <a:srgbClr val="C00000"/>
                </a:solidFill>
                <a:latin typeface="Arial Black" panose="020B0A04020102020204" pitchFamily="34" charset="0"/>
                <a:cs typeface="Arial" panose="020B0604020202020204" pitchFamily="34" charset="0"/>
              </a:rPr>
              <a:t>NSRS</a:t>
            </a:r>
            <a:r>
              <a:rPr lang="en-US" altLang="en-US" sz="1350">
                <a:solidFill>
                  <a:prstClr val="black"/>
                </a:solidFill>
                <a:cs typeface="Arial" panose="020B0604020202020204" pitchFamily="34" charset="0"/>
              </a:rPr>
              <a:t>: a consistent set of mapping values and location information like latitude, longitude, height, scale, gravity, and orientation throughout the United States. </a:t>
            </a:r>
            <a:endParaRPr lang="en-US" altLang="en-US" sz="1350">
              <a:solidFill>
                <a:prstClr val="black"/>
              </a:solidFill>
            </a:endParaRPr>
          </a:p>
        </p:txBody>
      </p:sp>
    </p:spTree>
    <p:extLst>
      <p:ext uri="{BB962C8B-B14F-4D97-AF65-F5344CB8AC3E}">
        <p14:creationId xmlns:p14="http://schemas.microsoft.com/office/powerpoint/2010/main" val="4236455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1143000" y="336948"/>
            <a:ext cx="6858000"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US" altLang="en-US" sz="2700">
                <a:solidFill>
                  <a:srgbClr val="1F497D"/>
                </a:solidFill>
                <a:latin typeface="Gill Sans MT" panose="020B0502020104020203" pitchFamily="34" charset="0"/>
                <a:ea typeface="MS PGothic" panose="020B0600070205080204" pitchFamily="34" charset="-128"/>
              </a:rPr>
              <a:t>How it Works: Global Positioning System (GPS)</a:t>
            </a:r>
          </a:p>
        </p:txBody>
      </p:sp>
      <p:sp>
        <p:nvSpPr>
          <p:cNvPr id="35843" name="TextBox 14"/>
          <p:cNvSpPr txBox="1">
            <a:spLocks noChangeArrowheads="1"/>
          </p:cNvSpPr>
          <p:nvPr/>
        </p:nvSpPr>
        <p:spPr bwMode="auto">
          <a:xfrm>
            <a:off x="1338262" y="872728"/>
            <a:ext cx="6462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ctr" defTabSz="685800" eaLnBrk="0" fontAlgn="base" hangingPunct="0">
              <a:spcBef>
                <a:spcPct val="0"/>
              </a:spcBef>
              <a:spcAft>
                <a:spcPct val="0"/>
              </a:spcAft>
              <a:buFontTx/>
              <a:buAutoNum type="arabicPeriod"/>
            </a:pPr>
            <a:r>
              <a:rPr lang="en-US" altLang="en-US" sz="1350">
                <a:solidFill>
                  <a:prstClr val="black"/>
                </a:solidFill>
                <a:latin typeface="Arial" panose="020B0604020202020204" pitchFamily="34" charset="0"/>
              </a:rPr>
              <a:t>Ground stations tell the satellites where they are expected to be orbiting daily.</a:t>
            </a:r>
          </a:p>
          <a:p>
            <a:pPr marL="257175" indent="-257175" algn="ctr" defTabSz="685800" eaLnBrk="0" fontAlgn="base" hangingPunct="0">
              <a:spcBef>
                <a:spcPct val="0"/>
              </a:spcBef>
              <a:spcAft>
                <a:spcPct val="0"/>
              </a:spcAft>
              <a:buFontTx/>
              <a:buAutoNum type="arabicPeriod"/>
            </a:pPr>
            <a:r>
              <a:rPr lang="en-US" altLang="en-US" sz="1350">
                <a:solidFill>
                  <a:prstClr val="black"/>
                </a:solidFill>
                <a:latin typeface="Arial" panose="020B0604020202020204" pitchFamily="34" charset="0"/>
              </a:rPr>
              <a:t>GPS satellites broadcast their position, time stamp, and other info.</a:t>
            </a:r>
          </a:p>
          <a:p>
            <a:pPr marL="257175" indent="-257175" algn="ctr" defTabSz="685800" eaLnBrk="0" fontAlgn="base" hangingPunct="0">
              <a:spcBef>
                <a:spcPct val="0"/>
              </a:spcBef>
              <a:spcAft>
                <a:spcPct val="0"/>
              </a:spcAft>
              <a:buFontTx/>
              <a:buAutoNum type="arabicPeriod"/>
            </a:pPr>
            <a:r>
              <a:rPr lang="en-US" altLang="en-US" sz="1350">
                <a:solidFill>
                  <a:prstClr val="black"/>
                </a:solidFill>
                <a:latin typeface="Arial" panose="020B0604020202020204" pitchFamily="34" charset="0"/>
              </a:rPr>
              <a:t>Devices “listen” to GPS signals and calculate your position based on how long it took the signals to arrive and the satellite positions it “heard”.</a:t>
            </a:r>
          </a:p>
        </p:txBody>
      </p:sp>
      <p:pic>
        <p:nvPicPr>
          <p:cNvPr id="11268" name="Picture 2" descr="cartoon of a boy holding a GPS receiver with a satellite and ground station in th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2" y="2443162"/>
            <a:ext cx="270033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bwMode="auto">
          <a:xfrm>
            <a:off x="4100513" y="1943100"/>
            <a:ext cx="1485900" cy="5715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en-US" sz="1350" dirty="0">
                <a:solidFill>
                  <a:prstClr val="black"/>
                </a:solidFill>
                <a:latin typeface="Calibri"/>
              </a:rPr>
              <a:t>ME. HERE. NOW.</a:t>
            </a:r>
          </a:p>
        </p:txBody>
      </p:sp>
    </p:spTree>
    <p:extLst>
      <p:ext uri="{BB962C8B-B14F-4D97-AF65-F5344CB8AC3E}">
        <p14:creationId xmlns:p14="http://schemas.microsoft.com/office/powerpoint/2010/main" val="120487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r="18819" b="14661"/>
          <a:stretch>
            <a:fillRect/>
          </a:stretch>
        </p:blipFill>
        <p:spPr bwMode="auto">
          <a:xfrm>
            <a:off x="2114551" y="1452563"/>
            <a:ext cx="3926681" cy="32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1143000" y="542926"/>
            <a:ext cx="6858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eaLnBrk="0" fontAlgn="base" hangingPunct="0">
              <a:spcBef>
                <a:spcPct val="0"/>
              </a:spcBef>
              <a:spcAft>
                <a:spcPct val="0"/>
              </a:spcAft>
              <a:buNone/>
            </a:pPr>
            <a:r>
              <a:rPr lang="en-US" altLang="en-US" sz="1350">
                <a:solidFill>
                  <a:prstClr val="black"/>
                </a:solidFill>
                <a:latin typeface="Arial" panose="020B0604020202020204" pitchFamily="34" charset="0"/>
              </a:rPr>
              <a:t>Other countries have satellite systems too. Collectively, all systems are referred to as Global Navigation Satellite Systems (GNSS). Using more satellites improves positioning.</a:t>
            </a:r>
          </a:p>
        </p:txBody>
      </p:sp>
      <p:sp>
        <p:nvSpPr>
          <p:cNvPr id="13316" name="TextBox 3"/>
          <p:cNvSpPr txBox="1">
            <a:spLocks noChangeArrowheads="1"/>
          </p:cNvSpPr>
          <p:nvPr/>
        </p:nvSpPr>
        <p:spPr bwMode="auto">
          <a:xfrm>
            <a:off x="2840832" y="4683919"/>
            <a:ext cx="3469481"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0" fontAlgn="base" hangingPunct="0">
              <a:spcBef>
                <a:spcPct val="0"/>
              </a:spcBef>
              <a:spcAft>
                <a:spcPct val="0"/>
              </a:spcAft>
              <a:buNone/>
            </a:pPr>
            <a:r>
              <a:rPr lang="en-US" altLang="en-US" sz="1050">
                <a:solidFill>
                  <a:prstClr val="black"/>
                </a:solidFill>
                <a:latin typeface="Arial" panose="020B0604020202020204" pitchFamily="34" charset="0"/>
              </a:rPr>
              <a:t>Image credit: John Betz, Mitre Corporation</a:t>
            </a:r>
          </a:p>
        </p:txBody>
      </p:sp>
      <p:sp>
        <p:nvSpPr>
          <p:cNvPr id="40965" name="TextBox 4"/>
          <p:cNvSpPr txBox="1">
            <a:spLocks noChangeArrowheads="1"/>
          </p:cNvSpPr>
          <p:nvPr/>
        </p:nvSpPr>
        <p:spPr bwMode="auto">
          <a:xfrm>
            <a:off x="6342460" y="2021681"/>
            <a:ext cx="160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0" fontAlgn="base" hangingPunct="0">
              <a:spcBef>
                <a:spcPct val="0"/>
              </a:spcBef>
              <a:spcAft>
                <a:spcPct val="0"/>
              </a:spcAft>
              <a:buNone/>
            </a:pPr>
            <a:r>
              <a:rPr lang="en-US" altLang="en-US" sz="1350">
                <a:solidFill>
                  <a:prstClr val="black"/>
                </a:solidFill>
                <a:latin typeface="Arial" panose="020B0604020202020204" pitchFamily="34" charset="0"/>
              </a:rPr>
              <a:t>Fact: There are 24 active GPS satellites in orbit, but there are over 100 GNSS satellites in orbit. And the number keeps growing. </a:t>
            </a:r>
          </a:p>
        </p:txBody>
      </p:sp>
    </p:spTree>
    <p:extLst>
      <p:ext uri="{BB962C8B-B14F-4D97-AF65-F5344CB8AC3E}">
        <p14:creationId xmlns:p14="http://schemas.microsoft.com/office/powerpoint/2010/main" val="266178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t="19556" b="21777"/>
          <a:stretch>
            <a:fillRect/>
          </a:stretch>
        </p:blipFill>
        <p:spPr bwMode="auto">
          <a:xfrm>
            <a:off x="1371601" y="2183607"/>
            <a:ext cx="6337697" cy="278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43000" y="3924300"/>
            <a:ext cx="1333500"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sp>
        <p:nvSpPr>
          <p:cNvPr id="7" name="Rectangle 6"/>
          <p:cNvSpPr/>
          <p:nvPr/>
        </p:nvSpPr>
        <p:spPr>
          <a:xfrm>
            <a:off x="6185297" y="3924300"/>
            <a:ext cx="1333500"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sp>
        <p:nvSpPr>
          <p:cNvPr id="8" name="Oval 7"/>
          <p:cNvSpPr/>
          <p:nvPr/>
        </p:nvSpPr>
        <p:spPr>
          <a:xfrm flipV="1">
            <a:off x="5700713" y="3979069"/>
            <a:ext cx="165497" cy="83344"/>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nvGrpSpPr>
          <p:cNvPr id="9" name="Group 8"/>
          <p:cNvGrpSpPr>
            <a:grpSpLocks/>
          </p:cNvGrpSpPr>
          <p:nvPr/>
        </p:nvGrpSpPr>
        <p:grpSpPr bwMode="auto">
          <a:xfrm>
            <a:off x="1607344" y="3901678"/>
            <a:ext cx="1866900" cy="984647"/>
            <a:chOff x="619431" y="5202766"/>
            <a:chExt cx="2489200" cy="1312334"/>
          </a:xfrm>
        </p:grpSpPr>
        <p:sp>
          <p:nvSpPr>
            <p:cNvPr id="11" name="Rectangle 10"/>
            <p:cNvSpPr/>
            <p:nvPr/>
          </p:nvSpPr>
          <p:spPr>
            <a:xfrm>
              <a:off x="619431" y="5202766"/>
              <a:ext cx="2489200" cy="999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nvGrpSpPr>
            <p:cNvPr id="15397" name="Group 11"/>
            <p:cNvGrpSpPr>
              <a:grpSpLocks/>
            </p:cNvGrpSpPr>
            <p:nvPr/>
          </p:nvGrpSpPr>
          <p:grpSpPr bwMode="auto">
            <a:xfrm>
              <a:off x="1642533" y="5232400"/>
              <a:ext cx="609600" cy="1282700"/>
              <a:chOff x="3335865" y="5486400"/>
              <a:chExt cx="609600" cy="1282700"/>
            </a:xfrm>
          </p:grpSpPr>
          <p:pic>
            <p:nvPicPr>
              <p:cNvPr id="15398"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flipV="1">
                <a:off x="3447826" y="5486916"/>
                <a:ext cx="222250" cy="109494"/>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sp>
        <p:nvSpPr>
          <p:cNvPr id="10" name="Rectangle 9"/>
          <p:cNvSpPr/>
          <p:nvPr/>
        </p:nvSpPr>
        <p:spPr>
          <a:xfrm>
            <a:off x="3352800" y="3965972"/>
            <a:ext cx="1728788"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nvGrpSpPr>
          <p:cNvPr id="42" name="Group 41"/>
          <p:cNvGrpSpPr>
            <a:grpSpLocks/>
          </p:cNvGrpSpPr>
          <p:nvPr/>
        </p:nvGrpSpPr>
        <p:grpSpPr bwMode="auto">
          <a:xfrm>
            <a:off x="1298972" y="2928938"/>
            <a:ext cx="6629400" cy="2390775"/>
            <a:chOff x="207591" y="3905249"/>
            <a:chExt cx="8840314" cy="3187701"/>
          </a:xfrm>
        </p:grpSpPr>
        <p:grpSp>
          <p:nvGrpSpPr>
            <p:cNvPr id="15371" name="Group 14"/>
            <p:cNvGrpSpPr>
              <a:grpSpLocks/>
            </p:cNvGrpSpPr>
            <p:nvPr/>
          </p:nvGrpSpPr>
          <p:grpSpPr bwMode="auto">
            <a:xfrm>
              <a:off x="2887133" y="5274733"/>
              <a:ext cx="2489200" cy="1312334"/>
              <a:chOff x="619431" y="5202766"/>
              <a:chExt cx="2489200" cy="1312334"/>
            </a:xfrm>
          </p:grpSpPr>
          <p:sp>
            <p:nvSpPr>
              <p:cNvPr id="16" name="Rectangle 15"/>
              <p:cNvSpPr/>
              <p:nvPr/>
            </p:nvSpPr>
            <p:spPr>
              <a:xfrm>
                <a:off x="619927" y="5203295"/>
                <a:ext cx="2487926" cy="998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nvGrpSpPr>
              <p:cNvPr id="15393" name="Group 16"/>
              <p:cNvGrpSpPr>
                <a:grpSpLocks/>
              </p:cNvGrpSpPr>
              <p:nvPr/>
            </p:nvGrpSpPr>
            <p:grpSpPr bwMode="auto">
              <a:xfrm>
                <a:off x="1642533" y="5232400"/>
                <a:ext cx="609600" cy="1282700"/>
                <a:chOff x="3335865" y="5486400"/>
                <a:chExt cx="609600" cy="1282700"/>
              </a:xfrm>
            </p:grpSpPr>
            <p:pic>
              <p:nvPicPr>
                <p:cNvPr id="15394"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flipV="1">
                  <a:off x="3448464" y="5495395"/>
                  <a:ext cx="222278" cy="109537"/>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grpSp>
          <p:nvGrpSpPr>
            <p:cNvPr id="15372" name="Group 19"/>
            <p:cNvGrpSpPr>
              <a:grpSpLocks/>
            </p:cNvGrpSpPr>
            <p:nvPr/>
          </p:nvGrpSpPr>
          <p:grpSpPr bwMode="auto">
            <a:xfrm>
              <a:off x="6558705" y="5046132"/>
              <a:ext cx="2489200" cy="1312334"/>
              <a:chOff x="619431" y="5202766"/>
              <a:chExt cx="2489200" cy="1312334"/>
            </a:xfrm>
          </p:grpSpPr>
          <p:sp>
            <p:nvSpPr>
              <p:cNvPr id="21" name="Rectangle 20"/>
              <p:cNvSpPr/>
              <p:nvPr/>
            </p:nvSpPr>
            <p:spPr>
              <a:xfrm>
                <a:off x="619117" y="5203296"/>
                <a:ext cx="2489514" cy="998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nvGrpSpPr>
              <p:cNvPr id="15389" name="Group 21"/>
              <p:cNvGrpSpPr>
                <a:grpSpLocks/>
              </p:cNvGrpSpPr>
              <p:nvPr/>
            </p:nvGrpSpPr>
            <p:grpSpPr bwMode="auto">
              <a:xfrm>
                <a:off x="1642533" y="5232400"/>
                <a:ext cx="609600" cy="1282700"/>
                <a:chOff x="3335865" y="5486400"/>
                <a:chExt cx="609600" cy="1282700"/>
              </a:xfrm>
            </p:grpSpPr>
            <p:pic>
              <p:nvPicPr>
                <p:cNvPr id="15390"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flipV="1">
                  <a:off x="3439716" y="5495396"/>
                  <a:ext cx="222278" cy="109537"/>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grpSp>
          <p:nvGrpSpPr>
            <p:cNvPr id="15373" name="Group 26"/>
            <p:cNvGrpSpPr>
              <a:grpSpLocks/>
            </p:cNvGrpSpPr>
            <p:nvPr/>
          </p:nvGrpSpPr>
          <p:grpSpPr bwMode="auto">
            <a:xfrm>
              <a:off x="207591" y="4618566"/>
              <a:ext cx="609600" cy="1282700"/>
              <a:chOff x="3335865" y="5486400"/>
              <a:chExt cx="609600" cy="1282700"/>
            </a:xfrm>
          </p:grpSpPr>
          <p:pic>
            <p:nvPicPr>
              <p:cNvPr id="15386"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p:cNvSpPr/>
              <p:nvPr/>
            </p:nvSpPr>
            <p:spPr>
              <a:xfrm flipV="1">
                <a:off x="3448591" y="5485871"/>
                <a:ext cx="222278" cy="109537"/>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nvGrpSpPr>
            <p:cNvPr id="15374" name="Group 29"/>
            <p:cNvGrpSpPr>
              <a:grpSpLocks/>
            </p:cNvGrpSpPr>
            <p:nvPr/>
          </p:nvGrpSpPr>
          <p:grpSpPr bwMode="auto">
            <a:xfrm>
              <a:off x="773533" y="3905249"/>
              <a:ext cx="609600" cy="1282700"/>
              <a:chOff x="3335865" y="5486400"/>
              <a:chExt cx="609600" cy="1282700"/>
            </a:xfrm>
          </p:grpSpPr>
          <p:pic>
            <p:nvPicPr>
              <p:cNvPr id="15384"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p:nvPr/>
            </p:nvSpPr>
            <p:spPr>
              <a:xfrm flipV="1">
                <a:off x="3447870" y="5486400"/>
                <a:ext cx="222278" cy="1095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nvGrpSpPr>
            <p:cNvPr id="15375" name="Group 32"/>
            <p:cNvGrpSpPr>
              <a:grpSpLocks/>
            </p:cNvGrpSpPr>
            <p:nvPr/>
          </p:nvGrpSpPr>
          <p:grpSpPr bwMode="auto">
            <a:xfrm>
              <a:off x="3248608" y="5810250"/>
              <a:ext cx="609600" cy="1282700"/>
              <a:chOff x="3335865" y="5486400"/>
              <a:chExt cx="609600" cy="1282700"/>
            </a:xfrm>
          </p:grpSpPr>
          <p:pic>
            <p:nvPicPr>
              <p:cNvPr id="15382"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p:cNvSpPr/>
              <p:nvPr/>
            </p:nvSpPr>
            <p:spPr>
              <a:xfrm flipV="1">
                <a:off x="3448020" y="5486400"/>
                <a:ext cx="222278" cy="1095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nvGrpSpPr>
            <p:cNvPr id="15376" name="Group 35"/>
            <p:cNvGrpSpPr>
              <a:grpSpLocks/>
            </p:cNvGrpSpPr>
            <p:nvPr/>
          </p:nvGrpSpPr>
          <p:grpSpPr bwMode="auto">
            <a:xfrm>
              <a:off x="8438305" y="3949700"/>
              <a:ext cx="609600" cy="1282700"/>
              <a:chOff x="3335865" y="5486400"/>
              <a:chExt cx="609600" cy="1282700"/>
            </a:xfrm>
          </p:grpSpPr>
          <p:pic>
            <p:nvPicPr>
              <p:cNvPr id="15380"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p:nvPr/>
            </p:nvSpPr>
            <p:spPr>
              <a:xfrm flipV="1">
                <a:off x="3448514" y="5486399"/>
                <a:ext cx="222278" cy="1095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nvGrpSpPr>
            <p:cNvPr id="15377" name="Group 38"/>
            <p:cNvGrpSpPr>
              <a:grpSpLocks/>
            </p:cNvGrpSpPr>
            <p:nvPr/>
          </p:nvGrpSpPr>
          <p:grpSpPr bwMode="auto">
            <a:xfrm>
              <a:off x="359991" y="4770966"/>
              <a:ext cx="609600" cy="1282700"/>
              <a:chOff x="3335865" y="5486400"/>
              <a:chExt cx="609600" cy="1282700"/>
            </a:xfrm>
          </p:grpSpPr>
          <p:pic>
            <p:nvPicPr>
              <p:cNvPr id="15378" name="Picture 7" descr="https://upload.wikimedia.org/wikipedia/commons/3/31/Dgps1.jpg"/>
              <p:cNvPicPr>
                <a:picLocks noChangeAspect="1" noChangeArrowheads="1"/>
              </p:cNvPicPr>
              <p:nvPr/>
            </p:nvPicPr>
            <p:blipFill>
              <a:blip r:embed="rId3">
                <a:extLst>
                  <a:ext uri="{28A0092B-C50C-407E-A947-70E740481C1C}">
                    <a14:useLocalDpi xmlns:a14="http://schemas.microsoft.com/office/drawing/2010/main" val="0"/>
                  </a:ext>
                </a:extLst>
              </a:blip>
              <a:srcRect l="66930" t="58852" r="25856" b="21777"/>
              <a:stretch>
                <a:fillRect/>
              </a:stretch>
            </p:blipFill>
            <p:spPr bwMode="auto">
              <a:xfrm>
                <a:off x="3335865" y="5541433"/>
                <a:ext cx="6096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p:cNvSpPr/>
              <p:nvPr/>
            </p:nvSpPr>
            <p:spPr>
              <a:xfrm flipV="1">
                <a:off x="3448610" y="5485871"/>
                <a:ext cx="222278" cy="109537"/>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Calibri"/>
                </a:endParaRPr>
              </a:p>
            </p:txBody>
          </p:sp>
        </p:grpSp>
      </p:grpSp>
      <p:sp>
        <p:nvSpPr>
          <p:cNvPr id="15369" name="Title 1"/>
          <p:cNvSpPr txBox="1">
            <a:spLocks/>
          </p:cNvSpPr>
          <p:nvPr/>
        </p:nvSpPr>
        <p:spPr bwMode="auto">
          <a:xfrm>
            <a:off x="1143000" y="421481"/>
            <a:ext cx="6858000" cy="53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US" altLang="en-US" sz="2700">
                <a:solidFill>
                  <a:srgbClr val="1F497D"/>
                </a:solidFill>
                <a:latin typeface="Gill Sans MT" panose="020B0502020104020203" pitchFamily="34" charset="0"/>
                <a:ea typeface="MS PGothic" panose="020B0600070205080204" pitchFamily="34" charset="-128"/>
              </a:rPr>
              <a:t>Using Continuously Operating Reference Stations (CORSs) or Real-Time Networks</a:t>
            </a:r>
          </a:p>
        </p:txBody>
      </p:sp>
      <p:sp>
        <p:nvSpPr>
          <p:cNvPr id="15370" name="TextBox 43"/>
          <p:cNvSpPr txBox="1">
            <a:spLocks noChangeArrowheads="1"/>
          </p:cNvSpPr>
          <p:nvPr/>
        </p:nvSpPr>
        <p:spPr bwMode="auto">
          <a:xfrm>
            <a:off x="1152525" y="1303735"/>
            <a:ext cx="68484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eaLnBrk="0" fontAlgn="base" hangingPunct="0">
              <a:spcBef>
                <a:spcPct val="0"/>
              </a:spcBef>
              <a:spcAft>
                <a:spcPct val="0"/>
              </a:spcAft>
              <a:buNone/>
            </a:pPr>
            <a:r>
              <a:rPr lang="en-US" altLang="en-US" sz="1350">
                <a:solidFill>
                  <a:prstClr val="black"/>
                </a:solidFill>
                <a:latin typeface="Arial" panose="020B0604020202020204" pitchFamily="34" charset="0"/>
              </a:rPr>
              <a:t>Many signals interfere with GPS (like any radio/TV/cell signal: static, fading, dropouts, squelch). These degrade position accuracy. Having ground stations improves results.</a:t>
            </a:r>
          </a:p>
        </p:txBody>
      </p:sp>
    </p:spTree>
    <p:extLst>
      <p:ext uri="{BB962C8B-B14F-4D97-AF65-F5344CB8AC3E}">
        <p14:creationId xmlns:p14="http://schemas.microsoft.com/office/powerpoint/2010/main" val="1802936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1554956" y="784622"/>
            <a:ext cx="6034088" cy="4261247"/>
            <a:chOff x="161461" y="4634567"/>
            <a:chExt cx="2056433" cy="1452497"/>
          </a:xfrm>
        </p:grpSpPr>
        <p:pic>
          <p:nvPicPr>
            <p:cNvPr id="174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61" y="4634567"/>
              <a:ext cx="2056433" cy="1452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Box 4"/>
            <p:cNvSpPr txBox="1">
              <a:spLocks noChangeArrowheads="1"/>
            </p:cNvSpPr>
            <p:nvPr/>
          </p:nvSpPr>
          <p:spPr bwMode="auto">
            <a:xfrm>
              <a:off x="327784" y="5290210"/>
              <a:ext cx="796205" cy="4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0" fontAlgn="base" hangingPunct="0">
                <a:spcBef>
                  <a:spcPct val="0"/>
                </a:spcBef>
                <a:spcAft>
                  <a:spcPct val="0"/>
                </a:spcAft>
                <a:buNone/>
              </a:pPr>
              <a:r>
                <a:rPr lang="en-US" altLang="en-US" sz="1500" b="1">
                  <a:solidFill>
                    <a:prstClr val="black"/>
                  </a:solidFill>
                  <a:latin typeface="Arial" panose="020B0604020202020204" pitchFamily="34" charset="0"/>
                </a:rPr>
                <a:t>~2000 existing partner-operated CORS</a:t>
              </a:r>
            </a:p>
            <a:p>
              <a:pPr defTabSz="685800" eaLnBrk="0" fontAlgn="base" hangingPunct="0">
                <a:spcBef>
                  <a:spcPct val="0"/>
                </a:spcBef>
                <a:spcAft>
                  <a:spcPct val="0"/>
                </a:spcAft>
                <a:buNone/>
              </a:pPr>
              <a:endParaRPr lang="en-US" altLang="en-US" sz="1500" b="1">
                <a:solidFill>
                  <a:prstClr val="black"/>
                </a:solidFill>
                <a:latin typeface="Arial" panose="020B0604020202020204" pitchFamily="34" charset="0"/>
              </a:endParaRPr>
            </a:p>
            <a:p>
              <a:pPr defTabSz="685800" eaLnBrk="0" fontAlgn="base" hangingPunct="0">
                <a:spcBef>
                  <a:spcPct val="0"/>
                </a:spcBef>
                <a:spcAft>
                  <a:spcPct val="0"/>
                </a:spcAft>
                <a:buNone/>
              </a:pPr>
              <a:r>
                <a:rPr lang="en-US" altLang="en-US" sz="1500" b="1">
                  <a:solidFill>
                    <a:prstClr val="black"/>
                  </a:solidFill>
                  <a:latin typeface="Arial" panose="020B0604020202020204" pitchFamily="34" charset="0"/>
                </a:rPr>
                <a:t>(volunteer participation)</a:t>
              </a:r>
            </a:p>
          </p:txBody>
        </p:sp>
      </p:grpSp>
      <p:sp>
        <p:nvSpPr>
          <p:cNvPr id="17411" name="Title 1"/>
          <p:cNvSpPr txBox="1">
            <a:spLocks/>
          </p:cNvSpPr>
          <p:nvPr/>
        </p:nvSpPr>
        <p:spPr bwMode="auto">
          <a:xfrm>
            <a:off x="1143000" y="250031"/>
            <a:ext cx="6858000" cy="53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None/>
            </a:pPr>
            <a:r>
              <a:rPr lang="en-US" altLang="en-US" sz="2700">
                <a:solidFill>
                  <a:srgbClr val="1F497D"/>
                </a:solidFill>
                <a:latin typeface="Gill Sans MT" panose="020B0502020104020203" pitchFamily="34" charset="0"/>
                <a:ea typeface="MS PGothic" panose="020B0600070205080204" pitchFamily="34" charset="-128"/>
              </a:rPr>
              <a:t>NGS’ CORS Network</a:t>
            </a:r>
          </a:p>
        </p:txBody>
      </p:sp>
      <p:pic>
        <p:nvPicPr>
          <p:cNvPr id="17412" name="Picture 4" descr="https://www.ngs.noaa.gov/CORS/SitePhotos/Required/p777/p777_mon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119" y="964406"/>
            <a:ext cx="1741885" cy="1306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68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205979"/>
            <a:ext cx="6858000" cy="857250"/>
          </a:xfrm>
        </p:spPr>
        <p:txBody>
          <a:bodyPr/>
          <a:lstStyle/>
          <a:p>
            <a:r>
              <a:rPr lang="en-US" altLang="en-US" smtClean="0"/>
              <a:t>Today: GPS is critical to the world</a:t>
            </a:r>
          </a:p>
        </p:txBody>
      </p:sp>
      <p:pic>
        <p:nvPicPr>
          <p:cNvPr id="194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1200151"/>
            <a:ext cx="6375797" cy="354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257301" y="3200400"/>
            <a:ext cx="6375797"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14313" indent="-214313" defTabSz="685800" eaLnBrk="0" fontAlgn="base" hangingPunct="0">
              <a:spcBef>
                <a:spcPct val="0"/>
              </a:spcBef>
              <a:spcAft>
                <a:spcPts val="900"/>
              </a:spcAft>
            </a:pPr>
            <a:r>
              <a:rPr lang="en-US" altLang="en-US" sz="1350">
                <a:solidFill>
                  <a:prstClr val="black"/>
                </a:solidFill>
                <a:latin typeface="Arial" panose="020B0604020202020204" pitchFamily="34" charset="0"/>
              </a:rPr>
              <a:t>GPS provides economic benefits valued at $68,700,000,000 [$68 billion] or 0.4 percent of the gross domestic product of the United States</a:t>
            </a:r>
          </a:p>
          <a:p>
            <a:pPr marL="214313" indent="-214313" defTabSz="685800" eaLnBrk="0" fontAlgn="base" hangingPunct="0">
              <a:spcBef>
                <a:spcPct val="0"/>
              </a:spcBef>
              <a:spcAft>
                <a:spcPts val="900"/>
              </a:spcAft>
            </a:pPr>
            <a:r>
              <a:rPr lang="en-US" altLang="en-US" sz="1350">
                <a:solidFill>
                  <a:prstClr val="black"/>
                </a:solidFill>
                <a:latin typeface="Arial" panose="020B0604020202020204" pitchFamily="34" charset="0"/>
              </a:rPr>
              <a:t>The Department of Homeland Security identifies GPS as essential to 14 of the 16 industries that are classified as part of the Nation’s critical infrastructure;</a:t>
            </a:r>
          </a:p>
          <a:p>
            <a:pPr marL="214313" indent="-214313" defTabSz="685800" eaLnBrk="0" fontAlgn="base" hangingPunct="0">
              <a:spcBef>
                <a:spcPct val="0"/>
              </a:spcBef>
              <a:spcAft>
                <a:spcPts val="900"/>
              </a:spcAft>
            </a:pPr>
            <a:r>
              <a:rPr lang="en-US" altLang="en-US" sz="1350">
                <a:solidFill>
                  <a:prstClr val="black"/>
                </a:solidFill>
                <a:latin typeface="Arial" panose="020B0604020202020204" pitchFamily="34" charset="0"/>
              </a:rPr>
              <a:t>Globally, 3,600,000,000 [3.6 billion] Global Navigation Satellite System devices were in use in 2014, 450,000,000 [450 million] of which were in North America;</a:t>
            </a:r>
          </a:p>
        </p:txBody>
      </p:sp>
    </p:spTree>
    <p:extLst>
      <p:ext uri="{BB962C8B-B14F-4D97-AF65-F5344CB8AC3E}">
        <p14:creationId xmlns:p14="http://schemas.microsoft.com/office/powerpoint/2010/main" val="145126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TotalTime>
  <Words>1132</Words>
  <Application>Microsoft Office PowerPoint</Application>
  <PresentationFormat>On-screen Show (16:9)</PresentationFormat>
  <Paragraphs>109</Paragraphs>
  <Slides>10</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MS PGothic</vt:lpstr>
      <vt:lpstr>MS PGothic</vt:lpstr>
      <vt:lpstr>Arial</vt:lpstr>
      <vt:lpstr>Arial Black</vt:lpstr>
      <vt:lpstr>Calibri</vt:lpstr>
      <vt:lpstr>Gill Sans MT</vt:lpstr>
      <vt:lpstr>Times New Roman</vt:lpstr>
      <vt:lpstr>Office Theme</vt:lpstr>
      <vt:lpstr>Theme1</vt:lpstr>
      <vt:lpstr>1_Office Theme</vt:lpstr>
      <vt:lpstr>US Department of Commerce National Oceanic and Atmospheric Administration National Ocean Service National Geodetic Survey (NGS) </vt:lpstr>
      <vt:lpstr>Mission Statement</vt:lpstr>
      <vt:lpstr>NGS Provides the Geospatial Infrastructure  Critical to Our Economy through the NSRS</vt:lpstr>
      <vt:lpstr>PowerPoint Presentation</vt:lpstr>
      <vt:lpstr>PowerPoint Presentation</vt:lpstr>
      <vt:lpstr>PowerPoint Presentation</vt:lpstr>
      <vt:lpstr>PowerPoint Presentation</vt:lpstr>
      <vt:lpstr>PowerPoint Presentation</vt:lpstr>
      <vt:lpstr>Today: GPS is critical to the world</vt:lpstr>
      <vt:lpstr>The Future: Smart Cities, Autonomous Vehicles, Smart Positioning</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Brad Kearse</cp:lastModifiedBy>
  <cp:revision>51</cp:revision>
  <dcterms:created xsi:type="dcterms:W3CDTF">2017-02-03T22:38:58Z</dcterms:created>
  <dcterms:modified xsi:type="dcterms:W3CDTF">2019-11-22T16:37:09Z</dcterms:modified>
</cp:coreProperties>
</file>