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321" r:id="rId2"/>
    <p:sldId id="269" r:id="rId3"/>
    <p:sldId id="378" r:id="rId4"/>
    <p:sldId id="264" r:id="rId5"/>
    <p:sldId id="278" r:id="rId6"/>
    <p:sldId id="274" r:id="rId7"/>
    <p:sldId id="277" r:id="rId8"/>
    <p:sldId id="364" r:id="rId9"/>
    <p:sldId id="279" r:id="rId10"/>
    <p:sldId id="329" r:id="rId11"/>
    <p:sldId id="270" r:id="rId12"/>
    <p:sldId id="366" r:id="rId13"/>
    <p:sldId id="272" r:id="rId14"/>
    <p:sldId id="380" r:id="rId15"/>
    <p:sldId id="275" r:id="rId16"/>
    <p:sldId id="273" r:id="rId17"/>
    <p:sldId id="258" r:id="rId18"/>
    <p:sldId id="330" r:id="rId19"/>
    <p:sldId id="328" r:id="rId20"/>
    <p:sldId id="382" r:id="rId21"/>
    <p:sldId id="381" r:id="rId22"/>
    <p:sldId id="332" r:id="rId23"/>
    <p:sldId id="377" r:id="rId24"/>
    <p:sldId id="368" r:id="rId25"/>
    <p:sldId id="375" r:id="rId26"/>
    <p:sldId id="369" r:id="rId27"/>
    <p:sldId id="376" r:id="rId28"/>
    <p:sldId id="370" r:id="rId29"/>
    <p:sldId id="371" r:id="rId30"/>
    <p:sldId id="365" r:id="rId31"/>
    <p:sldId id="374" r:id="rId32"/>
    <p:sldId id="379" r:id="rId33"/>
    <p:sldId id="372" r:id="rId34"/>
    <p:sldId id="280" r:id="rId35"/>
    <p:sldId id="33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94B453"/>
    <a:srgbClr val="FFFF05"/>
    <a:srgbClr val="CC57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1" autoAdjust="0"/>
    <p:restoredTop sz="89063" autoAdjust="0"/>
  </p:normalViewPr>
  <p:slideViewPr>
    <p:cSldViewPr snapToGrid="0">
      <p:cViewPr varScale="1">
        <p:scale>
          <a:sx n="102" d="100"/>
          <a:sy n="102" d="100"/>
        </p:scale>
        <p:origin x="666" y="102"/>
      </p:cViewPr>
      <p:guideLst/>
    </p:cSldViewPr>
  </p:slideViewPr>
  <p:notesTextViewPr>
    <p:cViewPr>
      <p:scale>
        <a:sx n="1" d="1"/>
        <a:sy n="1" d="1"/>
      </p:scale>
      <p:origin x="0" y="0"/>
    </p:cViewPr>
  </p:notesTextViewPr>
  <p:sorterViewPr>
    <p:cViewPr>
      <p:scale>
        <a:sx n="100" d="100"/>
        <a:sy n="100" d="100"/>
      </p:scale>
      <p:origin x="0" y="-33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67F029-1F78-4CFF-B067-BEDA7AE306C6}" type="datetimeFigureOut">
              <a:rPr lang="en-US" smtClean="0"/>
              <a:t>5/17/2022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65306E-CAB4-44E3-BA0C-837BD9B21BEB}" type="slidenum">
              <a:rPr lang="en-US" smtClean="0"/>
              <a:t>‹#›</a:t>
            </a:fld>
            <a:endParaRPr lang="en-US"/>
          </a:p>
        </p:txBody>
      </p:sp>
    </p:spTree>
    <p:extLst>
      <p:ext uri="{BB962C8B-B14F-4D97-AF65-F5344CB8AC3E}">
        <p14:creationId xmlns:p14="http://schemas.microsoft.com/office/powerpoint/2010/main" val="513193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DDF138-68D5-4A60-B6B0-4F5841EB5859}" type="slidenum">
              <a:rPr lang="en-US" smtClean="0"/>
              <a:t>1</a:t>
            </a:fld>
            <a:endParaRPr lang="en-US"/>
          </a:p>
        </p:txBody>
      </p:sp>
    </p:spTree>
    <p:extLst>
      <p:ext uri="{BB962C8B-B14F-4D97-AF65-F5344CB8AC3E}">
        <p14:creationId xmlns:p14="http://schemas.microsoft.com/office/powerpoint/2010/main" val="1270516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708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010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978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867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GPS is processed using OPUS Projects / PAGES software.  CORS highlighted with the triangle.  Project marks shown as either green or orange circle.</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487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Hirt, C., </a:t>
            </a:r>
            <a:r>
              <a:rPr lang="en-US" sz="1200" b="0" i="0" kern="1200" dirty="0" err="1">
                <a:solidFill>
                  <a:schemeClr val="tx1"/>
                </a:solidFill>
                <a:effectLst/>
                <a:latin typeface="+mn-lt"/>
                <a:ea typeface="+mn-ea"/>
                <a:cs typeface="+mn-cs"/>
              </a:rPr>
              <a:t>Bürki</a:t>
            </a:r>
            <a:r>
              <a:rPr lang="en-US" sz="1200" b="0" i="0" kern="1200" dirty="0">
                <a:solidFill>
                  <a:schemeClr val="tx1"/>
                </a:solidFill>
                <a:effectLst/>
                <a:latin typeface="+mn-lt"/>
                <a:ea typeface="+mn-ea"/>
                <a:cs typeface="+mn-cs"/>
              </a:rPr>
              <a:t>, B., </a:t>
            </a:r>
            <a:r>
              <a:rPr lang="en-US" sz="1200" b="0" i="0" kern="1200" dirty="0" err="1">
                <a:solidFill>
                  <a:schemeClr val="tx1"/>
                </a:solidFill>
                <a:effectLst/>
                <a:latin typeface="+mn-lt"/>
                <a:ea typeface="+mn-ea"/>
                <a:cs typeface="+mn-cs"/>
              </a:rPr>
              <a:t>Somieski</a:t>
            </a:r>
            <a:r>
              <a:rPr lang="en-US" sz="1200" b="0" i="0" kern="1200" dirty="0">
                <a:solidFill>
                  <a:schemeClr val="tx1"/>
                </a:solidFill>
                <a:effectLst/>
                <a:latin typeface="+mn-lt"/>
                <a:ea typeface="+mn-ea"/>
                <a:cs typeface="+mn-cs"/>
              </a:rPr>
              <a:t>, A., &amp; </a:t>
            </a:r>
            <a:r>
              <a:rPr lang="en-US" sz="1200" b="0" i="0" kern="1200" dirty="0" err="1">
                <a:solidFill>
                  <a:schemeClr val="tx1"/>
                </a:solidFill>
                <a:effectLst/>
                <a:latin typeface="+mn-lt"/>
                <a:ea typeface="+mn-ea"/>
                <a:cs typeface="+mn-cs"/>
              </a:rPr>
              <a:t>Seeber</a:t>
            </a:r>
            <a:r>
              <a:rPr lang="en-US" sz="1200" b="0" i="0" kern="1200" dirty="0">
                <a:solidFill>
                  <a:schemeClr val="tx1"/>
                </a:solidFill>
                <a:effectLst/>
                <a:latin typeface="+mn-lt"/>
                <a:ea typeface="+mn-ea"/>
                <a:cs typeface="+mn-cs"/>
              </a:rPr>
              <a:t>, G. (2010). Modern determination of vertical deflections using digital zenith cameras. </a:t>
            </a:r>
            <a:r>
              <a:rPr lang="en-US" sz="1200" b="0" i="1" kern="1200" dirty="0">
                <a:solidFill>
                  <a:schemeClr val="tx1"/>
                </a:solidFill>
                <a:effectLst/>
                <a:latin typeface="+mn-lt"/>
                <a:ea typeface="+mn-ea"/>
                <a:cs typeface="+mn-cs"/>
              </a:rPr>
              <a:t>Journal of Surveying Engineering</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136</a:t>
            </a:r>
            <a:r>
              <a:rPr lang="en-US" sz="1200" b="0" i="0" kern="1200" dirty="0">
                <a:solidFill>
                  <a:schemeClr val="tx1"/>
                </a:solidFill>
                <a:effectLst/>
                <a:latin typeface="+mn-lt"/>
                <a:ea typeface="+mn-ea"/>
                <a:cs typeface="+mn-cs"/>
              </a:rPr>
              <a:t>(1), 1-12.</a:t>
            </a:r>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656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110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259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873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challenging to survey with standard NGS tools -----  they do have a number of nice features.  Including: easier to find (find a big rock wall) and not concerned about mark stability.  Observed with both faces – 2 separate times </a:t>
            </a:r>
            <a:r>
              <a:rPr lang="en-US" dirty="0">
                <a:sym typeface="Wingdings" panose="05000000000000000000" pitchFamily="2" charset="2"/>
              </a:rPr>
              <a:t> difference in the faces is 1 mm while the difference between set-ups in this case was 0.4 mm.</a:t>
            </a:r>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404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Geoid monitoring service = </a:t>
            </a:r>
            <a:r>
              <a:rPr lang="en-US" dirty="0" err="1"/>
              <a:t>GeMS</a:t>
            </a:r>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968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challenging to survey with standard NGS tools -----  they do have a number of nice features.  Including: easier to find (find a big rock wall) and not concerned about mark stability.  Observed with both faces – 2 separate times </a:t>
            </a:r>
            <a:r>
              <a:rPr lang="en-US" dirty="0">
                <a:sym typeface="Wingdings" panose="05000000000000000000" pitchFamily="2" charset="2"/>
              </a:rPr>
              <a:t> difference in the faces is 1 mm while the difference between set-ups in this case was 0.4 mm.</a:t>
            </a:r>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180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xGRAV21 (not published) to observed gravity.</a:t>
            </a:r>
          </a:p>
        </p:txBody>
      </p:sp>
      <p:sp>
        <p:nvSpPr>
          <p:cNvPr id="4" name="Slide Number Placeholder 3"/>
          <p:cNvSpPr>
            <a:spLocks noGrp="1"/>
          </p:cNvSpPr>
          <p:nvPr>
            <p:ph type="sldNum" sz="quarter" idx="5"/>
          </p:nvPr>
        </p:nvSpPr>
        <p:spPr/>
        <p:txBody>
          <a:bodyPr/>
          <a:lstStyle/>
          <a:p>
            <a:fld id="{8565306E-CAB4-44E3-BA0C-837BD9B21BEB}" type="slidenum">
              <a:rPr lang="en-US" smtClean="0"/>
              <a:t>22</a:t>
            </a:fld>
            <a:endParaRPr lang="en-US"/>
          </a:p>
        </p:txBody>
      </p:sp>
    </p:spTree>
    <p:extLst>
      <p:ext uri="{BB962C8B-B14F-4D97-AF65-F5344CB8AC3E}">
        <p14:creationId xmlns:p14="http://schemas.microsoft.com/office/powerpoint/2010/main" val="504911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Removed -1.1 meter bias / NAVD 88 vs NAPGD2022.</a:t>
            </a:r>
          </a:p>
        </p:txBody>
      </p:sp>
      <p:sp>
        <p:nvSpPr>
          <p:cNvPr id="4" name="Slide Number Placeholder 3"/>
          <p:cNvSpPr>
            <a:spLocks noGrp="1"/>
          </p:cNvSpPr>
          <p:nvPr>
            <p:ph type="sldNum" sz="quarter" idx="5"/>
          </p:nvPr>
        </p:nvSpPr>
        <p:spPr/>
        <p:txBody>
          <a:bodyPr/>
          <a:lstStyle/>
          <a:p>
            <a:fld id="{8565306E-CAB4-44E3-BA0C-837BD9B21BEB}" type="slidenum">
              <a:rPr lang="en-US" smtClean="0"/>
              <a:t>23</a:t>
            </a:fld>
            <a:endParaRPr lang="en-US"/>
          </a:p>
        </p:txBody>
      </p:sp>
    </p:spTree>
    <p:extLst>
      <p:ext uri="{BB962C8B-B14F-4D97-AF65-F5344CB8AC3E}">
        <p14:creationId xmlns:p14="http://schemas.microsoft.com/office/powerpoint/2010/main" val="348777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Palmer –Tok Line: Observed gravity vs. xGRAV21 (not published) vs NAVD 88 model. </a:t>
            </a:r>
          </a:p>
        </p:txBody>
      </p:sp>
      <p:sp>
        <p:nvSpPr>
          <p:cNvPr id="4" name="Slide Number Placeholder 3"/>
          <p:cNvSpPr>
            <a:spLocks noGrp="1"/>
          </p:cNvSpPr>
          <p:nvPr>
            <p:ph type="sldNum" sz="quarter" idx="5"/>
          </p:nvPr>
        </p:nvSpPr>
        <p:spPr/>
        <p:txBody>
          <a:bodyPr/>
          <a:lstStyle/>
          <a:p>
            <a:fld id="{8565306E-CAB4-44E3-BA0C-837BD9B21BEB}" type="slidenum">
              <a:rPr lang="en-US" smtClean="0"/>
              <a:t>24</a:t>
            </a:fld>
            <a:endParaRPr lang="en-US"/>
          </a:p>
        </p:txBody>
      </p:sp>
    </p:spTree>
    <p:extLst>
      <p:ext uri="{BB962C8B-B14F-4D97-AF65-F5344CB8AC3E}">
        <p14:creationId xmlns:p14="http://schemas.microsoft.com/office/powerpoint/2010/main" val="2018626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Palmer –Tok Line: Observed gravity vs. xGRAV21 (not published) vs NAVD 88 model. </a:t>
            </a:r>
          </a:p>
        </p:txBody>
      </p:sp>
      <p:sp>
        <p:nvSpPr>
          <p:cNvPr id="4" name="Slide Number Placeholder 3"/>
          <p:cNvSpPr>
            <a:spLocks noGrp="1"/>
          </p:cNvSpPr>
          <p:nvPr>
            <p:ph type="sldNum" sz="quarter" idx="5"/>
          </p:nvPr>
        </p:nvSpPr>
        <p:spPr/>
        <p:txBody>
          <a:bodyPr/>
          <a:lstStyle/>
          <a:p>
            <a:fld id="{8565306E-CAB4-44E3-BA0C-837BD9B21BEB}" type="slidenum">
              <a:rPr lang="en-US" smtClean="0"/>
              <a:t>25</a:t>
            </a:fld>
            <a:endParaRPr lang="en-US"/>
          </a:p>
        </p:txBody>
      </p:sp>
    </p:spTree>
    <p:extLst>
      <p:ext uri="{BB962C8B-B14F-4D97-AF65-F5344CB8AC3E}">
        <p14:creationId xmlns:p14="http://schemas.microsoft.com/office/powerpoint/2010/main" val="4262819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showing the average nor RMS since I have a bias/shift that must is pulled out of this – account for the separation between NAPGD2022 and NAVD 88.  roughly 1.1 m in this region.</a:t>
            </a:r>
          </a:p>
        </p:txBody>
      </p:sp>
      <p:sp>
        <p:nvSpPr>
          <p:cNvPr id="4" name="Slide Number Placeholder 3"/>
          <p:cNvSpPr>
            <a:spLocks noGrp="1"/>
          </p:cNvSpPr>
          <p:nvPr>
            <p:ph type="sldNum" sz="quarter" idx="5"/>
          </p:nvPr>
        </p:nvSpPr>
        <p:spPr/>
        <p:txBody>
          <a:bodyPr/>
          <a:lstStyle/>
          <a:p>
            <a:fld id="{8565306E-CAB4-44E3-BA0C-837BD9B21BEB}" type="slidenum">
              <a:rPr lang="en-US" smtClean="0"/>
              <a:t>26</a:t>
            </a:fld>
            <a:endParaRPr lang="en-US"/>
          </a:p>
        </p:txBody>
      </p:sp>
    </p:spTree>
    <p:extLst>
      <p:ext uri="{BB962C8B-B14F-4D97-AF65-F5344CB8AC3E}">
        <p14:creationId xmlns:p14="http://schemas.microsoft.com/office/powerpoint/2010/main" val="2698493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Palmer –Tok Line: Observed gravity vs. xGRAV21 (not published) vs NAVD 88 model. </a:t>
            </a:r>
          </a:p>
        </p:txBody>
      </p:sp>
      <p:sp>
        <p:nvSpPr>
          <p:cNvPr id="4" name="Slide Number Placeholder 3"/>
          <p:cNvSpPr>
            <a:spLocks noGrp="1"/>
          </p:cNvSpPr>
          <p:nvPr>
            <p:ph type="sldNum" sz="quarter" idx="5"/>
          </p:nvPr>
        </p:nvSpPr>
        <p:spPr/>
        <p:txBody>
          <a:bodyPr/>
          <a:lstStyle/>
          <a:p>
            <a:fld id="{8565306E-CAB4-44E3-BA0C-837BD9B21BEB}" type="slidenum">
              <a:rPr lang="en-US" smtClean="0"/>
              <a:t>27</a:t>
            </a:fld>
            <a:endParaRPr lang="en-US"/>
          </a:p>
        </p:txBody>
      </p:sp>
    </p:spTree>
    <p:extLst>
      <p:ext uri="{BB962C8B-B14F-4D97-AF65-F5344CB8AC3E}">
        <p14:creationId xmlns:p14="http://schemas.microsoft.com/office/powerpoint/2010/main" val="3310685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Palmer –Tok Line: Observed gravity vs. xGRAV21 (not published) vs NAVD 88 model. </a:t>
            </a:r>
          </a:p>
        </p:txBody>
      </p:sp>
      <p:sp>
        <p:nvSpPr>
          <p:cNvPr id="4" name="Slide Number Placeholder 3"/>
          <p:cNvSpPr>
            <a:spLocks noGrp="1"/>
          </p:cNvSpPr>
          <p:nvPr>
            <p:ph type="sldNum" sz="quarter" idx="5"/>
          </p:nvPr>
        </p:nvSpPr>
        <p:spPr/>
        <p:txBody>
          <a:bodyPr/>
          <a:lstStyle/>
          <a:p>
            <a:fld id="{8565306E-CAB4-44E3-BA0C-837BD9B21BEB}" type="slidenum">
              <a:rPr lang="en-US" smtClean="0"/>
              <a:t>28</a:t>
            </a:fld>
            <a:endParaRPr lang="en-US"/>
          </a:p>
        </p:txBody>
      </p:sp>
    </p:spTree>
    <p:extLst>
      <p:ext uri="{BB962C8B-B14F-4D97-AF65-F5344CB8AC3E}">
        <p14:creationId xmlns:p14="http://schemas.microsoft.com/office/powerpoint/2010/main" val="1916014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showing the average nor RMS since I have a bias/shift that must be pulled out of this – account for the separation between NAPGD2022 and NAVD 88.  roughly 1.1 m in this region.</a:t>
            </a:r>
          </a:p>
        </p:txBody>
      </p:sp>
      <p:sp>
        <p:nvSpPr>
          <p:cNvPr id="4" name="Slide Number Placeholder 3"/>
          <p:cNvSpPr>
            <a:spLocks noGrp="1"/>
          </p:cNvSpPr>
          <p:nvPr>
            <p:ph type="sldNum" sz="quarter" idx="5"/>
          </p:nvPr>
        </p:nvSpPr>
        <p:spPr/>
        <p:txBody>
          <a:bodyPr/>
          <a:lstStyle/>
          <a:p>
            <a:fld id="{8565306E-CAB4-44E3-BA0C-837BD9B21BEB}" type="slidenum">
              <a:rPr lang="en-US" smtClean="0"/>
              <a:t>29</a:t>
            </a:fld>
            <a:endParaRPr lang="en-US"/>
          </a:p>
        </p:txBody>
      </p:sp>
    </p:spTree>
    <p:extLst>
      <p:ext uri="{BB962C8B-B14F-4D97-AF65-F5344CB8AC3E}">
        <p14:creationId xmlns:p14="http://schemas.microsoft.com/office/powerpoint/2010/main" val="1619443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challenging to survey with standard NGS tools -----  they do have a number of nice features.  Including: easier to find (find a big rock wall) and not concerned about mark stability.  Observed with both faces – 2 separate times </a:t>
            </a:r>
            <a:r>
              <a:rPr lang="en-US" dirty="0">
                <a:sym typeface="Wingdings" panose="05000000000000000000" pitchFamily="2" charset="2"/>
              </a:rPr>
              <a:t> difference in the faces is 1 mm while the difference between set-ups in this case was 0.4 mm.</a:t>
            </a:r>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586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4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rock monuments – so have removed any worries about mark instability.  We apply an estimated velocity to account for any differential height change from 1964 to 2021, we get ‘better’ fit but still not great.  This could be coming from the leveling though this type of tilt is almost unheard of (1 cm per 1 km almost).  We should only see about 1 cm / 100 km.  This is 100x worse.  The most likely suspect is the geoid model though.</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290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shows the geoid profiles </a:t>
            </a:r>
            <a:r>
              <a:rPr lang="en-US" dirty="0" err="1"/>
              <a:t>deteremind</a:t>
            </a:r>
            <a:r>
              <a:rPr lang="en-US" dirty="0"/>
              <a:t> by the observed DOV in comparison with xGEOID20B and xGEOID20A.  Notice a very small difference in the red profiles</a:t>
            </a:r>
          </a:p>
        </p:txBody>
      </p:sp>
      <p:sp>
        <p:nvSpPr>
          <p:cNvPr id="4" name="Slide Number Placeholder 3"/>
          <p:cNvSpPr>
            <a:spLocks noGrp="1"/>
          </p:cNvSpPr>
          <p:nvPr>
            <p:ph type="sldNum" sz="quarter" idx="5"/>
          </p:nvPr>
        </p:nvSpPr>
        <p:spPr/>
        <p:txBody>
          <a:bodyPr/>
          <a:lstStyle/>
          <a:p>
            <a:fld id="{8565306E-CAB4-44E3-BA0C-837BD9B21BEB}" type="slidenum">
              <a:rPr lang="en-US" smtClean="0"/>
              <a:t>32</a:t>
            </a:fld>
            <a:endParaRPr lang="en-US"/>
          </a:p>
        </p:txBody>
      </p:sp>
    </p:spTree>
    <p:extLst>
      <p:ext uri="{BB962C8B-B14F-4D97-AF65-F5344CB8AC3E}">
        <p14:creationId xmlns:p14="http://schemas.microsoft.com/office/powerpoint/2010/main" val="3791704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248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273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8934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725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80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786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for this 2021 survey is the same --- lay a foundation for future work and geoid / gravity change AND investigate how much change has occurred since 1964</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135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386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Prince William Sound, Alaska, Earthquake of 1964 and Aftershocks, Vol. III</a:t>
            </a:r>
          </a:p>
          <a:p>
            <a:endParaRPr lang="en-US" dirty="0"/>
          </a:p>
          <a:p>
            <a:r>
              <a:rPr lang="en-US" sz="1200" b="0" i="0" kern="1200" dirty="0" err="1">
                <a:solidFill>
                  <a:schemeClr val="tx1"/>
                </a:solidFill>
                <a:effectLst/>
                <a:latin typeface="+mn-lt"/>
                <a:ea typeface="+mn-ea"/>
                <a:cs typeface="+mn-cs"/>
              </a:rPr>
              <a:t>Leipold</a:t>
            </a:r>
            <a:r>
              <a:rPr lang="en-US" sz="1200" b="0" i="0" kern="1200" dirty="0">
                <a:solidFill>
                  <a:schemeClr val="tx1"/>
                </a:solidFill>
                <a:effectLst/>
                <a:latin typeface="+mn-lt"/>
                <a:ea typeface="+mn-ea"/>
                <a:cs typeface="+mn-cs"/>
              </a:rPr>
              <a:t>, L. E. &amp; Wood, F. J. (Eds.). (1966). </a:t>
            </a:r>
            <a:r>
              <a:rPr lang="en-US" sz="1200" b="0" i="1" kern="1200" dirty="0">
                <a:solidFill>
                  <a:schemeClr val="tx1"/>
                </a:solidFill>
                <a:effectLst/>
                <a:latin typeface="+mn-lt"/>
                <a:ea typeface="+mn-ea"/>
                <a:cs typeface="+mn-cs"/>
              </a:rPr>
              <a:t>The Prince William Sound, Alaska, Earthquake of 1964 and Aftershocks: Research studies and interpretive Results Geodesy and Photogrammetry. Volume III. Publication 10-3</a:t>
            </a:r>
            <a:r>
              <a:rPr lang="en-US" sz="1200" b="0" i="0" kern="1200" dirty="0">
                <a:solidFill>
                  <a:schemeClr val="tx1"/>
                </a:solidFill>
                <a:effectLst/>
                <a:latin typeface="+mn-lt"/>
                <a:ea typeface="+mn-ea"/>
                <a:cs typeface="+mn-cs"/>
              </a:rPr>
              <a:t>. US Government Printing Office.</a:t>
            </a:r>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4281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5/17/2022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095127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5/17/2022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21047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5/17/2022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721487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5/17/2022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244586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5/17/2022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518110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5/17/2022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18188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5/17/2022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769379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5/17/2022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397496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5/17/2022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65269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920913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637568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016A468-B10C-E94D-B4AE-FD48B5E66BC0}" type="datetimeFigureOut">
              <a:rPr lang="en-US" smtClean="0"/>
              <a:t>5/17/2022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14756246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3.png"/><Relationship Id="rId11" Type="http://schemas.openxmlformats.org/officeDocument/2006/relationships/image" Target="../media/image37.png"/><Relationship Id="rId5" Type="http://schemas.microsoft.com/office/2007/relationships/hdphoto" Target="../media/hdphoto1.wdp"/><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0.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jpeg"/><Relationship Id="rId7" Type="http://schemas.openxmlformats.org/officeDocument/2006/relationships/slide" Target="slide35.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12" Type="http://schemas.openxmlformats.org/officeDocument/2006/relationships/image" Target="../media/image75.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pn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pn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bwMode="auto">
          <a:xfrm>
            <a:off x="1837508" y="3329899"/>
            <a:ext cx="8185202" cy="18788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189" eaLnBrk="1" hangingPunct="1">
              <a:spcBef>
                <a:spcPct val="20000"/>
              </a:spcBef>
            </a:pPr>
            <a:r>
              <a:rPr lang="en-US" dirty="0">
                <a:solidFill>
                  <a:prstClr val="black"/>
                </a:solidFill>
                <a:latin typeface="Arial" panose="020B0604020202020204" pitchFamily="34" charset="0"/>
                <a:cs typeface="Arial" panose="020B0604020202020204" pitchFamily="34" charset="0"/>
              </a:rPr>
              <a:t>NGS Webinar Series – 5/12/2022</a:t>
            </a:r>
          </a:p>
          <a:p>
            <a:pPr algn="ctr" defTabSz="457189" eaLnBrk="1" hangingPunct="1">
              <a:spcBef>
                <a:spcPct val="20000"/>
              </a:spcBef>
            </a:pPr>
            <a:endParaRPr lang="en-US" dirty="0">
              <a:solidFill>
                <a:prstClr val="black"/>
              </a:solidFill>
              <a:latin typeface="Arial" panose="020B0604020202020204" pitchFamily="34" charset="0"/>
              <a:cs typeface="Arial" panose="020B0604020202020204" pitchFamily="34" charset="0"/>
            </a:endParaRPr>
          </a:p>
          <a:p>
            <a:pPr algn="ctr" defTabSz="457189" eaLnBrk="1" hangingPunct="1">
              <a:spcBef>
                <a:spcPct val="20000"/>
              </a:spcBef>
            </a:pPr>
            <a:r>
              <a:rPr lang="en-US" sz="2000" dirty="0">
                <a:solidFill>
                  <a:prstClr val="black"/>
                </a:solidFill>
                <a:latin typeface="Arial" panose="020B0604020202020204" pitchFamily="34" charset="0"/>
                <a:cs typeface="Arial" panose="020B0604020202020204" pitchFamily="34" charset="0"/>
              </a:rPr>
              <a:t>NOAA’s National Geodetic Survey</a:t>
            </a:r>
          </a:p>
          <a:p>
            <a:pPr algn="ctr" defTabSz="457189" eaLnBrk="1" hangingPunct="1">
              <a:spcBef>
                <a:spcPct val="20000"/>
              </a:spcBef>
            </a:pPr>
            <a:r>
              <a:rPr lang="en-US" sz="2000" dirty="0">
                <a:solidFill>
                  <a:prstClr val="black"/>
                </a:solidFill>
                <a:latin typeface="Arial" panose="020B0604020202020204" pitchFamily="34" charset="0"/>
                <a:cs typeface="Arial" panose="020B0604020202020204" pitchFamily="34" charset="0"/>
              </a:rPr>
              <a:t> </a:t>
            </a:r>
          </a:p>
          <a:p>
            <a:pPr algn="ctr" defTabSz="457189" eaLnBrk="1" hangingPunct="1">
              <a:spcBef>
                <a:spcPct val="20000"/>
              </a:spcBef>
            </a:pPr>
            <a:r>
              <a:rPr lang="en-US" sz="2000" b="1" dirty="0">
                <a:solidFill>
                  <a:prstClr val="black"/>
                </a:solidFill>
                <a:latin typeface="Arial" panose="020B0604020202020204" pitchFamily="34" charset="0"/>
                <a:cs typeface="Arial" panose="020B0604020202020204" pitchFamily="34" charset="0"/>
              </a:rPr>
              <a:t>Kevin Ahlgren, PhD - Geodesist &amp; Geoid Modeler</a:t>
            </a:r>
          </a:p>
          <a:p>
            <a:pPr algn="ctr" defTabSz="457189" eaLnBrk="1" hangingPunct="1">
              <a:spcBef>
                <a:spcPct val="20000"/>
              </a:spcBef>
            </a:pPr>
            <a:r>
              <a:rPr lang="en-US" sz="2000" dirty="0">
                <a:solidFill>
                  <a:prstClr val="black"/>
                </a:solidFill>
                <a:latin typeface="Arial" panose="020B0604020202020204" pitchFamily="34" charset="0"/>
                <a:cs typeface="Arial" panose="020B0604020202020204" pitchFamily="34" charset="0"/>
              </a:rPr>
              <a:t> </a:t>
            </a:r>
          </a:p>
        </p:txBody>
      </p:sp>
      <p:sp>
        <p:nvSpPr>
          <p:cNvPr id="4" name="Title 1"/>
          <p:cNvSpPr txBox="1">
            <a:spLocks/>
          </p:cNvSpPr>
          <p:nvPr/>
        </p:nvSpPr>
        <p:spPr bwMode="auto">
          <a:xfrm>
            <a:off x="186206" y="1612199"/>
            <a:ext cx="11487806" cy="939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189" eaLnBrk="1" hangingPunct="1"/>
            <a:r>
              <a:rPr lang="en-US" sz="3600" b="1" dirty="0" err="1">
                <a:solidFill>
                  <a:prstClr val="black"/>
                </a:solidFill>
                <a:latin typeface="Arial" panose="020B0604020202020204" pitchFamily="34" charset="0"/>
                <a:cs typeface="Arial" panose="020B0604020202020204" pitchFamily="34" charset="0"/>
              </a:rPr>
              <a:t>GeMS</a:t>
            </a:r>
            <a:r>
              <a:rPr lang="en-US" sz="3600" b="1" dirty="0">
                <a:solidFill>
                  <a:prstClr val="black"/>
                </a:solidFill>
                <a:latin typeface="Arial" panose="020B0604020202020204" pitchFamily="34" charset="0"/>
                <a:cs typeface="Arial" panose="020B0604020202020204" pitchFamily="34" charset="0"/>
              </a:rPr>
              <a:t> Validation Survey</a:t>
            </a:r>
          </a:p>
        </p:txBody>
      </p:sp>
      <p:sp>
        <p:nvSpPr>
          <p:cNvPr id="2" name="Slide Number Placeholder 1"/>
          <p:cNvSpPr>
            <a:spLocks noGrp="1"/>
          </p:cNvSpPr>
          <p:nvPr>
            <p:ph type="sldNum" sz="quarter" idx="12"/>
          </p:nvPr>
        </p:nvSpPr>
        <p:spPr/>
        <p:txBody>
          <a:bodyPr/>
          <a:lstStyle/>
          <a:p>
            <a:pPr>
              <a:defRPr/>
            </a:pPr>
            <a:fld id="{CE0248DD-E039-490F-A33E-18FD7AE8E335}" type="slidenum">
              <a:rPr lang="en-US" smtClean="0"/>
              <a:pPr>
                <a:defRPr/>
              </a:pPr>
              <a:t>1</a:t>
            </a:fld>
            <a:endParaRPr lang="en-US" dirty="0"/>
          </a:p>
        </p:txBody>
      </p:sp>
    </p:spTree>
    <p:extLst>
      <p:ext uri="{BB962C8B-B14F-4D97-AF65-F5344CB8AC3E}">
        <p14:creationId xmlns:p14="http://schemas.microsoft.com/office/powerpoint/2010/main" val="2529872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AF293F0-85E3-4B51-8209-4DCD9AA4CA28}"/>
              </a:ext>
            </a:extLst>
          </p:cNvPr>
          <p:cNvSpPr>
            <a:spLocks noGrp="1"/>
          </p:cNvSpPr>
          <p:nvPr>
            <p:ph type="title"/>
          </p:nvPr>
        </p:nvSpPr>
        <p:spPr/>
        <p:txBody>
          <a:bodyPr/>
          <a:lstStyle/>
          <a:p>
            <a:pPr algn="l"/>
            <a:r>
              <a:rPr lang="en-US" dirty="0"/>
              <a:t>Gravity:</a:t>
            </a:r>
          </a:p>
        </p:txBody>
      </p:sp>
      <p:pic>
        <p:nvPicPr>
          <p:cNvPr id="5" name="Picture 4">
            <a:extLst>
              <a:ext uri="{FF2B5EF4-FFF2-40B4-BE49-F238E27FC236}">
                <a16:creationId xmlns:a16="http://schemas.microsoft.com/office/drawing/2014/main" id="{CC0B9EB3-6F03-4D82-B7AD-546534420F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3676" y="2439211"/>
            <a:ext cx="4883285" cy="3662464"/>
          </a:xfrm>
          <a:prstGeom prst="rect">
            <a:avLst/>
          </a:prstGeom>
        </p:spPr>
      </p:pic>
      <p:pic>
        <p:nvPicPr>
          <p:cNvPr id="9" name="Picture 8">
            <a:extLst>
              <a:ext uri="{FF2B5EF4-FFF2-40B4-BE49-F238E27FC236}">
                <a16:creationId xmlns:a16="http://schemas.microsoft.com/office/drawing/2014/main" id="{5957317A-F4C6-4416-8461-190A59FEAE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407581" y="1499108"/>
            <a:ext cx="5223753" cy="3917815"/>
          </a:xfrm>
          <a:prstGeom prst="rect">
            <a:avLst/>
          </a:prstGeom>
        </p:spPr>
      </p:pic>
      <p:pic>
        <p:nvPicPr>
          <p:cNvPr id="16" name="Picture 15">
            <a:extLst>
              <a:ext uri="{FF2B5EF4-FFF2-40B4-BE49-F238E27FC236}">
                <a16:creationId xmlns:a16="http://schemas.microsoft.com/office/drawing/2014/main" id="{F31DC559-F577-4E6B-916A-056F541436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693791" y="2260612"/>
            <a:ext cx="5087399" cy="3815549"/>
          </a:xfrm>
          <a:prstGeom prst="rect">
            <a:avLst/>
          </a:prstGeom>
        </p:spPr>
      </p:pic>
    </p:spTree>
    <p:extLst>
      <p:ext uri="{BB962C8B-B14F-4D97-AF65-F5344CB8AC3E}">
        <p14:creationId xmlns:p14="http://schemas.microsoft.com/office/powerpoint/2010/main" val="3304227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2735D4-B72C-452C-ACA6-D86688E3B4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83" t="11064" r="6653" b="11064"/>
          <a:stretch/>
        </p:blipFill>
        <p:spPr>
          <a:xfrm>
            <a:off x="87550" y="250070"/>
            <a:ext cx="12033114" cy="6579863"/>
          </a:xfrm>
          <a:prstGeom prst="rect">
            <a:avLst/>
          </a:prstGeom>
        </p:spPr>
      </p:pic>
      <p:sp>
        <p:nvSpPr>
          <p:cNvPr id="16" name="Title 1"/>
          <p:cNvSpPr>
            <a:spLocks noGrp="1"/>
          </p:cNvSpPr>
          <p:nvPr>
            <p:ph type="title"/>
          </p:nvPr>
        </p:nvSpPr>
        <p:spPr>
          <a:xfrm>
            <a:off x="236451" y="407068"/>
            <a:ext cx="4593862" cy="731068"/>
          </a:xfrm>
          <a:solidFill>
            <a:schemeClr val="bg1"/>
          </a:solidFill>
          <a:ln>
            <a:solidFill>
              <a:schemeClr val="tx1"/>
            </a:solidFill>
          </a:ln>
        </p:spPr>
        <p:txBody>
          <a:bodyPr>
            <a:normAutofit/>
          </a:bodyPr>
          <a:lstStyle/>
          <a:p>
            <a:pPr algn="l"/>
            <a:r>
              <a:rPr lang="en-US" sz="3600" dirty="0" err="1">
                <a:latin typeface="Helvetica" panose="020B0604020202020204" pitchFamily="34" charset="0"/>
                <a:cs typeface="Helvetica" panose="020B0604020202020204" pitchFamily="34" charset="0"/>
              </a:rPr>
              <a:t>GeMS</a:t>
            </a:r>
            <a:r>
              <a:rPr lang="en-US" sz="3600" dirty="0">
                <a:latin typeface="Helvetica" panose="020B0604020202020204" pitchFamily="34" charset="0"/>
                <a:cs typeface="Helvetica" panose="020B0604020202020204" pitchFamily="34" charset="0"/>
              </a:rPr>
              <a:t>-VS: Gravity</a:t>
            </a:r>
          </a:p>
        </p:txBody>
      </p:sp>
      <p:sp>
        <p:nvSpPr>
          <p:cNvPr id="28" name="TextBox 10"/>
          <p:cNvSpPr txBox="1"/>
          <p:nvPr/>
        </p:nvSpPr>
        <p:spPr>
          <a:xfrm>
            <a:off x="9171053" y="1242292"/>
            <a:ext cx="471659"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Tok</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9" name="TextBox 11"/>
          <p:cNvSpPr txBox="1"/>
          <p:nvPr/>
        </p:nvSpPr>
        <p:spPr>
          <a:xfrm>
            <a:off x="7476613" y="3781242"/>
            <a:ext cx="1012112" cy="30777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Glennallen</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TextBox 12"/>
          <p:cNvSpPr txBox="1"/>
          <p:nvPr/>
        </p:nvSpPr>
        <p:spPr>
          <a:xfrm>
            <a:off x="2290151" y="5246425"/>
            <a:ext cx="999014"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Anchorage</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1" name="TextBox 12"/>
          <p:cNvSpPr txBox="1"/>
          <p:nvPr/>
        </p:nvSpPr>
        <p:spPr>
          <a:xfrm>
            <a:off x="5758701" y="5904397"/>
            <a:ext cx="674598"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Valdez</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2" name="TextBox 12"/>
          <p:cNvSpPr txBox="1"/>
          <p:nvPr/>
        </p:nvSpPr>
        <p:spPr>
          <a:xfrm>
            <a:off x="2789658" y="4562033"/>
            <a:ext cx="999014"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Palmer</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709136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AF293F0-85E3-4B51-8209-4DCD9AA4CA28}"/>
              </a:ext>
            </a:extLst>
          </p:cNvPr>
          <p:cNvSpPr>
            <a:spLocks noGrp="1"/>
          </p:cNvSpPr>
          <p:nvPr>
            <p:ph type="title"/>
          </p:nvPr>
        </p:nvSpPr>
        <p:spPr/>
        <p:txBody>
          <a:bodyPr/>
          <a:lstStyle/>
          <a:p>
            <a:pPr algn="l"/>
            <a:r>
              <a:rPr lang="en-US" dirty="0"/>
              <a:t>GNSS:</a:t>
            </a:r>
          </a:p>
        </p:txBody>
      </p:sp>
      <p:pic>
        <p:nvPicPr>
          <p:cNvPr id="10" name="Picture 9">
            <a:extLst>
              <a:ext uri="{FF2B5EF4-FFF2-40B4-BE49-F238E27FC236}">
                <a16:creationId xmlns:a16="http://schemas.microsoft.com/office/drawing/2014/main" id="{15C927A0-39DD-467C-83BA-2764CD933BF3}"/>
              </a:ext>
            </a:extLst>
          </p:cNvPr>
          <p:cNvPicPr>
            <a:picLocks noChangeAspect="1"/>
          </p:cNvPicPr>
          <p:nvPr/>
        </p:nvPicPr>
        <p:blipFill rotWithShape="1">
          <a:blip r:embed="rId3">
            <a:extLst>
              <a:ext uri="{28A0092B-C50C-407E-A947-70E740481C1C}">
                <a14:useLocalDpi xmlns:a14="http://schemas.microsoft.com/office/drawing/2010/main" val="0"/>
              </a:ext>
            </a:extLst>
          </a:blip>
          <a:srcRect l="8889" t="9312" r="17936" b="21888"/>
          <a:stretch/>
        </p:blipFill>
        <p:spPr>
          <a:xfrm>
            <a:off x="4835051" y="2453986"/>
            <a:ext cx="6168572" cy="4349821"/>
          </a:xfrm>
          <a:prstGeom prst="rect">
            <a:avLst/>
          </a:prstGeom>
        </p:spPr>
      </p:pic>
      <p:pic>
        <p:nvPicPr>
          <p:cNvPr id="3" name="Picture 2">
            <a:extLst>
              <a:ext uri="{FF2B5EF4-FFF2-40B4-BE49-F238E27FC236}">
                <a16:creationId xmlns:a16="http://schemas.microsoft.com/office/drawing/2014/main" id="{CDC1121E-D149-4749-BCE2-4DBB09BE2C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32" t="9258" r="21746" b="8783"/>
          <a:stretch/>
        </p:blipFill>
        <p:spPr>
          <a:xfrm>
            <a:off x="246742" y="1233116"/>
            <a:ext cx="3064083" cy="3026953"/>
          </a:xfrm>
          <a:prstGeom prst="rect">
            <a:avLst/>
          </a:prstGeom>
        </p:spPr>
      </p:pic>
      <p:pic>
        <p:nvPicPr>
          <p:cNvPr id="14" name="Picture 13">
            <a:extLst>
              <a:ext uri="{FF2B5EF4-FFF2-40B4-BE49-F238E27FC236}">
                <a16:creationId xmlns:a16="http://schemas.microsoft.com/office/drawing/2014/main" id="{AB0C7FA4-0CF6-4947-AE42-9026B0BB78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783639" y="1098451"/>
            <a:ext cx="3613278" cy="2709959"/>
          </a:xfrm>
          <a:prstGeom prst="rect">
            <a:avLst/>
          </a:prstGeom>
        </p:spPr>
      </p:pic>
      <p:pic>
        <p:nvPicPr>
          <p:cNvPr id="12" name="Picture 11">
            <a:extLst>
              <a:ext uri="{FF2B5EF4-FFF2-40B4-BE49-F238E27FC236}">
                <a16:creationId xmlns:a16="http://schemas.microsoft.com/office/drawing/2014/main" id="{3F2E9CEC-F204-4077-9A7B-AEB8DF27B3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3968" r="12063" b="6625"/>
          <a:stretch/>
        </p:blipFill>
        <p:spPr>
          <a:xfrm>
            <a:off x="59480" y="4111407"/>
            <a:ext cx="3975491" cy="2692400"/>
          </a:xfrm>
          <a:prstGeom prst="rect">
            <a:avLst/>
          </a:prstGeom>
        </p:spPr>
      </p:pic>
      <p:pic>
        <p:nvPicPr>
          <p:cNvPr id="6" name="Picture 5">
            <a:extLst>
              <a:ext uri="{FF2B5EF4-FFF2-40B4-BE49-F238E27FC236}">
                <a16:creationId xmlns:a16="http://schemas.microsoft.com/office/drawing/2014/main" id="{88E33DFB-5B92-4F9E-AFBC-3CB2BDE2672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254" t="8466" r="21111" b="17883"/>
          <a:stretch/>
        </p:blipFill>
        <p:spPr>
          <a:xfrm>
            <a:off x="4034971" y="1233116"/>
            <a:ext cx="2630409" cy="2869538"/>
          </a:xfrm>
          <a:prstGeom prst="rect">
            <a:avLst/>
          </a:prstGeom>
        </p:spPr>
      </p:pic>
    </p:spTree>
    <p:extLst>
      <p:ext uri="{BB962C8B-B14F-4D97-AF65-F5344CB8AC3E}">
        <p14:creationId xmlns:p14="http://schemas.microsoft.com/office/powerpoint/2010/main" val="2664388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E92657-E609-4C91-B595-7D46B0980B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97" t="11064" r="6739" b="10922"/>
          <a:stretch/>
        </p:blipFill>
        <p:spPr>
          <a:xfrm>
            <a:off x="87551" y="275036"/>
            <a:ext cx="12016900" cy="6582964"/>
          </a:xfrm>
          <a:prstGeom prst="rect">
            <a:avLst/>
          </a:prstGeom>
        </p:spPr>
      </p:pic>
      <p:sp>
        <p:nvSpPr>
          <p:cNvPr id="16" name="Title 1"/>
          <p:cNvSpPr>
            <a:spLocks noGrp="1"/>
          </p:cNvSpPr>
          <p:nvPr>
            <p:ph type="title"/>
          </p:nvPr>
        </p:nvSpPr>
        <p:spPr>
          <a:xfrm>
            <a:off x="236451" y="407068"/>
            <a:ext cx="4593862" cy="731068"/>
          </a:xfrm>
          <a:solidFill>
            <a:schemeClr val="bg1"/>
          </a:solidFill>
          <a:ln>
            <a:solidFill>
              <a:schemeClr val="tx1"/>
            </a:solidFill>
          </a:ln>
        </p:spPr>
        <p:txBody>
          <a:bodyPr>
            <a:normAutofit/>
          </a:bodyPr>
          <a:lstStyle/>
          <a:p>
            <a:pPr algn="l"/>
            <a:r>
              <a:rPr lang="en-US" sz="3600" dirty="0" err="1">
                <a:latin typeface="Helvetica" panose="020B0604020202020204" pitchFamily="34" charset="0"/>
                <a:cs typeface="Helvetica" panose="020B0604020202020204" pitchFamily="34" charset="0"/>
              </a:rPr>
              <a:t>GeMS</a:t>
            </a:r>
            <a:r>
              <a:rPr lang="en-US" sz="3600" dirty="0">
                <a:latin typeface="Helvetica" panose="020B0604020202020204" pitchFamily="34" charset="0"/>
                <a:cs typeface="Helvetica" panose="020B0604020202020204" pitchFamily="34" charset="0"/>
              </a:rPr>
              <a:t>-VS: GNSS</a:t>
            </a:r>
          </a:p>
        </p:txBody>
      </p:sp>
      <p:sp>
        <p:nvSpPr>
          <p:cNvPr id="28" name="TextBox 10"/>
          <p:cNvSpPr txBox="1"/>
          <p:nvPr/>
        </p:nvSpPr>
        <p:spPr>
          <a:xfrm>
            <a:off x="9171053" y="1242292"/>
            <a:ext cx="471659"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Tok</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9" name="TextBox 11"/>
          <p:cNvSpPr txBox="1"/>
          <p:nvPr/>
        </p:nvSpPr>
        <p:spPr>
          <a:xfrm>
            <a:off x="7476613" y="3781242"/>
            <a:ext cx="1012112" cy="30777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Glennallen</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TextBox 12"/>
          <p:cNvSpPr txBox="1"/>
          <p:nvPr/>
        </p:nvSpPr>
        <p:spPr>
          <a:xfrm>
            <a:off x="2290151" y="5246425"/>
            <a:ext cx="999014"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Anchorage</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1" name="TextBox 12"/>
          <p:cNvSpPr txBox="1"/>
          <p:nvPr/>
        </p:nvSpPr>
        <p:spPr>
          <a:xfrm>
            <a:off x="5758701" y="5904397"/>
            <a:ext cx="674598"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Valdez</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2" name="TextBox 12"/>
          <p:cNvSpPr txBox="1"/>
          <p:nvPr/>
        </p:nvSpPr>
        <p:spPr>
          <a:xfrm>
            <a:off x="2789658" y="4562033"/>
            <a:ext cx="999014"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Palmer</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42159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88134-BC61-46DA-AB9A-D4DD1796C380}"/>
              </a:ext>
            </a:extLst>
          </p:cNvPr>
          <p:cNvPicPr>
            <a:picLocks noChangeAspect="1"/>
          </p:cNvPicPr>
          <p:nvPr/>
        </p:nvPicPr>
        <p:blipFill rotWithShape="1">
          <a:blip r:embed="rId3"/>
          <a:srcRect/>
          <a:stretch/>
        </p:blipFill>
        <p:spPr>
          <a:xfrm>
            <a:off x="0" y="0"/>
            <a:ext cx="12192000" cy="6858000"/>
          </a:xfrm>
          <a:prstGeom prst="rect">
            <a:avLst/>
          </a:prstGeom>
        </p:spPr>
      </p:pic>
      <p:sp>
        <p:nvSpPr>
          <p:cNvPr id="16" name="Title 1"/>
          <p:cNvSpPr>
            <a:spLocks noGrp="1"/>
          </p:cNvSpPr>
          <p:nvPr>
            <p:ph type="title"/>
          </p:nvPr>
        </p:nvSpPr>
        <p:spPr>
          <a:xfrm>
            <a:off x="236451" y="407068"/>
            <a:ext cx="4835170" cy="731068"/>
          </a:xfrm>
          <a:solidFill>
            <a:schemeClr val="bg1"/>
          </a:solidFill>
          <a:ln>
            <a:solidFill>
              <a:schemeClr val="tx1"/>
            </a:solidFill>
          </a:ln>
        </p:spPr>
        <p:txBody>
          <a:bodyPr>
            <a:normAutofit fontScale="90000"/>
          </a:bodyPr>
          <a:lstStyle/>
          <a:p>
            <a:pPr algn="l"/>
            <a:r>
              <a:rPr lang="en-US" sz="3600" dirty="0">
                <a:latin typeface="Helvetica" panose="020B0604020202020204" pitchFamily="34" charset="0"/>
                <a:cs typeface="Helvetica" panose="020B0604020202020204" pitchFamily="34" charset="0"/>
              </a:rPr>
              <a:t>OPUS Projects Overview:</a:t>
            </a:r>
          </a:p>
        </p:txBody>
      </p:sp>
      <p:sp>
        <p:nvSpPr>
          <p:cNvPr id="28" name="TextBox 10"/>
          <p:cNvSpPr txBox="1"/>
          <p:nvPr/>
        </p:nvSpPr>
        <p:spPr>
          <a:xfrm>
            <a:off x="8690286" y="2543191"/>
            <a:ext cx="471659"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Tok</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9" name="TextBox 11"/>
          <p:cNvSpPr txBox="1"/>
          <p:nvPr/>
        </p:nvSpPr>
        <p:spPr>
          <a:xfrm>
            <a:off x="7080688" y="4562032"/>
            <a:ext cx="1012112" cy="30777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Glennallen</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TextBox 12"/>
          <p:cNvSpPr txBox="1"/>
          <p:nvPr/>
        </p:nvSpPr>
        <p:spPr>
          <a:xfrm>
            <a:off x="3289165" y="5623497"/>
            <a:ext cx="999014"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Anchorage</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1" name="TextBox 12"/>
          <p:cNvSpPr txBox="1"/>
          <p:nvPr/>
        </p:nvSpPr>
        <p:spPr>
          <a:xfrm>
            <a:off x="5589018" y="6064653"/>
            <a:ext cx="674598"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Valdez</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2" name="TextBox 12"/>
          <p:cNvSpPr txBox="1"/>
          <p:nvPr/>
        </p:nvSpPr>
        <p:spPr>
          <a:xfrm>
            <a:off x="3289165" y="5146495"/>
            <a:ext cx="999014"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Palmer</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139132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sz="4800" dirty="0"/>
              <a:t>Deflection of the vertical</a:t>
            </a:r>
          </a:p>
        </p:txBody>
      </p:sp>
      <p:pic>
        <p:nvPicPr>
          <p:cNvPr id="2" name="Picture 1">
            <a:extLst>
              <a:ext uri="{FF2B5EF4-FFF2-40B4-BE49-F238E27FC236}">
                <a16:creationId xmlns:a16="http://schemas.microsoft.com/office/drawing/2014/main" id="{902560FD-55A5-4152-8363-310DA709EE2D}"/>
              </a:ext>
            </a:extLst>
          </p:cNvPr>
          <p:cNvPicPr>
            <a:picLocks noChangeAspect="1"/>
          </p:cNvPicPr>
          <p:nvPr/>
        </p:nvPicPr>
        <p:blipFill>
          <a:blip r:embed="rId3"/>
          <a:stretch>
            <a:fillRect/>
          </a:stretch>
        </p:blipFill>
        <p:spPr>
          <a:xfrm>
            <a:off x="4644292" y="1853191"/>
            <a:ext cx="3810608" cy="2715492"/>
          </a:xfrm>
          <a:prstGeom prst="rect">
            <a:avLst/>
          </a:prstGeom>
          <a:ln>
            <a:solidFill>
              <a:schemeClr val="tx1"/>
            </a:solidFill>
          </a:ln>
        </p:spPr>
      </p:pic>
      <p:sp>
        <p:nvSpPr>
          <p:cNvPr id="3" name="TextBox 2">
            <a:extLst>
              <a:ext uri="{FF2B5EF4-FFF2-40B4-BE49-F238E27FC236}">
                <a16:creationId xmlns:a16="http://schemas.microsoft.com/office/drawing/2014/main" id="{1C145E68-03DE-4079-8D42-290CCDB13DDE}"/>
              </a:ext>
            </a:extLst>
          </p:cNvPr>
          <p:cNvSpPr txBox="1"/>
          <p:nvPr/>
        </p:nvSpPr>
        <p:spPr>
          <a:xfrm>
            <a:off x="6811057" y="4568683"/>
            <a:ext cx="3955656" cy="369332"/>
          </a:xfrm>
          <a:prstGeom prst="rect">
            <a:avLst/>
          </a:prstGeom>
          <a:noFill/>
        </p:spPr>
        <p:txBody>
          <a:bodyPr wrap="square" rtlCol="0">
            <a:spAutoFit/>
          </a:bodyPr>
          <a:lstStyle/>
          <a:p>
            <a:r>
              <a:rPr lang="en-US" dirty="0"/>
              <a:t>Hirt, et al. 2010</a:t>
            </a:r>
          </a:p>
        </p:txBody>
      </p:sp>
      <p:pic>
        <p:nvPicPr>
          <p:cNvPr id="14" name="Picture 13">
            <a:extLst>
              <a:ext uri="{FF2B5EF4-FFF2-40B4-BE49-F238E27FC236}">
                <a16:creationId xmlns:a16="http://schemas.microsoft.com/office/drawing/2014/main" id="{0A22BED2-E40D-48E3-857D-DE74C36201D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24255" t="5304" r="19964" b="7132"/>
          <a:stretch/>
        </p:blipFill>
        <p:spPr>
          <a:xfrm rot="5400000">
            <a:off x="571978" y="1556831"/>
            <a:ext cx="3341376" cy="3934097"/>
          </a:xfrm>
          <a:prstGeom prst="rect">
            <a:avLst/>
          </a:prstGeom>
          <a:ln>
            <a:solidFill>
              <a:schemeClr val="tx1"/>
            </a:solidFill>
          </a:ln>
        </p:spPr>
      </p:pic>
      <p:pic>
        <p:nvPicPr>
          <p:cNvPr id="17" name="Picture 16">
            <a:extLst>
              <a:ext uri="{FF2B5EF4-FFF2-40B4-BE49-F238E27FC236}">
                <a16:creationId xmlns:a16="http://schemas.microsoft.com/office/drawing/2014/main" id="{9DF97B4E-1AC9-47FC-AFDE-21BEEC654D85}"/>
              </a:ext>
            </a:extLst>
          </p:cNvPr>
          <p:cNvPicPr>
            <a:picLocks noChangeAspect="1"/>
          </p:cNvPicPr>
          <p:nvPr/>
        </p:nvPicPr>
        <p:blipFill rotWithShape="1">
          <a:blip r:embed="rId3"/>
          <a:srcRect l="16899" t="14809" r="51709" b="60080"/>
          <a:stretch/>
        </p:blipFill>
        <p:spPr>
          <a:xfrm rot="748547">
            <a:off x="1295166" y="3988509"/>
            <a:ext cx="1398728" cy="797330"/>
          </a:xfrm>
          <a:prstGeom prst="rect">
            <a:avLst/>
          </a:prstGeom>
          <a:noFill/>
          <a:ln>
            <a:solidFill>
              <a:srgbClr val="FF0000"/>
            </a:solidFill>
          </a:ln>
          <a:effectLst/>
        </p:spPr>
      </p:pic>
      <p:pic>
        <p:nvPicPr>
          <p:cNvPr id="19" name="Picture 18">
            <a:extLst>
              <a:ext uri="{FF2B5EF4-FFF2-40B4-BE49-F238E27FC236}">
                <a16:creationId xmlns:a16="http://schemas.microsoft.com/office/drawing/2014/main" id="{9642A06E-12F4-4E88-ABFC-ED55B34C367B}"/>
              </a:ext>
            </a:extLst>
          </p:cNvPr>
          <p:cNvPicPr>
            <a:picLocks noChangeAspect="1"/>
          </p:cNvPicPr>
          <p:nvPr/>
        </p:nvPicPr>
        <p:blipFill>
          <a:blip r:embed="rId6"/>
          <a:stretch>
            <a:fillRect/>
          </a:stretch>
        </p:blipFill>
        <p:spPr>
          <a:xfrm>
            <a:off x="5181286" y="4938015"/>
            <a:ext cx="2647950" cy="1019175"/>
          </a:xfrm>
          <a:prstGeom prst="rect">
            <a:avLst/>
          </a:prstGeom>
        </p:spPr>
      </p:pic>
      <p:pic>
        <p:nvPicPr>
          <p:cNvPr id="20" name="Picture 19">
            <a:extLst>
              <a:ext uri="{FF2B5EF4-FFF2-40B4-BE49-F238E27FC236}">
                <a16:creationId xmlns:a16="http://schemas.microsoft.com/office/drawing/2014/main" id="{AB9E82A4-B2B2-4024-B3A1-934623E65824}"/>
              </a:ext>
            </a:extLst>
          </p:cNvPr>
          <p:cNvPicPr>
            <a:picLocks noChangeAspect="1"/>
          </p:cNvPicPr>
          <p:nvPr/>
        </p:nvPicPr>
        <p:blipFill>
          <a:blip r:embed="rId7"/>
          <a:stretch>
            <a:fillRect/>
          </a:stretch>
        </p:blipFill>
        <p:spPr>
          <a:xfrm>
            <a:off x="73822" y="6104433"/>
            <a:ext cx="2820803" cy="725942"/>
          </a:xfrm>
          <a:prstGeom prst="rect">
            <a:avLst/>
          </a:prstGeom>
        </p:spPr>
      </p:pic>
      <p:pic>
        <p:nvPicPr>
          <p:cNvPr id="18" name="Picture 17">
            <a:extLst>
              <a:ext uri="{FF2B5EF4-FFF2-40B4-BE49-F238E27FC236}">
                <a16:creationId xmlns:a16="http://schemas.microsoft.com/office/drawing/2014/main" id="{7756E889-78CF-4E7C-BD90-8D074CCCFB0B}"/>
              </a:ext>
            </a:extLst>
          </p:cNvPr>
          <p:cNvPicPr>
            <a:picLocks noChangeAspect="1"/>
          </p:cNvPicPr>
          <p:nvPr/>
        </p:nvPicPr>
        <p:blipFill>
          <a:blip r:embed="rId8"/>
          <a:stretch>
            <a:fillRect/>
          </a:stretch>
        </p:blipFill>
        <p:spPr>
          <a:xfrm>
            <a:off x="15455" y="5311728"/>
            <a:ext cx="2226414" cy="1016872"/>
          </a:xfrm>
          <a:prstGeom prst="rect">
            <a:avLst/>
          </a:prstGeom>
        </p:spPr>
      </p:pic>
      <p:sp>
        <p:nvSpPr>
          <p:cNvPr id="21" name="TextBox 20">
            <a:extLst>
              <a:ext uri="{FF2B5EF4-FFF2-40B4-BE49-F238E27FC236}">
                <a16:creationId xmlns:a16="http://schemas.microsoft.com/office/drawing/2014/main" id="{D76B147D-A413-44EB-BEE4-2BC615358C79}"/>
              </a:ext>
            </a:extLst>
          </p:cNvPr>
          <p:cNvSpPr txBox="1"/>
          <p:nvPr/>
        </p:nvSpPr>
        <p:spPr>
          <a:xfrm>
            <a:off x="2018839" y="4891836"/>
            <a:ext cx="2357336" cy="369332"/>
          </a:xfrm>
          <a:prstGeom prst="rect">
            <a:avLst/>
          </a:prstGeom>
          <a:noFill/>
        </p:spPr>
        <p:txBody>
          <a:bodyPr wrap="square" rtlCol="0">
            <a:spAutoFit/>
          </a:bodyPr>
          <a:lstStyle/>
          <a:p>
            <a:r>
              <a:rPr lang="en-US" dirty="0" err="1"/>
              <a:t>Ghilani</a:t>
            </a:r>
            <a:r>
              <a:rPr lang="en-US" dirty="0"/>
              <a:t> &amp; Wolf, 2015</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F89BD70-DB0B-4A2E-99C6-C64564BA1FFF}"/>
                  </a:ext>
                </a:extLst>
              </p:cNvPr>
              <p:cNvSpPr txBox="1"/>
              <p:nvPr/>
            </p:nvSpPr>
            <p:spPr>
              <a:xfrm>
                <a:off x="966172" y="1973916"/>
                <a:ext cx="77821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i="1" smtClean="0">
                              <a:solidFill>
                                <a:srgbClr val="FF0000"/>
                              </a:solidFill>
                              <a:latin typeface="Cambria Math" panose="02040503050406030204" pitchFamily="18" charset="0"/>
                            </a:rPr>
                          </m:ctrlPr>
                        </m:dPr>
                        <m:e>
                          <m:r>
                            <m:rPr>
                              <m:sty m:val="p"/>
                            </m:rPr>
                            <a:rPr lang="el-GR" i="1">
                              <a:solidFill>
                                <a:srgbClr val="FF0000"/>
                              </a:solidFill>
                              <a:latin typeface="Cambria Math" panose="02040503050406030204" pitchFamily="18" charset="0"/>
                              <a:ea typeface="Cambria Math" panose="02040503050406030204" pitchFamily="18" charset="0"/>
                            </a:rPr>
                            <m:t>Φ</m:t>
                          </m:r>
                          <m:r>
                            <a:rPr lang="en-US" b="0" i="1" smtClean="0">
                              <a:solidFill>
                                <a:srgbClr val="FF0000"/>
                              </a:solidFill>
                              <a:latin typeface="Cambria Math" panose="02040503050406030204" pitchFamily="18" charset="0"/>
                              <a:ea typeface="Cambria Math" panose="02040503050406030204" pitchFamily="18" charset="0"/>
                            </a:rPr>
                            <m:t>,</m:t>
                          </m:r>
                          <m:r>
                            <m:rPr>
                              <m:sty m:val="p"/>
                            </m:rPr>
                            <a:rPr lang="el-GR" b="0" i="1" smtClean="0">
                              <a:solidFill>
                                <a:srgbClr val="FF0000"/>
                              </a:solidFill>
                              <a:latin typeface="Cambria Math" panose="02040503050406030204" pitchFamily="18" charset="0"/>
                              <a:ea typeface="Cambria Math" panose="02040503050406030204" pitchFamily="18" charset="0"/>
                            </a:rPr>
                            <m:t>Λ</m:t>
                          </m:r>
                        </m:e>
                      </m:d>
                    </m:oMath>
                  </m:oMathPara>
                </a14:m>
                <a:endParaRPr lang="en-US" dirty="0">
                  <a:solidFill>
                    <a:srgbClr val="FF0000"/>
                  </a:solidFill>
                </a:endParaRPr>
              </a:p>
            </p:txBody>
          </p:sp>
        </mc:Choice>
        <mc:Fallback xmlns="">
          <p:sp>
            <p:nvSpPr>
              <p:cNvPr id="23" name="TextBox 22">
                <a:extLst>
                  <a:ext uri="{FF2B5EF4-FFF2-40B4-BE49-F238E27FC236}">
                    <a16:creationId xmlns:a16="http://schemas.microsoft.com/office/drawing/2014/main" id="{2F89BD70-DB0B-4A2E-99C6-C64564BA1FFF}"/>
                  </a:ext>
                </a:extLst>
              </p:cNvPr>
              <p:cNvSpPr txBox="1">
                <a:spLocks noRot="1" noChangeAspect="1" noMove="1" noResize="1" noEditPoints="1" noAdjustHandles="1" noChangeArrowheads="1" noChangeShapeType="1" noTextEdit="1"/>
              </p:cNvSpPr>
              <p:nvPr/>
            </p:nvSpPr>
            <p:spPr>
              <a:xfrm>
                <a:off x="966172" y="1973916"/>
                <a:ext cx="778213"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0DC4099-73D1-4427-B908-8C68037069D6}"/>
                  </a:ext>
                </a:extLst>
              </p:cNvPr>
              <p:cNvSpPr txBox="1"/>
              <p:nvPr/>
            </p:nvSpPr>
            <p:spPr>
              <a:xfrm>
                <a:off x="2935230" y="2019828"/>
                <a:ext cx="77821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i="1" smtClean="0">
                              <a:solidFill>
                                <a:srgbClr val="FF0000"/>
                              </a:solidFill>
                              <a:latin typeface="Cambria Math" panose="02040503050406030204" pitchFamily="18" charset="0"/>
                            </a:rPr>
                          </m:ctrlPr>
                        </m:dPr>
                        <m:e>
                          <m:r>
                            <a:rPr lang="el-GR" i="1">
                              <a:solidFill>
                                <a:srgbClr val="FF0000"/>
                              </a:solidFill>
                              <a:latin typeface="Cambria Math" panose="02040503050406030204" pitchFamily="18" charset="0"/>
                              <a:ea typeface="Cambria Math" panose="02040503050406030204" pitchFamily="18" charset="0"/>
                            </a:rPr>
                            <m:t>𝜑</m:t>
                          </m:r>
                          <m:r>
                            <a:rPr lang="en-US" b="0" i="1" smtClean="0">
                              <a:solidFill>
                                <a:srgbClr val="FF0000"/>
                              </a:solidFill>
                              <a:latin typeface="Cambria Math" panose="02040503050406030204" pitchFamily="18" charset="0"/>
                              <a:ea typeface="Cambria Math" panose="02040503050406030204" pitchFamily="18" charset="0"/>
                            </a:rPr>
                            <m:t>,</m:t>
                          </m:r>
                          <m:r>
                            <a:rPr lang="el-GR" i="1">
                              <a:solidFill>
                                <a:srgbClr val="FF0000"/>
                              </a:solidFill>
                              <a:latin typeface="Cambria Math" panose="02040503050406030204" pitchFamily="18" charset="0"/>
                              <a:ea typeface="Cambria Math" panose="02040503050406030204" pitchFamily="18" charset="0"/>
                            </a:rPr>
                            <m:t>𝜆</m:t>
                          </m:r>
                        </m:e>
                      </m:d>
                    </m:oMath>
                  </m:oMathPara>
                </a14:m>
                <a:endParaRPr lang="en-US" dirty="0">
                  <a:solidFill>
                    <a:srgbClr val="FF0000"/>
                  </a:solidFill>
                </a:endParaRPr>
              </a:p>
            </p:txBody>
          </p:sp>
        </mc:Choice>
        <mc:Fallback xmlns="">
          <p:sp>
            <p:nvSpPr>
              <p:cNvPr id="13" name="TextBox 12">
                <a:extLst>
                  <a:ext uri="{FF2B5EF4-FFF2-40B4-BE49-F238E27FC236}">
                    <a16:creationId xmlns:a16="http://schemas.microsoft.com/office/drawing/2014/main" id="{50DC4099-73D1-4427-B908-8C68037069D6}"/>
                  </a:ext>
                </a:extLst>
              </p:cNvPr>
              <p:cNvSpPr txBox="1">
                <a:spLocks noRot="1" noChangeAspect="1" noMove="1" noResize="1" noEditPoints="1" noAdjustHandles="1" noChangeArrowheads="1" noChangeShapeType="1" noTextEdit="1"/>
              </p:cNvSpPr>
              <p:nvPr/>
            </p:nvSpPr>
            <p:spPr>
              <a:xfrm>
                <a:off x="2935230" y="2019828"/>
                <a:ext cx="778213" cy="369332"/>
              </a:xfrm>
              <a:prstGeom prst="rect">
                <a:avLst/>
              </a:prstGeom>
              <a:blipFill>
                <a:blip r:embed="rId10"/>
                <a:stretch>
                  <a:fillRect b="-8197"/>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8F6366FC-9C13-45A1-94B9-D4695666DD42}"/>
              </a:ext>
            </a:extLst>
          </p:cNvPr>
          <p:cNvPicPr>
            <a:picLocks noChangeAspect="1"/>
          </p:cNvPicPr>
          <p:nvPr/>
        </p:nvPicPr>
        <p:blipFill>
          <a:blip r:embed="rId11"/>
          <a:stretch>
            <a:fillRect/>
          </a:stretch>
        </p:blipFill>
        <p:spPr>
          <a:xfrm>
            <a:off x="8912967" y="1341439"/>
            <a:ext cx="3205211" cy="5412736"/>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56A36DC-FC69-4C02-BC1B-995B900AC17D}"/>
                  </a:ext>
                </a:extLst>
              </p:cNvPr>
              <p:cNvSpPr txBox="1"/>
              <p:nvPr/>
            </p:nvSpPr>
            <p:spPr>
              <a:xfrm>
                <a:off x="2295451" y="5363490"/>
                <a:ext cx="3728838" cy="1287532"/>
              </a:xfrm>
              <a:prstGeom prst="rect">
                <a:avLst/>
              </a:prstGeom>
              <a:noFill/>
            </p:spPr>
            <p:txBody>
              <a:bodyPr wrap="square" rtlCol="0">
                <a:spAutoFit/>
              </a:bodyPr>
              <a:lstStyle/>
              <a:p>
                <a:pPr>
                  <a:lnSpc>
                    <a:spcPct val="150000"/>
                  </a:lnSpc>
                </a:pPr>
                <a:r>
                  <a:rPr lang="en-US" dirty="0"/>
                  <a:t>N-S component</a:t>
                </a:r>
              </a:p>
              <a:p>
                <a:pPr>
                  <a:lnSpc>
                    <a:spcPct val="150000"/>
                  </a:lnSpc>
                </a:pPr>
                <a:r>
                  <a:rPr lang="en-US" dirty="0"/>
                  <a:t>E-W component</a:t>
                </a:r>
              </a:p>
              <a:p>
                <a:pPr>
                  <a:lnSpc>
                    <a:spcPct val="150000"/>
                  </a:lnSpc>
                </a:pPr>
                <a:r>
                  <a:rPr lang="en-US" dirty="0"/>
                  <a:t>Magnitude in </a:t>
                </a:r>
                <a14:m>
                  <m:oMath xmlns:m="http://schemas.openxmlformats.org/officeDocument/2006/math">
                    <m:r>
                      <a:rPr lang="en-US" i="1" smtClean="0">
                        <a:latin typeface="Cambria Math" panose="02040503050406030204" pitchFamily="18" charset="0"/>
                        <a:ea typeface="Cambria Math" panose="02040503050406030204" pitchFamily="18" charset="0"/>
                      </a:rPr>
                      <m:t>𝛼</m:t>
                    </m:r>
                  </m:oMath>
                </a14:m>
                <a:r>
                  <a:rPr lang="en-US" dirty="0"/>
                  <a:t> direction </a:t>
                </a:r>
              </a:p>
            </p:txBody>
          </p:sp>
        </mc:Choice>
        <mc:Fallback xmlns="">
          <p:sp>
            <p:nvSpPr>
              <p:cNvPr id="22" name="TextBox 21">
                <a:extLst>
                  <a:ext uri="{FF2B5EF4-FFF2-40B4-BE49-F238E27FC236}">
                    <a16:creationId xmlns:a16="http://schemas.microsoft.com/office/drawing/2014/main" id="{A56A36DC-FC69-4C02-BC1B-995B900AC17D}"/>
                  </a:ext>
                </a:extLst>
              </p:cNvPr>
              <p:cNvSpPr txBox="1">
                <a:spLocks noRot="1" noChangeAspect="1" noMove="1" noResize="1" noEditPoints="1" noAdjustHandles="1" noChangeArrowheads="1" noChangeShapeType="1" noTextEdit="1"/>
              </p:cNvSpPr>
              <p:nvPr/>
            </p:nvSpPr>
            <p:spPr>
              <a:xfrm>
                <a:off x="2295451" y="5363490"/>
                <a:ext cx="3728838" cy="1287532"/>
              </a:xfrm>
              <a:prstGeom prst="rect">
                <a:avLst/>
              </a:prstGeom>
              <a:blipFill>
                <a:blip r:embed="rId12"/>
                <a:stretch>
                  <a:fillRect l="-1473" b="-7109"/>
                </a:stretch>
              </a:blipFill>
            </p:spPr>
            <p:txBody>
              <a:bodyPr/>
              <a:lstStyle/>
              <a:p>
                <a:r>
                  <a:rPr lang="en-US">
                    <a:noFill/>
                  </a:rPr>
                  <a:t> </a:t>
                </a:r>
              </a:p>
            </p:txBody>
          </p:sp>
        </mc:Fallback>
      </mc:AlternateContent>
    </p:spTree>
    <p:extLst>
      <p:ext uri="{BB962C8B-B14F-4D97-AF65-F5344CB8AC3E}">
        <p14:creationId xmlns:p14="http://schemas.microsoft.com/office/powerpoint/2010/main" val="52668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23"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8D97BF-1C7A-4E1F-A351-C3775DA1AC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12" t="10923" r="6653" b="11063"/>
          <a:stretch/>
        </p:blipFill>
        <p:spPr>
          <a:xfrm>
            <a:off x="69285" y="250070"/>
            <a:ext cx="12035166" cy="6579863"/>
          </a:xfrm>
          <a:prstGeom prst="rect">
            <a:avLst/>
          </a:prstGeom>
        </p:spPr>
      </p:pic>
      <p:sp>
        <p:nvSpPr>
          <p:cNvPr id="16" name="Title 1"/>
          <p:cNvSpPr>
            <a:spLocks noGrp="1"/>
          </p:cNvSpPr>
          <p:nvPr>
            <p:ph type="title"/>
          </p:nvPr>
        </p:nvSpPr>
        <p:spPr>
          <a:xfrm>
            <a:off x="236451" y="407068"/>
            <a:ext cx="4593862" cy="731068"/>
          </a:xfrm>
          <a:solidFill>
            <a:schemeClr val="bg1"/>
          </a:solidFill>
          <a:ln>
            <a:solidFill>
              <a:schemeClr val="tx1"/>
            </a:solidFill>
          </a:ln>
        </p:spPr>
        <p:txBody>
          <a:bodyPr>
            <a:normAutofit/>
          </a:bodyPr>
          <a:lstStyle/>
          <a:p>
            <a:pPr algn="l"/>
            <a:r>
              <a:rPr lang="en-US" sz="3600" dirty="0" err="1">
                <a:latin typeface="Helvetica" panose="020B0604020202020204" pitchFamily="34" charset="0"/>
                <a:cs typeface="Helvetica" panose="020B0604020202020204" pitchFamily="34" charset="0"/>
              </a:rPr>
              <a:t>GeMS</a:t>
            </a:r>
            <a:r>
              <a:rPr lang="en-US" sz="3600" dirty="0">
                <a:latin typeface="Helvetica" panose="020B0604020202020204" pitchFamily="34" charset="0"/>
                <a:cs typeface="Helvetica" panose="020B0604020202020204" pitchFamily="34" charset="0"/>
              </a:rPr>
              <a:t>-VS: DOV</a:t>
            </a:r>
          </a:p>
        </p:txBody>
      </p:sp>
      <p:sp>
        <p:nvSpPr>
          <p:cNvPr id="28" name="TextBox 10"/>
          <p:cNvSpPr txBox="1"/>
          <p:nvPr/>
        </p:nvSpPr>
        <p:spPr>
          <a:xfrm>
            <a:off x="9171053" y="1242292"/>
            <a:ext cx="471659"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Tok</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9" name="TextBox 11"/>
          <p:cNvSpPr txBox="1"/>
          <p:nvPr/>
        </p:nvSpPr>
        <p:spPr>
          <a:xfrm>
            <a:off x="7476613" y="3781242"/>
            <a:ext cx="1012112" cy="30777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Glennallen</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TextBox 12"/>
          <p:cNvSpPr txBox="1"/>
          <p:nvPr/>
        </p:nvSpPr>
        <p:spPr>
          <a:xfrm>
            <a:off x="2290151" y="5246425"/>
            <a:ext cx="999014"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Anchorage</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1" name="TextBox 12"/>
          <p:cNvSpPr txBox="1"/>
          <p:nvPr/>
        </p:nvSpPr>
        <p:spPr>
          <a:xfrm>
            <a:off x="5758701" y="5904397"/>
            <a:ext cx="674598"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Valdez</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2" name="TextBox 12"/>
          <p:cNvSpPr txBox="1"/>
          <p:nvPr/>
        </p:nvSpPr>
        <p:spPr>
          <a:xfrm>
            <a:off x="2789658" y="4562033"/>
            <a:ext cx="999014"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Palmer</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9" name="Picture 8">
            <a:extLst>
              <a:ext uri="{FF2B5EF4-FFF2-40B4-BE49-F238E27FC236}">
                <a16:creationId xmlns:a16="http://schemas.microsoft.com/office/drawing/2014/main" id="{9254EB96-7A41-406E-BB82-8E813CE8FF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170" y="30610"/>
            <a:ext cx="3132841" cy="6780256"/>
          </a:xfrm>
          <a:prstGeom prst="rect">
            <a:avLst/>
          </a:prstGeom>
        </p:spPr>
      </p:pic>
    </p:spTree>
    <p:extLst>
      <p:ext uri="{BB962C8B-B14F-4D97-AF65-F5344CB8AC3E}">
        <p14:creationId xmlns:p14="http://schemas.microsoft.com/office/powerpoint/2010/main" val="6189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half" idx="2"/>
          </p:nvPr>
        </p:nvSpPr>
        <p:spPr>
          <a:xfrm>
            <a:off x="145915" y="1691641"/>
            <a:ext cx="6922150" cy="5039899"/>
          </a:xfrm>
        </p:spPr>
        <p:txBody>
          <a:bodyPr>
            <a:normAutofit fontScale="92500" lnSpcReduction="10000"/>
          </a:bodyPr>
          <a:lstStyle/>
          <a:p>
            <a:r>
              <a:rPr lang="en-US" sz="2400" dirty="0"/>
              <a:t>Regional Support:</a:t>
            </a:r>
          </a:p>
          <a:p>
            <a:pPr lvl="1"/>
            <a:r>
              <a:rPr lang="en-US" sz="1867" dirty="0"/>
              <a:t>Advisor</a:t>
            </a:r>
          </a:p>
          <a:p>
            <a:pPr lvl="1"/>
            <a:r>
              <a:rPr lang="en-US" sz="1867" dirty="0"/>
              <a:t>NWS</a:t>
            </a:r>
          </a:p>
          <a:p>
            <a:pPr lvl="1"/>
            <a:r>
              <a:rPr lang="en-US" sz="1867" dirty="0"/>
              <a:t>Federal partners – NPS</a:t>
            </a:r>
          </a:p>
          <a:p>
            <a:pPr lvl="1"/>
            <a:r>
              <a:rPr lang="en-US" sz="1867" dirty="0"/>
              <a:t>State partners</a:t>
            </a:r>
          </a:p>
          <a:p>
            <a:pPr lvl="1"/>
            <a:r>
              <a:rPr lang="en-US" sz="1867" dirty="0"/>
              <a:t>Local surveyors</a:t>
            </a:r>
          </a:p>
          <a:p>
            <a:r>
              <a:rPr lang="en-US" sz="2400" dirty="0"/>
              <a:t>Logistics:</a:t>
            </a:r>
          </a:p>
          <a:p>
            <a:pPr lvl="1"/>
            <a:r>
              <a:rPr lang="en-US" sz="1867" dirty="0"/>
              <a:t>Shipping</a:t>
            </a:r>
          </a:p>
          <a:p>
            <a:pPr lvl="1"/>
            <a:r>
              <a:rPr lang="en-US" sz="1867" dirty="0"/>
              <a:t>Vehicles</a:t>
            </a:r>
          </a:p>
          <a:p>
            <a:pPr lvl="1"/>
            <a:r>
              <a:rPr lang="en-US" sz="1867" dirty="0"/>
              <a:t>Lodging</a:t>
            </a:r>
          </a:p>
          <a:p>
            <a:r>
              <a:rPr lang="en-US" sz="2400" dirty="0"/>
              <a:t>Scope of Work / Scheduling: </a:t>
            </a:r>
          </a:p>
          <a:p>
            <a:pPr lvl="1"/>
            <a:r>
              <a:rPr lang="en-US" sz="1867" dirty="0"/>
              <a:t>GNSS</a:t>
            </a:r>
          </a:p>
          <a:p>
            <a:pPr lvl="1"/>
            <a:r>
              <a:rPr lang="en-US" sz="1867" dirty="0"/>
              <a:t>Gravity</a:t>
            </a:r>
          </a:p>
          <a:p>
            <a:pPr lvl="1"/>
            <a:r>
              <a:rPr lang="en-US" sz="1867" dirty="0"/>
              <a:t>DOV</a:t>
            </a:r>
          </a:p>
          <a:p>
            <a:r>
              <a:rPr lang="en-US" sz="2400" dirty="0"/>
              <a:t>DOV Hardware</a:t>
            </a:r>
          </a:p>
        </p:txBody>
      </p:sp>
      <p:pic>
        <p:nvPicPr>
          <p:cNvPr id="6" name="Picture 5">
            <a:extLst>
              <a:ext uri="{FF2B5EF4-FFF2-40B4-BE49-F238E27FC236}">
                <a16:creationId xmlns:a16="http://schemas.microsoft.com/office/drawing/2014/main" id="{FC11331F-C413-41FD-904B-ECFABCDCE3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1951" y="2058772"/>
            <a:ext cx="5440361" cy="4080271"/>
          </a:xfrm>
          <a:prstGeom prst="rect">
            <a:avLst/>
          </a:prstGeom>
        </p:spPr>
      </p:pic>
      <p:sp>
        <p:nvSpPr>
          <p:cNvPr id="8" name="Title 7">
            <a:extLst>
              <a:ext uri="{FF2B5EF4-FFF2-40B4-BE49-F238E27FC236}">
                <a16:creationId xmlns:a16="http://schemas.microsoft.com/office/drawing/2014/main" id="{CAF293F0-85E3-4B51-8209-4DCD9AA4CA28}"/>
              </a:ext>
            </a:extLst>
          </p:cNvPr>
          <p:cNvSpPr>
            <a:spLocks noGrp="1"/>
          </p:cNvSpPr>
          <p:nvPr>
            <p:ph type="title"/>
          </p:nvPr>
        </p:nvSpPr>
        <p:spPr/>
        <p:txBody>
          <a:bodyPr/>
          <a:lstStyle/>
          <a:p>
            <a:pPr algn="l"/>
            <a:r>
              <a:rPr lang="en-US" dirty="0"/>
              <a:t>Challenges: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2572" r="3691"/>
          <a:stretch/>
        </p:blipFill>
        <p:spPr>
          <a:xfrm>
            <a:off x="3255119" y="1548860"/>
            <a:ext cx="2758288" cy="2892331"/>
          </a:xfrm>
          <a:prstGeom prst="rect">
            <a:avLst/>
          </a:prstGeom>
        </p:spPr>
      </p:pic>
      <p:pic>
        <p:nvPicPr>
          <p:cNvPr id="10" name="Picture 9">
            <a:extLst>
              <a:ext uri="{FF2B5EF4-FFF2-40B4-BE49-F238E27FC236}">
                <a16:creationId xmlns:a16="http://schemas.microsoft.com/office/drawing/2014/main" id="{D6485F75-0DDA-4A96-A058-53752C2599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936994" y="1384159"/>
            <a:ext cx="4356344" cy="3267258"/>
          </a:xfrm>
          <a:prstGeom prst="rect">
            <a:avLst/>
          </a:prstGeom>
        </p:spPr>
      </p:pic>
      <p:pic>
        <p:nvPicPr>
          <p:cNvPr id="14" name="Picture 13">
            <a:extLst>
              <a:ext uri="{FF2B5EF4-FFF2-40B4-BE49-F238E27FC236}">
                <a16:creationId xmlns:a16="http://schemas.microsoft.com/office/drawing/2014/main" id="{A8244FCB-F5E4-45FC-96E2-33AD3BCDCB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936994" y="1384159"/>
            <a:ext cx="4356344" cy="3267258"/>
          </a:xfrm>
          <a:prstGeom prst="rect">
            <a:avLst/>
          </a:prstGeom>
        </p:spPr>
      </p:pic>
      <p:pic>
        <p:nvPicPr>
          <p:cNvPr id="2" name="Picture 1"/>
          <p:cNvPicPr>
            <a:picLocks noChangeAspect="1"/>
          </p:cNvPicPr>
          <p:nvPr/>
        </p:nvPicPr>
        <p:blipFill>
          <a:blip r:embed="rId6"/>
          <a:stretch>
            <a:fillRect/>
          </a:stretch>
        </p:blipFill>
        <p:spPr>
          <a:xfrm>
            <a:off x="9491835" y="3282775"/>
            <a:ext cx="2590131" cy="3448765"/>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0845" y="4567651"/>
            <a:ext cx="3732791" cy="2103398"/>
          </a:xfrm>
          <a:prstGeom prst="rect">
            <a:avLst/>
          </a:prstGeom>
        </p:spPr>
      </p:pic>
    </p:spTree>
    <p:extLst>
      <p:ext uri="{BB962C8B-B14F-4D97-AF65-F5344CB8AC3E}">
        <p14:creationId xmlns:p14="http://schemas.microsoft.com/office/powerpoint/2010/main" val="2821705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4961E6A-2A54-48E7-8AA2-15A385A362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05"/>
          <a:stretch/>
        </p:blipFill>
        <p:spPr>
          <a:xfrm rot="5400000">
            <a:off x="2969939" y="1720637"/>
            <a:ext cx="5497375" cy="4723108"/>
          </a:xfrm>
          <a:prstGeom prst="rect">
            <a:avLst/>
          </a:prstGeom>
        </p:spPr>
      </p:pic>
      <p:sp>
        <p:nvSpPr>
          <p:cNvPr id="8" name="Title 7">
            <a:extLst>
              <a:ext uri="{FF2B5EF4-FFF2-40B4-BE49-F238E27FC236}">
                <a16:creationId xmlns:a16="http://schemas.microsoft.com/office/drawing/2014/main" id="{CAF293F0-85E3-4B51-8209-4DCD9AA4CA28}"/>
              </a:ext>
            </a:extLst>
          </p:cNvPr>
          <p:cNvSpPr>
            <a:spLocks noGrp="1"/>
          </p:cNvSpPr>
          <p:nvPr>
            <p:ph type="title"/>
          </p:nvPr>
        </p:nvSpPr>
        <p:spPr/>
        <p:txBody>
          <a:bodyPr>
            <a:normAutofit/>
          </a:bodyPr>
          <a:lstStyle/>
          <a:p>
            <a:pPr algn="l"/>
            <a:r>
              <a:rPr lang="en-US" sz="4800" dirty="0"/>
              <a:t>Finding Marks:</a:t>
            </a:r>
          </a:p>
        </p:txBody>
      </p:sp>
      <p:pic>
        <p:nvPicPr>
          <p:cNvPr id="21" name="Picture 20">
            <a:extLst>
              <a:ext uri="{FF2B5EF4-FFF2-40B4-BE49-F238E27FC236}">
                <a16:creationId xmlns:a16="http://schemas.microsoft.com/office/drawing/2014/main" id="{8B904B8C-36C2-40FB-B2DE-15765EB261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617314" y="2293143"/>
            <a:ext cx="5185981" cy="3889486"/>
          </a:xfrm>
          <a:prstGeom prst="rect">
            <a:avLst/>
          </a:prstGeom>
        </p:spPr>
      </p:pic>
      <p:pic>
        <p:nvPicPr>
          <p:cNvPr id="19" name="Picture 18">
            <a:extLst>
              <a:ext uri="{FF2B5EF4-FFF2-40B4-BE49-F238E27FC236}">
                <a16:creationId xmlns:a16="http://schemas.microsoft.com/office/drawing/2014/main" id="{56DE3F0B-AC58-4B0A-B590-9BE33511EB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39597" y="4032825"/>
            <a:ext cx="3124785" cy="2343589"/>
          </a:xfrm>
          <a:prstGeom prst="rect">
            <a:avLst/>
          </a:prstGeom>
          <a:scene3d>
            <a:camera prst="orthographicFront">
              <a:rot lat="0" lon="0" rev="5400000"/>
            </a:camera>
            <a:lightRig rig="threePt" dir="t"/>
          </a:scene3d>
        </p:spPr>
      </p:pic>
      <mc:AlternateContent xmlns:mc="http://schemas.openxmlformats.org/markup-compatibility/2006" xmlns:pslz="http://schemas.microsoft.com/office/powerpoint/2016/slidezoom">
        <mc:Choice Requires="pslz">
          <p:graphicFrame>
            <p:nvGraphicFramePr>
              <p:cNvPr id="27" name="Slide Zoom 26">
                <a:extLst>
                  <a:ext uri="{FF2B5EF4-FFF2-40B4-BE49-F238E27FC236}">
                    <a16:creationId xmlns:a16="http://schemas.microsoft.com/office/drawing/2014/main" id="{8B7E4C4C-73BB-45D6-9F0B-6F2DB5DD13F5}"/>
                  </a:ext>
                </a:extLst>
              </p:cNvPr>
              <p:cNvGraphicFramePr>
                <a:graphicFrameLocks noChangeAspect="1"/>
              </p:cNvGraphicFramePr>
              <p:nvPr>
                <p:extLst>
                  <p:ext uri="{D42A27DB-BD31-4B8C-83A1-F6EECF244321}">
                    <p14:modId xmlns:p14="http://schemas.microsoft.com/office/powerpoint/2010/main" val="3741113724"/>
                  </p:ext>
                </p:extLst>
              </p:nvPr>
            </p:nvGraphicFramePr>
            <p:xfrm>
              <a:off x="7705775" y="804487"/>
              <a:ext cx="5009058" cy="2817595"/>
            </p:xfrm>
            <a:graphic>
              <a:graphicData uri="http://schemas.microsoft.com/office/powerpoint/2016/slidezoom">
                <pslz:sldZm>
                  <pslz:sldZmObj sldId="331" cId="3699025364">
                    <pslz:zmPr id="{A11B849E-3A04-4A12-ACE5-E065FA231605}" returnToParent="0" transitionDur="1000" showBg="0">
                      <p166:blipFill xmlns:p166="http://schemas.microsoft.com/office/powerpoint/2016/6/main">
                        <a:blip r:embed="rId6"/>
                        <a:stretch>
                          <a:fillRect/>
                        </a:stretch>
                      </p166:blipFill>
                      <p166:spPr xmlns:p166="http://schemas.microsoft.com/office/powerpoint/2016/6/main">
                        <a:xfrm>
                          <a:off x="0" y="0"/>
                          <a:ext cx="5009058" cy="2817595"/>
                        </a:xfrm>
                        <a:prstGeom prst="rect">
                          <a:avLst/>
                        </a:prstGeom>
                      </p166:spPr>
                    </pslz:zmPr>
                  </pslz:sldZmObj>
                </pslz:sldZm>
              </a:graphicData>
            </a:graphic>
          </p:graphicFrame>
        </mc:Choice>
        <mc:Fallback xmlns="">
          <p:pic>
            <p:nvPicPr>
              <p:cNvPr id="27" name="Slide Zoom 26">
                <a:hlinkClick r:id="rId7" action="ppaction://hlinksldjump"/>
                <a:extLst>
                  <a:ext uri="{FF2B5EF4-FFF2-40B4-BE49-F238E27FC236}">
                    <a16:creationId xmlns:a16="http://schemas.microsoft.com/office/drawing/2014/main" id="{8B7E4C4C-73BB-45D6-9F0B-6F2DB5DD13F5}"/>
                  </a:ext>
                </a:extLst>
              </p:cNvPr>
              <p:cNvPicPr>
                <a:picLocks noGrp="1" noRot="1" noChangeAspect="1" noMove="1" noResize="1" noEditPoints="1" noAdjustHandles="1" noChangeArrowheads="1" noChangeShapeType="1"/>
              </p:cNvPicPr>
              <p:nvPr/>
            </p:nvPicPr>
            <p:blipFill>
              <a:blip r:embed="rId8"/>
              <a:stretch>
                <a:fillRect/>
              </a:stretch>
            </p:blipFill>
            <p:spPr>
              <a:xfrm>
                <a:off x="7705775" y="804487"/>
                <a:ext cx="5009058" cy="2817595"/>
              </a:xfrm>
              <a:prstGeom prst="rect">
                <a:avLst/>
              </a:prstGeom>
            </p:spPr>
          </p:pic>
        </mc:Fallback>
      </mc:AlternateContent>
      <p:sp>
        <p:nvSpPr>
          <p:cNvPr id="28" name="Rectangle 27">
            <a:extLst>
              <a:ext uri="{FF2B5EF4-FFF2-40B4-BE49-F238E27FC236}">
                <a16:creationId xmlns:a16="http://schemas.microsoft.com/office/drawing/2014/main" id="{0354FD4B-7749-440B-A3AB-9BAA8EAFADCE}"/>
              </a:ext>
            </a:extLst>
          </p:cNvPr>
          <p:cNvSpPr/>
          <p:nvPr/>
        </p:nvSpPr>
        <p:spPr>
          <a:xfrm>
            <a:off x="4943475" y="3551856"/>
            <a:ext cx="1714500" cy="1714500"/>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3F0F3F11-CED7-468E-8FB5-65374A9D7CD8}"/>
              </a:ext>
            </a:extLst>
          </p:cNvPr>
          <p:cNvCxnSpPr>
            <a:cxnSpLocks/>
          </p:cNvCxnSpPr>
          <p:nvPr/>
        </p:nvCxnSpPr>
        <p:spPr>
          <a:xfrm flipV="1">
            <a:off x="4943475" y="846139"/>
            <a:ext cx="3644282" cy="2734292"/>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C5E1488A-2388-4B99-B2F1-E55D6435A153}"/>
              </a:ext>
            </a:extLst>
          </p:cNvPr>
          <p:cNvCxnSpPr>
            <a:cxnSpLocks/>
          </p:cNvCxnSpPr>
          <p:nvPr/>
        </p:nvCxnSpPr>
        <p:spPr>
          <a:xfrm flipV="1">
            <a:off x="6719530" y="3551856"/>
            <a:ext cx="4996220" cy="171450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400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28"/>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0"/>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AF293F0-85E3-4B51-8209-4DCD9AA4CA28}"/>
              </a:ext>
            </a:extLst>
          </p:cNvPr>
          <p:cNvSpPr>
            <a:spLocks noGrp="1"/>
          </p:cNvSpPr>
          <p:nvPr>
            <p:ph type="title"/>
          </p:nvPr>
        </p:nvSpPr>
        <p:spPr/>
        <p:txBody>
          <a:bodyPr>
            <a:normAutofit/>
          </a:bodyPr>
          <a:lstStyle/>
          <a:p>
            <a:pPr algn="l"/>
            <a:r>
              <a:rPr lang="en-US" sz="4800" dirty="0"/>
              <a:t>Unstable marks…</a:t>
            </a:r>
          </a:p>
        </p:txBody>
      </p:sp>
      <p:pic>
        <p:nvPicPr>
          <p:cNvPr id="5" name="Content Placeholder 4">
            <a:extLst>
              <a:ext uri="{FF2B5EF4-FFF2-40B4-BE49-F238E27FC236}">
                <a16:creationId xmlns:a16="http://schemas.microsoft.com/office/drawing/2014/main" id="{2D5DC7C9-12D9-4DD7-98FB-5CB819019829}"/>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0769" b="25847"/>
          <a:stretch/>
        </p:blipFill>
        <p:spPr>
          <a:xfrm rot="5400000">
            <a:off x="8530880" y="3073849"/>
            <a:ext cx="3585940" cy="2517099"/>
          </a:xfrm>
        </p:spPr>
      </p:pic>
      <p:pic>
        <p:nvPicPr>
          <p:cNvPr id="12" name="Picture 11">
            <a:extLst>
              <a:ext uri="{FF2B5EF4-FFF2-40B4-BE49-F238E27FC236}">
                <a16:creationId xmlns:a16="http://schemas.microsoft.com/office/drawing/2014/main" id="{1D3FB65C-4641-479C-8D7E-D2EE556E0D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824697" y="1968895"/>
            <a:ext cx="5422852" cy="4067139"/>
          </a:xfrm>
          <a:prstGeom prst="rect">
            <a:avLst/>
          </a:prstGeom>
        </p:spPr>
      </p:pic>
      <p:pic>
        <p:nvPicPr>
          <p:cNvPr id="14" name="Picture 13">
            <a:extLst>
              <a:ext uri="{FF2B5EF4-FFF2-40B4-BE49-F238E27FC236}">
                <a16:creationId xmlns:a16="http://schemas.microsoft.com/office/drawing/2014/main" id="{EA6231DC-6A4C-4514-82E3-9088097827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0843"/>
          <a:stretch/>
        </p:blipFill>
        <p:spPr>
          <a:xfrm rot="5400000">
            <a:off x="136811" y="2643789"/>
            <a:ext cx="3974496" cy="3765776"/>
          </a:xfrm>
          <a:prstGeom prst="rect">
            <a:avLst/>
          </a:prstGeom>
        </p:spPr>
      </p:pic>
    </p:spTree>
    <p:extLst>
      <p:ext uri="{BB962C8B-B14F-4D97-AF65-F5344CB8AC3E}">
        <p14:creationId xmlns:p14="http://schemas.microsoft.com/office/powerpoint/2010/main" val="1413389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020707-0CEE-4599-AD25-313723001F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72" t="12766" r="7773" b="16754"/>
          <a:stretch/>
        </p:blipFill>
        <p:spPr>
          <a:xfrm>
            <a:off x="166389" y="772880"/>
            <a:ext cx="11859221" cy="5994585"/>
          </a:xfrm>
          <a:prstGeom prst="rect">
            <a:avLst/>
          </a:prstGeom>
          <a:ln>
            <a:solidFill>
              <a:schemeClr val="tx1"/>
            </a:solidFill>
          </a:ln>
        </p:spPr>
      </p:pic>
      <p:sp>
        <p:nvSpPr>
          <p:cNvPr id="16" name="Title 1"/>
          <p:cNvSpPr>
            <a:spLocks noGrp="1"/>
          </p:cNvSpPr>
          <p:nvPr>
            <p:ph type="title"/>
          </p:nvPr>
        </p:nvSpPr>
        <p:spPr>
          <a:xfrm>
            <a:off x="7337642" y="883724"/>
            <a:ext cx="4593862" cy="1143000"/>
          </a:xfrm>
          <a:solidFill>
            <a:schemeClr val="bg1"/>
          </a:solidFill>
          <a:ln>
            <a:solidFill>
              <a:schemeClr val="tx1"/>
            </a:solidFill>
          </a:ln>
        </p:spPr>
        <p:txBody>
          <a:bodyPr>
            <a:normAutofit fontScale="90000"/>
          </a:bodyPr>
          <a:lstStyle/>
          <a:p>
            <a:pPr algn="r"/>
            <a:r>
              <a:rPr lang="en-US" sz="3600" dirty="0" err="1">
                <a:latin typeface="Helvetica" panose="020B0604020202020204" pitchFamily="34" charset="0"/>
                <a:cs typeface="Helvetica" panose="020B0604020202020204" pitchFamily="34" charset="0"/>
              </a:rPr>
              <a:t>GeMS</a:t>
            </a:r>
            <a:r>
              <a:rPr lang="en-US" sz="3600" dirty="0">
                <a:latin typeface="Helvetica" panose="020B0604020202020204" pitchFamily="34" charset="0"/>
                <a:cs typeface="Helvetica" panose="020B0604020202020204" pitchFamily="34" charset="0"/>
              </a:rPr>
              <a:t> Validation Survey (</a:t>
            </a:r>
            <a:r>
              <a:rPr lang="en-US" sz="3600" dirty="0" err="1">
                <a:latin typeface="Helvetica" panose="020B0604020202020204" pitchFamily="34" charset="0"/>
                <a:cs typeface="Helvetica" panose="020B0604020202020204" pitchFamily="34" charset="0"/>
              </a:rPr>
              <a:t>GeMS</a:t>
            </a:r>
            <a:r>
              <a:rPr lang="en-US" sz="3600" dirty="0">
                <a:latin typeface="Helvetica" panose="020B0604020202020204" pitchFamily="34" charset="0"/>
                <a:cs typeface="Helvetica" panose="020B0604020202020204" pitchFamily="34" charset="0"/>
              </a:rPr>
              <a:t>-VS)</a:t>
            </a:r>
          </a:p>
        </p:txBody>
      </p:sp>
      <p:sp>
        <p:nvSpPr>
          <p:cNvPr id="28" name="TextBox 10"/>
          <p:cNvSpPr txBox="1"/>
          <p:nvPr/>
        </p:nvSpPr>
        <p:spPr>
          <a:xfrm>
            <a:off x="6437581" y="3121224"/>
            <a:ext cx="471659"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Tok</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9" name="TextBox 11"/>
          <p:cNvSpPr txBox="1"/>
          <p:nvPr/>
        </p:nvSpPr>
        <p:spPr>
          <a:xfrm>
            <a:off x="6571941" y="3917429"/>
            <a:ext cx="1012112" cy="30777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Glennallen</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TextBox 12"/>
          <p:cNvSpPr txBox="1"/>
          <p:nvPr/>
        </p:nvSpPr>
        <p:spPr>
          <a:xfrm>
            <a:off x="4666530" y="4332025"/>
            <a:ext cx="999014"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Anchorage</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1" name="TextBox 12"/>
          <p:cNvSpPr txBox="1"/>
          <p:nvPr/>
        </p:nvSpPr>
        <p:spPr>
          <a:xfrm>
            <a:off x="6234642" y="4639801"/>
            <a:ext cx="674598"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Valdez</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2" name="TextBox 12"/>
          <p:cNvSpPr txBox="1"/>
          <p:nvPr/>
        </p:nvSpPr>
        <p:spPr>
          <a:xfrm>
            <a:off x="4595606" y="3851914"/>
            <a:ext cx="999014"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Palmer</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Content Placeholder 2">
            <a:extLst>
              <a:ext uri="{FF2B5EF4-FFF2-40B4-BE49-F238E27FC236}">
                <a16:creationId xmlns:a16="http://schemas.microsoft.com/office/drawing/2014/main" id="{191BA233-FCAB-4FE6-8FFD-E7EC9B8BF19D}"/>
              </a:ext>
            </a:extLst>
          </p:cNvPr>
          <p:cNvSpPr>
            <a:spLocks noGrp="1"/>
          </p:cNvSpPr>
          <p:nvPr>
            <p:ph idx="1"/>
          </p:nvPr>
        </p:nvSpPr>
        <p:spPr>
          <a:xfrm>
            <a:off x="7886560" y="2222931"/>
            <a:ext cx="4044943" cy="4525963"/>
          </a:xfrm>
          <a:solidFill>
            <a:schemeClr val="bg1"/>
          </a:solidFill>
          <a:ln>
            <a:solidFill>
              <a:schemeClr val="tx1"/>
            </a:solidFill>
          </a:ln>
        </p:spPr>
        <p:txBody>
          <a:bodyPr>
            <a:normAutofit fontScale="62500" lnSpcReduction="20000"/>
          </a:bodyPr>
          <a:lstStyle/>
          <a:p>
            <a:pPr marL="0" indent="0">
              <a:buNone/>
            </a:pPr>
            <a:r>
              <a:rPr lang="en-US" sz="5800" dirty="0">
                <a:solidFill>
                  <a:srgbClr val="000000"/>
                </a:solidFill>
                <a:latin typeface="Times New Roman" panose="02020603050405020304" pitchFamily="18" charset="0"/>
              </a:rPr>
              <a:t>Outline:</a:t>
            </a:r>
          </a:p>
          <a:p>
            <a:pPr marL="0" indent="0">
              <a:buNone/>
            </a:pPr>
            <a:endParaRPr lang="en-US" sz="4400" dirty="0">
              <a:solidFill>
                <a:srgbClr val="000000"/>
              </a:solidFill>
              <a:latin typeface="Times New Roman" panose="02020603050405020304" pitchFamily="18" charset="0"/>
            </a:endParaRPr>
          </a:p>
          <a:p>
            <a:r>
              <a:rPr lang="en-US" sz="4400" dirty="0" err="1">
                <a:solidFill>
                  <a:srgbClr val="000000"/>
                </a:solidFill>
                <a:latin typeface="Times New Roman" panose="02020603050405020304" pitchFamily="18" charset="0"/>
              </a:rPr>
              <a:t>GeMS</a:t>
            </a:r>
            <a:r>
              <a:rPr lang="en-US" sz="4400" dirty="0">
                <a:solidFill>
                  <a:srgbClr val="000000"/>
                </a:solidFill>
                <a:latin typeface="Times New Roman" panose="02020603050405020304" pitchFamily="18" charset="0"/>
              </a:rPr>
              <a:t> Overview</a:t>
            </a:r>
          </a:p>
          <a:p>
            <a:r>
              <a:rPr lang="en-US" sz="4400" dirty="0">
                <a:solidFill>
                  <a:srgbClr val="000000"/>
                </a:solidFill>
                <a:latin typeface="Times New Roman" panose="02020603050405020304" pitchFamily="18" charset="0"/>
              </a:rPr>
              <a:t>Why Alaska for this type of work (</a:t>
            </a:r>
            <a:r>
              <a:rPr lang="en-US" sz="4400" dirty="0" err="1">
                <a:solidFill>
                  <a:srgbClr val="000000"/>
                </a:solidFill>
                <a:latin typeface="Times New Roman" panose="02020603050405020304" pitchFamily="18" charset="0"/>
              </a:rPr>
              <a:t>GeMS</a:t>
            </a:r>
            <a:r>
              <a:rPr lang="en-US" sz="4400" dirty="0">
                <a:solidFill>
                  <a:srgbClr val="000000"/>
                </a:solidFill>
                <a:latin typeface="Times New Roman" panose="02020603050405020304" pitchFamily="18" charset="0"/>
              </a:rPr>
              <a:t>-VS)?</a:t>
            </a:r>
          </a:p>
          <a:p>
            <a:r>
              <a:rPr lang="en-US" sz="4400" dirty="0">
                <a:solidFill>
                  <a:srgbClr val="000000"/>
                </a:solidFill>
                <a:latin typeface="Times New Roman" panose="02020603050405020304" pitchFamily="18" charset="0"/>
              </a:rPr>
              <a:t>Geodetic observational techniques</a:t>
            </a:r>
          </a:p>
          <a:p>
            <a:r>
              <a:rPr lang="en-US" sz="4400" dirty="0">
                <a:solidFill>
                  <a:srgbClr val="000000"/>
                </a:solidFill>
                <a:latin typeface="Times New Roman" panose="02020603050405020304" pitchFamily="18" charset="0"/>
              </a:rPr>
              <a:t>Challenges</a:t>
            </a:r>
          </a:p>
          <a:p>
            <a:r>
              <a:rPr lang="en-US" sz="4400" dirty="0">
                <a:solidFill>
                  <a:srgbClr val="000000"/>
                </a:solidFill>
                <a:latin typeface="Times New Roman" panose="02020603050405020304" pitchFamily="18" charset="0"/>
              </a:rPr>
              <a:t>Preliminary results</a:t>
            </a:r>
          </a:p>
          <a:p>
            <a:endParaRPr lang="en-US" sz="2799" dirty="0">
              <a:solidFill>
                <a:srgbClr val="000000"/>
              </a:solidFill>
              <a:latin typeface="Times New Roman" panose="02020603050405020304" pitchFamily="18" charset="0"/>
            </a:endParaRPr>
          </a:p>
          <a:p>
            <a:pPr lvl="1"/>
            <a:endParaRPr lang="en-US" sz="3332"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193823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AF293F0-85E3-4B51-8209-4DCD9AA4CA28}"/>
              </a:ext>
            </a:extLst>
          </p:cNvPr>
          <p:cNvSpPr>
            <a:spLocks noGrp="1"/>
          </p:cNvSpPr>
          <p:nvPr>
            <p:ph type="title"/>
          </p:nvPr>
        </p:nvSpPr>
        <p:spPr/>
        <p:txBody>
          <a:bodyPr>
            <a:normAutofit/>
          </a:bodyPr>
          <a:lstStyle/>
          <a:p>
            <a:pPr algn="l"/>
            <a:r>
              <a:rPr lang="en-US" sz="4800" dirty="0"/>
              <a:t>Vertically Set Marks:</a:t>
            </a:r>
          </a:p>
        </p:txBody>
      </p:sp>
      <p:pic>
        <p:nvPicPr>
          <p:cNvPr id="7" name="Picture 6">
            <a:extLst>
              <a:ext uri="{FF2B5EF4-FFF2-40B4-BE49-F238E27FC236}">
                <a16:creationId xmlns:a16="http://schemas.microsoft.com/office/drawing/2014/main" id="{2C12057C-A361-41B5-BDA6-8FDE17010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909" y="1245492"/>
            <a:ext cx="7415029" cy="5561272"/>
          </a:xfrm>
          <a:prstGeom prst="rect">
            <a:avLst/>
          </a:prstGeom>
        </p:spPr>
      </p:pic>
      <p:pic>
        <p:nvPicPr>
          <p:cNvPr id="11" name="Picture 10">
            <a:extLst>
              <a:ext uri="{FF2B5EF4-FFF2-40B4-BE49-F238E27FC236}">
                <a16:creationId xmlns:a16="http://schemas.microsoft.com/office/drawing/2014/main" id="{82EC335B-AD5F-4147-A46E-1B07BE26A9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9628" y="2466296"/>
            <a:ext cx="5489420" cy="4117065"/>
          </a:xfrm>
          <a:prstGeom prst="rect">
            <a:avLst/>
          </a:prstGeom>
        </p:spPr>
      </p:pic>
      <p:pic>
        <p:nvPicPr>
          <p:cNvPr id="17" name="Content Placeholder 16">
            <a:extLst>
              <a:ext uri="{FF2B5EF4-FFF2-40B4-BE49-F238E27FC236}">
                <a16:creationId xmlns:a16="http://schemas.microsoft.com/office/drawing/2014/main" id="{40CEA13C-B42A-40C1-B4A2-2FFDCA5BA063}"/>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rot="5400000">
            <a:off x="-614098" y="1940652"/>
            <a:ext cx="5561271" cy="4170953"/>
          </a:xfrm>
        </p:spPr>
      </p:pic>
    </p:spTree>
    <p:extLst>
      <p:ext uri="{BB962C8B-B14F-4D97-AF65-F5344CB8AC3E}">
        <p14:creationId xmlns:p14="http://schemas.microsoft.com/office/powerpoint/2010/main" val="57488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E0B4B3-DED6-4697-8913-D39A74DB68A8}"/>
              </a:ext>
            </a:extLst>
          </p:cNvPr>
          <p:cNvSpPr>
            <a:spLocks noGrp="1"/>
          </p:cNvSpPr>
          <p:nvPr>
            <p:ph type="ctrTitle"/>
          </p:nvPr>
        </p:nvSpPr>
        <p:spPr/>
        <p:txBody>
          <a:bodyPr/>
          <a:lstStyle/>
          <a:p>
            <a:r>
              <a:rPr lang="en-US" dirty="0"/>
              <a:t>On to some results…</a:t>
            </a:r>
          </a:p>
        </p:txBody>
      </p:sp>
      <p:sp>
        <p:nvSpPr>
          <p:cNvPr id="6" name="Subtitle 5">
            <a:extLst>
              <a:ext uri="{FF2B5EF4-FFF2-40B4-BE49-F238E27FC236}">
                <a16:creationId xmlns:a16="http://schemas.microsoft.com/office/drawing/2014/main" id="{840A1740-C4E6-4128-940D-39524791E64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00275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3EF61-3715-46BB-8464-0D6217BA3C79}"/>
              </a:ext>
            </a:extLst>
          </p:cNvPr>
          <p:cNvSpPr>
            <a:spLocks noGrp="1"/>
          </p:cNvSpPr>
          <p:nvPr>
            <p:ph type="title"/>
          </p:nvPr>
        </p:nvSpPr>
        <p:spPr/>
        <p:txBody>
          <a:bodyPr>
            <a:normAutofit/>
          </a:bodyPr>
          <a:lstStyle/>
          <a:p>
            <a:pPr algn="l"/>
            <a:r>
              <a:rPr lang="en-US" sz="4000" dirty="0"/>
              <a:t>Gravity:</a:t>
            </a:r>
          </a:p>
        </p:txBody>
      </p:sp>
      <p:pic>
        <p:nvPicPr>
          <p:cNvPr id="6" name="Content Placeholder 5">
            <a:extLst>
              <a:ext uri="{FF2B5EF4-FFF2-40B4-BE49-F238E27FC236}">
                <a16:creationId xmlns:a16="http://schemas.microsoft.com/office/drawing/2014/main" id="{303BFD56-366E-4105-8973-014F9EA48B8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121" y="1540034"/>
            <a:ext cx="10063467" cy="5244975"/>
          </a:xfrm>
          <a:ln>
            <a:noFill/>
          </a:ln>
        </p:spPr>
      </p:pic>
      <p:graphicFrame>
        <p:nvGraphicFramePr>
          <p:cNvPr id="7" name="Table 6">
            <a:extLst>
              <a:ext uri="{FF2B5EF4-FFF2-40B4-BE49-F238E27FC236}">
                <a16:creationId xmlns:a16="http://schemas.microsoft.com/office/drawing/2014/main" id="{10EAF8AC-6867-48B7-B24B-BF9902AACF03}"/>
              </a:ext>
            </a:extLst>
          </p:cNvPr>
          <p:cNvGraphicFramePr>
            <a:graphicFrameLocks noGrp="1"/>
          </p:cNvGraphicFramePr>
          <p:nvPr>
            <p:extLst>
              <p:ext uri="{D42A27DB-BD31-4B8C-83A1-F6EECF244321}">
                <p14:modId xmlns:p14="http://schemas.microsoft.com/office/powerpoint/2010/main" val="2180871158"/>
              </p:ext>
            </p:extLst>
          </p:nvPr>
        </p:nvGraphicFramePr>
        <p:xfrm>
          <a:off x="10308108" y="4559969"/>
          <a:ext cx="1816770" cy="2225040"/>
        </p:xfrm>
        <a:graphic>
          <a:graphicData uri="http://schemas.openxmlformats.org/drawingml/2006/table">
            <a:tbl>
              <a:tblPr firstRow="1" bandRow="1">
                <a:tableStyleId>{D7AC3CCA-C797-4891-BE02-D94E43425B78}</a:tableStyleId>
              </a:tblPr>
              <a:tblGrid>
                <a:gridCol w="986591">
                  <a:extLst>
                    <a:ext uri="{9D8B030D-6E8A-4147-A177-3AD203B41FA5}">
                      <a16:colId xmlns:a16="http://schemas.microsoft.com/office/drawing/2014/main" val="3702896858"/>
                    </a:ext>
                  </a:extLst>
                </a:gridCol>
                <a:gridCol w="830179">
                  <a:extLst>
                    <a:ext uri="{9D8B030D-6E8A-4147-A177-3AD203B41FA5}">
                      <a16:colId xmlns:a16="http://schemas.microsoft.com/office/drawing/2014/main" val="406164090"/>
                    </a:ext>
                  </a:extLst>
                </a:gridCol>
              </a:tblGrid>
              <a:tr h="370840">
                <a:tc>
                  <a:txBody>
                    <a:bodyPr/>
                    <a:lstStyle/>
                    <a:p>
                      <a:r>
                        <a:rPr lang="en-US" sz="1600" dirty="0"/>
                        <a:t>Stats:</a:t>
                      </a:r>
                    </a:p>
                  </a:txBody>
                  <a:tcPr>
                    <a:solidFill>
                      <a:schemeClr val="bg1"/>
                    </a:solidFill>
                  </a:tcPr>
                </a:tc>
                <a:tc>
                  <a:txBody>
                    <a:bodyPr/>
                    <a:lstStyle/>
                    <a:p>
                      <a:r>
                        <a:rPr lang="en-US" sz="1600" dirty="0"/>
                        <a:t>[</a:t>
                      </a:r>
                      <a:r>
                        <a:rPr lang="en-US" sz="1600" dirty="0" err="1"/>
                        <a:t>mGal</a:t>
                      </a:r>
                      <a:r>
                        <a:rPr lang="en-US" sz="1600" dirty="0"/>
                        <a:t>]</a:t>
                      </a:r>
                    </a:p>
                  </a:txBody>
                  <a:tcPr>
                    <a:solidFill>
                      <a:schemeClr val="bg1"/>
                    </a:solidFill>
                  </a:tcPr>
                </a:tc>
                <a:extLst>
                  <a:ext uri="{0D108BD9-81ED-4DB2-BD59-A6C34878D82A}">
                    <a16:rowId xmlns:a16="http://schemas.microsoft.com/office/drawing/2014/main" val="346588220"/>
                  </a:ext>
                </a:extLst>
              </a:tr>
              <a:tr h="370840">
                <a:tc>
                  <a:txBody>
                    <a:bodyPr/>
                    <a:lstStyle/>
                    <a:p>
                      <a:r>
                        <a:rPr lang="en-US" sz="1600" dirty="0"/>
                        <a:t>Min</a:t>
                      </a:r>
                    </a:p>
                  </a:txBody>
                  <a:tcPr>
                    <a:solidFill>
                      <a:schemeClr val="bg1"/>
                    </a:solidFill>
                  </a:tcPr>
                </a:tc>
                <a:tc>
                  <a:txBody>
                    <a:bodyPr/>
                    <a:lstStyle/>
                    <a:p>
                      <a:r>
                        <a:rPr lang="en-US" sz="1600" dirty="0"/>
                        <a:t>-5.45</a:t>
                      </a:r>
                    </a:p>
                  </a:txBody>
                  <a:tcPr>
                    <a:solidFill>
                      <a:schemeClr val="bg1"/>
                    </a:solidFill>
                  </a:tcPr>
                </a:tc>
                <a:extLst>
                  <a:ext uri="{0D108BD9-81ED-4DB2-BD59-A6C34878D82A}">
                    <a16:rowId xmlns:a16="http://schemas.microsoft.com/office/drawing/2014/main" val="3875461652"/>
                  </a:ext>
                </a:extLst>
              </a:tr>
              <a:tr h="370840">
                <a:tc>
                  <a:txBody>
                    <a:bodyPr/>
                    <a:lstStyle/>
                    <a:p>
                      <a:r>
                        <a:rPr lang="en-US" sz="1600" dirty="0"/>
                        <a:t>Max</a:t>
                      </a:r>
                    </a:p>
                  </a:txBody>
                  <a:tcPr>
                    <a:solidFill>
                      <a:schemeClr val="bg1"/>
                    </a:solidFill>
                  </a:tcPr>
                </a:tc>
                <a:tc>
                  <a:txBody>
                    <a:bodyPr/>
                    <a:lstStyle/>
                    <a:p>
                      <a:r>
                        <a:rPr lang="en-US" sz="1600" dirty="0"/>
                        <a:t>5.70</a:t>
                      </a:r>
                    </a:p>
                  </a:txBody>
                  <a:tcPr>
                    <a:solidFill>
                      <a:schemeClr val="bg1"/>
                    </a:solidFill>
                  </a:tcPr>
                </a:tc>
                <a:extLst>
                  <a:ext uri="{0D108BD9-81ED-4DB2-BD59-A6C34878D82A}">
                    <a16:rowId xmlns:a16="http://schemas.microsoft.com/office/drawing/2014/main" val="2536269228"/>
                  </a:ext>
                </a:extLst>
              </a:tr>
              <a:tr h="370840">
                <a:tc>
                  <a:txBody>
                    <a:bodyPr/>
                    <a:lstStyle/>
                    <a:p>
                      <a:r>
                        <a:rPr lang="en-US" sz="1600" dirty="0"/>
                        <a:t>Avg</a:t>
                      </a:r>
                    </a:p>
                  </a:txBody>
                  <a:tcPr>
                    <a:solidFill>
                      <a:schemeClr val="bg1"/>
                    </a:solidFill>
                  </a:tcPr>
                </a:tc>
                <a:tc>
                  <a:txBody>
                    <a:bodyPr/>
                    <a:lstStyle/>
                    <a:p>
                      <a:r>
                        <a:rPr lang="en-US" sz="1600" dirty="0"/>
                        <a:t>-0.50</a:t>
                      </a:r>
                    </a:p>
                  </a:txBody>
                  <a:tcPr>
                    <a:solidFill>
                      <a:schemeClr val="bg1"/>
                    </a:solidFill>
                  </a:tcPr>
                </a:tc>
                <a:extLst>
                  <a:ext uri="{0D108BD9-81ED-4DB2-BD59-A6C34878D82A}">
                    <a16:rowId xmlns:a16="http://schemas.microsoft.com/office/drawing/2014/main" val="723903102"/>
                  </a:ext>
                </a:extLst>
              </a:tr>
              <a:tr h="370840">
                <a:tc>
                  <a:txBody>
                    <a:bodyPr/>
                    <a:lstStyle/>
                    <a:p>
                      <a:r>
                        <a:rPr lang="en-US" sz="1600" dirty="0" err="1"/>
                        <a:t>StdDev</a:t>
                      </a:r>
                      <a:endParaRPr lang="en-US" sz="1600" dirty="0"/>
                    </a:p>
                  </a:txBody>
                  <a:tcPr>
                    <a:solidFill>
                      <a:schemeClr val="bg1"/>
                    </a:solidFill>
                  </a:tcPr>
                </a:tc>
                <a:tc>
                  <a:txBody>
                    <a:bodyPr/>
                    <a:lstStyle/>
                    <a:p>
                      <a:r>
                        <a:rPr lang="en-US" sz="1600" dirty="0"/>
                        <a:t>2.08</a:t>
                      </a:r>
                    </a:p>
                  </a:txBody>
                  <a:tcPr>
                    <a:solidFill>
                      <a:schemeClr val="bg1"/>
                    </a:solidFill>
                  </a:tcPr>
                </a:tc>
                <a:extLst>
                  <a:ext uri="{0D108BD9-81ED-4DB2-BD59-A6C34878D82A}">
                    <a16:rowId xmlns:a16="http://schemas.microsoft.com/office/drawing/2014/main" val="180677750"/>
                  </a:ext>
                </a:extLst>
              </a:tr>
              <a:tr h="370840">
                <a:tc>
                  <a:txBody>
                    <a:bodyPr/>
                    <a:lstStyle/>
                    <a:p>
                      <a:r>
                        <a:rPr lang="en-US" sz="1600" dirty="0"/>
                        <a:t>RMS</a:t>
                      </a:r>
                    </a:p>
                  </a:txBody>
                  <a:tcPr>
                    <a:solidFill>
                      <a:schemeClr val="bg1"/>
                    </a:solidFill>
                  </a:tcPr>
                </a:tc>
                <a:tc>
                  <a:txBody>
                    <a:bodyPr/>
                    <a:lstStyle/>
                    <a:p>
                      <a:r>
                        <a:rPr lang="en-US" sz="1600" dirty="0"/>
                        <a:t>2.13</a:t>
                      </a:r>
                    </a:p>
                  </a:txBody>
                  <a:tcPr>
                    <a:solidFill>
                      <a:schemeClr val="bg1"/>
                    </a:solidFill>
                  </a:tcPr>
                </a:tc>
                <a:extLst>
                  <a:ext uri="{0D108BD9-81ED-4DB2-BD59-A6C34878D82A}">
                    <a16:rowId xmlns:a16="http://schemas.microsoft.com/office/drawing/2014/main" val="2319204164"/>
                  </a:ext>
                </a:extLst>
              </a:tr>
            </a:tbl>
          </a:graphicData>
        </a:graphic>
      </p:graphicFrame>
    </p:spTree>
    <p:extLst>
      <p:ext uri="{BB962C8B-B14F-4D97-AF65-F5344CB8AC3E}">
        <p14:creationId xmlns:p14="http://schemas.microsoft.com/office/powerpoint/2010/main" val="274655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AC5E0A-9C3C-49F8-9612-6450D19CF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21" y="1602399"/>
            <a:ext cx="10063467" cy="5182610"/>
          </a:xfrm>
          <a:prstGeom prst="rect">
            <a:avLst/>
          </a:prstGeom>
        </p:spPr>
      </p:pic>
      <p:sp>
        <p:nvSpPr>
          <p:cNvPr id="2" name="Title 1">
            <a:extLst>
              <a:ext uri="{FF2B5EF4-FFF2-40B4-BE49-F238E27FC236}">
                <a16:creationId xmlns:a16="http://schemas.microsoft.com/office/drawing/2014/main" id="{E7B3EF61-3715-46BB-8464-0D6217BA3C79}"/>
              </a:ext>
            </a:extLst>
          </p:cNvPr>
          <p:cNvSpPr>
            <a:spLocks noGrp="1"/>
          </p:cNvSpPr>
          <p:nvPr>
            <p:ph type="title"/>
          </p:nvPr>
        </p:nvSpPr>
        <p:spPr/>
        <p:txBody>
          <a:bodyPr>
            <a:normAutofit/>
          </a:bodyPr>
          <a:lstStyle/>
          <a:p>
            <a:pPr algn="l"/>
            <a:r>
              <a:rPr lang="en-US" sz="4000" dirty="0"/>
              <a:t>GNSS/Leveling/xGEOID20B Residual:</a:t>
            </a:r>
          </a:p>
        </p:txBody>
      </p:sp>
      <p:graphicFrame>
        <p:nvGraphicFramePr>
          <p:cNvPr id="7" name="Table 6">
            <a:extLst>
              <a:ext uri="{FF2B5EF4-FFF2-40B4-BE49-F238E27FC236}">
                <a16:creationId xmlns:a16="http://schemas.microsoft.com/office/drawing/2014/main" id="{10EAF8AC-6867-48B7-B24B-BF9902AACF03}"/>
              </a:ext>
            </a:extLst>
          </p:cNvPr>
          <p:cNvGraphicFramePr>
            <a:graphicFrameLocks noGrp="1"/>
          </p:cNvGraphicFramePr>
          <p:nvPr>
            <p:extLst>
              <p:ext uri="{D42A27DB-BD31-4B8C-83A1-F6EECF244321}">
                <p14:modId xmlns:p14="http://schemas.microsoft.com/office/powerpoint/2010/main" val="381516054"/>
              </p:ext>
            </p:extLst>
          </p:nvPr>
        </p:nvGraphicFramePr>
        <p:xfrm>
          <a:off x="10308108" y="4559969"/>
          <a:ext cx="1816770" cy="2225040"/>
        </p:xfrm>
        <a:graphic>
          <a:graphicData uri="http://schemas.openxmlformats.org/drawingml/2006/table">
            <a:tbl>
              <a:tblPr firstRow="1" bandRow="1">
                <a:tableStyleId>{D7AC3CCA-C797-4891-BE02-D94E43425B78}</a:tableStyleId>
              </a:tblPr>
              <a:tblGrid>
                <a:gridCol w="986591">
                  <a:extLst>
                    <a:ext uri="{9D8B030D-6E8A-4147-A177-3AD203B41FA5}">
                      <a16:colId xmlns:a16="http://schemas.microsoft.com/office/drawing/2014/main" val="3702896858"/>
                    </a:ext>
                  </a:extLst>
                </a:gridCol>
                <a:gridCol w="830179">
                  <a:extLst>
                    <a:ext uri="{9D8B030D-6E8A-4147-A177-3AD203B41FA5}">
                      <a16:colId xmlns:a16="http://schemas.microsoft.com/office/drawing/2014/main" val="406164090"/>
                    </a:ext>
                  </a:extLst>
                </a:gridCol>
              </a:tblGrid>
              <a:tr h="370840">
                <a:tc>
                  <a:txBody>
                    <a:bodyPr/>
                    <a:lstStyle/>
                    <a:p>
                      <a:r>
                        <a:rPr lang="en-US" sz="1600" dirty="0"/>
                        <a:t>Stats:</a:t>
                      </a:r>
                    </a:p>
                  </a:txBody>
                  <a:tcPr>
                    <a:solidFill>
                      <a:schemeClr val="bg1"/>
                    </a:solidFill>
                  </a:tcPr>
                </a:tc>
                <a:tc>
                  <a:txBody>
                    <a:bodyPr/>
                    <a:lstStyle/>
                    <a:p>
                      <a:r>
                        <a:rPr lang="en-US" sz="1600" dirty="0"/>
                        <a:t>[m]</a:t>
                      </a:r>
                    </a:p>
                  </a:txBody>
                  <a:tcPr>
                    <a:solidFill>
                      <a:schemeClr val="bg1"/>
                    </a:solidFill>
                  </a:tcPr>
                </a:tc>
                <a:extLst>
                  <a:ext uri="{0D108BD9-81ED-4DB2-BD59-A6C34878D82A}">
                    <a16:rowId xmlns:a16="http://schemas.microsoft.com/office/drawing/2014/main" val="346588220"/>
                  </a:ext>
                </a:extLst>
              </a:tr>
              <a:tr h="370840">
                <a:tc>
                  <a:txBody>
                    <a:bodyPr/>
                    <a:lstStyle/>
                    <a:p>
                      <a:r>
                        <a:rPr lang="en-US" sz="1600" dirty="0"/>
                        <a:t>Min</a:t>
                      </a:r>
                    </a:p>
                  </a:txBody>
                  <a:tcPr>
                    <a:solidFill>
                      <a:schemeClr val="bg1"/>
                    </a:solidFill>
                  </a:tcPr>
                </a:tc>
                <a:tc>
                  <a:txBody>
                    <a:bodyPr/>
                    <a:lstStyle/>
                    <a:p>
                      <a:r>
                        <a:rPr lang="en-US" sz="1600" dirty="0"/>
                        <a:t>-0.786</a:t>
                      </a:r>
                    </a:p>
                  </a:txBody>
                  <a:tcPr>
                    <a:solidFill>
                      <a:schemeClr val="bg1"/>
                    </a:solidFill>
                  </a:tcPr>
                </a:tc>
                <a:extLst>
                  <a:ext uri="{0D108BD9-81ED-4DB2-BD59-A6C34878D82A}">
                    <a16:rowId xmlns:a16="http://schemas.microsoft.com/office/drawing/2014/main" val="3875461652"/>
                  </a:ext>
                </a:extLst>
              </a:tr>
              <a:tr h="370840">
                <a:tc>
                  <a:txBody>
                    <a:bodyPr/>
                    <a:lstStyle/>
                    <a:p>
                      <a:r>
                        <a:rPr lang="en-US" sz="1600" dirty="0"/>
                        <a:t>Max</a:t>
                      </a:r>
                    </a:p>
                  </a:txBody>
                  <a:tcPr>
                    <a:solidFill>
                      <a:schemeClr val="bg1"/>
                    </a:solidFill>
                  </a:tcPr>
                </a:tc>
                <a:tc>
                  <a:txBody>
                    <a:bodyPr/>
                    <a:lstStyle/>
                    <a:p>
                      <a:r>
                        <a:rPr lang="en-US" sz="1600" dirty="0"/>
                        <a:t>0.433</a:t>
                      </a:r>
                    </a:p>
                  </a:txBody>
                  <a:tcPr>
                    <a:solidFill>
                      <a:schemeClr val="bg1"/>
                    </a:solidFill>
                  </a:tcPr>
                </a:tc>
                <a:extLst>
                  <a:ext uri="{0D108BD9-81ED-4DB2-BD59-A6C34878D82A}">
                    <a16:rowId xmlns:a16="http://schemas.microsoft.com/office/drawing/2014/main" val="2536269228"/>
                  </a:ext>
                </a:extLst>
              </a:tr>
              <a:tr h="370840">
                <a:tc>
                  <a:txBody>
                    <a:bodyPr/>
                    <a:lstStyle/>
                    <a:p>
                      <a:r>
                        <a:rPr lang="en-US" sz="1600" dirty="0"/>
                        <a:t>Avg</a:t>
                      </a:r>
                    </a:p>
                  </a:txBody>
                  <a:tcPr>
                    <a:solidFill>
                      <a:schemeClr val="bg1"/>
                    </a:solidFill>
                  </a:tcPr>
                </a:tc>
                <a:tc>
                  <a:txBody>
                    <a:bodyPr/>
                    <a:lstStyle/>
                    <a:p>
                      <a:r>
                        <a:rPr lang="en-US" sz="1600" dirty="0"/>
                        <a:t>***</a:t>
                      </a:r>
                    </a:p>
                  </a:txBody>
                  <a:tcPr>
                    <a:solidFill>
                      <a:schemeClr val="bg1"/>
                    </a:solidFill>
                  </a:tcPr>
                </a:tc>
                <a:extLst>
                  <a:ext uri="{0D108BD9-81ED-4DB2-BD59-A6C34878D82A}">
                    <a16:rowId xmlns:a16="http://schemas.microsoft.com/office/drawing/2014/main" val="723903102"/>
                  </a:ext>
                </a:extLst>
              </a:tr>
              <a:tr h="370840">
                <a:tc>
                  <a:txBody>
                    <a:bodyPr/>
                    <a:lstStyle/>
                    <a:p>
                      <a:r>
                        <a:rPr lang="en-US" sz="1600" dirty="0" err="1"/>
                        <a:t>StdDev</a:t>
                      </a:r>
                      <a:endParaRPr lang="en-US" sz="1600" dirty="0"/>
                    </a:p>
                  </a:txBody>
                  <a:tcPr>
                    <a:solidFill>
                      <a:schemeClr val="bg1"/>
                    </a:solidFill>
                  </a:tcPr>
                </a:tc>
                <a:tc>
                  <a:txBody>
                    <a:bodyPr/>
                    <a:lstStyle/>
                    <a:p>
                      <a:r>
                        <a:rPr lang="en-US" sz="1600" dirty="0"/>
                        <a:t>0.309</a:t>
                      </a:r>
                    </a:p>
                  </a:txBody>
                  <a:tcPr>
                    <a:solidFill>
                      <a:schemeClr val="bg1"/>
                    </a:solidFill>
                  </a:tcPr>
                </a:tc>
                <a:extLst>
                  <a:ext uri="{0D108BD9-81ED-4DB2-BD59-A6C34878D82A}">
                    <a16:rowId xmlns:a16="http://schemas.microsoft.com/office/drawing/2014/main" val="180677750"/>
                  </a:ext>
                </a:extLst>
              </a:tr>
              <a:tr h="370840">
                <a:tc>
                  <a:txBody>
                    <a:bodyPr/>
                    <a:lstStyle/>
                    <a:p>
                      <a:r>
                        <a:rPr lang="en-US" sz="1600" dirty="0"/>
                        <a:t>RMS</a:t>
                      </a:r>
                    </a:p>
                  </a:txBody>
                  <a:tcPr>
                    <a:solidFill>
                      <a:schemeClr val="bg1"/>
                    </a:solidFill>
                  </a:tcPr>
                </a:tc>
                <a:tc>
                  <a:txBody>
                    <a:bodyPr/>
                    <a:lstStyle/>
                    <a:p>
                      <a:r>
                        <a:rPr lang="en-US" sz="1600" dirty="0"/>
                        <a:t>***</a:t>
                      </a:r>
                    </a:p>
                  </a:txBody>
                  <a:tcPr>
                    <a:solidFill>
                      <a:schemeClr val="bg1"/>
                    </a:solidFill>
                  </a:tcPr>
                </a:tc>
                <a:extLst>
                  <a:ext uri="{0D108BD9-81ED-4DB2-BD59-A6C34878D82A}">
                    <a16:rowId xmlns:a16="http://schemas.microsoft.com/office/drawing/2014/main" val="2319204164"/>
                  </a:ext>
                </a:extLst>
              </a:tr>
            </a:tbl>
          </a:graphicData>
        </a:graphic>
      </p:graphicFrame>
    </p:spTree>
    <p:extLst>
      <p:ext uri="{BB962C8B-B14F-4D97-AF65-F5344CB8AC3E}">
        <p14:creationId xmlns:p14="http://schemas.microsoft.com/office/powerpoint/2010/main" val="4180214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7AAD649-008E-4752-B84B-5A4999FD6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22" y="2310989"/>
            <a:ext cx="9523688" cy="4474020"/>
          </a:xfrm>
          <a:prstGeom prst="rect">
            <a:avLst/>
          </a:prstGeom>
        </p:spPr>
      </p:pic>
      <p:sp>
        <p:nvSpPr>
          <p:cNvPr id="2" name="Title 1">
            <a:extLst>
              <a:ext uri="{FF2B5EF4-FFF2-40B4-BE49-F238E27FC236}">
                <a16:creationId xmlns:a16="http://schemas.microsoft.com/office/drawing/2014/main" id="{E7B3EF61-3715-46BB-8464-0D6217BA3C79}"/>
              </a:ext>
            </a:extLst>
          </p:cNvPr>
          <p:cNvSpPr>
            <a:spLocks noGrp="1"/>
          </p:cNvSpPr>
          <p:nvPr>
            <p:ph type="title"/>
          </p:nvPr>
        </p:nvSpPr>
        <p:spPr/>
        <p:txBody>
          <a:bodyPr>
            <a:normAutofit/>
          </a:bodyPr>
          <a:lstStyle/>
          <a:p>
            <a:pPr algn="l"/>
            <a:r>
              <a:rPr lang="en-US" sz="4000" dirty="0"/>
              <a:t>Elevation profile – Palmer - Tok</a:t>
            </a:r>
          </a:p>
        </p:txBody>
      </p:sp>
      <p:pic>
        <p:nvPicPr>
          <p:cNvPr id="16" name="Picture 15">
            <a:extLst>
              <a:ext uri="{FF2B5EF4-FFF2-40B4-BE49-F238E27FC236}">
                <a16:creationId xmlns:a16="http://schemas.microsoft.com/office/drawing/2014/main" id="{3EE4FD4B-6773-4305-9BD9-B43F73C67E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5340" y="1179286"/>
            <a:ext cx="2479538" cy="1854200"/>
          </a:xfrm>
          <a:prstGeom prst="rect">
            <a:avLst/>
          </a:prstGeom>
        </p:spPr>
      </p:pic>
    </p:spTree>
    <p:extLst>
      <p:ext uri="{BB962C8B-B14F-4D97-AF65-F5344CB8AC3E}">
        <p14:creationId xmlns:p14="http://schemas.microsoft.com/office/powerpoint/2010/main" val="1654144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3EF61-3715-46BB-8464-0D6217BA3C79}"/>
              </a:ext>
            </a:extLst>
          </p:cNvPr>
          <p:cNvSpPr>
            <a:spLocks noGrp="1"/>
          </p:cNvSpPr>
          <p:nvPr>
            <p:ph type="title"/>
          </p:nvPr>
        </p:nvSpPr>
        <p:spPr/>
        <p:txBody>
          <a:bodyPr>
            <a:normAutofit/>
          </a:bodyPr>
          <a:lstStyle/>
          <a:p>
            <a:pPr algn="l"/>
            <a:r>
              <a:rPr lang="en-US" sz="4000" dirty="0"/>
              <a:t>Gravity – Palmer - Tok</a:t>
            </a:r>
          </a:p>
        </p:txBody>
      </p:sp>
      <p:graphicFrame>
        <p:nvGraphicFramePr>
          <p:cNvPr id="7" name="Table 6">
            <a:extLst>
              <a:ext uri="{FF2B5EF4-FFF2-40B4-BE49-F238E27FC236}">
                <a16:creationId xmlns:a16="http://schemas.microsoft.com/office/drawing/2014/main" id="{10EAF8AC-6867-48B7-B24B-BF9902AACF03}"/>
              </a:ext>
            </a:extLst>
          </p:cNvPr>
          <p:cNvGraphicFramePr>
            <a:graphicFrameLocks noGrp="1"/>
          </p:cNvGraphicFramePr>
          <p:nvPr>
            <p:extLst>
              <p:ext uri="{D42A27DB-BD31-4B8C-83A1-F6EECF244321}">
                <p14:modId xmlns:p14="http://schemas.microsoft.com/office/powerpoint/2010/main" val="178963676"/>
              </p:ext>
            </p:extLst>
          </p:nvPr>
        </p:nvGraphicFramePr>
        <p:xfrm>
          <a:off x="9919500" y="5139089"/>
          <a:ext cx="2205378" cy="1645920"/>
        </p:xfrm>
        <a:graphic>
          <a:graphicData uri="http://schemas.openxmlformats.org/drawingml/2006/table">
            <a:tbl>
              <a:tblPr firstRow="1" bandRow="1">
                <a:tableStyleId>{D7AC3CCA-C797-4891-BE02-D94E43425B78}</a:tableStyleId>
              </a:tblPr>
              <a:tblGrid>
                <a:gridCol w="725751">
                  <a:extLst>
                    <a:ext uri="{9D8B030D-6E8A-4147-A177-3AD203B41FA5}">
                      <a16:colId xmlns:a16="http://schemas.microsoft.com/office/drawing/2014/main" val="3702896858"/>
                    </a:ext>
                  </a:extLst>
                </a:gridCol>
                <a:gridCol w="776199">
                  <a:extLst>
                    <a:ext uri="{9D8B030D-6E8A-4147-A177-3AD203B41FA5}">
                      <a16:colId xmlns:a16="http://schemas.microsoft.com/office/drawing/2014/main" val="406164090"/>
                    </a:ext>
                  </a:extLst>
                </a:gridCol>
                <a:gridCol w="703428">
                  <a:extLst>
                    <a:ext uri="{9D8B030D-6E8A-4147-A177-3AD203B41FA5}">
                      <a16:colId xmlns:a16="http://schemas.microsoft.com/office/drawing/2014/main" val="4135145386"/>
                    </a:ext>
                  </a:extLst>
                </a:gridCol>
              </a:tblGrid>
              <a:tr h="244602">
                <a:tc>
                  <a:txBody>
                    <a:bodyPr/>
                    <a:lstStyle/>
                    <a:p>
                      <a:r>
                        <a:rPr lang="en-US" sz="1200" i="0" dirty="0"/>
                        <a:t>Stats:</a:t>
                      </a:r>
                    </a:p>
                  </a:txBody>
                  <a:tcPr marL="45720" marR="45720">
                    <a:solidFill>
                      <a:schemeClr val="bg1"/>
                    </a:solidFill>
                  </a:tcPr>
                </a:tc>
                <a:tc>
                  <a:txBody>
                    <a:bodyPr/>
                    <a:lstStyle/>
                    <a:p>
                      <a:pPr algn="ctr"/>
                      <a:r>
                        <a:rPr lang="en-US" sz="1200" i="0" dirty="0"/>
                        <a:t>NAVD88</a:t>
                      </a:r>
                    </a:p>
                  </a:txBody>
                  <a:tcPr marL="45720" marR="45720">
                    <a:solidFill>
                      <a:schemeClr val="bg1"/>
                    </a:solidFill>
                  </a:tcPr>
                </a:tc>
                <a:tc>
                  <a:txBody>
                    <a:bodyPr/>
                    <a:lstStyle/>
                    <a:p>
                      <a:pPr algn="ctr"/>
                      <a:r>
                        <a:rPr lang="en-US" sz="1200" i="0" dirty="0" err="1"/>
                        <a:t>xGRAV</a:t>
                      </a:r>
                      <a:endParaRPr lang="en-US" sz="1200" i="0" dirty="0"/>
                    </a:p>
                  </a:txBody>
                  <a:tcPr marL="45720" marR="45720">
                    <a:solidFill>
                      <a:schemeClr val="bg1"/>
                    </a:solidFill>
                  </a:tcPr>
                </a:tc>
                <a:extLst>
                  <a:ext uri="{0D108BD9-81ED-4DB2-BD59-A6C34878D82A}">
                    <a16:rowId xmlns:a16="http://schemas.microsoft.com/office/drawing/2014/main" val="346588220"/>
                  </a:ext>
                </a:extLst>
              </a:tr>
              <a:tr h="244602">
                <a:tc>
                  <a:txBody>
                    <a:bodyPr/>
                    <a:lstStyle/>
                    <a:p>
                      <a:r>
                        <a:rPr lang="en-US" sz="1200" dirty="0"/>
                        <a:t>Min</a:t>
                      </a:r>
                    </a:p>
                  </a:txBody>
                  <a:tcPr marL="45720" marR="45720">
                    <a:solidFill>
                      <a:schemeClr val="bg1"/>
                    </a:solidFill>
                  </a:tcPr>
                </a:tc>
                <a:tc>
                  <a:txBody>
                    <a:bodyPr/>
                    <a:lstStyle/>
                    <a:p>
                      <a:pPr algn="ctr"/>
                      <a:r>
                        <a:rPr lang="en-US" sz="1200" dirty="0"/>
                        <a:t>-25.3</a:t>
                      </a:r>
                    </a:p>
                  </a:txBody>
                  <a:tcPr marL="45720" marR="45720">
                    <a:solidFill>
                      <a:schemeClr val="bg1"/>
                    </a:solidFill>
                  </a:tcPr>
                </a:tc>
                <a:tc>
                  <a:txBody>
                    <a:bodyPr/>
                    <a:lstStyle/>
                    <a:p>
                      <a:pPr algn="ctr"/>
                      <a:r>
                        <a:rPr lang="en-US" sz="1200" dirty="0"/>
                        <a:t>-5.7</a:t>
                      </a:r>
                    </a:p>
                  </a:txBody>
                  <a:tcPr marL="45720" marR="45720">
                    <a:solidFill>
                      <a:schemeClr val="bg1"/>
                    </a:solidFill>
                  </a:tcPr>
                </a:tc>
                <a:extLst>
                  <a:ext uri="{0D108BD9-81ED-4DB2-BD59-A6C34878D82A}">
                    <a16:rowId xmlns:a16="http://schemas.microsoft.com/office/drawing/2014/main" val="3875461652"/>
                  </a:ext>
                </a:extLst>
              </a:tr>
              <a:tr h="244602">
                <a:tc>
                  <a:txBody>
                    <a:bodyPr/>
                    <a:lstStyle/>
                    <a:p>
                      <a:r>
                        <a:rPr lang="en-US" sz="1200" dirty="0"/>
                        <a:t>Max</a:t>
                      </a:r>
                    </a:p>
                  </a:txBody>
                  <a:tcPr marL="45720" marR="45720">
                    <a:solidFill>
                      <a:schemeClr val="bg1"/>
                    </a:solidFill>
                  </a:tcPr>
                </a:tc>
                <a:tc>
                  <a:txBody>
                    <a:bodyPr/>
                    <a:lstStyle/>
                    <a:p>
                      <a:pPr algn="ctr"/>
                      <a:r>
                        <a:rPr lang="en-US" sz="1200" dirty="0"/>
                        <a:t>13.2</a:t>
                      </a:r>
                    </a:p>
                  </a:txBody>
                  <a:tcPr marL="45720" marR="45720">
                    <a:solidFill>
                      <a:schemeClr val="bg1"/>
                    </a:solidFill>
                  </a:tcPr>
                </a:tc>
                <a:tc>
                  <a:txBody>
                    <a:bodyPr/>
                    <a:lstStyle/>
                    <a:p>
                      <a:pPr algn="ctr"/>
                      <a:r>
                        <a:rPr lang="en-US" sz="1200" dirty="0"/>
                        <a:t>4.6</a:t>
                      </a:r>
                    </a:p>
                  </a:txBody>
                  <a:tcPr marL="45720" marR="45720">
                    <a:solidFill>
                      <a:schemeClr val="bg1"/>
                    </a:solidFill>
                  </a:tcPr>
                </a:tc>
                <a:extLst>
                  <a:ext uri="{0D108BD9-81ED-4DB2-BD59-A6C34878D82A}">
                    <a16:rowId xmlns:a16="http://schemas.microsoft.com/office/drawing/2014/main" val="2536269228"/>
                  </a:ext>
                </a:extLst>
              </a:tr>
              <a:tr h="244602">
                <a:tc>
                  <a:txBody>
                    <a:bodyPr/>
                    <a:lstStyle/>
                    <a:p>
                      <a:r>
                        <a:rPr lang="en-US" sz="1200" dirty="0"/>
                        <a:t>Avg</a:t>
                      </a:r>
                    </a:p>
                  </a:txBody>
                  <a:tcPr marL="45720" marR="45720">
                    <a:solidFill>
                      <a:schemeClr val="bg1"/>
                    </a:solidFill>
                  </a:tcPr>
                </a:tc>
                <a:tc>
                  <a:txBody>
                    <a:bodyPr/>
                    <a:lstStyle/>
                    <a:p>
                      <a:pPr algn="ctr"/>
                      <a:r>
                        <a:rPr lang="en-US" sz="1200" dirty="0"/>
                        <a:t>-3.7</a:t>
                      </a:r>
                    </a:p>
                  </a:txBody>
                  <a:tcPr marL="45720" marR="45720">
                    <a:solidFill>
                      <a:schemeClr val="bg1"/>
                    </a:solidFill>
                  </a:tcPr>
                </a:tc>
                <a:tc>
                  <a:txBody>
                    <a:bodyPr/>
                    <a:lstStyle/>
                    <a:p>
                      <a:pPr algn="ctr"/>
                      <a:r>
                        <a:rPr lang="en-US" sz="1200" dirty="0"/>
                        <a:t>0.7</a:t>
                      </a:r>
                    </a:p>
                  </a:txBody>
                  <a:tcPr marL="45720" marR="45720">
                    <a:solidFill>
                      <a:schemeClr val="bg1"/>
                    </a:solidFill>
                  </a:tcPr>
                </a:tc>
                <a:extLst>
                  <a:ext uri="{0D108BD9-81ED-4DB2-BD59-A6C34878D82A}">
                    <a16:rowId xmlns:a16="http://schemas.microsoft.com/office/drawing/2014/main" val="723903102"/>
                  </a:ext>
                </a:extLst>
              </a:tr>
              <a:tr h="244602">
                <a:tc>
                  <a:txBody>
                    <a:bodyPr/>
                    <a:lstStyle/>
                    <a:p>
                      <a:r>
                        <a:rPr lang="en-US" sz="1200" dirty="0" err="1"/>
                        <a:t>StdDev</a:t>
                      </a:r>
                      <a:endParaRPr lang="en-US" sz="1200" dirty="0"/>
                    </a:p>
                  </a:txBody>
                  <a:tcPr marL="45720" marR="45720">
                    <a:solidFill>
                      <a:schemeClr val="bg1"/>
                    </a:solidFill>
                  </a:tcPr>
                </a:tc>
                <a:tc>
                  <a:txBody>
                    <a:bodyPr/>
                    <a:lstStyle/>
                    <a:p>
                      <a:pPr algn="ctr"/>
                      <a:r>
                        <a:rPr lang="en-US" sz="1200" dirty="0"/>
                        <a:t>7.6</a:t>
                      </a:r>
                    </a:p>
                  </a:txBody>
                  <a:tcPr marL="45720" marR="45720">
                    <a:solidFill>
                      <a:schemeClr val="bg1"/>
                    </a:solidFill>
                  </a:tcPr>
                </a:tc>
                <a:tc>
                  <a:txBody>
                    <a:bodyPr/>
                    <a:lstStyle/>
                    <a:p>
                      <a:pPr algn="ctr"/>
                      <a:r>
                        <a:rPr lang="en-US" sz="1200" dirty="0"/>
                        <a:t>2.0</a:t>
                      </a:r>
                    </a:p>
                  </a:txBody>
                  <a:tcPr marL="45720" marR="45720">
                    <a:solidFill>
                      <a:schemeClr val="bg1"/>
                    </a:solidFill>
                  </a:tcPr>
                </a:tc>
                <a:extLst>
                  <a:ext uri="{0D108BD9-81ED-4DB2-BD59-A6C34878D82A}">
                    <a16:rowId xmlns:a16="http://schemas.microsoft.com/office/drawing/2014/main" val="180677750"/>
                  </a:ext>
                </a:extLst>
              </a:tr>
              <a:tr h="244602">
                <a:tc>
                  <a:txBody>
                    <a:bodyPr/>
                    <a:lstStyle/>
                    <a:p>
                      <a:r>
                        <a:rPr lang="en-US" sz="1200" dirty="0"/>
                        <a:t>RMS</a:t>
                      </a:r>
                    </a:p>
                  </a:txBody>
                  <a:tcPr marL="45720" marR="45720">
                    <a:solidFill>
                      <a:schemeClr val="bg1"/>
                    </a:solidFill>
                  </a:tcPr>
                </a:tc>
                <a:tc>
                  <a:txBody>
                    <a:bodyPr/>
                    <a:lstStyle/>
                    <a:p>
                      <a:pPr algn="ctr"/>
                      <a:r>
                        <a:rPr lang="en-US" sz="1200" dirty="0"/>
                        <a:t>8.4</a:t>
                      </a:r>
                    </a:p>
                  </a:txBody>
                  <a:tcPr marL="45720" marR="45720">
                    <a:solidFill>
                      <a:schemeClr val="bg1"/>
                    </a:solidFill>
                  </a:tcPr>
                </a:tc>
                <a:tc>
                  <a:txBody>
                    <a:bodyPr/>
                    <a:lstStyle/>
                    <a:p>
                      <a:pPr algn="ctr"/>
                      <a:r>
                        <a:rPr lang="en-US" sz="1200" dirty="0"/>
                        <a:t>2.1</a:t>
                      </a:r>
                    </a:p>
                  </a:txBody>
                  <a:tcPr marL="45720" marR="45720">
                    <a:solidFill>
                      <a:schemeClr val="bg1"/>
                    </a:solidFill>
                  </a:tcPr>
                </a:tc>
                <a:extLst>
                  <a:ext uri="{0D108BD9-81ED-4DB2-BD59-A6C34878D82A}">
                    <a16:rowId xmlns:a16="http://schemas.microsoft.com/office/drawing/2014/main" val="2319204164"/>
                  </a:ext>
                </a:extLst>
              </a:tr>
            </a:tbl>
          </a:graphicData>
        </a:graphic>
      </p:graphicFrame>
      <p:pic>
        <p:nvPicPr>
          <p:cNvPr id="12" name="Content Placeholder 11">
            <a:extLst>
              <a:ext uri="{FF2B5EF4-FFF2-40B4-BE49-F238E27FC236}">
                <a16:creationId xmlns:a16="http://schemas.microsoft.com/office/drawing/2014/main" id="{78B63A85-E12D-4ABC-9473-671C013D0BD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122" y="2259046"/>
            <a:ext cx="9523688" cy="4525963"/>
          </a:xfrm>
        </p:spPr>
      </p:pic>
      <p:pic>
        <p:nvPicPr>
          <p:cNvPr id="16" name="Picture 15">
            <a:extLst>
              <a:ext uri="{FF2B5EF4-FFF2-40B4-BE49-F238E27FC236}">
                <a16:creationId xmlns:a16="http://schemas.microsoft.com/office/drawing/2014/main" id="{3EE4FD4B-6773-4305-9BD9-B43F73C67E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5340" y="1179286"/>
            <a:ext cx="2479538" cy="1854200"/>
          </a:xfrm>
          <a:prstGeom prst="rect">
            <a:avLst/>
          </a:prstGeom>
        </p:spPr>
      </p:pic>
    </p:spTree>
    <p:extLst>
      <p:ext uri="{BB962C8B-B14F-4D97-AF65-F5344CB8AC3E}">
        <p14:creationId xmlns:p14="http://schemas.microsoft.com/office/powerpoint/2010/main" val="4111062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C44100-D6F5-4C2C-B255-9147AA642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22" y="2259045"/>
            <a:ext cx="9678253" cy="4525963"/>
          </a:xfrm>
          <a:prstGeom prst="rect">
            <a:avLst/>
          </a:prstGeom>
        </p:spPr>
      </p:pic>
      <p:sp>
        <p:nvSpPr>
          <p:cNvPr id="2" name="Title 1">
            <a:extLst>
              <a:ext uri="{FF2B5EF4-FFF2-40B4-BE49-F238E27FC236}">
                <a16:creationId xmlns:a16="http://schemas.microsoft.com/office/drawing/2014/main" id="{E7B3EF61-3715-46BB-8464-0D6217BA3C79}"/>
              </a:ext>
            </a:extLst>
          </p:cNvPr>
          <p:cNvSpPr>
            <a:spLocks noGrp="1"/>
          </p:cNvSpPr>
          <p:nvPr>
            <p:ph type="title"/>
          </p:nvPr>
        </p:nvSpPr>
        <p:spPr>
          <a:xfrm>
            <a:off x="609600" y="274639"/>
            <a:ext cx="11515278" cy="1143000"/>
          </a:xfrm>
        </p:spPr>
        <p:txBody>
          <a:bodyPr>
            <a:noAutofit/>
          </a:bodyPr>
          <a:lstStyle/>
          <a:p>
            <a:pPr algn="l"/>
            <a:r>
              <a:rPr lang="en-US" sz="4000" dirty="0"/>
              <a:t>GNSS/Leveling/xGEOID20B</a:t>
            </a:r>
          </a:p>
        </p:txBody>
      </p:sp>
      <p:graphicFrame>
        <p:nvGraphicFramePr>
          <p:cNvPr id="7" name="Table 6">
            <a:extLst>
              <a:ext uri="{FF2B5EF4-FFF2-40B4-BE49-F238E27FC236}">
                <a16:creationId xmlns:a16="http://schemas.microsoft.com/office/drawing/2014/main" id="{10EAF8AC-6867-48B7-B24B-BF9902AACF03}"/>
              </a:ext>
            </a:extLst>
          </p:cNvPr>
          <p:cNvGraphicFramePr>
            <a:graphicFrameLocks noGrp="1"/>
          </p:cNvGraphicFramePr>
          <p:nvPr>
            <p:extLst>
              <p:ext uri="{D42A27DB-BD31-4B8C-83A1-F6EECF244321}">
                <p14:modId xmlns:p14="http://schemas.microsoft.com/office/powerpoint/2010/main" val="4220847068"/>
              </p:ext>
            </p:extLst>
          </p:nvPr>
        </p:nvGraphicFramePr>
        <p:xfrm>
          <a:off x="10308108" y="5139089"/>
          <a:ext cx="1816770" cy="1645920"/>
        </p:xfrm>
        <a:graphic>
          <a:graphicData uri="http://schemas.openxmlformats.org/drawingml/2006/table">
            <a:tbl>
              <a:tblPr firstRow="1" bandRow="1">
                <a:tableStyleId>{D7AC3CCA-C797-4891-BE02-D94E43425B78}</a:tableStyleId>
              </a:tblPr>
              <a:tblGrid>
                <a:gridCol w="986591">
                  <a:extLst>
                    <a:ext uri="{9D8B030D-6E8A-4147-A177-3AD203B41FA5}">
                      <a16:colId xmlns:a16="http://schemas.microsoft.com/office/drawing/2014/main" val="3702896858"/>
                    </a:ext>
                  </a:extLst>
                </a:gridCol>
                <a:gridCol w="830179">
                  <a:extLst>
                    <a:ext uri="{9D8B030D-6E8A-4147-A177-3AD203B41FA5}">
                      <a16:colId xmlns:a16="http://schemas.microsoft.com/office/drawing/2014/main" val="406164090"/>
                    </a:ext>
                  </a:extLst>
                </a:gridCol>
              </a:tblGrid>
              <a:tr h="190500">
                <a:tc>
                  <a:txBody>
                    <a:bodyPr/>
                    <a:lstStyle/>
                    <a:p>
                      <a:r>
                        <a:rPr lang="en-US" sz="1200" dirty="0"/>
                        <a:t>Stats:</a:t>
                      </a:r>
                    </a:p>
                  </a:txBody>
                  <a:tcPr>
                    <a:solidFill>
                      <a:schemeClr val="bg1"/>
                    </a:solidFill>
                  </a:tcPr>
                </a:tc>
                <a:tc>
                  <a:txBody>
                    <a:bodyPr/>
                    <a:lstStyle/>
                    <a:p>
                      <a:pPr algn="ctr"/>
                      <a:r>
                        <a:rPr lang="en-US" sz="1200" dirty="0"/>
                        <a:t>[m]</a:t>
                      </a:r>
                    </a:p>
                  </a:txBody>
                  <a:tcPr>
                    <a:solidFill>
                      <a:schemeClr val="bg1"/>
                    </a:solidFill>
                  </a:tcPr>
                </a:tc>
                <a:extLst>
                  <a:ext uri="{0D108BD9-81ED-4DB2-BD59-A6C34878D82A}">
                    <a16:rowId xmlns:a16="http://schemas.microsoft.com/office/drawing/2014/main" val="346588220"/>
                  </a:ext>
                </a:extLst>
              </a:tr>
              <a:tr h="190500">
                <a:tc>
                  <a:txBody>
                    <a:bodyPr/>
                    <a:lstStyle/>
                    <a:p>
                      <a:r>
                        <a:rPr lang="en-US" sz="1200" dirty="0"/>
                        <a:t>Min</a:t>
                      </a:r>
                    </a:p>
                  </a:txBody>
                  <a:tcPr>
                    <a:solidFill>
                      <a:schemeClr val="bg1"/>
                    </a:solidFill>
                  </a:tcPr>
                </a:tc>
                <a:tc>
                  <a:txBody>
                    <a:bodyPr/>
                    <a:lstStyle/>
                    <a:p>
                      <a:pPr algn="ctr"/>
                      <a:r>
                        <a:rPr lang="en-US" sz="1200" dirty="0"/>
                        <a:t>-0.663</a:t>
                      </a:r>
                    </a:p>
                  </a:txBody>
                  <a:tcPr>
                    <a:solidFill>
                      <a:schemeClr val="bg1"/>
                    </a:solidFill>
                  </a:tcPr>
                </a:tc>
                <a:extLst>
                  <a:ext uri="{0D108BD9-81ED-4DB2-BD59-A6C34878D82A}">
                    <a16:rowId xmlns:a16="http://schemas.microsoft.com/office/drawing/2014/main" val="3875461652"/>
                  </a:ext>
                </a:extLst>
              </a:tr>
              <a:tr h="190500">
                <a:tc>
                  <a:txBody>
                    <a:bodyPr/>
                    <a:lstStyle/>
                    <a:p>
                      <a:r>
                        <a:rPr lang="en-US" sz="1200" dirty="0"/>
                        <a:t>Max</a:t>
                      </a:r>
                    </a:p>
                  </a:txBody>
                  <a:tcPr>
                    <a:solidFill>
                      <a:schemeClr val="bg1"/>
                    </a:solidFill>
                  </a:tcPr>
                </a:tc>
                <a:tc>
                  <a:txBody>
                    <a:bodyPr/>
                    <a:lstStyle/>
                    <a:p>
                      <a:pPr algn="ctr"/>
                      <a:r>
                        <a:rPr lang="en-US" sz="1200" dirty="0"/>
                        <a:t>0.433</a:t>
                      </a:r>
                    </a:p>
                  </a:txBody>
                  <a:tcPr>
                    <a:solidFill>
                      <a:schemeClr val="bg1"/>
                    </a:solidFill>
                  </a:tcPr>
                </a:tc>
                <a:extLst>
                  <a:ext uri="{0D108BD9-81ED-4DB2-BD59-A6C34878D82A}">
                    <a16:rowId xmlns:a16="http://schemas.microsoft.com/office/drawing/2014/main" val="2536269228"/>
                  </a:ext>
                </a:extLst>
              </a:tr>
              <a:tr h="190500">
                <a:tc>
                  <a:txBody>
                    <a:bodyPr/>
                    <a:lstStyle/>
                    <a:p>
                      <a:r>
                        <a:rPr lang="en-US" sz="1200" dirty="0"/>
                        <a:t>Avg</a:t>
                      </a:r>
                    </a:p>
                  </a:txBody>
                  <a:tcPr>
                    <a:solidFill>
                      <a:schemeClr val="bg1"/>
                    </a:solidFill>
                  </a:tcPr>
                </a:tc>
                <a:tc>
                  <a:txBody>
                    <a:bodyPr/>
                    <a:lstStyle/>
                    <a:p>
                      <a:pPr algn="ctr"/>
                      <a:r>
                        <a:rPr lang="en-US" sz="1200" dirty="0"/>
                        <a:t>***</a:t>
                      </a:r>
                    </a:p>
                  </a:txBody>
                  <a:tcPr>
                    <a:solidFill>
                      <a:schemeClr val="bg1"/>
                    </a:solidFill>
                  </a:tcPr>
                </a:tc>
                <a:extLst>
                  <a:ext uri="{0D108BD9-81ED-4DB2-BD59-A6C34878D82A}">
                    <a16:rowId xmlns:a16="http://schemas.microsoft.com/office/drawing/2014/main" val="723903102"/>
                  </a:ext>
                </a:extLst>
              </a:tr>
              <a:tr h="190500">
                <a:tc>
                  <a:txBody>
                    <a:bodyPr/>
                    <a:lstStyle/>
                    <a:p>
                      <a:r>
                        <a:rPr lang="en-US" sz="1200" dirty="0" err="1"/>
                        <a:t>StdDev</a:t>
                      </a:r>
                      <a:endParaRPr lang="en-US" sz="1200" dirty="0"/>
                    </a:p>
                  </a:txBody>
                  <a:tcPr>
                    <a:solidFill>
                      <a:schemeClr val="bg1"/>
                    </a:solidFill>
                  </a:tcPr>
                </a:tc>
                <a:tc>
                  <a:txBody>
                    <a:bodyPr/>
                    <a:lstStyle/>
                    <a:p>
                      <a:pPr algn="ctr"/>
                      <a:r>
                        <a:rPr lang="en-US" sz="1200" dirty="0"/>
                        <a:t>0.246</a:t>
                      </a:r>
                    </a:p>
                  </a:txBody>
                  <a:tcPr>
                    <a:solidFill>
                      <a:schemeClr val="bg1"/>
                    </a:solidFill>
                  </a:tcPr>
                </a:tc>
                <a:extLst>
                  <a:ext uri="{0D108BD9-81ED-4DB2-BD59-A6C34878D82A}">
                    <a16:rowId xmlns:a16="http://schemas.microsoft.com/office/drawing/2014/main" val="180677750"/>
                  </a:ext>
                </a:extLst>
              </a:tr>
              <a:tr h="190500">
                <a:tc>
                  <a:txBody>
                    <a:bodyPr/>
                    <a:lstStyle/>
                    <a:p>
                      <a:r>
                        <a:rPr lang="en-US" sz="1200" dirty="0"/>
                        <a:t>RMS</a:t>
                      </a:r>
                    </a:p>
                  </a:txBody>
                  <a:tcPr>
                    <a:solidFill>
                      <a:schemeClr val="bg1"/>
                    </a:solidFill>
                  </a:tcPr>
                </a:tc>
                <a:tc>
                  <a:txBody>
                    <a:bodyPr/>
                    <a:lstStyle/>
                    <a:p>
                      <a:pPr algn="ctr"/>
                      <a:r>
                        <a:rPr lang="en-US" sz="1200" dirty="0"/>
                        <a:t>***</a:t>
                      </a:r>
                    </a:p>
                  </a:txBody>
                  <a:tcPr>
                    <a:solidFill>
                      <a:schemeClr val="bg1"/>
                    </a:solidFill>
                  </a:tcPr>
                </a:tc>
                <a:extLst>
                  <a:ext uri="{0D108BD9-81ED-4DB2-BD59-A6C34878D82A}">
                    <a16:rowId xmlns:a16="http://schemas.microsoft.com/office/drawing/2014/main" val="2319204164"/>
                  </a:ext>
                </a:extLst>
              </a:tr>
            </a:tbl>
          </a:graphicData>
        </a:graphic>
      </p:graphicFrame>
      <p:pic>
        <p:nvPicPr>
          <p:cNvPr id="13" name="Picture 12">
            <a:extLst>
              <a:ext uri="{FF2B5EF4-FFF2-40B4-BE49-F238E27FC236}">
                <a16:creationId xmlns:a16="http://schemas.microsoft.com/office/drawing/2014/main" id="{D9B22C13-DA04-426A-9E96-C2B5C9EBB5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5340" y="1179286"/>
            <a:ext cx="2479538" cy="1854200"/>
          </a:xfrm>
          <a:prstGeom prst="rect">
            <a:avLst/>
          </a:prstGeom>
        </p:spPr>
      </p:pic>
    </p:spTree>
    <p:extLst>
      <p:ext uri="{BB962C8B-B14F-4D97-AF65-F5344CB8AC3E}">
        <p14:creationId xmlns:p14="http://schemas.microsoft.com/office/powerpoint/2010/main" val="2420019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41685C-CF67-4B32-A27D-CBCA2DE160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23" y="2378851"/>
            <a:ext cx="9523688" cy="4406158"/>
          </a:xfrm>
          <a:prstGeom prst="rect">
            <a:avLst/>
          </a:prstGeom>
        </p:spPr>
      </p:pic>
      <p:sp>
        <p:nvSpPr>
          <p:cNvPr id="2" name="Title 1">
            <a:extLst>
              <a:ext uri="{FF2B5EF4-FFF2-40B4-BE49-F238E27FC236}">
                <a16:creationId xmlns:a16="http://schemas.microsoft.com/office/drawing/2014/main" id="{E7B3EF61-3715-46BB-8464-0D6217BA3C79}"/>
              </a:ext>
            </a:extLst>
          </p:cNvPr>
          <p:cNvSpPr>
            <a:spLocks noGrp="1"/>
          </p:cNvSpPr>
          <p:nvPr>
            <p:ph type="title"/>
          </p:nvPr>
        </p:nvSpPr>
        <p:spPr/>
        <p:txBody>
          <a:bodyPr>
            <a:normAutofit/>
          </a:bodyPr>
          <a:lstStyle/>
          <a:p>
            <a:pPr algn="l"/>
            <a:r>
              <a:rPr lang="en-US" sz="4000" dirty="0"/>
              <a:t>Elevation profile – Valdez - Glennallen</a:t>
            </a:r>
          </a:p>
        </p:txBody>
      </p:sp>
      <p:pic>
        <p:nvPicPr>
          <p:cNvPr id="5" name="Picture 4">
            <a:extLst>
              <a:ext uri="{FF2B5EF4-FFF2-40B4-BE49-F238E27FC236}">
                <a16:creationId xmlns:a16="http://schemas.microsoft.com/office/drawing/2014/main" id="{3C47A5E4-C202-4F17-B2FA-6811692B57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0810" y="1296081"/>
            <a:ext cx="2534068" cy="2988239"/>
          </a:xfrm>
          <a:prstGeom prst="rect">
            <a:avLst/>
          </a:prstGeom>
        </p:spPr>
      </p:pic>
    </p:spTree>
    <p:extLst>
      <p:ext uri="{BB962C8B-B14F-4D97-AF65-F5344CB8AC3E}">
        <p14:creationId xmlns:p14="http://schemas.microsoft.com/office/powerpoint/2010/main" val="73974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78096B-F49D-44B6-B889-9CF425FB36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22" y="2310989"/>
            <a:ext cx="9523688" cy="4474020"/>
          </a:xfrm>
          <a:prstGeom prst="rect">
            <a:avLst/>
          </a:prstGeom>
        </p:spPr>
      </p:pic>
      <p:sp>
        <p:nvSpPr>
          <p:cNvPr id="2" name="Title 1">
            <a:extLst>
              <a:ext uri="{FF2B5EF4-FFF2-40B4-BE49-F238E27FC236}">
                <a16:creationId xmlns:a16="http://schemas.microsoft.com/office/drawing/2014/main" id="{E7B3EF61-3715-46BB-8464-0D6217BA3C79}"/>
              </a:ext>
            </a:extLst>
          </p:cNvPr>
          <p:cNvSpPr>
            <a:spLocks noGrp="1"/>
          </p:cNvSpPr>
          <p:nvPr>
            <p:ph type="title"/>
          </p:nvPr>
        </p:nvSpPr>
        <p:spPr/>
        <p:txBody>
          <a:bodyPr>
            <a:normAutofit/>
          </a:bodyPr>
          <a:lstStyle/>
          <a:p>
            <a:pPr algn="l"/>
            <a:r>
              <a:rPr lang="en-US" sz="4000" dirty="0"/>
              <a:t>Gravity – Valdez - Glennallen</a:t>
            </a:r>
          </a:p>
        </p:txBody>
      </p:sp>
      <p:graphicFrame>
        <p:nvGraphicFramePr>
          <p:cNvPr id="10" name="Table 9">
            <a:extLst>
              <a:ext uri="{FF2B5EF4-FFF2-40B4-BE49-F238E27FC236}">
                <a16:creationId xmlns:a16="http://schemas.microsoft.com/office/drawing/2014/main" id="{9C0C3D84-CD4D-454E-B8AC-3B5D26CFD38A}"/>
              </a:ext>
            </a:extLst>
          </p:cNvPr>
          <p:cNvGraphicFramePr>
            <a:graphicFrameLocks noGrp="1"/>
          </p:cNvGraphicFramePr>
          <p:nvPr>
            <p:extLst>
              <p:ext uri="{D42A27DB-BD31-4B8C-83A1-F6EECF244321}">
                <p14:modId xmlns:p14="http://schemas.microsoft.com/office/powerpoint/2010/main" val="4098864505"/>
              </p:ext>
            </p:extLst>
          </p:nvPr>
        </p:nvGraphicFramePr>
        <p:xfrm>
          <a:off x="9919500" y="5139089"/>
          <a:ext cx="2205378" cy="1645920"/>
        </p:xfrm>
        <a:graphic>
          <a:graphicData uri="http://schemas.openxmlformats.org/drawingml/2006/table">
            <a:tbl>
              <a:tblPr firstRow="1" bandRow="1">
                <a:tableStyleId>{D7AC3CCA-C797-4891-BE02-D94E43425B78}</a:tableStyleId>
              </a:tblPr>
              <a:tblGrid>
                <a:gridCol w="725751">
                  <a:extLst>
                    <a:ext uri="{9D8B030D-6E8A-4147-A177-3AD203B41FA5}">
                      <a16:colId xmlns:a16="http://schemas.microsoft.com/office/drawing/2014/main" val="3702896858"/>
                    </a:ext>
                  </a:extLst>
                </a:gridCol>
                <a:gridCol w="776199">
                  <a:extLst>
                    <a:ext uri="{9D8B030D-6E8A-4147-A177-3AD203B41FA5}">
                      <a16:colId xmlns:a16="http://schemas.microsoft.com/office/drawing/2014/main" val="406164090"/>
                    </a:ext>
                  </a:extLst>
                </a:gridCol>
                <a:gridCol w="703428">
                  <a:extLst>
                    <a:ext uri="{9D8B030D-6E8A-4147-A177-3AD203B41FA5}">
                      <a16:colId xmlns:a16="http://schemas.microsoft.com/office/drawing/2014/main" val="4135145386"/>
                    </a:ext>
                  </a:extLst>
                </a:gridCol>
              </a:tblGrid>
              <a:tr h="244602">
                <a:tc>
                  <a:txBody>
                    <a:bodyPr/>
                    <a:lstStyle/>
                    <a:p>
                      <a:r>
                        <a:rPr lang="en-US" sz="1200" i="0" dirty="0"/>
                        <a:t>Stats:</a:t>
                      </a:r>
                    </a:p>
                  </a:txBody>
                  <a:tcPr marL="45720" marR="45720">
                    <a:solidFill>
                      <a:schemeClr val="bg1"/>
                    </a:solidFill>
                  </a:tcPr>
                </a:tc>
                <a:tc>
                  <a:txBody>
                    <a:bodyPr/>
                    <a:lstStyle/>
                    <a:p>
                      <a:pPr algn="ctr"/>
                      <a:r>
                        <a:rPr lang="en-US" sz="1200" i="0" dirty="0"/>
                        <a:t>NAVD88</a:t>
                      </a:r>
                    </a:p>
                  </a:txBody>
                  <a:tcPr marL="45720" marR="45720">
                    <a:solidFill>
                      <a:schemeClr val="bg1"/>
                    </a:solidFill>
                  </a:tcPr>
                </a:tc>
                <a:tc>
                  <a:txBody>
                    <a:bodyPr/>
                    <a:lstStyle/>
                    <a:p>
                      <a:pPr algn="ctr"/>
                      <a:r>
                        <a:rPr lang="en-US" sz="1200" i="0" dirty="0" err="1"/>
                        <a:t>xGRAV</a:t>
                      </a:r>
                      <a:endParaRPr lang="en-US" sz="1200" i="0" dirty="0"/>
                    </a:p>
                  </a:txBody>
                  <a:tcPr marL="45720" marR="45720">
                    <a:solidFill>
                      <a:schemeClr val="bg1"/>
                    </a:solidFill>
                  </a:tcPr>
                </a:tc>
                <a:extLst>
                  <a:ext uri="{0D108BD9-81ED-4DB2-BD59-A6C34878D82A}">
                    <a16:rowId xmlns:a16="http://schemas.microsoft.com/office/drawing/2014/main" val="346588220"/>
                  </a:ext>
                </a:extLst>
              </a:tr>
              <a:tr h="244602">
                <a:tc>
                  <a:txBody>
                    <a:bodyPr/>
                    <a:lstStyle/>
                    <a:p>
                      <a:r>
                        <a:rPr lang="en-US" sz="1200" dirty="0"/>
                        <a:t>Min</a:t>
                      </a:r>
                    </a:p>
                  </a:txBody>
                  <a:tcPr marL="45720" marR="45720">
                    <a:solidFill>
                      <a:schemeClr val="bg1"/>
                    </a:solidFill>
                  </a:tcPr>
                </a:tc>
                <a:tc>
                  <a:txBody>
                    <a:bodyPr/>
                    <a:lstStyle/>
                    <a:p>
                      <a:pPr algn="ctr"/>
                      <a:r>
                        <a:rPr lang="en-US" sz="1200" dirty="0"/>
                        <a:t>-15.5</a:t>
                      </a:r>
                    </a:p>
                  </a:txBody>
                  <a:tcPr marL="45720" marR="45720">
                    <a:solidFill>
                      <a:schemeClr val="bg1"/>
                    </a:solidFill>
                  </a:tcPr>
                </a:tc>
                <a:tc>
                  <a:txBody>
                    <a:bodyPr/>
                    <a:lstStyle/>
                    <a:p>
                      <a:pPr algn="ctr"/>
                      <a:r>
                        <a:rPr lang="en-US" sz="1200" dirty="0"/>
                        <a:t>-3.3</a:t>
                      </a:r>
                    </a:p>
                  </a:txBody>
                  <a:tcPr marL="45720" marR="45720">
                    <a:solidFill>
                      <a:schemeClr val="bg1"/>
                    </a:solidFill>
                  </a:tcPr>
                </a:tc>
                <a:extLst>
                  <a:ext uri="{0D108BD9-81ED-4DB2-BD59-A6C34878D82A}">
                    <a16:rowId xmlns:a16="http://schemas.microsoft.com/office/drawing/2014/main" val="3875461652"/>
                  </a:ext>
                </a:extLst>
              </a:tr>
              <a:tr h="244602">
                <a:tc>
                  <a:txBody>
                    <a:bodyPr/>
                    <a:lstStyle/>
                    <a:p>
                      <a:r>
                        <a:rPr lang="en-US" sz="1200" dirty="0"/>
                        <a:t>Max</a:t>
                      </a:r>
                    </a:p>
                  </a:txBody>
                  <a:tcPr marL="45720" marR="45720">
                    <a:solidFill>
                      <a:schemeClr val="bg1"/>
                    </a:solidFill>
                  </a:tcPr>
                </a:tc>
                <a:tc>
                  <a:txBody>
                    <a:bodyPr/>
                    <a:lstStyle/>
                    <a:p>
                      <a:pPr algn="ctr"/>
                      <a:r>
                        <a:rPr lang="en-US" sz="1200" dirty="0"/>
                        <a:t>37.0</a:t>
                      </a:r>
                    </a:p>
                  </a:txBody>
                  <a:tcPr marL="45720" marR="45720">
                    <a:solidFill>
                      <a:schemeClr val="bg1"/>
                    </a:solidFill>
                  </a:tcPr>
                </a:tc>
                <a:tc>
                  <a:txBody>
                    <a:bodyPr/>
                    <a:lstStyle/>
                    <a:p>
                      <a:pPr algn="ctr"/>
                      <a:r>
                        <a:rPr lang="en-US" sz="1200" dirty="0"/>
                        <a:t>5.5</a:t>
                      </a:r>
                    </a:p>
                  </a:txBody>
                  <a:tcPr marL="45720" marR="45720">
                    <a:solidFill>
                      <a:schemeClr val="bg1"/>
                    </a:solidFill>
                  </a:tcPr>
                </a:tc>
                <a:extLst>
                  <a:ext uri="{0D108BD9-81ED-4DB2-BD59-A6C34878D82A}">
                    <a16:rowId xmlns:a16="http://schemas.microsoft.com/office/drawing/2014/main" val="2536269228"/>
                  </a:ext>
                </a:extLst>
              </a:tr>
              <a:tr h="244602">
                <a:tc>
                  <a:txBody>
                    <a:bodyPr/>
                    <a:lstStyle/>
                    <a:p>
                      <a:r>
                        <a:rPr lang="en-US" sz="1200" dirty="0"/>
                        <a:t>Avg</a:t>
                      </a:r>
                    </a:p>
                  </a:txBody>
                  <a:tcPr marL="45720" marR="45720">
                    <a:solidFill>
                      <a:schemeClr val="bg1"/>
                    </a:solidFill>
                  </a:tcPr>
                </a:tc>
                <a:tc>
                  <a:txBody>
                    <a:bodyPr/>
                    <a:lstStyle/>
                    <a:p>
                      <a:pPr algn="ctr"/>
                      <a:r>
                        <a:rPr lang="en-US" sz="1200" dirty="0"/>
                        <a:t>5.8</a:t>
                      </a:r>
                    </a:p>
                  </a:txBody>
                  <a:tcPr marL="45720" marR="45720">
                    <a:solidFill>
                      <a:schemeClr val="bg1"/>
                    </a:solidFill>
                  </a:tcPr>
                </a:tc>
                <a:tc>
                  <a:txBody>
                    <a:bodyPr/>
                    <a:lstStyle/>
                    <a:p>
                      <a:pPr algn="ctr"/>
                      <a:r>
                        <a:rPr lang="en-US" sz="1200" dirty="0"/>
                        <a:t>0.1</a:t>
                      </a:r>
                    </a:p>
                  </a:txBody>
                  <a:tcPr marL="45720" marR="45720">
                    <a:solidFill>
                      <a:schemeClr val="bg1"/>
                    </a:solidFill>
                  </a:tcPr>
                </a:tc>
                <a:extLst>
                  <a:ext uri="{0D108BD9-81ED-4DB2-BD59-A6C34878D82A}">
                    <a16:rowId xmlns:a16="http://schemas.microsoft.com/office/drawing/2014/main" val="723903102"/>
                  </a:ext>
                </a:extLst>
              </a:tr>
              <a:tr h="244602">
                <a:tc>
                  <a:txBody>
                    <a:bodyPr/>
                    <a:lstStyle/>
                    <a:p>
                      <a:r>
                        <a:rPr lang="en-US" sz="1200" dirty="0" err="1"/>
                        <a:t>StdDev</a:t>
                      </a:r>
                      <a:endParaRPr lang="en-US" sz="1200" dirty="0"/>
                    </a:p>
                  </a:txBody>
                  <a:tcPr marL="45720" marR="45720">
                    <a:solidFill>
                      <a:schemeClr val="bg1"/>
                    </a:solidFill>
                  </a:tcPr>
                </a:tc>
                <a:tc>
                  <a:txBody>
                    <a:bodyPr/>
                    <a:lstStyle/>
                    <a:p>
                      <a:pPr algn="ctr"/>
                      <a:r>
                        <a:rPr lang="en-US" sz="1200" dirty="0"/>
                        <a:t>15.2</a:t>
                      </a:r>
                    </a:p>
                  </a:txBody>
                  <a:tcPr marL="45720" marR="45720">
                    <a:solidFill>
                      <a:schemeClr val="bg1"/>
                    </a:solidFill>
                  </a:tcPr>
                </a:tc>
                <a:tc>
                  <a:txBody>
                    <a:bodyPr/>
                    <a:lstStyle/>
                    <a:p>
                      <a:pPr algn="ctr"/>
                      <a:r>
                        <a:rPr lang="en-US" sz="1200" dirty="0"/>
                        <a:t>2.2</a:t>
                      </a:r>
                    </a:p>
                  </a:txBody>
                  <a:tcPr marL="45720" marR="45720">
                    <a:solidFill>
                      <a:schemeClr val="bg1"/>
                    </a:solidFill>
                  </a:tcPr>
                </a:tc>
                <a:extLst>
                  <a:ext uri="{0D108BD9-81ED-4DB2-BD59-A6C34878D82A}">
                    <a16:rowId xmlns:a16="http://schemas.microsoft.com/office/drawing/2014/main" val="180677750"/>
                  </a:ext>
                </a:extLst>
              </a:tr>
              <a:tr h="244602">
                <a:tc>
                  <a:txBody>
                    <a:bodyPr/>
                    <a:lstStyle/>
                    <a:p>
                      <a:r>
                        <a:rPr lang="en-US" sz="1200" dirty="0"/>
                        <a:t>RMS</a:t>
                      </a:r>
                    </a:p>
                  </a:txBody>
                  <a:tcPr marL="45720" marR="45720">
                    <a:solidFill>
                      <a:schemeClr val="bg1"/>
                    </a:solidFill>
                  </a:tcPr>
                </a:tc>
                <a:tc>
                  <a:txBody>
                    <a:bodyPr/>
                    <a:lstStyle/>
                    <a:p>
                      <a:pPr algn="ctr"/>
                      <a:r>
                        <a:rPr lang="en-US" sz="1200" dirty="0"/>
                        <a:t>15.9</a:t>
                      </a:r>
                    </a:p>
                  </a:txBody>
                  <a:tcPr marL="45720" marR="45720">
                    <a:solidFill>
                      <a:schemeClr val="bg1"/>
                    </a:solidFill>
                  </a:tcPr>
                </a:tc>
                <a:tc>
                  <a:txBody>
                    <a:bodyPr/>
                    <a:lstStyle/>
                    <a:p>
                      <a:pPr algn="ctr"/>
                      <a:r>
                        <a:rPr lang="en-US" sz="1200" dirty="0"/>
                        <a:t>2.1</a:t>
                      </a:r>
                    </a:p>
                  </a:txBody>
                  <a:tcPr marL="45720" marR="45720">
                    <a:solidFill>
                      <a:schemeClr val="bg1"/>
                    </a:solidFill>
                  </a:tcPr>
                </a:tc>
                <a:extLst>
                  <a:ext uri="{0D108BD9-81ED-4DB2-BD59-A6C34878D82A}">
                    <a16:rowId xmlns:a16="http://schemas.microsoft.com/office/drawing/2014/main" val="2319204164"/>
                  </a:ext>
                </a:extLst>
              </a:tr>
            </a:tbl>
          </a:graphicData>
        </a:graphic>
      </p:graphicFrame>
      <p:pic>
        <p:nvPicPr>
          <p:cNvPr id="11" name="Picture 10">
            <a:extLst>
              <a:ext uri="{FF2B5EF4-FFF2-40B4-BE49-F238E27FC236}">
                <a16:creationId xmlns:a16="http://schemas.microsoft.com/office/drawing/2014/main" id="{E613C9BE-D2CB-4D56-9643-F85776862F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0810" y="1296081"/>
            <a:ext cx="2534068" cy="2988239"/>
          </a:xfrm>
          <a:prstGeom prst="rect">
            <a:avLst/>
          </a:prstGeom>
        </p:spPr>
      </p:pic>
    </p:spTree>
    <p:extLst>
      <p:ext uri="{BB962C8B-B14F-4D97-AF65-F5344CB8AC3E}">
        <p14:creationId xmlns:p14="http://schemas.microsoft.com/office/powerpoint/2010/main" val="817080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F9E8BE-C00E-4301-B409-85B5E5854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22" y="2234946"/>
            <a:ext cx="9730021" cy="4550063"/>
          </a:xfrm>
          <a:prstGeom prst="rect">
            <a:avLst/>
          </a:prstGeom>
        </p:spPr>
      </p:pic>
      <p:sp>
        <p:nvSpPr>
          <p:cNvPr id="2" name="Title 1">
            <a:extLst>
              <a:ext uri="{FF2B5EF4-FFF2-40B4-BE49-F238E27FC236}">
                <a16:creationId xmlns:a16="http://schemas.microsoft.com/office/drawing/2014/main" id="{E7B3EF61-3715-46BB-8464-0D6217BA3C79}"/>
              </a:ext>
            </a:extLst>
          </p:cNvPr>
          <p:cNvSpPr>
            <a:spLocks noGrp="1"/>
          </p:cNvSpPr>
          <p:nvPr>
            <p:ph type="title"/>
          </p:nvPr>
        </p:nvSpPr>
        <p:spPr>
          <a:xfrm>
            <a:off x="609600" y="274639"/>
            <a:ext cx="11515278" cy="1143000"/>
          </a:xfrm>
        </p:spPr>
        <p:txBody>
          <a:bodyPr>
            <a:noAutofit/>
          </a:bodyPr>
          <a:lstStyle/>
          <a:p>
            <a:pPr algn="l"/>
            <a:r>
              <a:rPr lang="en-US" sz="4000" dirty="0"/>
              <a:t>GNSS/Leveling/xGEOID20B</a:t>
            </a:r>
          </a:p>
        </p:txBody>
      </p:sp>
      <p:graphicFrame>
        <p:nvGraphicFramePr>
          <p:cNvPr id="9" name="Table 8">
            <a:extLst>
              <a:ext uri="{FF2B5EF4-FFF2-40B4-BE49-F238E27FC236}">
                <a16:creationId xmlns:a16="http://schemas.microsoft.com/office/drawing/2014/main" id="{BCF25C6D-BDF5-429D-A691-189A58C18A08}"/>
              </a:ext>
            </a:extLst>
          </p:cNvPr>
          <p:cNvGraphicFramePr>
            <a:graphicFrameLocks noGrp="1"/>
          </p:cNvGraphicFramePr>
          <p:nvPr>
            <p:extLst>
              <p:ext uri="{D42A27DB-BD31-4B8C-83A1-F6EECF244321}">
                <p14:modId xmlns:p14="http://schemas.microsoft.com/office/powerpoint/2010/main" val="3163515407"/>
              </p:ext>
            </p:extLst>
          </p:nvPr>
        </p:nvGraphicFramePr>
        <p:xfrm>
          <a:off x="10308108" y="5139089"/>
          <a:ext cx="1816770" cy="1645920"/>
        </p:xfrm>
        <a:graphic>
          <a:graphicData uri="http://schemas.openxmlformats.org/drawingml/2006/table">
            <a:tbl>
              <a:tblPr firstRow="1" bandRow="1">
                <a:tableStyleId>{D7AC3CCA-C797-4891-BE02-D94E43425B78}</a:tableStyleId>
              </a:tblPr>
              <a:tblGrid>
                <a:gridCol w="986591">
                  <a:extLst>
                    <a:ext uri="{9D8B030D-6E8A-4147-A177-3AD203B41FA5}">
                      <a16:colId xmlns:a16="http://schemas.microsoft.com/office/drawing/2014/main" val="3702896858"/>
                    </a:ext>
                  </a:extLst>
                </a:gridCol>
                <a:gridCol w="830179">
                  <a:extLst>
                    <a:ext uri="{9D8B030D-6E8A-4147-A177-3AD203B41FA5}">
                      <a16:colId xmlns:a16="http://schemas.microsoft.com/office/drawing/2014/main" val="406164090"/>
                    </a:ext>
                  </a:extLst>
                </a:gridCol>
              </a:tblGrid>
              <a:tr h="190500">
                <a:tc>
                  <a:txBody>
                    <a:bodyPr/>
                    <a:lstStyle/>
                    <a:p>
                      <a:r>
                        <a:rPr lang="en-US" sz="1200" dirty="0"/>
                        <a:t>Stats:</a:t>
                      </a:r>
                    </a:p>
                  </a:txBody>
                  <a:tcPr>
                    <a:solidFill>
                      <a:schemeClr val="bg1"/>
                    </a:solidFill>
                  </a:tcPr>
                </a:tc>
                <a:tc>
                  <a:txBody>
                    <a:bodyPr/>
                    <a:lstStyle/>
                    <a:p>
                      <a:pPr algn="ctr"/>
                      <a:r>
                        <a:rPr lang="en-US" sz="1200" dirty="0"/>
                        <a:t>[m]</a:t>
                      </a:r>
                    </a:p>
                  </a:txBody>
                  <a:tcPr>
                    <a:solidFill>
                      <a:schemeClr val="bg1"/>
                    </a:solidFill>
                  </a:tcPr>
                </a:tc>
                <a:extLst>
                  <a:ext uri="{0D108BD9-81ED-4DB2-BD59-A6C34878D82A}">
                    <a16:rowId xmlns:a16="http://schemas.microsoft.com/office/drawing/2014/main" val="346588220"/>
                  </a:ext>
                </a:extLst>
              </a:tr>
              <a:tr h="190500">
                <a:tc>
                  <a:txBody>
                    <a:bodyPr/>
                    <a:lstStyle/>
                    <a:p>
                      <a:r>
                        <a:rPr lang="en-US" sz="1200" dirty="0"/>
                        <a:t>Min</a:t>
                      </a:r>
                    </a:p>
                  </a:txBody>
                  <a:tcPr>
                    <a:solidFill>
                      <a:schemeClr val="bg1"/>
                    </a:solidFill>
                  </a:tcPr>
                </a:tc>
                <a:tc>
                  <a:txBody>
                    <a:bodyPr/>
                    <a:lstStyle/>
                    <a:p>
                      <a:pPr algn="ctr"/>
                      <a:r>
                        <a:rPr lang="en-US" sz="1200" dirty="0"/>
                        <a:t>-0.786</a:t>
                      </a:r>
                    </a:p>
                  </a:txBody>
                  <a:tcPr>
                    <a:solidFill>
                      <a:schemeClr val="bg1"/>
                    </a:solidFill>
                  </a:tcPr>
                </a:tc>
                <a:extLst>
                  <a:ext uri="{0D108BD9-81ED-4DB2-BD59-A6C34878D82A}">
                    <a16:rowId xmlns:a16="http://schemas.microsoft.com/office/drawing/2014/main" val="3875461652"/>
                  </a:ext>
                </a:extLst>
              </a:tr>
              <a:tr h="190500">
                <a:tc>
                  <a:txBody>
                    <a:bodyPr/>
                    <a:lstStyle/>
                    <a:p>
                      <a:r>
                        <a:rPr lang="en-US" sz="1200" dirty="0"/>
                        <a:t>Max</a:t>
                      </a:r>
                    </a:p>
                  </a:txBody>
                  <a:tcPr>
                    <a:solidFill>
                      <a:schemeClr val="bg1"/>
                    </a:solidFill>
                  </a:tcPr>
                </a:tc>
                <a:tc>
                  <a:txBody>
                    <a:bodyPr/>
                    <a:lstStyle/>
                    <a:p>
                      <a:pPr algn="ctr"/>
                      <a:r>
                        <a:rPr lang="en-US" sz="1200" dirty="0"/>
                        <a:t>0.341</a:t>
                      </a:r>
                    </a:p>
                  </a:txBody>
                  <a:tcPr>
                    <a:solidFill>
                      <a:schemeClr val="bg1"/>
                    </a:solidFill>
                  </a:tcPr>
                </a:tc>
                <a:extLst>
                  <a:ext uri="{0D108BD9-81ED-4DB2-BD59-A6C34878D82A}">
                    <a16:rowId xmlns:a16="http://schemas.microsoft.com/office/drawing/2014/main" val="2536269228"/>
                  </a:ext>
                </a:extLst>
              </a:tr>
              <a:tr h="190500">
                <a:tc>
                  <a:txBody>
                    <a:bodyPr/>
                    <a:lstStyle/>
                    <a:p>
                      <a:r>
                        <a:rPr lang="en-US" sz="1200" dirty="0"/>
                        <a:t>Avg</a:t>
                      </a:r>
                    </a:p>
                  </a:txBody>
                  <a:tcPr>
                    <a:solidFill>
                      <a:schemeClr val="bg1"/>
                    </a:solidFill>
                  </a:tcPr>
                </a:tc>
                <a:tc>
                  <a:txBody>
                    <a:bodyPr/>
                    <a:lstStyle/>
                    <a:p>
                      <a:pPr algn="ctr"/>
                      <a:r>
                        <a:rPr lang="en-US" sz="1200" dirty="0"/>
                        <a:t>***</a:t>
                      </a:r>
                    </a:p>
                  </a:txBody>
                  <a:tcPr>
                    <a:solidFill>
                      <a:schemeClr val="bg1"/>
                    </a:solidFill>
                  </a:tcPr>
                </a:tc>
                <a:extLst>
                  <a:ext uri="{0D108BD9-81ED-4DB2-BD59-A6C34878D82A}">
                    <a16:rowId xmlns:a16="http://schemas.microsoft.com/office/drawing/2014/main" val="723903102"/>
                  </a:ext>
                </a:extLst>
              </a:tr>
              <a:tr h="190500">
                <a:tc>
                  <a:txBody>
                    <a:bodyPr/>
                    <a:lstStyle/>
                    <a:p>
                      <a:r>
                        <a:rPr lang="en-US" sz="1200" dirty="0" err="1"/>
                        <a:t>StdDev</a:t>
                      </a:r>
                      <a:endParaRPr lang="en-US" sz="1200" dirty="0"/>
                    </a:p>
                  </a:txBody>
                  <a:tcPr>
                    <a:solidFill>
                      <a:schemeClr val="bg1"/>
                    </a:solidFill>
                  </a:tcPr>
                </a:tc>
                <a:tc>
                  <a:txBody>
                    <a:bodyPr/>
                    <a:lstStyle/>
                    <a:p>
                      <a:pPr algn="ctr"/>
                      <a:r>
                        <a:rPr lang="en-US" sz="1200" dirty="0"/>
                        <a:t>0.335</a:t>
                      </a:r>
                    </a:p>
                  </a:txBody>
                  <a:tcPr>
                    <a:solidFill>
                      <a:schemeClr val="bg1"/>
                    </a:solidFill>
                  </a:tcPr>
                </a:tc>
                <a:extLst>
                  <a:ext uri="{0D108BD9-81ED-4DB2-BD59-A6C34878D82A}">
                    <a16:rowId xmlns:a16="http://schemas.microsoft.com/office/drawing/2014/main" val="180677750"/>
                  </a:ext>
                </a:extLst>
              </a:tr>
              <a:tr h="190500">
                <a:tc>
                  <a:txBody>
                    <a:bodyPr/>
                    <a:lstStyle/>
                    <a:p>
                      <a:r>
                        <a:rPr lang="en-US" sz="1200" dirty="0"/>
                        <a:t>RMS</a:t>
                      </a:r>
                    </a:p>
                  </a:txBody>
                  <a:tcPr>
                    <a:solidFill>
                      <a:schemeClr val="bg1"/>
                    </a:solidFill>
                  </a:tcPr>
                </a:tc>
                <a:tc>
                  <a:txBody>
                    <a:bodyPr/>
                    <a:lstStyle/>
                    <a:p>
                      <a:pPr algn="ctr"/>
                      <a:r>
                        <a:rPr lang="en-US" sz="1200" dirty="0"/>
                        <a:t>***</a:t>
                      </a:r>
                    </a:p>
                  </a:txBody>
                  <a:tcPr>
                    <a:solidFill>
                      <a:schemeClr val="bg1"/>
                    </a:solidFill>
                  </a:tcPr>
                </a:tc>
                <a:extLst>
                  <a:ext uri="{0D108BD9-81ED-4DB2-BD59-A6C34878D82A}">
                    <a16:rowId xmlns:a16="http://schemas.microsoft.com/office/drawing/2014/main" val="2319204164"/>
                  </a:ext>
                </a:extLst>
              </a:tr>
            </a:tbl>
          </a:graphicData>
        </a:graphic>
      </p:graphicFrame>
      <p:pic>
        <p:nvPicPr>
          <p:cNvPr id="12" name="Picture 11">
            <a:extLst>
              <a:ext uri="{FF2B5EF4-FFF2-40B4-BE49-F238E27FC236}">
                <a16:creationId xmlns:a16="http://schemas.microsoft.com/office/drawing/2014/main" id="{B2A2796F-1C54-42EF-9295-D6F0797E4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0810" y="1296081"/>
            <a:ext cx="2534068" cy="2988239"/>
          </a:xfrm>
          <a:prstGeom prst="rect">
            <a:avLst/>
          </a:prstGeom>
        </p:spPr>
      </p:pic>
      <p:sp>
        <p:nvSpPr>
          <p:cNvPr id="13" name="Rectangle 12">
            <a:extLst>
              <a:ext uri="{FF2B5EF4-FFF2-40B4-BE49-F238E27FC236}">
                <a16:creationId xmlns:a16="http://schemas.microsoft.com/office/drawing/2014/main" id="{B896E671-1BAD-42ED-9CCC-7DFAFB884FA9}"/>
              </a:ext>
            </a:extLst>
          </p:cNvPr>
          <p:cNvSpPr/>
          <p:nvPr/>
        </p:nvSpPr>
        <p:spPr>
          <a:xfrm>
            <a:off x="725714" y="2931886"/>
            <a:ext cx="4310743" cy="3425371"/>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08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pPr algn="l"/>
            <a:r>
              <a:rPr lang="en-US" sz="4800" dirty="0"/>
              <a:t>Acknowledgements:</a:t>
            </a:r>
          </a:p>
        </p:txBody>
      </p:sp>
      <p:sp>
        <p:nvSpPr>
          <p:cNvPr id="3" name="Content Placeholder 2">
            <a:extLst>
              <a:ext uri="{FF2B5EF4-FFF2-40B4-BE49-F238E27FC236}">
                <a16:creationId xmlns:a16="http://schemas.microsoft.com/office/drawing/2014/main" id="{492B84B6-3D68-4E39-9085-304DD81386A4}"/>
              </a:ext>
            </a:extLst>
          </p:cNvPr>
          <p:cNvSpPr>
            <a:spLocks noGrp="1"/>
          </p:cNvSpPr>
          <p:nvPr>
            <p:ph idx="1"/>
          </p:nvPr>
        </p:nvSpPr>
        <p:spPr>
          <a:xfrm>
            <a:off x="609600" y="1600201"/>
            <a:ext cx="6777789" cy="5257799"/>
          </a:xfrm>
        </p:spPr>
        <p:txBody>
          <a:bodyPr>
            <a:normAutofit fontScale="77500" lnSpcReduction="20000"/>
          </a:bodyPr>
          <a:lstStyle/>
          <a:p>
            <a:r>
              <a:rPr lang="en-US" sz="2799" dirty="0">
                <a:solidFill>
                  <a:srgbClr val="000000"/>
                </a:solidFill>
                <a:latin typeface="Times New Roman" panose="02020603050405020304" pitchFamily="18" charset="0"/>
              </a:rPr>
              <a:t>Field staff and support</a:t>
            </a:r>
          </a:p>
          <a:p>
            <a:pPr lvl="1"/>
            <a:r>
              <a:rPr lang="en-US" sz="2265" dirty="0">
                <a:solidFill>
                  <a:srgbClr val="000000"/>
                </a:solidFill>
                <a:latin typeface="Times New Roman" panose="02020603050405020304" pitchFamily="18" charset="0"/>
              </a:rPr>
              <a:t>NGS Leadership</a:t>
            </a:r>
          </a:p>
          <a:p>
            <a:pPr lvl="1"/>
            <a:r>
              <a:rPr lang="en-US" sz="2265" dirty="0">
                <a:solidFill>
                  <a:srgbClr val="000000"/>
                </a:solidFill>
                <a:latin typeface="Times New Roman" panose="02020603050405020304" pitchFamily="18" charset="0"/>
              </a:rPr>
              <a:t>NGS OAD Field Operations Branch</a:t>
            </a:r>
          </a:p>
          <a:p>
            <a:pPr lvl="1"/>
            <a:r>
              <a:rPr lang="en-US" sz="2265" dirty="0">
                <a:solidFill>
                  <a:srgbClr val="000000"/>
                </a:solidFill>
                <a:latin typeface="Times New Roman" panose="02020603050405020304" pitchFamily="18" charset="0"/>
              </a:rPr>
              <a:t>NGS Geosciences Research Branch</a:t>
            </a:r>
          </a:p>
          <a:p>
            <a:pPr lvl="1"/>
            <a:r>
              <a:rPr lang="en-US" sz="2265" dirty="0">
                <a:solidFill>
                  <a:srgbClr val="000000"/>
                </a:solidFill>
                <a:latin typeface="Times New Roman" panose="02020603050405020304" pitchFamily="18" charset="0"/>
              </a:rPr>
              <a:t>Alaska Regional Geodetic Advisor</a:t>
            </a:r>
            <a:endParaRPr lang="en-US" sz="2799" dirty="0">
              <a:solidFill>
                <a:srgbClr val="000000"/>
              </a:solidFill>
              <a:latin typeface="Times New Roman" panose="02020603050405020304" pitchFamily="18" charset="0"/>
            </a:endParaRPr>
          </a:p>
          <a:p>
            <a:r>
              <a:rPr lang="en-US" sz="2799" dirty="0">
                <a:solidFill>
                  <a:srgbClr val="000000"/>
                </a:solidFill>
                <a:latin typeface="Times New Roman" panose="02020603050405020304" pitchFamily="18" charset="0"/>
              </a:rPr>
              <a:t>NOS: CO-OPs</a:t>
            </a:r>
          </a:p>
          <a:p>
            <a:r>
              <a:rPr lang="en-US" sz="2799" dirty="0">
                <a:solidFill>
                  <a:srgbClr val="000000"/>
                </a:solidFill>
                <a:latin typeface="Times New Roman" panose="02020603050405020304" pitchFamily="18" charset="0"/>
              </a:rPr>
              <a:t>NOAA: National Weather Service (Anchorage, AK) and Tsunami Warning Center (Palmer, AK).</a:t>
            </a:r>
          </a:p>
          <a:p>
            <a:r>
              <a:rPr lang="en-US" sz="2799" dirty="0">
                <a:solidFill>
                  <a:srgbClr val="000000"/>
                </a:solidFill>
                <a:latin typeface="Times New Roman" panose="02020603050405020304" pitchFamily="18" charset="0"/>
              </a:rPr>
              <a:t>Federal Partners</a:t>
            </a:r>
          </a:p>
          <a:p>
            <a:pPr lvl="1"/>
            <a:r>
              <a:rPr lang="en-US" sz="2265" dirty="0">
                <a:solidFill>
                  <a:srgbClr val="000000"/>
                </a:solidFill>
                <a:latin typeface="Times New Roman" panose="02020603050405020304" pitchFamily="18" charset="0"/>
              </a:rPr>
              <a:t>National Park Service</a:t>
            </a:r>
          </a:p>
          <a:p>
            <a:pPr lvl="1"/>
            <a:r>
              <a:rPr lang="en-US" sz="2265" dirty="0">
                <a:solidFill>
                  <a:srgbClr val="000000"/>
                </a:solidFill>
                <a:latin typeface="Times New Roman" panose="02020603050405020304" pitchFamily="18" charset="0"/>
              </a:rPr>
              <a:t>Bureau of Land Management</a:t>
            </a:r>
          </a:p>
          <a:p>
            <a:pPr lvl="1"/>
            <a:r>
              <a:rPr lang="en-US" sz="2265" dirty="0">
                <a:solidFill>
                  <a:srgbClr val="000000"/>
                </a:solidFill>
                <a:latin typeface="Times New Roman" panose="02020603050405020304" pitchFamily="18" charset="0"/>
              </a:rPr>
              <a:t>NSF/UNAVCO</a:t>
            </a:r>
          </a:p>
          <a:p>
            <a:r>
              <a:rPr lang="en-US" sz="2799" dirty="0">
                <a:solidFill>
                  <a:srgbClr val="000000"/>
                </a:solidFill>
                <a:latin typeface="Times New Roman" panose="02020603050405020304" pitchFamily="18" charset="0"/>
              </a:rPr>
              <a:t>State Partners:</a:t>
            </a:r>
            <a:endParaRPr lang="en-US" sz="2265" dirty="0">
              <a:solidFill>
                <a:srgbClr val="000000"/>
              </a:solidFill>
              <a:latin typeface="Times New Roman" panose="02020603050405020304" pitchFamily="18" charset="0"/>
            </a:endParaRPr>
          </a:p>
          <a:p>
            <a:pPr lvl="1"/>
            <a:r>
              <a:rPr lang="en-US" sz="2265" dirty="0">
                <a:solidFill>
                  <a:srgbClr val="000000"/>
                </a:solidFill>
                <a:latin typeface="Times New Roman" panose="02020603050405020304" pitchFamily="18" charset="0"/>
              </a:rPr>
              <a:t>Univ. Alaska-Fairbanks</a:t>
            </a:r>
          </a:p>
          <a:p>
            <a:pPr lvl="1"/>
            <a:r>
              <a:rPr lang="en-US" sz="2265" dirty="0">
                <a:solidFill>
                  <a:srgbClr val="000000"/>
                </a:solidFill>
                <a:latin typeface="Times New Roman" panose="02020603050405020304" pitchFamily="18" charset="0"/>
              </a:rPr>
              <a:t>DNR – Division of Geological &amp; Geophysical Surveys</a:t>
            </a:r>
          </a:p>
          <a:p>
            <a:pPr lvl="1"/>
            <a:r>
              <a:rPr lang="en-US" sz="2265" dirty="0">
                <a:solidFill>
                  <a:srgbClr val="000000"/>
                </a:solidFill>
                <a:latin typeface="Times New Roman" panose="02020603050405020304" pitchFamily="18" charset="0"/>
              </a:rPr>
              <a:t>DOT</a:t>
            </a:r>
          </a:p>
          <a:p>
            <a:r>
              <a:rPr lang="en-US" sz="2799" dirty="0">
                <a:solidFill>
                  <a:srgbClr val="000000"/>
                </a:solidFill>
                <a:latin typeface="Times New Roman" panose="02020603050405020304" pitchFamily="18" charset="0"/>
              </a:rPr>
              <a:t>Local Surveyors</a:t>
            </a:r>
          </a:p>
          <a:p>
            <a:endParaRPr lang="en-US" sz="2799" dirty="0">
              <a:solidFill>
                <a:srgbClr val="000000"/>
              </a:solidFill>
              <a:latin typeface="Times New Roman" panose="02020603050405020304" pitchFamily="18" charset="0"/>
            </a:endParaRPr>
          </a:p>
          <a:p>
            <a:endParaRPr lang="en-US" sz="2799" dirty="0">
              <a:solidFill>
                <a:srgbClr val="000000"/>
              </a:solidFill>
              <a:latin typeface="Times New Roman" panose="02020603050405020304" pitchFamily="18" charset="0"/>
            </a:endParaRPr>
          </a:p>
          <a:p>
            <a:pPr lvl="1"/>
            <a:endParaRPr lang="en-US" sz="3332" dirty="0">
              <a:solidFill>
                <a:srgbClr val="000000"/>
              </a:solidFill>
              <a:latin typeface="Times New Roman" panose="02020603050405020304" pitchFamily="18" charset="0"/>
            </a:endParaRPr>
          </a:p>
        </p:txBody>
      </p:sp>
      <p:sp>
        <p:nvSpPr>
          <p:cNvPr id="2" name="Rectangle 1">
            <a:extLst>
              <a:ext uri="{FF2B5EF4-FFF2-40B4-BE49-F238E27FC236}">
                <a16:creationId xmlns:a16="http://schemas.microsoft.com/office/drawing/2014/main" id="{4E440E41-49BD-4EBD-A76E-F658B61D6052}"/>
              </a:ext>
            </a:extLst>
          </p:cNvPr>
          <p:cNvSpPr/>
          <p:nvPr/>
        </p:nvSpPr>
        <p:spPr>
          <a:xfrm>
            <a:off x="5971607" y="3244334"/>
            <a:ext cx="248786" cy="369332"/>
          </a:xfrm>
          <a:prstGeom prst="rect">
            <a:avLst/>
          </a:prstGeom>
        </p:spPr>
        <p:txBody>
          <a:bodyPr wrap="none">
            <a:spAutoFit/>
          </a:bodyPr>
          <a:lstStyle/>
          <a:p>
            <a:r>
              <a:rPr lang="en-US" dirty="0"/>
              <a:t> </a:t>
            </a:r>
          </a:p>
        </p:txBody>
      </p:sp>
      <p:pic>
        <p:nvPicPr>
          <p:cNvPr id="1027" name="Picture 3" descr="Y:\shared\HQ\FGCS\Member agency logos\NPS.jpg">
            <a:extLst>
              <a:ext uri="{FF2B5EF4-FFF2-40B4-BE49-F238E27FC236}">
                <a16:creationId xmlns:a16="http://schemas.microsoft.com/office/drawing/2014/main" id="{D466E59E-1026-469A-9C29-2AE6E4548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1830" y="3200613"/>
            <a:ext cx="1905743" cy="24764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shared\HQ\FGCS\Member agency logos\NOAA.jpg">
            <a:extLst>
              <a:ext uri="{FF2B5EF4-FFF2-40B4-BE49-F238E27FC236}">
                <a16:creationId xmlns:a16="http://schemas.microsoft.com/office/drawing/2014/main" id="{AA51734A-6EE7-49D0-910F-475709837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4106" y="555197"/>
            <a:ext cx="247650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Y:\shared\HQ\FGCS\Member agency logos\BLM.jpg">
            <a:extLst>
              <a:ext uri="{FF2B5EF4-FFF2-40B4-BE49-F238E27FC236}">
                <a16:creationId xmlns:a16="http://schemas.microsoft.com/office/drawing/2014/main" id="{7C528DDB-17C5-4349-8E37-7881E955D6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3008" y="1438274"/>
            <a:ext cx="2295525" cy="19907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F901830-AAA5-4B53-A6F6-A9A1B3F301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8274" y="3677235"/>
            <a:ext cx="2044992" cy="2148241"/>
          </a:xfrm>
          <a:prstGeom prst="rect">
            <a:avLst/>
          </a:prstGeom>
        </p:spPr>
      </p:pic>
      <p:pic>
        <p:nvPicPr>
          <p:cNvPr id="7" name="Picture 6">
            <a:extLst>
              <a:ext uri="{FF2B5EF4-FFF2-40B4-BE49-F238E27FC236}">
                <a16:creationId xmlns:a16="http://schemas.microsoft.com/office/drawing/2014/main" id="{1ED8EA5E-7020-4E8C-9110-850F311242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6958" y="4851226"/>
            <a:ext cx="2148241" cy="2148241"/>
          </a:xfrm>
          <a:prstGeom prst="rect">
            <a:avLst/>
          </a:prstGeom>
        </p:spPr>
      </p:pic>
    </p:spTree>
    <p:extLst>
      <p:ext uri="{BB962C8B-B14F-4D97-AF65-F5344CB8AC3E}">
        <p14:creationId xmlns:p14="http://schemas.microsoft.com/office/powerpoint/2010/main" val="3982691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AF293F0-85E3-4B51-8209-4DCD9AA4CA28}"/>
              </a:ext>
            </a:extLst>
          </p:cNvPr>
          <p:cNvSpPr>
            <a:spLocks noGrp="1"/>
          </p:cNvSpPr>
          <p:nvPr>
            <p:ph type="title"/>
          </p:nvPr>
        </p:nvSpPr>
        <p:spPr/>
        <p:txBody>
          <a:bodyPr>
            <a:normAutofit/>
          </a:bodyPr>
          <a:lstStyle/>
          <a:p>
            <a:pPr algn="l"/>
            <a:r>
              <a:rPr lang="en-US" sz="4800" dirty="0"/>
              <a:t>Example</a:t>
            </a:r>
          </a:p>
        </p:txBody>
      </p:sp>
      <p:pic>
        <p:nvPicPr>
          <p:cNvPr id="5" name="Picture 4">
            <a:extLst>
              <a:ext uri="{FF2B5EF4-FFF2-40B4-BE49-F238E27FC236}">
                <a16:creationId xmlns:a16="http://schemas.microsoft.com/office/drawing/2014/main" id="{7E38B679-59B9-49EB-8947-3E2814A2A5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50" t="15878" r="16227"/>
          <a:stretch/>
        </p:blipFill>
        <p:spPr>
          <a:xfrm rot="5400000">
            <a:off x="10266446" y="673564"/>
            <a:ext cx="1910352" cy="1806341"/>
          </a:xfrm>
          <a:prstGeom prst="rect">
            <a:avLst/>
          </a:prstGeom>
        </p:spPr>
      </p:pic>
      <p:pic>
        <p:nvPicPr>
          <p:cNvPr id="31" name="Picture 30">
            <a:extLst>
              <a:ext uri="{FF2B5EF4-FFF2-40B4-BE49-F238E27FC236}">
                <a16:creationId xmlns:a16="http://schemas.microsoft.com/office/drawing/2014/main" id="{BFD01D17-A4A1-45DC-88B2-CC5B15F265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462843" y="1241137"/>
            <a:ext cx="4956629" cy="3717472"/>
          </a:xfrm>
          <a:prstGeom prst="rect">
            <a:avLst/>
          </a:prstGeom>
        </p:spPr>
      </p:pic>
      <p:pic>
        <p:nvPicPr>
          <p:cNvPr id="33" name="Picture 32">
            <a:extLst>
              <a:ext uri="{FF2B5EF4-FFF2-40B4-BE49-F238E27FC236}">
                <a16:creationId xmlns:a16="http://schemas.microsoft.com/office/drawing/2014/main" id="{D602A025-88FC-47E1-B5A3-99E2099EB3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13" y="604843"/>
            <a:ext cx="4844683" cy="5317182"/>
          </a:xfrm>
          <a:prstGeom prst="rect">
            <a:avLst/>
          </a:prstGeom>
        </p:spPr>
      </p:pic>
      <p:pic>
        <p:nvPicPr>
          <p:cNvPr id="9" name="Picture 8">
            <a:extLst>
              <a:ext uri="{FF2B5EF4-FFF2-40B4-BE49-F238E27FC236}">
                <a16:creationId xmlns:a16="http://schemas.microsoft.com/office/drawing/2014/main" id="{369F794E-4A8E-4D9E-985B-179C0270B9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62" t="9597" r="19579"/>
          <a:stretch/>
        </p:blipFill>
        <p:spPr>
          <a:xfrm rot="5400000">
            <a:off x="1937471" y="5078270"/>
            <a:ext cx="1727390" cy="1585713"/>
          </a:xfrm>
          <a:prstGeom prst="rect">
            <a:avLst/>
          </a:prstGeom>
        </p:spPr>
      </p:pic>
      <p:pic>
        <p:nvPicPr>
          <p:cNvPr id="12" name="Picture 11">
            <a:extLst>
              <a:ext uri="{FF2B5EF4-FFF2-40B4-BE49-F238E27FC236}">
                <a16:creationId xmlns:a16="http://schemas.microsoft.com/office/drawing/2014/main" id="{DE037240-5B4A-45D5-8032-BCF851FBBB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769260" y="4746229"/>
            <a:ext cx="2177696" cy="1633272"/>
          </a:xfrm>
          <a:prstGeom prst="rect">
            <a:avLst/>
          </a:prstGeom>
        </p:spPr>
      </p:pic>
      <p:pic>
        <p:nvPicPr>
          <p:cNvPr id="16" name="Picture 15">
            <a:extLst>
              <a:ext uri="{FF2B5EF4-FFF2-40B4-BE49-F238E27FC236}">
                <a16:creationId xmlns:a16="http://schemas.microsoft.com/office/drawing/2014/main" id="{AD892D9E-DAF9-4ECE-A298-A3F4287A71C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82" r="20227"/>
          <a:stretch/>
        </p:blipFill>
        <p:spPr>
          <a:xfrm rot="5400000">
            <a:off x="5952971" y="4884670"/>
            <a:ext cx="1727538" cy="1693858"/>
          </a:xfrm>
          <a:prstGeom prst="rect">
            <a:avLst/>
          </a:prstGeom>
        </p:spPr>
      </p:pic>
      <p:pic>
        <p:nvPicPr>
          <p:cNvPr id="27" name="Picture 26">
            <a:extLst>
              <a:ext uri="{FF2B5EF4-FFF2-40B4-BE49-F238E27FC236}">
                <a16:creationId xmlns:a16="http://schemas.microsoft.com/office/drawing/2014/main" id="{D15DB00A-E598-4208-975E-D4DC5020520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671" t="16910" r="23174" b="9745"/>
          <a:stretch/>
        </p:blipFill>
        <p:spPr>
          <a:xfrm rot="5400000">
            <a:off x="9323082" y="3964704"/>
            <a:ext cx="2794218" cy="2737192"/>
          </a:xfrm>
          <a:prstGeom prst="rect">
            <a:avLst/>
          </a:prstGeom>
        </p:spPr>
      </p:pic>
      <p:pic>
        <p:nvPicPr>
          <p:cNvPr id="29" name="Picture 28">
            <a:extLst>
              <a:ext uri="{FF2B5EF4-FFF2-40B4-BE49-F238E27FC236}">
                <a16:creationId xmlns:a16="http://schemas.microsoft.com/office/drawing/2014/main" id="{B5AACA78-45FD-4186-95D3-0A5813A5812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421" t="12185" r="17457"/>
          <a:stretch/>
        </p:blipFill>
        <p:spPr>
          <a:xfrm rot="5400000">
            <a:off x="9301249" y="1758592"/>
            <a:ext cx="2559855" cy="2758329"/>
          </a:xfrm>
          <a:prstGeom prst="rect">
            <a:avLst/>
          </a:prstGeom>
        </p:spPr>
      </p:pic>
      <p:pic>
        <p:nvPicPr>
          <p:cNvPr id="35" name="Picture 34">
            <a:extLst>
              <a:ext uri="{FF2B5EF4-FFF2-40B4-BE49-F238E27FC236}">
                <a16:creationId xmlns:a16="http://schemas.microsoft.com/office/drawing/2014/main" id="{E3EFBEB6-13FC-447B-A14D-DA55A36766B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2539" t="19555" r="21725" b="17038"/>
          <a:stretch/>
        </p:blipFill>
        <p:spPr>
          <a:xfrm>
            <a:off x="21732" y="5116478"/>
            <a:ext cx="1896703" cy="1618343"/>
          </a:xfrm>
          <a:prstGeom prst="rect">
            <a:avLst/>
          </a:prstGeom>
        </p:spPr>
      </p:pic>
      <p:pic>
        <p:nvPicPr>
          <p:cNvPr id="14" name="Picture 13">
            <a:extLst>
              <a:ext uri="{FF2B5EF4-FFF2-40B4-BE49-F238E27FC236}">
                <a16:creationId xmlns:a16="http://schemas.microsoft.com/office/drawing/2014/main" id="{81D38551-4C8B-4DE4-BC37-34EDB376370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4554" r="22180"/>
          <a:stretch/>
        </p:blipFill>
        <p:spPr>
          <a:xfrm>
            <a:off x="7722217" y="4244452"/>
            <a:ext cx="1836956" cy="2177696"/>
          </a:xfrm>
          <a:prstGeom prst="rect">
            <a:avLst/>
          </a:prstGeom>
        </p:spPr>
      </p:pic>
    </p:spTree>
    <p:extLst>
      <p:ext uri="{BB962C8B-B14F-4D97-AF65-F5344CB8AC3E}">
        <p14:creationId xmlns:p14="http://schemas.microsoft.com/office/powerpoint/2010/main" val="167578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5E1833-2294-431B-AD3B-14DA2AF0D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5" y="1196325"/>
            <a:ext cx="12113443" cy="5546348"/>
          </a:xfrm>
          <a:prstGeom prst="rect">
            <a:avLst/>
          </a:prstGeom>
          <a:ln>
            <a:solidFill>
              <a:schemeClr val="tx1"/>
            </a:solidFill>
          </a:ln>
        </p:spPr>
      </p:pic>
      <p:cxnSp>
        <p:nvCxnSpPr>
          <p:cNvPr id="10" name="Straight Connector 9">
            <a:extLst>
              <a:ext uri="{FF2B5EF4-FFF2-40B4-BE49-F238E27FC236}">
                <a16:creationId xmlns:a16="http://schemas.microsoft.com/office/drawing/2014/main" id="{55BE61CF-F0C7-4873-A9AB-06231059C428}"/>
              </a:ext>
            </a:extLst>
          </p:cNvPr>
          <p:cNvCxnSpPr/>
          <p:nvPr/>
        </p:nvCxnSpPr>
        <p:spPr>
          <a:xfrm flipV="1">
            <a:off x="682171" y="2104571"/>
            <a:ext cx="10711543" cy="3593073"/>
          </a:xfrm>
          <a:prstGeom prst="line">
            <a:avLst/>
          </a:prstGeom>
        </p:spPr>
        <p:style>
          <a:lnRef idx="2">
            <a:schemeClr val="accent2"/>
          </a:lnRef>
          <a:fillRef idx="0">
            <a:schemeClr val="accent2"/>
          </a:fillRef>
          <a:effectRef idx="1">
            <a:schemeClr val="accent2"/>
          </a:effectRef>
          <a:fontRef idx="minor">
            <a:schemeClr val="tx1"/>
          </a:fontRef>
        </p:style>
      </p:cxnSp>
      <p:cxnSp>
        <p:nvCxnSpPr>
          <p:cNvPr id="19" name="Straight Connector 18">
            <a:extLst>
              <a:ext uri="{FF2B5EF4-FFF2-40B4-BE49-F238E27FC236}">
                <a16:creationId xmlns:a16="http://schemas.microsoft.com/office/drawing/2014/main" id="{ABEE8E1E-CC21-43FE-A8DB-207E8676F478}"/>
              </a:ext>
            </a:extLst>
          </p:cNvPr>
          <p:cNvCxnSpPr>
            <a:cxnSpLocks/>
          </p:cNvCxnSpPr>
          <p:nvPr/>
        </p:nvCxnSpPr>
        <p:spPr>
          <a:xfrm flipV="1">
            <a:off x="682170" y="2322286"/>
            <a:ext cx="10711544" cy="2903251"/>
          </a:xfrm>
          <a:prstGeom prst="line">
            <a:avLst/>
          </a:prstGeom>
          <a:ln>
            <a:solidFill>
              <a:srgbClr val="FF00FF"/>
            </a:solidFill>
          </a:ln>
        </p:spPr>
        <p:style>
          <a:lnRef idx="2">
            <a:schemeClr val="accent4"/>
          </a:lnRef>
          <a:fillRef idx="0">
            <a:schemeClr val="accent4"/>
          </a:fillRef>
          <a:effectRef idx="1">
            <a:schemeClr val="accent4"/>
          </a:effectRef>
          <a:fontRef idx="minor">
            <a:schemeClr val="tx1"/>
          </a:fontRef>
        </p:style>
      </p:cxnSp>
      <p:sp>
        <p:nvSpPr>
          <p:cNvPr id="13" name="Rectangle 12">
            <a:extLst>
              <a:ext uri="{FF2B5EF4-FFF2-40B4-BE49-F238E27FC236}">
                <a16:creationId xmlns:a16="http://schemas.microsoft.com/office/drawing/2014/main" id="{90C52B01-E37C-408A-B5A4-9AE2A38EDB63}"/>
              </a:ext>
            </a:extLst>
          </p:cNvPr>
          <p:cNvSpPr/>
          <p:nvPr/>
        </p:nvSpPr>
        <p:spPr>
          <a:xfrm>
            <a:off x="1625601" y="2151741"/>
            <a:ext cx="3396342" cy="1277259"/>
          </a:xfrm>
          <a:prstGeom prst="rect">
            <a:avLst/>
          </a:prstGeom>
          <a:solidFill>
            <a:schemeClr val="bg1"/>
          </a:solid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Approximately 10 cm improvement w/ the velocity applied from 1964 to 2021 but still have significant tilt…</a:t>
            </a:r>
          </a:p>
        </p:txBody>
      </p:sp>
    </p:spTree>
    <p:extLst>
      <p:ext uri="{BB962C8B-B14F-4D97-AF65-F5344CB8AC3E}">
        <p14:creationId xmlns:p14="http://schemas.microsoft.com/office/powerpoint/2010/main" val="11541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AC5E0A-9C3C-49F8-9612-6450D19CF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49" y="2865972"/>
            <a:ext cx="7560297" cy="3893496"/>
          </a:xfrm>
          <a:prstGeom prst="rect">
            <a:avLst/>
          </a:prstGeom>
          <a:ln>
            <a:solidFill>
              <a:schemeClr val="tx1"/>
            </a:solidFill>
          </a:ln>
        </p:spPr>
      </p:pic>
      <p:sp>
        <p:nvSpPr>
          <p:cNvPr id="2" name="Title 1">
            <a:extLst>
              <a:ext uri="{FF2B5EF4-FFF2-40B4-BE49-F238E27FC236}">
                <a16:creationId xmlns:a16="http://schemas.microsoft.com/office/drawing/2014/main" id="{E7B3EF61-3715-46BB-8464-0D6217BA3C79}"/>
              </a:ext>
            </a:extLst>
          </p:cNvPr>
          <p:cNvSpPr>
            <a:spLocks noGrp="1"/>
          </p:cNvSpPr>
          <p:nvPr>
            <p:ph type="title"/>
          </p:nvPr>
        </p:nvSpPr>
        <p:spPr/>
        <p:txBody>
          <a:bodyPr>
            <a:normAutofit/>
          </a:bodyPr>
          <a:lstStyle/>
          <a:p>
            <a:pPr algn="l"/>
            <a:r>
              <a:rPr lang="en-US" sz="4000" dirty="0"/>
              <a:t>Deflection of the Vertical:</a:t>
            </a:r>
          </a:p>
        </p:txBody>
      </p:sp>
      <p:graphicFrame>
        <p:nvGraphicFramePr>
          <p:cNvPr id="7" name="Table 6">
            <a:extLst>
              <a:ext uri="{FF2B5EF4-FFF2-40B4-BE49-F238E27FC236}">
                <a16:creationId xmlns:a16="http://schemas.microsoft.com/office/drawing/2014/main" id="{10EAF8AC-6867-48B7-B24B-BF9902AACF03}"/>
              </a:ext>
            </a:extLst>
          </p:cNvPr>
          <p:cNvGraphicFramePr>
            <a:graphicFrameLocks noGrp="1"/>
          </p:cNvGraphicFramePr>
          <p:nvPr>
            <p:extLst>
              <p:ext uri="{D42A27DB-BD31-4B8C-83A1-F6EECF244321}">
                <p14:modId xmlns:p14="http://schemas.microsoft.com/office/powerpoint/2010/main" val="1888148741"/>
              </p:ext>
            </p:extLst>
          </p:nvPr>
        </p:nvGraphicFramePr>
        <p:xfrm>
          <a:off x="609600" y="3067295"/>
          <a:ext cx="1399983" cy="1645920"/>
        </p:xfrm>
        <a:graphic>
          <a:graphicData uri="http://schemas.openxmlformats.org/drawingml/2006/table">
            <a:tbl>
              <a:tblPr firstRow="1" bandRow="1">
                <a:tableStyleId>{D7AC3CCA-C797-4891-BE02-D94E43425B78}</a:tableStyleId>
              </a:tblPr>
              <a:tblGrid>
                <a:gridCol w="711826">
                  <a:extLst>
                    <a:ext uri="{9D8B030D-6E8A-4147-A177-3AD203B41FA5}">
                      <a16:colId xmlns:a16="http://schemas.microsoft.com/office/drawing/2014/main" val="3702896858"/>
                    </a:ext>
                  </a:extLst>
                </a:gridCol>
                <a:gridCol w="688157">
                  <a:extLst>
                    <a:ext uri="{9D8B030D-6E8A-4147-A177-3AD203B41FA5}">
                      <a16:colId xmlns:a16="http://schemas.microsoft.com/office/drawing/2014/main" val="406164090"/>
                    </a:ext>
                  </a:extLst>
                </a:gridCol>
              </a:tblGrid>
              <a:tr h="190500">
                <a:tc>
                  <a:txBody>
                    <a:bodyPr/>
                    <a:lstStyle/>
                    <a:p>
                      <a:r>
                        <a:rPr lang="en-US" sz="1200" dirty="0"/>
                        <a:t>Stats:</a:t>
                      </a:r>
                    </a:p>
                  </a:txBody>
                  <a:tcPr>
                    <a:solidFill>
                      <a:schemeClr val="bg1"/>
                    </a:solidFill>
                  </a:tcPr>
                </a:tc>
                <a:tc>
                  <a:txBody>
                    <a:bodyPr/>
                    <a:lstStyle/>
                    <a:p>
                      <a:r>
                        <a:rPr lang="en-US" sz="1200" dirty="0"/>
                        <a:t>[m]</a:t>
                      </a:r>
                    </a:p>
                  </a:txBody>
                  <a:tcPr>
                    <a:solidFill>
                      <a:schemeClr val="bg1"/>
                    </a:solidFill>
                  </a:tcPr>
                </a:tc>
                <a:extLst>
                  <a:ext uri="{0D108BD9-81ED-4DB2-BD59-A6C34878D82A}">
                    <a16:rowId xmlns:a16="http://schemas.microsoft.com/office/drawing/2014/main" val="346588220"/>
                  </a:ext>
                </a:extLst>
              </a:tr>
              <a:tr h="190500">
                <a:tc>
                  <a:txBody>
                    <a:bodyPr/>
                    <a:lstStyle/>
                    <a:p>
                      <a:r>
                        <a:rPr lang="en-US" sz="1200" dirty="0"/>
                        <a:t>Min</a:t>
                      </a:r>
                    </a:p>
                  </a:txBody>
                  <a:tcPr>
                    <a:solidFill>
                      <a:schemeClr val="bg1"/>
                    </a:solidFill>
                  </a:tcPr>
                </a:tc>
                <a:tc>
                  <a:txBody>
                    <a:bodyPr/>
                    <a:lstStyle/>
                    <a:p>
                      <a:pPr algn="ctr"/>
                      <a:r>
                        <a:rPr lang="en-US" sz="1200" dirty="0"/>
                        <a:t>-0.786</a:t>
                      </a:r>
                    </a:p>
                  </a:txBody>
                  <a:tcPr>
                    <a:solidFill>
                      <a:schemeClr val="bg1"/>
                    </a:solidFill>
                  </a:tcPr>
                </a:tc>
                <a:extLst>
                  <a:ext uri="{0D108BD9-81ED-4DB2-BD59-A6C34878D82A}">
                    <a16:rowId xmlns:a16="http://schemas.microsoft.com/office/drawing/2014/main" val="3875461652"/>
                  </a:ext>
                </a:extLst>
              </a:tr>
              <a:tr h="190500">
                <a:tc>
                  <a:txBody>
                    <a:bodyPr/>
                    <a:lstStyle/>
                    <a:p>
                      <a:r>
                        <a:rPr lang="en-US" sz="1200" dirty="0"/>
                        <a:t>Max</a:t>
                      </a:r>
                    </a:p>
                  </a:txBody>
                  <a:tcPr>
                    <a:solidFill>
                      <a:schemeClr val="bg1"/>
                    </a:solidFill>
                  </a:tcPr>
                </a:tc>
                <a:tc>
                  <a:txBody>
                    <a:bodyPr/>
                    <a:lstStyle/>
                    <a:p>
                      <a:pPr algn="ctr"/>
                      <a:r>
                        <a:rPr lang="en-US" sz="1200" dirty="0"/>
                        <a:t>0.433</a:t>
                      </a:r>
                    </a:p>
                  </a:txBody>
                  <a:tcPr>
                    <a:solidFill>
                      <a:schemeClr val="bg1"/>
                    </a:solidFill>
                  </a:tcPr>
                </a:tc>
                <a:extLst>
                  <a:ext uri="{0D108BD9-81ED-4DB2-BD59-A6C34878D82A}">
                    <a16:rowId xmlns:a16="http://schemas.microsoft.com/office/drawing/2014/main" val="2536269228"/>
                  </a:ext>
                </a:extLst>
              </a:tr>
              <a:tr h="190500">
                <a:tc>
                  <a:txBody>
                    <a:bodyPr/>
                    <a:lstStyle/>
                    <a:p>
                      <a:r>
                        <a:rPr lang="en-US" sz="1200" dirty="0"/>
                        <a:t>Avg</a:t>
                      </a:r>
                    </a:p>
                  </a:txBody>
                  <a:tcPr>
                    <a:solidFill>
                      <a:schemeClr val="bg1"/>
                    </a:solidFill>
                  </a:tcPr>
                </a:tc>
                <a:tc>
                  <a:txBody>
                    <a:bodyPr/>
                    <a:lstStyle/>
                    <a:p>
                      <a:pPr algn="ctr"/>
                      <a:r>
                        <a:rPr lang="en-US" sz="1200" dirty="0"/>
                        <a:t>***</a:t>
                      </a:r>
                    </a:p>
                  </a:txBody>
                  <a:tcPr>
                    <a:solidFill>
                      <a:schemeClr val="bg1"/>
                    </a:solidFill>
                  </a:tcPr>
                </a:tc>
                <a:extLst>
                  <a:ext uri="{0D108BD9-81ED-4DB2-BD59-A6C34878D82A}">
                    <a16:rowId xmlns:a16="http://schemas.microsoft.com/office/drawing/2014/main" val="723903102"/>
                  </a:ext>
                </a:extLst>
              </a:tr>
              <a:tr h="190500">
                <a:tc>
                  <a:txBody>
                    <a:bodyPr/>
                    <a:lstStyle/>
                    <a:p>
                      <a:r>
                        <a:rPr lang="en-US" sz="1200" dirty="0" err="1"/>
                        <a:t>StdDev</a:t>
                      </a:r>
                      <a:endParaRPr lang="en-US" sz="1200" dirty="0"/>
                    </a:p>
                  </a:txBody>
                  <a:tcPr>
                    <a:solidFill>
                      <a:schemeClr val="bg1"/>
                    </a:solidFill>
                  </a:tcPr>
                </a:tc>
                <a:tc>
                  <a:txBody>
                    <a:bodyPr/>
                    <a:lstStyle/>
                    <a:p>
                      <a:pPr algn="ctr"/>
                      <a:r>
                        <a:rPr lang="en-US" sz="1200" dirty="0"/>
                        <a:t>0.309</a:t>
                      </a:r>
                    </a:p>
                  </a:txBody>
                  <a:tcPr>
                    <a:solidFill>
                      <a:schemeClr val="bg1"/>
                    </a:solidFill>
                  </a:tcPr>
                </a:tc>
                <a:extLst>
                  <a:ext uri="{0D108BD9-81ED-4DB2-BD59-A6C34878D82A}">
                    <a16:rowId xmlns:a16="http://schemas.microsoft.com/office/drawing/2014/main" val="180677750"/>
                  </a:ext>
                </a:extLst>
              </a:tr>
              <a:tr h="190500">
                <a:tc>
                  <a:txBody>
                    <a:bodyPr/>
                    <a:lstStyle/>
                    <a:p>
                      <a:r>
                        <a:rPr lang="en-US" sz="1200" dirty="0"/>
                        <a:t>RMS</a:t>
                      </a:r>
                    </a:p>
                  </a:txBody>
                  <a:tcPr>
                    <a:solidFill>
                      <a:schemeClr val="bg1"/>
                    </a:solidFill>
                  </a:tcPr>
                </a:tc>
                <a:tc>
                  <a:txBody>
                    <a:bodyPr/>
                    <a:lstStyle/>
                    <a:p>
                      <a:pPr algn="ctr"/>
                      <a:r>
                        <a:rPr lang="en-US" sz="1200" dirty="0"/>
                        <a:t>***</a:t>
                      </a:r>
                    </a:p>
                  </a:txBody>
                  <a:tcPr>
                    <a:solidFill>
                      <a:schemeClr val="bg1"/>
                    </a:solidFill>
                  </a:tcPr>
                </a:tc>
                <a:extLst>
                  <a:ext uri="{0D108BD9-81ED-4DB2-BD59-A6C34878D82A}">
                    <a16:rowId xmlns:a16="http://schemas.microsoft.com/office/drawing/2014/main" val="2319204164"/>
                  </a:ext>
                </a:extLst>
              </a:tr>
            </a:tbl>
          </a:graphicData>
        </a:graphic>
      </p:graphicFrame>
      <p:pic>
        <p:nvPicPr>
          <p:cNvPr id="3" name="Picture 2">
            <a:extLst>
              <a:ext uri="{FF2B5EF4-FFF2-40B4-BE49-F238E27FC236}">
                <a16:creationId xmlns:a16="http://schemas.microsoft.com/office/drawing/2014/main" id="{EAF05C51-08E5-4034-BFF0-F66D6CD77266}"/>
              </a:ext>
            </a:extLst>
          </p:cNvPr>
          <p:cNvPicPr>
            <a:picLocks noChangeAspect="1"/>
          </p:cNvPicPr>
          <p:nvPr/>
        </p:nvPicPr>
        <p:blipFill>
          <a:blip r:embed="rId4"/>
          <a:stretch>
            <a:fillRect/>
          </a:stretch>
        </p:blipFill>
        <p:spPr>
          <a:xfrm>
            <a:off x="6518926" y="1216059"/>
            <a:ext cx="5550526" cy="5543410"/>
          </a:xfrm>
          <a:prstGeom prst="rect">
            <a:avLst/>
          </a:prstGeom>
          <a:ln>
            <a:solidFill>
              <a:schemeClr val="tx1"/>
            </a:solidFill>
          </a:ln>
        </p:spPr>
      </p:pic>
      <p:sp>
        <p:nvSpPr>
          <p:cNvPr id="4" name="Rectangle 3">
            <a:extLst>
              <a:ext uri="{FF2B5EF4-FFF2-40B4-BE49-F238E27FC236}">
                <a16:creationId xmlns:a16="http://schemas.microsoft.com/office/drawing/2014/main" id="{50A1839D-A305-42E9-8C53-F1743EB5FD33}"/>
              </a:ext>
            </a:extLst>
          </p:cNvPr>
          <p:cNvSpPr/>
          <p:nvPr/>
        </p:nvSpPr>
        <p:spPr>
          <a:xfrm>
            <a:off x="122548" y="2496639"/>
            <a:ext cx="3095719" cy="369332"/>
          </a:xfrm>
          <a:prstGeom prst="rect">
            <a:avLst/>
          </a:prstGeom>
        </p:spPr>
        <p:txBody>
          <a:bodyPr wrap="none">
            <a:spAutoFit/>
          </a:bodyPr>
          <a:lstStyle/>
          <a:p>
            <a:r>
              <a:rPr lang="en-US" dirty="0"/>
              <a:t>GNSS/Leveling/xGEOID20B</a:t>
            </a:r>
          </a:p>
        </p:txBody>
      </p:sp>
    </p:spTree>
    <p:extLst>
      <p:ext uri="{BB962C8B-B14F-4D97-AF65-F5344CB8AC3E}">
        <p14:creationId xmlns:p14="http://schemas.microsoft.com/office/powerpoint/2010/main" val="3862760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pPr algn="l"/>
            <a:r>
              <a:rPr lang="en-US" sz="4800" dirty="0"/>
              <a:t>Conclusions:</a:t>
            </a:r>
          </a:p>
        </p:txBody>
      </p:sp>
      <p:sp>
        <p:nvSpPr>
          <p:cNvPr id="5" name="Rectangle 4">
            <a:extLst>
              <a:ext uri="{FF2B5EF4-FFF2-40B4-BE49-F238E27FC236}">
                <a16:creationId xmlns:a16="http://schemas.microsoft.com/office/drawing/2014/main" id="{76BE2461-99F1-4B17-8905-57B3FC42317A}"/>
              </a:ext>
            </a:extLst>
          </p:cNvPr>
          <p:cNvSpPr/>
          <p:nvPr/>
        </p:nvSpPr>
        <p:spPr>
          <a:xfrm>
            <a:off x="7479920" y="463532"/>
            <a:ext cx="4572000" cy="954107"/>
          </a:xfrm>
          <a:prstGeom prst="rect">
            <a:avLst/>
          </a:prstGeom>
        </p:spPr>
        <p:txBody>
          <a:bodyPr>
            <a:spAutoFit/>
          </a:bodyPr>
          <a:lstStyle/>
          <a:p>
            <a:pPr algn="r" defTabSz="457189" fontAlgn="base"/>
            <a:r>
              <a:rPr lang="en-US" sz="2800" dirty="0">
                <a:solidFill>
                  <a:srgbClr val="000000"/>
                </a:solidFill>
                <a:latin typeface="+mj-lt"/>
              </a:rPr>
              <a:t>Kevin M. Ahlgren, PhD</a:t>
            </a:r>
          </a:p>
          <a:p>
            <a:pPr algn="r" defTabSz="457189" fontAlgn="base"/>
            <a:r>
              <a:rPr lang="en-US" sz="2800" dirty="0">
                <a:solidFill>
                  <a:srgbClr val="000000"/>
                </a:solidFill>
                <a:latin typeface="+mj-lt"/>
              </a:rPr>
              <a:t>kevin.ahlgren@noaa.gov</a:t>
            </a:r>
          </a:p>
        </p:txBody>
      </p:sp>
      <p:sp>
        <p:nvSpPr>
          <p:cNvPr id="3" name="Content Placeholder 2">
            <a:extLst>
              <a:ext uri="{FF2B5EF4-FFF2-40B4-BE49-F238E27FC236}">
                <a16:creationId xmlns:a16="http://schemas.microsoft.com/office/drawing/2014/main" id="{492B84B6-3D68-4E39-9085-304DD81386A4}"/>
              </a:ext>
            </a:extLst>
          </p:cNvPr>
          <p:cNvSpPr>
            <a:spLocks noGrp="1"/>
          </p:cNvSpPr>
          <p:nvPr>
            <p:ph idx="1"/>
          </p:nvPr>
        </p:nvSpPr>
        <p:spPr>
          <a:xfrm>
            <a:off x="609600" y="1600200"/>
            <a:ext cx="8025009" cy="5153973"/>
          </a:xfrm>
        </p:spPr>
        <p:txBody>
          <a:bodyPr>
            <a:normAutofit fontScale="62500" lnSpcReduction="20000"/>
          </a:bodyPr>
          <a:lstStyle/>
          <a:p>
            <a:r>
              <a:rPr lang="en-US" sz="4400" dirty="0">
                <a:solidFill>
                  <a:srgbClr val="000000"/>
                </a:solidFill>
                <a:latin typeface="Times New Roman" panose="02020603050405020304" pitchFamily="18" charset="0"/>
              </a:rPr>
              <a:t>Building on 1964 “foundation for future studies of abrupt and secular gravity changes”</a:t>
            </a:r>
          </a:p>
          <a:p>
            <a:r>
              <a:rPr lang="en-US" sz="4400" dirty="0">
                <a:solidFill>
                  <a:srgbClr val="000000"/>
                </a:solidFill>
                <a:latin typeface="Times New Roman" panose="02020603050405020304" pitchFamily="18" charset="0"/>
              </a:rPr>
              <a:t>Updated, modern observations on ~50 passive marks (GNSS, gravity, DOV)</a:t>
            </a:r>
          </a:p>
          <a:p>
            <a:pPr lvl="1"/>
            <a:r>
              <a:rPr lang="en-US" sz="3332" dirty="0">
                <a:solidFill>
                  <a:srgbClr val="000000"/>
                </a:solidFill>
                <a:latin typeface="Times New Roman" panose="02020603050405020304" pitchFamily="18" charset="0"/>
              </a:rPr>
              <a:t>40+ hour static GNSS</a:t>
            </a:r>
          </a:p>
          <a:p>
            <a:pPr lvl="1"/>
            <a:r>
              <a:rPr lang="en-US" sz="3332" dirty="0">
                <a:solidFill>
                  <a:srgbClr val="000000"/>
                </a:solidFill>
                <a:latin typeface="Times New Roman" panose="02020603050405020304" pitchFamily="18" charset="0"/>
              </a:rPr>
              <a:t>Gravity: 20 </a:t>
            </a:r>
            <a:r>
              <a:rPr lang="en-US" sz="3332" dirty="0" err="1">
                <a:solidFill>
                  <a:srgbClr val="000000"/>
                </a:solidFill>
                <a:latin typeface="Times New Roman" panose="02020603050405020304" pitchFamily="18" charset="0"/>
              </a:rPr>
              <a:t>uGal</a:t>
            </a:r>
            <a:r>
              <a:rPr lang="en-US" sz="3332" dirty="0">
                <a:solidFill>
                  <a:srgbClr val="000000"/>
                </a:solidFill>
                <a:latin typeface="Times New Roman" panose="02020603050405020304" pitchFamily="18" charset="0"/>
              </a:rPr>
              <a:t> precisions</a:t>
            </a:r>
          </a:p>
          <a:p>
            <a:pPr lvl="1"/>
            <a:r>
              <a:rPr lang="en-US" sz="3332" dirty="0">
                <a:solidFill>
                  <a:srgbClr val="000000"/>
                </a:solidFill>
                <a:latin typeface="Times New Roman" panose="02020603050405020304" pitchFamily="18" charset="0"/>
              </a:rPr>
              <a:t>DOV profile of 2021 geoid</a:t>
            </a:r>
          </a:p>
          <a:p>
            <a:r>
              <a:rPr lang="en-US" sz="3866" dirty="0">
                <a:solidFill>
                  <a:srgbClr val="000000"/>
                </a:solidFill>
                <a:latin typeface="Times New Roman" panose="02020603050405020304" pitchFamily="18" charset="0"/>
              </a:rPr>
              <a:t>Model validation and progress:</a:t>
            </a:r>
          </a:p>
          <a:p>
            <a:pPr lvl="1"/>
            <a:r>
              <a:rPr lang="en-US" sz="3332" dirty="0">
                <a:solidFill>
                  <a:srgbClr val="000000"/>
                </a:solidFill>
                <a:latin typeface="Times New Roman" panose="02020603050405020304" pitchFamily="18" charset="0"/>
              </a:rPr>
              <a:t>Significant improvement with </a:t>
            </a:r>
            <a:r>
              <a:rPr lang="en-US" sz="3332" dirty="0" err="1">
                <a:solidFill>
                  <a:srgbClr val="000000"/>
                </a:solidFill>
                <a:latin typeface="Times New Roman" panose="02020603050405020304" pitchFamily="18" charset="0"/>
              </a:rPr>
              <a:t>xGRAV</a:t>
            </a:r>
            <a:r>
              <a:rPr lang="en-US" sz="3332" dirty="0">
                <a:solidFill>
                  <a:srgbClr val="000000"/>
                </a:solidFill>
                <a:latin typeface="Times New Roman" panose="02020603050405020304" pitchFamily="18" charset="0"/>
              </a:rPr>
              <a:t> model (2.1 </a:t>
            </a:r>
            <a:r>
              <a:rPr lang="en-US" sz="3332" dirty="0" err="1">
                <a:solidFill>
                  <a:srgbClr val="000000"/>
                </a:solidFill>
                <a:latin typeface="Times New Roman" panose="02020603050405020304" pitchFamily="18" charset="0"/>
              </a:rPr>
              <a:t>mGal</a:t>
            </a:r>
            <a:r>
              <a:rPr lang="en-US" sz="3332" dirty="0">
                <a:solidFill>
                  <a:srgbClr val="000000"/>
                </a:solidFill>
                <a:latin typeface="Times New Roman" panose="02020603050405020304" pitchFamily="18" charset="0"/>
              </a:rPr>
              <a:t> RMS)</a:t>
            </a:r>
          </a:p>
          <a:p>
            <a:pPr lvl="2"/>
            <a:r>
              <a:rPr lang="en-US" sz="2799" dirty="0">
                <a:solidFill>
                  <a:srgbClr val="000000"/>
                </a:solidFill>
                <a:latin typeface="Times New Roman" panose="02020603050405020304" pitchFamily="18" charset="0"/>
              </a:rPr>
              <a:t>Identified survey in error and fixed</a:t>
            </a:r>
          </a:p>
          <a:p>
            <a:pPr lvl="1"/>
            <a:r>
              <a:rPr lang="en-US" sz="3332" dirty="0" err="1">
                <a:solidFill>
                  <a:srgbClr val="000000"/>
                </a:solidFill>
                <a:latin typeface="Times New Roman" panose="02020603050405020304" pitchFamily="18" charset="0"/>
              </a:rPr>
              <a:t>xGEOID</a:t>
            </a:r>
            <a:r>
              <a:rPr lang="en-US" sz="3332" dirty="0">
                <a:solidFill>
                  <a:srgbClr val="000000"/>
                </a:solidFill>
                <a:latin typeface="Times New Roman" panose="02020603050405020304" pitchFamily="18" charset="0"/>
              </a:rPr>
              <a:t> – </a:t>
            </a:r>
          </a:p>
          <a:p>
            <a:pPr lvl="2"/>
            <a:r>
              <a:rPr lang="en-US" sz="2799" dirty="0">
                <a:solidFill>
                  <a:srgbClr val="000000"/>
                </a:solidFill>
                <a:latin typeface="Times New Roman" panose="02020603050405020304" pitchFamily="18" charset="0"/>
              </a:rPr>
              <a:t>Very possible that dm effects are present </a:t>
            </a:r>
          </a:p>
          <a:p>
            <a:pPr lvl="2"/>
            <a:r>
              <a:rPr lang="en-US" sz="2799" dirty="0">
                <a:solidFill>
                  <a:srgbClr val="000000"/>
                </a:solidFill>
                <a:latin typeface="Times New Roman" panose="02020603050405020304" pitchFamily="18" charset="0"/>
              </a:rPr>
              <a:t>Need to investigate in more detail (see Valdez line)</a:t>
            </a:r>
          </a:p>
          <a:p>
            <a:pPr lvl="1"/>
            <a:r>
              <a:rPr lang="en-US" sz="3332" dirty="0" err="1">
                <a:solidFill>
                  <a:srgbClr val="000000"/>
                </a:solidFill>
                <a:latin typeface="Times New Roman" panose="02020603050405020304" pitchFamily="18" charset="0"/>
              </a:rPr>
              <a:t>GeMS</a:t>
            </a:r>
            <a:r>
              <a:rPr lang="en-US" sz="3332" dirty="0">
                <a:solidFill>
                  <a:srgbClr val="000000"/>
                </a:solidFill>
                <a:latin typeface="Times New Roman" panose="02020603050405020304" pitchFamily="18" charset="0"/>
              </a:rPr>
              <a:t> –</a:t>
            </a:r>
          </a:p>
          <a:p>
            <a:pPr lvl="2"/>
            <a:r>
              <a:rPr lang="en-US" sz="2799" dirty="0">
                <a:solidFill>
                  <a:srgbClr val="000000"/>
                </a:solidFill>
                <a:latin typeface="Times New Roman" panose="02020603050405020304" pitchFamily="18" charset="0"/>
              </a:rPr>
              <a:t>In progress – need to sort out issues with </a:t>
            </a:r>
            <a:r>
              <a:rPr lang="en-US" sz="2799" dirty="0" err="1">
                <a:solidFill>
                  <a:srgbClr val="000000"/>
                </a:solidFill>
                <a:latin typeface="Times New Roman" panose="02020603050405020304" pitchFamily="18" charset="0"/>
              </a:rPr>
              <a:t>xGEOID</a:t>
            </a:r>
            <a:r>
              <a:rPr lang="en-US" sz="2799" dirty="0">
                <a:solidFill>
                  <a:srgbClr val="000000"/>
                </a:solidFill>
                <a:latin typeface="Times New Roman" panose="02020603050405020304" pitchFamily="18" charset="0"/>
              </a:rPr>
              <a:t> in order to isolate</a:t>
            </a:r>
          </a:p>
          <a:p>
            <a:pPr lvl="2"/>
            <a:endParaRPr lang="en-US" sz="2799" dirty="0">
              <a:solidFill>
                <a:srgbClr val="000000"/>
              </a:solidFill>
              <a:latin typeface="Times New Roman" panose="02020603050405020304" pitchFamily="18" charset="0"/>
            </a:endParaRPr>
          </a:p>
          <a:p>
            <a:pPr lvl="2"/>
            <a:endParaRPr lang="en-US" sz="2799" dirty="0">
              <a:solidFill>
                <a:srgbClr val="000000"/>
              </a:solidFill>
              <a:latin typeface="Times New Roman" panose="02020603050405020304" pitchFamily="18" charset="0"/>
            </a:endParaRPr>
          </a:p>
          <a:p>
            <a:pPr lvl="2"/>
            <a:endParaRPr lang="en-US" sz="2799" dirty="0">
              <a:solidFill>
                <a:srgbClr val="000000"/>
              </a:solidFill>
              <a:latin typeface="Times New Roman" panose="02020603050405020304" pitchFamily="18" charset="0"/>
            </a:endParaRPr>
          </a:p>
          <a:p>
            <a:pPr lvl="1"/>
            <a:endParaRPr lang="en-US" sz="3332" dirty="0">
              <a:solidFill>
                <a:srgbClr val="000000"/>
              </a:solidFill>
              <a:latin typeface="Times New Roman" panose="02020603050405020304" pitchFamily="18" charset="0"/>
            </a:endParaRPr>
          </a:p>
        </p:txBody>
      </p:sp>
      <p:pic>
        <p:nvPicPr>
          <p:cNvPr id="8" name="Picture 7">
            <a:extLst>
              <a:ext uri="{FF2B5EF4-FFF2-40B4-BE49-F238E27FC236}">
                <a16:creationId xmlns:a16="http://schemas.microsoft.com/office/drawing/2014/main" id="{91DCD972-F965-47EF-8CA4-7C22759E96AD}"/>
              </a:ext>
            </a:extLst>
          </p:cNvPr>
          <p:cNvPicPr>
            <a:picLocks noChangeAspect="1"/>
          </p:cNvPicPr>
          <p:nvPr/>
        </p:nvPicPr>
        <p:blipFill rotWithShape="1">
          <a:blip r:embed="rId3"/>
          <a:srcRect b="12523"/>
          <a:stretch/>
        </p:blipFill>
        <p:spPr>
          <a:xfrm>
            <a:off x="10038119" y="1600201"/>
            <a:ext cx="2013801" cy="2406191"/>
          </a:xfrm>
          <a:prstGeom prst="rect">
            <a:avLst/>
          </a:prstGeom>
        </p:spPr>
      </p:pic>
      <p:pic>
        <p:nvPicPr>
          <p:cNvPr id="7" name="Picture 6">
            <a:extLst>
              <a:ext uri="{FF2B5EF4-FFF2-40B4-BE49-F238E27FC236}">
                <a16:creationId xmlns:a16="http://schemas.microsoft.com/office/drawing/2014/main" id="{C03C096D-8C75-45D6-A033-09F9093961FE}"/>
              </a:ext>
            </a:extLst>
          </p:cNvPr>
          <p:cNvPicPr>
            <a:picLocks noChangeAspect="1"/>
          </p:cNvPicPr>
          <p:nvPr/>
        </p:nvPicPr>
        <p:blipFill>
          <a:blip r:embed="rId4"/>
          <a:stretch>
            <a:fillRect/>
          </a:stretch>
        </p:blipFill>
        <p:spPr>
          <a:xfrm>
            <a:off x="10599154" y="4188953"/>
            <a:ext cx="1519024" cy="2565221"/>
          </a:xfrm>
          <a:prstGeom prst="rect">
            <a:avLst/>
          </a:prstGeom>
        </p:spPr>
      </p:pic>
      <p:pic>
        <p:nvPicPr>
          <p:cNvPr id="6" name="Picture 5">
            <a:extLst>
              <a:ext uri="{FF2B5EF4-FFF2-40B4-BE49-F238E27FC236}">
                <a16:creationId xmlns:a16="http://schemas.microsoft.com/office/drawing/2014/main" id="{35F21FD2-832E-4839-BDEE-70675A83B2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248270" y="3650606"/>
            <a:ext cx="2737223" cy="2052917"/>
          </a:xfrm>
          <a:prstGeom prst="rect">
            <a:avLst/>
          </a:prstGeom>
        </p:spPr>
      </p:pic>
    </p:spTree>
    <p:extLst>
      <p:ext uri="{BB962C8B-B14F-4D97-AF65-F5344CB8AC3E}">
        <p14:creationId xmlns:p14="http://schemas.microsoft.com/office/powerpoint/2010/main" val="2631931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pPr algn="l"/>
            <a:r>
              <a:rPr lang="en-US" sz="4800" dirty="0"/>
              <a:t>References</a:t>
            </a:r>
          </a:p>
        </p:txBody>
      </p:sp>
      <p:sp>
        <p:nvSpPr>
          <p:cNvPr id="2" name="Content Placeholder 1">
            <a:extLst>
              <a:ext uri="{FF2B5EF4-FFF2-40B4-BE49-F238E27FC236}">
                <a16:creationId xmlns:a16="http://schemas.microsoft.com/office/drawing/2014/main" id="{DE3A617E-25C8-4CCE-A39C-E6771861031C}"/>
              </a:ext>
            </a:extLst>
          </p:cNvPr>
          <p:cNvSpPr>
            <a:spLocks noGrp="1"/>
          </p:cNvSpPr>
          <p:nvPr>
            <p:ph idx="1"/>
          </p:nvPr>
        </p:nvSpPr>
        <p:spPr/>
        <p:txBody>
          <a:bodyPr>
            <a:normAutofit/>
          </a:bodyPr>
          <a:lstStyle/>
          <a:p>
            <a:pPr marL="457200" indent="-2286000">
              <a:spcBef>
                <a:spcPts val="0"/>
              </a:spcBef>
              <a:buNone/>
            </a:pPr>
            <a:r>
              <a:rPr lang="en-US" sz="1600" dirty="0" err="1"/>
              <a:t>Ghilani</a:t>
            </a:r>
            <a:r>
              <a:rPr lang="en-US" sz="1600" dirty="0"/>
              <a:t> C., &amp; Wolf, P. (2015). Elementary Surveying An Introduction to Geomatics, 14</a:t>
            </a:r>
            <a:r>
              <a:rPr lang="en-US" sz="1600" baseline="30000" dirty="0"/>
              <a:t>th</a:t>
            </a:r>
            <a:r>
              <a:rPr lang="en-US" sz="1600" dirty="0"/>
              <a:t> Ed.  Pearson. Boston MA.</a:t>
            </a:r>
          </a:p>
          <a:p>
            <a:pPr marL="457200" indent="-2286000">
              <a:spcBef>
                <a:spcPts val="0"/>
              </a:spcBef>
              <a:buNone/>
            </a:pPr>
            <a:r>
              <a:rPr lang="en-US" sz="1600" dirty="0"/>
              <a:t>Hirt, C., </a:t>
            </a:r>
            <a:r>
              <a:rPr lang="en-US" sz="1600" dirty="0" err="1"/>
              <a:t>Bürki</a:t>
            </a:r>
            <a:r>
              <a:rPr lang="en-US" sz="1600" dirty="0"/>
              <a:t>, B., </a:t>
            </a:r>
            <a:r>
              <a:rPr lang="en-US" sz="1600" dirty="0" err="1"/>
              <a:t>Somieski</a:t>
            </a:r>
            <a:r>
              <a:rPr lang="en-US" sz="1600" dirty="0"/>
              <a:t>, A., &amp; </a:t>
            </a:r>
            <a:r>
              <a:rPr lang="en-US" sz="1600" dirty="0" err="1"/>
              <a:t>Seeber</a:t>
            </a:r>
            <a:r>
              <a:rPr lang="en-US" sz="1600" dirty="0"/>
              <a:t>, G. (2010). Modern determination of vertical deflections using digital zenith cameras. </a:t>
            </a:r>
            <a:r>
              <a:rPr lang="en-US" sz="1600" i="1" dirty="0"/>
              <a:t>Journal of Surveying Engineering</a:t>
            </a:r>
            <a:r>
              <a:rPr lang="en-US" sz="1600" dirty="0"/>
              <a:t>, </a:t>
            </a:r>
            <a:r>
              <a:rPr lang="en-US" sz="1600" i="1" dirty="0"/>
              <a:t>136</a:t>
            </a:r>
            <a:r>
              <a:rPr lang="en-US" sz="1600" dirty="0"/>
              <a:t>(1), 1-12.</a:t>
            </a:r>
          </a:p>
          <a:p>
            <a:pPr marL="457200" indent="-2286000">
              <a:spcBef>
                <a:spcPts val="0"/>
              </a:spcBef>
              <a:buNone/>
            </a:pPr>
            <a:r>
              <a:rPr lang="en-US" sz="1600" dirty="0"/>
              <a:t>Jacob, T., </a:t>
            </a:r>
            <a:r>
              <a:rPr lang="en-US" sz="1600" dirty="0" err="1"/>
              <a:t>Wahr</a:t>
            </a:r>
            <a:r>
              <a:rPr lang="en-US" sz="1600" dirty="0"/>
              <a:t>, J., Gross, R., &amp; Swenson, S. (2012). Estimating geoid height change in North America: past, present and future. Journal of Geodesy, 86(5), 337-358.</a:t>
            </a:r>
          </a:p>
          <a:p>
            <a:pPr marL="457200" indent="-2286000">
              <a:spcBef>
                <a:spcPts val="0"/>
              </a:spcBef>
              <a:buNone/>
            </a:pPr>
            <a:r>
              <a:rPr lang="en-US" sz="1600" dirty="0" err="1"/>
              <a:t>Leipold</a:t>
            </a:r>
            <a:r>
              <a:rPr lang="en-US" sz="1600" dirty="0"/>
              <a:t>, L. E. &amp; Wood, F. J. (Eds.). (1966). </a:t>
            </a:r>
            <a:r>
              <a:rPr lang="en-US" sz="1600" i="1" dirty="0"/>
              <a:t>The Prince William Sound, Alaska, Earthquake of 1964 and Aftershocks: Research studies and interpretive Results Geodesy and Photogrammetry. Volume III. Publication 10-3</a:t>
            </a:r>
            <a:r>
              <a:rPr lang="en-US" sz="1600" dirty="0"/>
              <a:t>. US Government Printing Office.</a:t>
            </a:r>
          </a:p>
          <a:p>
            <a:pPr marL="457200" indent="-2286000">
              <a:spcBef>
                <a:spcPts val="0"/>
              </a:spcBef>
              <a:buNone/>
            </a:pPr>
            <a:r>
              <a:rPr lang="en-US" sz="1600" dirty="0" err="1">
                <a:solidFill>
                  <a:prstClr val="black"/>
                </a:solidFill>
              </a:rPr>
              <a:t>Luthcke</a:t>
            </a:r>
            <a:r>
              <a:rPr lang="en-US" sz="1600" dirty="0">
                <a:solidFill>
                  <a:prstClr val="black"/>
                </a:solidFill>
              </a:rPr>
              <a:t>, S. B., Sabaka, T. J., Loomis, B. D., Arendt, A. A., McCarthy, J. J., &amp; Camp, J. (2013). Antarctica, Greenland and Gulf of Alaska land-ice evolution from an iterated GRACE global mascon solution. Journal of Glaciology, 59(216), 613-631.</a:t>
            </a:r>
            <a:endParaRPr lang="en-US" sz="1600" dirty="0"/>
          </a:p>
          <a:p>
            <a:pPr marL="0" indent="0">
              <a:buNone/>
            </a:pPr>
            <a:endParaRPr lang="en-US" sz="1600" dirty="0"/>
          </a:p>
          <a:p>
            <a:pPr marL="0" indent="0">
              <a:buNone/>
            </a:pPr>
            <a:endParaRPr lang="en-US" dirty="0"/>
          </a:p>
        </p:txBody>
      </p:sp>
    </p:spTree>
    <p:extLst>
      <p:ext uri="{BB962C8B-B14F-4D97-AF65-F5344CB8AC3E}">
        <p14:creationId xmlns:p14="http://schemas.microsoft.com/office/powerpoint/2010/main" val="1954932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8C46AF-DF35-4B9D-BEF7-116472C7D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848" y="11749"/>
            <a:ext cx="7834304" cy="6846251"/>
          </a:xfrm>
          <a:prstGeom prst="rect">
            <a:avLst/>
          </a:prstGeom>
        </p:spPr>
      </p:pic>
    </p:spTree>
    <p:extLst>
      <p:ext uri="{BB962C8B-B14F-4D97-AF65-F5344CB8AC3E}">
        <p14:creationId xmlns:p14="http://schemas.microsoft.com/office/powerpoint/2010/main" val="3699025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pPr algn="l"/>
            <a:r>
              <a:rPr lang="en-US" sz="4800" dirty="0"/>
              <a:t>NGS’s Geoid Monitoring Service:</a:t>
            </a:r>
          </a:p>
        </p:txBody>
      </p:sp>
      <p:pic>
        <p:nvPicPr>
          <p:cNvPr id="4" name="Picture 3">
            <a:extLst>
              <a:ext uri="{FF2B5EF4-FFF2-40B4-BE49-F238E27FC236}">
                <a16:creationId xmlns:a16="http://schemas.microsoft.com/office/drawing/2014/main" id="{145E1AD1-3770-4B90-9D77-136A0695EA63}"/>
              </a:ext>
            </a:extLst>
          </p:cNvPr>
          <p:cNvPicPr>
            <a:picLocks noChangeAspect="1"/>
          </p:cNvPicPr>
          <p:nvPr/>
        </p:nvPicPr>
        <p:blipFill rotWithShape="1">
          <a:blip r:embed="rId3"/>
          <a:srcRect t="4021" r="3096"/>
          <a:stretch/>
        </p:blipFill>
        <p:spPr>
          <a:xfrm>
            <a:off x="1358992" y="1558344"/>
            <a:ext cx="9474016" cy="5025017"/>
          </a:xfrm>
          <a:prstGeom prst="rect">
            <a:avLst/>
          </a:prstGeom>
          <a:ln>
            <a:solidFill>
              <a:schemeClr val="tx1"/>
            </a:solidFill>
          </a:ln>
        </p:spPr>
      </p:pic>
    </p:spTree>
    <p:extLst>
      <p:ext uri="{BB962C8B-B14F-4D97-AF65-F5344CB8AC3E}">
        <p14:creationId xmlns:p14="http://schemas.microsoft.com/office/powerpoint/2010/main" val="1231656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966" t="23369" r="4246" b="1642"/>
          <a:stretch/>
        </p:blipFill>
        <p:spPr>
          <a:xfrm>
            <a:off x="719800" y="1007735"/>
            <a:ext cx="9471993" cy="5790445"/>
          </a:xfrm>
          <a:prstGeom prst="rect">
            <a:avLst/>
          </a:prstGeom>
          <a:ln>
            <a:solidFill>
              <a:schemeClr val="tx1"/>
            </a:solidFill>
          </a:ln>
        </p:spPr>
      </p:pic>
      <p:sp>
        <p:nvSpPr>
          <p:cNvPr id="2" name="Title 1"/>
          <p:cNvSpPr>
            <a:spLocks noGrp="1"/>
          </p:cNvSpPr>
          <p:nvPr>
            <p:ph type="title"/>
          </p:nvPr>
        </p:nvSpPr>
        <p:spPr>
          <a:xfrm>
            <a:off x="4360535" y="285390"/>
            <a:ext cx="3502490" cy="857250"/>
          </a:xfrm>
        </p:spPr>
        <p:txBody>
          <a:bodyPr>
            <a:normAutofit/>
          </a:bodyPr>
          <a:lstStyle/>
          <a:p>
            <a:pPr algn="l"/>
            <a:r>
              <a:rPr lang="en-US" sz="4400" dirty="0">
                <a:latin typeface="Helvetica" panose="020B0604020202020204" pitchFamily="34" charset="0"/>
                <a:cs typeface="Helvetica" panose="020B0604020202020204" pitchFamily="34" charset="0"/>
              </a:rPr>
              <a:t>xDGEOID20</a:t>
            </a:r>
          </a:p>
        </p:txBody>
      </p:sp>
      <p:sp>
        <p:nvSpPr>
          <p:cNvPr id="7" name="TextBox 6"/>
          <p:cNvSpPr txBox="1"/>
          <p:nvPr/>
        </p:nvSpPr>
        <p:spPr>
          <a:xfrm>
            <a:off x="10191793" y="4707221"/>
            <a:ext cx="2000207"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a:ea typeface="+mn-ea"/>
                <a:cs typeface="+mn-cs"/>
              </a:rPr>
              <a:t>Alpha model based on secular trend from GRACE (NASA GSFC mascon v02.4, </a:t>
            </a:r>
            <a:r>
              <a:rPr kumimoji="0" lang="en-US" sz="1400" b="0" i="0" u="none" strike="noStrike" kern="1200" cap="none" spc="0" normalizeH="0" baseline="0" noProof="0" dirty="0" err="1">
                <a:ln>
                  <a:noFill/>
                </a:ln>
                <a:solidFill>
                  <a:prstClr val="black"/>
                </a:solidFill>
                <a:effectLst/>
                <a:uLnTx/>
                <a:uFillTx/>
                <a:latin typeface="Helvetica"/>
                <a:ea typeface="+mn-ea"/>
                <a:cs typeface="+mn-cs"/>
              </a:rPr>
              <a:t>Luthcke</a:t>
            </a:r>
            <a:r>
              <a:rPr kumimoji="0" lang="en-US" sz="1400" b="0" i="0" u="none" strike="noStrike" kern="1200" cap="none" spc="0" normalizeH="0" baseline="0" noProof="0" dirty="0">
                <a:ln>
                  <a:noFill/>
                </a:ln>
                <a:solidFill>
                  <a:prstClr val="black"/>
                </a:solidFill>
                <a:effectLst/>
                <a:uLnTx/>
                <a:uFillTx/>
                <a:latin typeface="Helvetica"/>
                <a:ea typeface="+mn-ea"/>
                <a:cs typeface="+mn-cs"/>
              </a:rPr>
              <a:t>, et al. 2013)).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a:ea typeface="+mn-ea"/>
                <a:cs typeface="+mn-cs"/>
              </a:rPr>
              <a:t>Units: mm/yr.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a:ea typeface="+mn-ea"/>
                <a:cs typeface="+mn-cs"/>
              </a:rPr>
              <a:t>Contour Interval: 0.5 mm/</a:t>
            </a:r>
            <a:r>
              <a:rPr kumimoji="0" lang="en-US" sz="1400" b="0" i="0" u="none" strike="noStrike" kern="1200" cap="none" spc="0" normalizeH="0" baseline="0" noProof="0" dirty="0" err="1">
                <a:ln>
                  <a:noFill/>
                </a:ln>
                <a:solidFill>
                  <a:prstClr val="black"/>
                </a:solidFill>
                <a:effectLst/>
                <a:uLnTx/>
                <a:uFillTx/>
                <a:latin typeface="Helvetica"/>
                <a:ea typeface="+mn-ea"/>
                <a:cs typeface="+mn-cs"/>
              </a:rPr>
              <a:t>yr</a:t>
            </a:r>
            <a:endParaRPr kumimoji="0" lang="en-US" sz="1400" b="0" i="0" u="none" strike="noStrike" kern="1200" cap="none" spc="0" normalizeH="0" baseline="0" noProof="0" dirty="0">
              <a:ln>
                <a:noFill/>
              </a:ln>
              <a:solidFill>
                <a:prstClr val="black"/>
              </a:solidFill>
              <a:effectLst/>
              <a:uLnTx/>
              <a:uFillTx/>
              <a:latin typeface="Helvetica"/>
              <a:ea typeface="+mn-ea"/>
              <a:cs typeface="+mn-cs"/>
            </a:endParaRPr>
          </a:p>
        </p:txBody>
      </p:sp>
    </p:spTree>
    <p:extLst>
      <p:ext uri="{BB962C8B-B14F-4D97-AF65-F5344CB8AC3E}">
        <p14:creationId xmlns:p14="http://schemas.microsoft.com/office/powerpoint/2010/main" val="496571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020707-0CEE-4599-AD25-313723001F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72" t="12766" r="7773" b="16754"/>
          <a:stretch/>
        </p:blipFill>
        <p:spPr>
          <a:xfrm>
            <a:off x="166389" y="772880"/>
            <a:ext cx="11859221" cy="5994585"/>
          </a:xfrm>
          <a:prstGeom prst="rect">
            <a:avLst/>
          </a:prstGeom>
          <a:ln>
            <a:solidFill>
              <a:schemeClr val="tx1"/>
            </a:solidFill>
          </a:ln>
        </p:spPr>
      </p:pic>
      <p:sp>
        <p:nvSpPr>
          <p:cNvPr id="16" name="Title 1"/>
          <p:cNvSpPr>
            <a:spLocks noGrp="1"/>
          </p:cNvSpPr>
          <p:nvPr>
            <p:ph type="title"/>
          </p:nvPr>
        </p:nvSpPr>
        <p:spPr>
          <a:xfrm>
            <a:off x="7337642" y="883724"/>
            <a:ext cx="4593862" cy="1143000"/>
          </a:xfrm>
          <a:solidFill>
            <a:schemeClr val="bg1"/>
          </a:solidFill>
          <a:ln>
            <a:solidFill>
              <a:schemeClr val="tx1"/>
            </a:solidFill>
          </a:ln>
        </p:spPr>
        <p:txBody>
          <a:bodyPr>
            <a:normAutofit fontScale="90000"/>
          </a:bodyPr>
          <a:lstStyle/>
          <a:p>
            <a:pPr algn="r"/>
            <a:r>
              <a:rPr lang="en-US" sz="3600" dirty="0" err="1">
                <a:latin typeface="Helvetica" panose="020B0604020202020204" pitchFamily="34" charset="0"/>
                <a:cs typeface="Helvetica" panose="020B0604020202020204" pitchFamily="34" charset="0"/>
              </a:rPr>
              <a:t>GeMS</a:t>
            </a:r>
            <a:r>
              <a:rPr lang="en-US" sz="3600" dirty="0">
                <a:latin typeface="Helvetica" panose="020B0604020202020204" pitchFamily="34" charset="0"/>
                <a:cs typeface="Helvetica" panose="020B0604020202020204" pitchFamily="34" charset="0"/>
              </a:rPr>
              <a:t> Validation Survey (</a:t>
            </a:r>
            <a:r>
              <a:rPr lang="en-US" sz="3600" dirty="0" err="1">
                <a:latin typeface="Helvetica" panose="020B0604020202020204" pitchFamily="34" charset="0"/>
                <a:cs typeface="Helvetica" panose="020B0604020202020204" pitchFamily="34" charset="0"/>
              </a:rPr>
              <a:t>GeMS</a:t>
            </a:r>
            <a:r>
              <a:rPr lang="en-US" sz="3600" dirty="0">
                <a:latin typeface="Helvetica" panose="020B0604020202020204" pitchFamily="34" charset="0"/>
                <a:cs typeface="Helvetica" panose="020B0604020202020204" pitchFamily="34" charset="0"/>
              </a:rPr>
              <a:t>-VS)</a:t>
            </a:r>
          </a:p>
        </p:txBody>
      </p:sp>
      <p:sp>
        <p:nvSpPr>
          <p:cNvPr id="28" name="TextBox 10"/>
          <p:cNvSpPr txBox="1"/>
          <p:nvPr/>
        </p:nvSpPr>
        <p:spPr>
          <a:xfrm>
            <a:off x="6437581" y="3121224"/>
            <a:ext cx="471659"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Tok</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9" name="TextBox 11"/>
          <p:cNvSpPr txBox="1"/>
          <p:nvPr/>
        </p:nvSpPr>
        <p:spPr>
          <a:xfrm>
            <a:off x="6571941" y="3917429"/>
            <a:ext cx="1012112" cy="30777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Glennallen</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TextBox 12"/>
          <p:cNvSpPr txBox="1"/>
          <p:nvPr/>
        </p:nvSpPr>
        <p:spPr>
          <a:xfrm>
            <a:off x="4666530" y="4332025"/>
            <a:ext cx="999014"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Anchorage</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1" name="TextBox 12"/>
          <p:cNvSpPr txBox="1"/>
          <p:nvPr/>
        </p:nvSpPr>
        <p:spPr>
          <a:xfrm>
            <a:off x="6234642" y="4639801"/>
            <a:ext cx="674598"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Valdez</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2" name="TextBox 12"/>
          <p:cNvSpPr txBox="1"/>
          <p:nvPr/>
        </p:nvSpPr>
        <p:spPr>
          <a:xfrm>
            <a:off x="4595606" y="3851914"/>
            <a:ext cx="999014"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Palmer</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5" name="Picture 4">
            <a:extLst>
              <a:ext uri="{FF2B5EF4-FFF2-40B4-BE49-F238E27FC236}">
                <a16:creationId xmlns:a16="http://schemas.microsoft.com/office/drawing/2014/main" id="{A9C7FBD6-4682-407F-B9C7-2619B6EA1E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890" t="15337" r="23653" b="24023"/>
          <a:stretch/>
        </p:blipFill>
        <p:spPr>
          <a:xfrm rot="5400000">
            <a:off x="-16301" y="1256889"/>
            <a:ext cx="2534869" cy="1906894"/>
          </a:xfrm>
          <a:prstGeom prst="rect">
            <a:avLst/>
          </a:prstGeom>
        </p:spPr>
      </p:pic>
      <p:pic>
        <p:nvPicPr>
          <p:cNvPr id="8" name="Picture 7">
            <a:extLst>
              <a:ext uri="{FF2B5EF4-FFF2-40B4-BE49-F238E27FC236}">
                <a16:creationId xmlns:a16="http://schemas.microsoft.com/office/drawing/2014/main" id="{22A440E4-882B-4E9D-BEC9-B9DA68A40D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68182" y="3522221"/>
            <a:ext cx="3634426" cy="2725820"/>
          </a:xfrm>
          <a:prstGeom prst="rect">
            <a:avLst/>
          </a:prstGeom>
        </p:spPr>
      </p:pic>
      <p:pic>
        <p:nvPicPr>
          <p:cNvPr id="32" name="Picture 31">
            <a:extLst>
              <a:ext uri="{FF2B5EF4-FFF2-40B4-BE49-F238E27FC236}">
                <a16:creationId xmlns:a16="http://schemas.microsoft.com/office/drawing/2014/main" id="{D974FFC7-87E1-4AB9-B3C4-5048C2764BA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48" r="11270" b="33748"/>
          <a:stretch/>
        </p:blipFill>
        <p:spPr>
          <a:xfrm rot="5400000">
            <a:off x="7255128" y="2118768"/>
            <a:ext cx="5759442" cy="3407709"/>
          </a:xfrm>
          <a:prstGeom prst="rect">
            <a:avLst/>
          </a:prstGeom>
        </p:spPr>
      </p:pic>
      <p:pic>
        <p:nvPicPr>
          <p:cNvPr id="24" name="Picture 23">
            <a:extLst>
              <a:ext uri="{FF2B5EF4-FFF2-40B4-BE49-F238E27FC236}">
                <a16:creationId xmlns:a16="http://schemas.microsoft.com/office/drawing/2014/main" id="{F0D12165-F000-4D5D-B83A-6694177A9D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970181" y="1527703"/>
            <a:ext cx="3090197" cy="2317648"/>
          </a:xfrm>
          <a:prstGeom prst="rect">
            <a:avLst/>
          </a:prstGeom>
        </p:spPr>
      </p:pic>
      <p:pic>
        <p:nvPicPr>
          <p:cNvPr id="34" name="Picture 33">
            <a:extLst>
              <a:ext uri="{FF2B5EF4-FFF2-40B4-BE49-F238E27FC236}">
                <a16:creationId xmlns:a16="http://schemas.microsoft.com/office/drawing/2014/main" id="{86121B90-DBA8-49C4-BECA-F569369878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995857" y="1241991"/>
            <a:ext cx="2866132" cy="2149599"/>
          </a:xfrm>
          <a:prstGeom prst="rect">
            <a:avLst/>
          </a:prstGeom>
        </p:spPr>
      </p:pic>
    </p:spTree>
    <p:extLst>
      <p:ext uri="{BB962C8B-B14F-4D97-AF65-F5344CB8AC3E}">
        <p14:creationId xmlns:p14="http://schemas.microsoft.com/office/powerpoint/2010/main" val="2361499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pPr algn="l"/>
            <a:r>
              <a:rPr lang="en-US" sz="4800" dirty="0"/>
              <a:t>Rationale for </a:t>
            </a:r>
            <a:r>
              <a:rPr lang="en-US" sz="4800" dirty="0" err="1"/>
              <a:t>GeMS</a:t>
            </a:r>
            <a:r>
              <a:rPr lang="en-US" sz="4800" dirty="0"/>
              <a:t>-VS in Alaska</a:t>
            </a:r>
          </a:p>
        </p:txBody>
      </p:sp>
      <p:sp>
        <p:nvSpPr>
          <p:cNvPr id="2" name="Content Placeholder 1">
            <a:extLst>
              <a:ext uri="{FF2B5EF4-FFF2-40B4-BE49-F238E27FC236}">
                <a16:creationId xmlns:a16="http://schemas.microsoft.com/office/drawing/2014/main" id="{DE3A617E-25C8-4CCE-A39C-E6771861031C}"/>
              </a:ext>
            </a:extLst>
          </p:cNvPr>
          <p:cNvSpPr>
            <a:spLocks noGrp="1"/>
          </p:cNvSpPr>
          <p:nvPr>
            <p:ph idx="1"/>
          </p:nvPr>
        </p:nvSpPr>
        <p:spPr>
          <a:xfrm>
            <a:off x="220492" y="1279189"/>
            <a:ext cx="8439089" cy="4525963"/>
          </a:xfrm>
        </p:spPr>
        <p:txBody>
          <a:bodyPr>
            <a:normAutofit/>
          </a:bodyPr>
          <a:lstStyle/>
          <a:p>
            <a:pPr marL="742950" indent="-742950">
              <a:buFont typeface="+mj-lt"/>
              <a:buAutoNum type="arabicPeriod"/>
            </a:pPr>
            <a:r>
              <a:rPr lang="en-US" sz="2800" dirty="0"/>
              <a:t>Satellite observations show significant geoid/gravity change (GRACE / GRACE-FO)</a:t>
            </a:r>
          </a:p>
          <a:p>
            <a:pPr marL="1276336" lvl="1" indent="-742950">
              <a:buFont typeface="Arial" panose="020B0604020202020204" pitchFamily="34" charset="0"/>
              <a:buChar char="•"/>
            </a:pPr>
            <a:r>
              <a:rPr lang="en-US" sz="2266" dirty="0"/>
              <a:t>Compare high resolution changes on the ground. (omission)</a:t>
            </a:r>
          </a:p>
          <a:p>
            <a:pPr marL="742950" indent="-742950">
              <a:buFont typeface="+mj-lt"/>
              <a:buAutoNum type="arabicPeriod"/>
            </a:pPr>
            <a:r>
              <a:rPr lang="en-US" sz="2800" dirty="0"/>
              <a:t>Wealth of geodetic observations done by Coast and Geodetic Survey after 1964 Earthquake</a:t>
            </a:r>
          </a:p>
        </p:txBody>
      </p:sp>
      <p:pic>
        <p:nvPicPr>
          <p:cNvPr id="4" name="Picture 3">
            <a:extLst>
              <a:ext uri="{FF2B5EF4-FFF2-40B4-BE49-F238E27FC236}">
                <a16:creationId xmlns:a16="http://schemas.microsoft.com/office/drawing/2014/main" id="{432061A7-D076-47C6-8B1B-378804A3A8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630" b="6270"/>
          <a:stretch/>
        </p:blipFill>
        <p:spPr>
          <a:xfrm>
            <a:off x="84307" y="3877289"/>
            <a:ext cx="2989634" cy="2202743"/>
          </a:xfrm>
          <a:prstGeom prst="rect">
            <a:avLst/>
          </a:prstGeom>
        </p:spPr>
      </p:pic>
      <p:sp>
        <p:nvSpPr>
          <p:cNvPr id="5" name="TextBox 4">
            <a:extLst>
              <a:ext uri="{FF2B5EF4-FFF2-40B4-BE49-F238E27FC236}">
                <a16:creationId xmlns:a16="http://schemas.microsoft.com/office/drawing/2014/main" id="{8AB5C6A3-074A-4BC6-8271-ABEAD54D4E3C}"/>
              </a:ext>
            </a:extLst>
          </p:cNvPr>
          <p:cNvSpPr txBox="1"/>
          <p:nvPr/>
        </p:nvSpPr>
        <p:spPr>
          <a:xfrm>
            <a:off x="0" y="6090993"/>
            <a:ext cx="4678408" cy="738664"/>
          </a:xfrm>
          <a:prstGeom prst="rect">
            <a:avLst/>
          </a:prstGeom>
          <a:noFill/>
        </p:spPr>
        <p:txBody>
          <a:bodyPr wrap="square" rtlCol="0">
            <a:spAutoFit/>
          </a:bodyPr>
          <a:lstStyle/>
          <a:p>
            <a:r>
              <a:rPr lang="en-US" sz="1400" dirty="0"/>
              <a:t>GRACE/GRACE-FO – Twin satellites that measure distance between one another at few </a:t>
            </a:r>
            <a:r>
              <a:rPr lang="en-US" sz="1400" dirty="0">
                <a:latin typeface="Symbol" panose="05050102010706020507" pitchFamily="18" charset="2"/>
              </a:rPr>
              <a:t>m</a:t>
            </a:r>
            <a:r>
              <a:rPr lang="en-US" sz="1400" dirty="0"/>
              <a:t>m (a tenth of the thickness of a human hair). (Image courtesy of NASA)</a:t>
            </a:r>
          </a:p>
        </p:txBody>
      </p:sp>
      <p:pic>
        <p:nvPicPr>
          <p:cNvPr id="3" name="Picture 2">
            <a:extLst>
              <a:ext uri="{FF2B5EF4-FFF2-40B4-BE49-F238E27FC236}">
                <a16:creationId xmlns:a16="http://schemas.microsoft.com/office/drawing/2014/main" id="{A0940931-34DF-4A01-9A0F-821A273E911C}"/>
              </a:ext>
            </a:extLst>
          </p:cNvPr>
          <p:cNvPicPr>
            <a:picLocks noChangeAspect="1"/>
          </p:cNvPicPr>
          <p:nvPr/>
        </p:nvPicPr>
        <p:blipFill>
          <a:blip r:embed="rId4"/>
          <a:stretch>
            <a:fillRect/>
          </a:stretch>
        </p:blipFill>
        <p:spPr>
          <a:xfrm>
            <a:off x="8640126" y="2004239"/>
            <a:ext cx="3532418" cy="4824919"/>
          </a:xfrm>
          <a:prstGeom prst="rect">
            <a:avLst/>
          </a:prstGeom>
        </p:spPr>
      </p:pic>
    </p:spTree>
    <p:extLst>
      <p:ext uri="{BB962C8B-B14F-4D97-AF65-F5344CB8AC3E}">
        <p14:creationId xmlns:p14="http://schemas.microsoft.com/office/powerpoint/2010/main" val="4132094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37" y="1355093"/>
            <a:ext cx="7361212" cy="857250"/>
          </a:xfrm>
        </p:spPr>
        <p:txBody>
          <a:bodyPr>
            <a:noAutofit/>
          </a:bodyPr>
          <a:lstStyle/>
          <a:p>
            <a:pPr algn="l"/>
            <a:r>
              <a:rPr lang="en-US" sz="4800" dirty="0">
                <a:latin typeface="Helvetica" panose="020B0604020202020204" pitchFamily="34" charset="0"/>
                <a:cs typeface="Helvetica" panose="020B0604020202020204" pitchFamily="34" charset="0"/>
              </a:rPr>
              <a:t>Geoid Change:</a:t>
            </a:r>
            <a:br>
              <a:rPr lang="en-US" sz="4800" dirty="0">
                <a:latin typeface="Helvetica" panose="020B0604020202020204" pitchFamily="34" charset="0"/>
                <a:cs typeface="Helvetica" panose="020B0604020202020204" pitchFamily="34" charset="0"/>
              </a:rPr>
            </a:br>
            <a:r>
              <a:rPr lang="en-US" sz="4800" dirty="0">
                <a:latin typeface="Helvetica" panose="020B0604020202020204" pitchFamily="34" charset="0"/>
                <a:cs typeface="Helvetica" panose="020B0604020202020204" pitchFamily="34" charset="0"/>
              </a:rPr>
              <a:t>Episodic Events</a:t>
            </a:r>
          </a:p>
        </p:txBody>
      </p:sp>
      <p:sp>
        <p:nvSpPr>
          <p:cNvPr id="3" name="Content Placeholder 2"/>
          <p:cNvSpPr>
            <a:spLocks noGrp="1"/>
          </p:cNvSpPr>
          <p:nvPr>
            <p:ph idx="1"/>
          </p:nvPr>
        </p:nvSpPr>
        <p:spPr>
          <a:xfrm>
            <a:off x="5054402" y="552547"/>
            <a:ext cx="6397370" cy="2975843"/>
          </a:xfrm>
        </p:spPr>
        <p:txBody>
          <a:bodyPr>
            <a:normAutofit fontScale="85000" lnSpcReduction="20000"/>
          </a:bodyPr>
          <a:lstStyle/>
          <a:p>
            <a:pPr marL="0" indent="0">
              <a:buNone/>
            </a:pPr>
            <a:r>
              <a:rPr lang="en-US" sz="2400" dirty="0">
                <a:latin typeface="Helvetica" panose="020B0604020202020204" pitchFamily="34" charset="0"/>
                <a:cs typeface="Helvetica" panose="020B0604020202020204" pitchFamily="34" charset="0"/>
              </a:rPr>
              <a:t>Earthquakes, Volcanoes, Landslides…</a:t>
            </a:r>
          </a:p>
          <a:p>
            <a:r>
              <a:rPr lang="en-US" sz="2534" dirty="0">
                <a:latin typeface="Helvetica" panose="020B0604020202020204" pitchFamily="34" charset="0"/>
                <a:cs typeface="Helvetica" panose="020B0604020202020204" pitchFamily="34" charset="0"/>
              </a:rPr>
              <a:t>Can all change the shape of the geoid</a:t>
            </a:r>
          </a:p>
          <a:p>
            <a:r>
              <a:rPr lang="en-US" sz="2534" dirty="0">
                <a:latin typeface="Helvetica" panose="020B0604020202020204" pitchFamily="34" charset="0"/>
                <a:cs typeface="Helvetica" panose="020B0604020202020204" pitchFamily="34" charset="0"/>
              </a:rPr>
              <a:t>In the future, possibly warrant a geodetic response</a:t>
            </a:r>
          </a:p>
          <a:p>
            <a:r>
              <a:rPr lang="en-US" sz="2534" dirty="0">
                <a:latin typeface="Helvetica" panose="020B0604020202020204" pitchFamily="34" charset="0"/>
                <a:cs typeface="Helvetica" panose="020B0604020202020204" pitchFamily="34" charset="0"/>
              </a:rPr>
              <a:t>Very rarely occur at levels of significance</a:t>
            </a:r>
          </a:p>
          <a:p>
            <a:pPr lvl="1"/>
            <a:r>
              <a:rPr lang="en-US" sz="2133" dirty="0">
                <a:latin typeface="Helvetica" panose="020B0604020202020204" pitchFamily="34" charset="0"/>
                <a:cs typeface="Helvetica" panose="020B0604020202020204" pitchFamily="34" charset="0"/>
              </a:rPr>
              <a:t>1992 Landers M7.3 Earthquake produced ~0.1 mm</a:t>
            </a:r>
          </a:p>
          <a:p>
            <a:pPr lvl="1"/>
            <a:r>
              <a:rPr lang="en-US" sz="2133" dirty="0">
                <a:latin typeface="Helvetica" panose="020B0604020202020204" pitchFamily="34" charset="0"/>
                <a:cs typeface="Helvetica" panose="020B0604020202020204" pitchFamily="34" charset="0"/>
              </a:rPr>
              <a:t>1964 Alaska M9.2 had ~10 mm (20 mm slope)</a:t>
            </a:r>
          </a:p>
          <a:p>
            <a:pPr lvl="1"/>
            <a:r>
              <a:rPr lang="en-US" sz="2133" dirty="0">
                <a:latin typeface="Helvetica" panose="020B0604020202020204" pitchFamily="34" charset="0"/>
                <a:cs typeface="Helvetica" panose="020B0604020202020204" pitchFamily="34" charset="0"/>
              </a:rPr>
              <a:t>Mount St. Helens Eruption: </a:t>
            </a:r>
          </a:p>
          <a:p>
            <a:pPr lvl="2"/>
            <a:r>
              <a:rPr lang="en-US" sz="1600" dirty="0">
                <a:latin typeface="Helvetica" panose="020B0604020202020204" pitchFamily="34" charset="0"/>
                <a:cs typeface="Helvetica" panose="020B0604020202020204" pitchFamily="34" charset="0"/>
              </a:rPr>
              <a:t>Flank collapse: 10+ cm geoid change</a:t>
            </a:r>
          </a:p>
          <a:p>
            <a:pPr lvl="2"/>
            <a:r>
              <a:rPr lang="en-US" sz="1600" dirty="0">
                <a:latin typeface="Helvetica" panose="020B0604020202020204" pitchFamily="34" charset="0"/>
                <a:cs typeface="Helvetica" panose="020B0604020202020204" pitchFamily="34" charset="0"/>
              </a:rPr>
              <a:t>Material redistribution: 2 cm geoid change</a:t>
            </a:r>
          </a:p>
        </p:txBody>
      </p:sp>
      <p:sp>
        <p:nvSpPr>
          <p:cNvPr id="7" name="TextBox 6"/>
          <p:cNvSpPr txBox="1"/>
          <p:nvPr/>
        </p:nvSpPr>
        <p:spPr>
          <a:xfrm>
            <a:off x="965679" y="6550224"/>
            <a:ext cx="9144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Modeled geoid change in mm for (a) the 1964 Alaska earthquake and (b) the 1992 Landers earthquake. (from Jacob, </a:t>
            </a:r>
            <a:r>
              <a:rPr kumimoji="0" lang="en-US" sz="1200" b="0" i="1"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et al.</a:t>
            </a:r>
            <a:r>
              <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2012)</a:t>
            </a:r>
            <a:endParaRPr kumimoji="0" lang="en-US" sz="14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8" name="image102.png"/>
          <p:cNvPicPr/>
          <p:nvPr/>
        </p:nvPicPr>
        <p:blipFill rotWithShape="1">
          <a:blip r:embed="rId3"/>
          <a:srcRect l="4005" r="2082" b="3419"/>
          <a:stretch/>
        </p:blipFill>
        <p:spPr>
          <a:xfrm>
            <a:off x="1104827" y="3451983"/>
            <a:ext cx="8587409" cy="3098241"/>
          </a:xfrm>
          <a:prstGeom prst="rect">
            <a:avLst/>
          </a:prstGeom>
          <a:ln/>
        </p:spPr>
      </p:pic>
    </p:spTree>
    <p:extLst>
      <p:ext uri="{BB962C8B-B14F-4D97-AF65-F5344CB8AC3E}">
        <p14:creationId xmlns:p14="http://schemas.microsoft.com/office/powerpoint/2010/main" val="3583889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half" idx="2"/>
          </p:nvPr>
        </p:nvSpPr>
        <p:spPr>
          <a:xfrm>
            <a:off x="145915" y="1691642"/>
            <a:ext cx="5480527" cy="4857440"/>
          </a:xfrm>
        </p:spPr>
        <p:txBody>
          <a:bodyPr>
            <a:normAutofit/>
          </a:bodyPr>
          <a:lstStyle/>
          <a:p>
            <a:endParaRPr lang="en-US" sz="1867" dirty="0"/>
          </a:p>
        </p:txBody>
      </p:sp>
      <p:sp>
        <p:nvSpPr>
          <p:cNvPr id="11" name="Title 10"/>
          <p:cNvSpPr>
            <a:spLocks noGrp="1"/>
          </p:cNvSpPr>
          <p:nvPr>
            <p:ph type="title"/>
          </p:nvPr>
        </p:nvSpPr>
        <p:spPr/>
        <p:txBody>
          <a:bodyPr>
            <a:normAutofit/>
          </a:bodyPr>
          <a:lstStyle/>
          <a:p>
            <a:pPr algn="l"/>
            <a:r>
              <a:rPr lang="en-US" sz="4800" dirty="0"/>
              <a:t>Geodetic Surveys from 1964</a:t>
            </a:r>
          </a:p>
        </p:txBody>
      </p:sp>
      <p:pic>
        <p:nvPicPr>
          <p:cNvPr id="6" name="Picture 5">
            <a:extLst>
              <a:ext uri="{FF2B5EF4-FFF2-40B4-BE49-F238E27FC236}">
                <a16:creationId xmlns:a16="http://schemas.microsoft.com/office/drawing/2014/main" id="{0A3562ED-A0DF-49A4-94BF-8CD1491B662F}"/>
              </a:ext>
            </a:extLst>
          </p:cNvPr>
          <p:cNvPicPr>
            <a:picLocks noChangeAspect="1"/>
          </p:cNvPicPr>
          <p:nvPr/>
        </p:nvPicPr>
        <p:blipFill>
          <a:blip r:embed="rId3"/>
          <a:stretch>
            <a:fillRect/>
          </a:stretch>
        </p:blipFill>
        <p:spPr>
          <a:xfrm>
            <a:off x="0" y="1209714"/>
            <a:ext cx="5085385" cy="5642028"/>
          </a:xfrm>
          <a:prstGeom prst="rect">
            <a:avLst/>
          </a:prstGeom>
          <a:ln>
            <a:solidFill>
              <a:schemeClr val="tx1"/>
            </a:solidFill>
          </a:ln>
        </p:spPr>
      </p:pic>
      <p:pic>
        <p:nvPicPr>
          <p:cNvPr id="5" name="Picture 4">
            <a:extLst>
              <a:ext uri="{FF2B5EF4-FFF2-40B4-BE49-F238E27FC236}">
                <a16:creationId xmlns:a16="http://schemas.microsoft.com/office/drawing/2014/main" id="{CB6ED600-71F9-454F-8BE1-7398D8C70919}"/>
              </a:ext>
            </a:extLst>
          </p:cNvPr>
          <p:cNvPicPr>
            <a:picLocks noChangeAspect="1"/>
          </p:cNvPicPr>
          <p:nvPr/>
        </p:nvPicPr>
        <p:blipFill>
          <a:blip r:embed="rId4"/>
          <a:stretch>
            <a:fillRect/>
          </a:stretch>
        </p:blipFill>
        <p:spPr>
          <a:xfrm>
            <a:off x="4922644" y="1209714"/>
            <a:ext cx="7269356" cy="4134255"/>
          </a:xfrm>
          <a:prstGeom prst="rect">
            <a:avLst/>
          </a:prstGeom>
          <a:ln>
            <a:solidFill>
              <a:schemeClr val="tx1"/>
            </a:solidFill>
          </a:ln>
        </p:spPr>
      </p:pic>
      <p:sp>
        <p:nvSpPr>
          <p:cNvPr id="7" name="Rectangle 6">
            <a:extLst>
              <a:ext uri="{FF2B5EF4-FFF2-40B4-BE49-F238E27FC236}">
                <a16:creationId xmlns:a16="http://schemas.microsoft.com/office/drawing/2014/main" id="{CE1AC80E-2DBB-456B-AD13-E58553346CF0}"/>
              </a:ext>
            </a:extLst>
          </p:cNvPr>
          <p:cNvSpPr/>
          <p:nvPr/>
        </p:nvSpPr>
        <p:spPr>
          <a:xfrm>
            <a:off x="5772357" y="5524991"/>
            <a:ext cx="6273728" cy="1231106"/>
          </a:xfrm>
          <a:prstGeom prst="rect">
            <a:avLst/>
          </a:prstGeom>
        </p:spPr>
        <p:txBody>
          <a:bodyPr wrap="square">
            <a:spAutoFit/>
          </a:bodyPr>
          <a:lstStyle/>
          <a:p>
            <a:r>
              <a:rPr lang="en-US" sz="1400" dirty="0">
                <a:solidFill>
                  <a:srgbClr val="000000"/>
                </a:solidFill>
                <a:latin typeface="Times New Roman" panose="02020603050405020304" pitchFamily="18" charset="0"/>
              </a:rPr>
              <a:t>“The major objective of the 1964 and 1965 observations was to lay a foundation for future studies of abrupt and secular gravity changes. A better understanding of these changes may ultimately contribute to the prediction of earthquake activity.”</a:t>
            </a:r>
            <a:endParaRPr lang="en-US" sz="1400" dirty="0"/>
          </a:p>
          <a:p>
            <a:pPr algn="r"/>
            <a:r>
              <a:rPr lang="en-US" sz="1600" dirty="0">
                <a:solidFill>
                  <a:srgbClr val="000000"/>
                </a:solidFill>
                <a:latin typeface="Times New Roman" panose="02020603050405020304" pitchFamily="18" charset="0"/>
              </a:rPr>
              <a:t>Donald A. Rice (1969)</a:t>
            </a:r>
            <a:br>
              <a:rPr lang="en-US" sz="1600" dirty="0"/>
            </a:br>
            <a:endParaRPr lang="en-US" sz="1600" dirty="0"/>
          </a:p>
        </p:txBody>
      </p:sp>
    </p:spTree>
    <p:extLst>
      <p:ext uri="{BB962C8B-B14F-4D97-AF65-F5344CB8AC3E}">
        <p14:creationId xmlns:p14="http://schemas.microsoft.com/office/powerpoint/2010/main" val="146182057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FONT">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16175</TotalTime>
  <Words>1752</Words>
  <Application>Microsoft Office PowerPoint</Application>
  <PresentationFormat>Widescreen</PresentationFormat>
  <Paragraphs>311</Paragraphs>
  <Slides>35</Slides>
  <Notes>34</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ＭＳ Ｐゴシック</vt:lpstr>
      <vt:lpstr>Arial</vt:lpstr>
      <vt:lpstr>Calibri</vt:lpstr>
      <vt:lpstr>Cambria Math</vt:lpstr>
      <vt:lpstr>Helvetica</vt:lpstr>
      <vt:lpstr>Symbol</vt:lpstr>
      <vt:lpstr>Times New Roman</vt:lpstr>
      <vt:lpstr>Wingdings</vt:lpstr>
      <vt:lpstr>1_Office Theme</vt:lpstr>
      <vt:lpstr>PowerPoint Presentation</vt:lpstr>
      <vt:lpstr>GeMS Validation Survey (GeMS-VS)</vt:lpstr>
      <vt:lpstr>Acknowledgements:</vt:lpstr>
      <vt:lpstr>NGS’s Geoid Monitoring Service:</vt:lpstr>
      <vt:lpstr>xDGEOID20</vt:lpstr>
      <vt:lpstr>GeMS Validation Survey (GeMS-VS)</vt:lpstr>
      <vt:lpstr>Rationale for GeMS-VS in Alaska</vt:lpstr>
      <vt:lpstr>Geoid Change: Episodic Events</vt:lpstr>
      <vt:lpstr>Geodetic Surveys from 1964</vt:lpstr>
      <vt:lpstr>Gravity:</vt:lpstr>
      <vt:lpstr>GeMS-VS: Gravity</vt:lpstr>
      <vt:lpstr>GNSS:</vt:lpstr>
      <vt:lpstr>GeMS-VS: GNSS</vt:lpstr>
      <vt:lpstr>OPUS Projects Overview:</vt:lpstr>
      <vt:lpstr>Deflection of the vertical</vt:lpstr>
      <vt:lpstr>GeMS-VS: DOV</vt:lpstr>
      <vt:lpstr>Challenges:</vt:lpstr>
      <vt:lpstr>Finding Marks:</vt:lpstr>
      <vt:lpstr>Unstable marks…</vt:lpstr>
      <vt:lpstr>Vertically Set Marks:</vt:lpstr>
      <vt:lpstr>On to some results…</vt:lpstr>
      <vt:lpstr>Gravity:</vt:lpstr>
      <vt:lpstr>GNSS/Leveling/xGEOID20B Residual:</vt:lpstr>
      <vt:lpstr>Elevation profile – Palmer - Tok</vt:lpstr>
      <vt:lpstr>Gravity – Palmer - Tok</vt:lpstr>
      <vt:lpstr>GNSS/Leveling/xGEOID20B</vt:lpstr>
      <vt:lpstr>Elevation profile – Valdez - Glennallen</vt:lpstr>
      <vt:lpstr>Gravity – Valdez - Glennallen</vt:lpstr>
      <vt:lpstr>GNSS/Leveling/xGEOID20B</vt:lpstr>
      <vt:lpstr>Example</vt:lpstr>
      <vt:lpstr>PowerPoint Presentation</vt:lpstr>
      <vt:lpstr>Deflection of the Vertical:</vt:lpstr>
      <vt:lpstr>Conclusions:</vt:lpstr>
      <vt:lpstr>References</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GeMS Validation Survey (GeMS-VS)</dc:title>
  <dc:creator>Kevin Ahlgren</dc:creator>
  <cp:lastModifiedBy>Kevin Ahlgren</cp:lastModifiedBy>
  <cp:revision>138</cp:revision>
  <dcterms:created xsi:type="dcterms:W3CDTF">2021-07-12T11:24:06Z</dcterms:created>
  <dcterms:modified xsi:type="dcterms:W3CDTF">2022-05-17T12:49:30Z</dcterms:modified>
</cp:coreProperties>
</file>