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9377600" cy="31089600"/>
  <p:notesSz cx="30632400" cy="48920400"/>
  <p:defaultTextStyle>
    <a:defPPr>
      <a:defRPr lang="en-US"/>
    </a:defPPr>
    <a:lvl1pPr algn="l" defTabSz="4597400" rtl="0" fontAlgn="base">
      <a:spcBef>
        <a:spcPct val="0"/>
      </a:spcBef>
      <a:spcAft>
        <a:spcPct val="0"/>
      </a:spcAft>
      <a:defRPr sz="9100" kern="1200">
        <a:solidFill>
          <a:schemeClr val="tx1"/>
        </a:solidFill>
        <a:latin typeface="Arial" charset="0"/>
        <a:ea typeface="+mn-ea"/>
        <a:cs typeface="+mn-cs"/>
      </a:defRPr>
    </a:lvl1pPr>
    <a:lvl2pPr marL="2298700" indent="-1841500" algn="l" defTabSz="4597400" rtl="0" fontAlgn="base">
      <a:spcBef>
        <a:spcPct val="0"/>
      </a:spcBef>
      <a:spcAft>
        <a:spcPct val="0"/>
      </a:spcAft>
      <a:defRPr sz="9100" kern="1200">
        <a:solidFill>
          <a:schemeClr val="tx1"/>
        </a:solidFill>
        <a:latin typeface="Arial" charset="0"/>
        <a:ea typeface="+mn-ea"/>
        <a:cs typeface="+mn-cs"/>
      </a:defRPr>
    </a:lvl2pPr>
    <a:lvl3pPr marL="4597400" indent="-3683000" algn="l" defTabSz="4597400" rtl="0" fontAlgn="base">
      <a:spcBef>
        <a:spcPct val="0"/>
      </a:spcBef>
      <a:spcAft>
        <a:spcPct val="0"/>
      </a:spcAft>
      <a:defRPr sz="9100" kern="1200">
        <a:solidFill>
          <a:schemeClr val="tx1"/>
        </a:solidFill>
        <a:latin typeface="Arial" charset="0"/>
        <a:ea typeface="+mn-ea"/>
        <a:cs typeface="+mn-cs"/>
      </a:defRPr>
    </a:lvl3pPr>
    <a:lvl4pPr marL="6896100" indent="-5524500" algn="l" defTabSz="4597400" rtl="0" fontAlgn="base">
      <a:spcBef>
        <a:spcPct val="0"/>
      </a:spcBef>
      <a:spcAft>
        <a:spcPct val="0"/>
      </a:spcAft>
      <a:defRPr sz="9100" kern="1200">
        <a:solidFill>
          <a:schemeClr val="tx1"/>
        </a:solidFill>
        <a:latin typeface="Arial" charset="0"/>
        <a:ea typeface="+mn-ea"/>
        <a:cs typeface="+mn-cs"/>
      </a:defRPr>
    </a:lvl4pPr>
    <a:lvl5pPr marL="9194800" indent="-7366000" algn="l" defTabSz="4597400" rtl="0" fontAlgn="base">
      <a:spcBef>
        <a:spcPct val="0"/>
      </a:spcBef>
      <a:spcAft>
        <a:spcPct val="0"/>
      </a:spcAft>
      <a:defRPr sz="9100" kern="1200">
        <a:solidFill>
          <a:schemeClr val="tx1"/>
        </a:solidFill>
        <a:latin typeface="Arial" charset="0"/>
        <a:ea typeface="+mn-ea"/>
        <a:cs typeface="+mn-cs"/>
      </a:defRPr>
    </a:lvl5pPr>
    <a:lvl6pPr marL="2286000" algn="l" defTabSz="914400" rtl="0" eaLnBrk="1" latinLnBrk="0" hangingPunct="1">
      <a:defRPr sz="9100" kern="1200">
        <a:solidFill>
          <a:schemeClr val="tx1"/>
        </a:solidFill>
        <a:latin typeface="Arial" charset="0"/>
        <a:ea typeface="+mn-ea"/>
        <a:cs typeface="+mn-cs"/>
      </a:defRPr>
    </a:lvl6pPr>
    <a:lvl7pPr marL="2743200" algn="l" defTabSz="914400" rtl="0" eaLnBrk="1" latinLnBrk="0" hangingPunct="1">
      <a:defRPr sz="9100" kern="1200">
        <a:solidFill>
          <a:schemeClr val="tx1"/>
        </a:solidFill>
        <a:latin typeface="Arial" charset="0"/>
        <a:ea typeface="+mn-ea"/>
        <a:cs typeface="+mn-cs"/>
      </a:defRPr>
    </a:lvl7pPr>
    <a:lvl8pPr marL="3200400" algn="l" defTabSz="914400" rtl="0" eaLnBrk="1" latinLnBrk="0" hangingPunct="1">
      <a:defRPr sz="9100" kern="1200">
        <a:solidFill>
          <a:schemeClr val="tx1"/>
        </a:solidFill>
        <a:latin typeface="Arial" charset="0"/>
        <a:ea typeface="+mn-ea"/>
        <a:cs typeface="+mn-cs"/>
      </a:defRPr>
    </a:lvl8pPr>
    <a:lvl9pPr marL="3657600" algn="l" defTabSz="914400" rtl="0" eaLnBrk="1" latinLnBrk="0" hangingPunct="1">
      <a:defRPr sz="9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4660"/>
  </p:normalViewPr>
  <p:slideViewPr>
    <p:cSldViewPr>
      <p:cViewPr varScale="1">
        <p:scale>
          <a:sx n="17" d="100"/>
          <a:sy n="17" d="100"/>
        </p:scale>
        <p:origin x="-936" y="-130"/>
      </p:cViewPr>
      <p:guideLst>
        <p:guide orient="horz" pos="9792"/>
        <p:guide pos="1555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9657929"/>
            <a:ext cx="419709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7617440"/>
            <a:ext cx="34564320" cy="794512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C0E685-4115-4A5B-BD35-0092D21D16A8}"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27872A-DC41-411E-AC0B-7C9A2BB894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716C05-C75D-4E87-AD33-CCEFF7D102E3}"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A82D58-DEFB-4143-B147-F1E6F5A8BB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318453" y="5642189"/>
            <a:ext cx="59990355"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0240" y="5642189"/>
            <a:ext cx="179165250"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25067-6ABB-4D45-AC23-BFB285059694}"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D3C6F3-76F9-4E0A-84C4-6F3ED8B07B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C3AE6D-7673-4AFE-A8E6-0243211AFA0B}"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88FC67-6F21-4849-B5CD-F3FA60F7BE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19977949"/>
            <a:ext cx="41970960" cy="617474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3177101"/>
            <a:ext cx="41970960" cy="6800848"/>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12CBE5-D6FA-40D4-9072-6FD63D26FDA3}"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4A754-26F8-412B-AAC4-6177D97B1A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0243" y="32888767"/>
            <a:ext cx="119577800" cy="9300972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3731000" y="32888767"/>
            <a:ext cx="119577805" cy="9300972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EED8D1-FC4B-47B9-B1FA-6F89AA96E473}"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29295-0B78-468C-A9D7-D21C9662FC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245026"/>
            <a:ext cx="444398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6959179"/>
            <a:ext cx="21817015" cy="290025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468880" y="9859433"/>
            <a:ext cx="21817015" cy="1791250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38" y="6959179"/>
            <a:ext cx="21825585" cy="290025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5083138" y="9859433"/>
            <a:ext cx="21825585" cy="1791250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DAFAC7-B1AD-47CA-89D8-DEA0B31D9648}" type="datetimeFigureOut">
              <a:rPr lang="en-US"/>
              <a:pPr>
                <a:defRPr/>
              </a:pPr>
              <a:t>12/9/2010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CA7CCC-366F-417E-9BBD-D6F41F0FB8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CFCC89-4E24-4729-9D66-B5A1F1219B34}" type="datetimeFigureOut">
              <a:rPr lang="en-US"/>
              <a:pPr>
                <a:defRPr/>
              </a:pPr>
              <a:t>12/9/2010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BF41A0-8C91-463C-AC9D-1DF83DD5F7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FFE1CE-04A6-43A9-A249-C2E9788B3B70}" type="datetimeFigureOut">
              <a:rPr lang="en-US"/>
              <a:pPr>
                <a:defRPr/>
              </a:pPr>
              <a:t>12/9/2010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2A8143-3A11-451E-993E-F01C36D86C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237827"/>
            <a:ext cx="16244890" cy="526796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9305270" y="1237829"/>
            <a:ext cx="27603450" cy="2653411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3" y="6505789"/>
            <a:ext cx="16244890" cy="21266152"/>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9586F1-C024-4DF0-8B43-90101C6082E8}"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63B8D1-FD16-48A1-8382-DCAD7DA45A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1762720"/>
            <a:ext cx="29626560" cy="2569212"/>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9678355" y="2777913"/>
            <a:ext cx="29626560" cy="18653760"/>
          </a:xfrm>
        </p:spPr>
        <p:txBody>
          <a:bodyPr rtlCol="0">
            <a:normAutofit/>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pPr lvl="0"/>
            <a:endParaRPr lang="en-US" noProof="0" smtClean="0"/>
          </a:p>
        </p:txBody>
      </p:sp>
      <p:sp>
        <p:nvSpPr>
          <p:cNvPr id="4" name="Text Placeholder 3"/>
          <p:cNvSpPr>
            <a:spLocks noGrp="1"/>
          </p:cNvSpPr>
          <p:nvPr>
            <p:ph type="body" sz="half" idx="2"/>
          </p:nvPr>
        </p:nvSpPr>
        <p:spPr>
          <a:xfrm>
            <a:off x="9678355" y="24331932"/>
            <a:ext cx="29626560" cy="3648708"/>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57272B-89FE-4CEF-A80A-A980254D8616}"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57963-CBBD-4AB3-B45D-E3EAEED478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8563" y="1244600"/>
            <a:ext cx="44440475" cy="5181600"/>
          </a:xfrm>
          <a:prstGeom prst="rect">
            <a:avLst/>
          </a:prstGeom>
          <a:noFill/>
          <a:ln w="9525">
            <a:noFill/>
            <a:miter lim="800000"/>
            <a:headEnd/>
            <a:tailEnd/>
          </a:ln>
        </p:spPr>
        <p:txBody>
          <a:bodyPr vert="horz" wrap="square" lIns="459806" tIns="229903" rIns="459806" bIns="22990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468563" y="7254875"/>
            <a:ext cx="44440475" cy="20516850"/>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468563" y="28814713"/>
            <a:ext cx="11522075" cy="1655762"/>
          </a:xfrm>
          <a:prstGeom prst="rect">
            <a:avLst/>
          </a:prstGeom>
        </p:spPr>
        <p:txBody>
          <a:bodyPr vert="horz" lIns="459806" tIns="229903" rIns="459806" bIns="229903" rtlCol="0" anchor="ctr"/>
          <a:lstStyle>
            <a:lvl1pPr algn="l" defTabSz="4598060" fontAlgn="auto">
              <a:spcBef>
                <a:spcPts val="0"/>
              </a:spcBef>
              <a:spcAft>
                <a:spcPts val="0"/>
              </a:spcAft>
              <a:defRPr sz="6000">
                <a:solidFill>
                  <a:schemeClr val="tx1">
                    <a:tint val="75000"/>
                  </a:schemeClr>
                </a:solidFill>
                <a:latin typeface="+mn-lt"/>
              </a:defRPr>
            </a:lvl1pPr>
          </a:lstStyle>
          <a:p>
            <a:pPr>
              <a:defRPr/>
            </a:pPr>
            <a:fld id="{5311C227-6DC1-40B8-8400-D6515C2C87D2}" type="datetimeFigureOut">
              <a:rPr lang="en-US"/>
              <a:pPr>
                <a:defRPr/>
              </a:pPr>
              <a:t>12/9/2010</a:t>
            </a:fld>
            <a:endParaRPr lang="en-US"/>
          </a:p>
        </p:txBody>
      </p:sp>
      <p:sp>
        <p:nvSpPr>
          <p:cNvPr id="5" name="Footer Placeholder 4"/>
          <p:cNvSpPr>
            <a:spLocks noGrp="1"/>
          </p:cNvSpPr>
          <p:nvPr>
            <p:ph type="ftr" sz="quarter" idx="3"/>
          </p:nvPr>
        </p:nvSpPr>
        <p:spPr>
          <a:xfrm>
            <a:off x="16870363" y="28814713"/>
            <a:ext cx="15636875" cy="1655762"/>
          </a:xfrm>
          <a:prstGeom prst="rect">
            <a:avLst/>
          </a:prstGeom>
        </p:spPr>
        <p:txBody>
          <a:bodyPr vert="horz" lIns="459806" tIns="229903" rIns="459806" bIns="229903" rtlCol="0" anchor="ctr"/>
          <a:lstStyle>
            <a:lvl1pPr algn="ctr" defTabSz="4598060" fontAlgn="auto">
              <a:spcBef>
                <a:spcPts val="0"/>
              </a:spcBef>
              <a:spcAft>
                <a:spcPts val="0"/>
              </a:spcAft>
              <a:defRPr sz="6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5386963" y="28814713"/>
            <a:ext cx="11522075" cy="1655762"/>
          </a:xfrm>
          <a:prstGeom prst="rect">
            <a:avLst/>
          </a:prstGeom>
        </p:spPr>
        <p:txBody>
          <a:bodyPr vert="horz" lIns="459806" tIns="229903" rIns="459806" bIns="229903" rtlCol="0" anchor="ctr"/>
          <a:lstStyle>
            <a:lvl1pPr algn="r" defTabSz="4598060" fontAlgn="auto">
              <a:spcBef>
                <a:spcPts val="0"/>
              </a:spcBef>
              <a:spcAft>
                <a:spcPts val="0"/>
              </a:spcAft>
              <a:defRPr sz="6000">
                <a:solidFill>
                  <a:schemeClr val="tx1">
                    <a:tint val="75000"/>
                  </a:schemeClr>
                </a:solidFill>
                <a:latin typeface="+mn-lt"/>
              </a:defRPr>
            </a:lvl1pPr>
          </a:lstStyle>
          <a:p>
            <a:pPr>
              <a:defRPr/>
            </a:pPr>
            <a:fld id="{5DB96A3B-7A37-4A18-B696-691FB49B33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400" rtl="0" eaLnBrk="0" fontAlgn="base" hangingPunct="0">
        <a:spcBef>
          <a:spcPct val="0"/>
        </a:spcBef>
        <a:spcAft>
          <a:spcPct val="0"/>
        </a:spcAft>
        <a:defRPr sz="22100" kern="1200">
          <a:solidFill>
            <a:schemeClr val="tx1"/>
          </a:solidFill>
          <a:latin typeface="+mj-lt"/>
          <a:ea typeface="+mj-ea"/>
          <a:cs typeface="+mj-cs"/>
        </a:defRPr>
      </a:lvl1pPr>
      <a:lvl2pPr algn="ctr" defTabSz="4597400" rtl="0" eaLnBrk="0" fontAlgn="base" hangingPunct="0">
        <a:spcBef>
          <a:spcPct val="0"/>
        </a:spcBef>
        <a:spcAft>
          <a:spcPct val="0"/>
        </a:spcAft>
        <a:defRPr sz="22100">
          <a:solidFill>
            <a:schemeClr val="tx1"/>
          </a:solidFill>
          <a:latin typeface="Calibri" pitchFamily="34" charset="0"/>
        </a:defRPr>
      </a:lvl2pPr>
      <a:lvl3pPr algn="ctr" defTabSz="4597400" rtl="0" eaLnBrk="0" fontAlgn="base" hangingPunct="0">
        <a:spcBef>
          <a:spcPct val="0"/>
        </a:spcBef>
        <a:spcAft>
          <a:spcPct val="0"/>
        </a:spcAft>
        <a:defRPr sz="22100">
          <a:solidFill>
            <a:schemeClr val="tx1"/>
          </a:solidFill>
          <a:latin typeface="Calibri" pitchFamily="34" charset="0"/>
        </a:defRPr>
      </a:lvl3pPr>
      <a:lvl4pPr algn="ctr" defTabSz="4597400" rtl="0" eaLnBrk="0" fontAlgn="base" hangingPunct="0">
        <a:spcBef>
          <a:spcPct val="0"/>
        </a:spcBef>
        <a:spcAft>
          <a:spcPct val="0"/>
        </a:spcAft>
        <a:defRPr sz="22100">
          <a:solidFill>
            <a:schemeClr val="tx1"/>
          </a:solidFill>
          <a:latin typeface="Calibri" pitchFamily="34" charset="0"/>
        </a:defRPr>
      </a:lvl4pPr>
      <a:lvl5pPr algn="ctr" defTabSz="4597400" rtl="0" eaLnBrk="0" fontAlgn="base" hangingPunct="0">
        <a:spcBef>
          <a:spcPct val="0"/>
        </a:spcBef>
        <a:spcAft>
          <a:spcPct val="0"/>
        </a:spcAft>
        <a:defRPr sz="22100">
          <a:solidFill>
            <a:schemeClr val="tx1"/>
          </a:solidFill>
          <a:latin typeface="Calibri" pitchFamily="34" charset="0"/>
        </a:defRPr>
      </a:lvl5pPr>
      <a:lvl6pPr marL="457200" algn="ctr" defTabSz="4597400" rtl="0" fontAlgn="base">
        <a:spcBef>
          <a:spcPct val="0"/>
        </a:spcBef>
        <a:spcAft>
          <a:spcPct val="0"/>
        </a:spcAft>
        <a:defRPr sz="22100">
          <a:solidFill>
            <a:schemeClr val="tx1"/>
          </a:solidFill>
          <a:latin typeface="Calibri" pitchFamily="34" charset="0"/>
        </a:defRPr>
      </a:lvl6pPr>
      <a:lvl7pPr marL="914400" algn="ctr" defTabSz="4597400" rtl="0" fontAlgn="base">
        <a:spcBef>
          <a:spcPct val="0"/>
        </a:spcBef>
        <a:spcAft>
          <a:spcPct val="0"/>
        </a:spcAft>
        <a:defRPr sz="22100">
          <a:solidFill>
            <a:schemeClr val="tx1"/>
          </a:solidFill>
          <a:latin typeface="Calibri" pitchFamily="34" charset="0"/>
        </a:defRPr>
      </a:lvl7pPr>
      <a:lvl8pPr marL="1371600" algn="ctr" defTabSz="4597400" rtl="0" fontAlgn="base">
        <a:spcBef>
          <a:spcPct val="0"/>
        </a:spcBef>
        <a:spcAft>
          <a:spcPct val="0"/>
        </a:spcAft>
        <a:defRPr sz="22100">
          <a:solidFill>
            <a:schemeClr val="tx1"/>
          </a:solidFill>
          <a:latin typeface="Calibri" pitchFamily="34" charset="0"/>
        </a:defRPr>
      </a:lvl8pPr>
      <a:lvl9pPr marL="1828800" algn="ctr" defTabSz="4597400" rtl="0" fontAlgn="base">
        <a:spcBef>
          <a:spcPct val="0"/>
        </a:spcBef>
        <a:spcAft>
          <a:spcPct val="0"/>
        </a:spcAft>
        <a:defRPr sz="22100">
          <a:solidFill>
            <a:schemeClr val="tx1"/>
          </a:solidFill>
          <a:latin typeface="Calibri" pitchFamily="34" charset="0"/>
        </a:defRPr>
      </a:lvl9pPr>
    </p:titleStyle>
    <p:bodyStyle>
      <a:lvl1pPr marL="1724025" indent="-1724025" algn="l" defTabSz="4597400" rtl="0" eaLnBrk="0" fontAlgn="base" hangingPunct="0">
        <a:spcBef>
          <a:spcPct val="20000"/>
        </a:spcBef>
        <a:spcAft>
          <a:spcPct val="0"/>
        </a:spcAft>
        <a:buFont typeface="Arial" charset="0"/>
        <a:buChar char="•"/>
        <a:defRPr sz="16100" kern="1200">
          <a:solidFill>
            <a:schemeClr val="tx1"/>
          </a:solidFill>
          <a:latin typeface="+mn-lt"/>
          <a:ea typeface="+mn-ea"/>
          <a:cs typeface="+mn-cs"/>
        </a:defRPr>
      </a:lvl1pPr>
      <a:lvl2pPr marL="3735388" indent="-1436688" algn="l" defTabSz="4597400" rtl="0" eaLnBrk="0" fontAlgn="base" hangingPunct="0">
        <a:spcBef>
          <a:spcPct val="20000"/>
        </a:spcBef>
        <a:spcAft>
          <a:spcPct val="0"/>
        </a:spcAft>
        <a:buFont typeface="Arial" charset="0"/>
        <a:buChar char="–"/>
        <a:defRPr sz="14100" kern="1200">
          <a:solidFill>
            <a:schemeClr val="tx1"/>
          </a:solidFill>
          <a:latin typeface="+mn-lt"/>
          <a:ea typeface="+mn-ea"/>
          <a:cs typeface="+mn-cs"/>
        </a:defRPr>
      </a:lvl2pPr>
      <a:lvl3pPr marL="5746750" indent="-1149350" algn="l" defTabSz="4597400" rtl="0" eaLnBrk="0" fontAlgn="base" hangingPunct="0">
        <a:spcBef>
          <a:spcPct val="20000"/>
        </a:spcBef>
        <a:spcAft>
          <a:spcPct val="0"/>
        </a:spcAft>
        <a:buFont typeface="Arial" charset="0"/>
        <a:buChar char="•"/>
        <a:defRPr sz="12100" kern="1200">
          <a:solidFill>
            <a:schemeClr val="tx1"/>
          </a:solidFill>
          <a:latin typeface="+mn-lt"/>
          <a:ea typeface="+mn-ea"/>
          <a:cs typeface="+mn-cs"/>
        </a:defRPr>
      </a:lvl3pPr>
      <a:lvl4pPr marL="8045450"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4pPr>
      <a:lvl5pPr marL="10344150"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descr="NRL_airborne_gravity_tracks_black_and_NGSDMA_in_Gulf_of_Mexico_updated.png"/>
          <p:cNvPicPr>
            <a:picLocks noChangeAspect="1"/>
          </p:cNvPicPr>
          <p:nvPr/>
        </p:nvPicPr>
        <p:blipFill>
          <a:blip r:embed="rId2" cstate="print"/>
          <a:srcRect l="4546" t="5883" b="5883"/>
          <a:stretch>
            <a:fillRect/>
          </a:stretch>
        </p:blipFill>
        <p:spPr>
          <a:xfrm>
            <a:off x="1493423" y="2743200"/>
            <a:ext cx="9174577" cy="6553200"/>
          </a:xfrm>
          <a:prstGeom prst="rect">
            <a:avLst/>
          </a:prstGeom>
        </p:spPr>
      </p:pic>
      <p:sp>
        <p:nvSpPr>
          <p:cNvPr id="4" name="Title 1"/>
          <p:cNvSpPr txBox="1">
            <a:spLocks/>
          </p:cNvSpPr>
          <p:nvPr/>
        </p:nvSpPr>
        <p:spPr>
          <a:xfrm>
            <a:off x="6172200" y="914400"/>
            <a:ext cx="37033200" cy="2540000"/>
          </a:xfrm>
          <a:prstGeom prst="rect">
            <a:avLst/>
          </a:prstGeom>
        </p:spPr>
        <p:txBody>
          <a:bodyPr/>
          <a:lstStyle/>
          <a:p>
            <a:pPr algn="ctr" defTabSz="4598060" fontAlgn="auto">
              <a:spcAft>
                <a:spcPts val="0"/>
              </a:spcAft>
              <a:defRPr/>
            </a:pPr>
            <a:r>
              <a:rPr lang="en-US" sz="5400" b="1" dirty="0">
                <a:latin typeface="+mj-lt"/>
                <a:ea typeface="+mj-ea"/>
                <a:cs typeface="+mj-cs"/>
              </a:rPr>
              <a:t>G41A-0789: </a:t>
            </a:r>
            <a:r>
              <a:rPr lang="en-US" sz="5400" b="1" dirty="0">
                <a:latin typeface="+mj-lt"/>
              </a:rPr>
              <a:t>Surface gravity observations define gravity field change over 30 years</a:t>
            </a:r>
            <a:r>
              <a:rPr lang="en-US" sz="3600" dirty="0">
                <a:latin typeface="+mj-lt"/>
                <a:ea typeface="+mj-ea"/>
                <a:cs typeface="+mj-cs"/>
              </a:rPr>
              <a:t/>
            </a:r>
            <a:br>
              <a:rPr lang="en-US" sz="3600" dirty="0">
                <a:latin typeface="+mj-lt"/>
                <a:ea typeface="+mj-ea"/>
                <a:cs typeface="+mj-cs"/>
              </a:rPr>
            </a:br>
            <a:r>
              <a:rPr lang="en-US" sz="3600" dirty="0">
                <a:latin typeface="+mj-lt"/>
                <a:ea typeface="+mj-ea"/>
                <a:cs typeface="+mj-cs"/>
              </a:rPr>
              <a:t/>
            </a:r>
            <a:br>
              <a:rPr lang="en-US" sz="3600" dirty="0">
                <a:latin typeface="+mj-lt"/>
                <a:ea typeface="+mj-ea"/>
                <a:cs typeface="+mj-cs"/>
              </a:rPr>
            </a:br>
            <a:r>
              <a:rPr lang="en-US" sz="3600" dirty="0">
                <a:latin typeface="+mj-lt"/>
                <a:ea typeface="+mj-ea"/>
                <a:cs typeface="+mj-cs"/>
              </a:rPr>
              <a:t>Daniel R Roman</a:t>
            </a:r>
            <a:r>
              <a:rPr lang="en-US" sz="3600" baseline="30000" dirty="0">
                <a:latin typeface="+mj-lt"/>
                <a:ea typeface="+mj-ea"/>
                <a:cs typeface="+mj-cs"/>
              </a:rPr>
              <a:t>1</a:t>
            </a:r>
            <a:r>
              <a:rPr lang="en-US" sz="3600" dirty="0">
                <a:latin typeface="+mj-lt"/>
                <a:ea typeface="+mj-ea"/>
                <a:cs typeface="+mj-cs"/>
              </a:rPr>
              <a:t>, </a:t>
            </a:r>
            <a:r>
              <a:rPr lang="en-US" sz="3600" dirty="0">
                <a:latin typeface="+mj-lt"/>
                <a:ea typeface="+mj-ea"/>
                <a:cs typeface="+mj-cs"/>
              </a:rPr>
              <a:t>Daniel Winester</a:t>
            </a:r>
            <a:r>
              <a:rPr lang="en-US" sz="3600" baseline="30000" dirty="0"/>
              <a:t>1</a:t>
            </a:r>
            <a:r>
              <a:rPr lang="en-US" sz="3600" dirty="0"/>
              <a:t>, </a:t>
            </a:r>
            <a:r>
              <a:rPr lang="en-US" sz="3600" dirty="0">
                <a:latin typeface="+mj-lt"/>
                <a:ea typeface="+mj-ea"/>
                <a:cs typeface="+mj-cs"/>
              </a:rPr>
              <a:t> </a:t>
            </a:r>
            <a:r>
              <a:rPr lang="en-US" sz="3600" dirty="0" err="1">
                <a:latin typeface="+mj-lt"/>
                <a:ea typeface="+mj-ea"/>
                <a:cs typeface="+mj-cs"/>
              </a:rPr>
              <a:t>Jarir</a:t>
            </a:r>
            <a:r>
              <a:rPr lang="en-US" sz="3600" dirty="0">
                <a:latin typeface="+mj-lt"/>
                <a:ea typeface="+mj-ea"/>
                <a:cs typeface="+mj-cs"/>
              </a:rPr>
              <a:t> Saleh</a:t>
            </a:r>
            <a:r>
              <a:rPr lang="en-US" sz="3600" baseline="30000" dirty="0">
                <a:latin typeface="+mj-lt"/>
                <a:ea typeface="+mj-ea"/>
                <a:cs typeface="+mj-cs"/>
              </a:rPr>
              <a:t>2</a:t>
            </a:r>
            <a:r>
              <a:rPr lang="en-US" sz="3600" baseline="30000" dirty="0">
                <a:latin typeface="+mj-lt"/>
                <a:ea typeface="+mj-ea"/>
                <a:cs typeface="+mj-cs"/>
              </a:rPr>
              <a:t/>
            </a:r>
            <a:br>
              <a:rPr lang="en-US" sz="3600" baseline="30000" dirty="0">
                <a:latin typeface="+mj-lt"/>
                <a:ea typeface="+mj-ea"/>
                <a:cs typeface="+mj-cs"/>
              </a:rPr>
            </a:br>
            <a:r>
              <a:rPr lang="en-US" sz="1800" dirty="0">
                <a:latin typeface="+mj-lt"/>
                <a:ea typeface="+mj-ea"/>
                <a:cs typeface="+mj-cs"/>
              </a:rPr>
              <a:t> 1. Geosciences Research Division, NOAA's National Geodetic Survey, Silver Spring, MD, United States.    2. </a:t>
            </a:r>
            <a:r>
              <a:rPr lang="en-US" sz="1800" dirty="0">
                <a:latin typeface="+mj-lt"/>
                <a:ea typeface="+mj-ea"/>
                <a:cs typeface="+mj-cs"/>
              </a:rPr>
              <a:t>ERT</a:t>
            </a:r>
            <a:r>
              <a:rPr lang="en-US" sz="1800" dirty="0">
                <a:latin typeface="+mj-lt"/>
                <a:ea typeface="+mj-ea"/>
                <a:cs typeface="+mj-cs"/>
              </a:rPr>
              <a:t>, Inc., NOAA's National Geodetic Survey, Silver Spring, MD, United States. </a:t>
            </a:r>
          </a:p>
        </p:txBody>
      </p:sp>
      <p:pic>
        <p:nvPicPr>
          <p:cNvPr id="2053" name="Picture 35" descr="NOAA_Banner.tif"/>
          <p:cNvPicPr>
            <a:picLocks noChangeAspect="1"/>
          </p:cNvPicPr>
          <p:nvPr/>
        </p:nvPicPr>
        <p:blipFill>
          <a:blip r:embed="rId3" cstate="print"/>
          <a:srcRect/>
          <a:stretch>
            <a:fillRect/>
          </a:stretch>
        </p:blipFill>
        <p:spPr bwMode="auto">
          <a:xfrm>
            <a:off x="13030200" y="1828800"/>
            <a:ext cx="2590800" cy="2743200"/>
          </a:xfrm>
          <a:prstGeom prst="rect">
            <a:avLst/>
          </a:prstGeom>
          <a:noFill/>
          <a:ln w="9525">
            <a:noFill/>
            <a:miter lim="800000"/>
            <a:headEnd/>
            <a:tailEnd/>
          </a:ln>
        </p:spPr>
      </p:pic>
      <p:pic>
        <p:nvPicPr>
          <p:cNvPr id="2054" name="Picture 36" descr="NGS_Banner.tif"/>
          <p:cNvPicPr>
            <a:picLocks noChangeAspect="1"/>
          </p:cNvPicPr>
          <p:nvPr/>
        </p:nvPicPr>
        <p:blipFill>
          <a:blip r:embed="rId4" cstate="print"/>
          <a:srcRect/>
          <a:stretch>
            <a:fillRect/>
          </a:stretch>
        </p:blipFill>
        <p:spPr bwMode="auto">
          <a:xfrm>
            <a:off x="33832800" y="1828800"/>
            <a:ext cx="2743200" cy="2662238"/>
          </a:xfrm>
          <a:prstGeom prst="rect">
            <a:avLst/>
          </a:prstGeom>
          <a:noFill/>
          <a:ln w="9525">
            <a:noFill/>
            <a:miter lim="800000"/>
            <a:headEnd/>
            <a:tailEnd/>
          </a:ln>
        </p:spPr>
      </p:pic>
      <p:sp>
        <p:nvSpPr>
          <p:cNvPr id="2059" name="TextBox 66"/>
          <p:cNvSpPr txBox="1">
            <a:spLocks noChangeArrowheads="1"/>
          </p:cNvSpPr>
          <p:nvPr/>
        </p:nvSpPr>
        <p:spPr bwMode="auto">
          <a:xfrm>
            <a:off x="25222200" y="5181600"/>
            <a:ext cx="11887200" cy="15234940"/>
          </a:xfrm>
          <a:prstGeom prst="rect">
            <a:avLst/>
          </a:prstGeom>
          <a:noFill/>
          <a:ln w="9525">
            <a:noFill/>
            <a:miter lim="800000"/>
            <a:headEnd/>
            <a:tailEnd/>
          </a:ln>
        </p:spPr>
        <p:txBody>
          <a:bodyPr wrap="square">
            <a:spAutoFit/>
          </a:bodyPr>
          <a:lstStyle/>
          <a:p>
            <a:r>
              <a:rPr lang="en-US" sz="2400" dirty="0" smtClean="0">
                <a:latin typeface="Calibri" pitchFamily="34" charset="0"/>
              </a:rPr>
              <a:t>To that end, a new terrestrial survey was conducted in 2008 in the suspect region highlighted by the red box in Figures 2, 3 and 4. Ten absolute sites were set up (green diamonds in Figure 5) for control. These were then used in developing a 10 km grid spanning approximately 250 km by 150 km. A total of 324 relative stations (blue triangles) were collected to develop this grid. Since a FG-5 was used to collect absolute data, sites needed to be indoors and with a steady supply of power (Figure 6). Hence, the sites for absolute gravity were better controlled than those for relative gravity (Figures 7.a and 7.b). However, dual relative meters were employed for collection along with a GPS receiver to provide the best fidelity in the relative data. These were adjusted to the new absolute data to get the best overall agreement. As often as was practical, existing NGS monuments were occupied to aid in recovery for future comparisons.</a:t>
            </a:r>
          </a:p>
          <a:p>
            <a:endParaRPr lang="en-US" sz="2400" dirty="0" smtClean="0">
              <a:latin typeface="Calibri" pitchFamily="34" charset="0"/>
            </a:endParaRPr>
          </a:p>
          <a:p>
            <a:r>
              <a:rPr lang="en-US" sz="2400" dirty="0" smtClean="0">
                <a:latin typeface="Calibri" pitchFamily="34" charset="0"/>
              </a:rPr>
              <a:t>Interpolated values from the gravity grid produced from the NGSIDB data were then subtracted from the new observations to form residual point values seen in Figure 8. The resulting SD of the differences (0.95 mGal) is similar to that seen in comparison between the aerogravity and the NGSIDB (0.87 mGal). More specifically, both show systematic features and not random errors. The region west of Mobile bay shows a high of between 1-3 mGals in both cases. This implies that the aerogravity and modern terrestrial gravity data are in agreement and that the archived NGSIDB data are incorrect.</a:t>
            </a:r>
          </a:p>
          <a:p>
            <a:endParaRPr lang="en-US" sz="2400" dirty="0" smtClean="0">
              <a:latin typeface="Calibri" pitchFamily="34" charset="0"/>
            </a:endParaRPr>
          </a:p>
          <a:p>
            <a:r>
              <a:rPr lang="en-US" sz="2400" b="1" u="sng" dirty="0" smtClean="0">
                <a:latin typeface="+mj-lt"/>
              </a:rPr>
              <a:t>CONCLUSIONS</a:t>
            </a:r>
          </a:p>
          <a:p>
            <a:endParaRPr lang="en-US" sz="2400" dirty="0" smtClean="0">
              <a:latin typeface="Calibri" pitchFamily="34" charset="0"/>
            </a:endParaRPr>
          </a:p>
          <a:p>
            <a:r>
              <a:rPr lang="en-US" sz="2400" dirty="0" smtClean="0">
                <a:latin typeface="Calibri" pitchFamily="34" charset="0"/>
              </a:rPr>
              <a:t>Previously, the Southern Louisiana Allochthon had been mentioned. </a:t>
            </a:r>
            <a:r>
              <a:rPr lang="en-US" sz="2400" dirty="0" err="1" smtClean="0">
                <a:latin typeface="Calibri" pitchFamily="34" charset="0"/>
              </a:rPr>
              <a:t>Dokka</a:t>
            </a:r>
            <a:r>
              <a:rPr lang="en-US" sz="2400" dirty="0" smtClean="0">
                <a:latin typeface="Calibri" pitchFamily="34" charset="0"/>
              </a:rPr>
              <a:t> et al. (2006) had cited a possible 30 year slumping event there along this boundary. This would have started around 1970 and ended around 2000. The bulk of the data in the NGSIDB are between 40 and 70 years old. Hence, the NGSIDB data likely represent the gravity field prior to this geophysical change and cannot be relied upon to provide an accurate geoid height model reflecting the current spatial coordinate reference frame.</a:t>
            </a:r>
          </a:p>
          <a:p>
            <a:endParaRPr lang="en-US" sz="2400" dirty="0" smtClean="0">
              <a:latin typeface="Calibri" pitchFamily="34" charset="0"/>
            </a:endParaRPr>
          </a:p>
          <a:p>
            <a:r>
              <a:rPr lang="en-US" sz="2400" dirty="0" smtClean="0">
                <a:latin typeface="Calibri" pitchFamily="34" charset="0"/>
              </a:rPr>
              <a:t>Earth Gravity Models determined from satellite missions such as GRACE (</a:t>
            </a:r>
            <a:r>
              <a:rPr lang="en-US" sz="2400" dirty="0" err="1" smtClean="0">
                <a:latin typeface="Calibri" pitchFamily="34" charset="0"/>
              </a:rPr>
              <a:t>Tapley</a:t>
            </a:r>
            <a:r>
              <a:rPr lang="en-US" sz="2400" dirty="0" smtClean="0">
                <a:latin typeface="Calibri" pitchFamily="34" charset="0"/>
              </a:rPr>
              <a:t> et al. 2005) or GOCE (Aguirre-Martinez and </a:t>
            </a:r>
            <a:r>
              <a:rPr lang="en-US" sz="2400" dirty="0" err="1" smtClean="0">
                <a:latin typeface="Calibri" pitchFamily="34" charset="0"/>
              </a:rPr>
              <a:t>Cesare</a:t>
            </a:r>
            <a:r>
              <a:rPr lang="en-US" sz="2400" dirty="0" smtClean="0">
                <a:latin typeface="Calibri" pitchFamily="34" charset="0"/>
              </a:rPr>
              <a:t> 1999) will not be sufficient to resolve such problems as was highlighted here. The scale of the features examined is under the spatial resolution of these models. However, the magnitude of the apparent systematic errors is such that some program must be put in place to account for such problematic data.</a:t>
            </a:r>
          </a:p>
          <a:p>
            <a:endParaRPr lang="en-US" sz="2400" dirty="0" smtClean="0">
              <a:latin typeface="Calibri" pitchFamily="34" charset="0"/>
            </a:endParaRPr>
          </a:p>
          <a:p>
            <a:r>
              <a:rPr lang="en-US" sz="2400" dirty="0" smtClean="0">
                <a:latin typeface="Calibri" pitchFamily="34" charset="0"/>
              </a:rPr>
              <a:t>Since these data may be unreliable for this and other regions, the Gravity for the Redefinition of the American Vertical Datum (GRAV-D) was implemented to systematically collect gravity data across the country to detect and fix and other such problems (Smith 2007). This is in an effort to produce cm-level accurate geoid height models for use in improved geodetic applications such as flood plain mapping, coastal inundation,  emergency planning, etc. </a:t>
            </a:r>
            <a:endParaRPr lang="en-US" sz="2400" dirty="0">
              <a:latin typeface="Calibri" pitchFamily="34" charset="0"/>
            </a:endParaRPr>
          </a:p>
        </p:txBody>
      </p:sp>
      <p:sp>
        <p:nvSpPr>
          <p:cNvPr id="2063" name="TextBox 79"/>
          <p:cNvSpPr txBox="1">
            <a:spLocks noChangeArrowheads="1"/>
          </p:cNvSpPr>
          <p:nvPr/>
        </p:nvSpPr>
        <p:spPr bwMode="auto">
          <a:xfrm>
            <a:off x="38481000" y="24079200"/>
            <a:ext cx="10058400" cy="5909310"/>
          </a:xfrm>
          <a:prstGeom prst="rect">
            <a:avLst/>
          </a:prstGeom>
          <a:noFill/>
          <a:ln w="9525">
            <a:noFill/>
            <a:miter lim="800000"/>
            <a:headEnd/>
            <a:tailEnd/>
          </a:ln>
        </p:spPr>
        <p:txBody>
          <a:bodyPr wrap="square">
            <a:spAutoFit/>
          </a:bodyPr>
          <a:lstStyle/>
          <a:p>
            <a:r>
              <a:rPr lang="en-US" sz="1800" b="1" u="sng" dirty="0">
                <a:latin typeface="Calibri" pitchFamily="34" charset="0"/>
              </a:rPr>
              <a:t>REFERENCES</a:t>
            </a:r>
          </a:p>
          <a:p>
            <a:endParaRPr lang="en-US" sz="1800" dirty="0">
              <a:latin typeface="Calibri" pitchFamily="34" charset="0"/>
            </a:endParaRPr>
          </a:p>
          <a:p>
            <a:r>
              <a:rPr lang="en-US" sz="1800" dirty="0" smtClean="0">
                <a:latin typeface="Calibri" pitchFamily="34" charset="0"/>
              </a:rPr>
              <a:t>Aguirre-Martinez, M., and </a:t>
            </a:r>
            <a:r>
              <a:rPr lang="en-US" sz="1800" dirty="0" err="1" smtClean="0">
                <a:latin typeface="Calibri" pitchFamily="34" charset="0"/>
              </a:rPr>
              <a:t>Cesare</a:t>
            </a:r>
            <a:r>
              <a:rPr lang="en-US" sz="1800" dirty="0" smtClean="0">
                <a:latin typeface="Calibri" pitchFamily="34" charset="0"/>
              </a:rPr>
              <a:t>, S. (1999). GOCE mission concept, error deviation and performances. </a:t>
            </a:r>
            <a:r>
              <a:rPr lang="en-US" sz="1800" dirty="0" err="1" smtClean="0">
                <a:latin typeface="Calibri" pitchFamily="34" charset="0"/>
              </a:rPr>
              <a:t>Bollettino</a:t>
            </a:r>
            <a:r>
              <a:rPr lang="en-US" sz="1800" dirty="0" smtClean="0">
                <a:latin typeface="Calibri" pitchFamily="34" charset="0"/>
              </a:rPr>
              <a:t> </a:t>
            </a:r>
            <a:r>
              <a:rPr lang="en-US" sz="1800" dirty="0" err="1" smtClean="0">
                <a:latin typeface="Calibri" pitchFamily="34" charset="0"/>
              </a:rPr>
              <a:t>di</a:t>
            </a:r>
            <a:r>
              <a:rPr lang="en-US" sz="1800" dirty="0" smtClean="0">
                <a:latin typeface="Calibri" pitchFamily="34" charset="0"/>
              </a:rPr>
              <a:t> </a:t>
            </a:r>
            <a:r>
              <a:rPr lang="en-US" sz="1800" dirty="0" err="1" smtClean="0">
                <a:latin typeface="Calibri" pitchFamily="34" charset="0"/>
              </a:rPr>
              <a:t>Geofisica</a:t>
            </a:r>
            <a:r>
              <a:rPr lang="en-US" sz="1800" dirty="0" smtClean="0">
                <a:latin typeface="Calibri" pitchFamily="34" charset="0"/>
              </a:rPr>
              <a:t> </a:t>
            </a:r>
            <a:r>
              <a:rPr lang="en-US" sz="1800" dirty="0" err="1" smtClean="0">
                <a:latin typeface="Calibri" pitchFamily="34" charset="0"/>
              </a:rPr>
              <a:t>Teorica</a:t>
            </a:r>
            <a:r>
              <a:rPr lang="en-US" sz="1800" dirty="0" smtClean="0">
                <a:latin typeface="Calibri" pitchFamily="34" charset="0"/>
              </a:rPr>
              <a:t> e </a:t>
            </a:r>
            <a:r>
              <a:rPr lang="en-US" sz="1800" dirty="0" err="1" smtClean="0">
                <a:latin typeface="Calibri" pitchFamily="34" charset="0"/>
              </a:rPr>
              <a:t>Applicata</a:t>
            </a:r>
            <a:r>
              <a:rPr lang="en-US" sz="1800" dirty="0" smtClean="0">
                <a:latin typeface="Calibri" pitchFamily="34" charset="0"/>
              </a:rPr>
              <a:t>. 40 (3-4), 295-302.</a:t>
            </a:r>
          </a:p>
          <a:p>
            <a:endParaRPr lang="en-US" sz="1800" dirty="0" smtClean="0">
              <a:latin typeface="Calibri" pitchFamily="34" charset="0"/>
            </a:endParaRPr>
          </a:p>
          <a:p>
            <a:r>
              <a:rPr lang="en-US" sz="1800" dirty="0" err="1" smtClean="0">
                <a:latin typeface="Calibri" pitchFamily="34" charset="0"/>
              </a:rPr>
              <a:t>Dokka</a:t>
            </a:r>
            <a:r>
              <a:rPr lang="en-US" sz="1800" dirty="0" smtClean="0">
                <a:latin typeface="Calibri" pitchFamily="34" charset="0"/>
              </a:rPr>
              <a:t>, R.K., </a:t>
            </a:r>
            <a:r>
              <a:rPr lang="en-US" sz="1800" dirty="0" err="1" smtClean="0">
                <a:latin typeface="Calibri" pitchFamily="34" charset="0"/>
              </a:rPr>
              <a:t>Sella</a:t>
            </a:r>
            <a:r>
              <a:rPr lang="en-US" sz="1800" dirty="0" smtClean="0">
                <a:latin typeface="Calibri" pitchFamily="34" charset="0"/>
              </a:rPr>
              <a:t>, G.F., and Dixon, T.H. (2006) Tectonic control of subsidence and southward displacement of southeast Louisiana with respect to stable North America, </a:t>
            </a:r>
            <a:r>
              <a:rPr lang="en-US" sz="1800" dirty="0" err="1" smtClean="0">
                <a:latin typeface="Calibri" pitchFamily="34" charset="0"/>
              </a:rPr>
              <a:t>Geoph</a:t>
            </a:r>
            <a:r>
              <a:rPr lang="en-US" sz="1800" dirty="0" smtClean="0">
                <a:latin typeface="Calibri" pitchFamily="34" charset="0"/>
              </a:rPr>
              <a:t>. Res. </a:t>
            </a:r>
            <a:r>
              <a:rPr lang="en-US" sz="1800" dirty="0" err="1" smtClean="0">
                <a:latin typeface="Calibri" pitchFamily="34" charset="0"/>
              </a:rPr>
              <a:t>Lett</a:t>
            </a:r>
            <a:r>
              <a:rPr lang="en-US" sz="1800" dirty="0" smtClean="0">
                <a:latin typeface="Calibri" pitchFamily="34" charset="0"/>
              </a:rPr>
              <a:t>., 33, L23308, doi:10.1029/2006GL027250 </a:t>
            </a:r>
          </a:p>
          <a:p>
            <a:endParaRPr lang="en-US" sz="1800" dirty="0" smtClean="0">
              <a:latin typeface="Calibri" pitchFamily="34" charset="0"/>
            </a:endParaRPr>
          </a:p>
          <a:p>
            <a:r>
              <a:rPr lang="en-US" sz="1800" dirty="0" smtClean="0">
                <a:latin typeface="Calibri" pitchFamily="34" charset="0"/>
              </a:rPr>
              <a:t>Smith, D. (2007). The GRAV-D Project: Gravity for the Redefinition of the American Vertical Datum, NOAA/National Geodetic Survey, Silver Spring MD 20910.</a:t>
            </a:r>
          </a:p>
          <a:p>
            <a:endParaRPr lang="en-US" sz="1800" dirty="0" smtClean="0">
              <a:latin typeface="Calibri" pitchFamily="34" charset="0"/>
            </a:endParaRPr>
          </a:p>
          <a:p>
            <a:r>
              <a:rPr lang="en-US" sz="1800" dirty="0" smtClean="0">
                <a:latin typeface="Calibri" pitchFamily="34" charset="0"/>
              </a:rPr>
              <a:t>Smith, D.A., Roman, D.R. (2001). GEOID99 and G99SSS: One arc-minute models for the United States, J. </a:t>
            </a:r>
            <a:r>
              <a:rPr lang="en-US" sz="1800" dirty="0" err="1" smtClean="0">
                <a:latin typeface="Calibri" pitchFamily="34" charset="0"/>
              </a:rPr>
              <a:t>Geod</a:t>
            </a:r>
            <a:r>
              <a:rPr lang="en-US" sz="1800" dirty="0" smtClean="0">
                <a:latin typeface="Calibri" pitchFamily="34" charset="0"/>
              </a:rPr>
              <a:t>. 75:469-490.</a:t>
            </a:r>
          </a:p>
          <a:p>
            <a:endParaRPr lang="en-US" sz="1800" dirty="0" smtClean="0">
              <a:latin typeface="Calibri" pitchFamily="34" charset="0"/>
            </a:endParaRPr>
          </a:p>
          <a:p>
            <a:r>
              <a:rPr lang="en-US" sz="1800" dirty="0" err="1" smtClean="0">
                <a:latin typeface="Calibri" pitchFamily="34" charset="0"/>
              </a:rPr>
              <a:t>Tapley</a:t>
            </a:r>
            <a:r>
              <a:rPr lang="en-US" sz="1800" dirty="0" smtClean="0">
                <a:latin typeface="Calibri" pitchFamily="34" charset="0"/>
              </a:rPr>
              <a:t> B., </a:t>
            </a:r>
            <a:r>
              <a:rPr lang="en-US" sz="1800" dirty="0" err="1" smtClean="0">
                <a:latin typeface="Calibri" pitchFamily="34" charset="0"/>
              </a:rPr>
              <a:t>Ries</a:t>
            </a:r>
            <a:r>
              <a:rPr lang="en-US" sz="1800" dirty="0" smtClean="0">
                <a:latin typeface="Calibri" pitchFamily="34" charset="0"/>
              </a:rPr>
              <a:t> J., </a:t>
            </a:r>
            <a:r>
              <a:rPr lang="en-US" sz="1800" dirty="0" err="1" smtClean="0">
                <a:latin typeface="Calibri" pitchFamily="34" charset="0"/>
              </a:rPr>
              <a:t>Bettadpur</a:t>
            </a:r>
            <a:r>
              <a:rPr lang="en-US" sz="1800" dirty="0" smtClean="0">
                <a:latin typeface="Calibri" pitchFamily="34" charset="0"/>
              </a:rPr>
              <a:t> S., Chambers D., Cheng M., Condi F., Gunter B., Kang Z., Nagel P., Pastor R., </a:t>
            </a:r>
            <a:r>
              <a:rPr lang="en-US" sz="1800" dirty="0" err="1" smtClean="0">
                <a:latin typeface="Calibri" pitchFamily="34" charset="0"/>
              </a:rPr>
              <a:t>Pekker</a:t>
            </a:r>
            <a:r>
              <a:rPr lang="en-US" sz="1800" dirty="0" smtClean="0">
                <a:latin typeface="Calibri" pitchFamily="34" charset="0"/>
              </a:rPr>
              <a:t> T., Poole S., Wang F. (2005). GGM02 - An improved Earth gravity field model from GRACE, J. </a:t>
            </a:r>
            <a:r>
              <a:rPr lang="en-US" sz="1800" dirty="0" err="1" smtClean="0">
                <a:latin typeface="Calibri" pitchFamily="34" charset="0"/>
              </a:rPr>
              <a:t>Geod</a:t>
            </a:r>
            <a:r>
              <a:rPr lang="en-US" sz="1800" dirty="0" smtClean="0">
                <a:latin typeface="Calibri" pitchFamily="34" charset="0"/>
              </a:rPr>
              <a:t>. 79: 467-478.</a:t>
            </a:r>
          </a:p>
          <a:p>
            <a:endParaRPr lang="en-US" sz="1800" dirty="0" smtClean="0">
              <a:latin typeface="Calibri" pitchFamily="34" charset="0"/>
            </a:endParaRPr>
          </a:p>
          <a:p>
            <a:r>
              <a:rPr lang="en-US" sz="1800" dirty="0" smtClean="0">
                <a:latin typeface="Calibri" pitchFamily="34" charset="0"/>
              </a:rPr>
              <a:t>Wang, Y.M., </a:t>
            </a:r>
            <a:r>
              <a:rPr lang="en-US" sz="1800" dirty="0" err="1" smtClean="0">
                <a:latin typeface="Calibri" pitchFamily="34" charset="0"/>
              </a:rPr>
              <a:t>Saleh</a:t>
            </a:r>
            <a:r>
              <a:rPr lang="en-US" sz="1800" dirty="0" smtClean="0">
                <a:latin typeface="Calibri" pitchFamily="34" charset="0"/>
              </a:rPr>
              <a:t>, J., Li, X.P., Roman, D.R. (2010). The US Gravimetric Geoid of 2009 (USGG2009): Model Development and Evaluation. In review.</a:t>
            </a:r>
          </a:p>
        </p:txBody>
      </p:sp>
      <p:sp>
        <p:nvSpPr>
          <p:cNvPr id="73" name="TextBox 72"/>
          <p:cNvSpPr txBox="1"/>
          <p:nvPr/>
        </p:nvSpPr>
        <p:spPr>
          <a:xfrm>
            <a:off x="1371600" y="9220200"/>
            <a:ext cx="9144000" cy="646331"/>
          </a:xfrm>
          <a:prstGeom prst="rect">
            <a:avLst/>
          </a:prstGeom>
          <a:noFill/>
        </p:spPr>
        <p:txBody>
          <a:bodyPr wrap="square" rtlCol="0">
            <a:spAutoFit/>
          </a:bodyPr>
          <a:lstStyle/>
          <a:p>
            <a:r>
              <a:rPr lang="en-US" sz="1800" dirty="0" smtClean="0">
                <a:latin typeface="+mn-lt"/>
              </a:rPr>
              <a:t>Figure 1. Spatial distribution of surface gravity data held by NGS. Colors correspond to magnitude of gravity anomalies. Black lines show extents of GLS06 aerogravity flights.</a:t>
            </a:r>
            <a:endParaRPr lang="en-US" sz="1800" dirty="0">
              <a:latin typeface="+mn-lt"/>
            </a:endParaRPr>
          </a:p>
        </p:txBody>
      </p:sp>
      <p:grpSp>
        <p:nvGrpSpPr>
          <p:cNvPr id="82" name="Group 81"/>
          <p:cNvGrpSpPr/>
          <p:nvPr/>
        </p:nvGrpSpPr>
        <p:grpSpPr>
          <a:xfrm>
            <a:off x="1157171" y="10515600"/>
            <a:ext cx="9485363" cy="9152930"/>
            <a:chOff x="1157171" y="10515600"/>
            <a:chExt cx="9485363" cy="9152930"/>
          </a:xfrm>
        </p:grpSpPr>
        <p:pic>
          <p:nvPicPr>
            <p:cNvPr id="55" name="Picture 3" descr="Residual_Adjusted_trimmed_250s_filtered_Airborne_FAA_2min"/>
            <p:cNvPicPr>
              <a:picLocks noChangeAspect="1" noChangeArrowheads="1"/>
            </p:cNvPicPr>
            <p:nvPr/>
          </p:nvPicPr>
          <p:blipFill>
            <a:blip r:embed="rId5" cstate="print"/>
            <a:srcRect l="9093" r="16368"/>
            <a:stretch>
              <a:fillRect/>
            </a:stretch>
          </p:blipFill>
          <p:spPr bwMode="auto">
            <a:xfrm>
              <a:off x="1157171" y="10515600"/>
              <a:ext cx="9485363" cy="8435340"/>
            </a:xfrm>
            <a:prstGeom prst="rect">
              <a:avLst/>
            </a:prstGeom>
            <a:noFill/>
            <a:ln w="9525">
              <a:noFill/>
              <a:miter lim="800000"/>
              <a:headEnd/>
              <a:tailEnd/>
            </a:ln>
          </p:spPr>
        </p:pic>
        <p:sp>
          <p:nvSpPr>
            <p:cNvPr id="62" name="Rectangle 7"/>
            <p:cNvSpPr>
              <a:spLocks noChangeArrowheads="1"/>
            </p:cNvSpPr>
            <p:nvPr/>
          </p:nvSpPr>
          <p:spPr bwMode="auto">
            <a:xfrm>
              <a:off x="1743075" y="10744200"/>
              <a:ext cx="4845669" cy="2006006"/>
            </a:xfrm>
            <a:prstGeom prst="rect">
              <a:avLst/>
            </a:prstGeom>
            <a:noFill/>
            <a:ln w="38100">
              <a:solidFill>
                <a:srgbClr val="FF3300"/>
              </a:solidFill>
              <a:miter lim="800000"/>
              <a:headEnd/>
              <a:tailEnd/>
            </a:ln>
            <a:effectLst/>
          </p:spPr>
          <p:txBody>
            <a:bodyPr wrap="none" anchor="ctr"/>
            <a:lstStyle/>
            <a:p>
              <a:endParaRPr lang="en-US"/>
            </a:p>
          </p:txBody>
        </p:sp>
        <p:sp>
          <p:nvSpPr>
            <p:cNvPr id="74" name="TextBox 73"/>
            <p:cNvSpPr txBox="1"/>
            <p:nvPr/>
          </p:nvSpPr>
          <p:spPr>
            <a:xfrm>
              <a:off x="1371600" y="18745200"/>
              <a:ext cx="9144000" cy="923330"/>
            </a:xfrm>
            <a:prstGeom prst="rect">
              <a:avLst/>
            </a:prstGeom>
            <a:noFill/>
          </p:spPr>
          <p:txBody>
            <a:bodyPr wrap="square" rtlCol="0">
              <a:spAutoFit/>
            </a:bodyPr>
            <a:lstStyle/>
            <a:p>
              <a:r>
                <a:rPr lang="en-US" sz="1800" dirty="0" smtClean="0">
                  <a:latin typeface="+mn-lt"/>
                </a:rPr>
                <a:t>Figure 2. Grid of differences between aerogravity from 35,000 ft (11 km) and upward-continued surface gravity data from Figure 1. Track lines are evident as is a systematic 1-3 mGal feature in NW corner (red box) that derives from 15 N-S running track lines.</a:t>
              </a:r>
              <a:endParaRPr lang="en-US" sz="1800" dirty="0">
                <a:latin typeface="+mn-lt"/>
              </a:endParaRPr>
            </a:p>
          </p:txBody>
        </p:sp>
      </p:grpSp>
      <p:grpSp>
        <p:nvGrpSpPr>
          <p:cNvPr id="84" name="Group 83"/>
          <p:cNvGrpSpPr/>
          <p:nvPr/>
        </p:nvGrpSpPr>
        <p:grpSpPr>
          <a:xfrm>
            <a:off x="1066800" y="21107400"/>
            <a:ext cx="9835357" cy="9372600"/>
            <a:chOff x="1066800" y="20497800"/>
            <a:chExt cx="9835357" cy="9372600"/>
          </a:xfrm>
        </p:grpSpPr>
        <p:pic>
          <p:nvPicPr>
            <p:cNvPr id="60" name="Picture 59" descr="Residual_geoid"/>
            <p:cNvPicPr>
              <a:picLocks noChangeAspect="1" noChangeArrowheads="1"/>
            </p:cNvPicPr>
            <p:nvPr/>
          </p:nvPicPr>
          <p:blipFill>
            <a:blip r:embed="rId6" cstate="print"/>
            <a:srcRect l="9089" r="14543"/>
            <a:stretch>
              <a:fillRect/>
            </a:stretch>
          </p:blipFill>
          <p:spPr bwMode="auto">
            <a:xfrm>
              <a:off x="1066800" y="20497800"/>
              <a:ext cx="9835357" cy="8439912"/>
            </a:xfrm>
            <a:prstGeom prst="rect">
              <a:avLst/>
            </a:prstGeom>
            <a:noFill/>
            <a:ln w="9525">
              <a:noFill/>
              <a:miter lim="800000"/>
              <a:headEnd/>
              <a:tailEnd/>
            </a:ln>
          </p:spPr>
        </p:pic>
        <p:sp>
          <p:nvSpPr>
            <p:cNvPr id="56" name="Rectangle 7"/>
            <p:cNvSpPr>
              <a:spLocks noChangeArrowheads="1"/>
            </p:cNvSpPr>
            <p:nvPr/>
          </p:nvSpPr>
          <p:spPr bwMode="auto">
            <a:xfrm>
              <a:off x="1752600" y="20549194"/>
              <a:ext cx="4845669" cy="2006006"/>
            </a:xfrm>
            <a:prstGeom prst="rect">
              <a:avLst/>
            </a:prstGeom>
            <a:noFill/>
            <a:ln w="38100">
              <a:solidFill>
                <a:srgbClr val="FF3300"/>
              </a:solidFill>
              <a:miter lim="800000"/>
              <a:headEnd/>
              <a:tailEnd/>
            </a:ln>
            <a:effectLst/>
          </p:spPr>
          <p:txBody>
            <a:bodyPr wrap="none" anchor="ctr"/>
            <a:lstStyle/>
            <a:p>
              <a:endParaRPr lang="en-US"/>
            </a:p>
          </p:txBody>
        </p:sp>
        <p:sp>
          <p:nvSpPr>
            <p:cNvPr id="76" name="TextBox 75"/>
            <p:cNvSpPr txBox="1"/>
            <p:nvPr/>
          </p:nvSpPr>
          <p:spPr>
            <a:xfrm>
              <a:off x="1752600" y="28670071"/>
              <a:ext cx="9144000" cy="1200329"/>
            </a:xfrm>
            <a:prstGeom prst="rect">
              <a:avLst/>
            </a:prstGeom>
            <a:noFill/>
          </p:spPr>
          <p:txBody>
            <a:bodyPr wrap="square" rtlCol="0">
              <a:spAutoFit/>
            </a:bodyPr>
            <a:lstStyle/>
            <a:p>
              <a:r>
                <a:rPr lang="en-US" sz="1800" dirty="0" smtClean="0">
                  <a:latin typeface="+mn-lt"/>
                </a:rPr>
                <a:t>Figure 3. The Stokes </a:t>
              </a:r>
              <a:r>
                <a:rPr lang="en-US" sz="1800" dirty="0">
                  <a:latin typeface="+mn-lt"/>
                </a:rPr>
                <a:t>F</a:t>
              </a:r>
              <a:r>
                <a:rPr lang="en-US" sz="1800" dirty="0" smtClean="0">
                  <a:latin typeface="+mn-lt"/>
                </a:rPr>
                <a:t>unction was used to generate equivalent residual geoid height implied at 11 km from data in Figure 2. </a:t>
              </a:r>
              <a:r>
                <a:rPr lang="en-US" sz="1800" dirty="0">
                  <a:latin typeface="+mn-lt"/>
                </a:rPr>
                <a:t>T</a:t>
              </a:r>
              <a:r>
                <a:rPr lang="en-US" sz="1800" dirty="0" smtClean="0">
                  <a:latin typeface="+mn-lt"/>
                </a:rPr>
                <a:t>he systematic feature in the NW is multi-dm. Feature in middle right is thought to be a function of two suspect tracks. Diagonal feature from middle-left to middle-bottom follows boundary of Southern Louisiana Allochthon.</a:t>
              </a:r>
              <a:endParaRPr lang="en-US" sz="1800" dirty="0">
                <a:latin typeface="+mn-lt"/>
              </a:endParaRPr>
            </a:p>
          </p:txBody>
        </p:sp>
      </p:grpSp>
      <p:grpSp>
        <p:nvGrpSpPr>
          <p:cNvPr id="86" name="Group 85"/>
          <p:cNvGrpSpPr/>
          <p:nvPr/>
        </p:nvGrpSpPr>
        <p:grpSpPr>
          <a:xfrm>
            <a:off x="13258800" y="21631870"/>
            <a:ext cx="9372600" cy="8467130"/>
            <a:chOff x="13258800" y="20650200"/>
            <a:chExt cx="9372600" cy="8467130"/>
          </a:xfrm>
        </p:grpSpPr>
        <p:pic>
          <p:nvPicPr>
            <p:cNvPr id="64" name="Picture 63" descr="crosover_errors_GLS06_1.tif"/>
            <p:cNvPicPr>
              <a:picLocks noChangeAspect="1"/>
            </p:cNvPicPr>
            <p:nvPr/>
          </p:nvPicPr>
          <p:blipFill>
            <a:blip r:embed="rId7" cstate="print"/>
            <a:srcRect l="4545" r="9091"/>
            <a:stretch>
              <a:fillRect/>
            </a:stretch>
          </p:blipFill>
          <p:spPr>
            <a:xfrm>
              <a:off x="13258800" y="20650200"/>
              <a:ext cx="9104936" cy="7696200"/>
            </a:xfrm>
            <a:prstGeom prst="rect">
              <a:avLst/>
            </a:prstGeom>
          </p:spPr>
        </p:pic>
        <p:sp>
          <p:nvSpPr>
            <p:cNvPr id="67" name="Rectangle 7"/>
            <p:cNvSpPr>
              <a:spLocks noChangeArrowheads="1"/>
            </p:cNvSpPr>
            <p:nvPr/>
          </p:nvSpPr>
          <p:spPr bwMode="auto">
            <a:xfrm>
              <a:off x="15218009" y="20878800"/>
              <a:ext cx="3374791" cy="2006006"/>
            </a:xfrm>
            <a:prstGeom prst="rect">
              <a:avLst/>
            </a:prstGeom>
            <a:noFill/>
            <a:ln w="38100">
              <a:solidFill>
                <a:srgbClr val="FF3300"/>
              </a:solidFill>
              <a:miter lim="800000"/>
              <a:headEnd/>
              <a:tailEnd/>
            </a:ln>
            <a:effectLst/>
          </p:spPr>
          <p:txBody>
            <a:bodyPr wrap="none" anchor="ctr"/>
            <a:lstStyle/>
            <a:p>
              <a:endParaRPr lang="en-US"/>
            </a:p>
          </p:txBody>
        </p:sp>
        <p:sp>
          <p:nvSpPr>
            <p:cNvPr id="83" name="TextBox 82"/>
            <p:cNvSpPr txBox="1"/>
            <p:nvPr/>
          </p:nvSpPr>
          <p:spPr>
            <a:xfrm>
              <a:off x="13487400" y="28194000"/>
              <a:ext cx="9144000" cy="923330"/>
            </a:xfrm>
            <a:prstGeom prst="rect">
              <a:avLst/>
            </a:prstGeom>
            <a:noFill/>
          </p:spPr>
          <p:txBody>
            <a:bodyPr wrap="square" rtlCol="0">
              <a:spAutoFit/>
            </a:bodyPr>
            <a:lstStyle/>
            <a:p>
              <a:r>
                <a:rPr lang="en-US" sz="1800" dirty="0" smtClean="0">
                  <a:latin typeface="+mn-lt"/>
                </a:rPr>
                <a:t>Figure 4. Interpolated misfit between main N-S data lines and E-W crossover lines. Overall a good fit with RMS of 0.86 mGal implying 0.6 mGal on each line. No obvious systematic features, particularly in the NW corner. Crossovers indicate internal consistency between profile lines.</a:t>
              </a:r>
              <a:endParaRPr lang="en-US" sz="1800" dirty="0">
                <a:latin typeface="+mn-lt"/>
              </a:endParaRPr>
            </a:p>
          </p:txBody>
        </p:sp>
      </p:grpSp>
      <p:grpSp>
        <p:nvGrpSpPr>
          <p:cNvPr id="94" name="Group 93"/>
          <p:cNvGrpSpPr/>
          <p:nvPr/>
        </p:nvGrpSpPr>
        <p:grpSpPr>
          <a:xfrm>
            <a:off x="39014400" y="2895600"/>
            <a:ext cx="9144000" cy="6305729"/>
            <a:chOff x="39014400" y="2895600"/>
            <a:chExt cx="9144000" cy="6305729"/>
          </a:xfrm>
        </p:grpSpPr>
        <p:pic>
          <p:nvPicPr>
            <p:cNvPr id="65" name="Picture 15" descr="Survey_Actual"/>
            <p:cNvPicPr>
              <a:picLocks noChangeAspect="1" noChangeArrowheads="1"/>
            </p:cNvPicPr>
            <p:nvPr/>
          </p:nvPicPr>
          <p:blipFill>
            <a:blip r:embed="rId8" cstate="print"/>
            <a:srcRect/>
            <a:stretch>
              <a:fillRect/>
            </a:stretch>
          </p:blipFill>
          <p:spPr bwMode="auto">
            <a:xfrm>
              <a:off x="39243000" y="2895600"/>
              <a:ext cx="8305800" cy="5105400"/>
            </a:xfrm>
            <a:prstGeom prst="rect">
              <a:avLst/>
            </a:prstGeom>
            <a:noFill/>
          </p:spPr>
        </p:pic>
        <p:sp>
          <p:nvSpPr>
            <p:cNvPr id="85" name="TextBox 84"/>
            <p:cNvSpPr txBox="1"/>
            <p:nvPr/>
          </p:nvSpPr>
          <p:spPr>
            <a:xfrm>
              <a:off x="39014400" y="8001000"/>
              <a:ext cx="9144000" cy="1200329"/>
            </a:xfrm>
            <a:prstGeom prst="rect">
              <a:avLst/>
            </a:prstGeom>
            <a:noFill/>
          </p:spPr>
          <p:txBody>
            <a:bodyPr wrap="square" rtlCol="0">
              <a:spAutoFit/>
            </a:bodyPr>
            <a:lstStyle/>
            <a:p>
              <a:r>
                <a:rPr lang="en-US" sz="1800" dirty="0" smtClean="0">
                  <a:latin typeface="+mn-lt"/>
                </a:rPr>
                <a:t>Figure 5. Distribution of 10 absolute gravity sites (green diamonds) and 324 relative gravity sites (blue triangles). This is roughly a 10 km grid meant to capture 20 km (full wavelength) signal for comparison to NGS archived gravity. The region is about 250 km by 150 km and covers the red box seen in Figures 2, 3 and 4.</a:t>
              </a:r>
              <a:endParaRPr lang="en-US" sz="1800" dirty="0">
                <a:latin typeface="+mn-lt"/>
              </a:endParaRPr>
            </a:p>
          </p:txBody>
        </p:sp>
      </p:grpSp>
      <p:grpSp>
        <p:nvGrpSpPr>
          <p:cNvPr id="91" name="Group 90"/>
          <p:cNvGrpSpPr/>
          <p:nvPr/>
        </p:nvGrpSpPr>
        <p:grpSpPr>
          <a:xfrm>
            <a:off x="39014400" y="9716869"/>
            <a:ext cx="9220200" cy="5294531"/>
            <a:chOff x="38938200" y="10134600"/>
            <a:chExt cx="9220200" cy="5294531"/>
          </a:xfrm>
        </p:grpSpPr>
        <p:pic>
          <p:nvPicPr>
            <p:cNvPr id="71" name="Picture 70" descr="LUCEDALE.JPG"/>
            <p:cNvPicPr>
              <a:picLocks noChangeAspect="1"/>
            </p:cNvPicPr>
            <p:nvPr/>
          </p:nvPicPr>
          <p:blipFill>
            <a:blip r:embed="rId9" cstate="print"/>
            <a:stretch>
              <a:fillRect/>
            </a:stretch>
          </p:blipFill>
          <p:spPr>
            <a:xfrm>
              <a:off x="38938200" y="10134600"/>
              <a:ext cx="9188517" cy="4500562"/>
            </a:xfrm>
            <a:prstGeom prst="rect">
              <a:avLst/>
            </a:prstGeom>
          </p:spPr>
        </p:pic>
        <p:sp>
          <p:nvSpPr>
            <p:cNvPr id="88" name="TextBox 87"/>
            <p:cNvSpPr txBox="1"/>
            <p:nvPr/>
          </p:nvSpPr>
          <p:spPr>
            <a:xfrm>
              <a:off x="39014400" y="14782800"/>
              <a:ext cx="9144000" cy="646331"/>
            </a:xfrm>
            <a:prstGeom prst="rect">
              <a:avLst/>
            </a:prstGeom>
            <a:noFill/>
          </p:spPr>
          <p:txBody>
            <a:bodyPr wrap="square" rtlCol="0">
              <a:spAutoFit/>
            </a:bodyPr>
            <a:lstStyle/>
            <a:p>
              <a:r>
                <a:rPr lang="en-US" sz="1800" dirty="0" smtClean="0">
                  <a:latin typeface="+mn-lt"/>
                </a:rPr>
                <a:t>Figure 6. Example of an Absolute Gravity site. An FG-5 was used to determine absolute gravity. Hence, the sites had to be well sheltered with a steady power supply.</a:t>
              </a:r>
              <a:endParaRPr lang="en-US" sz="1800" dirty="0">
                <a:latin typeface="+mn-lt"/>
              </a:endParaRPr>
            </a:p>
          </p:txBody>
        </p:sp>
      </p:grpSp>
      <p:grpSp>
        <p:nvGrpSpPr>
          <p:cNvPr id="93" name="Group 92"/>
          <p:cNvGrpSpPr/>
          <p:nvPr/>
        </p:nvGrpSpPr>
        <p:grpSpPr>
          <a:xfrm>
            <a:off x="38328600" y="15392400"/>
            <a:ext cx="10614554" cy="8058329"/>
            <a:chOff x="37947600" y="20193000"/>
            <a:chExt cx="10614554" cy="8058329"/>
          </a:xfrm>
        </p:grpSpPr>
        <p:pic>
          <p:nvPicPr>
            <p:cNvPr id="66" name="Picture 13" descr="Gulf Setup"/>
            <p:cNvPicPr>
              <a:picLocks noChangeAspect="1" noChangeArrowheads="1"/>
            </p:cNvPicPr>
            <p:nvPr/>
          </p:nvPicPr>
          <p:blipFill>
            <a:blip r:embed="rId10" cstate="print"/>
            <a:srcRect/>
            <a:stretch>
              <a:fillRect/>
            </a:stretch>
          </p:blipFill>
          <p:spPr>
            <a:xfrm>
              <a:off x="43510200" y="20193000"/>
              <a:ext cx="5051954" cy="6476096"/>
            </a:xfrm>
            <a:prstGeom prst="rect">
              <a:avLst/>
            </a:prstGeom>
            <a:noFill/>
            <a:ln/>
          </p:spPr>
        </p:pic>
        <p:pic>
          <p:nvPicPr>
            <p:cNvPr id="72" name="Picture 71" descr="LUCEDALE_AA2.JPG"/>
            <p:cNvPicPr>
              <a:picLocks noChangeAspect="1"/>
            </p:cNvPicPr>
            <p:nvPr/>
          </p:nvPicPr>
          <p:blipFill>
            <a:blip r:embed="rId11" cstate="print"/>
            <a:stretch>
              <a:fillRect/>
            </a:stretch>
          </p:blipFill>
          <p:spPr>
            <a:xfrm>
              <a:off x="37947600" y="20345400"/>
              <a:ext cx="4681728" cy="6242304"/>
            </a:xfrm>
            <a:prstGeom prst="rect">
              <a:avLst/>
            </a:prstGeom>
          </p:spPr>
        </p:pic>
        <p:sp>
          <p:nvSpPr>
            <p:cNvPr id="90" name="TextBox 89"/>
            <p:cNvSpPr txBox="1"/>
            <p:nvPr/>
          </p:nvSpPr>
          <p:spPr>
            <a:xfrm>
              <a:off x="38023800" y="27051000"/>
              <a:ext cx="10363200" cy="1200329"/>
            </a:xfrm>
            <a:prstGeom prst="rect">
              <a:avLst/>
            </a:prstGeom>
            <a:noFill/>
          </p:spPr>
          <p:txBody>
            <a:bodyPr wrap="square" rtlCol="0">
              <a:spAutoFit/>
            </a:bodyPr>
            <a:lstStyle/>
            <a:p>
              <a:r>
                <a:rPr lang="en-US" sz="1800" dirty="0" smtClean="0">
                  <a:latin typeface="+mn-lt"/>
                </a:rPr>
                <a:t>Figure 7a and 7b. Set up of absolute gravity sites (7a) was on established pads, preferably sites that had been observed in the past. Set up for relative sites (7b) used two relative meters for tare detection situated at a GPS receiver for ease of recording geometric coordinates. These sites were generally not </a:t>
              </a:r>
              <a:r>
                <a:rPr lang="en-US" sz="1800" dirty="0" err="1" smtClean="0">
                  <a:latin typeface="+mn-lt"/>
                </a:rPr>
                <a:t>monumented</a:t>
              </a:r>
              <a:r>
                <a:rPr lang="en-US" sz="1800" dirty="0" smtClean="0">
                  <a:latin typeface="+mn-lt"/>
                </a:rPr>
                <a:t> though efforts were made to locate monuments to enable repeat observations in future work.</a:t>
              </a:r>
              <a:endParaRPr lang="en-US" sz="1800" dirty="0">
                <a:latin typeface="+mn-lt"/>
              </a:endParaRPr>
            </a:p>
          </p:txBody>
        </p:sp>
      </p:grpSp>
      <p:grpSp>
        <p:nvGrpSpPr>
          <p:cNvPr id="95" name="Group 94"/>
          <p:cNvGrpSpPr/>
          <p:nvPr/>
        </p:nvGrpSpPr>
        <p:grpSpPr>
          <a:xfrm>
            <a:off x="24079200" y="21259800"/>
            <a:ext cx="13207172" cy="8972729"/>
            <a:chOff x="24079200" y="20650200"/>
            <a:chExt cx="13207172" cy="8972729"/>
          </a:xfrm>
        </p:grpSpPr>
        <p:pic>
          <p:nvPicPr>
            <p:cNvPr id="70" name="Picture 69" descr="diff_Dg_interpolated_from_a_Bouguer_grid.png"/>
            <p:cNvPicPr>
              <a:picLocks noChangeAspect="1"/>
            </p:cNvPicPr>
            <p:nvPr/>
          </p:nvPicPr>
          <p:blipFill>
            <a:blip r:embed="rId12" cstate="print"/>
            <a:stretch>
              <a:fillRect/>
            </a:stretch>
          </p:blipFill>
          <p:spPr>
            <a:xfrm>
              <a:off x="24079200" y="20650200"/>
              <a:ext cx="13207172" cy="7785172"/>
            </a:xfrm>
            <a:prstGeom prst="rect">
              <a:avLst/>
            </a:prstGeom>
          </p:spPr>
        </p:pic>
        <p:sp>
          <p:nvSpPr>
            <p:cNvPr id="92" name="TextBox 91"/>
            <p:cNvSpPr txBox="1"/>
            <p:nvPr/>
          </p:nvSpPr>
          <p:spPr>
            <a:xfrm>
              <a:off x="24384000" y="28422600"/>
              <a:ext cx="12649200" cy="1200329"/>
            </a:xfrm>
            <a:prstGeom prst="rect">
              <a:avLst/>
            </a:prstGeom>
            <a:noFill/>
          </p:spPr>
          <p:txBody>
            <a:bodyPr wrap="square" rtlCol="0">
              <a:spAutoFit/>
            </a:bodyPr>
            <a:lstStyle/>
            <a:p>
              <a:r>
                <a:rPr lang="en-US" sz="1800" dirty="0" smtClean="0">
                  <a:latin typeface="+mn-lt"/>
                </a:rPr>
                <a:t>Figure 8. Differences between newly observed surface gravity and archived data held in NGS database, which are shown in Figure 1. The archived NGS data that had been gridded and upward continued in the comparison shown in Figure 2, are also interpolated here. Note the similar  1-3 mGal feature in the same geographic region as seen in comparison to the aerogravity in Figure 2. The aerogravity and the recent surface data both show  similar levels of  disagreement  with the older archived NGS data.</a:t>
              </a:r>
              <a:endParaRPr lang="en-US" sz="1800" dirty="0">
                <a:latin typeface="+mn-lt"/>
              </a:endParaRPr>
            </a:p>
          </p:txBody>
        </p:sp>
      </p:grpSp>
      <p:sp>
        <p:nvSpPr>
          <p:cNvPr id="97" name="Content Placeholder 2"/>
          <p:cNvSpPr txBox="1">
            <a:spLocks/>
          </p:cNvSpPr>
          <p:nvPr/>
        </p:nvSpPr>
        <p:spPr bwMode="auto">
          <a:xfrm>
            <a:off x="11506200" y="4876800"/>
            <a:ext cx="12801600" cy="16687800"/>
          </a:xfrm>
          <a:prstGeom prst="rect">
            <a:avLst/>
          </a:prstGeom>
          <a:noFill/>
          <a:ln w="9525">
            <a:noFill/>
            <a:miter lim="800000"/>
            <a:headEnd/>
            <a:tailEnd/>
          </a:ln>
        </p:spPr>
        <p:txBody>
          <a:bodyPr/>
          <a:lstStyle/>
          <a:p>
            <a:r>
              <a:rPr lang="en-US" sz="2400" b="1" u="sng" dirty="0" smtClean="0">
                <a:latin typeface="+mj-lt"/>
              </a:rPr>
              <a:t>INTRODUCTION AND BACKGROUND</a:t>
            </a:r>
          </a:p>
          <a:p>
            <a:endParaRPr lang="en-US" sz="2400" dirty="0" smtClean="0">
              <a:latin typeface="+mj-lt"/>
            </a:endParaRPr>
          </a:p>
          <a:p>
            <a:r>
              <a:rPr lang="en-US" sz="2400" dirty="0" smtClean="0">
                <a:latin typeface="+mj-lt"/>
              </a:rPr>
              <a:t>The National Geodetic Survey (NGS) is responsible for maintaining the infrastructure and access to the National Spatial Reference System (NSRS). The NSRS contains both geometric &amp; physical coordinates, with the gravity field and geoid heights being two </a:t>
            </a:r>
            <a:r>
              <a:rPr lang="en-US" sz="2400" dirty="0" smtClean="0">
                <a:latin typeface="+mj-lt"/>
              </a:rPr>
              <a:t>such </a:t>
            </a:r>
            <a:r>
              <a:rPr lang="en-US" sz="2400" dirty="0" smtClean="0">
                <a:latin typeface="+mj-lt"/>
              </a:rPr>
              <a:t>products. The geoid height models produced at NGS (Smith and Roman 2001, Roman et al. 2004, Wang et al. 2010) rely upon the integrity and accuracy of the gravity held in the NGS database (NGSIDB). Many suspect regions where vertical motion occur were hypothesized to have some level of impact on the resulting geoid height models.</a:t>
            </a:r>
          </a:p>
          <a:p>
            <a:endParaRPr lang="en-US" sz="2400" dirty="0" smtClean="0">
              <a:latin typeface="+mj-lt"/>
            </a:endParaRPr>
          </a:p>
          <a:p>
            <a:r>
              <a:rPr lang="en-US" sz="2400" dirty="0" smtClean="0">
                <a:latin typeface="+mj-lt"/>
              </a:rPr>
              <a:t>This hypothesis was tested in 2006 when the Naval research Laboratory (NRL) put their airborne gravimeter onto the NOAA Citation II aircraft and collected gravity and lidar data (GLS06 study) over the northern Gulf of Mexico (Figure 1). This survey overflew data on land and sea (black lines) over the data archived in the NGSIDB. This archived gravity was and continues to be used to make geoid height models. This grid of gravity data was used to produce an upward continued grid at flight heights (35,000 ft or about 11 km). This grid of upward continued historical data was interpolated and the values removed from the aerogravity to produce residuals that were then gridded (Figure 2). </a:t>
            </a:r>
          </a:p>
          <a:p>
            <a:endParaRPr lang="en-US" sz="2400" dirty="0" smtClean="0">
              <a:latin typeface="+mj-lt"/>
            </a:endParaRPr>
          </a:p>
          <a:p>
            <a:r>
              <a:rPr lang="en-US" sz="2400" dirty="0" smtClean="0">
                <a:latin typeface="+mj-lt"/>
              </a:rPr>
              <a:t>In Figure 2, the tracks remain quite clear after the gridding process including a couple very negative tracks in the middle right (one trending N-S and another E-W). More significantly, several tracks show 1-3 mGal residual signals all over the same geographic region. Flights were generally made in pairs (one down and one back) with one flight in the morning and one in the afternoon. It is unlikely these flights, which were relatively independent, exhibited across nearly 15 different profiles. Two being similar might indicate a problem with a flight but not for fifteen or so - all showing this trend over the same geographic region (highlighted by the red box) but nowhere else along the profiles. While the magnitude doesn't appear significant, the systematic nature of the residuals produces a significant feature in the related residual geoid height field.</a:t>
            </a:r>
          </a:p>
          <a:p>
            <a:endParaRPr lang="en-US" sz="2400" dirty="0" smtClean="0">
              <a:latin typeface="+mj-lt"/>
            </a:endParaRPr>
          </a:p>
          <a:p>
            <a:r>
              <a:rPr lang="en-US" sz="2400" dirty="0" smtClean="0">
                <a:latin typeface="+mj-lt"/>
              </a:rPr>
              <a:t>In Figure 3, the data from Figure 2 were processed using a Stokes function to estimate the magnitude of the geoid change implied by the residuals between the aerogravity and NGSIDB gravity. The signal indicates a multi-dm level feature in the upper right that is unacceptable in light of the stated goal of cm-level of accuracy for a future NSRS envisioned in the NGS Ten Year Plan (). None of the tracks were crossover adjusted, so the large negative feature on the right appears to be a function of two suspect tracks. One other more moderate feature extends diagonally from the middle-left to middle-bottom and appears to be follow the Southern Louisiana Allochthon (</a:t>
            </a:r>
            <a:r>
              <a:rPr lang="en-US" sz="2400" dirty="0" err="1" smtClean="0">
                <a:latin typeface="+mj-lt"/>
              </a:rPr>
              <a:t>Dokka</a:t>
            </a:r>
            <a:r>
              <a:rPr lang="en-US" sz="2400" dirty="0" smtClean="0">
                <a:latin typeface="+mj-lt"/>
              </a:rPr>
              <a:t> et al. 2006).</a:t>
            </a:r>
          </a:p>
          <a:p>
            <a:endParaRPr lang="en-US" sz="2400" dirty="0" smtClean="0">
              <a:latin typeface="+mj-lt"/>
            </a:endParaRPr>
          </a:p>
          <a:p>
            <a:r>
              <a:rPr lang="en-US" sz="2400" dirty="0" smtClean="0">
                <a:latin typeface="+mj-lt"/>
              </a:rPr>
              <a:t>In Figure 4, the misfit between the main N-S data flights and the E-W crossover flights indicates generally good agreement and no obvious systematic features. This implies that the aerogravity are at least internally consistent and that the source of the misfit is in the terrestrial data.</a:t>
            </a:r>
          </a:p>
          <a:p>
            <a:endParaRPr lang="en-US" sz="2400" dirty="0">
              <a:latin typeface="+mj-lt"/>
            </a:endParaRPr>
          </a:p>
          <a:p>
            <a:r>
              <a:rPr lang="en-US" sz="2400" b="1" u="sng" dirty="0" smtClean="0">
                <a:latin typeface="Calibri" pitchFamily="34" charset="0"/>
              </a:rPr>
              <a:t>GULF COAST GRAVITY STUDY OF 2008</a:t>
            </a:r>
          </a:p>
          <a:p>
            <a:endParaRPr lang="en-US" sz="2400" dirty="0" smtClean="0">
              <a:latin typeface="Calibri" pitchFamily="34" charset="0"/>
            </a:endParaRPr>
          </a:p>
          <a:p>
            <a:r>
              <a:rPr lang="en-US" sz="2400" dirty="0" smtClean="0">
                <a:latin typeface="Calibri" pitchFamily="34" charset="0"/>
              </a:rPr>
              <a:t>To study whether there was some systematic error in the terrestrial data, ideally a direct comparison would have been made to the archived NGSIDB data. However, most of those data do not have sufficient accuracy in their coordinates to recover them. Hence, an indirect comparison must be made by generating a grid from new data over the same region.</a:t>
            </a:r>
          </a:p>
          <a:p>
            <a:endParaRPr lang="en-US" sz="24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1894</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Slide 1</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Roman</dc:creator>
  <cp:lastModifiedBy>Dan Roman</cp:lastModifiedBy>
  <cp:revision>202</cp:revision>
  <dcterms:created xsi:type="dcterms:W3CDTF">2010-08-05T23:20:29Z</dcterms:created>
  <dcterms:modified xsi:type="dcterms:W3CDTF">2010-12-10T21:08:34Z</dcterms:modified>
</cp:coreProperties>
</file>