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51"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837" autoAdjust="0"/>
  </p:normalViewPr>
  <p:slideViewPr>
    <p:cSldViewPr snapToGrid="0">
      <p:cViewPr varScale="1">
        <p:scale>
          <a:sx n="127" d="100"/>
          <a:sy n="127" d="100"/>
        </p:scale>
        <p:origin x="116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9" name="Google Shape;2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sz="1000" dirty="0"/>
          </a:p>
        </p:txBody>
      </p:sp>
      <p:sp>
        <p:nvSpPr>
          <p:cNvPr id="126" name="Google Shape;12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0a528a25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sz="1000" dirty="0"/>
          </a:p>
        </p:txBody>
      </p:sp>
      <p:sp>
        <p:nvSpPr>
          <p:cNvPr id="134" name="Google Shape;134;g40a528a253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0a8e7ba0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sz="1000" dirty="0"/>
          </a:p>
        </p:txBody>
      </p:sp>
      <p:sp>
        <p:nvSpPr>
          <p:cNvPr id="142" name="Google Shape;142;g40a8e7ba0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1" name="Google Shape;15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60" name="Google Shape;16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1376024a0_4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sz="950" dirty="0">
              <a:solidFill>
                <a:srgbClr val="222222"/>
              </a:solidFill>
              <a:highlight>
                <a:srgbClr val="FFFFFF"/>
              </a:highlight>
            </a:endParaRPr>
          </a:p>
        </p:txBody>
      </p:sp>
      <p:sp>
        <p:nvSpPr>
          <p:cNvPr id="168" name="Google Shape;168;g41376024a0_4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1376024a0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75" name="Google Shape;175;g41376024a0_0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4" name="Google Shape;18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91" name="Google Shape;1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192" name="Google Shape;192;p1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5" name="Google Shape;3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2" name="Google Shape;4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74" name="Google Shape;7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39700" lvl="0" indent="0">
              <a:spcBef>
                <a:spcPts val="0"/>
              </a:spcBef>
              <a:spcAft>
                <a:spcPts val="0"/>
              </a:spcAft>
              <a:buSzPts val="1400"/>
              <a:buNone/>
            </a:pPr>
            <a:endParaRPr dirty="0"/>
          </a:p>
        </p:txBody>
      </p:sp>
      <p:sp>
        <p:nvSpPr>
          <p:cNvPr id="83" name="Google Shape;8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08b33f9bc_1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08b33f9bc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2" name="Google Shape;92;g408b33f9bc_1_8: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Calibri"/>
              <a:buNone/>
            </a:pPr>
            <a:fld id="{00000000-1234-1234-1234-123412341234}" type="slidenum">
              <a:rPr lang="en-US"/>
              <a:t>6</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08b33f9bc_1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08b33f9bc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1" name="Google Shape;101;g408b33f9bc_1_15: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Calibri"/>
              <a:buNone/>
            </a:pPr>
            <a:fld id="{00000000-1234-1234-1234-123412341234}" type="slidenum">
              <a:rPr lang="en-US"/>
              <a:t>7</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1376024a0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1376024a0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10" name="Google Shape;110;g41376024a0_4_0: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SzPts val="1200"/>
              <a:buFont typeface="Calibri"/>
              <a:buNone/>
            </a:pPr>
            <a:fld id="{00000000-1234-1234-1234-123412341234}" type="slidenum">
              <a:rPr lang="en-US"/>
              <a:t>8</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sz="1000" dirty="0"/>
          </a:p>
        </p:txBody>
      </p:sp>
      <p:sp>
        <p:nvSpPr>
          <p:cNvPr id="119" name="Google Shape;11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676019" y="944179"/>
            <a:ext cx="5791962" cy="748426"/>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600" b="0" i="0" u="none" strike="noStrike" cap="none">
                <a:solidFill>
                  <a:srgbClr val="002060"/>
                </a:solidFill>
                <a:latin typeface="Times New Roman"/>
                <a:ea typeface="Times New Roman"/>
                <a:cs typeface="Times New Roman"/>
                <a:sym typeface="Times New Roman"/>
              </a:defRPr>
            </a:lvl1pPr>
            <a:lvl2pPr marR="0" lvl="1"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6" name="Google Shape;16;p2"/>
          <p:cNvSpPr txBox="1">
            <a:spLocks noGrp="1"/>
          </p:cNvSpPr>
          <p:nvPr>
            <p:ph type="subTitle" idx="1"/>
          </p:nvPr>
        </p:nvSpPr>
        <p:spPr>
          <a:xfrm>
            <a:off x="1548580" y="4264712"/>
            <a:ext cx="2639961" cy="1869131"/>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Noto Sans Symbols"/>
              <a:buNone/>
              <a:defRPr sz="2400" b="0" i="1"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59904" y="304806"/>
            <a:ext cx="7602105" cy="71425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200" b="0" i="0" u="none" strike="noStrike" cap="none">
                <a:solidFill>
                  <a:srgbClr val="002060"/>
                </a:solidFill>
                <a:latin typeface="Times New Roman"/>
                <a:ea typeface="Times New Roman"/>
                <a:cs typeface="Times New Roman"/>
                <a:sym typeface="Times New Roman"/>
              </a:defRPr>
            </a:lvl1pPr>
            <a:lvl2pPr marR="0" lvl="1"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5" name="Google Shape;25;p4"/>
          <p:cNvSpPr txBox="1">
            <a:spLocks noGrp="1"/>
          </p:cNvSpPr>
          <p:nvPr>
            <p:ph type="body" idx="1"/>
          </p:nvPr>
        </p:nvSpPr>
        <p:spPr>
          <a:xfrm>
            <a:off x="859904" y="1458523"/>
            <a:ext cx="7602105" cy="4310215"/>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104775" y="50800"/>
            <a:ext cx="1590675" cy="471487"/>
          </a:xfrm>
          <a:prstGeom prst="rect">
            <a:avLst/>
          </a:prstGeom>
          <a:noFill/>
          <a:ln>
            <a:noFill/>
          </a:ln>
        </p:spPr>
      </p:pic>
      <p:pic>
        <p:nvPicPr>
          <p:cNvPr id="11" name="Google Shape;11;p1"/>
          <p:cNvPicPr preferRelativeResize="0"/>
          <p:nvPr/>
        </p:nvPicPr>
        <p:blipFill rotWithShape="1">
          <a:blip r:embed="rId4">
            <a:alphaModFix/>
          </a:blip>
          <a:srcRect/>
          <a:stretch/>
        </p:blipFill>
        <p:spPr>
          <a:xfrm>
            <a:off x="0" y="1966912"/>
            <a:ext cx="9144000" cy="3468687"/>
          </a:xfrm>
          <a:prstGeom prst="rect">
            <a:avLst/>
          </a:prstGeom>
          <a:noFill/>
          <a:ln>
            <a:noFill/>
          </a:ln>
        </p:spPr>
      </p:pic>
      <p:sp>
        <p:nvSpPr>
          <p:cNvPr id="12" name="Google Shape;12;p1"/>
          <p:cNvSpPr txBox="1">
            <a:spLocks noGrp="1"/>
          </p:cNvSpPr>
          <p:nvPr>
            <p:ph type="title"/>
          </p:nvPr>
        </p:nvSpPr>
        <p:spPr>
          <a:xfrm>
            <a:off x="628650" y="365125"/>
            <a:ext cx="7886700" cy="132556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628650" y="1825625"/>
            <a:ext cx="7886700" cy="4351337"/>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3">
            <a:alphaModFix/>
          </a:blip>
          <a:srcRect/>
          <a:stretch/>
        </p:blipFill>
        <p:spPr>
          <a:xfrm>
            <a:off x="601662" y="1044575"/>
            <a:ext cx="8118475" cy="100012"/>
          </a:xfrm>
          <a:prstGeom prst="rect">
            <a:avLst/>
          </a:prstGeom>
          <a:noFill/>
          <a:ln>
            <a:noFill/>
          </a:ln>
        </p:spPr>
      </p:pic>
      <p:pic>
        <p:nvPicPr>
          <p:cNvPr id="19" name="Google Shape;19;p3"/>
          <p:cNvPicPr preferRelativeResize="0"/>
          <p:nvPr/>
        </p:nvPicPr>
        <p:blipFill rotWithShape="1">
          <a:blip r:embed="rId4">
            <a:alphaModFix/>
          </a:blip>
          <a:srcRect/>
          <a:stretch/>
        </p:blipFill>
        <p:spPr>
          <a:xfrm>
            <a:off x="0" y="5768975"/>
            <a:ext cx="2544762" cy="1089025"/>
          </a:xfrm>
          <a:prstGeom prst="rect">
            <a:avLst/>
          </a:prstGeom>
          <a:noFill/>
          <a:ln>
            <a:noFill/>
          </a:ln>
        </p:spPr>
      </p:pic>
      <p:sp>
        <p:nvSpPr>
          <p:cNvPr id="20" name="Google Shape;20;p3"/>
          <p:cNvSpPr txBox="1">
            <a:spLocks noGrp="1"/>
          </p:cNvSpPr>
          <p:nvPr>
            <p:ph type="title"/>
          </p:nvPr>
        </p:nvSpPr>
        <p:spPr>
          <a:xfrm>
            <a:off x="628650" y="365125"/>
            <a:ext cx="7886700" cy="132556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628650" y="1825625"/>
            <a:ext cx="7886700" cy="4351337"/>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nnie.taylor@noa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8.png"/><Relationship Id="rId3" Type="http://schemas.openxmlformats.org/officeDocument/2006/relationships/image" Target="../media/image5.jpg"/><Relationship Id="rId21" Type="http://schemas.openxmlformats.org/officeDocument/2006/relationships/image" Target="../media/image23.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5" Type="http://schemas.openxmlformats.org/officeDocument/2006/relationships/image" Target="../media/image27.jpg"/><Relationship Id="rId2" Type="http://schemas.openxmlformats.org/officeDocument/2006/relationships/notesSlide" Target="../notesSlides/notesSlide3.xml"/><Relationship Id="rId16" Type="http://schemas.openxmlformats.org/officeDocument/2006/relationships/image" Target="../media/image18.jp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24" Type="http://schemas.openxmlformats.org/officeDocument/2006/relationships/image" Target="../media/image26.png"/><Relationship Id="rId5" Type="http://schemas.openxmlformats.org/officeDocument/2006/relationships/image" Target="../media/image7.jpg"/><Relationship Id="rId15" Type="http://schemas.openxmlformats.org/officeDocument/2006/relationships/image" Target="../media/image17.jpg"/><Relationship Id="rId23" Type="http://schemas.openxmlformats.org/officeDocument/2006/relationships/image" Target="../media/image25.jpg"/><Relationship Id="rId10" Type="http://schemas.openxmlformats.org/officeDocument/2006/relationships/image" Target="../media/image12.jpg"/><Relationship Id="rId19"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 Id="rId22" Type="http://schemas.openxmlformats.org/officeDocument/2006/relationships/image" Target="../media/image24.jpg"/><Relationship Id="rId27" Type="http://schemas.openxmlformats.org/officeDocument/2006/relationships/hyperlink" Target="https://www.fgdc.gov/organization/working-groups-subcommittees/fgc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geodesy.noaa.gov/datums/newdatum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s://geodesy.noaa.gov/web/science_edu/webinar_series/industry-engagement.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hyperlink" Target="https://geodesy.noaa.gov/SPCS/index.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1520825" y="958850"/>
            <a:ext cx="6877050" cy="111601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Federal Geodetic Control Subcommittee</a:t>
            </a:r>
            <a:br>
              <a:rPr lang="en-US" sz="3200" b="0" i="0" u="none" strike="noStrike" cap="none">
                <a:solidFill>
                  <a:srgbClr val="002060"/>
                </a:solidFill>
                <a:latin typeface="Times New Roman"/>
                <a:ea typeface="Times New Roman"/>
                <a:cs typeface="Times New Roman"/>
                <a:sym typeface="Times New Roman"/>
              </a:rPr>
            </a:br>
            <a:r>
              <a:rPr lang="en-US" sz="3200" b="0" i="0" u="none" strike="noStrike" cap="none">
                <a:solidFill>
                  <a:srgbClr val="002060"/>
                </a:solidFill>
                <a:latin typeface="Times New Roman"/>
                <a:ea typeface="Times New Roman"/>
                <a:cs typeface="Times New Roman"/>
                <a:sym typeface="Times New Roman"/>
              </a:rPr>
              <a:t>Update to Coordination Group</a:t>
            </a:r>
            <a:endParaRPr/>
          </a:p>
        </p:txBody>
      </p:sp>
      <p:sp>
        <p:nvSpPr>
          <p:cNvPr id="32" name="Google Shape;32;p5"/>
          <p:cNvSpPr txBox="1">
            <a:spLocks noGrp="1"/>
          </p:cNvSpPr>
          <p:nvPr>
            <p:ph type="subTitle" idx="1"/>
          </p:nvPr>
        </p:nvSpPr>
        <p:spPr>
          <a:xfrm>
            <a:off x="544512" y="4365625"/>
            <a:ext cx="4916487" cy="227488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400"/>
              <a:buFont typeface="Noto Sans Symbols"/>
              <a:buNone/>
            </a:pPr>
            <a:r>
              <a:rPr lang="en-US" sz="2400" b="0" i="1" u="none" strike="noStrike" cap="none">
                <a:solidFill>
                  <a:schemeClr val="dk1"/>
                </a:solidFill>
                <a:latin typeface="Arial"/>
                <a:ea typeface="Arial"/>
                <a:cs typeface="Arial"/>
                <a:sym typeface="Arial"/>
              </a:rPr>
              <a:t>Juliana P. Blackwell</a:t>
            </a:r>
            <a:endParaRPr/>
          </a:p>
          <a:p>
            <a:pPr marL="0" marR="0" lvl="0" indent="0" algn="ctr" rtl="0">
              <a:lnSpc>
                <a:spcPct val="80000"/>
              </a:lnSpc>
              <a:spcBef>
                <a:spcPts val="1000"/>
              </a:spcBef>
              <a:spcAft>
                <a:spcPts val="0"/>
              </a:spcAft>
              <a:buClr>
                <a:schemeClr val="dk1"/>
              </a:buClr>
              <a:buSzPts val="2400"/>
              <a:buFont typeface="Noto Sans Symbols"/>
              <a:buNone/>
            </a:pPr>
            <a:r>
              <a:rPr lang="en-US" sz="2400" b="0" i="1" u="none" strike="noStrike" cap="none">
                <a:solidFill>
                  <a:schemeClr val="dk1"/>
                </a:solidFill>
                <a:latin typeface="Arial"/>
                <a:ea typeface="Arial"/>
                <a:cs typeface="Arial"/>
                <a:sym typeface="Arial"/>
              </a:rPr>
              <a:t>Subcommittee Chair</a:t>
            </a:r>
            <a:endParaRPr/>
          </a:p>
          <a:p>
            <a:pPr marL="0" marR="0" lvl="0" indent="0" algn="ctr" rtl="0">
              <a:lnSpc>
                <a:spcPct val="80000"/>
              </a:lnSpc>
              <a:spcBef>
                <a:spcPts val="1000"/>
              </a:spcBef>
              <a:spcAft>
                <a:spcPts val="0"/>
              </a:spcAft>
              <a:buClr>
                <a:schemeClr val="dk1"/>
              </a:buClr>
              <a:buSzPts val="2400"/>
              <a:buFont typeface="Noto Sans Symbols"/>
              <a:buNone/>
            </a:pPr>
            <a:r>
              <a:rPr lang="en-US" sz="2400" b="0" i="1" u="none" strike="noStrike" cap="none">
                <a:solidFill>
                  <a:schemeClr val="dk1"/>
                </a:solidFill>
                <a:latin typeface="Arial"/>
                <a:ea typeface="Arial"/>
                <a:cs typeface="Arial"/>
                <a:sym typeface="Arial"/>
              </a:rPr>
              <a:t>Director, National Geodetic Survey</a:t>
            </a:r>
            <a:endParaRPr/>
          </a:p>
          <a:p>
            <a:pPr marL="0" marR="0" lvl="0" indent="0" algn="ctr" rtl="0">
              <a:lnSpc>
                <a:spcPct val="80000"/>
              </a:lnSpc>
              <a:spcBef>
                <a:spcPts val="1000"/>
              </a:spcBef>
              <a:spcAft>
                <a:spcPts val="0"/>
              </a:spcAft>
              <a:buClr>
                <a:schemeClr val="dk1"/>
              </a:buClr>
              <a:buSzPts val="2400"/>
              <a:buFont typeface="Noto Sans Symbols"/>
              <a:buNone/>
            </a:pPr>
            <a:r>
              <a:rPr lang="en-US" sz="2400" b="0" i="1" u="sng" strike="noStrike" cap="none">
                <a:solidFill>
                  <a:schemeClr val="hlink"/>
                </a:solidFill>
                <a:latin typeface="Arial"/>
                <a:ea typeface="Arial"/>
                <a:cs typeface="Arial"/>
                <a:sym typeface="Arial"/>
                <a:hlinkClick r:id="rId3"/>
              </a:rPr>
              <a:t>Juliana.Blackwell@noaa.gov</a:t>
            </a:r>
            <a:r>
              <a:rPr lang="en-US" sz="2400" b="0" i="1" u="none" strike="noStrike" cap="none">
                <a:solidFill>
                  <a:schemeClr val="dk1"/>
                </a:solidFill>
                <a:latin typeface="Arial"/>
                <a:ea typeface="Arial"/>
                <a:cs typeface="Arial"/>
                <a:sym typeface="Arial"/>
              </a:rPr>
              <a:t> </a:t>
            </a:r>
            <a:endParaRPr/>
          </a:p>
          <a:p>
            <a:pPr marL="0" marR="0" lvl="0" indent="0" algn="ctr" rtl="0">
              <a:lnSpc>
                <a:spcPct val="80000"/>
              </a:lnSpc>
              <a:spcBef>
                <a:spcPts val="1000"/>
              </a:spcBef>
              <a:spcAft>
                <a:spcPts val="0"/>
              </a:spcAft>
              <a:buClr>
                <a:schemeClr val="dk1"/>
              </a:buClr>
              <a:buSzPts val="2400"/>
              <a:buFont typeface="Noto Sans Symbols"/>
              <a:buNone/>
            </a:pPr>
            <a:r>
              <a:rPr lang="en-US" sz="2400" b="0" i="1" u="none" strike="noStrike" cap="none">
                <a:solidFill>
                  <a:schemeClr val="dk1"/>
                </a:solidFill>
                <a:latin typeface="Arial"/>
                <a:ea typeface="Arial"/>
                <a:cs typeface="Arial"/>
                <a:sym typeface="Arial"/>
              </a:rPr>
              <a:t>September 11, 2018</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4"/>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2900"/>
              <a:buFont typeface="Times New Roman"/>
              <a:buNone/>
            </a:pPr>
            <a:r>
              <a:rPr lang="en-US" sz="2900" b="0" i="0" u="none" strike="noStrike" cap="none">
                <a:solidFill>
                  <a:srgbClr val="002060"/>
                </a:solidFill>
                <a:latin typeface="Times New Roman"/>
                <a:ea typeface="Times New Roman"/>
                <a:cs typeface="Times New Roman"/>
                <a:sym typeface="Times New Roman"/>
              </a:rPr>
              <a:t>Geodetic Control Datasets – Airborne Gravity</a:t>
            </a:r>
            <a:endParaRPr/>
          </a:p>
        </p:txBody>
      </p:sp>
      <p:sp>
        <p:nvSpPr>
          <p:cNvPr id="129" name="Google Shape;129;p14"/>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10</a:t>
            </a:fld>
            <a:endParaRPr/>
          </a:p>
        </p:txBody>
      </p:sp>
      <p:sp>
        <p:nvSpPr>
          <p:cNvPr id="130" name="Google Shape;130;p14"/>
          <p:cNvSpPr txBox="1"/>
          <p:nvPr/>
        </p:nvSpPr>
        <p:spPr>
          <a:xfrm>
            <a:off x="2673350" y="6084887"/>
            <a:ext cx="5264150" cy="5715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0458C"/>
              </a:buClr>
              <a:buSzPts val="2000"/>
              <a:buFont typeface="Arial"/>
              <a:buNone/>
            </a:pPr>
            <a:r>
              <a:rPr lang="en-US" sz="2000" b="0" i="0" u="none">
                <a:solidFill>
                  <a:srgbClr val="40458C"/>
                </a:solidFill>
                <a:latin typeface="Arial"/>
                <a:ea typeface="Arial"/>
                <a:cs typeface="Arial"/>
                <a:sym typeface="Arial"/>
              </a:rPr>
              <a:t>Over 71% Data Collection Complete</a:t>
            </a:r>
            <a:endParaRPr/>
          </a:p>
        </p:txBody>
      </p:sp>
      <p:pic>
        <p:nvPicPr>
          <p:cNvPr id="131" name="Google Shape;131;p14"/>
          <p:cNvPicPr preferRelativeResize="0"/>
          <p:nvPr/>
        </p:nvPicPr>
        <p:blipFill rotWithShape="1">
          <a:blip r:embed="rId3">
            <a:alphaModFix/>
          </a:blip>
          <a:srcRect/>
          <a:stretch/>
        </p:blipFill>
        <p:spPr>
          <a:xfrm>
            <a:off x="1095375" y="1179512"/>
            <a:ext cx="6921500" cy="48450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5"/>
          <p:cNvSpPr txBox="1">
            <a:spLocks noGrp="1"/>
          </p:cNvSpPr>
          <p:nvPr>
            <p:ph type="title"/>
          </p:nvPr>
        </p:nvSpPr>
        <p:spPr>
          <a:xfrm>
            <a:off x="860425" y="304800"/>
            <a:ext cx="7600800" cy="71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Geodetic Control Datasets - CORS</a:t>
            </a:r>
            <a:endParaRPr/>
          </a:p>
        </p:txBody>
      </p:sp>
      <p:sp>
        <p:nvSpPr>
          <p:cNvPr id="137" name="Google Shape;137;p15"/>
          <p:cNvSpPr txBox="1"/>
          <p:nvPr/>
        </p:nvSpPr>
        <p:spPr>
          <a:xfrm>
            <a:off x="6403975" y="6356350"/>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11</a:t>
            </a:fld>
            <a:endParaRPr/>
          </a:p>
        </p:txBody>
      </p:sp>
      <p:pic>
        <p:nvPicPr>
          <p:cNvPr id="138" name="Google Shape;138;p15"/>
          <p:cNvPicPr preferRelativeResize="0"/>
          <p:nvPr/>
        </p:nvPicPr>
        <p:blipFill>
          <a:blip r:embed="rId3">
            <a:alphaModFix/>
          </a:blip>
          <a:stretch>
            <a:fillRect/>
          </a:stretch>
        </p:blipFill>
        <p:spPr>
          <a:xfrm>
            <a:off x="3019677" y="1480475"/>
            <a:ext cx="5828199" cy="4274549"/>
          </a:xfrm>
          <a:prstGeom prst="rect">
            <a:avLst/>
          </a:prstGeom>
          <a:noFill/>
          <a:ln>
            <a:noFill/>
          </a:ln>
        </p:spPr>
      </p:pic>
      <p:sp>
        <p:nvSpPr>
          <p:cNvPr id="139" name="Google Shape;139;p15"/>
          <p:cNvSpPr txBox="1"/>
          <p:nvPr/>
        </p:nvSpPr>
        <p:spPr>
          <a:xfrm>
            <a:off x="334375" y="1771825"/>
            <a:ext cx="2685300" cy="3543600"/>
          </a:xfrm>
          <a:prstGeom prst="rect">
            <a:avLst/>
          </a:prstGeom>
          <a:noFill/>
          <a:ln>
            <a:noFill/>
          </a:ln>
        </p:spPr>
        <p:txBody>
          <a:bodyPr spcFirstLastPara="1" wrap="square" lIns="91425" tIns="91425" rIns="91425" bIns="91425" anchor="t" anchorCtr="0">
            <a:noAutofit/>
          </a:bodyPr>
          <a:lstStyle/>
          <a:p>
            <a:pPr marL="457200" lvl="0" indent="-330200" rtl="0">
              <a:lnSpc>
                <a:spcPct val="115000"/>
              </a:lnSpc>
              <a:spcBef>
                <a:spcPts val="0"/>
              </a:spcBef>
              <a:spcAft>
                <a:spcPts val="0"/>
              </a:spcAft>
              <a:buSzPts val="1600"/>
              <a:buChar char="❖"/>
            </a:pPr>
            <a:r>
              <a:rPr lang="en-US" sz="1600"/>
              <a:t>~1800 Continuously Operating Reference Stations</a:t>
            </a:r>
            <a:endParaRPr sz="1600"/>
          </a:p>
          <a:p>
            <a:pPr marL="457200" lvl="0" indent="-330200" rtl="0">
              <a:lnSpc>
                <a:spcPct val="115000"/>
              </a:lnSpc>
              <a:spcBef>
                <a:spcPts val="0"/>
              </a:spcBef>
              <a:spcAft>
                <a:spcPts val="0"/>
              </a:spcAft>
              <a:buSzPts val="1600"/>
              <a:buChar char="❖"/>
            </a:pPr>
            <a:r>
              <a:rPr lang="en-US" sz="1600"/>
              <a:t>Run by more than 200 organizations (various government, academic, and private organizations)</a:t>
            </a:r>
            <a:endParaRPr sz="1600"/>
          </a:p>
          <a:p>
            <a:pPr marL="457200" lvl="0" indent="-330200" rtl="0">
              <a:lnSpc>
                <a:spcPct val="115000"/>
              </a:lnSpc>
              <a:spcBef>
                <a:spcPts val="0"/>
              </a:spcBef>
              <a:spcAft>
                <a:spcPts val="0"/>
              </a:spcAft>
              <a:buSzPts val="1600"/>
              <a:buChar char="❖"/>
            </a:pPr>
            <a:r>
              <a:rPr lang="en-US" sz="1600"/>
              <a:t>Provide access to the U.S. National Spatial Reference System</a:t>
            </a:r>
            <a:endParaRPr sz="1600"/>
          </a:p>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txBox="1">
            <a:spLocks noGrp="1"/>
          </p:cNvSpPr>
          <p:nvPr>
            <p:ph type="title"/>
          </p:nvPr>
        </p:nvSpPr>
        <p:spPr>
          <a:xfrm>
            <a:off x="860425" y="304800"/>
            <a:ext cx="7600800" cy="71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a:t>Foundation CORS </a:t>
            </a:r>
            <a:endParaRPr/>
          </a:p>
        </p:txBody>
      </p:sp>
      <p:sp>
        <p:nvSpPr>
          <p:cNvPr id="145" name="Google Shape;145;p16"/>
          <p:cNvSpPr txBox="1"/>
          <p:nvPr/>
        </p:nvSpPr>
        <p:spPr>
          <a:xfrm>
            <a:off x="6403975" y="6356350"/>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12</a:t>
            </a:fld>
            <a:endParaRPr/>
          </a:p>
        </p:txBody>
      </p:sp>
      <p:sp>
        <p:nvSpPr>
          <p:cNvPr id="146" name="Google Shape;146;p16"/>
          <p:cNvSpPr txBox="1"/>
          <p:nvPr/>
        </p:nvSpPr>
        <p:spPr>
          <a:xfrm>
            <a:off x="334375" y="1771825"/>
            <a:ext cx="2685300" cy="354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147" name="Google Shape;147;p16"/>
          <p:cNvPicPr preferRelativeResize="0"/>
          <p:nvPr/>
        </p:nvPicPr>
        <p:blipFill>
          <a:blip r:embed="rId3">
            <a:alphaModFix/>
          </a:blip>
          <a:stretch>
            <a:fillRect/>
          </a:stretch>
        </p:blipFill>
        <p:spPr>
          <a:xfrm>
            <a:off x="579725" y="1174825"/>
            <a:ext cx="8162200" cy="4904200"/>
          </a:xfrm>
          <a:prstGeom prst="rect">
            <a:avLst/>
          </a:prstGeom>
          <a:noFill/>
          <a:ln>
            <a:noFill/>
          </a:ln>
        </p:spPr>
      </p:pic>
      <p:sp>
        <p:nvSpPr>
          <p:cNvPr id="148" name="Google Shape;148;p16"/>
          <p:cNvSpPr txBox="1"/>
          <p:nvPr/>
        </p:nvSpPr>
        <p:spPr>
          <a:xfrm>
            <a:off x="754600" y="4417200"/>
            <a:ext cx="3295200" cy="145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A set of federally-operated, ultra-high-quality, high-reliability stations with the longevity to guarantee citizens access to official NSRS positions and support international positioning consistency efforts.</a:t>
            </a:r>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Geodetic Control Datasets – Passive Marks</a:t>
            </a:r>
            <a:endParaRPr/>
          </a:p>
        </p:txBody>
      </p:sp>
      <p:sp>
        <p:nvSpPr>
          <p:cNvPr id="154" name="Google Shape;154;p17"/>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13</a:t>
            </a:fld>
            <a:endParaRPr/>
          </a:p>
        </p:txBody>
      </p:sp>
      <p:pic>
        <p:nvPicPr>
          <p:cNvPr id="155" name="Google Shape;155;p17"/>
          <p:cNvPicPr preferRelativeResize="0"/>
          <p:nvPr/>
        </p:nvPicPr>
        <p:blipFill rotWithShape="1">
          <a:blip r:embed="rId3">
            <a:alphaModFix/>
          </a:blip>
          <a:srcRect r="1516"/>
          <a:stretch/>
        </p:blipFill>
        <p:spPr>
          <a:xfrm>
            <a:off x="304800" y="1420812"/>
            <a:ext cx="3376612" cy="4189412"/>
          </a:xfrm>
          <a:prstGeom prst="rect">
            <a:avLst/>
          </a:prstGeom>
          <a:noFill/>
          <a:ln w="9525" cap="flat" cmpd="sng">
            <a:solidFill>
              <a:srgbClr val="40458C"/>
            </a:solidFill>
            <a:prstDash val="solid"/>
            <a:miter lim="800000"/>
            <a:headEnd type="none" w="sm" len="sm"/>
            <a:tailEnd type="none" w="sm" len="sm"/>
          </a:ln>
        </p:spPr>
      </p:pic>
      <p:pic>
        <p:nvPicPr>
          <p:cNvPr id="156" name="Google Shape;156;p17" descr="C:\BShaw\My_Maps\GeodeticControl\images\PassiveControl_Datasheets_20160606_sm.png"/>
          <p:cNvPicPr preferRelativeResize="0"/>
          <p:nvPr/>
        </p:nvPicPr>
        <p:blipFill rotWithShape="1">
          <a:blip r:embed="rId4">
            <a:alphaModFix/>
          </a:blip>
          <a:srcRect/>
          <a:stretch/>
        </p:blipFill>
        <p:spPr>
          <a:xfrm>
            <a:off x="3810000" y="1524000"/>
            <a:ext cx="5094287" cy="3821112"/>
          </a:xfrm>
          <a:prstGeom prst="rect">
            <a:avLst/>
          </a:prstGeom>
          <a:noFill/>
          <a:ln>
            <a:noFill/>
          </a:ln>
        </p:spPr>
      </p:pic>
      <p:sp>
        <p:nvSpPr>
          <p:cNvPr id="157" name="Google Shape;157;p17"/>
          <p:cNvSpPr txBox="1"/>
          <p:nvPr/>
        </p:nvSpPr>
        <p:spPr>
          <a:xfrm>
            <a:off x="3848100" y="5486400"/>
            <a:ext cx="5056187" cy="381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40458C"/>
              </a:buClr>
              <a:buSzPts val="2000"/>
              <a:buFont typeface="Arial"/>
              <a:buNone/>
            </a:pPr>
            <a:r>
              <a:rPr lang="en-US" sz="2000" b="0" i="0" u="none">
                <a:solidFill>
                  <a:srgbClr val="40458C"/>
                </a:solidFill>
                <a:latin typeface="Arial"/>
                <a:ea typeface="Arial"/>
                <a:cs typeface="Arial"/>
                <a:sym typeface="Arial"/>
              </a:rPr>
              <a:t>Over 800,000 geodetic control datasheets</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Geodetic Control Datasets – Geoid Models</a:t>
            </a:r>
            <a:endParaRPr/>
          </a:p>
        </p:txBody>
      </p:sp>
      <p:sp>
        <p:nvSpPr>
          <p:cNvPr id="163" name="Google Shape;163;p18"/>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14</a:t>
            </a:fld>
            <a:endParaRPr/>
          </a:p>
        </p:txBody>
      </p:sp>
      <p:pic>
        <p:nvPicPr>
          <p:cNvPr id="164" name="Google Shape;164;p18"/>
          <p:cNvPicPr preferRelativeResize="0"/>
          <p:nvPr/>
        </p:nvPicPr>
        <p:blipFill rotWithShape="1">
          <a:blip r:embed="rId3">
            <a:alphaModFix/>
          </a:blip>
          <a:srcRect/>
          <a:stretch/>
        </p:blipFill>
        <p:spPr>
          <a:xfrm>
            <a:off x="349250" y="1174750"/>
            <a:ext cx="8705850" cy="5114925"/>
          </a:xfrm>
          <a:prstGeom prst="rect">
            <a:avLst/>
          </a:prstGeom>
          <a:noFill/>
          <a:ln>
            <a:noFill/>
          </a:ln>
        </p:spPr>
      </p:pic>
      <p:sp>
        <p:nvSpPr>
          <p:cNvPr id="165" name="Google Shape;165;p18"/>
          <p:cNvSpPr txBox="1"/>
          <p:nvPr/>
        </p:nvSpPr>
        <p:spPr>
          <a:xfrm>
            <a:off x="219075" y="3052762"/>
            <a:ext cx="3916362" cy="1754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CONUS</a:t>
            </a:r>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Alaska</a:t>
            </a:r>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Hawaii</a:t>
            </a:r>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American Samoa</a:t>
            </a:r>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Puerto Ric</a:t>
            </a:r>
            <a:r>
              <a:rPr lang="en-US" sz="1800">
                <a:solidFill>
                  <a:schemeClr val="dk1"/>
                </a:solidFill>
              </a:rPr>
              <a:t>o</a:t>
            </a:r>
            <a:r>
              <a:rPr lang="en-US" sz="1800" b="0" i="0" u="none">
                <a:solidFill>
                  <a:schemeClr val="dk1"/>
                </a:solidFill>
                <a:latin typeface="Arial"/>
                <a:ea typeface="Arial"/>
                <a:cs typeface="Arial"/>
                <a:sym typeface="Arial"/>
              </a:rPr>
              <a:t> &amp; US Virgin Islands</a:t>
            </a:r>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Guam and Northern Mariana Islands</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860425" y="304800"/>
            <a:ext cx="7600800" cy="71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Geodetic Control Datasets – Geoid Models</a:t>
            </a:r>
            <a:endParaRPr/>
          </a:p>
        </p:txBody>
      </p:sp>
      <p:sp>
        <p:nvSpPr>
          <p:cNvPr id="171" name="Google Shape;171;p19"/>
          <p:cNvSpPr txBox="1"/>
          <p:nvPr/>
        </p:nvSpPr>
        <p:spPr>
          <a:xfrm>
            <a:off x="6403975" y="6356350"/>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15</a:t>
            </a:fld>
            <a:endParaRPr/>
          </a:p>
        </p:txBody>
      </p:sp>
      <p:pic>
        <p:nvPicPr>
          <p:cNvPr id="172" name="Google Shape;172;p19"/>
          <p:cNvPicPr preferRelativeResize="0"/>
          <p:nvPr/>
        </p:nvPicPr>
        <p:blipFill rotWithShape="1">
          <a:blip r:embed="rId3">
            <a:alphaModFix/>
          </a:blip>
          <a:srcRect l="20414" t="15249" r="20737" b="5366"/>
          <a:stretch/>
        </p:blipFill>
        <p:spPr>
          <a:xfrm>
            <a:off x="1933034" y="1216007"/>
            <a:ext cx="5343746" cy="474680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860425" y="304800"/>
            <a:ext cx="7600800" cy="71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Geodetic Control Datasets – Geoid Models</a:t>
            </a:r>
            <a:endParaRPr/>
          </a:p>
        </p:txBody>
      </p:sp>
      <p:sp>
        <p:nvSpPr>
          <p:cNvPr id="178" name="Google Shape;178;p20"/>
          <p:cNvSpPr txBox="1"/>
          <p:nvPr/>
        </p:nvSpPr>
        <p:spPr>
          <a:xfrm>
            <a:off x="6403975" y="6356350"/>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16</a:t>
            </a:fld>
            <a:endParaRPr/>
          </a:p>
        </p:txBody>
      </p:sp>
      <p:sp>
        <p:nvSpPr>
          <p:cNvPr id="179" name="Google Shape;179;p20"/>
          <p:cNvSpPr txBox="1"/>
          <p:nvPr/>
        </p:nvSpPr>
        <p:spPr>
          <a:xfrm>
            <a:off x="278893" y="1582026"/>
            <a:ext cx="29238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Helvetica Neue"/>
              <a:buNone/>
            </a:pPr>
            <a:r>
              <a:rPr lang="en-US" sz="2400" i="0" u="none" dirty="0">
                <a:solidFill>
                  <a:srgbClr val="000000"/>
                </a:solidFill>
              </a:rPr>
              <a:t>Prototype Hybrid Geoid (v5.1) </a:t>
            </a:r>
            <a:endParaRPr sz="2400" dirty="0"/>
          </a:p>
        </p:txBody>
      </p:sp>
      <p:sp>
        <p:nvSpPr>
          <p:cNvPr id="180" name="Google Shape;180;p20"/>
          <p:cNvSpPr txBox="1"/>
          <p:nvPr/>
        </p:nvSpPr>
        <p:spPr>
          <a:xfrm>
            <a:off x="224275" y="2611513"/>
            <a:ext cx="2809200" cy="2062200"/>
          </a:xfrm>
          <a:prstGeom prst="rect">
            <a:avLst/>
          </a:prstGeom>
          <a:noFill/>
          <a:ln>
            <a:noFill/>
          </a:ln>
        </p:spPr>
        <p:txBody>
          <a:bodyPr spcFirstLastPara="1" wrap="square" lIns="91425" tIns="45700" rIns="91425" bIns="45700" anchor="t" anchorCtr="0">
            <a:noAutofit/>
          </a:bodyPr>
          <a:lstStyle/>
          <a:p>
            <a:pPr marL="284162" marR="0" lvl="0" indent="-296862" algn="l" rtl="0">
              <a:lnSpc>
                <a:spcPct val="100000"/>
              </a:lnSpc>
              <a:spcBef>
                <a:spcPts val="0"/>
              </a:spcBef>
              <a:spcAft>
                <a:spcPts val="0"/>
              </a:spcAft>
              <a:buClr>
                <a:srgbClr val="000000"/>
              </a:buClr>
              <a:buSzPts val="1800"/>
              <a:buFont typeface="Arial"/>
              <a:buChar char="❖"/>
            </a:pPr>
            <a:r>
              <a:rPr lang="en-US" sz="1800"/>
              <a:t>Planned release 2019</a:t>
            </a:r>
            <a:endParaRPr sz="1800"/>
          </a:p>
          <a:p>
            <a:pPr marL="284162" marR="0" lvl="0" indent="-296862" algn="l" rtl="0">
              <a:lnSpc>
                <a:spcPct val="100000"/>
              </a:lnSpc>
              <a:spcBef>
                <a:spcPts val="0"/>
              </a:spcBef>
              <a:spcAft>
                <a:spcPts val="0"/>
              </a:spcAft>
              <a:buClr>
                <a:srgbClr val="000000"/>
              </a:buClr>
              <a:buSzPts val="1800"/>
              <a:buFont typeface="Arial"/>
              <a:buChar char="❖"/>
            </a:pPr>
            <a:r>
              <a:rPr lang="en-US" sz="1800" i="0" u="none">
                <a:solidFill>
                  <a:srgbClr val="000000"/>
                </a:solidFill>
              </a:rPr>
              <a:t>Similar construction as GEOID12B</a:t>
            </a:r>
            <a:endParaRPr sz="1800" i="0" u="none">
              <a:solidFill>
                <a:srgbClr val="000000"/>
              </a:solidFill>
            </a:endParaRPr>
          </a:p>
          <a:p>
            <a:pPr marL="284162" marR="0" lvl="0" indent="-296862" algn="l" rtl="0">
              <a:lnSpc>
                <a:spcPct val="100000"/>
              </a:lnSpc>
              <a:spcBef>
                <a:spcPts val="0"/>
              </a:spcBef>
              <a:spcAft>
                <a:spcPts val="0"/>
              </a:spcAft>
              <a:buClr>
                <a:srgbClr val="000000"/>
              </a:buClr>
              <a:buSzPts val="1800"/>
              <a:buFont typeface="Arial"/>
              <a:buChar char="❖"/>
            </a:pPr>
            <a:r>
              <a:rPr lang="en-US" sz="1800" i="0" u="none">
                <a:solidFill>
                  <a:srgbClr val="000000"/>
                </a:solidFill>
              </a:rPr>
              <a:t>Gravimetric Geoid Model: xGEOID17B</a:t>
            </a:r>
            <a:endParaRPr sz="1800" i="0" u="none">
              <a:solidFill>
                <a:srgbClr val="000000"/>
              </a:solidFill>
            </a:endParaRPr>
          </a:p>
          <a:p>
            <a:pPr marL="284162" marR="0" lvl="0" indent="-296862" algn="l" rtl="0">
              <a:lnSpc>
                <a:spcPct val="100000"/>
              </a:lnSpc>
              <a:spcBef>
                <a:spcPts val="0"/>
              </a:spcBef>
              <a:spcAft>
                <a:spcPts val="0"/>
              </a:spcAft>
              <a:buClr>
                <a:srgbClr val="000000"/>
              </a:buClr>
              <a:buSzPts val="1800"/>
              <a:buFont typeface="Arial"/>
              <a:buChar char="❖"/>
            </a:pPr>
            <a:r>
              <a:rPr lang="en-US" sz="1800"/>
              <a:t>GPS on bench marks</a:t>
            </a:r>
            <a:endParaRPr sz="1800" i="0" u="none">
              <a:solidFill>
                <a:srgbClr val="000000"/>
              </a:solidFill>
            </a:endParaRPr>
          </a:p>
          <a:p>
            <a:pPr marL="284162" lvl="0" indent="0" rtl="0">
              <a:spcBef>
                <a:spcPts val="0"/>
              </a:spcBef>
              <a:spcAft>
                <a:spcPts val="0"/>
              </a:spcAft>
              <a:buNone/>
            </a:pPr>
            <a:endParaRPr sz="1800"/>
          </a:p>
        </p:txBody>
      </p:sp>
      <p:pic>
        <p:nvPicPr>
          <p:cNvPr id="181" name="Google Shape;181;p20"/>
          <p:cNvPicPr preferRelativeResize="0"/>
          <p:nvPr/>
        </p:nvPicPr>
        <p:blipFill rotWithShape="1">
          <a:blip r:embed="rId3">
            <a:alphaModFix/>
          </a:blip>
          <a:srcRect l="3997" t="5052" r="3896" b="5043"/>
          <a:stretch/>
        </p:blipFill>
        <p:spPr>
          <a:xfrm>
            <a:off x="2995175" y="1363275"/>
            <a:ext cx="6044350" cy="455867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FGCS Meetings</a:t>
            </a:r>
            <a:endParaRPr/>
          </a:p>
        </p:txBody>
      </p:sp>
      <p:sp>
        <p:nvSpPr>
          <p:cNvPr id="187" name="Google Shape;187;p21"/>
          <p:cNvSpPr txBox="1">
            <a:spLocks noGrp="1"/>
          </p:cNvSpPr>
          <p:nvPr>
            <p:ph type="body" idx="1"/>
          </p:nvPr>
        </p:nvSpPr>
        <p:spPr>
          <a:xfrm>
            <a:off x="687374" y="1471600"/>
            <a:ext cx="7773900" cy="4310100"/>
          </a:xfrm>
          <a:prstGeom prst="rect">
            <a:avLst/>
          </a:prstGeom>
          <a:noFill/>
          <a:ln>
            <a:noFill/>
          </a:ln>
        </p:spPr>
        <p:txBody>
          <a:bodyPr spcFirstLastPara="1" wrap="square" lIns="91425" tIns="45700" rIns="91425" bIns="45700" anchor="t" anchorCtr="0">
            <a:noAutofit/>
          </a:bodyPr>
          <a:lstStyle/>
          <a:p>
            <a:pPr marL="273050" marR="0" lvl="0" indent="-260350" algn="l" rtl="0">
              <a:lnSpc>
                <a:spcPct val="100000"/>
              </a:lnSpc>
              <a:spcBef>
                <a:spcPts val="0"/>
              </a:spcBef>
              <a:spcAft>
                <a:spcPts val="0"/>
              </a:spcAft>
              <a:buClr>
                <a:srgbClr val="000000"/>
              </a:buClr>
              <a:buSzPts val="2200"/>
              <a:buFont typeface="Noto Sans Symbols"/>
              <a:buChar char="❖"/>
            </a:pPr>
            <a:r>
              <a:rPr lang="en-US" sz="2200" b="0" i="0" u="none" dirty="0">
                <a:solidFill>
                  <a:srgbClr val="000000"/>
                </a:solidFill>
                <a:latin typeface="Arial"/>
                <a:ea typeface="Arial"/>
                <a:cs typeface="Arial"/>
                <a:sym typeface="Arial"/>
              </a:rPr>
              <a:t>The last FGCS meeting was February 2</a:t>
            </a:r>
            <a:r>
              <a:rPr lang="en-US" sz="2200" dirty="0">
                <a:solidFill>
                  <a:srgbClr val="000000"/>
                </a:solidFill>
              </a:rPr>
              <a:t>2</a:t>
            </a:r>
            <a:r>
              <a:rPr lang="en-US" sz="2200" b="0" i="0" u="none" dirty="0">
                <a:solidFill>
                  <a:srgbClr val="000000"/>
                </a:solidFill>
                <a:latin typeface="Arial"/>
                <a:ea typeface="Arial"/>
                <a:cs typeface="Arial"/>
                <a:sym typeface="Arial"/>
              </a:rPr>
              <a:t>, 201</a:t>
            </a:r>
            <a:r>
              <a:rPr lang="en-US" sz="2200" dirty="0">
                <a:solidFill>
                  <a:srgbClr val="000000"/>
                </a:solidFill>
              </a:rPr>
              <a:t>8</a:t>
            </a:r>
            <a:r>
              <a:rPr lang="en-US" sz="2200" b="0" i="0" u="none" dirty="0">
                <a:solidFill>
                  <a:srgbClr val="000000"/>
                </a:solidFill>
                <a:latin typeface="Arial"/>
                <a:ea typeface="Arial"/>
                <a:cs typeface="Arial"/>
                <a:sym typeface="Arial"/>
              </a:rPr>
              <a:t>. </a:t>
            </a:r>
            <a:endParaRPr sz="2200" dirty="0">
              <a:solidFill>
                <a:srgbClr val="000000"/>
              </a:solidFill>
            </a:endParaRPr>
          </a:p>
          <a:p>
            <a:pPr marL="730250" marR="0" lvl="2" indent="-260350" algn="l" rtl="0">
              <a:lnSpc>
                <a:spcPct val="100000"/>
              </a:lnSpc>
              <a:spcBef>
                <a:spcPts val="500"/>
              </a:spcBef>
              <a:spcAft>
                <a:spcPts val="0"/>
              </a:spcAft>
              <a:buClr>
                <a:srgbClr val="000000"/>
              </a:buClr>
              <a:buSzPts val="2200"/>
              <a:buFont typeface="Arial"/>
              <a:buChar char="•"/>
            </a:pPr>
            <a:r>
              <a:rPr lang="en-US" sz="2200" dirty="0">
                <a:solidFill>
                  <a:srgbClr val="000000"/>
                </a:solidFill>
              </a:rPr>
              <a:t>International coordination</a:t>
            </a:r>
            <a:endParaRPr sz="2200" dirty="0">
              <a:solidFill>
                <a:srgbClr val="000000"/>
              </a:solidFill>
            </a:endParaRPr>
          </a:p>
          <a:p>
            <a:pPr marL="730250" marR="0" lvl="2" indent="-260350" algn="l" rtl="0">
              <a:lnSpc>
                <a:spcPct val="100000"/>
              </a:lnSpc>
              <a:spcBef>
                <a:spcPts val="500"/>
              </a:spcBef>
              <a:spcAft>
                <a:spcPts val="0"/>
              </a:spcAft>
              <a:buClr>
                <a:srgbClr val="000000"/>
              </a:buClr>
              <a:buSzPts val="2200"/>
              <a:buFont typeface="Arial"/>
              <a:buChar char="•"/>
            </a:pPr>
            <a:r>
              <a:rPr lang="en-US" sz="2200" b="0" i="0" u="none" strike="noStrike" cap="none" dirty="0">
                <a:solidFill>
                  <a:srgbClr val="000000"/>
                </a:solidFill>
                <a:latin typeface="Arial"/>
                <a:ea typeface="Arial"/>
                <a:cs typeface="Arial"/>
                <a:sym typeface="Arial"/>
              </a:rPr>
              <a:t>NSRS modernization efforts</a:t>
            </a:r>
            <a:endParaRPr sz="2200" dirty="0">
              <a:solidFill>
                <a:srgbClr val="000000"/>
              </a:solidFill>
            </a:endParaRPr>
          </a:p>
          <a:p>
            <a:pPr marL="730250" marR="0" lvl="2" indent="-260350" algn="l" rtl="0">
              <a:lnSpc>
                <a:spcPct val="100000"/>
              </a:lnSpc>
              <a:spcBef>
                <a:spcPts val="500"/>
              </a:spcBef>
              <a:spcAft>
                <a:spcPts val="0"/>
              </a:spcAft>
              <a:buClr>
                <a:srgbClr val="000000"/>
              </a:buClr>
              <a:buSzPts val="2200"/>
              <a:buFont typeface="Arial"/>
              <a:buChar char="•"/>
            </a:pPr>
            <a:r>
              <a:rPr lang="en-US" sz="2200" dirty="0">
                <a:solidFill>
                  <a:srgbClr val="000000"/>
                </a:solidFill>
              </a:rPr>
              <a:t>GEOID18 </a:t>
            </a:r>
            <a:r>
              <a:rPr lang="en-US" sz="2200" dirty="0" smtClean="0">
                <a:solidFill>
                  <a:srgbClr val="000000"/>
                </a:solidFill>
              </a:rPr>
              <a:t>update</a:t>
            </a:r>
            <a:endParaRPr sz="2200" dirty="0">
              <a:solidFill>
                <a:srgbClr val="000000"/>
              </a:solidFill>
            </a:endParaRPr>
          </a:p>
          <a:p>
            <a:pPr marL="730250" marR="0" lvl="2" indent="-260350" algn="l" rtl="0">
              <a:lnSpc>
                <a:spcPct val="100000"/>
              </a:lnSpc>
              <a:spcBef>
                <a:spcPts val="500"/>
              </a:spcBef>
              <a:spcAft>
                <a:spcPts val="0"/>
              </a:spcAft>
              <a:buClr>
                <a:srgbClr val="000000"/>
              </a:buClr>
              <a:buSzPts val="2200"/>
              <a:buFont typeface="Arial"/>
              <a:buChar char="•"/>
            </a:pPr>
            <a:r>
              <a:rPr lang="en-US" sz="2200" dirty="0">
                <a:solidFill>
                  <a:srgbClr val="000000"/>
                </a:solidFill>
              </a:rPr>
              <a:t>State Plane Coordinates for 2022</a:t>
            </a:r>
            <a:endParaRPr sz="2200" dirty="0">
              <a:solidFill>
                <a:srgbClr val="000000"/>
              </a:solidFill>
            </a:endParaRPr>
          </a:p>
          <a:p>
            <a:pPr marL="730250" marR="0" lvl="2" indent="-260350" algn="l" rtl="0">
              <a:lnSpc>
                <a:spcPct val="100000"/>
              </a:lnSpc>
              <a:spcBef>
                <a:spcPts val="500"/>
              </a:spcBef>
              <a:spcAft>
                <a:spcPts val="0"/>
              </a:spcAft>
              <a:buClr>
                <a:srgbClr val="000000"/>
              </a:buClr>
              <a:buSzPts val="2200"/>
              <a:buFont typeface="Arial"/>
              <a:buChar char="•"/>
            </a:pPr>
            <a:r>
              <a:rPr lang="en-US" sz="2200" dirty="0">
                <a:solidFill>
                  <a:srgbClr val="000000"/>
                </a:solidFill>
              </a:rPr>
              <a:t>Discussion on NADCON approval</a:t>
            </a:r>
            <a:endParaRPr sz="2200" dirty="0">
              <a:solidFill>
                <a:srgbClr val="000000"/>
              </a:solidFill>
            </a:endParaRPr>
          </a:p>
          <a:p>
            <a:pPr marL="730250" marR="0" lvl="2" indent="-260350" algn="l" rtl="0">
              <a:lnSpc>
                <a:spcPct val="100000"/>
              </a:lnSpc>
              <a:spcBef>
                <a:spcPts val="500"/>
              </a:spcBef>
              <a:spcAft>
                <a:spcPts val="0"/>
              </a:spcAft>
              <a:buClr>
                <a:srgbClr val="000000"/>
              </a:buClr>
              <a:buSzPts val="2200"/>
              <a:buFont typeface="Arial"/>
              <a:buChar char="•"/>
            </a:pPr>
            <a:r>
              <a:rPr lang="en-US" sz="2200" dirty="0">
                <a:solidFill>
                  <a:srgbClr val="000000"/>
                </a:solidFill>
              </a:rPr>
              <a:t>Work group discussions</a:t>
            </a:r>
            <a:endParaRPr sz="2200" b="0" i="0" u="none" dirty="0">
              <a:solidFill>
                <a:srgbClr val="000000"/>
              </a:solidFill>
              <a:latin typeface="Arial"/>
              <a:ea typeface="Arial"/>
              <a:cs typeface="Arial"/>
              <a:sym typeface="Arial"/>
            </a:endParaRPr>
          </a:p>
          <a:p>
            <a:pPr marL="273050" marR="0" lvl="0" indent="-260350" algn="l" rtl="0">
              <a:lnSpc>
                <a:spcPct val="100000"/>
              </a:lnSpc>
              <a:spcBef>
                <a:spcPts val="1000"/>
              </a:spcBef>
              <a:spcAft>
                <a:spcPts val="0"/>
              </a:spcAft>
              <a:buClr>
                <a:srgbClr val="000000"/>
              </a:buClr>
              <a:buSzPts val="2200"/>
              <a:buFont typeface="Noto Sans Symbols"/>
              <a:buChar char="❖"/>
            </a:pPr>
            <a:r>
              <a:rPr lang="en-US" sz="2200" b="0" i="0" u="none" dirty="0">
                <a:solidFill>
                  <a:srgbClr val="000000"/>
                </a:solidFill>
                <a:latin typeface="Arial"/>
                <a:ea typeface="Arial"/>
                <a:cs typeface="Arial"/>
                <a:sym typeface="Arial"/>
              </a:rPr>
              <a:t>The next FGCS meeting will be held October 25, 2018.</a:t>
            </a:r>
            <a:endParaRPr sz="2200" dirty="0">
              <a:solidFill>
                <a:srgbClr val="000000"/>
              </a:solidFill>
            </a:endParaRPr>
          </a:p>
        </p:txBody>
      </p:sp>
      <p:sp>
        <p:nvSpPr>
          <p:cNvPr id="188" name="Google Shape;188;p21"/>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17</a:t>
            </a:f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2"/>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Next Steps</a:t>
            </a:r>
            <a:endParaRPr/>
          </a:p>
        </p:txBody>
      </p:sp>
      <p:sp>
        <p:nvSpPr>
          <p:cNvPr id="195" name="Google Shape;195;p22"/>
          <p:cNvSpPr txBox="1">
            <a:spLocks noGrp="1"/>
          </p:cNvSpPr>
          <p:nvPr>
            <p:ph type="body" idx="1"/>
          </p:nvPr>
        </p:nvSpPr>
        <p:spPr>
          <a:xfrm>
            <a:off x="687387" y="1471612"/>
            <a:ext cx="6964362" cy="4310062"/>
          </a:xfrm>
          <a:prstGeom prst="rect">
            <a:avLst/>
          </a:prstGeom>
          <a:noFill/>
          <a:ln>
            <a:noFill/>
          </a:ln>
        </p:spPr>
        <p:txBody>
          <a:bodyPr spcFirstLastPara="1" wrap="square" lIns="91425" tIns="45700" rIns="91425" bIns="45700" anchor="t" anchorCtr="0">
            <a:noAutofit/>
          </a:bodyPr>
          <a:lstStyle/>
          <a:p>
            <a:pPr marL="0" marR="0" lvl="2"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In the coming months, the FGCS plans to:</a:t>
            </a:r>
            <a:endParaRPr/>
          </a:p>
          <a:p>
            <a:pPr marL="273050" marR="0" lvl="0" indent="-273050" algn="l" rtl="0">
              <a:lnSpc>
                <a:spcPct val="100000"/>
              </a:lnSpc>
              <a:spcBef>
                <a:spcPts val="1000"/>
              </a:spcBef>
              <a:spcAft>
                <a:spcPts val="0"/>
              </a:spcAft>
              <a:buClr>
                <a:schemeClr val="dk1"/>
              </a:buClr>
              <a:buSzPts val="2000"/>
              <a:buFont typeface="Noto Sans Symbols"/>
              <a:buChar char="❖"/>
            </a:pPr>
            <a:r>
              <a:rPr lang="en-US" sz="2000" b="0" i="0" u="none">
                <a:solidFill>
                  <a:schemeClr val="dk1"/>
                </a:solidFill>
                <a:latin typeface="Arial"/>
                <a:ea typeface="Arial"/>
                <a:cs typeface="Arial"/>
                <a:sym typeface="Arial"/>
              </a:rPr>
              <a:t>Continue to prepare for the new geometric and geopotential datums</a:t>
            </a:r>
            <a:endParaRPr/>
          </a:p>
          <a:p>
            <a:pPr marL="273050" marR="0" lvl="0" indent="-273050" algn="l" rtl="0">
              <a:lnSpc>
                <a:spcPct val="100000"/>
              </a:lnSpc>
              <a:spcBef>
                <a:spcPts val="1000"/>
              </a:spcBef>
              <a:spcAft>
                <a:spcPts val="0"/>
              </a:spcAft>
              <a:buClr>
                <a:schemeClr val="dk1"/>
              </a:buClr>
              <a:buSzPts val="2000"/>
              <a:buFont typeface="Noto Sans Symbols"/>
              <a:buChar char="❖"/>
            </a:pPr>
            <a:r>
              <a:rPr lang="en-US" sz="2000" b="0" i="0" u="none">
                <a:solidFill>
                  <a:schemeClr val="dk1"/>
                </a:solidFill>
                <a:latin typeface="Arial"/>
                <a:ea typeface="Arial"/>
                <a:cs typeface="Arial"/>
                <a:sym typeface="Arial"/>
              </a:rPr>
              <a:t>Plan for next FGCS meeting</a:t>
            </a:r>
            <a:endParaRPr/>
          </a:p>
          <a:p>
            <a:pPr marL="273050" marR="0" lvl="0" indent="-273050" algn="l" rtl="0">
              <a:lnSpc>
                <a:spcPct val="100000"/>
              </a:lnSpc>
              <a:spcBef>
                <a:spcPts val="1000"/>
              </a:spcBef>
              <a:spcAft>
                <a:spcPts val="0"/>
              </a:spcAft>
              <a:buClr>
                <a:schemeClr val="dk1"/>
              </a:buClr>
              <a:buSzPts val="2000"/>
              <a:buFont typeface="Noto Sans Symbols"/>
              <a:buChar char="❖"/>
            </a:pPr>
            <a:r>
              <a:rPr lang="en-US" sz="2000" b="0" i="0" u="none">
                <a:solidFill>
                  <a:schemeClr val="dk1"/>
                </a:solidFill>
                <a:latin typeface="Arial"/>
                <a:ea typeface="Arial"/>
                <a:cs typeface="Arial"/>
                <a:sym typeface="Arial"/>
              </a:rPr>
              <a:t>Continue to inform constituents about the new datums coming in 2022</a:t>
            </a:r>
            <a:endParaRPr sz="2000"/>
          </a:p>
          <a:p>
            <a:pPr marL="273050" marR="0" lvl="0" indent="-273050" algn="l" rtl="0">
              <a:lnSpc>
                <a:spcPct val="100000"/>
              </a:lnSpc>
              <a:spcBef>
                <a:spcPts val="100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Develop education lessons to help inform the public about geodetic principles</a:t>
            </a:r>
            <a:endParaRPr sz="2000" b="0" i="0" u="none" strike="noStrike" cap="none">
              <a:solidFill>
                <a:schemeClr val="dk1"/>
              </a:solidFill>
              <a:latin typeface="Arial"/>
              <a:ea typeface="Arial"/>
              <a:cs typeface="Arial"/>
              <a:sym typeface="Arial"/>
            </a:endParaRPr>
          </a:p>
          <a:p>
            <a:pPr marL="273050" marR="0" lvl="0" indent="-273050" algn="l" rtl="0">
              <a:lnSpc>
                <a:spcPct val="100000"/>
              </a:lnSpc>
              <a:spcBef>
                <a:spcPts val="1000"/>
              </a:spcBef>
              <a:spcAft>
                <a:spcPts val="0"/>
              </a:spcAft>
              <a:buClr>
                <a:schemeClr val="dk1"/>
              </a:buClr>
              <a:buSzPts val="2000"/>
              <a:buFont typeface="Noto Sans Symbols"/>
              <a:buChar char="❖"/>
            </a:pPr>
            <a:r>
              <a:rPr lang="en-US" sz="2000"/>
              <a:t>Deprecation of American Samoa Vertical Datum of 2002 (ASVD02)</a:t>
            </a:r>
            <a:endParaRPr sz="2000"/>
          </a:p>
        </p:txBody>
      </p:sp>
      <p:sp>
        <p:nvSpPr>
          <p:cNvPr id="196" name="Google Shape;196;p22"/>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18</a:t>
            </a:f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Topics</a:t>
            </a:r>
            <a:endParaRPr/>
          </a:p>
        </p:txBody>
      </p:sp>
      <p:sp>
        <p:nvSpPr>
          <p:cNvPr id="38" name="Google Shape;38;p6"/>
          <p:cNvSpPr txBox="1">
            <a:spLocks noGrp="1"/>
          </p:cNvSpPr>
          <p:nvPr>
            <p:ph type="body" idx="1"/>
          </p:nvPr>
        </p:nvSpPr>
        <p:spPr>
          <a:xfrm>
            <a:off x="860425" y="1458912"/>
            <a:ext cx="7600950" cy="4310062"/>
          </a:xfrm>
          <a:prstGeom prst="rect">
            <a:avLst/>
          </a:prstGeom>
          <a:noFill/>
          <a:ln>
            <a:noFill/>
          </a:ln>
        </p:spPr>
        <p:txBody>
          <a:bodyPr spcFirstLastPara="1" wrap="square" lIns="91425" tIns="45700" rIns="91425" bIns="45700" anchor="t" anchorCtr="0">
            <a:noAutofit/>
          </a:bodyPr>
          <a:lstStyle/>
          <a:p>
            <a:pPr marL="0" marR="0" lvl="0" indent="-152400" algn="l" rtl="0">
              <a:lnSpc>
                <a:spcPct val="90000"/>
              </a:lnSpc>
              <a:spcBef>
                <a:spcPts val="0"/>
              </a:spcBef>
              <a:spcAft>
                <a:spcPts val="0"/>
              </a:spcAft>
              <a:buClr>
                <a:schemeClr val="dk1"/>
              </a:buClr>
              <a:buSzPts val="2400"/>
              <a:buFont typeface="Noto Sans Symbols"/>
              <a:buChar char="❖"/>
            </a:pPr>
            <a:r>
              <a:rPr lang="en-US" sz="2400" b="0" i="0" u="none" strike="noStrike" cap="none">
                <a:solidFill>
                  <a:schemeClr val="dk1"/>
                </a:solidFill>
                <a:latin typeface="Arial"/>
                <a:ea typeface="Arial"/>
                <a:cs typeface="Arial"/>
                <a:sym typeface="Arial"/>
              </a:rPr>
              <a:t> FGCS Membership</a:t>
            </a:r>
            <a:endParaRPr/>
          </a:p>
          <a:p>
            <a:pPr marL="0" marR="0" lvl="0" indent="-152400" algn="l" rtl="0">
              <a:lnSpc>
                <a:spcPct val="90000"/>
              </a:lnSpc>
              <a:spcBef>
                <a:spcPts val="1000"/>
              </a:spcBef>
              <a:spcAft>
                <a:spcPts val="0"/>
              </a:spcAft>
              <a:buClr>
                <a:schemeClr val="dk1"/>
              </a:buClr>
              <a:buSzPts val="2400"/>
              <a:buFont typeface="Noto Sans Symbols"/>
              <a:buChar char="❖"/>
            </a:pPr>
            <a:r>
              <a:rPr lang="en-US" sz="2400" b="0" i="0" u="none" strike="noStrike" cap="none">
                <a:solidFill>
                  <a:schemeClr val="dk1"/>
                </a:solidFill>
                <a:latin typeface="Arial"/>
                <a:ea typeface="Arial"/>
                <a:cs typeface="Arial"/>
                <a:sym typeface="Arial"/>
              </a:rPr>
              <a:t> Information on New Datums</a:t>
            </a:r>
            <a:endParaRPr sz="2400" b="0" i="0" u="none" strike="noStrike" cap="none">
              <a:solidFill>
                <a:schemeClr val="dk1"/>
              </a:solidFill>
              <a:latin typeface="Arial"/>
              <a:ea typeface="Arial"/>
              <a:cs typeface="Arial"/>
              <a:sym typeface="Arial"/>
            </a:endParaRPr>
          </a:p>
          <a:p>
            <a:pPr marL="0" marR="0" lvl="0" indent="-152400" algn="l" rtl="0">
              <a:lnSpc>
                <a:spcPct val="90000"/>
              </a:lnSpc>
              <a:spcBef>
                <a:spcPts val="1000"/>
              </a:spcBef>
              <a:spcAft>
                <a:spcPts val="0"/>
              </a:spcAft>
              <a:buClr>
                <a:schemeClr val="dk1"/>
              </a:buClr>
              <a:buSzPts val="2400"/>
              <a:buFont typeface="Noto Sans Symbols"/>
              <a:buChar char="❖"/>
            </a:pPr>
            <a:r>
              <a:rPr lang="en-US">
                <a:solidFill>
                  <a:srgbClr val="3C78D8"/>
                </a:solidFill>
              </a:rPr>
              <a:t> </a:t>
            </a:r>
            <a:r>
              <a:rPr lang="en-US"/>
              <a:t>Recent Activities</a:t>
            </a:r>
            <a:endParaRPr/>
          </a:p>
          <a:p>
            <a:pPr marL="0" marR="0" lvl="0" indent="-152400" algn="l" rtl="0">
              <a:lnSpc>
                <a:spcPct val="90000"/>
              </a:lnSpc>
              <a:spcBef>
                <a:spcPts val="1000"/>
              </a:spcBef>
              <a:spcAft>
                <a:spcPts val="0"/>
              </a:spcAft>
              <a:buClr>
                <a:schemeClr val="dk1"/>
              </a:buClr>
              <a:buSzPts val="2400"/>
              <a:buFont typeface="Noto Sans Symbols"/>
              <a:buChar char="❖"/>
            </a:pPr>
            <a:r>
              <a:rPr lang="en-US" sz="2400" b="0" i="0" u="none" strike="noStrike" cap="none">
                <a:solidFill>
                  <a:schemeClr val="dk1"/>
                </a:solidFill>
                <a:latin typeface="Arial"/>
                <a:ea typeface="Arial"/>
                <a:cs typeface="Arial"/>
                <a:sym typeface="Arial"/>
              </a:rPr>
              <a:t> Geodetic Control Theme Personnel</a:t>
            </a:r>
            <a:endParaRPr/>
          </a:p>
          <a:p>
            <a:pPr marL="0" marR="0" lvl="0" indent="-152400" algn="l" rtl="0">
              <a:lnSpc>
                <a:spcPct val="90000"/>
              </a:lnSpc>
              <a:spcBef>
                <a:spcPts val="1000"/>
              </a:spcBef>
              <a:spcAft>
                <a:spcPts val="0"/>
              </a:spcAft>
              <a:buClr>
                <a:schemeClr val="dk1"/>
              </a:buClr>
              <a:buSzPts val="2400"/>
              <a:buFont typeface="Noto Sans Symbols"/>
              <a:buChar char="❖"/>
            </a:pPr>
            <a:r>
              <a:rPr lang="en-US" sz="2400" b="0" i="0" u="none" strike="noStrike" cap="none">
                <a:solidFill>
                  <a:schemeClr val="dk1"/>
                </a:solidFill>
                <a:latin typeface="Arial"/>
                <a:ea typeface="Arial"/>
                <a:cs typeface="Arial"/>
                <a:sym typeface="Arial"/>
              </a:rPr>
              <a:t> Dataset Updates</a:t>
            </a:r>
            <a:endParaRPr/>
          </a:p>
          <a:p>
            <a:pPr marL="0" marR="0" lvl="0" indent="-152400" algn="l" rtl="0">
              <a:lnSpc>
                <a:spcPct val="90000"/>
              </a:lnSpc>
              <a:spcBef>
                <a:spcPts val="1000"/>
              </a:spcBef>
              <a:spcAft>
                <a:spcPts val="0"/>
              </a:spcAft>
              <a:buClr>
                <a:schemeClr val="dk1"/>
              </a:buClr>
              <a:buSzPts val="2400"/>
              <a:buFont typeface="Noto Sans Symbols"/>
              <a:buChar char="❖"/>
            </a:pPr>
            <a:r>
              <a:rPr lang="en-US" sz="2400" b="0" i="0" u="none" strike="noStrike" cap="none">
                <a:solidFill>
                  <a:schemeClr val="dk1"/>
                </a:solidFill>
                <a:latin typeface="Arial"/>
                <a:ea typeface="Arial"/>
                <a:cs typeface="Arial"/>
                <a:sym typeface="Arial"/>
              </a:rPr>
              <a:t> FGCS Meetings</a:t>
            </a:r>
            <a:endParaRPr/>
          </a:p>
          <a:p>
            <a:pPr marL="0" marR="0" lvl="0" indent="-152400" algn="l" rtl="0">
              <a:lnSpc>
                <a:spcPct val="90000"/>
              </a:lnSpc>
              <a:spcBef>
                <a:spcPts val="1000"/>
              </a:spcBef>
              <a:spcAft>
                <a:spcPts val="0"/>
              </a:spcAft>
              <a:buClr>
                <a:schemeClr val="dk1"/>
              </a:buClr>
              <a:buSzPts val="2400"/>
              <a:buFont typeface="Noto Sans Symbols"/>
              <a:buChar char="❖"/>
            </a:pPr>
            <a:r>
              <a:rPr lang="en-US" sz="2400" b="0" i="0" u="none" strike="noStrike" cap="none">
                <a:solidFill>
                  <a:schemeClr val="dk1"/>
                </a:solidFill>
                <a:latin typeface="Arial"/>
                <a:ea typeface="Arial"/>
                <a:cs typeface="Arial"/>
                <a:sym typeface="Arial"/>
              </a:rPr>
              <a:t> Next Steps</a:t>
            </a:r>
            <a:endParaRPr/>
          </a:p>
          <a:p>
            <a:pPr marL="0" marR="0" lvl="0" indent="0" algn="l" rtl="0">
              <a:lnSpc>
                <a:spcPct val="90000"/>
              </a:lnSpc>
              <a:spcBef>
                <a:spcPts val="1000"/>
              </a:spcBef>
              <a:spcAft>
                <a:spcPts val="0"/>
              </a:spcAft>
              <a:buClr>
                <a:schemeClr val="dk1"/>
              </a:buClr>
              <a:buSzPts val="2400"/>
              <a:buFont typeface="Noto Sans Symbols"/>
              <a:buNone/>
            </a:pP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Noto Sans Symbols"/>
              <a:buNone/>
            </a:pPr>
            <a:r>
              <a:rPr lang="en-US" sz="2000" b="0" i="0" u="none" strike="noStrike" cap="none">
                <a:solidFill>
                  <a:schemeClr val="dk1"/>
                </a:solidFill>
                <a:latin typeface="Arial"/>
                <a:ea typeface="Arial"/>
                <a:cs typeface="Arial"/>
                <a:sym typeface="Arial"/>
              </a:rPr>
              <a:t/>
            </a:r>
            <a:br>
              <a:rPr lang="en-US" sz="2000" b="0" i="0" u="none" strike="noStrike" cap="none">
                <a:solidFill>
                  <a:schemeClr val="dk1"/>
                </a:solidFill>
                <a:latin typeface="Arial"/>
                <a:ea typeface="Arial"/>
                <a:cs typeface="Arial"/>
                <a:sym typeface="Arial"/>
              </a:rPr>
            </a:br>
            <a:endParaRPr/>
          </a:p>
          <a:p>
            <a:pPr marL="228600" marR="0" lvl="0" indent="-101600" algn="l" rtl="0">
              <a:lnSpc>
                <a:spcPct val="90000"/>
              </a:lnSpc>
              <a:spcBef>
                <a:spcPts val="1000"/>
              </a:spcBef>
              <a:spcAft>
                <a:spcPts val="0"/>
              </a:spcAft>
              <a:buClr>
                <a:schemeClr val="dk1"/>
              </a:buClr>
              <a:buSzPts val="2000"/>
              <a:buFont typeface="Noto Sans Symbols"/>
              <a:buNone/>
            </a:pPr>
            <a:endParaRPr sz="2000" b="0" i="0" u="none">
              <a:solidFill>
                <a:schemeClr val="dk1"/>
              </a:solidFill>
              <a:latin typeface="Arial"/>
              <a:ea typeface="Arial"/>
              <a:cs typeface="Arial"/>
              <a:sym typeface="Arial"/>
            </a:endParaRPr>
          </a:p>
        </p:txBody>
      </p:sp>
      <p:sp>
        <p:nvSpPr>
          <p:cNvPr id="39" name="Google Shape;39;p6"/>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a:t>
            </a:f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FGCS Membership</a:t>
            </a:r>
            <a:endParaRPr/>
          </a:p>
        </p:txBody>
      </p:sp>
      <p:sp>
        <p:nvSpPr>
          <p:cNvPr id="45" name="Google Shape;45;p7"/>
          <p:cNvSpPr txBox="1">
            <a:spLocks noGrp="1"/>
          </p:cNvSpPr>
          <p:nvPr>
            <p:ph type="body" idx="1"/>
          </p:nvPr>
        </p:nvSpPr>
        <p:spPr>
          <a:xfrm>
            <a:off x="825499" y="1249475"/>
            <a:ext cx="7543800" cy="9048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700"/>
              <a:buFont typeface="Noto Sans Symbols"/>
              <a:buNone/>
            </a:pPr>
            <a:r>
              <a:rPr lang="en-US" sz="1700" b="0" i="0" u="none" dirty="0">
                <a:solidFill>
                  <a:schemeClr val="dk1"/>
                </a:solidFill>
                <a:latin typeface="Arial"/>
                <a:ea typeface="Arial"/>
                <a:cs typeface="Arial"/>
                <a:sym typeface="Arial"/>
              </a:rPr>
              <a:t>The Federal Geodetic Control Subcommittee helps coordinate the planning and execution of geodetic surveys, developing standards and specifications for these surveys, and exchanging geodetic survey data and technical information among Federal agencies</a:t>
            </a:r>
            <a:r>
              <a:rPr lang="en-US" sz="1900" b="0" i="0" u="none" dirty="0">
                <a:solidFill>
                  <a:schemeClr val="dk1"/>
                </a:solidFill>
                <a:latin typeface="Arial"/>
                <a:ea typeface="Arial"/>
                <a:cs typeface="Arial"/>
                <a:sym typeface="Arial"/>
              </a:rPr>
              <a:t>.</a:t>
            </a:r>
            <a:endParaRPr dirty="0"/>
          </a:p>
        </p:txBody>
      </p:sp>
      <p:sp>
        <p:nvSpPr>
          <p:cNvPr id="46" name="Google Shape;46;p7"/>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3</a:t>
            </a:fld>
            <a:endParaRPr/>
          </a:p>
        </p:txBody>
      </p:sp>
      <p:pic>
        <p:nvPicPr>
          <p:cNvPr id="47" name="Google Shape;47;p7" descr="Y:\shared\HQ\FGCS\Member agency logos\BIA.jpg"/>
          <p:cNvPicPr preferRelativeResize="0"/>
          <p:nvPr/>
        </p:nvPicPr>
        <p:blipFill rotWithShape="1">
          <a:blip r:embed="rId3">
            <a:alphaModFix/>
          </a:blip>
          <a:srcRect/>
          <a:stretch/>
        </p:blipFill>
        <p:spPr>
          <a:xfrm>
            <a:off x="7602537" y="5645150"/>
            <a:ext cx="1160462" cy="1155700"/>
          </a:xfrm>
          <a:prstGeom prst="rect">
            <a:avLst/>
          </a:prstGeom>
          <a:noFill/>
          <a:ln>
            <a:noFill/>
          </a:ln>
        </p:spPr>
      </p:pic>
      <p:pic>
        <p:nvPicPr>
          <p:cNvPr id="48" name="Google Shape;48;p7" descr="Y:\shared\HQ\FGCS\Member agency logos\Census.jpg"/>
          <p:cNvPicPr preferRelativeResize="0"/>
          <p:nvPr/>
        </p:nvPicPr>
        <p:blipFill rotWithShape="1">
          <a:blip r:embed="rId4">
            <a:alphaModFix/>
          </a:blip>
          <a:srcRect/>
          <a:stretch/>
        </p:blipFill>
        <p:spPr>
          <a:xfrm>
            <a:off x="2417762" y="2727325"/>
            <a:ext cx="1524000" cy="487362"/>
          </a:xfrm>
          <a:prstGeom prst="rect">
            <a:avLst/>
          </a:prstGeom>
          <a:noFill/>
          <a:ln>
            <a:noFill/>
          </a:ln>
        </p:spPr>
      </p:pic>
      <p:pic>
        <p:nvPicPr>
          <p:cNvPr id="49" name="Google Shape;49;p7" descr="Y:\shared\HQ\FGCS\Member agency logos\FCC.jpg"/>
          <p:cNvPicPr preferRelativeResize="0"/>
          <p:nvPr/>
        </p:nvPicPr>
        <p:blipFill rotWithShape="1">
          <a:blip r:embed="rId5">
            <a:alphaModFix/>
          </a:blip>
          <a:srcRect/>
          <a:stretch/>
        </p:blipFill>
        <p:spPr>
          <a:xfrm>
            <a:off x="7696200" y="4483100"/>
            <a:ext cx="1143000" cy="1158875"/>
          </a:xfrm>
          <a:prstGeom prst="rect">
            <a:avLst/>
          </a:prstGeom>
          <a:noFill/>
          <a:ln>
            <a:noFill/>
          </a:ln>
        </p:spPr>
      </p:pic>
      <p:pic>
        <p:nvPicPr>
          <p:cNvPr id="50" name="Google Shape;50;p7" descr="Y:\shared\HQ\FGCS\Member agency logos\FEMA.jpg"/>
          <p:cNvPicPr preferRelativeResize="0"/>
          <p:nvPr/>
        </p:nvPicPr>
        <p:blipFill rotWithShape="1">
          <a:blip r:embed="rId6">
            <a:alphaModFix/>
          </a:blip>
          <a:srcRect/>
          <a:stretch/>
        </p:blipFill>
        <p:spPr>
          <a:xfrm>
            <a:off x="6219825" y="2676525"/>
            <a:ext cx="2484437" cy="882650"/>
          </a:xfrm>
          <a:prstGeom prst="rect">
            <a:avLst/>
          </a:prstGeom>
          <a:noFill/>
          <a:ln>
            <a:noFill/>
          </a:ln>
        </p:spPr>
      </p:pic>
      <p:pic>
        <p:nvPicPr>
          <p:cNvPr id="51" name="Google Shape;51;p7" descr="Y:\shared\HQ\FGCS\Member agency logos\FSA.jpg"/>
          <p:cNvPicPr preferRelativeResize="0"/>
          <p:nvPr/>
        </p:nvPicPr>
        <p:blipFill rotWithShape="1">
          <a:blip r:embed="rId7">
            <a:alphaModFix/>
          </a:blip>
          <a:srcRect/>
          <a:stretch/>
        </p:blipFill>
        <p:spPr>
          <a:xfrm>
            <a:off x="1274762" y="2736850"/>
            <a:ext cx="1016000" cy="676275"/>
          </a:xfrm>
          <a:prstGeom prst="rect">
            <a:avLst/>
          </a:prstGeom>
          <a:noFill/>
          <a:ln>
            <a:noFill/>
          </a:ln>
        </p:spPr>
      </p:pic>
      <p:pic>
        <p:nvPicPr>
          <p:cNvPr id="52" name="Google Shape;52;p7" descr="Y:\shared\HQ\FGCS\Member agency logos\FWS.jpg"/>
          <p:cNvPicPr preferRelativeResize="0"/>
          <p:nvPr/>
        </p:nvPicPr>
        <p:blipFill rotWithShape="1">
          <a:blip r:embed="rId8">
            <a:alphaModFix/>
          </a:blip>
          <a:srcRect/>
          <a:stretch/>
        </p:blipFill>
        <p:spPr>
          <a:xfrm>
            <a:off x="261937" y="2773362"/>
            <a:ext cx="846137" cy="1004887"/>
          </a:xfrm>
          <a:prstGeom prst="rect">
            <a:avLst/>
          </a:prstGeom>
          <a:noFill/>
          <a:ln>
            <a:noFill/>
          </a:ln>
        </p:spPr>
      </p:pic>
      <p:pic>
        <p:nvPicPr>
          <p:cNvPr id="53" name="Google Shape;53;p7" descr="Y:\shared\HQ\FGCS\Member agency logos\IBC.jpg"/>
          <p:cNvPicPr preferRelativeResize="0"/>
          <p:nvPr/>
        </p:nvPicPr>
        <p:blipFill rotWithShape="1">
          <a:blip r:embed="rId9">
            <a:alphaModFix/>
          </a:blip>
          <a:srcRect/>
          <a:stretch/>
        </p:blipFill>
        <p:spPr>
          <a:xfrm>
            <a:off x="5373687" y="3695700"/>
            <a:ext cx="1085850" cy="1071562"/>
          </a:xfrm>
          <a:prstGeom prst="rect">
            <a:avLst/>
          </a:prstGeom>
          <a:noFill/>
          <a:ln>
            <a:noFill/>
          </a:ln>
        </p:spPr>
      </p:pic>
      <p:pic>
        <p:nvPicPr>
          <p:cNvPr id="54" name="Google Shape;54;p7" descr="Y:\shared\HQ\FGCS\Member agency logos\NASA.jpg"/>
          <p:cNvPicPr preferRelativeResize="0"/>
          <p:nvPr/>
        </p:nvPicPr>
        <p:blipFill rotWithShape="1">
          <a:blip r:embed="rId10">
            <a:alphaModFix/>
          </a:blip>
          <a:srcRect/>
          <a:stretch/>
        </p:blipFill>
        <p:spPr>
          <a:xfrm>
            <a:off x="2857500" y="3422650"/>
            <a:ext cx="1096962" cy="914400"/>
          </a:xfrm>
          <a:prstGeom prst="rect">
            <a:avLst/>
          </a:prstGeom>
          <a:noFill/>
          <a:ln>
            <a:noFill/>
          </a:ln>
        </p:spPr>
      </p:pic>
      <p:pic>
        <p:nvPicPr>
          <p:cNvPr id="55" name="Google Shape;55;p7" descr="Y:\shared\HQ\FGCS\Member agency logos\NGA.jpg"/>
          <p:cNvPicPr preferRelativeResize="0"/>
          <p:nvPr/>
        </p:nvPicPr>
        <p:blipFill rotWithShape="1">
          <a:blip r:embed="rId11">
            <a:alphaModFix/>
          </a:blip>
          <a:srcRect/>
          <a:stretch/>
        </p:blipFill>
        <p:spPr>
          <a:xfrm>
            <a:off x="7696200" y="3416300"/>
            <a:ext cx="1071562" cy="1071562"/>
          </a:xfrm>
          <a:prstGeom prst="rect">
            <a:avLst/>
          </a:prstGeom>
          <a:noFill/>
          <a:ln>
            <a:noFill/>
          </a:ln>
        </p:spPr>
      </p:pic>
      <p:pic>
        <p:nvPicPr>
          <p:cNvPr id="56" name="Google Shape;56;p7" descr="Y:\shared\HQ\FGCS\Member agency logos\NPS.jpg"/>
          <p:cNvPicPr preferRelativeResize="0"/>
          <p:nvPr/>
        </p:nvPicPr>
        <p:blipFill rotWithShape="1">
          <a:blip r:embed="rId12">
            <a:alphaModFix/>
          </a:blip>
          <a:srcRect/>
          <a:stretch/>
        </p:blipFill>
        <p:spPr>
          <a:xfrm>
            <a:off x="6642100" y="4614862"/>
            <a:ext cx="785812" cy="1020762"/>
          </a:xfrm>
          <a:prstGeom prst="rect">
            <a:avLst/>
          </a:prstGeom>
          <a:noFill/>
          <a:ln>
            <a:noFill/>
          </a:ln>
        </p:spPr>
      </p:pic>
      <p:pic>
        <p:nvPicPr>
          <p:cNvPr id="57" name="Google Shape;57;p7" descr="Y:\shared\HQ\FGCS\Member agency logos\OSMRE.jpg"/>
          <p:cNvPicPr preferRelativeResize="0"/>
          <p:nvPr/>
        </p:nvPicPr>
        <p:blipFill rotWithShape="1">
          <a:blip r:embed="rId13">
            <a:alphaModFix/>
          </a:blip>
          <a:srcRect/>
          <a:stretch/>
        </p:blipFill>
        <p:spPr>
          <a:xfrm>
            <a:off x="4216400" y="5724525"/>
            <a:ext cx="968375" cy="968375"/>
          </a:xfrm>
          <a:prstGeom prst="rect">
            <a:avLst/>
          </a:prstGeom>
          <a:noFill/>
          <a:ln>
            <a:noFill/>
          </a:ln>
        </p:spPr>
      </p:pic>
      <p:pic>
        <p:nvPicPr>
          <p:cNvPr id="58" name="Google Shape;58;p7" descr="Y:\shared\HQ\FGCS\Member agency logos\TVA.jpg"/>
          <p:cNvPicPr preferRelativeResize="0"/>
          <p:nvPr/>
        </p:nvPicPr>
        <p:blipFill rotWithShape="1">
          <a:blip r:embed="rId14">
            <a:alphaModFix/>
          </a:blip>
          <a:srcRect/>
          <a:stretch/>
        </p:blipFill>
        <p:spPr>
          <a:xfrm>
            <a:off x="5640387" y="4852987"/>
            <a:ext cx="819150" cy="819150"/>
          </a:xfrm>
          <a:prstGeom prst="rect">
            <a:avLst/>
          </a:prstGeom>
          <a:noFill/>
          <a:ln>
            <a:noFill/>
          </a:ln>
        </p:spPr>
      </p:pic>
      <p:pic>
        <p:nvPicPr>
          <p:cNvPr id="59" name="Google Shape;59;p7" descr="Y:\shared\HQ\FGCS\Member agency logos\USACE.jpg"/>
          <p:cNvPicPr preferRelativeResize="0"/>
          <p:nvPr/>
        </p:nvPicPr>
        <p:blipFill rotWithShape="1">
          <a:blip r:embed="rId15">
            <a:alphaModFix/>
          </a:blip>
          <a:srcRect/>
          <a:stretch/>
        </p:blipFill>
        <p:spPr>
          <a:xfrm>
            <a:off x="6505575" y="3614737"/>
            <a:ext cx="1130300" cy="881062"/>
          </a:xfrm>
          <a:prstGeom prst="rect">
            <a:avLst/>
          </a:prstGeom>
          <a:noFill/>
          <a:ln>
            <a:noFill/>
          </a:ln>
        </p:spPr>
      </p:pic>
      <p:pic>
        <p:nvPicPr>
          <p:cNvPr id="60" name="Google Shape;60;p7" descr="Y:\shared\HQ\FGCS\Member agency logos\USBR.jpg"/>
          <p:cNvPicPr preferRelativeResize="0"/>
          <p:nvPr/>
        </p:nvPicPr>
        <p:blipFill rotWithShape="1">
          <a:blip r:embed="rId16">
            <a:alphaModFix/>
          </a:blip>
          <a:srcRect/>
          <a:stretch/>
        </p:blipFill>
        <p:spPr>
          <a:xfrm>
            <a:off x="236537" y="3917950"/>
            <a:ext cx="1498600" cy="677862"/>
          </a:xfrm>
          <a:prstGeom prst="rect">
            <a:avLst/>
          </a:prstGeom>
          <a:noFill/>
          <a:ln>
            <a:noFill/>
          </a:ln>
        </p:spPr>
      </p:pic>
      <p:pic>
        <p:nvPicPr>
          <p:cNvPr id="61" name="Google Shape;61;p7" descr="Y:\shared\HQ\FGCS\Member agency logos\USCG.jpg"/>
          <p:cNvPicPr preferRelativeResize="0"/>
          <p:nvPr/>
        </p:nvPicPr>
        <p:blipFill rotWithShape="1">
          <a:blip r:embed="rId17">
            <a:alphaModFix/>
          </a:blip>
          <a:srcRect/>
          <a:stretch/>
        </p:blipFill>
        <p:spPr>
          <a:xfrm>
            <a:off x="5118100" y="2654300"/>
            <a:ext cx="1101725" cy="927100"/>
          </a:xfrm>
          <a:prstGeom prst="rect">
            <a:avLst/>
          </a:prstGeom>
          <a:noFill/>
          <a:ln>
            <a:noFill/>
          </a:ln>
        </p:spPr>
      </p:pic>
      <p:pic>
        <p:nvPicPr>
          <p:cNvPr id="62" name="Google Shape;62;p7" descr="Y:\shared\HQ\FGCS\Member agency logos\USFS.jpg"/>
          <p:cNvPicPr preferRelativeResize="0"/>
          <p:nvPr/>
        </p:nvPicPr>
        <p:blipFill rotWithShape="1">
          <a:blip r:embed="rId18">
            <a:alphaModFix/>
          </a:blip>
          <a:srcRect/>
          <a:stretch/>
        </p:blipFill>
        <p:spPr>
          <a:xfrm>
            <a:off x="1836737" y="3536950"/>
            <a:ext cx="860425" cy="911225"/>
          </a:xfrm>
          <a:prstGeom prst="rect">
            <a:avLst/>
          </a:prstGeom>
          <a:noFill/>
          <a:ln>
            <a:noFill/>
          </a:ln>
        </p:spPr>
      </p:pic>
      <p:pic>
        <p:nvPicPr>
          <p:cNvPr id="63" name="Google Shape;63;p7" descr="Y:\shared\HQ\FGCS\Member agency logos\USGS.jpg"/>
          <p:cNvPicPr preferRelativeResize="0"/>
          <p:nvPr/>
        </p:nvPicPr>
        <p:blipFill rotWithShape="1">
          <a:blip r:embed="rId19">
            <a:alphaModFix/>
          </a:blip>
          <a:srcRect/>
          <a:stretch/>
        </p:blipFill>
        <p:spPr>
          <a:xfrm>
            <a:off x="2549525" y="5888037"/>
            <a:ext cx="1455737" cy="534987"/>
          </a:xfrm>
          <a:prstGeom prst="rect">
            <a:avLst/>
          </a:prstGeom>
          <a:noFill/>
          <a:ln>
            <a:noFill/>
          </a:ln>
        </p:spPr>
      </p:pic>
      <p:pic>
        <p:nvPicPr>
          <p:cNvPr id="64" name="Google Shape;64;p7" descr="Y:\shared\HQ\FGCS\Member agency logos\USNO.jpg"/>
          <p:cNvPicPr preferRelativeResize="0"/>
          <p:nvPr/>
        </p:nvPicPr>
        <p:blipFill rotWithShape="1">
          <a:blip r:embed="rId20">
            <a:alphaModFix/>
          </a:blip>
          <a:srcRect/>
          <a:stretch/>
        </p:blipFill>
        <p:spPr>
          <a:xfrm>
            <a:off x="4419600" y="4645025"/>
            <a:ext cx="1122362" cy="1038225"/>
          </a:xfrm>
          <a:prstGeom prst="rect">
            <a:avLst/>
          </a:prstGeom>
          <a:noFill/>
          <a:ln>
            <a:noFill/>
          </a:ln>
        </p:spPr>
      </p:pic>
      <p:pic>
        <p:nvPicPr>
          <p:cNvPr id="65" name="Google Shape;65;p7" descr="Y:\shared\HQ\FGCS\Member agency logos\NOAA.jpg"/>
          <p:cNvPicPr preferRelativeResize="0"/>
          <p:nvPr/>
        </p:nvPicPr>
        <p:blipFill rotWithShape="1">
          <a:blip r:embed="rId21">
            <a:alphaModFix/>
          </a:blip>
          <a:srcRect/>
          <a:stretch/>
        </p:blipFill>
        <p:spPr>
          <a:xfrm>
            <a:off x="3987800" y="2654300"/>
            <a:ext cx="1079500" cy="1079500"/>
          </a:xfrm>
          <a:prstGeom prst="rect">
            <a:avLst/>
          </a:prstGeom>
          <a:noFill/>
          <a:ln>
            <a:noFill/>
          </a:ln>
        </p:spPr>
      </p:pic>
      <p:pic>
        <p:nvPicPr>
          <p:cNvPr id="66" name="Google Shape;66;p7" descr="Y:\shared\HQ\FGCS\Member agency logos\BLM.jpg"/>
          <p:cNvPicPr preferRelativeResize="0"/>
          <p:nvPr/>
        </p:nvPicPr>
        <p:blipFill rotWithShape="1">
          <a:blip r:embed="rId22">
            <a:alphaModFix/>
          </a:blip>
          <a:srcRect/>
          <a:stretch/>
        </p:blipFill>
        <p:spPr>
          <a:xfrm>
            <a:off x="4094162" y="3821112"/>
            <a:ext cx="1006475" cy="871537"/>
          </a:xfrm>
          <a:prstGeom prst="rect">
            <a:avLst/>
          </a:prstGeom>
          <a:noFill/>
          <a:ln>
            <a:noFill/>
          </a:ln>
        </p:spPr>
      </p:pic>
      <p:pic>
        <p:nvPicPr>
          <p:cNvPr id="67" name="Google Shape;67;p7" descr="Y:\shared\HQ\FGCS\Member agency logos\DOT.jpg"/>
          <p:cNvPicPr preferRelativeResize="0"/>
          <p:nvPr/>
        </p:nvPicPr>
        <p:blipFill rotWithShape="1">
          <a:blip r:embed="rId23">
            <a:alphaModFix/>
          </a:blip>
          <a:srcRect/>
          <a:stretch/>
        </p:blipFill>
        <p:spPr>
          <a:xfrm>
            <a:off x="1903412" y="4592637"/>
            <a:ext cx="1028700" cy="1042987"/>
          </a:xfrm>
          <a:prstGeom prst="rect">
            <a:avLst/>
          </a:prstGeom>
          <a:noFill/>
          <a:ln>
            <a:noFill/>
          </a:ln>
        </p:spPr>
      </p:pic>
      <p:pic>
        <p:nvPicPr>
          <p:cNvPr id="68" name="Google Shape;68;p7"/>
          <p:cNvPicPr preferRelativeResize="0"/>
          <p:nvPr/>
        </p:nvPicPr>
        <p:blipFill rotWithShape="1">
          <a:blip r:embed="rId24">
            <a:alphaModFix/>
          </a:blip>
          <a:srcRect/>
          <a:stretch/>
        </p:blipFill>
        <p:spPr>
          <a:xfrm>
            <a:off x="5386387" y="5837237"/>
            <a:ext cx="1914525" cy="771525"/>
          </a:xfrm>
          <a:prstGeom prst="rect">
            <a:avLst/>
          </a:prstGeom>
          <a:noFill/>
          <a:ln>
            <a:noFill/>
          </a:ln>
        </p:spPr>
      </p:pic>
      <p:pic>
        <p:nvPicPr>
          <p:cNvPr id="69" name="Google Shape;69;p7" descr="\\NGS-S-BRUNSWICK\Home\shared\HQ\FGCS\Member agency logos\IWBC.jpg"/>
          <p:cNvPicPr preferRelativeResize="0"/>
          <p:nvPr/>
        </p:nvPicPr>
        <p:blipFill rotWithShape="1">
          <a:blip r:embed="rId25">
            <a:alphaModFix/>
          </a:blip>
          <a:srcRect/>
          <a:stretch/>
        </p:blipFill>
        <p:spPr>
          <a:xfrm>
            <a:off x="825500" y="4716462"/>
            <a:ext cx="893762" cy="893762"/>
          </a:xfrm>
          <a:prstGeom prst="rect">
            <a:avLst/>
          </a:prstGeom>
          <a:noFill/>
          <a:ln>
            <a:noFill/>
          </a:ln>
        </p:spPr>
      </p:pic>
      <p:pic>
        <p:nvPicPr>
          <p:cNvPr id="70" name="Google Shape;70;p7" descr="C:\Users\jeremy.mchugh\Downloads\2000px-US-FederalAviationAdmin-Seal.svg.png"/>
          <p:cNvPicPr preferRelativeResize="0"/>
          <p:nvPr/>
        </p:nvPicPr>
        <p:blipFill rotWithShape="1">
          <a:blip r:embed="rId26">
            <a:alphaModFix/>
          </a:blip>
          <a:srcRect/>
          <a:stretch/>
        </p:blipFill>
        <p:spPr>
          <a:xfrm>
            <a:off x="3221037" y="4645025"/>
            <a:ext cx="938212" cy="938212"/>
          </a:xfrm>
          <a:prstGeom prst="rect">
            <a:avLst/>
          </a:prstGeom>
          <a:noFill/>
          <a:ln>
            <a:noFill/>
          </a:ln>
        </p:spPr>
      </p:pic>
      <p:sp>
        <p:nvSpPr>
          <p:cNvPr id="71" name="Google Shape;71;p7"/>
          <p:cNvSpPr txBox="1"/>
          <p:nvPr/>
        </p:nvSpPr>
        <p:spPr>
          <a:xfrm>
            <a:off x="1035050" y="2151062"/>
            <a:ext cx="7239892"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sng" strike="noStrike" cap="none" dirty="0">
                <a:solidFill>
                  <a:schemeClr val="hlink"/>
                </a:solidFill>
                <a:latin typeface="Calibri"/>
                <a:ea typeface="Calibri"/>
                <a:cs typeface="Calibri"/>
                <a:sym typeface="Calibri"/>
                <a:hlinkClick r:id="rId27"/>
              </a:rPr>
              <a:t>https://www.fgdc.gov/organization/working-groups-subcommittees/fgcs</a:t>
            </a:r>
            <a:endParaRPr dirty="0"/>
          </a:p>
          <a:p>
            <a:pPr marL="0" marR="0" lvl="0" indent="0" algn="l" rtl="0">
              <a:lnSpc>
                <a:spcPct val="100000"/>
              </a:lnSpc>
              <a:spcBef>
                <a:spcPts val="0"/>
              </a:spcBef>
              <a:spcAft>
                <a:spcPts val="0"/>
              </a:spcAft>
              <a:buNone/>
            </a:pPr>
            <a:endParaRPr sz="1800" b="0" i="0" u="sng" dirty="0">
              <a:solidFill>
                <a:schemeClr val="hlink"/>
              </a:solidFill>
              <a:latin typeface="Calibri"/>
              <a:ea typeface="Calibri"/>
              <a:cs typeface="Calibri"/>
              <a:sym typeface="Calibri"/>
              <a:hlinkClick r:id="rId27"/>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8"/>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Information on “New Datums” </a:t>
            </a:r>
            <a:endParaRPr/>
          </a:p>
        </p:txBody>
      </p:sp>
      <p:sp>
        <p:nvSpPr>
          <p:cNvPr id="77" name="Google Shape;77;p8"/>
          <p:cNvSpPr txBox="1">
            <a:spLocks noGrp="1"/>
          </p:cNvSpPr>
          <p:nvPr>
            <p:ph type="body" idx="1"/>
          </p:nvPr>
        </p:nvSpPr>
        <p:spPr>
          <a:xfrm>
            <a:off x="693737" y="1744662"/>
            <a:ext cx="3035300" cy="4017962"/>
          </a:xfrm>
          <a:prstGeom prst="rect">
            <a:avLst/>
          </a:prstGeom>
          <a:noFill/>
          <a:ln>
            <a:noFill/>
          </a:ln>
        </p:spPr>
        <p:txBody>
          <a:bodyPr spcFirstLastPara="1" wrap="square" lIns="91425" tIns="45700" rIns="91425" bIns="45700" anchor="t" anchorCtr="0">
            <a:noAutofit/>
          </a:bodyPr>
          <a:lstStyle/>
          <a:p>
            <a:pPr marL="0" marR="0" lvl="0" indent="-139700" algn="l" rtl="0">
              <a:lnSpc>
                <a:spcPct val="70000"/>
              </a:lnSpc>
              <a:spcBef>
                <a:spcPts val="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What to expect</a:t>
            </a:r>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How to prepare</a:t>
            </a:r>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Track our progress</a:t>
            </a:r>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Related projects</a:t>
            </a:r>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Educational videos</a:t>
            </a:r>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Learn more</a:t>
            </a:r>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FAQs</a:t>
            </a:r>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Contact us</a:t>
            </a:r>
            <a:endParaRPr sz="2200" b="0" i="0" u="none">
              <a:solidFill>
                <a:schemeClr val="dk1"/>
              </a:solidFill>
              <a:latin typeface="Arial"/>
              <a:ea typeface="Arial"/>
              <a:cs typeface="Arial"/>
              <a:sym typeface="Arial"/>
            </a:endParaRPr>
          </a:p>
          <a:p>
            <a:pPr marL="0" marR="0" lvl="0" indent="-139700" algn="l" rtl="0">
              <a:lnSpc>
                <a:spcPct val="70000"/>
              </a:lnSpc>
              <a:spcBef>
                <a:spcPts val="1000"/>
              </a:spcBef>
              <a:spcAft>
                <a:spcPts val="0"/>
              </a:spcAft>
              <a:buClr>
                <a:schemeClr val="dk1"/>
              </a:buClr>
              <a:buSzPts val="2200"/>
              <a:buFont typeface="Noto Sans Symbols"/>
              <a:buChar char="❖"/>
            </a:pPr>
            <a:r>
              <a:rPr lang="en-US" sz="2200" b="0" i="0" u="none">
                <a:solidFill>
                  <a:schemeClr val="dk1"/>
                </a:solidFill>
                <a:latin typeface="Arial"/>
                <a:ea typeface="Arial"/>
                <a:cs typeface="Arial"/>
                <a:sym typeface="Arial"/>
              </a:rPr>
              <a:t> Sign up for updates</a:t>
            </a:r>
            <a:endParaRPr sz="2200" b="0" i="0" u="none">
              <a:solidFill>
                <a:schemeClr val="dk1"/>
              </a:solidFill>
              <a:latin typeface="Arial"/>
              <a:ea typeface="Arial"/>
              <a:cs typeface="Arial"/>
              <a:sym typeface="Arial"/>
            </a:endParaRPr>
          </a:p>
          <a:p>
            <a:pPr marL="0" marR="0" lvl="0" indent="0" algn="l" rtl="0">
              <a:lnSpc>
                <a:spcPct val="70000"/>
              </a:lnSpc>
              <a:spcBef>
                <a:spcPts val="1000"/>
              </a:spcBef>
              <a:spcAft>
                <a:spcPts val="0"/>
              </a:spcAft>
              <a:buClr>
                <a:schemeClr val="dk1"/>
              </a:buClr>
              <a:buSzPts val="1900"/>
              <a:buFont typeface="Noto Sans Symbols"/>
              <a:buNone/>
            </a:pPr>
            <a:r>
              <a:rPr lang="en-US" sz="1900" b="0" i="0" u="none">
                <a:solidFill>
                  <a:schemeClr val="dk1"/>
                </a:solidFill>
                <a:latin typeface="Arial"/>
                <a:ea typeface="Arial"/>
                <a:cs typeface="Arial"/>
                <a:sym typeface="Arial"/>
              </a:rPr>
              <a:t/>
            </a:r>
            <a:br>
              <a:rPr lang="en-US" sz="1900" b="0" i="0" u="none">
                <a:solidFill>
                  <a:schemeClr val="dk1"/>
                </a:solidFill>
                <a:latin typeface="Arial"/>
                <a:ea typeface="Arial"/>
                <a:cs typeface="Arial"/>
                <a:sym typeface="Arial"/>
              </a:rPr>
            </a:br>
            <a:endParaRPr/>
          </a:p>
          <a:p>
            <a:pPr marL="228600" marR="0" lvl="0" indent="-107950" algn="l" rtl="0">
              <a:lnSpc>
                <a:spcPct val="90000"/>
              </a:lnSpc>
              <a:spcBef>
                <a:spcPts val="1000"/>
              </a:spcBef>
              <a:spcAft>
                <a:spcPts val="0"/>
              </a:spcAft>
              <a:buClr>
                <a:schemeClr val="dk1"/>
              </a:buClr>
              <a:buSzPts val="1900"/>
              <a:buFont typeface="Noto Sans Symbols"/>
              <a:buNone/>
            </a:pPr>
            <a:endParaRPr sz="1900" b="0" i="0" u="none">
              <a:solidFill>
                <a:schemeClr val="dk1"/>
              </a:solidFill>
              <a:latin typeface="Arial"/>
              <a:ea typeface="Arial"/>
              <a:cs typeface="Arial"/>
              <a:sym typeface="Arial"/>
            </a:endParaRPr>
          </a:p>
        </p:txBody>
      </p:sp>
      <p:sp>
        <p:nvSpPr>
          <p:cNvPr id="78" name="Google Shape;78;p8"/>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4</a:t>
            </a:fld>
            <a:endParaRPr/>
          </a:p>
        </p:txBody>
      </p:sp>
      <p:sp>
        <p:nvSpPr>
          <p:cNvPr id="79" name="Google Shape;79;p8"/>
          <p:cNvSpPr txBox="1"/>
          <p:nvPr/>
        </p:nvSpPr>
        <p:spPr>
          <a:xfrm>
            <a:off x="892175" y="1195387"/>
            <a:ext cx="7469187" cy="3079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0458C"/>
              </a:buClr>
              <a:buSzPts val="1400"/>
              <a:buFont typeface="Calibri"/>
              <a:buNone/>
            </a:pPr>
            <a:r>
              <a:rPr lang="en-US" sz="1400" b="0" i="0" u="sng">
                <a:solidFill>
                  <a:schemeClr val="hlink"/>
                </a:solidFill>
                <a:latin typeface="Calibri"/>
                <a:ea typeface="Calibri"/>
                <a:cs typeface="Calibri"/>
                <a:sym typeface="Calibri"/>
                <a:hlinkClick r:id="rId3"/>
              </a:rPr>
              <a:t>https://geodesy.noaa.gov/datums/newdatums/</a:t>
            </a: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425" y="1727199"/>
            <a:ext cx="4242506" cy="4629151"/>
          </a:xfrm>
          <a:prstGeom prst="rect">
            <a:avLst/>
          </a:prstGeom>
          <a:ln w="12700">
            <a:solidFill>
              <a:schemeClr val="bg2"/>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NSRS Modernization Industry Workshop</a:t>
            </a:r>
            <a:endParaRPr/>
          </a:p>
        </p:txBody>
      </p:sp>
      <p:sp>
        <p:nvSpPr>
          <p:cNvPr id="86" name="Google Shape;86;p9"/>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5</a:t>
            </a:fld>
            <a:endParaRPr/>
          </a:p>
        </p:txBody>
      </p:sp>
      <p:sp>
        <p:nvSpPr>
          <p:cNvPr id="87" name="Google Shape;87;p9"/>
          <p:cNvSpPr txBox="1"/>
          <p:nvPr/>
        </p:nvSpPr>
        <p:spPr>
          <a:xfrm>
            <a:off x="250825" y="1855787"/>
            <a:ext cx="2851150" cy="308451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4472C4"/>
              </a:buClr>
              <a:buSzPts val="1800"/>
              <a:buFont typeface="Calibri"/>
              <a:buNone/>
            </a:pPr>
            <a:r>
              <a:rPr lang="en-US" sz="1800" i="0" u="none"/>
              <a:t>Industry needs and concerns in anticipation of Modernizing the National Spatial Reference System in 2022 </a:t>
            </a:r>
            <a:endParaRPr/>
          </a:p>
          <a:p>
            <a:pPr marL="0" marR="0" lvl="0" indent="0" algn="l" rtl="0">
              <a:lnSpc>
                <a:spcPct val="120000"/>
              </a:lnSpc>
              <a:spcBef>
                <a:spcPts val="0"/>
              </a:spcBef>
              <a:spcAft>
                <a:spcPts val="0"/>
              </a:spcAft>
              <a:buClr>
                <a:schemeClr val="dk1"/>
              </a:buClr>
              <a:buSzPts val="1800"/>
              <a:buFont typeface="Calibri"/>
              <a:buNone/>
            </a:pPr>
            <a:endParaRPr sz="1800" i="0" u="none"/>
          </a:p>
          <a:p>
            <a:pPr marL="0" marR="0" lvl="0" indent="0" algn="l" rtl="0">
              <a:lnSpc>
                <a:spcPct val="120000"/>
              </a:lnSpc>
              <a:spcBef>
                <a:spcPts val="0"/>
              </a:spcBef>
              <a:spcAft>
                <a:spcPts val="0"/>
              </a:spcAft>
              <a:buClr>
                <a:srgbClr val="4472C4"/>
              </a:buClr>
              <a:buSzPts val="1800"/>
              <a:buFont typeface="Calibri"/>
              <a:buNone/>
            </a:pPr>
            <a:r>
              <a:rPr lang="en-US" sz="1800" i="0" u="none"/>
              <a:t>Debrief of the Workshop given on June 7, 2018</a:t>
            </a:r>
            <a:endParaRPr/>
          </a:p>
          <a:p>
            <a:pPr marL="0" marR="0" lvl="0" indent="0" algn="l" rtl="0">
              <a:lnSpc>
                <a:spcPct val="120000"/>
              </a:lnSpc>
              <a:spcBef>
                <a:spcPts val="0"/>
              </a:spcBef>
              <a:spcAft>
                <a:spcPts val="0"/>
              </a:spcAft>
              <a:buClr>
                <a:schemeClr val="dk1"/>
              </a:buClr>
              <a:buSzPts val="1800"/>
              <a:buFont typeface="Calibri"/>
              <a:buNone/>
            </a:pPr>
            <a:r>
              <a:rPr lang="en-US" sz="1800" i="0" u="sng">
                <a:solidFill>
                  <a:srgbClr val="3C78D8"/>
                </a:solidFill>
                <a:hlinkClick r:id="rId3"/>
              </a:rPr>
              <a:t>Webinar Information</a:t>
            </a:r>
            <a:endParaRPr>
              <a:solidFill>
                <a:srgbClr val="3C78D8"/>
              </a:solidFill>
            </a:endParaRPr>
          </a:p>
        </p:txBody>
      </p:sp>
      <p:pic>
        <p:nvPicPr>
          <p:cNvPr id="88" name="Google Shape;88;p9"/>
          <p:cNvPicPr preferRelativeResize="0"/>
          <p:nvPr/>
        </p:nvPicPr>
        <p:blipFill rotWithShape="1">
          <a:blip r:embed="rId4">
            <a:alphaModFix/>
          </a:blip>
          <a:srcRect l="17567" t="6222" r="56905" b="35321"/>
          <a:stretch/>
        </p:blipFill>
        <p:spPr>
          <a:xfrm>
            <a:off x="3795699" y="1408099"/>
            <a:ext cx="4275351" cy="5020549"/>
          </a:xfrm>
          <a:prstGeom prst="rect">
            <a:avLst/>
          </a:prstGeom>
          <a:noFill/>
          <a:ln w="9525" cap="flat" cmpd="sng">
            <a:solidFill>
              <a:srgbClr val="4472C4"/>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859000" y="323675"/>
            <a:ext cx="7937400" cy="7143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sz="2800"/>
              <a:t>NGS Coordinate Conversion and Transformation Tool (NCAT)</a:t>
            </a:r>
            <a:endParaRPr sz="2800"/>
          </a:p>
        </p:txBody>
      </p:sp>
      <p:sp>
        <p:nvSpPr>
          <p:cNvPr id="95" name="Google Shape;95;p10"/>
          <p:cNvSpPr txBox="1">
            <a:spLocks noGrp="1"/>
          </p:cNvSpPr>
          <p:nvPr>
            <p:ph type="body" idx="1"/>
          </p:nvPr>
        </p:nvSpPr>
        <p:spPr>
          <a:xfrm>
            <a:off x="630400" y="2024887"/>
            <a:ext cx="2760000" cy="3085200"/>
          </a:xfrm>
          <a:prstGeom prst="rect">
            <a:avLst/>
          </a:prstGeom>
        </p:spPr>
        <p:txBody>
          <a:bodyPr spcFirstLastPara="1" wrap="square" lIns="91425" tIns="45700" rIns="91425" bIns="45700" anchor="t" anchorCtr="0">
            <a:noAutofit/>
          </a:bodyPr>
          <a:lstStyle/>
          <a:p>
            <a:pPr marL="0" lvl="0" indent="0">
              <a:spcBef>
                <a:spcPts val="1000"/>
              </a:spcBef>
              <a:spcAft>
                <a:spcPts val="0"/>
              </a:spcAft>
              <a:buClr>
                <a:schemeClr val="dk1"/>
              </a:buClr>
              <a:buSzPts val="1100"/>
              <a:buFont typeface="Arial"/>
              <a:buNone/>
            </a:pPr>
            <a:r>
              <a:rPr lang="en-US" sz="1800">
                <a:solidFill>
                  <a:srgbClr val="000000"/>
                </a:solidFill>
              </a:rPr>
              <a:t>NCAT combines several previously separate transformation tools into a single browser-based user interface that supports single- and multi-point conversions, web services, and downloadable software.</a:t>
            </a:r>
            <a:endParaRPr sz="1800">
              <a:solidFill>
                <a:srgbClr val="000000"/>
              </a:solidFill>
            </a:endParaRPr>
          </a:p>
          <a:p>
            <a:pPr marL="0" lvl="0" indent="0">
              <a:spcBef>
                <a:spcPts val="1000"/>
              </a:spcBef>
              <a:spcAft>
                <a:spcPts val="0"/>
              </a:spcAft>
              <a:buClr>
                <a:schemeClr val="dk1"/>
              </a:buClr>
              <a:buSzPts val="1100"/>
              <a:buFont typeface="Arial"/>
              <a:buNone/>
            </a:pPr>
            <a:endParaRPr sz="1800">
              <a:solidFill>
                <a:srgbClr val="000000"/>
              </a:solidFill>
            </a:endParaRPr>
          </a:p>
          <a:p>
            <a:pPr marL="0" lvl="0" indent="0" rtl="0">
              <a:spcBef>
                <a:spcPts val="1000"/>
              </a:spcBef>
              <a:spcAft>
                <a:spcPts val="0"/>
              </a:spcAft>
              <a:buClr>
                <a:schemeClr val="dk1"/>
              </a:buClr>
              <a:buSzPts val="1100"/>
              <a:buFont typeface="Arial"/>
              <a:buNone/>
            </a:pPr>
            <a:r>
              <a:rPr lang="en-US" sz="1400" u="sng">
                <a:solidFill>
                  <a:schemeClr val="hlink"/>
                </a:solidFill>
                <a:hlinkClick r:id="rId3"/>
              </a:rPr>
              <a:t>https://geodesy.noaa.gov/NCAT/</a:t>
            </a:r>
            <a:endParaRPr sz="1400">
              <a:solidFill>
                <a:srgbClr val="000000"/>
              </a:solidFill>
            </a:endParaRPr>
          </a:p>
        </p:txBody>
      </p:sp>
      <p:sp>
        <p:nvSpPr>
          <p:cNvPr id="96" name="Google Shape;96;p10"/>
          <p:cNvSpPr txBox="1">
            <a:spLocks noGrp="1"/>
          </p:cNvSpPr>
          <p:nvPr>
            <p:ph type="sldNum" idx="12"/>
          </p:nvPr>
        </p:nvSpPr>
        <p:spPr>
          <a:xfrm>
            <a:off x="6403975" y="6356350"/>
            <a:ext cx="20574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SzPts val="1200"/>
              <a:buFont typeface="Calibri"/>
              <a:buNone/>
            </a:pPr>
            <a:fld id="{00000000-1234-1234-1234-123412341234}" type="slidenum">
              <a:rPr lang="en-US"/>
              <a:t>6</a:t>
            </a:fld>
            <a:endParaRPr/>
          </a:p>
        </p:txBody>
      </p:sp>
      <p:pic>
        <p:nvPicPr>
          <p:cNvPr id="97" name="Google Shape;97;p10"/>
          <p:cNvPicPr preferRelativeResize="0"/>
          <p:nvPr/>
        </p:nvPicPr>
        <p:blipFill rotWithShape="1">
          <a:blip r:embed="rId4">
            <a:alphaModFix/>
          </a:blip>
          <a:srcRect t="6410" r="56022" b="38797"/>
          <a:stretch/>
        </p:blipFill>
        <p:spPr>
          <a:xfrm>
            <a:off x="3593375" y="1807400"/>
            <a:ext cx="5168896" cy="3302676"/>
          </a:xfrm>
          <a:prstGeom prst="rect">
            <a:avLst/>
          </a:prstGeom>
          <a:noFill/>
          <a:ln w="9525" cap="flat" cmpd="sng">
            <a:solidFill>
              <a:srgbClr val="4A86E8"/>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1"/>
          <p:cNvSpPr txBox="1">
            <a:spLocks noGrp="1"/>
          </p:cNvSpPr>
          <p:nvPr>
            <p:ph type="title"/>
          </p:nvPr>
        </p:nvSpPr>
        <p:spPr>
          <a:xfrm>
            <a:off x="859904" y="304806"/>
            <a:ext cx="7602000" cy="7143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a:t>State Plane Coordinates for 2022</a:t>
            </a:r>
            <a:endParaRPr/>
          </a:p>
        </p:txBody>
      </p:sp>
      <p:sp>
        <p:nvSpPr>
          <p:cNvPr id="104" name="Google Shape;104;p11"/>
          <p:cNvSpPr txBox="1">
            <a:spLocks noGrp="1"/>
          </p:cNvSpPr>
          <p:nvPr>
            <p:ph type="body" idx="1"/>
          </p:nvPr>
        </p:nvSpPr>
        <p:spPr>
          <a:xfrm>
            <a:off x="573100" y="1714900"/>
            <a:ext cx="3438600" cy="43101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None/>
            </a:pPr>
            <a:r>
              <a:rPr lang="en-US" sz="1800">
                <a:solidFill>
                  <a:srgbClr val="000000"/>
                </a:solidFill>
              </a:rPr>
              <a:t>A Federal Register Notice solicited comments on Draft Policy and Draft Procedures documents concerning changes to the State Plane Coordinate System (SPCS). </a:t>
            </a:r>
            <a:endParaRPr sz="1800">
              <a:solidFill>
                <a:srgbClr val="000000"/>
              </a:solidFill>
            </a:endParaRPr>
          </a:p>
          <a:p>
            <a:pPr marL="0" lvl="0" indent="0" rtl="0">
              <a:spcBef>
                <a:spcPts val="1000"/>
              </a:spcBef>
              <a:spcAft>
                <a:spcPts val="0"/>
              </a:spcAft>
              <a:buNone/>
            </a:pPr>
            <a:r>
              <a:rPr lang="en-US" sz="1800">
                <a:solidFill>
                  <a:srgbClr val="000000"/>
                </a:solidFill>
              </a:rPr>
              <a:t>SPCS 83 (tied to NAD 83) will be replaced by SPCS2022, which will be related to the 2022 Terrestrial Reference Frames. </a:t>
            </a:r>
            <a:endParaRPr sz="1800">
              <a:solidFill>
                <a:srgbClr val="000000"/>
              </a:solidFill>
            </a:endParaRPr>
          </a:p>
          <a:p>
            <a:pPr marL="0" lvl="0" indent="0" rtl="0">
              <a:spcBef>
                <a:spcPts val="1000"/>
              </a:spcBef>
              <a:spcAft>
                <a:spcPts val="0"/>
              </a:spcAft>
              <a:buNone/>
            </a:pPr>
            <a:endParaRPr sz="1800">
              <a:solidFill>
                <a:srgbClr val="000000"/>
              </a:solidFill>
            </a:endParaRPr>
          </a:p>
          <a:p>
            <a:pPr marL="0" lvl="0" indent="0">
              <a:spcBef>
                <a:spcPts val="1000"/>
              </a:spcBef>
              <a:spcAft>
                <a:spcPts val="0"/>
              </a:spcAft>
              <a:buNone/>
            </a:pPr>
            <a:r>
              <a:rPr lang="en-US" sz="1200" u="sng">
                <a:solidFill>
                  <a:schemeClr val="hlink"/>
                </a:solidFill>
                <a:hlinkClick r:id="rId3"/>
              </a:rPr>
              <a:t>https://geodesy.noaa.gov/SPCS/index.shtml</a:t>
            </a:r>
            <a:r>
              <a:rPr lang="en-US" sz="1800">
                <a:solidFill>
                  <a:srgbClr val="000000"/>
                </a:solidFill>
              </a:rPr>
              <a:t/>
            </a:r>
            <a:br>
              <a:rPr lang="en-US" sz="1800">
                <a:solidFill>
                  <a:srgbClr val="000000"/>
                </a:solidFill>
              </a:rPr>
            </a:br>
            <a:r>
              <a:rPr lang="en-US" sz="1800">
                <a:solidFill>
                  <a:srgbClr val="3C78D8"/>
                </a:solidFill>
              </a:rPr>
              <a:t/>
            </a:r>
            <a:br>
              <a:rPr lang="en-US" sz="1800">
                <a:solidFill>
                  <a:srgbClr val="3C78D8"/>
                </a:solidFill>
              </a:rPr>
            </a:br>
            <a:r>
              <a:rPr lang="en-US" sz="1800">
                <a:solidFill>
                  <a:srgbClr val="3C78D8"/>
                </a:solidFill>
              </a:rPr>
              <a:t>        </a:t>
            </a:r>
            <a:endParaRPr sz="1800">
              <a:solidFill>
                <a:srgbClr val="3C78D8"/>
              </a:solidFill>
            </a:endParaRPr>
          </a:p>
        </p:txBody>
      </p:sp>
      <p:sp>
        <p:nvSpPr>
          <p:cNvPr id="105" name="Google Shape;105;p11"/>
          <p:cNvSpPr txBox="1">
            <a:spLocks noGrp="1"/>
          </p:cNvSpPr>
          <p:nvPr>
            <p:ph type="sldNum" idx="12"/>
          </p:nvPr>
        </p:nvSpPr>
        <p:spPr>
          <a:xfrm>
            <a:off x="6403975" y="6356350"/>
            <a:ext cx="20574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SzPts val="1200"/>
              <a:buFont typeface="Calibri"/>
              <a:buNone/>
            </a:pPr>
            <a:fld id="{00000000-1234-1234-1234-123412341234}" type="slidenum">
              <a:rPr lang="en-US"/>
              <a:t>7</a:t>
            </a:fld>
            <a:endParaRPr/>
          </a:p>
        </p:txBody>
      </p:sp>
      <p:pic>
        <p:nvPicPr>
          <p:cNvPr id="106" name="Google Shape;106;p11"/>
          <p:cNvPicPr preferRelativeResize="0"/>
          <p:nvPr/>
        </p:nvPicPr>
        <p:blipFill rotWithShape="1">
          <a:blip r:embed="rId4">
            <a:alphaModFix/>
          </a:blip>
          <a:srcRect l="17863" t="6002" r="56545" b="47962"/>
          <a:stretch/>
        </p:blipFill>
        <p:spPr>
          <a:xfrm>
            <a:off x="4126300" y="1714900"/>
            <a:ext cx="4441421" cy="4096976"/>
          </a:xfrm>
          <a:prstGeom prst="rect">
            <a:avLst/>
          </a:prstGeom>
          <a:noFill/>
          <a:ln w="9525" cap="flat" cmpd="sng">
            <a:solidFill>
              <a:srgbClr val="6D9EEB"/>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2"/>
          <p:cNvSpPr txBox="1">
            <a:spLocks noGrp="1"/>
          </p:cNvSpPr>
          <p:nvPr>
            <p:ph type="title"/>
          </p:nvPr>
        </p:nvSpPr>
        <p:spPr>
          <a:xfrm>
            <a:off x="859904" y="304806"/>
            <a:ext cx="7602000" cy="7143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a:t>Geodetic Control in American Samoa</a:t>
            </a:r>
            <a:endParaRPr/>
          </a:p>
        </p:txBody>
      </p:sp>
      <p:sp>
        <p:nvSpPr>
          <p:cNvPr id="113" name="Google Shape;113;p12"/>
          <p:cNvSpPr txBox="1">
            <a:spLocks noGrp="1"/>
          </p:cNvSpPr>
          <p:nvPr>
            <p:ph type="body" idx="1"/>
          </p:nvPr>
        </p:nvSpPr>
        <p:spPr>
          <a:xfrm>
            <a:off x="859900" y="1229925"/>
            <a:ext cx="7602000" cy="1361100"/>
          </a:xfrm>
          <a:prstGeom prst="rect">
            <a:avLst/>
          </a:prstGeom>
        </p:spPr>
        <p:txBody>
          <a:bodyPr spcFirstLastPara="1" wrap="square" lIns="91425" tIns="45700" rIns="91425" bIns="45700" anchor="t" anchorCtr="0">
            <a:noAutofit/>
          </a:bodyPr>
          <a:lstStyle/>
          <a:p>
            <a:pPr marL="457200" lvl="0" indent="-342900" rtl="0">
              <a:spcBef>
                <a:spcPts val="1000"/>
              </a:spcBef>
              <a:spcAft>
                <a:spcPts val="0"/>
              </a:spcAft>
              <a:buSzPts val="1800"/>
              <a:buChar char="❖"/>
            </a:pPr>
            <a:r>
              <a:rPr lang="en-US" sz="1800" dirty="0"/>
              <a:t>An earthquake occurred in 2009</a:t>
            </a:r>
            <a:endParaRPr sz="1800" dirty="0"/>
          </a:p>
          <a:p>
            <a:pPr marL="457200" lvl="0" indent="-342900" rtl="0">
              <a:spcBef>
                <a:spcPts val="0"/>
              </a:spcBef>
              <a:spcAft>
                <a:spcPts val="0"/>
              </a:spcAft>
              <a:buSzPts val="1800"/>
              <a:buChar char="❖"/>
            </a:pPr>
            <a:r>
              <a:rPr lang="en-US" sz="1800" dirty="0"/>
              <a:t>All vertical control has been degraded by </a:t>
            </a:r>
            <a:r>
              <a:rPr lang="en-US" sz="1800" dirty="0" smtClean="0"/>
              <a:t>decimeters</a:t>
            </a:r>
            <a:endParaRPr sz="1800" dirty="0"/>
          </a:p>
          <a:p>
            <a:pPr marL="457200" lvl="0" indent="-342900" rtl="0">
              <a:spcBef>
                <a:spcPts val="0"/>
              </a:spcBef>
              <a:spcAft>
                <a:spcPts val="0"/>
              </a:spcAft>
              <a:buSzPts val="1800"/>
              <a:buChar char="❖"/>
            </a:pPr>
            <a:r>
              <a:rPr lang="en-US" sz="1800" dirty="0"/>
              <a:t>The lone CORS site demonstrates magnitude</a:t>
            </a:r>
            <a:endParaRPr sz="1800" dirty="0"/>
          </a:p>
        </p:txBody>
      </p:sp>
      <p:sp>
        <p:nvSpPr>
          <p:cNvPr id="114" name="Google Shape;114;p12"/>
          <p:cNvSpPr txBox="1">
            <a:spLocks noGrp="1"/>
          </p:cNvSpPr>
          <p:nvPr>
            <p:ph type="sldNum" idx="12"/>
          </p:nvPr>
        </p:nvSpPr>
        <p:spPr>
          <a:xfrm>
            <a:off x="6403975" y="6356350"/>
            <a:ext cx="20574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98989"/>
              </a:buClr>
              <a:buSzPts val="1200"/>
              <a:buFont typeface="Calibri"/>
              <a:buNone/>
            </a:pPr>
            <a:fld id="{00000000-1234-1234-1234-123412341234}" type="slidenum">
              <a:rPr lang="en-US"/>
              <a:t>8</a:t>
            </a:fld>
            <a:endParaRPr dirty="0"/>
          </a:p>
        </p:txBody>
      </p:sp>
      <p:pic>
        <p:nvPicPr>
          <p:cNvPr id="115" name="Google Shape;115;p12"/>
          <p:cNvPicPr preferRelativeResize="0"/>
          <p:nvPr/>
        </p:nvPicPr>
        <p:blipFill>
          <a:blip r:embed="rId3">
            <a:alphaModFix/>
          </a:blip>
          <a:stretch>
            <a:fillRect/>
          </a:stretch>
        </p:blipFill>
        <p:spPr>
          <a:xfrm>
            <a:off x="859900" y="2313825"/>
            <a:ext cx="7602000" cy="2747125"/>
          </a:xfrm>
          <a:prstGeom prst="rect">
            <a:avLst/>
          </a:prstGeom>
          <a:noFill/>
          <a:ln>
            <a:noFill/>
          </a:ln>
        </p:spPr>
      </p:pic>
      <p:sp>
        <p:nvSpPr>
          <p:cNvPr id="116" name="Google Shape;116;p12"/>
          <p:cNvSpPr txBox="1">
            <a:spLocks noGrp="1"/>
          </p:cNvSpPr>
          <p:nvPr>
            <p:ph type="body" idx="1"/>
          </p:nvPr>
        </p:nvSpPr>
        <p:spPr>
          <a:xfrm>
            <a:off x="983000" y="4954950"/>
            <a:ext cx="8073000" cy="11718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None/>
            </a:pPr>
            <a:r>
              <a:rPr lang="en-US" sz="2000" dirty="0"/>
              <a:t>Recommendations:	1. </a:t>
            </a:r>
            <a:r>
              <a:rPr lang="en-US" sz="2000" b="1" dirty="0"/>
              <a:t>Deprecate </a:t>
            </a:r>
            <a:r>
              <a:rPr lang="en-US" sz="2000" dirty="0" smtClean="0"/>
              <a:t>ASVD02</a:t>
            </a:r>
            <a:r>
              <a:rPr lang="en-US" sz="2000" dirty="0"/>
              <a:t>						2. Investigate possible replacement</a:t>
            </a:r>
            <a:endParaRPr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860425" y="304800"/>
            <a:ext cx="7600950" cy="714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Times New Roman"/>
              <a:buNone/>
            </a:pPr>
            <a:r>
              <a:rPr lang="en-US" sz="3200" b="0" i="0" u="none" strike="noStrike" cap="none">
                <a:solidFill>
                  <a:srgbClr val="002060"/>
                </a:solidFill>
                <a:latin typeface="Times New Roman"/>
                <a:ea typeface="Times New Roman"/>
                <a:cs typeface="Times New Roman"/>
                <a:sym typeface="Times New Roman"/>
              </a:rPr>
              <a:t>Geodetic Control Theme Leadership</a:t>
            </a:r>
            <a:endParaRPr/>
          </a:p>
        </p:txBody>
      </p:sp>
      <p:sp>
        <p:nvSpPr>
          <p:cNvPr id="122" name="Google Shape;122;p13"/>
          <p:cNvSpPr txBox="1">
            <a:spLocks noGrp="1"/>
          </p:cNvSpPr>
          <p:nvPr>
            <p:ph type="body" idx="1"/>
          </p:nvPr>
        </p:nvSpPr>
        <p:spPr>
          <a:xfrm>
            <a:off x="860425" y="1458912"/>
            <a:ext cx="7699375" cy="4310062"/>
          </a:xfrm>
          <a:prstGeom prst="rect">
            <a:avLst/>
          </a:prstGeom>
          <a:noFill/>
          <a:ln>
            <a:noFill/>
          </a:ln>
        </p:spPr>
        <p:txBody>
          <a:bodyPr spcFirstLastPara="1" wrap="square" lIns="91425" tIns="45700" rIns="91425" bIns="45700" anchor="t" anchorCtr="0">
            <a:noAutofit/>
          </a:bodyPr>
          <a:lstStyle/>
          <a:p>
            <a:pPr marL="0" marR="0" lvl="0" indent="-120650" algn="l" rtl="0">
              <a:lnSpc>
                <a:spcPct val="100000"/>
              </a:lnSpc>
              <a:spcBef>
                <a:spcPts val="0"/>
              </a:spcBef>
              <a:spcAft>
                <a:spcPts val="0"/>
              </a:spcAft>
              <a:buClr>
                <a:schemeClr val="dk1"/>
              </a:buClr>
              <a:buSzPts val="1900"/>
              <a:buFont typeface="Noto Sans Symbols"/>
              <a:buChar char="❖"/>
            </a:pPr>
            <a:r>
              <a:rPr lang="en-US" sz="1900" b="0" i="0" u="none">
                <a:solidFill>
                  <a:schemeClr val="dk1"/>
                </a:solidFill>
                <a:latin typeface="Arial"/>
                <a:ea typeface="Arial"/>
                <a:cs typeface="Arial"/>
                <a:sym typeface="Arial"/>
              </a:rPr>
              <a:t> FGCS Subcommittee Chair and Executive Champion </a:t>
            </a:r>
            <a:endParaRPr sz="1900" b="0" i="0" u="none">
              <a:solidFill>
                <a:srgbClr val="000000"/>
              </a:solidFill>
              <a:latin typeface="Arial"/>
              <a:ea typeface="Arial"/>
              <a:cs typeface="Arial"/>
              <a:sym typeface="Arial"/>
            </a:endParaRPr>
          </a:p>
          <a:p>
            <a:pPr marL="685800" marR="0" lvl="1" indent="-228600" algn="l" rtl="0">
              <a:lnSpc>
                <a:spcPct val="100000"/>
              </a:lnSpc>
              <a:spcBef>
                <a:spcPts val="5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Juliana Blackwell, Director, National Geodetic Survey (NGS)</a:t>
            </a:r>
            <a:endParaRPr/>
          </a:p>
          <a:p>
            <a:pPr marL="0" marR="0" lvl="0" indent="-120650" algn="l" rtl="0">
              <a:lnSpc>
                <a:spcPct val="100000"/>
              </a:lnSpc>
              <a:spcBef>
                <a:spcPts val="1000"/>
              </a:spcBef>
              <a:spcAft>
                <a:spcPts val="0"/>
              </a:spcAft>
              <a:buClr>
                <a:schemeClr val="dk1"/>
              </a:buClr>
              <a:buSzPts val="1900"/>
              <a:buFont typeface="Noto Sans Symbols"/>
              <a:buChar char="❖"/>
            </a:pPr>
            <a:r>
              <a:rPr lang="en-US" sz="1900" b="0" i="0" u="none">
                <a:solidFill>
                  <a:schemeClr val="dk1"/>
                </a:solidFill>
                <a:latin typeface="Arial"/>
                <a:ea typeface="Arial"/>
                <a:cs typeface="Arial"/>
                <a:sym typeface="Arial"/>
              </a:rPr>
              <a:t> </a:t>
            </a:r>
            <a:r>
              <a:rPr lang="en-US" sz="1900" b="0" i="0" u="none">
                <a:solidFill>
                  <a:srgbClr val="000000"/>
                </a:solidFill>
                <a:latin typeface="Arial"/>
                <a:ea typeface="Arial"/>
                <a:cs typeface="Arial"/>
                <a:sym typeface="Arial"/>
              </a:rPr>
              <a:t>FGCS Secretariat </a:t>
            </a:r>
            <a:endParaRPr sz="1900" b="0" i="0" u="none">
              <a:solidFill>
                <a:srgbClr val="000000"/>
              </a:solidFill>
              <a:latin typeface="Arial"/>
              <a:ea typeface="Arial"/>
              <a:cs typeface="Arial"/>
              <a:sym typeface="Arial"/>
            </a:endParaRPr>
          </a:p>
          <a:p>
            <a:pPr marL="685800" marR="0" lvl="1" indent="-228600" algn="l" rtl="0">
              <a:lnSpc>
                <a:spcPct val="100000"/>
              </a:lnSpc>
              <a:spcBef>
                <a:spcPts val="50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Erika Little, NGS (Acting while Brian Shaw is on extended leave)</a:t>
            </a:r>
            <a:endParaRPr>
              <a:solidFill>
                <a:srgbClr val="000000"/>
              </a:solidFill>
            </a:endParaRPr>
          </a:p>
          <a:p>
            <a:pPr marL="0" marR="0" lvl="0" indent="-120650" algn="l" rtl="0">
              <a:lnSpc>
                <a:spcPct val="100000"/>
              </a:lnSpc>
              <a:spcBef>
                <a:spcPts val="1000"/>
              </a:spcBef>
              <a:spcAft>
                <a:spcPts val="0"/>
              </a:spcAft>
              <a:buClr>
                <a:srgbClr val="000000"/>
              </a:buClr>
              <a:buSzPts val="1900"/>
              <a:buFont typeface="Noto Sans Symbols"/>
              <a:buChar char="❖"/>
            </a:pPr>
            <a:r>
              <a:rPr lang="en-US" sz="1900" b="0" i="0" u="none">
                <a:solidFill>
                  <a:srgbClr val="000000"/>
                </a:solidFill>
                <a:latin typeface="Arial"/>
                <a:ea typeface="Arial"/>
                <a:cs typeface="Arial"/>
                <a:sym typeface="Arial"/>
              </a:rPr>
              <a:t> Theme Lead </a:t>
            </a:r>
            <a:endParaRPr>
              <a:solidFill>
                <a:srgbClr val="000000"/>
              </a:solidFill>
            </a:endParaRPr>
          </a:p>
          <a:p>
            <a:pPr marL="685800" marR="0" lvl="1" indent="-228600" algn="l" rtl="0">
              <a:lnSpc>
                <a:spcPct val="100000"/>
              </a:lnSpc>
              <a:spcBef>
                <a:spcPts val="50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Dan Roman, NGS</a:t>
            </a:r>
            <a:endParaRPr>
              <a:solidFill>
                <a:srgbClr val="000000"/>
              </a:solidFill>
            </a:endParaRPr>
          </a:p>
          <a:p>
            <a:pPr marL="0" marR="0" lvl="0" indent="-120650" algn="l" rtl="0">
              <a:lnSpc>
                <a:spcPct val="100000"/>
              </a:lnSpc>
              <a:spcBef>
                <a:spcPts val="1000"/>
              </a:spcBef>
              <a:spcAft>
                <a:spcPts val="0"/>
              </a:spcAft>
              <a:buClr>
                <a:srgbClr val="000000"/>
              </a:buClr>
              <a:buSzPts val="1900"/>
              <a:buFont typeface="Noto Sans Symbols"/>
              <a:buChar char="❖"/>
            </a:pPr>
            <a:r>
              <a:rPr lang="en-US" sz="1900" b="0" i="0" u="none">
                <a:solidFill>
                  <a:srgbClr val="000000"/>
                </a:solidFill>
                <a:latin typeface="Arial"/>
                <a:ea typeface="Arial"/>
                <a:cs typeface="Arial"/>
                <a:sym typeface="Arial"/>
              </a:rPr>
              <a:t> Data Sets and Managers </a:t>
            </a:r>
            <a:endParaRPr sz="1900" b="0" i="0" u="none">
              <a:solidFill>
                <a:srgbClr val="000000"/>
              </a:solidFill>
              <a:latin typeface="Arial"/>
              <a:ea typeface="Arial"/>
              <a:cs typeface="Arial"/>
              <a:sym typeface="Arial"/>
            </a:endParaRPr>
          </a:p>
          <a:p>
            <a:pPr marL="685800" marR="0" lvl="1" indent="-228600" algn="l" rtl="0">
              <a:lnSpc>
                <a:spcPct val="100000"/>
              </a:lnSpc>
              <a:spcBef>
                <a:spcPts val="50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Airborne Gravity – Jeffrey Johnson, NGS</a:t>
            </a:r>
            <a:endParaRPr>
              <a:solidFill>
                <a:srgbClr val="000000"/>
              </a:solidFill>
            </a:endParaRPr>
          </a:p>
          <a:p>
            <a:pPr marL="685800" marR="0" lvl="1" indent="-228600" algn="l" rtl="0">
              <a:lnSpc>
                <a:spcPct val="100000"/>
              </a:lnSpc>
              <a:spcBef>
                <a:spcPts val="5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Continuously Operating Reference Stations (CORS) – Kevin Choi, NGS</a:t>
            </a:r>
            <a:endParaRPr/>
          </a:p>
          <a:p>
            <a:pPr marL="685800" marR="0" lvl="1" indent="-228600" algn="l" rtl="0">
              <a:lnSpc>
                <a:spcPct val="100000"/>
              </a:lnSpc>
              <a:spcBef>
                <a:spcPts val="5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Geoid Models – Yan Wang, NGS</a:t>
            </a:r>
            <a:endParaRPr/>
          </a:p>
          <a:p>
            <a:pPr marL="685800" marR="0" lvl="1" indent="-228600" algn="l" rtl="0">
              <a:lnSpc>
                <a:spcPct val="100000"/>
              </a:lnSpc>
              <a:spcBef>
                <a:spcPts val="5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Geodetic Control Information on Passive Marks – Godfred Amponsah, NGS</a:t>
            </a:r>
            <a:endParaRPr/>
          </a:p>
          <a:p>
            <a:pPr marL="0" marR="0" lvl="0" indent="0" algn="l" rtl="0">
              <a:lnSpc>
                <a:spcPct val="70000"/>
              </a:lnSpc>
              <a:spcBef>
                <a:spcPts val="1000"/>
              </a:spcBef>
              <a:spcAft>
                <a:spcPts val="0"/>
              </a:spcAft>
              <a:buClr>
                <a:schemeClr val="dk1"/>
              </a:buClr>
              <a:buSzPts val="1600"/>
              <a:buFont typeface="Noto Sans Symbols"/>
              <a:buNone/>
            </a:pPr>
            <a:endParaRPr sz="1600" b="0" i="0" u="none">
              <a:solidFill>
                <a:schemeClr val="dk1"/>
              </a:solidFill>
              <a:latin typeface="Arial"/>
              <a:ea typeface="Arial"/>
              <a:cs typeface="Arial"/>
              <a:sym typeface="Arial"/>
            </a:endParaRPr>
          </a:p>
          <a:p>
            <a:pPr marL="228600" marR="0" lvl="0" indent="-127000" algn="l" rtl="0">
              <a:lnSpc>
                <a:spcPct val="90000"/>
              </a:lnSpc>
              <a:spcBef>
                <a:spcPts val="1000"/>
              </a:spcBef>
              <a:spcAft>
                <a:spcPts val="0"/>
              </a:spcAft>
              <a:buClr>
                <a:schemeClr val="dk1"/>
              </a:buClr>
              <a:buSzPts val="1600"/>
              <a:buFont typeface="Noto Sans Symbols"/>
              <a:buNone/>
            </a:pPr>
            <a:endParaRPr sz="1600" b="0" i="0" u="none">
              <a:solidFill>
                <a:schemeClr val="dk1"/>
              </a:solidFill>
              <a:latin typeface="Arial"/>
              <a:ea typeface="Arial"/>
              <a:cs typeface="Arial"/>
              <a:sym typeface="Arial"/>
            </a:endParaRPr>
          </a:p>
        </p:txBody>
      </p:sp>
      <p:sp>
        <p:nvSpPr>
          <p:cNvPr id="123" name="Google Shape;123;p13"/>
          <p:cNvSpPr txBox="1"/>
          <p:nvPr/>
        </p:nvSpPr>
        <p:spPr>
          <a:xfrm>
            <a:off x="6403975"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9</a:t>
            </a:f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638</Words>
  <Application>Microsoft Office PowerPoint</Application>
  <PresentationFormat>On-screen Show (4:3)</PresentationFormat>
  <Paragraphs>123</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Helvetica Neue</vt:lpstr>
      <vt:lpstr>Noto Sans Symbols</vt:lpstr>
      <vt:lpstr>Times New Roman</vt:lpstr>
      <vt:lpstr>1_Office Theme</vt:lpstr>
      <vt:lpstr>2_Office Theme</vt:lpstr>
      <vt:lpstr>Federal Geodetic Control Subcommittee Update to Coordination Group</vt:lpstr>
      <vt:lpstr>Topics</vt:lpstr>
      <vt:lpstr>FGCS Membership</vt:lpstr>
      <vt:lpstr>Information on “New Datums” </vt:lpstr>
      <vt:lpstr>NSRS Modernization Industry Workshop</vt:lpstr>
      <vt:lpstr>NGS Coordinate Conversion and Transformation Tool (NCAT)</vt:lpstr>
      <vt:lpstr>State Plane Coordinates for 2022</vt:lpstr>
      <vt:lpstr>Geodetic Control in American Samoa</vt:lpstr>
      <vt:lpstr>Geodetic Control Theme Leadership</vt:lpstr>
      <vt:lpstr>Geodetic Control Datasets – Airborne Gravity</vt:lpstr>
      <vt:lpstr>Geodetic Control Datasets - CORS</vt:lpstr>
      <vt:lpstr>Foundation CORS </vt:lpstr>
      <vt:lpstr>Geodetic Control Datasets – Passive Marks</vt:lpstr>
      <vt:lpstr>Geodetic Control Datasets – Geoid Models</vt:lpstr>
      <vt:lpstr>Geodetic Control Datasets – Geoid Models</vt:lpstr>
      <vt:lpstr>Geodetic Control Datasets – Geoid Models</vt:lpstr>
      <vt:lpstr>FGCS Meetings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Geodetic Control Subcommittee Update to Coordination Group</dc:title>
  <dc:creator>Juliana Blackwell</dc:creator>
  <cp:lastModifiedBy>Juliana Blackwell</cp:lastModifiedBy>
  <cp:revision>6</cp:revision>
  <dcterms:modified xsi:type="dcterms:W3CDTF">2018-09-04T19:39:52Z</dcterms:modified>
</cp:coreProperties>
</file>