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6.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89" r:id="rId2"/>
    <p:sldMasterId id="2147483917" r:id="rId3"/>
    <p:sldMasterId id="2147483931" r:id="rId4"/>
    <p:sldMasterId id="2147483945" r:id="rId5"/>
  </p:sldMasterIdLst>
  <p:notesMasterIdLst>
    <p:notesMasterId r:id="rId47"/>
  </p:notesMasterIdLst>
  <p:handoutMasterIdLst>
    <p:handoutMasterId r:id="rId48"/>
  </p:handoutMasterIdLst>
  <p:sldIdLst>
    <p:sldId id="261" r:id="rId6"/>
    <p:sldId id="814" r:id="rId7"/>
    <p:sldId id="706" r:id="rId8"/>
    <p:sldId id="642" r:id="rId9"/>
    <p:sldId id="682" r:id="rId10"/>
    <p:sldId id="633" r:id="rId11"/>
    <p:sldId id="634" r:id="rId12"/>
    <p:sldId id="765" r:id="rId13"/>
    <p:sldId id="635" r:id="rId14"/>
    <p:sldId id="370" r:id="rId15"/>
    <p:sldId id="512" r:id="rId16"/>
    <p:sldId id="629" r:id="rId17"/>
    <p:sldId id="672" r:id="rId18"/>
    <p:sldId id="673" r:id="rId19"/>
    <p:sldId id="709" r:id="rId20"/>
    <p:sldId id="675" r:id="rId21"/>
    <p:sldId id="800" r:id="rId22"/>
    <p:sldId id="615" r:id="rId23"/>
    <p:sldId id="640" r:id="rId24"/>
    <p:sldId id="801" r:id="rId25"/>
    <p:sldId id="802" r:id="rId26"/>
    <p:sldId id="803" r:id="rId27"/>
    <p:sldId id="805" r:id="rId28"/>
    <p:sldId id="806" r:id="rId29"/>
    <p:sldId id="711" r:id="rId30"/>
    <p:sldId id="808" r:id="rId31"/>
    <p:sldId id="809" r:id="rId32"/>
    <p:sldId id="777" r:id="rId33"/>
    <p:sldId id="810" r:id="rId34"/>
    <p:sldId id="811" r:id="rId35"/>
    <p:sldId id="778" r:id="rId36"/>
    <p:sldId id="816" r:id="rId37"/>
    <p:sldId id="689" r:id="rId38"/>
    <p:sldId id="690" r:id="rId39"/>
    <p:sldId id="743" r:id="rId40"/>
    <p:sldId id="716" r:id="rId41"/>
    <p:sldId id="717" r:id="rId42"/>
    <p:sldId id="815" r:id="rId43"/>
    <p:sldId id="817" r:id="rId44"/>
    <p:sldId id="772" r:id="rId45"/>
    <p:sldId id="813" r:id="rId46"/>
  </p:sldIdLst>
  <p:sldSz cx="9144000" cy="6858000" type="screen4x3"/>
  <p:notesSz cx="9296400" cy="7010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3" d="100"/>
          <a:sy n="53" d="100"/>
        </p:scale>
        <p:origin x="-2874" y="-9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265810" y="6658664"/>
            <a:ext cx="4028440" cy="350520"/>
          </a:xfrm>
          <a:prstGeom prst="rect">
            <a:avLst/>
          </a:prstGeom>
        </p:spPr>
        <p:txBody>
          <a:bodyPr vert="horz" lIns="93172" tIns="46586" rIns="93172" bIns="46586" rtlCol="0" anchor="b"/>
          <a:lstStyle>
            <a:lvl1pPr algn="r">
              <a:defRPr sz="1300"/>
            </a:lvl1pPr>
          </a:lstStyle>
          <a:p>
            <a:fld id="{C6883DAC-523E-4974-AC29-DCB431DC9A5A}" type="slidenum">
              <a:rPr lang="en-US" smtClean="0"/>
              <a:t>‹#›</a:t>
            </a:fld>
            <a:endParaRPr lang="en-US"/>
          </a:p>
        </p:txBody>
      </p:sp>
    </p:spTree>
    <p:extLst>
      <p:ext uri="{BB962C8B-B14F-4D97-AF65-F5344CB8AC3E}">
        <p14:creationId xmlns:p14="http://schemas.microsoft.com/office/powerpoint/2010/main" val="913947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2" tIns="46586" rIns="93172" bIns="46586" rtlCol="0"/>
          <a:lstStyle>
            <a:lvl1pPr algn="l">
              <a:defRPr sz="1300"/>
            </a:lvl1pPr>
          </a:lstStyle>
          <a:p>
            <a:pPr>
              <a:defRPr/>
            </a:pPr>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3172" tIns="46586" rIns="93172" bIns="46586" rtlCol="0"/>
          <a:lstStyle>
            <a:lvl1pPr algn="r">
              <a:defRPr sz="1300"/>
            </a:lvl1pPr>
          </a:lstStyle>
          <a:p>
            <a:pPr>
              <a:defRPr/>
            </a:pPr>
            <a:fld id="{404DAA2B-7E61-4BA4-9603-AA753C73C6B0}" type="datetimeFigureOut">
              <a:rPr lang="en-US"/>
              <a:pPr>
                <a:defRPr/>
              </a:pPr>
              <a:t>3/26/2018</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2" tIns="46586" rIns="93172" bIns="46586" rtlCol="0" anchor="ctr"/>
          <a:lstStyle/>
          <a:p>
            <a:pPr lvl="0"/>
            <a:endParaRPr lang="en-US" noProof="0" smtClean="0"/>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3172" tIns="46586" rIns="93172" bIns="46586"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2" tIns="46586" rIns="93172" bIns="46586" rtlCol="0" anchor="b"/>
          <a:lstStyle>
            <a:lvl1pPr algn="r">
              <a:defRPr sz="1300"/>
            </a:lvl1pPr>
          </a:lstStyle>
          <a:p>
            <a:pPr>
              <a:defRPr/>
            </a:pPr>
            <a:fld id="{5BB99B5A-D3DB-4354-AA55-43E94BB02C0B}" type="slidenum">
              <a:rPr lang="en-US"/>
              <a:pPr>
                <a:defRPr/>
              </a:pPr>
              <a:t>‹#›</a:t>
            </a:fld>
            <a:endParaRPr lang="en-US"/>
          </a:p>
        </p:txBody>
      </p:sp>
    </p:spTree>
    <p:extLst>
      <p:ext uri="{BB962C8B-B14F-4D97-AF65-F5344CB8AC3E}">
        <p14:creationId xmlns:p14="http://schemas.microsoft.com/office/powerpoint/2010/main" val="2426139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geod.nrcan.gc.ca/products/html-public/GSDpublications/Papers/English/itrf/mike/nad83csr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26C3BD8-B2E5-4319-9CBE-B60D43F31E53}"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8C45598D-893C-46FD-9430-2CCE36CF5BB1}"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73D4F2AD-C3B0-4275-B946-6C25293EA08F}" type="slidenum">
              <a:rPr lang="en-US" smtClean="0">
                <a:latin typeface="Times New Roman" pitchFamily="18" charset="0"/>
              </a:rPr>
              <a:pPr/>
              <a:t>14</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It turns out that MSL is a close approximation to another surface, defined by gravity, called the </a:t>
            </a:r>
            <a:r>
              <a:rPr lang="en-US" sz="1100" b="1" dirty="0"/>
              <a:t>geoid</a:t>
            </a:r>
            <a:r>
              <a:rPr lang="en-US" sz="1100" dirty="0"/>
              <a:t>, which is the </a:t>
            </a:r>
            <a:r>
              <a:rPr lang="en-US" sz="1100" i="1" dirty="0"/>
              <a:t>true zero surface for measuring elevations</a:t>
            </a:r>
            <a:r>
              <a:rPr lang="en-US" sz="1100" dirty="0"/>
              <a:t>. Because we cannot directly see the geoid surface, we cannot actually measure the heights above or below the geoid surface. We must infer where this surface is by making gravity measurements and by modeling it mathematically. For practical purposes, we assume that at the coastline the geoid and the MSL surfaces are essentially the same. Nevertheless, as we move inland we measure heights relative to the zero height at the coast, which in effect means relative to MSL. </a:t>
            </a:r>
          </a:p>
          <a:p>
            <a:endParaRPr lang="en-US" sz="1100" dirty="0"/>
          </a:p>
          <a:p>
            <a:r>
              <a:rPr lang="en-US" sz="1100" dirty="0"/>
              <a:t>Definition: NGVD29 – The National Geodetic Vertical Datum of 1929…</a:t>
            </a:r>
          </a:p>
          <a:p>
            <a:r>
              <a:rPr lang="en-US" sz="1100" dirty="0"/>
              <a:t>The </a:t>
            </a:r>
            <a:r>
              <a:rPr lang="en-US" sz="1100" b="1" dirty="0"/>
              <a:t>Sea Level Datum of 1929</a:t>
            </a:r>
            <a:r>
              <a:rPr lang="en-US" sz="1100" dirty="0"/>
              <a:t> was the vertical control datum established for vertical control surveying in the United States of America by the General Adjustment of 1929. The datum was used to measure elevation or altitude above, and depression or depth below, mean sea level (MSL).</a:t>
            </a:r>
          </a:p>
          <a:p>
            <a:r>
              <a:rPr lang="en-US" sz="1100" dirty="0"/>
              <a:t>Mean sea level was measured at 26 tide gauges: 21 in the United States and 5 in Canada. The datum was defined by the observed heights of mean sea level at the 26 tide gauges and by the set of elevations of all bench marks resulting from the adjustment. The adjustment required a total of 66,315 miles (106,724 km) of leveling with 246 closed circuits and 25 circuits at sea level.</a:t>
            </a:r>
          </a:p>
          <a:p>
            <a:r>
              <a:rPr lang="en-US" sz="1100" dirty="0"/>
              <a:t>Since the Sea Level Datum of 1929 was a hybrid model, it was not a pure model of mean sea level, the geoid, or any other equipotential surface. Therefore, it was renamed the National Geodetic Vertical Datum of 1929 (NGVD 29) in 1973. The NGVD 29 was subsequently replaced by the North American Vertical Datum of 1988 (NAVD 88) based upon the General Adjustment of the North American Datum of 1988.</a:t>
            </a:r>
          </a:p>
          <a:p>
            <a:endParaRPr lang="en-US"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By fixing the </a:t>
            </a:r>
            <a:r>
              <a:rPr lang="en-US" altLang="en-US" dirty="0" err="1" smtClean="0"/>
              <a:t>geopotential</a:t>
            </a:r>
            <a:r>
              <a:rPr lang="en-US" altLang="en-US" dirty="0" smtClean="0"/>
              <a:t> value at the origin point, it was possible to ensure that the origins of IGLD 85 and NAVD 88 aligned.</a:t>
            </a:r>
          </a:p>
          <a:p>
            <a:pPr eaLnBrk="1" hangingPunct="1"/>
            <a:endParaRPr lang="en-US" altLang="en-US" dirty="0" smtClean="0"/>
          </a:p>
          <a:p>
            <a:pPr eaLnBrk="1" hangingPunct="1"/>
            <a:r>
              <a:rPr lang="en-US" altLang="en-US" dirty="0" smtClean="0"/>
              <a:t>*It should be pointed out that while the datum was defined in such a way as to be usable on the North American continent, it was never actually adopted in Canada.  It can be used there, but it’s not their official civilian datum.</a:t>
            </a:r>
          </a:p>
          <a:p>
            <a:pPr eaLnBrk="1" hangingPunct="1"/>
            <a:endParaRPr lang="en-US" altLang="en-US" dirty="0" smtClean="0"/>
          </a:p>
          <a:p>
            <a:pPr eaLnBrk="1" hangingPunct="1"/>
            <a:r>
              <a:rPr lang="en-US" altLang="en-US" dirty="0" smtClean="0"/>
              <a:t>Note that the designation of the vertical control point at Father Point is “1250 G=NAVD 88 DATUM POINT” for PID# TY5255 and is not available from the publicly accessible NGSIDB.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AA55042A-F854-419C-BAD5-567A47343BE7}"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0398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18</a:t>
            </a:fld>
            <a:endParaRPr lang="en-US"/>
          </a:p>
        </p:txBody>
      </p:sp>
    </p:spTree>
    <p:extLst>
      <p:ext uri="{BB962C8B-B14F-4D97-AF65-F5344CB8AC3E}">
        <p14:creationId xmlns:p14="http://schemas.microsoft.com/office/powerpoint/2010/main" val="313810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272968E9-BC83-4E3B-8A4F-9C27AAE2D98B}" type="slidenum">
              <a:rPr lang="en-US" smtClean="0">
                <a:latin typeface="Times New Roman" pitchFamily="18" charset="0"/>
              </a:rPr>
              <a:pPr/>
              <a:t>19</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xfrm>
            <a:off x="2897188" y="527050"/>
            <a:ext cx="3505200" cy="2628900"/>
          </a:xfrm>
          <a:ln/>
        </p:spPr>
      </p:sp>
      <p:sp>
        <p:nvSpPr>
          <p:cNvPr id="62468" name="Rectangle 3"/>
          <p:cNvSpPr>
            <a:spLocks noGrp="1" noChangeArrowheads="1"/>
          </p:cNvSpPr>
          <p:nvPr>
            <p:ph type="body" idx="1"/>
          </p:nvPr>
        </p:nvSpPr>
        <p:spPr>
          <a:xfrm>
            <a:off x="930047" y="3330175"/>
            <a:ext cx="7436312" cy="3153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smtClean="0">
              <a:latin typeface="Palatino Linotype"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3765C297-D2D2-45EF-B9CA-A55639A88E0A}" type="slidenum">
              <a:rPr lang="en-US" smtClean="0">
                <a:latin typeface="Times New Roman" pitchFamily="18" charset="0"/>
              </a:rPr>
              <a:pPr/>
              <a:t>20</a:t>
            </a:fld>
            <a:endParaRPr lang="en-US" smtClean="0">
              <a:latin typeface="Times New Roman" pitchFamily="18" charset="0"/>
            </a:endParaRPr>
          </a:p>
        </p:txBody>
      </p:sp>
    </p:spTree>
    <p:extLst>
      <p:ext uri="{BB962C8B-B14F-4D97-AF65-F5344CB8AC3E}">
        <p14:creationId xmlns:p14="http://schemas.microsoft.com/office/powerpoint/2010/main" val="97087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7A39E3E2-23AE-426B-98AB-1364BDB77AB5}" type="slidenum">
              <a:rPr lang="en-US" smtClean="0">
                <a:latin typeface="Times New Roman" pitchFamily="18" charset="0"/>
              </a:rPr>
              <a:pPr/>
              <a:t>21</a:t>
            </a:fld>
            <a:endParaRPr lang="en-US" smtClean="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slide shows what NGS now knows about the error in NAVD 88 itself.  Using a continental geoid computed from the GRACE satellite, a bias and tilt in NAVD 88 has been computed using GPS derived ellipsoid heights on NAVD 88 bench marks.  These are now known errors that exist in all NAVD 88 bench marks.  This datum realization error, relative to the geoid, is over and above the errors from marks moving.</a:t>
            </a:r>
          </a:p>
        </p:txBody>
      </p:sp>
    </p:spTree>
    <p:extLst>
      <p:ext uri="{BB962C8B-B14F-4D97-AF65-F5344CB8AC3E}">
        <p14:creationId xmlns:p14="http://schemas.microsoft.com/office/powerpoint/2010/main" val="2552595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map reflects the sort of height changes that users could expect if NAVD 88 were replaced with a geoid-based vertical datum.  </a:t>
            </a:r>
          </a:p>
          <a:p>
            <a:r>
              <a:rPr lang="en-US" dirty="0" smtClean="0"/>
              <a:t>This is only a large scale approximation and should not be used as an absolute guide.  Each benchmark might have its own level</a:t>
            </a:r>
          </a:p>
          <a:p>
            <a:r>
              <a:rPr lang="en-US" dirty="0" smtClean="0"/>
              <a:t>Of mismatch, say from uplift or subsidence, not captured by this broad brush.</a:t>
            </a:r>
          </a:p>
          <a:p>
            <a:endParaRPr lang="en-US" dirty="0" smtClean="0"/>
          </a:p>
          <a:p>
            <a:r>
              <a:rPr lang="en-US" dirty="0" smtClean="0"/>
              <a:t>Also, this is the difference between the zero level of NAVD 88 and the actual geoid.  The difference between NAD 83 ellipsoid heights and</a:t>
            </a:r>
          </a:p>
          <a:p>
            <a:r>
              <a:rPr lang="en-US" dirty="0" smtClean="0"/>
              <a:t>ITRF/GRS-80 ellipsoid heights has NO influence on this graph and should not be part of the story.</a:t>
            </a:r>
          </a:p>
          <a:p>
            <a:endParaRPr lang="en-US" dirty="0" smtClean="0"/>
          </a:p>
          <a:p>
            <a:r>
              <a:rPr lang="en-US" dirty="0" smtClean="0"/>
              <a:t>Updated October 2010</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77" eaLnBrk="0" hangingPunct="0">
              <a:defRPr>
                <a:solidFill>
                  <a:schemeClr val="tx1"/>
                </a:solidFill>
                <a:latin typeface="Symbol" pitchFamily="18" charset="2"/>
              </a:defRPr>
            </a:lvl1pPr>
            <a:lvl2pPr marL="716130" indent="-275434" defTabSz="936477" eaLnBrk="0" hangingPunct="0">
              <a:defRPr>
                <a:solidFill>
                  <a:schemeClr val="tx1"/>
                </a:solidFill>
                <a:latin typeface="Symbol" pitchFamily="18" charset="2"/>
              </a:defRPr>
            </a:lvl2pPr>
            <a:lvl3pPr marL="1101738" indent="-220348" defTabSz="936477" eaLnBrk="0" hangingPunct="0">
              <a:defRPr>
                <a:solidFill>
                  <a:schemeClr val="tx1"/>
                </a:solidFill>
                <a:latin typeface="Symbol" pitchFamily="18" charset="2"/>
              </a:defRPr>
            </a:lvl3pPr>
            <a:lvl4pPr marL="1542433" indent="-220348" defTabSz="936477" eaLnBrk="0" hangingPunct="0">
              <a:defRPr>
                <a:solidFill>
                  <a:schemeClr val="tx1"/>
                </a:solidFill>
                <a:latin typeface="Symbol" pitchFamily="18" charset="2"/>
              </a:defRPr>
            </a:lvl4pPr>
            <a:lvl5pPr marL="1983128" indent="-220348" defTabSz="936477" eaLnBrk="0" hangingPunct="0">
              <a:defRPr>
                <a:solidFill>
                  <a:schemeClr val="tx1"/>
                </a:solidFill>
                <a:latin typeface="Symbol" pitchFamily="18" charset="2"/>
              </a:defRPr>
            </a:lvl5pPr>
            <a:lvl6pPr marL="2423823" indent="-220348" defTabSz="936477" eaLnBrk="0" fontAlgn="base" hangingPunct="0">
              <a:spcBef>
                <a:spcPct val="0"/>
              </a:spcBef>
              <a:spcAft>
                <a:spcPct val="0"/>
              </a:spcAft>
              <a:defRPr>
                <a:solidFill>
                  <a:schemeClr val="tx1"/>
                </a:solidFill>
                <a:latin typeface="Symbol" pitchFamily="18" charset="2"/>
              </a:defRPr>
            </a:lvl6pPr>
            <a:lvl7pPr marL="2864518" indent="-220348" defTabSz="936477" eaLnBrk="0" fontAlgn="base" hangingPunct="0">
              <a:spcBef>
                <a:spcPct val="0"/>
              </a:spcBef>
              <a:spcAft>
                <a:spcPct val="0"/>
              </a:spcAft>
              <a:defRPr>
                <a:solidFill>
                  <a:schemeClr val="tx1"/>
                </a:solidFill>
                <a:latin typeface="Symbol" pitchFamily="18" charset="2"/>
              </a:defRPr>
            </a:lvl7pPr>
            <a:lvl8pPr marL="3305213" indent="-220348" defTabSz="936477" eaLnBrk="0" fontAlgn="base" hangingPunct="0">
              <a:spcBef>
                <a:spcPct val="0"/>
              </a:spcBef>
              <a:spcAft>
                <a:spcPct val="0"/>
              </a:spcAft>
              <a:defRPr>
                <a:solidFill>
                  <a:schemeClr val="tx1"/>
                </a:solidFill>
                <a:latin typeface="Symbol" pitchFamily="18" charset="2"/>
              </a:defRPr>
            </a:lvl8pPr>
            <a:lvl9pPr marL="3745908" indent="-220348" defTabSz="936477" eaLnBrk="0" fontAlgn="base" hangingPunct="0">
              <a:spcBef>
                <a:spcPct val="0"/>
              </a:spcBef>
              <a:spcAft>
                <a:spcPct val="0"/>
              </a:spcAft>
              <a:defRPr>
                <a:solidFill>
                  <a:schemeClr val="tx1"/>
                </a:solidFill>
                <a:latin typeface="Symbol" pitchFamily="18" charset="2"/>
              </a:defRPr>
            </a:lvl9pPr>
          </a:lstStyle>
          <a:p>
            <a:fld id="{90A711EE-C9E1-43E4-8894-80DBBD765D02}" type="slidenum">
              <a:rPr lang="en-US" smtClean="0">
                <a:latin typeface="Times New Roman" pitchFamily="18" charset="0"/>
              </a:rPr>
              <a:pPr/>
              <a:t>22</a:t>
            </a:fld>
            <a:endParaRPr lang="en-US" smtClean="0">
              <a:latin typeface="Times New Roman" pitchFamily="18" charset="0"/>
            </a:endParaRPr>
          </a:p>
        </p:txBody>
      </p:sp>
    </p:spTree>
    <p:extLst>
      <p:ext uri="{BB962C8B-B14F-4D97-AF65-F5344CB8AC3E}">
        <p14:creationId xmlns:p14="http://schemas.microsoft.com/office/powerpoint/2010/main" val="127052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0725" indent="-276225" eaLnBrk="0" hangingPunct="0">
              <a:spcBef>
                <a:spcPct val="30000"/>
              </a:spcBef>
              <a:defRPr sz="1200">
                <a:solidFill>
                  <a:schemeClr val="tx1"/>
                </a:solidFill>
                <a:latin typeface="Calibri" pitchFamily="34" charset="0"/>
              </a:defRPr>
            </a:lvl2pPr>
            <a:lvl3pPr marL="1108075" indent="-220663" eaLnBrk="0" hangingPunct="0">
              <a:spcBef>
                <a:spcPct val="30000"/>
              </a:spcBef>
              <a:defRPr sz="1200">
                <a:solidFill>
                  <a:schemeClr val="tx1"/>
                </a:solidFill>
                <a:latin typeface="Calibri" pitchFamily="34" charset="0"/>
              </a:defRPr>
            </a:lvl3pPr>
            <a:lvl4pPr marL="1552575" indent="-220663" eaLnBrk="0" hangingPunct="0">
              <a:spcBef>
                <a:spcPct val="30000"/>
              </a:spcBef>
              <a:defRPr sz="1200">
                <a:solidFill>
                  <a:schemeClr val="tx1"/>
                </a:solidFill>
                <a:latin typeface="Calibri" pitchFamily="34" charset="0"/>
              </a:defRPr>
            </a:lvl4pPr>
            <a:lvl5pPr marL="1995488" indent="-220663" eaLnBrk="0" hangingPunct="0">
              <a:spcBef>
                <a:spcPct val="30000"/>
              </a:spcBef>
              <a:defRPr sz="1200">
                <a:solidFill>
                  <a:schemeClr val="tx1"/>
                </a:solidFill>
                <a:latin typeface="Calibri" pitchFamily="34" charset="0"/>
              </a:defRPr>
            </a:lvl5pPr>
            <a:lvl6pPr marL="2452688" indent="-220663" eaLnBrk="0" fontAlgn="base" hangingPunct="0">
              <a:spcBef>
                <a:spcPct val="30000"/>
              </a:spcBef>
              <a:spcAft>
                <a:spcPct val="0"/>
              </a:spcAft>
              <a:defRPr sz="1200">
                <a:solidFill>
                  <a:schemeClr val="tx1"/>
                </a:solidFill>
                <a:latin typeface="Calibri" pitchFamily="34" charset="0"/>
              </a:defRPr>
            </a:lvl6pPr>
            <a:lvl7pPr marL="2909888" indent="-220663" eaLnBrk="0" fontAlgn="base" hangingPunct="0">
              <a:spcBef>
                <a:spcPct val="30000"/>
              </a:spcBef>
              <a:spcAft>
                <a:spcPct val="0"/>
              </a:spcAft>
              <a:defRPr sz="1200">
                <a:solidFill>
                  <a:schemeClr val="tx1"/>
                </a:solidFill>
                <a:latin typeface="Calibri" pitchFamily="34" charset="0"/>
              </a:defRPr>
            </a:lvl7pPr>
            <a:lvl8pPr marL="3367088" indent="-220663" eaLnBrk="0" fontAlgn="base" hangingPunct="0">
              <a:spcBef>
                <a:spcPct val="30000"/>
              </a:spcBef>
              <a:spcAft>
                <a:spcPct val="0"/>
              </a:spcAft>
              <a:defRPr sz="1200">
                <a:solidFill>
                  <a:schemeClr val="tx1"/>
                </a:solidFill>
                <a:latin typeface="Calibri" pitchFamily="34" charset="0"/>
              </a:defRPr>
            </a:lvl8pPr>
            <a:lvl9pPr marL="3824288" indent="-22066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6F892D1-1BED-4BA6-A395-9DD65D160D93}" type="slidenum">
              <a:rPr lang="en-US" altLang="en-US" smtClean="0">
                <a:ea typeface="MS PGothic" pitchFamily="34" charset="-128"/>
              </a:rPr>
              <a:pPr eaLnBrk="1" fontAlgn="base" hangingPunct="1">
                <a:spcBef>
                  <a:spcPct val="0"/>
                </a:spcBef>
                <a:spcAft>
                  <a:spcPct val="0"/>
                </a:spcAft>
              </a:pPr>
              <a:t>3</a:t>
            </a:fld>
            <a:endParaRPr lang="en-US" altLang="en-US" smtClean="0">
              <a:ea typeface="MS PGothic" pitchFamily="34" charset="-128"/>
            </a:endParaRPr>
          </a:p>
        </p:txBody>
      </p:sp>
      <p:sp>
        <p:nvSpPr>
          <p:cNvPr id="123907" name="Rectangle 2"/>
          <p:cNvSpPr>
            <a:spLocks noGrp="1" noRot="1" noChangeAspect="1" noChangeArrowheads="1" noTextEdit="1"/>
          </p:cNvSpPr>
          <p:nvPr>
            <p:ph type="sldImg"/>
          </p:nvPr>
        </p:nvSpPr>
        <p:spPr bwMode="auto">
          <a:xfrm>
            <a:off x="2905125" y="525463"/>
            <a:ext cx="3503613" cy="2627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 NSRS benefit to the nation = $2.5B/year</a:t>
            </a:r>
          </a:p>
          <a:p>
            <a:pPr>
              <a:spcBef>
                <a:spcPct val="0"/>
              </a:spcBef>
              <a:buFontTx/>
              <a:buChar char="-"/>
            </a:pPr>
            <a:r>
              <a:rPr lang="en-US" altLang="en-US" dirty="0" smtClean="0"/>
              <a:t> est. 300K precision GPS users worldwide (2008); ¼ in US</a:t>
            </a:r>
          </a:p>
          <a:p>
            <a:pPr>
              <a:spcBef>
                <a:spcPct val="0"/>
              </a:spcBef>
            </a:pPr>
            <a:r>
              <a:rPr lang="en-US" altLang="en-US" dirty="0" smtClean="0"/>
              <a:t>- Very exciting to us at NGS to see how it has evolved over the years – now cm-accuracy capability / tracking with time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BBB204-471E-41A7-B3DD-2B4AFA7D40F6}" type="slidenum">
              <a:rPr lang="en-US" altLang="en-US" smtClean="0">
                <a:solidFill>
                  <a:prstClr val="black"/>
                </a:solidFill>
                <a:latin typeface="Arial" pitchFamily="34" charset="0"/>
                <a:ea typeface="MS PGothic" pitchFamily="34" charset="-128"/>
                <a:cs typeface="Arial" pitchFamily="34" charset="0"/>
              </a:rPr>
              <a:pPr eaLnBrk="1" hangingPunct="1">
                <a:spcBef>
                  <a:spcPct val="0"/>
                </a:spcBef>
              </a:pPr>
              <a:t>24</a:t>
            </a:fld>
            <a:endParaRPr lang="en-US" altLang="en-US" smtClean="0">
              <a:solidFill>
                <a:prstClr val="black"/>
              </a:solidFill>
              <a:latin typeface="Arial" pitchFamily="34" charset="0"/>
              <a:ea typeface="MS PGothic" pitchFamily="34" charset="-128"/>
              <a:cs typeface="Arial"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3542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970" eaLnBrk="0" hangingPunct="0">
              <a:defRPr>
                <a:solidFill>
                  <a:schemeClr val="tx1"/>
                </a:solidFill>
                <a:latin typeface="Symbol" pitchFamily="18" charset="2"/>
              </a:defRPr>
            </a:lvl1pPr>
            <a:lvl2pPr marL="702756" indent="-270291" defTabSz="900970" eaLnBrk="0" hangingPunct="0">
              <a:defRPr>
                <a:solidFill>
                  <a:schemeClr val="tx1"/>
                </a:solidFill>
                <a:latin typeface="Symbol" pitchFamily="18" charset="2"/>
              </a:defRPr>
            </a:lvl2pPr>
            <a:lvl3pPr marL="1081164" indent="-216233" defTabSz="900970" eaLnBrk="0" hangingPunct="0">
              <a:defRPr>
                <a:solidFill>
                  <a:schemeClr val="tx1"/>
                </a:solidFill>
                <a:latin typeface="Symbol" pitchFamily="18" charset="2"/>
              </a:defRPr>
            </a:lvl3pPr>
            <a:lvl4pPr marL="1513629" indent="-216233" defTabSz="900970" eaLnBrk="0" hangingPunct="0">
              <a:defRPr>
                <a:solidFill>
                  <a:schemeClr val="tx1"/>
                </a:solidFill>
                <a:latin typeface="Symbol" pitchFamily="18" charset="2"/>
              </a:defRPr>
            </a:lvl4pPr>
            <a:lvl5pPr marL="1946095" indent="-216233" defTabSz="900970" eaLnBrk="0" hangingPunct="0">
              <a:defRPr>
                <a:solidFill>
                  <a:schemeClr val="tx1"/>
                </a:solidFill>
                <a:latin typeface="Symbol" pitchFamily="18" charset="2"/>
              </a:defRPr>
            </a:lvl5pPr>
            <a:lvl6pPr marL="2378560" indent="-216233" defTabSz="900970" eaLnBrk="0" fontAlgn="base" hangingPunct="0">
              <a:spcBef>
                <a:spcPct val="0"/>
              </a:spcBef>
              <a:spcAft>
                <a:spcPct val="0"/>
              </a:spcAft>
              <a:defRPr>
                <a:solidFill>
                  <a:schemeClr val="tx1"/>
                </a:solidFill>
                <a:latin typeface="Symbol" pitchFamily="18" charset="2"/>
              </a:defRPr>
            </a:lvl6pPr>
            <a:lvl7pPr marL="2811026" indent="-216233" defTabSz="900970" eaLnBrk="0" fontAlgn="base" hangingPunct="0">
              <a:spcBef>
                <a:spcPct val="0"/>
              </a:spcBef>
              <a:spcAft>
                <a:spcPct val="0"/>
              </a:spcAft>
              <a:defRPr>
                <a:solidFill>
                  <a:schemeClr val="tx1"/>
                </a:solidFill>
                <a:latin typeface="Symbol" pitchFamily="18" charset="2"/>
              </a:defRPr>
            </a:lvl7pPr>
            <a:lvl8pPr marL="3243491" indent="-216233" defTabSz="900970" eaLnBrk="0" fontAlgn="base" hangingPunct="0">
              <a:spcBef>
                <a:spcPct val="0"/>
              </a:spcBef>
              <a:spcAft>
                <a:spcPct val="0"/>
              </a:spcAft>
              <a:defRPr>
                <a:solidFill>
                  <a:schemeClr val="tx1"/>
                </a:solidFill>
                <a:latin typeface="Symbol" pitchFamily="18" charset="2"/>
              </a:defRPr>
            </a:lvl8pPr>
            <a:lvl9pPr marL="3675957" indent="-216233" defTabSz="900970" eaLnBrk="0" fontAlgn="base" hangingPunct="0">
              <a:spcBef>
                <a:spcPct val="0"/>
              </a:spcBef>
              <a:spcAft>
                <a:spcPct val="0"/>
              </a:spcAft>
              <a:defRPr>
                <a:solidFill>
                  <a:schemeClr val="tx1"/>
                </a:solidFill>
                <a:latin typeface="Symbol" pitchFamily="18" charset="2"/>
              </a:defRPr>
            </a:lvl9pPr>
          </a:lstStyle>
          <a:p>
            <a:fld id="{CD1B57B5-EC91-4186-8AE7-DD4049597B94}" type="slidenum">
              <a:rPr lang="en-US" smtClean="0">
                <a:solidFill>
                  <a:prstClr val="black"/>
                </a:solidFill>
                <a:latin typeface="Times New Roman" pitchFamily="18" charset="0"/>
              </a:rPr>
              <a:pPr/>
              <a:t>25</a:t>
            </a:fld>
            <a:endParaRPr lang="en-US" smtClean="0">
              <a:solidFill>
                <a:prstClr val="black"/>
              </a:solidFill>
              <a:latin typeface="Times New Roman" pitchFamily="18" charset="0"/>
            </a:endParaRPr>
          </a:p>
        </p:txBody>
      </p:sp>
      <p:sp>
        <p:nvSpPr>
          <p:cNvPr id="63491" name="Rectangle 2"/>
          <p:cNvSpPr>
            <a:spLocks noGrp="1" noRot="1" noChangeAspect="1" noChangeArrowheads="1" noTextEdit="1"/>
          </p:cNvSpPr>
          <p:nvPr>
            <p:ph type="sldImg"/>
          </p:nvPr>
        </p:nvSpPr>
        <p:spPr>
          <a:xfrm>
            <a:off x="2895600" y="525463"/>
            <a:ext cx="3505200" cy="2628900"/>
          </a:xfrm>
          <a:ln/>
        </p:spPr>
      </p:sp>
      <p:sp>
        <p:nvSpPr>
          <p:cNvPr id="63492" name="Rectangle 3"/>
          <p:cNvSpPr>
            <a:spLocks noGrp="1" noChangeArrowheads="1"/>
          </p:cNvSpPr>
          <p:nvPr>
            <p:ph type="body" idx="1"/>
          </p:nvPr>
        </p:nvSpPr>
        <p:spPr>
          <a:xfrm>
            <a:off x="1238714" y="3330173"/>
            <a:ext cx="6818974" cy="31539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hlinkClick r:id="rId3"/>
              </a:rPr>
              <a:t>Realization and unification of NAD83 in Canada and the U.S. via the ITRF.</a:t>
            </a:r>
            <a:r>
              <a:rPr lang="en-US" smtClean="0"/>
              <a:t> </a:t>
            </a:r>
          </a:p>
          <a:p>
            <a:r>
              <a:rPr lang="en-US" smtClean="0"/>
              <a:t>http://www.geod.nrcan.gc.ca &gt; Geodetic Survey Division &gt; Publications &gt; Papers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8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50888" indent="-288925">
              <a:defRPr>
                <a:solidFill>
                  <a:schemeClr val="tx1"/>
                </a:solidFill>
                <a:latin typeface="Calibri" panose="020F0502020204030204" pitchFamily="34" charset="0"/>
                <a:ea typeface="ＭＳ Ｐゴシック" panose="020B0600070205080204" pitchFamily="34" charset="-128"/>
              </a:defRPr>
            </a:lvl2pPr>
            <a:lvl3pPr marL="1157288" indent="-230188">
              <a:defRPr>
                <a:solidFill>
                  <a:schemeClr val="tx1"/>
                </a:solidFill>
                <a:latin typeface="Calibri" panose="020F0502020204030204" pitchFamily="34" charset="0"/>
                <a:ea typeface="ＭＳ Ｐゴシック" panose="020B0600070205080204" pitchFamily="34" charset="-128"/>
              </a:defRPr>
            </a:lvl3pPr>
            <a:lvl4pPr marL="1619250" indent="-230188">
              <a:defRPr>
                <a:solidFill>
                  <a:schemeClr val="tx1"/>
                </a:solidFill>
                <a:latin typeface="Calibri" panose="020F0502020204030204" pitchFamily="34" charset="0"/>
                <a:ea typeface="ＭＳ Ｐゴシック" panose="020B0600070205080204" pitchFamily="34" charset="-128"/>
              </a:defRPr>
            </a:lvl4pPr>
            <a:lvl5pPr marL="2081213" indent="-230188">
              <a:defRPr>
                <a:solidFill>
                  <a:schemeClr val="tx1"/>
                </a:solidFill>
                <a:latin typeface="Calibri" panose="020F0502020204030204" pitchFamily="34" charset="0"/>
                <a:ea typeface="ＭＳ Ｐゴシック" panose="020B0600070205080204" pitchFamily="34" charset="-128"/>
              </a:defRPr>
            </a:lvl5pPr>
            <a:lvl6pPr marL="25384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956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528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9100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DE7E346-3EC3-4954-8ACA-235410119CCC}" type="slidenum">
              <a:rPr lang="en-US" altLang="en-US" smtClean="0">
                <a:cs typeface="Arial" panose="020B0604020202020204" pitchFamily="34" charset="0"/>
              </a:rPr>
              <a:pPr/>
              <a:t>27</a:t>
            </a:fld>
            <a:endParaRPr lang="en-US" altLang="en-US" smtClean="0">
              <a:cs typeface="Arial" panose="020B0604020202020204" pitchFamily="34" charset="0"/>
            </a:endParaRPr>
          </a:p>
        </p:txBody>
      </p:sp>
    </p:spTree>
    <p:extLst>
      <p:ext uri="{BB962C8B-B14F-4D97-AF65-F5344CB8AC3E}">
        <p14:creationId xmlns:p14="http://schemas.microsoft.com/office/powerpoint/2010/main" val="3497640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50888" indent="-288925">
              <a:defRPr>
                <a:solidFill>
                  <a:schemeClr val="tx1"/>
                </a:solidFill>
                <a:latin typeface="Calibri" panose="020F0502020204030204" pitchFamily="34" charset="0"/>
                <a:ea typeface="ＭＳ Ｐゴシック" panose="020B0600070205080204" pitchFamily="34" charset="-128"/>
              </a:defRPr>
            </a:lvl2pPr>
            <a:lvl3pPr marL="1157288" indent="-230188">
              <a:defRPr>
                <a:solidFill>
                  <a:schemeClr val="tx1"/>
                </a:solidFill>
                <a:latin typeface="Calibri" panose="020F0502020204030204" pitchFamily="34" charset="0"/>
                <a:ea typeface="ＭＳ Ｐゴシック" panose="020B0600070205080204" pitchFamily="34" charset="-128"/>
              </a:defRPr>
            </a:lvl3pPr>
            <a:lvl4pPr marL="1619250" indent="-230188">
              <a:defRPr>
                <a:solidFill>
                  <a:schemeClr val="tx1"/>
                </a:solidFill>
                <a:latin typeface="Calibri" panose="020F0502020204030204" pitchFamily="34" charset="0"/>
                <a:ea typeface="ＭＳ Ｐゴシック" panose="020B0600070205080204" pitchFamily="34" charset="-128"/>
              </a:defRPr>
            </a:lvl4pPr>
            <a:lvl5pPr marL="2081213" indent="-230188">
              <a:defRPr>
                <a:solidFill>
                  <a:schemeClr val="tx1"/>
                </a:solidFill>
                <a:latin typeface="Calibri" panose="020F0502020204030204" pitchFamily="34" charset="0"/>
                <a:ea typeface="ＭＳ Ｐゴシック" panose="020B0600070205080204" pitchFamily="34" charset="-128"/>
              </a:defRPr>
            </a:lvl5pPr>
            <a:lvl6pPr marL="25384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956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528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91001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49AA8B9-17FF-49B6-A243-4B144882B230}" type="slidenum">
              <a:rPr lang="en-US" altLang="en-US" smtClean="0">
                <a:cs typeface="Arial" panose="020B0604020202020204" pitchFamily="34" charset="0"/>
              </a:rPr>
              <a:pPr/>
              <a:t>30</a:t>
            </a:fld>
            <a:endParaRPr lang="en-US" altLang="en-US" smtClean="0">
              <a:cs typeface="Arial" panose="020B0604020202020204" pitchFamily="34" charset="0"/>
            </a:endParaRPr>
          </a:p>
        </p:txBody>
      </p:sp>
    </p:spTree>
    <p:extLst>
      <p:ext uri="{BB962C8B-B14F-4D97-AF65-F5344CB8AC3E}">
        <p14:creationId xmlns:p14="http://schemas.microsoft.com/office/powerpoint/2010/main" val="153556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Things</a:t>
            </a:r>
            <a:r>
              <a:rPr lang="en-US" baseline="0" dirty="0" smtClean="0"/>
              <a:t> are looking up! GNSS technologies simplify and improve access to and accuracy of our spatial reference system.</a:t>
            </a:r>
          </a:p>
          <a:p>
            <a:endParaRPr lang="en-US" baseline="0" dirty="0" smtClean="0"/>
          </a:p>
          <a:p>
            <a:r>
              <a:rPr lang="en-US" baseline="0" dirty="0" smtClean="0"/>
              <a:t>While we can continue to leverage this technology to maintain the old </a:t>
            </a:r>
            <a:r>
              <a:rPr lang="en-US" baseline="0" dirty="0" err="1" smtClean="0"/>
              <a:t>datums</a:t>
            </a:r>
            <a:r>
              <a:rPr lang="en-US" baseline="0" dirty="0" smtClean="0"/>
              <a:t>, it makes sense to adopt GRAV-D results in an unpolluted form, and align it to modern global standards.</a:t>
            </a:r>
            <a:endParaRPr lang="en-US" dirty="0"/>
          </a:p>
        </p:txBody>
      </p:sp>
      <p:sp>
        <p:nvSpPr>
          <p:cNvPr id="4" name="Slide Number Placeholder 3"/>
          <p:cNvSpPr>
            <a:spLocks noGrp="1"/>
          </p:cNvSpPr>
          <p:nvPr>
            <p:ph type="sldNum" sz="quarter" idx="10"/>
          </p:nvPr>
        </p:nvSpPr>
        <p:spPr/>
        <p:txBody>
          <a:bodyPr/>
          <a:lstStyle/>
          <a:p>
            <a:fld id="{0D46DE8B-F250-4584-83EE-1EA3792DC8CC}" type="slidenum">
              <a:rPr lang="en-US" smtClean="0"/>
              <a:t>32</a:t>
            </a:fld>
            <a:endParaRPr lang="en-US"/>
          </a:p>
        </p:txBody>
      </p:sp>
    </p:spTree>
    <p:extLst>
      <p:ext uri="{BB962C8B-B14F-4D97-AF65-F5344CB8AC3E}">
        <p14:creationId xmlns:p14="http://schemas.microsoft.com/office/powerpoint/2010/main" val="4103276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pPr defTabSz="916906"/>
            <a:fld id="{4903CA10-6E57-4DBB-805C-6410B52A72D6}" type="slidenum">
              <a:rPr lang="en-US" smtClean="0"/>
              <a:pPr defTabSz="916906"/>
              <a:t>33</a:t>
            </a:fld>
            <a:endParaRPr lang="en-US" dirty="0" smtClean="0"/>
          </a:p>
        </p:txBody>
      </p:sp>
      <p:sp>
        <p:nvSpPr>
          <p:cNvPr id="163843"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239106" y="3318779"/>
            <a:ext cx="6932731" cy="3144231"/>
          </a:xfrm>
          <a:ln/>
        </p:spPr>
        <p:txBody>
          <a:bodyPr/>
          <a:lstStyle/>
          <a:p>
            <a:pPr>
              <a:buFont typeface="Arial" pitchFamily="34" charset="0"/>
              <a:buChar char="•"/>
              <a:defRPr/>
            </a:pPr>
            <a:r>
              <a:rPr lang="en-US" dirty="0" smtClean="0"/>
              <a:t> Multiple questions come up about using the new vertical datum.  Two examples are given in the next few slides.  The first is the example of how the new datum will address subsidence, say for floodplain mapping.  The second example is about how the datum will be accessible when there aren’t bench marks in the immediate region of interest.  Both examples rely on this simple formula:</a:t>
            </a:r>
          </a:p>
          <a:p>
            <a:pPr marL="669229" lvl="1" indent="-228555">
              <a:buFontTx/>
              <a:buAutoNum type="arabicParenR"/>
              <a:defRPr/>
            </a:pPr>
            <a:r>
              <a:rPr lang="en-US" dirty="0" smtClean="0"/>
              <a:t>Get an ellipsoid height (h) from GNSS in the latest geometric datum (the replacement for NAD 83)</a:t>
            </a:r>
          </a:p>
          <a:p>
            <a:pPr marL="669229" lvl="1" indent="-228555">
              <a:buFontTx/>
              <a:buAutoNum type="arabicParenR"/>
              <a:defRPr/>
            </a:pPr>
            <a:r>
              <a:rPr lang="en-US" strike="sngStrike" dirty="0" smtClean="0"/>
              <a:t>Remove</a:t>
            </a:r>
            <a:r>
              <a:rPr lang="en-US" dirty="0" smtClean="0"/>
              <a:t> </a:t>
            </a:r>
            <a:r>
              <a:rPr lang="en-US" dirty="0" smtClean="0">
                <a:solidFill>
                  <a:srgbClr val="FF0000"/>
                </a:solidFill>
              </a:rPr>
              <a:t>Subtract </a:t>
            </a:r>
            <a:r>
              <a:rPr lang="en-US" dirty="0" smtClean="0"/>
              <a:t>the NGS provided </a:t>
            </a:r>
            <a:r>
              <a:rPr lang="en-US" dirty="0" err="1" smtClean="0"/>
              <a:t>geoid</a:t>
            </a:r>
            <a:r>
              <a:rPr lang="en-US" strike="sngStrike" dirty="0" smtClean="0"/>
              <a:t> model</a:t>
            </a:r>
            <a:r>
              <a:rPr lang="en-US" dirty="0" smtClean="0"/>
              <a:t>  </a:t>
            </a:r>
            <a:r>
              <a:rPr lang="en-US" dirty="0" smtClean="0">
                <a:solidFill>
                  <a:srgbClr val="FF0000"/>
                </a:solidFill>
              </a:rPr>
              <a:t>height </a:t>
            </a:r>
            <a:r>
              <a:rPr lang="en-US" dirty="0" smtClean="0"/>
              <a:t>(N)</a:t>
            </a:r>
          </a:p>
          <a:p>
            <a:pPr marL="669229" lvl="1" indent="-228555">
              <a:buFontTx/>
              <a:buAutoNum type="arabicParenR"/>
              <a:defRPr/>
            </a:pPr>
            <a:r>
              <a:rPr lang="en-US" dirty="0" smtClean="0"/>
              <a:t>The </a:t>
            </a:r>
            <a:r>
              <a:rPr lang="en-US" dirty="0" err="1" smtClean="0"/>
              <a:t>orthometric</a:t>
            </a:r>
            <a:r>
              <a:rPr lang="en-US" dirty="0" smtClean="0"/>
              <a:t> height in the new datum (H) is just H=h-N</a:t>
            </a:r>
          </a:p>
          <a:p>
            <a:pPr>
              <a:buFont typeface="Arial" pitchFamily="34" charset="0"/>
              <a:buChar char="•"/>
              <a:defRPr/>
            </a:pPr>
            <a:r>
              <a:rPr lang="en-US" dirty="0" smtClean="0"/>
              <a:t> NGS will eventually stop making the claim that we “know” the heights of bench marks as the method of providing access to the vertical datum.  What NGS will do is provide the </a:t>
            </a:r>
            <a:r>
              <a:rPr lang="en-US" dirty="0" err="1" smtClean="0"/>
              <a:t>orthometric</a:t>
            </a:r>
            <a:r>
              <a:rPr lang="en-US" dirty="0" smtClean="0"/>
              <a:t> height to a user on the day of their survey (and with the disclaimer that this height should not be taken as “known” for very long, due to the dynamic nature of the Earth).</a:t>
            </a:r>
          </a:p>
          <a:p>
            <a:pPr>
              <a:defRP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a:buFontTx/>
              <a:buChar char="•"/>
            </a:pPr>
            <a:r>
              <a:rPr lang="en-US" smtClean="0"/>
              <a:t> In areas where a brand new (relatively speaking) GNSS based ellipsoid height has been determined at an NAVD 88 bench mark, that data will allow for NGS to convert to the new datum.  </a:t>
            </a:r>
          </a:p>
          <a:p>
            <a:pPr>
              <a:buFontTx/>
              <a:buChar char="•"/>
            </a:pPr>
            <a:r>
              <a:rPr lang="en-US" smtClean="0"/>
              <a:t> The more of these points that can be determined right near the time of the new datum’s release, the better will be the conversion.</a:t>
            </a:r>
          </a:p>
          <a:p>
            <a:endParaRPr lang="en-US" smtClean="0"/>
          </a:p>
        </p:txBody>
      </p:sp>
      <p:sp>
        <p:nvSpPr>
          <p:cNvPr id="164868" name="Slide Number Placeholder 3"/>
          <p:cNvSpPr>
            <a:spLocks noGrp="1"/>
          </p:cNvSpPr>
          <p:nvPr>
            <p:ph type="sldNum" sz="quarter" idx="5"/>
          </p:nvPr>
        </p:nvSpPr>
        <p:spPr>
          <a:noFill/>
        </p:spPr>
        <p:txBody>
          <a:bodyPr/>
          <a:lstStyle/>
          <a:p>
            <a:pPr defTabSz="916906"/>
            <a:fld id="{76C50353-76AD-4994-A8F6-594C0160D8F2}" type="slidenum">
              <a:rPr lang="en-US" smtClean="0"/>
              <a:pPr defTabSz="916906"/>
              <a:t>34</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GRAV-D is the NGS project designed to replace NAVD88 with a vertical datum based upon a gravimetric geoid accurate to 1 cm.  Heights above this datum will be accessed via GNSS measurements. Three thrusts of project.  Launch USGS collaboration for simultaneous mag measurement.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907" eaLnBrk="0" hangingPunct="0">
              <a:defRPr>
                <a:solidFill>
                  <a:schemeClr val="tx1"/>
                </a:solidFill>
                <a:latin typeface="Symbol" pitchFamily="18" charset="2"/>
              </a:defRPr>
            </a:lvl1pPr>
            <a:lvl2pPr marL="702693" indent="-270267" defTabSz="918907" eaLnBrk="0" hangingPunct="0">
              <a:defRPr>
                <a:solidFill>
                  <a:schemeClr val="tx1"/>
                </a:solidFill>
                <a:latin typeface="Symbol" pitchFamily="18" charset="2"/>
              </a:defRPr>
            </a:lvl2pPr>
            <a:lvl3pPr marL="1081067" indent="-216214" defTabSz="918907" eaLnBrk="0" hangingPunct="0">
              <a:defRPr>
                <a:solidFill>
                  <a:schemeClr val="tx1"/>
                </a:solidFill>
                <a:latin typeface="Symbol" pitchFamily="18" charset="2"/>
              </a:defRPr>
            </a:lvl3pPr>
            <a:lvl4pPr marL="1513494" indent="-216214" defTabSz="918907" eaLnBrk="0" hangingPunct="0">
              <a:defRPr>
                <a:solidFill>
                  <a:schemeClr val="tx1"/>
                </a:solidFill>
                <a:latin typeface="Symbol" pitchFamily="18" charset="2"/>
              </a:defRPr>
            </a:lvl4pPr>
            <a:lvl5pPr marL="1945922" indent="-216214" defTabSz="918907" eaLnBrk="0" hangingPunct="0">
              <a:defRPr>
                <a:solidFill>
                  <a:schemeClr val="tx1"/>
                </a:solidFill>
                <a:latin typeface="Symbol" pitchFamily="18" charset="2"/>
              </a:defRPr>
            </a:lvl5pPr>
            <a:lvl6pPr marL="2378348" indent="-216214" defTabSz="918907" eaLnBrk="0" fontAlgn="base" hangingPunct="0">
              <a:spcBef>
                <a:spcPct val="0"/>
              </a:spcBef>
              <a:spcAft>
                <a:spcPct val="0"/>
              </a:spcAft>
              <a:defRPr>
                <a:solidFill>
                  <a:schemeClr val="tx1"/>
                </a:solidFill>
                <a:latin typeface="Symbol" pitchFamily="18" charset="2"/>
              </a:defRPr>
            </a:lvl6pPr>
            <a:lvl7pPr marL="2810776" indent="-216214" defTabSz="918907" eaLnBrk="0" fontAlgn="base" hangingPunct="0">
              <a:spcBef>
                <a:spcPct val="0"/>
              </a:spcBef>
              <a:spcAft>
                <a:spcPct val="0"/>
              </a:spcAft>
              <a:defRPr>
                <a:solidFill>
                  <a:schemeClr val="tx1"/>
                </a:solidFill>
                <a:latin typeface="Symbol" pitchFamily="18" charset="2"/>
              </a:defRPr>
            </a:lvl7pPr>
            <a:lvl8pPr marL="3243202" indent="-216214" defTabSz="918907" eaLnBrk="0" fontAlgn="base" hangingPunct="0">
              <a:spcBef>
                <a:spcPct val="0"/>
              </a:spcBef>
              <a:spcAft>
                <a:spcPct val="0"/>
              </a:spcAft>
              <a:defRPr>
                <a:solidFill>
                  <a:schemeClr val="tx1"/>
                </a:solidFill>
                <a:latin typeface="Symbol" pitchFamily="18" charset="2"/>
              </a:defRPr>
            </a:lvl8pPr>
            <a:lvl9pPr marL="3675629" indent="-216214" defTabSz="918907" eaLnBrk="0" fontAlgn="base" hangingPunct="0">
              <a:spcBef>
                <a:spcPct val="0"/>
              </a:spcBef>
              <a:spcAft>
                <a:spcPct val="0"/>
              </a:spcAft>
              <a:defRPr>
                <a:solidFill>
                  <a:schemeClr val="tx1"/>
                </a:solidFill>
                <a:latin typeface="Symbol" pitchFamily="18" charset="2"/>
              </a:defRPr>
            </a:lvl9pPr>
          </a:lstStyle>
          <a:p>
            <a:fld id="{A34E7C45-FC23-43E3-972D-21FE4002084D}" type="slidenum">
              <a:rPr lang="en-US" smtClean="0">
                <a:solidFill>
                  <a:prstClr val="black"/>
                </a:solidFill>
                <a:latin typeface="Times New Roman" pitchFamily="18" charset="0"/>
              </a:rPr>
              <a:pPr/>
              <a:t>37</a:t>
            </a:fld>
            <a:endParaRPr lang="en-US" smtClean="0">
              <a:solidFill>
                <a:prstClr val="black"/>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Calibri" panose="020F0502020204030204" pitchFamily="34" charset="0"/>
              </a:defRPr>
            </a:lvl1pPr>
            <a:lvl2pPr marL="769938" indent="-295275" defTabSz="949325">
              <a:spcBef>
                <a:spcPct val="30000"/>
              </a:spcBef>
              <a:defRPr sz="1200">
                <a:solidFill>
                  <a:schemeClr val="tx1"/>
                </a:solidFill>
                <a:latin typeface="Calibri" panose="020F0502020204030204" pitchFamily="34" charset="0"/>
              </a:defRPr>
            </a:lvl2pPr>
            <a:lvl3pPr marL="1184275" indent="-236538" defTabSz="949325">
              <a:spcBef>
                <a:spcPct val="30000"/>
              </a:spcBef>
              <a:defRPr sz="1200">
                <a:solidFill>
                  <a:schemeClr val="tx1"/>
                </a:solidFill>
                <a:latin typeface="Calibri" panose="020F0502020204030204" pitchFamily="34" charset="0"/>
              </a:defRPr>
            </a:lvl3pPr>
            <a:lvl4pPr marL="1658938" indent="-236538" defTabSz="949325">
              <a:spcBef>
                <a:spcPct val="30000"/>
              </a:spcBef>
              <a:defRPr sz="1200">
                <a:solidFill>
                  <a:schemeClr val="tx1"/>
                </a:solidFill>
                <a:latin typeface="Calibri" panose="020F0502020204030204" pitchFamily="34" charset="0"/>
              </a:defRPr>
            </a:lvl4pPr>
            <a:lvl5pPr marL="2133600" indent="-236538" defTabSz="949325">
              <a:spcBef>
                <a:spcPct val="30000"/>
              </a:spcBef>
              <a:defRPr sz="1200">
                <a:solidFill>
                  <a:schemeClr val="tx1"/>
                </a:solidFill>
                <a:latin typeface="Calibri" panose="020F0502020204030204" pitchFamily="34" charset="0"/>
              </a:defRPr>
            </a:lvl5pPr>
            <a:lvl6pPr marL="2590800" indent="-236538" defTabSz="949325"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949325"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949325"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949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E79927-8569-4738-BBC1-5FD70E2F8C4E}" type="slidenum">
              <a:rPr lang="en-US" altLang="en-US" sz="1300" smtClean="0">
                <a:cs typeface="Arial" panose="020B0604020202020204" pitchFamily="34" charset="0"/>
              </a:rPr>
              <a:pPr>
                <a:spcBef>
                  <a:spcPct val="0"/>
                </a:spcBef>
              </a:pPr>
              <a:t>38</a:t>
            </a:fld>
            <a:endParaRPr lang="en-US" altLang="en-US" sz="1300" smtClean="0">
              <a:cs typeface="Arial" panose="020B0604020202020204" pitchFamily="34" charset="0"/>
            </a:endParaRPr>
          </a:p>
        </p:txBody>
      </p:sp>
      <p:sp>
        <p:nvSpPr>
          <p:cNvPr id="392195" name="Rectangle 2"/>
          <p:cNvSpPr>
            <a:spLocks noGrp="1" noRot="1" noChangeAspect="1" noChangeArrowheads="1" noTextEdit="1"/>
          </p:cNvSpPr>
          <p:nvPr>
            <p:ph type="sldImg"/>
          </p:nvPr>
        </p:nvSpPr>
        <p:spPr bwMode="auto">
          <a:xfrm>
            <a:off x="1257300" y="720725"/>
            <a:ext cx="4799013"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6" name="Rectangle 3"/>
          <p:cNvSpPr>
            <a:spLocks noGrp="1" noChangeArrowheads="1"/>
          </p:cNvSpPr>
          <p:nvPr>
            <p:ph type="body" idx="1"/>
          </p:nvPr>
        </p:nvSpPr>
        <p:spPr bwMode="auto">
          <a:xfrm>
            <a:off x="731838" y="4560888"/>
            <a:ext cx="5851525" cy="431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b="1" smtClean="0"/>
              <a:t>ACURRACY BUT NOT CONSISTENCY!!</a:t>
            </a:r>
          </a:p>
          <a:p>
            <a:pPr>
              <a:buFontTx/>
              <a:buChar char="•"/>
            </a:pPr>
            <a:endParaRPr lang="en-US" altLang="en-US" b="1" smtClean="0"/>
          </a:p>
          <a:p>
            <a:pPr>
              <a:buFontTx/>
              <a:buChar char="•"/>
            </a:pPr>
            <a:r>
              <a:rPr lang="en-US" altLang="en-US" b="1" smtClean="0"/>
              <a:t>To summarize:  This slide shows how far we’ve come since 1986, really since 1927.</a:t>
            </a:r>
          </a:p>
          <a:p>
            <a:pPr>
              <a:buFontTx/>
              <a:buChar char="•"/>
            </a:pPr>
            <a:r>
              <a:rPr lang="en-US" altLang="en-US" b="1" smtClean="0"/>
              <a:t>Unfortunately, ---  Next slide  ----</a:t>
            </a:r>
          </a:p>
          <a:p>
            <a:endParaRPr lang="en-US" altLang="en-US" b="1" smtClean="0"/>
          </a:p>
          <a:p>
            <a:endParaRPr lang="en-US" altLang="en-US" b="1" smtClean="0"/>
          </a:p>
        </p:txBody>
      </p:sp>
    </p:spTree>
    <p:extLst>
      <p:ext uri="{BB962C8B-B14F-4D97-AF65-F5344CB8AC3E}">
        <p14:creationId xmlns:p14="http://schemas.microsoft.com/office/powerpoint/2010/main" val="193984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eaLnBrk="0" hangingPunct="0">
              <a:defRPr>
                <a:solidFill>
                  <a:schemeClr val="tx1"/>
                </a:solidFill>
                <a:latin typeface="Symbol" pitchFamily="18" charset="2"/>
              </a:defRPr>
            </a:lvl1pPr>
            <a:lvl2pPr marL="716130" indent="-275434" defTabSz="918115" eaLnBrk="0" hangingPunct="0">
              <a:defRPr>
                <a:solidFill>
                  <a:schemeClr val="tx1"/>
                </a:solidFill>
                <a:latin typeface="Symbol" pitchFamily="18" charset="2"/>
              </a:defRPr>
            </a:lvl2pPr>
            <a:lvl3pPr marL="1101738" indent="-220348" defTabSz="918115" eaLnBrk="0" hangingPunct="0">
              <a:defRPr>
                <a:solidFill>
                  <a:schemeClr val="tx1"/>
                </a:solidFill>
                <a:latin typeface="Symbol" pitchFamily="18" charset="2"/>
              </a:defRPr>
            </a:lvl3pPr>
            <a:lvl4pPr marL="1542433" indent="-220348" defTabSz="918115" eaLnBrk="0" hangingPunct="0">
              <a:defRPr>
                <a:solidFill>
                  <a:schemeClr val="tx1"/>
                </a:solidFill>
                <a:latin typeface="Symbol" pitchFamily="18" charset="2"/>
              </a:defRPr>
            </a:lvl4pPr>
            <a:lvl5pPr marL="1983128" indent="-220348" defTabSz="918115" eaLnBrk="0" hangingPunct="0">
              <a:defRPr>
                <a:solidFill>
                  <a:schemeClr val="tx1"/>
                </a:solidFill>
                <a:latin typeface="Symbol" pitchFamily="18" charset="2"/>
              </a:defRPr>
            </a:lvl5pPr>
            <a:lvl6pPr marL="2423823" indent="-220348" defTabSz="918115" eaLnBrk="0" fontAlgn="base" hangingPunct="0">
              <a:spcBef>
                <a:spcPct val="0"/>
              </a:spcBef>
              <a:spcAft>
                <a:spcPct val="0"/>
              </a:spcAft>
              <a:defRPr>
                <a:solidFill>
                  <a:schemeClr val="tx1"/>
                </a:solidFill>
                <a:latin typeface="Symbol" pitchFamily="18" charset="2"/>
              </a:defRPr>
            </a:lvl6pPr>
            <a:lvl7pPr marL="2864518" indent="-220348" defTabSz="918115" eaLnBrk="0" fontAlgn="base" hangingPunct="0">
              <a:spcBef>
                <a:spcPct val="0"/>
              </a:spcBef>
              <a:spcAft>
                <a:spcPct val="0"/>
              </a:spcAft>
              <a:defRPr>
                <a:solidFill>
                  <a:schemeClr val="tx1"/>
                </a:solidFill>
                <a:latin typeface="Symbol" pitchFamily="18" charset="2"/>
              </a:defRPr>
            </a:lvl7pPr>
            <a:lvl8pPr marL="3305213" indent="-220348" defTabSz="918115" eaLnBrk="0" fontAlgn="base" hangingPunct="0">
              <a:spcBef>
                <a:spcPct val="0"/>
              </a:spcBef>
              <a:spcAft>
                <a:spcPct val="0"/>
              </a:spcAft>
              <a:defRPr>
                <a:solidFill>
                  <a:schemeClr val="tx1"/>
                </a:solidFill>
                <a:latin typeface="Symbol" pitchFamily="18" charset="2"/>
              </a:defRPr>
            </a:lvl8pPr>
            <a:lvl9pPr marL="3745908" indent="-220348" defTabSz="918115" eaLnBrk="0" fontAlgn="base" hangingPunct="0">
              <a:spcBef>
                <a:spcPct val="0"/>
              </a:spcBef>
              <a:spcAft>
                <a:spcPct val="0"/>
              </a:spcAft>
              <a:defRPr>
                <a:solidFill>
                  <a:schemeClr val="tx1"/>
                </a:solidFill>
                <a:latin typeface="Symbol" pitchFamily="18" charset="2"/>
              </a:defRPr>
            </a:lvl9pPr>
          </a:lstStyle>
          <a:p>
            <a:fld id="{2B8B435E-C7EB-40F1-8866-6FDD4EF4A690}" type="slidenum">
              <a:rPr lang="en-US" smtClean="0">
                <a:latin typeface="Times New Roman" pitchFamily="18" charset="0"/>
              </a:rPr>
              <a:pPr/>
              <a:t>4</a:t>
            </a:fld>
            <a:endParaRPr lang="en-US"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a:solidFill>
                  <a:schemeClr val="tx1"/>
                </a:solidFill>
                <a:latin typeface="Symbol" pitchFamily="18" charset="2"/>
              </a:defRPr>
            </a:lvl1pPr>
            <a:lvl2pPr marL="742950" indent="-285750" defTabSz="952500" eaLnBrk="0" hangingPunct="0">
              <a:defRPr>
                <a:solidFill>
                  <a:schemeClr val="tx1"/>
                </a:solidFill>
                <a:latin typeface="Symbol" pitchFamily="18" charset="2"/>
              </a:defRPr>
            </a:lvl2pPr>
            <a:lvl3pPr marL="1143000" indent="-228600" defTabSz="952500" eaLnBrk="0" hangingPunct="0">
              <a:defRPr>
                <a:solidFill>
                  <a:schemeClr val="tx1"/>
                </a:solidFill>
                <a:latin typeface="Symbol" pitchFamily="18" charset="2"/>
              </a:defRPr>
            </a:lvl3pPr>
            <a:lvl4pPr marL="1600200" indent="-228600" defTabSz="952500" eaLnBrk="0" hangingPunct="0">
              <a:defRPr>
                <a:solidFill>
                  <a:schemeClr val="tx1"/>
                </a:solidFill>
                <a:latin typeface="Symbol" pitchFamily="18" charset="2"/>
              </a:defRPr>
            </a:lvl4pPr>
            <a:lvl5pPr marL="2057400" indent="-228600" defTabSz="952500" eaLnBrk="0" hangingPunct="0">
              <a:defRPr>
                <a:solidFill>
                  <a:schemeClr val="tx1"/>
                </a:solidFill>
                <a:latin typeface="Symbol" pitchFamily="18" charset="2"/>
              </a:defRPr>
            </a:lvl5pPr>
            <a:lvl6pPr marL="2514600" indent="-228600" defTabSz="952500" eaLnBrk="0" fontAlgn="base" hangingPunct="0">
              <a:spcBef>
                <a:spcPct val="0"/>
              </a:spcBef>
              <a:spcAft>
                <a:spcPct val="0"/>
              </a:spcAft>
              <a:defRPr>
                <a:solidFill>
                  <a:schemeClr val="tx1"/>
                </a:solidFill>
                <a:latin typeface="Symbol" pitchFamily="18" charset="2"/>
              </a:defRPr>
            </a:lvl6pPr>
            <a:lvl7pPr marL="2971800" indent="-228600" defTabSz="952500" eaLnBrk="0" fontAlgn="base" hangingPunct="0">
              <a:spcBef>
                <a:spcPct val="0"/>
              </a:spcBef>
              <a:spcAft>
                <a:spcPct val="0"/>
              </a:spcAft>
              <a:defRPr>
                <a:solidFill>
                  <a:schemeClr val="tx1"/>
                </a:solidFill>
                <a:latin typeface="Symbol" pitchFamily="18" charset="2"/>
              </a:defRPr>
            </a:lvl7pPr>
            <a:lvl8pPr marL="3429000" indent="-228600" defTabSz="952500" eaLnBrk="0" fontAlgn="base" hangingPunct="0">
              <a:spcBef>
                <a:spcPct val="0"/>
              </a:spcBef>
              <a:spcAft>
                <a:spcPct val="0"/>
              </a:spcAft>
              <a:defRPr>
                <a:solidFill>
                  <a:schemeClr val="tx1"/>
                </a:solidFill>
                <a:latin typeface="Symbol" pitchFamily="18" charset="2"/>
              </a:defRPr>
            </a:lvl8pPr>
            <a:lvl9pPr marL="3886200" indent="-228600" defTabSz="952500" eaLnBrk="0" fontAlgn="base" hangingPunct="0">
              <a:spcBef>
                <a:spcPct val="0"/>
              </a:spcBef>
              <a:spcAft>
                <a:spcPct val="0"/>
              </a:spcAft>
              <a:defRPr>
                <a:solidFill>
                  <a:schemeClr val="tx1"/>
                </a:solidFill>
                <a:latin typeface="Symbol" pitchFamily="18" charset="2"/>
              </a:defRPr>
            </a:lvl9pPr>
          </a:lstStyle>
          <a:p>
            <a:fld id="{44605218-2645-4B8D-8F53-2A6118421F98}" type="slidenum">
              <a:rPr lang="en-US" altLang="en-US" smtClean="0">
                <a:latin typeface="Times New Roman" pitchFamily="18" charset="0"/>
              </a:rPr>
              <a:pPr/>
              <a:t>39</a:t>
            </a:fld>
            <a:endParaRPr lang="en-US" altLang="en-US" smtClean="0">
              <a:latin typeface="Times New Roman" pitchFamily="18" charset="0"/>
            </a:endParaRPr>
          </a:p>
        </p:txBody>
      </p:sp>
      <p:sp>
        <p:nvSpPr>
          <p:cNvPr id="113667" name="Rectangle 2"/>
          <p:cNvSpPr>
            <a:spLocks noGrp="1" noRot="1" noChangeAspect="1" noChangeArrowheads="1" noTextEdit="1"/>
          </p:cNvSpPr>
          <p:nvPr>
            <p:ph type="sldImg"/>
          </p:nvPr>
        </p:nvSpPr>
        <p:spPr>
          <a:xfrm>
            <a:off x="2894013" y="527050"/>
            <a:ext cx="3506787" cy="2628900"/>
          </a:xfrm>
          <a:ln/>
        </p:spPr>
      </p:sp>
      <p:sp>
        <p:nvSpPr>
          <p:cNvPr id="113668" name="Rectangle 3"/>
          <p:cNvSpPr>
            <a:spLocks noGrp="1" noChangeArrowheads="1"/>
          </p:cNvSpPr>
          <p:nvPr>
            <p:ph type="body" idx="1"/>
          </p:nvPr>
        </p:nvSpPr>
        <p:spPr>
          <a:xfrm>
            <a:off x="930045" y="3330172"/>
            <a:ext cx="7436313" cy="3152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b="1" smtClean="0"/>
              <a:t>ACURRACY BUT NOT CONSISTENCY!!</a:t>
            </a:r>
          </a:p>
          <a:p>
            <a:pPr>
              <a:buFontTx/>
              <a:buChar char="•"/>
            </a:pPr>
            <a:endParaRPr lang="en-US" altLang="en-US" b="1" smtClean="0"/>
          </a:p>
          <a:p>
            <a:pPr>
              <a:buFontTx/>
              <a:buChar char="•"/>
            </a:pPr>
            <a:r>
              <a:rPr lang="en-US" altLang="en-US" b="1" smtClean="0"/>
              <a:t>To summarize:  This slide shows how far we’ve come since 1986, really since 1927.</a:t>
            </a:r>
          </a:p>
          <a:p>
            <a:pPr>
              <a:buFontTx/>
              <a:buChar char="•"/>
            </a:pPr>
            <a:r>
              <a:rPr lang="en-US" altLang="en-US" b="1" smtClean="0"/>
              <a:t>Unfortunately, ---  Next slide  ----</a:t>
            </a:r>
          </a:p>
          <a:p>
            <a:endParaRPr lang="en-US" altLang="en-US" b="1" smtClean="0"/>
          </a:p>
          <a:p>
            <a:endParaRPr lang="en-US" altLang="en-US" b="1" smtClean="0"/>
          </a:p>
        </p:txBody>
      </p:sp>
    </p:spTree>
    <p:extLst>
      <p:ext uri="{BB962C8B-B14F-4D97-AF65-F5344CB8AC3E}">
        <p14:creationId xmlns:p14="http://schemas.microsoft.com/office/powerpoint/2010/main" val="410530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1BEF71-7571-409B-AE02-C03712F02C06}"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1BEF71-7571-409B-AE02-C03712F02C06}"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DB6E3F-7432-4033-8DAC-2299F20AA367}" type="slidenum">
              <a:rPr lang="en-US" altLang="en-US" smtClean="0">
                <a:solidFill>
                  <a:srgbClr val="000000"/>
                </a:solidFill>
                <a:latin typeface="Arial" pitchFamily="34" charset="0"/>
                <a:cs typeface="Arial" pitchFamily="34" charset="0"/>
              </a:rPr>
              <a:pPr eaLnBrk="1" hangingPunct="1">
                <a:spcBef>
                  <a:spcPct val="0"/>
                </a:spcBef>
              </a:pPr>
              <a:t>8</a:t>
            </a:fld>
            <a:endParaRPr lang="en-US" altLang="en-US" smtClean="0">
              <a:solidFill>
                <a:srgbClr val="000000"/>
              </a:solidFill>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1BEF71-7571-409B-AE02-C03712F02C06}"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471131A8-D2C6-4D36-9B73-6E9AB5F9A8AE}" type="slidenum">
              <a:rPr lang="en-US" smtClean="0">
                <a:latin typeface="Arial" pitchFamily="34" charset="0"/>
              </a:rPr>
              <a:pPr eaLnBrk="1" hangingPunct="1"/>
              <a:t>10</a:t>
            </a:fld>
            <a:endParaRPr lang="en-US" smtClean="0">
              <a:latin typeface="Arial" pitchFamily="34" charset="0"/>
            </a:endParaRPr>
          </a:p>
        </p:txBody>
      </p:sp>
      <p:sp>
        <p:nvSpPr>
          <p:cNvPr id="29286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mtClean="0">
                <a:latin typeface="Arial" pitchFamily="34" charset="0"/>
              </a:rPr>
              <a:t>New Developments for OPUS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pPr defTabSz="916800"/>
            <a:fld id="{7931EFAF-D222-4757-9638-67D377280A27}" type="slidenum">
              <a:rPr lang="en-US" smtClean="0"/>
              <a:pPr defTabSz="916800"/>
              <a:t>11</a:t>
            </a:fld>
            <a:endParaRPr lang="en-US" dirty="0" smtClean="0"/>
          </a:p>
        </p:txBody>
      </p:sp>
      <p:sp>
        <p:nvSpPr>
          <p:cNvPr id="136195" name="Rectangle 2"/>
          <p:cNvSpPr>
            <a:spLocks noGrp="1" noRot="1" noChangeAspect="1" noChangeArrowheads="1" noTextEdit="1"/>
          </p:cNvSpPr>
          <p:nvPr>
            <p:ph type="sldImg"/>
          </p:nvPr>
        </p:nvSpPr>
        <p:spPr>
          <a:xfrm>
            <a:off x="2897188" y="527050"/>
            <a:ext cx="3508375" cy="2630488"/>
          </a:xfrm>
          <a:ln/>
        </p:spPr>
      </p:sp>
      <p:sp>
        <p:nvSpPr>
          <p:cNvPr id="136196" name="Rectangle 3"/>
          <p:cNvSpPr>
            <a:spLocks noGrp="1" noChangeArrowheads="1"/>
          </p:cNvSpPr>
          <p:nvPr>
            <p:ph type="body" idx="1"/>
          </p:nvPr>
        </p:nvSpPr>
        <p:spPr>
          <a:xfrm>
            <a:off x="1239107" y="3330654"/>
            <a:ext cx="6818193" cy="3153730"/>
          </a:xfrm>
          <a:noFill/>
          <a:ln/>
        </p:spPr>
        <p:txBody>
          <a:bodyPr/>
          <a:lstStyle/>
          <a:p>
            <a:r>
              <a:rPr lang="en-US" sz="800" b="1" dirty="0"/>
              <a:t>ITRF</a:t>
            </a:r>
            <a:r>
              <a:rPr lang="en-US" sz="800" dirty="0"/>
              <a:t> (International Terrestrial Reference Frame) just has an origin; take NAD83 shaped ellipsoid centered at the ITRF origin to derive ITRF97 ellipsoid heights.</a:t>
            </a:r>
          </a:p>
          <a:p>
            <a:endParaRPr lang="en-US" sz="800" b="1" dirty="0"/>
          </a:p>
          <a:p>
            <a:r>
              <a:rPr lang="en-US" sz="800" b="1" dirty="0"/>
              <a:t>Ellipsoid heights NAD83 vs. ITRF97</a:t>
            </a:r>
            <a:r>
              <a:rPr lang="en-US" sz="800" dirty="0"/>
              <a:t> - Defined origins are best estimate of the center of mass; NAD83 is not geocentric.  Move origin; move ellipsoid surface as illustrated.</a:t>
            </a:r>
          </a:p>
          <a:p>
            <a:endParaRPr lang="en-US" sz="800" dirty="0"/>
          </a:p>
          <a:p>
            <a:r>
              <a:rPr lang="en-US" sz="800" b="1" dirty="0"/>
              <a:t>Ellipsoid height differences</a:t>
            </a:r>
            <a:r>
              <a:rPr lang="en-US" sz="800" dirty="0"/>
              <a:t> reflect the non-</a:t>
            </a:r>
            <a:r>
              <a:rPr lang="en-US" sz="800" dirty="0" err="1"/>
              <a:t>geocentricity</a:t>
            </a:r>
            <a:r>
              <a:rPr lang="en-US" sz="800" dirty="0"/>
              <a:t> of NAD83.</a:t>
            </a:r>
          </a:p>
          <a:p>
            <a:endParaRPr 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6734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736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57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243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353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1397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975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6834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3/26/2018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3461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3/26/2018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389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3/26/2018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701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2132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727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421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373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559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4873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37919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9325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7412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548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991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4430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3/26/2018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8279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3/26/2018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7401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3/26/2018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1040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2027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5438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2030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3537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3350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46275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180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55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9640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7706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8223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3/26/2018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1160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3/26/2018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2116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3/26/2018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1460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254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8455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918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265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382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438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79701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377FED-9D70-48E3-9BE2-A17B2D328865}"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CAEB3E-2E52-4A9D-842B-29DDEC67E6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9647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ACDF0-7BC7-4075-9ABE-41726AB1533F}"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715024-A998-469A-95A6-C9DDDF5E1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7564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48087-43AB-4E26-B998-AA2BFAD16B99}"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A8E22-97F5-4B68-BA71-A9EEC30A2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8511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83DF0-1EF4-4132-A0AB-098F4A46E183}"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B47BE3-237A-4B4B-90F5-A6A606EE8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380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95AC3F-2D0A-42D1-8484-547C99A6F973}" type="datetimeFigureOut">
              <a:rPr lang="en-US">
                <a:solidFill>
                  <a:prstClr val="black">
                    <a:tint val="75000"/>
                  </a:prstClr>
                </a:solidFill>
              </a:rPr>
              <a:pPr>
                <a:defRPr/>
              </a:pPr>
              <a:t>3/26/2018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F12B18-2287-46A2-AC36-900B2A7C96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8979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F70BC-D2E8-41E0-AA63-7B52F5E41CD5}" type="datetimeFigureOut">
              <a:rPr lang="en-US">
                <a:solidFill>
                  <a:prstClr val="black">
                    <a:tint val="75000"/>
                  </a:prstClr>
                </a:solidFill>
              </a:rPr>
              <a:pPr>
                <a:defRPr/>
              </a:pPr>
              <a:t>3/26/2018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F4B695-0916-49AB-A305-C3BEA530CA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3074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D2E682-CEC3-49B6-87C5-DB7EA6502003}" type="datetimeFigureOut">
              <a:rPr lang="en-US">
                <a:solidFill>
                  <a:prstClr val="black">
                    <a:tint val="75000"/>
                  </a:prstClr>
                </a:solidFill>
              </a:rPr>
              <a:pPr>
                <a:defRPr/>
              </a:pPr>
              <a:t>3/26/2018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041304-8B9A-4CA2-9907-50F122DA0D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2309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39DDE-B279-4852-A93C-BF659D1E1B3B}"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73EDA8-5AEA-4458-ABFD-69B2166394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315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4917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AB9624-8495-455B-8DE6-32E844A349D8}" type="datetimeFigureOut">
              <a:rPr lang="en-US">
                <a:solidFill>
                  <a:prstClr val="black">
                    <a:tint val="75000"/>
                  </a:prstClr>
                </a:solidFill>
              </a:rPr>
              <a:pPr>
                <a:defRPr/>
              </a:pPr>
              <a:t>3/26/2018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C273F4-162D-49A2-A12B-EA3E96E829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6228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C4599B-A79B-4763-B4DA-B85A45446940}"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4BFBC-BFBE-47F5-B04D-148078C736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18994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70ADD-7F95-4EAD-B4D6-13F871D7A917}" type="datetimeFigureOut">
              <a:rPr lang="en-US">
                <a:solidFill>
                  <a:prstClr val="black">
                    <a:tint val="75000"/>
                  </a:prstClr>
                </a:solidFill>
              </a:rPr>
              <a:pPr>
                <a:def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06234-A8F0-4A94-823F-A587471E0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428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C8CFAC-0900-41C6-8E94-DBDD4E8E00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5974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28458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5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91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618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2.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6" r:id="rId12"/>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3/26/2018</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00395543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3/26/2018</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422110355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3/26/2018</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54362730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768AD50E-78C8-4BB5-A8DE-41FF809334F1}" type="datetimeFigureOut">
              <a:rPr lang="en-US">
                <a:solidFill>
                  <a:prstClr val="black">
                    <a:tint val="75000"/>
                  </a:prstClr>
                </a:solidFill>
                <a:ea typeface="+mn-ea"/>
              </a:rPr>
              <a:pPr defTabSz="914400">
                <a:defRPr/>
              </a:pPr>
              <a:t>3/26/2018</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914400">
              <a:defRPr/>
            </a:pPr>
            <a:fld id="{534385B6-5DF1-4C35-A1A3-52AC84CE9BB5}"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55842455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hyperlink" Target="http://www.ngs.noaa.gov/INFO/NGS10yearplan.pdf"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0.xml"/><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hyperlink" Target="http://www.amerisurv.com/PDF/TheAmericanSurveyor_SnayPearson-CopingWithTectonicMotion_Vol7No9.pdf" TargetMode="External"/><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hyperlink" Target="http://www.amerisurv.com/PDF/TheAmericanSurveyor_SnayPearson-CopingWithTectonicMotion_Vol7No9.pdf" TargetMode="External"/><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txBox="1">
            <a:spLocks/>
          </p:cNvSpPr>
          <p:nvPr/>
        </p:nvSpPr>
        <p:spPr bwMode="auto">
          <a:xfrm>
            <a:off x="457196" y="2378097"/>
            <a:ext cx="82296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sz="4000" dirty="0" smtClean="0">
                <a:latin typeface="Times New Roman" pitchFamily="18" charset="0"/>
                <a:cs typeface="Times New Roman" pitchFamily="18" charset="0"/>
              </a:rPr>
              <a:t>New </a:t>
            </a:r>
            <a:r>
              <a:rPr lang="en-US" sz="4000" dirty="0" err="1" smtClean="0">
                <a:latin typeface="Times New Roman" pitchFamily="18" charset="0"/>
                <a:cs typeface="Times New Roman" pitchFamily="18" charset="0"/>
              </a:rPr>
              <a:t>Datums</a:t>
            </a:r>
            <a:r>
              <a:rPr lang="en-US" sz="4000" dirty="0" smtClean="0">
                <a:latin typeface="Times New Roman" pitchFamily="18" charset="0"/>
                <a:cs typeface="Times New Roman" pitchFamily="18" charset="0"/>
              </a:rPr>
              <a:t> Are Coming in 2022</a:t>
            </a:r>
          </a:p>
          <a:p>
            <a:pPr algn="ctr" eaLnBrk="1" hangingPunct="1"/>
            <a:endParaRPr lang="en-US" sz="4000" dirty="0">
              <a:latin typeface="Times New Roman" pitchFamily="18" charset="0"/>
              <a:cs typeface="Times New Roman" pitchFamily="18" charset="0"/>
            </a:endParaRPr>
          </a:p>
        </p:txBody>
      </p:sp>
      <p:sp>
        <p:nvSpPr>
          <p:cNvPr id="30723" name="Content Placeholder 2"/>
          <p:cNvSpPr txBox="1">
            <a:spLocks/>
          </p:cNvSpPr>
          <p:nvPr/>
        </p:nvSpPr>
        <p:spPr bwMode="auto">
          <a:xfrm>
            <a:off x="218361" y="2903067"/>
            <a:ext cx="8707271" cy="121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algn="ctr">
              <a:lnSpc>
                <a:spcPct val="95000"/>
              </a:lnSpc>
              <a:buClr>
                <a:srgbClr val="000000"/>
              </a:buClr>
              <a:buSzPct val="45000"/>
            </a:pPr>
            <a:r>
              <a:rPr lang="en-GB" sz="2600" dirty="0" smtClean="0">
                <a:solidFill>
                  <a:srgbClr val="000000"/>
                </a:solidFill>
                <a:latin typeface="Times New Roman" pitchFamily="18" charset="0"/>
              </a:rPr>
              <a:t>New York Geospatial Advisory Council</a:t>
            </a:r>
          </a:p>
          <a:p>
            <a:pPr algn="ctr">
              <a:lnSpc>
                <a:spcPct val="95000"/>
              </a:lnSpc>
              <a:buClr>
                <a:srgbClr val="000000"/>
              </a:buClr>
              <a:buSzPct val="45000"/>
            </a:pPr>
            <a:r>
              <a:rPr lang="en-GB" sz="2000" dirty="0" smtClean="0">
                <a:solidFill>
                  <a:srgbClr val="000000"/>
                </a:solidFill>
                <a:latin typeface="Times New Roman" pitchFamily="18" charset="0"/>
              </a:rPr>
              <a:t>March 27, 2018</a:t>
            </a:r>
          </a:p>
        </p:txBody>
      </p:sp>
      <p:sp>
        <p:nvSpPr>
          <p:cNvPr id="30725" name="TextBox 1"/>
          <p:cNvSpPr txBox="1">
            <a:spLocks noChangeArrowheads="1"/>
          </p:cNvSpPr>
          <p:nvPr/>
        </p:nvSpPr>
        <p:spPr bwMode="auto">
          <a:xfrm>
            <a:off x="1808174" y="5330095"/>
            <a:ext cx="59150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b="1" dirty="0">
                <a:latin typeface="Times New Roman" pitchFamily="18" charset="0"/>
              </a:rPr>
              <a:t>Dan Martin</a:t>
            </a:r>
          </a:p>
          <a:p>
            <a:pPr algn="ctr"/>
            <a:r>
              <a:rPr lang="en-GB" b="1" dirty="0" smtClean="0">
                <a:latin typeface="Times New Roman" pitchFamily="18" charset="0"/>
              </a:rPr>
              <a:t>Northeast Regional </a:t>
            </a:r>
            <a:r>
              <a:rPr lang="en-GB" b="1" dirty="0">
                <a:latin typeface="Times New Roman" pitchFamily="18" charset="0"/>
              </a:rPr>
              <a:t>Geodetic </a:t>
            </a:r>
            <a:r>
              <a:rPr lang="en-GB" b="1" dirty="0" smtClean="0">
                <a:latin typeface="Times New Roman" pitchFamily="18" charset="0"/>
              </a:rPr>
              <a:t>Advisor</a:t>
            </a:r>
          </a:p>
          <a:p>
            <a:pPr algn="ctr"/>
            <a:r>
              <a:rPr lang="en-GB" b="1" dirty="0" smtClean="0">
                <a:latin typeface="Times New Roman" pitchFamily="18" charset="0"/>
              </a:rPr>
              <a:t>ME, NH, VT, MA, CT, RI, NY, NJ</a:t>
            </a:r>
            <a:endParaRPr lang="en-GB" b="1" dirty="0">
              <a:latin typeface="Times New Roman" pitchFamily="18" charset="0"/>
            </a:endParaRPr>
          </a:p>
          <a:p>
            <a:pPr algn="ctr"/>
            <a:r>
              <a:rPr lang="en-GB" b="1" dirty="0">
                <a:latin typeface="Times New Roman" pitchFamily="18" charset="0"/>
              </a:rPr>
              <a:t>Dan.martin@noaa.gov</a:t>
            </a:r>
          </a:p>
          <a:p>
            <a:pPr algn="ctr"/>
            <a:r>
              <a:rPr lang="en-GB" b="1" dirty="0" smtClean="0">
                <a:latin typeface="Times New Roman" pitchFamily="18" charset="0"/>
              </a:rPr>
              <a:t>240-676-4762</a:t>
            </a:r>
            <a:endParaRPr lang="en-GB" b="1"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3111548" y="649667"/>
            <a:ext cx="4312835" cy="598488"/>
          </a:xfrm>
        </p:spPr>
        <p:txBody>
          <a:bodyPr/>
          <a:lstStyle/>
          <a:p>
            <a:pPr algn="l"/>
            <a:r>
              <a:rPr lang="en-US" sz="4000" dirty="0" smtClean="0">
                <a:ea typeface="ＭＳ Ｐゴシック" pitchFamily="34" charset="-128"/>
              </a:rPr>
              <a:t>ITRF2008</a:t>
            </a:r>
          </a:p>
        </p:txBody>
      </p:sp>
      <p:grpSp>
        <p:nvGrpSpPr>
          <p:cNvPr id="139267" name="Group 2"/>
          <p:cNvGrpSpPr>
            <a:grpSpLocks/>
          </p:cNvGrpSpPr>
          <p:nvPr/>
        </p:nvGrpSpPr>
        <p:grpSpPr bwMode="auto">
          <a:xfrm>
            <a:off x="174625" y="6562725"/>
            <a:ext cx="1460500" cy="277813"/>
            <a:chOff x="121" y="4559"/>
            <a:chExt cx="1014" cy="193"/>
          </a:xfrm>
        </p:grpSpPr>
        <p:sp>
          <p:nvSpPr>
            <p:cNvPr id="139274" name="AutoShape 3"/>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9275" name="Group 4"/>
            <p:cNvGrpSpPr>
              <a:grpSpLocks/>
            </p:cNvGrpSpPr>
            <p:nvPr/>
          </p:nvGrpSpPr>
          <p:grpSpPr bwMode="auto">
            <a:xfrm>
              <a:off x="121" y="4559"/>
              <a:ext cx="1014" cy="193"/>
              <a:chOff x="121" y="4559"/>
              <a:chExt cx="1014" cy="193"/>
            </a:xfrm>
          </p:grpSpPr>
          <p:sp>
            <p:nvSpPr>
              <p:cNvPr id="139276" name="AutoShape 5"/>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AutoShape 6"/>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139268" name="Group 7"/>
          <p:cNvGrpSpPr>
            <a:grpSpLocks/>
          </p:cNvGrpSpPr>
          <p:nvPr/>
        </p:nvGrpSpPr>
        <p:grpSpPr bwMode="auto">
          <a:xfrm>
            <a:off x="8505825" y="6540500"/>
            <a:ext cx="257175" cy="277813"/>
            <a:chOff x="5904" y="4543"/>
            <a:chExt cx="178" cy="193"/>
          </a:xfrm>
        </p:grpSpPr>
        <p:sp>
          <p:nvSpPr>
            <p:cNvPr id="139270" name="AutoShape 8"/>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9271" name="Group 9"/>
            <p:cNvGrpSpPr>
              <a:grpSpLocks/>
            </p:cNvGrpSpPr>
            <p:nvPr/>
          </p:nvGrpSpPr>
          <p:grpSpPr bwMode="auto">
            <a:xfrm>
              <a:off x="5904" y="4543"/>
              <a:ext cx="178" cy="193"/>
              <a:chOff x="5904" y="4543"/>
              <a:chExt cx="178" cy="193"/>
            </a:xfrm>
          </p:grpSpPr>
          <p:sp>
            <p:nvSpPr>
              <p:cNvPr id="139272" name="AutoShape 10"/>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r>
                  <a:rPr lang="en-GB" b="1" dirty="0">
                    <a:solidFill>
                      <a:srgbClr val="355E00"/>
                    </a:solidFill>
                  </a:rPr>
                  <a:t> </a:t>
                </a:r>
                <a:fld id="{974EC9A1-A148-4F1F-A0E2-0F00E34D5E88}"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t>10</a:t>
                </a:fld>
                <a:r>
                  <a:rPr lang="en-GB" b="1" dirty="0">
                    <a:solidFill>
                      <a:srgbClr val="282878"/>
                    </a:solidFill>
                  </a:rPr>
                  <a:t> </a:t>
                </a:r>
              </a:p>
            </p:txBody>
          </p:sp>
        </p:grpSp>
      </p:grpSp>
      <p:sp>
        <p:nvSpPr>
          <p:cNvPr id="139269" name="TextBox 16"/>
          <p:cNvSpPr txBox="1">
            <a:spLocks noChangeArrowheads="1"/>
          </p:cNvSpPr>
          <p:nvPr/>
        </p:nvSpPr>
        <p:spPr bwMode="auto">
          <a:xfrm>
            <a:off x="775542" y="1851025"/>
            <a:ext cx="769970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sz="2800" dirty="0"/>
              <a:t>For the geodesy, geophysics and surveying communities, the </a:t>
            </a:r>
            <a:r>
              <a:rPr lang="en-US" sz="2800" dirty="0" smtClean="0"/>
              <a:t>best </a:t>
            </a:r>
            <a:r>
              <a:rPr lang="en-US" sz="2800" dirty="0"/>
              <a:t>International Terrestrial Reference Frame is the “gold standard.”</a:t>
            </a:r>
          </a:p>
          <a:p>
            <a:pPr eaLnBrk="1" hangingPunct="1"/>
            <a:endParaRPr lang="en-US" sz="2800" dirty="0"/>
          </a:p>
          <a:p>
            <a:pPr eaLnBrk="1" hangingPunct="1"/>
            <a:r>
              <a:rPr lang="en-US" sz="2800" dirty="0"/>
              <a:t>The global community </a:t>
            </a:r>
            <a:r>
              <a:rPr lang="en-US" sz="2800" dirty="0" smtClean="0"/>
              <a:t>adopted </a:t>
            </a:r>
            <a:r>
              <a:rPr lang="en-US" sz="2800" dirty="0"/>
              <a:t>an updated expression for the reference frame, the ITRF2008.</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11250" y="381000"/>
            <a:ext cx="6667500" cy="519113"/>
          </a:xfrm>
          <a:prstGeom prst="rect">
            <a:avLst/>
          </a:prstGeom>
          <a:noFill/>
          <a:ln w="19050">
            <a:noFill/>
            <a:miter lim="800000"/>
            <a:headEnd/>
            <a:tailEnd/>
          </a:ln>
        </p:spPr>
        <p:txBody>
          <a:bodyPr wrap="none" anchor="ctr">
            <a:spAutoFit/>
          </a:bodyPr>
          <a:lstStyle/>
          <a:p>
            <a:pPr algn="ctr" eaLnBrk="0" hangingPunct="0"/>
            <a:r>
              <a:rPr lang="en-US" sz="2800" b="1" dirty="0">
                <a:latin typeface="Times New Roman" pitchFamily="18" charset="0"/>
                <a:cs typeface="Times New Roman" pitchFamily="18" charset="0"/>
              </a:rPr>
              <a:t>Simplified Concept of  NAD 83 vs. </a:t>
            </a:r>
            <a:r>
              <a:rPr lang="en-US" sz="2800" b="1" dirty="0" smtClean="0">
                <a:latin typeface="Times New Roman" pitchFamily="18" charset="0"/>
                <a:cs typeface="Times New Roman" pitchFamily="18" charset="0"/>
              </a:rPr>
              <a:t>ITRF08</a:t>
            </a:r>
            <a:endParaRPr lang="en-US" sz="2800" dirty="0">
              <a:latin typeface="Times New Roman" pitchFamily="18" charset="0"/>
              <a:cs typeface="Times New Roman" pitchFamily="18" charset="0"/>
            </a:endParaRPr>
          </a:p>
        </p:txBody>
      </p:sp>
      <p:sp>
        <p:nvSpPr>
          <p:cNvPr id="41987" name="Line 3"/>
          <p:cNvSpPr>
            <a:spLocks noChangeShapeType="1"/>
          </p:cNvSpPr>
          <p:nvPr/>
        </p:nvSpPr>
        <p:spPr bwMode="auto">
          <a:xfrm flipV="1">
            <a:off x="254000" y="1355725"/>
            <a:ext cx="0" cy="4425950"/>
          </a:xfrm>
          <a:prstGeom prst="line">
            <a:avLst/>
          </a:prstGeom>
          <a:noFill/>
          <a:ln w="28575">
            <a:solidFill>
              <a:srgbClr val="CC0000"/>
            </a:solidFill>
            <a:round/>
            <a:headEnd/>
            <a:tailEnd type="triangle" w="med" len="med"/>
          </a:ln>
        </p:spPr>
        <p:txBody>
          <a:bodyPr wrap="none" anchor="ctr"/>
          <a:lstStyle/>
          <a:p>
            <a:endParaRPr lang="en-US"/>
          </a:p>
        </p:txBody>
      </p:sp>
      <p:sp>
        <p:nvSpPr>
          <p:cNvPr id="41988" name="Line 4"/>
          <p:cNvSpPr>
            <a:spLocks noChangeShapeType="1"/>
          </p:cNvSpPr>
          <p:nvPr/>
        </p:nvSpPr>
        <p:spPr bwMode="auto">
          <a:xfrm>
            <a:off x="0" y="5492750"/>
            <a:ext cx="5908675" cy="0"/>
          </a:xfrm>
          <a:prstGeom prst="line">
            <a:avLst/>
          </a:prstGeom>
          <a:noFill/>
          <a:ln w="28575">
            <a:solidFill>
              <a:srgbClr val="CC0000"/>
            </a:solidFill>
            <a:round/>
            <a:headEnd/>
            <a:tailEnd type="triangle" w="med" len="med"/>
          </a:ln>
        </p:spPr>
        <p:txBody>
          <a:bodyPr wrap="none" anchor="ctr"/>
          <a:lstStyle/>
          <a:p>
            <a:endParaRPr lang="en-US"/>
          </a:p>
        </p:txBody>
      </p:sp>
      <p:sp>
        <p:nvSpPr>
          <p:cNvPr id="41989" name="Arc 5"/>
          <p:cNvSpPr>
            <a:spLocks/>
          </p:cNvSpPr>
          <p:nvPr/>
        </p:nvSpPr>
        <p:spPr bwMode="auto">
          <a:xfrm>
            <a:off x="254000" y="1644650"/>
            <a:ext cx="5402263" cy="38481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en-US"/>
          </a:p>
        </p:txBody>
      </p:sp>
      <p:sp>
        <p:nvSpPr>
          <p:cNvPr id="41990" name="Line 6"/>
          <p:cNvSpPr>
            <a:spLocks noChangeShapeType="1"/>
          </p:cNvSpPr>
          <p:nvPr/>
        </p:nvSpPr>
        <p:spPr bwMode="auto">
          <a:xfrm flipV="1">
            <a:off x="1266825" y="1066800"/>
            <a:ext cx="0" cy="4425950"/>
          </a:xfrm>
          <a:prstGeom prst="line">
            <a:avLst/>
          </a:prstGeom>
          <a:noFill/>
          <a:ln w="28575">
            <a:solidFill>
              <a:srgbClr val="CC0000"/>
            </a:solidFill>
            <a:round/>
            <a:headEnd/>
            <a:tailEnd type="triangle" w="med" len="med"/>
          </a:ln>
        </p:spPr>
        <p:txBody>
          <a:bodyPr wrap="none" anchor="ctr"/>
          <a:lstStyle/>
          <a:p>
            <a:endParaRPr lang="en-US"/>
          </a:p>
        </p:txBody>
      </p:sp>
      <p:sp>
        <p:nvSpPr>
          <p:cNvPr id="41991" name="Line 7"/>
          <p:cNvSpPr>
            <a:spLocks noChangeShapeType="1"/>
          </p:cNvSpPr>
          <p:nvPr/>
        </p:nvSpPr>
        <p:spPr bwMode="auto">
          <a:xfrm>
            <a:off x="1012825" y="5205413"/>
            <a:ext cx="5910263" cy="0"/>
          </a:xfrm>
          <a:prstGeom prst="line">
            <a:avLst/>
          </a:prstGeom>
          <a:noFill/>
          <a:ln w="28575">
            <a:solidFill>
              <a:srgbClr val="CC0000"/>
            </a:solidFill>
            <a:round/>
            <a:headEnd/>
            <a:tailEnd type="triangle" w="med" len="med"/>
          </a:ln>
        </p:spPr>
        <p:txBody>
          <a:bodyPr wrap="none" anchor="ctr"/>
          <a:lstStyle/>
          <a:p>
            <a:endParaRPr lang="en-US"/>
          </a:p>
        </p:txBody>
      </p:sp>
      <p:sp>
        <p:nvSpPr>
          <p:cNvPr id="41992" name="Arc 8"/>
          <p:cNvSpPr>
            <a:spLocks/>
          </p:cNvSpPr>
          <p:nvPr/>
        </p:nvSpPr>
        <p:spPr bwMode="auto">
          <a:xfrm>
            <a:off x="1266825" y="1355725"/>
            <a:ext cx="5402263" cy="38496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en-US"/>
          </a:p>
        </p:txBody>
      </p:sp>
      <p:cxnSp>
        <p:nvCxnSpPr>
          <p:cNvPr id="41993" name="AutoShape 9"/>
          <p:cNvCxnSpPr>
            <a:cxnSpLocks noChangeShapeType="1"/>
            <a:stCxn id="41989" idx="2"/>
            <a:endCxn id="41992" idx="2"/>
          </p:cNvCxnSpPr>
          <p:nvPr/>
        </p:nvCxnSpPr>
        <p:spPr bwMode="auto">
          <a:xfrm flipV="1">
            <a:off x="254000" y="5219700"/>
            <a:ext cx="1012825" cy="287338"/>
          </a:xfrm>
          <a:prstGeom prst="straightConnector1">
            <a:avLst/>
          </a:prstGeom>
          <a:noFill/>
          <a:ln w="38100">
            <a:solidFill>
              <a:srgbClr val="CC0000"/>
            </a:solidFill>
            <a:prstDash val="sysDot"/>
            <a:round/>
            <a:headEnd type="triangle" w="med" len="med"/>
            <a:tailEnd type="triangle" w="med" len="med"/>
          </a:ln>
        </p:spPr>
      </p:cxnSp>
      <p:sp>
        <p:nvSpPr>
          <p:cNvPr id="41994" name="Line 10"/>
          <p:cNvSpPr>
            <a:spLocks noChangeShapeType="1"/>
          </p:cNvSpPr>
          <p:nvPr/>
        </p:nvSpPr>
        <p:spPr bwMode="auto">
          <a:xfrm flipV="1">
            <a:off x="4389438" y="1468438"/>
            <a:ext cx="1266825" cy="1522412"/>
          </a:xfrm>
          <a:prstGeom prst="line">
            <a:avLst/>
          </a:prstGeom>
          <a:noFill/>
          <a:ln w="28575">
            <a:solidFill>
              <a:srgbClr val="CC0000"/>
            </a:solidFill>
            <a:round/>
            <a:headEnd/>
            <a:tailEnd type="triangle" w="med" len="med"/>
          </a:ln>
        </p:spPr>
        <p:txBody>
          <a:bodyPr wrap="none" anchor="ctr"/>
          <a:lstStyle/>
          <a:p>
            <a:endParaRPr lang="en-US"/>
          </a:p>
        </p:txBody>
      </p:sp>
      <p:sp>
        <p:nvSpPr>
          <p:cNvPr id="41995" name="Line 11"/>
          <p:cNvSpPr>
            <a:spLocks noChangeShapeType="1"/>
          </p:cNvSpPr>
          <p:nvPr/>
        </p:nvSpPr>
        <p:spPr bwMode="auto">
          <a:xfrm flipV="1">
            <a:off x="5065713" y="1468438"/>
            <a:ext cx="590550" cy="946150"/>
          </a:xfrm>
          <a:prstGeom prst="line">
            <a:avLst/>
          </a:prstGeom>
          <a:noFill/>
          <a:ln w="28575">
            <a:solidFill>
              <a:srgbClr val="CC0000"/>
            </a:solidFill>
            <a:round/>
            <a:headEnd/>
            <a:tailEnd/>
          </a:ln>
        </p:spPr>
        <p:txBody>
          <a:bodyPr wrap="none" anchor="ctr"/>
          <a:lstStyle/>
          <a:p>
            <a:endParaRPr lang="en-US"/>
          </a:p>
        </p:txBody>
      </p:sp>
      <p:sp>
        <p:nvSpPr>
          <p:cNvPr id="41996" name="Freeform 12"/>
          <p:cNvSpPr>
            <a:spLocks/>
          </p:cNvSpPr>
          <p:nvPr/>
        </p:nvSpPr>
        <p:spPr bwMode="auto">
          <a:xfrm>
            <a:off x="4500563" y="2859088"/>
            <a:ext cx="122237" cy="258762"/>
          </a:xfrm>
          <a:custGeom>
            <a:avLst/>
            <a:gdLst>
              <a:gd name="T0" fmla="*/ 0 w 69"/>
              <a:gd name="T1" fmla="*/ 0 h 129"/>
              <a:gd name="T2" fmla="*/ 2147483647 w 69"/>
              <a:gd name="T3" fmla="*/ 2147483647 h 129"/>
              <a:gd name="T4" fmla="*/ 2147483647 w 69"/>
              <a:gd name="T5" fmla="*/ 2147483647 h 129"/>
              <a:gd name="T6" fmla="*/ 0 60000 65536"/>
              <a:gd name="T7" fmla="*/ 0 60000 65536"/>
              <a:gd name="T8" fmla="*/ 0 60000 65536"/>
              <a:gd name="T9" fmla="*/ 0 w 69"/>
              <a:gd name="T10" fmla="*/ 0 h 129"/>
              <a:gd name="T11" fmla="*/ 69 w 69"/>
              <a:gd name="T12" fmla="*/ 129 h 129"/>
            </a:gdLst>
            <a:ahLst/>
            <a:cxnLst>
              <a:cxn ang="T6">
                <a:pos x="T0" y="T1"/>
              </a:cxn>
              <a:cxn ang="T7">
                <a:pos x="T2" y="T3"/>
              </a:cxn>
              <a:cxn ang="T8">
                <a:pos x="T4" y="T5"/>
              </a:cxn>
            </a:cxnLst>
            <a:rect l="T9" t="T10" r="T11" b="T12"/>
            <a:pathLst>
              <a:path w="69" h="129">
                <a:moveTo>
                  <a:pt x="0" y="0"/>
                </a:moveTo>
                <a:lnTo>
                  <a:pt x="69" y="57"/>
                </a:lnTo>
                <a:lnTo>
                  <a:pt x="3" y="129"/>
                </a:lnTo>
              </a:path>
            </a:pathLst>
          </a:custGeom>
          <a:noFill/>
          <a:ln w="28575" cap="flat" cmpd="sng">
            <a:solidFill>
              <a:srgbClr val="CC0000"/>
            </a:solidFill>
            <a:prstDash val="solid"/>
            <a:round/>
            <a:headEnd type="none" w="med" len="med"/>
            <a:tailEnd type="none" w="med" len="med"/>
          </a:ln>
        </p:spPr>
        <p:txBody>
          <a:bodyPr wrap="none" anchor="ctr"/>
          <a:lstStyle/>
          <a:p>
            <a:endParaRPr lang="en-US"/>
          </a:p>
        </p:txBody>
      </p:sp>
      <p:sp>
        <p:nvSpPr>
          <p:cNvPr id="41997" name="Freeform 13"/>
          <p:cNvSpPr>
            <a:spLocks/>
          </p:cNvSpPr>
          <p:nvPr/>
        </p:nvSpPr>
        <p:spPr bwMode="auto">
          <a:xfrm>
            <a:off x="5133975" y="2305050"/>
            <a:ext cx="120650" cy="228600"/>
          </a:xfrm>
          <a:custGeom>
            <a:avLst/>
            <a:gdLst>
              <a:gd name="T0" fmla="*/ 0 w 69"/>
              <a:gd name="T1" fmla="*/ 0 h 114"/>
              <a:gd name="T2" fmla="*/ 2147483647 w 69"/>
              <a:gd name="T3" fmla="*/ 2147483647 h 114"/>
              <a:gd name="T4" fmla="*/ 2147483647 w 69"/>
              <a:gd name="T5" fmla="*/ 2147483647 h 114"/>
              <a:gd name="T6" fmla="*/ 0 60000 65536"/>
              <a:gd name="T7" fmla="*/ 0 60000 65536"/>
              <a:gd name="T8" fmla="*/ 0 60000 65536"/>
              <a:gd name="T9" fmla="*/ 0 w 69"/>
              <a:gd name="T10" fmla="*/ 0 h 114"/>
              <a:gd name="T11" fmla="*/ 69 w 69"/>
              <a:gd name="T12" fmla="*/ 114 h 114"/>
            </a:gdLst>
            <a:ahLst/>
            <a:cxnLst>
              <a:cxn ang="T6">
                <a:pos x="T0" y="T1"/>
              </a:cxn>
              <a:cxn ang="T7">
                <a:pos x="T2" y="T3"/>
              </a:cxn>
              <a:cxn ang="T8">
                <a:pos x="T4" y="T5"/>
              </a:cxn>
            </a:cxnLst>
            <a:rect l="T9" t="T10" r="T11" b="T12"/>
            <a:pathLst>
              <a:path w="69" h="114">
                <a:moveTo>
                  <a:pt x="0" y="0"/>
                </a:moveTo>
                <a:lnTo>
                  <a:pt x="69" y="45"/>
                </a:lnTo>
                <a:lnTo>
                  <a:pt x="15" y="114"/>
                </a:lnTo>
              </a:path>
            </a:pathLst>
          </a:custGeom>
          <a:noFill/>
          <a:ln w="28575" cap="flat" cmpd="sng">
            <a:solidFill>
              <a:srgbClr val="CC0000"/>
            </a:solidFill>
            <a:prstDash val="solid"/>
            <a:round/>
            <a:headEnd type="none" w="med" len="med"/>
            <a:tailEnd type="none" w="med" len="med"/>
          </a:ln>
        </p:spPr>
        <p:txBody>
          <a:bodyPr wrap="none" anchor="ctr"/>
          <a:lstStyle/>
          <a:p>
            <a:endParaRPr lang="en-US"/>
          </a:p>
        </p:txBody>
      </p:sp>
      <p:sp>
        <p:nvSpPr>
          <p:cNvPr id="41998" name="Freeform 14"/>
          <p:cNvSpPr>
            <a:spLocks/>
          </p:cNvSpPr>
          <p:nvPr/>
        </p:nvSpPr>
        <p:spPr bwMode="auto">
          <a:xfrm>
            <a:off x="4395788" y="1219200"/>
            <a:ext cx="1978025" cy="1162050"/>
          </a:xfrm>
          <a:custGeom>
            <a:avLst/>
            <a:gdLst>
              <a:gd name="T0" fmla="*/ 2147483647 w 1125"/>
              <a:gd name="T1" fmla="*/ 2147483647 h 580"/>
              <a:gd name="T2" fmla="*/ 2147483647 w 1125"/>
              <a:gd name="T3" fmla="*/ 2147483647 h 580"/>
              <a:gd name="T4" fmla="*/ 2147483647 w 1125"/>
              <a:gd name="T5" fmla="*/ 2147483647 h 580"/>
              <a:gd name="T6" fmla="*/ 2147483647 w 1125"/>
              <a:gd name="T7" fmla="*/ 2147483647 h 580"/>
              <a:gd name="T8" fmla="*/ 2147483647 w 1125"/>
              <a:gd name="T9" fmla="*/ 2147483647 h 580"/>
              <a:gd name="T10" fmla="*/ 2147483647 w 1125"/>
              <a:gd name="T11" fmla="*/ 2147483647 h 580"/>
              <a:gd name="T12" fmla="*/ 2147483647 w 1125"/>
              <a:gd name="T13" fmla="*/ 2147483647 h 580"/>
              <a:gd name="T14" fmla="*/ 2147483647 w 1125"/>
              <a:gd name="T15" fmla="*/ 2147483647 h 580"/>
              <a:gd name="T16" fmla="*/ 2147483647 w 1125"/>
              <a:gd name="T17" fmla="*/ 2147483647 h 580"/>
              <a:gd name="T18" fmla="*/ 2147483647 w 1125"/>
              <a:gd name="T19" fmla="*/ 2147483647 h 580"/>
              <a:gd name="T20" fmla="*/ 2147483647 w 1125"/>
              <a:gd name="T21" fmla="*/ 2147483647 h 580"/>
              <a:gd name="T22" fmla="*/ 2147483647 w 1125"/>
              <a:gd name="T23" fmla="*/ 2147483647 h 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5"/>
              <a:gd name="T37" fmla="*/ 0 h 580"/>
              <a:gd name="T38" fmla="*/ 1125 w 1125"/>
              <a:gd name="T39" fmla="*/ 580 h 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5" h="580">
                <a:moveTo>
                  <a:pt x="45" y="12"/>
                </a:moveTo>
                <a:cubicBezTo>
                  <a:pt x="144" y="45"/>
                  <a:pt x="0" y="0"/>
                  <a:pt x="285" y="28"/>
                </a:cubicBezTo>
                <a:cubicBezTo>
                  <a:pt x="295" y="29"/>
                  <a:pt x="300" y="42"/>
                  <a:pt x="309" y="44"/>
                </a:cubicBezTo>
                <a:cubicBezTo>
                  <a:pt x="349" y="51"/>
                  <a:pt x="389" y="49"/>
                  <a:pt x="429" y="52"/>
                </a:cubicBezTo>
                <a:cubicBezTo>
                  <a:pt x="522" y="114"/>
                  <a:pt x="652" y="111"/>
                  <a:pt x="757" y="116"/>
                </a:cubicBezTo>
                <a:cubicBezTo>
                  <a:pt x="770" y="156"/>
                  <a:pt x="794" y="188"/>
                  <a:pt x="829" y="212"/>
                </a:cubicBezTo>
                <a:cubicBezTo>
                  <a:pt x="834" y="220"/>
                  <a:pt x="837" y="230"/>
                  <a:pt x="845" y="236"/>
                </a:cubicBezTo>
                <a:cubicBezTo>
                  <a:pt x="852" y="241"/>
                  <a:pt x="863" y="238"/>
                  <a:pt x="869" y="244"/>
                </a:cubicBezTo>
                <a:cubicBezTo>
                  <a:pt x="892" y="267"/>
                  <a:pt x="914" y="311"/>
                  <a:pt x="933" y="340"/>
                </a:cubicBezTo>
                <a:cubicBezTo>
                  <a:pt x="952" y="369"/>
                  <a:pt x="1027" y="421"/>
                  <a:pt x="1061" y="444"/>
                </a:cubicBezTo>
                <a:cubicBezTo>
                  <a:pt x="1072" y="460"/>
                  <a:pt x="1087" y="474"/>
                  <a:pt x="1093" y="492"/>
                </a:cubicBezTo>
                <a:cubicBezTo>
                  <a:pt x="1103" y="522"/>
                  <a:pt x="1111" y="552"/>
                  <a:pt x="1125" y="580"/>
                </a:cubicBezTo>
              </a:path>
            </a:pathLst>
          </a:custGeom>
          <a:noFill/>
          <a:ln w="38100" cap="flat" cmpd="sng">
            <a:solidFill>
              <a:srgbClr val="009900"/>
            </a:solidFill>
            <a:prstDash val="solid"/>
            <a:round/>
            <a:headEnd type="none" w="med" len="med"/>
            <a:tailEnd type="none" w="med" len="med"/>
          </a:ln>
        </p:spPr>
        <p:txBody>
          <a:bodyPr wrap="none" anchor="ctr"/>
          <a:lstStyle/>
          <a:p>
            <a:endParaRPr lang="en-US"/>
          </a:p>
        </p:txBody>
      </p:sp>
      <p:sp>
        <p:nvSpPr>
          <p:cNvPr id="41999" name="Oval 15"/>
          <p:cNvSpPr>
            <a:spLocks noChangeArrowheads="1"/>
          </p:cNvSpPr>
          <p:nvPr/>
        </p:nvSpPr>
        <p:spPr bwMode="auto">
          <a:xfrm>
            <a:off x="5627688" y="1387475"/>
            <a:ext cx="84137" cy="112713"/>
          </a:xfrm>
          <a:prstGeom prst="ellipse">
            <a:avLst/>
          </a:prstGeom>
          <a:solidFill>
            <a:schemeClr val="tx1"/>
          </a:solidFill>
          <a:ln w="19050">
            <a:solidFill>
              <a:srgbClr val="CC0000"/>
            </a:solidFill>
            <a:round/>
            <a:headEnd/>
            <a:tailEnd/>
          </a:ln>
        </p:spPr>
        <p:txBody>
          <a:bodyPr wrap="none" anchor="ctr"/>
          <a:lstStyle/>
          <a:p>
            <a:pPr algn="ctr" eaLnBrk="0" hangingPunct="0"/>
            <a:endParaRPr lang="en-US"/>
          </a:p>
        </p:txBody>
      </p:sp>
      <p:sp>
        <p:nvSpPr>
          <p:cNvPr id="42000" name="Text Box 16"/>
          <p:cNvSpPr txBox="1">
            <a:spLocks noChangeArrowheads="1"/>
          </p:cNvSpPr>
          <p:nvPr/>
        </p:nvSpPr>
        <p:spPr bwMode="auto">
          <a:xfrm rot="-762773">
            <a:off x="223838" y="4991100"/>
            <a:ext cx="965200" cy="304800"/>
          </a:xfrm>
          <a:prstGeom prst="rect">
            <a:avLst/>
          </a:prstGeom>
          <a:noFill/>
          <a:ln w="19050">
            <a:noFill/>
            <a:miter lim="800000"/>
            <a:headEnd/>
            <a:tailEnd/>
          </a:ln>
        </p:spPr>
        <p:txBody>
          <a:bodyPr wrap="none" anchor="ctr">
            <a:spAutoFit/>
          </a:bodyPr>
          <a:lstStyle/>
          <a:p>
            <a:pPr algn="ctr" eaLnBrk="0" hangingPunct="0"/>
            <a:r>
              <a:rPr lang="en-US" sz="1400" b="1">
                <a:latin typeface="Times New Roman" pitchFamily="18" charset="0"/>
                <a:cs typeface="Times New Roman" pitchFamily="18" charset="0"/>
              </a:rPr>
              <a:t>2.2 meters</a:t>
            </a:r>
          </a:p>
        </p:txBody>
      </p:sp>
      <p:sp>
        <p:nvSpPr>
          <p:cNvPr id="42001" name="Text Box 17"/>
          <p:cNvSpPr txBox="1">
            <a:spLocks noChangeArrowheads="1"/>
          </p:cNvSpPr>
          <p:nvPr/>
        </p:nvSpPr>
        <p:spPr bwMode="auto">
          <a:xfrm>
            <a:off x="728663" y="5629275"/>
            <a:ext cx="8763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NAD 83</a:t>
            </a:r>
          </a:p>
        </p:txBody>
      </p:sp>
      <p:sp>
        <p:nvSpPr>
          <p:cNvPr id="42002" name="Text Box 18"/>
          <p:cNvSpPr txBox="1">
            <a:spLocks noChangeArrowheads="1"/>
          </p:cNvSpPr>
          <p:nvPr/>
        </p:nvSpPr>
        <p:spPr bwMode="auto">
          <a:xfrm>
            <a:off x="674688" y="5870575"/>
            <a:ext cx="7620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Origin</a:t>
            </a:r>
          </a:p>
        </p:txBody>
      </p:sp>
      <p:sp>
        <p:nvSpPr>
          <p:cNvPr id="42003" name="Text Box 19"/>
          <p:cNvSpPr txBox="1">
            <a:spLocks noChangeArrowheads="1"/>
          </p:cNvSpPr>
          <p:nvPr/>
        </p:nvSpPr>
        <p:spPr bwMode="auto">
          <a:xfrm>
            <a:off x="1595390" y="4521786"/>
            <a:ext cx="922432" cy="338554"/>
          </a:xfrm>
          <a:prstGeom prst="rect">
            <a:avLst/>
          </a:prstGeom>
          <a:noFill/>
          <a:ln w="19050">
            <a:noFill/>
            <a:miter lim="800000"/>
            <a:headEnd/>
            <a:tailEnd/>
          </a:ln>
        </p:spPr>
        <p:txBody>
          <a:bodyPr wrap="none" anchor="ctr">
            <a:spAutoFit/>
          </a:bodyPr>
          <a:lstStyle/>
          <a:p>
            <a:pPr algn="ctr" eaLnBrk="0" hangingPunct="0"/>
            <a:r>
              <a:rPr lang="en-US" sz="1600" b="1" dirty="0">
                <a:latin typeface="Times New Roman" pitchFamily="18" charset="0"/>
                <a:cs typeface="Times New Roman" pitchFamily="18" charset="0"/>
              </a:rPr>
              <a:t>ITRF </a:t>
            </a:r>
            <a:r>
              <a:rPr lang="en-US" sz="1600" b="1" dirty="0" smtClean="0">
                <a:latin typeface="Times New Roman" pitchFamily="18" charset="0"/>
                <a:cs typeface="Times New Roman" pitchFamily="18" charset="0"/>
              </a:rPr>
              <a:t>08</a:t>
            </a:r>
            <a:endParaRPr lang="en-US" sz="1600" b="1" dirty="0">
              <a:latin typeface="Times New Roman" pitchFamily="18" charset="0"/>
              <a:cs typeface="Times New Roman" pitchFamily="18" charset="0"/>
            </a:endParaRPr>
          </a:p>
        </p:txBody>
      </p:sp>
      <p:sp>
        <p:nvSpPr>
          <p:cNvPr id="42004" name="Text Box 20"/>
          <p:cNvSpPr txBox="1">
            <a:spLocks noChangeArrowheads="1"/>
          </p:cNvSpPr>
          <p:nvPr/>
        </p:nvSpPr>
        <p:spPr bwMode="auto">
          <a:xfrm>
            <a:off x="1589088" y="4795838"/>
            <a:ext cx="7620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Origin</a:t>
            </a:r>
          </a:p>
        </p:txBody>
      </p:sp>
      <p:sp>
        <p:nvSpPr>
          <p:cNvPr id="42005" name="Line 21"/>
          <p:cNvSpPr>
            <a:spLocks noChangeShapeType="1"/>
          </p:cNvSpPr>
          <p:nvPr/>
        </p:nvSpPr>
        <p:spPr bwMode="auto">
          <a:xfrm flipH="1" flipV="1">
            <a:off x="309563" y="5589588"/>
            <a:ext cx="379412" cy="320675"/>
          </a:xfrm>
          <a:prstGeom prst="line">
            <a:avLst/>
          </a:prstGeom>
          <a:noFill/>
          <a:ln w="19050">
            <a:solidFill>
              <a:srgbClr val="CC0000"/>
            </a:solidFill>
            <a:round/>
            <a:headEnd/>
            <a:tailEnd type="triangle" w="med" len="med"/>
          </a:ln>
        </p:spPr>
        <p:txBody>
          <a:bodyPr wrap="none" anchor="ctr"/>
          <a:lstStyle/>
          <a:p>
            <a:endParaRPr lang="en-US"/>
          </a:p>
        </p:txBody>
      </p:sp>
      <p:sp>
        <p:nvSpPr>
          <p:cNvPr id="42006" name="Line 22"/>
          <p:cNvSpPr>
            <a:spLocks noChangeShapeType="1"/>
          </p:cNvSpPr>
          <p:nvPr/>
        </p:nvSpPr>
        <p:spPr bwMode="auto">
          <a:xfrm flipH="1">
            <a:off x="1308100" y="4803775"/>
            <a:ext cx="352425" cy="352425"/>
          </a:xfrm>
          <a:prstGeom prst="line">
            <a:avLst/>
          </a:prstGeom>
          <a:noFill/>
          <a:ln w="19050">
            <a:solidFill>
              <a:srgbClr val="CC0000"/>
            </a:solidFill>
            <a:round/>
            <a:headEnd/>
            <a:tailEnd type="triangle" w="med" len="med"/>
          </a:ln>
        </p:spPr>
        <p:txBody>
          <a:bodyPr wrap="none" anchor="ctr"/>
          <a:lstStyle/>
          <a:p>
            <a:endParaRPr lang="en-US"/>
          </a:p>
        </p:txBody>
      </p:sp>
      <p:sp>
        <p:nvSpPr>
          <p:cNvPr id="42007" name="Text Box 23"/>
          <p:cNvSpPr txBox="1">
            <a:spLocks noChangeArrowheads="1"/>
          </p:cNvSpPr>
          <p:nvPr/>
        </p:nvSpPr>
        <p:spPr bwMode="auto">
          <a:xfrm>
            <a:off x="6464300" y="1925638"/>
            <a:ext cx="839788"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Earth’s</a:t>
            </a:r>
          </a:p>
        </p:txBody>
      </p:sp>
      <p:sp>
        <p:nvSpPr>
          <p:cNvPr id="42008" name="Text Box 24"/>
          <p:cNvSpPr txBox="1">
            <a:spLocks noChangeArrowheads="1"/>
          </p:cNvSpPr>
          <p:nvPr/>
        </p:nvSpPr>
        <p:spPr bwMode="auto">
          <a:xfrm>
            <a:off x="6416675" y="2212975"/>
            <a:ext cx="850900" cy="336550"/>
          </a:xfrm>
          <a:prstGeom prst="rect">
            <a:avLst/>
          </a:prstGeom>
          <a:noFill/>
          <a:ln w="19050">
            <a:noFill/>
            <a:miter lim="800000"/>
            <a:headEnd/>
            <a:tailEnd/>
          </a:ln>
        </p:spPr>
        <p:txBody>
          <a:bodyPr wrap="none" anchor="ctr">
            <a:spAutoFit/>
          </a:bodyPr>
          <a:lstStyle/>
          <a:p>
            <a:pPr algn="ctr" eaLnBrk="0" hangingPunct="0"/>
            <a:r>
              <a:rPr lang="en-US" sz="1600" b="1">
                <a:latin typeface="Times New Roman" pitchFamily="18" charset="0"/>
                <a:cs typeface="Times New Roman" pitchFamily="18" charset="0"/>
              </a:rPr>
              <a:t>Surface</a:t>
            </a:r>
          </a:p>
        </p:txBody>
      </p:sp>
      <p:sp>
        <p:nvSpPr>
          <p:cNvPr id="42009" name="Text Box 25"/>
          <p:cNvSpPr txBox="1">
            <a:spLocks noChangeArrowheads="1"/>
          </p:cNvSpPr>
          <p:nvPr/>
        </p:nvSpPr>
        <p:spPr bwMode="auto">
          <a:xfrm>
            <a:off x="4762500" y="1606550"/>
            <a:ext cx="490538" cy="396875"/>
          </a:xfrm>
          <a:prstGeom prst="rect">
            <a:avLst/>
          </a:prstGeom>
          <a:noFill/>
          <a:ln w="19050">
            <a:noFill/>
            <a:miter lim="800000"/>
            <a:headEnd/>
            <a:tailEnd/>
          </a:ln>
        </p:spPr>
        <p:txBody>
          <a:bodyPr wrap="none" anchor="ctr">
            <a:spAutoFit/>
          </a:bodyPr>
          <a:lstStyle/>
          <a:p>
            <a:pPr algn="ctr" eaLnBrk="0" hangingPunct="0"/>
            <a:r>
              <a:rPr lang="en-US" sz="2000" b="1">
                <a:latin typeface="Times New Roman" pitchFamily="18" charset="0"/>
                <a:cs typeface="Times New Roman" pitchFamily="18" charset="0"/>
              </a:rPr>
              <a:t>h</a:t>
            </a:r>
            <a:r>
              <a:rPr lang="en-US" sz="2000" b="1" baseline="-25000">
                <a:latin typeface="Times New Roman" pitchFamily="18" charset="0"/>
                <a:cs typeface="Times New Roman" pitchFamily="18" charset="0"/>
              </a:rPr>
              <a:t>83</a:t>
            </a:r>
            <a:endParaRPr lang="en-US" sz="2000" b="1">
              <a:latin typeface="Times New Roman" pitchFamily="18" charset="0"/>
              <a:cs typeface="Times New Roman" pitchFamily="18" charset="0"/>
            </a:endParaRPr>
          </a:p>
        </p:txBody>
      </p:sp>
      <p:sp>
        <p:nvSpPr>
          <p:cNvPr id="42010" name="Text Box 26"/>
          <p:cNvSpPr txBox="1">
            <a:spLocks noChangeArrowheads="1"/>
          </p:cNvSpPr>
          <p:nvPr/>
        </p:nvSpPr>
        <p:spPr bwMode="auto">
          <a:xfrm>
            <a:off x="5378268" y="1893858"/>
            <a:ext cx="497252" cy="400110"/>
          </a:xfrm>
          <a:prstGeom prst="rect">
            <a:avLst/>
          </a:prstGeom>
          <a:noFill/>
          <a:ln w="19050">
            <a:noFill/>
            <a:miter lim="800000"/>
            <a:headEnd/>
            <a:tailEnd/>
          </a:ln>
        </p:spPr>
        <p:txBody>
          <a:bodyPr wrap="none" anchor="ctr">
            <a:spAutoFit/>
          </a:bodyPr>
          <a:lstStyle/>
          <a:p>
            <a:pPr algn="ctr" eaLnBrk="0" hangingPunct="0"/>
            <a:r>
              <a:rPr lang="en-US" sz="2000" b="1" dirty="0" smtClean="0">
                <a:latin typeface="Times New Roman" pitchFamily="18" charset="0"/>
                <a:cs typeface="Times New Roman" pitchFamily="18" charset="0"/>
              </a:rPr>
              <a:t>h</a:t>
            </a:r>
            <a:r>
              <a:rPr lang="en-US" sz="2000" b="1" baseline="-25000" dirty="0" smtClean="0">
                <a:latin typeface="Times New Roman" pitchFamily="18" charset="0"/>
                <a:cs typeface="Times New Roman" pitchFamily="18" charset="0"/>
              </a:rPr>
              <a:t>08</a:t>
            </a:r>
            <a:endParaRPr lang="en-US" sz="2000" b="1" dirty="0">
              <a:latin typeface="Times New Roman" pitchFamily="18" charset="0"/>
              <a:cs typeface="Times New Roman" pitchFamily="18" charset="0"/>
            </a:endParaRPr>
          </a:p>
        </p:txBody>
      </p:sp>
      <p:sp>
        <p:nvSpPr>
          <p:cNvPr id="42011" name="Text Box 27"/>
          <p:cNvSpPr txBox="1">
            <a:spLocks noChangeArrowheads="1"/>
          </p:cNvSpPr>
          <p:nvPr/>
        </p:nvSpPr>
        <p:spPr bwMode="auto">
          <a:xfrm>
            <a:off x="5562600" y="5562600"/>
            <a:ext cx="3416300" cy="730250"/>
          </a:xfrm>
          <a:prstGeom prst="rect">
            <a:avLst/>
          </a:prstGeom>
          <a:noFill/>
          <a:ln w="19050">
            <a:noFill/>
            <a:miter lim="800000"/>
            <a:headEnd/>
            <a:tailEnd/>
          </a:ln>
        </p:spPr>
        <p:txBody>
          <a:bodyPr wrap="none" anchor="ctr">
            <a:spAutoFit/>
          </a:bodyPr>
          <a:lstStyle/>
          <a:p>
            <a:pPr eaLnBrk="0" hangingPunct="0"/>
            <a:r>
              <a:rPr lang="en-US" sz="1400" b="1">
                <a:latin typeface="Times New Roman" pitchFamily="18" charset="0"/>
                <a:cs typeface="Times New Roman" pitchFamily="18" charset="0"/>
              </a:rPr>
              <a:t>Identically shaped ellipsoids (GRS-80)</a:t>
            </a:r>
          </a:p>
          <a:p>
            <a:pPr eaLnBrk="0" hangingPunct="0"/>
            <a:r>
              <a:rPr lang="en-US" sz="1400" b="1">
                <a:latin typeface="Times New Roman" pitchFamily="18" charset="0"/>
                <a:cs typeface="Times New Roman" pitchFamily="18" charset="0"/>
              </a:rPr>
              <a:t>a = 6,378,137.000 meters (semi-major axis)</a:t>
            </a:r>
          </a:p>
          <a:p>
            <a:pPr eaLnBrk="0" hangingPunct="0"/>
            <a:r>
              <a:rPr lang="en-US" sz="1400" b="1">
                <a:latin typeface="Times New Roman" pitchFamily="18" charset="0"/>
                <a:cs typeface="Times New Roman" pitchFamily="18" charset="0"/>
              </a:rPr>
              <a:t>1/f = 298.25722210088 (flattening)</a:t>
            </a:r>
          </a:p>
        </p:txBody>
      </p:sp>
    </p:spTree>
    <p:extLst>
      <p:ext uri="{BB962C8B-B14F-4D97-AF65-F5344CB8AC3E}">
        <p14:creationId xmlns:p14="http://schemas.microsoft.com/office/powerpoint/2010/main" val="41987838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781050"/>
            <a:ext cx="85629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216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84188"/>
            <a:ext cx="8229600" cy="1143000"/>
          </a:xfrm>
        </p:spPr>
        <p:txBody>
          <a:bodyPr/>
          <a:lstStyle/>
          <a:p>
            <a:r>
              <a:rPr lang="en-US" sz="3800" smtClean="0"/>
              <a:t>History of vertical </a:t>
            </a:r>
            <a:br>
              <a:rPr lang="en-US" sz="3800" smtClean="0"/>
            </a:br>
            <a:r>
              <a:rPr lang="en-US" sz="3800" smtClean="0"/>
              <a:t>datums in the USA</a:t>
            </a:r>
          </a:p>
        </p:txBody>
      </p:sp>
      <p:sp>
        <p:nvSpPr>
          <p:cNvPr id="21507" name="Content Placeholder 2"/>
          <p:cNvSpPr>
            <a:spLocks noGrp="1"/>
          </p:cNvSpPr>
          <p:nvPr>
            <p:ph idx="1"/>
          </p:nvPr>
        </p:nvSpPr>
        <p:spPr>
          <a:xfrm>
            <a:off x="457200" y="1809750"/>
            <a:ext cx="8229600" cy="4525963"/>
          </a:xfrm>
        </p:spPr>
        <p:txBody>
          <a:bodyPr/>
          <a:lstStyle/>
          <a:p>
            <a:r>
              <a:rPr lang="en-US" sz="2800" b="1" dirty="0" smtClean="0"/>
              <a:t>NGVD 29</a:t>
            </a:r>
            <a:endParaRPr lang="en-US" dirty="0" smtClean="0"/>
          </a:p>
          <a:p>
            <a:pPr lvl="1">
              <a:lnSpc>
                <a:spcPct val="90000"/>
              </a:lnSpc>
            </a:pPr>
            <a:r>
              <a:rPr lang="en-US" sz="2400" dirty="0" smtClean="0"/>
              <a:t>National Geodetic Vertical Datum of 1929</a:t>
            </a:r>
          </a:p>
          <a:p>
            <a:pPr lvl="1">
              <a:lnSpc>
                <a:spcPct val="90000"/>
              </a:lnSpc>
            </a:pPr>
            <a:endParaRPr lang="en-US" sz="2400" dirty="0" smtClean="0"/>
          </a:p>
          <a:p>
            <a:pPr lvl="1">
              <a:lnSpc>
                <a:spcPct val="90000"/>
              </a:lnSpc>
            </a:pPr>
            <a:r>
              <a:rPr lang="en-US" sz="2400" dirty="0" smtClean="0"/>
              <a:t>Original name: “Sea Level Datum of 1929”</a:t>
            </a:r>
          </a:p>
          <a:p>
            <a:pPr lvl="1">
              <a:lnSpc>
                <a:spcPct val="90000"/>
              </a:lnSpc>
              <a:buFontTx/>
              <a:buNone/>
            </a:pPr>
            <a:endParaRPr lang="en-US" sz="2400" dirty="0" smtClean="0"/>
          </a:p>
          <a:p>
            <a:pPr lvl="1">
              <a:lnSpc>
                <a:spcPct val="90000"/>
              </a:lnSpc>
            </a:pPr>
            <a:r>
              <a:rPr lang="en-US" sz="2400" dirty="0" smtClean="0"/>
              <a:t>“Zero height” held fixed at 26 tide gauges</a:t>
            </a:r>
          </a:p>
          <a:p>
            <a:pPr lvl="2">
              <a:lnSpc>
                <a:spcPct val="90000"/>
              </a:lnSpc>
            </a:pPr>
            <a:r>
              <a:rPr lang="en-US" dirty="0" smtClean="0"/>
              <a:t>Not all on the same tidal datum epoch (~ 19 </a:t>
            </a:r>
            <a:r>
              <a:rPr lang="en-US" dirty="0" err="1" smtClean="0"/>
              <a:t>yrs</a:t>
            </a:r>
            <a:r>
              <a:rPr lang="en-US" dirty="0" smtClean="0"/>
              <a:t>)</a:t>
            </a:r>
          </a:p>
          <a:p>
            <a:pPr lvl="1">
              <a:lnSpc>
                <a:spcPct val="90000"/>
              </a:lnSpc>
            </a:pPr>
            <a:endParaRPr lang="en-US" sz="2400" dirty="0" smtClean="0"/>
          </a:p>
          <a:p>
            <a:pPr lvl="1">
              <a:lnSpc>
                <a:spcPct val="90000"/>
              </a:lnSpc>
            </a:pPr>
            <a:r>
              <a:rPr lang="en-US" sz="2400" dirty="0" smtClean="0"/>
              <a:t>Did not account for Local Mean Sea Level variations from the geoid</a:t>
            </a:r>
            <a:endParaRPr lang="en-US" dirty="0" smtClean="0"/>
          </a:p>
          <a:p>
            <a:pPr lvl="2">
              <a:lnSpc>
                <a:spcPct val="90000"/>
              </a:lnSpc>
            </a:pPr>
            <a:r>
              <a:rPr lang="en-US" dirty="0" smtClean="0"/>
              <a:t>Thus, not truly a “geoid based” datum</a:t>
            </a:r>
          </a:p>
          <a:p>
            <a:pPr lvl="1"/>
            <a:endParaRPr lang="en-US" dirty="0" smtClean="0"/>
          </a:p>
        </p:txBody>
      </p:sp>
    </p:spTree>
    <p:extLst>
      <p:ext uri="{BB962C8B-B14F-4D97-AF65-F5344CB8AC3E}">
        <p14:creationId xmlns:p14="http://schemas.microsoft.com/office/powerpoint/2010/main" val="2901493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WordArt 3"/>
          <p:cNvSpPr>
            <a:spLocks noChangeArrowheads="1" noChangeShapeType="1" noTextEdit="1"/>
          </p:cNvSpPr>
          <p:nvPr/>
        </p:nvSpPr>
        <p:spPr bwMode="auto">
          <a:xfrm>
            <a:off x="2438400" y="228600"/>
            <a:ext cx="3733800" cy="1676400"/>
          </a:xfrm>
          <a:prstGeom prst="rect">
            <a:avLst/>
          </a:prstGeom>
        </p:spPr>
        <p:txBody>
          <a:bodyPr wrap="none" fromWordArt="1">
            <a:prstTxWarp prst="textCurveUp">
              <a:avLst>
                <a:gd name="adj" fmla="val 19889"/>
              </a:avLst>
            </a:prstTxWarp>
          </a:bodyPr>
          <a:lstStyle/>
          <a:p>
            <a:pPr algn="ctr"/>
            <a:r>
              <a:rPr lang="en-US" sz="3600" kern="10">
                <a:ln w="12700">
                  <a:solidFill>
                    <a:srgbClr val="000000"/>
                  </a:solidFill>
                  <a:round/>
                  <a:headEnd/>
                  <a:tailEnd/>
                </a:ln>
                <a:solidFill>
                  <a:srgbClr val="A50021"/>
                </a:solidFill>
                <a:effectLst>
                  <a:outerShdw dist="45791" dir="2021404" algn="ctr" rotWithShape="0">
                    <a:srgbClr val="808080">
                      <a:alpha val="79999"/>
                    </a:srgbClr>
                  </a:outerShdw>
                </a:effectLst>
                <a:latin typeface="Arial Black"/>
              </a:rPr>
              <a:t>NGVD29</a:t>
            </a:r>
          </a:p>
        </p:txBody>
      </p:sp>
      <p:sp>
        <p:nvSpPr>
          <p:cNvPr id="1416196" name="Text Box 4"/>
          <p:cNvSpPr txBox="1">
            <a:spLocks noChangeArrowheads="1"/>
          </p:cNvSpPr>
          <p:nvPr/>
        </p:nvSpPr>
        <p:spPr bwMode="auto">
          <a:xfrm>
            <a:off x="1524000" y="2286000"/>
            <a:ext cx="4648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spcBef>
                <a:spcPct val="50000"/>
              </a:spcBef>
            </a:pPr>
            <a:r>
              <a:rPr lang="en-US" sz="2800" b="1">
                <a:solidFill>
                  <a:srgbClr val="FFFF00"/>
                </a:solidFill>
                <a:latin typeface="Arial" charset="0"/>
              </a:rPr>
              <a:t>The National Geodetic Vertical Datum of 1929 is referenced to 26 tide gauges in the US and Canada</a:t>
            </a:r>
          </a:p>
        </p:txBody>
      </p:sp>
      <p:grpSp>
        <p:nvGrpSpPr>
          <p:cNvPr id="2" name="Group 5"/>
          <p:cNvGrpSpPr>
            <a:grpSpLocks/>
          </p:cNvGrpSpPr>
          <p:nvPr/>
        </p:nvGrpSpPr>
        <p:grpSpPr bwMode="auto">
          <a:xfrm>
            <a:off x="4648200" y="1219200"/>
            <a:ext cx="3962400" cy="4900613"/>
            <a:chOff x="2688" y="1008"/>
            <a:chExt cx="2448" cy="2880"/>
          </a:xfrm>
        </p:grpSpPr>
        <p:sp>
          <p:nvSpPr>
            <p:cNvPr id="22544" name="Line 6"/>
            <p:cNvSpPr>
              <a:spLocks noChangeShapeType="1"/>
            </p:cNvSpPr>
            <p:nvPr/>
          </p:nvSpPr>
          <p:spPr bwMode="auto">
            <a:xfrm>
              <a:off x="4032" y="1008"/>
              <a:ext cx="624" cy="4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5" name="Line 7"/>
            <p:cNvSpPr>
              <a:spLocks noChangeShapeType="1"/>
            </p:cNvSpPr>
            <p:nvPr/>
          </p:nvSpPr>
          <p:spPr bwMode="auto">
            <a:xfrm>
              <a:off x="4032" y="1008"/>
              <a:ext cx="1104" cy="43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6" name="Line 8"/>
            <p:cNvSpPr>
              <a:spLocks noChangeShapeType="1"/>
            </p:cNvSpPr>
            <p:nvPr/>
          </p:nvSpPr>
          <p:spPr bwMode="auto">
            <a:xfrm>
              <a:off x="4032" y="1008"/>
              <a:ext cx="1008" cy="57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7" name="Line 9"/>
            <p:cNvSpPr>
              <a:spLocks noChangeShapeType="1"/>
            </p:cNvSpPr>
            <p:nvPr/>
          </p:nvSpPr>
          <p:spPr bwMode="auto">
            <a:xfrm>
              <a:off x="4032" y="1008"/>
              <a:ext cx="720" cy="67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8" name="Line 10"/>
            <p:cNvSpPr>
              <a:spLocks noChangeShapeType="1"/>
            </p:cNvSpPr>
            <p:nvPr/>
          </p:nvSpPr>
          <p:spPr bwMode="auto">
            <a:xfrm>
              <a:off x="4032" y="1008"/>
              <a:ext cx="624" cy="81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9" name="Line 11"/>
            <p:cNvSpPr>
              <a:spLocks noChangeShapeType="1"/>
            </p:cNvSpPr>
            <p:nvPr/>
          </p:nvSpPr>
          <p:spPr bwMode="auto">
            <a:xfrm>
              <a:off x="4032" y="1008"/>
              <a:ext cx="528" cy="115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0" name="Line 12"/>
            <p:cNvSpPr>
              <a:spLocks noChangeShapeType="1"/>
            </p:cNvSpPr>
            <p:nvPr/>
          </p:nvSpPr>
          <p:spPr bwMode="auto">
            <a:xfrm>
              <a:off x="4032" y="1008"/>
              <a:ext cx="336" cy="134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1" name="Line 13"/>
            <p:cNvSpPr>
              <a:spLocks noChangeShapeType="1"/>
            </p:cNvSpPr>
            <p:nvPr/>
          </p:nvSpPr>
          <p:spPr bwMode="auto">
            <a:xfrm>
              <a:off x="4032" y="1008"/>
              <a:ext cx="336" cy="16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2" name="Line 14"/>
            <p:cNvSpPr>
              <a:spLocks noChangeShapeType="1"/>
            </p:cNvSpPr>
            <p:nvPr/>
          </p:nvSpPr>
          <p:spPr bwMode="auto">
            <a:xfrm>
              <a:off x="4032" y="1008"/>
              <a:ext cx="0" cy="24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3" name="Line 15"/>
            <p:cNvSpPr>
              <a:spLocks noChangeShapeType="1"/>
            </p:cNvSpPr>
            <p:nvPr/>
          </p:nvSpPr>
          <p:spPr bwMode="auto">
            <a:xfrm flipH="1">
              <a:off x="3504" y="1008"/>
              <a:ext cx="528" cy="26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4" name="Line 16"/>
            <p:cNvSpPr>
              <a:spLocks noChangeShapeType="1"/>
            </p:cNvSpPr>
            <p:nvPr/>
          </p:nvSpPr>
          <p:spPr bwMode="auto">
            <a:xfrm flipH="1">
              <a:off x="3312" y="1008"/>
              <a:ext cx="720" cy="26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55" name="Line 17"/>
            <p:cNvSpPr>
              <a:spLocks noChangeShapeType="1"/>
            </p:cNvSpPr>
            <p:nvPr/>
          </p:nvSpPr>
          <p:spPr bwMode="auto">
            <a:xfrm flipH="1">
              <a:off x="2688" y="1008"/>
              <a:ext cx="1344" cy="28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3" name="Group 18"/>
          <p:cNvGrpSpPr>
            <a:grpSpLocks/>
          </p:cNvGrpSpPr>
          <p:nvPr/>
        </p:nvGrpSpPr>
        <p:grpSpPr bwMode="auto">
          <a:xfrm>
            <a:off x="457200" y="228600"/>
            <a:ext cx="1828800" cy="4495800"/>
            <a:chOff x="288" y="144"/>
            <a:chExt cx="1152" cy="2832"/>
          </a:xfrm>
        </p:grpSpPr>
        <p:grpSp>
          <p:nvGrpSpPr>
            <p:cNvPr id="22535" name="Group 19"/>
            <p:cNvGrpSpPr>
              <a:grpSpLocks/>
            </p:cNvGrpSpPr>
            <p:nvPr/>
          </p:nvGrpSpPr>
          <p:grpSpPr bwMode="auto">
            <a:xfrm>
              <a:off x="288" y="144"/>
              <a:ext cx="1152" cy="2832"/>
              <a:chOff x="288" y="288"/>
              <a:chExt cx="1152" cy="2688"/>
            </a:xfrm>
          </p:grpSpPr>
          <p:sp>
            <p:nvSpPr>
              <p:cNvPr id="22537" name="Line 20"/>
              <p:cNvSpPr>
                <a:spLocks noChangeShapeType="1"/>
              </p:cNvSpPr>
              <p:nvPr/>
            </p:nvSpPr>
            <p:spPr bwMode="auto">
              <a:xfrm flipH="1" flipV="1">
                <a:off x="624" y="288"/>
                <a:ext cx="816" cy="52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8" name="Line 21"/>
              <p:cNvSpPr>
                <a:spLocks noChangeShapeType="1"/>
              </p:cNvSpPr>
              <p:nvPr/>
            </p:nvSpPr>
            <p:spPr bwMode="auto">
              <a:xfrm flipH="1">
                <a:off x="720" y="816"/>
                <a:ext cx="720" cy="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9" name="Line 22"/>
              <p:cNvSpPr>
                <a:spLocks noChangeShapeType="1"/>
              </p:cNvSpPr>
              <p:nvPr/>
            </p:nvSpPr>
            <p:spPr bwMode="auto">
              <a:xfrm flipH="1">
                <a:off x="720" y="816"/>
                <a:ext cx="720" cy="19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0" name="Line 23"/>
              <p:cNvSpPr>
                <a:spLocks noChangeShapeType="1"/>
              </p:cNvSpPr>
              <p:nvPr/>
            </p:nvSpPr>
            <p:spPr bwMode="auto">
              <a:xfrm flipH="1">
                <a:off x="624" y="816"/>
                <a:ext cx="816"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1" name="Line 24"/>
              <p:cNvSpPr>
                <a:spLocks noChangeShapeType="1"/>
              </p:cNvSpPr>
              <p:nvPr/>
            </p:nvSpPr>
            <p:spPr bwMode="auto">
              <a:xfrm flipH="1">
                <a:off x="288" y="816"/>
                <a:ext cx="1152" cy="14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2" name="Line 25"/>
              <p:cNvSpPr>
                <a:spLocks noChangeShapeType="1"/>
              </p:cNvSpPr>
              <p:nvPr/>
            </p:nvSpPr>
            <p:spPr bwMode="auto">
              <a:xfrm flipH="1">
                <a:off x="528" y="816"/>
                <a:ext cx="912" cy="201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3" name="Line 26"/>
              <p:cNvSpPr>
                <a:spLocks noChangeShapeType="1"/>
              </p:cNvSpPr>
              <p:nvPr/>
            </p:nvSpPr>
            <p:spPr bwMode="auto">
              <a:xfrm flipH="1">
                <a:off x="624" y="816"/>
                <a:ext cx="816" cy="216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22536" name="Line 27"/>
            <p:cNvSpPr>
              <a:spLocks noChangeShapeType="1"/>
            </p:cNvSpPr>
            <p:nvPr/>
          </p:nvSpPr>
          <p:spPr bwMode="auto">
            <a:xfrm flipH="1">
              <a:off x="528" y="700"/>
              <a:ext cx="912" cy="45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spTree>
    <p:extLst>
      <p:ext uri="{BB962C8B-B14F-4D97-AF65-F5344CB8AC3E}">
        <p14:creationId xmlns:p14="http://schemas.microsoft.com/office/powerpoint/2010/main" val="1605372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6196"/>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500"/>
                                        <p:tgtEl>
                                          <p:spTgt spid="2"/>
                                        </p:tgtEl>
                                      </p:cBhvr>
                                    </p:animEffect>
                                  </p:childTnLst>
                                </p:cTn>
                              </p:par>
                              <p:par>
                                <p:cTn id="10" presetID="2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 descr="Continuation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7651" name="Rectangle 5"/>
          <p:cNvSpPr>
            <a:spLocks noGrp="1" noChangeArrowheads="1"/>
          </p:cNvSpPr>
          <p:nvPr>
            <p:ph type="title"/>
          </p:nvPr>
        </p:nvSpPr>
        <p:spPr>
          <a:xfrm>
            <a:off x="457200" y="366713"/>
            <a:ext cx="8455025" cy="1143000"/>
          </a:xfrm>
        </p:spPr>
        <p:txBody>
          <a:bodyPr lIns="88792" tIns="50746" rIns="88792" bIns="50746"/>
          <a:lstStyle/>
          <a:p>
            <a:pPr defTabSz="911225" eaLnBrk="1" hangingPunct="1"/>
            <a:r>
              <a:rPr lang="en-US" altLang="en-US" sz="3900" smtClean="0">
                <a:latin typeface="Times New Roman" pitchFamily="18" charset="0"/>
                <a:cs typeface="Times New Roman" pitchFamily="18" charset="0"/>
                <a:sym typeface="Times New Roman" pitchFamily="18" charset="0"/>
              </a:rPr>
              <a:t>Current Vertical Datum in the USA</a:t>
            </a:r>
            <a:endParaRPr lang="en-US" altLang="en-US" sz="3900" smtClean="0"/>
          </a:p>
        </p:txBody>
      </p:sp>
      <p:sp>
        <p:nvSpPr>
          <p:cNvPr id="7170" name="Rectangle 2"/>
          <p:cNvSpPr>
            <a:spLocks noGrp="1" noChangeArrowheads="1"/>
          </p:cNvSpPr>
          <p:nvPr>
            <p:ph idx="1"/>
          </p:nvPr>
        </p:nvSpPr>
        <p:spPr>
          <a:xfrm>
            <a:off x="2816225" y="1601788"/>
            <a:ext cx="6007100" cy="4470400"/>
          </a:xfrm>
        </p:spPr>
        <p:txBody>
          <a:bodyPr lIns="88792" tIns="50746" rIns="88792" bIns="50746"/>
          <a:lstStyle/>
          <a:p>
            <a:pPr marL="212725" indent="-212725" defTabSz="911225" eaLnBrk="1" hangingPunct="1">
              <a:spcBef>
                <a:spcPts val="488"/>
              </a:spcBef>
              <a:buClr>
                <a:srgbClr val="000000"/>
              </a:buClr>
              <a:buFont typeface="ArialMT"/>
              <a:buChar char="•"/>
            </a:pPr>
            <a:r>
              <a:rPr lang="en-US" altLang="en-US" sz="2000" b="1" dirty="0" smtClean="0">
                <a:latin typeface="Times New Roman" pitchFamily="18" charset="0"/>
                <a:cs typeface="Times New Roman" pitchFamily="18" charset="0"/>
                <a:sym typeface="Times New Roman" pitchFamily="18" charset="0"/>
              </a:rPr>
              <a:t>NAVD 88</a:t>
            </a:r>
            <a:r>
              <a:rPr lang="en-US" altLang="en-US" sz="2000" dirty="0" smtClean="0">
                <a:latin typeface="Times New Roman" pitchFamily="18" charset="0"/>
                <a:cs typeface="Times New Roman" pitchFamily="18" charset="0"/>
                <a:sym typeface="Times New Roman" pitchFamily="18" charset="0"/>
              </a:rPr>
              <a:t>: North American Vertical Datum of 1988</a:t>
            </a:r>
          </a:p>
          <a:p>
            <a:pPr marL="212725" indent="-212725" defTabSz="911225" eaLnBrk="1" hangingPunct="1">
              <a:spcBef>
                <a:spcPts val="488"/>
              </a:spcBef>
              <a:buClr>
                <a:srgbClr val="000000"/>
              </a:buClr>
              <a:buFont typeface="ArialMT"/>
              <a:buChar char="•"/>
            </a:pPr>
            <a:r>
              <a:rPr lang="en-US" altLang="en-US" sz="2000" b="1" i="1" dirty="0" smtClean="0">
                <a:latin typeface="Times New Roman" pitchFamily="18" charset="0"/>
                <a:cs typeface="Times New Roman" pitchFamily="18" charset="0"/>
                <a:sym typeface="Times New Roman" pitchFamily="18" charset="0"/>
              </a:rPr>
              <a:t>Definition:  </a:t>
            </a:r>
            <a:r>
              <a:rPr lang="en-US" altLang="en-US" sz="2000" dirty="0" smtClean="0">
                <a:latin typeface="Times New Roman" pitchFamily="18" charset="0"/>
                <a:cs typeface="Times New Roman" pitchFamily="18" charset="0"/>
                <a:sym typeface="Times New Roman" pitchFamily="18" charset="0"/>
              </a:rPr>
              <a:t>The surface of equal gravity potential to which </a:t>
            </a:r>
            <a:r>
              <a:rPr lang="en-US" altLang="en-US" sz="2000" dirty="0" err="1" smtClean="0">
                <a:latin typeface="Times New Roman" pitchFamily="18" charset="0"/>
                <a:cs typeface="Times New Roman" pitchFamily="18" charset="0"/>
                <a:sym typeface="Times New Roman" pitchFamily="18" charset="0"/>
              </a:rPr>
              <a:t>orthometric</a:t>
            </a:r>
            <a:r>
              <a:rPr lang="en-US" altLang="en-US" sz="2000" dirty="0" smtClean="0">
                <a:latin typeface="Times New Roman" pitchFamily="18" charset="0"/>
                <a:cs typeface="Times New Roman" pitchFamily="18" charset="0"/>
                <a:sym typeface="Times New Roman" pitchFamily="18" charset="0"/>
              </a:rPr>
              <a:t> heights shall refer in North America*, and which is 6.271 meters (along the plumb line) below the geodetic mark at “Father Point/Rimouski” (NGSIDB PID TY5255).</a:t>
            </a:r>
          </a:p>
          <a:p>
            <a:pPr marL="212725" indent="-212725" defTabSz="911225" eaLnBrk="1" hangingPunct="1">
              <a:spcBef>
                <a:spcPts val="488"/>
              </a:spcBef>
              <a:buClr>
                <a:srgbClr val="000000"/>
              </a:buClr>
              <a:buFont typeface="ArialMT"/>
              <a:buChar char="•"/>
            </a:pPr>
            <a:r>
              <a:rPr lang="en-US" altLang="en-US" sz="2000" b="1" i="1" dirty="0" smtClean="0">
                <a:latin typeface="Times New Roman" pitchFamily="18" charset="0"/>
                <a:cs typeface="Times New Roman" pitchFamily="18" charset="0"/>
                <a:sym typeface="Times New Roman" pitchFamily="18" charset="0"/>
              </a:rPr>
              <a:t>Realization:  </a:t>
            </a:r>
            <a:r>
              <a:rPr lang="en-US" altLang="en-US" sz="2000" dirty="0" smtClean="0">
                <a:latin typeface="Times New Roman" pitchFamily="18" charset="0"/>
                <a:cs typeface="Times New Roman" pitchFamily="18" charset="0"/>
                <a:sym typeface="Times New Roman" pitchFamily="18" charset="0"/>
              </a:rPr>
              <a:t>Over 500,000 geodetic marks across North America with published </a:t>
            </a:r>
            <a:r>
              <a:rPr lang="en-US" altLang="en-US" sz="2000" dirty="0" err="1" smtClean="0">
                <a:latin typeface="Times New Roman" pitchFamily="18" charset="0"/>
                <a:cs typeface="Times New Roman" pitchFamily="18" charset="0"/>
                <a:sym typeface="Times New Roman" pitchFamily="18" charset="0"/>
              </a:rPr>
              <a:t>Helmert</a:t>
            </a:r>
            <a:r>
              <a:rPr lang="en-US" altLang="en-US" sz="2000" dirty="0" smtClean="0">
                <a:latin typeface="Times New Roman" pitchFamily="18" charset="0"/>
                <a:cs typeface="Times New Roman" pitchFamily="18" charset="0"/>
                <a:sym typeface="Times New Roman" pitchFamily="18" charset="0"/>
              </a:rPr>
              <a:t> </a:t>
            </a:r>
            <a:r>
              <a:rPr lang="en-US" altLang="en-US" sz="2000" dirty="0" err="1" smtClean="0">
                <a:latin typeface="Times New Roman" pitchFamily="18" charset="0"/>
                <a:cs typeface="Times New Roman" pitchFamily="18" charset="0"/>
                <a:sym typeface="Times New Roman" pitchFamily="18" charset="0"/>
              </a:rPr>
              <a:t>orthometric</a:t>
            </a:r>
            <a:r>
              <a:rPr lang="en-US" altLang="en-US" sz="2000" dirty="0" smtClean="0">
                <a:latin typeface="Times New Roman" pitchFamily="18" charset="0"/>
                <a:cs typeface="Times New Roman" pitchFamily="18" charset="0"/>
                <a:sym typeface="Times New Roman" pitchFamily="18" charset="0"/>
              </a:rPr>
              <a:t> heights, most of which were originally computed from a minimally constrained adjustment of leveling and gravity data, holding the </a:t>
            </a:r>
            <a:r>
              <a:rPr lang="en-US" altLang="en-US" sz="2000" dirty="0" err="1" smtClean="0">
                <a:latin typeface="Times New Roman" pitchFamily="18" charset="0"/>
                <a:cs typeface="Times New Roman" pitchFamily="18" charset="0"/>
                <a:sym typeface="Times New Roman" pitchFamily="18" charset="0"/>
              </a:rPr>
              <a:t>geopotential</a:t>
            </a:r>
            <a:r>
              <a:rPr lang="en-US" altLang="en-US" sz="2000" dirty="0" smtClean="0">
                <a:latin typeface="Times New Roman" pitchFamily="18" charset="0"/>
                <a:cs typeface="Times New Roman" pitchFamily="18" charset="0"/>
                <a:sym typeface="Times New Roman" pitchFamily="18" charset="0"/>
              </a:rPr>
              <a:t> value at “Father Point/Rimouski” fixed.</a:t>
            </a:r>
            <a:endParaRPr lang="en-US" altLang="en-US" dirty="0" smtClean="0"/>
          </a:p>
        </p:txBody>
      </p:sp>
      <p:pic>
        <p:nvPicPr>
          <p:cNvPr id="27653" name="Picture 6" descr="Father Point lighthou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3" y="1851025"/>
            <a:ext cx="24511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7654" name="Rectangle 7"/>
          <p:cNvSpPr>
            <a:spLocks/>
          </p:cNvSpPr>
          <p:nvPr/>
        </p:nvSpPr>
        <p:spPr bwMode="auto">
          <a:xfrm>
            <a:off x="163513" y="5734050"/>
            <a:ext cx="265271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92" tIns="50746" rIns="88792" bIns="50746">
            <a:spAutoFit/>
          </a:bodyPr>
          <a:lstStyle>
            <a:lvl1pPr defTabSz="911225" eaLnBrk="0" hangingPunct="0">
              <a:spcBef>
                <a:spcPct val="20000"/>
              </a:spcBef>
              <a:buFont typeface="Arial" pitchFamily="34" charset="0"/>
              <a:buChar char="•"/>
              <a:defRPr sz="3200">
                <a:solidFill>
                  <a:schemeClr val="tx1"/>
                </a:solidFill>
                <a:latin typeface="Calibri" pitchFamily="34" charset="0"/>
              </a:defRPr>
            </a:lvl1pPr>
            <a:lvl2pPr marL="742950" indent="-285750" defTabSz="911225" eaLnBrk="0" hangingPunct="0">
              <a:spcBef>
                <a:spcPct val="20000"/>
              </a:spcBef>
              <a:buFont typeface="Arial" pitchFamily="34" charset="0"/>
              <a:buChar char="–"/>
              <a:defRPr sz="2800">
                <a:solidFill>
                  <a:schemeClr val="tx1"/>
                </a:solidFill>
                <a:latin typeface="Calibri" pitchFamily="34" charset="0"/>
              </a:defRPr>
            </a:lvl2pPr>
            <a:lvl3pPr marL="1143000" indent="-228600" defTabSz="911225" eaLnBrk="0" hangingPunct="0">
              <a:spcBef>
                <a:spcPct val="20000"/>
              </a:spcBef>
              <a:buFont typeface="Arial" pitchFamily="34" charset="0"/>
              <a:buChar char="•"/>
              <a:defRPr sz="2400">
                <a:solidFill>
                  <a:schemeClr val="tx1"/>
                </a:solidFill>
                <a:latin typeface="Calibri" pitchFamily="34" charset="0"/>
              </a:defRPr>
            </a:lvl3pPr>
            <a:lvl4pPr marL="1600200" indent="-228600" defTabSz="911225" eaLnBrk="0" hangingPunct="0">
              <a:spcBef>
                <a:spcPct val="20000"/>
              </a:spcBef>
              <a:buFont typeface="Arial" pitchFamily="34" charset="0"/>
              <a:buChar char="–"/>
              <a:defRPr sz="2000">
                <a:solidFill>
                  <a:schemeClr val="tx1"/>
                </a:solidFill>
                <a:latin typeface="Calibri" pitchFamily="34" charset="0"/>
              </a:defRPr>
            </a:lvl4pPr>
            <a:lvl5pPr marL="2057400" indent="-228600" defTabSz="911225" eaLnBrk="0" hangingPunct="0">
              <a:spcBef>
                <a:spcPct val="20000"/>
              </a:spcBef>
              <a:buFont typeface="Arial" pitchFamily="34" charset="0"/>
              <a:buChar char="»"/>
              <a:defRPr sz="2000">
                <a:solidFill>
                  <a:schemeClr val="tx1"/>
                </a:solidFill>
                <a:latin typeface="Calibri" pitchFamily="34" charset="0"/>
              </a:defRPr>
            </a:lvl5pPr>
            <a:lvl6pPr marL="25146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122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prstClr val="black"/>
                </a:solidFill>
                <a:latin typeface="Times New Roman" pitchFamily="18" charset="0"/>
                <a:ea typeface="+mn-ea"/>
                <a:cs typeface="Times New Roman" pitchFamily="18" charset="0"/>
                <a:sym typeface="Times New Roman" pitchFamily="18" charset="0"/>
              </a:rPr>
              <a:t>Father Point Lighthouse, Quebec</a:t>
            </a:r>
            <a:endParaRPr lang="en-US" altLang="en-US" sz="2200">
              <a:solidFill>
                <a:prstClr val="black"/>
              </a:solidFill>
              <a:latin typeface="Arial" pitchFamily="34" charset="0"/>
              <a:ea typeface="+mn-ea"/>
              <a:cs typeface="Arial" pitchFamily="34" charset="0"/>
            </a:endParaRPr>
          </a:p>
        </p:txBody>
      </p:sp>
      <p:sp>
        <p:nvSpPr>
          <p:cNvPr id="27655" name="TextBox 8"/>
          <p:cNvSpPr txBox="1">
            <a:spLocks noChangeArrowheads="1"/>
          </p:cNvSpPr>
          <p:nvPr/>
        </p:nvSpPr>
        <p:spPr bwMode="auto">
          <a:xfrm>
            <a:off x="2965450" y="6000750"/>
            <a:ext cx="22621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19" tIns="32107" rIns="64219" bIns="32107">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700" i="1">
                <a:solidFill>
                  <a:prstClr val="black"/>
                </a:solidFill>
                <a:latin typeface="Times New Roman" pitchFamily="18" charset="0"/>
                <a:ea typeface="+mn-ea"/>
                <a:cs typeface="Times New Roman" pitchFamily="18" charset="0"/>
              </a:rPr>
              <a:t>*Not adopted in Canada</a:t>
            </a:r>
          </a:p>
        </p:txBody>
      </p:sp>
    </p:spTree>
    <p:extLst>
      <p:ext uri="{BB962C8B-B14F-4D97-AF65-F5344CB8AC3E}">
        <p14:creationId xmlns:p14="http://schemas.microsoft.com/office/powerpoint/2010/main" val="9931137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1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84188"/>
            <a:ext cx="8229600" cy="1143000"/>
          </a:xfrm>
        </p:spPr>
        <p:txBody>
          <a:bodyPr/>
          <a:lstStyle/>
          <a:p>
            <a:r>
              <a:rPr lang="en-US" sz="3600" smtClean="0"/>
              <a:t>History of vertical </a:t>
            </a:r>
            <a:br>
              <a:rPr lang="en-US" sz="3600" smtClean="0"/>
            </a:br>
            <a:r>
              <a:rPr lang="en-US" sz="3600" smtClean="0"/>
              <a:t>datums in the USA</a:t>
            </a:r>
          </a:p>
        </p:txBody>
      </p:sp>
      <p:sp>
        <p:nvSpPr>
          <p:cNvPr id="24579" name="Content Placeholder 2"/>
          <p:cNvSpPr>
            <a:spLocks noGrp="1"/>
          </p:cNvSpPr>
          <p:nvPr>
            <p:ph idx="1"/>
          </p:nvPr>
        </p:nvSpPr>
        <p:spPr>
          <a:xfrm>
            <a:off x="457200" y="1809750"/>
            <a:ext cx="8229600" cy="4525963"/>
          </a:xfrm>
        </p:spPr>
        <p:txBody>
          <a:bodyPr/>
          <a:lstStyle/>
          <a:p>
            <a:r>
              <a:rPr lang="en-US" sz="2800" b="1" dirty="0" smtClean="0"/>
              <a:t>NAVD 88 </a:t>
            </a:r>
            <a:r>
              <a:rPr lang="en-US" sz="2800" dirty="0" smtClean="0"/>
              <a:t>(continued)</a:t>
            </a:r>
          </a:p>
          <a:p>
            <a:pPr>
              <a:buFontTx/>
              <a:buNone/>
            </a:pPr>
            <a:endParaRPr lang="en-US" dirty="0" smtClean="0"/>
          </a:p>
          <a:p>
            <a:pPr lvl="1"/>
            <a:r>
              <a:rPr lang="en-US" sz="2400" dirty="0" smtClean="0"/>
              <a:t>Use of one fixed height removed local sea level variation problem of NGVD 29</a:t>
            </a:r>
          </a:p>
          <a:p>
            <a:pPr lvl="1"/>
            <a:endParaRPr lang="en-US" sz="2400" dirty="0" smtClean="0"/>
          </a:p>
          <a:p>
            <a:pPr lvl="1"/>
            <a:r>
              <a:rPr lang="en-US" sz="2400" dirty="0" smtClean="0"/>
              <a:t>Use of one fixed height did open the possibility of unconstrained cross-continent error build up</a:t>
            </a:r>
          </a:p>
          <a:p>
            <a:endParaRPr lang="en-US" sz="2400" dirty="0" smtClean="0"/>
          </a:p>
          <a:p>
            <a:pPr lvl="1"/>
            <a:r>
              <a:rPr lang="en-US" sz="2400" dirty="0" smtClean="0"/>
              <a:t>But the H=0 surface of NAVD 88 was supposed to be parallel to the geoid…(close again)</a:t>
            </a:r>
          </a:p>
          <a:p>
            <a:pPr lvl="1"/>
            <a:endParaRPr lang="en-US" dirty="0" smtClean="0"/>
          </a:p>
        </p:txBody>
      </p:sp>
    </p:spTree>
    <p:extLst>
      <p:ext uri="{BB962C8B-B14F-4D97-AF65-F5344CB8AC3E}">
        <p14:creationId xmlns:p14="http://schemas.microsoft.com/office/powerpoint/2010/main" val="1510471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9278" y="600455"/>
            <a:ext cx="8566150" cy="6052820"/>
          </a:xfrm>
          <a:prstGeom prst="rect">
            <a:avLst/>
          </a:prstGeom>
        </p:spPr>
        <p:txBody>
          <a:bodyPr vert="horz" wrap="square" lIns="0" tIns="0" rIns="0" bIns="0" rtlCol="0">
            <a:spAutoFit/>
          </a:bodyPr>
          <a:lstStyle/>
          <a:p>
            <a:pPr marR="282575" algn="r">
              <a:lnSpc>
                <a:spcPct val="100000"/>
              </a:lnSpc>
            </a:pPr>
            <a:r>
              <a:rPr sz="1200" spc="-10" dirty="0">
                <a:solidFill>
                  <a:srgbClr val="8A8A8A"/>
                </a:solidFill>
                <a:latin typeface="Calibri"/>
                <a:cs typeface="Calibri"/>
              </a:rPr>
              <a:t>3</a:t>
            </a:r>
            <a:endParaRPr sz="1200">
              <a:latin typeface="Calibri"/>
              <a:cs typeface="Calibri"/>
            </a:endParaRPr>
          </a:p>
        </p:txBody>
      </p:sp>
      <p:sp>
        <p:nvSpPr>
          <p:cNvPr id="3" name="object 3"/>
          <p:cNvSpPr/>
          <p:nvPr/>
        </p:nvSpPr>
        <p:spPr>
          <a:xfrm>
            <a:off x="319278" y="477623"/>
            <a:ext cx="8565641" cy="5909529"/>
          </a:xfrm>
          <a:prstGeom prst="rect">
            <a:avLst/>
          </a:prstGeom>
          <a:blipFill>
            <a:blip r:embed="rId3" cstate="print"/>
            <a:srcRect/>
            <a:stretch>
              <a:fillRect b="-2420"/>
            </a:stretch>
          </a:blipFill>
        </p:spPr>
        <p:txBody>
          <a:bodyPr wrap="square" lIns="0" tIns="0" rIns="0" bIns="0" rtlCol="0"/>
          <a:lstStyle/>
          <a:p>
            <a:endParaRPr/>
          </a:p>
        </p:txBody>
      </p:sp>
      <p:sp>
        <p:nvSpPr>
          <p:cNvPr id="4" name="Date Placeholder 3"/>
          <p:cNvSpPr>
            <a:spLocks noGrp="1"/>
          </p:cNvSpPr>
          <p:nvPr>
            <p:ph type="dt" sz="half" idx="4294967295"/>
          </p:nvPr>
        </p:nvSpPr>
        <p:spPr/>
        <p:txBody>
          <a:bodyPr/>
          <a:lstStyle/>
          <a:p>
            <a:pPr>
              <a:defRPr/>
            </a:pPr>
            <a:endParaRPr lang="en-US" altLang="en-US" dirty="0"/>
          </a:p>
        </p:txBody>
      </p:sp>
      <p:sp>
        <p:nvSpPr>
          <p:cNvPr id="5" name="Footer Placeholder 4"/>
          <p:cNvSpPr>
            <a:spLocks noGrp="1"/>
          </p:cNvSpPr>
          <p:nvPr>
            <p:ph type="ftr" sz="quarter" idx="4294967295"/>
          </p:nvPr>
        </p:nvSpPr>
        <p:spPr/>
        <p:txBody>
          <a:bodyPr/>
          <a:lstStyle/>
          <a:p>
            <a:pPr>
              <a:defRPr/>
            </a:pPr>
            <a:endParaRPr lang="en-US" dirty="0"/>
          </a:p>
        </p:txBody>
      </p:sp>
    </p:spTree>
    <p:extLst>
      <p:ext uri="{BB962C8B-B14F-4D97-AF65-F5344CB8AC3E}">
        <p14:creationId xmlns:p14="http://schemas.microsoft.com/office/powerpoint/2010/main" val="36036054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Which Geoid for Which NAD 83?</a:t>
            </a:r>
            <a:endParaRPr lang="en-US" dirty="0"/>
          </a:p>
        </p:txBody>
      </p:sp>
      <p:sp>
        <p:nvSpPr>
          <p:cNvPr id="10" name="Content Placeholder 9"/>
          <p:cNvSpPr>
            <a:spLocks noGrp="1"/>
          </p:cNvSpPr>
          <p:nvPr>
            <p:ph sz="half" idx="1"/>
          </p:nvPr>
        </p:nvSpPr>
        <p:spPr/>
        <p:txBody>
          <a:bodyPr/>
          <a:lstStyle/>
          <a:p>
            <a:r>
              <a:rPr lang="en-US" sz="2600" dirty="0" smtClean="0"/>
              <a:t>NAD 83(2011)</a:t>
            </a:r>
          </a:p>
          <a:p>
            <a:endParaRPr lang="en-US" sz="2600" dirty="0" smtClean="0"/>
          </a:p>
          <a:p>
            <a:r>
              <a:rPr lang="en-US" sz="2600" dirty="0" smtClean="0"/>
              <a:t>NAD 83(2007)</a:t>
            </a:r>
          </a:p>
          <a:p>
            <a:endParaRPr lang="en-US" sz="2600" dirty="0" smtClean="0"/>
          </a:p>
          <a:p>
            <a:endParaRPr lang="en-US" sz="2600" dirty="0" smtClean="0"/>
          </a:p>
          <a:p>
            <a:endParaRPr lang="en-US" sz="2600" dirty="0"/>
          </a:p>
          <a:p>
            <a:r>
              <a:rPr lang="en-US" sz="2600" dirty="0" smtClean="0"/>
              <a:t>NAD 83(1996) &amp; CORS96</a:t>
            </a:r>
          </a:p>
          <a:p>
            <a:endParaRPr lang="en-US" sz="2600" dirty="0"/>
          </a:p>
          <a:p>
            <a:endParaRPr lang="en-US" sz="2600" dirty="0" smtClean="0"/>
          </a:p>
        </p:txBody>
      </p:sp>
      <p:sp>
        <p:nvSpPr>
          <p:cNvPr id="11" name="Content Placeholder 10"/>
          <p:cNvSpPr>
            <a:spLocks noGrp="1"/>
          </p:cNvSpPr>
          <p:nvPr>
            <p:ph sz="half" idx="2"/>
          </p:nvPr>
        </p:nvSpPr>
        <p:spPr/>
        <p:txBody>
          <a:bodyPr/>
          <a:lstStyle/>
          <a:p>
            <a:r>
              <a:rPr lang="en-US" sz="2600" dirty="0" smtClean="0"/>
              <a:t>Geoid12A/12B</a:t>
            </a:r>
          </a:p>
          <a:p>
            <a:endParaRPr lang="en-US" sz="2600" dirty="0" smtClean="0"/>
          </a:p>
          <a:p>
            <a:r>
              <a:rPr lang="en-US" sz="2600" dirty="0" smtClean="0"/>
              <a:t>Geoid09</a:t>
            </a:r>
          </a:p>
          <a:p>
            <a:endParaRPr lang="en-US" sz="2600" dirty="0" smtClean="0"/>
          </a:p>
          <a:p>
            <a:r>
              <a:rPr lang="en-US" sz="2600" dirty="0" smtClean="0"/>
              <a:t>Geoid06 (AK only)</a:t>
            </a:r>
          </a:p>
          <a:p>
            <a:endParaRPr lang="en-US" sz="2600" dirty="0" smtClean="0"/>
          </a:p>
          <a:p>
            <a:r>
              <a:rPr lang="en-US" sz="2600" dirty="0" smtClean="0"/>
              <a:t>Geoid03</a:t>
            </a:r>
          </a:p>
          <a:p>
            <a:r>
              <a:rPr lang="en-US" sz="2600" dirty="0" smtClean="0"/>
              <a:t>Geoid99</a:t>
            </a:r>
          </a:p>
          <a:p>
            <a:r>
              <a:rPr lang="en-US" sz="2600" dirty="0" smtClean="0"/>
              <a:t>Geoid96</a:t>
            </a:r>
          </a:p>
          <a:p>
            <a:endParaRPr lang="en-US" sz="2600" dirty="0" smtClean="0"/>
          </a:p>
        </p:txBody>
      </p:sp>
    </p:spTree>
    <p:extLst>
      <p:ext uri="{BB962C8B-B14F-4D97-AF65-F5344CB8AC3E}">
        <p14:creationId xmlns:p14="http://schemas.microsoft.com/office/powerpoint/2010/main" val="142169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 calcmode="lin" valueType="num">
                                      <p:cBhvr additive="base">
                                        <p:cTn id="41" dur="5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 calcmode="lin" valueType="num">
                                      <p:cBhvr additive="base">
                                        <p:cTn id="45"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81013"/>
            <a:ext cx="9144000" cy="685800"/>
          </a:xfrm>
        </p:spPr>
        <p:txBody>
          <a:bodyPr/>
          <a:lstStyle/>
          <a:p>
            <a:pPr eaLnBrk="1" hangingPunct="1"/>
            <a:r>
              <a:rPr lang="en-US" sz="3200" smtClean="0"/>
              <a:t>Problems with NAD 83 and NAVD 88</a:t>
            </a:r>
          </a:p>
        </p:txBody>
      </p:sp>
      <p:sp>
        <p:nvSpPr>
          <p:cNvPr id="6147" name="Rectangle 3"/>
          <p:cNvSpPr>
            <a:spLocks noGrp="1" noChangeArrowheads="1"/>
          </p:cNvSpPr>
          <p:nvPr>
            <p:ph type="body" idx="1"/>
          </p:nvPr>
        </p:nvSpPr>
        <p:spPr>
          <a:xfrm>
            <a:off x="381000" y="1214514"/>
            <a:ext cx="8575675" cy="5377355"/>
          </a:xfrm>
        </p:spPr>
        <p:txBody>
          <a:bodyPr/>
          <a:lstStyle/>
          <a:p>
            <a:pPr eaLnBrk="1" hangingPunct="1">
              <a:buFont typeface="Wingdings" pitchFamily="2" charset="2"/>
              <a:buChar char="§"/>
            </a:pPr>
            <a:r>
              <a:rPr lang="en-US" sz="2400" b="1" dirty="0" smtClean="0"/>
              <a:t>NAD 83 </a:t>
            </a:r>
            <a:r>
              <a:rPr lang="en-US" sz="2400" dirty="0" smtClean="0"/>
              <a:t>is not as geocentric as it could be (approx. 2 m)  	</a:t>
            </a:r>
          </a:p>
          <a:p>
            <a:pPr lvl="1" eaLnBrk="1" hangingPunct="1">
              <a:buFont typeface="Wingdings" pitchFamily="2" charset="2"/>
              <a:buChar char="§"/>
            </a:pPr>
            <a:r>
              <a:rPr lang="en-US" sz="2000" dirty="0" smtClean="0"/>
              <a:t>Positioning Professionals don’t see this - </a:t>
            </a:r>
            <a:r>
              <a:rPr lang="en-US" sz="2000" b="1" dirty="0" smtClean="0"/>
              <a:t>Yet</a:t>
            </a:r>
          </a:p>
          <a:p>
            <a:pPr eaLnBrk="1" hangingPunct="1">
              <a:buFont typeface="Wingdings" pitchFamily="2" charset="2"/>
              <a:buChar char="§"/>
            </a:pPr>
            <a:r>
              <a:rPr lang="en-US" sz="2400" b="1" dirty="0" smtClean="0"/>
              <a:t>NAD 83 </a:t>
            </a:r>
            <a:r>
              <a:rPr lang="en-US" sz="2400" dirty="0" smtClean="0"/>
              <a:t>is not well defined with positional velocities</a:t>
            </a:r>
          </a:p>
          <a:p>
            <a:pPr eaLnBrk="1" hangingPunct="1">
              <a:buFont typeface="Wingdings" pitchFamily="2" charset="2"/>
              <a:buChar char="§"/>
            </a:pPr>
            <a:r>
              <a:rPr lang="en-US" sz="2400" b="1" dirty="0" smtClean="0"/>
              <a:t>NAVD 88 </a:t>
            </a:r>
            <a:r>
              <a:rPr lang="en-US" sz="2400" dirty="0" smtClean="0"/>
              <a:t>is realized by passive control (bench marks) most of which have not been re-leveled in at least 40 years.</a:t>
            </a:r>
          </a:p>
          <a:p>
            <a:pPr eaLnBrk="1" hangingPunct="1">
              <a:buFont typeface="Wingdings" pitchFamily="2" charset="2"/>
              <a:buChar char="§"/>
            </a:pPr>
            <a:r>
              <a:rPr lang="en-US" sz="2400" b="1" dirty="0" smtClean="0"/>
              <a:t>NAVD 88 </a:t>
            </a:r>
            <a:r>
              <a:rPr lang="en-US" sz="2400" dirty="0" smtClean="0"/>
              <a:t>does not account for local vertical velocities (subsidence and uplift) </a:t>
            </a:r>
          </a:p>
          <a:p>
            <a:pPr lvl="1" eaLnBrk="1" hangingPunct="1">
              <a:buFont typeface="Wingdings" pitchFamily="2" charset="2"/>
              <a:buChar char="§"/>
            </a:pPr>
            <a:r>
              <a:rPr lang="en-US" sz="2000" dirty="0" smtClean="0"/>
              <a:t>Post glacial isostatic readjustment (uplift)</a:t>
            </a:r>
          </a:p>
          <a:p>
            <a:pPr lvl="1" eaLnBrk="1" hangingPunct="1">
              <a:buFont typeface="Wingdings" pitchFamily="2" charset="2"/>
              <a:buChar char="§"/>
            </a:pPr>
            <a:r>
              <a:rPr lang="en-US" sz="2000" dirty="0" smtClean="0"/>
              <a:t>Subsurface fluid withdrawal (subsidence)</a:t>
            </a:r>
          </a:p>
          <a:p>
            <a:pPr lvl="1" eaLnBrk="1" hangingPunct="1">
              <a:buFont typeface="Wingdings" pitchFamily="2" charset="2"/>
              <a:buChar char="§"/>
            </a:pPr>
            <a:r>
              <a:rPr lang="en-US" sz="2000" dirty="0" smtClean="0"/>
              <a:t>Sediment loading (subsidence)</a:t>
            </a:r>
          </a:p>
          <a:p>
            <a:pPr lvl="1" eaLnBrk="1" hangingPunct="1">
              <a:buFont typeface="Wingdings" pitchFamily="2" charset="2"/>
              <a:buChar char="§"/>
            </a:pPr>
            <a:r>
              <a:rPr lang="en-US" sz="2000" dirty="0" smtClean="0"/>
              <a:t>Sea level rise</a:t>
            </a:r>
            <a:endParaRPr lang="en-US" sz="1600" dirty="0" smtClean="0"/>
          </a:p>
        </p:txBody>
      </p:sp>
      <p:sp>
        <p:nvSpPr>
          <p:cNvPr id="6148" name="Rectangle 5"/>
          <p:cNvSpPr>
            <a:spLocks noChangeArrowheads="1"/>
          </p:cNvSpPr>
          <p:nvPr/>
        </p:nvSpPr>
        <p:spPr bwMode="auto">
          <a:xfrm>
            <a:off x="584200" y="3340100"/>
            <a:ext cx="8102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000">
              <a:latin typeface="Verdana" pitchFamily="34" charset="0"/>
            </a:endParaRPr>
          </a:p>
        </p:txBody>
      </p:sp>
    </p:spTree>
    <p:extLst>
      <p:ext uri="{BB962C8B-B14F-4D97-AF65-F5344CB8AC3E}">
        <p14:creationId xmlns:p14="http://schemas.microsoft.com/office/powerpoint/2010/main" val="3367205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Content Placeholder 2"/>
          <p:cNvSpPr>
            <a:spLocks noGrp="1"/>
          </p:cNvSpPr>
          <p:nvPr>
            <p:ph idx="1"/>
          </p:nvPr>
        </p:nvSpPr>
        <p:spPr/>
        <p:txBody>
          <a:bodyPr/>
          <a:lstStyle/>
          <a:p>
            <a:r>
              <a:rPr lang="en-US" altLang="en-US" sz="2400" dirty="0" smtClean="0">
                <a:ea typeface="ＭＳ Ｐゴシック" panose="020B0600070205080204" pitchFamily="34" charset="-128"/>
              </a:rPr>
              <a:t>In 2022, the National Geodetic Survey will be replacing the U.S. horizontal and vertical </a:t>
            </a:r>
            <a:r>
              <a:rPr lang="en-US" altLang="en-US" sz="2400" dirty="0" err="1" smtClean="0">
                <a:ea typeface="ＭＳ Ｐゴシック" panose="020B0600070205080204" pitchFamily="34" charset="-128"/>
              </a:rPr>
              <a:t>datums</a:t>
            </a:r>
            <a:r>
              <a:rPr lang="en-US" altLang="en-US" sz="2400" dirty="0" smtClean="0">
                <a:ea typeface="ＭＳ Ｐゴシック" panose="020B0600070205080204" pitchFamily="34" charset="-128"/>
              </a:rPr>
              <a:t> (NAD 83 and NAVD 88). We will discuss the history of these </a:t>
            </a:r>
            <a:r>
              <a:rPr lang="en-US" altLang="en-US" sz="2400" dirty="0" err="1" smtClean="0">
                <a:ea typeface="ＭＳ Ｐゴシック" panose="020B0600070205080204" pitchFamily="34" charset="-128"/>
              </a:rPr>
              <a:t>datums</a:t>
            </a:r>
            <a:r>
              <a:rPr lang="en-US" altLang="en-US" sz="2400" dirty="0" smtClean="0">
                <a:ea typeface="ＭＳ Ｐゴシック" panose="020B0600070205080204" pitchFamily="34" charset="-128"/>
              </a:rPr>
              <a:t>, their relationship to other reference frames, the reasons for the change, and how it affects </a:t>
            </a:r>
            <a:r>
              <a:rPr lang="en-US" altLang="en-US" sz="2400" smtClean="0">
                <a:ea typeface="ＭＳ Ｐゴシック" panose="020B0600070205080204" pitchFamily="34" charset="-128"/>
              </a:rPr>
              <a:t>positioning professionals </a:t>
            </a:r>
            <a:r>
              <a:rPr lang="en-US" altLang="en-US" sz="2400" dirty="0" smtClean="0">
                <a:ea typeface="ＭＳ Ｐゴシック" panose="020B0600070205080204" pitchFamily="34" charset="-128"/>
              </a:rPr>
              <a:t>and their access to these </a:t>
            </a:r>
            <a:r>
              <a:rPr lang="en-US" altLang="en-US" sz="2400" dirty="0" err="1" smtClean="0">
                <a:ea typeface="ＭＳ Ｐゴシック" panose="020B0600070205080204" pitchFamily="34" charset="-128"/>
              </a:rPr>
              <a:t>datums</a:t>
            </a:r>
            <a:r>
              <a:rPr lang="en-US" altLang="en-US" sz="2400" dirty="0" smtClean="0">
                <a:ea typeface="ＭＳ Ｐゴシック" panose="020B0600070205080204" pitchFamily="34" charset="-128"/>
              </a:rPr>
              <a:t>.</a:t>
            </a:r>
          </a:p>
          <a:p>
            <a:r>
              <a:rPr lang="en-US" altLang="en-US" sz="2400" dirty="0" smtClean="0">
                <a:ea typeface="ＭＳ Ｐゴシック" panose="020B0600070205080204" pitchFamily="34" charset="-128"/>
              </a:rPr>
              <a:t>Objective…gain a fundamental understanding of:</a:t>
            </a:r>
          </a:p>
          <a:p>
            <a:pPr lvl="1"/>
            <a:r>
              <a:rPr lang="en-US" altLang="en-US" sz="2000" dirty="0" smtClean="0">
                <a:ea typeface="ＭＳ Ｐゴシック" panose="020B0600070205080204" pitchFamily="34" charset="-128"/>
              </a:rPr>
              <a:t>How and why our </a:t>
            </a:r>
            <a:r>
              <a:rPr lang="en-US" altLang="en-US" sz="2000" dirty="0" err="1" smtClean="0">
                <a:ea typeface="ＭＳ Ｐゴシック" panose="020B0600070205080204" pitchFamily="34" charset="-128"/>
              </a:rPr>
              <a:t>datums</a:t>
            </a:r>
            <a:r>
              <a:rPr lang="en-US" altLang="en-US" sz="2000" dirty="0" smtClean="0">
                <a:ea typeface="ＭＳ Ｐゴシック" panose="020B0600070205080204" pitchFamily="34" charset="-128"/>
              </a:rPr>
              <a:t>/reference frames have changed over time</a:t>
            </a:r>
          </a:p>
          <a:p>
            <a:pPr lvl="1"/>
            <a:r>
              <a:rPr lang="en-US" altLang="en-US" sz="2000" dirty="0" smtClean="0">
                <a:ea typeface="ＭＳ Ｐゴシック" panose="020B0600070205080204" pitchFamily="34" charset="-128"/>
              </a:rPr>
              <a:t>The need to further modernize the US reference frames</a:t>
            </a:r>
          </a:p>
          <a:p>
            <a:pPr lvl="1"/>
            <a:r>
              <a:rPr lang="en-US" altLang="en-US" sz="2000" dirty="0" smtClean="0">
                <a:ea typeface="ＭＳ Ｐゴシック" panose="020B0600070205080204" pitchFamily="34" charset="-128"/>
              </a:rPr>
              <a:t>How NGS will define new reference frames</a:t>
            </a:r>
          </a:p>
          <a:p>
            <a:pPr lvl="1"/>
            <a:r>
              <a:rPr lang="en-US" altLang="en-US" sz="2000" dirty="0" smtClean="0">
                <a:ea typeface="ＭＳ Ｐゴシック" panose="020B0600070205080204" pitchFamily="34" charset="-128"/>
              </a:rPr>
              <a:t>How users will access the new reference frames</a:t>
            </a:r>
            <a:endParaRPr lang="en-US" altLang="en-US" dirty="0" smtClean="0">
              <a:ea typeface="ＭＳ Ｐゴシック" panose="020B0600070205080204" pitchFamily="34" charset="-128"/>
            </a:endParaRPr>
          </a:p>
        </p:txBody>
      </p:sp>
      <p:sp>
        <p:nvSpPr>
          <p:cNvPr id="165891" name="Title 3"/>
          <p:cNvSpPr>
            <a:spLocks noGrp="1"/>
          </p:cNvSpPr>
          <p:nvPr>
            <p:ph type="title"/>
          </p:nvPr>
        </p:nvSpPr>
        <p:spPr/>
        <p:txBody>
          <a:bodyPr/>
          <a:lstStyle/>
          <a:p>
            <a:r>
              <a:rPr lang="en-US" altLang="en-US" smtClean="0">
                <a:ea typeface="ＭＳ Ｐゴシック" panose="020B0600070205080204" pitchFamily="34" charset="-128"/>
              </a:rPr>
              <a:t>Session description and objectives</a:t>
            </a:r>
          </a:p>
        </p:txBody>
      </p:sp>
    </p:spTree>
    <p:extLst>
      <p:ext uri="{BB962C8B-B14F-4D97-AF65-F5344CB8AC3E}">
        <p14:creationId xmlns:p14="http://schemas.microsoft.com/office/powerpoint/2010/main" val="3084795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2450"/>
            <a:ext cx="47625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6"/>
          <p:cNvSpPr txBox="1">
            <a:spLocks noChangeArrowheads="1"/>
          </p:cNvSpPr>
          <p:nvPr/>
        </p:nvSpPr>
        <p:spPr bwMode="auto">
          <a:xfrm>
            <a:off x="5334000" y="989013"/>
            <a:ext cx="36115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sz="2400" b="1">
                <a:latin typeface="Times New Roman" pitchFamily="18" charset="0"/>
                <a:cs typeface="Times New Roman" pitchFamily="18" charset="0"/>
              </a:rPr>
              <a:t>GRACE – </a:t>
            </a:r>
            <a:r>
              <a:rPr lang="en-US" sz="2000" b="1">
                <a:latin typeface="Times New Roman" pitchFamily="18" charset="0"/>
                <a:cs typeface="Times New Roman" pitchFamily="18" charset="0"/>
              </a:rPr>
              <a:t>Gravity Recovery </a:t>
            </a:r>
          </a:p>
          <a:p>
            <a:pPr algn="ctr"/>
            <a:r>
              <a:rPr lang="en-US" sz="2000" b="1">
                <a:latin typeface="Times New Roman" pitchFamily="18" charset="0"/>
                <a:cs typeface="Times New Roman" pitchFamily="18" charset="0"/>
              </a:rPr>
              <a:t>and Climate Experiment</a:t>
            </a:r>
          </a:p>
        </p:txBody>
      </p:sp>
      <p:pic>
        <p:nvPicPr>
          <p:cNvPr id="35844" name="Picture 4" descr="ggm01-20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03438"/>
            <a:ext cx="3459163"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680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4"/>
          <p:cNvSpPr>
            <a:spLocks/>
          </p:cNvSpPr>
          <p:nvPr/>
        </p:nvSpPr>
        <p:spPr bwMode="auto">
          <a:xfrm>
            <a:off x="1289050" y="4297363"/>
            <a:ext cx="7324725" cy="50800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19" name="Freeform 5"/>
          <p:cNvSpPr>
            <a:spLocks/>
          </p:cNvSpPr>
          <p:nvPr/>
        </p:nvSpPr>
        <p:spPr bwMode="auto">
          <a:xfrm>
            <a:off x="1374775" y="1939925"/>
            <a:ext cx="7229475" cy="1171575"/>
          </a:xfrm>
          <a:custGeom>
            <a:avLst/>
            <a:gdLst>
              <a:gd name="T0" fmla="*/ 2147483647 w 4554"/>
              <a:gd name="T1" fmla="*/ 2147483647 h 738"/>
              <a:gd name="T2" fmla="*/ 2147483647 w 4554"/>
              <a:gd name="T3" fmla="*/ 2147483647 h 738"/>
              <a:gd name="T4" fmla="*/ 2147483647 w 4554"/>
              <a:gd name="T5" fmla="*/ 2147483647 h 738"/>
              <a:gd name="T6" fmla="*/ 2147483647 w 4554"/>
              <a:gd name="T7" fmla="*/ 2147483647 h 738"/>
              <a:gd name="T8" fmla="*/ 2147483647 w 4554"/>
              <a:gd name="T9" fmla="*/ 2147483647 h 738"/>
              <a:gd name="T10" fmla="*/ 2147483647 w 4554"/>
              <a:gd name="T11" fmla="*/ 2147483647 h 738"/>
              <a:gd name="T12" fmla="*/ 2147483647 w 4554"/>
              <a:gd name="T13" fmla="*/ 2147483647 h 738"/>
              <a:gd name="T14" fmla="*/ 2147483647 w 4554"/>
              <a:gd name="T15" fmla="*/ 2147483647 h 738"/>
              <a:gd name="T16" fmla="*/ 2147483647 w 4554"/>
              <a:gd name="T17" fmla="*/ 2147483647 h 738"/>
              <a:gd name="T18" fmla="*/ 2147483647 w 4554"/>
              <a:gd name="T19" fmla="*/ 2147483647 h 738"/>
              <a:gd name="T20" fmla="*/ 2147483647 w 4554"/>
              <a:gd name="T21" fmla="*/ 2147483647 h 738"/>
              <a:gd name="T22" fmla="*/ 2147483647 w 4554"/>
              <a:gd name="T23" fmla="*/ 2147483647 h 738"/>
              <a:gd name="T24" fmla="*/ 2147483647 w 4554"/>
              <a:gd name="T25" fmla="*/ 2147483647 h 738"/>
              <a:gd name="T26" fmla="*/ 2147483647 w 4554"/>
              <a:gd name="T27" fmla="*/ 2147483647 h 738"/>
              <a:gd name="T28" fmla="*/ 2147483647 w 4554"/>
              <a:gd name="T29" fmla="*/ 2147483647 h 738"/>
              <a:gd name="T30" fmla="*/ 2147483647 w 4554"/>
              <a:gd name="T31" fmla="*/ 2147483647 h 738"/>
              <a:gd name="T32" fmla="*/ 2147483647 w 4554"/>
              <a:gd name="T33" fmla="*/ 2147483647 h 738"/>
              <a:gd name="T34" fmla="*/ 2147483647 w 4554"/>
              <a:gd name="T35" fmla="*/ 2147483647 h 738"/>
              <a:gd name="T36" fmla="*/ 2147483647 w 4554"/>
              <a:gd name="T37" fmla="*/ 2147483647 h 738"/>
              <a:gd name="T38" fmla="*/ 2147483647 w 4554"/>
              <a:gd name="T39" fmla="*/ 2147483647 h 738"/>
              <a:gd name="T40" fmla="*/ 2147483647 w 4554"/>
              <a:gd name="T41" fmla="*/ 2147483647 h 738"/>
              <a:gd name="T42" fmla="*/ 2147483647 w 4554"/>
              <a:gd name="T43" fmla="*/ 2147483647 h 738"/>
              <a:gd name="T44" fmla="*/ 2147483647 w 4554"/>
              <a:gd name="T45" fmla="*/ 2147483647 h 738"/>
              <a:gd name="T46" fmla="*/ 2147483647 w 4554"/>
              <a:gd name="T47" fmla="*/ 2147483647 h 738"/>
              <a:gd name="T48" fmla="*/ 2147483647 w 4554"/>
              <a:gd name="T49" fmla="*/ 2147483647 h 738"/>
              <a:gd name="T50" fmla="*/ 2147483647 w 4554"/>
              <a:gd name="T51" fmla="*/ 2147483647 h 738"/>
              <a:gd name="T52" fmla="*/ 2147483647 w 4554"/>
              <a:gd name="T53" fmla="*/ 2147483647 h 738"/>
              <a:gd name="T54" fmla="*/ 2147483647 w 4554"/>
              <a:gd name="T55" fmla="*/ 2147483647 h 738"/>
              <a:gd name="T56" fmla="*/ 2147483647 w 4554"/>
              <a:gd name="T57" fmla="*/ 2147483647 h 738"/>
              <a:gd name="T58" fmla="*/ 2147483647 w 4554"/>
              <a:gd name="T59" fmla="*/ 2147483647 h 738"/>
              <a:gd name="T60" fmla="*/ 2147483647 w 4554"/>
              <a:gd name="T61" fmla="*/ 2147483647 h 738"/>
              <a:gd name="T62" fmla="*/ 2147483647 w 4554"/>
              <a:gd name="T63" fmla="*/ 2147483647 h 738"/>
              <a:gd name="T64" fmla="*/ 2147483647 w 4554"/>
              <a:gd name="T65" fmla="*/ 2147483647 h 738"/>
              <a:gd name="T66" fmla="*/ 2147483647 w 4554"/>
              <a:gd name="T67" fmla="*/ 2147483647 h 738"/>
              <a:gd name="T68" fmla="*/ 2147483647 w 4554"/>
              <a:gd name="T69" fmla="*/ 2147483647 h 738"/>
              <a:gd name="T70" fmla="*/ 2147483647 w 4554"/>
              <a:gd name="T71" fmla="*/ 2147483647 h 738"/>
              <a:gd name="T72" fmla="*/ 2147483647 w 4554"/>
              <a:gd name="T73" fmla="*/ 2147483647 h 738"/>
              <a:gd name="T74" fmla="*/ 2147483647 w 4554"/>
              <a:gd name="T75" fmla="*/ 2147483647 h 738"/>
              <a:gd name="T76" fmla="*/ 2147483647 w 4554"/>
              <a:gd name="T77" fmla="*/ 2147483647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54"/>
              <a:gd name="T118" fmla="*/ 0 h 738"/>
              <a:gd name="T119" fmla="*/ 4554 w 4554"/>
              <a:gd name="T120" fmla="*/ 738 h 7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0" name="Freeform 6"/>
          <p:cNvSpPr>
            <a:spLocks/>
          </p:cNvSpPr>
          <p:nvPr/>
        </p:nvSpPr>
        <p:spPr bwMode="auto">
          <a:xfrm>
            <a:off x="4357688" y="2401888"/>
            <a:ext cx="355600" cy="2162175"/>
          </a:xfrm>
          <a:custGeom>
            <a:avLst/>
            <a:gdLst>
              <a:gd name="T0" fmla="*/ 0 w 224"/>
              <a:gd name="T1" fmla="*/ 2147483647 h 1362"/>
              <a:gd name="T2" fmla="*/ 2147483647 w 224"/>
              <a:gd name="T3" fmla="*/ 2147483647 h 1362"/>
              <a:gd name="T4" fmla="*/ 2147483647 w 224"/>
              <a:gd name="T5" fmla="*/ 0 h 1362"/>
              <a:gd name="T6" fmla="*/ 0 60000 65536"/>
              <a:gd name="T7" fmla="*/ 0 60000 65536"/>
              <a:gd name="T8" fmla="*/ 0 60000 65536"/>
              <a:gd name="T9" fmla="*/ 0 w 224"/>
              <a:gd name="T10" fmla="*/ 0 h 1362"/>
              <a:gd name="T11" fmla="*/ 224 w 224"/>
              <a:gd name="T12" fmla="*/ 1362 h 1362"/>
            </a:gdLst>
            <a:ahLst/>
            <a:cxnLst>
              <a:cxn ang="T6">
                <a:pos x="T0" y="T1"/>
              </a:cxn>
              <a:cxn ang="T7">
                <a:pos x="T2" y="T3"/>
              </a:cxn>
              <a:cxn ang="T8">
                <a:pos x="T4" y="T5"/>
              </a:cxn>
            </a:cxnLst>
            <a:rect l="T9" t="T10" r="T11" b="T12"/>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1" name="Text Box 7"/>
          <p:cNvSpPr txBox="1">
            <a:spLocks noChangeArrowheads="1"/>
          </p:cNvSpPr>
          <p:nvPr/>
        </p:nvSpPr>
        <p:spPr bwMode="auto">
          <a:xfrm>
            <a:off x="4760913" y="3367088"/>
            <a:ext cx="33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t>H</a:t>
            </a:r>
          </a:p>
        </p:txBody>
      </p:sp>
      <p:sp>
        <p:nvSpPr>
          <p:cNvPr id="34822" name="Oval 8"/>
          <p:cNvSpPr>
            <a:spLocks noChangeArrowheads="1"/>
          </p:cNvSpPr>
          <p:nvPr/>
        </p:nvSpPr>
        <p:spPr bwMode="auto">
          <a:xfrm>
            <a:off x="4546600" y="2349500"/>
            <a:ext cx="88900" cy="88900"/>
          </a:xfrm>
          <a:prstGeom prst="ellipse">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34823" name="Text Box 9"/>
          <p:cNvSpPr txBox="1">
            <a:spLocks noChangeArrowheads="1"/>
          </p:cNvSpPr>
          <p:nvPr/>
        </p:nvSpPr>
        <p:spPr bwMode="auto">
          <a:xfrm>
            <a:off x="490538" y="2820988"/>
            <a:ext cx="88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atin typeface="Times New Roman" pitchFamily="18" charset="0"/>
                <a:cs typeface="Times New Roman" pitchFamily="18" charset="0"/>
              </a:rPr>
              <a:t>Earth’s</a:t>
            </a:r>
          </a:p>
          <a:p>
            <a:pPr algn="ctr"/>
            <a:r>
              <a:rPr lang="en-US">
                <a:latin typeface="Times New Roman" pitchFamily="18" charset="0"/>
                <a:cs typeface="Times New Roman" pitchFamily="18" charset="0"/>
              </a:rPr>
              <a:t>Surface</a:t>
            </a:r>
          </a:p>
        </p:txBody>
      </p:sp>
      <p:sp>
        <p:nvSpPr>
          <p:cNvPr id="34824" name="Text Box 10"/>
          <p:cNvSpPr txBox="1">
            <a:spLocks noChangeArrowheads="1"/>
          </p:cNvSpPr>
          <p:nvPr/>
        </p:nvSpPr>
        <p:spPr bwMode="auto">
          <a:xfrm>
            <a:off x="280988" y="4751388"/>
            <a:ext cx="116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atin typeface="Times New Roman" pitchFamily="18" charset="0"/>
                <a:cs typeface="Times New Roman" pitchFamily="18" charset="0"/>
              </a:rPr>
              <a:t>The Geoid</a:t>
            </a:r>
          </a:p>
        </p:txBody>
      </p:sp>
      <p:sp>
        <p:nvSpPr>
          <p:cNvPr id="165899" name="Freeform 11"/>
          <p:cNvSpPr>
            <a:spLocks/>
          </p:cNvSpPr>
          <p:nvPr/>
        </p:nvSpPr>
        <p:spPr bwMode="auto">
          <a:xfrm>
            <a:off x="1039813" y="3833813"/>
            <a:ext cx="7324725" cy="26035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00" name="Text Box 12"/>
          <p:cNvSpPr txBox="1">
            <a:spLocks noChangeArrowheads="1"/>
          </p:cNvSpPr>
          <p:nvPr/>
        </p:nvSpPr>
        <p:spPr bwMode="auto">
          <a:xfrm rot="-395121">
            <a:off x="6251575" y="3502025"/>
            <a:ext cx="2535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solidFill>
                  <a:srgbClr val="3333CC"/>
                </a:solidFill>
                <a:latin typeface="Times New Roman" pitchFamily="18" charset="0"/>
                <a:cs typeface="Times New Roman" pitchFamily="18" charset="0"/>
              </a:rPr>
              <a:t>NAVD 88 reference level</a:t>
            </a:r>
          </a:p>
        </p:txBody>
      </p:sp>
      <p:sp>
        <p:nvSpPr>
          <p:cNvPr id="165901" name="Freeform 13"/>
          <p:cNvSpPr>
            <a:spLocks/>
          </p:cNvSpPr>
          <p:nvPr/>
        </p:nvSpPr>
        <p:spPr bwMode="auto">
          <a:xfrm>
            <a:off x="4579938" y="2409825"/>
            <a:ext cx="50800" cy="1616075"/>
          </a:xfrm>
          <a:custGeom>
            <a:avLst/>
            <a:gdLst>
              <a:gd name="T0" fmla="*/ 0 w 32"/>
              <a:gd name="T1" fmla="*/ 2147483647 h 1018"/>
              <a:gd name="T2" fmla="*/ 2147483647 w 32"/>
              <a:gd name="T3" fmla="*/ 2147483647 h 1018"/>
              <a:gd name="T4" fmla="*/ 0 w 32"/>
              <a:gd name="T5" fmla="*/ 0 h 1018"/>
              <a:gd name="T6" fmla="*/ 0 60000 65536"/>
              <a:gd name="T7" fmla="*/ 0 60000 65536"/>
              <a:gd name="T8" fmla="*/ 0 60000 65536"/>
              <a:gd name="T9" fmla="*/ 0 w 32"/>
              <a:gd name="T10" fmla="*/ 0 h 1018"/>
              <a:gd name="T11" fmla="*/ 32 w 32"/>
              <a:gd name="T12" fmla="*/ 1018 h 1018"/>
            </a:gdLst>
            <a:ahLst/>
            <a:cxnLst>
              <a:cxn ang="T6">
                <a:pos x="T0" y="T1"/>
              </a:cxn>
              <a:cxn ang="T7">
                <a:pos x="T2" y="T3"/>
              </a:cxn>
              <a:cxn ang="T8">
                <a:pos x="T4" y="T5"/>
              </a:cxn>
            </a:cxnLst>
            <a:rect l="T9" t="T10" r="T11" b="T12"/>
            <a:pathLst>
              <a:path w="32" h="1018">
                <a:moveTo>
                  <a:pt x="0" y="1018"/>
                </a:moveTo>
                <a:cubicBezTo>
                  <a:pt x="16" y="836"/>
                  <a:pt x="32" y="655"/>
                  <a:pt x="32" y="485"/>
                </a:cubicBezTo>
                <a:cubicBezTo>
                  <a:pt x="32" y="315"/>
                  <a:pt x="16" y="157"/>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02" name="Text Box 14"/>
          <p:cNvSpPr txBox="1">
            <a:spLocks noChangeArrowheads="1"/>
          </p:cNvSpPr>
          <p:nvPr/>
        </p:nvSpPr>
        <p:spPr bwMode="auto">
          <a:xfrm>
            <a:off x="3128963" y="3074988"/>
            <a:ext cx="1487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solidFill>
                  <a:srgbClr val="3333CC"/>
                </a:solidFill>
                <a:latin typeface="Times New Roman" pitchFamily="18" charset="0"/>
                <a:cs typeface="Times New Roman" pitchFamily="18" charset="0"/>
              </a:rPr>
              <a:t>H (NAVD 88)</a:t>
            </a:r>
          </a:p>
        </p:txBody>
      </p:sp>
      <p:sp>
        <p:nvSpPr>
          <p:cNvPr id="165903" name="Line 15"/>
          <p:cNvSpPr>
            <a:spLocks noChangeShapeType="1"/>
          </p:cNvSpPr>
          <p:nvPr/>
        </p:nvSpPr>
        <p:spPr bwMode="auto">
          <a:xfrm>
            <a:off x="1631950" y="3897313"/>
            <a:ext cx="136525" cy="581025"/>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5" name="Line 17"/>
          <p:cNvSpPr>
            <a:spLocks noChangeShapeType="1"/>
          </p:cNvSpPr>
          <p:nvPr/>
        </p:nvSpPr>
        <p:spPr bwMode="auto">
          <a:xfrm flipH="1">
            <a:off x="5165725" y="4056063"/>
            <a:ext cx="128588" cy="633412"/>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6" name="Line 18"/>
          <p:cNvSpPr>
            <a:spLocks noChangeShapeType="1"/>
          </p:cNvSpPr>
          <p:nvPr/>
        </p:nvSpPr>
        <p:spPr bwMode="auto">
          <a:xfrm flipH="1">
            <a:off x="3687763" y="3935413"/>
            <a:ext cx="42862" cy="485775"/>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7" name="Line 19"/>
          <p:cNvSpPr>
            <a:spLocks noChangeShapeType="1"/>
          </p:cNvSpPr>
          <p:nvPr/>
        </p:nvSpPr>
        <p:spPr bwMode="auto">
          <a:xfrm>
            <a:off x="2344738" y="3865563"/>
            <a:ext cx="58737" cy="469900"/>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8" name="Line 20"/>
          <p:cNvSpPr>
            <a:spLocks noChangeShapeType="1"/>
          </p:cNvSpPr>
          <p:nvPr/>
        </p:nvSpPr>
        <p:spPr bwMode="auto">
          <a:xfrm>
            <a:off x="6419850" y="4078288"/>
            <a:ext cx="25400" cy="658812"/>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09" name="Line 21"/>
          <p:cNvSpPr>
            <a:spLocks noChangeShapeType="1"/>
          </p:cNvSpPr>
          <p:nvPr/>
        </p:nvSpPr>
        <p:spPr bwMode="auto">
          <a:xfrm>
            <a:off x="8032750" y="3906838"/>
            <a:ext cx="68263" cy="598487"/>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910" name="Freeform 22"/>
          <p:cNvSpPr>
            <a:spLocks/>
          </p:cNvSpPr>
          <p:nvPr/>
        </p:nvSpPr>
        <p:spPr bwMode="auto">
          <a:xfrm>
            <a:off x="1725613" y="4256088"/>
            <a:ext cx="2170112" cy="1308100"/>
          </a:xfrm>
          <a:custGeom>
            <a:avLst/>
            <a:gdLst>
              <a:gd name="T0" fmla="*/ 0 w 1362"/>
              <a:gd name="T1" fmla="*/ 0 h 915"/>
              <a:gd name="T2" fmla="*/ 2147483647 w 1362"/>
              <a:gd name="T3" fmla="*/ 2147483647 h 915"/>
              <a:gd name="T4" fmla="*/ 2147483647 w 1362"/>
              <a:gd name="T5" fmla="*/ 2147483647 h 915"/>
              <a:gd name="T6" fmla="*/ 2147483647 w 1362"/>
              <a:gd name="T7" fmla="*/ 2147483647 h 915"/>
              <a:gd name="T8" fmla="*/ 0 60000 65536"/>
              <a:gd name="T9" fmla="*/ 0 60000 65536"/>
              <a:gd name="T10" fmla="*/ 0 60000 65536"/>
              <a:gd name="T11" fmla="*/ 0 60000 65536"/>
              <a:gd name="T12" fmla="*/ 0 w 1362"/>
              <a:gd name="T13" fmla="*/ 0 h 915"/>
              <a:gd name="T14" fmla="*/ 1362 w 1362"/>
              <a:gd name="T15" fmla="*/ 915 h 915"/>
            </a:gdLst>
            <a:ahLst/>
            <a:cxnLst>
              <a:cxn ang="T8">
                <a:pos x="T0" y="T1"/>
              </a:cxn>
              <a:cxn ang="T9">
                <a:pos x="T2" y="T3"/>
              </a:cxn>
              <a:cxn ang="T10">
                <a:pos x="T4" y="T5"/>
              </a:cxn>
              <a:cxn ang="T11">
                <a:pos x="T6" y="T7"/>
              </a:cxn>
            </a:cxnLst>
            <a:rect l="T12" t="T13" r="T14" b="T15"/>
            <a:pathLst>
              <a:path w="1362" h="915">
                <a:moveTo>
                  <a:pt x="0" y="0"/>
                </a:moveTo>
                <a:cubicBezTo>
                  <a:pt x="153" y="59"/>
                  <a:pt x="307" y="119"/>
                  <a:pt x="350" y="210"/>
                </a:cubicBezTo>
                <a:cubicBezTo>
                  <a:pt x="393" y="301"/>
                  <a:pt x="89" y="432"/>
                  <a:pt x="258" y="549"/>
                </a:cubicBezTo>
                <a:cubicBezTo>
                  <a:pt x="427" y="666"/>
                  <a:pt x="894" y="790"/>
                  <a:pt x="1362" y="915"/>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1" name="Text Box 23"/>
          <p:cNvSpPr txBox="1">
            <a:spLocks noChangeArrowheads="1"/>
          </p:cNvSpPr>
          <p:nvPr/>
        </p:nvSpPr>
        <p:spPr bwMode="auto">
          <a:xfrm>
            <a:off x="2057400" y="5429250"/>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atin typeface="Times New Roman" pitchFamily="18" charset="0"/>
                <a:cs typeface="Times New Roman" pitchFamily="18" charset="0"/>
              </a:rPr>
              <a:t>Errors in NAVD 88 :  ~50 cm average, </a:t>
            </a:r>
          </a:p>
          <a:p>
            <a:pPr algn="ctr"/>
            <a:r>
              <a:rPr lang="en-US">
                <a:latin typeface="Times New Roman" pitchFamily="18" charset="0"/>
                <a:cs typeface="Times New Roman" pitchFamily="18" charset="0"/>
              </a:rPr>
              <a:t>                                  100 cm CONUS tilt, </a:t>
            </a:r>
          </a:p>
          <a:p>
            <a:pPr algn="ctr"/>
            <a:r>
              <a:rPr lang="en-US">
                <a:latin typeface="Times New Roman" pitchFamily="18" charset="0"/>
                <a:cs typeface="Times New Roman" pitchFamily="18" charset="0"/>
              </a:rPr>
              <a:t>                                  1-2 meters average in Alaska</a:t>
            </a:r>
          </a:p>
          <a:p>
            <a:pPr algn="ctr"/>
            <a:r>
              <a:rPr lang="en-US">
                <a:latin typeface="Times New Roman" pitchFamily="18" charset="0"/>
                <a:cs typeface="Times New Roman" pitchFamily="18" charset="0"/>
              </a:rPr>
              <a:t>                                   </a:t>
            </a:r>
          </a:p>
        </p:txBody>
      </p:sp>
      <p:sp>
        <p:nvSpPr>
          <p:cNvPr id="165912" name="Freeform 24"/>
          <p:cNvSpPr>
            <a:spLocks/>
          </p:cNvSpPr>
          <p:nvPr/>
        </p:nvSpPr>
        <p:spPr bwMode="auto">
          <a:xfrm>
            <a:off x="2314575" y="3998913"/>
            <a:ext cx="1666875" cy="1504950"/>
          </a:xfrm>
          <a:custGeom>
            <a:avLst/>
            <a:gdLst>
              <a:gd name="T0" fmla="*/ 2147483647 w 1050"/>
              <a:gd name="T1" fmla="*/ 2147483647 h 948"/>
              <a:gd name="T2" fmla="*/ 2147483647 w 1050"/>
              <a:gd name="T3" fmla="*/ 2147483647 h 948"/>
              <a:gd name="T4" fmla="*/ 2147483647 w 1050"/>
              <a:gd name="T5" fmla="*/ 2147483647 h 948"/>
              <a:gd name="T6" fmla="*/ 2147483647 w 1050"/>
              <a:gd name="T7" fmla="*/ 2147483647 h 948"/>
              <a:gd name="T8" fmla="*/ 2147483647 w 1050"/>
              <a:gd name="T9" fmla="*/ 2147483647 h 948"/>
              <a:gd name="T10" fmla="*/ 0 60000 65536"/>
              <a:gd name="T11" fmla="*/ 0 60000 65536"/>
              <a:gd name="T12" fmla="*/ 0 60000 65536"/>
              <a:gd name="T13" fmla="*/ 0 60000 65536"/>
              <a:gd name="T14" fmla="*/ 0 60000 65536"/>
              <a:gd name="T15" fmla="*/ 0 w 1050"/>
              <a:gd name="T16" fmla="*/ 0 h 948"/>
              <a:gd name="T17" fmla="*/ 1050 w 1050"/>
              <a:gd name="T18" fmla="*/ 948 h 948"/>
            </a:gdLst>
            <a:ahLst/>
            <a:cxnLst>
              <a:cxn ang="T10">
                <a:pos x="T0" y="T1"/>
              </a:cxn>
              <a:cxn ang="T11">
                <a:pos x="T2" y="T3"/>
              </a:cxn>
              <a:cxn ang="T12">
                <a:pos x="T4" y="T5"/>
              </a:cxn>
              <a:cxn ang="T13">
                <a:pos x="T6" y="T7"/>
              </a:cxn>
              <a:cxn ang="T14">
                <a:pos x="T8" y="T9"/>
              </a:cxn>
            </a:cxnLst>
            <a:rect l="T15" t="T16" r="T17" b="T18"/>
            <a:pathLst>
              <a:path w="1050" h="948">
                <a:moveTo>
                  <a:pt x="38" y="81"/>
                </a:moveTo>
                <a:cubicBezTo>
                  <a:pt x="19" y="70"/>
                  <a:pt x="0" y="60"/>
                  <a:pt x="70" y="60"/>
                </a:cubicBezTo>
                <a:cubicBezTo>
                  <a:pt x="140" y="60"/>
                  <a:pt x="421" y="0"/>
                  <a:pt x="458" y="81"/>
                </a:cubicBezTo>
                <a:cubicBezTo>
                  <a:pt x="495" y="162"/>
                  <a:pt x="192" y="399"/>
                  <a:pt x="291" y="544"/>
                </a:cubicBezTo>
                <a:cubicBezTo>
                  <a:pt x="390" y="689"/>
                  <a:pt x="720" y="818"/>
                  <a:pt x="1050" y="948"/>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3" name="Freeform 25"/>
          <p:cNvSpPr>
            <a:spLocks/>
          </p:cNvSpPr>
          <p:nvPr/>
        </p:nvSpPr>
        <p:spPr bwMode="auto">
          <a:xfrm>
            <a:off x="3668713" y="4191000"/>
            <a:ext cx="406400" cy="1235075"/>
          </a:xfrm>
          <a:custGeom>
            <a:avLst/>
            <a:gdLst>
              <a:gd name="T0" fmla="*/ 2147483647 w 256"/>
              <a:gd name="T1" fmla="*/ 2147483647 h 778"/>
              <a:gd name="T2" fmla="*/ 2147483647 w 256"/>
              <a:gd name="T3" fmla="*/ 2147483647 h 778"/>
              <a:gd name="T4" fmla="*/ 2147483647 w 256"/>
              <a:gd name="T5" fmla="*/ 2147483647 h 778"/>
              <a:gd name="T6" fmla="*/ 2147483647 w 256"/>
              <a:gd name="T7" fmla="*/ 2147483647 h 778"/>
              <a:gd name="T8" fmla="*/ 0 60000 65536"/>
              <a:gd name="T9" fmla="*/ 0 60000 65536"/>
              <a:gd name="T10" fmla="*/ 0 60000 65536"/>
              <a:gd name="T11" fmla="*/ 0 60000 65536"/>
              <a:gd name="T12" fmla="*/ 0 w 256"/>
              <a:gd name="T13" fmla="*/ 0 h 778"/>
              <a:gd name="T14" fmla="*/ 256 w 256"/>
              <a:gd name="T15" fmla="*/ 778 h 778"/>
            </a:gdLst>
            <a:ahLst/>
            <a:cxnLst>
              <a:cxn ang="T8">
                <a:pos x="T0" y="T1"/>
              </a:cxn>
              <a:cxn ang="T9">
                <a:pos x="T2" y="T3"/>
              </a:cxn>
              <a:cxn ang="T10">
                <a:pos x="T4" y="T5"/>
              </a:cxn>
              <a:cxn ang="T11">
                <a:pos x="T6" y="T7"/>
              </a:cxn>
            </a:cxnLst>
            <a:rect l="T12" t="T13" r="T14" b="T15"/>
            <a:pathLst>
              <a:path w="256" h="778">
                <a:moveTo>
                  <a:pt x="19" y="25"/>
                </a:moveTo>
                <a:cubicBezTo>
                  <a:pt x="111" y="12"/>
                  <a:pt x="204" y="0"/>
                  <a:pt x="202" y="73"/>
                </a:cubicBezTo>
                <a:cubicBezTo>
                  <a:pt x="200" y="146"/>
                  <a:pt x="0" y="344"/>
                  <a:pt x="9" y="461"/>
                </a:cubicBezTo>
                <a:cubicBezTo>
                  <a:pt x="18" y="578"/>
                  <a:pt x="137" y="678"/>
                  <a:pt x="256" y="778"/>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5" name="Freeform 27"/>
          <p:cNvSpPr>
            <a:spLocks/>
          </p:cNvSpPr>
          <p:nvPr/>
        </p:nvSpPr>
        <p:spPr bwMode="auto">
          <a:xfrm>
            <a:off x="4579938" y="4351338"/>
            <a:ext cx="1328737" cy="1135062"/>
          </a:xfrm>
          <a:custGeom>
            <a:avLst/>
            <a:gdLst>
              <a:gd name="T0" fmla="*/ 2147483647 w 837"/>
              <a:gd name="T1" fmla="*/ 2147483647 h 715"/>
              <a:gd name="T2" fmla="*/ 2147483647 w 837"/>
              <a:gd name="T3" fmla="*/ 2147483647 h 715"/>
              <a:gd name="T4" fmla="*/ 0 w 837"/>
              <a:gd name="T5" fmla="*/ 2147483647 h 715"/>
              <a:gd name="T6" fmla="*/ 0 60000 65536"/>
              <a:gd name="T7" fmla="*/ 0 60000 65536"/>
              <a:gd name="T8" fmla="*/ 0 60000 65536"/>
              <a:gd name="T9" fmla="*/ 0 w 837"/>
              <a:gd name="T10" fmla="*/ 0 h 715"/>
              <a:gd name="T11" fmla="*/ 837 w 837"/>
              <a:gd name="T12" fmla="*/ 715 h 715"/>
            </a:gdLst>
            <a:ahLst/>
            <a:cxnLst>
              <a:cxn ang="T6">
                <a:pos x="T0" y="T1"/>
              </a:cxn>
              <a:cxn ang="T7">
                <a:pos x="T2" y="T3"/>
              </a:cxn>
              <a:cxn ang="T8">
                <a:pos x="T4" y="T5"/>
              </a:cxn>
            </a:cxnLst>
            <a:rect l="T9" t="T10" r="T11" b="T12"/>
            <a:pathLst>
              <a:path w="837" h="715">
                <a:moveTo>
                  <a:pt x="404" y="5"/>
                </a:moveTo>
                <a:cubicBezTo>
                  <a:pt x="620" y="2"/>
                  <a:pt x="837" y="0"/>
                  <a:pt x="770" y="118"/>
                </a:cubicBezTo>
                <a:cubicBezTo>
                  <a:pt x="703" y="236"/>
                  <a:pt x="351" y="475"/>
                  <a:pt x="0" y="715"/>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7" name="Freeform 29"/>
          <p:cNvSpPr>
            <a:spLocks/>
          </p:cNvSpPr>
          <p:nvPr/>
        </p:nvSpPr>
        <p:spPr bwMode="auto">
          <a:xfrm>
            <a:off x="5468938" y="4368800"/>
            <a:ext cx="979487" cy="1100138"/>
          </a:xfrm>
          <a:custGeom>
            <a:avLst/>
            <a:gdLst>
              <a:gd name="T0" fmla="*/ 2147483647 w 617"/>
              <a:gd name="T1" fmla="*/ 2147483647 h 693"/>
              <a:gd name="T2" fmla="*/ 2147483647 w 617"/>
              <a:gd name="T3" fmla="*/ 2147483647 h 693"/>
              <a:gd name="T4" fmla="*/ 2147483647 w 617"/>
              <a:gd name="T5" fmla="*/ 2147483647 h 693"/>
              <a:gd name="T6" fmla="*/ 0 w 617"/>
              <a:gd name="T7" fmla="*/ 2147483647 h 693"/>
              <a:gd name="T8" fmla="*/ 0 60000 65536"/>
              <a:gd name="T9" fmla="*/ 0 60000 65536"/>
              <a:gd name="T10" fmla="*/ 0 60000 65536"/>
              <a:gd name="T11" fmla="*/ 0 60000 65536"/>
              <a:gd name="T12" fmla="*/ 0 w 617"/>
              <a:gd name="T13" fmla="*/ 0 h 693"/>
              <a:gd name="T14" fmla="*/ 617 w 617"/>
              <a:gd name="T15" fmla="*/ 693 h 693"/>
            </a:gdLst>
            <a:ahLst/>
            <a:cxnLst>
              <a:cxn ang="T8">
                <a:pos x="T0" y="T1"/>
              </a:cxn>
              <a:cxn ang="T9">
                <a:pos x="T2" y="T3"/>
              </a:cxn>
              <a:cxn ang="T10">
                <a:pos x="T4" y="T5"/>
              </a:cxn>
              <a:cxn ang="T11">
                <a:pos x="T6" y="T7"/>
              </a:cxn>
            </a:cxnLst>
            <a:rect l="T12" t="T13" r="T14" b="T15"/>
            <a:pathLst>
              <a:path w="617" h="693">
                <a:moveTo>
                  <a:pt x="603" y="15"/>
                </a:moveTo>
                <a:cubicBezTo>
                  <a:pt x="610" y="7"/>
                  <a:pt x="617" y="0"/>
                  <a:pt x="576" y="31"/>
                </a:cubicBezTo>
                <a:cubicBezTo>
                  <a:pt x="535" y="62"/>
                  <a:pt x="451" y="93"/>
                  <a:pt x="355" y="203"/>
                </a:cubicBezTo>
                <a:cubicBezTo>
                  <a:pt x="259" y="313"/>
                  <a:pt x="59" y="610"/>
                  <a:pt x="0" y="693"/>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8" name="Freeform 30"/>
          <p:cNvSpPr>
            <a:spLocks/>
          </p:cNvSpPr>
          <p:nvPr/>
        </p:nvSpPr>
        <p:spPr bwMode="auto">
          <a:xfrm>
            <a:off x="6211888" y="4213225"/>
            <a:ext cx="1854200" cy="1247775"/>
          </a:xfrm>
          <a:custGeom>
            <a:avLst/>
            <a:gdLst>
              <a:gd name="T0" fmla="*/ 2147483647 w 1168"/>
              <a:gd name="T1" fmla="*/ 0 h 786"/>
              <a:gd name="T2" fmla="*/ 2147483647 w 1168"/>
              <a:gd name="T3" fmla="*/ 2147483647 h 786"/>
              <a:gd name="T4" fmla="*/ 0 w 1168"/>
              <a:gd name="T5" fmla="*/ 2147483647 h 786"/>
              <a:gd name="T6" fmla="*/ 0 60000 65536"/>
              <a:gd name="T7" fmla="*/ 0 60000 65536"/>
              <a:gd name="T8" fmla="*/ 0 60000 65536"/>
              <a:gd name="T9" fmla="*/ 0 w 1168"/>
              <a:gd name="T10" fmla="*/ 0 h 786"/>
              <a:gd name="T11" fmla="*/ 1168 w 1168"/>
              <a:gd name="T12" fmla="*/ 786 h 786"/>
            </a:gdLst>
            <a:ahLst/>
            <a:cxnLst>
              <a:cxn ang="T6">
                <a:pos x="T0" y="T1"/>
              </a:cxn>
              <a:cxn ang="T7">
                <a:pos x="T2" y="T3"/>
              </a:cxn>
              <a:cxn ang="T8">
                <a:pos x="T4" y="T5"/>
              </a:cxn>
            </a:cxnLst>
            <a:rect l="T9" t="T10" r="T11" b="T12"/>
            <a:pathLst>
              <a:path w="1168" h="786">
                <a:moveTo>
                  <a:pt x="1168" y="0"/>
                </a:moveTo>
                <a:cubicBezTo>
                  <a:pt x="999" y="15"/>
                  <a:pt x="830" y="31"/>
                  <a:pt x="635" y="162"/>
                </a:cubicBezTo>
                <a:cubicBezTo>
                  <a:pt x="440" y="293"/>
                  <a:pt x="106" y="681"/>
                  <a:pt x="0" y="786"/>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eaLnBrk="0" hangingPunct="0">
              <a:defRPr/>
            </a:pPr>
            <a:r>
              <a:rPr lang="en-US" sz="3600" b="1" kern="0" dirty="0">
                <a:latin typeface="Times New Roman" pitchFamily="18" charset="0"/>
                <a:ea typeface="+mj-ea"/>
                <a:cs typeface="Times New Roman" pitchFamily="18" charset="0"/>
              </a:rPr>
              <a:t>Why isn’t NAVD 88 good</a:t>
            </a:r>
          </a:p>
          <a:p>
            <a:pPr algn="ctr" eaLnBrk="0" hangingPunct="0">
              <a:defRPr/>
            </a:pPr>
            <a:r>
              <a:rPr lang="en-US" sz="3600" b="1" kern="0" dirty="0">
                <a:latin typeface="Times New Roman" pitchFamily="18" charset="0"/>
                <a:ea typeface="+mj-ea"/>
                <a:cs typeface="Times New Roman" pitchFamily="18" charset="0"/>
              </a:rPr>
              <a:t>enough anymore? </a:t>
            </a:r>
          </a:p>
        </p:txBody>
      </p:sp>
    </p:spTree>
    <p:extLst>
      <p:ext uri="{BB962C8B-B14F-4D97-AF65-F5344CB8AC3E}">
        <p14:creationId xmlns:p14="http://schemas.microsoft.com/office/powerpoint/2010/main" val="1738406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9"/>
                                        </p:tgtEl>
                                        <p:attrNameLst>
                                          <p:attrName>style.visibility</p:attrName>
                                        </p:attrNameLst>
                                      </p:cBhvr>
                                      <p:to>
                                        <p:strVal val="visible"/>
                                      </p:to>
                                    </p:set>
                                    <p:anim calcmode="lin" valueType="num">
                                      <p:cBhvr additive="base">
                                        <p:cTn id="7" dur="500" fill="hold"/>
                                        <p:tgtEl>
                                          <p:spTgt spid="165899"/>
                                        </p:tgtEl>
                                        <p:attrNameLst>
                                          <p:attrName>ppt_x</p:attrName>
                                        </p:attrNameLst>
                                      </p:cBhvr>
                                      <p:tavLst>
                                        <p:tav tm="0">
                                          <p:val>
                                            <p:strVal val="#ppt_x"/>
                                          </p:val>
                                        </p:tav>
                                        <p:tav tm="100000">
                                          <p:val>
                                            <p:strVal val="#ppt_x"/>
                                          </p:val>
                                        </p:tav>
                                      </p:tavLst>
                                    </p:anim>
                                    <p:anim calcmode="lin" valueType="num">
                                      <p:cBhvr additive="base">
                                        <p:cTn id="8" dur="500" fill="hold"/>
                                        <p:tgtEl>
                                          <p:spTgt spid="1658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900"/>
                                        </p:tgtEl>
                                        <p:attrNameLst>
                                          <p:attrName>style.visibility</p:attrName>
                                        </p:attrNameLst>
                                      </p:cBhvr>
                                      <p:to>
                                        <p:strVal val="visible"/>
                                      </p:to>
                                    </p:set>
                                    <p:anim calcmode="lin" valueType="num">
                                      <p:cBhvr additive="base">
                                        <p:cTn id="11" dur="500" fill="hold"/>
                                        <p:tgtEl>
                                          <p:spTgt spid="165900"/>
                                        </p:tgtEl>
                                        <p:attrNameLst>
                                          <p:attrName>ppt_x</p:attrName>
                                        </p:attrNameLst>
                                      </p:cBhvr>
                                      <p:tavLst>
                                        <p:tav tm="0">
                                          <p:val>
                                            <p:strVal val="#ppt_x"/>
                                          </p:val>
                                        </p:tav>
                                        <p:tav tm="100000">
                                          <p:val>
                                            <p:strVal val="#ppt_x"/>
                                          </p:val>
                                        </p:tav>
                                      </p:tavLst>
                                    </p:anim>
                                    <p:anim calcmode="lin" valueType="num">
                                      <p:cBhvr additive="base">
                                        <p:cTn id="12" dur="500" fill="hold"/>
                                        <p:tgtEl>
                                          <p:spTgt spid="16590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9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9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9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9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9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9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9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90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59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59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59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59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9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59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9" grpId="0" animBg="1"/>
      <p:bldP spid="165900" grpId="0"/>
      <p:bldP spid="165901" grpId="0" animBg="1"/>
      <p:bldP spid="165902" grpId="0"/>
      <p:bldP spid="165903" grpId="0" animBg="1"/>
      <p:bldP spid="165905" grpId="0" animBg="1"/>
      <p:bldP spid="165906" grpId="0" animBg="1"/>
      <p:bldP spid="165907" grpId="0" animBg="1"/>
      <p:bldP spid="165908" grpId="0" animBg="1"/>
      <p:bldP spid="165909" grpId="0" animBg="1"/>
      <p:bldP spid="165910" grpId="0" animBg="1"/>
      <p:bldP spid="165911" grpId="0"/>
      <p:bldP spid="165912" grpId="0" animBg="1"/>
      <p:bldP spid="165913" grpId="0" animBg="1"/>
      <p:bldP spid="165915" grpId="0" animBg="1"/>
      <p:bldP spid="165917" grpId="0" animBg="1"/>
      <p:bldP spid="1659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219200" y="2114550"/>
            <a:ext cx="7162800" cy="3933825"/>
          </a:xfrm>
        </p:spPr>
        <p:txBody>
          <a:bodyPr/>
          <a:lstStyle/>
          <a:p>
            <a:r>
              <a:rPr lang="en-US" sz="2400" b="1" smtClean="0"/>
              <a:t>Approximate level of geoid mismatch known to exist in the NAVD 88 zero surface:</a:t>
            </a:r>
          </a:p>
          <a:p>
            <a:endParaRPr lang="en-US" smtClean="0"/>
          </a:p>
          <a:p>
            <a:endParaRPr lang="en-US" smtClean="0"/>
          </a:p>
          <a:p>
            <a:pPr>
              <a:buFontTx/>
              <a:buNone/>
            </a:pPr>
            <a:endParaRPr lang="en-US" smtClean="0"/>
          </a:p>
          <a:p>
            <a:pPr lvl="1"/>
            <a:endParaRPr lang="en-US" smtClean="0"/>
          </a:p>
          <a:p>
            <a:pPr lvl="1"/>
            <a:endParaRPr lang="en-US" smtClean="0"/>
          </a:p>
          <a:p>
            <a:endParaRPr lang="en-US" smtClean="0"/>
          </a:p>
          <a:p>
            <a:endParaRPr lang="en-US" smtClean="0"/>
          </a:p>
        </p:txBody>
      </p:sp>
      <p:sp>
        <p:nvSpPr>
          <p:cNvPr id="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defRPr/>
            </a:pPr>
            <a:r>
              <a:rPr lang="en-US" sz="3600" b="1" kern="0" dirty="0">
                <a:latin typeface="Times New Roman" pitchFamily="18" charset="0"/>
                <a:ea typeface="+mj-ea"/>
                <a:cs typeface="Times New Roman" pitchFamily="18" charset="0"/>
              </a:rPr>
              <a:t>Why isn’t NAVD 88 good</a:t>
            </a:r>
          </a:p>
          <a:p>
            <a:pPr>
              <a:defRPr/>
            </a:pPr>
            <a:r>
              <a:rPr lang="en-US" sz="3600" b="1" kern="0" dirty="0">
                <a:latin typeface="Times New Roman" pitchFamily="18" charset="0"/>
                <a:ea typeface="+mj-ea"/>
                <a:cs typeface="Times New Roman" pitchFamily="18" charset="0"/>
              </a:rPr>
              <a:t>enough anymore? </a:t>
            </a: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2938463"/>
            <a:ext cx="71247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50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Height-Mod means More Marks?</a:t>
            </a:r>
          </a:p>
        </p:txBody>
      </p:sp>
      <p:pic>
        <p:nvPicPr>
          <p:cNvPr id="32771" name="Picture 4" descr="P101008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252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l="38150" t="25174" r="21611" b="31477"/>
          <a:stretch>
            <a:fillRect/>
          </a:stretch>
        </p:blipFill>
        <p:spPr bwMode="auto">
          <a:xfrm>
            <a:off x="63500" y="1397000"/>
            <a:ext cx="466248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Chaco Phillip G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25500"/>
            <a:ext cx="3349625"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698500" y="4965700"/>
            <a:ext cx="3467100" cy="120015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3600" b="1">
                <a:solidFill>
                  <a:prstClr val="white"/>
                </a:solidFill>
                <a:latin typeface="Arial" pitchFamily="34" charset="0"/>
                <a:ea typeface="MS PGothic" pitchFamily="34" charset="-128"/>
                <a:cs typeface="Times New Roman" pitchFamily="18" charset="0"/>
              </a:rPr>
              <a:t>Differential Leveling</a:t>
            </a:r>
          </a:p>
        </p:txBody>
      </p:sp>
      <p:sp>
        <p:nvSpPr>
          <p:cNvPr id="33797" name="Text Box 5"/>
          <p:cNvSpPr txBox="1">
            <a:spLocks noChangeArrowheads="1"/>
          </p:cNvSpPr>
          <p:nvPr/>
        </p:nvSpPr>
        <p:spPr bwMode="auto">
          <a:xfrm>
            <a:off x="5889625" y="5848350"/>
            <a:ext cx="2857500" cy="646113"/>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3600" b="1">
                <a:solidFill>
                  <a:prstClr val="white"/>
                </a:solidFill>
                <a:latin typeface="Arial" pitchFamily="34" charset="0"/>
                <a:ea typeface="MS PGothic" pitchFamily="34" charset="-128"/>
                <a:cs typeface="Times New Roman" pitchFamily="18" charset="0"/>
              </a:rPr>
              <a:t>GNSS + …</a:t>
            </a:r>
          </a:p>
        </p:txBody>
      </p:sp>
      <p:sp>
        <p:nvSpPr>
          <p:cNvPr id="33798" name="AutoShape 6"/>
          <p:cNvSpPr>
            <a:spLocks noChangeArrowheads="1"/>
          </p:cNvSpPr>
          <p:nvPr/>
        </p:nvSpPr>
        <p:spPr bwMode="auto">
          <a:xfrm>
            <a:off x="4076700" y="1473200"/>
            <a:ext cx="2501900" cy="3009900"/>
          </a:xfrm>
          <a:prstGeom prst="notchedRightArrow">
            <a:avLst>
              <a:gd name="adj1" fmla="val 50000"/>
              <a:gd name="adj2" fmla="val 25000"/>
            </a:avLst>
          </a:prstGeom>
          <a:solidFill>
            <a:schemeClr val="accent1"/>
          </a:solidFill>
          <a:ln w="25400" algn="ctr">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2000" b="1" i="1" u="sng">
                <a:solidFill>
                  <a:srgbClr val="FFFF00"/>
                </a:solidFill>
                <a:ea typeface="MS PGothic" pitchFamily="34" charset="-128"/>
                <a:cs typeface="Times New Roman" pitchFamily="18" charset="0"/>
              </a:rPr>
              <a:t>Height</a:t>
            </a:r>
          </a:p>
          <a:p>
            <a:pPr algn="ctr" defTabSz="914400" eaLnBrk="1" hangingPunct="1">
              <a:spcBef>
                <a:spcPct val="0"/>
              </a:spcBef>
              <a:buFontTx/>
              <a:buNone/>
            </a:pPr>
            <a:r>
              <a:rPr lang="en-US" altLang="en-US" sz="2000" b="1" i="1" u="sng">
                <a:solidFill>
                  <a:srgbClr val="FFFF00"/>
                </a:solidFill>
                <a:ea typeface="MS PGothic" pitchFamily="34" charset="-128"/>
                <a:cs typeface="Times New Roman" pitchFamily="18" charset="0"/>
              </a:rPr>
              <a:t>Modernization</a:t>
            </a:r>
          </a:p>
          <a:p>
            <a:pPr algn="ctr" defTabSz="914400" eaLnBrk="1" hangingPunct="1">
              <a:spcBef>
                <a:spcPct val="0"/>
              </a:spcBef>
              <a:buFontTx/>
              <a:buNone/>
            </a:pPr>
            <a:r>
              <a:rPr lang="en-US" altLang="en-US" sz="2000">
                <a:solidFill>
                  <a:prstClr val="black"/>
                </a:solidFill>
                <a:ea typeface="MS PGothic" pitchFamily="34" charset="-128"/>
                <a:cs typeface="Times New Roman" pitchFamily="18" charset="0"/>
              </a:rPr>
              <a:t>-faster</a:t>
            </a:r>
          </a:p>
          <a:p>
            <a:pPr algn="ctr" defTabSz="914400" eaLnBrk="1" hangingPunct="1">
              <a:spcBef>
                <a:spcPct val="0"/>
              </a:spcBef>
              <a:buFontTx/>
              <a:buNone/>
            </a:pPr>
            <a:r>
              <a:rPr lang="en-US" altLang="en-US" sz="2000">
                <a:solidFill>
                  <a:prstClr val="black"/>
                </a:solidFill>
                <a:ea typeface="MS PGothic" pitchFamily="34" charset="-128"/>
                <a:cs typeface="Times New Roman" pitchFamily="18" charset="0"/>
              </a:rPr>
              <a:t>-cheaper</a:t>
            </a:r>
          </a:p>
        </p:txBody>
      </p:sp>
      <p:sp>
        <p:nvSpPr>
          <p:cNvPr id="7" name="Rectangle 2"/>
          <p:cNvSpPr txBox="1">
            <a:spLocks noChangeArrowheads="1"/>
          </p:cNvSpPr>
          <p:nvPr/>
        </p:nvSpPr>
        <p:spPr>
          <a:xfrm>
            <a:off x="1211263" y="201613"/>
            <a:ext cx="6705600" cy="736600"/>
          </a:xfrm>
          <a:prstGeom prst="rect">
            <a:avLst/>
          </a:prstGeom>
        </p:spPr>
        <p:txBody>
          <a:bodyPr/>
          <a:lstStyle/>
          <a:p>
            <a:pPr algn="ctr" defTabSz="914400" fontAlgn="auto">
              <a:spcBef>
                <a:spcPts val="0"/>
              </a:spcBef>
              <a:spcAft>
                <a:spcPts val="0"/>
              </a:spcAft>
              <a:defRPr/>
            </a:pPr>
            <a:r>
              <a:rPr lang="en-US" sz="4400" dirty="0">
                <a:solidFill>
                  <a:prstClr val="black"/>
                </a:solidFill>
                <a:latin typeface="Arial" pitchFamily="34" charset="0"/>
                <a:ea typeface="+mn-ea"/>
                <a:cs typeface="Arial" pitchFamily="34" charset="0"/>
              </a:rPr>
              <a:t>Height Modernization</a:t>
            </a:r>
          </a:p>
        </p:txBody>
      </p:sp>
    </p:spTree>
    <p:extLst>
      <p:ext uri="{BB962C8B-B14F-4D97-AF65-F5344CB8AC3E}">
        <p14:creationId xmlns:p14="http://schemas.microsoft.com/office/powerpoint/2010/main" val="25234916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9060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endParaRPr lang="en-US" sz="4400">
              <a:solidFill>
                <a:prstClr val="black"/>
              </a:solidFill>
              <a:latin typeface="Verdana" pitchFamily="34" charset="0"/>
              <a:ea typeface="+mn-ea"/>
            </a:endParaRPr>
          </a:p>
        </p:txBody>
      </p:sp>
      <p:sp>
        <p:nvSpPr>
          <p:cNvPr id="7171" name="Text Box 3"/>
          <p:cNvSpPr txBox="1">
            <a:spLocks noChangeArrowheads="1"/>
          </p:cNvSpPr>
          <p:nvPr/>
        </p:nvSpPr>
        <p:spPr bwMode="auto">
          <a:xfrm>
            <a:off x="0" y="336550"/>
            <a:ext cx="90773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defTabSz="914400"/>
            <a:r>
              <a:rPr lang="en-US" sz="2400" b="1" dirty="0">
                <a:solidFill>
                  <a:prstClr val="black"/>
                </a:solidFill>
                <a:latin typeface="Verdana" pitchFamily="34" charset="0"/>
                <a:ea typeface="+mn-ea"/>
              </a:rPr>
              <a:t>The National Geodetic Survey 10 year plan</a:t>
            </a:r>
          </a:p>
          <a:p>
            <a:pPr algn="ctr" defTabSz="914400"/>
            <a:r>
              <a:rPr lang="en-US" sz="2400" b="1" dirty="0">
                <a:solidFill>
                  <a:prstClr val="black"/>
                </a:solidFill>
                <a:latin typeface="Verdana" pitchFamily="34" charset="0"/>
                <a:ea typeface="+mn-ea"/>
              </a:rPr>
              <a:t>Mission, Vision and Strategy</a:t>
            </a:r>
          </a:p>
          <a:p>
            <a:pPr algn="ctr" defTabSz="914400"/>
            <a:r>
              <a:rPr lang="en-US" sz="2400" b="1" dirty="0">
                <a:solidFill>
                  <a:prstClr val="black"/>
                </a:solidFill>
                <a:latin typeface="Verdana" pitchFamily="34" charset="0"/>
                <a:ea typeface="+mn-ea"/>
              </a:rPr>
              <a:t>2008 – </a:t>
            </a:r>
            <a:r>
              <a:rPr lang="en-US" sz="2400" b="1" dirty="0" smtClean="0">
                <a:solidFill>
                  <a:prstClr val="black"/>
                </a:solidFill>
                <a:latin typeface="Verdana" pitchFamily="34" charset="0"/>
                <a:ea typeface="+mn-ea"/>
              </a:rPr>
              <a:t>2018, 2013-2023</a:t>
            </a:r>
            <a:endParaRPr lang="en-US" sz="2400" b="1" dirty="0">
              <a:solidFill>
                <a:prstClr val="black"/>
              </a:solidFill>
              <a:latin typeface="Verdana" pitchFamily="34" charset="0"/>
              <a:ea typeface="+mn-ea"/>
            </a:endParaRPr>
          </a:p>
          <a:p>
            <a:pPr algn="ctr" defTabSz="914400"/>
            <a:r>
              <a:rPr lang="en-US" sz="2000" b="1" dirty="0">
                <a:solidFill>
                  <a:prstClr val="black"/>
                </a:solidFill>
                <a:latin typeface="Verdana" pitchFamily="34" charset="0"/>
                <a:ea typeface="+mn-ea"/>
                <a:hlinkClick r:id="rId3"/>
              </a:rPr>
              <a:t>http://www.ngs.noaa.gov/INFO/NGS10yearplan.pdf</a:t>
            </a:r>
            <a:endParaRPr lang="en-US" sz="2000" b="1" dirty="0">
              <a:solidFill>
                <a:prstClr val="black"/>
              </a:solidFill>
              <a:latin typeface="Verdana" pitchFamily="34" charset="0"/>
              <a:ea typeface="+mn-ea"/>
            </a:endParaRPr>
          </a:p>
        </p:txBody>
      </p:sp>
      <p:sp>
        <p:nvSpPr>
          <p:cNvPr id="7172" name="Text Box 4"/>
          <p:cNvSpPr txBox="1">
            <a:spLocks noChangeArrowheads="1"/>
          </p:cNvSpPr>
          <p:nvPr/>
        </p:nvSpPr>
        <p:spPr bwMode="auto">
          <a:xfrm>
            <a:off x="1127125" y="2706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defTabSz="914400"/>
            <a:endParaRPr lang="en-US" sz="2400">
              <a:solidFill>
                <a:prstClr val="black"/>
              </a:solidFill>
              <a:latin typeface="Arial" charset="0"/>
              <a:ea typeface="+mn-ea"/>
            </a:endParaRPr>
          </a:p>
        </p:txBody>
      </p:sp>
      <p:sp>
        <p:nvSpPr>
          <p:cNvPr id="7173" name="Rectangle 5"/>
          <p:cNvSpPr>
            <a:spLocks noChangeArrowheads="1"/>
          </p:cNvSpPr>
          <p:nvPr/>
        </p:nvSpPr>
        <p:spPr bwMode="auto">
          <a:xfrm>
            <a:off x="0" y="2514600"/>
            <a:ext cx="4731284"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lnSpc>
                <a:spcPct val="90000"/>
              </a:lnSpc>
              <a:spcBef>
                <a:spcPct val="20000"/>
              </a:spcBef>
              <a:buFontTx/>
              <a:buChar char="•"/>
            </a:pPr>
            <a:r>
              <a:rPr lang="en-US" sz="1600" i="1" dirty="0">
                <a:solidFill>
                  <a:prstClr val="black"/>
                </a:solidFill>
                <a:latin typeface="Verdana" pitchFamily="34" charset="0"/>
                <a:ea typeface="+mn-ea"/>
              </a:rPr>
              <a:t>Official NGS policy as of Jan 9, 2008</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Modernized agency</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Attention to accuracy</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Attention to time-changes</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Improved products and services</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Integration with other fed missions</a:t>
            </a:r>
            <a:endParaRPr lang="en-US" sz="1600" b="1" i="1" dirty="0">
              <a:solidFill>
                <a:prstClr val="black"/>
              </a:solidFill>
              <a:latin typeface="Verdana" pitchFamily="34" charset="0"/>
              <a:ea typeface="+mn-ea"/>
            </a:endParaRPr>
          </a:p>
          <a:p>
            <a:pPr marL="342900" indent="-342900" defTabSz="914400">
              <a:lnSpc>
                <a:spcPct val="90000"/>
              </a:lnSpc>
              <a:spcBef>
                <a:spcPct val="20000"/>
              </a:spcBef>
            </a:pPr>
            <a:endParaRPr lang="en-US" sz="1600" b="1" i="1" dirty="0">
              <a:solidFill>
                <a:prstClr val="black"/>
              </a:solidFill>
              <a:latin typeface="Verdana" pitchFamily="34" charset="0"/>
              <a:ea typeface="+mn-ea"/>
            </a:endParaRPr>
          </a:p>
          <a:p>
            <a:pPr marL="342900" indent="-342900" defTabSz="914400">
              <a:lnSpc>
                <a:spcPct val="90000"/>
              </a:lnSpc>
              <a:spcBef>
                <a:spcPct val="20000"/>
              </a:spcBef>
              <a:buFontTx/>
              <a:buChar char="•"/>
            </a:pPr>
            <a:r>
              <a:rPr lang="en-US" sz="1600" i="1" dirty="0" smtClean="0">
                <a:solidFill>
                  <a:prstClr val="black"/>
                </a:solidFill>
                <a:latin typeface="Verdana" pitchFamily="34" charset="0"/>
                <a:ea typeface="+mn-ea"/>
              </a:rPr>
              <a:t>2022 </a:t>
            </a:r>
            <a:r>
              <a:rPr lang="en-US" sz="1600" i="1" dirty="0">
                <a:solidFill>
                  <a:prstClr val="black"/>
                </a:solidFill>
                <a:latin typeface="Verdana" pitchFamily="34" charset="0"/>
                <a:ea typeface="+mn-ea"/>
              </a:rPr>
              <a:t>Targets: </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NAD 83 and NAVD 88 re-defined</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Cm-accuracy access to all coordinates</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Customer-focused agency</a:t>
            </a:r>
          </a:p>
          <a:p>
            <a:pPr marL="742950" lvl="1" indent="-285750" defTabSz="914400">
              <a:lnSpc>
                <a:spcPct val="90000"/>
              </a:lnSpc>
              <a:spcBef>
                <a:spcPct val="20000"/>
              </a:spcBef>
              <a:buFontTx/>
              <a:buChar char="–"/>
            </a:pPr>
            <a:r>
              <a:rPr lang="en-US" sz="1600" i="1" dirty="0">
                <a:solidFill>
                  <a:prstClr val="black"/>
                </a:solidFill>
                <a:latin typeface="Verdana" pitchFamily="34" charset="0"/>
                <a:ea typeface="+mn-ea"/>
              </a:rPr>
              <a:t>Global scientific leadership</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1284" y="1829601"/>
            <a:ext cx="3690937" cy="479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4293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r>
              <a:rPr lang="en-US" altLang="en-US" b="1" smtClean="0">
                <a:solidFill>
                  <a:srgbClr val="FF0000"/>
                </a:solidFill>
              </a:rPr>
              <a:t>Scientific Decisions</a:t>
            </a:r>
          </a:p>
        </p:txBody>
      </p:sp>
      <p:sp>
        <p:nvSpPr>
          <p:cNvPr id="3" name="Content Placeholder 2"/>
          <p:cNvSpPr>
            <a:spLocks noGrp="1"/>
          </p:cNvSpPr>
          <p:nvPr>
            <p:ph idx="1"/>
          </p:nvPr>
        </p:nvSpPr>
        <p:spPr/>
        <p:txBody>
          <a:bodyPr/>
          <a:lstStyle/>
          <a:p>
            <a:r>
              <a:rPr lang="en-US" altLang="en-US" smtClean="0"/>
              <a:t>Blueprint for 2022, </a:t>
            </a:r>
            <a:r>
              <a:rPr lang="en-US" altLang="en-US" u="sng" smtClean="0"/>
              <a:t>Part 1:  Geometric</a:t>
            </a:r>
          </a:p>
          <a:p>
            <a:pPr lvl="1">
              <a:buFont typeface="Wingdings" panose="05000000000000000000" pitchFamily="2" charset="2"/>
              <a:buChar char="ü"/>
            </a:pPr>
            <a:r>
              <a:rPr lang="en-US" altLang="en-US" smtClean="0"/>
              <a:t>Four plate-fixed Terrestrial Reference Frames</a:t>
            </a:r>
          </a:p>
          <a:p>
            <a:pPr lvl="2">
              <a:buFont typeface="Wingdings" panose="05000000000000000000" pitchFamily="2" charset="2"/>
              <a:buChar char="ü"/>
            </a:pPr>
            <a:r>
              <a:rPr lang="en-US" altLang="en-US" smtClean="0"/>
              <a:t>And what “plate fixed” means</a:t>
            </a:r>
          </a:p>
          <a:p>
            <a:pPr lvl="1">
              <a:buFont typeface="Wingdings" panose="05000000000000000000" pitchFamily="2" charset="2"/>
              <a:buChar char="ü"/>
            </a:pPr>
            <a:r>
              <a:rPr lang="en-US" altLang="en-US" smtClean="0"/>
              <a:t>Mathematical equation between IGS and TRFs</a:t>
            </a:r>
          </a:p>
          <a:p>
            <a:pPr lvl="2">
              <a:buFont typeface="Wingdings" panose="05000000000000000000" pitchFamily="2" charset="2"/>
              <a:buChar char="ü"/>
            </a:pPr>
            <a:r>
              <a:rPr lang="en-US" altLang="en-US" smtClean="0"/>
              <a:t>Plate Rotation Model for each plate</a:t>
            </a:r>
          </a:p>
          <a:p>
            <a:pPr lvl="2">
              <a:buFont typeface="Wingdings" panose="05000000000000000000" pitchFamily="2" charset="2"/>
              <a:buChar char="ü"/>
            </a:pPr>
            <a:r>
              <a:rPr lang="en-US" altLang="en-US" smtClean="0"/>
              <a:t>Coordinates at survey epoch</a:t>
            </a:r>
          </a:p>
          <a:p>
            <a:pPr lvl="1">
              <a:buFont typeface="Wingdings" panose="05000000000000000000" pitchFamily="2" charset="2"/>
              <a:buChar char="ü"/>
            </a:pPr>
            <a:r>
              <a:rPr lang="en-US" altLang="en-US" smtClean="0"/>
              <a:t>Intra-frame velocity model</a:t>
            </a:r>
          </a:p>
          <a:p>
            <a:pPr lvl="2">
              <a:buFont typeface="Wingdings" panose="05000000000000000000" pitchFamily="2" charset="2"/>
              <a:buChar char="ü"/>
            </a:pPr>
            <a:r>
              <a:rPr lang="en-US" altLang="en-US" smtClean="0"/>
              <a:t>To compare coordinates surveyed at different epochs</a:t>
            </a:r>
          </a:p>
          <a:p>
            <a:pPr lvl="1"/>
            <a:endParaRPr lang="en-US" altLang="en-US" smtClean="0"/>
          </a:p>
        </p:txBody>
      </p:sp>
      <p:sp>
        <p:nvSpPr>
          <p:cNvPr id="4" name="Date Placeholder 3"/>
          <p:cNvSpPr>
            <a:spLocks noGrp="1"/>
          </p:cNvSpPr>
          <p:nvPr>
            <p:ph type="dt" sz="quarter" idx="10"/>
          </p:nvPr>
        </p:nvSpPr>
        <p:spPr/>
        <p:txBody>
          <a:bodyPr/>
          <a:lstStyle/>
          <a:p>
            <a:pPr>
              <a:defRPr/>
            </a:pPr>
            <a:r>
              <a:rPr lang="en-US" smtClean="0"/>
              <a:t>April 24, 2017</a:t>
            </a:r>
            <a:endParaRPr lang="en-US"/>
          </a:p>
        </p:txBody>
      </p:sp>
      <p:sp>
        <p:nvSpPr>
          <p:cNvPr id="5" name="Footer Placeholder 4"/>
          <p:cNvSpPr>
            <a:spLocks noGrp="1"/>
          </p:cNvSpPr>
          <p:nvPr>
            <p:ph type="ftr" sz="quarter" idx="11"/>
          </p:nvPr>
        </p:nvSpPr>
        <p:spPr/>
        <p:txBody>
          <a:bodyPr/>
          <a:lstStyle/>
          <a:p>
            <a:pPr>
              <a:defRPr/>
            </a:pPr>
            <a:r>
              <a:rPr lang="en-US" smtClean="0"/>
              <a:t>2017 Geospatial Summit, Silver Spring, MD</a:t>
            </a:r>
            <a:endParaRPr lang="en-US"/>
          </a:p>
        </p:txBody>
      </p:sp>
    </p:spTree>
    <p:extLst>
      <p:ext uri="{BB962C8B-B14F-4D97-AF65-F5344CB8AC3E}">
        <p14:creationId xmlns:p14="http://schemas.microsoft.com/office/powerpoint/2010/main" val="876388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p:txBody>
          <a:bodyPr/>
          <a:lstStyle/>
          <a:p>
            <a:r>
              <a:rPr lang="en-US" altLang="en-US" smtClean="0"/>
              <a:t>Names</a:t>
            </a:r>
          </a:p>
        </p:txBody>
      </p:sp>
      <p:sp>
        <p:nvSpPr>
          <p:cNvPr id="4" name="Content Placeholder 2"/>
          <p:cNvSpPr txBox="1">
            <a:spLocks/>
          </p:cNvSpPr>
          <p:nvPr/>
        </p:nvSpPr>
        <p:spPr bwMode="gray">
          <a:xfrm>
            <a:off x="0" y="1736725"/>
            <a:ext cx="27336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u="sng" kern="0" dirty="0" smtClean="0">
                <a:latin typeface="Gill Sans MT" panose="020B0502020104020203" pitchFamily="34" charset="0"/>
              </a:rPr>
              <a:t>The Old:</a:t>
            </a:r>
          </a:p>
          <a:p>
            <a:pPr marL="0" indent="0">
              <a:buFont typeface="Wingdings" pitchFamily="2" charset="2"/>
              <a:buNone/>
              <a:defRPr/>
            </a:pPr>
            <a:r>
              <a:rPr lang="en-US" kern="0" dirty="0" smtClean="0">
                <a:latin typeface="Gill Sans MT" panose="020B0502020104020203" pitchFamily="34" charset="0"/>
              </a:rPr>
              <a:t>NAD 83(2011)</a:t>
            </a:r>
          </a:p>
          <a:p>
            <a:pPr marL="0" indent="0">
              <a:buFont typeface="Wingdings" pitchFamily="2" charset="2"/>
              <a:buNone/>
              <a:defRPr/>
            </a:pPr>
            <a:endParaRPr lang="en-US" kern="0" dirty="0" smtClean="0">
              <a:latin typeface="Gill Sans MT" panose="020B0502020104020203" pitchFamily="34" charset="0"/>
            </a:endParaRPr>
          </a:p>
          <a:p>
            <a:pPr marL="0" indent="0">
              <a:buFont typeface="Wingdings" pitchFamily="2" charset="2"/>
              <a:buNone/>
              <a:defRPr/>
            </a:pPr>
            <a:r>
              <a:rPr lang="en-US" kern="0" dirty="0" smtClean="0">
                <a:latin typeface="Gill Sans MT" panose="020B0502020104020203" pitchFamily="34" charset="0"/>
              </a:rPr>
              <a:t>NAD 83(PA11)</a:t>
            </a:r>
          </a:p>
          <a:p>
            <a:pPr marL="0" indent="0">
              <a:buFont typeface="Wingdings" pitchFamily="2" charset="2"/>
              <a:buNone/>
              <a:defRPr/>
            </a:pPr>
            <a:endParaRPr lang="en-US" kern="0" dirty="0" smtClean="0">
              <a:latin typeface="Gill Sans MT" panose="020B0502020104020203" pitchFamily="34" charset="0"/>
            </a:endParaRPr>
          </a:p>
          <a:p>
            <a:pPr marL="0" indent="0">
              <a:buFont typeface="Wingdings" pitchFamily="2" charset="2"/>
              <a:buNone/>
              <a:defRPr/>
            </a:pPr>
            <a:r>
              <a:rPr lang="en-US" kern="0" dirty="0" smtClean="0">
                <a:latin typeface="Gill Sans MT" panose="020B0502020104020203" pitchFamily="34" charset="0"/>
              </a:rPr>
              <a:t>NAD </a:t>
            </a:r>
            <a:r>
              <a:rPr lang="en-US" kern="0" dirty="0">
                <a:latin typeface="Gill Sans MT" panose="020B0502020104020203" pitchFamily="34" charset="0"/>
              </a:rPr>
              <a:t>83(MA11)</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13" name="Content Placeholder 2"/>
          <p:cNvSpPr txBox="1">
            <a:spLocks/>
          </p:cNvSpPr>
          <p:nvPr/>
        </p:nvSpPr>
        <p:spPr bwMode="gray">
          <a:xfrm>
            <a:off x="2590800" y="1611313"/>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u="sng" kern="0" dirty="0" smtClean="0">
                <a:latin typeface="Gill Sans MT" panose="020B0502020104020203" pitchFamily="34" charset="0"/>
              </a:rPr>
              <a:t>The New:</a:t>
            </a:r>
          </a:p>
          <a:p>
            <a:pPr marL="0" indent="0">
              <a:buFont typeface="Wingdings" pitchFamily="2" charset="2"/>
              <a:buNone/>
              <a:defRPr/>
            </a:pPr>
            <a:r>
              <a:rPr lang="en-US" sz="2000" kern="0" dirty="0" smtClean="0">
                <a:latin typeface="Gill Sans MT" panose="020B0502020104020203" pitchFamily="34" charset="0"/>
              </a:rPr>
              <a:t>The North American Terrestrial Reference Frame of 2022 </a:t>
            </a:r>
          </a:p>
          <a:p>
            <a:pPr marL="0" indent="0">
              <a:buFont typeface="Wingdings" pitchFamily="2" charset="2"/>
              <a:buNone/>
              <a:defRPr/>
            </a:pPr>
            <a:r>
              <a:rPr lang="en-US" sz="2000" kern="0" dirty="0" smtClean="0">
                <a:latin typeface="Gill Sans MT" panose="020B0502020104020203" pitchFamily="34" charset="0"/>
              </a:rPr>
              <a:t>	(NATRF2022)</a:t>
            </a:r>
          </a:p>
          <a:p>
            <a:pPr marL="0" indent="0">
              <a:buFont typeface="Wingdings" pitchFamily="2" charset="2"/>
              <a:buNone/>
              <a:defRPr/>
            </a:pPr>
            <a:endParaRPr lang="en-US" sz="2000" kern="0" dirty="0">
              <a:latin typeface="Gill Sans MT" panose="020B0502020104020203" pitchFamily="34" charset="0"/>
            </a:endParaRPr>
          </a:p>
          <a:p>
            <a:pPr marL="0" indent="0">
              <a:buFont typeface="Wingdings" pitchFamily="2" charset="2"/>
              <a:buNone/>
              <a:defRPr/>
            </a:pPr>
            <a:r>
              <a:rPr lang="en-US" sz="2000" kern="0" dirty="0">
                <a:latin typeface="Gill Sans MT" panose="020B0502020104020203" pitchFamily="34" charset="0"/>
              </a:rPr>
              <a:t>The Caribbean Terrestrial Reference Frame of 2022 </a:t>
            </a:r>
          </a:p>
          <a:p>
            <a:pPr marL="0" indent="0">
              <a:buFont typeface="Wingdings" pitchFamily="2" charset="2"/>
              <a:buNone/>
              <a:defRPr/>
            </a:pPr>
            <a:r>
              <a:rPr lang="en-US" sz="2000" kern="0" dirty="0">
                <a:latin typeface="Gill Sans MT" panose="020B0502020104020203" pitchFamily="34" charset="0"/>
              </a:rPr>
              <a:t>	(CTRF2022</a:t>
            </a:r>
            <a:r>
              <a:rPr lang="en-US" sz="2000" kern="0" dirty="0" smtClean="0">
                <a:latin typeface="Gill Sans MT" panose="020B0502020104020203" pitchFamily="34" charset="0"/>
              </a:rPr>
              <a:t>)</a:t>
            </a:r>
          </a:p>
          <a:p>
            <a:pPr marL="0" indent="0">
              <a:buFont typeface="Wingdings" pitchFamily="2" charset="2"/>
              <a:buNone/>
              <a:defRPr/>
            </a:pPr>
            <a:endParaRPr lang="en-US" sz="2000" kern="0" dirty="0" smtClean="0">
              <a:latin typeface="Gill Sans MT" panose="020B0502020104020203" pitchFamily="34" charset="0"/>
            </a:endParaRPr>
          </a:p>
          <a:p>
            <a:pPr marL="0" indent="0">
              <a:buFont typeface="Wingdings" pitchFamily="2" charset="2"/>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Pacific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Font typeface="Wingdings" pitchFamily="2" charset="2"/>
              <a:buNone/>
              <a:defRPr/>
            </a:pPr>
            <a:r>
              <a:rPr lang="en-US" sz="2000" kern="0" dirty="0" smtClean="0">
                <a:latin typeface="Gill Sans MT" panose="020B0502020104020203" pitchFamily="34" charset="0"/>
              </a:rPr>
              <a:t>	(PTRF2022)</a:t>
            </a:r>
          </a:p>
          <a:p>
            <a:pPr marL="0" indent="0">
              <a:buFont typeface="Wingdings" pitchFamily="2" charset="2"/>
              <a:buNone/>
              <a:defRPr/>
            </a:pPr>
            <a:endParaRPr lang="en-US" sz="2000" kern="0" dirty="0">
              <a:latin typeface="Gill Sans MT" panose="020B0502020104020203" pitchFamily="34" charset="0"/>
            </a:endParaRPr>
          </a:p>
          <a:p>
            <a:pPr marL="0" indent="0">
              <a:buFont typeface="Wingdings" pitchFamily="2" charset="2"/>
              <a:buNone/>
              <a:defRPr/>
            </a:pPr>
            <a:r>
              <a:rPr lang="en-US" sz="2000" kern="0" dirty="0">
                <a:latin typeface="Gill Sans MT" panose="020B0502020104020203" pitchFamily="34" charset="0"/>
              </a:rPr>
              <a:t>The </a:t>
            </a:r>
            <a:r>
              <a:rPr lang="en-US" sz="2000" kern="0" dirty="0" smtClean="0">
                <a:latin typeface="Gill Sans MT" panose="020B0502020104020203" pitchFamily="34" charset="0"/>
              </a:rPr>
              <a:t>Mariana Terrestrial </a:t>
            </a:r>
            <a:r>
              <a:rPr lang="en-US" sz="2000" kern="0" dirty="0">
                <a:latin typeface="Gill Sans MT" panose="020B0502020104020203" pitchFamily="34" charset="0"/>
              </a:rPr>
              <a:t>Reference Frame of 2022 </a:t>
            </a:r>
            <a:endParaRPr lang="en-US" sz="2000" kern="0" dirty="0" smtClean="0">
              <a:latin typeface="Gill Sans MT" panose="020B0502020104020203" pitchFamily="34" charset="0"/>
            </a:endParaRPr>
          </a:p>
          <a:p>
            <a:pPr marL="0" indent="0">
              <a:buFont typeface="Wingdings" pitchFamily="2" charset="2"/>
              <a:buNone/>
              <a:defRPr/>
            </a:pPr>
            <a:r>
              <a:rPr lang="en-US" sz="2000" kern="0" dirty="0" smtClean="0">
                <a:latin typeface="Gill Sans MT" panose="020B0502020104020203" pitchFamily="34" charset="0"/>
              </a:rPr>
              <a:t>	(MTRF2022</a:t>
            </a:r>
            <a:r>
              <a:rPr lang="en-US" kern="0" dirty="0">
                <a:latin typeface="Gill Sans MT" panose="020B0502020104020203" pitchFamily="34" charset="0"/>
              </a:rPr>
              <a:t>)</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2" name="Date Placeholder 1"/>
          <p:cNvSpPr>
            <a:spLocks noGrp="1"/>
          </p:cNvSpPr>
          <p:nvPr>
            <p:ph type="dt" sz="quarter" idx="10"/>
          </p:nvPr>
        </p:nvSpPr>
        <p:spPr/>
        <p:txBody>
          <a:bodyPr/>
          <a:lstStyle/>
          <a:p>
            <a:pPr>
              <a:defRPr/>
            </a:pPr>
            <a:r>
              <a:rPr lang="en-US" altLang="en-US" smtClean="0"/>
              <a:t>April 24, 2017</a:t>
            </a:r>
            <a:endParaRPr lang="en-US" altLang="en-US"/>
          </a:p>
        </p:txBody>
      </p:sp>
      <p:sp>
        <p:nvSpPr>
          <p:cNvPr id="3" name="Footer Placeholder 2"/>
          <p:cNvSpPr>
            <a:spLocks noGrp="1"/>
          </p:cNvSpPr>
          <p:nvPr>
            <p:ph type="ftr" sz="quarter" idx="11"/>
          </p:nvPr>
        </p:nvSpPr>
        <p:spPr/>
        <p:txBody>
          <a:bodyPr/>
          <a:lstStyle/>
          <a:p>
            <a:pPr>
              <a:defRPr/>
            </a:pPr>
            <a:r>
              <a:rPr lang="en-US" smtClean="0"/>
              <a:t>2017 Geospatial Summit, Silver Spring, MD</a:t>
            </a:r>
            <a:endParaRPr lang="en-US"/>
          </a:p>
        </p:txBody>
      </p:sp>
      <p:cxnSp>
        <p:nvCxnSpPr>
          <p:cNvPr id="6" name="Straight Arrow Connector 5"/>
          <p:cNvCxnSpPr/>
          <p:nvPr/>
        </p:nvCxnSpPr>
        <p:spPr>
          <a:xfrm flipV="1">
            <a:off x="1952625" y="2314575"/>
            <a:ext cx="638175"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2625" y="2314575"/>
            <a:ext cx="78105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52625" y="3028950"/>
            <a:ext cx="781050" cy="126365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52625" y="3786188"/>
            <a:ext cx="781050" cy="160496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87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38138"/>
            <a:ext cx="9144000" cy="685800"/>
          </a:xfrm>
        </p:spPr>
        <p:txBody>
          <a:bodyPr/>
          <a:lstStyle/>
          <a:p>
            <a:r>
              <a:rPr lang="en-US" dirty="0" smtClean="0">
                <a:ea typeface="ＭＳ Ｐゴシック" pitchFamily="34" charset="-128"/>
              </a:rPr>
              <a:t> Future Geometric Reference Frame</a:t>
            </a:r>
          </a:p>
        </p:txBody>
      </p:sp>
      <p:sp>
        <p:nvSpPr>
          <p:cNvPr id="46083" name="Rectangle 3"/>
          <p:cNvSpPr>
            <a:spLocks noGrp="1" noChangeArrowheads="1"/>
          </p:cNvSpPr>
          <p:nvPr>
            <p:ph type="body" idx="1"/>
          </p:nvPr>
        </p:nvSpPr>
        <p:spPr>
          <a:xfrm>
            <a:off x="57150" y="904875"/>
            <a:ext cx="9017000" cy="5370513"/>
          </a:xfrm>
        </p:spPr>
        <p:txBody>
          <a:bodyPr/>
          <a:lstStyle/>
          <a:p>
            <a:pPr>
              <a:lnSpc>
                <a:spcPct val="150000"/>
              </a:lnSpc>
            </a:pPr>
            <a:r>
              <a:rPr lang="en-US" sz="2400" dirty="0" smtClean="0">
                <a:ea typeface="ＭＳ Ｐゴシック" pitchFamily="34" charset="-128"/>
              </a:rPr>
              <a:t>CORS-based, via GNSS</a:t>
            </a:r>
          </a:p>
          <a:p>
            <a:pPr>
              <a:lnSpc>
                <a:spcPct val="150000"/>
              </a:lnSpc>
            </a:pPr>
            <a:r>
              <a:rPr lang="en-US" sz="2400" dirty="0" smtClean="0">
                <a:ea typeface="ＭＳ Ｐゴシック" pitchFamily="34" charset="-128"/>
              </a:rPr>
              <a:t>coordinates &amp; velocities in ITRF and official US datum</a:t>
            </a:r>
          </a:p>
          <a:p>
            <a:pPr>
              <a:lnSpc>
                <a:spcPct val="150000"/>
              </a:lnSpc>
            </a:pPr>
            <a:r>
              <a:rPr lang="en-US" sz="2400" dirty="0" smtClean="0">
                <a:ea typeface="ＭＳ Ｐゴシック" pitchFamily="34" charset="-128"/>
              </a:rPr>
              <a:t>Identical to the latest IGS reference frame (as available in 2022) at an epoch to be determined</a:t>
            </a:r>
          </a:p>
          <a:p>
            <a:pPr>
              <a:lnSpc>
                <a:spcPct val="150000"/>
              </a:lnSpc>
            </a:pPr>
            <a:r>
              <a:rPr lang="en-US" sz="2400" dirty="0">
                <a:ea typeface="ＭＳ Ｐゴシック" pitchFamily="34" charset="-128"/>
              </a:rPr>
              <a:t>r</a:t>
            </a:r>
            <a:r>
              <a:rPr lang="en-US" sz="2400" dirty="0" smtClean="0">
                <a:ea typeface="ＭＳ Ｐゴシック" pitchFamily="34" charset="-128"/>
              </a:rPr>
              <a:t>eplace NAD 83 </a:t>
            </a:r>
            <a:r>
              <a:rPr lang="en-US" sz="2400" dirty="0">
                <a:ea typeface="ＭＳ Ｐゴシック" pitchFamily="34" charset="-128"/>
              </a:rPr>
              <a:t>with new geometric </a:t>
            </a:r>
            <a:r>
              <a:rPr lang="en-US" sz="2400" dirty="0" smtClean="0">
                <a:ea typeface="ＭＳ Ｐゴシック" pitchFamily="34" charset="-128"/>
              </a:rPr>
              <a:t>reference frame </a:t>
            </a:r>
            <a:r>
              <a:rPr lang="en-US" sz="2400" dirty="0">
                <a:ea typeface="ＭＳ Ｐゴシック" pitchFamily="34" charset="-128"/>
              </a:rPr>
              <a:t>– by 2022</a:t>
            </a:r>
          </a:p>
          <a:p>
            <a:pPr>
              <a:lnSpc>
                <a:spcPct val="150000"/>
              </a:lnSpc>
            </a:pPr>
            <a:r>
              <a:rPr lang="en-US" sz="2400" dirty="0" smtClean="0">
                <a:ea typeface="ＭＳ Ｐゴシック" pitchFamily="34" charset="-128"/>
              </a:rPr>
              <a:t>passive control tied to new datum; not a component of new datum</a:t>
            </a:r>
          </a:p>
          <a:p>
            <a:pPr>
              <a:lnSpc>
                <a:spcPct val="150000"/>
              </a:lnSpc>
            </a:pPr>
            <a:r>
              <a:rPr lang="en-US" sz="2400" dirty="0" smtClean="0">
                <a:ea typeface="ＭＳ Ｐゴシック" pitchFamily="34" charset="-128"/>
              </a:rPr>
              <a:t>address user needs of datum coordinate </a:t>
            </a:r>
            <a:r>
              <a:rPr lang="en-US" sz="2400" i="1" u="sng" dirty="0" smtClean="0">
                <a:ea typeface="ＭＳ Ｐゴシック" pitchFamily="34" charset="-128"/>
              </a:rPr>
              <a:t>constancy vs. accuracy</a:t>
            </a:r>
          </a:p>
          <a:p>
            <a:pPr>
              <a:lnSpc>
                <a:spcPct val="150000"/>
              </a:lnSpc>
            </a:pPr>
            <a:r>
              <a:rPr lang="en-US" sz="2200" dirty="0" err="1" smtClean="0">
                <a:ea typeface="ＭＳ Ｐゴシック" pitchFamily="34" charset="-128"/>
              </a:rPr>
              <a:t>lat</a:t>
            </a:r>
            <a:r>
              <a:rPr lang="en-US" sz="2200" dirty="0" smtClean="0">
                <a:ea typeface="ＭＳ Ｐゴシック" pitchFamily="34" charset="-128"/>
              </a:rPr>
              <a:t> / long / ellipsoid height of defining points accurate to 1 mm, anytime</a:t>
            </a:r>
          </a:p>
          <a:p>
            <a:pPr>
              <a:lnSpc>
                <a:spcPct val="150000"/>
              </a:lnSpc>
            </a:pPr>
            <a:r>
              <a:rPr lang="en-US" sz="2200" dirty="0" smtClean="0">
                <a:ea typeface="ＭＳ Ｐゴシック" pitchFamily="34" charset="-128"/>
              </a:rPr>
              <a:t>CORS coordinates computed / published daily; track changes </a:t>
            </a:r>
          </a:p>
          <a:p>
            <a:pPr>
              <a:lnSpc>
                <a:spcPct val="150000"/>
              </a:lnSpc>
            </a:pPr>
            <a:r>
              <a:rPr lang="en-US" sz="2200" dirty="0">
                <a:ea typeface="ＭＳ Ｐゴシック" pitchFamily="34" charset="-128"/>
              </a:rPr>
              <a:t>support development of real-time networks</a:t>
            </a:r>
          </a:p>
        </p:txBody>
      </p:sp>
    </p:spTree>
    <p:extLst>
      <p:ext uri="{BB962C8B-B14F-4D97-AF65-F5344CB8AC3E}">
        <p14:creationId xmlns:p14="http://schemas.microsoft.com/office/powerpoint/2010/main" val="393648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r>
              <a:rPr lang="en-US" altLang="en-US" b="1" smtClean="0">
                <a:solidFill>
                  <a:srgbClr val="FF0000"/>
                </a:solidFill>
              </a:rPr>
              <a:t>Scientific Decisions!!</a:t>
            </a:r>
          </a:p>
        </p:txBody>
      </p:sp>
      <p:sp>
        <p:nvSpPr>
          <p:cNvPr id="3" name="Content Placeholder 2"/>
          <p:cNvSpPr>
            <a:spLocks noGrp="1"/>
          </p:cNvSpPr>
          <p:nvPr>
            <p:ph idx="1"/>
          </p:nvPr>
        </p:nvSpPr>
        <p:spPr/>
        <p:txBody>
          <a:bodyPr/>
          <a:lstStyle/>
          <a:p>
            <a:r>
              <a:rPr lang="en-US" altLang="en-US" smtClean="0"/>
              <a:t>Blueprint for 2022, </a:t>
            </a:r>
            <a:r>
              <a:rPr lang="en-US" altLang="en-US" u="sng" smtClean="0"/>
              <a:t>Part 2:  Geopotential</a:t>
            </a:r>
          </a:p>
          <a:p>
            <a:pPr lvl="1">
              <a:buFont typeface="Wingdings" panose="05000000000000000000" pitchFamily="2" charset="2"/>
              <a:buChar char="ü"/>
            </a:pPr>
            <a:r>
              <a:rPr lang="en-US" altLang="en-US" smtClean="0"/>
              <a:t>Global 3-D Geopotential Model (GGM)</a:t>
            </a:r>
          </a:p>
          <a:p>
            <a:pPr lvl="2">
              <a:buFont typeface="Wingdings" panose="05000000000000000000" pitchFamily="2" charset="2"/>
              <a:buChar char="ü"/>
            </a:pPr>
            <a:r>
              <a:rPr lang="en-US" altLang="en-US" smtClean="0"/>
              <a:t>Will contain all GRAV-D data</a:t>
            </a:r>
          </a:p>
          <a:p>
            <a:pPr lvl="2">
              <a:buFont typeface="Wingdings" panose="05000000000000000000" pitchFamily="2" charset="2"/>
              <a:buChar char="ü"/>
            </a:pPr>
            <a:r>
              <a:rPr lang="en-US" altLang="en-US" smtClean="0"/>
              <a:t>Able to yield any physical value on/above surface </a:t>
            </a:r>
          </a:p>
          <a:p>
            <a:pPr lvl="1">
              <a:buFont typeface="Wingdings" panose="05000000000000000000" pitchFamily="2" charset="2"/>
              <a:buChar char="ü"/>
            </a:pPr>
            <a:r>
              <a:rPr lang="en-US" altLang="en-US" smtClean="0"/>
              <a:t>Special high-resolution geoid, DoV and surface gravity products consistent with GGM</a:t>
            </a:r>
          </a:p>
          <a:p>
            <a:pPr lvl="2">
              <a:buFont typeface="Wingdings" panose="05000000000000000000" pitchFamily="2" charset="2"/>
              <a:buChar char="ü"/>
            </a:pPr>
            <a:r>
              <a:rPr lang="en-US" altLang="en-US" smtClean="0"/>
              <a:t>Not global:  NA/Pacific, American Samoa, Guam/CNMI</a:t>
            </a:r>
          </a:p>
          <a:p>
            <a:pPr lvl="1">
              <a:buFont typeface="Wingdings" panose="05000000000000000000" pitchFamily="2" charset="2"/>
              <a:buChar char="ü"/>
            </a:pPr>
            <a:r>
              <a:rPr lang="en-US" altLang="en-US" smtClean="0"/>
              <a:t>Time-Dependencies</a:t>
            </a:r>
          </a:p>
          <a:p>
            <a:pPr lvl="2">
              <a:buFont typeface="Wingdings" panose="05000000000000000000" pitchFamily="2" charset="2"/>
              <a:buChar char="ü"/>
            </a:pPr>
            <a:r>
              <a:rPr lang="en-US" altLang="en-US" smtClean="0"/>
              <a:t>Geoid monitoring service</a:t>
            </a:r>
          </a:p>
          <a:p>
            <a:pPr lvl="3">
              <a:buFont typeface="Wingdings" panose="05000000000000000000" pitchFamily="2" charset="2"/>
              <a:buChar char="ü"/>
            </a:pPr>
            <a:r>
              <a:rPr lang="en-US" altLang="en-US" smtClean="0"/>
              <a:t>Impacts of deglaciation, sea level rise, earthquakes, etc</a:t>
            </a:r>
          </a:p>
          <a:p>
            <a:endParaRPr lang="en-US" altLang="en-US" u="sng" smtClean="0">
              <a:solidFill>
                <a:srgbClr val="FF0000"/>
              </a:solidFill>
            </a:endParaRPr>
          </a:p>
          <a:p>
            <a:pPr lvl="1"/>
            <a:endParaRPr lang="en-US" altLang="en-US" smtClean="0"/>
          </a:p>
        </p:txBody>
      </p:sp>
      <p:sp>
        <p:nvSpPr>
          <p:cNvPr id="4" name="Date Placeholder 3"/>
          <p:cNvSpPr>
            <a:spLocks noGrp="1"/>
          </p:cNvSpPr>
          <p:nvPr>
            <p:ph type="dt" sz="quarter" idx="10"/>
          </p:nvPr>
        </p:nvSpPr>
        <p:spPr/>
        <p:txBody>
          <a:bodyPr/>
          <a:lstStyle/>
          <a:p>
            <a:pPr>
              <a:defRPr/>
            </a:pPr>
            <a:r>
              <a:rPr lang="en-US" smtClean="0"/>
              <a:t>April 24, 2017</a:t>
            </a:r>
            <a:endParaRPr lang="en-US"/>
          </a:p>
        </p:txBody>
      </p:sp>
      <p:sp>
        <p:nvSpPr>
          <p:cNvPr id="5" name="Footer Placeholder 4"/>
          <p:cNvSpPr>
            <a:spLocks noGrp="1"/>
          </p:cNvSpPr>
          <p:nvPr>
            <p:ph type="ftr" sz="quarter" idx="11"/>
          </p:nvPr>
        </p:nvSpPr>
        <p:spPr/>
        <p:txBody>
          <a:bodyPr/>
          <a:lstStyle/>
          <a:p>
            <a:pPr>
              <a:defRPr/>
            </a:pPr>
            <a:r>
              <a:rPr lang="en-US" smtClean="0"/>
              <a:t>2017 Geospatial Summit, Silver Spring, MD</a:t>
            </a:r>
            <a:endParaRPr lang="en-US"/>
          </a:p>
        </p:txBody>
      </p:sp>
    </p:spTree>
    <p:extLst>
      <p:ext uri="{BB962C8B-B14F-4D97-AF65-F5344CB8AC3E}">
        <p14:creationId xmlns:p14="http://schemas.microsoft.com/office/powerpoint/2010/main" val="41882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185550" y="3914493"/>
            <a:ext cx="6747139" cy="2630492"/>
          </a:xfrm>
          <a:prstGeom prst="rect">
            <a:avLst/>
          </a:prstGeom>
          <a:gradFill flip="none" rotWithShape="1">
            <a:gsLst>
              <a:gs pos="78000">
                <a:srgbClr val="8488C4"/>
              </a:gs>
              <a:gs pos="54000">
                <a:srgbClr val="D4DEFF">
                  <a:alpha val="38000"/>
                </a:srgbClr>
              </a:gs>
              <a:gs pos="83000">
                <a:srgbClr val="D4DEFF"/>
              </a:gs>
              <a:gs pos="100000">
                <a:srgbClr val="96AB94"/>
              </a:gs>
            </a:gsLst>
            <a:path path="shape">
              <a:fillToRect l="50000" t="50000" r="50000" b="50000"/>
            </a:path>
            <a:tileRect/>
          </a:gradFill>
          <a:ln w="9525">
            <a:noFill/>
            <a:miter lim="800000"/>
            <a:headEnd/>
            <a:tailEnd/>
          </a:ln>
          <a:effectLst/>
        </p:spPr>
        <p:txBody>
          <a:bodyPr numCol="2"/>
          <a:lstStyle/>
          <a:p>
            <a:pPr lvl="1">
              <a:lnSpc>
                <a:spcPct val="90000"/>
              </a:lnSpc>
              <a:spcBef>
                <a:spcPct val="20000"/>
              </a:spcBef>
              <a:defRPr/>
            </a:pPr>
            <a:endParaRPr lang="en-US" altLang="zh-CN" sz="2800" kern="0" dirty="0">
              <a:latin typeface="+mn-lt"/>
            </a:endParaRPr>
          </a:p>
          <a:p>
            <a:pPr lvl="3">
              <a:lnSpc>
                <a:spcPct val="90000"/>
              </a:lnSpc>
              <a:spcBef>
                <a:spcPct val="20000"/>
              </a:spcBef>
              <a:buFont typeface="Arial" pitchFamily="34" charset="0"/>
              <a:buChar char="•"/>
              <a:defRPr/>
            </a:pPr>
            <a:r>
              <a:rPr lang="en-US" altLang="zh-CN" sz="2800" kern="0" dirty="0">
                <a:latin typeface="+mn-lt"/>
              </a:rPr>
              <a:t>Latitude</a:t>
            </a:r>
          </a:p>
          <a:p>
            <a:pPr lvl="3">
              <a:lnSpc>
                <a:spcPct val="90000"/>
              </a:lnSpc>
              <a:spcBef>
                <a:spcPct val="20000"/>
              </a:spcBef>
              <a:buFont typeface="Arial" pitchFamily="34" charset="0"/>
              <a:buChar char="•"/>
              <a:defRPr/>
            </a:pPr>
            <a:r>
              <a:rPr lang="en-US" altLang="zh-CN" sz="2800" kern="0" dirty="0">
                <a:latin typeface="+mn-lt"/>
                <a:cs typeface="ＭＳ Ｐゴシック" charset="0"/>
              </a:rPr>
              <a:t>Longitude</a:t>
            </a:r>
          </a:p>
          <a:p>
            <a:pPr lvl="3">
              <a:lnSpc>
                <a:spcPct val="90000"/>
              </a:lnSpc>
              <a:spcBef>
                <a:spcPct val="20000"/>
              </a:spcBef>
              <a:buFont typeface="Arial" pitchFamily="34" charset="0"/>
              <a:buChar char="•"/>
              <a:defRPr/>
            </a:pPr>
            <a:r>
              <a:rPr lang="en-US" altLang="zh-CN" sz="2800" kern="0" dirty="0">
                <a:latin typeface="+mn-lt"/>
                <a:cs typeface="ＭＳ Ｐゴシック" charset="0"/>
              </a:rPr>
              <a:t>Height</a:t>
            </a:r>
          </a:p>
          <a:p>
            <a:pPr lvl="3" algn="ctr">
              <a:lnSpc>
                <a:spcPct val="90000"/>
              </a:lnSpc>
              <a:spcBef>
                <a:spcPct val="20000"/>
              </a:spcBef>
              <a:defRPr/>
            </a:pPr>
            <a:r>
              <a:rPr lang="en-US" altLang="zh-CN" sz="2800" kern="0" dirty="0">
                <a:solidFill>
                  <a:srgbClr val="FF0000"/>
                </a:solidFill>
                <a:latin typeface="+mn-lt"/>
                <a:cs typeface="ＭＳ Ｐゴシック" charset="0"/>
              </a:rPr>
              <a:t>     </a:t>
            </a:r>
          </a:p>
          <a:p>
            <a:pPr lvl="1">
              <a:lnSpc>
                <a:spcPct val="90000"/>
              </a:lnSpc>
              <a:spcBef>
                <a:spcPct val="20000"/>
              </a:spcBef>
              <a:defRPr/>
            </a:pPr>
            <a:endParaRPr lang="en-US" altLang="zh-CN" sz="2800" kern="0" dirty="0">
              <a:latin typeface="+mn-lt"/>
              <a:cs typeface="ＭＳ Ｐゴシック" charset="0"/>
            </a:endParaRPr>
          </a:p>
          <a:p>
            <a:pPr lvl="1">
              <a:lnSpc>
                <a:spcPct val="90000"/>
              </a:lnSpc>
              <a:spcBef>
                <a:spcPct val="20000"/>
              </a:spcBef>
              <a:buFont typeface="Arial" pitchFamily="34" charset="0"/>
              <a:buChar char="•"/>
              <a:defRPr/>
            </a:pPr>
            <a:r>
              <a:rPr lang="en-US" altLang="zh-CN" sz="2800" kern="0" dirty="0">
                <a:latin typeface="+mn-lt"/>
                <a:cs typeface="ＭＳ Ｐゴシック" charset="0"/>
              </a:rPr>
              <a:t>Scale</a:t>
            </a:r>
          </a:p>
          <a:p>
            <a:pPr lvl="1">
              <a:lnSpc>
                <a:spcPct val="90000"/>
              </a:lnSpc>
              <a:spcBef>
                <a:spcPct val="20000"/>
              </a:spcBef>
              <a:buFont typeface="Arial" pitchFamily="34" charset="0"/>
              <a:buChar char="•"/>
              <a:defRPr/>
            </a:pPr>
            <a:r>
              <a:rPr lang="en-US" altLang="zh-CN" sz="2800" kern="0" dirty="0">
                <a:latin typeface="+mn-lt"/>
                <a:cs typeface="ＭＳ Ｐゴシック" charset="0"/>
              </a:rPr>
              <a:t>Gravity</a:t>
            </a:r>
          </a:p>
          <a:p>
            <a:pPr lvl="1">
              <a:lnSpc>
                <a:spcPct val="90000"/>
              </a:lnSpc>
              <a:spcBef>
                <a:spcPct val="20000"/>
              </a:spcBef>
              <a:buFont typeface="Arial" pitchFamily="34" charset="0"/>
              <a:buChar char="•"/>
              <a:defRPr/>
            </a:pPr>
            <a:r>
              <a:rPr lang="en-US" altLang="zh-CN" sz="2800" kern="0" dirty="0">
                <a:latin typeface="+mn-lt"/>
                <a:cs typeface="ＭＳ Ｐゴシック" charset="0"/>
              </a:rPr>
              <a:t>Orientation</a:t>
            </a:r>
            <a:endParaRPr lang="en-US" altLang="zh-CN" sz="2800" kern="0" dirty="0">
              <a:solidFill>
                <a:srgbClr val="C00000"/>
              </a:solidFill>
              <a:latin typeface="+mn-lt"/>
              <a:cs typeface="ＭＳ Ｐゴシック" charset="0"/>
            </a:endParaRPr>
          </a:p>
          <a:p>
            <a:pPr algn="ctr">
              <a:lnSpc>
                <a:spcPct val="90000"/>
              </a:lnSpc>
              <a:spcBef>
                <a:spcPct val="20000"/>
              </a:spcBef>
              <a:defRPr/>
            </a:pPr>
            <a:endParaRPr lang="en-US" altLang="zh-CN" sz="2800" kern="0" dirty="0">
              <a:latin typeface="+mn-lt"/>
            </a:endParaRPr>
          </a:p>
        </p:txBody>
      </p:sp>
      <p:sp>
        <p:nvSpPr>
          <p:cNvPr id="24579" name="Rectangle 2"/>
          <p:cNvSpPr>
            <a:spLocks noGrp="1" noChangeArrowheads="1"/>
          </p:cNvSpPr>
          <p:nvPr>
            <p:ph type="title"/>
          </p:nvPr>
        </p:nvSpPr>
        <p:spPr>
          <a:xfrm>
            <a:off x="0" y="192088"/>
            <a:ext cx="9144000" cy="1731962"/>
          </a:xfrm>
        </p:spPr>
        <p:txBody>
          <a:bodyPr/>
          <a:lstStyle/>
          <a:p>
            <a:r>
              <a:rPr lang="en-US" altLang="en-US" sz="3200" smtClean="0"/>
              <a:t>U.S. Department of Commerce</a:t>
            </a:r>
            <a:br>
              <a:rPr lang="en-US" altLang="en-US" sz="3200" smtClean="0"/>
            </a:br>
            <a:r>
              <a:rPr lang="en-US" altLang="en-US" sz="3200" smtClean="0"/>
              <a:t>National Oceanic &amp; Atmospheric Administration</a:t>
            </a:r>
            <a:r>
              <a:rPr lang="en-US" altLang="en-US" sz="3200" b="1" u="sng" smtClean="0"/>
              <a:t/>
            </a:r>
            <a:br>
              <a:rPr lang="en-US" altLang="en-US" sz="3200" b="1" u="sng" smtClean="0"/>
            </a:br>
            <a:r>
              <a:rPr lang="en-US" altLang="en-US" sz="3200" b="1" u="sng" smtClean="0"/>
              <a:t>National Geodetic Survey</a:t>
            </a:r>
            <a:r>
              <a:rPr lang="en-US" altLang="en-US" sz="3200" b="1" smtClean="0"/>
              <a:t>  </a:t>
            </a:r>
            <a:endParaRPr lang="en-US" altLang="en-US" sz="3200" smtClean="0"/>
          </a:p>
        </p:txBody>
      </p:sp>
      <p:sp>
        <p:nvSpPr>
          <p:cNvPr id="25604" name="Rectangle 3"/>
          <p:cNvSpPr>
            <a:spLocks noGrp="1" noChangeArrowheads="1"/>
          </p:cNvSpPr>
          <p:nvPr>
            <p:ph idx="1"/>
          </p:nvPr>
        </p:nvSpPr>
        <p:spPr>
          <a:xfrm>
            <a:off x="0" y="2252663"/>
            <a:ext cx="9144000" cy="1785937"/>
          </a:xfrm>
        </p:spPr>
        <p:txBody>
          <a:bodyPr/>
          <a:lstStyle/>
          <a:p>
            <a:pPr marL="0" indent="0" algn="ctr">
              <a:lnSpc>
                <a:spcPct val="90000"/>
              </a:lnSpc>
              <a:buFontTx/>
              <a:buNone/>
            </a:pPr>
            <a:r>
              <a:rPr lang="en-US" altLang="zh-CN" sz="2400" i="1" smtClean="0"/>
              <a:t>Mission</a:t>
            </a:r>
            <a:r>
              <a:rPr lang="en-US" altLang="zh-CN" sz="2400" smtClean="0"/>
              <a:t>: </a:t>
            </a:r>
            <a:r>
              <a:rPr lang="en-US" altLang="zh-CN" sz="2400" u="sng" smtClean="0"/>
              <a:t>To define, maintain &amp; provide access to the </a:t>
            </a:r>
          </a:p>
          <a:p>
            <a:pPr marL="0" indent="0" algn="ctr">
              <a:lnSpc>
                <a:spcPct val="90000"/>
              </a:lnSpc>
              <a:buFontTx/>
              <a:buNone/>
            </a:pPr>
            <a:r>
              <a:rPr lang="en-US" altLang="zh-CN" sz="2400" b="1" i="1" u="sng" smtClean="0">
                <a:solidFill>
                  <a:srgbClr val="3333CC"/>
                </a:solidFill>
              </a:rPr>
              <a:t>National Spatial Reference System (NSRS)</a:t>
            </a:r>
            <a:r>
              <a:rPr lang="en-US" altLang="zh-CN" sz="2400" b="1" smtClean="0"/>
              <a:t> </a:t>
            </a:r>
          </a:p>
          <a:p>
            <a:pPr marL="0" indent="0" algn="ctr">
              <a:lnSpc>
                <a:spcPct val="90000"/>
              </a:lnSpc>
              <a:buFontTx/>
              <a:buNone/>
            </a:pPr>
            <a:r>
              <a:rPr lang="en-US" altLang="zh-CN" sz="2400" u="sng" smtClean="0"/>
              <a:t>to meet our Nation’s economic, social &amp; environmental needs</a:t>
            </a:r>
          </a:p>
        </p:txBody>
      </p:sp>
      <p:sp>
        <p:nvSpPr>
          <p:cNvPr id="25605" name="TextBox 4"/>
          <p:cNvSpPr txBox="1">
            <a:spLocks noChangeArrowheads="1"/>
          </p:cNvSpPr>
          <p:nvPr/>
        </p:nvSpPr>
        <p:spPr bwMode="auto">
          <a:xfrm>
            <a:off x="1244600" y="3892550"/>
            <a:ext cx="6643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u="sng">
                <a:ea typeface="MS PGothic" pitchFamily="34" charset="-128"/>
              </a:rPr>
              <a:t>National Spatial Reference System</a:t>
            </a: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endParaRPr lang="en-US" altLang="en-US" sz="2400">
              <a:ea typeface="MS PGothic" pitchFamily="34" charset="-128"/>
            </a:endParaRPr>
          </a:p>
          <a:p>
            <a:pPr algn="ctr" eaLnBrk="1" hangingPunct="1">
              <a:spcBef>
                <a:spcPct val="0"/>
              </a:spcBef>
              <a:buFontTx/>
              <a:buNone/>
            </a:pPr>
            <a:r>
              <a:rPr lang="en-US" altLang="en-US" sz="2400" i="1" u="sng">
                <a:solidFill>
                  <a:srgbClr val="C00000"/>
                </a:solidFill>
                <a:ea typeface="MS PGothic" pitchFamily="34" charset="-128"/>
              </a:rPr>
              <a:t>&amp; their time variations</a:t>
            </a:r>
          </a:p>
        </p:txBody>
      </p:sp>
    </p:spTree>
    <p:extLst>
      <p:ext uri="{BB962C8B-B14F-4D97-AF65-F5344CB8AC3E}">
        <p14:creationId xmlns:p14="http://schemas.microsoft.com/office/powerpoint/2010/main" val="20806837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r>
              <a:rPr lang="en-US" altLang="en-US" smtClean="0"/>
              <a:t>Names</a:t>
            </a:r>
          </a:p>
        </p:txBody>
      </p:sp>
      <p:sp>
        <p:nvSpPr>
          <p:cNvPr id="23556" name="Content Placeholder 2"/>
          <p:cNvSpPr txBox="1">
            <a:spLocks/>
          </p:cNvSpPr>
          <p:nvPr/>
        </p:nvSpPr>
        <p:spPr bwMode="auto">
          <a:xfrm>
            <a:off x="860425" y="1524000"/>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Font typeface="Arial" panose="020B0604020202020204" pitchFamily="34" charset="0"/>
              <a:buNone/>
              <a:defRPr/>
            </a:pPr>
            <a:r>
              <a:rPr lang="en-US" altLang="en-US" sz="2400" u="sng" dirty="0" smtClean="0">
                <a:cs typeface="Times New Roman" panose="02020603050405020304" pitchFamily="18" charset="0"/>
              </a:rPr>
              <a:t>The Old:</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NAVD </a:t>
            </a:r>
            <a:r>
              <a:rPr lang="en-US" altLang="en-US" sz="2400" dirty="0">
                <a:cs typeface="Times New Roman" panose="02020603050405020304" pitchFamily="18" charset="0"/>
              </a:rPr>
              <a:t>88</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PRVD 02</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VIVD09</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ASVD02</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NMVD03</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GUVD04</a:t>
            </a: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IGLD </a:t>
            </a:r>
            <a:r>
              <a:rPr lang="en-US" altLang="en-US" sz="2400" dirty="0" smtClean="0">
                <a:cs typeface="Times New Roman" panose="02020603050405020304" pitchFamily="18" charset="0"/>
              </a:rPr>
              <a:t>85</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IGSN71</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GEOID12B</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DEFLEC12B</a:t>
            </a:r>
          </a:p>
          <a:p>
            <a:pPr marL="457200" lvl="1" indent="0" eaLnBrk="1" hangingPunct="1">
              <a:buFont typeface="Arial" panose="020B0604020202020204" pitchFamily="34" charset="0"/>
              <a:buNone/>
              <a:defRPr/>
            </a:pPr>
            <a:endParaRPr lang="en-US" altLang="en-US" dirty="0">
              <a:cs typeface="Times New Roman" panose="02020603050405020304" pitchFamily="18" charset="0"/>
            </a:endParaRPr>
          </a:p>
          <a:p>
            <a:pPr lvl="1" eaLnBrk="1" hangingPunct="1">
              <a:defRPr/>
            </a:pPr>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819400" y="2514600"/>
            <a:ext cx="6324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Font typeface="Arial" panose="020B0604020202020204" pitchFamily="34" charset="0"/>
              <a:buNone/>
              <a:defRPr/>
            </a:pPr>
            <a:r>
              <a:rPr lang="en-US" altLang="en-US" sz="2400" u="sng" dirty="0" smtClean="0">
                <a:cs typeface="Times New Roman" panose="02020603050405020304" pitchFamily="18" charset="0"/>
              </a:rPr>
              <a:t>The New:</a:t>
            </a:r>
          </a:p>
          <a:p>
            <a:pPr marL="457200" lvl="1" indent="0" eaLnBrk="1" hangingPunct="1">
              <a:buFont typeface="Arial" panose="020B0604020202020204" pitchFamily="34" charset="0"/>
              <a:buNone/>
              <a:defRPr/>
            </a:pPr>
            <a:r>
              <a:rPr lang="en-US" altLang="en-US" sz="2400" dirty="0" smtClean="0">
                <a:cs typeface="Times New Roman" panose="02020603050405020304" pitchFamily="18" charset="0"/>
              </a:rPr>
              <a:t>The North American-Pacific Geopotential Datum of 2022 (NAPGD2022)</a:t>
            </a:r>
          </a:p>
          <a:p>
            <a:pPr marL="457200" lvl="1" indent="0" eaLnBrk="1" hangingPunct="1">
              <a:buFont typeface="Arial" panose="020B0604020202020204" pitchFamily="34" charset="0"/>
              <a:buNone/>
              <a:defRPr/>
            </a:pPr>
            <a:endParaRPr lang="en-US" altLang="en-US" sz="2400" dirty="0" smtClean="0">
              <a:cs typeface="Times New Roman" panose="02020603050405020304" pitchFamily="18" charset="0"/>
            </a:endParaRPr>
          </a:p>
          <a:p>
            <a:pPr marL="457200" lvl="1" indent="0" eaLnBrk="1" hangingPunct="1">
              <a:buFont typeface="Arial" panose="020B0604020202020204" pitchFamily="34" charset="0"/>
              <a:buNone/>
              <a:defRPr/>
            </a:pPr>
            <a:r>
              <a:rPr lang="en-US" altLang="en-US" sz="2400" dirty="0">
                <a:cs typeface="Times New Roman" panose="02020603050405020304" pitchFamily="18" charset="0"/>
              </a:rPr>
              <a:t>	</a:t>
            </a:r>
            <a:r>
              <a:rPr lang="en-US" altLang="en-US" sz="2400" dirty="0" smtClean="0">
                <a:cs typeface="Times New Roman" panose="02020603050405020304" pitchFamily="18" charset="0"/>
              </a:rPr>
              <a:t>- Will include GEOID2022</a:t>
            </a:r>
          </a:p>
          <a:p>
            <a:pPr marL="457200" lvl="1" indent="0" eaLnBrk="1" hangingPunct="1">
              <a:buFont typeface="Arial" panose="020B0604020202020204" pitchFamily="34" charset="0"/>
              <a:buNone/>
              <a:defRPr/>
            </a:pPr>
            <a:endParaRPr lang="en-US" altLang="en-US" sz="2400" dirty="0" smtClean="0">
              <a:cs typeface="Times New Roman" panose="02020603050405020304" pitchFamily="18" charset="0"/>
            </a:endParaRPr>
          </a:p>
          <a:p>
            <a:pPr marL="457200" lvl="1" indent="0" eaLnBrk="1" hangingPunct="1">
              <a:buFont typeface="Arial" panose="020B0604020202020204" pitchFamily="34" charset="0"/>
              <a:buNone/>
              <a:defRPr/>
            </a:pPr>
            <a:endParaRPr lang="en-US" altLang="en-US" sz="2400" dirty="0" smtClean="0">
              <a:cs typeface="Times New Roman" panose="02020603050405020304" pitchFamily="18" charset="0"/>
            </a:endParaRPr>
          </a:p>
          <a:p>
            <a:pPr marL="457200" lvl="1" indent="0" eaLnBrk="1" hangingPunct="1">
              <a:buFont typeface="Arial" panose="020B0604020202020204" pitchFamily="34" charset="0"/>
              <a:buNone/>
              <a:defRPr/>
            </a:pPr>
            <a:endParaRPr lang="en-US" altLang="en-US" dirty="0">
              <a:cs typeface="Times New Roman" panose="02020603050405020304" pitchFamily="18" charset="0"/>
            </a:endParaRPr>
          </a:p>
          <a:p>
            <a:pPr lvl="1" eaLnBrk="1" hangingPunct="1">
              <a:defRPr/>
            </a:pPr>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quarter" idx="10"/>
          </p:nvPr>
        </p:nvSpPr>
        <p:spPr/>
        <p:txBody>
          <a:bodyPr/>
          <a:lstStyle/>
          <a:p>
            <a:pPr>
              <a:defRPr/>
            </a:pPr>
            <a:r>
              <a:rPr lang="en-US" altLang="en-US" smtClean="0"/>
              <a:t>April 24, 2017</a:t>
            </a:r>
            <a:endParaRPr lang="en-US" altLang="en-US"/>
          </a:p>
        </p:txBody>
      </p:sp>
      <p:sp>
        <p:nvSpPr>
          <p:cNvPr id="3" name="Footer Placeholder 2"/>
          <p:cNvSpPr>
            <a:spLocks noGrp="1"/>
          </p:cNvSpPr>
          <p:nvPr>
            <p:ph type="ftr" sz="quarter" idx="11"/>
          </p:nvPr>
        </p:nvSpPr>
        <p:spPr/>
        <p:txBody>
          <a:bodyPr/>
          <a:lstStyle/>
          <a:p>
            <a:pPr>
              <a:defRPr/>
            </a:pPr>
            <a:r>
              <a:rPr lang="en-US" smtClean="0"/>
              <a:t>2017 Geospatial Summit, Silver Spring, MD</a:t>
            </a:r>
            <a:endParaRPr lang="en-US"/>
          </a:p>
        </p:txBody>
      </p:sp>
      <p:sp>
        <p:nvSpPr>
          <p:cNvPr id="4" name="TextBox 3"/>
          <p:cNvSpPr txBox="1">
            <a:spLocks noChangeArrowheads="1"/>
          </p:cNvSpPr>
          <p:nvPr/>
        </p:nvSpPr>
        <p:spPr bwMode="auto">
          <a:xfrm>
            <a:off x="0" y="1990725"/>
            <a:ext cx="9890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Orthometric</a:t>
            </a:r>
          </a:p>
          <a:p>
            <a:pPr eaLnBrk="1" hangingPunct="1">
              <a:spcBef>
                <a:spcPct val="0"/>
              </a:spcBef>
              <a:buFontTx/>
              <a:buNone/>
            </a:pPr>
            <a:r>
              <a:rPr lang="en-US" altLang="en-US" sz="1100" b="1">
                <a:solidFill>
                  <a:srgbClr val="FF0000"/>
                </a:solidFill>
              </a:rPr>
              <a:t>Heights</a:t>
            </a:r>
          </a:p>
        </p:txBody>
      </p:sp>
      <p:sp>
        <p:nvSpPr>
          <p:cNvPr id="8" name="TextBox 7"/>
          <p:cNvSpPr txBox="1">
            <a:spLocks noChangeArrowheads="1"/>
          </p:cNvSpPr>
          <p:nvPr/>
        </p:nvSpPr>
        <p:spPr bwMode="auto">
          <a:xfrm>
            <a:off x="0" y="3238500"/>
            <a:ext cx="9890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Normal</a:t>
            </a:r>
          </a:p>
          <a:p>
            <a:pPr eaLnBrk="1" hangingPunct="1">
              <a:spcBef>
                <a:spcPct val="0"/>
              </a:spcBef>
              <a:buFontTx/>
              <a:buNone/>
            </a:pPr>
            <a:r>
              <a:rPr lang="en-US" altLang="en-US" sz="1100" b="1">
                <a:solidFill>
                  <a:srgbClr val="FF0000"/>
                </a:solidFill>
              </a:rPr>
              <a:t>Orthometric</a:t>
            </a:r>
          </a:p>
          <a:p>
            <a:pPr eaLnBrk="1" hangingPunct="1">
              <a:spcBef>
                <a:spcPct val="0"/>
              </a:spcBef>
              <a:buFontTx/>
              <a:buNone/>
            </a:pPr>
            <a:r>
              <a:rPr lang="en-US" altLang="en-US" sz="1100" b="1">
                <a:solidFill>
                  <a:srgbClr val="FF0000"/>
                </a:solidFill>
              </a:rPr>
              <a:t>Heights</a:t>
            </a:r>
          </a:p>
        </p:txBody>
      </p:sp>
      <p:sp>
        <p:nvSpPr>
          <p:cNvPr id="5" name="Left Brace 4"/>
          <p:cNvSpPr/>
          <p:nvPr/>
        </p:nvSpPr>
        <p:spPr>
          <a:xfrm>
            <a:off x="989013" y="2514600"/>
            <a:ext cx="258762" cy="204787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TextBox 9"/>
          <p:cNvSpPr txBox="1">
            <a:spLocks noChangeArrowheads="1"/>
          </p:cNvSpPr>
          <p:nvPr/>
        </p:nvSpPr>
        <p:spPr bwMode="auto">
          <a:xfrm>
            <a:off x="-38100" y="4602163"/>
            <a:ext cx="7731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Dynamic</a:t>
            </a:r>
          </a:p>
          <a:p>
            <a:pPr eaLnBrk="1" hangingPunct="1">
              <a:spcBef>
                <a:spcPct val="0"/>
              </a:spcBef>
              <a:buFontTx/>
              <a:buNone/>
            </a:pPr>
            <a:r>
              <a:rPr lang="en-US" altLang="en-US" sz="1100" b="1">
                <a:solidFill>
                  <a:srgbClr val="FF0000"/>
                </a:solidFill>
              </a:rPr>
              <a:t>Heights</a:t>
            </a:r>
          </a:p>
        </p:txBody>
      </p:sp>
      <p:sp>
        <p:nvSpPr>
          <p:cNvPr id="11" name="TextBox 10"/>
          <p:cNvSpPr txBox="1">
            <a:spLocks noChangeArrowheads="1"/>
          </p:cNvSpPr>
          <p:nvPr/>
        </p:nvSpPr>
        <p:spPr bwMode="auto">
          <a:xfrm>
            <a:off x="-44450" y="5153025"/>
            <a:ext cx="669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Gravity</a:t>
            </a:r>
          </a:p>
        </p:txBody>
      </p:sp>
      <p:sp>
        <p:nvSpPr>
          <p:cNvPr id="13" name="TextBox 12"/>
          <p:cNvSpPr txBox="1">
            <a:spLocks noChangeArrowheads="1"/>
          </p:cNvSpPr>
          <p:nvPr/>
        </p:nvSpPr>
        <p:spPr bwMode="auto">
          <a:xfrm>
            <a:off x="-44450" y="5535613"/>
            <a:ext cx="10017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Geoid</a:t>
            </a:r>
          </a:p>
          <a:p>
            <a:pPr eaLnBrk="1" hangingPunct="1">
              <a:spcBef>
                <a:spcPct val="0"/>
              </a:spcBef>
              <a:buFontTx/>
              <a:buNone/>
            </a:pPr>
            <a:r>
              <a:rPr lang="en-US" altLang="en-US" sz="1100" b="1">
                <a:solidFill>
                  <a:srgbClr val="FF0000"/>
                </a:solidFill>
              </a:rPr>
              <a:t>Undulations</a:t>
            </a:r>
          </a:p>
        </p:txBody>
      </p:sp>
      <p:sp>
        <p:nvSpPr>
          <p:cNvPr id="14" name="TextBox 13"/>
          <p:cNvSpPr txBox="1">
            <a:spLocks noChangeArrowheads="1"/>
          </p:cNvSpPr>
          <p:nvPr/>
        </p:nvSpPr>
        <p:spPr bwMode="auto">
          <a:xfrm>
            <a:off x="-11113" y="5965825"/>
            <a:ext cx="11477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FF0000"/>
                </a:solidFill>
              </a:rPr>
              <a:t>Deflections of</a:t>
            </a:r>
          </a:p>
          <a:p>
            <a:pPr eaLnBrk="1" hangingPunct="1">
              <a:spcBef>
                <a:spcPct val="0"/>
              </a:spcBef>
              <a:buFontTx/>
              <a:buNone/>
            </a:pPr>
            <a:r>
              <a:rPr lang="en-US" altLang="en-US" sz="1100" b="1">
                <a:solidFill>
                  <a:srgbClr val="FF0000"/>
                </a:solidFill>
              </a:rPr>
              <a:t>the Vertical</a:t>
            </a:r>
          </a:p>
        </p:txBody>
      </p:sp>
    </p:spTree>
    <p:extLst>
      <p:ext uri="{BB962C8B-B14F-4D97-AF65-F5344CB8AC3E}">
        <p14:creationId xmlns:p14="http://schemas.microsoft.com/office/powerpoint/2010/main" val="72179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96875"/>
            <a:ext cx="9144000" cy="685800"/>
          </a:xfrm>
        </p:spPr>
        <p:txBody>
          <a:bodyPr/>
          <a:lstStyle/>
          <a:p>
            <a:r>
              <a:rPr lang="en-US" dirty="0" smtClean="0">
                <a:ea typeface="ＭＳ Ｐゴシック" pitchFamily="34" charset="-128"/>
              </a:rPr>
              <a:t>Future Geopotential Reference Frame</a:t>
            </a:r>
          </a:p>
        </p:txBody>
      </p:sp>
      <p:sp>
        <p:nvSpPr>
          <p:cNvPr id="47107" name="Rectangle 3"/>
          <p:cNvSpPr>
            <a:spLocks noGrp="1" noChangeArrowheads="1"/>
          </p:cNvSpPr>
          <p:nvPr>
            <p:ph type="body" idx="1"/>
          </p:nvPr>
        </p:nvSpPr>
        <p:spPr>
          <a:xfrm>
            <a:off x="57150" y="1190625"/>
            <a:ext cx="9017000" cy="4854575"/>
          </a:xfrm>
        </p:spPr>
        <p:txBody>
          <a:bodyPr/>
          <a:lstStyle/>
          <a:p>
            <a:pPr>
              <a:lnSpc>
                <a:spcPct val="150000"/>
              </a:lnSpc>
            </a:pPr>
            <a:r>
              <a:rPr lang="en-US" sz="2400" dirty="0" smtClean="0">
                <a:ea typeface="ＭＳ Ｐゴシック" pitchFamily="34" charset="-128"/>
              </a:rPr>
              <a:t>replace NAVD88 with new geopotential reference frame – by 2022</a:t>
            </a:r>
          </a:p>
          <a:p>
            <a:pPr>
              <a:lnSpc>
                <a:spcPct val="150000"/>
              </a:lnSpc>
            </a:pPr>
            <a:r>
              <a:rPr lang="en-US" sz="2400" dirty="0" smtClean="0">
                <a:ea typeface="ＭＳ Ｐゴシック" pitchFamily="34" charset="-128"/>
              </a:rPr>
              <a:t>gravimetric geoid-based, in combination with GNSS</a:t>
            </a:r>
          </a:p>
          <a:p>
            <a:pPr>
              <a:lnSpc>
                <a:spcPct val="150000"/>
              </a:lnSpc>
            </a:pPr>
            <a:r>
              <a:rPr lang="en-US" sz="2400" dirty="0" smtClean="0">
                <a:ea typeface="ＭＳ Ｐゴシック" pitchFamily="34" charset="-128"/>
              </a:rPr>
              <a:t>monitor time-varying nature of gravity field</a:t>
            </a:r>
          </a:p>
          <a:p>
            <a:pPr>
              <a:lnSpc>
                <a:spcPct val="150000"/>
              </a:lnSpc>
            </a:pPr>
            <a:r>
              <a:rPr lang="en-US" sz="2400" dirty="0" smtClean="0">
                <a:ea typeface="ＭＳ Ｐゴシック" pitchFamily="34" charset="-128"/>
              </a:rPr>
              <a:t>develop transformation tools to relate to NAVD88</a:t>
            </a:r>
          </a:p>
          <a:p>
            <a:pPr>
              <a:lnSpc>
                <a:spcPct val="150000"/>
              </a:lnSpc>
            </a:pPr>
            <a:r>
              <a:rPr lang="en-US" sz="2200" dirty="0" smtClean="0">
                <a:ea typeface="ＭＳ Ｐゴシック" pitchFamily="34" charset="-128"/>
              </a:rPr>
              <a:t>build most accurate ever continental gravimetric geoid model (</a:t>
            </a:r>
            <a:r>
              <a:rPr lang="en-US" sz="1800" dirty="0" smtClean="0">
                <a:ea typeface="ＭＳ Ｐゴシック" pitchFamily="34" charset="-128"/>
              </a:rPr>
              <a:t>GRAV-D</a:t>
            </a:r>
            <a:r>
              <a:rPr lang="en-US" sz="2200" dirty="0" smtClean="0">
                <a:ea typeface="ＭＳ Ｐゴシック" pitchFamily="34" charset="-128"/>
              </a:rPr>
              <a:t>) </a:t>
            </a:r>
          </a:p>
          <a:p>
            <a:pPr>
              <a:lnSpc>
                <a:spcPct val="150000"/>
              </a:lnSpc>
            </a:pPr>
            <a:r>
              <a:rPr lang="en-US" sz="2200" dirty="0" smtClean="0">
                <a:ea typeface="ＭＳ Ｐゴシック" pitchFamily="34" charset="-128"/>
              </a:rPr>
              <a:t>determine gravity with accuracy of 10 </a:t>
            </a:r>
            <a:r>
              <a:rPr lang="en-US" sz="2200" dirty="0" err="1" smtClean="0">
                <a:ea typeface="ＭＳ Ｐゴシック" pitchFamily="34" charset="-128"/>
              </a:rPr>
              <a:t>microGals</a:t>
            </a:r>
            <a:r>
              <a:rPr lang="en-US" sz="2200" dirty="0" smtClean="0">
                <a:ea typeface="ＭＳ Ｐゴシック" pitchFamily="34" charset="-128"/>
              </a:rPr>
              <a:t>, anytime</a:t>
            </a:r>
          </a:p>
          <a:p>
            <a:pPr>
              <a:lnSpc>
                <a:spcPct val="150000"/>
              </a:lnSpc>
            </a:pPr>
            <a:r>
              <a:rPr lang="en-US" sz="2200" dirty="0" smtClean="0">
                <a:ea typeface="ＭＳ Ｐゴシック" pitchFamily="34" charset="-128"/>
              </a:rPr>
              <a:t>support both </a:t>
            </a:r>
            <a:r>
              <a:rPr lang="en-US" sz="2200" dirty="0" err="1" smtClean="0">
                <a:ea typeface="ＭＳ Ｐゴシック" pitchFamily="34" charset="-128"/>
              </a:rPr>
              <a:t>orthometric</a:t>
            </a:r>
            <a:r>
              <a:rPr lang="en-US" sz="2200" dirty="0" smtClean="0">
                <a:ea typeface="ＭＳ Ｐゴシック" pitchFamily="34" charset="-128"/>
              </a:rPr>
              <a:t> and dynamic heights</a:t>
            </a:r>
          </a:p>
          <a:p>
            <a:pPr>
              <a:lnSpc>
                <a:spcPct val="150000"/>
              </a:lnSpc>
            </a:pPr>
            <a:r>
              <a:rPr lang="en-US" sz="2200" dirty="0" smtClean="0">
                <a:ea typeface="ＭＳ Ｐゴシック" pitchFamily="34" charset="-128"/>
              </a:rPr>
              <a:t>Height Modernization is fully supported</a:t>
            </a:r>
          </a:p>
          <a:p>
            <a:pPr>
              <a:lnSpc>
                <a:spcPct val="150000"/>
              </a:lnSpc>
              <a:buFont typeface="Arial" charset="0"/>
              <a:buNone/>
            </a:pPr>
            <a:endParaRPr lang="en-US" sz="1800" b="1" dirty="0" smtClean="0">
              <a:ea typeface="ＭＳ Ｐゴシック" pitchFamily="34" charset="-128"/>
            </a:endParaRPr>
          </a:p>
        </p:txBody>
      </p:sp>
    </p:spTree>
    <p:extLst>
      <p:ext uri="{BB962C8B-B14F-4D97-AF65-F5344CB8AC3E}">
        <p14:creationId xmlns:p14="http://schemas.microsoft.com/office/powerpoint/2010/main" val="242095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779"/>
            <a:ext cx="8229600" cy="857250"/>
          </a:xfrm>
        </p:spPr>
        <p:txBody>
          <a:bodyPr/>
          <a:lstStyle/>
          <a:p>
            <a:r>
              <a:rPr lang="en-US" sz="4000" dirty="0" smtClean="0"/>
              <a:t>Why replace NAVD 88 and NAD 83?</a:t>
            </a:r>
            <a:endParaRPr lang="en-US" sz="4000" dirty="0"/>
          </a:p>
        </p:txBody>
      </p:sp>
      <p:sp>
        <p:nvSpPr>
          <p:cNvPr id="3" name="Content Placeholder 2"/>
          <p:cNvSpPr>
            <a:spLocks noGrp="1"/>
          </p:cNvSpPr>
          <p:nvPr>
            <p:ph idx="1"/>
          </p:nvPr>
        </p:nvSpPr>
        <p:spPr>
          <a:xfrm>
            <a:off x="457200" y="1530353"/>
            <a:ext cx="8229600" cy="3781824"/>
          </a:xfrm>
        </p:spPr>
        <p:txBody>
          <a:bodyPr/>
          <a:lstStyle/>
          <a:p>
            <a:r>
              <a:rPr lang="en-US" sz="2800" b="1" dirty="0" smtClean="0"/>
              <a:t>ACCESS!</a:t>
            </a:r>
          </a:p>
          <a:p>
            <a:pPr lvl="1"/>
            <a:r>
              <a:rPr lang="en-US" sz="2400" dirty="0" smtClean="0"/>
              <a:t>easier to find the sky than a 60-year-old bench mark</a:t>
            </a:r>
          </a:p>
          <a:p>
            <a:pPr lvl="1"/>
            <a:r>
              <a:rPr lang="en-US" sz="2400" dirty="0" smtClean="0"/>
              <a:t>GNSS equipment is cheap and fast</a:t>
            </a:r>
          </a:p>
          <a:p>
            <a:r>
              <a:rPr lang="en-US" sz="2800" b="1" dirty="0" smtClean="0"/>
              <a:t>ACCURACY!</a:t>
            </a:r>
          </a:p>
          <a:p>
            <a:pPr lvl="1"/>
            <a:r>
              <a:rPr lang="en-US" sz="2400" dirty="0"/>
              <a:t>e</a:t>
            </a:r>
            <a:r>
              <a:rPr lang="en-US" sz="2400" dirty="0" smtClean="0"/>
              <a:t>asier to trust the sky than a 60-year old bench mark</a:t>
            </a:r>
          </a:p>
          <a:p>
            <a:pPr lvl="1"/>
            <a:r>
              <a:rPr lang="en-US" sz="2400" dirty="0" smtClean="0"/>
              <a:t>immune to passive mark instability</a:t>
            </a:r>
          </a:p>
          <a:p>
            <a:r>
              <a:rPr lang="en-US" sz="2800" b="1" dirty="0" smtClean="0"/>
              <a:t>GLOBAL STANDARDS!</a:t>
            </a:r>
          </a:p>
          <a:p>
            <a:pPr lvl="1"/>
            <a:r>
              <a:rPr lang="en-US" sz="2400" dirty="0" smtClean="0">
                <a:effectLst/>
              </a:rPr>
              <a:t>systematic errors of many meters across the US</a:t>
            </a:r>
            <a:endParaRPr lang="en-US" sz="2400" dirty="0" smtClean="0"/>
          </a:p>
          <a:p>
            <a:pPr lvl="1"/>
            <a:r>
              <a:rPr lang="en-US" sz="2400" dirty="0" smtClean="0"/>
              <a:t>aligns with GPS, international efforts</a:t>
            </a:r>
          </a:p>
          <a:p>
            <a:pPr lvl="1"/>
            <a:r>
              <a:rPr lang="en-US" sz="2400" dirty="0" smtClean="0"/>
              <a:t>aligns with Canada, Mexico</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dirty="0" smtClean="0"/>
              <a:t>April 24, 2017</a:t>
            </a:r>
            <a:endParaRPr lang="en-US" dirty="0"/>
          </a:p>
        </p:txBody>
      </p:sp>
      <p:sp>
        <p:nvSpPr>
          <p:cNvPr id="5" name="Footer Placeholder 4"/>
          <p:cNvSpPr>
            <a:spLocks noGrp="1"/>
          </p:cNvSpPr>
          <p:nvPr>
            <p:ph type="ftr" sz="quarter" idx="11"/>
          </p:nvPr>
        </p:nvSpPr>
        <p:spPr/>
        <p:txBody>
          <a:bodyPr/>
          <a:lstStyle/>
          <a:p>
            <a:pPr>
              <a:defRPr/>
            </a:pPr>
            <a:r>
              <a:rPr lang="en-US" dirty="0" smtClean="0"/>
              <a:t>2017 Geospatial Summit </a:t>
            </a:r>
            <a:endParaRPr lang="en-US" dirty="0"/>
          </a:p>
        </p:txBody>
      </p:sp>
      <p:sp>
        <p:nvSpPr>
          <p:cNvPr id="6" name="Slide Number Placeholder 5"/>
          <p:cNvSpPr>
            <a:spLocks noGrp="1"/>
          </p:cNvSpPr>
          <p:nvPr>
            <p:ph type="sldNum" sz="quarter" idx="12"/>
          </p:nvPr>
        </p:nvSpPr>
        <p:spPr/>
        <p:txBody>
          <a:bodyPr/>
          <a:lstStyle/>
          <a:p>
            <a:fld id="{EB5F5968-2192-4CB3-ABDB-EF83C119BB8E}" type="slidenum">
              <a:rPr lang="en-US" altLang="en-US" smtClean="0"/>
              <a:pPr/>
              <a:t>32</a:t>
            </a:fld>
            <a:endParaRPr lang="en-US" altLang="en-US"/>
          </a:p>
        </p:txBody>
      </p:sp>
    </p:spTree>
    <p:extLst>
      <p:ext uri="{BB962C8B-B14F-4D97-AF65-F5344CB8AC3E}">
        <p14:creationId xmlns:p14="http://schemas.microsoft.com/office/powerpoint/2010/main" val="4198986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419100"/>
            <a:ext cx="9144000" cy="952500"/>
          </a:xfrm>
        </p:spPr>
        <p:txBody>
          <a:bodyPr/>
          <a:lstStyle/>
          <a:p>
            <a:pPr eaLnBrk="1" hangingPunct="1"/>
            <a:r>
              <a:rPr lang="en-US" dirty="0" smtClean="0"/>
              <a:t>Accessing the New </a:t>
            </a:r>
            <a:r>
              <a:rPr lang="en-US" dirty="0" err="1" smtClean="0"/>
              <a:t>Datums</a:t>
            </a:r>
            <a:endParaRPr lang="en-US" dirty="0" smtClean="0"/>
          </a:p>
        </p:txBody>
      </p:sp>
      <p:pic>
        <p:nvPicPr>
          <p:cNvPr id="78851" name="Picture 8" descr="Corbin_VA"/>
          <p:cNvPicPr>
            <a:picLocks noGrp="1" noChangeAspect="1" noChangeArrowheads="1"/>
          </p:cNvPicPr>
          <p:nvPr>
            <p:ph sz="half" idx="2"/>
          </p:nvPr>
        </p:nvPicPr>
        <p:blipFill>
          <a:blip r:embed="rId3" cstate="print"/>
          <a:srcRect/>
          <a:stretch>
            <a:fillRect/>
          </a:stretch>
        </p:blipFill>
        <p:spPr>
          <a:xfrm>
            <a:off x="5443538" y="1905000"/>
            <a:ext cx="3200400" cy="4267200"/>
          </a:xfrm>
        </p:spPr>
      </p:pic>
      <p:sp>
        <p:nvSpPr>
          <p:cNvPr id="78852" name="Content Placeholder 2"/>
          <p:cNvSpPr>
            <a:spLocks noGrp="1"/>
          </p:cNvSpPr>
          <p:nvPr>
            <p:ph type="body" sz="half" idx="1"/>
          </p:nvPr>
        </p:nvSpPr>
        <p:spPr>
          <a:xfrm>
            <a:off x="614144" y="1562099"/>
            <a:ext cx="4529138" cy="3746880"/>
          </a:xfrm>
        </p:spPr>
        <p:txBody>
          <a:bodyPr/>
          <a:lstStyle/>
          <a:p>
            <a:r>
              <a:rPr lang="en-US" sz="1600" b="1" dirty="0" smtClean="0"/>
              <a:t>Primary access</a:t>
            </a:r>
            <a:r>
              <a:rPr lang="en-US" sz="1600" dirty="0" smtClean="0"/>
              <a:t> (NGS mission)</a:t>
            </a:r>
          </a:p>
          <a:p>
            <a:pPr lvl="1"/>
            <a:r>
              <a:rPr lang="en-US" sz="1600" dirty="0" smtClean="0"/>
              <a:t>Users with geodetic quality GNSS receivers will continue to use OPUS suite of tools</a:t>
            </a:r>
          </a:p>
          <a:p>
            <a:pPr lvl="1"/>
            <a:r>
              <a:rPr lang="en-US" sz="1600" dirty="0" smtClean="0"/>
              <a:t>Ellipsoid heights computed, and then a gravimetric geoid removed to provide </a:t>
            </a:r>
            <a:r>
              <a:rPr lang="en-US" sz="1600" dirty="0" err="1" smtClean="0"/>
              <a:t>orthometric</a:t>
            </a:r>
            <a:r>
              <a:rPr lang="en-US" sz="1600" dirty="0" smtClean="0"/>
              <a:t> heights in the new datum </a:t>
            </a:r>
          </a:p>
          <a:p>
            <a:pPr lvl="1"/>
            <a:r>
              <a:rPr lang="en-US" sz="1600" dirty="0" smtClean="0"/>
              <a:t>No passive marks needed</a:t>
            </a:r>
          </a:p>
          <a:p>
            <a:pPr lvl="1"/>
            <a:r>
              <a:rPr lang="en-US" sz="1600" dirty="0" smtClean="0"/>
              <a:t>But, could be used to position a passive mark</a:t>
            </a:r>
          </a:p>
          <a:p>
            <a:pPr lvl="1"/>
            <a:endParaRPr lang="en-US" sz="1600" dirty="0" smtClean="0"/>
          </a:p>
          <a:p>
            <a:r>
              <a:rPr lang="en-US" sz="1600" b="1" dirty="0" smtClean="0"/>
              <a:t>Secondary access</a:t>
            </a:r>
            <a:r>
              <a:rPr lang="en-US" sz="1600" dirty="0" smtClean="0"/>
              <a:t> (Use at own risk)</a:t>
            </a:r>
          </a:p>
          <a:p>
            <a:pPr lvl="1"/>
            <a:r>
              <a:rPr lang="en-US" sz="1600" dirty="0" smtClean="0"/>
              <a:t>Passive marks that have been tied to the new vertical datum</a:t>
            </a:r>
          </a:p>
          <a:p>
            <a:pPr lvl="1"/>
            <a:r>
              <a:rPr lang="en-US" sz="1600" dirty="0" smtClean="0"/>
              <a:t>NGS will provide a “data sharing” service for these points, but their accuracy (due to either the quality of the survey or the age of the data) will not be a responsibility of NGS</a:t>
            </a:r>
          </a:p>
          <a:p>
            <a:pPr>
              <a:buFontTx/>
              <a:buNone/>
            </a:pPr>
            <a:endParaRPr lang="en-US" sz="1200" dirty="0" smtClean="0"/>
          </a:p>
          <a:p>
            <a:pPr lvl="1"/>
            <a:endParaRPr lang="en-US" dirty="0" smtClean="0"/>
          </a:p>
          <a:p>
            <a:pPr lvl="1"/>
            <a:endParaRPr lang="en-US" dirty="0" smtClean="0"/>
          </a:p>
          <a:p>
            <a:endParaRPr lang="en-US" dirty="0" smtClean="0"/>
          </a:p>
          <a:p>
            <a:endParaRPr lang="en-US" dirty="0" smtClean="0"/>
          </a:p>
        </p:txBody>
      </p:sp>
      <p:sp>
        <p:nvSpPr>
          <p:cNvPr id="7" name="TextBox 6"/>
          <p:cNvSpPr txBox="1"/>
          <p:nvPr/>
        </p:nvSpPr>
        <p:spPr>
          <a:xfrm>
            <a:off x="5251450" y="1562100"/>
            <a:ext cx="3517900" cy="261938"/>
          </a:xfrm>
          <a:prstGeom prst="rect">
            <a:avLst/>
          </a:prstGeom>
          <a:noFill/>
        </p:spPr>
        <p:txBody>
          <a:bodyPr wrap="none">
            <a:spAutoFit/>
          </a:bodyPr>
          <a:lstStyle/>
          <a:p>
            <a:pPr>
              <a:defRPr/>
            </a:pPr>
            <a:r>
              <a:rPr lang="en-US" sz="1100" b="1" dirty="0">
                <a:latin typeface="+mn-lt"/>
              </a:rPr>
              <a:t>Continuously Operating Reference Station</a:t>
            </a:r>
          </a:p>
        </p:txBody>
      </p:sp>
    </p:spTree>
    <p:extLst>
      <p:ext uri="{BB962C8B-B14F-4D97-AF65-F5344CB8AC3E}">
        <p14:creationId xmlns:p14="http://schemas.microsoft.com/office/powerpoint/2010/main" val="30752425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1219200" y="2209800"/>
            <a:ext cx="7162800" cy="3048000"/>
          </a:xfrm>
        </p:spPr>
        <p:txBody>
          <a:bodyPr/>
          <a:lstStyle/>
          <a:p>
            <a:r>
              <a:rPr lang="en-US" sz="2800" b="1" dirty="0" smtClean="0"/>
              <a:t>NAD 83 conversion to new datum</a:t>
            </a:r>
          </a:p>
          <a:p>
            <a:pPr lvl="1"/>
            <a:r>
              <a:rPr lang="en-US" dirty="0" smtClean="0"/>
              <a:t>A transformation will be provided</a:t>
            </a:r>
            <a:endParaRPr lang="en-US" dirty="0"/>
          </a:p>
          <a:p>
            <a:r>
              <a:rPr lang="en-US" sz="2800" b="1" dirty="0" smtClean="0"/>
              <a:t>NAVD 88 conversion to new datum</a:t>
            </a:r>
            <a:endParaRPr lang="en-US" sz="2800" dirty="0" smtClean="0"/>
          </a:p>
          <a:p>
            <a:pPr lvl="1">
              <a:spcAft>
                <a:spcPts val="1200"/>
              </a:spcAft>
            </a:pPr>
            <a:r>
              <a:rPr lang="en-US" dirty="0" smtClean="0"/>
              <a:t>A transformation will be provided (VERTCON)</a:t>
            </a:r>
          </a:p>
          <a:p>
            <a:pPr lvl="2">
              <a:spcAft>
                <a:spcPts val="1200"/>
              </a:spcAft>
            </a:pPr>
            <a:r>
              <a:rPr lang="en-US" dirty="0" smtClean="0"/>
              <a:t>Only where recent GNSS ellipsoid heights exist to provide modern heights in the new datum</a:t>
            </a:r>
          </a:p>
          <a:p>
            <a:pPr lvl="2"/>
            <a:endParaRPr lang="en-US" dirty="0" smtClean="0"/>
          </a:p>
          <a:p>
            <a:pPr lvl="2">
              <a:buFontTx/>
              <a:buNone/>
            </a:pPr>
            <a:endParaRPr lang="en-US" dirty="0" smtClean="0"/>
          </a:p>
          <a:p>
            <a:pPr lvl="2"/>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79875" name="TextBox 4"/>
          <p:cNvSpPr txBox="1">
            <a:spLocks noChangeArrowheads="1"/>
          </p:cNvSpPr>
          <p:nvPr/>
        </p:nvSpPr>
        <p:spPr bwMode="auto">
          <a:xfrm>
            <a:off x="716034" y="638033"/>
            <a:ext cx="7854760" cy="707886"/>
          </a:xfrm>
          <a:prstGeom prst="rect">
            <a:avLst/>
          </a:prstGeom>
          <a:noFill/>
          <a:ln w="9525">
            <a:noFill/>
            <a:miter lim="800000"/>
            <a:headEnd/>
            <a:tailEnd/>
          </a:ln>
        </p:spPr>
        <p:txBody>
          <a:bodyPr wrap="square">
            <a:spAutoFit/>
          </a:bodyPr>
          <a:lstStyle/>
          <a:p>
            <a:r>
              <a:rPr lang="en-US" sz="4000" dirty="0">
                <a:latin typeface="Times New Roman" pitchFamily="18" charset="0"/>
                <a:cs typeface="Times New Roman" pitchFamily="18" charset="0"/>
              </a:rPr>
              <a:t>Accessing the New </a:t>
            </a:r>
            <a:r>
              <a:rPr lang="en-US" sz="4000" dirty="0" err="1" smtClean="0">
                <a:latin typeface="Times New Roman" pitchFamily="18" charset="0"/>
                <a:cs typeface="Times New Roman" pitchFamily="18" charset="0"/>
              </a:rPr>
              <a:t>Datums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270031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2014" y="365799"/>
            <a:ext cx="8707272" cy="6451257"/>
          </a:xfrm>
        </p:spPr>
      </p:pic>
    </p:spTree>
    <p:extLst>
      <p:ext uri="{BB962C8B-B14F-4D97-AF65-F5344CB8AC3E}">
        <p14:creationId xmlns:p14="http://schemas.microsoft.com/office/powerpoint/2010/main" val="3473157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Continuation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5058" name="Rectangle 2"/>
          <p:cNvSpPr>
            <a:spLocks/>
          </p:cNvSpPr>
          <p:nvPr/>
        </p:nvSpPr>
        <p:spPr bwMode="auto">
          <a:xfrm>
            <a:off x="4021138" y="1676400"/>
            <a:ext cx="4741862" cy="4641850"/>
          </a:xfrm>
          <a:prstGeom prst="rect">
            <a:avLst/>
          </a:prstGeom>
          <a:noFill/>
          <a:ln w="12700">
            <a:noFill/>
            <a:miter lim="0"/>
            <a:headEnd/>
            <a:tailEnd/>
          </a:ln>
        </p:spPr>
        <p:txBody>
          <a:bodyPr lIns="88882" tIns="50791" rIns="88882" bIns="50791">
            <a:spAutoFit/>
          </a:bodyPr>
          <a:lstStyle/>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Replace the Vertical Datum of the USA by 2022 (at today’s funding) with a </a:t>
            </a:r>
            <a:r>
              <a:rPr lang="en-US" sz="2000" b="1" dirty="0">
                <a:solidFill>
                  <a:prstClr val="black"/>
                </a:solidFill>
                <a:latin typeface="Calibri"/>
                <a:ea typeface="ＭＳ Ｐゴシック" charset="0"/>
                <a:cs typeface="Times New Roman" pitchFamily="18" charset="0"/>
                <a:sym typeface="Times New Roman" pitchFamily="18" charset="0"/>
              </a:rPr>
              <a:t>gravimetric geoid accurate to 1 cm </a:t>
            </a:r>
          </a:p>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Orthometric heights accessed via GNSS accurate to 2 cm</a:t>
            </a:r>
          </a:p>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Three thrusts of project:</a:t>
            </a:r>
          </a:p>
          <a:p>
            <a:pPr marL="637334" lvl="1" indent="-315877"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Airborne gravity survey of entire country and its holdings</a:t>
            </a:r>
          </a:p>
          <a:p>
            <a:pPr marL="637334" lvl="1" indent="-315877"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Long-term monitoring of geoid change</a:t>
            </a:r>
          </a:p>
          <a:p>
            <a:pPr marL="637334" lvl="1" indent="-315877"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Partnership surveys</a:t>
            </a:r>
          </a:p>
          <a:p>
            <a:pPr marL="379498" indent="-379498" defTabSz="913028">
              <a:spcBef>
                <a:spcPts val="281"/>
              </a:spcBef>
              <a:buClr>
                <a:srgbClr val="000000"/>
              </a:buClr>
              <a:buSzPct val="100000"/>
              <a:buFont typeface="Calibri" pitchFamily="34" charset="0"/>
              <a:buChar char="•"/>
              <a:defRPr/>
            </a:pPr>
            <a:r>
              <a:rPr lang="en-US" sz="2000" dirty="0">
                <a:solidFill>
                  <a:prstClr val="black"/>
                </a:solidFill>
                <a:latin typeface="Calibri"/>
                <a:ea typeface="ＭＳ Ｐゴシック" charset="0"/>
                <a:cs typeface="Times New Roman" pitchFamily="18" charset="0"/>
                <a:sym typeface="Times New Roman" pitchFamily="18" charset="0"/>
              </a:rPr>
              <a:t>Working to launch a collaborative effort with the USGS for simultaneous magnetic measurement</a:t>
            </a:r>
          </a:p>
        </p:txBody>
      </p:sp>
      <p:pic>
        <p:nvPicPr>
          <p:cNvPr id="60420" name="Picture 3"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751013"/>
            <a:ext cx="341788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3557" name="Rectangle 6"/>
          <p:cNvSpPr>
            <a:spLocks/>
          </p:cNvSpPr>
          <p:nvPr/>
        </p:nvSpPr>
        <p:spPr bwMode="auto">
          <a:xfrm>
            <a:off x="285750" y="381000"/>
            <a:ext cx="8458200" cy="1209675"/>
          </a:xfrm>
          <a:prstGeom prst="rect">
            <a:avLst/>
          </a:prstGeom>
          <a:noFill/>
          <a:ln w="12700">
            <a:noFill/>
            <a:miter lim="0"/>
            <a:headEnd/>
            <a:tailEnd/>
          </a:ln>
        </p:spPr>
        <p:txBody>
          <a:bodyPr lIns="88882" tIns="50791" rIns="88882" bIns="50791" anchor="ctr">
            <a:spAutoFit/>
          </a:bodyPr>
          <a:lstStyle/>
          <a:p>
            <a:pPr algn="ctr" defTabSz="913028">
              <a:defRPr/>
            </a:pPr>
            <a:r>
              <a:rPr lang="en-US" sz="3600" b="1" dirty="0">
                <a:solidFill>
                  <a:prstClr val="black"/>
                </a:solidFill>
                <a:latin typeface="Calibri"/>
                <a:ea typeface="ＭＳ Ｐゴシック" charset="0"/>
                <a:cs typeface="Times New Roman" pitchFamily="18" charset="0"/>
                <a:sym typeface="Times New Roman" pitchFamily="18" charset="0"/>
              </a:rPr>
              <a:t>Gravity for the Redefinition of the American Vertical Datum (GRAV-D) </a:t>
            </a:r>
            <a:endParaRPr lang="en-US" sz="1400" b="1" dirty="0">
              <a:solidFill>
                <a:prstClr val="black"/>
              </a:solidFill>
              <a:latin typeface="Calibri"/>
              <a:ea typeface="ＭＳ Ｐゴシック" charset="0"/>
              <a:cs typeface="ＭＳ Ｐゴシック" charset="0"/>
            </a:endParaRPr>
          </a:p>
        </p:txBody>
      </p:sp>
      <p:pic>
        <p:nvPicPr>
          <p:cNvPr id="60422" name="Picture 3"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863" y="1601788"/>
            <a:ext cx="341788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0423" name="Rectangle 4"/>
          <p:cNvSpPr txBox="1">
            <a:spLocks noChangeArrowheads="1"/>
          </p:cNvSpPr>
          <p:nvPr/>
        </p:nvSpPr>
        <p:spPr bwMode="auto">
          <a:xfrm>
            <a:off x="327025" y="6040438"/>
            <a:ext cx="3360738" cy="785812"/>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buFontTx/>
              <a:buNone/>
            </a:pPr>
            <a:r>
              <a:rPr lang="en-US" altLang="en-US" sz="1800" b="1" i="1" u="sng">
                <a:solidFill>
                  <a:srgbClr val="FFFF00"/>
                </a:solidFill>
                <a:ea typeface="+mn-ea"/>
              </a:rPr>
              <a:t>Gravity</a:t>
            </a:r>
            <a:r>
              <a:rPr lang="en-US" altLang="en-US" sz="1800" i="1">
                <a:solidFill>
                  <a:srgbClr val="FFFF00"/>
                </a:solidFill>
                <a:ea typeface="+mn-ea"/>
              </a:rPr>
              <a:t> and </a:t>
            </a:r>
            <a:r>
              <a:rPr lang="en-US" altLang="en-US" sz="1800" b="1" i="1" u="sng">
                <a:solidFill>
                  <a:srgbClr val="FFFF00"/>
                </a:solidFill>
                <a:ea typeface="+mn-ea"/>
              </a:rPr>
              <a:t>Heights</a:t>
            </a:r>
            <a:r>
              <a:rPr lang="en-US" altLang="en-US" sz="1800" i="1">
                <a:solidFill>
                  <a:srgbClr val="FFFF00"/>
                </a:solidFill>
                <a:ea typeface="+mn-ea"/>
              </a:rPr>
              <a:t> are</a:t>
            </a:r>
          </a:p>
          <a:p>
            <a:pPr algn="ctr" defTabSz="914400" eaLnBrk="1" hangingPunct="1">
              <a:buFontTx/>
              <a:buNone/>
            </a:pPr>
            <a:r>
              <a:rPr lang="en-US" altLang="en-US" sz="1800" i="1">
                <a:solidFill>
                  <a:srgbClr val="FFFF00"/>
                </a:solidFill>
                <a:ea typeface="+mn-ea"/>
              </a:rPr>
              <a:t>inseparably connected</a:t>
            </a:r>
            <a:endParaRPr lang="en-US" altLang="en-US" sz="1800" b="1" i="1">
              <a:solidFill>
                <a:prstClr val="black"/>
              </a:solidFill>
              <a:ea typeface="+mn-ea"/>
            </a:endParaRPr>
          </a:p>
        </p:txBody>
      </p:sp>
    </p:spTree>
    <p:extLst>
      <p:ext uri="{BB962C8B-B14F-4D97-AF65-F5344CB8AC3E}">
        <p14:creationId xmlns:p14="http://schemas.microsoft.com/office/powerpoint/2010/main" val="339913359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219200" y="1905000"/>
            <a:ext cx="7410450" cy="3933825"/>
          </a:xfrm>
        </p:spPr>
        <p:txBody>
          <a:bodyPr/>
          <a:lstStyle/>
          <a:p>
            <a:r>
              <a:rPr lang="en-US" b="1" dirty="0" smtClean="0"/>
              <a:t>GRAV-D will mean:</a:t>
            </a:r>
          </a:p>
          <a:p>
            <a:pPr lvl="1"/>
            <a:r>
              <a:rPr lang="en-US" dirty="0" smtClean="0"/>
              <a:t>As the H=0 surface, the geoid will be tracked over time to keep the datum up to date</a:t>
            </a:r>
          </a:p>
          <a:p>
            <a:pPr lvl="1"/>
            <a:r>
              <a:rPr lang="en-US" dirty="0" smtClean="0"/>
              <a:t>The reliance on passive marks will dwindle to:</a:t>
            </a:r>
          </a:p>
          <a:p>
            <a:pPr lvl="2"/>
            <a:r>
              <a:rPr lang="en-US" dirty="0" smtClean="0"/>
              <a:t>Secondary access to the datum</a:t>
            </a:r>
          </a:p>
          <a:p>
            <a:pPr lvl="2"/>
            <a:r>
              <a:rPr lang="en-US" dirty="0" smtClean="0"/>
              <a:t>Minimal NGS involvement</a:t>
            </a:r>
          </a:p>
          <a:p>
            <a:pPr lvl="3"/>
            <a:r>
              <a:rPr lang="en-US" dirty="0" smtClean="0"/>
              <a:t>Maintenance/checking in the hands of users</a:t>
            </a:r>
          </a:p>
          <a:p>
            <a:pPr lvl="2"/>
            <a:r>
              <a:rPr lang="en-US" dirty="0" smtClean="0"/>
              <a:t>Use at your own risk</a:t>
            </a:r>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defTabSz="914400" eaLnBrk="0" hangingPunct="0">
              <a:defRPr/>
            </a:pPr>
            <a:r>
              <a:rPr lang="en-US" sz="4400" b="1" kern="0" dirty="0">
                <a:solidFill>
                  <a:prstClr val="black"/>
                </a:solidFill>
                <a:latin typeface="Times New Roman" pitchFamily="18" charset="0"/>
                <a:ea typeface="+mn-ea"/>
                <a:cs typeface="Times New Roman" pitchFamily="18" charset="0"/>
              </a:rPr>
              <a:t>What is GRAV-D? </a:t>
            </a:r>
          </a:p>
        </p:txBody>
      </p:sp>
    </p:spTree>
    <p:extLst>
      <p:ext uri="{BB962C8B-B14F-4D97-AF65-F5344CB8AC3E}">
        <p14:creationId xmlns:p14="http://schemas.microsoft.com/office/powerpoint/2010/main" val="2174325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r>
              <a:rPr lang="en-US" altLang="en-US" sz="2800" smtClean="0">
                <a:ea typeface="ＭＳ Ｐゴシック" panose="020B0600070205080204" pitchFamily="34" charset="-128"/>
              </a:rPr>
              <a:t>Predicted Positional Changes in 2022</a:t>
            </a:r>
            <a:br>
              <a:rPr lang="en-US" altLang="en-US" sz="2800" smtClean="0">
                <a:ea typeface="ＭＳ Ｐゴシック" panose="020B0600070205080204" pitchFamily="34" charset="-128"/>
              </a:rPr>
            </a:br>
            <a:r>
              <a:rPr lang="en-US" altLang="en-US" sz="2800" smtClean="0">
                <a:ea typeface="ＭＳ Ｐゴシック" panose="020B0600070205080204" pitchFamily="34" charset="-128"/>
              </a:rPr>
              <a:t>Vicinity of New Britain,CT</a:t>
            </a:r>
            <a:br>
              <a:rPr lang="en-US" altLang="en-US" sz="2800" smtClean="0">
                <a:ea typeface="ＭＳ Ｐゴシック" panose="020B0600070205080204" pitchFamily="34" charset="-128"/>
              </a:rPr>
            </a:br>
            <a:r>
              <a:rPr lang="en-US" altLang="en-US" sz="1600" smtClean="0">
                <a:ea typeface="ＭＳ Ｐゴシック" panose="020B0600070205080204" pitchFamily="34" charset="-128"/>
              </a:rPr>
              <a:t>(Computed for station </a:t>
            </a:r>
            <a:r>
              <a:rPr lang="en-US" altLang="en-US" sz="1800" smtClean="0">
                <a:ea typeface="ＭＳ Ｐゴシック" panose="020B0600070205080204" pitchFamily="34" charset="-128"/>
              </a:rPr>
              <a:t>W 91,</a:t>
            </a:r>
            <a:r>
              <a:rPr lang="en-US" altLang="en-US" sz="1600" smtClean="0">
                <a:ea typeface="ＭＳ Ｐゴシック" panose="020B0600070205080204" pitchFamily="34" charset="-128"/>
              </a:rPr>
              <a:t> pid LX3162)</a:t>
            </a:r>
          </a:p>
        </p:txBody>
      </p:sp>
      <p:sp>
        <p:nvSpPr>
          <p:cNvPr id="391171" name="Text Box 3"/>
          <p:cNvSpPr txBox="1">
            <a:spLocks noChangeArrowheads="1"/>
          </p:cNvSpPr>
          <p:nvPr/>
        </p:nvSpPr>
        <p:spPr bwMode="auto">
          <a:xfrm>
            <a:off x="0" y="2209800"/>
            <a:ext cx="9144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lgn="ctr">
              <a:spcBef>
                <a:spcPct val="0"/>
              </a:spcBef>
              <a:buFontTx/>
              <a:buNone/>
            </a:pPr>
            <a:r>
              <a:rPr lang="en-US" altLang="en-US" sz="2600" b="1">
                <a:cs typeface="Arial" panose="020B0604020202020204" pitchFamily="34" charset="0"/>
              </a:rPr>
              <a:t>HORIZONTAL =  1.20 m (3.9 ft)</a:t>
            </a:r>
          </a:p>
          <a:p>
            <a:pPr algn="ctr">
              <a:spcBef>
                <a:spcPct val="0"/>
              </a:spcBef>
              <a:buFontTx/>
              <a:buNone/>
            </a:pPr>
            <a:r>
              <a:rPr lang="en-US" altLang="en-US" sz="2600" b="1">
                <a:cs typeface="Arial" panose="020B0604020202020204" pitchFamily="34" charset="0"/>
              </a:rPr>
              <a:t>ELLIPSOID HEIGHT = - 1.23 m (- 4.0 ft)</a:t>
            </a:r>
          </a:p>
          <a:p>
            <a:pPr algn="ctr">
              <a:spcBef>
                <a:spcPct val="0"/>
              </a:spcBef>
              <a:buFontTx/>
              <a:buNone/>
            </a:pPr>
            <a:r>
              <a:rPr lang="en-US" altLang="en-US" sz="2600" b="1">
                <a:cs typeface="Arial" panose="020B0604020202020204" pitchFamily="34" charset="0"/>
              </a:rPr>
              <a:t>Predicted with </a:t>
            </a:r>
            <a:r>
              <a:rPr lang="en-US" altLang="en-US" sz="2600" b="1">
                <a:solidFill>
                  <a:srgbClr val="FF0000"/>
                </a:solidFill>
                <a:cs typeface="Arial" panose="020B0604020202020204" pitchFamily="34" charset="0"/>
              </a:rPr>
              <a:t>HTDP</a:t>
            </a:r>
          </a:p>
          <a:p>
            <a:pPr algn="ctr">
              <a:spcBef>
                <a:spcPct val="0"/>
              </a:spcBef>
              <a:buFontTx/>
              <a:buNone/>
            </a:pPr>
            <a:endParaRPr lang="en-US" altLang="en-US" sz="2600" b="1">
              <a:cs typeface="Arial" panose="020B0604020202020204" pitchFamily="34" charset="0"/>
            </a:endParaRPr>
          </a:p>
          <a:p>
            <a:pPr algn="ctr">
              <a:spcBef>
                <a:spcPct val="0"/>
              </a:spcBef>
              <a:buFontTx/>
              <a:buNone/>
            </a:pPr>
            <a:r>
              <a:rPr lang="en-US" altLang="en-US" sz="2600" b="1">
                <a:cs typeface="Arial" panose="020B0604020202020204" pitchFamily="34" charset="0"/>
              </a:rPr>
              <a:t>ORTHOMETRIC HEIGHT = - 0.32 m (- 1.1 ft)</a:t>
            </a:r>
          </a:p>
          <a:p>
            <a:pPr algn="ctr">
              <a:spcBef>
                <a:spcPct val="0"/>
              </a:spcBef>
              <a:buFontTx/>
              <a:buNone/>
            </a:pPr>
            <a:r>
              <a:rPr lang="en-US" altLang="en-US" sz="2600" b="1">
                <a:cs typeface="Arial" panose="020B0604020202020204" pitchFamily="34" charset="0"/>
              </a:rPr>
              <a:t>Predicted with </a:t>
            </a:r>
            <a:r>
              <a:rPr lang="en-US" altLang="en-US" sz="2600" b="1">
                <a:solidFill>
                  <a:srgbClr val="FF0000"/>
                </a:solidFill>
                <a:cs typeface="Arial" panose="020B0604020202020204" pitchFamily="34" charset="0"/>
              </a:rPr>
              <a:t>HTDP</a:t>
            </a:r>
            <a:r>
              <a:rPr lang="en-US" altLang="en-US" sz="2600" b="1">
                <a:cs typeface="Arial" panose="020B0604020202020204" pitchFamily="34" charset="0"/>
              </a:rPr>
              <a:t> and </a:t>
            </a:r>
            <a:r>
              <a:rPr lang="en-US" altLang="en-US" sz="2600" b="1">
                <a:solidFill>
                  <a:srgbClr val="FF0000"/>
                </a:solidFill>
                <a:cs typeface="Arial" panose="020B0604020202020204" pitchFamily="34" charset="0"/>
              </a:rPr>
              <a:t>xGEOID16B</a:t>
            </a:r>
          </a:p>
        </p:txBody>
      </p:sp>
      <p:sp>
        <p:nvSpPr>
          <p:cNvPr id="391172" name="TextBox 4">
            <a:hlinkClick r:id="rId3"/>
          </p:cNvPr>
          <p:cNvSpPr txBox="1">
            <a:spLocks noChangeArrowheads="1"/>
          </p:cNvSpPr>
          <p:nvPr/>
        </p:nvSpPr>
        <p:spPr bwMode="auto">
          <a:xfrm>
            <a:off x="2209800" y="4876800"/>
            <a:ext cx="45513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lgn="ctr" eaLnBrk="1" hangingPunct="1">
              <a:spcBef>
                <a:spcPct val="0"/>
              </a:spcBef>
              <a:buFontTx/>
              <a:buNone/>
            </a:pPr>
            <a:r>
              <a:rPr lang="en-US" altLang="en-US" sz="1800" b="1">
                <a:solidFill>
                  <a:srgbClr val="CC0066"/>
                </a:solidFill>
              </a:rPr>
              <a:t>HTDP</a:t>
            </a:r>
          </a:p>
          <a:p>
            <a:pPr algn="ctr" eaLnBrk="1" hangingPunct="1">
              <a:spcBef>
                <a:spcPct val="0"/>
              </a:spcBef>
              <a:buFontTx/>
              <a:buNone/>
            </a:pPr>
            <a:r>
              <a:rPr lang="en-US" altLang="en-US" sz="1800">
                <a:solidFill>
                  <a:srgbClr val="CC0066"/>
                </a:solidFill>
              </a:rPr>
              <a:t>“Coping with Tectonic Motion”</a:t>
            </a:r>
          </a:p>
          <a:p>
            <a:pPr algn="ctr" eaLnBrk="1" hangingPunct="1">
              <a:spcBef>
                <a:spcPct val="0"/>
              </a:spcBef>
              <a:buFontTx/>
              <a:buNone/>
            </a:pPr>
            <a:r>
              <a:rPr lang="en-US" altLang="en-US" sz="1800">
                <a:solidFill>
                  <a:srgbClr val="CC0066"/>
                </a:solidFill>
              </a:rPr>
              <a:t>R. Snay &amp; C. Pearson</a:t>
            </a:r>
          </a:p>
          <a:p>
            <a:pPr algn="ctr" eaLnBrk="1" hangingPunct="1">
              <a:spcBef>
                <a:spcPct val="0"/>
              </a:spcBef>
              <a:buFontTx/>
              <a:buNone/>
            </a:pPr>
            <a:r>
              <a:rPr lang="en-US" altLang="en-US" sz="1800">
                <a:solidFill>
                  <a:srgbClr val="CC0066"/>
                </a:solidFill>
              </a:rPr>
              <a:t>American Surveyor Magazine, December 2010</a:t>
            </a:r>
          </a:p>
          <a:p>
            <a:pPr algn="ctr" eaLnBrk="1" hangingPunct="1">
              <a:spcBef>
                <a:spcPct val="0"/>
              </a:spcBef>
              <a:buFontTx/>
              <a:buNone/>
            </a:pPr>
            <a:r>
              <a:rPr lang="en-US" altLang="en-US" sz="1800">
                <a:solidFill>
                  <a:srgbClr val="CC0066"/>
                </a:solidFill>
              </a:rPr>
              <a:t>www.Ameriserv.com</a:t>
            </a:r>
          </a:p>
        </p:txBody>
      </p:sp>
    </p:spTree>
    <p:extLst>
      <p:ext uri="{BB962C8B-B14F-4D97-AF65-F5344CB8AC3E}">
        <p14:creationId xmlns:p14="http://schemas.microsoft.com/office/powerpoint/2010/main" val="215014129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2800" dirty="0" smtClean="0"/>
              <a:t>Predicted Positional Changes in 2022</a:t>
            </a:r>
            <a:br>
              <a:rPr lang="en-US" altLang="en-US" sz="2800" dirty="0" smtClean="0"/>
            </a:br>
            <a:r>
              <a:rPr lang="en-US" altLang="en-US" sz="2800" dirty="0" smtClean="0"/>
              <a:t>Vicinity of Albany, NY.</a:t>
            </a:r>
            <a:br>
              <a:rPr lang="en-US" altLang="en-US" sz="2800" dirty="0" smtClean="0"/>
            </a:br>
            <a:r>
              <a:rPr lang="en-US" altLang="en-US" sz="1600" dirty="0" smtClean="0"/>
              <a:t>(Computed for station </a:t>
            </a:r>
            <a:r>
              <a:rPr lang="en-US" altLang="en-US" sz="1800" dirty="0" smtClean="0"/>
              <a:t>NEW SCOT,</a:t>
            </a:r>
            <a:r>
              <a:rPr lang="en-US" altLang="en-US" sz="1600" dirty="0" smtClean="0"/>
              <a:t> </a:t>
            </a:r>
            <a:r>
              <a:rPr lang="en-US" altLang="en-US" sz="1600" dirty="0" err="1" smtClean="0"/>
              <a:t>pid</a:t>
            </a:r>
            <a:r>
              <a:rPr lang="en-US" altLang="en-US" sz="1600" dirty="0" smtClean="0"/>
              <a:t> AA7931)</a:t>
            </a:r>
          </a:p>
        </p:txBody>
      </p:sp>
      <p:sp>
        <p:nvSpPr>
          <p:cNvPr id="57347" name="Text Box 3"/>
          <p:cNvSpPr txBox="1">
            <a:spLocks noChangeArrowheads="1"/>
          </p:cNvSpPr>
          <p:nvPr/>
        </p:nvSpPr>
        <p:spPr bwMode="auto">
          <a:xfrm>
            <a:off x="0" y="2209800"/>
            <a:ext cx="9144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a:r>
              <a:rPr lang="en-US" altLang="en-US" sz="2600" b="1" dirty="0">
                <a:latin typeface="Times New Roman" pitchFamily="18" charset="0"/>
              </a:rPr>
              <a:t>HORIZONTAL =  </a:t>
            </a:r>
            <a:r>
              <a:rPr lang="en-US" altLang="en-US" sz="2600" b="1" dirty="0" smtClean="0">
                <a:latin typeface="Times New Roman" pitchFamily="18" charset="0"/>
              </a:rPr>
              <a:t>1.21 </a:t>
            </a:r>
            <a:r>
              <a:rPr lang="en-US" altLang="en-US" sz="2600" b="1" dirty="0">
                <a:latin typeface="Times New Roman" pitchFamily="18" charset="0"/>
              </a:rPr>
              <a:t>m </a:t>
            </a:r>
            <a:r>
              <a:rPr lang="en-US" altLang="en-US" sz="2600" b="1" dirty="0" smtClean="0">
                <a:latin typeface="Times New Roman" pitchFamily="18" charset="0"/>
              </a:rPr>
              <a:t>(4.0 </a:t>
            </a:r>
            <a:r>
              <a:rPr lang="en-US" altLang="en-US" sz="2600" b="1" dirty="0" err="1">
                <a:latin typeface="Times New Roman" pitchFamily="18" charset="0"/>
              </a:rPr>
              <a:t>ft</a:t>
            </a:r>
            <a:r>
              <a:rPr lang="en-US" altLang="en-US" sz="2600" b="1" dirty="0">
                <a:latin typeface="Times New Roman" pitchFamily="18" charset="0"/>
              </a:rPr>
              <a:t>)</a:t>
            </a:r>
          </a:p>
          <a:p>
            <a:pPr algn="ctr"/>
            <a:r>
              <a:rPr lang="en-US" altLang="en-US" sz="2600" b="1" dirty="0">
                <a:latin typeface="Times New Roman" pitchFamily="18" charset="0"/>
              </a:rPr>
              <a:t>ELLIPSOID HEIGHT = - </a:t>
            </a:r>
            <a:r>
              <a:rPr lang="en-US" altLang="en-US" sz="2600" b="1" dirty="0" smtClean="0">
                <a:latin typeface="Times New Roman" pitchFamily="18" charset="0"/>
              </a:rPr>
              <a:t>1.19 </a:t>
            </a:r>
            <a:r>
              <a:rPr lang="en-US" altLang="en-US" sz="2600" b="1" dirty="0">
                <a:latin typeface="Times New Roman" pitchFamily="18" charset="0"/>
              </a:rPr>
              <a:t>m (- </a:t>
            </a:r>
            <a:r>
              <a:rPr lang="en-US" altLang="en-US" sz="2600" b="1" dirty="0" smtClean="0">
                <a:latin typeface="Times New Roman" pitchFamily="18" charset="0"/>
              </a:rPr>
              <a:t>3.9 </a:t>
            </a:r>
            <a:r>
              <a:rPr lang="en-US" altLang="en-US" sz="2600" b="1" dirty="0" err="1">
                <a:latin typeface="Times New Roman" pitchFamily="18" charset="0"/>
              </a:rPr>
              <a:t>ft</a:t>
            </a:r>
            <a:r>
              <a:rPr lang="en-US" altLang="en-US" sz="2600" b="1" dirty="0">
                <a:latin typeface="Times New Roman" pitchFamily="18" charset="0"/>
              </a:rPr>
              <a:t>)</a:t>
            </a:r>
          </a:p>
          <a:p>
            <a:pPr algn="ctr"/>
            <a:r>
              <a:rPr lang="en-US" altLang="en-US" sz="2600" b="1" dirty="0">
                <a:latin typeface="Times New Roman" pitchFamily="18" charset="0"/>
              </a:rPr>
              <a:t>Predicted with </a:t>
            </a:r>
            <a:r>
              <a:rPr lang="en-US" altLang="en-US" sz="2600" b="1" dirty="0">
                <a:solidFill>
                  <a:srgbClr val="FF0000"/>
                </a:solidFill>
                <a:latin typeface="Times New Roman" pitchFamily="18" charset="0"/>
              </a:rPr>
              <a:t>HTDP</a:t>
            </a:r>
          </a:p>
          <a:p>
            <a:pPr algn="ctr"/>
            <a:endParaRPr lang="en-US" altLang="en-US" sz="2600" b="1" dirty="0">
              <a:latin typeface="Times New Roman" pitchFamily="18" charset="0"/>
            </a:endParaRPr>
          </a:p>
          <a:p>
            <a:pPr algn="ctr"/>
            <a:r>
              <a:rPr lang="en-US" altLang="en-US" sz="2600" b="1" dirty="0">
                <a:latin typeface="Times New Roman" pitchFamily="18" charset="0"/>
              </a:rPr>
              <a:t>ORTHOMETRIC HEIGHT = - </a:t>
            </a:r>
            <a:r>
              <a:rPr lang="en-US" altLang="en-US" sz="2600" b="1" dirty="0" smtClean="0">
                <a:latin typeface="Times New Roman" pitchFamily="18" charset="0"/>
              </a:rPr>
              <a:t>0.40 </a:t>
            </a:r>
            <a:r>
              <a:rPr lang="en-US" altLang="en-US" sz="2600" b="1" dirty="0">
                <a:latin typeface="Times New Roman" pitchFamily="18" charset="0"/>
              </a:rPr>
              <a:t>m (- 1.3 </a:t>
            </a:r>
            <a:r>
              <a:rPr lang="en-US" altLang="en-US" sz="2600" b="1" dirty="0" err="1">
                <a:latin typeface="Times New Roman" pitchFamily="18" charset="0"/>
              </a:rPr>
              <a:t>ft</a:t>
            </a:r>
            <a:r>
              <a:rPr lang="en-US" altLang="en-US" sz="2600" b="1" dirty="0">
                <a:latin typeface="Times New Roman" pitchFamily="18" charset="0"/>
              </a:rPr>
              <a:t>)</a:t>
            </a:r>
          </a:p>
          <a:p>
            <a:pPr algn="ctr"/>
            <a:r>
              <a:rPr lang="en-US" altLang="en-US" sz="2600" b="1" dirty="0">
                <a:latin typeface="Times New Roman" pitchFamily="18" charset="0"/>
              </a:rPr>
              <a:t>Predicted with </a:t>
            </a:r>
            <a:r>
              <a:rPr lang="en-US" altLang="en-US" sz="2600" b="1" dirty="0">
                <a:solidFill>
                  <a:srgbClr val="FF0000"/>
                </a:solidFill>
                <a:latin typeface="Times New Roman" pitchFamily="18" charset="0"/>
              </a:rPr>
              <a:t>HTDP</a:t>
            </a:r>
            <a:r>
              <a:rPr lang="en-US" altLang="en-US" sz="2600" b="1" dirty="0">
                <a:latin typeface="Times New Roman" pitchFamily="18" charset="0"/>
              </a:rPr>
              <a:t> </a:t>
            </a:r>
            <a:r>
              <a:rPr lang="en-US" altLang="en-US" sz="2600" b="1">
                <a:latin typeface="Times New Roman" pitchFamily="18" charset="0"/>
              </a:rPr>
              <a:t>and </a:t>
            </a:r>
            <a:r>
              <a:rPr lang="en-US" altLang="en-US" sz="2600" b="1" smtClean="0">
                <a:solidFill>
                  <a:srgbClr val="FF0000"/>
                </a:solidFill>
                <a:latin typeface="Times New Roman" pitchFamily="18" charset="0"/>
              </a:rPr>
              <a:t>xGEOID17B</a:t>
            </a:r>
            <a:endParaRPr lang="en-US" altLang="en-US" sz="2600" b="1" dirty="0">
              <a:solidFill>
                <a:srgbClr val="FF0000"/>
              </a:solidFill>
              <a:latin typeface="Times New Roman" pitchFamily="18" charset="0"/>
            </a:endParaRPr>
          </a:p>
        </p:txBody>
      </p:sp>
      <p:sp>
        <p:nvSpPr>
          <p:cNvPr id="57348" name="TextBox 4">
            <a:hlinkClick r:id="rId3"/>
          </p:cNvPr>
          <p:cNvSpPr txBox="1">
            <a:spLocks noChangeArrowheads="1"/>
          </p:cNvSpPr>
          <p:nvPr/>
        </p:nvSpPr>
        <p:spPr bwMode="auto">
          <a:xfrm>
            <a:off x="2209800" y="4876800"/>
            <a:ext cx="45513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Symbol" pitchFamily="18" charset="2"/>
              </a:defRPr>
            </a:lvl1pPr>
            <a:lvl2pPr marL="742950" indent="-285750" eaLnBrk="0" hangingPunct="0">
              <a:defRPr>
                <a:solidFill>
                  <a:schemeClr val="tx1"/>
                </a:solidFill>
                <a:latin typeface="Symbol" pitchFamily="18" charset="2"/>
              </a:defRPr>
            </a:lvl2pPr>
            <a:lvl3pPr marL="1143000" indent="-228600" eaLnBrk="0" hangingPunct="0">
              <a:defRPr>
                <a:solidFill>
                  <a:schemeClr val="tx1"/>
                </a:solidFill>
                <a:latin typeface="Symbol" pitchFamily="18" charset="2"/>
              </a:defRPr>
            </a:lvl3pPr>
            <a:lvl4pPr marL="1600200" indent="-228600" eaLnBrk="0" hangingPunct="0">
              <a:defRPr>
                <a:solidFill>
                  <a:schemeClr val="tx1"/>
                </a:solidFill>
                <a:latin typeface="Symbol" pitchFamily="18" charset="2"/>
              </a:defRPr>
            </a:lvl4pPr>
            <a:lvl5pPr marL="2057400" indent="-228600" eaLnBrk="0" hangingPunct="0">
              <a:defRPr>
                <a:solidFill>
                  <a:schemeClr val="tx1"/>
                </a:solidFill>
                <a:latin typeface="Symbol" pitchFamily="18" charset="2"/>
              </a:defRPr>
            </a:lvl5pPr>
            <a:lvl6pPr marL="2514600" indent="-228600" eaLnBrk="0" fontAlgn="base" hangingPunct="0">
              <a:spcBef>
                <a:spcPct val="0"/>
              </a:spcBef>
              <a:spcAft>
                <a:spcPct val="0"/>
              </a:spcAft>
              <a:defRPr>
                <a:solidFill>
                  <a:schemeClr val="tx1"/>
                </a:solidFill>
                <a:latin typeface="Symbol" pitchFamily="18" charset="2"/>
              </a:defRPr>
            </a:lvl6pPr>
            <a:lvl7pPr marL="2971800" indent="-228600" eaLnBrk="0" fontAlgn="base" hangingPunct="0">
              <a:spcBef>
                <a:spcPct val="0"/>
              </a:spcBef>
              <a:spcAft>
                <a:spcPct val="0"/>
              </a:spcAft>
              <a:defRPr>
                <a:solidFill>
                  <a:schemeClr val="tx1"/>
                </a:solidFill>
                <a:latin typeface="Symbol" pitchFamily="18" charset="2"/>
              </a:defRPr>
            </a:lvl7pPr>
            <a:lvl8pPr marL="3429000" indent="-228600" eaLnBrk="0" fontAlgn="base" hangingPunct="0">
              <a:spcBef>
                <a:spcPct val="0"/>
              </a:spcBef>
              <a:spcAft>
                <a:spcPct val="0"/>
              </a:spcAft>
              <a:defRPr>
                <a:solidFill>
                  <a:schemeClr val="tx1"/>
                </a:solidFill>
                <a:latin typeface="Symbol" pitchFamily="18" charset="2"/>
              </a:defRPr>
            </a:lvl8pPr>
            <a:lvl9pPr marL="3886200" indent="-228600" eaLnBrk="0" fontAlgn="base" hangingPunct="0">
              <a:spcBef>
                <a:spcPct val="0"/>
              </a:spcBef>
              <a:spcAft>
                <a:spcPct val="0"/>
              </a:spcAft>
              <a:defRPr>
                <a:solidFill>
                  <a:schemeClr val="tx1"/>
                </a:solidFill>
                <a:latin typeface="Symbol" pitchFamily="18" charset="2"/>
              </a:defRPr>
            </a:lvl9pPr>
          </a:lstStyle>
          <a:p>
            <a:pPr algn="ctr" eaLnBrk="1" hangingPunct="1"/>
            <a:r>
              <a:rPr lang="en-US" altLang="en-US" b="1">
                <a:solidFill>
                  <a:srgbClr val="CC0066"/>
                </a:solidFill>
                <a:latin typeface="Times New Roman" pitchFamily="18" charset="0"/>
                <a:cs typeface="Times New Roman" pitchFamily="18" charset="0"/>
              </a:rPr>
              <a:t>HTDP</a:t>
            </a:r>
          </a:p>
          <a:p>
            <a:pPr algn="ctr" eaLnBrk="1" hangingPunct="1"/>
            <a:r>
              <a:rPr lang="en-US" altLang="en-US">
                <a:solidFill>
                  <a:srgbClr val="CC0066"/>
                </a:solidFill>
                <a:latin typeface="Times New Roman" pitchFamily="18" charset="0"/>
                <a:cs typeface="Times New Roman" pitchFamily="18" charset="0"/>
              </a:rPr>
              <a:t>“Coping with Tectonic Motion”</a:t>
            </a:r>
          </a:p>
          <a:p>
            <a:pPr algn="ctr" eaLnBrk="1" hangingPunct="1"/>
            <a:r>
              <a:rPr lang="en-US" altLang="en-US">
                <a:solidFill>
                  <a:srgbClr val="CC0066"/>
                </a:solidFill>
                <a:latin typeface="Times New Roman" pitchFamily="18" charset="0"/>
                <a:cs typeface="Times New Roman" pitchFamily="18" charset="0"/>
              </a:rPr>
              <a:t>R. Snay &amp; C. Pearson</a:t>
            </a:r>
          </a:p>
          <a:p>
            <a:pPr algn="ctr" eaLnBrk="1" hangingPunct="1"/>
            <a:r>
              <a:rPr lang="en-US" altLang="en-US">
                <a:solidFill>
                  <a:srgbClr val="CC0066"/>
                </a:solidFill>
                <a:latin typeface="Times New Roman" pitchFamily="18" charset="0"/>
                <a:cs typeface="Times New Roman" pitchFamily="18" charset="0"/>
              </a:rPr>
              <a:t>American Surveyor Magazine, December 2010</a:t>
            </a:r>
          </a:p>
          <a:p>
            <a:pPr algn="ctr" eaLnBrk="1" hangingPunct="1"/>
            <a:r>
              <a:rPr lang="en-US" altLang="en-US">
                <a:solidFill>
                  <a:srgbClr val="CC0066"/>
                </a:solidFill>
                <a:latin typeface="Times New Roman" pitchFamily="18" charset="0"/>
                <a:cs typeface="Times New Roman" pitchFamily="18" charset="0"/>
              </a:rPr>
              <a:t>www.Ameriserv.com</a:t>
            </a:r>
          </a:p>
        </p:txBody>
      </p:sp>
    </p:spTree>
    <p:extLst>
      <p:ext uri="{BB962C8B-B14F-4D97-AF65-F5344CB8AC3E}">
        <p14:creationId xmlns:p14="http://schemas.microsoft.com/office/powerpoint/2010/main" val="5753339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9144000" cy="1143000"/>
          </a:xfrm>
          <a:noFill/>
        </p:spPr>
        <p:txBody>
          <a:bodyPr/>
          <a:lstStyle/>
          <a:p>
            <a:pPr eaLnBrk="1" hangingPunct="1"/>
            <a:r>
              <a:rPr lang="en-US" sz="4000" dirty="0" smtClean="0"/>
              <a:t>GEODETIC DATUMS</a:t>
            </a:r>
          </a:p>
        </p:txBody>
      </p:sp>
      <p:sp>
        <p:nvSpPr>
          <p:cNvPr id="17411" name="Rectangle 3"/>
          <p:cNvSpPr>
            <a:spLocks noGrp="1" noChangeArrowheads="1"/>
          </p:cNvSpPr>
          <p:nvPr>
            <p:ph type="body" sz="half" idx="1"/>
          </p:nvPr>
        </p:nvSpPr>
        <p:spPr>
          <a:xfrm>
            <a:off x="0" y="1524000"/>
            <a:ext cx="9144000" cy="5334000"/>
          </a:xfrm>
        </p:spPr>
        <p:txBody>
          <a:bodyPr/>
          <a:lstStyle/>
          <a:p>
            <a:pPr lvl="1" algn="ctr" eaLnBrk="1" hangingPunct="1">
              <a:lnSpc>
                <a:spcPct val="80000"/>
              </a:lnSpc>
              <a:buClr>
                <a:srgbClr val="003300"/>
              </a:buClr>
              <a:buFontTx/>
              <a:buChar char=" "/>
            </a:pPr>
            <a:r>
              <a:rPr lang="en-US" sz="2800" b="1" u="sng" dirty="0" smtClean="0">
                <a:solidFill>
                  <a:srgbClr val="663300"/>
                </a:solidFill>
              </a:rPr>
              <a:t>HORIZONTA</a:t>
            </a:r>
            <a:r>
              <a:rPr lang="en-US" sz="2800" u="sng" dirty="0" smtClean="0">
                <a:solidFill>
                  <a:srgbClr val="663300"/>
                </a:solidFill>
              </a:rPr>
              <a:t>L</a:t>
            </a:r>
            <a:r>
              <a:rPr lang="en-US" dirty="0" smtClean="0">
                <a:solidFill>
                  <a:srgbClr val="663300"/>
                </a:solidFill>
              </a:rPr>
              <a:t> </a:t>
            </a:r>
          </a:p>
          <a:p>
            <a:pPr lvl="1" algn="ctr" eaLnBrk="1" hangingPunct="1">
              <a:lnSpc>
                <a:spcPct val="80000"/>
              </a:lnSpc>
              <a:buClr>
                <a:srgbClr val="003300"/>
              </a:buClr>
              <a:buFontTx/>
              <a:buChar char=" "/>
            </a:pPr>
            <a:r>
              <a:rPr lang="en-US" sz="1700" dirty="0" smtClean="0"/>
              <a:t>2 D (Latitude and Longitude) (e.g. NAD 27, NAD 83 (1986))</a:t>
            </a:r>
          </a:p>
          <a:p>
            <a:pPr lvl="1" algn="ctr" eaLnBrk="1" hangingPunct="1">
              <a:lnSpc>
                <a:spcPct val="80000"/>
              </a:lnSpc>
              <a:buClr>
                <a:srgbClr val="003300"/>
              </a:buClr>
              <a:buFontTx/>
              <a:buChar char=" "/>
            </a:pPr>
            <a:endParaRPr lang="en-US" sz="1700" dirty="0" smtClean="0">
              <a:solidFill>
                <a:schemeClr val="hlink"/>
              </a:solidFill>
            </a:endParaRPr>
          </a:p>
          <a:p>
            <a:pPr lvl="1" algn="ctr" eaLnBrk="1" hangingPunct="1">
              <a:lnSpc>
                <a:spcPct val="80000"/>
              </a:lnSpc>
              <a:buClr>
                <a:srgbClr val="003300"/>
              </a:buClr>
              <a:buFontTx/>
              <a:buChar char=" "/>
            </a:pPr>
            <a:r>
              <a:rPr lang="en-US" sz="2800" b="1" u="sng" dirty="0" smtClean="0">
                <a:solidFill>
                  <a:srgbClr val="663300"/>
                </a:solidFill>
              </a:rPr>
              <a:t>VERTICAL</a:t>
            </a:r>
            <a:r>
              <a:rPr lang="en-US" sz="2800" b="1" dirty="0" smtClean="0">
                <a:solidFill>
                  <a:schemeClr val="hlink"/>
                </a:solidFill>
              </a:rPr>
              <a:t> </a:t>
            </a:r>
          </a:p>
          <a:p>
            <a:pPr lvl="1" algn="ctr" eaLnBrk="1" hangingPunct="1">
              <a:lnSpc>
                <a:spcPct val="80000"/>
              </a:lnSpc>
              <a:buClr>
                <a:srgbClr val="003300"/>
              </a:buClr>
              <a:buFontTx/>
              <a:buChar char=" "/>
            </a:pPr>
            <a:r>
              <a:rPr lang="en-US" sz="1700" dirty="0" smtClean="0"/>
              <a:t>1 D (</a:t>
            </a:r>
            <a:r>
              <a:rPr lang="en-US" sz="1700" dirty="0" err="1" smtClean="0"/>
              <a:t>Orthometric</a:t>
            </a:r>
            <a:r>
              <a:rPr lang="en-US" sz="1700" dirty="0" smtClean="0"/>
              <a:t> Height) (e.g. NGVD 29, NAVD 88, Local Tidal)</a:t>
            </a:r>
          </a:p>
          <a:p>
            <a:pPr lvl="1" algn="ctr" eaLnBrk="1" hangingPunct="1">
              <a:lnSpc>
                <a:spcPct val="80000"/>
              </a:lnSpc>
              <a:buClr>
                <a:srgbClr val="003300"/>
              </a:buClr>
              <a:buFontTx/>
              <a:buChar char=" "/>
            </a:pPr>
            <a:endParaRPr lang="en-US" sz="1700" dirty="0" smtClean="0"/>
          </a:p>
          <a:p>
            <a:pPr lvl="1" algn="ctr" eaLnBrk="1" hangingPunct="1">
              <a:lnSpc>
                <a:spcPct val="80000"/>
              </a:lnSpc>
              <a:buClr>
                <a:srgbClr val="003300"/>
              </a:buClr>
              <a:buFontTx/>
              <a:buNone/>
            </a:pPr>
            <a:r>
              <a:rPr lang="en-US" dirty="0" smtClean="0">
                <a:solidFill>
                  <a:srgbClr val="663300"/>
                </a:solidFill>
              </a:rPr>
              <a:t>	</a:t>
            </a:r>
            <a:r>
              <a:rPr lang="en-US" sz="2800" b="1" u="sng" dirty="0" smtClean="0">
                <a:solidFill>
                  <a:srgbClr val="663300"/>
                </a:solidFill>
              </a:rPr>
              <a:t>GEOMETRIC</a:t>
            </a:r>
            <a:r>
              <a:rPr lang="en-US" sz="2800" b="1" dirty="0" smtClean="0">
                <a:solidFill>
                  <a:schemeClr val="hlink"/>
                </a:solidFill>
              </a:rPr>
              <a:t> </a:t>
            </a:r>
          </a:p>
          <a:p>
            <a:pPr lvl="1" algn="ctr" eaLnBrk="1" hangingPunct="1">
              <a:lnSpc>
                <a:spcPct val="80000"/>
              </a:lnSpc>
              <a:buClr>
                <a:srgbClr val="003300"/>
              </a:buClr>
              <a:buFontTx/>
              <a:buNone/>
            </a:pPr>
            <a:r>
              <a:rPr lang="en-US" dirty="0" smtClean="0">
                <a:solidFill>
                  <a:schemeClr val="hlink"/>
                </a:solidFill>
              </a:rPr>
              <a:t>	</a:t>
            </a:r>
            <a:r>
              <a:rPr lang="en-US" sz="1700" dirty="0" smtClean="0"/>
              <a:t>3 D (Latitude, Longitude and Ellipsoid Height) </a:t>
            </a:r>
          </a:p>
          <a:p>
            <a:pPr lvl="1" algn="ctr" eaLnBrk="1" hangingPunct="1">
              <a:lnSpc>
                <a:spcPct val="80000"/>
              </a:lnSpc>
              <a:buClr>
                <a:srgbClr val="003300"/>
              </a:buClr>
              <a:buFontTx/>
              <a:buNone/>
            </a:pPr>
            <a:r>
              <a:rPr lang="en-US" sz="1700" dirty="0" smtClean="0"/>
              <a:t>Fixed and Stable - Coordinates seldom change </a:t>
            </a:r>
          </a:p>
          <a:p>
            <a:pPr lvl="1" algn="ctr" eaLnBrk="1" hangingPunct="1">
              <a:lnSpc>
                <a:spcPct val="80000"/>
              </a:lnSpc>
              <a:buClr>
                <a:srgbClr val="003300"/>
              </a:buClr>
              <a:buFontTx/>
              <a:buNone/>
            </a:pPr>
            <a:r>
              <a:rPr lang="en-US" sz="1700" dirty="0" smtClean="0"/>
              <a:t>(e.g. NAD 83 (1996), NAD 83 (2007), NAD 83 (CORS96) NAD 83 (2011))</a:t>
            </a:r>
          </a:p>
          <a:p>
            <a:pPr lvl="1" algn="ctr" eaLnBrk="1" hangingPunct="1">
              <a:lnSpc>
                <a:spcPct val="80000"/>
              </a:lnSpc>
              <a:buClr>
                <a:srgbClr val="003300"/>
              </a:buClr>
              <a:buFontTx/>
              <a:buNone/>
            </a:pPr>
            <a:endParaRPr lang="en-US" sz="1700" dirty="0" smtClean="0"/>
          </a:p>
          <a:p>
            <a:pPr lvl="1" algn="ctr" eaLnBrk="1" hangingPunct="1">
              <a:lnSpc>
                <a:spcPct val="80000"/>
              </a:lnSpc>
              <a:buClr>
                <a:srgbClr val="003300"/>
              </a:buClr>
              <a:buFontTx/>
              <a:buNone/>
            </a:pPr>
            <a:r>
              <a:rPr lang="en-US" sz="1700" dirty="0" smtClean="0"/>
              <a:t>  also</a:t>
            </a:r>
          </a:p>
          <a:p>
            <a:pPr lvl="1" algn="ctr" eaLnBrk="1" hangingPunct="1">
              <a:lnSpc>
                <a:spcPct val="80000"/>
              </a:lnSpc>
              <a:buClr>
                <a:srgbClr val="003300"/>
              </a:buClr>
              <a:buFontTx/>
              <a:buNone/>
            </a:pPr>
            <a:endParaRPr lang="en-US" sz="1700" dirty="0" smtClean="0"/>
          </a:p>
          <a:p>
            <a:pPr lvl="1" algn="ctr" eaLnBrk="1" hangingPunct="1">
              <a:lnSpc>
                <a:spcPct val="80000"/>
              </a:lnSpc>
              <a:buClr>
                <a:srgbClr val="003300"/>
              </a:buClr>
              <a:buFontTx/>
              <a:buNone/>
            </a:pPr>
            <a:r>
              <a:rPr lang="en-US" sz="1700" dirty="0" smtClean="0"/>
              <a:t>	4 D (Latitude, Longitude, Ellipsoid Height, Velocities) Coordinates change with time </a:t>
            </a:r>
          </a:p>
          <a:p>
            <a:pPr lvl="1" algn="ctr" eaLnBrk="1" hangingPunct="1">
              <a:lnSpc>
                <a:spcPct val="80000"/>
              </a:lnSpc>
              <a:buClr>
                <a:srgbClr val="003300"/>
              </a:buClr>
              <a:buFontTx/>
              <a:buNone/>
            </a:pPr>
            <a:r>
              <a:rPr lang="en-US" sz="1700" dirty="0" smtClean="0"/>
              <a:t>(e.g. ITRF00, ITRF08)</a:t>
            </a:r>
          </a:p>
        </p:txBody>
      </p:sp>
    </p:spTree>
    <p:extLst>
      <p:ext uri="{BB962C8B-B14F-4D97-AF65-F5344CB8AC3E}">
        <p14:creationId xmlns:p14="http://schemas.microsoft.com/office/powerpoint/2010/main" val="970625874"/>
      </p:ext>
    </p:extLst>
  </p:cSld>
  <p:clrMapOvr>
    <a:masterClrMapping/>
  </p:clrMapOvr>
  <p:transition spd="med">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altLang="en-US" smtClean="0">
                <a:ea typeface="ＭＳ Ｐゴシック" pitchFamily="34" charset="-128"/>
              </a:rPr>
              <a:t>metadata to the rescue</a:t>
            </a:r>
          </a:p>
        </p:txBody>
      </p:sp>
      <p:sp>
        <p:nvSpPr>
          <p:cNvPr id="128003" name="Content Placeholder 2"/>
          <p:cNvSpPr>
            <a:spLocks noGrp="1"/>
          </p:cNvSpPr>
          <p:nvPr>
            <p:ph idx="1"/>
          </p:nvPr>
        </p:nvSpPr>
        <p:spPr/>
        <p:txBody>
          <a:bodyPr/>
          <a:lstStyle/>
          <a:p>
            <a:pPr eaLnBrk="1" hangingPunct="1"/>
            <a:r>
              <a:rPr lang="en-US" altLang="en-US" smtClean="0">
                <a:ea typeface="ＭＳ Ｐゴシック" pitchFamily="34" charset="-128"/>
              </a:rPr>
              <a:t>your positional metadata should include:</a:t>
            </a:r>
          </a:p>
          <a:p>
            <a:pPr lvl="1" eaLnBrk="1" hangingPunct="1"/>
            <a:r>
              <a:rPr lang="en-US" altLang="en-US" smtClean="0">
                <a:ea typeface="ＭＳ Ｐゴシック" pitchFamily="34" charset="-128"/>
              </a:rPr>
              <a:t>datum</a:t>
            </a:r>
          </a:p>
          <a:p>
            <a:pPr lvl="1" eaLnBrk="1" hangingPunct="1"/>
            <a:r>
              <a:rPr lang="en-US" altLang="en-US" smtClean="0">
                <a:ea typeface="ＭＳ Ｐゴシック" pitchFamily="34" charset="-128"/>
              </a:rPr>
              <a:t>epoch</a:t>
            </a:r>
          </a:p>
          <a:p>
            <a:pPr lvl="1" eaLnBrk="1" hangingPunct="1"/>
            <a:r>
              <a:rPr lang="en-US" altLang="en-US" smtClean="0">
                <a:ea typeface="ＭＳ Ｐゴシック" pitchFamily="34" charset="-128"/>
              </a:rPr>
              <a:t>source</a:t>
            </a:r>
          </a:p>
          <a:p>
            <a:pPr eaLnBrk="1" hangingPunct="1"/>
            <a:r>
              <a:rPr lang="en-US" altLang="en-US" smtClean="0">
                <a:ea typeface="ＭＳ Ｐゴシック" pitchFamily="34" charset="-128"/>
              </a:rPr>
              <a:t>these will facilitate transforming from current to new datum</a:t>
            </a:r>
          </a:p>
          <a:p>
            <a:pPr eaLnBrk="1" hangingPunct="1"/>
            <a:r>
              <a:rPr lang="en-US" altLang="en-US" smtClean="0">
                <a:ea typeface="ＭＳ Ｐゴシック" pitchFamily="34" charset="-128"/>
              </a:rPr>
              <a:t>maintaining your original survey data will provide more accurate results</a:t>
            </a:r>
          </a:p>
        </p:txBody>
      </p:sp>
    </p:spTree>
    <p:extLst>
      <p:ext uri="{BB962C8B-B14F-4D97-AF65-F5344CB8AC3E}">
        <p14:creationId xmlns:p14="http://schemas.microsoft.com/office/powerpoint/2010/main" val="333186507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13038"/>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97524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What is a Datum?</a:t>
            </a:r>
          </a:p>
        </p:txBody>
      </p:sp>
      <p:sp>
        <p:nvSpPr>
          <p:cNvPr id="29699" name="Rectangle 3"/>
          <p:cNvSpPr>
            <a:spLocks noGrp="1" noChangeArrowheads="1"/>
          </p:cNvSpPr>
          <p:nvPr>
            <p:ph type="body" idx="1"/>
          </p:nvPr>
        </p:nvSpPr>
        <p:spPr/>
        <p:txBody>
          <a:bodyPr/>
          <a:lstStyle/>
          <a:p>
            <a:pPr marL="609600" indent="-609600">
              <a:lnSpc>
                <a:spcPct val="90000"/>
              </a:lnSpc>
            </a:pPr>
            <a:r>
              <a:rPr lang="en-US" sz="2400" dirty="0" smtClean="0"/>
              <a:t>"A set of constants specifying the coordinate system used for geodetic control, i.e., for calculating the coordinates of points on the Earth." </a:t>
            </a:r>
          </a:p>
          <a:p>
            <a:pPr marL="609600" indent="-609600">
              <a:lnSpc>
                <a:spcPct val="90000"/>
              </a:lnSpc>
            </a:pPr>
            <a:r>
              <a:rPr lang="en-US" sz="2400" dirty="0" smtClean="0"/>
              <a:t>"The datum, as defined above, together with the coordinate system and the set of all points and lines whose coordinates, lengths, and directions have been determined by measurement or calculation." </a:t>
            </a:r>
          </a:p>
          <a:p>
            <a:pPr marL="609600" indent="-609600">
              <a:lnSpc>
                <a:spcPct val="90000"/>
              </a:lnSpc>
            </a:pPr>
            <a:r>
              <a:rPr lang="en-US" sz="2400" dirty="0" smtClean="0"/>
              <a:t>NGS has used the first definition for NAD83</a:t>
            </a:r>
          </a:p>
        </p:txBody>
      </p:sp>
    </p:spTree>
    <p:extLst>
      <p:ext uri="{BB962C8B-B14F-4D97-AF65-F5344CB8AC3E}">
        <p14:creationId xmlns:p14="http://schemas.microsoft.com/office/powerpoint/2010/main" val="194968418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brief history of NAD 83</a:t>
            </a:r>
            <a:endParaRPr lang="en-US" dirty="0"/>
          </a:p>
        </p:txBody>
      </p:sp>
      <p:sp>
        <p:nvSpPr>
          <p:cNvPr id="3" name="Content Placeholder 2"/>
          <p:cNvSpPr>
            <a:spLocks noGrp="1"/>
          </p:cNvSpPr>
          <p:nvPr>
            <p:ph idx="1"/>
          </p:nvPr>
        </p:nvSpPr>
        <p:spPr>
          <a:xfrm>
            <a:off x="343876" y="1417638"/>
            <a:ext cx="5681785" cy="5217624"/>
          </a:xfrm>
        </p:spPr>
        <p:txBody>
          <a:bodyPr>
            <a:normAutofit fontScale="77500" lnSpcReduction="20000"/>
          </a:bodyPr>
          <a:lstStyle/>
          <a:p>
            <a:r>
              <a:rPr lang="en-US" dirty="0" smtClean="0"/>
              <a:t>Original realization completed in 1986</a:t>
            </a:r>
          </a:p>
          <a:p>
            <a:pPr lvl="1"/>
            <a:r>
              <a:rPr lang="en-US" dirty="0" smtClean="0"/>
              <a:t>Consisted (almost) entirely of classical (optical) observations</a:t>
            </a:r>
          </a:p>
          <a:p>
            <a:r>
              <a:rPr lang="en-US" dirty="0" smtClean="0"/>
              <a:t>“High Precision Geodetic Network” (HPGN) and “High Accuracy Reference Network” (HARN) realizations</a:t>
            </a:r>
          </a:p>
          <a:p>
            <a:pPr lvl="1"/>
            <a:r>
              <a:rPr lang="en-US" dirty="0" smtClean="0"/>
              <a:t>Most done in 1990s, essentially state-by-state</a:t>
            </a:r>
          </a:p>
          <a:p>
            <a:pPr lvl="1"/>
            <a:r>
              <a:rPr lang="en-US" dirty="0" smtClean="0"/>
              <a:t>Based on GNSS but classical stations included in adjustments</a:t>
            </a:r>
          </a:p>
          <a:p>
            <a:r>
              <a:rPr lang="en-US" dirty="0" smtClean="0"/>
              <a:t>National Re-Adjustment of 2007</a:t>
            </a:r>
          </a:p>
          <a:p>
            <a:pPr lvl="1"/>
            <a:r>
              <a:rPr lang="en-US" dirty="0" smtClean="0"/>
              <a:t>NAD 83(CORS96) and (NSRS2007)</a:t>
            </a:r>
          </a:p>
          <a:p>
            <a:pPr lvl="1"/>
            <a:r>
              <a:rPr lang="en-US" dirty="0" smtClean="0"/>
              <a:t>Simultaneous nationwide adjustment (GNSS only)</a:t>
            </a:r>
          </a:p>
          <a:p>
            <a:r>
              <a:rPr lang="en-US" b="1" i="1" dirty="0" smtClean="0"/>
              <a:t>New realization: NAD 83(2011) epoch 2010.00</a:t>
            </a:r>
          </a:p>
        </p:txBody>
      </p:sp>
      <p:pic>
        <p:nvPicPr>
          <p:cNvPr id="5" name="Picture 5" descr="bilby_tower_light"/>
          <p:cNvPicPr>
            <a:picLocks noChangeAspect="1" noChangeArrowheads="1"/>
          </p:cNvPicPr>
          <p:nvPr/>
        </p:nvPicPr>
        <p:blipFill>
          <a:blip r:embed="rId2"/>
          <a:srcRect r="24116"/>
          <a:stretch>
            <a:fillRect/>
          </a:stretch>
        </p:blipFill>
        <p:spPr>
          <a:xfrm>
            <a:off x="6025661" y="1175361"/>
            <a:ext cx="2139462" cy="3810000"/>
          </a:xfrm>
          <a:prstGeom prst="rect">
            <a:avLst/>
          </a:prstGeom>
          <a:noFill/>
          <a:ln>
            <a:solidFill>
              <a:schemeClr val="tx1"/>
            </a:solidFill>
          </a:ln>
          <a:effectLst>
            <a:outerShdw blurRad="50800" dist="38100" dir="2700000" algn="tl" rotWithShape="0">
              <a:prstClr val="black">
                <a:alpha val="40000"/>
              </a:prstClr>
            </a:outerShdw>
          </a:effectLst>
        </p:spPr>
      </p:pic>
      <p:pic>
        <p:nvPicPr>
          <p:cNvPr id="4" name="Picture 4" descr="gps_sat"/>
          <p:cNvPicPr>
            <a:picLocks noChangeAspect="1" noChangeArrowheads="1"/>
          </p:cNvPicPr>
          <p:nvPr/>
        </p:nvPicPr>
        <p:blipFill>
          <a:blip r:embed="rId3"/>
          <a:srcRect/>
          <a:stretch>
            <a:fillRect/>
          </a:stretch>
        </p:blipFill>
        <p:spPr bwMode="auto">
          <a:xfrm>
            <a:off x="6730144" y="4192062"/>
            <a:ext cx="2301716" cy="2541746"/>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5745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000"/>
                            </p:stCondLst>
                            <p:childTnLst>
                              <p:par>
                                <p:cTn id="37" presetID="9" presetClass="exit" presetSubtype="0" fill="hold" nodeType="afterEffect">
                                  <p:stCondLst>
                                    <p:cond delay="0"/>
                                  </p:stCondLst>
                                  <p:childTnLst>
                                    <p:animEffect transition="out" filter="dissolve">
                                      <p:cBhvr>
                                        <p:cTn id="38" dur="5000"/>
                                        <p:tgtEl>
                                          <p:spTgt spid="5"/>
                                        </p:tgtEl>
                                      </p:cBhvr>
                                    </p:animEffect>
                                    <p:set>
                                      <p:cBhvr>
                                        <p:cTn id="39" dur="1" fill="hold">
                                          <p:stCondLst>
                                            <p:cond delay="49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Why change </a:t>
            </a:r>
            <a:r>
              <a:rPr lang="en-US" dirty="0" err="1"/>
              <a:t>d</a:t>
            </a:r>
            <a:r>
              <a:rPr lang="en-US" dirty="0" err="1" smtClean="0"/>
              <a:t>atums</a:t>
            </a:r>
            <a:r>
              <a:rPr lang="en-US" dirty="0" smtClean="0"/>
              <a:t>/realizations</a:t>
            </a:r>
          </a:p>
        </p:txBody>
      </p:sp>
      <p:sp>
        <p:nvSpPr>
          <p:cNvPr id="31747" name="Rectangle 3"/>
          <p:cNvSpPr>
            <a:spLocks noGrp="1" noChangeArrowheads="1"/>
          </p:cNvSpPr>
          <p:nvPr>
            <p:ph type="body" idx="1"/>
          </p:nvPr>
        </p:nvSpPr>
        <p:spPr>
          <a:xfrm>
            <a:off x="1219200" y="1713928"/>
            <a:ext cx="7162800" cy="4191000"/>
          </a:xfrm>
        </p:spPr>
        <p:txBody>
          <a:bodyPr/>
          <a:lstStyle/>
          <a:p>
            <a:r>
              <a:rPr lang="en-US" sz="2400" dirty="0" smtClean="0"/>
              <a:t>NAD27 based on old observations and old system</a:t>
            </a:r>
          </a:p>
          <a:p>
            <a:r>
              <a:rPr lang="en-US" sz="2400" dirty="0" smtClean="0"/>
              <a:t>NAD83(86) based on old observations and new system</a:t>
            </a:r>
          </a:p>
          <a:p>
            <a:r>
              <a:rPr lang="en-US" sz="2400" dirty="0" smtClean="0"/>
              <a:t>NAD83(92, 96) based on new and old observations and same system (HARN/FBN)</a:t>
            </a:r>
          </a:p>
          <a:p>
            <a:r>
              <a:rPr lang="en-US" sz="2400" dirty="0" smtClean="0"/>
              <a:t>NAD83(NSRS2007) based on new observations and same system.  Removed regional distortions and made consistent with CORS</a:t>
            </a:r>
          </a:p>
          <a:p>
            <a:r>
              <a:rPr lang="en-US" sz="2400" dirty="0" smtClean="0"/>
              <a:t>NAD83(2011) based on new observations and same system.  Kept consistent with CORS</a:t>
            </a:r>
          </a:p>
        </p:txBody>
      </p:sp>
    </p:spTree>
    <p:extLst>
      <p:ext uri="{BB962C8B-B14F-4D97-AF65-F5344CB8AC3E}">
        <p14:creationId xmlns:p14="http://schemas.microsoft.com/office/powerpoint/2010/main" val="3993052691"/>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nvSpPr>
        <p:spPr bwMode="auto">
          <a:xfrm>
            <a:off x="152400" y="1816100"/>
            <a:ext cx="8839200" cy="458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Font typeface="Arial" pitchFamily="34" charset="0"/>
              <a:buChar char="•"/>
              <a:defRPr sz="3200">
                <a:solidFill>
                  <a:schemeClr val="tx1"/>
                </a:solidFill>
                <a:latin typeface="Times New Roman" pitchFamily="18" charset="0"/>
                <a:ea typeface="ＭＳ Ｐゴシック" pitchFamily="34" charset="-128"/>
                <a:cs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ea typeface="ＭＳ Ｐゴシック" pitchFamily="34" charset="-128"/>
                <a:cs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ea typeface="ＭＳ Ｐゴシック" pitchFamily="34" charset="-128"/>
                <a:cs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ＭＳ Ｐゴシック" pitchFamily="34" charset="-128"/>
                <a:cs typeface="Times New Roman" pitchFamily="18" charset="0"/>
              </a:defRPr>
            </a:lvl9pPr>
          </a:lstStyle>
          <a:p>
            <a:pPr defTabSz="914400" eaLnBrk="1" hangingPunct="1">
              <a:buFontTx/>
              <a:buNone/>
            </a:pPr>
            <a:r>
              <a:rPr lang="en-US" altLang="en-US" sz="1800" dirty="0">
                <a:solidFill>
                  <a:srgbClr val="000000"/>
                </a:solidFill>
                <a:latin typeface="Arial" pitchFamily="34" charset="0"/>
                <a:cs typeface="Arial" pitchFamily="34" charset="0"/>
              </a:rPr>
              <a:t>NETWORK	     TIME		NETWORK	   LOCAL	SHIFT</a:t>
            </a:r>
          </a:p>
          <a:p>
            <a:pPr defTabSz="914400" eaLnBrk="1" hangingPunct="1">
              <a:buFontTx/>
              <a:buNone/>
            </a:pPr>
            <a:r>
              <a:rPr lang="en-US" altLang="en-US" sz="1800" u="sng" dirty="0">
                <a:solidFill>
                  <a:srgbClr val="000000"/>
                </a:solidFill>
                <a:latin typeface="Arial" pitchFamily="34" charset="0"/>
                <a:cs typeface="Arial" pitchFamily="34" charset="0"/>
              </a:rPr>
              <a:t>			     SPAN	ACCURACY	ACCURACY		</a:t>
            </a:r>
          </a:p>
          <a:p>
            <a:pPr defTabSz="914400" eaLnBrk="1" hangingPunct="1">
              <a:buFontTx/>
              <a:buNone/>
            </a:pPr>
            <a:endParaRPr lang="en-US" altLang="en-US" sz="1800" u="sng"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 27		    1927-1986	10 meter	s	(1:100,000)	10-200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NAD83(86)	    1986-1990	1 meter		(1:100,000)	0.3-1.0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NAD83(199x)* 	     1990-2007	0.1 meter 	(1:1 million)	0.05 m</a:t>
            </a:r>
          </a:p>
          <a:p>
            <a:pPr defTabSz="914400" eaLnBrk="1" hangingPunct="1">
              <a:buFontTx/>
              <a:buNone/>
            </a:pPr>
            <a:r>
              <a:rPr lang="en-US" altLang="en-US" sz="1800" dirty="0">
                <a:solidFill>
                  <a:srgbClr val="000000"/>
                </a:solidFill>
                <a:latin typeface="Arial" pitchFamily="34" charset="0"/>
                <a:cs typeface="Arial" pitchFamily="34" charset="0"/>
              </a:rPr>
              <a:t>  “HARN”, “FBN”			                             (1:10 million)</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NAD83(NSRS2007)  2007-2011	0.01 meter	0.01 meter	0.03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r>
              <a:rPr lang="en-US" altLang="en-US" sz="1800" dirty="0">
                <a:solidFill>
                  <a:srgbClr val="000000"/>
                </a:solidFill>
                <a:latin typeface="Arial" pitchFamily="34" charset="0"/>
                <a:cs typeface="Arial" pitchFamily="34" charset="0"/>
              </a:rPr>
              <a:t>NAD83(2011)  	     2011-	 	0.01 meter	0.01 meter	0.01 m</a:t>
            </a:r>
          </a:p>
          <a:p>
            <a:pPr defTabSz="914400" eaLnBrk="1" hangingPunct="1">
              <a:buFontTx/>
              <a:buNone/>
            </a:pPr>
            <a:endParaRPr lang="en-US" altLang="en-US" sz="1800" dirty="0">
              <a:solidFill>
                <a:srgbClr val="000000"/>
              </a:solidFill>
              <a:latin typeface="Arial" pitchFamily="34" charset="0"/>
              <a:cs typeface="Arial" pitchFamily="34" charset="0"/>
            </a:endParaRPr>
          </a:p>
          <a:p>
            <a:pPr defTabSz="914400" eaLnBrk="1" hangingPunct="1">
              <a:buFontTx/>
              <a:buNone/>
            </a:pPr>
            <a:endParaRPr lang="en-US" altLang="en-US" sz="1800" dirty="0">
              <a:solidFill>
                <a:srgbClr val="000000"/>
              </a:solidFill>
              <a:latin typeface="Arial" pitchFamily="34" charset="0"/>
              <a:cs typeface="Arial" pitchFamily="34" charset="0"/>
            </a:endParaRPr>
          </a:p>
        </p:txBody>
      </p:sp>
      <p:sp>
        <p:nvSpPr>
          <p:cNvPr id="107523" name="Title 4"/>
          <p:cNvSpPr>
            <a:spLocks noGrp="1"/>
          </p:cNvSpPr>
          <p:nvPr>
            <p:ph type="title"/>
          </p:nvPr>
        </p:nvSpPr>
        <p:spPr>
          <a:xfrm>
            <a:off x="457200" y="457200"/>
            <a:ext cx="8229600" cy="1143000"/>
          </a:xfrm>
        </p:spPr>
        <p:txBody>
          <a:bodyPr/>
          <a:lstStyle/>
          <a:p>
            <a:pPr eaLnBrk="1" hangingPunct="1"/>
            <a:r>
              <a:rPr lang="en-US" altLang="en-US" sz="2800" smtClean="0">
                <a:latin typeface="Verdana" pitchFamily="34" charset="0"/>
                <a:ea typeface="ＭＳ Ｐゴシック" pitchFamily="34" charset="-128"/>
              </a:rPr>
              <a:t>National Spatial Reference System (NSRS) Improvements over time</a:t>
            </a:r>
            <a:endParaRPr lang="en-US" altLang="en-US" sz="3200" smtClean="0">
              <a:latin typeface="Verdana" pitchFamily="34" charset="0"/>
              <a:ea typeface="ＭＳ Ｐゴシック" pitchFamily="34" charset="-128"/>
            </a:endParaRPr>
          </a:p>
        </p:txBody>
      </p:sp>
      <p:sp>
        <p:nvSpPr>
          <p:cNvPr id="6" name="Rectangle 5"/>
          <p:cNvSpPr/>
          <p:nvPr/>
        </p:nvSpPr>
        <p:spPr>
          <a:xfrm>
            <a:off x="3733800" y="1827213"/>
            <a:ext cx="1600200" cy="4573587"/>
          </a:xfrm>
          <a:prstGeom prst="rect">
            <a:avLst/>
          </a:prstGeom>
          <a:solidFill>
            <a:srgbClr val="94B6D2">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Tree>
    <p:extLst>
      <p:ext uri="{BB962C8B-B14F-4D97-AF65-F5344CB8AC3E}">
        <p14:creationId xmlns:p14="http://schemas.microsoft.com/office/powerpoint/2010/main" val="422268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152400" y="274638"/>
            <a:ext cx="8534400" cy="1143000"/>
          </a:xfrm>
        </p:spPr>
        <p:txBody>
          <a:bodyPr/>
          <a:lstStyle/>
          <a:p>
            <a:r>
              <a:rPr lang="en-US" sz="4000" dirty="0" smtClean="0"/>
              <a:t>Horizontal </a:t>
            </a:r>
            <a:r>
              <a:rPr lang="en-US" sz="4000" dirty="0" err="1" smtClean="0"/>
              <a:t>Datums</a:t>
            </a:r>
            <a:r>
              <a:rPr lang="en-US" sz="4000" dirty="0" smtClean="0"/>
              <a:t>/Coordinates…What do we (you) use in your state?</a:t>
            </a:r>
          </a:p>
        </p:txBody>
      </p:sp>
      <p:sp>
        <p:nvSpPr>
          <p:cNvPr id="11272" name="Rectangle 8"/>
          <p:cNvSpPr>
            <a:spLocks noGrp="1" noChangeArrowheads="1"/>
          </p:cNvSpPr>
          <p:nvPr>
            <p:ph type="body" sz="half" idx="1"/>
          </p:nvPr>
        </p:nvSpPr>
        <p:spPr>
          <a:xfrm>
            <a:off x="55408" y="1905000"/>
            <a:ext cx="5250897" cy="4953000"/>
          </a:xfrm>
        </p:spPr>
        <p:txBody>
          <a:bodyPr/>
          <a:lstStyle/>
          <a:p>
            <a:r>
              <a:rPr lang="en-US" sz="2400" dirty="0" smtClean="0"/>
              <a:t>NAD 27</a:t>
            </a:r>
          </a:p>
          <a:p>
            <a:r>
              <a:rPr lang="en-US" sz="2400" dirty="0" smtClean="0"/>
              <a:t>NAD 83 (Lat-Lon) SPC</a:t>
            </a:r>
          </a:p>
          <a:p>
            <a:pPr lvl="1"/>
            <a:r>
              <a:rPr lang="en-US" dirty="0" smtClean="0"/>
              <a:t>Which one???</a:t>
            </a:r>
          </a:p>
          <a:p>
            <a:pPr lvl="2"/>
            <a:r>
              <a:rPr lang="en-US" sz="2400" dirty="0" smtClean="0"/>
              <a:t>NAD 83 (1986)</a:t>
            </a:r>
          </a:p>
          <a:p>
            <a:pPr lvl="2"/>
            <a:r>
              <a:rPr lang="en-US" sz="2400" dirty="0" smtClean="0"/>
              <a:t>NAD 83 (1992)</a:t>
            </a:r>
          </a:p>
          <a:p>
            <a:pPr lvl="2"/>
            <a:r>
              <a:rPr lang="en-US" sz="2400" dirty="0" smtClean="0"/>
              <a:t>NAD 83 (1996)</a:t>
            </a:r>
          </a:p>
          <a:p>
            <a:pPr lvl="2"/>
            <a:r>
              <a:rPr lang="en-US" sz="2400" dirty="0" smtClean="0"/>
              <a:t>NAD 83 CORS96(2002)</a:t>
            </a:r>
          </a:p>
          <a:p>
            <a:pPr lvl="2"/>
            <a:r>
              <a:rPr lang="en-US" sz="2400" dirty="0" smtClean="0"/>
              <a:t>NAD 83 (NSRS2007)</a:t>
            </a:r>
          </a:p>
          <a:p>
            <a:pPr lvl="2"/>
            <a:r>
              <a:rPr lang="en-US" sz="2400" dirty="0" smtClean="0"/>
              <a:t>NAD 83 (2011) epoch 2010.00</a:t>
            </a:r>
          </a:p>
        </p:txBody>
      </p:sp>
      <p:sp>
        <p:nvSpPr>
          <p:cNvPr id="11273" name="Rectangle 9"/>
          <p:cNvSpPr>
            <a:spLocks noGrp="1" noChangeArrowheads="1"/>
          </p:cNvSpPr>
          <p:nvPr>
            <p:ph type="body" sz="half" idx="2"/>
          </p:nvPr>
        </p:nvSpPr>
        <p:spPr>
          <a:xfrm>
            <a:off x="5306305" y="1905000"/>
            <a:ext cx="3810000" cy="4386618"/>
          </a:xfrm>
        </p:spPr>
        <p:txBody>
          <a:bodyPr/>
          <a:lstStyle/>
          <a:p>
            <a:r>
              <a:rPr lang="en-US" sz="2400" dirty="0" smtClean="0"/>
              <a:t>WGS 84</a:t>
            </a:r>
          </a:p>
          <a:p>
            <a:pPr lvl="1"/>
            <a:r>
              <a:rPr lang="en-US" dirty="0" smtClean="0"/>
              <a:t>Which one???</a:t>
            </a:r>
          </a:p>
          <a:p>
            <a:pPr lvl="2"/>
            <a:r>
              <a:rPr lang="en-US" sz="2400" dirty="0" smtClean="0"/>
              <a:t>WGS 84 (1987)</a:t>
            </a:r>
          </a:p>
          <a:p>
            <a:pPr lvl="2"/>
            <a:r>
              <a:rPr lang="en-US" sz="2400" dirty="0" smtClean="0"/>
              <a:t>WGS 84 (G730)</a:t>
            </a:r>
          </a:p>
          <a:p>
            <a:pPr lvl="2"/>
            <a:r>
              <a:rPr lang="en-US" sz="2400" dirty="0" smtClean="0"/>
              <a:t>WGS 84 (G873)</a:t>
            </a:r>
          </a:p>
          <a:p>
            <a:pPr lvl="2"/>
            <a:r>
              <a:rPr lang="en-US" sz="2400" dirty="0" smtClean="0"/>
              <a:t>WGS 84 (G1150)</a:t>
            </a:r>
          </a:p>
          <a:p>
            <a:pPr lvl="2"/>
            <a:r>
              <a:rPr lang="en-US" sz="2400" dirty="0" smtClean="0"/>
              <a:t>WGS 84 (G1674)</a:t>
            </a:r>
          </a:p>
          <a:p>
            <a:pPr lvl="2"/>
            <a:r>
              <a:rPr lang="en-US" sz="2400" dirty="0"/>
              <a:t>WGS 84 (G1762</a:t>
            </a:r>
            <a:r>
              <a:rPr lang="en-US" sz="2400" dirty="0" smtClean="0"/>
              <a:t>)</a:t>
            </a:r>
          </a:p>
          <a:p>
            <a:r>
              <a:rPr lang="en-US" sz="2400" dirty="0" err="1" smtClean="0"/>
              <a:t>ITRFxx</a:t>
            </a:r>
            <a:r>
              <a:rPr lang="en-US" sz="2400" dirty="0" smtClean="0"/>
              <a:t> (epoch </a:t>
            </a:r>
            <a:r>
              <a:rPr lang="en-US" sz="2400" dirty="0" err="1" smtClean="0"/>
              <a:t>xxxx</a:t>
            </a:r>
            <a:r>
              <a:rPr lang="en-US" sz="2400" dirty="0" smtClean="0"/>
              <a:t>)</a:t>
            </a:r>
          </a:p>
          <a:p>
            <a:r>
              <a:rPr lang="en-US" sz="2400" dirty="0" err="1" smtClean="0"/>
              <a:t>IGSxx</a:t>
            </a:r>
            <a:r>
              <a:rPr lang="en-US" sz="2400" dirty="0" smtClean="0"/>
              <a:t> (epoch </a:t>
            </a:r>
            <a:r>
              <a:rPr lang="en-US" sz="2400" dirty="0" err="1" smtClean="0"/>
              <a:t>xxxx</a:t>
            </a:r>
            <a:r>
              <a:rPr lang="en-US" sz="2400" dirty="0" smtClean="0"/>
              <a:t>)</a:t>
            </a:r>
          </a:p>
          <a:p>
            <a:endParaRPr lang="en-US" sz="2400" dirty="0" smtClean="0"/>
          </a:p>
          <a:p>
            <a:endParaRPr lang="en-US" sz="1800" dirty="0" smtClean="0"/>
          </a:p>
          <a:p>
            <a:endParaRPr lang="en-US" sz="1800" dirty="0" smtClean="0"/>
          </a:p>
        </p:txBody>
      </p:sp>
    </p:spTree>
    <p:extLst>
      <p:ext uri="{BB962C8B-B14F-4D97-AF65-F5344CB8AC3E}">
        <p14:creationId xmlns:p14="http://schemas.microsoft.com/office/powerpoint/2010/main" val="9212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 calcmode="lin" valueType="num">
                                      <p:cBhvr additive="base">
                                        <p:cTn id="7" dur="500" fill="hold"/>
                                        <p:tgtEl>
                                          <p:spTgt spid="112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2">
                                            <p:txEl>
                                              <p:pRg st="1" end="1"/>
                                            </p:txEl>
                                          </p:spTgt>
                                        </p:tgtEl>
                                        <p:attrNameLst>
                                          <p:attrName>style.visibility</p:attrName>
                                        </p:attrNameLst>
                                      </p:cBhvr>
                                      <p:to>
                                        <p:strVal val="visible"/>
                                      </p:to>
                                    </p:set>
                                    <p:anim calcmode="lin" valueType="num">
                                      <p:cBhvr additive="base">
                                        <p:cTn id="13" dur="500" fill="hold"/>
                                        <p:tgtEl>
                                          <p:spTgt spid="112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2">
                                            <p:txEl>
                                              <p:pRg st="2" end="2"/>
                                            </p:txEl>
                                          </p:spTgt>
                                        </p:tgtEl>
                                        <p:attrNameLst>
                                          <p:attrName>style.visibility</p:attrName>
                                        </p:attrNameLst>
                                      </p:cBhvr>
                                      <p:to>
                                        <p:strVal val="visible"/>
                                      </p:to>
                                    </p:set>
                                    <p:anim calcmode="lin" valueType="num">
                                      <p:cBhvr additive="base">
                                        <p:cTn id="19" dur="500" fill="hold"/>
                                        <p:tgtEl>
                                          <p:spTgt spid="1127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7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272">
                                            <p:txEl>
                                              <p:pRg st="3" end="3"/>
                                            </p:txEl>
                                          </p:spTgt>
                                        </p:tgtEl>
                                        <p:attrNameLst>
                                          <p:attrName>style.visibility</p:attrName>
                                        </p:attrNameLst>
                                      </p:cBhvr>
                                      <p:to>
                                        <p:strVal val="visible"/>
                                      </p:to>
                                    </p:set>
                                    <p:anim calcmode="lin" valueType="num">
                                      <p:cBhvr additive="base">
                                        <p:cTn id="23" dur="500" fill="hold"/>
                                        <p:tgtEl>
                                          <p:spTgt spid="1127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27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272">
                                            <p:txEl>
                                              <p:pRg st="4" end="4"/>
                                            </p:txEl>
                                          </p:spTgt>
                                        </p:tgtEl>
                                        <p:attrNameLst>
                                          <p:attrName>style.visibility</p:attrName>
                                        </p:attrNameLst>
                                      </p:cBhvr>
                                      <p:to>
                                        <p:strVal val="visible"/>
                                      </p:to>
                                    </p:set>
                                    <p:anim calcmode="lin" valueType="num">
                                      <p:cBhvr additive="base">
                                        <p:cTn id="27" dur="500" fill="hold"/>
                                        <p:tgtEl>
                                          <p:spTgt spid="1127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7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272">
                                            <p:txEl>
                                              <p:pRg st="5" end="5"/>
                                            </p:txEl>
                                          </p:spTgt>
                                        </p:tgtEl>
                                        <p:attrNameLst>
                                          <p:attrName>style.visibility</p:attrName>
                                        </p:attrNameLst>
                                      </p:cBhvr>
                                      <p:to>
                                        <p:strVal val="visible"/>
                                      </p:to>
                                    </p:set>
                                    <p:anim calcmode="lin" valueType="num">
                                      <p:cBhvr additive="base">
                                        <p:cTn id="31" dur="500" fill="hold"/>
                                        <p:tgtEl>
                                          <p:spTgt spid="1127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72">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272">
                                            <p:txEl>
                                              <p:pRg st="6" end="6"/>
                                            </p:txEl>
                                          </p:spTgt>
                                        </p:tgtEl>
                                        <p:attrNameLst>
                                          <p:attrName>style.visibility</p:attrName>
                                        </p:attrNameLst>
                                      </p:cBhvr>
                                      <p:to>
                                        <p:strVal val="visible"/>
                                      </p:to>
                                    </p:set>
                                    <p:anim calcmode="lin" valueType="num">
                                      <p:cBhvr additive="base">
                                        <p:cTn id="35" dur="500" fill="hold"/>
                                        <p:tgtEl>
                                          <p:spTgt spid="1127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27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272">
                                            <p:txEl>
                                              <p:pRg st="7" end="7"/>
                                            </p:txEl>
                                          </p:spTgt>
                                        </p:tgtEl>
                                        <p:attrNameLst>
                                          <p:attrName>style.visibility</p:attrName>
                                        </p:attrNameLst>
                                      </p:cBhvr>
                                      <p:to>
                                        <p:strVal val="visible"/>
                                      </p:to>
                                    </p:set>
                                    <p:anim calcmode="lin" valueType="num">
                                      <p:cBhvr additive="base">
                                        <p:cTn id="39" dur="500" fill="hold"/>
                                        <p:tgtEl>
                                          <p:spTgt spid="1127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1272">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272">
                                            <p:txEl>
                                              <p:pRg st="8" end="8"/>
                                            </p:txEl>
                                          </p:spTgt>
                                        </p:tgtEl>
                                        <p:attrNameLst>
                                          <p:attrName>style.visibility</p:attrName>
                                        </p:attrNameLst>
                                      </p:cBhvr>
                                      <p:to>
                                        <p:strVal val="visible"/>
                                      </p:to>
                                    </p:set>
                                    <p:anim calcmode="lin" valueType="num">
                                      <p:cBhvr additive="base">
                                        <p:cTn id="43" dur="500" fill="hold"/>
                                        <p:tgtEl>
                                          <p:spTgt spid="1127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7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273">
                                            <p:txEl>
                                              <p:pRg st="0" end="0"/>
                                            </p:txEl>
                                          </p:spTgt>
                                        </p:tgtEl>
                                        <p:attrNameLst>
                                          <p:attrName>style.visibility</p:attrName>
                                        </p:attrNameLst>
                                      </p:cBhvr>
                                      <p:to>
                                        <p:strVal val="visible"/>
                                      </p:to>
                                    </p:set>
                                    <p:anim calcmode="lin" valueType="num">
                                      <p:cBhvr additive="base">
                                        <p:cTn id="49" dur="500" fill="hold"/>
                                        <p:tgtEl>
                                          <p:spTgt spid="11273">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2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273">
                                            <p:txEl>
                                              <p:pRg st="1" end="1"/>
                                            </p:txEl>
                                          </p:spTgt>
                                        </p:tgtEl>
                                        <p:attrNameLst>
                                          <p:attrName>style.visibility</p:attrName>
                                        </p:attrNameLst>
                                      </p:cBhvr>
                                      <p:to>
                                        <p:strVal val="visible"/>
                                      </p:to>
                                    </p:set>
                                    <p:anim calcmode="lin" valueType="num">
                                      <p:cBhvr additive="base">
                                        <p:cTn id="55" dur="500" fill="hold"/>
                                        <p:tgtEl>
                                          <p:spTgt spid="11273">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273">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273">
                                            <p:txEl>
                                              <p:pRg st="2" end="2"/>
                                            </p:txEl>
                                          </p:spTgt>
                                        </p:tgtEl>
                                        <p:attrNameLst>
                                          <p:attrName>style.visibility</p:attrName>
                                        </p:attrNameLst>
                                      </p:cBhvr>
                                      <p:to>
                                        <p:strVal val="visible"/>
                                      </p:to>
                                    </p:set>
                                    <p:anim calcmode="lin" valueType="num">
                                      <p:cBhvr additive="base">
                                        <p:cTn id="59" dur="500" fill="hold"/>
                                        <p:tgtEl>
                                          <p:spTgt spid="11273">
                                            <p:txEl>
                                              <p:pRg st="2" end="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1273">
                                            <p:txEl>
                                              <p:pRg st="2" end="2"/>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1273">
                                            <p:txEl>
                                              <p:pRg st="3" end="3"/>
                                            </p:txEl>
                                          </p:spTgt>
                                        </p:tgtEl>
                                        <p:attrNameLst>
                                          <p:attrName>style.visibility</p:attrName>
                                        </p:attrNameLst>
                                      </p:cBhvr>
                                      <p:to>
                                        <p:strVal val="visible"/>
                                      </p:to>
                                    </p:set>
                                    <p:anim calcmode="lin" valueType="num">
                                      <p:cBhvr additive="base">
                                        <p:cTn id="63" dur="500" fill="hold"/>
                                        <p:tgtEl>
                                          <p:spTgt spid="11273">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1273">
                                            <p:txEl>
                                              <p:pRg st="3" end="3"/>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1273">
                                            <p:txEl>
                                              <p:pRg st="4" end="4"/>
                                            </p:txEl>
                                          </p:spTgt>
                                        </p:tgtEl>
                                        <p:attrNameLst>
                                          <p:attrName>style.visibility</p:attrName>
                                        </p:attrNameLst>
                                      </p:cBhvr>
                                      <p:to>
                                        <p:strVal val="visible"/>
                                      </p:to>
                                    </p:set>
                                    <p:anim calcmode="lin" valueType="num">
                                      <p:cBhvr additive="base">
                                        <p:cTn id="67" dur="500" fill="hold"/>
                                        <p:tgtEl>
                                          <p:spTgt spid="11273">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273">
                                            <p:txEl>
                                              <p:pRg st="4" end="4"/>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1273">
                                            <p:txEl>
                                              <p:pRg st="5" end="5"/>
                                            </p:txEl>
                                          </p:spTgt>
                                        </p:tgtEl>
                                        <p:attrNameLst>
                                          <p:attrName>style.visibility</p:attrName>
                                        </p:attrNameLst>
                                      </p:cBhvr>
                                      <p:to>
                                        <p:strVal val="visible"/>
                                      </p:to>
                                    </p:set>
                                    <p:anim calcmode="lin" valueType="num">
                                      <p:cBhvr additive="base">
                                        <p:cTn id="71" dur="500" fill="hold"/>
                                        <p:tgtEl>
                                          <p:spTgt spid="11273">
                                            <p:txEl>
                                              <p:pRg st="5" end="5"/>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1273">
                                            <p:txEl>
                                              <p:pRg st="5" end="5"/>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1273">
                                            <p:txEl>
                                              <p:pRg st="6" end="6"/>
                                            </p:txEl>
                                          </p:spTgt>
                                        </p:tgtEl>
                                        <p:attrNameLst>
                                          <p:attrName>style.visibility</p:attrName>
                                        </p:attrNameLst>
                                      </p:cBhvr>
                                      <p:to>
                                        <p:strVal val="visible"/>
                                      </p:to>
                                    </p:set>
                                    <p:anim calcmode="lin" valueType="num">
                                      <p:cBhvr additive="base">
                                        <p:cTn id="75" dur="500" fill="hold"/>
                                        <p:tgtEl>
                                          <p:spTgt spid="11273">
                                            <p:txEl>
                                              <p:pRg st="6" end="6"/>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1273">
                                            <p:txEl>
                                              <p:pRg st="6" end="6"/>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1273">
                                            <p:txEl>
                                              <p:pRg st="7" end="7"/>
                                            </p:txEl>
                                          </p:spTgt>
                                        </p:tgtEl>
                                        <p:attrNameLst>
                                          <p:attrName>style.visibility</p:attrName>
                                        </p:attrNameLst>
                                      </p:cBhvr>
                                      <p:to>
                                        <p:strVal val="visible"/>
                                      </p:to>
                                    </p:set>
                                    <p:anim calcmode="lin" valueType="num">
                                      <p:cBhvr additive="base">
                                        <p:cTn id="79" dur="500" fill="hold"/>
                                        <p:tgtEl>
                                          <p:spTgt spid="11273">
                                            <p:txEl>
                                              <p:pRg st="7" end="7"/>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127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1273">
                                            <p:txEl>
                                              <p:pRg st="8" end="8"/>
                                            </p:txEl>
                                          </p:spTgt>
                                        </p:tgtEl>
                                        <p:attrNameLst>
                                          <p:attrName>style.visibility</p:attrName>
                                        </p:attrNameLst>
                                      </p:cBhvr>
                                      <p:to>
                                        <p:strVal val="visible"/>
                                      </p:to>
                                    </p:set>
                                    <p:anim calcmode="lin" valueType="num">
                                      <p:cBhvr additive="base">
                                        <p:cTn id="85" dur="500" fill="hold"/>
                                        <p:tgtEl>
                                          <p:spTgt spid="11273">
                                            <p:txEl>
                                              <p:pRg st="8" end="8"/>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127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1273">
                                            <p:txEl>
                                              <p:pRg st="9" end="9"/>
                                            </p:txEl>
                                          </p:spTgt>
                                        </p:tgtEl>
                                        <p:attrNameLst>
                                          <p:attrName>style.visibility</p:attrName>
                                        </p:attrNameLst>
                                      </p:cBhvr>
                                      <p:to>
                                        <p:strVal val="visible"/>
                                      </p:to>
                                    </p:set>
                                    <p:anim calcmode="lin" valueType="num">
                                      <p:cBhvr additive="base">
                                        <p:cTn id="91" dur="500" fill="hold"/>
                                        <p:tgtEl>
                                          <p:spTgt spid="11273">
                                            <p:txEl>
                                              <p:pRg st="9" end="9"/>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127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uiExpand="1" build="p"/>
      <p:bldP spid="11273" grpId="0" uiExpand="1" build="p"/>
    </p:bldLst>
  </p:timing>
</p:sld>
</file>

<file path=ppt/theme/theme1.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 PowerPoint Template-geodesy.noaa.gov</Template>
  <TotalTime>8474</TotalTime>
  <Words>3262</Words>
  <Application>Microsoft Office PowerPoint</Application>
  <PresentationFormat>On-screen Show (4:3)</PresentationFormat>
  <Paragraphs>489</Paragraphs>
  <Slides>41</Slides>
  <Notes>30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41</vt:i4>
      </vt:variant>
    </vt:vector>
  </HeadingPairs>
  <TitlesOfParts>
    <vt:vector size="58" baseType="lpstr">
      <vt:lpstr>ＭＳ Ｐゴシック</vt:lpstr>
      <vt:lpstr>ＭＳ Ｐゴシック</vt:lpstr>
      <vt:lpstr>Arial</vt:lpstr>
      <vt:lpstr>Arial Black</vt:lpstr>
      <vt:lpstr>ArialMT</vt:lpstr>
      <vt:lpstr>Calibri</vt:lpstr>
      <vt:lpstr>Gill Sans MT</vt:lpstr>
      <vt:lpstr>Palatino Linotype</vt:lpstr>
      <vt:lpstr>Symbol</vt:lpstr>
      <vt:lpstr>Times New Roman</vt:lpstr>
      <vt:lpstr>Verdana</vt:lpstr>
      <vt:lpstr>Wingdings</vt:lpstr>
      <vt:lpstr>NGS PowerPoint Template-geodesy.noaa.gov</vt:lpstr>
      <vt:lpstr>1_Office Theme</vt:lpstr>
      <vt:lpstr>3_Office Theme</vt:lpstr>
      <vt:lpstr>4_Office Theme</vt:lpstr>
      <vt:lpstr>5_Office Theme</vt:lpstr>
      <vt:lpstr>PowerPoint Presentation</vt:lpstr>
      <vt:lpstr>Session description and objectives</vt:lpstr>
      <vt:lpstr>U.S. Department of Commerce National Oceanic &amp; Atmospheric Administration National Geodetic Survey  </vt:lpstr>
      <vt:lpstr>GEODETIC DATUMS</vt:lpstr>
      <vt:lpstr>What is a Datum?</vt:lpstr>
      <vt:lpstr>A (very) brief history of NAD 83</vt:lpstr>
      <vt:lpstr>Why change datums/realizations</vt:lpstr>
      <vt:lpstr>National Spatial Reference System (NSRS) Improvements over time</vt:lpstr>
      <vt:lpstr>Horizontal Datums/Coordinates…What do we (you) use in your state?</vt:lpstr>
      <vt:lpstr>ITRF2008</vt:lpstr>
      <vt:lpstr>PowerPoint Presentation</vt:lpstr>
      <vt:lpstr>PowerPoint Presentation</vt:lpstr>
      <vt:lpstr>History of vertical  datums in the USA</vt:lpstr>
      <vt:lpstr>PowerPoint Presentation</vt:lpstr>
      <vt:lpstr>Current Vertical Datum in the USA</vt:lpstr>
      <vt:lpstr>History of vertical  datums in the USA</vt:lpstr>
      <vt:lpstr>PowerPoint Presentation</vt:lpstr>
      <vt:lpstr>Which Geoid for Which NAD 83?</vt:lpstr>
      <vt:lpstr>Problems with NAD 83 and NAVD 88</vt:lpstr>
      <vt:lpstr>PowerPoint Presentation</vt:lpstr>
      <vt:lpstr>PowerPoint Presentation</vt:lpstr>
      <vt:lpstr>PowerPoint Presentation</vt:lpstr>
      <vt:lpstr>Height-Mod means More Marks?</vt:lpstr>
      <vt:lpstr>PowerPoint Presentation</vt:lpstr>
      <vt:lpstr>PowerPoint Presentation</vt:lpstr>
      <vt:lpstr>Scientific Decisions</vt:lpstr>
      <vt:lpstr>Names</vt:lpstr>
      <vt:lpstr> Future Geometric Reference Frame</vt:lpstr>
      <vt:lpstr>Scientific Decisions!!</vt:lpstr>
      <vt:lpstr>Names</vt:lpstr>
      <vt:lpstr>Future Geopotential Reference Frame</vt:lpstr>
      <vt:lpstr>Why replace NAVD 88 and NAD 83?</vt:lpstr>
      <vt:lpstr>Accessing the New Datums</vt:lpstr>
      <vt:lpstr>PowerPoint Presentation</vt:lpstr>
      <vt:lpstr>PowerPoint Presentation</vt:lpstr>
      <vt:lpstr>PowerPoint Presentation</vt:lpstr>
      <vt:lpstr>PowerPoint Presentation</vt:lpstr>
      <vt:lpstr>Predicted Positional Changes in 2022 Vicinity of New Britain,CT (Computed for station W 91, pid LX3162)</vt:lpstr>
      <vt:lpstr>Predicted Positional Changes in 2022 Vicinity of Albany, NY. (Computed for station NEW SCOT, pid AA7931)</vt:lpstr>
      <vt:lpstr>metadata to the rescue</vt:lpstr>
      <vt:lpstr>Questions?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Martin</dc:creator>
  <cp:lastModifiedBy>Dan Martin</cp:lastModifiedBy>
  <cp:revision>409</cp:revision>
  <cp:lastPrinted>2013-01-23T17:44:58Z</cp:lastPrinted>
  <dcterms:created xsi:type="dcterms:W3CDTF">2012-09-06T12:10:23Z</dcterms:created>
  <dcterms:modified xsi:type="dcterms:W3CDTF">2018-03-26T20:20:17Z</dcterms:modified>
</cp:coreProperties>
</file>