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3"/>
  </p:notesMasterIdLst>
  <p:sldIdLst>
    <p:sldId id="279" r:id="rId3"/>
    <p:sldId id="280" r:id="rId4"/>
    <p:sldId id="265" r:id="rId5"/>
    <p:sldId id="267" r:id="rId6"/>
    <p:sldId id="270" r:id="rId7"/>
    <p:sldId id="271" r:id="rId8"/>
    <p:sldId id="274" r:id="rId9"/>
    <p:sldId id="277" r:id="rId10"/>
    <p:sldId id="275" r:id="rId11"/>
    <p:sldId id="27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FD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66" autoAdjust="0"/>
  </p:normalViewPr>
  <p:slideViewPr>
    <p:cSldViewPr snapToGrid="0" snapToObjects="1">
      <p:cViewPr varScale="1">
        <p:scale>
          <a:sx n="99" d="100"/>
          <a:sy n="99" d="100"/>
        </p:scale>
        <p:origin x="922" y="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179DE-C5B9-4495-9D39-36EC114A3D53}"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C07EC-0E15-4AD5-B4DC-A122F8DA1C06}" type="slidenum">
              <a:rPr lang="en-US" smtClean="0"/>
              <a:t>‹#›</a:t>
            </a:fld>
            <a:endParaRPr lang="en-US"/>
          </a:p>
        </p:txBody>
      </p:sp>
    </p:spTree>
    <p:extLst>
      <p:ext uri="{BB962C8B-B14F-4D97-AF65-F5344CB8AC3E}">
        <p14:creationId xmlns:p14="http://schemas.microsoft.com/office/powerpoint/2010/main" val="223479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9DC412-F92B-4CB4-B8D2-FEEF3348F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39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66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7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CORS is a method-agnostic term, but</a:t>
            </a:r>
            <a:r>
              <a:rPr lang="en-US" baseline="0" dirty="0" smtClean="0"/>
              <a:t> common </a:t>
            </a:r>
            <a:r>
              <a:rPr lang="en-US" baseline="0" dirty="0" err="1" smtClean="0"/>
              <a:t>useage</a:t>
            </a:r>
            <a:r>
              <a:rPr lang="en-US" baseline="0" dirty="0" smtClean="0"/>
              <a:t> applies it to GPS/GNSS stations.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70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CORS is a method-agnostic term, but</a:t>
            </a:r>
            <a:r>
              <a:rPr lang="en-US" baseline="0" dirty="0" smtClean="0"/>
              <a:t> common </a:t>
            </a:r>
            <a:r>
              <a:rPr lang="en-US" baseline="0" dirty="0" err="1" smtClean="0"/>
              <a:t>useage</a:t>
            </a:r>
            <a:r>
              <a:rPr lang="en-US" baseline="0" dirty="0" smtClean="0"/>
              <a:t> applies it to GPS/GNSS stations.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calculating the new</a:t>
            </a:r>
            <a:r>
              <a:rPr lang="en-US" baseline="0" dirty="0" smtClean="0"/>
              <a:t> NAD83 velocities, these are the % and # of stations that have residual (remaining) unexplained motion in these ranges-- as of Repro2 end date in 2017. Note that there have been 2.5 years of motion since then and at least one major earthquake (Ridgecrest), so ~130 stations’ positions are now out of spec according to our old metrics (&gt; 2cm </a:t>
            </a:r>
            <a:r>
              <a:rPr lang="en-US" baseline="0" dirty="0" err="1" smtClean="0"/>
              <a:t>horiz</a:t>
            </a:r>
            <a:r>
              <a:rPr lang="en-US" baseline="0" dirty="0" smtClean="0"/>
              <a:t> or &gt;4 cm </a:t>
            </a:r>
            <a:r>
              <a:rPr lang="en-US" baseline="0" dirty="0" err="1" smtClean="0"/>
              <a:t>vert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DEC07EC-0E15-4AD5-B4DC-A122F8DA1C06}" type="slidenum">
              <a:rPr lang="en-US" smtClean="0"/>
              <a:t>7</a:t>
            </a:fld>
            <a:endParaRPr lang="en-US"/>
          </a:p>
        </p:txBody>
      </p:sp>
    </p:spTree>
    <p:extLst>
      <p:ext uri="{BB962C8B-B14F-4D97-AF65-F5344CB8AC3E}">
        <p14:creationId xmlns:p14="http://schemas.microsoft.com/office/powerpoint/2010/main" val="47273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CORS is a method-agnostic term, but</a:t>
            </a:r>
            <a:r>
              <a:rPr lang="en-US" baseline="0" dirty="0" smtClean="0"/>
              <a:t> common </a:t>
            </a:r>
            <a:r>
              <a:rPr lang="en-US" baseline="0" dirty="0" err="1" smtClean="0"/>
              <a:t>useage</a:t>
            </a:r>
            <a:r>
              <a:rPr lang="en-US" baseline="0" dirty="0" smtClean="0"/>
              <a:t> applies it to GPS/GNSS stations.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9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will</a:t>
            </a:r>
            <a:r>
              <a:rPr lang="en-US" baseline="0" dirty="0" smtClean="0"/>
              <a:t> look at ways to </a:t>
            </a:r>
            <a:endParaRPr lang="en-US" dirty="0"/>
          </a:p>
        </p:txBody>
      </p:sp>
      <p:sp>
        <p:nvSpPr>
          <p:cNvPr id="4" name="Slide Number Placeholder 3"/>
          <p:cNvSpPr>
            <a:spLocks noGrp="1"/>
          </p:cNvSpPr>
          <p:nvPr>
            <p:ph type="sldNum" sz="quarter" idx="10"/>
          </p:nvPr>
        </p:nvSpPr>
        <p:spPr/>
        <p:txBody>
          <a:bodyPr/>
          <a:lstStyle/>
          <a:p>
            <a:fld id="{CDEC07EC-0E15-4AD5-B4DC-A122F8DA1C06}" type="slidenum">
              <a:rPr lang="en-US" smtClean="0"/>
              <a:t>9</a:t>
            </a:fld>
            <a:endParaRPr lang="en-US"/>
          </a:p>
        </p:txBody>
      </p:sp>
    </p:spTree>
    <p:extLst>
      <p:ext uri="{BB962C8B-B14F-4D97-AF65-F5344CB8AC3E}">
        <p14:creationId xmlns:p14="http://schemas.microsoft.com/office/powerpoint/2010/main" val="2089700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CORS is a method-agnostic term, but</a:t>
            </a:r>
            <a:r>
              <a:rPr lang="en-US" baseline="0" dirty="0" smtClean="0"/>
              <a:t> common </a:t>
            </a:r>
            <a:r>
              <a:rPr lang="en-US" baseline="0" dirty="0" err="1" smtClean="0"/>
              <a:t>useage</a:t>
            </a:r>
            <a:r>
              <a:rPr lang="en-US" baseline="0" dirty="0" smtClean="0"/>
              <a:t> applies it to GPS/GNSS stations.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90197A-3571-48BA-9779-B78224F592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377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3B67AB-BC7B-40F2-B088-ED0CFCE9EF5E}"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623888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CB69D8-2A0E-45CF-B12A-74864E8E8E63}"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7444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5509B-777A-4EA1-A6E1-F68DB6453118}"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1659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092AD-55C3-4985-B6F8-4E1D4F30EAD3}"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21270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273E7-0DBE-4078-85F8-FCF4D4C368A6}" type="datetime1">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403368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756D17-07FF-43FB-A28A-CE3196DBD5A7}" type="datetime1">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528024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25C8A-07E2-4698-B255-DC2EFBEE95F9}" type="datetime1">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357042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57917-7597-4F02-B9AA-ADA1A9E41698}"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5972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6A468-B10C-E94D-B4AE-FD48B5E66BC0}"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FC9FA8-80DE-43F2-812B-39937A60AEEE}" type="datetime1">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11326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4868D-D296-489B-A8FF-044E238AE781}"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04766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73D50-EA83-48B8-BA71-6F5E73364584}" type="datetime1">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31483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6A468-B10C-E94D-B4AE-FD48B5E66BC0}"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6A468-B10C-E94D-B4AE-FD48B5E66BC0}"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6A468-B10C-E94D-B4AE-FD48B5E66BC0}"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6A468-B10C-E94D-B4AE-FD48B5E66BC0}"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A468-B10C-E94D-B4AE-FD48B5E66BC0}"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16A468-B10C-E94D-B4AE-FD48B5E66BC0}" type="datetimeFigureOut">
              <a:rPr lang="en-US" smtClean="0"/>
              <a:t>12/8/2019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FB9DA3-43B2-46E8-8101-01BF8EB7CEA3}" type="datetime1">
              <a:rPr lang="en-US" smtClean="0"/>
              <a:t>12/8/2019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2804820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www.ngs.noaa.gov/CORS/coords.shtml" TargetMode="External"/><Relationship Id="rId3" Type="http://schemas.openxmlformats.org/officeDocument/2006/relationships/image" Target="../media/image6.jpg"/><Relationship Id="rId7" Type="http://schemas.openxmlformats.org/officeDocument/2006/relationships/hyperlink" Target="mailto:theresa.damiani@noaa.gov"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ngs.noaa.gov/CORS/foundation-cors.shtml" TargetMode="External"/><Relationship Id="rId5" Type="http://schemas.openxmlformats.org/officeDocument/2006/relationships/hyperlink" Target="mailto:ngs.cors@noaa.gov" TargetMode="External"/><Relationship Id="rId4" Type="http://schemas.openxmlformats.org/officeDocument/2006/relationships/hyperlink" Target="https://www.ngs.noaa.gov/C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0727" y="847529"/>
            <a:ext cx="7275843" cy="1794510"/>
          </a:xfrm>
        </p:spPr>
        <p:txBody>
          <a:bodyPr>
            <a:noAutofit/>
          </a:bodyPr>
          <a:lstStyle/>
          <a:p>
            <a:r>
              <a:rPr lang="en-US" sz="3600" b="1" dirty="0" smtClean="0">
                <a:solidFill>
                  <a:schemeClr val="tx2"/>
                </a:solidFill>
                <a:latin typeface="Times New Roman" panose="02020603050405020304" pitchFamily="18" charset="0"/>
                <a:cs typeface="Times New Roman" panose="02020603050405020304" pitchFamily="18" charset="0"/>
              </a:rPr>
              <a:t>Strengthening the NOAA CORS Network (NCN)</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2549" y="2580046"/>
            <a:ext cx="7974475" cy="2563454"/>
          </a:xfrm>
        </p:spPr>
        <p:txBody>
          <a:bodyPr>
            <a:normAutofit fontScale="62500" lnSpcReduction="20000"/>
          </a:bodyPr>
          <a:lstStyle/>
          <a:p>
            <a:pPr algn="ctr">
              <a:buNone/>
            </a:pPr>
            <a:r>
              <a:rPr lang="en-US" altLang="en-US" sz="2900" dirty="0" smtClean="0">
                <a:solidFill>
                  <a:prstClr val="black"/>
                </a:solidFill>
                <a:latin typeface="Times New Roman" panose="02020603050405020304" pitchFamily="18" charset="0"/>
                <a:ea typeface="+mj-ea"/>
                <a:cs typeface="Times New Roman" panose="02020603050405020304" pitchFamily="18" charset="0"/>
              </a:rPr>
              <a:t>Dr</a:t>
            </a:r>
            <a:r>
              <a:rPr lang="en-US" altLang="en-US" sz="2900" dirty="0">
                <a:solidFill>
                  <a:prstClr val="black"/>
                </a:solidFill>
                <a:latin typeface="Times New Roman" panose="02020603050405020304" pitchFamily="18" charset="0"/>
                <a:ea typeface="+mj-ea"/>
                <a:cs typeface="Times New Roman" panose="02020603050405020304" pitchFamily="18" charset="0"/>
              </a:rPr>
              <a:t>. Theresa </a:t>
            </a:r>
            <a:r>
              <a:rPr lang="en-US" altLang="en-US" sz="2900" dirty="0" smtClean="0">
                <a:solidFill>
                  <a:prstClr val="black"/>
                </a:solidFill>
                <a:latin typeface="Times New Roman" panose="02020603050405020304" pitchFamily="18" charset="0"/>
                <a:ea typeface="+mj-ea"/>
                <a:cs typeface="Times New Roman" panose="02020603050405020304" pitchFamily="18" charset="0"/>
              </a:rPr>
              <a:t>Damiani*, Will Freeman, and the NGS </a:t>
            </a:r>
            <a:r>
              <a:rPr lang="en-US" altLang="en-US" sz="2900" dirty="0" smtClean="0">
                <a:solidFill>
                  <a:prstClr val="black"/>
                </a:solidFill>
                <a:latin typeface="Times New Roman" panose="02020603050405020304" pitchFamily="18" charset="0"/>
                <a:ea typeface="+mj-ea"/>
                <a:cs typeface="Times New Roman" panose="02020603050405020304" pitchFamily="18" charset="0"/>
              </a:rPr>
              <a:t>CORS and Orbits Teams: </a:t>
            </a:r>
            <a:r>
              <a:rPr lang="en-US" altLang="en-US" sz="2900" dirty="0" smtClean="0">
                <a:solidFill>
                  <a:prstClr val="black"/>
                </a:solidFill>
                <a:latin typeface="Times New Roman" panose="02020603050405020304" pitchFamily="18" charset="0"/>
                <a:ea typeface="+mj-ea"/>
                <a:cs typeface="Times New Roman" panose="02020603050405020304" pitchFamily="18" charset="0"/>
              </a:rPr>
              <a:t/>
            </a:r>
            <a:br>
              <a:rPr lang="en-US" altLang="en-US" sz="2900" dirty="0" smtClean="0">
                <a:solidFill>
                  <a:prstClr val="black"/>
                </a:solidFill>
                <a:latin typeface="Times New Roman" panose="02020603050405020304" pitchFamily="18" charset="0"/>
                <a:ea typeface="+mj-ea"/>
                <a:cs typeface="Times New Roman" panose="02020603050405020304" pitchFamily="18" charset="0"/>
              </a:rPr>
            </a:br>
            <a:r>
              <a:rPr lang="en-US" altLang="en-US" sz="2900" dirty="0" smtClean="0">
                <a:solidFill>
                  <a:prstClr val="black"/>
                </a:solidFill>
                <a:latin typeface="Times New Roman" panose="02020603050405020304" pitchFamily="18" charset="0"/>
                <a:cs typeface="Times New Roman" panose="02020603050405020304" pitchFamily="18" charset="0"/>
              </a:rPr>
              <a:t>Francine </a:t>
            </a:r>
            <a:r>
              <a:rPr lang="en-US" altLang="en-US" sz="2900" dirty="0">
                <a:solidFill>
                  <a:prstClr val="black"/>
                </a:solidFill>
                <a:latin typeface="Times New Roman" panose="02020603050405020304" pitchFamily="18" charset="0"/>
                <a:cs typeface="Times New Roman" panose="02020603050405020304" pitchFamily="18" charset="0"/>
              </a:rPr>
              <a:t>Coloma, Don </a:t>
            </a:r>
            <a:r>
              <a:rPr lang="en-US" altLang="en-US" sz="2900" dirty="0" smtClean="0">
                <a:solidFill>
                  <a:prstClr val="black"/>
                </a:solidFill>
                <a:latin typeface="Times New Roman" panose="02020603050405020304" pitchFamily="18" charset="0"/>
                <a:cs typeface="Times New Roman" panose="02020603050405020304" pitchFamily="18" charset="0"/>
              </a:rPr>
              <a:t>Haw, </a:t>
            </a:r>
            <a:r>
              <a:rPr lang="en-US" altLang="en-US" sz="2900" dirty="0">
                <a:solidFill>
                  <a:prstClr val="black"/>
                </a:solidFill>
                <a:latin typeface="Times New Roman" panose="02020603050405020304" pitchFamily="18" charset="0"/>
                <a:cs typeface="Times New Roman" panose="02020603050405020304" pitchFamily="18" charset="0"/>
              </a:rPr>
              <a:t>Phillip McFarland, </a:t>
            </a:r>
            <a:r>
              <a:rPr lang="en-US" altLang="en-US" sz="2900" dirty="0" err="1" smtClean="0">
                <a:solidFill>
                  <a:prstClr val="black"/>
                </a:solidFill>
                <a:latin typeface="Times New Roman" panose="02020603050405020304" pitchFamily="18" charset="0"/>
                <a:ea typeface="+mj-ea"/>
                <a:cs typeface="Times New Roman" panose="02020603050405020304" pitchFamily="18" charset="0"/>
              </a:rPr>
              <a:t>Jarir</a:t>
            </a:r>
            <a:r>
              <a:rPr lang="en-US" altLang="en-US" sz="2900" dirty="0" smtClean="0">
                <a:solidFill>
                  <a:prstClr val="black"/>
                </a:solidFill>
                <a:latin typeface="Times New Roman" panose="02020603050405020304" pitchFamily="18" charset="0"/>
                <a:ea typeface="+mj-ea"/>
                <a:cs typeface="Times New Roman" panose="02020603050405020304" pitchFamily="18" charset="0"/>
              </a:rPr>
              <a:t> Saleh, </a:t>
            </a:r>
            <a:r>
              <a:rPr lang="en-US" altLang="en-US" sz="2900" dirty="0" err="1">
                <a:solidFill>
                  <a:prstClr val="black"/>
                </a:solidFill>
                <a:latin typeface="Times New Roman" panose="02020603050405020304" pitchFamily="18" charset="0"/>
                <a:cs typeface="Times New Roman" panose="02020603050405020304" pitchFamily="18" charset="0"/>
              </a:rPr>
              <a:t>Lijuan</a:t>
            </a:r>
            <a:r>
              <a:rPr lang="en-US" altLang="en-US" sz="2900" dirty="0">
                <a:solidFill>
                  <a:prstClr val="black"/>
                </a:solidFill>
                <a:latin typeface="Times New Roman" panose="02020603050405020304" pitchFamily="18" charset="0"/>
                <a:cs typeface="Times New Roman" panose="02020603050405020304" pitchFamily="18" charset="0"/>
              </a:rPr>
              <a:t> Sun, </a:t>
            </a:r>
            <a:r>
              <a:rPr lang="en-US" altLang="en-US" sz="2900" dirty="0" smtClean="0">
                <a:solidFill>
                  <a:prstClr val="black"/>
                </a:solidFill>
                <a:latin typeface="Times New Roman" panose="02020603050405020304" pitchFamily="18" charset="0"/>
                <a:cs typeface="Times New Roman" panose="02020603050405020304" pitchFamily="18" charset="0"/>
              </a:rPr>
              <a:t>and Dr. </a:t>
            </a:r>
            <a:r>
              <a:rPr lang="en-US" altLang="en-US" sz="2900" dirty="0" err="1" smtClean="0">
                <a:solidFill>
                  <a:prstClr val="black"/>
                </a:solidFill>
                <a:latin typeface="Times New Roman" panose="02020603050405020304" pitchFamily="18" charset="0"/>
                <a:ea typeface="+mj-ea"/>
                <a:cs typeface="Times New Roman" panose="02020603050405020304" pitchFamily="18" charset="0"/>
              </a:rPr>
              <a:t>Sungpil</a:t>
            </a:r>
            <a:r>
              <a:rPr lang="en-US" altLang="en-US" sz="2900" dirty="0" smtClean="0">
                <a:solidFill>
                  <a:prstClr val="black"/>
                </a:solidFill>
                <a:latin typeface="Times New Roman" panose="02020603050405020304" pitchFamily="18" charset="0"/>
                <a:ea typeface="+mj-ea"/>
                <a:cs typeface="Times New Roman" panose="02020603050405020304" pitchFamily="18" charset="0"/>
              </a:rPr>
              <a:t> Yoon</a:t>
            </a:r>
          </a:p>
          <a:p>
            <a:pPr algn="ctr">
              <a:buNone/>
            </a:pPr>
            <a:endParaRPr lang="en-US" altLang="en-US" sz="2900" dirty="0">
              <a:solidFill>
                <a:prstClr val="black"/>
              </a:solidFill>
              <a:latin typeface="Times New Roman" panose="02020603050405020304" pitchFamily="18" charset="0"/>
              <a:ea typeface="+mj-ea"/>
              <a:cs typeface="Times New Roman" panose="02020603050405020304" pitchFamily="18" charset="0"/>
            </a:endParaRPr>
          </a:p>
          <a:p>
            <a:pPr algn="ctr">
              <a:buNone/>
            </a:pPr>
            <a:r>
              <a:rPr lang="en-US" altLang="en-US" sz="2900" dirty="0" smtClean="0">
                <a:solidFill>
                  <a:prstClr val="black"/>
                </a:solidFill>
                <a:latin typeface="Times New Roman" panose="02020603050405020304" pitchFamily="18" charset="0"/>
                <a:ea typeface="+mj-ea"/>
                <a:cs typeface="Times New Roman" panose="02020603050405020304" pitchFamily="18" charset="0"/>
              </a:rPr>
              <a:t>NOAA’s National Geodetic Survey (NGS)</a:t>
            </a:r>
            <a:br>
              <a:rPr lang="en-US" altLang="en-US" sz="2900" dirty="0" smtClean="0">
                <a:solidFill>
                  <a:prstClr val="black"/>
                </a:solidFill>
                <a:latin typeface="Times New Roman" panose="02020603050405020304" pitchFamily="18" charset="0"/>
                <a:ea typeface="+mj-ea"/>
                <a:cs typeface="Times New Roman" panose="02020603050405020304" pitchFamily="18" charset="0"/>
              </a:rPr>
            </a:br>
            <a:r>
              <a:rPr lang="en-US" altLang="en-US" sz="2900" dirty="0" smtClean="0">
                <a:solidFill>
                  <a:prstClr val="black"/>
                </a:solidFill>
                <a:latin typeface="Times New Roman" panose="02020603050405020304" pitchFamily="18" charset="0"/>
                <a:ea typeface="+mj-ea"/>
                <a:cs typeface="Times New Roman" panose="02020603050405020304" pitchFamily="18" charset="0"/>
              </a:rPr>
              <a:t>Silver Spring, MD, USA</a:t>
            </a:r>
            <a:r>
              <a:rPr lang="en-US" altLang="en-US" sz="2900" dirty="0">
                <a:solidFill>
                  <a:prstClr val="black"/>
                </a:solidFill>
                <a:latin typeface="Times New Roman" panose="02020603050405020304" pitchFamily="18" charset="0"/>
                <a:ea typeface="+mj-ea"/>
                <a:cs typeface="Times New Roman" panose="02020603050405020304" pitchFamily="18" charset="0"/>
              </a:rPr>
              <a:t/>
            </a:r>
            <a:br>
              <a:rPr lang="en-US" altLang="en-US" sz="2900" dirty="0">
                <a:solidFill>
                  <a:prstClr val="black"/>
                </a:solidFill>
                <a:latin typeface="Times New Roman" panose="02020603050405020304" pitchFamily="18" charset="0"/>
                <a:ea typeface="+mj-ea"/>
                <a:cs typeface="Times New Roman" panose="02020603050405020304" pitchFamily="18" charset="0"/>
              </a:rPr>
            </a:br>
            <a:r>
              <a:rPr lang="en-US" altLang="en-US" sz="2900" dirty="0">
                <a:solidFill>
                  <a:prstClr val="black"/>
                </a:solidFill>
                <a:latin typeface="Times New Roman" panose="02020603050405020304" pitchFamily="18" charset="0"/>
                <a:ea typeface="+mj-ea"/>
                <a:cs typeface="Times New Roman" panose="02020603050405020304" pitchFamily="18" charset="0"/>
              </a:rPr>
              <a:t/>
            </a:r>
            <a:br>
              <a:rPr lang="en-US" altLang="en-US" sz="2900" dirty="0">
                <a:solidFill>
                  <a:prstClr val="black"/>
                </a:solidFill>
                <a:latin typeface="Times New Roman" panose="02020603050405020304" pitchFamily="18" charset="0"/>
                <a:ea typeface="+mj-ea"/>
                <a:cs typeface="Times New Roman" panose="02020603050405020304" pitchFamily="18" charset="0"/>
              </a:rPr>
            </a:br>
            <a:endParaRPr lang="en-US" sz="2900" b="1" dirty="0">
              <a:latin typeface="Times New Roman" panose="02020603050405020304" pitchFamily="18" charset="0"/>
              <a:cs typeface="Times New Roman" panose="02020603050405020304" pitchFamily="18" charset="0"/>
            </a:endParaRPr>
          </a:p>
          <a:p>
            <a:pPr algn="ctr">
              <a:spcBef>
                <a:spcPts val="0"/>
              </a:spcBef>
              <a:buNone/>
            </a:pPr>
            <a:endParaRPr lang="en-US" sz="1800" b="1" dirty="0">
              <a:solidFill>
                <a:schemeClr val="tx2"/>
              </a:solidFill>
              <a:latin typeface="Times New Roman" panose="02020603050405020304" pitchFamily="18" charset="0"/>
              <a:cs typeface="Times New Roman" panose="02020603050405020304" pitchFamily="18" charset="0"/>
            </a:endParaRPr>
          </a:p>
          <a:p>
            <a:pPr algn="ctr">
              <a:spcBef>
                <a:spcPts val="0"/>
              </a:spcBef>
              <a:buNone/>
            </a:pPr>
            <a:r>
              <a:rPr lang="en-US" sz="2300" b="1" dirty="0" smtClean="0">
                <a:solidFill>
                  <a:schemeClr val="tx2"/>
                </a:solidFill>
                <a:latin typeface="Times New Roman" panose="02020603050405020304" pitchFamily="18" charset="0"/>
                <a:cs typeface="Times New Roman" panose="02020603050405020304" pitchFamily="18" charset="0"/>
              </a:rPr>
              <a:t>December 9, 2019	</a:t>
            </a:r>
            <a:br>
              <a:rPr lang="en-US" sz="2300" b="1" dirty="0" smtClean="0">
                <a:solidFill>
                  <a:schemeClr val="tx2"/>
                </a:solidFill>
                <a:latin typeface="Times New Roman" panose="02020603050405020304" pitchFamily="18" charset="0"/>
                <a:cs typeface="Times New Roman" panose="02020603050405020304" pitchFamily="18" charset="0"/>
              </a:rPr>
            </a:br>
            <a:r>
              <a:rPr lang="en-US" sz="2300" b="1" dirty="0" smtClean="0">
                <a:solidFill>
                  <a:schemeClr val="tx2"/>
                </a:solidFill>
                <a:latin typeface="Times New Roman" panose="02020603050405020304" pitchFamily="18" charset="0"/>
                <a:cs typeface="Times New Roman" panose="02020603050405020304" pitchFamily="18" charset="0"/>
              </a:rPr>
              <a:t>Session G11A- Reference Frames: Determination, Usage, and Application</a:t>
            </a:r>
            <a:endParaRPr lang="en-US" sz="23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17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0" y="147063"/>
            <a:ext cx="91440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3600" dirty="0">
                <a:latin typeface="Times New Roman" panose="02020603050405020304" pitchFamily="18" charset="0"/>
                <a:cs typeface="Times New Roman" panose="02020603050405020304" pitchFamily="18" charset="0"/>
              </a:rPr>
              <a:t>More </a:t>
            </a:r>
            <a:r>
              <a:rPr lang="en-US" sz="3600" dirty="0" smtClean="0">
                <a:latin typeface="Times New Roman" panose="02020603050405020304" pitchFamily="18" charset="0"/>
                <a:cs typeface="Times New Roman" panose="02020603050405020304" pitchFamily="18" charset="0"/>
              </a:rPr>
              <a:t>from the NOAA </a:t>
            </a:r>
            <a:r>
              <a:rPr lang="en-US" sz="3600" dirty="0">
                <a:latin typeface="Times New Roman" panose="02020603050405020304" pitchFamily="18" charset="0"/>
                <a:cs typeface="Times New Roman" panose="02020603050405020304" pitchFamily="18" charset="0"/>
              </a:rPr>
              <a:t>CORS </a:t>
            </a:r>
            <a:r>
              <a:rPr lang="en-US" sz="3600" dirty="0" smtClean="0">
                <a:latin typeface="Times New Roman" panose="02020603050405020304" pitchFamily="18" charset="0"/>
                <a:cs typeface="Times New Roman" panose="02020603050405020304" pitchFamily="18" charset="0"/>
              </a:rPr>
              <a:t>Network Teams</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54244" y="940885"/>
            <a:ext cx="9144000" cy="4308872"/>
          </a:xfrm>
          <a:prstGeom prst="rect">
            <a:avLst/>
          </a:prstGeom>
        </p:spPr>
        <p:txBody>
          <a:bodyPr wrap="square">
            <a:spAutoFit/>
          </a:bodyPr>
          <a:lstStyle/>
          <a:p>
            <a:r>
              <a:rPr lang="en-US" sz="1600" b="1" i="1" dirty="0">
                <a:latin typeface="Times New Roman" panose="02020603050405020304" pitchFamily="18" charset="0"/>
                <a:cs typeface="Times New Roman" panose="02020603050405020304" pitchFamily="18" charset="0"/>
              </a:rPr>
              <a:t>At AGU:</a:t>
            </a:r>
          </a:p>
          <a:p>
            <a:pPr lvl="1"/>
            <a:r>
              <a:rPr lang="en-US" sz="1200" b="1" dirty="0">
                <a:latin typeface="Times New Roman" panose="02020603050405020304" pitchFamily="18" charset="0"/>
                <a:cs typeface="Times New Roman" panose="02020603050405020304" pitchFamily="18" charset="0"/>
              </a:rPr>
              <a:t>Poster, </a:t>
            </a:r>
            <a:r>
              <a:rPr lang="en-US" sz="1200" b="1" dirty="0" smtClean="0">
                <a:latin typeface="Times New Roman" panose="02020603050405020304" pitchFamily="18" charset="0"/>
                <a:cs typeface="Times New Roman" panose="02020603050405020304" pitchFamily="18" charset="0"/>
              </a:rPr>
              <a:t>Monday PM</a:t>
            </a: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T13D-0301</a:t>
            </a:r>
            <a:br>
              <a:rPr lang="en-US" sz="1200" b="1"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McFarland, et al. “Disentangling </a:t>
            </a:r>
            <a:r>
              <a:rPr lang="en-US" sz="1200" dirty="0">
                <a:latin typeface="Times New Roman" panose="02020603050405020304" pitchFamily="18" charset="0"/>
                <a:cs typeface="Times New Roman" panose="02020603050405020304" pitchFamily="18" charset="0"/>
              </a:rPr>
              <a:t>overprinted </a:t>
            </a:r>
            <a:r>
              <a:rPr lang="en-US" sz="1200" dirty="0" err="1">
                <a:latin typeface="Times New Roman" panose="02020603050405020304" pitchFamily="18" charset="0"/>
                <a:cs typeface="Times New Roman" panose="02020603050405020304" pitchFamily="18" charset="0"/>
              </a:rPr>
              <a:t>postseismic</a:t>
            </a:r>
            <a:r>
              <a:rPr lang="en-US" sz="1200" dirty="0">
                <a:latin typeface="Times New Roman" panose="02020603050405020304" pitchFamily="18" charset="0"/>
                <a:cs typeface="Times New Roman" panose="02020603050405020304" pitchFamily="18" charset="0"/>
              </a:rPr>
              <a:t> transient signals in GPS position time </a:t>
            </a:r>
            <a:r>
              <a:rPr lang="en-US" sz="1200" dirty="0" smtClean="0">
                <a:latin typeface="Times New Roman" panose="02020603050405020304" pitchFamily="18" charset="0"/>
                <a:cs typeface="Times New Roman" panose="02020603050405020304" pitchFamily="18" charset="0"/>
              </a:rPr>
              <a:t>series</a:t>
            </a:r>
            <a:r>
              <a:rPr lang="en-US" sz="1200" b="1" dirty="0" smtClean="0">
                <a:latin typeface="Times New Roman" panose="02020603050405020304" pitchFamily="18" charset="0"/>
                <a:cs typeface="Times New Roman" panose="02020603050405020304" pitchFamily="18" charset="0"/>
              </a:rPr>
              <a:t>”</a:t>
            </a:r>
          </a:p>
          <a:p>
            <a:pPr lvl="1"/>
            <a:endParaRPr lang="en-US" sz="1200" b="1" dirty="0">
              <a:latin typeface="Times New Roman" panose="02020603050405020304" pitchFamily="18" charset="0"/>
              <a:cs typeface="Times New Roman" panose="02020603050405020304" pitchFamily="18" charset="0"/>
            </a:endParaRPr>
          </a:p>
          <a:p>
            <a:pPr lvl="1"/>
            <a:r>
              <a:rPr lang="en-US" sz="1200" b="1" dirty="0" smtClean="0">
                <a:latin typeface="Times New Roman" panose="02020603050405020304" pitchFamily="18" charset="0"/>
                <a:cs typeface="Times New Roman" panose="02020603050405020304" pitchFamily="18" charset="0"/>
              </a:rPr>
              <a:t>Poster</a:t>
            </a:r>
            <a:r>
              <a:rPr lang="en-US" sz="1200" b="1" dirty="0">
                <a:latin typeface="Times New Roman" panose="02020603050405020304" pitchFamily="18" charset="0"/>
                <a:cs typeface="Times New Roman" panose="02020603050405020304" pitchFamily="18" charset="0"/>
              </a:rPr>
              <a:t>, Tuesday AM. G21C-0750 </a:t>
            </a:r>
            <a:br>
              <a:rPr lang="en-US" sz="1200" b="1" dirty="0">
                <a:latin typeface="Times New Roman" panose="02020603050405020304" pitchFamily="18" charset="0"/>
                <a:cs typeface="Times New Roman" panose="02020603050405020304" pitchFamily="18" charset="0"/>
              </a:rPr>
            </a:br>
            <a:r>
              <a:rPr lang="en-US" sz="1200" dirty="0" err="1">
                <a:latin typeface="Times New Roman" panose="02020603050405020304" pitchFamily="18" charset="0"/>
                <a:cs typeface="Times New Roman" panose="02020603050405020304" pitchFamily="18" charset="0"/>
              </a:rPr>
              <a:t>Stressler</a:t>
            </a:r>
            <a:r>
              <a:rPr lang="en-US" sz="1200" dirty="0">
                <a:latin typeface="Times New Roman" panose="02020603050405020304" pitchFamily="18" charset="0"/>
                <a:cs typeface="Times New Roman" panose="02020603050405020304" pitchFamily="18" charset="0"/>
              </a:rPr>
              <a:t>, et al. </a:t>
            </a:r>
            <a:r>
              <a:rPr lang="en-US" sz="1200" dirty="0" smtClean="0">
                <a:latin typeface="Times New Roman" panose="02020603050405020304" pitchFamily="18" charset="0"/>
                <a:cs typeface="Times New Roman" panose="02020603050405020304" pitchFamily="18" charset="0"/>
              </a:rPr>
              <a:t>“Evaluation </a:t>
            </a:r>
            <a:r>
              <a:rPr lang="en-US" sz="1200" dirty="0">
                <a:latin typeface="Times New Roman" panose="02020603050405020304" pitchFamily="18" charset="0"/>
                <a:cs typeface="Times New Roman" panose="02020603050405020304" pitchFamily="18" charset="0"/>
              </a:rPr>
              <a:t>of the Quality of Multi-GNSS Observations Within the NOAA Foundation CORS </a:t>
            </a:r>
            <a:r>
              <a:rPr lang="en-US" sz="1200" dirty="0" smtClean="0">
                <a:latin typeface="Times New Roman" panose="02020603050405020304" pitchFamily="18" charset="0"/>
                <a:cs typeface="Times New Roman" panose="02020603050405020304" pitchFamily="18" charset="0"/>
              </a:rPr>
              <a:t>Network”</a:t>
            </a:r>
            <a:endParaRPr lang="en-US" sz="1200" dirty="0" smtClean="0">
              <a:latin typeface="Times New Roman" panose="02020603050405020304" pitchFamily="18" charset="0"/>
              <a:cs typeface="Times New Roman" panose="02020603050405020304" pitchFamily="18" charset="0"/>
            </a:endParaRPr>
          </a:p>
          <a:p>
            <a:pPr lvl="1"/>
            <a:endParaRPr lang="en-US" sz="1200" dirty="0">
              <a:latin typeface="Times New Roman" panose="02020603050405020304" pitchFamily="18" charset="0"/>
              <a:cs typeface="Times New Roman" panose="02020603050405020304" pitchFamily="18" charset="0"/>
            </a:endParaRPr>
          </a:p>
          <a:p>
            <a:pPr lvl="1"/>
            <a:r>
              <a:rPr lang="en-US" sz="1200" b="1" dirty="0">
                <a:latin typeface="Times New Roman" panose="02020603050405020304" pitchFamily="18" charset="0"/>
                <a:cs typeface="Times New Roman" panose="02020603050405020304" pitchFamily="18" charset="0"/>
              </a:rPr>
              <a:t>Session, Friday AM. G51A </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Integration of GNSS into Water Level Observation Networks: Priorities, Technologies, and Benefits I</a:t>
            </a:r>
          </a:p>
          <a:p>
            <a:pPr lvl="1"/>
            <a:endParaRPr lang="en-US" sz="1200" dirty="0">
              <a:latin typeface="Times New Roman" panose="02020603050405020304" pitchFamily="18" charset="0"/>
              <a:cs typeface="Times New Roman" panose="02020603050405020304" pitchFamily="18" charset="0"/>
            </a:endParaRPr>
          </a:p>
          <a:p>
            <a:r>
              <a:rPr lang="en-US" sz="1600" b="1" i="1" dirty="0">
                <a:latin typeface="Times New Roman" panose="02020603050405020304" pitchFamily="18" charset="0"/>
                <a:cs typeface="Times New Roman" panose="02020603050405020304" pitchFamily="18" charset="0"/>
              </a:rPr>
              <a:t>Publications Coming:</a:t>
            </a:r>
          </a:p>
          <a:p>
            <a:pPr lvl="1"/>
            <a:r>
              <a:rPr lang="en-US" sz="1200" b="1" dirty="0" err="1">
                <a:latin typeface="Times New Roman" panose="02020603050405020304" pitchFamily="18" charset="0"/>
                <a:cs typeface="Times New Roman" panose="02020603050405020304" pitchFamily="18" charset="0"/>
              </a:rPr>
              <a:t>Jarir</a:t>
            </a:r>
            <a:r>
              <a:rPr lang="en-US" sz="1200" b="1" dirty="0">
                <a:latin typeface="Times New Roman" panose="02020603050405020304" pitchFamily="18" charset="0"/>
                <a:cs typeface="Times New Roman" panose="02020603050405020304" pitchFamily="18" charset="0"/>
              </a:rPr>
              <a:t> Saleh, et al. </a:t>
            </a:r>
            <a:r>
              <a:rPr lang="en-US" sz="1200" dirty="0">
                <a:latin typeface="Times New Roman" panose="02020603050405020304" pitchFamily="18" charset="0"/>
                <a:cs typeface="Times New Roman" panose="02020603050405020304" pitchFamily="18" charset="0"/>
              </a:rPr>
              <a:t>In preparation for: J of </a:t>
            </a:r>
            <a:r>
              <a:rPr lang="en-US" sz="1200" dirty="0" err="1">
                <a:latin typeface="Times New Roman" panose="02020603050405020304" pitchFamily="18" charset="0"/>
                <a:cs typeface="Times New Roman" panose="02020603050405020304" pitchFamily="18" charset="0"/>
              </a:rPr>
              <a:t>Geod</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
            </a:r>
            <a:br>
              <a:rPr lang="en-US" sz="1200" b="1"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“New GPS position time series, velocities and quality measures for the NOAA CORS Network</a:t>
            </a:r>
            <a:r>
              <a:rPr lang="en-US" sz="1200" dirty="0" smtClean="0">
                <a:latin typeface="Times New Roman" panose="02020603050405020304" pitchFamily="18" charset="0"/>
                <a:cs typeface="Times New Roman" panose="02020603050405020304" pitchFamily="18" charset="0"/>
              </a:rPr>
              <a:t>”  (MYCS2)</a:t>
            </a:r>
            <a:r>
              <a:rPr lang="en-US" sz="1200" dirty="0">
                <a:latin typeface="Times New Roman" panose="02020603050405020304" pitchFamily="18" charset="0"/>
                <a:cs typeface="Times New Roman" panose="02020603050405020304" pitchFamily="18" charset="0"/>
              </a:rPr>
              <a:t/>
            </a:r>
            <a:br>
              <a:rPr lang="en-US" sz="1200" dirty="0">
                <a:latin typeface="Times New Roman" panose="02020603050405020304" pitchFamily="18" charset="0"/>
                <a:cs typeface="Times New Roman" panose="02020603050405020304" pitchFamily="18" charset="0"/>
              </a:rPr>
            </a:br>
            <a:endParaRPr lang="en-US" sz="1200" dirty="0">
              <a:latin typeface="Times New Roman" panose="02020603050405020304" pitchFamily="18" charset="0"/>
              <a:cs typeface="Times New Roman" panose="02020603050405020304" pitchFamily="18" charset="0"/>
            </a:endParaRPr>
          </a:p>
          <a:p>
            <a:pPr lvl="1"/>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Jian Yao, et al.</a:t>
            </a:r>
            <a:br>
              <a:rPr lang="en-US" sz="1200" b="1" dirty="0">
                <a:latin typeface="Times New Roman" panose="02020603050405020304" pitchFamily="18" charset="0"/>
                <a:cs typeface="Times New Roman" panose="02020603050405020304" pitchFamily="18" charset="0"/>
              </a:rPr>
            </a:br>
            <a:r>
              <a:rPr lang="en-US" sz="1200" b="1"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Reverse GPS Processing for Precise Satellite Clock Observation” Submitted to: Proceedings of </a:t>
            </a:r>
            <a:r>
              <a:rPr lang="en-US" sz="1200" dirty="0" smtClean="0">
                <a:latin typeface="Times New Roman" panose="02020603050405020304" pitchFamily="18" charset="0"/>
                <a:cs typeface="Times New Roman" panose="02020603050405020304" pitchFamily="18" charset="0"/>
              </a:rPr>
              <a:t>the</a:t>
            </a:r>
            <a:r>
              <a:rPr lang="en-US" sz="1200" dirty="0">
                <a:latin typeface="Times New Roman" panose="02020603050405020304" pitchFamily="18" charset="0"/>
                <a:cs typeface="Times New Roman" panose="02020603050405020304" pitchFamily="18" charset="0"/>
              </a:rPr>
              <a:t> 7th International Colloquium on Scientific &amp; Fundamental Aspects of GNSS.</a:t>
            </a:r>
          </a:p>
          <a:p>
            <a:endParaRPr lang="en-US" sz="1400"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Online: </a:t>
            </a:r>
            <a:r>
              <a:rPr lang="en-US" sz="1400" i="1" dirty="0">
                <a:latin typeface="Times New Roman" panose="02020603050405020304" pitchFamily="18" charset="0"/>
                <a:cs typeface="Times New Roman" panose="02020603050405020304" pitchFamily="18" charset="0"/>
                <a:hlinkClick r:id="rId4"/>
              </a:rPr>
              <a:t>https://</a:t>
            </a:r>
            <a:r>
              <a:rPr lang="en-US" sz="1400" i="1" dirty="0" smtClean="0">
                <a:latin typeface="Times New Roman" panose="02020603050405020304" pitchFamily="18" charset="0"/>
                <a:cs typeface="Times New Roman" panose="02020603050405020304" pitchFamily="18" charset="0"/>
                <a:hlinkClick r:id="rId4"/>
              </a:rPr>
              <a:t>www.ngs.noaa.gov/CORS</a:t>
            </a:r>
            <a:r>
              <a:rPr lang="en-US" sz="1400" i="1" dirty="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			</a:t>
            </a:r>
            <a:r>
              <a:rPr lang="en-US" sz="1400" b="1" i="1" dirty="0" smtClean="0">
                <a:latin typeface="Times New Roman" panose="02020603050405020304" pitchFamily="18" charset="0"/>
                <a:cs typeface="Times New Roman" panose="02020603050405020304" pitchFamily="18" charset="0"/>
              </a:rPr>
              <a:t>Email</a:t>
            </a:r>
            <a:r>
              <a:rPr lang="en-US" sz="1400" i="1" dirty="0">
                <a:latin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hlinkClick r:id="rId5"/>
              </a:rPr>
              <a:t>ngs.cors@noaa.gov</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hlinkClick r:id="rId6"/>
              </a:rPr>
              <a:t>https://</a:t>
            </a:r>
            <a:r>
              <a:rPr lang="en-US" sz="1400" i="1" dirty="0" smtClean="0">
                <a:latin typeface="Times New Roman" panose="02020603050405020304" pitchFamily="18" charset="0"/>
                <a:cs typeface="Times New Roman" panose="02020603050405020304" pitchFamily="18" charset="0"/>
                <a:hlinkClick r:id="rId6"/>
              </a:rPr>
              <a:t>www.ngs.noaa.gov/CORS/foundation-cors.shtml</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hlinkClick r:id="rId7"/>
              </a:rPr>
              <a:t>theresa.damiani@noaa.gov</a:t>
            </a:r>
            <a:endParaRPr lang="en-US" sz="1400" dirty="0" smtClean="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	 </a:t>
            </a:r>
            <a:r>
              <a:rPr lang="en-US" sz="1400" b="1" i="1" dirty="0" smtClean="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hlinkClick r:id="rId8"/>
              </a:rPr>
              <a:t>https://www.ngs.noaa.gov/CORS/coords.shtml</a:t>
            </a:r>
            <a:endParaRPr lang="en-US"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103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1"/>
          <p:cNvSpPr txBox="1"/>
          <p:nvPr/>
        </p:nvSpPr>
        <p:spPr>
          <a:xfrm>
            <a:off x="-1" y="4049488"/>
            <a:ext cx="9144001" cy="1169551"/>
          </a:xfrm>
          <a:prstGeom prst="rect">
            <a:avLst/>
          </a:prstGeom>
          <a:noFill/>
        </p:spPr>
        <p:txBody>
          <a:bodyPr wrap="square" rtlCol="0">
            <a:spAutoFit/>
          </a:bodyPr>
          <a:lstStyle>
            <a:defPPr>
              <a:defRPr lang="en-US"/>
            </a:defPPr>
            <a:lvl1pPr algn="l" rtl="0" fontAlgn="base">
              <a:spcBef>
                <a:spcPct val="0"/>
              </a:spcBef>
              <a:spcAft>
                <a:spcPct val="0"/>
              </a:spcAft>
              <a:defRPr sz="8215" kern="1200">
                <a:solidFill>
                  <a:schemeClr val="tx1"/>
                </a:solidFill>
                <a:latin typeface="Arial" pitchFamily="34" charset="0"/>
                <a:ea typeface="ＭＳ Ｐゴシック" pitchFamily="34" charset="-128"/>
                <a:cs typeface="+mn-cs"/>
              </a:defRPr>
            </a:lvl1pPr>
            <a:lvl2pPr marL="393969" indent="1373" algn="l" rtl="0" fontAlgn="base">
              <a:spcBef>
                <a:spcPct val="0"/>
              </a:spcBef>
              <a:spcAft>
                <a:spcPct val="0"/>
              </a:spcAft>
              <a:defRPr sz="8215" kern="1200">
                <a:solidFill>
                  <a:schemeClr val="tx1"/>
                </a:solidFill>
                <a:latin typeface="Arial" pitchFamily="34" charset="0"/>
                <a:ea typeface="ＭＳ Ｐゴシック" pitchFamily="34" charset="-128"/>
                <a:cs typeface="+mn-cs"/>
              </a:defRPr>
            </a:lvl2pPr>
            <a:lvl3pPr marL="789309" indent="1373" algn="l" rtl="0" fontAlgn="base">
              <a:spcBef>
                <a:spcPct val="0"/>
              </a:spcBef>
              <a:spcAft>
                <a:spcPct val="0"/>
              </a:spcAft>
              <a:defRPr sz="8215" kern="1200">
                <a:solidFill>
                  <a:schemeClr val="tx1"/>
                </a:solidFill>
                <a:latin typeface="Arial" pitchFamily="34" charset="0"/>
                <a:ea typeface="ＭＳ Ｐゴシック" pitchFamily="34" charset="-128"/>
                <a:cs typeface="+mn-cs"/>
              </a:defRPr>
            </a:lvl3pPr>
            <a:lvl4pPr marL="1184650" indent="1373" algn="l" rtl="0" fontAlgn="base">
              <a:spcBef>
                <a:spcPct val="0"/>
              </a:spcBef>
              <a:spcAft>
                <a:spcPct val="0"/>
              </a:spcAft>
              <a:defRPr sz="8215" kern="1200">
                <a:solidFill>
                  <a:schemeClr val="tx1"/>
                </a:solidFill>
                <a:latin typeface="Arial" pitchFamily="34" charset="0"/>
                <a:ea typeface="ＭＳ Ｐゴシック" pitchFamily="34" charset="-128"/>
                <a:cs typeface="+mn-cs"/>
              </a:defRPr>
            </a:lvl4pPr>
            <a:lvl5pPr marL="1579991" indent="1373" algn="l" rtl="0" fontAlgn="base">
              <a:spcBef>
                <a:spcPct val="0"/>
              </a:spcBef>
              <a:spcAft>
                <a:spcPct val="0"/>
              </a:spcAft>
              <a:defRPr sz="8215" kern="1200">
                <a:solidFill>
                  <a:schemeClr val="tx1"/>
                </a:solidFill>
                <a:latin typeface="Arial" pitchFamily="34" charset="0"/>
                <a:ea typeface="ＭＳ Ｐゴシック" pitchFamily="34" charset="-128"/>
                <a:cs typeface="+mn-cs"/>
              </a:defRPr>
            </a:lvl5pPr>
            <a:lvl6pPr marL="1976704" algn="l" defTabSz="790682" rtl="0" eaLnBrk="1" latinLnBrk="0" hangingPunct="1">
              <a:defRPr sz="8215" kern="1200">
                <a:solidFill>
                  <a:schemeClr val="tx1"/>
                </a:solidFill>
                <a:latin typeface="Arial" pitchFamily="34" charset="0"/>
                <a:ea typeface="ＭＳ Ｐゴシック" pitchFamily="34" charset="-128"/>
                <a:cs typeface="+mn-cs"/>
              </a:defRPr>
            </a:lvl6pPr>
            <a:lvl7pPr marL="2372045" algn="l" defTabSz="790682" rtl="0" eaLnBrk="1" latinLnBrk="0" hangingPunct="1">
              <a:defRPr sz="8215" kern="1200">
                <a:solidFill>
                  <a:schemeClr val="tx1"/>
                </a:solidFill>
                <a:latin typeface="Arial" pitchFamily="34" charset="0"/>
                <a:ea typeface="ＭＳ Ｐゴシック" pitchFamily="34" charset="-128"/>
                <a:cs typeface="+mn-cs"/>
              </a:defRPr>
            </a:lvl7pPr>
            <a:lvl8pPr marL="2767386" algn="l" defTabSz="790682" rtl="0" eaLnBrk="1" latinLnBrk="0" hangingPunct="1">
              <a:defRPr sz="8215" kern="1200">
                <a:solidFill>
                  <a:schemeClr val="tx1"/>
                </a:solidFill>
                <a:latin typeface="Arial" pitchFamily="34" charset="0"/>
                <a:ea typeface="ＭＳ Ｐゴシック" pitchFamily="34" charset="-128"/>
                <a:cs typeface="+mn-cs"/>
              </a:defRPr>
            </a:lvl8pPr>
            <a:lvl9pPr marL="3162727" algn="l" defTabSz="790682" rtl="0" eaLnBrk="1" latinLnBrk="0" hangingPunct="1">
              <a:defRPr sz="8215" kern="1200">
                <a:solidFill>
                  <a:schemeClr val="tx1"/>
                </a:solidFill>
                <a:latin typeface="Arial" pitchFamily="34" charset="0"/>
                <a:ea typeface="ＭＳ Ｐゴシック" pitchFamily="34" charset="-128"/>
                <a:cs typeface="+mn-cs"/>
              </a:defRPr>
            </a:lvl9pPr>
          </a:lstStyle>
          <a:p>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multi-purpose cooperative network of </a:t>
            </a:r>
            <a:r>
              <a:rPr lang="en-US" sz="1400" dirty="0" smtClean="0">
                <a:latin typeface="Times New Roman" panose="02020603050405020304" pitchFamily="18" charset="0"/>
                <a:cs typeface="Times New Roman" panose="02020603050405020304" pitchFamily="18" charset="0"/>
              </a:rPr>
              <a:t>GNSS </a:t>
            </a:r>
            <a:r>
              <a:rPr lang="en-US" sz="1400" dirty="0">
                <a:latin typeface="Times New Roman" panose="02020603050405020304" pitchFamily="18" charset="0"/>
                <a:cs typeface="Times New Roman" panose="02020603050405020304" pitchFamily="18" charset="0"/>
              </a:rPr>
              <a:t>observations collected from </a:t>
            </a:r>
            <a:r>
              <a:rPr lang="en-US" sz="1400" dirty="0" smtClean="0">
                <a:latin typeface="Times New Roman" panose="02020603050405020304" pitchFamily="18" charset="0"/>
                <a:cs typeface="Times New Roman" panose="02020603050405020304" pitchFamily="18" charset="0"/>
              </a:rPr>
              <a:t>~ 200 government</a:t>
            </a:r>
            <a:r>
              <a:rPr lang="en-US" sz="1400" dirty="0">
                <a:latin typeface="Times New Roman" panose="02020603050405020304" pitchFamily="18" charset="0"/>
                <a:cs typeface="Times New Roman" panose="02020603050405020304" pitchFamily="18" charset="0"/>
              </a:rPr>
              <a:t>, academic, and private organizations.  Each agency owns their own stations and shares the observation data with NGS. </a:t>
            </a: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NGS uses the network for the definition, maintenance, and access of U.S. civilian geodetic reference frames and support of NGS’ IGS satellite orbit analysis center. These activities are critical parts of the National Spatial Reference System (NSRS).</a:t>
            </a:r>
            <a:endParaRPr lang="en-US" sz="1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grpSp>
        <p:nvGrpSpPr>
          <p:cNvPr id="5" name="Group 4"/>
          <p:cNvGrpSpPr>
            <a:grpSpLocks noChangeAspect="1"/>
          </p:cNvGrpSpPr>
          <p:nvPr/>
        </p:nvGrpSpPr>
        <p:grpSpPr>
          <a:xfrm>
            <a:off x="61993" y="28015"/>
            <a:ext cx="8973520" cy="4055158"/>
            <a:chOff x="2142970" y="16383000"/>
            <a:chExt cx="52066234" cy="22797967"/>
          </a:xfrm>
        </p:grpSpPr>
        <p:pic>
          <p:nvPicPr>
            <p:cNvPr id="7" name="Picture 6" descr="Screen Shot 2017-06-16 at 3.03.43 PM.png"/>
            <p:cNvPicPr>
              <a:picLocks noChangeAspect="1"/>
            </p:cNvPicPr>
            <p:nvPr/>
          </p:nvPicPr>
          <p:blipFill rotWithShape="1">
            <a:blip r:embed="rId2" cstate="print">
              <a:extLst>
                <a:ext uri="{28A0092B-C50C-407E-A947-70E740481C1C}">
                  <a14:useLocalDpi xmlns:a14="http://schemas.microsoft.com/office/drawing/2010/main" val="0"/>
                </a:ext>
              </a:extLst>
            </a:blip>
            <a:srcRect t="2304" r="5877"/>
            <a:stretch/>
          </p:blipFill>
          <p:spPr>
            <a:xfrm>
              <a:off x="27648028" y="16391398"/>
              <a:ext cx="26561176" cy="13809457"/>
            </a:xfrm>
            <a:prstGeom prst="rect">
              <a:avLst/>
            </a:prstGeom>
          </p:spPr>
        </p:pic>
        <p:pic>
          <p:nvPicPr>
            <p:cNvPr id="8" name="Picture 7" descr="Screen Shot 2017-06-16 at 3.04.13 PM.png"/>
            <p:cNvPicPr>
              <a:picLocks noChangeAspect="1"/>
            </p:cNvPicPr>
            <p:nvPr/>
          </p:nvPicPr>
          <p:blipFill rotWithShape="1">
            <a:blip r:embed="rId3" cstate="print">
              <a:extLst>
                <a:ext uri="{28A0092B-C50C-407E-A947-70E740481C1C}">
                  <a14:useLocalDpi xmlns:a14="http://schemas.microsoft.com/office/drawing/2010/main" val="0"/>
                </a:ext>
              </a:extLst>
            </a:blip>
            <a:srcRect r="3733" b="14741"/>
            <a:stretch/>
          </p:blipFill>
          <p:spPr>
            <a:xfrm>
              <a:off x="27495500" y="27216229"/>
              <a:ext cx="26713704" cy="11964738"/>
            </a:xfrm>
            <a:prstGeom prst="rect">
              <a:avLst/>
            </a:prstGeom>
          </p:spPr>
        </p:pic>
        <p:pic>
          <p:nvPicPr>
            <p:cNvPr id="9" name="Picture 8" descr="Screen Shot 2017-06-16 at 3.01.57 PM.png"/>
            <p:cNvPicPr>
              <a:picLocks noChangeAspect="1"/>
            </p:cNvPicPr>
            <p:nvPr/>
          </p:nvPicPr>
          <p:blipFill rotWithShape="1">
            <a:blip r:embed="rId4" cstate="print">
              <a:extLst>
                <a:ext uri="{28A0092B-C50C-407E-A947-70E740481C1C}">
                  <a14:useLocalDpi xmlns:a14="http://schemas.microsoft.com/office/drawing/2010/main" val="0"/>
                </a:ext>
              </a:extLst>
            </a:blip>
            <a:srcRect l="2544"/>
            <a:stretch/>
          </p:blipFill>
          <p:spPr>
            <a:xfrm>
              <a:off x="2142970" y="16383000"/>
              <a:ext cx="26635231" cy="14236699"/>
            </a:xfrm>
            <a:prstGeom prst="rect">
              <a:avLst/>
            </a:prstGeom>
          </p:spPr>
        </p:pic>
        <p:pic>
          <p:nvPicPr>
            <p:cNvPr id="10" name="Picture 9" descr="Screen Shot 2017-06-16 at 3.02.44 PM.png"/>
            <p:cNvPicPr>
              <a:picLocks noChangeAspect="1"/>
            </p:cNvPicPr>
            <p:nvPr/>
          </p:nvPicPr>
          <p:blipFill rotWithShape="1">
            <a:blip r:embed="rId5" cstate="print">
              <a:extLst>
                <a:ext uri="{28A0092B-C50C-407E-A947-70E740481C1C}">
                  <a14:useLocalDpi xmlns:a14="http://schemas.microsoft.com/office/drawing/2010/main" val="0"/>
                </a:ext>
              </a:extLst>
            </a:blip>
            <a:srcRect l="4471" b="21695"/>
            <a:stretch/>
          </p:blipFill>
          <p:spPr>
            <a:xfrm>
              <a:off x="2142970" y="28231717"/>
              <a:ext cx="26521059" cy="10949250"/>
            </a:xfrm>
            <a:prstGeom prst="rect">
              <a:avLst/>
            </a:prstGeom>
          </p:spPr>
        </p:pic>
      </p:grpSp>
      <p:graphicFrame>
        <p:nvGraphicFramePr>
          <p:cNvPr id="11" name="Content Placeholder 10"/>
          <p:cNvGraphicFramePr>
            <a:graphicFrameLocks noGrp="1"/>
          </p:cNvGraphicFramePr>
          <p:nvPr>
            <p:ph idx="1"/>
            <p:extLst>
              <p:ext uri="{D42A27DB-BD31-4B8C-83A1-F6EECF244321}">
                <p14:modId xmlns:p14="http://schemas.microsoft.com/office/powerpoint/2010/main" val="1556733727"/>
              </p:ext>
            </p:extLst>
          </p:nvPr>
        </p:nvGraphicFramePr>
        <p:xfrm>
          <a:off x="6885813" y="3070622"/>
          <a:ext cx="2149699" cy="980439"/>
        </p:xfrm>
        <a:graphic>
          <a:graphicData uri="http://schemas.openxmlformats.org/drawingml/2006/table">
            <a:tbl>
              <a:tblPr firstRow="1" bandRow="1">
                <a:tableStyleId>{5C22544A-7EE6-4342-B048-85BDC9FD1C3A}</a:tableStyleId>
              </a:tblPr>
              <a:tblGrid>
                <a:gridCol w="1561666">
                  <a:extLst>
                    <a:ext uri="{9D8B030D-6E8A-4147-A177-3AD203B41FA5}">
                      <a16:colId xmlns:a16="http://schemas.microsoft.com/office/drawing/2014/main" val="236865635"/>
                    </a:ext>
                  </a:extLst>
                </a:gridCol>
                <a:gridCol w="588033">
                  <a:extLst>
                    <a:ext uri="{9D8B030D-6E8A-4147-A177-3AD203B41FA5}">
                      <a16:colId xmlns:a16="http://schemas.microsoft.com/office/drawing/2014/main" val="1522126200"/>
                    </a:ext>
                  </a:extLst>
                </a:gridCol>
              </a:tblGrid>
              <a:tr h="326813">
                <a:tc>
                  <a:txBody>
                    <a:bodyPr/>
                    <a:lstStyle/>
                    <a:p>
                      <a:r>
                        <a:rPr lang="en-US" sz="1400" dirty="0" smtClean="0">
                          <a:latin typeface="Times New Roman" panose="02020603050405020304" pitchFamily="18" charset="0"/>
                          <a:cs typeface="Times New Roman" panose="02020603050405020304" pitchFamily="18" charset="0"/>
                        </a:rPr>
                        <a:t>GPS+GLO+GAL</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25%</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48994255"/>
                  </a:ext>
                </a:extLst>
              </a:tr>
              <a:tr h="326813">
                <a:tc>
                  <a:txBody>
                    <a:bodyPr/>
                    <a:lstStyle/>
                    <a:p>
                      <a:r>
                        <a:rPr lang="en-US" sz="1400" dirty="0" smtClean="0">
                          <a:latin typeface="Times New Roman" panose="02020603050405020304" pitchFamily="18" charset="0"/>
                          <a:cs typeface="Times New Roman" panose="02020603050405020304" pitchFamily="18" charset="0"/>
                        </a:rPr>
                        <a:t>GPS+GLO</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54%</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54690792"/>
                  </a:ext>
                </a:extLst>
              </a:tr>
              <a:tr h="326813">
                <a:tc>
                  <a:txBody>
                    <a:bodyPr/>
                    <a:lstStyle/>
                    <a:p>
                      <a:r>
                        <a:rPr lang="en-US" sz="1400" dirty="0" smtClean="0">
                          <a:latin typeface="Times New Roman" panose="02020603050405020304" pitchFamily="18" charset="0"/>
                          <a:cs typeface="Times New Roman" panose="02020603050405020304" pitchFamily="18" charset="0"/>
                        </a:rPr>
                        <a:t>GPS</a:t>
                      </a:r>
                      <a:endParaRPr lang="en-US" sz="1400" dirty="0">
                        <a:latin typeface="Times New Roman" panose="02020603050405020304" pitchFamily="18" charset="0"/>
                        <a:cs typeface="Times New Roman" panose="02020603050405020304" pitchFamily="18" charset="0"/>
                      </a:endParaRPr>
                    </a:p>
                  </a:txBody>
                  <a:tcPr/>
                </a:tc>
                <a:tc>
                  <a:txBody>
                    <a:bodyPr/>
                    <a:lstStyle/>
                    <a:p>
                      <a:r>
                        <a:rPr lang="en-US" sz="1400" dirty="0" smtClean="0">
                          <a:latin typeface="Times New Roman" panose="02020603050405020304" pitchFamily="18" charset="0"/>
                          <a:cs typeface="Times New Roman" panose="02020603050405020304" pitchFamily="18" charset="0"/>
                        </a:rPr>
                        <a:t>21%</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6098595"/>
                  </a:ext>
                </a:extLst>
              </a:tr>
            </a:tbl>
          </a:graphicData>
        </a:graphic>
      </p:graphicFrame>
      <p:sp>
        <p:nvSpPr>
          <p:cNvPr id="12" name="TextBox 11"/>
          <p:cNvSpPr txBox="1"/>
          <p:nvPr/>
        </p:nvSpPr>
        <p:spPr>
          <a:xfrm>
            <a:off x="1565329" y="95002"/>
            <a:ext cx="740819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a:latin typeface="Times New Roman" panose="02020603050405020304" pitchFamily="18" charset="0"/>
                <a:cs typeface="Times New Roman" panose="02020603050405020304" pitchFamily="18" charset="0"/>
              </a:rPr>
              <a:t>The NOAA Continuously Operating Reference Stations (CORS) Network</a:t>
            </a:r>
            <a:endParaRPr lang="en-US" b="1" dirty="0"/>
          </a:p>
        </p:txBody>
      </p:sp>
      <p:sp>
        <p:nvSpPr>
          <p:cNvPr id="14" name="TextBox 13"/>
          <p:cNvSpPr txBox="1"/>
          <p:nvPr/>
        </p:nvSpPr>
        <p:spPr>
          <a:xfrm>
            <a:off x="3502617" y="1094581"/>
            <a:ext cx="529267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Top Efforts to Strengthen the NCN:</a:t>
            </a:r>
          </a:p>
          <a:p>
            <a:pPr marL="342900" indent="-342900">
              <a:buAutoNum type="arabicPeriod"/>
            </a:pPr>
            <a:r>
              <a:rPr lang="en-US" dirty="0" smtClean="0"/>
              <a:t>The NOAA Foundation CORS Network</a:t>
            </a:r>
          </a:p>
          <a:p>
            <a:pPr marL="342900" indent="-342900">
              <a:buAutoNum type="arabicPeriod"/>
            </a:pPr>
            <a:r>
              <a:rPr lang="en-US" dirty="0" smtClean="0"/>
              <a:t>The Multi-Year CORS Solution 2 (MYCS2)</a:t>
            </a:r>
          </a:p>
          <a:p>
            <a:pPr marL="342900" indent="-342900">
              <a:buAutoNum type="arabicPeriod"/>
            </a:pPr>
            <a:r>
              <a:rPr lang="en-US" dirty="0" smtClean="0"/>
              <a:t>IGS Orbit Analysis Center- IGS Repro 3 and New GNSS Software</a:t>
            </a:r>
          </a:p>
        </p:txBody>
      </p:sp>
    </p:spTree>
    <p:extLst>
      <p:ext uri="{BB962C8B-B14F-4D97-AF65-F5344CB8AC3E}">
        <p14:creationId xmlns:p14="http://schemas.microsoft.com/office/powerpoint/2010/main" val="32463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89841" y="81972"/>
            <a:ext cx="7336502" cy="1004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The NOAA Foundation CORS Network</a:t>
            </a:r>
            <a:endParaRPr kumimoji="0" lang="en-US" sz="28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7" name="TextBox 6"/>
          <p:cNvSpPr txBox="1"/>
          <p:nvPr/>
        </p:nvSpPr>
        <p:spPr>
          <a:xfrm>
            <a:off x="-81854" y="4299527"/>
            <a:ext cx="6509867" cy="830997"/>
          </a:xfrm>
          <a:prstGeom prst="rect">
            <a:avLst/>
          </a:prstGeom>
          <a:solidFill>
            <a:schemeClr val="bg1"/>
          </a:solid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A set of federally-operated, </a:t>
            </a:r>
            <a:r>
              <a:rPr lang="en-US" sz="1600" dirty="0" smtClean="0">
                <a:latin typeface="Times New Roman" panose="02020603050405020304" pitchFamily="18" charset="0"/>
                <a:cs typeface="Times New Roman" panose="02020603050405020304" pitchFamily="18" charset="0"/>
              </a:rPr>
              <a:t>high quality</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highly reliable </a:t>
            </a:r>
            <a:r>
              <a:rPr lang="en-US" sz="1600" dirty="0">
                <a:latin typeface="Times New Roman" panose="02020603050405020304" pitchFamily="18" charset="0"/>
                <a:cs typeface="Times New Roman" panose="02020603050405020304" pitchFamily="18" charset="0"/>
              </a:rPr>
              <a:t>stations with the longevity to guarantee </a:t>
            </a:r>
            <a:r>
              <a:rPr lang="en-US" sz="1600" dirty="0" smtClean="0">
                <a:latin typeface="Times New Roman" panose="02020603050405020304" pitchFamily="18" charset="0"/>
                <a:cs typeface="Times New Roman" panose="02020603050405020304" pitchFamily="18" charset="0"/>
              </a:rPr>
              <a:t>citizens’ </a:t>
            </a:r>
            <a:r>
              <a:rPr lang="en-US" sz="1600" dirty="0">
                <a:latin typeface="Times New Roman" panose="02020603050405020304" pitchFamily="18" charset="0"/>
                <a:cs typeface="Times New Roman" panose="02020603050405020304" pitchFamily="18" charset="0"/>
              </a:rPr>
              <a:t>access to official </a:t>
            </a:r>
            <a:r>
              <a:rPr lang="en-US" sz="1600" dirty="0" smtClean="0">
                <a:latin typeface="Times New Roman" panose="02020603050405020304" pitchFamily="18" charset="0"/>
                <a:cs typeface="Times New Roman" panose="02020603050405020304" pitchFamily="18" charset="0"/>
              </a:rPr>
              <a:t>National Spatial Reference System </a:t>
            </a:r>
            <a:r>
              <a:rPr lang="en-US" sz="1600" dirty="0">
                <a:latin typeface="Times New Roman" panose="02020603050405020304" pitchFamily="18" charset="0"/>
                <a:cs typeface="Times New Roman" panose="02020603050405020304" pitchFamily="18" charset="0"/>
              </a:rPr>
              <a:t>positions and support international positioning consistency efforts.</a:t>
            </a:r>
          </a:p>
        </p:txBody>
      </p:sp>
      <p:pic>
        <p:nvPicPr>
          <p:cNvPr id="10" name="Picture 4" descr="https://geodesy.noaa.gov/CORS/SitePhotos/Required/tmg2/tmg2_ant_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802956" y="1363660"/>
            <a:ext cx="1609607" cy="12072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10534" y="2925432"/>
            <a:ext cx="1551913" cy="1015663"/>
          </a:xfrm>
          <a:prstGeom prst="rect">
            <a:avLst/>
          </a:prstGeom>
          <a:noFill/>
        </p:spPr>
        <p:txBody>
          <a:bodyPr wrap="square" rtlCol="0">
            <a:spAutoFit/>
          </a:bodyPr>
          <a:lstStyle/>
          <a:p>
            <a:pPr algn="ctr"/>
            <a:r>
              <a:rPr lang="en-US" sz="1200" dirty="0"/>
              <a:t>26 in North America, 4 in the Pacific, </a:t>
            </a:r>
            <a:r>
              <a:rPr lang="en-US" sz="1200" dirty="0" smtClean="0"/>
              <a:t/>
            </a:r>
            <a:br>
              <a:rPr lang="en-US" sz="1200" dirty="0" smtClean="0"/>
            </a:br>
            <a:r>
              <a:rPr lang="en-US" sz="1200" dirty="0" smtClean="0"/>
              <a:t>3 </a:t>
            </a:r>
            <a:r>
              <a:rPr lang="en-US" sz="1200" dirty="0"/>
              <a:t>in the Caribbean, and </a:t>
            </a:r>
            <a:r>
              <a:rPr lang="en-US" sz="1200" dirty="0" smtClean="0"/>
              <a:t/>
            </a:r>
            <a:br>
              <a:rPr lang="en-US" sz="1200" dirty="0" smtClean="0"/>
            </a:br>
            <a:r>
              <a:rPr lang="en-US" sz="1200" dirty="0" smtClean="0"/>
              <a:t>3 </a:t>
            </a:r>
            <a:r>
              <a:rPr lang="en-US" sz="1200" dirty="0"/>
              <a:t>in the Marianas.</a:t>
            </a:r>
          </a:p>
        </p:txBody>
      </p:sp>
      <p:graphicFrame>
        <p:nvGraphicFramePr>
          <p:cNvPr id="13" name="Table 12"/>
          <p:cNvGraphicFramePr>
            <a:graphicFrameLocks noGrp="1"/>
          </p:cNvGraphicFramePr>
          <p:nvPr>
            <p:extLst>
              <p:ext uri="{D42A27DB-BD31-4B8C-83A1-F6EECF244321}">
                <p14:modId xmlns:p14="http://schemas.microsoft.com/office/powerpoint/2010/main" val="2159443099"/>
              </p:ext>
            </p:extLst>
          </p:nvPr>
        </p:nvGraphicFramePr>
        <p:xfrm>
          <a:off x="6428013" y="393836"/>
          <a:ext cx="2646990" cy="4678906"/>
        </p:xfrm>
        <a:graphic>
          <a:graphicData uri="http://schemas.openxmlformats.org/drawingml/2006/table">
            <a:tbl>
              <a:tblPr firstRow="1" firstCol="1" bandCol="1">
                <a:tableStyleId>{5C22544A-7EE6-4342-B048-85BDC9FD1C3A}</a:tableStyleId>
              </a:tblPr>
              <a:tblGrid>
                <a:gridCol w="720560">
                  <a:extLst>
                    <a:ext uri="{9D8B030D-6E8A-4147-A177-3AD203B41FA5}">
                      <a16:colId xmlns:a16="http://schemas.microsoft.com/office/drawing/2014/main" val="4091138753"/>
                    </a:ext>
                  </a:extLst>
                </a:gridCol>
                <a:gridCol w="344669">
                  <a:extLst>
                    <a:ext uri="{9D8B030D-6E8A-4147-A177-3AD203B41FA5}">
                      <a16:colId xmlns:a16="http://schemas.microsoft.com/office/drawing/2014/main" val="1201550288"/>
                    </a:ext>
                  </a:extLst>
                </a:gridCol>
                <a:gridCol w="1088533">
                  <a:extLst>
                    <a:ext uri="{9D8B030D-6E8A-4147-A177-3AD203B41FA5}">
                      <a16:colId xmlns:a16="http://schemas.microsoft.com/office/drawing/2014/main" val="776263336"/>
                    </a:ext>
                  </a:extLst>
                </a:gridCol>
                <a:gridCol w="493228">
                  <a:extLst>
                    <a:ext uri="{9D8B030D-6E8A-4147-A177-3AD203B41FA5}">
                      <a16:colId xmlns:a16="http://schemas.microsoft.com/office/drawing/2014/main" val="3997442023"/>
                    </a:ext>
                  </a:extLst>
                </a:gridCol>
              </a:tblGrid>
              <a:tr h="310908">
                <a:tc>
                  <a:txBody>
                    <a:bodyPr/>
                    <a:lstStyle/>
                    <a:p>
                      <a:pPr algn="ctr" fontAlgn="b"/>
                      <a:r>
                        <a:rPr lang="en-US" sz="600" u="none" strike="noStrike" dirty="0" smtClean="0">
                          <a:effectLst/>
                          <a:latin typeface="Ubuntu"/>
                        </a:rPr>
                        <a:t>U.S. Federal </a:t>
                      </a:r>
                      <a:r>
                        <a:rPr lang="en-US" sz="600" u="none" strike="noStrike" dirty="0">
                          <a:effectLst/>
                          <a:latin typeface="Ubuntu"/>
                        </a:rPr>
                        <a:t>Partners</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u="none" strike="noStrike" dirty="0" smtClean="0">
                          <a:effectLst/>
                          <a:latin typeface="Ubuntu"/>
                        </a:rPr>
                        <a:t>GNSS Site </a:t>
                      </a:r>
                      <a:r>
                        <a:rPr lang="en-US" sz="600" u="none" strike="noStrike" dirty="0">
                          <a:effectLst/>
                          <a:latin typeface="Ubuntu"/>
                        </a:rPr>
                        <a:t>ID</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u="none" strike="noStrike" dirty="0">
                          <a:effectLst/>
                          <a:latin typeface="Ubuntu"/>
                        </a:rPr>
                        <a:t>Location</a:t>
                      </a:r>
                      <a:endParaRPr lang="en-US" sz="600" b="1" i="0" u="none" strike="noStrike" dirty="0">
                        <a:solidFill>
                          <a:schemeClr val="bg1"/>
                        </a:solidFill>
                        <a:effectLst/>
                        <a:latin typeface="Ubuntu"/>
                      </a:endParaRPr>
                    </a:p>
                  </a:txBody>
                  <a:tcPr marL="742" marR="742" marT="742" marB="0" anchor="ctr"/>
                </a:tc>
                <a:tc>
                  <a:txBody>
                    <a:bodyPr/>
                    <a:lstStyle/>
                    <a:p>
                      <a:pPr algn="ctr" fontAlgn="b"/>
                      <a:r>
                        <a:rPr lang="en-US" sz="600" b="1" i="0" u="none" strike="noStrike" dirty="0" smtClean="0">
                          <a:solidFill>
                            <a:schemeClr val="bg1"/>
                          </a:solidFill>
                          <a:effectLst/>
                          <a:latin typeface="Ubuntu"/>
                        </a:rPr>
                        <a:t>Existing IGS or ITRF Site</a:t>
                      </a:r>
                      <a:endParaRPr lang="en-US" sz="600" b="1" i="0" u="none" strike="noStrike" dirty="0">
                        <a:solidFill>
                          <a:schemeClr val="bg1"/>
                        </a:solidFill>
                        <a:effectLst/>
                        <a:latin typeface="Ubuntu"/>
                      </a:endParaRPr>
                    </a:p>
                  </a:txBody>
                  <a:tcPr marL="742" marR="742" marT="742" marB="0" anchor="ctr"/>
                </a:tc>
                <a:extLst>
                  <a:ext uri="{0D108BD9-81ED-4DB2-BD59-A6C34878D82A}">
                    <a16:rowId xmlns:a16="http://schemas.microsoft.com/office/drawing/2014/main" val="500188221"/>
                  </a:ext>
                </a:extLst>
              </a:tr>
              <a:tr h="104130">
                <a:tc rowSpan="6">
                  <a:txBody>
                    <a:bodyPr/>
                    <a:lstStyle/>
                    <a:p>
                      <a:pPr algn="l" fontAlgn="b"/>
                      <a:r>
                        <a:rPr lang="en-US" sz="600" b="0" u="none" strike="noStrike" dirty="0">
                          <a:effectLst/>
                          <a:latin typeface="Ubuntu"/>
                        </a:rPr>
                        <a:t>National Science Foundation</a:t>
                      </a:r>
                      <a:r>
                        <a:rPr lang="en-US" sz="600" b="0" u="none" strike="noStrike" baseline="0" dirty="0">
                          <a:effectLst/>
                          <a:latin typeface="Ubuntu"/>
                        </a:rPr>
                        <a:t> (NSF)</a:t>
                      </a:r>
                      <a:r>
                        <a:rPr lang="en-US" sz="600" b="0" u="none" strike="noStrike" dirty="0">
                          <a:effectLst/>
                          <a:latin typeface="Ubuntu"/>
                        </a:rPr>
                        <a:t> </a:t>
                      </a:r>
                    </a:p>
                    <a:p>
                      <a:pPr algn="l" fontAlgn="b"/>
                      <a:endParaRPr lang="en-US" sz="400" b="0" u="none" strike="noStrike" dirty="0">
                        <a:effectLst/>
                        <a:latin typeface="Ubuntu"/>
                      </a:endParaRPr>
                    </a:p>
                    <a:p>
                      <a:pPr algn="l" fontAlgn="b"/>
                      <a:r>
                        <a:rPr lang="en-US" sz="600" b="0" u="none" strike="noStrike" dirty="0">
                          <a:effectLst/>
                          <a:latin typeface="Ubuntu"/>
                        </a:rPr>
                        <a:t>Existing Sites</a:t>
                      </a:r>
                      <a:br>
                        <a:rPr lang="en-US" sz="600" b="0" u="none" strike="noStrike" dirty="0">
                          <a:effectLst/>
                          <a:latin typeface="Ubuntu"/>
                        </a:rPr>
                      </a:br>
                      <a:r>
                        <a:rPr lang="en-US" sz="600" b="0" u="none" strike="noStrike" dirty="0">
                          <a:effectLst/>
                          <a:latin typeface="Ubuntu"/>
                        </a:rPr>
                        <a:t> </a:t>
                      </a:r>
                    </a:p>
                    <a:p>
                      <a:pPr algn="l" fontAlgn="b"/>
                      <a:r>
                        <a:rPr lang="en-US" sz="500" b="0" u="none" strike="noStrike" dirty="0">
                          <a:effectLst/>
                          <a:latin typeface="Ubuntu"/>
                        </a:rPr>
                        <a:t>Program: </a:t>
                      </a:r>
                      <a:r>
                        <a:rPr lang="en-US" sz="500" b="0" u="none" strike="noStrike" dirty="0" smtClean="0">
                          <a:effectLst/>
                          <a:latin typeface="Ubuntu"/>
                        </a:rPr>
                        <a:t> Network of the Americas</a:t>
                      </a:r>
                      <a:r>
                        <a:rPr lang="en-US" sz="500" b="0" u="none" strike="noStrike" baseline="0" dirty="0" smtClean="0">
                          <a:effectLst/>
                          <a:latin typeface="Ubuntu"/>
                        </a:rPr>
                        <a:t> (NOTA)</a:t>
                      </a:r>
                      <a:endParaRPr lang="en-US" sz="500" b="0" i="0" u="none" strike="noStrike" dirty="0">
                        <a:solidFill>
                          <a:srgbClr val="000000"/>
                        </a:solidFill>
                        <a:effectLst/>
                        <a:latin typeface="Ubuntu"/>
                      </a:endParaRPr>
                    </a:p>
                  </a:txBody>
                  <a:tcPr marL="14000" marR="742" marT="742" marB="0" anchor="ctr"/>
                </a:tc>
                <a:tc>
                  <a:txBody>
                    <a:bodyPr/>
                    <a:lstStyle/>
                    <a:p>
                      <a:pPr algn="l" fontAlgn="b"/>
                      <a:r>
                        <a:rPr lang="en-US" sz="600" u="none" strike="noStrike" dirty="0">
                          <a:effectLst/>
                          <a:latin typeface="Ubuntu"/>
                        </a:rPr>
                        <a:t>AB09</a:t>
                      </a:r>
                      <a:endParaRPr lang="en-US" sz="600" b="1"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u="none" strike="noStrike" dirty="0">
                          <a:effectLst/>
                          <a:latin typeface="Ubuntu"/>
                        </a:rPr>
                        <a:t>Wales,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697738979"/>
                  </a:ext>
                </a:extLst>
              </a:tr>
              <a:tr h="104130">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AB51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Petersburg,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628045016"/>
                  </a:ext>
                </a:extLst>
              </a:tr>
              <a:tr h="104130">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ATQK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err="1">
                          <a:effectLst/>
                          <a:latin typeface="Ubuntu"/>
                        </a:rPr>
                        <a:t>Atqasuk</a:t>
                      </a:r>
                      <a:r>
                        <a:rPr lang="en-US" sz="600" b="0" u="none" strike="noStrike" dirty="0">
                          <a:effectLst/>
                          <a:latin typeface="Ubuntu"/>
                        </a:rPr>
                        <a:t>, 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921717765"/>
                  </a:ext>
                </a:extLst>
              </a:tr>
              <a:tr h="104130">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P043</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New Castle, WY</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34180393"/>
                  </a:ext>
                </a:extLst>
              </a:tr>
              <a:tr h="104130">
                <a:tc vMerge="1">
                  <a:txBody>
                    <a:bodyPr/>
                    <a:lstStyle/>
                    <a:p>
                      <a:endParaRPr lang="en-US" dirty="0"/>
                    </a:p>
                  </a:txBody>
                  <a:tcPr marL="9525" marR="9525" marT="9525" marB="0" anchor="b"/>
                </a:tc>
                <a:tc>
                  <a:txBody>
                    <a:bodyPr/>
                    <a:lstStyle/>
                    <a:p>
                      <a:pPr algn="l" fontAlgn="b"/>
                      <a:r>
                        <a:rPr lang="en-US" sz="600" u="none" strike="noStrike" dirty="0">
                          <a:effectLst/>
                          <a:latin typeface="Ubuntu"/>
                        </a:rPr>
                        <a:t>P777</a:t>
                      </a:r>
                      <a:endParaRPr lang="en-US" sz="600" b="1"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u="none" strike="noStrike" dirty="0">
                          <a:effectLst/>
                          <a:latin typeface="Ubuntu"/>
                        </a:rPr>
                        <a:t>Dennard, AR</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11199723"/>
                  </a:ext>
                </a:extLst>
              </a:tr>
              <a:tr h="109979">
                <a:tc vMerge="1">
                  <a:txBody>
                    <a:bodyPr/>
                    <a:lstStyle/>
                    <a:p>
                      <a:endParaRPr lang="en-US" dirty="0"/>
                    </a:p>
                  </a:txBody>
                  <a:tcPr marL="9525" marR="9525" marT="9525" marB="0" anchor="b"/>
                </a:tc>
                <a:tc>
                  <a:txBody>
                    <a:bodyPr/>
                    <a:lstStyle/>
                    <a:p>
                      <a:pPr algn="l" fontAlgn="b"/>
                      <a:r>
                        <a:rPr lang="en-US" sz="600" b="0" u="none" strike="noStrike" dirty="0" smtClean="0">
                          <a:effectLst/>
                          <a:latin typeface="Ubuntu"/>
                        </a:rPr>
                        <a:t>P804</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The Rock, GA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648865200"/>
                  </a:ext>
                </a:extLst>
              </a:tr>
              <a:tr h="107134">
                <a:tc rowSpan="2">
                  <a:txBody>
                    <a:bodyPr/>
                    <a:lstStyle/>
                    <a:p>
                      <a:pPr algn="l" fontAlgn="b"/>
                      <a:r>
                        <a:rPr lang="en-US" sz="600" b="0" i="0" u="none" strike="noStrike" dirty="0" smtClean="0">
                          <a:solidFill>
                            <a:schemeClr val="bg1"/>
                          </a:solidFill>
                          <a:effectLst/>
                          <a:latin typeface="Ubuntu"/>
                        </a:rPr>
                        <a:t>NSF</a:t>
                      </a:r>
                      <a:r>
                        <a:rPr lang="en-US" sz="600" b="0" i="0" u="none" strike="noStrike" baseline="0" dirty="0" smtClean="0">
                          <a:solidFill>
                            <a:schemeClr val="bg1"/>
                          </a:solidFill>
                          <a:effectLst/>
                          <a:latin typeface="Ubuntu"/>
                        </a:rPr>
                        <a:t> Existing Sites</a:t>
                      </a:r>
                    </a:p>
                    <a:p>
                      <a:pPr algn="l" fontAlgn="b"/>
                      <a:r>
                        <a:rPr lang="en-US" sz="500" b="0" i="0" u="none" strike="noStrike" baseline="0" dirty="0" smtClean="0">
                          <a:solidFill>
                            <a:schemeClr val="bg1"/>
                          </a:solidFill>
                          <a:effectLst/>
                          <a:latin typeface="Ubuntu"/>
                        </a:rPr>
                        <a:t>Program: </a:t>
                      </a:r>
                      <a:r>
                        <a:rPr lang="en-US" sz="500" b="0" i="0" u="none" strike="noStrike" baseline="0" dirty="0" err="1" smtClean="0">
                          <a:solidFill>
                            <a:schemeClr val="bg1"/>
                          </a:solidFill>
                          <a:effectLst/>
                          <a:latin typeface="Ubuntu"/>
                        </a:rPr>
                        <a:t>COCONet</a:t>
                      </a:r>
                      <a:endParaRPr lang="en-US" sz="500" b="0" i="0" u="none" strike="noStrike" dirty="0">
                        <a:solidFill>
                          <a:schemeClr val="bg1"/>
                        </a:solidFill>
                        <a:effectLst/>
                        <a:latin typeface="Ubuntu"/>
                      </a:endParaRPr>
                    </a:p>
                  </a:txBody>
                  <a:tcPr marL="14000" marR="742" marT="742" marB="0" anchor="ctr"/>
                </a:tc>
                <a:tc>
                  <a:txBody>
                    <a:bodyPr/>
                    <a:lstStyle/>
                    <a:p>
                      <a:pPr algn="l" fontAlgn="b"/>
                      <a:r>
                        <a:rPr lang="en-US" sz="600" b="0" i="0" u="none" strike="noStrike" dirty="0" smtClean="0">
                          <a:solidFill>
                            <a:srgbClr val="000000"/>
                          </a:solidFill>
                          <a:effectLst/>
                          <a:latin typeface="Ubuntu"/>
                        </a:rPr>
                        <a:t>CN11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Pedro Cay, Jamaica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414937155"/>
                  </a:ext>
                </a:extLst>
              </a:tr>
              <a:tr h="133050">
                <a:tc vMerge="1">
                  <a:txBody>
                    <a:bodyPr/>
                    <a:lstStyle/>
                    <a:p>
                      <a:pPr algn="l" fontAlgn="b"/>
                      <a:endParaRPr lang="en-US" sz="2200" b="1" i="0" u="none" strike="noStrike" dirty="0">
                        <a:solidFill>
                          <a:srgbClr val="000000"/>
                        </a:solidFill>
                        <a:effectLst/>
                        <a:latin typeface="Ubuntu"/>
                      </a:endParaRPr>
                    </a:p>
                  </a:txBody>
                  <a:tcPr marL="64886" marR="3435" marT="3435" marB="0" anchor="ctr"/>
                </a:tc>
                <a:tc>
                  <a:txBody>
                    <a:bodyPr/>
                    <a:lstStyle/>
                    <a:p>
                      <a:pPr algn="l" fontAlgn="b"/>
                      <a:r>
                        <a:rPr lang="en-US" sz="600" b="0" i="0" u="none" strike="noStrike" dirty="0" smtClean="0">
                          <a:solidFill>
                            <a:srgbClr val="000000"/>
                          </a:solidFill>
                          <a:effectLst/>
                          <a:latin typeface="Ubuntu"/>
                        </a:rPr>
                        <a:t>SAN0</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San Andres Island, Colombia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358485333"/>
                  </a:ext>
                </a:extLst>
              </a:tr>
              <a:tr h="104130">
                <a:tc rowSpan="11">
                  <a:txBody>
                    <a:bodyPr/>
                    <a:lstStyle/>
                    <a:p>
                      <a:pPr algn="l" fontAlgn="b"/>
                      <a:r>
                        <a:rPr lang="en-US" sz="600" b="0" u="none" strike="noStrike" dirty="0">
                          <a:effectLst/>
                          <a:latin typeface="Ubuntu"/>
                        </a:rPr>
                        <a:t>National Aeronautics</a:t>
                      </a:r>
                      <a:r>
                        <a:rPr lang="en-US" sz="600" b="0" u="none" strike="noStrike" baseline="0" dirty="0">
                          <a:effectLst/>
                          <a:latin typeface="Ubuntu"/>
                        </a:rPr>
                        <a:t> and Space Administration (NASA)</a:t>
                      </a:r>
                      <a:r>
                        <a:rPr lang="en-US" sz="600" b="0" u="none" strike="noStrike" dirty="0">
                          <a:effectLst/>
                          <a:latin typeface="Ubuntu"/>
                        </a:rPr>
                        <a:t> </a:t>
                      </a:r>
                    </a:p>
                    <a:p>
                      <a:pPr algn="l" fontAlgn="b"/>
                      <a:endParaRPr lang="en-US" sz="600" b="0" u="none" strike="noStrike" dirty="0">
                        <a:effectLst/>
                        <a:latin typeface="Ubuntu"/>
                      </a:endParaRPr>
                    </a:p>
                    <a:p>
                      <a:pPr algn="l" fontAlgn="b"/>
                      <a:r>
                        <a:rPr lang="en-US" sz="600" b="0" u="none" strike="noStrike" dirty="0">
                          <a:effectLst/>
                          <a:latin typeface="Ubuntu"/>
                        </a:rPr>
                        <a:t>Existing Sites</a:t>
                      </a:r>
                    </a:p>
                    <a:p>
                      <a:pPr algn="l" fontAlgn="b"/>
                      <a:r>
                        <a:rPr lang="en-US" sz="600" b="0" u="none" strike="noStrike" baseline="0" dirty="0">
                          <a:effectLst/>
                          <a:latin typeface="Ubuntu"/>
                        </a:rPr>
                        <a:t/>
                      </a:r>
                      <a:br>
                        <a:rPr lang="en-US" sz="600" b="0" u="none" strike="noStrike" baseline="0" dirty="0">
                          <a:effectLst/>
                          <a:latin typeface="Ubuntu"/>
                        </a:rPr>
                      </a:br>
                      <a:r>
                        <a:rPr lang="en-US" sz="500" b="0" u="none" strike="noStrike" baseline="0" dirty="0">
                          <a:effectLst/>
                          <a:latin typeface="Ubuntu"/>
                        </a:rPr>
                        <a:t>Program: </a:t>
                      </a:r>
                      <a:r>
                        <a:rPr lang="en-US" sz="500" b="0" u="none" strike="noStrike" baseline="0" dirty="0" smtClean="0">
                          <a:effectLst/>
                          <a:latin typeface="Ubuntu"/>
                        </a:rPr>
                        <a:t/>
                      </a:r>
                      <a:br>
                        <a:rPr lang="en-US" sz="500" b="0" u="none" strike="noStrike" baseline="0" dirty="0" smtClean="0">
                          <a:effectLst/>
                          <a:latin typeface="Ubuntu"/>
                        </a:rPr>
                      </a:br>
                      <a:r>
                        <a:rPr lang="en-US" sz="500" b="0" u="none" strike="noStrike" baseline="0" dirty="0" smtClean="0">
                          <a:effectLst/>
                          <a:latin typeface="Ubuntu"/>
                        </a:rPr>
                        <a:t>Global </a:t>
                      </a:r>
                      <a:r>
                        <a:rPr lang="en-US" sz="500" b="0" u="none" strike="noStrike" baseline="0" dirty="0">
                          <a:effectLst/>
                          <a:latin typeface="Ubuntu"/>
                        </a:rPr>
                        <a:t>GNSS Network (</a:t>
                      </a:r>
                      <a:r>
                        <a:rPr lang="en-US" sz="500" b="0" u="none" strike="noStrike" baseline="0" dirty="0" smtClean="0">
                          <a:effectLst/>
                          <a:latin typeface="Ubuntu"/>
                        </a:rPr>
                        <a:t>GGN)</a:t>
                      </a:r>
                      <a:endParaRPr lang="en-US" sz="500" b="0" i="0" u="none" strike="noStrike" dirty="0">
                        <a:solidFill>
                          <a:srgbClr val="000000"/>
                        </a:solidFill>
                        <a:effectLst/>
                        <a:latin typeface="Ubuntu"/>
                      </a:endParaRPr>
                    </a:p>
                  </a:txBody>
                  <a:tcPr marL="14000" marR="742" marT="742" marB="0" anchor="ctr"/>
                </a:tc>
                <a:tc>
                  <a:txBody>
                    <a:bodyPr/>
                    <a:lstStyle/>
                    <a:p>
                      <a:pPr algn="l" fontAlgn="b"/>
                      <a:r>
                        <a:rPr lang="en-US" sz="600" b="0" u="none" strike="noStrike" dirty="0">
                          <a:effectLst/>
                          <a:latin typeface="Ubuntu"/>
                        </a:rPr>
                        <a:t>BREW</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Brewster, </a:t>
                      </a:r>
                      <a:r>
                        <a:rPr lang="en-US" sz="600" b="0" u="none" strike="noStrike" dirty="0" smtClean="0">
                          <a:effectLst/>
                          <a:latin typeface="Ubuntu"/>
                        </a:rPr>
                        <a:t>WA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4198906154"/>
                  </a:ext>
                </a:extLst>
              </a:tr>
              <a:tr h="104130">
                <a:tc vMerge="1">
                  <a:txBody>
                    <a:bodyPr/>
                    <a:lstStyle/>
                    <a:p>
                      <a:endParaRPr lang="en-US"/>
                    </a:p>
                  </a:txBody>
                  <a:tcPr/>
                </a:tc>
                <a:tc>
                  <a:txBody>
                    <a:bodyPr/>
                    <a:lstStyle/>
                    <a:p>
                      <a:pPr algn="l" fontAlgn="b"/>
                      <a:r>
                        <a:rPr lang="en-US" sz="600" b="0" u="none" strike="noStrike" dirty="0" smtClean="0">
                          <a:effectLst/>
                          <a:latin typeface="Ubuntu"/>
                        </a:rPr>
                        <a:t>CRO1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St. Croix, VI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454464863"/>
                  </a:ext>
                </a:extLst>
              </a:tr>
              <a:tr h="104130">
                <a:tc vMerge="1">
                  <a:txBody>
                    <a:bodyPr/>
                    <a:lstStyle/>
                    <a:p>
                      <a:endParaRPr lang="en-US" dirty="0"/>
                    </a:p>
                  </a:txBody>
                  <a:tcPr marL="9525" marR="9525" marT="9525" marB="0" anchor="b"/>
                </a:tc>
                <a:tc>
                  <a:txBody>
                    <a:bodyPr/>
                    <a:lstStyle/>
                    <a:p>
                      <a:pPr algn="l" fontAlgn="b"/>
                      <a:r>
                        <a:rPr lang="en-US" sz="600" b="0" u="none" strike="noStrike" dirty="0" smtClean="0">
                          <a:effectLst/>
                          <a:latin typeface="Ubuntu"/>
                        </a:rPr>
                        <a:t>FAIR</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Fairbanks, </a:t>
                      </a:r>
                      <a:r>
                        <a:rPr lang="en-US" sz="600" b="0" u="none" strike="noStrike" dirty="0" smtClean="0">
                          <a:effectLst/>
                          <a:latin typeface="Ubuntu"/>
                        </a:rPr>
                        <a:t>AK</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41648429"/>
                  </a:ext>
                </a:extLst>
              </a:tr>
              <a:tr h="207520">
                <a:tc vMerge="1">
                  <a:txBody>
                    <a:bodyPr/>
                    <a:lstStyle/>
                    <a:p>
                      <a:endParaRPr lang="en-US" dirty="0"/>
                    </a:p>
                  </a:txBody>
                  <a:tcPr marL="9525" marR="9525" marT="9525" marB="0" anchor="b"/>
                </a:tc>
                <a:tc>
                  <a:txBody>
                    <a:bodyPr/>
                    <a:lstStyle/>
                    <a:p>
                      <a:pPr algn="l" fontAlgn="b"/>
                      <a:r>
                        <a:rPr lang="en-US" sz="600" b="0" i="1" u="none" strike="noStrike" dirty="0" smtClean="0">
                          <a:effectLst/>
                          <a:latin typeface="Ubuntu"/>
                        </a:rPr>
                        <a:t>TBD</a:t>
                      </a:r>
                      <a:endParaRPr lang="en-US" sz="600" b="0" i="1"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Greenbelt, </a:t>
                      </a:r>
                      <a:r>
                        <a:rPr lang="en-US" sz="600" b="0" u="none" strike="noStrike" dirty="0" smtClean="0">
                          <a:effectLst/>
                          <a:latin typeface="Ubuntu"/>
                        </a:rPr>
                        <a:t>MD</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690749984"/>
                  </a:ext>
                </a:extLst>
              </a:tr>
              <a:tr h="207520">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err="1" smtClean="0">
                          <a:solidFill>
                            <a:schemeClr val="dk1"/>
                          </a:solidFill>
                          <a:effectLst/>
                          <a:latin typeface="Ubuntu"/>
                        </a:rPr>
                        <a:t>Dededo</a:t>
                      </a:r>
                      <a:r>
                        <a:rPr lang="en-US" sz="600" b="0" i="0" u="none" strike="noStrike" dirty="0" smtClean="0">
                          <a:solidFill>
                            <a:schemeClr val="dk1"/>
                          </a:solidFill>
                          <a:effectLst/>
                          <a:latin typeface="Ubuntu"/>
                        </a:rPr>
                        <a:t>,</a:t>
                      </a:r>
                      <a:r>
                        <a:rPr lang="en-US" sz="600" b="0" i="0" u="none" strike="noStrike" baseline="0" dirty="0" smtClean="0">
                          <a:solidFill>
                            <a:schemeClr val="dk1"/>
                          </a:solidFill>
                          <a:effectLst/>
                          <a:latin typeface="Ubuntu"/>
                        </a:rPr>
                        <a:t> 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241875234"/>
                  </a:ext>
                </a:extLst>
              </a:tr>
              <a:tr h="104130">
                <a:tc vMerge="1">
                  <a:txBody>
                    <a:bodyPr/>
                    <a:lstStyle/>
                    <a:p>
                      <a:endParaRPr lang="en-US" dirty="0"/>
                    </a:p>
                  </a:txBody>
                  <a:tcPr marL="9525" marR="9525" marT="9525" marB="0" anchor="b"/>
                </a:tc>
                <a:tc>
                  <a:txBody>
                    <a:bodyPr/>
                    <a:lstStyle/>
                    <a:p>
                      <a:pPr algn="l" fontAlgn="b"/>
                      <a:r>
                        <a:rPr lang="en-US" sz="600" b="0" u="none" strike="noStrike" dirty="0" smtClean="0">
                          <a:effectLst/>
                          <a:latin typeface="Ubuntu"/>
                        </a:rPr>
                        <a:t>HAL1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Haleakala, </a:t>
                      </a:r>
                      <a:r>
                        <a:rPr lang="en-US" sz="600" b="0" u="none" strike="noStrike" dirty="0" smtClean="0">
                          <a:effectLst/>
                          <a:latin typeface="Ubuntu"/>
                        </a:rPr>
                        <a:t>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838303727"/>
                  </a:ext>
                </a:extLst>
              </a:tr>
              <a:tr h="104130">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KOKB</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Kauai, </a:t>
                      </a:r>
                      <a:r>
                        <a:rPr lang="en-US" sz="600" b="0" u="none" strike="noStrike" dirty="0" smtClean="0">
                          <a:effectLst/>
                          <a:latin typeface="Ubuntu"/>
                        </a:rPr>
                        <a:t>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989880920"/>
                  </a:ext>
                </a:extLst>
              </a:tr>
              <a:tr h="104130">
                <a:tc vMerge="1">
                  <a:txBody>
                    <a:bodyPr/>
                    <a:lstStyle/>
                    <a:p>
                      <a:endParaRPr lang="en-US"/>
                    </a:p>
                  </a:txBody>
                  <a:tcPr/>
                </a:tc>
                <a:tc>
                  <a:txBody>
                    <a:bodyPr/>
                    <a:lstStyle/>
                    <a:p>
                      <a:pPr algn="l" fontAlgn="b"/>
                      <a:r>
                        <a:rPr lang="en-US" sz="600" b="0" u="none" strike="noStrike" dirty="0">
                          <a:effectLst/>
                          <a:latin typeface="Ubuntu"/>
                        </a:rPr>
                        <a:t>MDO1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McDonald Observatory, </a:t>
                      </a:r>
                      <a:r>
                        <a:rPr lang="en-US" sz="600" b="0" u="none" strike="noStrike" dirty="0" smtClean="0">
                          <a:effectLst/>
                          <a:latin typeface="Ubuntu"/>
                        </a:rPr>
                        <a:t>TX</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417816651"/>
                  </a:ext>
                </a:extLst>
              </a:tr>
              <a:tr h="104130">
                <a:tc vMerge="1">
                  <a:txBody>
                    <a:bodyPr/>
                    <a:lstStyle/>
                    <a:p>
                      <a:endParaRPr lang="en-US"/>
                    </a:p>
                  </a:txBody>
                  <a:tcPr/>
                </a:tc>
                <a:tc>
                  <a:txBody>
                    <a:bodyPr/>
                    <a:lstStyle/>
                    <a:p>
                      <a:pPr algn="l" fontAlgn="b"/>
                      <a:r>
                        <a:rPr lang="en-US" sz="600" b="0" u="none" strike="noStrike" dirty="0">
                          <a:effectLst/>
                          <a:latin typeface="Ubuntu"/>
                        </a:rPr>
                        <a:t>MKEA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Mauna Kea, </a:t>
                      </a:r>
                      <a:r>
                        <a:rPr lang="en-US" sz="600" b="0" u="none" strike="noStrike" dirty="0" smtClean="0">
                          <a:effectLst/>
                          <a:latin typeface="Ubuntu"/>
                        </a:rPr>
                        <a:t>HI</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718354838"/>
                  </a:ext>
                </a:extLst>
              </a:tr>
              <a:tr h="104130">
                <a:tc vMerge="1">
                  <a:txBody>
                    <a:bodyPr/>
                    <a:lstStyle/>
                    <a:p>
                      <a:pPr algn="l" fontAlgn="b"/>
                      <a:endParaRPr lang="en-US" sz="2400" b="1" i="0" u="none" strike="noStrike" dirty="0">
                        <a:solidFill>
                          <a:srgbClr val="000000"/>
                        </a:solidFill>
                        <a:effectLst/>
                        <a:latin typeface="Ubuntu"/>
                      </a:endParaRPr>
                    </a:p>
                  </a:txBody>
                  <a:tcPr marL="162000" marR="8573" marT="8573" marB="0" anchor="ctr"/>
                </a:tc>
                <a:tc>
                  <a:txBody>
                    <a:bodyPr/>
                    <a:lstStyle/>
                    <a:p>
                      <a:pPr algn="l" fontAlgn="b"/>
                      <a:r>
                        <a:rPr lang="en-US" sz="600" b="0" u="none" strike="noStrike" dirty="0">
                          <a:effectLst/>
                          <a:latin typeface="Ubuntu"/>
                        </a:rPr>
                        <a:t>MONP</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Mount </a:t>
                      </a:r>
                      <a:r>
                        <a:rPr lang="en-US" sz="600" b="0" u="none" strike="noStrike" dirty="0" smtClean="0">
                          <a:effectLst/>
                          <a:latin typeface="Ubuntu"/>
                        </a:rPr>
                        <a:t>Laguna, CA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037522304"/>
                  </a:ext>
                </a:extLst>
              </a:tr>
              <a:tr h="104130">
                <a:tc vMerge="1">
                  <a:txBody>
                    <a:bodyPr/>
                    <a:lstStyle/>
                    <a:p>
                      <a:pPr algn="l" fontAlgn="b"/>
                      <a:endParaRPr lang="en-US" sz="2400" b="1" i="0" u="none" strike="noStrike" dirty="0">
                        <a:solidFill>
                          <a:srgbClr val="000000"/>
                        </a:solidFill>
                        <a:effectLst/>
                        <a:latin typeface="Ubuntu"/>
                      </a:endParaRPr>
                    </a:p>
                  </a:txBody>
                  <a:tcPr marL="54102" marR="2864" marT="2864" marB="0" anchor="ctr"/>
                </a:tc>
                <a:tc>
                  <a:txBody>
                    <a:bodyPr/>
                    <a:lstStyle/>
                    <a:p>
                      <a:pPr algn="l" fontAlgn="b"/>
                      <a:r>
                        <a:rPr lang="en-US" sz="600" b="0" u="none" strike="noStrike" dirty="0">
                          <a:effectLst/>
                          <a:latin typeface="Ubuntu"/>
                        </a:rPr>
                        <a:t>PIE1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Pie Town, </a:t>
                      </a:r>
                      <a:r>
                        <a:rPr lang="en-US" sz="600" b="0" u="none" strike="noStrike" dirty="0" smtClean="0">
                          <a:effectLst/>
                          <a:latin typeface="Ubuntu"/>
                        </a:rPr>
                        <a:t>NM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5604246"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Ubuntu"/>
                          <a:ea typeface="+mn-ea"/>
                          <a:cs typeface="+mn-cs"/>
                        </a:rPr>
                        <a:t>IGS/ITRF</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3891947980"/>
                  </a:ext>
                </a:extLst>
              </a:tr>
              <a:tr h="146079">
                <a:tc rowSpan="17">
                  <a:txBody>
                    <a:bodyPr/>
                    <a:lstStyle/>
                    <a:p>
                      <a:pPr algn="l" fontAlgn="b"/>
                      <a:r>
                        <a:rPr lang="en-US" sz="600" b="0" u="none" strike="noStrike" dirty="0">
                          <a:effectLst/>
                          <a:latin typeface="Ubuntu"/>
                        </a:rPr>
                        <a:t>NOAA- National Geodetic Survey (NGS) </a:t>
                      </a:r>
                    </a:p>
                    <a:p>
                      <a:pPr algn="l" fontAlgn="b"/>
                      <a:endParaRPr lang="en-US" sz="600" b="0" u="none" strike="noStrike" dirty="0">
                        <a:effectLst/>
                        <a:latin typeface="Ubuntu"/>
                      </a:endParaRPr>
                    </a:p>
                    <a:p>
                      <a:pPr algn="l" fontAlgn="b"/>
                      <a:r>
                        <a:rPr lang="en-US" sz="600" b="0" u="none" strike="noStrike" dirty="0">
                          <a:effectLst/>
                          <a:latin typeface="Ubuntu"/>
                        </a:rPr>
                        <a:t>Existing</a:t>
                      </a:r>
                      <a:r>
                        <a:rPr lang="en-US" sz="600" b="0" u="none" strike="noStrike" baseline="0" dirty="0">
                          <a:effectLst/>
                          <a:latin typeface="Ubuntu"/>
                        </a:rPr>
                        <a:t> and New Sites</a:t>
                      </a:r>
                    </a:p>
                    <a:p>
                      <a:pPr algn="l" fontAlgn="b"/>
                      <a:endParaRPr lang="en-US" sz="500" b="0" i="0" u="none" strike="noStrike" baseline="0" dirty="0">
                        <a:solidFill>
                          <a:schemeClr val="bg1"/>
                        </a:solidFill>
                        <a:effectLst/>
                        <a:latin typeface="Ubuntu"/>
                      </a:endParaRPr>
                    </a:p>
                    <a:p>
                      <a:pPr algn="l" fontAlgn="b"/>
                      <a:r>
                        <a:rPr lang="en-US" sz="500" b="0" i="0" u="none" strike="noStrike" baseline="0" dirty="0">
                          <a:solidFill>
                            <a:schemeClr val="bg1"/>
                          </a:solidFill>
                          <a:effectLst/>
                          <a:latin typeface="Ubuntu"/>
                        </a:rPr>
                        <a:t>Program: </a:t>
                      </a:r>
                      <a:r>
                        <a:rPr lang="en-US" sz="500" b="0" i="0" u="none" strike="noStrike" baseline="0" dirty="0" smtClean="0">
                          <a:solidFill>
                            <a:schemeClr val="bg1"/>
                          </a:solidFill>
                          <a:effectLst/>
                          <a:latin typeface="Ubuntu"/>
                        </a:rPr>
                        <a:t/>
                      </a:r>
                      <a:br>
                        <a:rPr lang="en-US" sz="500" b="0" i="0" u="none" strike="noStrike" baseline="0" dirty="0" smtClean="0">
                          <a:solidFill>
                            <a:schemeClr val="bg1"/>
                          </a:solidFill>
                          <a:effectLst/>
                          <a:latin typeface="Ubuntu"/>
                        </a:rPr>
                      </a:br>
                      <a:r>
                        <a:rPr lang="en-US" sz="500" b="0" i="0" u="none" strike="noStrike" baseline="0" dirty="0" smtClean="0">
                          <a:solidFill>
                            <a:schemeClr val="bg1"/>
                          </a:solidFill>
                          <a:effectLst/>
                          <a:latin typeface="Ubuntu"/>
                        </a:rPr>
                        <a:t>NOAA CORS Network</a:t>
                      </a:r>
                      <a:endParaRPr lang="en-US" sz="500" b="0" i="0" u="none" strike="noStrike" dirty="0">
                        <a:solidFill>
                          <a:schemeClr val="bg1"/>
                        </a:solidFill>
                        <a:effectLst/>
                        <a:latin typeface="Ubuntu"/>
                      </a:endParaRPr>
                    </a:p>
                  </a:txBody>
                  <a:tcPr marL="14000" marR="742" marT="742" marB="0" anchor="ctr"/>
                </a:tc>
                <a:tc>
                  <a:txBody>
                    <a:bodyPr/>
                    <a:lstStyle/>
                    <a:p>
                      <a:pPr algn="l" fontAlgn="b"/>
                      <a:r>
                        <a:rPr lang="en-US" sz="600" b="0" u="none" strike="noStrike" dirty="0">
                          <a:effectLst/>
                          <a:latin typeface="Ubuntu"/>
                        </a:rPr>
                        <a:t>ASPA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Pago</a:t>
                      </a:r>
                      <a:r>
                        <a:rPr lang="en-US" sz="600" b="0" u="none" strike="noStrike" baseline="0" dirty="0" smtClean="0">
                          <a:effectLst/>
                          <a:latin typeface="Ubuntu"/>
                        </a:rPr>
                        <a:t> Pago, </a:t>
                      </a:r>
                      <a:r>
                        <a:rPr lang="en-US" sz="600" b="0" u="none" strike="noStrike" dirty="0" smtClean="0">
                          <a:effectLst/>
                          <a:latin typeface="Ubuntu"/>
                        </a:rPr>
                        <a:t>American </a:t>
                      </a:r>
                      <a:r>
                        <a:rPr lang="en-US" sz="600" b="0" u="none" strike="noStrike" dirty="0">
                          <a:effectLst/>
                          <a:latin typeface="Ubuntu"/>
                        </a:rPr>
                        <a:t>Samoa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861410554"/>
                  </a:ext>
                </a:extLst>
              </a:tr>
              <a:tr h="142968">
                <a:tc vMerge="1">
                  <a:txBody>
                    <a:bodyPr/>
                    <a:lstStyle/>
                    <a:p>
                      <a:endParaRPr lang="en-US"/>
                    </a:p>
                  </a:txBody>
                  <a:tcPr/>
                </a:tc>
                <a:tc>
                  <a:txBody>
                    <a:bodyPr/>
                    <a:lstStyle/>
                    <a:p>
                      <a:pPr algn="l" fontAlgn="b"/>
                      <a:r>
                        <a:rPr lang="en-US" sz="600" b="0" u="none" strike="noStrike" dirty="0">
                          <a:effectLst/>
                          <a:latin typeface="Ubuntu"/>
                        </a:rPr>
                        <a:t>BRSG</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St. George, Bermuda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371821557"/>
                  </a:ext>
                </a:extLst>
              </a:tr>
              <a:tr h="207520">
                <a:tc vMerge="1">
                  <a:txBody>
                    <a:bodyPr/>
                    <a:lstStyle/>
                    <a:p>
                      <a:endParaRPr lang="en-US"/>
                    </a:p>
                  </a:txBody>
                  <a:tcPr/>
                </a:tc>
                <a:tc>
                  <a:txBody>
                    <a:bodyPr/>
                    <a:lstStyle/>
                    <a:p>
                      <a:pPr algn="l" fontAlgn="b"/>
                      <a:r>
                        <a:rPr lang="en-US" sz="600" b="0" u="none" strike="noStrike" dirty="0">
                          <a:effectLst/>
                          <a:latin typeface="Ubuntu"/>
                        </a:rPr>
                        <a:t>CNMR</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Saipan, </a:t>
                      </a:r>
                      <a:r>
                        <a:rPr lang="en-US" sz="600" b="0" u="none" strike="noStrike" dirty="0" smtClean="0">
                          <a:effectLst/>
                          <a:latin typeface="Ubuntu"/>
                        </a:rPr>
                        <a:t>Northern</a:t>
                      </a:r>
                      <a:r>
                        <a:rPr lang="en-US" sz="600" b="0" u="none" strike="noStrike" baseline="0" dirty="0" smtClean="0">
                          <a:effectLst/>
                          <a:latin typeface="Ubuntu"/>
                        </a:rPr>
                        <a:t> Mariana Islands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3923513037"/>
                  </a:ext>
                </a:extLst>
              </a:tr>
              <a:tr h="104130">
                <a:tc vMerge="1">
                  <a:txBody>
                    <a:bodyPr/>
                    <a:lstStyle/>
                    <a:p>
                      <a:endParaRPr lang="en-US"/>
                    </a:p>
                  </a:txBody>
                  <a:tcPr/>
                </a:tc>
                <a:tc>
                  <a:txBody>
                    <a:bodyPr/>
                    <a:lstStyle/>
                    <a:p>
                      <a:pPr algn="l" fontAlgn="b"/>
                      <a:r>
                        <a:rPr lang="en-US" sz="600" b="0" u="none" strike="noStrike" dirty="0" smtClean="0">
                          <a:effectLst/>
                          <a:latin typeface="Ubuntu"/>
                        </a:rPr>
                        <a:t>CORB</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smtClean="0">
                          <a:effectLst/>
                          <a:latin typeface="Ubuntu"/>
                        </a:rPr>
                        <a:t>Woodford, VA</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1520346754"/>
                  </a:ext>
                </a:extLst>
              </a:tr>
              <a:tr h="192889">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FLF1</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a:effectLst/>
                          <a:latin typeface="Ubuntu"/>
                        </a:rPr>
                        <a:t>Richmond, </a:t>
                      </a:r>
                      <a:r>
                        <a:rPr lang="en-US" sz="600" b="0" u="none" strike="noStrike" dirty="0" smtClean="0">
                          <a:effectLst/>
                          <a:latin typeface="Ubuntu"/>
                        </a:rPr>
                        <a:t>FL</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600" b="0" i="0" u="none" strike="noStrike" dirty="0" smtClean="0">
                          <a:solidFill>
                            <a:srgbClr val="000000"/>
                          </a:solidFill>
                          <a:effectLst/>
                          <a:latin typeface="Ubuntu"/>
                        </a:rPr>
                        <a:t>Proposed IGS/ITRF</a:t>
                      </a:r>
                    </a:p>
                  </a:txBody>
                  <a:tcPr marL="14000" marR="742" marT="742" marB="0" anchor="ctr">
                    <a:solidFill>
                      <a:schemeClr val="accent5">
                        <a:lumMod val="60000"/>
                        <a:lumOff val="40000"/>
                      </a:schemeClr>
                    </a:solidFill>
                  </a:tcPr>
                </a:tc>
                <a:extLst>
                  <a:ext uri="{0D108BD9-81ED-4DB2-BD59-A6C34878D82A}">
                    <a16:rowId xmlns:a16="http://schemas.microsoft.com/office/drawing/2014/main" val="534673807"/>
                  </a:ext>
                </a:extLst>
              </a:tr>
              <a:tr h="124515">
                <a:tc vMerge="1">
                  <a:txBody>
                    <a:bodyPr/>
                    <a:lstStyle/>
                    <a:p>
                      <a:endParaRPr lang="en-US" dirty="0"/>
                    </a:p>
                  </a:txBody>
                  <a:tcPr marL="9525" marR="9525" marT="9525" marB="0" anchor="b"/>
                </a:tc>
                <a:tc>
                  <a:txBody>
                    <a:bodyPr/>
                    <a:lstStyle/>
                    <a:p>
                      <a:pPr algn="l" fontAlgn="b"/>
                      <a:r>
                        <a:rPr lang="en-US" sz="600" b="0" u="none" strike="noStrike" dirty="0">
                          <a:effectLst/>
                          <a:latin typeface="Ubuntu"/>
                        </a:rPr>
                        <a:t>GUUG</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u="none" strike="noStrike" dirty="0" err="1" smtClean="0">
                          <a:effectLst/>
                          <a:latin typeface="Ubuntu"/>
                        </a:rPr>
                        <a:t>Mangilao</a:t>
                      </a:r>
                      <a:r>
                        <a:rPr lang="en-US" sz="600" b="0" u="none" strike="noStrike" dirty="0" smtClean="0">
                          <a:effectLst/>
                          <a:latin typeface="Ubuntu"/>
                        </a:rPr>
                        <a:t>, Guam</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IGS/ITRF</a:t>
                      </a:r>
                      <a:endParaRPr lang="en-US" sz="600" b="0" i="0" u="none" strike="noStrike" dirty="0">
                        <a:solidFill>
                          <a:srgbClr val="000000"/>
                        </a:solidFill>
                        <a:effectLst/>
                        <a:latin typeface="Ubuntu"/>
                      </a:endParaRPr>
                    </a:p>
                  </a:txBody>
                  <a:tcPr marL="14000" marR="742" marT="742" marB="0" anchor="ctr">
                    <a:solidFill>
                      <a:schemeClr val="accent5">
                        <a:lumMod val="60000"/>
                        <a:lumOff val="40000"/>
                      </a:schemeClr>
                    </a:solidFill>
                  </a:tcPr>
                </a:tc>
                <a:extLst>
                  <a:ext uri="{0D108BD9-81ED-4DB2-BD59-A6C34878D82A}">
                    <a16:rowId xmlns:a16="http://schemas.microsoft.com/office/drawing/2014/main" val="2669194964"/>
                  </a:ext>
                </a:extLst>
              </a:tr>
              <a:tr h="192889">
                <a:tc vMerge="1">
                  <a:txBody>
                    <a:bodyPr/>
                    <a:lstStyle/>
                    <a:p>
                      <a:endParaRPr lang="en-US" dirty="0"/>
                    </a:p>
                  </a:txBody>
                  <a:tcPr marL="9525" marR="9525" marT="9525" marB="0" anchor="b"/>
                </a:tc>
                <a:tc>
                  <a:txBody>
                    <a:bodyPr/>
                    <a:lstStyle/>
                    <a:p>
                      <a:pPr algn="l" fontAlgn="b"/>
                      <a:r>
                        <a:rPr lang="en-US" sz="600" b="0" i="0" u="none" strike="noStrike" dirty="0">
                          <a:solidFill>
                            <a:srgbClr val="000000"/>
                          </a:solidFill>
                          <a:effectLst/>
                          <a:latin typeface="Ubuntu"/>
                        </a:rPr>
                        <a:t>TMG2</a:t>
                      </a: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Boulder, CO</a:t>
                      </a: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Proposed IGS</a:t>
                      </a:r>
                      <a:endParaRPr lang="en-US" sz="600" b="0" i="0" u="none" strike="noStrike" dirty="0">
                        <a:solidFill>
                          <a:srgbClr val="000000"/>
                        </a:solidFill>
                        <a:effectLst/>
                        <a:latin typeface="Ubuntu"/>
                      </a:endParaRPr>
                    </a:p>
                  </a:txBody>
                  <a:tcPr marL="14000" marR="742" marT="742" marB="0" anchor="ctr">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727555558"/>
                  </a:ext>
                </a:extLst>
              </a:tr>
              <a:tr h="96815">
                <a:tc vMerge="1">
                  <a:txBody>
                    <a:bodyPr/>
                    <a:lstStyle/>
                    <a:p>
                      <a:endParaRPr lang="en-US"/>
                    </a:p>
                  </a:txBody>
                  <a:tcPr/>
                </a:tc>
                <a:tc>
                  <a:txBody>
                    <a:bodyPr/>
                    <a:lstStyle/>
                    <a:p>
                      <a:pPr algn="l" fontAlgn="b"/>
                      <a:r>
                        <a:rPr lang="en-US" sz="600" b="0" u="none" strike="noStrike" dirty="0">
                          <a:effectLst/>
                          <a:latin typeface="Ubuntu"/>
                        </a:rPr>
                        <a:t>WES2</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Westford, </a:t>
                      </a:r>
                      <a:r>
                        <a:rPr lang="en-US" sz="600" b="0" u="none" strike="noStrike" dirty="0" smtClean="0">
                          <a:effectLst/>
                          <a:latin typeface="Ubuntu"/>
                        </a:rPr>
                        <a:t>MA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IGS/ITRF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615255117"/>
                  </a:ext>
                </a:extLst>
              </a:tr>
              <a:tr h="104130">
                <a:tc vMerge="1">
                  <a:txBody>
                    <a:bodyPr/>
                    <a:lstStyle/>
                    <a:p>
                      <a:pPr algn="l" fontAlgn="b"/>
                      <a:endParaRPr lang="en-US" sz="2700" b="1" i="0" u="none" strike="noStrike" dirty="0">
                        <a:solidFill>
                          <a:srgbClr val="000000"/>
                        </a:solidFill>
                        <a:effectLst/>
                        <a:latin typeface="Ubuntu"/>
                      </a:endParaRPr>
                    </a:p>
                  </a:txBody>
                  <a:tcPr marL="180000"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Ubuntu"/>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Apache Point,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NM</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358432"/>
                  </a:ext>
                </a:extLst>
              </a:tr>
              <a:tr h="104130">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600" b="0" i="0" u="none" strike="noStrike" dirty="0">
                          <a:solidFill>
                            <a:srgbClr val="000000"/>
                          </a:solidFill>
                          <a:effectLst/>
                          <a:latin typeface="Ubuntu"/>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Fort Davis,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TX</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396005109"/>
                  </a:ext>
                </a:extLst>
              </a:tr>
              <a:tr h="104130">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Fort Irwin,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CA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259925620"/>
                  </a:ext>
                </a:extLst>
              </a:tr>
              <a:tr h="104130">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Hancock,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NH</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27672956"/>
                  </a:ext>
                </a:extLst>
              </a:tr>
              <a:tr h="104130">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a:solidFill>
                            <a:srgbClr val="000000"/>
                          </a:solidFill>
                          <a:effectLst/>
                          <a:latin typeface="Ubuntu"/>
                        </a:rPr>
                        <a:t>Los Alamos, </a:t>
                      </a:r>
                      <a:r>
                        <a:rPr lang="en-US" sz="600" b="0" i="0" u="none" strike="noStrike" dirty="0" smtClean="0">
                          <a:solidFill>
                            <a:srgbClr val="000000"/>
                          </a:solidFill>
                          <a:effectLst/>
                          <a:latin typeface="Ubuntu"/>
                        </a:rPr>
                        <a:t>NM</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273508994"/>
                  </a:ext>
                </a:extLst>
              </a:tr>
              <a:tr h="104130">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Ubuntu"/>
                          <a:ea typeface="+mn-ea"/>
                          <a:cs typeface="+mn-cs"/>
                        </a:rPr>
                        <a:t>NEW</a:t>
                      </a:r>
                      <a:endParaRPr kumimoji="0" lang="en-US" sz="600" b="0" i="0" u="none" strike="noStrike" kern="1200" cap="none" spc="0" normalizeH="0" baseline="0" noProof="0" dirty="0">
                        <a:ln>
                          <a:noFill/>
                        </a:ln>
                        <a:solidFill>
                          <a:srgbClr val="000000"/>
                        </a:solidFill>
                        <a:effectLst/>
                        <a:uLnTx/>
                        <a:uFillTx/>
                        <a:latin typeface="Ubuntu"/>
                        <a:ea typeface="+mn-ea"/>
                        <a:cs typeface="+mn-cs"/>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err="1">
                          <a:ln>
                            <a:noFill/>
                          </a:ln>
                          <a:solidFill>
                            <a:prstClr val="black"/>
                          </a:solidFill>
                          <a:effectLst/>
                          <a:uLnTx/>
                          <a:uFillTx/>
                          <a:latin typeface="Ubuntu"/>
                          <a:ea typeface="+mn-ea"/>
                          <a:cs typeface="+mn-cs"/>
                        </a:rPr>
                        <a:t>Kitt</a:t>
                      </a:r>
                      <a:r>
                        <a:rPr kumimoji="0" lang="en-US" sz="600" b="0" i="0" u="none" strike="noStrike" kern="1200" cap="none" spc="0" normalizeH="0" baseline="0" noProof="0" dirty="0">
                          <a:ln>
                            <a:noFill/>
                          </a:ln>
                          <a:solidFill>
                            <a:prstClr val="black"/>
                          </a:solidFill>
                          <a:effectLst/>
                          <a:uLnTx/>
                          <a:uFillTx/>
                          <a:latin typeface="Ubuntu"/>
                          <a:ea typeface="+mn-ea"/>
                          <a:cs typeface="+mn-cs"/>
                        </a:rPr>
                        <a:t> Peak,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AZ</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39025595"/>
                  </a:ext>
                </a:extLst>
              </a:tr>
              <a:tr h="104130">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Ubuntu"/>
                          <a:ea typeface="+mn-ea"/>
                          <a:cs typeface="+mn-cs"/>
                        </a:rPr>
                        <a:t>NEW</a:t>
                      </a: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kumimoji="0" lang="en-US" sz="600" b="0" i="0" u="none" strike="noStrike" kern="1200" cap="none" spc="0" normalizeH="0" baseline="0" noProof="0" dirty="0">
                          <a:ln>
                            <a:noFill/>
                          </a:ln>
                          <a:solidFill>
                            <a:prstClr val="black"/>
                          </a:solidFill>
                          <a:effectLst/>
                          <a:uLnTx/>
                          <a:uFillTx/>
                          <a:latin typeface="Ubuntu"/>
                          <a:ea typeface="+mn-ea"/>
                          <a:cs typeface="+mn-cs"/>
                        </a:rPr>
                        <a:t>Owens Valley, </a:t>
                      </a:r>
                      <a:r>
                        <a:rPr kumimoji="0" lang="en-US" sz="600" b="0" i="0" u="none" strike="noStrike" kern="1200" cap="none" spc="0" normalizeH="0" baseline="0" noProof="0" dirty="0" smtClean="0">
                          <a:ln>
                            <a:noFill/>
                          </a:ln>
                          <a:solidFill>
                            <a:prstClr val="black"/>
                          </a:solidFill>
                          <a:effectLst/>
                          <a:uLnTx/>
                          <a:uFillTx/>
                          <a:latin typeface="Ubuntu"/>
                          <a:ea typeface="+mn-ea"/>
                          <a:cs typeface="+mn-cs"/>
                        </a:rPr>
                        <a:t>CA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65848608"/>
                  </a:ext>
                </a:extLst>
              </a:tr>
              <a:tr h="104130">
                <a:tc vMerge="1">
                  <a:txBody>
                    <a:bodyPr/>
                    <a:lstStyle/>
                    <a:p>
                      <a:pPr algn="l" fontAlgn="b"/>
                      <a:endParaRPr lang="en-US" sz="800" b="1" i="0" u="none" strike="noStrike" dirty="0">
                        <a:solidFill>
                          <a:srgbClr val="000000"/>
                        </a:solidFill>
                        <a:effectLst/>
                        <a:latin typeface="Ubuntu"/>
                      </a:endParaRPr>
                    </a:p>
                  </a:txBody>
                  <a:tcPr marL="54104" marR="2864" marT="2864" marB="0" anchor="ctr"/>
                </a:tc>
                <a:tc>
                  <a:txBody>
                    <a:bodyPr/>
                    <a:lstStyle/>
                    <a:p>
                      <a:pPr algn="l" fontAlgn="b"/>
                      <a:r>
                        <a:rPr lang="en-US" sz="600" b="0" u="none" strike="noStrike" dirty="0" smtClean="0">
                          <a:effectLst/>
                          <a:latin typeface="Ubuntu"/>
                        </a:rPr>
                        <a:t>NEW</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Cold</a:t>
                      </a:r>
                      <a:r>
                        <a:rPr lang="en-US" sz="600" b="0" u="none" strike="noStrike" baseline="0" dirty="0">
                          <a:effectLst/>
                          <a:latin typeface="Ubuntu"/>
                        </a:rPr>
                        <a:t> </a:t>
                      </a:r>
                      <a:r>
                        <a:rPr lang="en-US" sz="600" b="0" u="none" strike="noStrike" dirty="0">
                          <a:effectLst/>
                          <a:latin typeface="Ubuntu"/>
                        </a:rPr>
                        <a:t>Bay, </a:t>
                      </a:r>
                      <a:r>
                        <a:rPr lang="en-US" sz="600" b="0" u="none" strike="noStrike" dirty="0" smtClean="0">
                          <a:effectLst/>
                          <a:latin typeface="Ubuntu"/>
                        </a:rPr>
                        <a:t>AK</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40541851"/>
                  </a:ext>
                </a:extLst>
              </a:tr>
              <a:tr h="104130">
                <a:tc vMerge="1">
                  <a:txBody>
                    <a:bodyPr/>
                    <a:lstStyle/>
                    <a:p>
                      <a:pPr algn="l" fontAlgn="b"/>
                      <a:endParaRPr lang="en-US" sz="2200" b="1" i="0" u="none" strike="noStrike" dirty="0">
                        <a:solidFill>
                          <a:schemeClr val="bg1"/>
                        </a:solidFill>
                        <a:effectLst/>
                        <a:latin typeface="Ubuntu"/>
                      </a:endParaRPr>
                    </a:p>
                  </a:txBody>
                  <a:tcPr marL="64886" marR="3435" marT="3435" marB="0" anchor="ctr"/>
                </a:tc>
                <a:tc>
                  <a:txBody>
                    <a:bodyPr/>
                    <a:lstStyle/>
                    <a:p>
                      <a:pPr algn="l" fontAlgn="b"/>
                      <a:r>
                        <a:rPr lang="en-US" sz="600" b="0" u="none" strike="noStrike" dirty="0" smtClean="0">
                          <a:effectLst/>
                          <a:latin typeface="Ubuntu"/>
                        </a:rPr>
                        <a:t>NEW</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u="none" strike="noStrike" dirty="0">
                          <a:effectLst/>
                          <a:latin typeface="Ubuntu"/>
                        </a:rPr>
                        <a:t>North Liberty, </a:t>
                      </a:r>
                      <a:r>
                        <a:rPr lang="en-US" sz="600" b="0" u="none" strike="noStrike" dirty="0" smtClean="0">
                          <a:effectLst/>
                          <a:latin typeface="Ubuntu"/>
                        </a:rPr>
                        <a:t>IA</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600" b="0" i="0" u="none" strike="noStrike" dirty="0" smtClean="0">
                          <a:solidFill>
                            <a:srgbClr val="000000"/>
                          </a:solidFill>
                          <a:effectLst/>
                          <a:latin typeface="Ubuntu"/>
                        </a:rPr>
                        <a:t>ITRF</a:t>
                      </a:r>
                      <a:endParaRPr lang="en-US" sz="600" b="0" i="0" u="none" strike="noStrike" dirty="0">
                        <a:solidFill>
                          <a:srgbClr val="000000"/>
                        </a:solidFill>
                        <a:effectLst/>
                        <a:latin typeface="Ubuntu"/>
                      </a:endParaRPr>
                    </a:p>
                  </a:txBody>
                  <a:tcPr marL="14000" marR="742" marT="74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03899142"/>
                  </a:ext>
                </a:extLst>
              </a:tr>
            </a:tbl>
          </a:graphicData>
        </a:graphic>
      </p:graphicFrame>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8" y="727902"/>
            <a:ext cx="4749416" cy="3670003"/>
          </a:xfrm>
          <a:prstGeom prst="rect">
            <a:avLst/>
          </a:prstGeom>
        </p:spPr>
      </p:pic>
    </p:spTree>
    <p:extLst>
      <p:ext uri="{BB962C8B-B14F-4D97-AF65-F5344CB8AC3E}">
        <p14:creationId xmlns:p14="http://schemas.microsoft.com/office/powerpoint/2010/main" val="380022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85163"/>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Goals of</a:t>
            </a:r>
            <a:r>
              <a:rPr lang="en-US" sz="3600" dirty="0">
                <a:solidFill>
                  <a:prstClr val="black"/>
                </a:solidFill>
                <a:latin typeface="Times New Roman" charset="0"/>
                <a:cs typeface="Times New Roman" charset="0"/>
              </a:rPr>
              <a:t> </a:t>
            </a:r>
            <a:r>
              <a:rPr kumimoji="0" lang="en-US" sz="3600" b="0" i="0" u="none" strike="noStrike" kern="1200" cap="none" spc="0" normalizeH="0" noProof="0" dirty="0" smtClean="0">
                <a:ln>
                  <a:noFill/>
                </a:ln>
                <a:solidFill>
                  <a:prstClr val="black"/>
                </a:solidFill>
                <a:effectLst/>
                <a:uLnTx/>
                <a:uFillTx/>
                <a:latin typeface="Times New Roman" charset="0"/>
                <a:ea typeface="+mj-ea"/>
                <a:cs typeface="Times New Roman" charset="0"/>
              </a:rPr>
              <a:t>Foundation CORS Project</a:t>
            </a:r>
            <a:endParaRPr kumimoji="0" lang="en-US" sz="36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3" name="Content Placeholder 2"/>
          <p:cNvSpPr txBox="1">
            <a:spLocks/>
          </p:cNvSpPr>
          <p:nvPr/>
        </p:nvSpPr>
        <p:spPr bwMode="auto">
          <a:xfrm>
            <a:off x="34144" y="889306"/>
            <a:ext cx="8959544" cy="128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auto" latinLnBrk="0" hangingPunct="1">
              <a:lnSpc>
                <a:spcPct val="100000"/>
              </a:lnSpc>
              <a:spcBef>
                <a:spcPct val="20000"/>
              </a:spcBef>
              <a:spcAft>
                <a:spcPts val="0"/>
              </a:spcAft>
              <a:buClrTx/>
              <a:buSzTx/>
              <a:buNone/>
              <a:tabLst/>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Federally</a:t>
            </a:r>
            <a:r>
              <a:rPr lang="en-US" altLang="en-US" sz="2000" dirty="0">
                <a:solidFill>
                  <a:prstClr val="black"/>
                </a:solidFill>
                <a:latin typeface="Times New Roman" panose="02020603050405020304" pitchFamily="18" charset="0"/>
                <a:cs typeface="Times New Roman" panose="02020603050405020304" pitchFamily="18" charset="0"/>
              </a:rPr>
              <a:t>-</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owned and </a:t>
            </a: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operated “backbone”</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Chosen for location, longevity, and high quality</a:t>
            </a:r>
            <a:endPar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en-US" sz="2000" dirty="0" smtClean="0">
                <a:solidFill>
                  <a:prstClr val="black"/>
                </a:solidFill>
                <a:latin typeface="Times New Roman" panose="02020603050405020304" pitchFamily="18" charset="0"/>
                <a:cs typeface="Times New Roman" panose="02020603050405020304" pitchFamily="18" charset="0"/>
              </a:rPr>
              <a:t>Operational Goals:</a:t>
            </a:r>
          </a:p>
          <a:p>
            <a:pPr lvl="1" indent="-342900">
              <a:buFont typeface="Arial" panose="020B0604020202020204" pitchFamily="34" charset="0"/>
              <a:buChar char="•"/>
              <a:defRPr/>
            </a:pPr>
            <a:r>
              <a:rPr kumimoji="0" lang="en-US" altLang="en-US"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a:t>
            </a:r>
            <a:r>
              <a:rPr kumimoji="0" lang="en-US" altLang="en-US" sz="18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on-operational time minimized for each station</a:t>
            </a:r>
          </a:p>
          <a:p>
            <a:pPr lvl="1" indent="-342900">
              <a:buFont typeface="Arial" panose="020B0604020202020204" pitchFamily="34" charset="0"/>
              <a:buChar char="•"/>
              <a:defRPr/>
            </a:pPr>
            <a:r>
              <a:rPr lang="en-US" altLang="en-US" sz="1800" dirty="0">
                <a:solidFill>
                  <a:prstClr val="black"/>
                </a:solidFill>
                <a:latin typeface="Times New Roman" panose="02020603050405020304" pitchFamily="18" charset="0"/>
                <a:cs typeface="Times New Roman" panose="02020603050405020304" pitchFamily="18" charset="0"/>
              </a:rPr>
              <a:t>90% of NOAA Foundation CORS Network available </a:t>
            </a:r>
            <a:r>
              <a:rPr lang="en-US" altLang="en-US" sz="1800" dirty="0" smtClean="0">
                <a:solidFill>
                  <a:prstClr val="black"/>
                </a:solidFill>
                <a:latin typeface="Times New Roman" panose="02020603050405020304" pitchFamily="18" charset="0"/>
                <a:cs typeface="Times New Roman" panose="02020603050405020304" pitchFamily="18" charset="0"/>
              </a:rPr>
              <a:t/>
            </a:r>
            <a:br>
              <a:rPr lang="en-US" altLang="en-US" sz="1800" dirty="0" smtClean="0">
                <a:solidFill>
                  <a:prstClr val="black"/>
                </a:solidFill>
                <a:latin typeface="Times New Roman" panose="02020603050405020304" pitchFamily="18" charset="0"/>
                <a:cs typeface="Times New Roman" panose="02020603050405020304" pitchFamily="18" charset="0"/>
              </a:rPr>
            </a:br>
            <a:r>
              <a:rPr lang="en-US" altLang="en-US" sz="1800" dirty="0" smtClean="0">
                <a:solidFill>
                  <a:prstClr val="black"/>
                </a:solidFill>
                <a:latin typeface="Times New Roman" panose="02020603050405020304" pitchFamily="18" charset="0"/>
                <a:cs typeface="Times New Roman" panose="02020603050405020304" pitchFamily="18" charset="0"/>
              </a:rPr>
              <a:t>at any time (no more than 4 stations non-operational)</a:t>
            </a:r>
          </a:p>
          <a:p>
            <a:pPr lvl="1" indent="-342900">
              <a:buFont typeface="Arial" panose="020B0604020202020204" pitchFamily="34" charset="0"/>
              <a:buChar char="•"/>
              <a:defRPr/>
            </a:pPr>
            <a:r>
              <a:rPr lang="en-US" altLang="en-US" sz="1800" dirty="0" smtClean="0">
                <a:solidFill>
                  <a:prstClr val="black"/>
                </a:solidFill>
                <a:latin typeface="Times New Roman" panose="02020603050405020304" pitchFamily="18" charset="0"/>
                <a:cs typeface="Times New Roman" panose="02020603050405020304" pitchFamily="18" charset="0"/>
              </a:rPr>
              <a:t>IERS-style site surveys every 5 years for ITRF definition</a:t>
            </a:r>
            <a:br>
              <a:rPr lang="en-US" altLang="en-US" sz="1800" dirty="0" smtClean="0">
                <a:solidFill>
                  <a:prstClr val="black"/>
                </a:solidFill>
                <a:latin typeface="Times New Roman" panose="02020603050405020304" pitchFamily="18" charset="0"/>
                <a:cs typeface="Times New Roman" panose="02020603050405020304" pitchFamily="18" charset="0"/>
              </a:rPr>
            </a:br>
            <a:endParaRPr lang="en-US" altLang="en-US" sz="800" dirty="0">
              <a:solidFill>
                <a:prstClr val="black"/>
              </a:solidFill>
              <a:latin typeface="Times New Roman" panose="02020603050405020304" pitchFamily="18" charset="0"/>
              <a:cs typeface="Times New Roman" panose="02020603050405020304" pitchFamily="18" charset="0"/>
            </a:endParaRPr>
          </a:p>
          <a:p>
            <a:pPr marL="0" indent="0">
              <a:buNone/>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All stations</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are critical to some function of the new NSRS, including:</a:t>
            </a:r>
          </a:p>
          <a:p>
            <a:pPr>
              <a:defRPr/>
            </a:pPr>
            <a:r>
              <a:rPr lang="en-US" altLang="en-US" sz="2000" dirty="0" smtClean="0">
                <a:latin typeface="Times New Roman" panose="02020603050405020304" pitchFamily="18" charset="0"/>
                <a:cs typeface="Times New Roman" panose="02020603050405020304" pitchFamily="18" charset="0"/>
              </a:rPr>
              <a:t>A </a:t>
            </a:r>
            <a:r>
              <a:rPr lang="en-US" altLang="en-US" sz="2000" dirty="0">
                <a:latin typeface="Times New Roman" panose="02020603050405020304" pitchFamily="18" charset="0"/>
                <a:cs typeface="Times New Roman" panose="02020603050405020304" pitchFamily="18" charset="0"/>
              </a:rPr>
              <a:t>geographic distribution no greater than 800 km to provide </a:t>
            </a:r>
            <a:r>
              <a:rPr lang="en-US" altLang="en-US" sz="2000" u="sng" dirty="0" smtClean="0">
                <a:latin typeface="Times New Roman" panose="02020603050405020304" pitchFamily="18" charset="0"/>
                <a:cs typeface="Times New Roman" panose="02020603050405020304" pitchFamily="18" charset="0"/>
              </a:rPr>
              <a:t>minimum 1.5 </a:t>
            </a:r>
            <a:r>
              <a:rPr lang="en-US" altLang="en-US" sz="2000" u="sng" dirty="0">
                <a:latin typeface="Times New Roman" panose="02020603050405020304" pitchFamily="18" charset="0"/>
                <a:cs typeface="Times New Roman" panose="02020603050405020304" pitchFamily="18" charset="0"/>
              </a:rPr>
              <a:t>cm accuracy ellipsoidal height</a:t>
            </a:r>
            <a:r>
              <a:rPr lang="en-US" altLang="en-US" sz="2000" dirty="0">
                <a:latin typeface="Times New Roman" panose="02020603050405020304" pitchFamily="18" charset="0"/>
                <a:cs typeface="Times New Roman" panose="02020603050405020304" pitchFamily="18" charset="0"/>
              </a:rPr>
              <a:t> results through NGS’ OPUS tools anywhere in the U.S</a:t>
            </a:r>
            <a:r>
              <a:rPr lang="en-US" altLang="en-US" sz="2000" dirty="0" smtClean="0">
                <a:latin typeface="Times New Roman" panose="02020603050405020304" pitchFamily="18" charset="0"/>
                <a:cs typeface="Times New Roman" panose="02020603050405020304" pitchFamily="18" charset="0"/>
              </a:rPr>
              <a:t>.</a:t>
            </a:r>
            <a:endPar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defRPr/>
            </a:pPr>
            <a:r>
              <a:rPr kumimoji="0" lang="en-US" altLang="en-US" sz="2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21</a:t>
            </a:r>
            <a:r>
              <a:rPr kumimoji="0" lang="en-US" altLang="en-US" sz="20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out of 36 stations </a:t>
            </a:r>
            <a:r>
              <a:rPr lang="en-US" altLang="en-US" sz="2000" noProof="0" dirty="0" smtClean="0">
                <a:solidFill>
                  <a:prstClr val="black"/>
                </a:solidFill>
                <a:latin typeface="Times New Roman" panose="02020603050405020304" pitchFamily="18" charset="0"/>
                <a:cs typeface="Times New Roman" panose="02020603050405020304" pitchFamily="18" charset="0"/>
              </a:rPr>
              <a:t>are (currently or will be when built) co-located with other space geodetic stations </a:t>
            </a:r>
            <a:r>
              <a:rPr lang="en-US" altLang="en-US" sz="2000" u="sng" noProof="0" dirty="0" smtClean="0">
                <a:solidFill>
                  <a:prstClr val="black"/>
                </a:solidFill>
                <a:latin typeface="Times New Roman" panose="02020603050405020304" pitchFamily="18" charset="0"/>
                <a:cs typeface="Times New Roman" panose="02020603050405020304" pitchFamily="18" charset="0"/>
              </a:rPr>
              <a:t>supporting the IGS/ITRF, which the NSRS depends on</a:t>
            </a:r>
          </a:p>
        </p:txBody>
      </p:sp>
      <p:pic>
        <p:nvPicPr>
          <p:cNvPr id="4" name="Picture 3"/>
          <p:cNvPicPr>
            <a:picLocks noChangeAspect="1"/>
          </p:cNvPicPr>
          <p:nvPr/>
        </p:nvPicPr>
        <p:blipFill rotWithShape="1">
          <a:blip r:embed="rId4"/>
          <a:srcRect t="23667" r="28419"/>
          <a:stretch/>
        </p:blipFill>
        <p:spPr>
          <a:xfrm rot="10800000">
            <a:off x="6604714" y="912117"/>
            <a:ext cx="2120249" cy="1741028"/>
          </a:xfrm>
          <a:prstGeom prst="rect">
            <a:avLst/>
          </a:prstGeom>
          <a:ln>
            <a:solidFill>
              <a:schemeClr val="tx1"/>
            </a:solidFill>
          </a:ln>
        </p:spPr>
      </p:pic>
      <p:cxnSp>
        <p:nvCxnSpPr>
          <p:cNvPr id="5" name="Straight Connector 4"/>
          <p:cNvCxnSpPr/>
          <p:nvPr/>
        </p:nvCxnSpPr>
        <p:spPr>
          <a:xfrm>
            <a:off x="187890" y="3358121"/>
            <a:ext cx="8805798"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04714" y="2702438"/>
            <a:ext cx="2303758" cy="430887"/>
          </a:xfrm>
          <a:prstGeom prst="rect">
            <a:avLst/>
          </a:prstGeom>
          <a:noFill/>
        </p:spPr>
        <p:txBody>
          <a:bodyPr wrap="square" rtlCol="0">
            <a:spAutoFit/>
          </a:bodyPr>
          <a:lstStyle/>
          <a:p>
            <a:r>
              <a:rPr lang="en-US" sz="1100" dirty="0" smtClean="0"/>
              <a:t>Deep-drilled, braced monument design for some new installations</a:t>
            </a:r>
            <a:endParaRPr lang="en-US" sz="1100" dirty="0"/>
          </a:p>
        </p:txBody>
      </p:sp>
    </p:spTree>
    <p:extLst>
      <p:ext uri="{BB962C8B-B14F-4D97-AF65-F5344CB8AC3E}">
        <p14:creationId xmlns:p14="http://schemas.microsoft.com/office/powerpoint/2010/main" val="22245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85163"/>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Three Ongoing Phases of Foundation</a:t>
            </a:r>
            <a:r>
              <a:rPr kumimoji="0" lang="en-US" sz="3200" b="0" i="0" u="none" strike="noStrike" kern="1200" cap="none" spc="0" normalizeH="0" noProof="0" dirty="0" smtClean="0">
                <a:ln>
                  <a:noFill/>
                </a:ln>
                <a:solidFill>
                  <a:prstClr val="black"/>
                </a:solidFill>
                <a:effectLst/>
                <a:uLnTx/>
                <a:uFillTx/>
                <a:latin typeface="Times New Roman" charset="0"/>
                <a:ea typeface="+mj-ea"/>
                <a:cs typeface="Times New Roman" charset="0"/>
              </a:rPr>
              <a:t> CORS</a:t>
            </a:r>
            <a:endParaRPr kumimoji="0" lang="en-US" sz="32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3" name="Content Placeholder 2"/>
          <p:cNvSpPr txBox="1">
            <a:spLocks/>
          </p:cNvSpPr>
          <p:nvPr/>
        </p:nvSpPr>
        <p:spPr bwMode="auto">
          <a:xfrm>
            <a:off x="0" y="1033353"/>
            <a:ext cx="4697260" cy="30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indent="0" algn="ctr">
              <a:spcBef>
                <a:spcPts val="0"/>
              </a:spcBef>
              <a:buNone/>
            </a:pPr>
            <a:r>
              <a:rPr lang="en-US" altLang="en-US" sz="1800" b="1" dirty="0">
                <a:latin typeface="Times New Roman" panose="02020603050405020304" pitchFamily="18" charset="0"/>
                <a:cs typeface="Times New Roman" panose="02020603050405020304" pitchFamily="18" charset="0"/>
              </a:rPr>
              <a:t>Phase 1:</a:t>
            </a:r>
            <a:r>
              <a:rPr lang="en-US" altLang="en-US" sz="1800" dirty="0">
                <a:latin typeface="Times New Roman" panose="02020603050405020304" pitchFamily="18" charset="0"/>
                <a:cs typeface="Times New Roman" panose="02020603050405020304" pitchFamily="18" charset="0"/>
              </a:rPr>
              <a:t> </a:t>
            </a:r>
            <a:r>
              <a:rPr lang="en-US" altLang="en-US" sz="1800" b="1" dirty="0" smtClean="0">
                <a:latin typeface="Times New Roman" panose="02020603050405020304" pitchFamily="18" charset="0"/>
                <a:cs typeface="Times New Roman" panose="02020603050405020304" pitchFamily="18" charset="0"/>
              </a:rPr>
              <a:t>Incorporate partner stations</a:t>
            </a:r>
          </a:p>
          <a:p>
            <a:pPr marL="0" indent="0" algn="ctr">
              <a:spcBef>
                <a:spcPts val="0"/>
              </a:spcBef>
              <a:buNone/>
            </a:pPr>
            <a:r>
              <a:rPr lang="en-US" altLang="en-US" sz="700" b="1" dirty="0" smtClean="0">
                <a:solidFill>
                  <a:schemeClr val="tx2"/>
                </a:solidFill>
                <a:latin typeface="Times New Roman" panose="02020603050405020304" pitchFamily="18" charset="0"/>
                <a:cs typeface="Times New Roman" panose="02020603050405020304" pitchFamily="18" charset="0"/>
              </a:rPr>
              <a:t> </a:t>
            </a:r>
            <a:r>
              <a:rPr lang="en-US" altLang="en-US" sz="1800" b="1" dirty="0">
                <a:solidFill>
                  <a:schemeClr val="tx2"/>
                </a:solidFill>
                <a:latin typeface="Times New Roman" panose="02020603050405020304" pitchFamily="18" charset="0"/>
                <a:cs typeface="Times New Roman" panose="02020603050405020304" pitchFamily="18" charset="0"/>
              </a:rPr>
              <a:t/>
            </a:r>
            <a:br>
              <a:rPr lang="en-US" altLang="en-US" sz="1800" b="1" dirty="0">
                <a:solidFill>
                  <a:schemeClr val="tx2"/>
                </a:solidFill>
                <a:latin typeface="Times New Roman" panose="02020603050405020304" pitchFamily="18" charset="0"/>
                <a:cs typeface="Times New Roman" panose="02020603050405020304" pitchFamily="18" charset="0"/>
              </a:rPr>
            </a:br>
            <a:r>
              <a:rPr lang="en-US" altLang="en-US" sz="1800" dirty="0" smtClean="0">
                <a:latin typeface="Times New Roman" panose="02020603050405020304" pitchFamily="18" charset="0"/>
                <a:cs typeface="Times New Roman" panose="02020603050405020304" pitchFamily="18" charset="0"/>
              </a:rPr>
              <a:t>Existing NASA and NSF stations brought into </a:t>
            </a:r>
            <a:r>
              <a:rPr lang="en-US" altLang="en-US" sz="1800" dirty="0">
                <a:latin typeface="Times New Roman" panose="02020603050405020304" pitchFamily="18" charset="0"/>
                <a:cs typeface="Times New Roman" panose="02020603050405020304" pitchFamily="18" charset="0"/>
              </a:rPr>
              <a:t>the Foundation CORS network</a:t>
            </a:r>
            <a:r>
              <a:rPr lang="en-US" altLang="en-US" sz="1800" dirty="0" smtClean="0">
                <a:latin typeface="Times New Roman" panose="02020603050405020304" pitchFamily="18" charset="0"/>
                <a:cs typeface="Times New Roman" panose="02020603050405020304" pitchFamily="18" charset="0"/>
              </a:rPr>
              <a:t>. </a:t>
            </a:r>
          </a:p>
          <a:p>
            <a:pPr marL="0" indent="0" algn="ctr">
              <a:spcBef>
                <a:spcPts val="0"/>
              </a:spcBef>
              <a:buNone/>
            </a:pPr>
            <a:endParaRPr lang="en-US" altLang="en-US" sz="14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altLang="en-US" sz="1400" dirty="0" smtClean="0">
                <a:latin typeface="Times New Roman" panose="02020603050405020304" pitchFamily="18" charset="0"/>
                <a:cs typeface="Times New Roman" panose="02020603050405020304" pitchFamily="18" charset="0"/>
              </a:rPr>
              <a:t/>
            </a:r>
            <a:br>
              <a:rPr lang="en-US" altLang="en-US" sz="1400" dirty="0" smtClean="0">
                <a:latin typeface="Times New Roman" panose="02020603050405020304" pitchFamily="18" charset="0"/>
                <a:cs typeface="Times New Roman" panose="02020603050405020304" pitchFamily="18" charset="0"/>
              </a:rPr>
            </a:br>
            <a:r>
              <a:rPr lang="en-US" altLang="en-US" sz="1600" i="1" dirty="0" smtClean="0">
                <a:latin typeface="Times New Roman" panose="02020603050405020304" pitchFamily="18" charset="0"/>
                <a:cs typeface="Times New Roman" panose="02020603050405020304" pitchFamily="18" charset="0"/>
              </a:rPr>
              <a:t>[NASA Agreement being signed now. </a:t>
            </a:r>
            <a:br>
              <a:rPr lang="en-US" altLang="en-US" sz="1600" i="1" dirty="0" smtClean="0">
                <a:latin typeface="Times New Roman" panose="02020603050405020304" pitchFamily="18" charset="0"/>
                <a:cs typeface="Times New Roman" panose="02020603050405020304" pitchFamily="18" charset="0"/>
              </a:rPr>
            </a:br>
            <a:r>
              <a:rPr lang="en-US" altLang="en-US" sz="1600" i="1" dirty="0" smtClean="0">
                <a:latin typeface="Times New Roman" panose="02020603050405020304" pitchFamily="18" charset="0"/>
                <a:cs typeface="Times New Roman" panose="02020603050405020304" pitchFamily="18" charset="0"/>
              </a:rPr>
              <a:t>Discussions ongoing with NSF.]</a:t>
            </a:r>
          </a:p>
          <a:p>
            <a:pPr marL="0" indent="0" algn="ctr">
              <a:spcBef>
                <a:spcPts val="0"/>
              </a:spcBef>
              <a:buNone/>
            </a:pPr>
            <a:r>
              <a:rPr lang="en-US" altLang="en-US" sz="1050" dirty="0" smtClean="0">
                <a:latin typeface="Times New Roman" panose="02020603050405020304" pitchFamily="18" charset="0"/>
                <a:cs typeface="Times New Roman" panose="02020603050405020304" pitchFamily="18" charset="0"/>
              </a:rPr>
              <a:t> </a:t>
            </a:r>
            <a:r>
              <a:rPr lang="en-US" altLang="en-US" sz="900" dirty="0" smtClean="0">
                <a:latin typeface="Times New Roman" panose="02020603050405020304" pitchFamily="18" charset="0"/>
                <a:cs typeface="Times New Roman" panose="02020603050405020304" pitchFamily="18" charset="0"/>
              </a:rPr>
              <a:t> </a:t>
            </a:r>
            <a:endParaRPr lang="en-US" altLang="en-US" sz="900" dirty="0">
              <a:latin typeface="Times New Roman" panose="02020603050405020304" pitchFamily="18" charset="0"/>
              <a:cs typeface="Times New Roman" panose="02020603050405020304" pitchFamily="18" charset="0"/>
            </a:endParaRPr>
          </a:p>
          <a:p>
            <a:pPr marL="0" indent="0" algn="ctr">
              <a:spcBef>
                <a:spcPts val="0"/>
              </a:spcBef>
              <a:buNone/>
            </a:pPr>
            <a:r>
              <a:rPr lang="en-US" altLang="en-US" sz="1800" b="1" dirty="0">
                <a:latin typeface="Times New Roman" panose="02020603050405020304" pitchFamily="18" charset="0"/>
                <a:cs typeface="Times New Roman" panose="02020603050405020304" pitchFamily="18" charset="0"/>
              </a:rPr>
              <a:t>Phase 2:</a:t>
            </a:r>
            <a:r>
              <a:rPr lang="en-US" altLang="en-US" sz="1800" dirty="0">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Upgrade existing </a:t>
            </a:r>
            <a:r>
              <a:rPr lang="en-US" altLang="en-US" sz="1800" b="1" dirty="0" smtClean="0">
                <a:latin typeface="Times New Roman" panose="02020603050405020304" pitchFamily="18" charset="0"/>
                <a:cs typeface="Times New Roman" panose="02020603050405020304" pitchFamily="18" charset="0"/>
              </a:rPr>
              <a:t>NGS CORSs</a:t>
            </a:r>
          </a:p>
          <a:p>
            <a:pPr marL="0" indent="0" algn="ctr">
              <a:spcBef>
                <a:spcPts val="0"/>
              </a:spcBef>
              <a:buNone/>
            </a:pPr>
            <a:r>
              <a:rPr lang="en-US" altLang="en-US" sz="700" b="1" dirty="0" smtClean="0">
                <a:latin typeface="Times New Roman" panose="02020603050405020304" pitchFamily="18" charset="0"/>
                <a:cs typeface="Times New Roman" panose="02020603050405020304" pitchFamily="18" charset="0"/>
              </a:rPr>
              <a:t> </a:t>
            </a:r>
            <a:endParaRPr lang="en-US" altLang="en-US" sz="700" b="1" dirty="0">
              <a:latin typeface="Times New Roman" panose="02020603050405020304" pitchFamily="18" charset="0"/>
              <a:cs typeface="Times New Roman" panose="02020603050405020304" pitchFamily="18" charset="0"/>
            </a:endParaRPr>
          </a:p>
          <a:p>
            <a:pPr marL="0" indent="0" algn="ctr">
              <a:spcBef>
                <a:spcPts val="0"/>
              </a:spcBef>
              <a:buNone/>
            </a:pPr>
            <a:r>
              <a:rPr lang="en-US" altLang="en-US" sz="1800" dirty="0" smtClean="0">
                <a:latin typeface="Times New Roman" panose="02020603050405020304" pitchFamily="18" charset="0"/>
                <a:cs typeface="Times New Roman" panose="02020603050405020304" pitchFamily="18" charset="0"/>
              </a:rPr>
              <a:t>Upgrades include fully-GNSS (“All in Sky”) capable equipment, RINEX3 support, and submission to IGS.</a:t>
            </a:r>
            <a:endParaRPr lang="en-US" altLang="en-US" sz="1400"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altLang="en-US" sz="1400" dirty="0" smtClean="0">
              <a:latin typeface="Times New Roman" panose="02020603050405020304" pitchFamily="18" charset="0"/>
              <a:cs typeface="Times New Roman" panose="02020603050405020304" pitchFamily="18" charset="0"/>
            </a:endParaRPr>
          </a:p>
          <a:p>
            <a:pPr marL="0" indent="0" algn="ctr">
              <a:spcBef>
                <a:spcPts val="0"/>
              </a:spcBef>
              <a:buNone/>
            </a:pPr>
            <a:r>
              <a:rPr lang="en-US" altLang="en-US" sz="1600" i="1" dirty="0" smtClean="0">
                <a:latin typeface="Times New Roman" panose="02020603050405020304" pitchFamily="18" charset="0"/>
                <a:cs typeface="Times New Roman" panose="02020603050405020304" pitchFamily="18" charset="0"/>
              </a:rPr>
              <a:t>[RINEX3 creation, ingestion, and QC in development. </a:t>
            </a:r>
            <a:br>
              <a:rPr lang="en-US" altLang="en-US" sz="1600" i="1" dirty="0" smtClean="0">
                <a:latin typeface="Times New Roman" panose="02020603050405020304" pitchFamily="18" charset="0"/>
                <a:cs typeface="Times New Roman" panose="02020603050405020304" pitchFamily="18" charset="0"/>
              </a:rPr>
            </a:br>
            <a:r>
              <a:rPr lang="en-US" altLang="en-US" sz="1600" i="1" dirty="0" smtClean="0">
                <a:latin typeface="Times New Roman" panose="02020603050405020304" pitchFamily="18" charset="0"/>
                <a:cs typeface="Times New Roman" panose="02020603050405020304" pitchFamily="18" charset="0"/>
              </a:rPr>
              <a:t>5 of 7 NGS Foundation CORS are fully-GNSS enabled]</a:t>
            </a:r>
          </a:p>
          <a:p>
            <a:pPr marL="0" indent="0" algn="ctr">
              <a:spcBef>
                <a:spcPts val="0"/>
              </a:spcBef>
              <a:buNone/>
            </a:pPr>
            <a:r>
              <a:rPr lang="en-US" altLang="en-US" sz="2400" dirty="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4609578" y="1042413"/>
            <a:ext cx="4534422" cy="3680825"/>
            <a:chOff x="4609578" y="1042413"/>
            <a:chExt cx="4534422" cy="3680825"/>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9" y="2878013"/>
              <a:ext cx="2460299" cy="1845225"/>
            </a:xfrm>
            <a:prstGeom prst="rect">
              <a:avLst/>
            </a:prstGeom>
          </p:spPr>
        </p:pic>
        <p:sp>
          <p:nvSpPr>
            <p:cNvPr id="2" name="TextBox 1"/>
            <p:cNvSpPr txBox="1"/>
            <p:nvPr/>
          </p:nvSpPr>
          <p:spPr>
            <a:xfrm>
              <a:off x="5212702" y="2322008"/>
              <a:ext cx="3415855" cy="430887"/>
            </a:xfrm>
            <a:prstGeom prst="rect">
              <a:avLst/>
            </a:prstGeom>
            <a:noFill/>
          </p:spPr>
          <p:txBody>
            <a:bodyPr wrap="square" rtlCol="0">
              <a:spAutoFit/>
            </a:bodyPr>
            <a:lstStyle/>
            <a:p>
              <a:r>
                <a:rPr lang="en-US" sz="1100" dirty="0" smtClean="0">
                  <a:latin typeface="Times New Roman" panose="02020603050405020304" pitchFamily="18" charset="0"/>
                  <a:cs typeface="Times New Roman" panose="02020603050405020304" pitchFamily="18" charset="0"/>
                </a:rPr>
                <a:t>Foundation CORS at NGS’ Table Mountain Geophysical Observatory in Boulder, CO, installed 2018 (ID: TMG2)</a:t>
              </a:r>
            </a:p>
          </p:txBody>
        </p:sp>
        <p:sp>
          <p:nvSpPr>
            <p:cNvPr id="4" name="Rectangle 3"/>
            <p:cNvSpPr/>
            <p:nvPr/>
          </p:nvSpPr>
          <p:spPr>
            <a:xfrm>
              <a:off x="4609578" y="1042413"/>
              <a:ext cx="4534422" cy="1246495"/>
            </a:xfrm>
            <a:prstGeom prst="rect">
              <a:avLst/>
            </a:prstGeom>
          </p:spPr>
          <p:txBody>
            <a:bodyPr wrap="square">
              <a:spAutoFit/>
            </a:bodyPr>
            <a:lstStyle/>
            <a:p>
              <a:pPr algn="ctr"/>
              <a:r>
                <a:rPr lang="en-US" altLang="en-US" b="1" dirty="0">
                  <a:latin typeface="Times New Roman" panose="02020603050405020304" pitchFamily="18" charset="0"/>
                  <a:cs typeface="Times New Roman" panose="02020603050405020304" pitchFamily="18" charset="0"/>
                </a:rPr>
                <a:t>Phase 3: Construct </a:t>
              </a:r>
              <a:r>
                <a:rPr lang="en-US" altLang="en-US" b="1" dirty="0" smtClean="0">
                  <a:latin typeface="Times New Roman" panose="02020603050405020304" pitchFamily="18" charset="0"/>
                  <a:cs typeface="Times New Roman" panose="02020603050405020304" pitchFamily="18" charset="0"/>
                </a:rPr>
                <a:t>~9 </a:t>
              </a:r>
              <a:r>
                <a:rPr lang="en-US" altLang="en-US" b="1" dirty="0">
                  <a:latin typeface="Times New Roman" panose="02020603050405020304" pitchFamily="18" charset="0"/>
                  <a:cs typeface="Times New Roman" panose="02020603050405020304" pitchFamily="18" charset="0"/>
                </a:rPr>
                <a:t>new </a:t>
              </a:r>
              <a:r>
                <a:rPr lang="en-US" altLang="en-US" b="1" dirty="0" smtClean="0">
                  <a:latin typeface="Times New Roman" panose="02020603050405020304" pitchFamily="18" charset="0"/>
                  <a:cs typeface="Times New Roman" panose="02020603050405020304" pitchFamily="18" charset="0"/>
                </a:rPr>
                <a:t>stations </a:t>
              </a:r>
              <a:endParaRPr lang="en-US" altLang="en-US" b="1" dirty="0">
                <a:latin typeface="Times New Roman" panose="02020603050405020304" pitchFamily="18" charset="0"/>
                <a:cs typeface="Times New Roman" panose="02020603050405020304" pitchFamily="18" charset="0"/>
              </a:endParaRPr>
            </a:p>
            <a:p>
              <a:pPr algn="ctr"/>
              <a:r>
                <a:rPr lang="en-US" altLang="en-US" sz="700"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These NGS-owned stations will </a:t>
              </a:r>
              <a:r>
                <a:rPr lang="en-US" altLang="en-US" dirty="0" smtClean="0">
                  <a:latin typeface="Times New Roman" panose="02020603050405020304" pitchFamily="18" charset="0"/>
                  <a:cs typeface="Times New Roman" panose="02020603050405020304" pitchFamily="18" charset="0"/>
                </a:rPr>
                <a:t>be </a:t>
              </a:r>
              <a:r>
                <a:rPr lang="en-US" altLang="en-US" dirty="0">
                  <a:latin typeface="Times New Roman" panose="02020603050405020304" pitchFamily="18" charset="0"/>
                  <a:cs typeface="Times New Roman" panose="02020603050405020304" pitchFamily="18" charset="0"/>
                </a:rPr>
                <a:t>co-located at sites with </a:t>
              </a:r>
              <a:r>
                <a:rPr lang="en-US" altLang="en-US" dirty="0" smtClean="0">
                  <a:latin typeface="Times New Roman" panose="02020603050405020304" pitchFamily="18" charset="0"/>
                  <a:cs typeface="Times New Roman" panose="02020603050405020304" pitchFamily="18" charset="0"/>
                </a:rPr>
                <a:t>existing </a:t>
              </a:r>
              <a:r>
                <a:rPr lang="en-US" altLang="en-US" dirty="0">
                  <a:latin typeface="Times New Roman" panose="02020603050405020304" pitchFamily="18" charset="0"/>
                  <a:cs typeface="Times New Roman" panose="02020603050405020304" pitchFamily="18" charset="0"/>
                </a:rPr>
                <a:t>space geodetic </a:t>
              </a:r>
              <a:r>
                <a:rPr lang="en-US" altLang="en-US" dirty="0" smtClean="0">
                  <a:latin typeface="Times New Roman" panose="02020603050405020304" pitchFamily="18" charset="0"/>
                  <a:cs typeface="Times New Roman" panose="02020603050405020304" pitchFamily="18" charset="0"/>
                </a:rPr>
                <a:t>techniques</a:t>
              </a:r>
            </a:p>
            <a:p>
              <a:pPr algn="ctr"/>
              <a:endParaRPr lang="en-US" altLang="en-US" sz="1400" dirty="0" smtClean="0">
                <a:latin typeface="Times New Roman" panose="02020603050405020304" pitchFamily="18" charset="0"/>
                <a:cs typeface="Times New Roman" panose="02020603050405020304" pitchFamily="18" charset="0"/>
              </a:endParaRPr>
            </a:p>
          </p:txBody>
        </p:sp>
      </p:grpSp>
      <p:cxnSp>
        <p:nvCxnSpPr>
          <p:cNvPr id="7" name="Straight Connector 6"/>
          <p:cNvCxnSpPr/>
          <p:nvPr/>
        </p:nvCxnSpPr>
        <p:spPr>
          <a:xfrm>
            <a:off x="4697260" y="1033353"/>
            <a:ext cx="0" cy="41101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1033353"/>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3025796"/>
            <a:ext cx="469726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5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9282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Multi-Year CORS Solution 2 (MYCS2) Released</a:t>
            </a:r>
            <a:endParaRPr kumimoji="0" lang="en-US" sz="32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3" name="Content Placeholder 2"/>
          <p:cNvSpPr txBox="1">
            <a:spLocks/>
          </p:cNvSpPr>
          <p:nvPr/>
        </p:nvSpPr>
        <p:spPr bwMode="auto">
          <a:xfrm>
            <a:off x="87682" y="924420"/>
            <a:ext cx="3770334" cy="325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1" dirty="0" smtClean="0">
                <a:solidFill>
                  <a:prstClr val="black"/>
                </a:solidFill>
                <a:latin typeface="Times New Roman" panose="02020603050405020304" pitchFamily="18" charset="0"/>
                <a:cs typeface="Times New Roman" panose="02020603050405020304" pitchFamily="18" charset="0"/>
              </a:rPr>
              <a:t>What:</a:t>
            </a:r>
            <a:endParaRPr lang="en-US" altLang="en-US" sz="1000" b="1" dirty="0" smtClean="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1" dirty="0" smtClean="0">
              <a:solidFill>
                <a:prstClr val="black"/>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noProof="0" dirty="0" smtClean="0">
                <a:solidFill>
                  <a:prstClr val="black"/>
                </a:solidFill>
                <a:latin typeface="Times New Roman" panose="02020603050405020304" pitchFamily="18" charset="0"/>
                <a:cs typeface="Times New Roman" panose="02020603050405020304" pitchFamily="18" charset="0"/>
              </a:rPr>
              <a:t>New robust coordinates and velocities in the IGS14 realization of ITRF2014 and NAD83(2011) epoch 2010.00 (a within-realization update) for all NCN stations installed before 2014. </a:t>
            </a: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600" dirty="0">
              <a:solidFill>
                <a:prstClr val="black"/>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dirty="0" smtClean="0">
                <a:solidFill>
                  <a:prstClr val="black"/>
                </a:solidFill>
                <a:latin typeface="Times New Roman" panose="02020603050405020304" pitchFamily="18" charset="0"/>
                <a:cs typeface="Times New Roman" panose="02020603050405020304" pitchFamily="18" charset="0"/>
              </a:rPr>
              <a:t>~</a:t>
            </a:r>
            <a:r>
              <a:rPr lang="en-US" altLang="en-US" sz="1600" dirty="0">
                <a:solidFill>
                  <a:prstClr val="black"/>
                </a:solidFill>
                <a:latin typeface="Times New Roman" panose="02020603050405020304" pitchFamily="18" charset="0"/>
                <a:cs typeface="Times New Roman" panose="02020603050405020304" pitchFamily="18" charset="0"/>
              </a:rPr>
              <a:t>240 new </a:t>
            </a:r>
            <a:r>
              <a:rPr lang="en-US" altLang="en-US" sz="1600" dirty="0" smtClean="0">
                <a:solidFill>
                  <a:prstClr val="black"/>
                </a:solidFill>
                <a:latin typeface="Times New Roman" panose="02020603050405020304" pitchFamily="18" charset="0"/>
                <a:cs typeface="Times New Roman" panose="02020603050405020304" pitchFamily="18" charset="0"/>
              </a:rPr>
              <a:t>NCN stations </a:t>
            </a:r>
            <a:r>
              <a:rPr lang="en-US" altLang="en-US" sz="1600" dirty="0">
                <a:solidFill>
                  <a:prstClr val="black"/>
                </a:solidFill>
                <a:latin typeface="Times New Roman" panose="02020603050405020304" pitchFamily="18" charset="0"/>
                <a:cs typeface="Times New Roman" panose="02020603050405020304" pitchFamily="18" charset="0"/>
              </a:rPr>
              <a:t>(&lt;3 </a:t>
            </a:r>
            <a:r>
              <a:rPr lang="en-US" altLang="en-US" sz="1600" dirty="0" err="1">
                <a:solidFill>
                  <a:prstClr val="black"/>
                </a:solidFill>
                <a:latin typeface="Times New Roman" panose="02020603050405020304" pitchFamily="18" charset="0"/>
                <a:cs typeface="Times New Roman" panose="02020603050405020304" pitchFamily="18" charset="0"/>
              </a:rPr>
              <a:t>yrs</a:t>
            </a:r>
            <a:r>
              <a:rPr lang="en-US" altLang="en-US" sz="1600" dirty="0">
                <a:solidFill>
                  <a:prstClr val="black"/>
                </a:solidFill>
                <a:latin typeface="Times New Roman" panose="02020603050405020304" pitchFamily="18" charset="0"/>
                <a:cs typeface="Times New Roman" panose="02020603050405020304" pitchFamily="18" charset="0"/>
              </a:rPr>
              <a:t> old) have approximate coordinates and velocities “modeled” with OPUS-Net and HTDP</a:t>
            </a: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600" i="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noProof="0" dirty="0" smtClean="0">
                <a:solidFill>
                  <a:prstClr val="black"/>
                </a:solidFill>
                <a:latin typeface="Times New Roman" panose="02020603050405020304" pitchFamily="18" charset="0"/>
                <a:cs typeface="Times New Roman" panose="02020603050405020304" pitchFamily="18" charset="0"/>
              </a:rPr>
              <a:t>New GPS orbits to match with ITRF2014.</a:t>
            </a: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600" i="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noProof="0" dirty="0" smtClean="0">
                <a:solidFill>
                  <a:prstClr val="black"/>
                </a:solidFill>
                <a:latin typeface="Times New Roman" panose="02020603050405020304" pitchFamily="18" charset="0"/>
                <a:cs typeface="Times New Roman" panose="02020603050405020304" pitchFamily="18" charset="0"/>
              </a:rPr>
              <a:t>Updated OPUS online positioning software uses the new coordinates and velocities, and new GEOID18.</a:t>
            </a:r>
            <a:endParaRPr kumimoji="0" lang="en-US" altLang="en-US" sz="160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r>
            <a:b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b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7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Rectangle 3"/>
          <p:cNvSpPr/>
          <p:nvPr/>
        </p:nvSpPr>
        <p:spPr>
          <a:xfrm>
            <a:off x="3933173" y="769437"/>
            <a:ext cx="5210827" cy="4708981"/>
          </a:xfrm>
          <a:prstGeom prst="rect">
            <a:avLst/>
          </a:prstGeom>
        </p:spPr>
        <p:txBody>
          <a:bodyPr wrap="square">
            <a:spAutoFit/>
          </a:bodyPr>
          <a:lstStyle/>
          <a:p>
            <a:pPr lvl="0" algn="ctr">
              <a:defRPr/>
            </a:pPr>
            <a:r>
              <a:rPr lang="en-US" altLang="en-US"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How</a:t>
            </a:r>
            <a:r>
              <a:rPr lang="en-US" altLang="en-US" b="1" dirty="0" smtClean="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US" altLang="en-US" sz="1000" b="1" dirty="0" smtClean="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lvl="0">
              <a:defRPr/>
            </a:pPr>
            <a:endParaRPr lang="en-US" altLang="en-US" sz="1000" b="1"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en-US" sz="1600" noProof="0" dirty="0" smtClean="0">
                <a:solidFill>
                  <a:prstClr val="black"/>
                </a:solidFill>
                <a:latin typeface="Times New Roman" panose="02020603050405020304" pitchFamily="18" charset="0"/>
                <a:cs typeface="Times New Roman" panose="02020603050405020304" pitchFamily="18" charset="0"/>
              </a:rPr>
              <a:t>Detailed quality control and discontinuity detection via a weak elastic string method (Blake and Zisserman, 1987) on data collected by the NCN over 21 years (1996~2017 Jan).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en-US" sz="1600" b="0" i="1"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en-US" sz="1600" dirty="0" smtClean="0">
                <a:solidFill>
                  <a:prstClr val="black"/>
                </a:solidFill>
                <a:latin typeface="Times New Roman" panose="02020603050405020304" pitchFamily="18" charset="0"/>
                <a:cs typeface="Times New Roman" panose="02020603050405020304" pitchFamily="18" charset="0"/>
              </a:rPr>
              <a:t>Dual-step adjustment: 1. global/orbit adjustment to establish No-Net-Rotation frame, 2. CORS daily coordinate adjustment relative to NNR frame (Griffiths et al, 2010)</a:t>
            </a:r>
          </a:p>
          <a:p>
            <a:pPr marL="0" marR="0" lvl="0" indent="0" defTabSz="457200" rtl="0" eaLnBrk="1" fontAlgn="auto" latinLnBrk="0" hangingPunct="1">
              <a:lnSpc>
                <a:spcPct val="100000"/>
              </a:lnSpc>
              <a:spcBef>
                <a:spcPts val="0"/>
              </a:spcBef>
              <a:spcAft>
                <a:spcPts val="0"/>
              </a:spcAft>
              <a:buClrTx/>
              <a:buSzTx/>
              <a:buFontTx/>
              <a:buNone/>
              <a:tabLst/>
              <a:defRPr/>
            </a:pPr>
            <a:endParaRPr lang="en-US" altLang="en-US" sz="1600" dirty="0">
              <a:solidFill>
                <a:prstClr val="black"/>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en-US" sz="1600" dirty="0" smtClean="0">
                <a:solidFill>
                  <a:prstClr val="black"/>
                </a:solidFill>
                <a:latin typeface="Times New Roman" panose="02020603050405020304" pitchFamily="18" charset="0"/>
                <a:cs typeface="Times New Roman" panose="02020603050405020304" pitchFamily="18" charset="0"/>
              </a:rPr>
              <a:t>Stacking of weekly SINEX solutions using CATREF (</a:t>
            </a:r>
            <a:r>
              <a:rPr lang="en-US" altLang="en-US" sz="1600" dirty="0" err="1" smtClean="0">
                <a:solidFill>
                  <a:prstClr val="black"/>
                </a:solidFill>
                <a:latin typeface="Times New Roman" panose="02020603050405020304" pitchFamily="18" charset="0"/>
                <a:cs typeface="Times New Roman" panose="02020603050405020304" pitchFamily="18" charset="0"/>
              </a:rPr>
              <a:t>Altamini</a:t>
            </a:r>
            <a:r>
              <a:rPr lang="en-US" altLang="en-US" sz="1600" dirty="0" smtClean="0">
                <a:solidFill>
                  <a:prstClr val="black"/>
                </a:solidFill>
                <a:latin typeface="Times New Roman" panose="02020603050405020304" pitchFamily="18" charset="0"/>
                <a:cs typeface="Times New Roman" panose="02020603050405020304" pitchFamily="18" charset="0"/>
              </a:rPr>
              <a:t> et al, 2013): 3050 stations, 1100 weeks of data for all NCN stations installed before 2014 (active and </a:t>
            </a:r>
            <a:r>
              <a:rPr lang="en-US" altLang="en-US" sz="1600" dirty="0" err="1" smtClean="0">
                <a:solidFill>
                  <a:prstClr val="black"/>
                </a:solidFill>
                <a:latin typeface="Times New Roman" panose="02020603050405020304" pitchFamily="18" charset="0"/>
                <a:cs typeface="Times New Roman" panose="02020603050405020304" pitchFamily="18" charset="0"/>
              </a:rPr>
              <a:t>decomm</a:t>
            </a:r>
            <a:r>
              <a:rPr lang="en-US" altLang="en-US" sz="1600" dirty="0" smtClean="0">
                <a:solidFill>
                  <a:prstClr val="black"/>
                </a:solidFill>
                <a:latin typeface="Times New Roman" panose="02020603050405020304" pitchFamily="18" charset="0"/>
                <a:cs typeface="Times New Roman" panose="02020603050405020304" pitchFamily="18" charset="0"/>
              </a:rPr>
              <a:t>.), IGS, and NGA stations.</a:t>
            </a:r>
          </a:p>
          <a:p>
            <a:pPr marL="0" marR="0" lvl="0" indent="0" defTabSz="457200" rtl="0" eaLnBrk="1" fontAlgn="auto" latinLnBrk="0" hangingPunct="1">
              <a:lnSpc>
                <a:spcPct val="100000"/>
              </a:lnSpc>
              <a:spcBef>
                <a:spcPts val="0"/>
              </a:spcBef>
              <a:spcAft>
                <a:spcPts val="0"/>
              </a:spcAft>
              <a:buClrTx/>
              <a:buSzTx/>
              <a:buFontTx/>
              <a:buNone/>
              <a:tabLst/>
              <a:defRPr/>
            </a:pPr>
            <a:endParaRPr lang="en-US" altLang="en-US" sz="1600" dirty="0">
              <a:solidFill>
                <a:prstClr val="black"/>
              </a:solidFill>
              <a:latin typeface="Times New Roman" panose="02020603050405020304" pitchFamily="18"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en-US" sz="1600" dirty="0" smtClean="0">
                <a:solidFill>
                  <a:prstClr val="black"/>
                </a:solidFill>
                <a:latin typeface="Times New Roman" panose="02020603050405020304" pitchFamily="18" charset="0"/>
                <a:cs typeface="Times New Roman" panose="02020603050405020304" pitchFamily="18" charset="0"/>
              </a:rPr>
              <a:t>Uncertainties estimated with CATS (Williams, 2008) to address white noise, time-correlated noise, and annual/semi-annual loading effects.</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altLang="en-US" sz="16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795387" y="1397241"/>
            <a:ext cx="0" cy="3638222"/>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887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1210" y="212663"/>
            <a:ext cx="91440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NOAA CORS Network Quality</a:t>
            </a:r>
          </a:p>
        </p:txBody>
      </p:sp>
      <p:graphicFrame>
        <p:nvGraphicFramePr>
          <p:cNvPr id="6" name="Table 5"/>
          <p:cNvGraphicFramePr>
            <a:graphicFrameLocks noGrp="1"/>
          </p:cNvGraphicFramePr>
          <p:nvPr>
            <p:extLst/>
          </p:nvPr>
        </p:nvGraphicFramePr>
        <p:xfrm>
          <a:off x="1181760" y="1187584"/>
          <a:ext cx="6534656" cy="1219200"/>
        </p:xfrm>
        <a:graphic>
          <a:graphicData uri="http://schemas.openxmlformats.org/drawingml/2006/table">
            <a:tbl>
              <a:tblPr firstRow="1" bandRow="1">
                <a:tableStyleId>{5C22544A-7EE6-4342-B048-85BDC9FD1C3A}</a:tableStyleId>
              </a:tblPr>
              <a:tblGrid>
                <a:gridCol w="1237590">
                  <a:extLst>
                    <a:ext uri="{9D8B030D-6E8A-4147-A177-3AD203B41FA5}">
                      <a16:colId xmlns:a16="http://schemas.microsoft.com/office/drawing/2014/main" val="1538265006"/>
                    </a:ext>
                  </a:extLst>
                </a:gridCol>
                <a:gridCol w="1238250">
                  <a:extLst>
                    <a:ext uri="{9D8B030D-6E8A-4147-A177-3AD203B41FA5}">
                      <a16:colId xmlns:a16="http://schemas.microsoft.com/office/drawing/2014/main" val="803650013"/>
                    </a:ext>
                  </a:extLst>
                </a:gridCol>
                <a:gridCol w="1922106">
                  <a:extLst>
                    <a:ext uri="{9D8B030D-6E8A-4147-A177-3AD203B41FA5}">
                      <a16:colId xmlns:a16="http://schemas.microsoft.com/office/drawing/2014/main" val="3257938805"/>
                    </a:ext>
                  </a:extLst>
                </a:gridCol>
                <a:gridCol w="2136710">
                  <a:extLst>
                    <a:ext uri="{9D8B030D-6E8A-4147-A177-3AD203B41FA5}">
                      <a16:colId xmlns:a16="http://schemas.microsoft.com/office/drawing/2014/main" val="4024576291"/>
                    </a:ext>
                  </a:extLst>
                </a:gridCol>
              </a:tblGrid>
              <a:tr h="194261">
                <a:tc>
                  <a:txBody>
                    <a:bodyPr/>
                    <a:lstStyle/>
                    <a:p>
                      <a:pPr algn="ctr"/>
                      <a:r>
                        <a:rPr lang="en-US" sz="1400" dirty="0" smtClean="0">
                          <a:latin typeface="Times New Roman" panose="02020603050405020304" pitchFamily="18" charset="0"/>
                          <a:cs typeface="Times New Roman" panose="02020603050405020304" pitchFamily="18" charset="0"/>
                        </a:rPr>
                        <a:t>% of Stations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a:t>
                      </a:r>
                      <a:r>
                        <a:rPr lang="en-US" sz="1400" baseline="0" dirty="0" smtClean="0">
                          <a:latin typeface="Times New Roman" panose="02020603050405020304" pitchFamily="18" charset="0"/>
                          <a:cs typeface="Times New Roman" panose="02020603050405020304" pitchFamily="18" charset="0"/>
                        </a:rPr>
                        <a:t> of Stations</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Horizontal</a:t>
                      </a:r>
                      <a:r>
                        <a:rPr lang="en-US" sz="1400" baseline="0" dirty="0" smtClean="0">
                          <a:latin typeface="Times New Roman" panose="02020603050405020304" pitchFamily="18" charset="0"/>
                          <a:cs typeface="Times New Roman" panose="02020603050405020304" pitchFamily="18" charset="0"/>
                        </a:rPr>
                        <a:t> Motion</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Vertical</a:t>
                      </a:r>
                      <a:r>
                        <a:rPr lang="en-US" sz="1400" baseline="0" dirty="0" smtClean="0">
                          <a:latin typeface="Times New Roman" panose="02020603050405020304" pitchFamily="18" charset="0"/>
                          <a:cs typeface="Times New Roman" panose="02020603050405020304" pitchFamily="18" charset="0"/>
                        </a:rPr>
                        <a:t> Motion</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5680933"/>
                  </a:ext>
                </a:extLst>
              </a:tr>
              <a:tr h="194261">
                <a:tc>
                  <a:txBody>
                    <a:bodyPr/>
                    <a:lstStyle/>
                    <a:p>
                      <a:pPr algn="ctr"/>
                      <a:r>
                        <a:rPr lang="en-US" sz="1400" dirty="0" smtClean="0">
                          <a:latin typeface="Times New Roman" panose="02020603050405020304" pitchFamily="18" charset="0"/>
                          <a:cs typeface="Times New Roman" panose="02020603050405020304" pitchFamily="18" charset="0"/>
                        </a:rPr>
                        <a:t>64%</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1139</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&lt;= 3 mm </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&lt;= 6 mm </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5281288"/>
                  </a:ext>
                </a:extLst>
              </a:tr>
              <a:tr h="194261">
                <a:tc>
                  <a:txBody>
                    <a:bodyPr/>
                    <a:lstStyle/>
                    <a:p>
                      <a:pPr algn="ctr"/>
                      <a:r>
                        <a:rPr lang="en-US" sz="1400" dirty="0" smtClean="0">
                          <a:latin typeface="Times New Roman" panose="02020603050405020304" pitchFamily="18" charset="0"/>
                          <a:cs typeface="Times New Roman" panose="02020603050405020304" pitchFamily="18" charset="0"/>
                        </a:rPr>
                        <a:t>35%</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623</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&lt;= 5 mm </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&lt;= 10 mm</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5381953"/>
                  </a:ext>
                </a:extLst>
              </a:tr>
              <a:tr h="194261">
                <a:tc>
                  <a:txBody>
                    <a:bodyPr/>
                    <a:lstStyle/>
                    <a:p>
                      <a:pPr algn="ctr"/>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16</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&gt; 5 mm</a:t>
                      </a:r>
                      <a:endParaRPr lang="en-US"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smtClean="0">
                          <a:latin typeface="Times New Roman" panose="02020603050405020304" pitchFamily="18" charset="0"/>
                          <a:cs typeface="Times New Roman" panose="02020603050405020304" pitchFamily="18" charset="0"/>
                        </a:rPr>
                        <a:t>&gt; 10 mm</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846978"/>
                  </a:ext>
                </a:extLst>
              </a:tr>
            </a:tbl>
          </a:graphicData>
        </a:graphic>
      </p:graphicFrame>
      <p:sp>
        <p:nvSpPr>
          <p:cNvPr id="10" name="TextBox 9"/>
          <p:cNvSpPr txBox="1"/>
          <p:nvPr/>
        </p:nvSpPr>
        <p:spPr>
          <a:xfrm>
            <a:off x="5322998" y="1499708"/>
            <a:ext cx="5148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AND</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5335436" y="1801986"/>
            <a:ext cx="51488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AND</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5372760" y="2119419"/>
            <a:ext cx="40107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OR</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3" name="Group 12"/>
          <p:cNvGrpSpPr/>
          <p:nvPr/>
        </p:nvGrpSpPr>
        <p:grpSpPr>
          <a:xfrm>
            <a:off x="11210" y="1807485"/>
            <a:ext cx="9144000" cy="3151159"/>
            <a:chOff x="11210" y="1992341"/>
            <a:chExt cx="9144000" cy="3151159"/>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3044"/>
            <a:stretch/>
          </p:blipFill>
          <p:spPr>
            <a:xfrm>
              <a:off x="11210" y="2007093"/>
              <a:ext cx="4583210" cy="3136407"/>
            </a:xfrm>
            <a:prstGeom prst="rect">
              <a:avLst/>
            </a:prstGeom>
            <a:ln>
              <a:solidFill>
                <a:schemeClr val="tx1"/>
              </a:solid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b="2693"/>
            <a:stretch/>
          </p:blipFill>
          <p:spPr>
            <a:xfrm>
              <a:off x="4594420" y="1992341"/>
              <a:ext cx="4560790" cy="3132395"/>
            </a:xfrm>
            <a:prstGeom prst="rect">
              <a:avLst/>
            </a:prstGeom>
            <a:ln>
              <a:solidFill>
                <a:schemeClr val="tx1"/>
              </a:solidFill>
            </a:ln>
          </p:spPr>
        </p:pic>
      </p:grpSp>
    </p:spTree>
    <p:extLst>
      <p:ext uri="{BB962C8B-B14F-4D97-AF65-F5344CB8AC3E}">
        <p14:creationId xmlns:p14="http://schemas.microsoft.com/office/powerpoint/2010/main" val="403233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9504" y="147063"/>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dirty="0" smtClean="0">
                <a:solidFill>
                  <a:prstClr val="black"/>
                </a:solidFill>
                <a:latin typeface="Times New Roman" charset="0"/>
                <a:cs typeface="Times New Roman" charset="0"/>
              </a:rPr>
              <a:t>NGS’ IGS Orbit Analysis Center</a:t>
            </a:r>
            <a:endParaRPr kumimoji="0" lang="en-US" sz="32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3" name="Content Placeholder 2"/>
          <p:cNvSpPr txBox="1">
            <a:spLocks/>
          </p:cNvSpPr>
          <p:nvPr/>
        </p:nvSpPr>
        <p:spPr bwMode="auto">
          <a:xfrm>
            <a:off x="0" y="1197579"/>
            <a:ext cx="4183693" cy="349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1" dirty="0" smtClean="0">
                <a:solidFill>
                  <a:prstClr val="black"/>
                </a:solidFill>
                <a:latin typeface="Times New Roman" panose="02020603050405020304" pitchFamily="18" charset="0"/>
                <a:cs typeface="Times New Roman" panose="02020603050405020304" pitchFamily="18" charset="0"/>
              </a:rPr>
              <a:t>IGS Repro3</a:t>
            </a:r>
            <a:endParaRPr kumimoji="0" lang="en-US" altLang="en-US" sz="10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10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ts val="0"/>
              </a:spcBef>
              <a:defRPr/>
            </a:pPr>
            <a:r>
              <a:rPr lang="en-US" altLang="en-US" sz="1600" dirty="0" smtClean="0">
                <a:solidFill>
                  <a:prstClr val="black"/>
                </a:solidFill>
                <a:latin typeface="Times New Roman" panose="02020603050405020304" pitchFamily="18" charset="0"/>
                <a:cs typeface="Times New Roman" panose="02020603050405020304" pitchFamily="18" charset="0"/>
              </a:rPr>
              <a:t>Submitted ~ 130 station list to IGN to improve US and AK density to ~ </a:t>
            </a:r>
            <a:r>
              <a:rPr lang="en-US" sz="1600" dirty="0">
                <a:latin typeface="Times New Roman" panose="02020603050405020304" pitchFamily="18" charset="0"/>
                <a:cs typeface="Times New Roman" panose="02020603050405020304" pitchFamily="18" charset="0"/>
              </a:rPr>
              <a:t>217 km and 282 </a:t>
            </a:r>
            <a:r>
              <a:rPr lang="en-US" sz="1600" dirty="0" smtClean="0">
                <a:latin typeface="Times New Roman" panose="02020603050405020304" pitchFamily="18" charset="0"/>
                <a:cs typeface="Times New Roman" panose="02020603050405020304" pitchFamily="18" charset="0"/>
              </a:rPr>
              <a:t>km, respectively. ~ 30 stations are priority 8 or higher. </a:t>
            </a:r>
            <a:endParaRPr lang="en-US" altLang="en-US" sz="1600" dirty="0" smtClean="0">
              <a:solidFill>
                <a:prstClr val="black"/>
              </a:solidFill>
              <a:latin typeface="Times New Roman" panose="02020603050405020304" pitchFamily="18" charset="0"/>
              <a:cs typeface="Times New Roman" panose="02020603050405020304" pitchFamily="18" charset="0"/>
            </a:endParaRPr>
          </a:p>
          <a:p>
            <a:pPr>
              <a:spcBef>
                <a:spcPts val="0"/>
              </a:spcBef>
              <a:defRPr/>
            </a:pPr>
            <a:endParaRPr lang="en-US" altLang="en-US" sz="1600" dirty="0" smtClean="0">
              <a:solidFill>
                <a:prstClr val="black"/>
              </a:solidFill>
              <a:latin typeface="Times New Roman" panose="02020603050405020304" pitchFamily="18" charset="0"/>
              <a:cs typeface="Times New Roman" panose="02020603050405020304" pitchFamily="18" charset="0"/>
            </a:endParaRPr>
          </a:p>
          <a:p>
            <a:pPr>
              <a:spcBef>
                <a:spcPts val="0"/>
              </a:spcBef>
              <a:defRPr/>
            </a:pPr>
            <a:r>
              <a:rPr lang="en-US" altLang="en-US" sz="1600" dirty="0" smtClean="0">
                <a:solidFill>
                  <a:prstClr val="black"/>
                </a:solidFill>
                <a:latin typeface="Times New Roman" panose="02020603050405020304" pitchFamily="18" charset="0"/>
                <a:cs typeface="Times New Roman" panose="02020603050405020304" pitchFamily="18" charset="0"/>
              </a:rPr>
              <a:t>Preliminary test solution (year 2014) delivered to IGS </a:t>
            </a:r>
            <a:r>
              <a:rPr lang="en-US" altLang="en-US" sz="1600" dirty="0" smtClean="0">
                <a:solidFill>
                  <a:prstClr val="black"/>
                </a:solidFill>
                <a:latin typeface="Times New Roman" panose="02020603050405020304" pitchFamily="18" charset="0"/>
                <a:cs typeface="Times New Roman" panose="02020603050405020304" pitchFamily="18" charset="0"/>
              </a:rPr>
              <a:t>last week. </a:t>
            </a:r>
            <a:r>
              <a:rPr lang="en-US" altLang="en-US" sz="1600" dirty="0" smtClean="0">
                <a:solidFill>
                  <a:prstClr val="black"/>
                </a:solidFill>
                <a:latin typeface="Times New Roman" panose="02020603050405020304" pitchFamily="18" charset="0"/>
                <a:cs typeface="Times New Roman" panose="02020603050405020304" pitchFamily="18" charset="0"/>
              </a:rPr>
              <a:t>Final test solution to be completed next </a:t>
            </a:r>
            <a:r>
              <a:rPr lang="en-US" altLang="en-US" sz="1600" dirty="0" smtClean="0">
                <a:solidFill>
                  <a:prstClr val="black"/>
                </a:solidFill>
                <a:latin typeface="Times New Roman" panose="02020603050405020304" pitchFamily="18" charset="0"/>
                <a:cs typeface="Times New Roman" panose="02020603050405020304" pitchFamily="18" charset="0"/>
              </a:rPr>
              <a:t>week.</a:t>
            </a:r>
            <a:endParaRPr lang="en-US" altLang="en-US" sz="1600" dirty="0" smtClean="0">
              <a:solidFill>
                <a:prstClr val="black"/>
              </a:solidFill>
              <a:latin typeface="Times New Roman" panose="02020603050405020304" pitchFamily="18" charset="0"/>
              <a:cs typeface="Times New Roman" panose="02020603050405020304" pitchFamily="18" charset="0"/>
            </a:endParaRPr>
          </a:p>
          <a:p>
            <a:pPr marL="0" indent="0">
              <a:spcBef>
                <a:spcPts val="0"/>
              </a:spcBef>
              <a:buNone/>
              <a:defRPr/>
            </a:pPr>
            <a:endParaRPr lang="en-US" altLang="en-US" sz="1600" dirty="0" smtClean="0">
              <a:solidFill>
                <a:prstClr val="black"/>
              </a:solidFill>
              <a:latin typeface="Times New Roman" panose="02020603050405020304" pitchFamily="18" charset="0"/>
              <a:cs typeface="Times New Roman" panose="02020603050405020304" pitchFamily="18" charset="0"/>
            </a:endParaRPr>
          </a:p>
          <a:p>
            <a:pPr>
              <a:spcBef>
                <a:spcPts val="0"/>
              </a:spcBef>
              <a:defRPr/>
            </a:pP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Preparing NGS</a:t>
            </a:r>
            <a:r>
              <a:rPr kumimoji="0" lang="en-US" altLang="en-US" sz="1600" b="0" i="0" u="none" strike="noStrike" kern="1200" cap="none" spc="0" normalizeH="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servers and potentially cloud servers for full scale solution calculation (years 1994 ~ 2019).</a:t>
            </a: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r>
            <a:b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br>
            <a:r>
              <a:rPr kumimoji="0" lang="en-US" altLang="en-US" sz="105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en-US" altLang="en-US" sz="9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7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Rectangle 3"/>
          <p:cNvSpPr/>
          <p:nvPr/>
        </p:nvSpPr>
        <p:spPr>
          <a:xfrm>
            <a:off x="4411714" y="1183851"/>
            <a:ext cx="4732286" cy="37240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GNSS orbits, GPS Block III, and GPS Clocks</a:t>
            </a:r>
            <a:endParaRPr kumimoji="0" lang="en-US" altLang="en-US" sz="1000" b="1"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NGS plans to have GNSS data</a:t>
            </a:r>
            <a:r>
              <a:rPr kumimoji="0" lang="en-US" altLang="en-US" sz="16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processing software available in 2021,</a:t>
            </a:r>
            <a:r>
              <a:rPr kumimoji="0" lang="en-US" altLang="en-US" sz="16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to replace the GPS-only PAGES software</a:t>
            </a: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Starting</a:t>
            </a:r>
            <a:r>
              <a:rPr kumimoji="0" lang="en-US" altLang="en-US" sz="16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this year, NGS will be</a:t>
            </a: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preparing our orbit</a:t>
            </a:r>
            <a:r>
              <a:rPr kumimoji="0" lang="en-US" altLang="en-US" sz="16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computation software to become multi-constellational.</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600" baseline="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Developed a model for GPS Block III satellites but solutions </a:t>
            </a:r>
            <a:r>
              <a:rPr lang="en-US" sz="1600" dirty="0" smtClean="0">
                <a:latin typeface="Times New Roman" panose="02020603050405020304" pitchFamily="18" charset="0"/>
                <a:cs typeface="Times New Roman" panose="02020603050405020304" pitchFamily="18" charset="0"/>
              </a:rPr>
              <a:t>are not </a:t>
            </a:r>
            <a:r>
              <a:rPr lang="en-US" sz="1600" dirty="0">
                <a:latin typeface="Times New Roman" panose="02020603050405020304" pitchFamily="18" charset="0"/>
                <a:cs typeface="Times New Roman" panose="02020603050405020304" pitchFamily="18" charset="0"/>
              </a:rPr>
              <a:t>included in the </a:t>
            </a:r>
            <a:r>
              <a:rPr lang="en-US" sz="1600" dirty="0" smtClean="0">
                <a:latin typeface="Times New Roman" panose="02020603050405020304" pitchFamily="18" charset="0"/>
                <a:cs typeface="Times New Roman" panose="02020603050405020304" pitchFamily="18" charset="0"/>
              </a:rPr>
              <a:t>operational product yet. We are waiting </a:t>
            </a:r>
            <a:r>
              <a:rPr lang="en-US" sz="1600" dirty="0">
                <a:latin typeface="Times New Roman" panose="02020603050405020304" pitchFamily="18" charset="0"/>
                <a:cs typeface="Times New Roman" panose="02020603050405020304" pitchFamily="18" charset="0"/>
              </a:rPr>
              <a:t>for more tracking data from the ground </a:t>
            </a:r>
            <a:r>
              <a:rPr lang="en-US" sz="1600" dirty="0" smtClean="0">
                <a:latin typeface="Times New Roman" panose="02020603050405020304" pitchFamily="18" charset="0"/>
                <a:cs typeface="Times New Roman" panose="02020603050405020304" pitchFamily="18" charset="0"/>
              </a:rPr>
              <a:t>stations.</a:t>
            </a:r>
          </a:p>
          <a:p>
            <a:pPr marL="285750" lvl="0" indent="-285750">
              <a:buFont typeface="Arial" panose="020B0604020202020204" pitchFamily="34" charset="0"/>
              <a:buChar char="•"/>
              <a:defRPr/>
            </a:pPr>
            <a:endParaRPr lang="en-US" altLang="en-US" sz="1600" baseline="0" dirty="0">
              <a:solidFill>
                <a:prstClr val="black"/>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en-US" sz="1600" dirty="0">
                <a:latin typeface="Times New Roman" panose="02020603050405020304" pitchFamily="18" charset="0"/>
                <a:cs typeface="Times New Roman" panose="02020603050405020304" pitchFamily="18" charset="0"/>
              </a:rPr>
              <a:t>Postdoc at NGS is developing a software for research-level GPS clock solutions for NGS</a:t>
            </a:r>
            <a:endPar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4286454" y="1197579"/>
            <a:ext cx="0" cy="3945921"/>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166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0" y="199147"/>
            <a:ext cx="91440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charset="0"/>
                <a:ea typeface="+mj-ea"/>
                <a:cs typeface="Times New Roman" charset="0"/>
              </a:rPr>
              <a:t>Continued Modernization Efforts</a:t>
            </a:r>
            <a:endParaRPr kumimoji="0" lang="en-US" sz="3600" b="0" i="0" u="none" strike="noStrike" kern="1200" cap="none" spc="0" normalizeH="0" baseline="0" noProof="0" dirty="0">
              <a:ln>
                <a:noFill/>
              </a:ln>
              <a:solidFill>
                <a:prstClr val="black"/>
              </a:solidFill>
              <a:effectLst/>
              <a:uLnTx/>
              <a:uFillTx/>
              <a:latin typeface="Times New Roman" charset="0"/>
              <a:ea typeface="+mj-ea"/>
              <a:cs typeface="Times New Roman" charset="0"/>
            </a:endParaRPr>
          </a:p>
        </p:txBody>
      </p:sp>
      <p:sp>
        <p:nvSpPr>
          <p:cNvPr id="4" name="Content Placeholder 2"/>
          <p:cNvSpPr txBox="1">
            <a:spLocks/>
          </p:cNvSpPr>
          <p:nvPr/>
        </p:nvSpPr>
        <p:spPr bwMode="auto">
          <a:xfrm>
            <a:off x="114300" y="1056397"/>
            <a:ext cx="8915400" cy="128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0">
              <a:defRPr/>
            </a:pPr>
            <a:r>
              <a:rPr lang="en-US" altLang="en-US" sz="1600" dirty="0">
                <a:solidFill>
                  <a:prstClr val="black"/>
                </a:solidFill>
                <a:latin typeface="Times New Roman" panose="02020603050405020304" pitchFamily="18" charset="0"/>
                <a:cs typeface="Times New Roman" panose="02020603050405020304" pitchFamily="18" charset="0"/>
              </a:rPr>
              <a:t>Reference Frame Definition and Maintenance:</a:t>
            </a:r>
          </a:p>
          <a:p>
            <a:pPr lvl="1">
              <a:buFont typeface="Arial" panose="020B0604020202020204" pitchFamily="34" charset="0"/>
              <a:buChar char="•"/>
              <a:defRPr/>
            </a:pPr>
            <a:r>
              <a:rPr lang="en-US" altLang="en-US" sz="1400" dirty="0">
                <a:solidFill>
                  <a:prstClr val="black"/>
                </a:solidFill>
                <a:latin typeface="Times New Roman" panose="02020603050405020304" pitchFamily="18" charset="0"/>
                <a:cs typeface="Times New Roman" panose="02020603050405020304" pitchFamily="18" charset="0"/>
              </a:rPr>
              <a:t>Defining the rotation models that will be part of the new plate-fixed U.S. Terrestrial Reference Frames to be released around 2022. Working with IAG </a:t>
            </a:r>
            <a:r>
              <a:rPr lang="en-US" altLang="en-US" sz="1400" dirty="0" err="1">
                <a:solidFill>
                  <a:prstClr val="black"/>
                </a:solidFill>
                <a:latin typeface="Times New Roman" panose="02020603050405020304" pitchFamily="18" charset="0"/>
                <a:cs typeface="Times New Roman" panose="02020603050405020304" pitchFamily="18" charset="0"/>
              </a:rPr>
              <a:t>Subcommission</a:t>
            </a:r>
            <a:r>
              <a:rPr lang="en-US" altLang="en-US" sz="1400" dirty="0">
                <a:solidFill>
                  <a:prstClr val="black"/>
                </a:solidFill>
                <a:latin typeface="Times New Roman" panose="02020603050405020304" pitchFamily="18" charset="0"/>
                <a:cs typeface="Times New Roman" panose="02020603050405020304" pitchFamily="18" charset="0"/>
              </a:rPr>
              <a:t> 1.3c (NAREF). </a:t>
            </a:r>
          </a:p>
          <a:p>
            <a:pPr lvl="1">
              <a:buFont typeface="Arial" panose="020B0604020202020204" pitchFamily="34" charset="0"/>
              <a:buChar char="•"/>
              <a:defRPr/>
            </a:pPr>
            <a:r>
              <a:rPr lang="en-US" altLang="en-US" sz="1400" dirty="0">
                <a:solidFill>
                  <a:prstClr val="black"/>
                </a:solidFill>
                <a:latin typeface="Times New Roman" panose="02020603050405020304" pitchFamily="18" charset="0"/>
                <a:cs typeface="Times New Roman" panose="02020603050405020304" pitchFamily="18" charset="0"/>
              </a:rPr>
              <a:t>New intra-frame velocity model (IFVM), for regional motion. Possibly including GNSS data, </a:t>
            </a:r>
            <a:r>
              <a:rPr lang="en-US" altLang="en-US" sz="1400" dirty="0" err="1">
                <a:solidFill>
                  <a:prstClr val="black"/>
                </a:solidFill>
                <a:latin typeface="Times New Roman" panose="02020603050405020304" pitchFamily="18" charset="0"/>
                <a:cs typeface="Times New Roman" panose="02020603050405020304" pitchFamily="18" charset="0"/>
              </a:rPr>
              <a:t>InSAR</a:t>
            </a:r>
            <a:r>
              <a:rPr lang="en-US" altLang="en-US" sz="1400" dirty="0">
                <a:solidFill>
                  <a:prstClr val="black"/>
                </a:solidFill>
                <a:latin typeface="Times New Roman" panose="02020603050405020304" pitchFamily="18" charset="0"/>
                <a:cs typeface="Times New Roman" panose="02020603050405020304" pitchFamily="18" charset="0"/>
              </a:rPr>
              <a:t>, and/or geophysical models</a:t>
            </a:r>
            <a:r>
              <a:rPr lang="en-US" altLang="en-US" sz="1400" dirty="0" smtClean="0">
                <a:solidFill>
                  <a:prstClr val="black"/>
                </a:solidFill>
                <a:latin typeface="Times New Roman" panose="02020603050405020304" pitchFamily="18" charset="0"/>
                <a:cs typeface="Times New Roman" panose="02020603050405020304" pitchFamily="18" charset="0"/>
              </a:rPr>
              <a:t>. </a:t>
            </a:r>
            <a:r>
              <a:rPr lang="en-US" altLang="en-US" sz="1400" dirty="0" smtClean="0">
                <a:solidFill>
                  <a:prstClr val="black"/>
                </a:solidFill>
                <a:latin typeface="Times New Roman" panose="02020603050405020304" pitchFamily="18" charset="0"/>
                <a:cs typeface="Times New Roman" panose="02020603050405020304" pitchFamily="18" charset="0"/>
              </a:rPr>
              <a:t>Possible new Land Level Change product from </a:t>
            </a:r>
            <a:r>
              <a:rPr lang="en-US" altLang="en-US" sz="1400" dirty="0" err="1" smtClean="0">
                <a:solidFill>
                  <a:prstClr val="black"/>
                </a:solidFill>
                <a:latin typeface="Times New Roman" panose="02020603050405020304" pitchFamily="18" charset="0"/>
                <a:cs typeface="Times New Roman" panose="02020603050405020304" pitchFamily="18" charset="0"/>
              </a:rPr>
              <a:t>InSAR</a:t>
            </a:r>
            <a:r>
              <a:rPr lang="en-US" altLang="en-US" sz="1400" dirty="0" smtClean="0">
                <a:solidFill>
                  <a:prstClr val="black"/>
                </a:solidFill>
                <a:latin typeface="Times New Roman" panose="02020603050405020304" pitchFamily="18" charset="0"/>
                <a:cs typeface="Times New Roman" panose="02020603050405020304" pitchFamily="18" charset="0"/>
              </a:rPr>
              <a:t> with NASA and USGS collaboration.</a:t>
            </a:r>
            <a:endParaRPr lang="en-US" altLang="en-US" sz="1400" dirty="0">
              <a:solidFill>
                <a:prstClr val="black"/>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defRPr/>
            </a:pPr>
            <a:r>
              <a:rPr lang="en-US" altLang="en-US" sz="1400" dirty="0" smtClean="0">
                <a:solidFill>
                  <a:prstClr val="black"/>
                </a:solidFill>
                <a:latin typeface="Times New Roman" panose="02020603050405020304" pitchFamily="18" charset="0"/>
                <a:cs typeface="Times New Roman" panose="02020603050405020304" pitchFamily="18" charset="0"/>
              </a:rPr>
              <a:t>Research into implementing non-linear coordinate functions for station velocities</a:t>
            </a:r>
          </a:p>
          <a:p>
            <a:pPr lvl="1">
              <a:buFont typeface="Arial" panose="020B0604020202020204" pitchFamily="34" charset="0"/>
              <a:buChar char="•"/>
              <a:defRPr/>
            </a:pPr>
            <a:r>
              <a:rPr lang="en-US" altLang="en-US" sz="1400" dirty="0" smtClean="0">
                <a:solidFill>
                  <a:prstClr val="black"/>
                </a:solidFill>
                <a:latin typeface="Times New Roman" panose="02020603050405020304" pitchFamily="18" charset="0"/>
                <a:cs typeface="Times New Roman" panose="02020603050405020304" pitchFamily="18" charset="0"/>
              </a:rPr>
              <a:t>Operationalizing robotic antenna calibrations with a view toward eventual GNSS calibrations</a:t>
            </a:r>
          </a:p>
          <a:p>
            <a:pPr lvl="1">
              <a:buFont typeface="Arial" panose="020B0604020202020204" pitchFamily="34" charset="0"/>
              <a:buChar char="•"/>
              <a:defRPr/>
            </a:pPr>
            <a:endPar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Better </a:t>
            </a:r>
            <a:r>
              <a:rPr kumimoji="0" lang="en-US"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access to the National Spatial Reference System (NSRS)</a:t>
            </a:r>
          </a:p>
          <a:p>
            <a:pPr marL="74295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Goal: achieve</a:t>
            </a:r>
            <a:r>
              <a:rPr kumimoji="0" lang="en-US" altLang="en-US" sz="14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sustained </a:t>
            </a: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quality of </a:t>
            </a: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5 mm horizontal, 10 mm vertical </a:t>
            </a: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See</a:t>
            </a:r>
            <a:r>
              <a:rPr kumimoji="0" lang="en-US" altLang="en-US" sz="14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Blueprint Part 3</a:t>
            </a:r>
            <a:endPar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74295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Nearly </a:t>
            </a:r>
            <a:r>
              <a:rPr kumimoji="0" lang="en-US" altLang="en-US" sz="1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75% BETTER </a:t>
            </a:r>
            <a:r>
              <a:rPr kumimoji="0" lang="en-US" alt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than </a:t>
            </a:r>
            <a:r>
              <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before</a:t>
            </a:r>
          </a:p>
          <a:p>
            <a:pPr marL="742950" marR="0" lvl="1"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defRPr/>
            </a:pPr>
            <a:r>
              <a:rPr lang="en-US" altLang="en-US" sz="1600" dirty="0" smtClean="0">
                <a:solidFill>
                  <a:prstClr val="black"/>
                </a:solidFill>
                <a:latin typeface="Times New Roman" panose="02020603050405020304" pitchFamily="18" charset="0"/>
                <a:cs typeface="Times New Roman" panose="02020603050405020304" pitchFamily="18" charset="0"/>
              </a:rPr>
              <a:t>Increased cooperation with NOAA’s tide gauge program, especially for GLOSS stations that need geodetic GNSS measurements to remove land motion.</a:t>
            </a:r>
            <a:endParaRPr kumimoji="0" lang="en-US" altLang="en-US" sz="1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400050" marR="0" lvl="1"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400050" marR="0" lvl="1"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7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36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3509</TotalTime>
  <Words>1282</Words>
  <Application>Microsoft Office PowerPoint</Application>
  <PresentationFormat>On-screen Show (16:9)</PresentationFormat>
  <Paragraphs>266</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ＭＳ Ｐゴシック</vt:lpstr>
      <vt:lpstr>Arial</vt:lpstr>
      <vt:lpstr>Calibri</vt:lpstr>
      <vt:lpstr>Times New Roman</vt:lpstr>
      <vt:lpstr>Ubuntu</vt:lpstr>
      <vt:lpstr>Office Theme</vt:lpstr>
      <vt:lpstr>1_Office Theme</vt:lpstr>
      <vt:lpstr>Strengthening the NOAA CORS Network (NCN)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Theresa Damiani</cp:lastModifiedBy>
  <cp:revision>70</cp:revision>
  <dcterms:created xsi:type="dcterms:W3CDTF">2017-02-03T22:38:58Z</dcterms:created>
  <dcterms:modified xsi:type="dcterms:W3CDTF">2019-12-08T22:33:11Z</dcterms:modified>
</cp:coreProperties>
</file>