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80"/>
  </p:notesMasterIdLst>
  <p:sldIdLst>
    <p:sldId id="256" r:id="rId3"/>
    <p:sldId id="258" r:id="rId4"/>
    <p:sldId id="259" r:id="rId5"/>
    <p:sldId id="263" r:id="rId6"/>
    <p:sldId id="264" r:id="rId7"/>
    <p:sldId id="295" r:id="rId8"/>
    <p:sldId id="265" r:id="rId9"/>
    <p:sldId id="266" r:id="rId10"/>
    <p:sldId id="298" r:id="rId11"/>
    <p:sldId id="296" r:id="rId12"/>
    <p:sldId id="342" r:id="rId13"/>
    <p:sldId id="267" r:id="rId14"/>
    <p:sldId id="268" r:id="rId15"/>
    <p:sldId id="269" r:id="rId16"/>
    <p:sldId id="270" r:id="rId17"/>
    <p:sldId id="271" r:id="rId18"/>
    <p:sldId id="272" r:id="rId19"/>
    <p:sldId id="273" r:id="rId20"/>
    <p:sldId id="274" r:id="rId21"/>
    <p:sldId id="330" r:id="rId22"/>
    <p:sldId id="331" r:id="rId23"/>
    <p:sldId id="262" r:id="rId24"/>
    <p:sldId id="320" r:id="rId25"/>
    <p:sldId id="283" r:id="rId26"/>
    <p:sldId id="313" r:id="rId27"/>
    <p:sldId id="322" r:id="rId28"/>
    <p:sldId id="324" r:id="rId29"/>
    <p:sldId id="323" r:id="rId30"/>
    <p:sldId id="325" r:id="rId31"/>
    <p:sldId id="326" r:id="rId32"/>
    <p:sldId id="284" r:id="rId33"/>
    <p:sldId id="327" r:id="rId34"/>
    <p:sldId id="328" r:id="rId35"/>
    <p:sldId id="260" r:id="rId36"/>
    <p:sldId id="277" r:id="rId37"/>
    <p:sldId id="299" r:id="rId38"/>
    <p:sldId id="300" r:id="rId39"/>
    <p:sldId id="302" r:id="rId40"/>
    <p:sldId id="303" r:id="rId41"/>
    <p:sldId id="306" r:id="rId42"/>
    <p:sldId id="307" r:id="rId43"/>
    <p:sldId id="301" r:id="rId44"/>
    <p:sldId id="291" r:id="rId45"/>
    <p:sldId id="279" r:id="rId46"/>
    <p:sldId id="333" r:id="rId47"/>
    <p:sldId id="332" r:id="rId48"/>
    <p:sldId id="334" r:id="rId49"/>
    <p:sldId id="339" r:id="rId50"/>
    <p:sldId id="335" r:id="rId51"/>
    <p:sldId id="336" r:id="rId52"/>
    <p:sldId id="338" r:id="rId53"/>
    <p:sldId id="337" r:id="rId54"/>
    <p:sldId id="340" r:id="rId55"/>
    <p:sldId id="341" r:id="rId56"/>
    <p:sldId id="281" r:id="rId57"/>
    <p:sldId id="286" r:id="rId58"/>
    <p:sldId id="287" r:id="rId59"/>
    <p:sldId id="288" r:id="rId60"/>
    <p:sldId id="289" r:id="rId61"/>
    <p:sldId id="290" r:id="rId62"/>
    <p:sldId id="278" r:id="rId63"/>
    <p:sldId id="343" r:id="rId64"/>
    <p:sldId id="344" r:id="rId65"/>
    <p:sldId id="347" r:id="rId66"/>
    <p:sldId id="345" r:id="rId67"/>
    <p:sldId id="350" r:id="rId68"/>
    <p:sldId id="349" r:id="rId69"/>
    <p:sldId id="346" r:id="rId70"/>
    <p:sldId id="348" r:id="rId71"/>
    <p:sldId id="329" r:id="rId72"/>
    <p:sldId id="321" r:id="rId73"/>
    <p:sldId id="282" r:id="rId74"/>
    <p:sldId id="308" r:id="rId75"/>
    <p:sldId id="309" r:id="rId76"/>
    <p:sldId id="311" r:id="rId77"/>
    <p:sldId id="310" r:id="rId78"/>
    <p:sldId id="312"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229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53" autoAdjust="0"/>
    <p:restoredTop sz="94660"/>
  </p:normalViewPr>
  <p:slideViewPr>
    <p:cSldViewPr>
      <p:cViewPr>
        <p:scale>
          <a:sx n="77" d="100"/>
          <a:sy n="77" d="100"/>
        </p:scale>
        <p:origin x="216" y="300"/>
      </p:cViewPr>
      <p:guideLst>
        <p:guide orient="horz" pos="2160"/>
        <p:guide pos="2880"/>
      </p:guideLst>
    </p:cSldViewPr>
  </p:slideViewPr>
  <p:notesTextViewPr>
    <p:cViewPr>
      <p:scale>
        <a:sx n="100" d="100"/>
        <a:sy n="100" d="100"/>
      </p:scale>
      <p:origin x="0" y="0"/>
    </p:cViewPr>
  </p:notesTextViewPr>
  <p:sorterViewPr>
    <p:cViewPr>
      <p:scale>
        <a:sx n="81" d="100"/>
        <a:sy n="81"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A5BB94C-A7DB-4C36-A364-F452B1A658BA}" type="datetimeFigureOut">
              <a:rPr lang="en-US"/>
              <a:pPr>
                <a:defRPr/>
              </a:pPr>
              <a:t>1/28/2011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E79D12A-2707-4E94-A46B-E41A3C534B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A792B3-641E-4BDE-AF9E-97733A47D101}"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867DF6F-8627-4827-BAE8-0B42EA0C4965}" type="slidenum">
              <a:rPr lang="en-US" smtClean="0">
                <a:latin typeface="Arial" pitchFamily="34" charset="0"/>
              </a:rPr>
              <a:pPr/>
              <a:t>60</a:t>
            </a:fld>
            <a:endParaRPr 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lnSpc>
                <a:spcPct val="90000"/>
              </a:lnSpc>
            </a:pPr>
            <a:r>
              <a:rPr lang="en-US" smtClean="0">
                <a:latin typeface="Arial" pitchFamily="34" charset="0"/>
              </a:rPr>
              <a:t>Conceptual: Generally, Orange represents ‘horizontal’ or NAD83 at present; yellow represents orthometric vertical.</a:t>
            </a:r>
          </a:p>
          <a:p>
            <a:pPr eaLnBrk="1" hangingPunct="1">
              <a:lnSpc>
                <a:spcPct val="90000"/>
              </a:lnSpc>
            </a:pPr>
            <a:r>
              <a:rPr lang="en-US" smtClean="0">
                <a:latin typeface="Arial" pitchFamily="34" charset="0"/>
              </a:rPr>
              <a:t>1)moved fr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eg,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 geoid model and changes in gravity over time (G(t).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F99ED0D-FC80-4E8A-B491-8F71032F34E9}" type="slidenum">
              <a:rPr lang="en-US" smtClean="0">
                <a:solidFill>
                  <a:srgbClr val="000000"/>
                </a:solidFill>
                <a:latin typeface="Arial" pitchFamily="34" charset="0"/>
              </a:rPr>
              <a:pPr/>
              <a:t>74</a:t>
            </a:fld>
            <a:endParaRPr lang="en-US" smtClean="0">
              <a:solidFill>
                <a:srgbClr val="000000"/>
              </a:solidFill>
              <a:latin typeface="Arial"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 points for 09 include data from Height Modernization projects: Leveling/GPS from BMs to CGPS in southern CA;</a:t>
            </a:r>
          </a:p>
          <a:p>
            <a:pPr eaLnBrk="1" hangingPunct="1">
              <a:spcBef>
                <a:spcPct val="0"/>
              </a:spcBef>
            </a:pPr>
            <a:r>
              <a:rPr lang="en-US" smtClean="0"/>
              <a:t>GPS data on BMs in San Joaquin Valley and northern CA. Yellow dots represent those HPGN marks that were leveled to from NGVD29 but which were improperly coded as NAVD88 in the database.  Their use in G03 probably contributed to the errors in the model in the central valley that were seen.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are rejected; in</a:t>
            </a:r>
            <a:r>
              <a:rPr lang="en-US" baseline="0" dirty="0" smtClean="0"/>
              <a:t> this case, these were NOT NAVD88 level ties.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smtClean="0">
                <a:latin typeface="Arial" pitchFamily="34" charset="0"/>
              </a:rPr>
              <a:t>Shown on the state are the 12 Caltrans districts; the counties are arranged by which CT District they are in.</a:t>
            </a:r>
          </a:p>
        </p:txBody>
      </p:sp>
      <p:sp>
        <p:nvSpPr>
          <p:cNvPr id="64516" name="Slide Number Placeholder 3"/>
          <p:cNvSpPr>
            <a:spLocks noGrp="1"/>
          </p:cNvSpPr>
          <p:nvPr>
            <p:ph type="sldNum" sz="quarter" idx="5"/>
          </p:nvPr>
        </p:nvSpPr>
        <p:spPr>
          <a:noFill/>
        </p:spPr>
        <p:txBody>
          <a:bodyPr/>
          <a:lstStyle/>
          <a:p>
            <a:fld id="{17464306-126A-418E-9963-F2C22C9F4892}"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it’s too crowded, you can expand the layers and show</a:t>
            </a:r>
            <a:r>
              <a:rPr lang="en-US" baseline="0" dirty="0" smtClean="0"/>
              <a:t> only those that you want.</a:t>
            </a:r>
          </a:p>
          <a:p>
            <a:r>
              <a:rPr lang="en-US" baseline="0" dirty="0" smtClean="0"/>
              <a:t>Blue triangles are leveled NAVD88, green hexagons are Ht Mod, yellow squares are HARN (not HM), </a:t>
            </a:r>
            <a:r>
              <a:rPr lang="en-US" baseline="0" dirty="0" err="1" smtClean="0"/>
              <a:t>beigey</a:t>
            </a:r>
            <a:r>
              <a:rPr lang="en-US" baseline="0" dirty="0" smtClean="0"/>
              <a:t>-green pentagons are leveled HARNs, purple circles are CGPS.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dirty="0" smtClean="0">
                <a:latin typeface="Arial" pitchFamily="34" charset="0"/>
              </a:rPr>
              <a:t>To better spread out and make easier </a:t>
            </a:r>
            <a:r>
              <a:rPr lang="en-US" dirty="0" err="1" smtClean="0">
                <a:latin typeface="Arial" pitchFamily="34" charset="0"/>
              </a:rPr>
              <a:t>accesss</a:t>
            </a:r>
            <a:r>
              <a:rPr lang="en-US" dirty="0" smtClean="0">
                <a:latin typeface="Arial" pitchFamily="34" charset="0"/>
              </a:rPr>
              <a:t> to vertical control, NGS started an initiative in the mid-1990’s called Height Modernization, whereby GPS data was observed in networks often at the scale of a county.  This shows Sac County before the Sac Valley HM project was loaded in mid- 2010.  Because conversion </a:t>
            </a:r>
            <a:r>
              <a:rPr lang="en-US" dirty="0" err="1" smtClean="0">
                <a:latin typeface="Arial" pitchFamily="34" charset="0"/>
              </a:rPr>
              <a:t>fr</a:t>
            </a:r>
            <a:r>
              <a:rPr lang="en-US" dirty="0" smtClean="0">
                <a:latin typeface="Arial" pitchFamily="34" charset="0"/>
              </a:rPr>
              <a:t> GE to GM is not working (can someone help?), these are not the most current.</a:t>
            </a:r>
          </a:p>
        </p:txBody>
      </p:sp>
      <p:sp>
        <p:nvSpPr>
          <p:cNvPr id="66564" name="Slide Number Placeholder 3"/>
          <p:cNvSpPr>
            <a:spLocks noGrp="1"/>
          </p:cNvSpPr>
          <p:nvPr>
            <p:ph type="sldNum" sz="quarter" idx="5"/>
          </p:nvPr>
        </p:nvSpPr>
        <p:spPr>
          <a:noFill/>
        </p:spPr>
        <p:txBody>
          <a:bodyPr/>
          <a:lstStyle/>
          <a:p>
            <a:fld id="{62A25FBF-1528-4D3B-9E9B-BE7B78325C37}"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smtClean="0">
                <a:latin typeface="Arial" pitchFamily="34" charset="0"/>
              </a:rPr>
              <a:t>Does not distinguish between VERTCON and other NAVD88.  Blue-first order, Red-second order, Black-other, eg, third or readjusted or posted</a:t>
            </a:r>
          </a:p>
        </p:txBody>
      </p:sp>
      <p:sp>
        <p:nvSpPr>
          <p:cNvPr id="67588" name="Slide Number Placeholder 3"/>
          <p:cNvSpPr>
            <a:spLocks noGrp="1"/>
          </p:cNvSpPr>
          <p:nvPr>
            <p:ph type="sldNum" sz="quarter" idx="5"/>
          </p:nvPr>
        </p:nvSpPr>
        <p:spPr>
          <a:noFill/>
        </p:spPr>
        <p:txBody>
          <a:bodyPr/>
          <a:lstStyle/>
          <a:p>
            <a:fld id="{28A607E3-D429-4629-B3B6-F0B7606CEE9B}"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7E6BF06-1130-4F58-A565-125AABF6C6AA}" type="slidenum">
              <a:rPr lang="en-US" smtClean="0">
                <a:latin typeface="Arial" pitchFamily="34" charset="0"/>
              </a:rPr>
              <a:pPr/>
              <a:t>23</a:t>
            </a:fld>
            <a:endParaRPr lang="en-US" smtClean="0">
              <a:latin typeface="Arial" pitchFamily="34" charset="0"/>
            </a:endParaRPr>
          </a:p>
        </p:txBody>
      </p:sp>
      <p:sp>
        <p:nvSpPr>
          <p:cNvPr id="105475" name="Rectangle 2"/>
          <p:cNvSpPr>
            <a:spLocks noGrp="1" noRot="1" noChangeAspect="1" noChangeArrowheads="1" noTextEdit="1"/>
          </p:cNvSpPr>
          <p:nvPr>
            <p:ph type="sldImg"/>
          </p:nvPr>
        </p:nvSpPr>
        <p:spPr>
          <a:xfrm>
            <a:off x="1149280" y="688005"/>
            <a:ext cx="4559440" cy="3429000"/>
          </a:xfrm>
          <a:ln/>
        </p:spPr>
      </p:sp>
      <p:sp>
        <p:nvSpPr>
          <p:cNvPr id="105476" name="Rectangle 3"/>
          <p:cNvSpPr>
            <a:spLocks noGrp="1" noChangeArrowheads="1"/>
          </p:cNvSpPr>
          <p:nvPr>
            <p:ph type="body" idx="1"/>
          </p:nvPr>
        </p:nvSpPr>
        <p:spPr>
          <a:xfrm>
            <a:off x="686115" y="4343715"/>
            <a:ext cx="5485772" cy="4112281"/>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latin typeface="Arial" pitchFamily="34" charset="0"/>
              </a:rPr>
              <a:t>The most common datums are highlighted</a:t>
            </a:r>
          </a:p>
        </p:txBody>
      </p:sp>
      <p:sp>
        <p:nvSpPr>
          <p:cNvPr id="77828" name="Slide Number Placeholder 3"/>
          <p:cNvSpPr>
            <a:spLocks noGrp="1"/>
          </p:cNvSpPr>
          <p:nvPr>
            <p:ph type="sldNum" sz="quarter" idx="5"/>
          </p:nvPr>
        </p:nvSpPr>
        <p:spPr>
          <a:noFill/>
        </p:spPr>
        <p:txBody>
          <a:bodyPr/>
          <a:lstStyle/>
          <a:p>
            <a:fld id="{51A6E671-9DAE-41F7-86B1-ED49AAD33946}" type="slidenum">
              <a:rPr lang="en-US" smtClean="0">
                <a:latin typeface="Arial" pitchFamily="34" charset="0"/>
              </a:rPr>
              <a:pPr/>
              <a:t>47</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CC7BDBC-B3F5-46E1-A7D7-950AA4B7703D}" type="slidenum">
              <a:rPr lang="en-US" smtClean="0">
                <a:latin typeface="Arial" pitchFamily="34" charset="0"/>
              </a:rPr>
              <a:pPr/>
              <a:t>57</a:t>
            </a:fld>
            <a:endParaRPr lang="en-US" smtClean="0">
              <a:latin typeface="Arial" pitchFamily="34" charset="0"/>
            </a:endParaRPr>
          </a:p>
        </p:txBody>
      </p:sp>
      <p:sp>
        <p:nvSpPr>
          <p:cNvPr id="54275" name="Rectangle 7"/>
          <p:cNvSpPr txBox="1">
            <a:spLocks noGrp="1" noChangeArrowheads="1"/>
          </p:cNvSpPr>
          <p:nvPr/>
        </p:nvSpPr>
        <p:spPr bwMode="auto">
          <a:xfrm>
            <a:off x="3885579" y="8656781"/>
            <a:ext cx="2972421" cy="457358"/>
          </a:xfrm>
          <a:prstGeom prst="rect">
            <a:avLst/>
          </a:prstGeom>
          <a:noFill/>
          <a:ln w="9525">
            <a:noFill/>
            <a:miter lim="800000"/>
            <a:headEnd/>
            <a:tailEnd/>
          </a:ln>
        </p:spPr>
        <p:txBody>
          <a:bodyPr lIns="88912" tIns="44454" rIns="88912" bIns="44454" anchor="b"/>
          <a:lstStyle/>
          <a:p>
            <a:pPr algn="r" defTabSz="889648" eaLnBrk="0" hangingPunct="0"/>
            <a:fld id="{B7DE45A1-D776-41CC-8F6B-25972DD6EA59}" type="slidenum">
              <a:rPr lang="en-US" sz="1200">
                <a:latin typeface="Times New Roman" pitchFamily="18" charset="0"/>
              </a:rPr>
              <a:pPr algn="r" defTabSz="889648" eaLnBrk="0" hangingPunct="0"/>
              <a:t>57</a:t>
            </a:fld>
            <a:endParaRPr lang="en-US" sz="1200" dirty="0">
              <a:latin typeface="Times New Roman" pitchFamily="18" charset="0"/>
            </a:endParaRPr>
          </a:p>
        </p:txBody>
      </p:sp>
      <p:sp>
        <p:nvSpPr>
          <p:cNvPr id="54276" name="Rectangle 2"/>
          <p:cNvSpPr>
            <a:spLocks noGrp="1" noRot="1" noChangeAspect="1" noChangeArrowheads="1" noTextEdit="1"/>
          </p:cNvSpPr>
          <p:nvPr>
            <p:ph type="sldImg"/>
          </p:nvPr>
        </p:nvSpPr>
        <p:spPr>
          <a:xfrm>
            <a:off x="1170954" y="685250"/>
            <a:ext cx="4520752" cy="3430965"/>
          </a:xfrm>
          <a:ln/>
        </p:spPr>
      </p:sp>
      <p:sp>
        <p:nvSpPr>
          <p:cNvPr id="54277" name="Rectangle 3"/>
          <p:cNvSpPr>
            <a:spLocks noGrp="1" noChangeArrowheads="1"/>
          </p:cNvSpPr>
          <p:nvPr>
            <p:ph type="body" idx="1"/>
          </p:nvPr>
        </p:nvSpPr>
        <p:spPr>
          <a:xfrm>
            <a:off x="914711" y="4344108"/>
            <a:ext cx="5028579" cy="4114643"/>
          </a:xfrm>
          <a:noFill/>
          <a:ln/>
        </p:spPr>
        <p:txBody>
          <a:bodyPr lIns="88912" tIns="44454" rIns="88912" bIns="44454"/>
          <a:lstStyle/>
          <a:p>
            <a:pPr eaLnBrk="1" hangingPunct="1"/>
            <a:r>
              <a:rPr lang="en-US" sz="800" b="1" dirty="0" smtClean="0">
                <a:latin typeface="Arial" pitchFamily="34" charset="0"/>
              </a:rPr>
              <a:t>ITRF</a:t>
            </a:r>
            <a:r>
              <a:rPr lang="en-US" sz="800" dirty="0" smtClean="0">
                <a:latin typeface="Arial" pitchFamily="34" charset="0"/>
              </a:rPr>
              <a:t> (International Terrestrial Reference Frame)</a:t>
            </a:r>
          </a:p>
          <a:p>
            <a:pPr eaLnBrk="1" hangingPunct="1"/>
            <a:endParaRPr lang="en-US" sz="800" b="1" dirty="0" smtClean="0">
              <a:latin typeface="Arial" pitchFamily="34" charset="0"/>
            </a:endParaRPr>
          </a:p>
          <a:p>
            <a:pPr eaLnBrk="1" hangingPunct="1"/>
            <a:r>
              <a:rPr lang="en-US" sz="800" b="1" dirty="0" smtClean="0">
                <a:latin typeface="Arial" pitchFamily="34" charset="0"/>
              </a:rPr>
              <a:t>Ellipsoid heights NAD83 vs. ITRF00/WGS84</a:t>
            </a:r>
            <a:r>
              <a:rPr lang="en-US" sz="800" dirty="0" smtClean="0">
                <a:latin typeface="Arial" pitchFamily="34" charset="0"/>
              </a:rPr>
              <a:t> - Defined origins were best estimate—at the time-- of the center of mass; NAD83 is not geocentric but ITRF and WGS84 are.</a:t>
            </a:r>
          </a:p>
          <a:p>
            <a:pPr eaLnBrk="1" hangingPunct="1"/>
            <a:endParaRPr lang="en-US" sz="800"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1A444C6-E951-42A8-863E-F258A56A4635}" type="slidenum">
              <a:rPr lang="en-US" smtClean="0">
                <a:latin typeface="Arial" pitchFamily="34" charset="0"/>
              </a:rPr>
              <a:pPr/>
              <a:t>59</a:t>
            </a:fld>
            <a:endParaRPr lang="en-US" smtClean="0">
              <a:latin typeface="Arial" pitchFamily="34" charset="0"/>
            </a:endParaRPr>
          </a:p>
        </p:txBody>
      </p:sp>
      <p:sp>
        <p:nvSpPr>
          <p:cNvPr id="57347" name="Rectangle 7"/>
          <p:cNvSpPr txBox="1">
            <a:spLocks noGrp="1" noChangeArrowheads="1"/>
          </p:cNvSpPr>
          <p:nvPr/>
        </p:nvSpPr>
        <p:spPr bwMode="auto">
          <a:xfrm>
            <a:off x="3885579" y="8656781"/>
            <a:ext cx="2972421" cy="457358"/>
          </a:xfrm>
          <a:prstGeom prst="rect">
            <a:avLst/>
          </a:prstGeom>
          <a:noFill/>
          <a:ln w="9525">
            <a:noFill/>
            <a:miter lim="800000"/>
            <a:headEnd/>
            <a:tailEnd/>
          </a:ln>
        </p:spPr>
        <p:txBody>
          <a:bodyPr lIns="88912" tIns="44454" rIns="88912" bIns="44454" anchor="b"/>
          <a:lstStyle/>
          <a:p>
            <a:pPr algn="r" defTabSz="889648" eaLnBrk="0" hangingPunct="0"/>
            <a:fld id="{1D61A97B-E933-4EE8-96A1-CB216748AB9C}" type="slidenum">
              <a:rPr lang="en-US" sz="1200">
                <a:latin typeface="Times New Roman" pitchFamily="18" charset="0"/>
              </a:rPr>
              <a:pPr algn="r" defTabSz="889648" eaLnBrk="0" hangingPunct="0"/>
              <a:t>59</a:t>
            </a:fld>
            <a:endParaRPr lang="en-US" sz="1200" dirty="0">
              <a:latin typeface="Times New Roman" pitchFamily="18" charset="0"/>
            </a:endParaRPr>
          </a:p>
        </p:txBody>
      </p:sp>
      <p:sp>
        <p:nvSpPr>
          <p:cNvPr id="57348" name="Rectangle 2"/>
          <p:cNvSpPr>
            <a:spLocks noGrp="1" noRot="1" noChangeAspect="1" noChangeArrowheads="1" noTextEdit="1"/>
          </p:cNvSpPr>
          <p:nvPr>
            <p:ph type="sldImg"/>
          </p:nvPr>
        </p:nvSpPr>
        <p:spPr>
          <a:xfrm>
            <a:off x="1178719" y="683679"/>
            <a:ext cx="4502115" cy="3416820"/>
          </a:xfrm>
          <a:ln/>
        </p:spPr>
      </p:sp>
      <p:sp>
        <p:nvSpPr>
          <p:cNvPr id="57349" name="Rectangle 3"/>
          <p:cNvSpPr>
            <a:spLocks noGrp="1" noChangeArrowheads="1"/>
          </p:cNvSpPr>
          <p:nvPr>
            <p:ph type="body" idx="1"/>
          </p:nvPr>
        </p:nvSpPr>
        <p:spPr>
          <a:xfrm>
            <a:off x="914711" y="4328391"/>
            <a:ext cx="5028579" cy="4103642"/>
          </a:xfrm>
          <a:noFill/>
          <a:ln/>
        </p:spPr>
        <p:txBody>
          <a:bodyPr lIns="88912" tIns="44454" rIns="88912" bIns="44454"/>
          <a:lstStyle/>
          <a:p>
            <a:pPr eaLnBrk="1" hangingPunct="1"/>
            <a:r>
              <a:rPr lang="en-US" dirty="0" smtClean="0">
                <a:latin typeface="Arial" pitchFamily="34" charset="0"/>
              </a:rPr>
              <a:t>Velocities horizontally, so a big</a:t>
            </a:r>
            <a:r>
              <a:rPr lang="en-US" baseline="0" dirty="0" smtClean="0">
                <a:latin typeface="Arial" pitchFamily="34" charset="0"/>
              </a:rPr>
              <a:t> question to be discussed and answered is whether to define velocities as &gt;0 for most of the US (not here), as NAD83 is defined now because velocities are so minimal that they can be ignored.</a:t>
            </a: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0E4FF9-E8B5-4E35-B95D-E6145CECF07B}" type="datetimeFigureOut">
              <a:rPr lang="en-US"/>
              <a:pPr>
                <a:defRPr/>
              </a:pPr>
              <a:t>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8C5178-76E8-4807-94A2-33D9EE901A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934608-F4D0-4697-A291-658B97C72AFF}" type="datetimeFigureOut">
              <a:rPr lang="en-US"/>
              <a:pPr>
                <a:defRPr/>
              </a:pPr>
              <a:t>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E8C552-9394-4055-8AFD-772A0945DA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70F9A9-A068-4D4D-9698-7A00CE0A1AF1}" type="datetimeFigureOut">
              <a:rPr lang="en-US"/>
              <a:pPr>
                <a:defRPr/>
              </a:pPr>
              <a:t>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7AB8D9-16EE-4A6D-A467-AE363AF825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8E72DE-4FD5-420B-ADB3-57B865931655}" type="datetimeFigureOut">
              <a:rPr lang="en-US"/>
              <a:pPr>
                <a:defRPr/>
              </a:pPr>
              <a:t>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4A1C51-F9EC-47B3-BE9D-A0B5EB120D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4C4CF4-A229-4999-88AD-6EE9E06979DB}" type="datetimeFigureOut">
              <a:rPr lang="en-US"/>
              <a:pPr>
                <a:defRPr/>
              </a:pPr>
              <a:t>1/28/2011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A2B368-7AB8-4845-8A19-A5DAFE26866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E34FFF-D665-41CD-9A5C-8BB4B28D0B2A}" type="datetimeFigureOut">
              <a:rPr lang="en-US"/>
              <a:pPr>
                <a:defRPr/>
              </a:pPr>
              <a:t>1/28/2011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5A9B0D-DB3C-4CC1-BDE5-AA28919091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A8FFD13-8FFC-4049-8343-0B5BBC28E14F}" type="datetimeFigureOut">
              <a:rPr lang="en-US"/>
              <a:pPr>
                <a:defRPr/>
              </a:pPr>
              <a:t>1/28/2011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DD95333-A103-4F60-8CE4-AAD296158A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15EFCE-04A8-4AFB-838E-FA425204DC01}" type="datetimeFigureOut">
              <a:rPr lang="en-US"/>
              <a:pPr>
                <a:defRPr/>
              </a:pPr>
              <a:t>1/28/2011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D1A9E8-59F6-44A7-A3A6-0B783CF09A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476619-D332-41BF-8E31-236D74B91179}" type="datetimeFigureOut">
              <a:rPr lang="en-US"/>
              <a:pPr>
                <a:defRPr/>
              </a:pPr>
              <a:t>1/28/2011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30E6CD3-AAFF-41D1-8489-866F35554C6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651E62-4224-42C3-B935-22C9A2F3907A}" type="datetimeFigureOut">
              <a:rPr lang="en-US"/>
              <a:pPr>
                <a:defRPr/>
              </a:pPr>
              <a:t>1/28/2011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BD8C00-268C-4C8D-932F-75DA6A6B7A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2E2654-EE13-4A66-B20A-E9DBF85871D8}" type="datetimeFigureOut">
              <a:rPr lang="en-US"/>
              <a:pPr>
                <a:defRPr/>
              </a:pPr>
              <a:t>1/28/2011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ED06AA-475D-41C4-B816-D42F4783891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1CA09E-3526-4A59-B8E7-D22BFFA6875D}" type="datetimeFigureOut">
              <a:rPr lang="en-US"/>
              <a:pPr>
                <a:defRPr/>
              </a:pPr>
              <a:t>1/28/2011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25EC216-D24B-4034-BB63-040A6DA5FAE5}"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BC8026C-B8BB-4FF2-9A14-084DFFB367B4}" type="datetimeFigureOut">
              <a:rPr lang="en-US"/>
              <a:pPr>
                <a:defRPr/>
              </a:pPr>
              <a:t>1/28/2011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D039B8-3E43-4B6D-843B-5D62EF83B4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arti.ikehara@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gs.noaa.gov/"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csrc.ucsd.edu/"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ngs.noaa.gov/OPUS/OPUS_03.html" TargetMode="External"/><Relationship Id="rId2" Type="http://schemas.openxmlformats.org/officeDocument/2006/relationships/hyperlink" Target="http://www.ngs.noaa.gov/CORS-Proxy/OPUS/OpusNewReg.js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itle 1"/>
          <p:cNvSpPr>
            <a:spLocks noGrp="1"/>
          </p:cNvSpPr>
          <p:nvPr>
            <p:ph type="ctrTitle"/>
          </p:nvPr>
        </p:nvSpPr>
        <p:spPr/>
        <p:txBody>
          <a:bodyPr/>
          <a:lstStyle/>
          <a:p>
            <a:pPr eaLnBrk="1" hangingPunct="1"/>
            <a:r>
              <a:rPr lang="en-US" sz="4000" smtClean="0">
                <a:latin typeface="Times New Roman" pitchFamily="18" charset="0"/>
                <a:cs typeface="Times New Roman" pitchFamily="18" charset="0"/>
              </a:rPr>
              <a:t>NGS Programs and Geodetic Tools</a:t>
            </a:r>
          </a:p>
        </p:txBody>
      </p:sp>
      <p:sp>
        <p:nvSpPr>
          <p:cNvPr id="3" name="Subtitle 2"/>
          <p:cNvSpPr>
            <a:spLocks noGrp="1"/>
          </p:cNvSpPr>
          <p:nvPr>
            <p:ph type="subTitle" idx="1"/>
          </p:nvPr>
        </p:nvSpPr>
        <p:spPr>
          <a:xfrm>
            <a:off x="1371600" y="3733800"/>
            <a:ext cx="6400800" cy="2514600"/>
          </a:xfrm>
        </p:spPr>
        <p:txBody>
          <a:bodyPr rtlCol="0">
            <a:normAutofit fontScale="85000" lnSpcReduction="10000"/>
          </a:bodyPr>
          <a:lstStyle/>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Marti </a:t>
            </a:r>
            <a:r>
              <a:rPr lang="en-US" sz="2800" dirty="0" err="1" smtClean="0">
                <a:solidFill>
                  <a:schemeClr val="accent5"/>
                </a:solidFill>
                <a:latin typeface="Times New Roman" pitchFamily="18" charset="0"/>
                <a:cs typeface="Times New Roman" pitchFamily="18" charset="0"/>
              </a:rPr>
              <a:t>Ikehara</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California Geodetic Advisor</a:t>
            </a: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hlinkClick r:id="rId4"/>
              </a:rPr>
              <a:t>Marti.ikehara@noaa.gov</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Sacramento, CA</a:t>
            </a:r>
          </a:p>
          <a:p>
            <a:pPr eaLnBrk="1" fontAlgn="auto" hangingPunct="1">
              <a:spcAft>
                <a:spcPts val="0"/>
              </a:spcAft>
              <a:defRPr/>
            </a:pPr>
            <a:r>
              <a:rPr lang="en-US" sz="4200" dirty="0" smtClean="0">
                <a:solidFill>
                  <a:schemeClr val="tx1"/>
                </a:solidFill>
              </a:rPr>
              <a:t>ftp://ftp.ngs.noaa.gov/pub/marti</a:t>
            </a:r>
            <a:endParaRPr lang="en-US" sz="4200" dirty="0" smtClean="0">
              <a:solidFill>
                <a:schemeClr val="tx1"/>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1800" dirty="0" smtClean="0">
                <a:solidFill>
                  <a:schemeClr val="accent5"/>
                </a:solidFill>
                <a:latin typeface="Times New Roman" pitchFamily="18" charset="0"/>
                <a:cs typeface="Times New Roman" pitchFamily="18" charset="0"/>
              </a:rPr>
              <a:t>CSUF </a:t>
            </a:r>
            <a:r>
              <a:rPr lang="en-US" sz="1800" dirty="0" err="1" smtClean="0">
                <a:solidFill>
                  <a:schemeClr val="accent5"/>
                </a:solidFill>
                <a:latin typeface="Times New Roman" pitchFamily="18" charset="0"/>
                <a:cs typeface="Times New Roman" pitchFamily="18" charset="0"/>
              </a:rPr>
              <a:t>Geomatics</a:t>
            </a:r>
            <a:r>
              <a:rPr lang="en-US" sz="1800" dirty="0" smtClean="0">
                <a:solidFill>
                  <a:schemeClr val="accent5"/>
                </a:solidFill>
                <a:latin typeface="Times New Roman" pitchFamily="18" charset="0"/>
                <a:cs typeface="Times New Roman" pitchFamily="18" charset="0"/>
              </a:rPr>
              <a:t> Conference, Fresno, CA; January 2011</a:t>
            </a:r>
            <a:endParaRPr lang="en-US" sz="1800"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cstate="print"/>
          <a:srcRect/>
          <a:stretch>
            <a:fillRect/>
          </a:stretch>
        </p:blipFill>
        <p:spPr bwMode="auto">
          <a:xfrm>
            <a:off x="-1524000" y="-2667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14400" y="304800"/>
            <a:ext cx="7620000" cy="1143000"/>
          </a:xfrm>
        </p:spPr>
        <p:txBody>
          <a:bodyPr/>
          <a:lstStyle/>
          <a:p>
            <a:pPr eaLnBrk="1" hangingPunct="1"/>
            <a:r>
              <a:rPr lang="en-US" sz="3200" smtClean="0"/>
              <a:t>http://www.dot.ca.gov/hq/row/landsurveys/geodetic/geodetic_control.html</a:t>
            </a:r>
          </a:p>
        </p:txBody>
      </p:sp>
      <p:pic>
        <p:nvPicPr>
          <p:cNvPr id="36867" name="Picture 2"/>
          <p:cNvPicPr>
            <a:picLocks noGrp="1" noChangeAspect="1" noChangeArrowheads="1"/>
          </p:cNvPicPr>
          <p:nvPr>
            <p:ph idx="1"/>
          </p:nvPr>
        </p:nvPicPr>
        <p:blipFill>
          <a:blip r:embed="rId2" cstate="print"/>
          <a:srcRect b="4034"/>
          <a:stretch>
            <a:fillRect/>
          </a:stretch>
        </p:blipFill>
        <p:spPr>
          <a:xfrm>
            <a:off x="950913" y="1600200"/>
            <a:ext cx="8766175" cy="5257800"/>
          </a:xfrm>
        </p:spPr>
      </p:pic>
      <p:sp>
        <p:nvSpPr>
          <p:cNvPr id="4" name="Up Arrow 3"/>
          <p:cNvSpPr/>
          <p:nvPr/>
        </p:nvSpPr>
        <p:spPr bwMode="auto">
          <a:xfrm rot="16040468" flipH="1">
            <a:off x="6302111" y="3175692"/>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16000" b="5000"/>
          <a:stretch>
            <a:fillRect/>
          </a:stretch>
        </p:blipFill>
        <p:spPr bwMode="auto">
          <a:xfrm>
            <a:off x="0" y="609600"/>
            <a:ext cx="9372600" cy="6629400"/>
          </a:xfrm>
          <a:prstGeom prst="rect">
            <a:avLst/>
          </a:prstGeom>
          <a:noFill/>
          <a:ln w="38100" algn="ctr">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066800"/>
            <a:ext cx="8458200" cy="1066800"/>
          </a:xfrm>
        </p:spPr>
        <p:txBody>
          <a:bodyPr/>
          <a:lstStyle/>
          <a:p>
            <a:r>
              <a:rPr lang="en-US" sz="3600" smtClean="0"/>
              <a:t>Using NGS </a:t>
            </a:r>
            <a:r>
              <a:rPr lang="en-US" sz="3600" smtClean="0">
                <a:solidFill>
                  <a:schemeClr val="accent2"/>
                </a:solidFill>
              </a:rPr>
              <a:t>DSWORLD</a:t>
            </a:r>
            <a:r>
              <a:rPr lang="en-US" sz="3600" smtClean="0"/>
              <a:t> software and </a:t>
            </a:r>
            <a:br>
              <a:rPr lang="en-US" sz="3600" smtClean="0"/>
            </a:br>
            <a:r>
              <a:rPr lang="en-US" sz="3600" smtClean="0">
                <a:solidFill>
                  <a:schemeClr val="accent2"/>
                </a:solidFill>
              </a:rPr>
              <a:t>Google Earth</a:t>
            </a:r>
            <a:r>
              <a:rPr lang="en-US" sz="3600" smtClean="0"/>
              <a:t> to get any vintage geodetic data from NGSIDB</a:t>
            </a:r>
            <a:br>
              <a:rPr lang="en-US" sz="3600" smtClean="0"/>
            </a:br>
            <a:endParaRPr lang="en-US" sz="3600" smtClean="0">
              <a:solidFill>
                <a:srgbClr val="FF0000"/>
              </a:solidFill>
            </a:endParaRPr>
          </a:p>
        </p:txBody>
      </p:sp>
      <p:pic>
        <p:nvPicPr>
          <p:cNvPr id="38915" name="Content Placeholder 3"/>
          <p:cNvPicPr>
            <a:picLocks noGrp="1" noChangeAspect="1" noChangeArrowheads="1"/>
          </p:cNvPicPr>
          <p:nvPr>
            <p:ph idx="1"/>
          </p:nvPr>
        </p:nvPicPr>
        <p:blipFill>
          <a:blip r:embed="rId2" cstate="print"/>
          <a:srcRect/>
          <a:stretch>
            <a:fillRect/>
          </a:stretch>
        </p:blipFill>
        <p:spPr>
          <a:xfrm>
            <a:off x="1143000" y="2286000"/>
            <a:ext cx="7239000" cy="3989388"/>
          </a:xfrm>
        </p:spPr>
      </p:pic>
      <p:sp>
        <p:nvSpPr>
          <p:cNvPr id="38916" name="TextBox 4"/>
          <p:cNvSpPr txBox="1">
            <a:spLocks noChangeArrowheads="1"/>
          </p:cNvSpPr>
          <p:nvPr/>
        </p:nvSpPr>
        <p:spPr bwMode="auto">
          <a:xfrm>
            <a:off x="3124200" y="2438400"/>
            <a:ext cx="5029200" cy="523875"/>
          </a:xfrm>
          <a:prstGeom prst="rect">
            <a:avLst/>
          </a:prstGeom>
          <a:solidFill>
            <a:srgbClr val="FFFF00"/>
          </a:solidFill>
          <a:ln w="9525">
            <a:noFill/>
            <a:miter lim="800000"/>
            <a:headEnd/>
            <a:tailEnd/>
          </a:ln>
        </p:spPr>
        <p:txBody>
          <a:bodyPr>
            <a:spAutoFit/>
          </a:bodyPr>
          <a:lstStyle/>
          <a:p>
            <a:pPr algn="ctr"/>
            <a:r>
              <a:rPr lang="en-US">
                <a:solidFill>
                  <a:srgbClr val="FF0000"/>
                </a:solidFill>
              </a:rPr>
              <a:t>Start by downloading “Google earth” at:</a:t>
            </a:r>
            <a:br>
              <a:rPr lang="en-US">
                <a:solidFill>
                  <a:srgbClr val="FF0000"/>
                </a:solidFill>
              </a:rPr>
            </a:br>
            <a:r>
              <a:rPr lang="en-US">
                <a:solidFill>
                  <a:srgbClr val="FF0000"/>
                </a:solidFill>
              </a:rPr>
              <a:t> http://earth.google.com/download-earth.html</a:t>
            </a:r>
            <a:endParaRPr lang="en-US">
              <a:solidFill>
                <a:srgbClr val="000000"/>
              </a:solidFill>
            </a:endParaRPr>
          </a:p>
        </p:txBody>
      </p:sp>
      <p:cxnSp>
        <p:nvCxnSpPr>
          <p:cNvPr id="38917" name="Straight Arrow Connector 6"/>
          <p:cNvCxnSpPr>
            <a:cxnSpLocks noChangeShapeType="1"/>
          </p:cNvCxnSpPr>
          <p:nvPr/>
        </p:nvCxnSpPr>
        <p:spPr bwMode="auto">
          <a:xfrm>
            <a:off x="1600200" y="5257800"/>
            <a:ext cx="762000" cy="228600"/>
          </a:xfrm>
          <a:prstGeom prst="straightConnector1">
            <a:avLst/>
          </a:prstGeom>
          <a:noFill/>
          <a:ln w="57150" algn="ctr">
            <a:solidFill>
              <a:srgbClr val="FF0000"/>
            </a:solidFill>
            <a:round/>
            <a:headEnd/>
            <a:tailEnd type="arrow" w="med" len="med"/>
          </a:ln>
        </p:spPr>
      </p:cxnSp>
      <p:sp>
        <p:nvSpPr>
          <p:cNvPr id="38918" name="TextBox 7"/>
          <p:cNvSpPr txBox="1">
            <a:spLocks noChangeArrowheads="1"/>
          </p:cNvSpPr>
          <p:nvPr/>
        </p:nvSpPr>
        <p:spPr bwMode="auto">
          <a:xfrm>
            <a:off x="1371600" y="4648200"/>
            <a:ext cx="914400" cy="533400"/>
          </a:xfrm>
          <a:prstGeom prst="rect">
            <a:avLst/>
          </a:prstGeom>
          <a:solidFill>
            <a:srgbClr val="FFFF00"/>
          </a:solidFill>
          <a:ln w="9525">
            <a:noFill/>
            <a:miter lim="800000"/>
            <a:headEnd/>
            <a:tailEnd/>
          </a:ln>
        </p:spPr>
        <p:txBody>
          <a:bodyPr>
            <a:spAutoFit/>
          </a:bodyPr>
          <a:lstStyle/>
          <a:p>
            <a:pPr algn="ctr"/>
            <a:r>
              <a:rPr lang="en-US">
                <a:solidFill>
                  <a:srgbClr val="FF0000"/>
                </a:solidFill>
              </a:rPr>
              <a:t>Click here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609600" y="1600200"/>
            <a:ext cx="8047038" cy="4724400"/>
          </a:xfrm>
          <a:prstGeom prst="rect">
            <a:avLst/>
          </a:prstGeom>
          <a:noFill/>
          <a:ln w="9525">
            <a:noFill/>
            <a:miter lim="800000"/>
            <a:headEnd/>
            <a:tailEnd/>
          </a:ln>
        </p:spPr>
      </p:pic>
      <p:cxnSp>
        <p:nvCxnSpPr>
          <p:cNvPr id="39939" name="Straight Arrow Connector 3"/>
          <p:cNvCxnSpPr>
            <a:cxnSpLocks noChangeShapeType="1"/>
          </p:cNvCxnSpPr>
          <p:nvPr/>
        </p:nvCxnSpPr>
        <p:spPr bwMode="auto">
          <a:xfrm>
            <a:off x="3200400" y="2438400"/>
            <a:ext cx="685800" cy="609600"/>
          </a:xfrm>
          <a:prstGeom prst="straightConnector1">
            <a:avLst/>
          </a:prstGeom>
          <a:noFill/>
          <a:ln w="57150" algn="ctr">
            <a:solidFill>
              <a:srgbClr val="FF0000"/>
            </a:solidFill>
            <a:round/>
            <a:headEnd/>
            <a:tailEnd type="arrow" w="med" len="med"/>
          </a:ln>
        </p:spPr>
      </p:cxnSp>
      <p:cxnSp>
        <p:nvCxnSpPr>
          <p:cNvPr id="39940" name="Straight Arrow Connector 8"/>
          <p:cNvCxnSpPr>
            <a:cxnSpLocks noChangeShapeType="1"/>
          </p:cNvCxnSpPr>
          <p:nvPr/>
        </p:nvCxnSpPr>
        <p:spPr bwMode="auto">
          <a:xfrm rot="10800000" flipV="1">
            <a:off x="4800600" y="3733800"/>
            <a:ext cx="1981200" cy="152400"/>
          </a:xfrm>
          <a:prstGeom prst="straightConnector1">
            <a:avLst/>
          </a:prstGeom>
          <a:noFill/>
          <a:ln w="57150" algn="ctr">
            <a:solidFill>
              <a:srgbClr val="FF0000"/>
            </a:solidFill>
            <a:round/>
            <a:headEnd/>
            <a:tailEnd type="arrow" w="med" len="med"/>
          </a:ln>
        </p:spPr>
      </p:cxnSp>
      <p:sp>
        <p:nvSpPr>
          <p:cNvPr id="39941" name="TextBox 9"/>
          <p:cNvSpPr txBox="1">
            <a:spLocks noChangeArrowheads="1"/>
          </p:cNvSpPr>
          <p:nvPr/>
        </p:nvSpPr>
        <p:spPr bwMode="auto">
          <a:xfrm>
            <a:off x="2438400" y="1676400"/>
            <a:ext cx="1828800" cy="523875"/>
          </a:xfrm>
          <a:prstGeom prst="rect">
            <a:avLst/>
          </a:prstGeom>
          <a:solidFill>
            <a:srgbClr val="FFFF00"/>
          </a:solidFill>
          <a:ln w="9525">
            <a:noFill/>
            <a:miter lim="800000"/>
            <a:headEnd/>
            <a:tailEnd/>
          </a:ln>
        </p:spPr>
        <p:txBody>
          <a:bodyPr>
            <a:spAutoFit/>
          </a:bodyPr>
          <a:lstStyle/>
          <a:p>
            <a:pPr algn="ctr"/>
            <a:r>
              <a:rPr lang="en-US">
                <a:solidFill>
                  <a:srgbClr val="FF0000"/>
                </a:solidFill>
              </a:rPr>
              <a:t>Mouse-over the </a:t>
            </a:r>
          </a:p>
          <a:p>
            <a:pPr algn="ctr"/>
            <a:r>
              <a:rPr lang="en-US">
                <a:solidFill>
                  <a:srgbClr val="FF0000"/>
                </a:solidFill>
              </a:rPr>
              <a:t>“TOOLS” button</a:t>
            </a:r>
          </a:p>
        </p:txBody>
      </p:sp>
      <p:sp>
        <p:nvSpPr>
          <p:cNvPr id="39942" name="TextBox 10"/>
          <p:cNvSpPr txBox="1">
            <a:spLocks noChangeArrowheads="1"/>
          </p:cNvSpPr>
          <p:nvPr/>
        </p:nvSpPr>
        <p:spPr bwMode="auto">
          <a:xfrm>
            <a:off x="6934200" y="3276600"/>
            <a:ext cx="1752600" cy="1219200"/>
          </a:xfrm>
          <a:prstGeom prst="rect">
            <a:avLst/>
          </a:prstGeom>
          <a:solidFill>
            <a:srgbClr val="FFFF00"/>
          </a:solidFill>
          <a:ln w="9525">
            <a:noFill/>
            <a:miter lim="800000"/>
            <a:headEnd/>
            <a:tailEnd/>
          </a:ln>
        </p:spPr>
        <p:txBody>
          <a:bodyPr>
            <a:spAutoFit/>
          </a:bodyPr>
          <a:lstStyle/>
          <a:p>
            <a:pPr algn="ctr"/>
            <a:r>
              <a:rPr lang="en-US">
                <a:solidFill>
                  <a:srgbClr val="FF0000"/>
                </a:solidFill>
              </a:rPr>
              <a:t>Click on</a:t>
            </a:r>
          </a:p>
          <a:p>
            <a:pPr algn="ctr"/>
            <a:r>
              <a:rPr lang="en-US">
                <a:solidFill>
                  <a:srgbClr val="FF0000"/>
                </a:solidFill>
              </a:rPr>
              <a:t> “DOWNLOAD PC SOFTWARE”</a:t>
            </a:r>
          </a:p>
        </p:txBody>
      </p:sp>
      <p:sp>
        <p:nvSpPr>
          <p:cNvPr id="39943" name="TextBox 11"/>
          <p:cNvSpPr txBox="1">
            <a:spLocks noChangeArrowheads="1"/>
          </p:cNvSpPr>
          <p:nvPr/>
        </p:nvSpPr>
        <p:spPr bwMode="auto">
          <a:xfrm>
            <a:off x="1752600" y="533400"/>
            <a:ext cx="5410200" cy="954088"/>
          </a:xfrm>
          <a:prstGeom prst="rect">
            <a:avLst/>
          </a:prstGeom>
          <a:solidFill>
            <a:srgbClr val="FFFF00"/>
          </a:solidFill>
          <a:ln w="9525">
            <a:noFill/>
            <a:miter lim="800000"/>
            <a:headEnd/>
            <a:tailEnd/>
          </a:ln>
        </p:spPr>
        <p:txBody>
          <a:bodyPr>
            <a:spAutoFit/>
          </a:bodyPr>
          <a:lstStyle/>
          <a:p>
            <a:pPr algn="ctr"/>
            <a:r>
              <a:rPr lang="en-US" sz="2800">
                <a:solidFill>
                  <a:srgbClr val="FF0000"/>
                </a:solidFill>
              </a:rPr>
              <a:t>Open the NGS main page at</a:t>
            </a:r>
            <a:r>
              <a:rPr lang="en-US" sz="2800">
                <a:solidFill>
                  <a:srgbClr val="000000"/>
                </a:solidFill>
              </a:rPr>
              <a:t> </a:t>
            </a:r>
            <a:r>
              <a:rPr lang="en-US" sz="2800">
                <a:solidFill>
                  <a:srgbClr val="000000"/>
                </a:solidFill>
                <a:hlinkClick r:id="rId3"/>
              </a:rPr>
              <a:t>www.ngs.noaa.gov</a:t>
            </a:r>
            <a:endParaRPr lang="en-US" sz="280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609600" y="1219200"/>
            <a:ext cx="8001000" cy="5029200"/>
          </a:xfrm>
          <a:prstGeom prst="rect">
            <a:avLst/>
          </a:prstGeom>
          <a:noFill/>
          <a:ln w="9525">
            <a:noFill/>
            <a:miter lim="800000"/>
            <a:headEnd/>
            <a:tailEnd/>
          </a:ln>
        </p:spPr>
      </p:pic>
      <p:cxnSp>
        <p:nvCxnSpPr>
          <p:cNvPr id="40963" name="Straight Arrow Connector 5"/>
          <p:cNvCxnSpPr>
            <a:cxnSpLocks noChangeShapeType="1"/>
          </p:cNvCxnSpPr>
          <p:nvPr/>
        </p:nvCxnSpPr>
        <p:spPr bwMode="auto">
          <a:xfrm>
            <a:off x="1371600" y="3276600"/>
            <a:ext cx="1371600" cy="685800"/>
          </a:xfrm>
          <a:prstGeom prst="straightConnector1">
            <a:avLst/>
          </a:prstGeom>
          <a:noFill/>
          <a:ln w="57150" algn="ctr">
            <a:solidFill>
              <a:srgbClr val="FF0000"/>
            </a:solidFill>
            <a:round/>
            <a:headEnd/>
            <a:tailEnd type="arrow" w="med" len="med"/>
          </a:ln>
        </p:spPr>
      </p:cxnSp>
      <p:sp>
        <p:nvSpPr>
          <p:cNvPr id="40964" name="TextBox 6"/>
          <p:cNvSpPr txBox="1">
            <a:spLocks noChangeArrowheads="1"/>
          </p:cNvSpPr>
          <p:nvPr/>
        </p:nvSpPr>
        <p:spPr bwMode="auto">
          <a:xfrm>
            <a:off x="609600" y="3048000"/>
            <a:ext cx="685800" cy="523875"/>
          </a:xfrm>
          <a:prstGeom prst="rect">
            <a:avLst/>
          </a:prstGeom>
          <a:solidFill>
            <a:srgbClr val="FFFF00"/>
          </a:solidFill>
          <a:ln w="9525">
            <a:noFill/>
            <a:miter lim="800000"/>
            <a:headEnd/>
            <a:tailEnd/>
          </a:ln>
        </p:spPr>
        <p:txBody>
          <a:bodyPr>
            <a:spAutoFit/>
          </a:bodyPr>
          <a:lstStyle/>
          <a:p>
            <a:pPr algn="ctr"/>
            <a:r>
              <a:rPr lang="en-US">
                <a:solidFill>
                  <a:srgbClr val="FF0000"/>
                </a:solidFill>
              </a:rPr>
              <a:t>Click here</a:t>
            </a:r>
          </a:p>
        </p:txBody>
      </p:sp>
      <p:sp>
        <p:nvSpPr>
          <p:cNvPr id="40965" name="TextBox 7"/>
          <p:cNvSpPr txBox="1">
            <a:spLocks noChangeArrowheads="1"/>
          </p:cNvSpPr>
          <p:nvPr/>
        </p:nvSpPr>
        <p:spPr bwMode="auto">
          <a:xfrm>
            <a:off x="0" y="762000"/>
            <a:ext cx="9144000" cy="461963"/>
          </a:xfrm>
          <a:prstGeom prst="rect">
            <a:avLst/>
          </a:prstGeom>
          <a:solidFill>
            <a:srgbClr val="FFFF00"/>
          </a:solidFill>
          <a:ln w="9525">
            <a:noFill/>
            <a:miter lim="800000"/>
            <a:headEnd/>
            <a:tailEnd/>
          </a:ln>
        </p:spPr>
        <p:txBody>
          <a:bodyPr>
            <a:spAutoFit/>
          </a:bodyPr>
          <a:lstStyle/>
          <a:p>
            <a:pPr algn="ctr"/>
            <a:r>
              <a:rPr lang="en-US" sz="2400">
                <a:solidFill>
                  <a:srgbClr val="FF0000"/>
                </a:solidFill>
              </a:rPr>
              <a:t>Click</a:t>
            </a:r>
            <a:r>
              <a:rPr lang="en-US" sz="2400">
                <a:solidFill>
                  <a:srgbClr val="000000"/>
                </a:solidFill>
              </a:rPr>
              <a:t> </a:t>
            </a:r>
            <a:r>
              <a:rPr lang="en-US" sz="2400">
                <a:solidFill>
                  <a:srgbClr val="FF0000"/>
                </a:solidFill>
              </a:rPr>
              <a:t>on</a:t>
            </a:r>
            <a:r>
              <a:rPr lang="en-US" sz="2400">
                <a:solidFill>
                  <a:srgbClr val="000000"/>
                </a:solidFill>
              </a:rPr>
              <a:t> </a:t>
            </a:r>
            <a:r>
              <a:rPr lang="en-US" sz="2400">
                <a:solidFill>
                  <a:srgbClr val="FF0000"/>
                </a:solidFill>
              </a:rPr>
              <a:t>the link:  “User</a:t>
            </a:r>
            <a:r>
              <a:rPr lang="en-US" sz="2400">
                <a:solidFill>
                  <a:srgbClr val="000000"/>
                </a:solidFill>
              </a:rPr>
              <a:t> </a:t>
            </a:r>
            <a:r>
              <a:rPr lang="en-US" sz="2400">
                <a:solidFill>
                  <a:srgbClr val="FF0000"/>
                </a:solidFill>
              </a:rPr>
              <a:t>Contributed</a:t>
            </a:r>
            <a:r>
              <a:rPr lang="en-US" sz="2400">
                <a:solidFill>
                  <a:srgbClr val="000000"/>
                </a:solidFill>
              </a:rPr>
              <a:t> </a:t>
            </a:r>
            <a:r>
              <a:rPr lang="en-US" sz="2400">
                <a:solidFill>
                  <a:srgbClr val="FF0000"/>
                </a:solidFill>
              </a:rPr>
              <a:t>Software</a:t>
            </a:r>
            <a:r>
              <a:rPr lang="en-US" sz="2400">
                <a:solidFill>
                  <a:srgbClr val="000000"/>
                </a:solidFill>
              </a:rPr>
              <a:t> </a:t>
            </a:r>
            <a:r>
              <a:rPr lang="en-US" sz="2400">
                <a:solidFill>
                  <a:srgbClr val="FF0000"/>
                </a:solidFill>
              </a:rPr>
              <a:t>is</a:t>
            </a:r>
            <a:r>
              <a:rPr lang="en-US" sz="2400">
                <a:solidFill>
                  <a:srgbClr val="000000"/>
                </a:solidFill>
              </a:rPr>
              <a:t> </a:t>
            </a:r>
            <a:r>
              <a:rPr lang="en-US" sz="2400">
                <a:solidFill>
                  <a:srgbClr val="FF0000"/>
                </a:solidFill>
              </a:rPr>
              <a:t>also</a:t>
            </a:r>
            <a:r>
              <a:rPr lang="en-US" sz="2400">
                <a:solidFill>
                  <a:srgbClr val="000000"/>
                </a:solidFill>
              </a:rPr>
              <a:t> </a:t>
            </a:r>
            <a:r>
              <a:rPr lang="en-US" sz="2400">
                <a:solidFill>
                  <a:srgbClr val="FF0000"/>
                </a:solidFill>
              </a:rPr>
              <a:t>available…..”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cstate="print"/>
          <a:srcRect/>
          <a:stretch>
            <a:fillRect/>
          </a:stretch>
        </p:blipFill>
        <p:spPr>
          <a:xfrm>
            <a:off x="457200" y="1066800"/>
            <a:ext cx="8382000" cy="5105400"/>
          </a:xfrm>
        </p:spPr>
      </p:pic>
      <p:sp>
        <p:nvSpPr>
          <p:cNvPr id="41987" name="Oval 4"/>
          <p:cNvSpPr>
            <a:spLocks noChangeArrowheads="1"/>
          </p:cNvSpPr>
          <p:nvPr/>
        </p:nvSpPr>
        <p:spPr bwMode="auto">
          <a:xfrm>
            <a:off x="1295400" y="4191000"/>
            <a:ext cx="1905000" cy="533400"/>
          </a:xfrm>
          <a:prstGeom prst="ellipse">
            <a:avLst/>
          </a:prstGeom>
          <a:noFill/>
          <a:ln w="57150" algn="ctr">
            <a:solidFill>
              <a:srgbClr val="FF0000"/>
            </a:solidFill>
            <a:round/>
            <a:headEnd/>
            <a:tailEnd/>
          </a:ln>
        </p:spPr>
        <p:txBody>
          <a:bodyPr/>
          <a:lstStyle/>
          <a:p>
            <a:pPr eaLnBrk="0" hangingPunct="0"/>
            <a:endParaRPr lang="en-US" sz="1400" b="1">
              <a:solidFill>
                <a:srgbClr val="FF0000"/>
              </a:solidFill>
              <a:latin typeface="Verdana" pitchFamily="34" charset="0"/>
            </a:endParaRPr>
          </a:p>
        </p:txBody>
      </p:sp>
      <p:sp>
        <p:nvSpPr>
          <p:cNvPr id="41988" name="TextBox 8"/>
          <p:cNvSpPr txBox="1">
            <a:spLocks noChangeArrowheads="1"/>
          </p:cNvSpPr>
          <p:nvPr/>
        </p:nvSpPr>
        <p:spPr bwMode="auto">
          <a:xfrm>
            <a:off x="5181600" y="2133600"/>
            <a:ext cx="3429000" cy="2590800"/>
          </a:xfrm>
          <a:prstGeom prst="rect">
            <a:avLst/>
          </a:prstGeom>
          <a:solidFill>
            <a:srgbClr val="FFFF00"/>
          </a:solidFill>
          <a:ln w="9525">
            <a:noFill/>
            <a:miter lim="800000"/>
            <a:headEnd/>
            <a:tailEnd/>
          </a:ln>
        </p:spPr>
        <p:txBody>
          <a:bodyPr>
            <a:spAutoFit/>
          </a:bodyPr>
          <a:lstStyle/>
          <a:p>
            <a:pPr algn="ctr"/>
            <a:r>
              <a:rPr lang="en-US">
                <a:solidFill>
                  <a:srgbClr val="C00000"/>
                </a:solidFill>
              </a:rPr>
              <a:t>Next, click on the DSWORLD (Version *.**) link.  A “file download” window will appear.  Choose to save the file where you can easily find it.  It will be a zip file, so you will need to unzip it and then double click on the setup.exe file.  That will install the program for  you.</a:t>
            </a:r>
          </a:p>
        </p:txBody>
      </p:sp>
      <p:cxnSp>
        <p:nvCxnSpPr>
          <p:cNvPr id="41989" name="Straight Arrow Connector 10"/>
          <p:cNvCxnSpPr>
            <a:cxnSpLocks noChangeShapeType="1"/>
          </p:cNvCxnSpPr>
          <p:nvPr/>
        </p:nvCxnSpPr>
        <p:spPr bwMode="auto">
          <a:xfrm rot="10800000" flipV="1">
            <a:off x="2819400" y="2971800"/>
            <a:ext cx="2057400" cy="1219200"/>
          </a:xfrm>
          <a:prstGeom prst="straightConnector1">
            <a:avLst/>
          </a:prstGeom>
          <a:noFill/>
          <a:ln w="57150" algn="ctr">
            <a:solidFill>
              <a:srgbClr val="FF0000"/>
            </a:solidFill>
            <a:round/>
            <a:headEnd/>
            <a:tailEnd type="arrow" w="med" len="med"/>
          </a:ln>
        </p:spPr>
      </p:cxnSp>
      <p:sp>
        <p:nvSpPr>
          <p:cNvPr id="41990" name="TextBox 5"/>
          <p:cNvSpPr txBox="1">
            <a:spLocks noChangeArrowheads="1"/>
          </p:cNvSpPr>
          <p:nvPr/>
        </p:nvSpPr>
        <p:spPr bwMode="auto">
          <a:xfrm>
            <a:off x="838200" y="6324600"/>
            <a:ext cx="7315200" cy="261938"/>
          </a:xfrm>
          <a:prstGeom prst="rect">
            <a:avLst/>
          </a:prstGeom>
          <a:solidFill>
            <a:schemeClr val="bg1"/>
          </a:solidFill>
          <a:ln w="9525">
            <a:noFill/>
            <a:miter lim="800000"/>
            <a:headEnd/>
            <a:tailEnd/>
          </a:ln>
        </p:spPr>
        <p:txBody>
          <a:bodyPr>
            <a:spAutoFit/>
          </a:bodyPr>
          <a:lstStyle/>
          <a:p>
            <a:pPr algn="ctr"/>
            <a:r>
              <a:rPr lang="en-US" sz="1100">
                <a:solidFill>
                  <a:srgbClr val="000000"/>
                </a:solidFill>
              </a:rPr>
              <a:t>For additional information or assistance, please contact your NGS State Geodetic Advisor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2209800" y="-22860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srcRect/>
          <a:stretch>
            <a:fillRect/>
          </a:stretch>
        </p:blipFill>
        <p:spPr bwMode="auto">
          <a:xfrm>
            <a:off x="-914400" y="-685800"/>
            <a:ext cx="10972800" cy="8229600"/>
          </a:xfrm>
          <a:prstGeom prst="rect">
            <a:avLst/>
          </a:prstGeom>
          <a:noFill/>
          <a:ln w="9525">
            <a:noFill/>
            <a:miter lim="800000"/>
            <a:headEnd/>
            <a:tailEnd/>
          </a:ln>
        </p:spPr>
      </p:pic>
      <p:sp>
        <p:nvSpPr>
          <p:cNvPr id="3" name="Oval 2"/>
          <p:cNvSpPr/>
          <p:nvPr/>
        </p:nvSpPr>
        <p:spPr>
          <a:xfrm rot="19673626">
            <a:off x="3048000" y="2286000"/>
            <a:ext cx="533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C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57200" y="274638"/>
            <a:ext cx="8229600" cy="715962"/>
          </a:xfrm>
        </p:spPr>
        <p:txBody>
          <a:bodyPr/>
          <a:lstStyle/>
          <a:p>
            <a:pPr eaLnBrk="1" hangingPunct="1"/>
            <a:r>
              <a:rPr lang="en-US" sz="3200" smtClean="0"/>
              <a:t>Order of Topics</a:t>
            </a:r>
          </a:p>
        </p:txBody>
      </p:sp>
      <p:sp>
        <p:nvSpPr>
          <p:cNvPr id="4099" name="Content Placeholder 4"/>
          <p:cNvSpPr>
            <a:spLocks noGrp="1"/>
          </p:cNvSpPr>
          <p:nvPr>
            <p:ph idx="1"/>
          </p:nvPr>
        </p:nvSpPr>
        <p:spPr>
          <a:xfrm>
            <a:off x="457200" y="1143000"/>
            <a:ext cx="8229600" cy="4983163"/>
          </a:xfrm>
        </p:spPr>
        <p:txBody>
          <a:bodyPr/>
          <a:lstStyle/>
          <a:p>
            <a:pPr eaLnBrk="1" hangingPunct="1"/>
            <a:r>
              <a:rPr lang="en-US" dirty="0" smtClean="0"/>
              <a:t>Researching geodetic control</a:t>
            </a:r>
          </a:p>
          <a:p>
            <a:pPr eaLnBrk="1" hangingPunct="1"/>
            <a:r>
              <a:rPr lang="en-US" dirty="0" smtClean="0"/>
              <a:t>OPUS (</a:t>
            </a:r>
            <a:r>
              <a:rPr lang="en-US" dirty="0" err="1" smtClean="0"/>
              <a:t>i</a:t>
            </a:r>
            <a:r>
              <a:rPr lang="en-US" dirty="0" smtClean="0"/>
              <a:t>)</a:t>
            </a:r>
          </a:p>
          <a:p>
            <a:pPr eaLnBrk="1" hangingPunct="1"/>
            <a:r>
              <a:rPr lang="en-US" dirty="0" smtClean="0"/>
              <a:t>HTDP (</a:t>
            </a:r>
            <a:r>
              <a:rPr lang="en-US" dirty="0" err="1" smtClean="0"/>
              <a:t>deci</a:t>
            </a:r>
            <a:r>
              <a:rPr lang="en-US" dirty="0" smtClean="0"/>
              <a:t>-year! option)</a:t>
            </a:r>
          </a:p>
          <a:p>
            <a:pPr eaLnBrk="1" hangingPunct="1"/>
            <a:r>
              <a:rPr lang="en-US" dirty="0" smtClean="0"/>
              <a:t>Updating CORS ref frame/coordinates</a:t>
            </a:r>
          </a:p>
          <a:p>
            <a:pPr eaLnBrk="1" hangingPunct="1"/>
            <a:r>
              <a:rPr lang="en-US" dirty="0" smtClean="0"/>
              <a:t>VDATUM</a:t>
            </a:r>
            <a:endParaRPr lang="en-US" dirty="0" smtClean="0"/>
          </a:p>
          <a:p>
            <a:pPr eaLnBrk="1" hangingPunct="1"/>
            <a:r>
              <a:rPr lang="en-US" dirty="0" smtClean="0"/>
              <a:t>Revamping the </a:t>
            </a:r>
            <a:r>
              <a:rPr lang="en-US" sz="2800" dirty="0" smtClean="0"/>
              <a:t>NSRS</a:t>
            </a:r>
            <a:r>
              <a:rPr lang="en-US" dirty="0" smtClean="0"/>
              <a:t> (</a:t>
            </a:r>
            <a:r>
              <a:rPr lang="en-US" dirty="0" err="1" smtClean="0"/>
              <a:t>geometric&amp;orthometric</a:t>
            </a:r>
            <a:r>
              <a:rPr lang="en-US" dirty="0" smtClean="0"/>
              <a:t>)</a:t>
            </a:r>
          </a:p>
          <a:p>
            <a:pPr eaLnBrk="1" hangingPunct="1"/>
            <a:r>
              <a:rPr lang="en-US" dirty="0" smtClean="0"/>
              <a:t>Datasheets, understanding the </a:t>
            </a:r>
            <a:r>
              <a:rPr lang="en-US" dirty="0" smtClean="0"/>
              <a:t>metadata</a:t>
            </a:r>
          </a:p>
          <a:p>
            <a:pPr eaLnBrk="1" hangingPunct="1"/>
            <a:r>
              <a:rPr lang="en-US" dirty="0" smtClean="0"/>
              <a:t>March </a:t>
            </a:r>
            <a:r>
              <a:rPr lang="en-US" dirty="0" smtClean="0"/>
              <a:t>19, NSPS-sponsored Survey USA</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14400" y="0"/>
            <a:ext cx="12192000" cy="7391400"/>
          </a:xfrm>
          <a:prstGeom prst="rect">
            <a:avLst/>
          </a:prstGeom>
          <a:noFill/>
          <a:ln w="9525">
            <a:noFill/>
            <a:miter lim="800000"/>
            <a:headEnd/>
            <a:tailEnd/>
          </a:ln>
        </p:spPr>
      </p:pic>
      <p:sp>
        <p:nvSpPr>
          <p:cNvPr id="3" name="Oval 2"/>
          <p:cNvSpPr/>
          <p:nvPr/>
        </p:nvSpPr>
        <p:spPr>
          <a:xfrm rot="16200000">
            <a:off x="4686300" y="1638300"/>
            <a:ext cx="6858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C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28600" y="1371600"/>
            <a:ext cx="12192000" cy="7391400"/>
          </a:xfrm>
          <a:prstGeom prst="rect">
            <a:avLst/>
          </a:prstGeom>
          <a:noFill/>
          <a:ln w="9525">
            <a:noFill/>
            <a:miter lim="800000"/>
            <a:headEnd/>
            <a:tailEnd/>
          </a:ln>
        </p:spPr>
      </p:pic>
      <p:sp>
        <p:nvSpPr>
          <p:cNvPr id="3" name="Title 2"/>
          <p:cNvSpPr>
            <a:spLocks noGrp="1"/>
          </p:cNvSpPr>
          <p:nvPr>
            <p:ph type="title"/>
          </p:nvPr>
        </p:nvSpPr>
        <p:spPr>
          <a:xfrm>
            <a:off x="457200" y="274638"/>
            <a:ext cx="8229600" cy="944562"/>
          </a:xfrm>
        </p:spPr>
        <p:txBody>
          <a:bodyPr/>
          <a:lstStyle/>
          <a:p>
            <a:r>
              <a:rPr lang="en-US" dirty="0" smtClean="0">
                <a:hlinkClick r:id="rId3"/>
              </a:rPr>
              <a:t>http://csrc.ucsd.edu</a:t>
            </a:r>
            <a:r>
              <a:rPr lang="en-US" dirty="0" smtClean="0"/>
              <a:t> [NO www]</a:t>
            </a:r>
            <a:br>
              <a:rPr lang="en-US" dirty="0" smtClean="0"/>
            </a:br>
            <a:r>
              <a:rPr lang="en-US" dirty="0" smtClean="0"/>
              <a:t>Central Coast Ht Mod project</a:t>
            </a:r>
            <a:endParaRPr lang="en-US" dirty="0"/>
          </a:p>
        </p:txBody>
      </p:sp>
      <p:sp>
        <p:nvSpPr>
          <p:cNvPr id="4" name="Content Placeholder 3"/>
          <p:cNvSpPr>
            <a:spLocks noGrp="1"/>
          </p:cNvSpPr>
          <p:nvPr>
            <p:ph idx="1"/>
          </p:nvPr>
        </p:nvSpPr>
        <p:spPr>
          <a:xfrm>
            <a:off x="533400" y="1676400"/>
            <a:ext cx="8229600" cy="4525963"/>
          </a:xfrm>
        </p:spPr>
        <p:txBody>
          <a:bodyPr/>
          <a:lstStyle/>
          <a:p>
            <a:endParaRPr lang="en-US" dirty="0"/>
          </a:p>
        </p:txBody>
      </p:sp>
      <p:sp>
        <p:nvSpPr>
          <p:cNvPr id="5" name="Up Arrow 4"/>
          <p:cNvSpPr/>
          <p:nvPr/>
        </p:nvSpPr>
        <p:spPr bwMode="auto">
          <a:xfrm rot="16040468" flipH="1">
            <a:off x="5616312" y="5918892"/>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OPUS/OPI</a:t>
            </a:r>
            <a:endParaRPr lang="en-US" dirty="0"/>
          </a:p>
        </p:txBody>
      </p:sp>
      <p:sp>
        <p:nvSpPr>
          <p:cNvPr id="3" name="Content Placeholder 2"/>
          <p:cNvSpPr>
            <a:spLocks noGrp="1"/>
          </p:cNvSpPr>
          <p:nvPr>
            <p:ph sz="half" idx="1"/>
          </p:nvPr>
        </p:nvSpPr>
        <p:spPr>
          <a:xfrm>
            <a:off x="304800" y="1600201"/>
            <a:ext cx="4191000" cy="2438400"/>
          </a:xfrm>
          <a:ln>
            <a:solidFill>
              <a:schemeClr val="accent1"/>
            </a:solidFill>
          </a:ln>
        </p:spPr>
        <p:txBody>
          <a:bodyPr/>
          <a:lstStyle/>
          <a:p>
            <a:pPr>
              <a:buNone/>
            </a:pPr>
            <a:r>
              <a:rPr lang="en-US" u="sng" dirty="0" smtClean="0"/>
              <a:t>OPUS-S [static]</a:t>
            </a:r>
          </a:p>
          <a:p>
            <a:pPr>
              <a:buNone/>
            </a:pPr>
            <a:r>
              <a:rPr lang="en-US" dirty="0" smtClean="0"/>
              <a:t>2 hrs-&lt;2 UTC </a:t>
            </a:r>
            <a:r>
              <a:rPr lang="en-US" dirty="0" err="1" smtClean="0"/>
              <a:t>midnites</a:t>
            </a:r>
            <a:endParaRPr lang="en-US" dirty="0" smtClean="0"/>
          </a:p>
          <a:p>
            <a:pPr>
              <a:buNone/>
            </a:pPr>
            <a:r>
              <a:rPr lang="en-US" dirty="0" smtClean="0"/>
              <a:t>[DB (publish): 4.25+ hours]</a:t>
            </a:r>
          </a:p>
          <a:p>
            <a:pPr>
              <a:buNone/>
            </a:pPr>
            <a:r>
              <a:rPr lang="en-US" dirty="0" smtClean="0"/>
              <a:t>3 CORS, no distance limit</a:t>
            </a:r>
          </a:p>
          <a:p>
            <a:pPr>
              <a:buNone/>
            </a:pPr>
            <a:endParaRPr lang="en-US" dirty="0" smtClean="0"/>
          </a:p>
          <a:p>
            <a:pPr>
              <a:buNone/>
            </a:pPr>
            <a:endParaRPr lang="en-US" dirty="0" smtClean="0"/>
          </a:p>
          <a:p>
            <a:pPr>
              <a:buNone/>
            </a:pPr>
            <a:endParaRPr lang="en-US" dirty="0" smtClean="0"/>
          </a:p>
        </p:txBody>
      </p:sp>
      <p:sp>
        <p:nvSpPr>
          <p:cNvPr id="4" name="Content Placeholder 3"/>
          <p:cNvSpPr>
            <a:spLocks noGrp="1"/>
          </p:cNvSpPr>
          <p:nvPr>
            <p:ph sz="half" idx="2"/>
          </p:nvPr>
        </p:nvSpPr>
        <p:spPr>
          <a:xfrm>
            <a:off x="4648200" y="1600201"/>
            <a:ext cx="4267200" cy="2438400"/>
          </a:xfrm>
          <a:ln w="19050">
            <a:solidFill>
              <a:schemeClr val="accent2">
                <a:lumMod val="40000"/>
                <a:lumOff val="60000"/>
              </a:schemeClr>
            </a:solidFill>
          </a:ln>
        </p:spPr>
        <p:txBody>
          <a:bodyPr/>
          <a:lstStyle/>
          <a:p>
            <a:pPr>
              <a:buNone/>
            </a:pPr>
            <a:r>
              <a:rPr lang="en-US" u="sng" dirty="0" smtClean="0"/>
              <a:t>OPUS-RS [rapid static]</a:t>
            </a:r>
          </a:p>
          <a:p>
            <a:pPr>
              <a:buNone/>
            </a:pPr>
            <a:r>
              <a:rPr lang="en-US" dirty="0" smtClean="0"/>
              <a:t>15-120 minutes</a:t>
            </a:r>
          </a:p>
          <a:p>
            <a:pPr>
              <a:buNone/>
            </a:pPr>
            <a:r>
              <a:rPr lang="en-US" dirty="0" smtClean="0"/>
              <a:t>Up to 9 CORS w/in 250km</a:t>
            </a:r>
          </a:p>
          <a:p>
            <a:pPr>
              <a:buNone/>
            </a:pPr>
            <a:r>
              <a:rPr lang="en-US" dirty="0" smtClean="0"/>
              <a:t>Within 50km of circle “enclosing” each 3 CORS</a:t>
            </a:r>
          </a:p>
          <a:p>
            <a:pPr>
              <a:buNone/>
            </a:pPr>
            <a:endParaRPr lang="en-US" dirty="0" smtClean="0"/>
          </a:p>
        </p:txBody>
      </p:sp>
      <p:sp>
        <p:nvSpPr>
          <p:cNvPr id="7" name="TextBox 6"/>
          <p:cNvSpPr txBox="1"/>
          <p:nvPr/>
        </p:nvSpPr>
        <p:spPr>
          <a:xfrm>
            <a:off x="304800" y="4191000"/>
            <a:ext cx="8229600" cy="1938992"/>
          </a:xfrm>
          <a:prstGeom prst="rect">
            <a:avLst/>
          </a:prstGeom>
          <a:noFill/>
        </p:spPr>
        <p:txBody>
          <a:bodyPr wrap="square" rtlCol="0">
            <a:spAutoFit/>
          </a:bodyPr>
          <a:lstStyle/>
          <a:p>
            <a:pPr>
              <a:buFont typeface="Arial" pitchFamily="34" charset="0"/>
              <a:buChar char="•"/>
            </a:pPr>
            <a:r>
              <a:rPr lang="en-US" sz="2400" dirty="0" smtClean="0"/>
              <a:t>Need to know/provide antenna model, and correct HI</a:t>
            </a:r>
          </a:p>
          <a:p>
            <a:pPr>
              <a:buFont typeface="Arial" pitchFamily="34" charset="0"/>
              <a:buChar char="•"/>
            </a:pPr>
            <a:r>
              <a:rPr lang="en-US" sz="2400" dirty="0" err="1" smtClean="0"/>
              <a:t>Orthometric</a:t>
            </a:r>
            <a:r>
              <a:rPr lang="en-US" sz="2400" dirty="0" smtClean="0"/>
              <a:t> height is calculated from </a:t>
            </a:r>
            <a:r>
              <a:rPr lang="en-US" sz="2400" dirty="0" err="1" smtClean="0"/>
              <a:t>eHt</a:t>
            </a:r>
            <a:r>
              <a:rPr lang="en-US" sz="2400" dirty="0" smtClean="0"/>
              <a:t> and GEOID09</a:t>
            </a:r>
          </a:p>
          <a:p>
            <a:pPr>
              <a:buFont typeface="Arial" pitchFamily="34" charset="0"/>
              <a:buChar char="•"/>
            </a:pPr>
            <a:r>
              <a:rPr lang="en-US" sz="2400" dirty="0" smtClean="0"/>
              <a:t>NAD83 (CORS96) is 2002.0 epoch; ITRF00 is survey date</a:t>
            </a:r>
          </a:p>
          <a:p>
            <a:pPr>
              <a:buFont typeface="Arial" pitchFamily="34" charset="0"/>
              <a:buChar char="•"/>
            </a:pPr>
            <a:r>
              <a:rPr lang="en-US" sz="2400" dirty="0" smtClean="0"/>
              <a:t>Coordinates, </a:t>
            </a:r>
            <a:r>
              <a:rPr lang="en-US" sz="2400" dirty="0" err="1" smtClean="0"/>
              <a:t>eht</a:t>
            </a:r>
            <a:r>
              <a:rPr lang="en-US" sz="2400" dirty="0" smtClean="0"/>
              <a:t> and RMS values provided</a:t>
            </a:r>
          </a:p>
          <a:p>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906" name="AutoShape 42"/>
          <p:cNvCxnSpPr>
            <a:cxnSpLocks noChangeShapeType="1"/>
          </p:cNvCxnSpPr>
          <p:nvPr/>
        </p:nvCxnSpPr>
        <p:spPr bwMode="auto">
          <a:xfrm>
            <a:off x="914400" y="5772150"/>
            <a:ext cx="6399213" cy="0"/>
          </a:xfrm>
          <a:prstGeom prst="straightConnector1">
            <a:avLst/>
          </a:prstGeom>
          <a:noFill/>
          <a:ln w="101600">
            <a:solidFill>
              <a:srgbClr val="777777"/>
            </a:solidFill>
            <a:prstDash val="sysDot"/>
            <a:round/>
            <a:headEnd/>
            <a:tailEnd type="triangle" w="med" len="med"/>
          </a:ln>
        </p:spPr>
      </p:cxnSp>
      <p:pic>
        <p:nvPicPr>
          <p:cNvPr id="58371" name="Picture 41" descr="monument"/>
          <p:cNvPicPr>
            <a:picLocks noChangeAspect="1" noChangeArrowheads="1"/>
          </p:cNvPicPr>
          <p:nvPr/>
        </p:nvPicPr>
        <p:blipFill>
          <a:blip r:embed="rId3" cstate="print"/>
          <a:srcRect/>
          <a:stretch>
            <a:fillRect/>
          </a:stretch>
        </p:blipFill>
        <p:spPr bwMode="auto">
          <a:xfrm>
            <a:off x="881063" y="2921000"/>
            <a:ext cx="1004887" cy="1004888"/>
          </a:xfrm>
          <a:prstGeom prst="rect">
            <a:avLst/>
          </a:prstGeom>
          <a:noFill/>
          <a:ln w="9525">
            <a:noFill/>
            <a:miter lim="800000"/>
            <a:headEnd/>
            <a:tailEnd/>
          </a:ln>
        </p:spPr>
      </p:pic>
      <p:cxnSp>
        <p:nvCxnSpPr>
          <p:cNvPr id="36890" name="AutoShape 26"/>
          <p:cNvCxnSpPr>
            <a:cxnSpLocks noChangeShapeType="1"/>
            <a:endCxn id="58376" idx="4"/>
          </p:cNvCxnSpPr>
          <p:nvPr/>
        </p:nvCxnSpPr>
        <p:spPr bwMode="auto">
          <a:xfrm>
            <a:off x="2151063" y="376238"/>
            <a:ext cx="2487612" cy="1452562"/>
          </a:xfrm>
          <a:prstGeom prst="curvedConnector2">
            <a:avLst/>
          </a:prstGeom>
          <a:noFill/>
          <a:ln w="101600">
            <a:solidFill>
              <a:srgbClr val="0000FF"/>
            </a:solidFill>
            <a:round/>
            <a:headEnd/>
            <a:tailEnd type="triangle" w="med" len="med"/>
          </a:ln>
        </p:spPr>
      </p:cxnSp>
      <p:cxnSp>
        <p:nvCxnSpPr>
          <p:cNvPr id="36888" name="AutoShape 24"/>
          <p:cNvCxnSpPr>
            <a:cxnSpLocks noChangeShapeType="1"/>
            <a:endCxn id="58376" idx="4"/>
          </p:cNvCxnSpPr>
          <p:nvPr/>
        </p:nvCxnSpPr>
        <p:spPr bwMode="auto">
          <a:xfrm rot="10800000" flipV="1">
            <a:off x="4638675" y="392113"/>
            <a:ext cx="2479675" cy="1436687"/>
          </a:xfrm>
          <a:prstGeom prst="curvedConnector2">
            <a:avLst/>
          </a:prstGeom>
          <a:noFill/>
          <a:ln w="101600">
            <a:solidFill>
              <a:srgbClr val="FF0000"/>
            </a:solidFill>
            <a:round/>
            <a:headEnd/>
            <a:tailEnd type="triangle" w="med" len="med"/>
          </a:ln>
        </p:spPr>
      </p:cxnSp>
      <p:pic>
        <p:nvPicPr>
          <p:cNvPr id="58374" name="Picture 2" descr="tripod"/>
          <p:cNvPicPr>
            <a:picLocks noChangeAspect="1" noChangeArrowheads="1"/>
          </p:cNvPicPr>
          <p:nvPr/>
        </p:nvPicPr>
        <p:blipFill>
          <a:blip r:embed="rId4" cstate="print"/>
          <a:srcRect/>
          <a:stretch>
            <a:fillRect/>
          </a:stretch>
        </p:blipFill>
        <p:spPr bwMode="auto">
          <a:xfrm>
            <a:off x="160338" y="700088"/>
            <a:ext cx="2711450" cy="4003675"/>
          </a:xfrm>
          <a:prstGeom prst="rect">
            <a:avLst/>
          </a:prstGeom>
          <a:noFill/>
          <a:ln w="9525">
            <a:noFill/>
            <a:miter lim="800000"/>
            <a:headEnd/>
            <a:tailEnd/>
          </a:ln>
        </p:spPr>
      </p:pic>
      <p:sp>
        <p:nvSpPr>
          <p:cNvPr id="36867" name="chair1"/>
          <p:cNvSpPr>
            <a:spLocks noEditPoints="1" noChangeArrowheads="1"/>
          </p:cNvSpPr>
          <p:nvPr/>
        </p:nvSpPr>
        <p:spPr bwMode="auto">
          <a:xfrm rot="10800000">
            <a:off x="284163" y="266700"/>
            <a:ext cx="2211387" cy="41433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1593 w 21600"/>
              <a:gd name="T9" fmla="*/ 7848 h 21600"/>
              <a:gd name="T10" fmla="*/ 20317 w 21600"/>
              <a:gd name="T11" fmla="*/ 17575 h 21600"/>
            </a:gdLst>
            <a:ahLst/>
            <a:cxnLst>
              <a:cxn ang="0">
                <a:pos x="T0" y="T1"/>
              </a:cxn>
              <a:cxn ang="0">
                <a:pos x="T2" y="T3"/>
              </a:cxn>
              <a:cxn ang="0">
                <a:pos x="T4" y="T5"/>
              </a:cxn>
              <a:cxn ang="0">
                <a:pos x="T6" y="T7"/>
              </a:cxn>
            </a:cxnLst>
            <a:rect l="T8" t="T9" r="T10" b="T11"/>
            <a:pathLst>
              <a:path w="21600" h="21600" extrusionOk="0">
                <a:moveTo>
                  <a:pt x="17752" y="5993"/>
                </a:moveTo>
                <a:lnTo>
                  <a:pt x="13862" y="5993"/>
                </a:lnTo>
                <a:lnTo>
                  <a:pt x="13862" y="3443"/>
                </a:lnTo>
                <a:lnTo>
                  <a:pt x="18455" y="3443"/>
                </a:lnTo>
                <a:lnTo>
                  <a:pt x="18952" y="3443"/>
                </a:lnTo>
                <a:lnTo>
                  <a:pt x="19448" y="3354"/>
                </a:lnTo>
                <a:lnTo>
                  <a:pt x="19697" y="3220"/>
                </a:lnTo>
                <a:lnTo>
                  <a:pt x="20234" y="3041"/>
                </a:lnTo>
                <a:lnTo>
                  <a:pt x="20566" y="2817"/>
                </a:lnTo>
                <a:lnTo>
                  <a:pt x="20731" y="2460"/>
                </a:lnTo>
                <a:lnTo>
                  <a:pt x="20897" y="2102"/>
                </a:lnTo>
                <a:lnTo>
                  <a:pt x="20897" y="1744"/>
                </a:lnTo>
                <a:lnTo>
                  <a:pt x="20897" y="1431"/>
                </a:lnTo>
                <a:lnTo>
                  <a:pt x="20731" y="1073"/>
                </a:lnTo>
                <a:lnTo>
                  <a:pt x="20566" y="716"/>
                </a:lnTo>
                <a:lnTo>
                  <a:pt x="20234" y="492"/>
                </a:lnTo>
                <a:lnTo>
                  <a:pt x="19697" y="224"/>
                </a:lnTo>
                <a:lnTo>
                  <a:pt x="19448" y="134"/>
                </a:lnTo>
                <a:lnTo>
                  <a:pt x="18952" y="0"/>
                </a:lnTo>
                <a:lnTo>
                  <a:pt x="18455" y="0"/>
                </a:lnTo>
                <a:lnTo>
                  <a:pt x="10966" y="0"/>
                </a:lnTo>
                <a:lnTo>
                  <a:pt x="3641" y="0"/>
                </a:lnTo>
                <a:lnTo>
                  <a:pt x="3145" y="0"/>
                </a:lnTo>
                <a:lnTo>
                  <a:pt x="2648" y="134"/>
                </a:lnTo>
                <a:lnTo>
                  <a:pt x="2276" y="224"/>
                </a:lnTo>
                <a:lnTo>
                  <a:pt x="1945" y="492"/>
                </a:lnTo>
                <a:lnTo>
                  <a:pt x="1697" y="716"/>
                </a:lnTo>
                <a:lnTo>
                  <a:pt x="1366" y="1073"/>
                </a:lnTo>
                <a:lnTo>
                  <a:pt x="1200" y="1431"/>
                </a:lnTo>
                <a:lnTo>
                  <a:pt x="1200" y="1744"/>
                </a:lnTo>
                <a:lnTo>
                  <a:pt x="1200" y="2102"/>
                </a:lnTo>
                <a:lnTo>
                  <a:pt x="1366" y="2460"/>
                </a:lnTo>
                <a:lnTo>
                  <a:pt x="1697" y="2817"/>
                </a:lnTo>
                <a:lnTo>
                  <a:pt x="1945" y="3041"/>
                </a:lnTo>
                <a:lnTo>
                  <a:pt x="2276" y="3220"/>
                </a:lnTo>
                <a:lnTo>
                  <a:pt x="2648" y="3354"/>
                </a:lnTo>
                <a:lnTo>
                  <a:pt x="3145" y="3443"/>
                </a:lnTo>
                <a:lnTo>
                  <a:pt x="3641" y="3443"/>
                </a:lnTo>
                <a:lnTo>
                  <a:pt x="8152" y="3443"/>
                </a:lnTo>
                <a:lnTo>
                  <a:pt x="8152" y="5993"/>
                </a:lnTo>
                <a:lnTo>
                  <a:pt x="3890" y="5993"/>
                </a:lnTo>
                <a:lnTo>
                  <a:pt x="3145" y="6127"/>
                </a:lnTo>
                <a:lnTo>
                  <a:pt x="2276" y="6306"/>
                </a:lnTo>
                <a:lnTo>
                  <a:pt x="1697" y="6663"/>
                </a:lnTo>
                <a:lnTo>
                  <a:pt x="1200" y="7155"/>
                </a:lnTo>
                <a:lnTo>
                  <a:pt x="662" y="7737"/>
                </a:lnTo>
                <a:lnTo>
                  <a:pt x="166" y="8273"/>
                </a:lnTo>
                <a:lnTo>
                  <a:pt x="0" y="8989"/>
                </a:lnTo>
                <a:lnTo>
                  <a:pt x="0" y="9525"/>
                </a:lnTo>
                <a:lnTo>
                  <a:pt x="0" y="10822"/>
                </a:lnTo>
                <a:lnTo>
                  <a:pt x="0" y="15831"/>
                </a:lnTo>
                <a:lnTo>
                  <a:pt x="166" y="16547"/>
                </a:lnTo>
                <a:lnTo>
                  <a:pt x="662" y="17307"/>
                </a:lnTo>
                <a:lnTo>
                  <a:pt x="1697" y="18380"/>
                </a:lnTo>
                <a:lnTo>
                  <a:pt x="2814" y="19275"/>
                </a:lnTo>
                <a:lnTo>
                  <a:pt x="3641" y="19766"/>
                </a:lnTo>
                <a:lnTo>
                  <a:pt x="4428" y="20169"/>
                </a:lnTo>
                <a:lnTo>
                  <a:pt x="5421" y="20527"/>
                </a:lnTo>
                <a:lnTo>
                  <a:pt x="6372" y="20884"/>
                </a:lnTo>
                <a:lnTo>
                  <a:pt x="7572" y="21242"/>
                </a:lnTo>
                <a:lnTo>
                  <a:pt x="8648" y="21466"/>
                </a:lnTo>
                <a:lnTo>
                  <a:pt x="9766" y="21600"/>
                </a:lnTo>
                <a:lnTo>
                  <a:pt x="11131" y="21600"/>
                </a:lnTo>
                <a:lnTo>
                  <a:pt x="12414" y="21600"/>
                </a:lnTo>
                <a:lnTo>
                  <a:pt x="13779" y="21466"/>
                </a:lnTo>
                <a:lnTo>
                  <a:pt x="14855" y="21242"/>
                </a:lnTo>
                <a:lnTo>
                  <a:pt x="15807" y="20884"/>
                </a:lnTo>
                <a:lnTo>
                  <a:pt x="16841" y="20527"/>
                </a:lnTo>
                <a:lnTo>
                  <a:pt x="17669" y="20169"/>
                </a:lnTo>
                <a:lnTo>
                  <a:pt x="18455" y="19766"/>
                </a:lnTo>
                <a:lnTo>
                  <a:pt x="19117" y="19275"/>
                </a:lnTo>
                <a:lnTo>
                  <a:pt x="20234" y="18380"/>
                </a:lnTo>
                <a:lnTo>
                  <a:pt x="21062" y="17307"/>
                </a:lnTo>
                <a:lnTo>
                  <a:pt x="21600" y="16547"/>
                </a:lnTo>
                <a:lnTo>
                  <a:pt x="21600" y="15831"/>
                </a:lnTo>
                <a:lnTo>
                  <a:pt x="21600" y="10733"/>
                </a:lnTo>
                <a:lnTo>
                  <a:pt x="21600" y="9525"/>
                </a:lnTo>
                <a:lnTo>
                  <a:pt x="21600" y="8989"/>
                </a:lnTo>
                <a:lnTo>
                  <a:pt x="21434" y="8273"/>
                </a:lnTo>
                <a:lnTo>
                  <a:pt x="21062" y="7737"/>
                </a:lnTo>
                <a:lnTo>
                  <a:pt x="20566" y="7155"/>
                </a:lnTo>
                <a:lnTo>
                  <a:pt x="19903" y="6663"/>
                </a:lnTo>
                <a:lnTo>
                  <a:pt x="19283" y="6306"/>
                </a:lnTo>
                <a:lnTo>
                  <a:pt x="18621" y="6127"/>
                </a:lnTo>
                <a:lnTo>
                  <a:pt x="17752" y="5993"/>
                </a:lnTo>
                <a:close/>
              </a:path>
              <a:path w="21600" h="21600" extrusionOk="0">
                <a:moveTo>
                  <a:pt x="8152" y="3443"/>
                </a:moveTo>
                <a:lnTo>
                  <a:pt x="13862" y="3443"/>
                </a:lnTo>
              </a:path>
              <a:path w="21600" h="21600" extrusionOk="0">
                <a:moveTo>
                  <a:pt x="8152" y="5993"/>
                </a:moveTo>
                <a:lnTo>
                  <a:pt x="13862" y="5993"/>
                </a:lnTo>
              </a:path>
            </a:pathLst>
          </a:custGeom>
          <a:solidFill>
            <a:srgbClr val="FFFF99"/>
          </a:solidFill>
          <a:ln w="9525">
            <a:solidFill>
              <a:srgbClr val="0000FF"/>
            </a:solidFill>
            <a:miter lim="800000"/>
            <a:headEnd/>
            <a:tailEnd/>
          </a:ln>
          <a:effectLst>
            <a:outerShdw dist="107763" dir="2700000" algn="ctr" rotWithShape="0">
              <a:srgbClr val="808080"/>
            </a:outerShdw>
          </a:effectLst>
        </p:spPr>
        <p:txBody>
          <a:bodyPr rot="10800000"/>
          <a:lstStyle/>
          <a:p>
            <a:pPr algn="ctr">
              <a:spcBef>
                <a:spcPct val="50000"/>
              </a:spcBef>
              <a:defRPr/>
            </a:pPr>
            <a:endParaRPr lang="en-US" sz="1200">
              <a:solidFill>
                <a:schemeClr val="accent2"/>
              </a:solidFill>
              <a:latin typeface="Arial" charset="0"/>
            </a:endParaRPr>
          </a:p>
        </p:txBody>
      </p:sp>
      <p:sp>
        <p:nvSpPr>
          <p:cNvPr id="58376" name="laptop"/>
          <p:cNvSpPr>
            <a:spLocks noEditPoints="1" noChangeArrowheads="1"/>
          </p:cNvSpPr>
          <p:nvPr/>
        </p:nvSpPr>
        <p:spPr bwMode="auto">
          <a:xfrm>
            <a:off x="2247900" y="1828800"/>
            <a:ext cx="4781550" cy="3046413"/>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EAEAEA"/>
          </a:solidFill>
          <a:ln w="9525">
            <a:solidFill>
              <a:srgbClr val="880000"/>
            </a:solidFill>
            <a:miter lim="800000"/>
            <a:headEnd/>
            <a:tailEnd/>
          </a:ln>
        </p:spPr>
        <p:txBody>
          <a:bodyPr/>
          <a:lstStyle/>
          <a:p>
            <a:endParaRPr lang="en-US"/>
          </a:p>
        </p:txBody>
      </p:sp>
      <p:sp>
        <p:nvSpPr>
          <p:cNvPr id="58377" name="Text Box 5"/>
          <p:cNvSpPr txBox="1">
            <a:spLocks noChangeArrowheads="1"/>
          </p:cNvSpPr>
          <p:nvPr/>
        </p:nvSpPr>
        <p:spPr bwMode="auto">
          <a:xfrm>
            <a:off x="3030538" y="1897063"/>
            <a:ext cx="3238500" cy="1828800"/>
          </a:xfrm>
          <a:prstGeom prst="rect">
            <a:avLst/>
          </a:prstGeom>
          <a:solidFill>
            <a:srgbClr val="FFCC99"/>
          </a:solidFill>
          <a:ln w="31750">
            <a:solidFill>
              <a:srgbClr val="880000"/>
            </a:solidFill>
            <a:miter lim="800000"/>
            <a:headEnd/>
            <a:tailEnd/>
          </a:ln>
        </p:spPr>
        <p:txBody>
          <a:bodyPr/>
          <a:lstStyle/>
          <a:p>
            <a:pPr algn="ctr">
              <a:spcBef>
                <a:spcPct val="50000"/>
              </a:spcBef>
            </a:pPr>
            <a:r>
              <a:rPr lang="en-US" sz="1600">
                <a:solidFill>
                  <a:srgbClr val="880000"/>
                </a:solidFill>
              </a:rPr>
              <a:t>online positioning user service </a:t>
            </a:r>
            <a:br>
              <a:rPr lang="en-US" sz="1600">
                <a:solidFill>
                  <a:srgbClr val="880000"/>
                </a:solidFill>
              </a:rPr>
            </a:br>
            <a:r>
              <a:rPr lang="en-US" sz="5400">
                <a:solidFill>
                  <a:srgbClr val="880000"/>
                </a:solidFill>
              </a:rPr>
              <a:t>OPUS</a:t>
            </a:r>
            <a:r>
              <a:rPr lang="en-US">
                <a:solidFill>
                  <a:srgbClr val="880000"/>
                </a:solidFill>
              </a:rPr>
              <a:t/>
            </a:r>
            <a:br>
              <a:rPr lang="en-US">
                <a:solidFill>
                  <a:srgbClr val="880000"/>
                </a:solidFill>
              </a:rPr>
            </a:br>
            <a:r>
              <a:rPr lang="en-US" sz="2000">
                <a:solidFill>
                  <a:srgbClr val="880000"/>
                </a:solidFill>
              </a:rPr>
              <a:t>www.ngs.noaa.gov/OPUS</a:t>
            </a:r>
            <a:r>
              <a:rPr lang="en-US">
                <a:solidFill>
                  <a:srgbClr val="880000"/>
                </a:solidFill>
              </a:rPr>
              <a:t>/</a:t>
            </a:r>
          </a:p>
          <a:p>
            <a:pPr algn="ctr">
              <a:spcBef>
                <a:spcPct val="50000"/>
              </a:spcBef>
            </a:pPr>
            <a:endParaRPr lang="en-US">
              <a:solidFill>
                <a:srgbClr val="880000"/>
              </a:solidFill>
            </a:endParaRPr>
          </a:p>
        </p:txBody>
      </p:sp>
      <p:sp>
        <p:nvSpPr>
          <p:cNvPr id="36870" name="Text Box 6"/>
          <p:cNvSpPr txBox="1">
            <a:spLocks noChangeArrowheads="1"/>
          </p:cNvSpPr>
          <p:nvPr/>
        </p:nvSpPr>
        <p:spPr bwMode="auto">
          <a:xfrm>
            <a:off x="3252788" y="5505450"/>
            <a:ext cx="2162175" cy="1130300"/>
          </a:xfrm>
          <a:prstGeom prst="rect">
            <a:avLst/>
          </a:prstGeom>
          <a:solidFill>
            <a:srgbClr val="FFFF99"/>
          </a:solidFill>
          <a:ln w="63500">
            <a:solidFill>
              <a:srgbClr val="800080"/>
            </a:solidFill>
            <a:miter lim="800000"/>
            <a:headEnd/>
            <a:tailEnd/>
          </a:ln>
        </p:spPr>
        <p:txBody>
          <a:bodyPr>
            <a:spAutoFit/>
          </a:bodyPr>
          <a:lstStyle/>
          <a:p>
            <a:pPr>
              <a:spcBef>
                <a:spcPct val="50000"/>
              </a:spcBef>
            </a:pPr>
            <a:r>
              <a:rPr lang="en-US" sz="2000">
                <a:solidFill>
                  <a:schemeClr val="hlink"/>
                </a:solidFill>
              </a:rPr>
              <a:t>      </a:t>
            </a:r>
            <a:r>
              <a:rPr lang="en-US" sz="3200" b="1">
                <a:solidFill>
                  <a:schemeClr val="hlink"/>
                </a:solidFill>
              </a:rPr>
              <a:t>your </a:t>
            </a:r>
            <a:br>
              <a:rPr lang="en-US" sz="3200" b="1">
                <a:solidFill>
                  <a:schemeClr val="hlink"/>
                </a:solidFill>
              </a:rPr>
            </a:br>
            <a:r>
              <a:rPr lang="en-US" sz="3200" b="1">
                <a:solidFill>
                  <a:schemeClr val="hlink"/>
                </a:solidFill>
              </a:rPr>
              <a:t>position</a:t>
            </a:r>
          </a:p>
        </p:txBody>
      </p:sp>
      <p:sp>
        <p:nvSpPr>
          <p:cNvPr id="58379" name="Text Box 9"/>
          <p:cNvSpPr txBox="1">
            <a:spLocks noChangeArrowheads="1"/>
          </p:cNvSpPr>
          <p:nvPr/>
        </p:nvSpPr>
        <p:spPr bwMode="auto">
          <a:xfrm>
            <a:off x="314325" y="1008063"/>
            <a:ext cx="2151063" cy="769937"/>
          </a:xfrm>
          <a:prstGeom prst="rect">
            <a:avLst/>
          </a:prstGeom>
          <a:solidFill>
            <a:srgbClr val="FFFF99"/>
          </a:solidFill>
          <a:ln w="63500">
            <a:solidFill>
              <a:srgbClr val="0000FF"/>
            </a:solidFill>
            <a:miter lim="800000"/>
            <a:headEnd/>
            <a:tailEnd/>
          </a:ln>
        </p:spPr>
        <p:txBody>
          <a:bodyPr/>
          <a:lstStyle/>
          <a:p>
            <a:pPr algn="ctr">
              <a:spcBef>
                <a:spcPct val="50000"/>
              </a:spcBef>
            </a:pPr>
            <a:r>
              <a:rPr lang="en-US" sz="2000">
                <a:solidFill>
                  <a:schemeClr val="accent2"/>
                </a:solidFill>
              </a:rPr>
              <a:t>your</a:t>
            </a:r>
            <a:br>
              <a:rPr lang="en-US" sz="2000">
                <a:solidFill>
                  <a:schemeClr val="accent2"/>
                </a:solidFill>
              </a:rPr>
            </a:br>
            <a:r>
              <a:rPr lang="en-US" sz="2000">
                <a:solidFill>
                  <a:schemeClr val="accent2"/>
                </a:solidFill>
              </a:rPr>
              <a:t>GPS data</a:t>
            </a:r>
          </a:p>
        </p:txBody>
      </p:sp>
      <p:sp>
        <p:nvSpPr>
          <p:cNvPr id="58380" name="AutoShape 10"/>
          <p:cNvSpPr>
            <a:spLocks noChangeArrowheads="1"/>
          </p:cNvSpPr>
          <p:nvPr/>
        </p:nvSpPr>
        <p:spPr bwMode="auto">
          <a:xfrm>
            <a:off x="6623050" y="146050"/>
            <a:ext cx="2409825" cy="3465513"/>
          </a:xfrm>
          <a:prstGeom prst="flowChartMagneticDisk">
            <a:avLst/>
          </a:prstGeom>
          <a:solidFill>
            <a:srgbClr val="FFCC99"/>
          </a:solidFill>
          <a:ln w="9525">
            <a:solidFill>
              <a:srgbClr val="800000"/>
            </a:solidFill>
            <a:round/>
            <a:headEnd/>
            <a:tailEnd/>
          </a:ln>
        </p:spPr>
        <p:txBody>
          <a:bodyPr wrap="none" anchor="ctr"/>
          <a:lstStyle/>
          <a:p>
            <a:endParaRPr lang="en-US" sz="1400" b="1">
              <a:solidFill>
                <a:srgbClr val="808080"/>
              </a:solidFill>
            </a:endParaRPr>
          </a:p>
          <a:p>
            <a:endParaRPr lang="en-US" sz="1400" b="1">
              <a:solidFill>
                <a:srgbClr val="880000"/>
              </a:solidFill>
            </a:endParaRPr>
          </a:p>
          <a:p>
            <a:r>
              <a:rPr lang="en-US" sz="1400" b="1">
                <a:solidFill>
                  <a:srgbClr val="880000"/>
                </a:solidFill>
              </a:rPr>
              <a:t/>
            </a:r>
            <a:br>
              <a:rPr lang="en-US" sz="1400" b="1">
                <a:solidFill>
                  <a:srgbClr val="880000"/>
                </a:solidFill>
              </a:rPr>
            </a:br>
            <a:endParaRPr lang="en-US" sz="1400" b="1">
              <a:solidFill>
                <a:srgbClr val="880000"/>
              </a:solidFill>
            </a:endParaRPr>
          </a:p>
          <a:p>
            <a:r>
              <a:rPr lang="en-US" sz="1400" b="1">
                <a:solidFill>
                  <a:srgbClr val="880000"/>
                </a:solidFill>
              </a:rPr>
              <a:t>IERS geophysical models</a:t>
            </a:r>
            <a:br>
              <a:rPr lang="en-US" sz="1400" b="1">
                <a:solidFill>
                  <a:srgbClr val="880000"/>
                </a:solidFill>
              </a:rPr>
            </a:br>
            <a:r>
              <a:rPr lang="en-US" sz="1400" b="1">
                <a:solidFill>
                  <a:srgbClr val="880000"/>
                </a:solidFill>
              </a:rPr>
              <a:t>IGS satellite orbits</a:t>
            </a:r>
            <a:br>
              <a:rPr lang="en-US" sz="1400" b="1">
                <a:solidFill>
                  <a:srgbClr val="880000"/>
                </a:solidFill>
              </a:rPr>
            </a:br>
            <a:r>
              <a:rPr lang="en-US" sz="1400" b="1">
                <a:solidFill>
                  <a:srgbClr val="880000"/>
                </a:solidFill>
              </a:rPr>
              <a:t>ITRF reference frames</a:t>
            </a:r>
          </a:p>
          <a:p>
            <a:r>
              <a:rPr lang="en-US" sz="1400" b="1">
                <a:solidFill>
                  <a:srgbClr val="880000"/>
                </a:solidFill>
              </a:rPr>
              <a:t>NGS antenna calibrations</a:t>
            </a:r>
            <a:br>
              <a:rPr lang="en-US" sz="1400" b="1">
                <a:solidFill>
                  <a:srgbClr val="880000"/>
                </a:solidFill>
              </a:rPr>
            </a:br>
            <a:r>
              <a:rPr lang="en-US" sz="1400" b="1">
                <a:solidFill>
                  <a:srgbClr val="880000"/>
                </a:solidFill>
              </a:rPr>
              <a:t>NGS CORS base stations</a:t>
            </a:r>
            <a:br>
              <a:rPr lang="en-US" sz="1400" b="1">
                <a:solidFill>
                  <a:srgbClr val="880000"/>
                </a:solidFill>
              </a:rPr>
            </a:br>
            <a:r>
              <a:rPr lang="en-US" sz="1400" b="1">
                <a:solidFill>
                  <a:srgbClr val="880000"/>
                </a:solidFill>
              </a:rPr>
              <a:t>NGS geodetic toolkit</a:t>
            </a:r>
            <a:r>
              <a:rPr lang="en-US" sz="1400"/>
              <a:t> </a:t>
            </a:r>
            <a:endParaRPr lang="en-US" sz="1400" b="1">
              <a:solidFill>
                <a:srgbClr val="880000"/>
              </a:solidFill>
            </a:endParaRPr>
          </a:p>
          <a:p>
            <a:r>
              <a:rPr lang="en-US" sz="1400" b="1">
                <a:solidFill>
                  <a:srgbClr val="880000"/>
                </a:solidFill>
              </a:rPr>
              <a:t>NGS site information files</a:t>
            </a:r>
            <a:br>
              <a:rPr lang="en-US" sz="1400" b="1">
                <a:solidFill>
                  <a:srgbClr val="880000"/>
                </a:solidFill>
              </a:rPr>
            </a:br>
            <a:r>
              <a:rPr lang="en-US" sz="1400" b="1">
                <a:solidFill>
                  <a:srgbClr val="880000"/>
                </a:solidFill>
              </a:rPr>
              <a:t>UNAVCO teqc conversion</a:t>
            </a:r>
            <a:br>
              <a:rPr lang="en-US" sz="1400" b="1">
                <a:solidFill>
                  <a:srgbClr val="880000"/>
                </a:solidFill>
              </a:rPr>
            </a:br>
            <a:endParaRPr lang="en-US" sz="1400" b="1">
              <a:solidFill>
                <a:srgbClr val="880000"/>
              </a:solidFill>
            </a:endParaRPr>
          </a:p>
          <a:p>
            <a:endParaRPr lang="en-US" sz="1400">
              <a:solidFill>
                <a:srgbClr val="808080"/>
              </a:solidFill>
            </a:endParaRPr>
          </a:p>
          <a:p>
            <a:endParaRPr lang="en-US" sz="1400">
              <a:solidFill>
                <a:srgbClr val="4D4D4D"/>
              </a:solidFill>
            </a:endParaRPr>
          </a:p>
          <a:p>
            <a:endParaRPr lang="en-US" sz="1400">
              <a:solidFill>
                <a:srgbClr val="4D4D4D"/>
              </a:solidFill>
            </a:endParaRPr>
          </a:p>
        </p:txBody>
      </p:sp>
      <p:sp>
        <p:nvSpPr>
          <p:cNvPr id="36876" name="AutoShape 12"/>
          <p:cNvSpPr>
            <a:spLocks noChangeArrowheads="1"/>
          </p:cNvSpPr>
          <p:nvPr/>
        </p:nvSpPr>
        <p:spPr bwMode="auto">
          <a:xfrm>
            <a:off x="7323138" y="4879975"/>
            <a:ext cx="1557337" cy="1830388"/>
          </a:xfrm>
          <a:prstGeom prst="flowChartMagneticDisk">
            <a:avLst/>
          </a:prstGeom>
          <a:solidFill>
            <a:srgbClr val="FFCC99"/>
          </a:solidFill>
          <a:ln w="9525">
            <a:solidFill>
              <a:srgbClr val="880000"/>
            </a:solidFill>
            <a:round/>
            <a:headEnd/>
            <a:tailEnd/>
          </a:ln>
        </p:spPr>
        <p:txBody>
          <a:bodyPr wrap="none" anchor="ctr"/>
          <a:lstStyle/>
          <a:p>
            <a:pPr algn="ctr"/>
            <a:r>
              <a:rPr lang="en-US" b="1">
                <a:solidFill>
                  <a:srgbClr val="777777"/>
                </a:solidFill>
              </a:rPr>
              <a:t>(optional)</a:t>
            </a:r>
          </a:p>
          <a:p>
            <a:pPr algn="ctr"/>
            <a:endParaRPr lang="en-US" b="1">
              <a:solidFill>
                <a:srgbClr val="777777"/>
              </a:solidFill>
            </a:endParaRPr>
          </a:p>
          <a:p>
            <a:pPr algn="ctr"/>
            <a:r>
              <a:rPr lang="en-US" sz="1600" b="1">
                <a:solidFill>
                  <a:srgbClr val="880000"/>
                </a:solidFill>
              </a:rPr>
              <a:t>publish in</a:t>
            </a:r>
            <a:br>
              <a:rPr lang="en-US" sz="1600" b="1">
                <a:solidFill>
                  <a:srgbClr val="880000"/>
                </a:solidFill>
              </a:rPr>
            </a:br>
            <a:r>
              <a:rPr lang="en-US" b="1">
                <a:solidFill>
                  <a:srgbClr val="880000"/>
                </a:solidFill>
              </a:rPr>
              <a:t>NGS</a:t>
            </a:r>
            <a:br>
              <a:rPr lang="en-US" b="1">
                <a:solidFill>
                  <a:srgbClr val="880000"/>
                </a:solidFill>
              </a:rPr>
            </a:br>
            <a:r>
              <a:rPr lang="en-US" b="1">
                <a:solidFill>
                  <a:srgbClr val="880000"/>
                </a:solidFill>
              </a:rPr>
              <a:t>database</a:t>
            </a:r>
          </a:p>
          <a:p>
            <a:pPr algn="ctr"/>
            <a:endParaRPr lang="en-US">
              <a:solidFill>
                <a:srgbClr val="880000"/>
              </a:solidFill>
            </a:endParaRPr>
          </a:p>
        </p:txBody>
      </p:sp>
      <p:cxnSp>
        <p:nvCxnSpPr>
          <p:cNvPr id="36889" name="AutoShape 25"/>
          <p:cNvCxnSpPr>
            <a:cxnSpLocks noChangeShapeType="1"/>
          </p:cNvCxnSpPr>
          <p:nvPr/>
        </p:nvCxnSpPr>
        <p:spPr bwMode="auto">
          <a:xfrm flipH="1">
            <a:off x="4619625" y="4876800"/>
            <a:ext cx="0" cy="639763"/>
          </a:xfrm>
          <a:prstGeom prst="straightConnector1">
            <a:avLst/>
          </a:prstGeom>
          <a:noFill/>
          <a:ln w="101600">
            <a:solidFill>
              <a:srgbClr val="800080"/>
            </a:solidFill>
            <a:round/>
            <a:headEnd/>
            <a:tailEnd type="triangle" w="med" len="med"/>
          </a:ln>
        </p:spPr>
      </p:cxnSp>
      <p:sp>
        <p:nvSpPr>
          <p:cNvPr id="58383" name="Text Box 27"/>
          <p:cNvSpPr txBox="1">
            <a:spLocks noChangeArrowheads="1"/>
          </p:cNvSpPr>
          <p:nvPr/>
        </p:nvSpPr>
        <p:spPr bwMode="auto">
          <a:xfrm>
            <a:off x="228600" y="269875"/>
            <a:ext cx="2335213" cy="336550"/>
          </a:xfrm>
          <a:prstGeom prst="rect">
            <a:avLst/>
          </a:prstGeom>
          <a:noFill/>
          <a:ln w="9525">
            <a:noFill/>
            <a:miter lim="800000"/>
            <a:headEnd/>
            <a:tailEnd/>
          </a:ln>
        </p:spPr>
        <p:txBody>
          <a:bodyPr>
            <a:spAutoFit/>
          </a:bodyPr>
          <a:lstStyle/>
          <a:p>
            <a:pPr algn="ctr">
              <a:spcBef>
                <a:spcPct val="50000"/>
              </a:spcBef>
            </a:pPr>
            <a:r>
              <a:rPr lang="en-US" sz="1600">
                <a:solidFill>
                  <a:schemeClr val="accent2"/>
                </a:solidFill>
                <a:latin typeface="Arial Narrow" pitchFamily="34" charset="0"/>
              </a:rPr>
              <a:t>calibrated antenna type</a:t>
            </a:r>
          </a:p>
        </p:txBody>
      </p:sp>
      <p:pic>
        <p:nvPicPr>
          <p:cNvPr id="36895" name="Picture 31" descr="MCBS00878_0000[1]"/>
          <p:cNvPicPr>
            <a:picLocks noChangeAspect="1" noChangeArrowheads="1"/>
          </p:cNvPicPr>
          <p:nvPr/>
        </p:nvPicPr>
        <p:blipFill>
          <a:blip r:embed="rId5" cstate="print"/>
          <a:srcRect/>
          <a:stretch>
            <a:fillRect/>
          </a:stretch>
        </p:blipFill>
        <p:spPr bwMode="auto">
          <a:xfrm>
            <a:off x="4773613" y="5313363"/>
            <a:ext cx="1006475" cy="1123950"/>
          </a:xfrm>
          <a:prstGeom prst="rect">
            <a:avLst/>
          </a:prstGeom>
          <a:noFill/>
          <a:ln w="9525">
            <a:noFill/>
            <a:miter lim="800000"/>
            <a:headEnd/>
            <a:tailEnd/>
          </a:ln>
        </p:spPr>
      </p:pic>
      <p:grpSp>
        <p:nvGrpSpPr>
          <p:cNvPr id="2" name="Group 43"/>
          <p:cNvGrpSpPr>
            <a:grpSpLocks/>
          </p:cNvGrpSpPr>
          <p:nvPr/>
        </p:nvGrpSpPr>
        <p:grpSpPr bwMode="auto">
          <a:xfrm>
            <a:off x="0" y="4960938"/>
            <a:ext cx="2317750" cy="1436687"/>
            <a:chOff x="0" y="3125"/>
            <a:chExt cx="1460" cy="905"/>
          </a:xfrm>
        </p:grpSpPr>
        <p:pic>
          <p:nvPicPr>
            <p:cNvPr id="58388" name="Picture 38" descr="MCj04127540000[1]"/>
            <p:cNvPicPr>
              <a:picLocks noChangeAspect="1" noChangeArrowheads="1"/>
            </p:cNvPicPr>
            <p:nvPr/>
          </p:nvPicPr>
          <p:blipFill>
            <a:blip r:embed="rId6" cstate="print"/>
            <a:srcRect/>
            <a:stretch>
              <a:fillRect/>
            </a:stretch>
          </p:blipFill>
          <p:spPr bwMode="auto">
            <a:xfrm rot="1160804">
              <a:off x="692" y="3324"/>
              <a:ext cx="554" cy="706"/>
            </a:xfrm>
            <a:prstGeom prst="rect">
              <a:avLst/>
            </a:prstGeom>
            <a:noFill/>
            <a:ln w="9525">
              <a:noFill/>
              <a:miter lim="800000"/>
              <a:headEnd/>
              <a:tailEnd/>
            </a:ln>
          </p:spPr>
        </p:pic>
        <p:pic>
          <p:nvPicPr>
            <p:cNvPr id="58389" name="Picture 34" descr="MCj04338730000[1]"/>
            <p:cNvPicPr>
              <a:picLocks noChangeAspect="1" noChangeArrowheads="1"/>
            </p:cNvPicPr>
            <p:nvPr/>
          </p:nvPicPr>
          <p:blipFill>
            <a:blip r:embed="rId7" cstate="print"/>
            <a:srcRect/>
            <a:stretch>
              <a:fillRect/>
            </a:stretch>
          </p:blipFill>
          <p:spPr bwMode="auto">
            <a:xfrm>
              <a:off x="113" y="3267"/>
              <a:ext cx="730" cy="730"/>
            </a:xfrm>
            <a:prstGeom prst="rect">
              <a:avLst/>
            </a:prstGeom>
            <a:noFill/>
            <a:ln w="9525">
              <a:noFill/>
              <a:miter lim="800000"/>
              <a:headEnd/>
              <a:tailEnd/>
            </a:ln>
          </p:spPr>
        </p:pic>
        <p:sp>
          <p:nvSpPr>
            <p:cNvPr id="58390" name="Rectangle 35"/>
            <p:cNvSpPr>
              <a:spLocks noChangeArrowheads="1"/>
            </p:cNvSpPr>
            <p:nvPr/>
          </p:nvSpPr>
          <p:spPr bwMode="auto">
            <a:xfrm>
              <a:off x="0" y="3125"/>
              <a:ext cx="1460" cy="231"/>
            </a:xfrm>
            <a:prstGeom prst="rect">
              <a:avLst/>
            </a:prstGeom>
            <a:noFill/>
            <a:ln w="9525">
              <a:noFill/>
              <a:miter lim="800000"/>
              <a:headEnd/>
              <a:tailEnd/>
            </a:ln>
          </p:spPr>
          <p:txBody>
            <a:bodyPr wrap="none">
              <a:spAutoFit/>
            </a:bodyPr>
            <a:lstStyle/>
            <a:p>
              <a:r>
                <a:rPr lang="en-US" b="1">
                  <a:solidFill>
                    <a:srgbClr val="777777"/>
                  </a:solidFill>
                </a:rPr>
                <a:t>mark info (optional)</a:t>
              </a:r>
            </a:p>
          </p:txBody>
        </p:sp>
      </p:grpSp>
      <p:sp>
        <p:nvSpPr>
          <p:cNvPr id="58386" name="Rectangle 40"/>
          <p:cNvSpPr>
            <a:spLocks noChangeArrowheads="1"/>
          </p:cNvSpPr>
          <p:nvPr/>
        </p:nvSpPr>
        <p:spPr bwMode="auto">
          <a:xfrm>
            <a:off x="6108700" y="4635500"/>
            <a:ext cx="890588" cy="244475"/>
          </a:xfrm>
          <a:prstGeom prst="rect">
            <a:avLst/>
          </a:prstGeom>
          <a:noFill/>
          <a:ln w="9525">
            <a:noFill/>
            <a:miter lim="800000"/>
            <a:headEnd/>
            <a:tailEnd/>
          </a:ln>
        </p:spPr>
        <p:txBody>
          <a:bodyPr wrap="none">
            <a:spAutoFit/>
          </a:bodyPr>
          <a:lstStyle/>
          <a:p>
            <a:r>
              <a:rPr lang="en-US" sz="1000" b="1">
                <a:solidFill>
                  <a:srgbClr val="B2B2B2"/>
                </a:solidFill>
              </a:rPr>
              <a:t>JGE 2008v3</a:t>
            </a:r>
          </a:p>
        </p:txBody>
      </p:sp>
      <p:sp>
        <p:nvSpPr>
          <p:cNvPr id="58387" name="Text Box 44"/>
          <p:cNvSpPr txBox="1">
            <a:spLocks noChangeArrowheads="1"/>
          </p:cNvSpPr>
          <p:nvPr/>
        </p:nvSpPr>
        <p:spPr bwMode="auto">
          <a:xfrm>
            <a:off x="6611938" y="203200"/>
            <a:ext cx="2328862" cy="946150"/>
          </a:xfrm>
          <a:prstGeom prst="rect">
            <a:avLst/>
          </a:prstGeom>
          <a:noFill/>
          <a:ln w="9525">
            <a:noFill/>
            <a:miter lim="800000"/>
            <a:headEnd/>
            <a:tailEnd/>
          </a:ln>
        </p:spPr>
        <p:txBody>
          <a:bodyPr>
            <a:spAutoFit/>
          </a:bodyPr>
          <a:lstStyle/>
          <a:p>
            <a:pPr algn="ctr">
              <a:spcBef>
                <a:spcPct val="50000"/>
              </a:spcBef>
            </a:pPr>
            <a:r>
              <a:rPr lang="en-US" sz="2800" b="1">
                <a:solidFill>
                  <a:srgbClr val="880000"/>
                </a:solidFill>
              </a:rPr>
              <a:t>geodetic</a:t>
            </a:r>
            <a:br>
              <a:rPr lang="en-US" sz="2800" b="1">
                <a:solidFill>
                  <a:srgbClr val="880000"/>
                </a:solidFill>
              </a:rPr>
            </a:br>
            <a:r>
              <a:rPr lang="en-US" sz="2800" b="1">
                <a:solidFill>
                  <a:srgbClr val="880000"/>
                </a:solidFill>
              </a:rPr>
              <a:t>data</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890"/>
                                        </p:tgtEl>
                                        <p:attrNameLst>
                                          <p:attrName>style.visibility</p:attrName>
                                        </p:attrNameLst>
                                      </p:cBhvr>
                                      <p:to>
                                        <p:strVal val="visible"/>
                                      </p:to>
                                    </p:set>
                                    <p:animEffect transition="in" filter="wipe(up)">
                                      <p:cBhvr>
                                        <p:cTn id="7" dur="500"/>
                                        <p:tgtEl>
                                          <p:spTgt spid="3689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888"/>
                                        </p:tgtEl>
                                        <p:attrNameLst>
                                          <p:attrName>style.visibility</p:attrName>
                                        </p:attrNameLst>
                                      </p:cBhvr>
                                      <p:to>
                                        <p:strVal val="visible"/>
                                      </p:to>
                                    </p:set>
                                    <p:animEffect transition="in" filter="wipe(up)">
                                      <p:cBhvr>
                                        <p:cTn id="11" dur="500"/>
                                        <p:tgtEl>
                                          <p:spTgt spid="3688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6889"/>
                                        </p:tgtEl>
                                        <p:attrNameLst>
                                          <p:attrName>style.visibility</p:attrName>
                                        </p:attrNameLst>
                                      </p:cBhvr>
                                      <p:to>
                                        <p:strVal val="visible"/>
                                      </p:to>
                                    </p:set>
                                    <p:animEffect transition="in" filter="wipe(up)">
                                      <p:cBhvr>
                                        <p:cTn id="15" dur="500"/>
                                        <p:tgtEl>
                                          <p:spTgt spid="3688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6870"/>
                                        </p:tgtEl>
                                        <p:attrNameLst>
                                          <p:attrName>style.visibility</p:attrName>
                                        </p:attrNameLst>
                                      </p:cBhvr>
                                      <p:to>
                                        <p:strVal val="visible"/>
                                      </p:to>
                                    </p:set>
                                    <p:animEffect transition="in" filter="wipe(up)">
                                      <p:cBhvr>
                                        <p:cTn id="19" dur="500"/>
                                        <p:tgtEl>
                                          <p:spTgt spid="36870"/>
                                        </p:tgtEl>
                                      </p:cBhvr>
                                    </p:animEffect>
                                  </p:childTnLst>
                                </p:cTn>
                              </p:par>
                              <p:par>
                                <p:cTn id="20" presetID="22" presetClass="entr" presetSubtype="1" fill="hold" nodeType="withEffect">
                                  <p:stCondLst>
                                    <p:cond delay="0"/>
                                  </p:stCondLst>
                                  <p:childTnLst>
                                    <p:set>
                                      <p:cBhvr>
                                        <p:cTn id="21" dur="1" fill="hold">
                                          <p:stCondLst>
                                            <p:cond delay="0"/>
                                          </p:stCondLst>
                                        </p:cTn>
                                        <p:tgtEl>
                                          <p:spTgt spid="36895"/>
                                        </p:tgtEl>
                                        <p:attrNameLst>
                                          <p:attrName>style.visibility</p:attrName>
                                        </p:attrNameLst>
                                      </p:cBhvr>
                                      <p:to>
                                        <p:strVal val="visible"/>
                                      </p:to>
                                    </p:set>
                                    <p:animEffect transition="in" filter="wipe(up)">
                                      <p:cBhvr>
                                        <p:cTn id="22" dur="500"/>
                                        <p:tgtEl>
                                          <p:spTgt spid="3689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6906"/>
                                        </p:tgtEl>
                                        <p:attrNameLst>
                                          <p:attrName>style.visibility</p:attrName>
                                        </p:attrNameLst>
                                      </p:cBhvr>
                                      <p:to>
                                        <p:strVal val="visible"/>
                                      </p:to>
                                    </p:set>
                                    <p:animEffect transition="in" filter="wipe(left)">
                                      <p:cBhvr>
                                        <p:cTn id="32" dur="500"/>
                                        <p:tgtEl>
                                          <p:spTgt spid="3690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6876"/>
                                        </p:tgtEl>
                                        <p:attrNameLst>
                                          <p:attrName>style.visibility</p:attrName>
                                        </p:attrNameLst>
                                      </p:cBhvr>
                                      <p:to>
                                        <p:strVal val="visible"/>
                                      </p:to>
                                    </p:set>
                                    <p:animEffect transition="in" filter="wipe(left)">
                                      <p:cBhvr>
                                        <p:cTn id="36"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err="1" smtClean="0"/>
              <a:t>Delauney</a:t>
            </a:r>
            <a:r>
              <a:rPr lang="en-US" dirty="0" smtClean="0"/>
              <a:t> triangles, </a:t>
            </a:r>
            <a:r>
              <a:rPr lang="en-US" dirty="0" err="1" smtClean="0"/>
              <a:t>circumcircles</a:t>
            </a:r>
            <a:endParaRPr lang="en-US" dirty="0"/>
          </a:p>
        </p:txBody>
      </p:sp>
      <p:pic>
        <p:nvPicPr>
          <p:cNvPr id="4" name="Content Placeholder 3" descr="Delaunay_circumcircles.bmp"/>
          <p:cNvPicPr>
            <a:picLocks noGrp="1" noChangeAspect="1"/>
          </p:cNvPicPr>
          <p:nvPr>
            <p:ph idx="1"/>
          </p:nvPr>
        </p:nvPicPr>
        <p:blipFill>
          <a:blip r:embed="rId2" cstate="print"/>
          <a:stretch>
            <a:fillRect/>
          </a:stretch>
        </p:blipFill>
        <p:spPr>
          <a:xfrm>
            <a:off x="1828800" y="1055780"/>
            <a:ext cx="5669530" cy="580222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Simplified distance diagram for OPUS-RS processing</a:t>
            </a:r>
            <a:endParaRPr lang="en-US" dirty="0"/>
          </a:p>
        </p:txBody>
      </p:sp>
      <p:pic>
        <p:nvPicPr>
          <p:cNvPr id="4" name="Content Placeholder 3" descr="OPUS-RS distance graphic.jpg"/>
          <p:cNvPicPr>
            <a:picLocks noGrp="1" noChangeAspect="1"/>
          </p:cNvPicPr>
          <p:nvPr>
            <p:ph idx="1"/>
          </p:nvPr>
        </p:nvPicPr>
        <p:blipFill>
          <a:blip r:embed="rId2" cstate="print"/>
          <a:stretch>
            <a:fillRect/>
          </a:stretch>
        </p:blipFill>
        <p:spPr>
          <a:xfrm>
            <a:off x="1041247" y="1600200"/>
            <a:ext cx="7061505"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OPUS-RS</a:t>
            </a:r>
            <a:endParaRPr lang="en-US" dirty="0"/>
          </a:p>
        </p:txBody>
      </p:sp>
      <p:sp>
        <p:nvSpPr>
          <p:cNvPr id="3" name="Content Placeholder 2"/>
          <p:cNvSpPr>
            <a:spLocks noGrp="1"/>
          </p:cNvSpPr>
          <p:nvPr>
            <p:ph idx="1"/>
          </p:nvPr>
        </p:nvSpPr>
        <p:spPr/>
        <p:txBody>
          <a:bodyPr/>
          <a:lstStyle/>
          <a:p>
            <a:r>
              <a:rPr lang="en-US" dirty="0" smtClean="0"/>
              <a:t>With </a:t>
            </a:r>
            <a:r>
              <a:rPr lang="en-US" dirty="0" smtClean="0"/>
              <a:t>1600</a:t>
            </a:r>
            <a:r>
              <a:rPr lang="en-US" dirty="0" smtClean="0"/>
              <a:t>+ CORS operating, most locations in the US have dozens of CO	RS w/</a:t>
            </a:r>
            <a:r>
              <a:rPr lang="en-US" dirty="0" err="1" smtClean="0"/>
              <a:t>i</a:t>
            </a:r>
            <a:r>
              <a:rPr lang="en-US" dirty="0" smtClean="0"/>
              <a:t> 250km</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RS250_012511.jpg"/>
          <p:cNvPicPr>
            <a:picLocks noGrp="1" noChangeAspect="1"/>
          </p:cNvPicPr>
          <p:nvPr>
            <p:ph idx="1"/>
          </p:nvPr>
        </p:nvPicPr>
        <p:blipFill>
          <a:blip r:embed="rId2" cstate="print"/>
          <a:stretch>
            <a:fillRect/>
          </a:stretch>
        </p:blipFill>
        <p:spPr>
          <a:xfrm>
            <a:off x="1" y="609599"/>
            <a:ext cx="9144000" cy="558405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OPUS-RS</a:t>
            </a:r>
            <a:endParaRPr lang="en-US" dirty="0"/>
          </a:p>
        </p:txBody>
      </p:sp>
      <p:sp>
        <p:nvSpPr>
          <p:cNvPr id="3" name="Content Placeholder 2"/>
          <p:cNvSpPr>
            <a:spLocks noGrp="1"/>
          </p:cNvSpPr>
          <p:nvPr>
            <p:ph idx="1"/>
          </p:nvPr>
        </p:nvSpPr>
        <p:spPr/>
        <p:txBody>
          <a:bodyPr/>
          <a:lstStyle/>
          <a:p>
            <a:r>
              <a:rPr lang="en-US" dirty="0" smtClean="0"/>
              <a:t>With </a:t>
            </a:r>
            <a:r>
              <a:rPr lang="en-US" dirty="0" smtClean="0"/>
              <a:t>1600</a:t>
            </a:r>
            <a:r>
              <a:rPr lang="en-US" dirty="0" smtClean="0"/>
              <a:t>+ CORS operating, most locations in the US have dozens of CO	RS w/</a:t>
            </a:r>
            <a:r>
              <a:rPr lang="en-US" dirty="0" err="1" smtClean="0"/>
              <a:t>i</a:t>
            </a:r>
            <a:r>
              <a:rPr lang="en-US" dirty="0" smtClean="0"/>
              <a:t> 250km</a:t>
            </a:r>
          </a:p>
          <a:p>
            <a:r>
              <a:rPr lang="en-US" dirty="0" smtClean="0"/>
              <a:t>CORS Newsletter has links to nifty tools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0668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Researching Geodetic Control</a:t>
            </a:r>
            <a:endParaRPr lang="en-US" dirty="0"/>
          </a:p>
        </p:txBody>
      </p:sp>
      <p:sp>
        <p:nvSpPr>
          <p:cNvPr id="3" name="Content Placeholder 2"/>
          <p:cNvSpPr>
            <a:spLocks noGrp="1"/>
          </p:cNvSpPr>
          <p:nvPr>
            <p:ph idx="1"/>
          </p:nvPr>
        </p:nvSpPr>
        <p:spPr/>
        <p:txBody>
          <a:bodyPr/>
          <a:lstStyle/>
          <a:p>
            <a:r>
              <a:rPr lang="en-US" dirty="0" smtClean="0"/>
              <a:t>NGS Sources</a:t>
            </a:r>
          </a:p>
          <a:p>
            <a:pPr lvl="1"/>
            <a:r>
              <a:rPr lang="en-US" dirty="0" smtClean="0"/>
              <a:t>NGS Datasheets</a:t>
            </a:r>
          </a:p>
          <a:p>
            <a:pPr lvl="1">
              <a:buNone/>
            </a:pPr>
            <a:r>
              <a:rPr lang="en-US" dirty="0" smtClean="0"/>
              <a:t>	MAP-based:</a:t>
            </a:r>
          </a:p>
          <a:p>
            <a:pPr lvl="1"/>
            <a:r>
              <a:rPr lang="en-US" dirty="0" smtClean="0"/>
              <a:t>NGS CA Advisor </a:t>
            </a:r>
            <a:r>
              <a:rPr lang="en-US" dirty="0" err="1" smtClean="0"/>
              <a:t>webpages</a:t>
            </a:r>
            <a:r>
              <a:rPr lang="en-US" dirty="0" smtClean="0"/>
              <a:t>, hosted by Caltrans</a:t>
            </a:r>
          </a:p>
          <a:p>
            <a:pPr lvl="1"/>
            <a:r>
              <a:rPr lang="en-US" dirty="0" err="1" smtClean="0"/>
              <a:t>DSWorld</a:t>
            </a:r>
            <a:r>
              <a:rPr lang="en-US" dirty="0" smtClean="0"/>
              <a:t>, application with Google Earth</a:t>
            </a:r>
          </a:p>
          <a:p>
            <a:pPr lvl="1"/>
            <a:r>
              <a:rPr lang="en-US" dirty="0" smtClean="0"/>
              <a:t>OPUS-DB</a:t>
            </a:r>
          </a:p>
          <a:p>
            <a:r>
              <a:rPr lang="en-US" dirty="0" smtClean="0"/>
              <a:t>CSRC Height Mod project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9144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Graphical Display of OPUS-RS Accuracies (Updated Weekly)</a:t>
            </a:r>
            <a:endParaRPr lang="en-US" dirty="0"/>
          </a:p>
        </p:txBody>
      </p:sp>
      <p:pic>
        <p:nvPicPr>
          <p:cNvPr id="19458" name="Picture 2"/>
          <p:cNvPicPr>
            <a:picLocks noGrp="1" noChangeAspect="1" noChangeArrowheads="1"/>
          </p:cNvPicPr>
          <p:nvPr>
            <p:ph idx="1"/>
          </p:nvPr>
        </p:nvPicPr>
        <p:blipFill>
          <a:blip r:embed="rId2" cstate="print"/>
          <a:srcRect l="10014" t="13469" r="5805" b="7401"/>
          <a:stretch>
            <a:fillRect/>
          </a:stretch>
        </p:blipFill>
        <p:spPr bwMode="auto">
          <a:xfrm>
            <a:off x="609600" y="1449704"/>
            <a:ext cx="8534400" cy="6080760"/>
          </a:xfrm>
          <a:prstGeom prst="rect">
            <a:avLst/>
          </a:prstGeom>
          <a:noFill/>
          <a:ln w="9525">
            <a:noFill/>
            <a:miter lim="800000"/>
            <a:headEnd/>
            <a:tailEnd/>
          </a:ln>
        </p:spPr>
      </p:pic>
      <p:sp>
        <p:nvSpPr>
          <p:cNvPr id="5" name="Up Arrow 4"/>
          <p:cNvSpPr/>
          <p:nvPr/>
        </p:nvSpPr>
        <p:spPr bwMode="auto">
          <a:xfrm rot="16040468" flipH="1">
            <a:off x="6911711" y="3099491"/>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link for more detailed map at your location (beta version)</a:t>
            </a:r>
            <a:endParaRPr lang="en-US" dirty="0"/>
          </a:p>
        </p:txBody>
      </p:sp>
      <p:pic>
        <p:nvPicPr>
          <p:cNvPr id="19458" name="Picture 2"/>
          <p:cNvPicPr>
            <a:picLocks noGrp="1" noChangeAspect="1" noChangeArrowheads="1"/>
          </p:cNvPicPr>
          <p:nvPr>
            <p:ph idx="1"/>
          </p:nvPr>
        </p:nvPicPr>
        <p:blipFill>
          <a:blip r:embed="rId2" cstate="print"/>
          <a:srcRect l="10014" t="13469" r="5805" b="7401"/>
          <a:stretch>
            <a:fillRect/>
          </a:stretch>
        </p:blipFill>
        <p:spPr bwMode="auto">
          <a:xfrm>
            <a:off x="609600" y="1449704"/>
            <a:ext cx="8534400" cy="6080760"/>
          </a:xfrm>
          <a:prstGeom prst="rect">
            <a:avLst/>
          </a:prstGeom>
          <a:noFill/>
          <a:ln w="9525">
            <a:noFill/>
            <a:miter lim="800000"/>
            <a:headEnd/>
            <a:tailEnd/>
          </a:ln>
        </p:spPr>
      </p:pic>
      <p:sp>
        <p:nvSpPr>
          <p:cNvPr id="5" name="Up Arrow 4"/>
          <p:cNvSpPr/>
          <p:nvPr/>
        </p:nvSpPr>
        <p:spPr bwMode="auto">
          <a:xfrm rot="16040468" flipH="1">
            <a:off x="5844911" y="4547293"/>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143000" y="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HTDP [3.1 BETA]</a:t>
            </a:r>
            <a:br>
              <a:rPr lang="en-US" dirty="0" smtClean="0"/>
            </a:br>
            <a:r>
              <a:rPr lang="en-US" sz="3600" dirty="0" smtClean="0"/>
              <a:t>Horizontal Time Dependent Positioning</a:t>
            </a:r>
            <a:endParaRPr lang="en-US" sz="3600" dirty="0"/>
          </a:p>
        </p:txBody>
      </p:sp>
      <p:pic>
        <p:nvPicPr>
          <p:cNvPr id="2052" name="Picture 4"/>
          <p:cNvPicPr>
            <a:picLocks noGrp="1" noChangeAspect="1" noChangeArrowheads="1"/>
          </p:cNvPicPr>
          <p:nvPr>
            <p:ph idx="1"/>
          </p:nvPr>
        </p:nvPicPr>
        <p:blipFill>
          <a:blip r:embed="rId2" cstate="print"/>
          <a:srcRect t="13253" b="4819"/>
          <a:stretch>
            <a:fillRect/>
          </a:stretch>
        </p:blipFill>
        <p:spPr bwMode="auto">
          <a:xfrm>
            <a:off x="-1066800" y="1587347"/>
            <a:ext cx="11186160" cy="5727853"/>
          </a:xfrm>
          <a:prstGeom prst="rect">
            <a:avLst/>
          </a:prstGeom>
          <a:noFill/>
          <a:ln w="9525">
            <a:noFill/>
            <a:miter lim="800000"/>
            <a:headEnd/>
            <a:tailEnd/>
          </a:ln>
        </p:spPr>
      </p:pic>
      <p:sp>
        <p:nvSpPr>
          <p:cNvPr id="7" name="Up Arrow 6"/>
          <p:cNvSpPr/>
          <p:nvPr/>
        </p:nvSpPr>
        <p:spPr bwMode="auto">
          <a:xfrm rot="4488721" flipH="1">
            <a:off x="2668463" y="4411072"/>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4000" b="6000"/>
          <a:stretch>
            <a:fillRect/>
          </a:stretch>
        </p:blipFill>
        <p:spPr bwMode="auto">
          <a:xfrm>
            <a:off x="228600" y="762000"/>
            <a:ext cx="12192000" cy="6096000"/>
          </a:xfrm>
          <a:prstGeom prst="rect">
            <a:avLst/>
          </a:prstGeom>
          <a:noFill/>
          <a:ln w="9525">
            <a:noFill/>
            <a:miter lim="800000"/>
            <a:headEnd/>
            <a:tailEnd/>
          </a:ln>
        </p:spPr>
      </p:pic>
      <p:sp>
        <p:nvSpPr>
          <p:cNvPr id="3" name="Rectangle 2"/>
          <p:cNvSpPr/>
          <p:nvPr/>
        </p:nvSpPr>
        <p:spPr>
          <a:xfrm>
            <a:off x="304800" y="1600200"/>
            <a:ext cx="800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bwMode="auto">
          <a:xfrm rot="21429563" flipH="1">
            <a:off x="7718633" y="2142101"/>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13000" b="4000"/>
          <a:stretch>
            <a:fillRect/>
          </a:stretch>
        </p:blipFill>
        <p:spPr bwMode="auto">
          <a:xfrm>
            <a:off x="0" y="990600"/>
            <a:ext cx="12192000" cy="6324600"/>
          </a:xfrm>
          <a:prstGeom prst="rect">
            <a:avLst/>
          </a:prstGeom>
          <a:noFill/>
          <a:ln w="9525">
            <a:noFill/>
            <a:miter lim="800000"/>
            <a:headEnd/>
            <a:tailEnd/>
          </a:ln>
        </p:spPr>
      </p:pic>
      <p:sp>
        <p:nvSpPr>
          <p:cNvPr id="4" name="Up Arrow 3"/>
          <p:cNvSpPr/>
          <p:nvPr/>
        </p:nvSpPr>
        <p:spPr bwMode="auto">
          <a:xfrm rot="16200000" flipH="1">
            <a:off x="8351520" y="20116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16200000" flipH="1">
            <a:off x="2560320" y="57454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7" name="Oval 6"/>
          <p:cNvSpPr/>
          <p:nvPr/>
        </p:nvSpPr>
        <p:spPr>
          <a:xfrm>
            <a:off x="3886200" y="3200400"/>
            <a:ext cx="1447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457200"/>
            <a:ext cx="12192000" cy="7620000"/>
          </a:xfrm>
          <a:prstGeom prst="rect">
            <a:avLst/>
          </a:prstGeom>
          <a:noFill/>
          <a:ln w="9525">
            <a:noFill/>
            <a:miter lim="800000"/>
            <a:headEnd/>
            <a:tailEnd/>
          </a:ln>
        </p:spPr>
      </p:pic>
      <p:sp>
        <p:nvSpPr>
          <p:cNvPr id="3" name="TextBox 2"/>
          <p:cNvSpPr txBox="1"/>
          <p:nvPr/>
        </p:nvSpPr>
        <p:spPr>
          <a:xfrm>
            <a:off x="3124200" y="5410200"/>
            <a:ext cx="3810000" cy="369332"/>
          </a:xfrm>
          <a:prstGeom prst="rect">
            <a:avLst/>
          </a:prstGeom>
          <a:noFill/>
        </p:spPr>
        <p:txBody>
          <a:bodyPr wrap="square" rtlCol="0">
            <a:spAutoFit/>
          </a:bodyPr>
          <a:lstStyle/>
          <a:p>
            <a:r>
              <a:rPr lang="en-US" dirty="0" smtClean="0"/>
              <a:t>Just north of Winters, west of Davis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2400" y="-228600"/>
            <a:ext cx="12192000" cy="7620000"/>
          </a:xfrm>
          <a:prstGeom prst="rect">
            <a:avLst/>
          </a:prstGeom>
          <a:noFill/>
          <a:ln w="9525">
            <a:noFill/>
            <a:miter lim="800000"/>
            <a:headEnd/>
            <a:tailEnd/>
          </a:ln>
        </p:spPr>
      </p:pic>
      <p:sp>
        <p:nvSpPr>
          <p:cNvPr id="3" name="Up Arrow 2"/>
          <p:cNvSpPr/>
          <p:nvPr/>
        </p:nvSpPr>
        <p:spPr bwMode="auto">
          <a:xfrm rot="16200000" flipH="1">
            <a:off x="4160520" y="15544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3772873" flipH="1">
            <a:off x="6621215" y="1981210"/>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TextBox 4"/>
          <p:cNvSpPr txBox="1"/>
          <p:nvPr/>
        </p:nvSpPr>
        <p:spPr>
          <a:xfrm>
            <a:off x="6629400" y="2667000"/>
            <a:ext cx="2743200" cy="1077218"/>
          </a:xfrm>
          <a:prstGeom prst="rect">
            <a:avLst/>
          </a:prstGeom>
          <a:noFill/>
        </p:spPr>
        <p:txBody>
          <a:bodyPr wrap="square" rtlCol="0">
            <a:spAutoFit/>
          </a:bodyPr>
          <a:lstStyle/>
          <a:p>
            <a:r>
              <a:rPr lang="en-US" sz="3200" dirty="0" smtClean="0"/>
              <a:t>0.2 meter for both N and 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2057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p:txBody>
          <a:bodyPr/>
          <a:lstStyle/>
          <a:p>
            <a:r>
              <a:rPr lang="en-US" sz="4000" smtClean="0"/>
              <a:t>Visualization of NGS Geodetic Control</a:t>
            </a:r>
          </a:p>
        </p:txBody>
      </p:sp>
      <p:sp>
        <p:nvSpPr>
          <p:cNvPr id="31747" name="Content Placeholder 2"/>
          <p:cNvSpPr>
            <a:spLocks noGrp="1"/>
          </p:cNvSpPr>
          <p:nvPr>
            <p:ph idx="1"/>
          </p:nvPr>
        </p:nvSpPr>
        <p:spPr>
          <a:xfrm>
            <a:off x="457200" y="1600200"/>
            <a:ext cx="8458200" cy="4525963"/>
          </a:xfrm>
        </p:spPr>
        <p:txBody>
          <a:bodyPr/>
          <a:lstStyle/>
          <a:p>
            <a:r>
              <a:rPr lang="en-US" dirty="0" smtClean="0"/>
              <a:t>Geodetic advisor website, located at Caltrans Office of Land Surveys </a:t>
            </a:r>
            <a:r>
              <a:rPr lang="en-US" dirty="0" err="1" smtClean="0"/>
              <a:t>webpages</a:t>
            </a:r>
            <a:endParaRPr lang="en-US" dirty="0" smtClean="0"/>
          </a:p>
          <a:p>
            <a:pPr>
              <a:buFont typeface="Arial" pitchFamily="34" charset="0"/>
              <a:buNone/>
            </a:pPr>
            <a:r>
              <a:rPr lang="en-US" sz="3600" dirty="0" smtClean="0"/>
              <a:t>http://www.dot.ca.gov/hq/row/landsurveys/geodetic</a:t>
            </a:r>
          </a:p>
          <a:p>
            <a:pPr lvl="1"/>
            <a:r>
              <a:rPr lang="en-US" dirty="0" smtClean="0"/>
              <a:t>Google Earth </a:t>
            </a:r>
            <a:r>
              <a:rPr lang="en-US" dirty="0" err="1" smtClean="0"/>
              <a:t>kmls</a:t>
            </a:r>
            <a:endParaRPr lang="en-US" dirty="0" smtClean="0"/>
          </a:p>
          <a:p>
            <a:pPr lvl="1"/>
            <a:r>
              <a:rPr lang="en-US" dirty="0" smtClean="0"/>
              <a:t>Google Maps online</a:t>
            </a:r>
          </a:p>
          <a:p>
            <a:pPr lvl="1"/>
            <a:r>
              <a:rPr lang="en-US" dirty="0" err="1" smtClean="0"/>
              <a:t>Shapefiles</a:t>
            </a:r>
            <a:endParaRPr lang="en-US" dirty="0" smtClean="0"/>
          </a:p>
          <a:p>
            <a:r>
              <a:rPr lang="en-US" dirty="0" err="1" smtClean="0"/>
              <a:t>DSWorld</a:t>
            </a:r>
            <a:r>
              <a:rPr lang="en-US" dirty="0" smtClean="0"/>
              <a:t>, NGS partner software</a:t>
            </a:r>
          </a:p>
          <a:p>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762000"/>
            <a:ext cx="12192000" cy="7620000"/>
          </a:xfrm>
          <a:prstGeom prst="rect">
            <a:avLst/>
          </a:prstGeom>
          <a:noFill/>
          <a:ln w="9525">
            <a:noFill/>
            <a:miter lim="800000"/>
            <a:headEnd/>
            <a:tailEnd/>
          </a:ln>
        </p:spPr>
      </p:pic>
      <p:sp>
        <p:nvSpPr>
          <p:cNvPr id="3" name="TextBox 2"/>
          <p:cNvSpPr txBox="1"/>
          <p:nvPr/>
        </p:nvSpPr>
        <p:spPr>
          <a:xfrm>
            <a:off x="3352800" y="3124200"/>
            <a:ext cx="3733800" cy="923330"/>
          </a:xfrm>
          <a:prstGeom prst="rect">
            <a:avLst/>
          </a:prstGeom>
          <a:noFill/>
        </p:spPr>
        <p:txBody>
          <a:bodyPr wrap="square" rtlCol="0">
            <a:spAutoFit/>
          </a:bodyPr>
          <a:lstStyle/>
          <a:p>
            <a:r>
              <a:rPr lang="en-US" dirty="0" smtClean="0"/>
              <a:t>In Mendocino County, on the coast near Stewart’s Point; San Andreas Fault Zone is offshore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t="13000" b="7000"/>
          <a:stretch>
            <a:fillRect/>
          </a:stretch>
        </p:blipFill>
        <p:spPr bwMode="auto">
          <a:xfrm>
            <a:off x="0" y="381000"/>
            <a:ext cx="12192000" cy="6096000"/>
          </a:xfrm>
          <a:prstGeom prst="rect">
            <a:avLst/>
          </a:prstGeom>
          <a:noFill/>
          <a:ln w="9525">
            <a:noFill/>
            <a:miter lim="800000"/>
            <a:headEnd/>
            <a:tailEnd/>
          </a:ln>
        </p:spPr>
      </p:pic>
      <p:sp>
        <p:nvSpPr>
          <p:cNvPr id="3" name="Up Arrow 2"/>
          <p:cNvSpPr/>
          <p:nvPr/>
        </p:nvSpPr>
        <p:spPr bwMode="auto">
          <a:xfrm rot="14453604" flipH="1">
            <a:off x="6487551" y="1621763"/>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TextBox 3"/>
          <p:cNvSpPr txBox="1"/>
          <p:nvPr/>
        </p:nvSpPr>
        <p:spPr>
          <a:xfrm>
            <a:off x="6248400" y="2514600"/>
            <a:ext cx="2895600" cy="1077218"/>
          </a:xfrm>
          <a:prstGeom prst="rect">
            <a:avLst/>
          </a:prstGeom>
          <a:noFill/>
        </p:spPr>
        <p:txBody>
          <a:bodyPr wrap="square" rtlCol="0">
            <a:spAutoFit/>
          </a:bodyPr>
          <a:lstStyle/>
          <a:p>
            <a:r>
              <a:rPr lang="en-US" sz="3200" dirty="0" smtClean="0"/>
              <a:t>Almost 0.7m N and -0.5m E</a:t>
            </a:r>
            <a:endParaRPr lang="en-US" sz="3200" dirty="0"/>
          </a:p>
        </p:txBody>
      </p:sp>
      <p:sp>
        <p:nvSpPr>
          <p:cNvPr id="8" name="TextBox 7"/>
          <p:cNvSpPr txBox="1"/>
          <p:nvPr/>
        </p:nvSpPr>
        <p:spPr>
          <a:xfrm>
            <a:off x="990600" y="4495800"/>
            <a:ext cx="7772400" cy="1754326"/>
          </a:xfrm>
          <a:prstGeom prst="rect">
            <a:avLst/>
          </a:prstGeom>
          <a:noFill/>
        </p:spPr>
        <p:txBody>
          <a:bodyPr wrap="square" rtlCol="0">
            <a:spAutoFit/>
          </a:bodyPr>
          <a:lstStyle/>
          <a:p>
            <a:r>
              <a:rPr lang="en-US" sz="3600" dirty="0" smtClean="0">
                <a:solidFill>
                  <a:srgbClr val="FF0000"/>
                </a:solidFill>
              </a:rPr>
              <a:t>You MUST incorporate/apply horizontal velocities to ‘published’ coordinates to do geodetic surveying</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533400"/>
            <a:ext cx="12192000" cy="7620000"/>
          </a:xfrm>
          <a:prstGeom prst="rect">
            <a:avLst/>
          </a:prstGeom>
          <a:noFill/>
          <a:ln w="9525">
            <a:noFill/>
            <a:miter lim="800000"/>
            <a:headEnd/>
            <a:tailEnd/>
          </a:ln>
        </p:spPr>
      </p:pic>
      <p:sp>
        <p:nvSpPr>
          <p:cNvPr id="3" name="Up Arrow 2"/>
          <p:cNvSpPr/>
          <p:nvPr/>
        </p:nvSpPr>
        <p:spPr bwMode="auto">
          <a:xfrm rot="16200000" flipH="1">
            <a:off x="5532120" y="20116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TextBox 3"/>
          <p:cNvSpPr txBox="1"/>
          <p:nvPr/>
        </p:nvSpPr>
        <p:spPr>
          <a:xfrm>
            <a:off x="6400800" y="1828800"/>
            <a:ext cx="3200400" cy="954107"/>
          </a:xfrm>
          <a:prstGeom prst="rect">
            <a:avLst/>
          </a:prstGeom>
          <a:solidFill>
            <a:schemeClr val="accent1">
              <a:lumMod val="20000"/>
              <a:lumOff val="80000"/>
            </a:schemeClr>
          </a:solidFill>
        </p:spPr>
        <p:txBody>
          <a:bodyPr wrap="square" rtlCol="0">
            <a:spAutoFit/>
          </a:bodyPr>
          <a:lstStyle/>
          <a:p>
            <a:r>
              <a:rPr lang="en-US" sz="2800" dirty="0" smtClean="0">
                <a:solidFill>
                  <a:schemeClr val="accent2">
                    <a:lumMod val="75000"/>
                  </a:schemeClr>
                </a:solidFill>
              </a:rPr>
              <a:t>New reference frame, ITRF08</a:t>
            </a:r>
            <a:endParaRPr lang="en-US" sz="28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868362"/>
          </a:xfrm>
        </p:spPr>
        <p:txBody>
          <a:bodyPr/>
          <a:lstStyle/>
          <a:p>
            <a:r>
              <a:rPr lang="en-US" sz="3600" dirty="0" smtClean="0"/>
              <a:t>Updating  ref frame/ epoch for CORS</a:t>
            </a:r>
          </a:p>
        </p:txBody>
      </p:sp>
      <p:sp>
        <p:nvSpPr>
          <p:cNvPr id="30723" name="Content Placeholder 2"/>
          <p:cNvSpPr>
            <a:spLocks noGrp="1"/>
          </p:cNvSpPr>
          <p:nvPr>
            <p:ph idx="1"/>
          </p:nvPr>
        </p:nvSpPr>
        <p:spPr>
          <a:xfrm>
            <a:off x="457200" y="990600"/>
            <a:ext cx="8229600" cy="5135563"/>
          </a:xfrm>
        </p:spPr>
        <p:txBody>
          <a:bodyPr/>
          <a:lstStyle/>
          <a:p>
            <a:r>
              <a:rPr lang="en-US" dirty="0" smtClean="0"/>
              <a:t>Current: ITRF2000, 2002.00</a:t>
            </a:r>
          </a:p>
          <a:p>
            <a:r>
              <a:rPr lang="en-US" dirty="0" smtClean="0"/>
              <a:t>“Soon”: ITRF2008, 2008.00</a:t>
            </a:r>
          </a:p>
          <a:p>
            <a:pPr>
              <a:buFont typeface="Arial" pitchFamily="34" charset="0"/>
              <a:buNone/>
            </a:pPr>
            <a:r>
              <a:rPr lang="en-US" dirty="0" smtClean="0"/>
              <a:t>and NAD83 (“CORS96A”), 2010.00 for CORS </a:t>
            </a:r>
            <a:r>
              <a:rPr lang="en-US" sz="2400" dirty="0" smtClean="0"/>
              <a:t>(only)</a:t>
            </a:r>
          </a:p>
          <a:p>
            <a:r>
              <a:rPr lang="en-US" dirty="0" smtClean="0"/>
              <a:t>No change to passive </a:t>
            </a:r>
            <a:r>
              <a:rPr lang="en-US" dirty="0" err="1" smtClean="0"/>
              <a:t>monumentation</a:t>
            </a:r>
            <a:r>
              <a:rPr lang="en-US" dirty="0" smtClean="0"/>
              <a:t>, </a:t>
            </a:r>
            <a:r>
              <a:rPr lang="en-US" dirty="0" err="1" smtClean="0"/>
              <a:t>eg</a:t>
            </a:r>
            <a:r>
              <a:rPr lang="en-US" dirty="0" smtClean="0"/>
              <a:t>, NAD83 (NSRS2007), 2007.00</a:t>
            </a:r>
          </a:p>
          <a:p>
            <a:r>
              <a:rPr lang="en-US" dirty="0" smtClean="0"/>
              <a:t>About 1000 CORS (out of &gt;</a:t>
            </a:r>
            <a:r>
              <a:rPr lang="en-US" dirty="0" smtClean="0"/>
              <a:t>1600</a:t>
            </a:r>
            <a:r>
              <a:rPr lang="en-US" dirty="0" smtClean="0"/>
              <a:t>) nationwide</a:t>
            </a:r>
          </a:p>
          <a:p>
            <a:pPr lvl="1"/>
            <a:r>
              <a:rPr lang="en-US" dirty="0" smtClean="0"/>
              <a:t>Those with &gt;2 years of data</a:t>
            </a:r>
          </a:p>
          <a:p>
            <a:pPr lvl="1"/>
            <a:r>
              <a:rPr lang="en-US" dirty="0" smtClean="0"/>
              <a:t>Changes on the order of mm, but a few outliers are showing several decimeters</a:t>
            </a:r>
          </a:p>
          <a:p>
            <a:r>
              <a:rPr lang="en-US" dirty="0" smtClean="0"/>
              <a:t>Change to using absolute antenna calibrations</a:t>
            </a:r>
          </a:p>
          <a:p>
            <a:pPr lvl="1"/>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VDATUM</a:t>
            </a:r>
            <a:endParaRPr lang="en-US" dirty="0"/>
          </a:p>
        </p:txBody>
      </p:sp>
      <p:sp>
        <p:nvSpPr>
          <p:cNvPr id="3" name="Content Placeholder 2"/>
          <p:cNvSpPr>
            <a:spLocks noGrp="1"/>
          </p:cNvSpPr>
          <p:nvPr>
            <p:ph idx="1"/>
          </p:nvPr>
        </p:nvSpPr>
        <p:spPr/>
        <p:txBody>
          <a:bodyPr/>
          <a:lstStyle/>
          <a:p>
            <a:r>
              <a:rPr lang="en-US" dirty="0" smtClean="0"/>
              <a:t>How do you relate the geodetic datum (elevation) to a tidal datum water level?</a:t>
            </a:r>
          </a:p>
          <a:p>
            <a:r>
              <a:rPr lang="en-US" dirty="0" smtClean="0"/>
              <a:t>Leveling from tidal bench marks OR</a:t>
            </a:r>
          </a:p>
          <a:p>
            <a:r>
              <a:rPr lang="en-US" dirty="0" smtClean="0"/>
              <a:t>Use VDATUM software, a NOAA product that incorporates tide gage and NGS BM data</a:t>
            </a:r>
          </a:p>
          <a:p>
            <a:r>
              <a:rPr lang="en-US" i="1" dirty="0" smtClean="0"/>
              <a:t>INTEGRATING AMERICA’S ELEVATION DATA</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81000" y="-1066800"/>
            <a:ext cx="12192000" cy="792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16264"/>
          <a:stretch>
            <a:fillRect/>
          </a:stretch>
        </p:blipFill>
        <p:spPr bwMode="auto">
          <a:xfrm>
            <a:off x="-381000" y="914400"/>
            <a:ext cx="10668000" cy="5295900"/>
          </a:xfrm>
          <a:prstGeom prst="rect">
            <a:avLst/>
          </a:prstGeom>
          <a:noFill/>
          <a:ln w="9525">
            <a:noFill/>
            <a:miter lim="800000"/>
            <a:headEnd/>
            <a:tailEnd/>
          </a:ln>
        </p:spPr>
      </p:pic>
      <p:sp>
        <p:nvSpPr>
          <p:cNvPr id="14339" name="Title 2"/>
          <p:cNvSpPr>
            <a:spLocks noGrp="1"/>
          </p:cNvSpPr>
          <p:nvPr>
            <p:ph type="title"/>
          </p:nvPr>
        </p:nvSpPr>
        <p:spPr>
          <a:xfrm>
            <a:off x="457200" y="274638"/>
            <a:ext cx="8229600" cy="639762"/>
          </a:xfrm>
        </p:spPr>
        <p:txBody>
          <a:bodyPr/>
          <a:lstStyle/>
          <a:p>
            <a:r>
              <a:rPr lang="en-US" smtClean="0"/>
              <a:t>www.tidesandcurrents.noaa.gov</a:t>
            </a:r>
          </a:p>
        </p:txBody>
      </p:sp>
      <p:sp>
        <p:nvSpPr>
          <p:cNvPr id="14340" name="Content Placeholder 3"/>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Marti.Ikehara\My Documents\Talks\vdatum_vertical.gif"/>
          <p:cNvPicPr>
            <a:picLocks noChangeAspect="1" noChangeArrowheads="1"/>
          </p:cNvPicPr>
          <p:nvPr/>
        </p:nvPicPr>
        <p:blipFill>
          <a:blip r:embed="rId3" cstate="print"/>
          <a:srcRect/>
          <a:stretch>
            <a:fillRect/>
          </a:stretch>
        </p:blipFill>
        <p:spPr bwMode="auto">
          <a:xfrm>
            <a:off x="0" y="1219200"/>
            <a:ext cx="9196388" cy="4243388"/>
          </a:xfrm>
          <a:prstGeom prst="rect">
            <a:avLst/>
          </a:prstGeom>
          <a:noFill/>
          <a:ln w="9525">
            <a:noFill/>
            <a:miter lim="800000"/>
            <a:headEnd/>
            <a:tailEnd/>
          </a:ln>
        </p:spPr>
      </p:pic>
      <p:sp>
        <p:nvSpPr>
          <p:cNvPr id="20483" name="Title 2"/>
          <p:cNvSpPr>
            <a:spLocks noGrp="1"/>
          </p:cNvSpPr>
          <p:nvPr>
            <p:ph type="title"/>
          </p:nvPr>
        </p:nvSpPr>
        <p:spPr/>
        <p:txBody>
          <a:bodyPr/>
          <a:lstStyle/>
          <a:p>
            <a:pPr eaLnBrk="1" hangingPunct="1"/>
            <a:r>
              <a:rPr lang="en-US" sz="3600" smtClean="0"/>
              <a:t>Datums available in VDATUM</a:t>
            </a:r>
          </a:p>
        </p:txBody>
      </p:sp>
      <p:sp>
        <p:nvSpPr>
          <p:cNvPr id="20484" name="Content Placeholder 3"/>
          <p:cNvSpPr>
            <a:spLocks noGrp="1"/>
          </p:cNvSpPr>
          <p:nvPr>
            <p:ph idx="1"/>
          </p:nvPr>
        </p:nvSpPr>
        <p:spPr>
          <a:xfrm>
            <a:off x="609600" y="990600"/>
            <a:ext cx="8229600" cy="4525963"/>
          </a:xfrm>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506" name="Picture 2"/>
          <p:cNvPicPr>
            <a:picLocks noGrp="1" noChangeAspect="1" noChangeArrowheads="1"/>
          </p:cNvPicPr>
          <p:nvPr>
            <p:ph idx="1"/>
          </p:nvPr>
        </p:nvPicPr>
        <p:blipFill>
          <a:blip r:embed="rId2" cstate="print"/>
          <a:srcRect t="13876"/>
          <a:stretch>
            <a:fillRect/>
          </a:stretch>
        </p:blipFill>
        <p:spPr bwMode="auto">
          <a:xfrm>
            <a:off x="-1905000" y="381000"/>
            <a:ext cx="13473180" cy="7034712"/>
          </a:xfrm>
          <a:prstGeom prst="rect">
            <a:avLst/>
          </a:prstGeom>
          <a:noFill/>
          <a:ln w="9525">
            <a:noFill/>
            <a:miter lim="800000"/>
            <a:headEnd/>
            <a:tailEnd/>
          </a:ln>
        </p:spPr>
      </p:pic>
      <p:sp>
        <p:nvSpPr>
          <p:cNvPr id="5" name="Up Arrow 4"/>
          <p:cNvSpPr/>
          <p:nvPr/>
        </p:nvSpPr>
        <p:spPr bwMode="auto">
          <a:xfrm rot="16200000" flipH="1">
            <a:off x="5684520" y="26974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4478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304800"/>
            <a:ext cx="7620000" cy="1143000"/>
          </a:xfrm>
        </p:spPr>
        <p:txBody>
          <a:bodyPr/>
          <a:lstStyle/>
          <a:p>
            <a:pPr eaLnBrk="1" hangingPunct="1"/>
            <a:r>
              <a:rPr lang="en-US" sz="3200" smtClean="0"/>
              <a:t>http://www.dot.ca.gov/hq/row/landsurveys/geodetic/geodetic_control.html</a:t>
            </a:r>
          </a:p>
        </p:txBody>
      </p:sp>
      <p:pic>
        <p:nvPicPr>
          <p:cNvPr id="32771" name="Picture 2"/>
          <p:cNvPicPr>
            <a:picLocks noGrp="1" noChangeAspect="1" noChangeArrowheads="1"/>
          </p:cNvPicPr>
          <p:nvPr>
            <p:ph idx="1"/>
          </p:nvPr>
        </p:nvPicPr>
        <p:blipFill>
          <a:blip r:embed="rId4" cstate="print"/>
          <a:srcRect b="4034"/>
          <a:stretch>
            <a:fillRect/>
          </a:stretch>
        </p:blipFill>
        <p:spPr>
          <a:xfrm>
            <a:off x="950913" y="1600200"/>
            <a:ext cx="8766175" cy="5257800"/>
          </a:xfrm>
        </p:spPr>
      </p:pic>
      <p:sp>
        <p:nvSpPr>
          <p:cNvPr id="4" name="Up Arrow 3"/>
          <p:cNvSpPr/>
          <p:nvPr/>
        </p:nvSpPr>
        <p:spPr bwMode="auto">
          <a:xfrm rot="16040468" flipH="1">
            <a:off x="5540112" y="2261291"/>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Up Arrow 4"/>
          <p:cNvSpPr/>
          <p:nvPr/>
        </p:nvSpPr>
        <p:spPr bwMode="auto">
          <a:xfrm rot="10800000" flipH="1">
            <a:off x="7086600" y="563880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t="14433"/>
          <a:stretch>
            <a:fillRect/>
          </a:stretch>
        </p:blipFill>
        <p:spPr bwMode="auto">
          <a:xfrm>
            <a:off x="-1600200" y="533400"/>
            <a:ext cx="12192000" cy="6324600"/>
          </a:xfrm>
          <a:prstGeom prst="rect">
            <a:avLst/>
          </a:prstGeom>
          <a:noFill/>
          <a:ln w="9525">
            <a:noFill/>
            <a:miter lim="800000"/>
            <a:headEnd/>
            <a:tailEnd/>
          </a:ln>
        </p:spPr>
      </p:pic>
      <p:sp>
        <p:nvSpPr>
          <p:cNvPr id="3" name="Up Arrow 2"/>
          <p:cNvSpPr/>
          <p:nvPr/>
        </p:nvSpPr>
        <p:spPr bwMode="auto">
          <a:xfrm rot="16200000" flipH="1">
            <a:off x="2331720" y="27736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6200000" flipH="1">
            <a:off x="2331720" y="34594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28681" name="Oval 4"/>
          <p:cNvSpPr>
            <a:spLocks noChangeArrowheads="1"/>
          </p:cNvSpPr>
          <p:nvPr/>
        </p:nvSpPr>
        <p:spPr bwMode="auto">
          <a:xfrm>
            <a:off x="838200" y="1752600"/>
            <a:ext cx="1371600" cy="990600"/>
          </a:xfrm>
          <a:prstGeom prst="ellipse">
            <a:avLst/>
          </a:prstGeom>
          <a:noFill/>
          <a:ln w="38100" algn="ctr">
            <a:solidFill>
              <a:schemeClr val="tx1"/>
            </a:solidFill>
            <a:round/>
            <a:headEnd/>
            <a:tailEnd type="triangle" w="med" len="med"/>
          </a:ln>
        </p:spPr>
        <p:txBody>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371600" y="-3048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09538" y="381000"/>
            <a:ext cx="9363076"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2192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stimation of Vertical Errors in VDatum for the Chesapeake Bay"/>
          <p:cNvPicPr>
            <a:picLocks noChangeAspect="1" noChangeArrowheads="1"/>
          </p:cNvPicPr>
          <p:nvPr/>
        </p:nvPicPr>
        <p:blipFill>
          <a:blip r:embed="rId2" cstate="print"/>
          <a:srcRect/>
          <a:stretch>
            <a:fillRect/>
          </a:stretch>
        </p:blipFill>
        <p:spPr bwMode="auto">
          <a:xfrm>
            <a:off x="-304800" y="1828800"/>
            <a:ext cx="9217288" cy="4358778"/>
          </a:xfrm>
          <a:prstGeom prst="rect">
            <a:avLst/>
          </a:prstGeom>
          <a:noFill/>
        </p:spPr>
      </p:pic>
      <p:sp>
        <p:nvSpPr>
          <p:cNvPr id="5" name="Title 4"/>
          <p:cNvSpPr>
            <a:spLocks noGrp="1"/>
          </p:cNvSpPr>
          <p:nvPr>
            <p:ph type="title"/>
          </p:nvPr>
        </p:nvSpPr>
        <p:spPr/>
        <p:txBody>
          <a:bodyPr/>
          <a:lstStyle/>
          <a:p>
            <a:r>
              <a:rPr lang="en-US" dirty="0" smtClean="0"/>
              <a:t>Sources of transformation errors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will develop New </a:t>
            </a:r>
            <a:r>
              <a:rPr lang="en-US" dirty="0" err="1" smtClean="0"/>
              <a:t>Datums</a:t>
            </a:r>
            <a:r>
              <a:rPr lang="en-US" dirty="0" smtClean="0"/>
              <a:t>:</a:t>
            </a:r>
            <a:br>
              <a:rPr lang="en-US" dirty="0" smtClean="0"/>
            </a:br>
            <a:r>
              <a:rPr lang="en-US" dirty="0" smtClean="0"/>
              <a:t>Geometric and </a:t>
            </a:r>
            <a:r>
              <a:rPr lang="en-US" dirty="0" err="1" smtClean="0"/>
              <a:t>geopotential</a:t>
            </a:r>
            <a:endParaRPr lang="en-US" dirty="0"/>
          </a:p>
        </p:txBody>
      </p:sp>
      <p:sp>
        <p:nvSpPr>
          <p:cNvPr id="3" name="Content Placeholder 2"/>
          <p:cNvSpPr>
            <a:spLocks noGrp="1"/>
          </p:cNvSpPr>
          <p:nvPr>
            <p:ph idx="1"/>
          </p:nvPr>
        </p:nvSpPr>
        <p:spPr>
          <a:xfrm>
            <a:off x="457200" y="1600200"/>
            <a:ext cx="8305800" cy="4525963"/>
          </a:xfrm>
        </p:spPr>
        <p:txBody>
          <a:bodyPr/>
          <a:lstStyle/>
          <a:p>
            <a:r>
              <a:rPr lang="en-US" dirty="0" smtClean="0"/>
              <a:t>The NSRS will be redefined</a:t>
            </a:r>
          </a:p>
          <a:p>
            <a:r>
              <a:rPr lang="en-US" dirty="0" smtClean="0"/>
              <a:t>Horizontal and vertical </a:t>
            </a:r>
            <a:r>
              <a:rPr lang="en-US" dirty="0" err="1" smtClean="0"/>
              <a:t>datums</a:t>
            </a:r>
            <a:r>
              <a:rPr lang="en-US" dirty="0" smtClean="0"/>
              <a:t> are separate</a:t>
            </a:r>
          </a:p>
          <a:p>
            <a:r>
              <a:rPr lang="en-US" dirty="0" smtClean="0"/>
              <a:t>Future NSRS will be unified, still 2 </a:t>
            </a:r>
            <a:r>
              <a:rPr lang="en-US" dirty="0" err="1" smtClean="0"/>
              <a:t>datums</a:t>
            </a:r>
            <a:r>
              <a:rPr lang="en-US" dirty="0" smtClean="0"/>
              <a:t> but really only one reference frame (ellipsoid)</a:t>
            </a:r>
          </a:p>
          <a:p>
            <a:r>
              <a:rPr lang="en-US" dirty="0" smtClean="0"/>
              <a:t>Key component will be knowledge of gravity potential expressed as a </a:t>
            </a:r>
            <a:r>
              <a:rPr lang="en-US" dirty="0" err="1" smtClean="0"/>
              <a:t>geoid</a:t>
            </a:r>
            <a:r>
              <a:rPr lang="en-US" dirty="0" smtClean="0"/>
              <a:t> model</a:t>
            </a:r>
          </a:p>
          <a:p>
            <a:r>
              <a:rPr lang="en-US" dirty="0" smtClean="0"/>
              <a:t>GRAV-D program is generating airborne gravity contour maps, </a:t>
            </a:r>
            <a:r>
              <a:rPr lang="en-US" dirty="0" err="1" smtClean="0"/>
              <a:t>esp</a:t>
            </a:r>
            <a:r>
              <a:rPr lang="en-US" dirty="0" smtClean="0"/>
              <a:t> at mountains and coastline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amond(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274638"/>
            <a:ext cx="8229600" cy="563562"/>
          </a:xfrm>
        </p:spPr>
        <p:txBody>
          <a:bodyPr/>
          <a:lstStyle/>
          <a:p>
            <a:pPr eaLnBrk="1" hangingPunct="1"/>
            <a:r>
              <a:rPr lang="en-US" sz="2800" smtClean="0"/>
              <a:t>Rationale for new Datums</a:t>
            </a:r>
          </a:p>
        </p:txBody>
      </p:sp>
      <p:sp>
        <p:nvSpPr>
          <p:cNvPr id="16387" name="Rectangle 3"/>
          <p:cNvSpPr>
            <a:spLocks noGrp="1"/>
          </p:cNvSpPr>
          <p:nvPr>
            <p:ph type="body" idx="1"/>
          </p:nvPr>
        </p:nvSpPr>
        <p:spPr>
          <a:xfrm>
            <a:off x="457200" y="762000"/>
            <a:ext cx="8382000" cy="5867400"/>
          </a:xfrm>
        </p:spPr>
        <p:txBody>
          <a:bodyPr/>
          <a:lstStyle/>
          <a:p>
            <a:pPr marL="609600" indent="-609600" eaLnBrk="1" hangingPunct="1">
              <a:lnSpc>
                <a:spcPct val="90000"/>
              </a:lnSpc>
            </a:pPr>
            <a:r>
              <a:rPr lang="en-US" sz="2800" dirty="0" smtClean="0"/>
              <a:t>Terminology</a:t>
            </a:r>
          </a:p>
          <a:p>
            <a:pPr marL="990600" lvl="1" indent="-533400" eaLnBrk="1" hangingPunct="1">
              <a:lnSpc>
                <a:spcPct val="90000"/>
              </a:lnSpc>
            </a:pPr>
            <a:r>
              <a:rPr lang="en-US" sz="2400" dirty="0" smtClean="0"/>
              <a:t>Horizontal becomes </a:t>
            </a:r>
            <a:r>
              <a:rPr lang="en-US" sz="2400" dirty="0" smtClean="0">
                <a:solidFill>
                  <a:schemeClr val="hlink"/>
                </a:solidFill>
              </a:rPr>
              <a:t>GEOMETRIC</a:t>
            </a:r>
          </a:p>
          <a:p>
            <a:pPr marL="990600" lvl="1" indent="-533400" eaLnBrk="1" hangingPunct="1">
              <a:lnSpc>
                <a:spcPct val="90000"/>
              </a:lnSpc>
            </a:pPr>
            <a:r>
              <a:rPr lang="en-US" sz="2400" dirty="0" smtClean="0"/>
              <a:t>Vertical becomes </a:t>
            </a:r>
            <a:r>
              <a:rPr lang="en-US" sz="2400" dirty="0" smtClean="0">
                <a:solidFill>
                  <a:schemeClr val="hlink"/>
                </a:solidFill>
              </a:rPr>
              <a:t>GEOPOTENTIAL</a:t>
            </a:r>
          </a:p>
          <a:p>
            <a:pPr marL="609600" indent="-609600" eaLnBrk="1" hangingPunct="1">
              <a:lnSpc>
                <a:spcPct val="90000"/>
              </a:lnSpc>
            </a:pPr>
            <a:r>
              <a:rPr lang="en-US" sz="2800" dirty="0" smtClean="0"/>
              <a:t>When?	2020, or when GRAV-D program is complete</a:t>
            </a:r>
          </a:p>
          <a:p>
            <a:pPr marL="609600" indent="-609600" eaLnBrk="1" hangingPunct="1">
              <a:lnSpc>
                <a:spcPct val="90000"/>
              </a:lnSpc>
            </a:pPr>
            <a:r>
              <a:rPr lang="en-US" sz="2800" dirty="0" smtClean="0"/>
              <a:t>Why? But why?!</a:t>
            </a:r>
          </a:p>
          <a:p>
            <a:pPr marL="990600" lvl="1" indent="-533400" eaLnBrk="1" hangingPunct="1">
              <a:lnSpc>
                <a:spcPct val="90000"/>
              </a:lnSpc>
              <a:buFont typeface="Arial" pitchFamily="34" charset="0"/>
              <a:buAutoNum type="arabicPeriod"/>
            </a:pPr>
            <a:r>
              <a:rPr lang="en-US" sz="2400" dirty="0" smtClean="0"/>
              <a:t>Primarily need a better vertical datum for “vertical” data(</a:t>
            </a:r>
            <a:r>
              <a:rPr lang="en-US" sz="2400" dirty="0" err="1" smtClean="0"/>
              <a:t>geoid</a:t>
            </a:r>
            <a:r>
              <a:rPr lang="en-US" sz="2400" dirty="0" smtClean="0"/>
              <a:t>, </a:t>
            </a:r>
            <a:r>
              <a:rPr lang="en-US" sz="2400" dirty="0" err="1" smtClean="0"/>
              <a:t>ortho</a:t>
            </a:r>
            <a:r>
              <a:rPr lang="en-US" sz="2400" dirty="0" smtClean="0"/>
              <a:t> ht) not obtained by traditional leveling</a:t>
            </a:r>
          </a:p>
          <a:p>
            <a:pPr marL="990600" lvl="1" indent="-533400" eaLnBrk="1" hangingPunct="1">
              <a:lnSpc>
                <a:spcPct val="90000"/>
              </a:lnSpc>
              <a:buFont typeface="Arial" pitchFamily="34" charset="0"/>
              <a:buAutoNum type="arabicPeriod"/>
            </a:pPr>
            <a:r>
              <a:rPr lang="en-US" sz="2400" dirty="0" smtClean="0"/>
              <a:t>Modern Geodetic Data collection relies upon satellites (GNSS, gravity) orbiting around the mass center of the Earth</a:t>
            </a:r>
          </a:p>
          <a:p>
            <a:pPr marL="990600" lvl="1" indent="-533400" eaLnBrk="1" hangingPunct="1">
              <a:lnSpc>
                <a:spcPct val="90000"/>
              </a:lnSpc>
            </a:pPr>
            <a:r>
              <a:rPr lang="en-US" dirty="0" smtClean="0">
                <a:solidFill>
                  <a:srgbClr val="FF0000"/>
                </a:solidFill>
              </a:rPr>
              <a:t>NAD83 datum is not geocentric</a:t>
            </a:r>
          </a:p>
          <a:p>
            <a:pPr marL="990600" lvl="1" indent="-533400" eaLnBrk="1" hangingPunct="1">
              <a:lnSpc>
                <a:spcPct val="90000"/>
              </a:lnSpc>
            </a:pPr>
            <a:r>
              <a:rPr lang="en-US" b="1" dirty="0" smtClean="0">
                <a:solidFill>
                  <a:srgbClr val="FF0000"/>
                </a:solidFill>
              </a:rPr>
              <a:t>Ability to fit GPS-derived ellipsoid </a:t>
            </a:r>
            <a:r>
              <a:rPr lang="en-US" b="1" dirty="0" smtClean="0">
                <a:solidFill>
                  <a:srgbClr val="FF0000"/>
                </a:solidFill>
              </a:rPr>
              <a:t>heights+ use of a </a:t>
            </a:r>
            <a:r>
              <a:rPr lang="en-US" b="1" dirty="0" err="1" smtClean="0">
                <a:solidFill>
                  <a:srgbClr val="FF0000"/>
                </a:solidFill>
              </a:rPr>
              <a:t>geoid</a:t>
            </a:r>
            <a:r>
              <a:rPr lang="en-US" b="1" dirty="0" smtClean="0">
                <a:solidFill>
                  <a:srgbClr val="FF0000"/>
                </a:solidFill>
              </a:rPr>
              <a:t> model, </a:t>
            </a:r>
            <a:r>
              <a:rPr lang="en-US" b="1" dirty="0" smtClean="0">
                <a:solidFill>
                  <a:srgbClr val="FF0000"/>
                </a:solidFill>
              </a:rPr>
              <a:t>to </a:t>
            </a:r>
            <a:r>
              <a:rPr lang="en-US" b="1" dirty="0" smtClean="0">
                <a:solidFill>
                  <a:srgbClr val="FF0000"/>
                </a:solidFill>
              </a:rPr>
              <a:t>a vertical </a:t>
            </a:r>
            <a:r>
              <a:rPr lang="en-US" b="1" dirty="0" smtClean="0">
                <a:solidFill>
                  <a:srgbClr val="FF0000"/>
                </a:solidFill>
              </a:rPr>
              <a:t>datum defined by leveling is increasingly difficult as time goes by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07950" y="379413"/>
            <a:ext cx="8674100" cy="522287"/>
          </a:xfrm>
          <a:prstGeom prst="rect">
            <a:avLst/>
          </a:prstGeom>
          <a:noFill/>
          <a:ln w="19050">
            <a:noFill/>
            <a:miter lim="800000"/>
            <a:headEnd/>
            <a:tailEnd/>
          </a:ln>
        </p:spPr>
        <p:txBody>
          <a:bodyPr wrap="none" anchor="ctr">
            <a:spAutoFit/>
          </a:bodyPr>
          <a:lstStyle/>
          <a:p>
            <a:pPr algn="ctr" eaLnBrk="0" hangingPunct="0"/>
            <a:r>
              <a:rPr lang="en-US" sz="2800" b="1">
                <a:latin typeface="Times New Roman" pitchFamily="18" charset="0"/>
                <a:cs typeface="Times New Roman" pitchFamily="18" charset="0"/>
              </a:rPr>
              <a:t>Simplified Concept of  NAD 83 vs. ITRF00 (or WGS84)</a:t>
            </a:r>
            <a:endParaRPr lang="en-US" sz="2800">
              <a:latin typeface="Times New Roman" pitchFamily="18" charset="0"/>
              <a:cs typeface="Times New Roman" pitchFamily="18" charset="0"/>
            </a:endParaRPr>
          </a:p>
        </p:txBody>
      </p:sp>
      <p:sp>
        <p:nvSpPr>
          <p:cNvPr id="17411"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17412"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17413"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17414"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17415"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17416"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17417" name="AutoShape 9"/>
          <p:cNvCxnSpPr>
            <a:cxnSpLocks noChangeShapeType="1"/>
            <a:stCxn id="17413" idx="2"/>
            <a:endCxn id="17416"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17418"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17419"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17420"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a:solidFill>
              <a:srgbClr val="CC0000"/>
            </a:solidFill>
            <a:round/>
            <a:headEnd/>
            <a:tailEnd/>
          </a:ln>
        </p:spPr>
        <p:txBody>
          <a:bodyPr wrap="none" anchor="ctr"/>
          <a:lstStyle/>
          <a:p>
            <a:endParaRPr lang="en-US"/>
          </a:p>
        </p:txBody>
      </p:sp>
      <p:sp>
        <p:nvSpPr>
          <p:cNvPr id="17421"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a:solidFill>
              <a:srgbClr val="CC0000"/>
            </a:solidFill>
            <a:round/>
            <a:headEnd/>
            <a:tailEnd/>
          </a:ln>
        </p:spPr>
        <p:txBody>
          <a:bodyPr wrap="none" anchor="ctr"/>
          <a:lstStyle/>
          <a:p>
            <a:endParaRPr lang="en-US"/>
          </a:p>
        </p:txBody>
      </p:sp>
      <p:sp>
        <p:nvSpPr>
          <p:cNvPr id="17422"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a:solidFill>
              <a:srgbClr val="009900"/>
            </a:solidFill>
            <a:round/>
            <a:headEnd/>
            <a:tailEnd/>
          </a:ln>
        </p:spPr>
        <p:txBody>
          <a:bodyPr wrap="none" anchor="ctr"/>
          <a:lstStyle/>
          <a:p>
            <a:endParaRPr lang="en-US"/>
          </a:p>
        </p:txBody>
      </p:sp>
      <p:sp>
        <p:nvSpPr>
          <p:cNvPr id="17423"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latin typeface="Symbol" pitchFamily="18" charset="2"/>
            </a:endParaRPr>
          </a:p>
        </p:txBody>
      </p:sp>
      <p:sp>
        <p:nvSpPr>
          <p:cNvPr id="17424"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17425"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17426"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17427" name="Text Box 19"/>
          <p:cNvSpPr txBox="1">
            <a:spLocks noChangeArrowheads="1"/>
          </p:cNvSpPr>
          <p:nvPr/>
        </p:nvSpPr>
        <p:spPr bwMode="auto">
          <a:xfrm>
            <a:off x="1595438" y="4522788"/>
            <a:ext cx="922337"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ITRF 00</a:t>
            </a:r>
          </a:p>
        </p:txBody>
      </p:sp>
      <p:sp>
        <p:nvSpPr>
          <p:cNvPr id="17428"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17429"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17430"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17431"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17432"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17433"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17434" name="Text Box 26"/>
          <p:cNvSpPr txBox="1">
            <a:spLocks noChangeArrowheads="1"/>
          </p:cNvSpPr>
          <p:nvPr/>
        </p:nvSpPr>
        <p:spPr bwMode="auto">
          <a:xfrm>
            <a:off x="5381625" y="1895475"/>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00</a:t>
            </a:r>
            <a:endParaRPr lang="en-US" sz="2000" b="1">
              <a:latin typeface="Times New Roman" pitchFamily="18" charset="0"/>
              <a:cs typeface="Times New Roman" pitchFamily="18" charset="0"/>
            </a:endParaRPr>
          </a:p>
        </p:txBody>
      </p:sp>
      <p:sp>
        <p:nvSpPr>
          <p:cNvPr id="17435" name="Text Box 27"/>
          <p:cNvSpPr txBox="1">
            <a:spLocks noChangeArrowheads="1"/>
          </p:cNvSpPr>
          <p:nvPr/>
        </p:nvSpPr>
        <p:spPr bwMode="auto">
          <a:xfrm>
            <a:off x="5562600" y="5557838"/>
            <a:ext cx="3444875" cy="739775"/>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Identically shaped ellipsoids (GRS80)</a:t>
            </a:r>
          </a:p>
          <a:p>
            <a:pPr algn="ctr" eaLnBrk="0" hangingPunct="0"/>
            <a:r>
              <a:rPr lang="en-US" sz="1400" b="1">
                <a:latin typeface="Times New Roman" pitchFamily="18" charset="0"/>
                <a:cs typeface="Times New Roman" pitchFamily="18" charset="0"/>
              </a:rPr>
              <a:t>a = 6,378,137.000 meters (semi-major axis)</a:t>
            </a:r>
          </a:p>
          <a:p>
            <a:pPr algn="ctr" eaLnBrk="0" hangingPunct="0"/>
            <a:r>
              <a:rPr lang="en-US" sz="1400" b="1">
                <a:latin typeface="Times New Roman" pitchFamily="18" charset="0"/>
                <a:cs typeface="Times New Roman" pitchFamily="18" charset="0"/>
              </a:rPr>
              <a:t>1/f = 298.25722210088 (flattening)</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cstate="print"/>
          <a:srcRect t="25629" r="56000"/>
          <a:stretch>
            <a:fillRect/>
          </a:stretch>
        </p:blipFill>
        <p:spPr bwMode="auto">
          <a:xfrm>
            <a:off x="762000" y="666750"/>
            <a:ext cx="6705600" cy="6191250"/>
          </a:xfrm>
          <a:prstGeom prst="rect">
            <a:avLst/>
          </a:prstGeom>
          <a:noFill/>
          <a:ln w="9525">
            <a:noFill/>
            <a:miter lim="800000"/>
            <a:headEnd/>
            <a:tailEnd/>
          </a:ln>
        </p:spPr>
      </p:pic>
      <p:sp>
        <p:nvSpPr>
          <p:cNvPr id="3" name="Up Arrow 2"/>
          <p:cNvSpPr/>
          <p:nvPr/>
        </p:nvSpPr>
        <p:spPr bwMode="auto">
          <a:xfrm rot="15426679" flipH="1">
            <a:off x="7161593" y="4852254"/>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eries"/>
          <p:cNvPicPr>
            <a:picLocks noChangeAspect="1" noChangeArrowheads="1"/>
          </p:cNvPicPr>
          <p:nvPr/>
        </p:nvPicPr>
        <p:blipFill>
          <a:blip r:embed="rId3" cstate="print"/>
          <a:srcRect/>
          <a:stretch>
            <a:fillRect/>
          </a:stretch>
        </p:blipFill>
        <p:spPr bwMode="auto">
          <a:xfrm>
            <a:off x="685800" y="930275"/>
            <a:ext cx="7772400" cy="5880100"/>
          </a:xfrm>
          <a:prstGeom prst="rect">
            <a:avLst/>
          </a:prstGeom>
          <a:noFill/>
          <a:ln w="9525">
            <a:noFill/>
            <a:miter lim="800000"/>
            <a:headEnd/>
            <a:tailEnd/>
          </a:ln>
        </p:spPr>
      </p:pic>
      <p:sp>
        <p:nvSpPr>
          <p:cNvPr id="22531" name="Rectangle 3"/>
          <p:cNvSpPr>
            <a:spLocks noGrp="1" noChangeArrowheads="1"/>
          </p:cNvSpPr>
          <p:nvPr>
            <p:ph type="title" idx="4294967295"/>
          </p:nvPr>
        </p:nvSpPr>
        <p:spPr>
          <a:xfrm>
            <a:off x="0" y="-152400"/>
            <a:ext cx="9144000" cy="1384300"/>
          </a:xfrm>
        </p:spPr>
        <p:txBody>
          <a:bodyPr/>
          <a:lstStyle/>
          <a:p>
            <a:pPr eaLnBrk="1" hangingPunct="1"/>
            <a:r>
              <a:rPr lang="en-US" sz="4000" smtClean="0"/>
              <a:t>Worldwide Tectonic Horizontal Motions</a:t>
            </a:r>
          </a:p>
        </p:txBody>
      </p:sp>
    </p:spTree>
  </p:cSld>
  <p:clrMapOvr>
    <a:masterClrMapping/>
  </p:clrMapOvr>
  <p:transition spd="med">
    <p:cover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 y="-609600"/>
            <a:ext cx="12192000" cy="7620000"/>
          </a:xfrm>
          <a:prstGeom prst="rect">
            <a:avLst/>
          </a:prstGeom>
          <a:noFill/>
          <a:ln w="9525">
            <a:noFill/>
            <a:miter lim="800000"/>
            <a:headEnd/>
            <a:tailEnd/>
          </a:ln>
        </p:spPr>
      </p:pic>
      <p:sp>
        <p:nvSpPr>
          <p:cNvPr id="3" name="Up Arrow 2"/>
          <p:cNvSpPr/>
          <p:nvPr/>
        </p:nvSpPr>
        <p:spPr bwMode="auto">
          <a:xfrm rot="13803801" flipH="1">
            <a:off x="7524078" y="416751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1"/>
          <p:cNvSpPr>
            <a:spLocks noChangeArrowheads="1"/>
          </p:cNvSpPr>
          <p:nvPr/>
        </p:nvSpPr>
        <p:spPr bwMode="auto">
          <a:xfrm>
            <a:off x="609600" y="5181600"/>
            <a:ext cx="3276600" cy="1371600"/>
          </a:xfrm>
          <a:prstGeom prst="rect">
            <a:avLst/>
          </a:prstGeom>
          <a:solidFill>
            <a:schemeClr val="tx1"/>
          </a:solidFill>
          <a:ln w="28575">
            <a:solidFill>
              <a:schemeClr val="accent1"/>
            </a:solidFill>
            <a:miter lim="800000"/>
            <a:headEnd/>
            <a:tailEnd/>
          </a:ln>
        </p:spPr>
        <p:txBody>
          <a:bodyPr wrap="none" anchor="ctr"/>
          <a:lstStyle/>
          <a:p>
            <a:pPr algn="ctr"/>
            <a:r>
              <a:rPr lang="en-US" sz="2800" dirty="0">
                <a:solidFill>
                  <a:srgbClr val="FF9933"/>
                </a:solidFill>
                <a:latin typeface="Cambria" pitchFamily="18" charset="0"/>
              </a:rPr>
              <a:t>H + </a:t>
            </a:r>
            <a:r>
              <a:rPr lang="en-US" sz="2800" i="1" dirty="0">
                <a:solidFill>
                  <a:srgbClr val="FF9933"/>
                </a:solidFill>
                <a:latin typeface="Cambria" pitchFamily="18" charset="0"/>
              </a:rPr>
              <a:t>H</a:t>
            </a:r>
            <a:r>
              <a:rPr lang="en-US" sz="2400" i="1" baseline="-25000" dirty="0">
                <a:solidFill>
                  <a:srgbClr val="FF9933"/>
                </a:solidFill>
                <a:latin typeface="Cambria" pitchFamily="18" charset="0"/>
              </a:rPr>
              <a:t>t</a:t>
            </a:r>
            <a:r>
              <a:rPr lang="en-US" sz="2400" baseline="-25000" dirty="0">
                <a:solidFill>
                  <a:srgbClr val="FF9933"/>
                </a:solidFill>
                <a:latin typeface="Cambria" pitchFamily="18" charset="0"/>
              </a:rPr>
              <a:t> </a:t>
            </a:r>
            <a:r>
              <a:rPr lang="en-US" dirty="0">
                <a:solidFill>
                  <a:srgbClr val="FF9933"/>
                </a:solidFill>
              </a:rPr>
              <a:t>+</a:t>
            </a:r>
            <a:r>
              <a:rPr lang="en-US" sz="2800" dirty="0">
                <a:solidFill>
                  <a:srgbClr val="FF9933"/>
                </a:solidFill>
                <a:latin typeface="Cambria" pitchFamily="18" charset="0"/>
              </a:rPr>
              <a:t>V</a:t>
            </a:r>
            <a:r>
              <a:rPr lang="en-US" sz="2000" b="1" baseline="-25000" dirty="0">
                <a:solidFill>
                  <a:srgbClr val="FF9933"/>
                </a:solidFill>
                <a:latin typeface="Cambria" pitchFamily="18" charset="0"/>
              </a:rPr>
              <a:t>E</a:t>
            </a:r>
            <a:r>
              <a:rPr lang="en-US" dirty="0">
                <a:solidFill>
                  <a:srgbClr val="FF9933"/>
                </a:solidFill>
              </a:rPr>
              <a:t>+ </a:t>
            </a:r>
            <a:r>
              <a:rPr lang="en-US" sz="2800" i="1" dirty="0" err="1">
                <a:solidFill>
                  <a:srgbClr val="FF9933"/>
                </a:solidFill>
                <a:latin typeface="Cambria" pitchFamily="18" charset="0"/>
              </a:rPr>
              <a:t>V</a:t>
            </a:r>
            <a:r>
              <a:rPr lang="en-US" sz="2400" b="1" i="1" baseline="-25000" dirty="0" err="1">
                <a:solidFill>
                  <a:srgbClr val="FF9933"/>
                </a:solidFill>
                <a:latin typeface="Cambria" pitchFamily="18" charset="0"/>
              </a:rPr>
              <a:t>Et</a:t>
            </a:r>
            <a:endParaRPr lang="en-US" sz="2400" b="1" i="1" baseline="-25000" dirty="0">
              <a:solidFill>
                <a:srgbClr val="FF9933"/>
              </a:solidFill>
              <a:latin typeface="Cambria" pitchFamily="18" charset="0"/>
            </a:endParaRPr>
          </a:p>
          <a:p>
            <a:pPr algn="ctr"/>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 </a:t>
            </a:r>
            <a:r>
              <a:rPr lang="en-US" sz="2800" i="1" dirty="0">
                <a:solidFill>
                  <a:srgbClr val="FF9933"/>
                </a:solidFill>
                <a:latin typeface="Cambria" pitchFamily="18" charset="0"/>
              </a:rPr>
              <a:t>1</a:t>
            </a:r>
            <a:r>
              <a:rPr lang="en-US" sz="2800" dirty="0">
                <a:solidFill>
                  <a:srgbClr val="FF9933"/>
                </a:solidFill>
                <a:latin typeface="Cambria" pitchFamily="18" charset="0"/>
              </a:rPr>
              <a:t> </a:t>
            </a:r>
          </a:p>
          <a:p>
            <a:pPr algn="ctr"/>
            <a:r>
              <a:rPr lang="en-US" sz="2800" dirty="0">
                <a:solidFill>
                  <a:srgbClr val="FF9933"/>
                </a:solidFill>
                <a:latin typeface="Cambria" pitchFamily="18" charset="0"/>
              </a:rPr>
              <a:t>ITRF00 (2002.00)</a:t>
            </a:r>
          </a:p>
        </p:txBody>
      </p:sp>
      <p:pic>
        <p:nvPicPr>
          <p:cNvPr id="24579" name="Picture 22" descr="gnps1"/>
          <p:cNvPicPr>
            <a:picLocks noChangeAspect="1" noChangeArrowheads="1"/>
          </p:cNvPicPr>
          <p:nvPr/>
        </p:nvPicPr>
        <p:blipFill>
          <a:blip r:embed="rId3" cstate="print"/>
          <a:srcRect l="40013" t="5742" r="6015" b="10117"/>
          <a:stretch>
            <a:fillRect/>
          </a:stretch>
        </p:blipFill>
        <p:spPr bwMode="auto">
          <a:xfrm>
            <a:off x="3962400" y="2895600"/>
            <a:ext cx="2084388" cy="2243138"/>
          </a:xfrm>
          <a:prstGeom prst="rect">
            <a:avLst/>
          </a:prstGeom>
          <a:noFill/>
          <a:ln w="9525">
            <a:solidFill>
              <a:schemeClr val="tx1"/>
            </a:solidFill>
            <a:miter lim="800000"/>
            <a:headEnd/>
            <a:tailEnd/>
          </a:ln>
        </p:spPr>
      </p:pic>
      <p:sp>
        <p:nvSpPr>
          <p:cNvPr id="24580" name="Rectangle 2"/>
          <p:cNvSpPr>
            <a:spLocks noGrp="1"/>
          </p:cNvSpPr>
          <p:nvPr>
            <p:ph type="title" idx="4294967295"/>
          </p:nvPr>
        </p:nvSpPr>
        <p:spPr>
          <a:xfrm>
            <a:off x="457200" y="304800"/>
            <a:ext cx="8229600" cy="1143000"/>
          </a:xfrm>
        </p:spPr>
        <p:txBody>
          <a:bodyPr/>
          <a:lstStyle/>
          <a:p>
            <a:pPr eaLnBrk="1" hangingPunct="1"/>
            <a:r>
              <a:rPr lang="en-US" sz="3600" smtClean="0"/>
              <a:t>Evolution of Geodetic Datums: </a:t>
            </a:r>
            <a:br>
              <a:rPr lang="en-US" sz="3600" smtClean="0"/>
            </a:br>
            <a:r>
              <a:rPr lang="en-US" sz="3200" smtClean="0"/>
              <a:t>from NAD27/NGVD29 to NAD83/NAVD88 to ?/ ?</a:t>
            </a:r>
          </a:p>
        </p:txBody>
      </p:sp>
      <p:sp>
        <p:nvSpPr>
          <p:cNvPr id="24581"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pPr algn="ctr"/>
            <a:r>
              <a:rPr lang="en-US" sz="2800">
                <a:solidFill>
                  <a:srgbClr val="FF9933"/>
                </a:solidFill>
                <a:latin typeface="Old English Text MT" pitchFamily="66" charset="0"/>
              </a:rPr>
              <a:t>H </a:t>
            </a:r>
            <a:r>
              <a:rPr lang="en-US" sz="2800">
                <a:solidFill>
                  <a:srgbClr val="FFFF00"/>
                </a:solidFill>
                <a:latin typeface="Old English Text MT" pitchFamily="66" charset="0"/>
              </a:rPr>
              <a:t>+ V</a:t>
            </a:r>
          </a:p>
          <a:p>
            <a:pPr algn="ctr"/>
            <a:r>
              <a:rPr lang="en-US" sz="2800">
                <a:solidFill>
                  <a:srgbClr val="FF9933"/>
                </a:solidFill>
                <a:latin typeface="Old English Text MT" pitchFamily="66" charset="0"/>
              </a:rPr>
              <a:t>2 </a:t>
            </a:r>
            <a:r>
              <a:rPr lang="en-US" sz="2800">
                <a:solidFill>
                  <a:srgbClr val="FFFF00"/>
                </a:solidFill>
                <a:latin typeface="Old English Text MT" pitchFamily="66" charset="0"/>
              </a:rPr>
              <a:t>+ 1</a:t>
            </a:r>
          </a:p>
          <a:p>
            <a:pPr algn="ctr"/>
            <a:r>
              <a:rPr lang="en-US" sz="2800">
                <a:solidFill>
                  <a:srgbClr val="FF9933"/>
                </a:solidFill>
                <a:latin typeface="Old English Text MT" pitchFamily="66" charset="0"/>
              </a:rPr>
              <a:t>27, </a:t>
            </a:r>
            <a:r>
              <a:rPr lang="en-US" sz="2800">
                <a:solidFill>
                  <a:srgbClr val="FFFF00"/>
                </a:solidFill>
                <a:latin typeface="Old English Text MT" pitchFamily="66" charset="0"/>
              </a:rPr>
              <a:t>29</a:t>
            </a:r>
          </a:p>
        </p:txBody>
      </p:sp>
      <p:sp>
        <p:nvSpPr>
          <p:cNvPr id="24582"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pPr algn="ctr"/>
            <a:r>
              <a:rPr lang="en-US" sz="2800" b="1">
                <a:solidFill>
                  <a:srgbClr val="FF9933"/>
                </a:solidFill>
                <a:latin typeface="Courier"/>
              </a:rPr>
              <a:t>H </a:t>
            </a:r>
            <a:r>
              <a:rPr lang="en-US" sz="2800" b="1">
                <a:solidFill>
                  <a:srgbClr val="FFFF00"/>
                </a:solidFill>
                <a:latin typeface="Courier"/>
              </a:rPr>
              <a:t>+ V</a:t>
            </a:r>
          </a:p>
          <a:p>
            <a:pPr algn="ctr"/>
            <a:r>
              <a:rPr lang="en-US" sz="2800" b="1">
                <a:solidFill>
                  <a:srgbClr val="FF9933"/>
                </a:solidFill>
                <a:latin typeface="Courier"/>
              </a:rPr>
              <a:t>2 </a:t>
            </a:r>
            <a:r>
              <a:rPr lang="en-US" sz="2800" b="1">
                <a:solidFill>
                  <a:srgbClr val="FFFF00"/>
                </a:solidFill>
                <a:latin typeface="Courier"/>
              </a:rPr>
              <a:t>+ 1</a:t>
            </a:r>
          </a:p>
          <a:p>
            <a:pPr algn="ctr"/>
            <a:r>
              <a:rPr lang="en-US" sz="2800" b="1">
                <a:solidFill>
                  <a:srgbClr val="FF9933"/>
                </a:solidFill>
                <a:latin typeface="Courier"/>
              </a:rPr>
              <a:t>83(86), </a:t>
            </a:r>
            <a:r>
              <a:rPr lang="en-US" sz="2800" b="1">
                <a:solidFill>
                  <a:srgbClr val="FFFF00"/>
                </a:solidFill>
                <a:latin typeface="Courier"/>
              </a:rPr>
              <a:t>88</a:t>
            </a:r>
          </a:p>
        </p:txBody>
      </p:sp>
      <p:sp>
        <p:nvSpPr>
          <p:cNvPr id="24583" name="Rectangle 9"/>
          <p:cNvSpPr>
            <a:spLocks noChangeArrowheads="1"/>
          </p:cNvSpPr>
          <p:nvPr/>
        </p:nvSpPr>
        <p:spPr bwMode="auto">
          <a:xfrm>
            <a:off x="6705600" y="1447800"/>
            <a:ext cx="2133600" cy="1371600"/>
          </a:xfrm>
          <a:prstGeom prst="rect">
            <a:avLst/>
          </a:prstGeom>
          <a:solidFill>
            <a:schemeClr val="accent1"/>
          </a:solidFill>
          <a:ln w="9525">
            <a:solidFill>
              <a:schemeClr val="tx1"/>
            </a:solidFill>
            <a:miter lim="800000"/>
            <a:headEnd/>
            <a:tailEnd/>
          </a:ln>
        </p:spPr>
        <p:txBody>
          <a:bodyPr wrap="none" anchor="ctr"/>
          <a:lstStyle/>
          <a:p>
            <a:pPr algn="ctr"/>
            <a:r>
              <a:rPr lang="en-US" sz="2800">
                <a:solidFill>
                  <a:srgbClr val="FF9933"/>
                </a:solidFill>
                <a:latin typeface="HE_TERMINAL"/>
              </a:rPr>
              <a:t>H + V</a:t>
            </a:r>
            <a:r>
              <a:rPr lang="en-US" b="1" baseline="-25000">
                <a:solidFill>
                  <a:srgbClr val="FF9933"/>
                </a:solidFill>
                <a:latin typeface="HE_TERMINAL"/>
              </a:rPr>
              <a:t>E</a:t>
            </a:r>
            <a:r>
              <a:rPr lang="en-US" sz="2800">
                <a:solidFill>
                  <a:srgbClr val="FF9933"/>
                </a:solidFill>
                <a:latin typeface="HE_TERMINAL"/>
              </a:rPr>
              <a:t> </a:t>
            </a:r>
            <a:r>
              <a:rPr lang="en-US" sz="2800">
                <a:solidFill>
                  <a:srgbClr val="FFFF00"/>
                </a:solidFill>
                <a:latin typeface="HE_TERMINAL"/>
              </a:rPr>
              <a:t>+ V</a:t>
            </a:r>
            <a:r>
              <a:rPr lang="en-US" sz="2000" b="1" baseline="-25000">
                <a:solidFill>
                  <a:srgbClr val="FFFF00"/>
                </a:solidFill>
                <a:latin typeface="HE_TERMINAL"/>
              </a:rPr>
              <a:t>O</a:t>
            </a:r>
            <a:endParaRPr lang="en-US" sz="2800" b="1">
              <a:solidFill>
                <a:srgbClr val="FFFF00"/>
              </a:solidFill>
              <a:latin typeface="HE_TERMINAL"/>
            </a:endParaRPr>
          </a:p>
          <a:p>
            <a:pPr algn="ctr"/>
            <a:r>
              <a:rPr lang="en-US" sz="2800">
                <a:solidFill>
                  <a:srgbClr val="FF9933"/>
                </a:solidFill>
                <a:latin typeface="HE_TERMINAL"/>
              </a:rPr>
              <a:t>2 + 1 </a:t>
            </a:r>
            <a:r>
              <a:rPr lang="en-US" sz="2800">
                <a:solidFill>
                  <a:srgbClr val="FFFF00"/>
                </a:solidFill>
                <a:latin typeface="HE_TERMINAL"/>
              </a:rPr>
              <a:t>+ 1</a:t>
            </a:r>
          </a:p>
          <a:p>
            <a:pPr algn="ctr"/>
            <a:r>
              <a:rPr lang="en-US" sz="2800">
                <a:solidFill>
                  <a:srgbClr val="FF9933"/>
                </a:solidFill>
                <a:latin typeface="HE_TERMINAL"/>
              </a:rPr>
              <a:t>83(92), </a:t>
            </a:r>
            <a:r>
              <a:rPr lang="en-US" sz="2800">
                <a:solidFill>
                  <a:srgbClr val="FFFF00"/>
                </a:solidFill>
                <a:latin typeface="HE_TERMINAL"/>
              </a:rPr>
              <a:t>88</a:t>
            </a:r>
          </a:p>
        </p:txBody>
      </p:sp>
      <p:sp>
        <p:nvSpPr>
          <p:cNvPr id="24584"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pPr algn="ctr"/>
            <a:r>
              <a:rPr lang="en-US"/>
              <a:t>GPS</a:t>
            </a:r>
          </a:p>
        </p:txBody>
      </p:sp>
      <p:sp>
        <p:nvSpPr>
          <p:cNvPr id="24585"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pPr algn="ctr"/>
            <a:endParaRPr lang="en-US"/>
          </a:p>
        </p:txBody>
      </p:sp>
      <p:sp>
        <p:nvSpPr>
          <p:cNvPr id="24586"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pPr algn="ctr"/>
            <a:endParaRPr lang="en-US"/>
          </a:p>
        </p:txBody>
      </p:sp>
      <p:sp>
        <p:nvSpPr>
          <p:cNvPr id="24587" name="Text Box 13"/>
          <p:cNvSpPr txBox="1">
            <a:spLocks noChangeArrowheads="1"/>
          </p:cNvSpPr>
          <p:nvPr/>
        </p:nvSpPr>
        <p:spPr bwMode="auto">
          <a:xfrm>
            <a:off x="381000" y="3276600"/>
            <a:ext cx="3505200" cy="519113"/>
          </a:xfrm>
          <a:prstGeom prst="rect">
            <a:avLst/>
          </a:prstGeom>
          <a:noFill/>
          <a:ln w="9525">
            <a:noFill/>
            <a:miter lim="800000"/>
            <a:headEnd/>
            <a:tailEnd/>
          </a:ln>
        </p:spPr>
        <p:txBody>
          <a:bodyPr>
            <a:spAutoFit/>
          </a:bodyPr>
          <a:lstStyle/>
          <a:p>
            <a:pPr>
              <a:spcBef>
                <a:spcPct val="50000"/>
              </a:spcBef>
            </a:pPr>
            <a:r>
              <a:rPr lang="en-US" sz="2800" dirty="0">
                <a:solidFill>
                  <a:srgbClr val="6600FF"/>
                </a:solidFill>
              </a:rPr>
              <a:t>+</a:t>
            </a:r>
            <a:r>
              <a:rPr lang="en-US" sz="2800" i="1" dirty="0">
                <a:solidFill>
                  <a:srgbClr val="6600FF"/>
                </a:solidFill>
              </a:rPr>
              <a:t>VELOCITIES (time)</a:t>
            </a:r>
            <a:endParaRPr lang="en-US" sz="2800" dirty="0">
              <a:solidFill>
                <a:srgbClr val="6600FF"/>
              </a:solidFill>
            </a:endParaRPr>
          </a:p>
        </p:txBody>
      </p:sp>
      <p:sp>
        <p:nvSpPr>
          <p:cNvPr id="24588" name="Rectangle 15"/>
          <p:cNvSpPr>
            <a:spLocks noChangeArrowheads="1"/>
          </p:cNvSpPr>
          <p:nvPr/>
        </p:nvSpPr>
        <p:spPr bwMode="auto">
          <a:xfrm>
            <a:off x="609600" y="3810000"/>
            <a:ext cx="3276600" cy="1371600"/>
          </a:xfrm>
          <a:prstGeom prst="rect">
            <a:avLst/>
          </a:prstGeom>
          <a:solidFill>
            <a:schemeClr val="accent1"/>
          </a:solidFill>
          <a:ln w="57150">
            <a:solidFill>
              <a:schemeClr val="accent2"/>
            </a:solidFill>
            <a:miter lim="800000"/>
            <a:headEnd/>
            <a:tailEnd/>
          </a:ln>
        </p:spPr>
        <p:txBody>
          <a:bodyPr wrap="none" anchor="ctr"/>
          <a:lstStyle/>
          <a:p>
            <a:pPr algn="ctr"/>
            <a:r>
              <a:rPr lang="en-US" sz="2800" dirty="0">
                <a:solidFill>
                  <a:srgbClr val="FF9933"/>
                </a:solidFill>
                <a:latin typeface="Cambria" pitchFamily="18" charset="0"/>
              </a:rPr>
              <a:t>H + </a:t>
            </a:r>
            <a:r>
              <a:rPr lang="en-US" sz="2800" i="1" dirty="0">
                <a:solidFill>
                  <a:srgbClr val="FF9933"/>
                </a:solidFill>
                <a:latin typeface="Cambria" pitchFamily="18" charset="0"/>
              </a:rPr>
              <a:t>H</a:t>
            </a:r>
            <a:r>
              <a:rPr lang="en-US" sz="2400" i="1" baseline="-25000" dirty="0">
                <a:solidFill>
                  <a:srgbClr val="FF9933"/>
                </a:solidFill>
                <a:latin typeface="Cambria" pitchFamily="18" charset="0"/>
              </a:rPr>
              <a:t>t</a:t>
            </a:r>
            <a:r>
              <a:rPr lang="en-US" sz="2400" baseline="-25000" dirty="0">
                <a:solidFill>
                  <a:srgbClr val="FF9933"/>
                </a:solidFill>
                <a:latin typeface="Cambria" pitchFamily="18" charset="0"/>
              </a:rPr>
              <a:t>  </a:t>
            </a:r>
            <a:r>
              <a:rPr lang="en-US" sz="2800" dirty="0">
                <a:solidFill>
                  <a:srgbClr val="FF9933"/>
                </a:solidFill>
                <a:latin typeface="Cambria" pitchFamily="18" charset="0"/>
              </a:rPr>
              <a:t>+ V</a:t>
            </a:r>
            <a:r>
              <a:rPr lang="en-US" sz="2000" b="1" baseline="-25000" dirty="0">
                <a:solidFill>
                  <a:srgbClr val="FF9933"/>
                </a:solidFill>
                <a:latin typeface="Cambria" pitchFamily="18" charset="0"/>
              </a:rPr>
              <a:t>E </a:t>
            </a:r>
            <a:r>
              <a:rPr lang="en-US" sz="2800" dirty="0">
                <a:solidFill>
                  <a:srgbClr val="FFFF00"/>
                </a:solidFill>
                <a:latin typeface="Cambria" pitchFamily="18" charset="0"/>
              </a:rPr>
              <a:t>+</a:t>
            </a:r>
            <a:r>
              <a:rPr lang="en-US" dirty="0">
                <a:solidFill>
                  <a:srgbClr val="FFFF00"/>
                </a:solidFill>
              </a:rPr>
              <a:t> </a:t>
            </a:r>
            <a:r>
              <a:rPr lang="en-US" sz="2800" dirty="0">
                <a:solidFill>
                  <a:srgbClr val="FFFF00"/>
                </a:solidFill>
                <a:latin typeface="Cambria" pitchFamily="18" charset="0"/>
              </a:rPr>
              <a:t>V</a:t>
            </a:r>
            <a:r>
              <a:rPr lang="en-US" sz="2000" b="1" baseline="-25000" dirty="0">
                <a:solidFill>
                  <a:srgbClr val="FFFF00"/>
                </a:solidFill>
                <a:latin typeface="Cambria" pitchFamily="18" charset="0"/>
              </a:rPr>
              <a:t>O</a:t>
            </a:r>
          </a:p>
          <a:p>
            <a:pPr algn="ctr"/>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a:t>
            </a:r>
            <a:r>
              <a:rPr lang="en-US" sz="2800" dirty="0">
                <a:solidFill>
                  <a:srgbClr val="FFFF00"/>
                </a:solidFill>
                <a:latin typeface="Cambria" pitchFamily="18" charset="0"/>
              </a:rPr>
              <a:t>+ 1</a:t>
            </a:r>
            <a:r>
              <a:rPr lang="en-US" sz="2800" dirty="0">
                <a:solidFill>
                  <a:srgbClr val="FF9933"/>
                </a:solidFill>
                <a:latin typeface="Cambria" pitchFamily="18" charset="0"/>
              </a:rPr>
              <a:t> </a:t>
            </a:r>
          </a:p>
          <a:p>
            <a:pPr algn="ctr"/>
            <a:r>
              <a:rPr lang="en-US" sz="2800" dirty="0">
                <a:solidFill>
                  <a:srgbClr val="FF9933"/>
                </a:solidFill>
                <a:latin typeface="Cambria" pitchFamily="18" charset="0"/>
              </a:rPr>
              <a:t>83(07)+</a:t>
            </a:r>
            <a:r>
              <a:rPr lang="en-US" sz="2800" i="1" dirty="0">
                <a:solidFill>
                  <a:srgbClr val="FF9933"/>
                </a:solidFill>
                <a:latin typeface="Cambria" pitchFamily="18" charset="0"/>
              </a:rPr>
              <a:t>HTDP</a:t>
            </a:r>
            <a:r>
              <a:rPr lang="en-US" sz="2800" dirty="0">
                <a:solidFill>
                  <a:srgbClr val="FF9933"/>
                </a:solidFill>
                <a:latin typeface="Cambria" pitchFamily="18" charset="0"/>
              </a:rPr>
              <a:t>, </a:t>
            </a:r>
            <a:r>
              <a:rPr lang="en-US" sz="2800" dirty="0">
                <a:solidFill>
                  <a:srgbClr val="FFFF00"/>
                </a:solidFill>
                <a:latin typeface="Cambria" pitchFamily="18" charset="0"/>
              </a:rPr>
              <a:t>88</a:t>
            </a:r>
          </a:p>
        </p:txBody>
      </p:sp>
      <p:cxnSp>
        <p:nvCxnSpPr>
          <p:cNvPr id="24589"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p:spPr>
      </p:cxnSp>
      <p:sp>
        <p:nvSpPr>
          <p:cNvPr id="48152" name="AutoShape 24"/>
          <p:cNvSpPr>
            <a:spLocks noChangeArrowheads="1"/>
          </p:cNvSpPr>
          <p:nvPr/>
        </p:nvSpPr>
        <p:spPr bwMode="auto">
          <a:xfrm>
            <a:off x="4191000" y="5410200"/>
            <a:ext cx="838200" cy="304800"/>
          </a:xfrm>
          <a:prstGeom prst="rightArrow">
            <a:avLst>
              <a:gd name="adj1" fmla="val 50000"/>
              <a:gd name="adj2" fmla="val 68750"/>
            </a:avLst>
          </a:prstGeom>
          <a:solidFill>
            <a:srgbClr val="FF9933"/>
          </a:solidFill>
          <a:ln w="9525">
            <a:solidFill>
              <a:schemeClr val="tx1"/>
            </a:solidFill>
            <a:miter lim="800000"/>
            <a:headEnd/>
            <a:tailEnd/>
          </a:ln>
        </p:spPr>
        <p:txBody>
          <a:bodyPr wrap="none" anchor="ctr"/>
          <a:lstStyle/>
          <a:p>
            <a:pPr algn="ctr"/>
            <a:endParaRPr lang="en-US"/>
          </a:p>
        </p:txBody>
      </p:sp>
      <p:sp>
        <p:nvSpPr>
          <p:cNvPr id="48153" name="Text Box 25"/>
          <p:cNvSpPr txBox="1">
            <a:spLocks noChangeArrowheads="1"/>
          </p:cNvSpPr>
          <p:nvPr/>
        </p:nvSpPr>
        <p:spPr bwMode="auto">
          <a:xfrm>
            <a:off x="3886200" y="5867400"/>
            <a:ext cx="1752600" cy="668338"/>
          </a:xfrm>
          <a:prstGeom prst="rect">
            <a:avLst/>
          </a:prstGeom>
          <a:noFill/>
          <a:ln w="38100" algn="ctr">
            <a:noFill/>
            <a:miter lim="800000"/>
            <a:headEnd/>
            <a:tailEnd/>
          </a:ln>
        </p:spPr>
        <p:txBody>
          <a:bodyPr>
            <a:spAutoFit/>
          </a:bodyPr>
          <a:lstStyle/>
          <a:p>
            <a:pPr algn="ctr">
              <a:spcBef>
                <a:spcPct val="10000"/>
              </a:spcBef>
            </a:pPr>
            <a:r>
              <a:rPr lang="en-US" b="1" dirty="0">
                <a:solidFill>
                  <a:srgbClr val="FF0000"/>
                </a:solidFill>
              </a:rPr>
              <a:t>+ GRAVITY</a:t>
            </a:r>
          </a:p>
          <a:p>
            <a:pPr algn="ctr">
              <a:spcBef>
                <a:spcPct val="10000"/>
              </a:spcBef>
            </a:pPr>
            <a:r>
              <a:rPr lang="en-US" b="1" dirty="0">
                <a:solidFill>
                  <a:srgbClr val="FF0000"/>
                </a:solidFill>
              </a:rPr>
              <a:t>(</a:t>
            </a:r>
            <a:r>
              <a:rPr lang="en-US" b="1" dirty="0" err="1">
                <a:solidFill>
                  <a:srgbClr val="FF0000"/>
                </a:solidFill>
              </a:rPr>
              <a:t>geoid</a:t>
            </a:r>
            <a:r>
              <a:rPr lang="en-US" b="1" dirty="0">
                <a:solidFill>
                  <a:srgbClr val="FF0000"/>
                </a:solidFill>
              </a:rPr>
              <a:t> model)</a:t>
            </a:r>
          </a:p>
        </p:txBody>
      </p:sp>
      <p:sp>
        <p:nvSpPr>
          <p:cNvPr id="48151" name="AutoShape 23"/>
          <p:cNvSpPr>
            <a:spLocks noChangeArrowheads="1"/>
          </p:cNvSpPr>
          <p:nvPr/>
        </p:nvSpPr>
        <p:spPr bwMode="auto">
          <a:xfrm>
            <a:off x="5029200" y="3429000"/>
            <a:ext cx="4114800" cy="3429000"/>
          </a:xfrm>
          <a:prstGeom prst="star16">
            <a:avLst>
              <a:gd name="adj" fmla="val 33569"/>
            </a:avLst>
          </a:prstGeom>
          <a:solidFill>
            <a:srgbClr val="6600FF"/>
          </a:solidFill>
          <a:ln w="38100" algn="ctr">
            <a:solidFill>
              <a:schemeClr val="tx1"/>
            </a:solidFill>
            <a:miter lim="800000"/>
            <a:headEnd/>
            <a:tailEnd/>
          </a:ln>
        </p:spPr>
        <p:txBody>
          <a:bodyPr wrap="none" anchor="ctr"/>
          <a:lstStyle/>
          <a:p>
            <a:pPr algn="ctr"/>
            <a:endParaRPr lang="en-US" sz="2800" b="1" i="1">
              <a:solidFill>
                <a:srgbClr val="FF9933"/>
              </a:solidFill>
            </a:endParaRPr>
          </a:p>
        </p:txBody>
      </p:sp>
      <p:sp>
        <p:nvSpPr>
          <p:cNvPr id="48148" name="Rectangle 20"/>
          <p:cNvSpPr>
            <a:spLocks noChangeArrowheads="1"/>
          </p:cNvSpPr>
          <p:nvPr/>
        </p:nvSpPr>
        <p:spPr bwMode="auto">
          <a:xfrm>
            <a:off x="5410200" y="4191000"/>
            <a:ext cx="3352800" cy="2057400"/>
          </a:xfrm>
          <a:prstGeom prst="rect">
            <a:avLst/>
          </a:prstGeom>
          <a:noFill/>
          <a:ln w="9525">
            <a:noFill/>
            <a:miter lim="800000"/>
            <a:headEnd/>
            <a:tailEnd/>
          </a:ln>
        </p:spPr>
        <p:txBody>
          <a:bodyPr wrap="none" anchor="ctr"/>
          <a:lstStyle/>
          <a:p>
            <a:pPr algn="ctr"/>
            <a:r>
              <a:rPr lang="en-US" sz="2400" b="1">
                <a:solidFill>
                  <a:srgbClr val="FF9933"/>
                </a:solidFill>
                <a:latin typeface="Cambria" pitchFamily="18" charset="0"/>
              </a:rPr>
              <a:t>H + </a:t>
            </a:r>
            <a:r>
              <a:rPr lang="en-US" sz="2400" b="1" i="1">
                <a:solidFill>
                  <a:srgbClr val="FF9933"/>
                </a:solidFill>
                <a:latin typeface="Cambria" pitchFamily="18" charset="0"/>
              </a:rPr>
              <a:t>H</a:t>
            </a:r>
            <a:r>
              <a:rPr lang="en-US" sz="2800" b="1" i="1" baseline="-25000">
                <a:solidFill>
                  <a:srgbClr val="FF9933"/>
                </a:solidFill>
                <a:latin typeface="Cambria" pitchFamily="18" charset="0"/>
              </a:rPr>
              <a:t>t</a:t>
            </a:r>
            <a:r>
              <a:rPr lang="en-US" sz="2400" b="1">
                <a:solidFill>
                  <a:srgbClr val="FF9933"/>
                </a:solidFill>
                <a:latin typeface="Cambria" pitchFamily="18" charset="0"/>
              </a:rPr>
              <a:t> </a:t>
            </a:r>
            <a:r>
              <a:rPr lang="en-US" sz="2400" b="1">
                <a:solidFill>
                  <a:srgbClr val="FF9933"/>
                </a:solidFill>
              </a:rPr>
              <a:t>+</a:t>
            </a:r>
            <a:r>
              <a:rPr lang="en-US" sz="2400" b="1">
                <a:solidFill>
                  <a:srgbClr val="FF9933"/>
                </a:solidFill>
                <a:latin typeface="Cambria" pitchFamily="18" charset="0"/>
              </a:rPr>
              <a:t>V</a:t>
            </a:r>
            <a:r>
              <a:rPr lang="en-US" sz="2800" b="1" baseline="-25000">
                <a:solidFill>
                  <a:srgbClr val="FF9933"/>
                </a:solidFill>
                <a:latin typeface="Cambria" pitchFamily="18" charset="0"/>
              </a:rPr>
              <a:t>E</a:t>
            </a:r>
            <a:r>
              <a:rPr lang="en-US" sz="2400" b="1">
                <a:solidFill>
                  <a:srgbClr val="FF9933"/>
                </a:solidFill>
              </a:rPr>
              <a:t>+ </a:t>
            </a:r>
            <a:r>
              <a:rPr lang="en-US" sz="2400" b="1" i="1">
                <a:solidFill>
                  <a:srgbClr val="FF9933"/>
                </a:solidFill>
                <a:latin typeface="Cambria" pitchFamily="18" charset="0"/>
              </a:rPr>
              <a:t>V</a:t>
            </a:r>
            <a:r>
              <a:rPr lang="en-US" sz="2800" b="1" i="1" baseline="-25000">
                <a:solidFill>
                  <a:srgbClr val="FF9933"/>
                </a:solidFill>
                <a:latin typeface="Cambria" pitchFamily="18" charset="0"/>
              </a:rPr>
              <a:t>Et</a:t>
            </a:r>
            <a:endParaRPr lang="en-US" sz="2800" b="1" baseline="-25000">
              <a:solidFill>
                <a:srgbClr val="FF9933"/>
              </a:solidFill>
              <a:latin typeface="Cambria" pitchFamily="18" charset="0"/>
            </a:endParaRPr>
          </a:p>
          <a:p>
            <a:pPr algn="ctr">
              <a:lnSpc>
                <a:spcPct val="75000"/>
              </a:lnSpc>
            </a:pPr>
            <a:r>
              <a:rPr lang="en-US" sz="2400">
                <a:solidFill>
                  <a:srgbClr val="FF9933"/>
                </a:solidFill>
                <a:latin typeface="Cambria" pitchFamily="18" charset="0"/>
              </a:rPr>
              <a:t>2 + </a:t>
            </a:r>
            <a:r>
              <a:rPr lang="en-US" sz="2400" i="1">
                <a:solidFill>
                  <a:srgbClr val="FF9933"/>
                </a:solidFill>
                <a:latin typeface="Cambria" pitchFamily="18" charset="0"/>
              </a:rPr>
              <a:t>2</a:t>
            </a:r>
            <a:r>
              <a:rPr lang="en-US" sz="2400">
                <a:solidFill>
                  <a:srgbClr val="FF9933"/>
                </a:solidFill>
                <a:latin typeface="Cambria" pitchFamily="18" charset="0"/>
              </a:rPr>
              <a:t> + 1+ </a:t>
            </a:r>
            <a:r>
              <a:rPr lang="en-US" sz="2400" i="1">
                <a:solidFill>
                  <a:srgbClr val="FF9933"/>
                </a:solidFill>
                <a:latin typeface="Cambria" pitchFamily="18" charset="0"/>
              </a:rPr>
              <a:t>1</a:t>
            </a:r>
          </a:p>
          <a:p>
            <a:pPr algn="ctr">
              <a:lnSpc>
                <a:spcPct val="75000"/>
              </a:lnSpc>
            </a:pPr>
            <a:r>
              <a:rPr lang="en-US" sz="2400" b="1">
                <a:solidFill>
                  <a:srgbClr val="FF9933"/>
                </a:solidFill>
                <a:latin typeface="Cambria" pitchFamily="18" charset="0"/>
              </a:rPr>
              <a:t>GEOMETRIC</a:t>
            </a:r>
          </a:p>
          <a:p>
            <a:pPr algn="ctr"/>
            <a:r>
              <a:rPr lang="en-US" sz="2400" b="1">
                <a:solidFill>
                  <a:srgbClr val="FFFF00"/>
                </a:solidFill>
                <a:latin typeface="Cambria" pitchFamily="18" charset="0"/>
              </a:rPr>
              <a:t>(V</a:t>
            </a:r>
            <a:r>
              <a:rPr lang="en-US" sz="2400" b="1" baseline="-25000">
                <a:solidFill>
                  <a:srgbClr val="FFFF00"/>
                </a:solidFill>
                <a:latin typeface="Cambria" pitchFamily="18" charset="0"/>
              </a:rPr>
              <a:t>E</a:t>
            </a:r>
            <a:r>
              <a:rPr lang="en-US" sz="2400" b="1">
                <a:solidFill>
                  <a:srgbClr val="FFFF00"/>
                </a:solidFill>
                <a:latin typeface="Cambria" pitchFamily="18" charset="0"/>
              </a:rPr>
              <a:t>+G)[+</a:t>
            </a:r>
            <a:r>
              <a:rPr lang="en-US" sz="2400" b="1" i="1">
                <a:solidFill>
                  <a:srgbClr val="FFFF00"/>
                </a:solidFill>
                <a:latin typeface="Cambria" pitchFamily="18" charset="0"/>
              </a:rPr>
              <a:t>V</a:t>
            </a:r>
            <a:r>
              <a:rPr lang="en-US" sz="2400" b="1" i="1" baseline="-25000">
                <a:solidFill>
                  <a:srgbClr val="FFFF00"/>
                </a:solidFill>
                <a:latin typeface="Cambria" pitchFamily="18" charset="0"/>
              </a:rPr>
              <a:t>Et</a:t>
            </a:r>
            <a:r>
              <a:rPr lang="en-US" sz="2400" b="1" i="1">
                <a:solidFill>
                  <a:srgbClr val="FFFF00"/>
                </a:solidFill>
                <a:latin typeface="Cambria" pitchFamily="18" charset="0"/>
              </a:rPr>
              <a:t>]</a:t>
            </a:r>
            <a:r>
              <a:rPr lang="en-US" sz="2400" b="1">
                <a:solidFill>
                  <a:srgbClr val="FFFF00"/>
                </a:solidFill>
                <a:latin typeface="Cambria" pitchFamily="18" charset="0"/>
              </a:rPr>
              <a:t> + </a:t>
            </a:r>
            <a:r>
              <a:rPr lang="en-US" sz="2400" b="1" i="1">
                <a:solidFill>
                  <a:srgbClr val="FFFF00"/>
                </a:solidFill>
                <a:latin typeface="Cambria" pitchFamily="18" charset="0"/>
              </a:rPr>
              <a:t>G</a:t>
            </a:r>
            <a:r>
              <a:rPr lang="en-US" sz="2400" b="1" i="1" baseline="-25000">
                <a:solidFill>
                  <a:srgbClr val="FFFF00"/>
                </a:solidFill>
                <a:latin typeface="Cambria" pitchFamily="18" charset="0"/>
              </a:rPr>
              <a:t>t</a:t>
            </a:r>
          </a:p>
          <a:p>
            <a:pPr algn="ctr">
              <a:lnSpc>
                <a:spcPct val="75000"/>
              </a:lnSpc>
            </a:pPr>
            <a:r>
              <a:rPr lang="en-US" sz="2400" b="1">
                <a:solidFill>
                  <a:srgbClr val="FFFF00"/>
                </a:solidFill>
                <a:latin typeface="Cambria" pitchFamily="18" charset="0"/>
              </a:rPr>
              <a:t>1 +</a:t>
            </a:r>
            <a:r>
              <a:rPr lang="en-US" sz="2400" b="1" i="1">
                <a:solidFill>
                  <a:srgbClr val="FFFF00"/>
                </a:solidFill>
                <a:latin typeface="Cambria" pitchFamily="18" charset="0"/>
              </a:rPr>
              <a:t> 1</a:t>
            </a:r>
          </a:p>
          <a:p>
            <a:pPr algn="ctr">
              <a:lnSpc>
                <a:spcPct val="75000"/>
              </a:lnSpc>
            </a:pPr>
            <a:r>
              <a:rPr lang="en-US" sz="2400" b="1">
                <a:solidFill>
                  <a:srgbClr val="FFFF00"/>
                </a:solidFill>
                <a:latin typeface="Cambria" pitchFamily="18" charset="0"/>
              </a:rPr>
              <a:t>GEOPOTENTIAL</a:t>
            </a:r>
            <a:endParaRPr lang="en-US" sz="2400" b="1" i="1">
              <a:solidFill>
                <a:srgbClr val="FFFF00"/>
              </a:solidFill>
              <a:latin typeface="Cambria" pitchFamily="18" charset="0"/>
            </a:endParaRPr>
          </a:p>
        </p:txBody>
      </p:sp>
      <p:sp>
        <p:nvSpPr>
          <p:cNvPr id="18" name="Oval 8"/>
          <p:cNvSpPr>
            <a:spLocks noChangeArrowheads="1"/>
          </p:cNvSpPr>
          <p:nvPr/>
        </p:nvSpPr>
        <p:spPr bwMode="auto">
          <a:xfrm rot="-2262859">
            <a:off x="5729288" y="4594225"/>
            <a:ext cx="2074862" cy="754063"/>
          </a:xfrm>
          <a:prstGeom prst="ellipse">
            <a:avLst/>
          </a:prstGeom>
          <a:solidFill>
            <a:srgbClr val="FFFFFF">
              <a:alpha val="0"/>
            </a:srgbClr>
          </a:solidFill>
          <a:ln w="57150" algn="ctr">
            <a:solidFill>
              <a:srgbClr val="800000"/>
            </a:solidFill>
            <a:round/>
            <a:headEnd/>
            <a:tailEnd/>
          </a:ln>
        </p:spPr>
        <p:txBody>
          <a:bodyPr wrap="none"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strips(downLeft)">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589"/>
                                        </p:tgtEl>
                                        <p:attrNameLst>
                                          <p:attrName>style.visibility</p:attrName>
                                        </p:attrNameLst>
                                      </p:cBhvr>
                                      <p:to>
                                        <p:strVal val="visible"/>
                                      </p:to>
                                    </p:set>
                                    <p:anim calcmode="lin" valueType="num">
                                      <p:cBhvr additive="base">
                                        <p:cTn id="12" dur="500" fill="hold"/>
                                        <p:tgtEl>
                                          <p:spTgt spid="24589"/>
                                        </p:tgtEl>
                                        <p:attrNameLst>
                                          <p:attrName>ppt_x</p:attrName>
                                        </p:attrNameLst>
                                      </p:cBhvr>
                                      <p:tavLst>
                                        <p:tav tm="0">
                                          <p:val>
                                            <p:strVal val="#ppt_x"/>
                                          </p:val>
                                        </p:tav>
                                        <p:tav tm="100000">
                                          <p:val>
                                            <p:strVal val="#ppt_x"/>
                                          </p:val>
                                        </p:tav>
                                      </p:tavLst>
                                    </p:anim>
                                    <p:anim calcmode="lin" valueType="num">
                                      <p:cBhvr additive="base">
                                        <p:cTn id="13" dur="500" fill="hold"/>
                                        <p:tgtEl>
                                          <p:spTgt spid="2458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587"/>
                                        </p:tgtEl>
                                        <p:attrNameLst>
                                          <p:attrName>style.visibility</p:attrName>
                                        </p:attrNameLst>
                                      </p:cBhvr>
                                      <p:to>
                                        <p:strVal val="visible"/>
                                      </p:to>
                                    </p:set>
                                    <p:anim calcmode="lin" valueType="num">
                                      <p:cBhvr additive="base">
                                        <p:cTn id="16" dur="500" fill="hold"/>
                                        <p:tgtEl>
                                          <p:spTgt spid="24587"/>
                                        </p:tgtEl>
                                        <p:attrNameLst>
                                          <p:attrName>ppt_x</p:attrName>
                                        </p:attrNameLst>
                                      </p:cBhvr>
                                      <p:tavLst>
                                        <p:tav tm="0">
                                          <p:val>
                                            <p:strVal val="#ppt_x"/>
                                          </p:val>
                                        </p:tav>
                                        <p:tav tm="100000">
                                          <p:val>
                                            <p:strVal val="#ppt_x"/>
                                          </p:val>
                                        </p:tav>
                                      </p:tavLst>
                                    </p:anim>
                                    <p:anim calcmode="lin" valueType="num">
                                      <p:cBhvr additive="base">
                                        <p:cTn id="17" dur="500" fill="hold"/>
                                        <p:tgtEl>
                                          <p:spTgt spid="2458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4588"/>
                                        </p:tgtEl>
                                        <p:attrNameLst>
                                          <p:attrName>style.visibility</p:attrName>
                                        </p:attrNameLst>
                                      </p:cBhvr>
                                      <p:to>
                                        <p:strVal val="visible"/>
                                      </p:to>
                                    </p:set>
                                    <p:animEffect transition="in" filter="wedge">
                                      <p:cBhvr>
                                        <p:cTn id="22" dur="2000"/>
                                        <p:tgtEl>
                                          <p:spTgt spid="2458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8"/>
                                        </p:tgtEl>
                                        <p:attrNameLst>
                                          <p:attrName>style.visibility</p:attrName>
                                        </p:attrNameLst>
                                      </p:cBhvr>
                                      <p:to>
                                        <p:strVal val="visible"/>
                                      </p:to>
                                    </p:set>
                                    <p:animEffect transition="in" filter="dissolve">
                                      <p:cBhvr>
                                        <p:cTn id="27" dur="500"/>
                                        <p:tgtEl>
                                          <p:spTgt spid="2457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8153"/>
                                        </p:tgtEl>
                                        <p:attrNameLst>
                                          <p:attrName>style.visibility</p:attrName>
                                        </p:attrNameLst>
                                      </p:cBhvr>
                                      <p:to>
                                        <p:strVal val="visible"/>
                                      </p:to>
                                    </p:set>
                                    <p:animEffect transition="in" filter="blinds(horizontal)">
                                      <p:cBhvr>
                                        <p:cTn id="32" dur="500"/>
                                        <p:tgtEl>
                                          <p:spTgt spid="4815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8152"/>
                                        </p:tgtEl>
                                        <p:attrNameLst>
                                          <p:attrName>style.visibility</p:attrName>
                                        </p:attrNameLst>
                                      </p:cBhvr>
                                      <p:to>
                                        <p:strVal val="visible"/>
                                      </p:to>
                                    </p:set>
                                    <p:animEffect transition="in" filter="blinds(horizontal)">
                                      <p:cBhvr>
                                        <p:cTn id="35" dur="500"/>
                                        <p:tgtEl>
                                          <p:spTgt spid="48152"/>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48151"/>
                                        </p:tgtEl>
                                        <p:attrNameLst>
                                          <p:attrName>style.visibility</p:attrName>
                                        </p:attrNameLst>
                                      </p:cBhvr>
                                      <p:to>
                                        <p:strVal val="visible"/>
                                      </p:to>
                                    </p:set>
                                    <p:animEffect transition="in" filter="plus(in)">
                                      <p:cBhvr>
                                        <p:cTn id="40" dur="2000"/>
                                        <p:tgtEl>
                                          <p:spTgt spid="48151"/>
                                        </p:tgtEl>
                                      </p:cBhvr>
                                    </p:animEffect>
                                  </p:childTnLst>
                                </p:cTn>
                              </p:par>
                            </p:childTnLst>
                          </p:cTn>
                        </p:par>
                        <p:par>
                          <p:cTn id="41" fill="hold">
                            <p:stCondLst>
                              <p:cond delay="2000"/>
                            </p:stCondLst>
                            <p:childTnLst>
                              <p:par>
                                <p:cTn id="42" presetID="4" presetClass="entr" presetSubtype="16" fill="hold" grpId="0" nodeType="afterEffect">
                                  <p:stCondLst>
                                    <p:cond delay="0"/>
                                  </p:stCondLst>
                                  <p:childTnLst>
                                    <p:set>
                                      <p:cBhvr>
                                        <p:cTn id="43" dur="1" fill="hold">
                                          <p:stCondLst>
                                            <p:cond delay="0"/>
                                          </p:stCondLst>
                                        </p:cTn>
                                        <p:tgtEl>
                                          <p:spTgt spid="48148"/>
                                        </p:tgtEl>
                                        <p:attrNameLst>
                                          <p:attrName>style.visibility</p:attrName>
                                        </p:attrNameLst>
                                      </p:cBhvr>
                                      <p:to>
                                        <p:strVal val="visible"/>
                                      </p:to>
                                    </p:set>
                                    <p:animEffect transition="in" filter="box(in)">
                                      <p:cBhvr>
                                        <p:cTn id="44" dur="500"/>
                                        <p:tgtEl>
                                          <p:spTgt spid="48148"/>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87" grpId="0"/>
      <p:bldP spid="24588" grpId="0" animBg="1"/>
      <p:bldP spid="48152" grpId="0" animBg="1"/>
      <p:bldP spid="48153" grpId="0"/>
      <p:bldP spid="48151" grpId="0" animBg="1"/>
      <p:bldP spid="48148" grpId="0"/>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Datasheets</a:t>
            </a:r>
            <a:endParaRPr lang="en-US" dirty="0"/>
          </a:p>
        </p:txBody>
      </p:sp>
      <p:sp>
        <p:nvSpPr>
          <p:cNvPr id="3" name="Content Placeholder 2"/>
          <p:cNvSpPr>
            <a:spLocks noGrp="1"/>
          </p:cNvSpPr>
          <p:nvPr>
            <p:ph idx="1"/>
          </p:nvPr>
        </p:nvSpPr>
        <p:spPr/>
        <p:txBody>
          <a:bodyPr/>
          <a:lstStyle/>
          <a:p>
            <a:r>
              <a:rPr lang="en-US" dirty="0" err="1" smtClean="0"/>
              <a:t>Orthometric</a:t>
            </a:r>
            <a:r>
              <a:rPr lang="en-US" dirty="0" smtClean="0"/>
              <a:t> height</a:t>
            </a:r>
          </a:p>
          <a:p>
            <a:r>
              <a:rPr lang="en-US" dirty="0" err="1" smtClean="0"/>
              <a:t>Geoid</a:t>
            </a:r>
            <a:r>
              <a:rPr lang="en-US" dirty="0" smtClean="0"/>
              <a:t> model </a:t>
            </a:r>
          </a:p>
          <a:p>
            <a:r>
              <a:rPr lang="en-US" dirty="0" smtClean="0"/>
              <a:t>Adjustments—</a:t>
            </a:r>
            <a:r>
              <a:rPr lang="en-US" dirty="0" err="1" smtClean="0"/>
              <a:t>hor</a:t>
            </a:r>
            <a:r>
              <a:rPr lang="en-US" dirty="0" smtClean="0"/>
              <a:t>, el ht, </a:t>
            </a:r>
            <a:r>
              <a:rPr lang="en-US" dirty="0" err="1" smtClean="0"/>
              <a:t>ortho</a:t>
            </a:r>
            <a:r>
              <a:rPr lang="en-US" dirty="0" smtClean="0"/>
              <a:t> ht</a:t>
            </a:r>
          </a:p>
          <a:p>
            <a:r>
              <a:rPr lang="en-US" dirty="0" smtClean="0"/>
              <a:t>History/Recovery Note</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12192000"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0"/>
            <a:ext cx="12192000"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304800" y="4572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0" y="-3810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12192000"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0" y="-685800"/>
            <a:ext cx="109728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NSPSMO.org</a:t>
            </a:r>
            <a:br>
              <a:rPr lang="en-US" dirty="0" smtClean="0"/>
            </a:br>
            <a:r>
              <a:rPr lang="en-US" dirty="0" smtClean="0"/>
              <a:t>Surveying USA</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471340" y="1600200"/>
            <a:ext cx="867266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304800" y="1447800"/>
            <a:ext cx="8839200" cy="1570037"/>
          </a:xfrm>
          <a:prstGeom prst="rect">
            <a:avLst/>
          </a:prstGeom>
          <a:solidFill>
            <a:srgbClr val="FEF8DA"/>
          </a:solidFill>
          <a:ln w="9525">
            <a:noFill/>
            <a:miter lim="800000"/>
            <a:headEnd/>
            <a:tailEnd/>
          </a:ln>
        </p:spPr>
        <p:txBody>
          <a:bodyPr>
            <a:spAutoFit/>
          </a:bodyPr>
          <a:lstStyle/>
          <a:p>
            <a:pPr eaLnBrk="1" hangingPunct="1">
              <a:lnSpc>
                <a:spcPct val="100000"/>
              </a:lnSpc>
              <a:buFontTx/>
              <a:buNone/>
            </a:pPr>
            <a:endParaRPr lang="en-US" sz="1600" b="1" dirty="0">
              <a:solidFill>
                <a:schemeClr val="tx1"/>
              </a:solidFill>
            </a:endParaRPr>
          </a:p>
          <a:p>
            <a:pPr eaLnBrk="1" hangingPunct="1">
              <a:lnSpc>
                <a:spcPct val="100000"/>
              </a:lnSpc>
              <a:buFontTx/>
              <a:buNone/>
            </a:pPr>
            <a:r>
              <a:rPr lang="en-US" sz="1600" b="1" dirty="0">
                <a:solidFill>
                  <a:schemeClr val="tx1"/>
                </a:solidFill>
              </a:rPr>
              <a:t>OPUS solutions meeting certain</a:t>
            </a:r>
            <a:r>
              <a:rPr lang="en-US" sz="1600" b="1" dirty="0">
                <a:solidFill>
                  <a:srgbClr val="FF33CC"/>
                </a:solidFill>
              </a:rPr>
              <a:t> </a:t>
            </a:r>
            <a:r>
              <a:rPr lang="en-US" sz="1600" b="1" i="1" dirty="0">
                <a:solidFill>
                  <a:srgbClr val="FF33CC"/>
                </a:solidFill>
                <a:hlinkClick r:id="rId2"/>
              </a:rPr>
              <a:t>criteria</a:t>
            </a:r>
            <a:r>
              <a:rPr lang="en-US" sz="1600" b="1" dirty="0">
                <a:solidFill>
                  <a:schemeClr val="tx1"/>
                </a:solidFill>
              </a:rPr>
              <a:t> and accompanied by metadata describing the site may be eligible for publication on Data Sheets from the NGS Integrated Data Base (IDB).  Users submitting to the IDB must be registered with NGS to receive a user ID and password and agree to the terms of this publication. Please review the </a:t>
            </a:r>
            <a:r>
              <a:rPr lang="en-US" sz="1600" b="1" i="1" dirty="0">
                <a:solidFill>
                  <a:schemeClr val="tx1"/>
                </a:solidFill>
                <a:hlinkClick r:id="rId3"/>
              </a:rPr>
              <a:t>procedures</a:t>
            </a:r>
            <a:r>
              <a:rPr lang="en-US" sz="1600" b="1" i="1" dirty="0">
                <a:solidFill>
                  <a:schemeClr val="tx1"/>
                </a:solidFill>
              </a:rPr>
              <a:t> </a:t>
            </a:r>
            <a:r>
              <a:rPr lang="en-US" sz="1600" b="1" dirty="0">
                <a:solidFill>
                  <a:schemeClr val="tx1"/>
                </a:solidFill>
              </a:rPr>
              <a:t>for IDB submission.</a:t>
            </a:r>
          </a:p>
        </p:txBody>
      </p:sp>
      <p:sp>
        <p:nvSpPr>
          <p:cNvPr id="60419" name="Text Box 4"/>
          <p:cNvSpPr txBox="1">
            <a:spLocks noChangeArrowheads="1"/>
          </p:cNvSpPr>
          <p:nvPr/>
        </p:nvSpPr>
        <p:spPr bwMode="auto">
          <a:xfrm>
            <a:off x="0" y="381000"/>
            <a:ext cx="9144000" cy="1077218"/>
          </a:xfrm>
          <a:prstGeom prst="rect">
            <a:avLst/>
          </a:prstGeom>
          <a:noFill/>
          <a:ln w="9525">
            <a:noFill/>
            <a:miter lim="800000"/>
            <a:headEnd/>
            <a:tailEnd/>
          </a:ln>
        </p:spPr>
        <p:txBody>
          <a:bodyPr wrap="square">
            <a:spAutoFit/>
          </a:bodyPr>
          <a:lstStyle/>
          <a:p>
            <a:pPr algn="ctr" eaLnBrk="1" hangingPunct="1">
              <a:lnSpc>
                <a:spcPct val="100000"/>
              </a:lnSpc>
              <a:spcBef>
                <a:spcPct val="50000"/>
              </a:spcBef>
              <a:buFontTx/>
              <a:buNone/>
            </a:pPr>
            <a:r>
              <a:rPr lang="en-US" dirty="0">
                <a:solidFill>
                  <a:schemeClr val="bg1"/>
                </a:solidFill>
              </a:rPr>
              <a:t>“       </a:t>
            </a:r>
            <a:r>
              <a:rPr lang="en-US" sz="3200" dirty="0"/>
              <a:t>OPUS </a:t>
            </a:r>
            <a:r>
              <a:rPr lang="en-US" sz="3200" dirty="0" smtClean="0"/>
              <a:t>: Acceptance of </a:t>
            </a:r>
            <a:r>
              <a:rPr lang="en-US" sz="3200" dirty="0"/>
              <a:t>OPUS </a:t>
            </a:r>
            <a:r>
              <a:rPr lang="en-US" sz="3200" dirty="0" smtClean="0"/>
              <a:t>Results for Publishing</a:t>
            </a:r>
            <a:endParaRPr lang="en-US" sz="3200" dirty="0"/>
          </a:p>
        </p:txBody>
      </p:sp>
      <p:sp>
        <p:nvSpPr>
          <p:cNvPr id="108550" name="Rectangle 6"/>
          <p:cNvSpPr>
            <a:spLocks noChangeArrowheads="1"/>
          </p:cNvSpPr>
          <p:nvPr/>
        </p:nvSpPr>
        <p:spPr bwMode="auto">
          <a:xfrm>
            <a:off x="1066800" y="3352800"/>
            <a:ext cx="6629399" cy="2308324"/>
          </a:xfrm>
          <a:prstGeom prst="rect">
            <a:avLst/>
          </a:prstGeom>
          <a:solidFill>
            <a:schemeClr val="hlink">
              <a:alpha val="79999"/>
            </a:schemeClr>
          </a:solidFill>
          <a:ln w="12700" algn="ctr">
            <a:solidFill>
              <a:schemeClr val="tx1"/>
            </a:solidFill>
            <a:miter lim="800000"/>
            <a:headEnd/>
            <a:tailEnd/>
          </a:ln>
        </p:spPr>
        <p:txBody>
          <a:bodyPr wrap="square" anchor="ctr">
            <a:spAutoFit/>
          </a:bodyPr>
          <a:lstStyle/>
          <a:p>
            <a:r>
              <a:rPr lang="en-US" sz="1600" dirty="0"/>
              <a:t>The numerical criteria for an OPUS solutio</a:t>
            </a:r>
            <a:r>
              <a:rPr lang="en-US" sz="1600" b="1" dirty="0"/>
              <a:t>n</a:t>
            </a:r>
          </a:p>
          <a:p>
            <a:pPr>
              <a:buFontTx/>
              <a:buNone/>
            </a:pPr>
            <a:r>
              <a:rPr lang="en-US" sz="1600" b="1" dirty="0"/>
              <a:t>        to be accepted for publication are: </a:t>
            </a:r>
          </a:p>
          <a:p>
            <a:r>
              <a:rPr lang="en-US" sz="1600" dirty="0"/>
              <a:t>NGS calibrated GPS antenna </a:t>
            </a:r>
          </a:p>
          <a:p>
            <a:r>
              <a:rPr lang="en-US" sz="1600" dirty="0"/>
              <a:t>minimum 4 hour data span </a:t>
            </a:r>
          </a:p>
          <a:p>
            <a:r>
              <a:rPr lang="en-US" sz="1600" dirty="0"/>
              <a:t>minimum 70% observations used </a:t>
            </a:r>
          </a:p>
          <a:p>
            <a:r>
              <a:rPr lang="en-US" sz="1600" dirty="0"/>
              <a:t>minimum 70% fixed ambiguities </a:t>
            </a:r>
          </a:p>
          <a:p>
            <a:r>
              <a:rPr lang="en-US" sz="1600" dirty="0"/>
              <a:t>maximum 0.04m horizontal peak-to-peak </a:t>
            </a:r>
          </a:p>
          <a:p>
            <a:r>
              <a:rPr lang="en-US" sz="1600" dirty="0"/>
              <a:t>maximum 0.08m vertical peak-to-peak </a:t>
            </a:r>
          </a:p>
          <a:p>
            <a:pPr>
              <a:lnSpc>
                <a:spcPct val="100000"/>
              </a:lnSpc>
              <a:buFontTx/>
              <a:buNone/>
            </a:pPr>
            <a:endParaRPr lang="en-US" sz="1600" dirty="0">
              <a:solidFill>
                <a:schemeClr val="tx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547">
                                            <p:bg/>
                                          </p:spTgt>
                                        </p:tgtEl>
                                        <p:attrNameLst>
                                          <p:attrName>style.visibility</p:attrName>
                                        </p:attrNameLst>
                                      </p:cBhvr>
                                      <p:to>
                                        <p:strVal val="visible"/>
                                      </p:to>
                                    </p:set>
                                    <p:animEffect transition="in" filter="blinds(horizontal)">
                                      <p:cBhvr>
                                        <p:cTn id="7" dur="500"/>
                                        <p:tgtEl>
                                          <p:spTgt spid="10854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8547">
                                            <p:txEl>
                                              <p:pRg st="1" end="1"/>
                                            </p:txEl>
                                          </p:spTgt>
                                        </p:tgtEl>
                                        <p:attrNameLst>
                                          <p:attrName>style.visibility</p:attrName>
                                        </p:attrNameLst>
                                      </p:cBhvr>
                                      <p:to>
                                        <p:strVal val="visible"/>
                                      </p:to>
                                    </p:set>
                                    <p:animEffect transition="in" filter="blinds(horizontal)">
                                      <p:cBhvr>
                                        <p:cTn id="12" dur="500"/>
                                        <p:tgtEl>
                                          <p:spTgt spid="108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8550"/>
                                        </p:tgtEl>
                                        <p:attrNameLst>
                                          <p:attrName>style.visibility</p:attrName>
                                        </p:attrNameLst>
                                      </p:cBhvr>
                                      <p:to>
                                        <p:strVal val="visible"/>
                                      </p:to>
                                    </p:set>
                                    <p:anim calcmode="lin" valueType="num">
                                      <p:cBhvr additive="base">
                                        <p:cTn id="17" dur="500" fill="hold"/>
                                        <p:tgtEl>
                                          <p:spTgt spid="108550"/>
                                        </p:tgtEl>
                                        <p:attrNameLst>
                                          <p:attrName>ppt_x</p:attrName>
                                        </p:attrNameLst>
                                      </p:cBhvr>
                                      <p:tavLst>
                                        <p:tav tm="0">
                                          <p:val>
                                            <p:strVal val="0-#ppt_w/2"/>
                                          </p:val>
                                        </p:tav>
                                        <p:tav tm="100000">
                                          <p:val>
                                            <p:strVal val="#ppt_x"/>
                                          </p:val>
                                        </p:tav>
                                      </p:tavLst>
                                    </p:anim>
                                    <p:anim calcmode="lin" valueType="num">
                                      <p:cBhvr additive="base">
                                        <p:cTn id="18" dur="500" fill="hold"/>
                                        <p:tgtEl>
                                          <p:spTgt spid="1085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nimBg="1"/>
      <p:bldP spid="1085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smtClean="0"/>
              <a:t>NSPS Survey USA</a:t>
            </a:r>
            <a:br>
              <a:rPr lang="en-US" dirty="0" smtClean="0"/>
            </a:br>
            <a:r>
              <a:rPr lang="en-US" sz="4000" dirty="0" smtClean="0"/>
              <a:t>NGS can use 4 hours DF at an ‘88 BM</a:t>
            </a:r>
            <a:endParaRPr lang="en-US" sz="4000" dirty="0"/>
          </a:p>
        </p:txBody>
      </p:sp>
      <p:sp>
        <p:nvSpPr>
          <p:cNvPr id="3" name="Content Placeholder 2"/>
          <p:cNvSpPr>
            <a:spLocks noGrp="1"/>
          </p:cNvSpPr>
          <p:nvPr>
            <p:ph idx="1"/>
          </p:nvPr>
        </p:nvSpPr>
        <p:spPr/>
        <p:txBody>
          <a:bodyPr/>
          <a:lstStyle/>
          <a:p>
            <a:r>
              <a:rPr lang="en-US" dirty="0" smtClean="0"/>
              <a:t>Data submitted to OPUS-DB can contribute to next iteration of NGS </a:t>
            </a:r>
            <a:r>
              <a:rPr lang="en-US" dirty="0" err="1" smtClean="0"/>
              <a:t>geoid</a:t>
            </a:r>
            <a:r>
              <a:rPr lang="en-US" dirty="0" smtClean="0"/>
              <a:t> model</a:t>
            </a:r>
          </a:p>
          <a:p>
            <a:r>
              <a:rPr lang="en-US" dirty="0" smtClean="0"/>
              <a:t>Dual-frequency GPS for 4.25 hours</a:t>
            </a:r>
          </a:p>
          <a:p>
            <a:r>
              <a:rPr lang="en-US" dirty="0" smtClean="0"/>
              <a:t>Where?  Not at same nor rejected </a:t>
            </a:r>
            <a:r>
              <a:rPr lang="en-US" dirty="0" smtClean="0"/>
              <a:t>locations, unless ‘h’ is shown </a:t>
            </a:r>
            <a:r>
              <a:rPr lang="en-US" dirty="0" smtClean="0"/>
              <a:t>as reason (</a:t>
            </a:r>
            <a:r>
              <a:rPr lang="en-US" smtClean="0"/>
              <a:t>Col V)</a:t>
            </a:r>
            <a:endParaRPr lang="en-US" dirty="0" smtClean="0"/>
          </a:p>
          <a:p>
            <a:pPr lvl="1"/>
            <a:r>
              <a:rPr lang="en-US" dirty="0" smtClean="0"/>
              <a:t>Review map and </a:t>
            </a:r>
            <a:r>
              <a:rPr lang="en-US" dirty="0" err="1" smtClean="0"/>
              <a:t>xls</a:t>
            </a:r>
            <a:r>
              <a:rPr lang="en-US" dirty="0" smtClean="0"/>
              <a:t> file that are on my ftp site</a:t>
            </a:r>
          </a:p>
          <a:p>
            <a:r>
              <a:rPr lang="en-US" dirty="0" smtClean="0"/>
              <a:t>Looking for GPS ellipsoid height data at a BM that has a leveled NAVD88 height AND is not likely to have subsided since 1988</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mtClean="0"/>
              <a:t>GEOID09 published in Sept 09</a:t>
            </a:r>
          </a:p>
        </p:txBody>
      </p:sp>
      <p:sp>
        <p:nvSpPr>
          <p:cNvPr id="11267" name="Rectangle 3"/>
          <p:cNvSpPr>
            <a:spLocks noGrp="1"/>
          </p:cNvSpPr>
          <p:nvPr>
            <p:ph type="body" idx="1"/>
          </p:nvPr>
        </p:nvSpPr>
        <p:spPr/>
        <p:txBody>
          <a:bodyPr/>
          <a:lstStyle/>
          <a:p>
            <a:r>
              <a:rPr lang="en-US" smtClean="0"/>
              <a:t>In California, GEOID03 considered 567 bench marks with GPS data (ellipsoid heights), and kept 549</a:t>
            </a:r>
          </a:p>
          <a:p>
            <a:r>
              <a:rPr lang="en-US" smtClean="0"/>
              <a:t>In GEOID09, there were 833 considered; 738 were included, a 36% increase from Geoid03</a:t>
            </a:r>
          </a:p>
          <a:p>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p:cNvSpPr>
          <p:nvPr>
            <p:ph type="title" idx="4294967295"/>
          </p:nvPr>
        </p:nvSpPr>
        <p:spPr>
          <a:xfrm>
            <a:off x="609600" y="304800"/>
            <a:ext cx="8229600" cy="639763"/>
          </a:xfrm>
        </p:spPr>
        <p:txBody>
          <a:bodyPr/>
          <a:lstStyle/>
          <a:p>
            <a:r>
              <a:rPr lang="en-US" sz="4000" smtClean="0"/>
              <a:t>GEOID09 compared to GEOID03</a:t>
            </a:r>
          </a:p>
        </p:txBody>
      </p:sp>
      <p:graphicFrame>
        <p:nvGraphicFramePr>
          <p:cNvPr id="1026" name="Object 4"/>
          <p:cNvGraphicFramePr>
            <a:graphicFrameLocks noChangeAspect="1"/>
          </p:cNvGraphicFramePr>
          <p:nvPr/>
        </p:nvGraphicFramePr>
        <p:xfrm>
          <a:off x="1400175" y="1076325"/>
          <a:ext cx="6343650" cy="4705350"/>
        </p:xfrm>
        <a:graphic>
          <a:graphicData uri="http://schemas.openxmlformats.org/presentationml/2006/ole">
            <p:oleObj spid="_x0000_s11266" name="Acrobat Document" r:id="rId4" imgW="7492320" imgH="5969160" progId="AcroExch.Document.7">
              <p:embed/>
            </p:oleObj>
          </a:graphicData>
        </a:graphic>
      </p:graphicFrame>
      <p:graphicFrame>
        <p:nvGraphicFramePr>
          <p:cNvPr id="1027" name="Object 6"/>
          <p:cNvGraphicFramePr>
            <a:graphicFrameLocks noChangeAspect="1"/>
          </p:cNvGraphicFramePr>
          <p:nvPr/>
        </p:nvGraphicFramePr>
        <p:xfrm>
          <a:off x="333375" y="990600"/>
          <a:ext cx="8810625" cy="6535738"/>
        </p:xfrm>
        <a:graphic>
          <a:graphicData uri="http://schemas.openxmlformats.org/presentationml/2006/ole">
            <p:oleObj spid="_x0000_s11267" name="Acrobat Document" r:id="rId5" imgW="7492320" imgH="5969160" progId="AcroExch.Document.7">
              <p:embed/>
            </p:oleObj>
          </a:graphicData>
        </a:graphic>
      </p:graphicFrame>
      <p:sp>
        <p:nvSpPr>
          <p:cNvPr id="1029" name="Text Box 7"/>
          <p:cNvSpPr txBox="1">
            <a:spLocks noChangeArrowheads="1"/>
          </p:cNvSpPr>
          <p:nvPr/>
        </p:nvSpPr>
        <p:spPr bwMode="auto">
          <a:xfrm>
            <a:off x="4343400" y="1295400"/>
            <a:ext cx="4800600" cy="1200150"/>
          </a:xfrm>
          <a:prstGeom prst="rect">
            <a:avLst/>
          </a:prstGeom>
          <a:noFill/>
          <a:ln w="38100" algn="ctr">
            <a:noFill/>
            <a:miter lim="800000"/>
            <a:headEnd/>
            <a:tailEnd/>
          </a:ln>
        </p:spPr>
        <p:txBody>
          <a:bodyPr>
            <a:spAutoFit/>
          </a:bodyPr>
          <a:lstStyle/>
          <a:p>
            <a:pPr>
              <a:lnSpc>
                <a:spcPct val="50000"/>
              </a:lnSpc>
              <a:spcBef>
                <a:spcPct val="50000"/>
              </a:spcBef>
            </a:pPr>
            <a:r>
              <a:rPr lang="en-US" dirty="0">
                <a:solidFill>
                  <a:srgbClr val="000000"/>
                </a:solidFill>
              </a:rPr>
              <a:t>09: teal, good; yellow: State advisor-rejected;</a:t>
            </a:r>
          </a:p>
          <a:p>
            <a:pPr>
              <a:lnSpc>
                <a:spcPct val="50000"/>
              </a:lnSpc>
              <a:spcBef>
                <a:spcPct val="50000"/>
              </a:spcBef>
            </a:pPr>
            <a:r>
              <a:rPr lang="en-US" dirty="0">
                <a:solidFill>
                  <a:srgbClr val="000000"/>
                </a:solidFill>
              </a:rPr>
              <a:t>red: </a:t>
            </a:r>
            <a:r>
              <a:rPr lang="en-US" dirty="0" smtClean="0">
                <a:solidFill>
                  <a:srgbClr val="000000"/>
                </a:solidFill>
              </a:rPr>
              <a:t>analysis-rejected (subsidence)</a:t>
            </a:r>
            <a:endParaRPr lang="en-US" dirty="0">
              <a:solidFill>
                <a:srgbClr val="000000"/>
              </a:solidFill>
            </a:endParaRPr>
          </a:p>
          <a:p>
            <a:pPr>
              <a:spcBef>
                <a:spcPct val="50000"/>
              </a:spcBef>
            </a:pPr>
            <a:r>
              <a:rPr lang="en-US" dirty="0">
                <a:solidFill>
                  <a:srgbClr val="000000"/>
                </a:solidFill>
              </a:rPr>
              <a:t>03 (underlying dots): </a:t>
            </a:r>
            <a:r>
              <a:rPr lang="en-US" dirty="0" err="1">
                <a:solidFill>
                  <a:srgbClr val="000000"/>
                </a:solidFill>
              </a:rPr>
              <a:t>dk</a:t>
            </a:r>
            <a:r>
              <a:rPr lang="en-US" dirty="0">
                <a:solidFill>
                  <a:srgbClr val="000000"/>
                </a:solidFill>
              </a:rPr>
              <a:t> blue, kept; orange: rejected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04800" y="1600200"/>
            <a:ext cx="12192000" cy="73914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ftp://ftp.ngs.noaa.gov/</a:t>
            </a:r>
            <a:br>
              <a:rPr lang="en-US" dirty="0" smtClean="0"/>
            </a:br>
            <a:r>
              <a:rPr lang="en-US" dirty="0" smtClean="0"/>
              <a:t>dist/</a:t>
            </a:r>
            <a:r>
              <a:rPr lang="en-US" dirty="0" err="1" smtClean="0"/>
              <a:t>marti</a:t>
            </a:r>
            <a:r>
              <a:rPr lang="en-US" dirty="0" smtClean="0"/>
              <a:t>/geoid09</a:t>
            </a:r>
            <a:endParaRPr lang="en-US" dirty="0"/>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228600"/>
            <a:ext cx="10287000" cy="6236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b="53608"/>
          <a:stretch>
            <a:fillRect/>
          </a:stretch>
        </p:blipFill>
        <p:spPr bwMode="auto">
          <a:xfrm>
            <a:off x="228600" y="533400"/>
            <a:ext cx="12192000" cy="3429000"/>
          </a:xfrm>
          <a:prstGeom prst="rect">
            <a:avLst/>
          </a:prstGeom>
          <a:noFill/>
          <a:ln w="9525">
            <a:noFill/>
            <a:miter lim="800000"/>
            <a:headEnd/>
            <a:tailEnd/>
          </a:ln>
        </p:spPr>
      </p:pic>
      <p:sp>
        <p:nvSpPr>
          <p:cNvPr id="3" name="Title 2"/>
          <p:cNvSpPr>
            <a:spLocks noGrp="1"/>
          </p:cNvSpPr>
          <p:nvPr>
            <p:ph type="title"/>
          </p:nvPr>
        </p:nvSpPr>
        <p:spPr>
          <a:xfrm>
            <a:off x="304800" y="3810000"/>
            <a:ext cx="8229600" cy="2133600"/>
          </a:xfrm>
        </p:spPr>
        <p:txBody>
          <a:bodyPr/>
          <a:lstStyle/>
          <a:p>
            <a:r>
              <a:rPr lang="en-US" dirty="0" smtClean="0"/>
              <a:t>ftp://ftp.ngs.noaa.gov/pub/marti</a:t>
            </a:r>
            <a:br>
              <a:rPr lang="en-US" dirty="0" smtClean="0"/>
            </a:br>
            <a:r>
              <a:rPr lang="en-US" dirty="0" smtClean="0"/>
              <a:t>FINAL QUESTIONS?</a:t>
            </a:r>
            <a:br>
              <a:rPr lang="en-US" dirty="0" smtClean="0"/>
            </a:br>
            <a:r>
              <a:rPr lang="en-US" sz="4800" b="1" dirty="0" smtClean="0">
                <a:solidFill>
                  <a:srgbClr val="A82295"/>
                </a:solidFill>
              </a:rPr>
              <a:t>Marti.ikehara@noaa.gov</a:t>
            </a:r>
            <a:endParaRPr lang="en-US" sz="4800" b="1" dirty="0">
              <a:solidFill>
                <a:srgbClr val="A82295"/>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304800" y="-685800"/>
            <a:ext cx="10972800" cy="8229600"/>
          </a:xfrm>
          <a:prstGeom prst="rect">
            <a:avLst/>
          </a:prstGeom>
          <a:noFill/>
          <a:ln w="9525">
            <a:noFill/>
            <a:miter lim="800000"/>
            <a:headEnd/>
            <a:tailEnd/>
          </a:ln>
        </p:spPr>
      </p:pic>
      <p:sp>
        <p:nvSpPr>
          <p:cNvPr id="3" name="Up Arrow 2"/>
          <p:cNvSpPr/>
          <p:nvPr/>
        </p:nvSpPr>
        <p:spPr bwMode="auto">
          <a:xfrm rot="19327930" flipH="1">
            <a:off x="699339" y="4359386"/>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 y="-609600"/>
            <a:ext cx="12192000" cy="7620000"/>
          </a:xfrm>
          <a:prstGeom prst="rect">
            <a:avLst/>
          </a:prstGeom>
          <a:noFill/>
          <a:ln w="9525">
            <a:noFill/>
            <a:miter lim="800000"/>
            <a:headEnd/>
            <a:tailEnd/>
          </a:ln>
        </p:spPr>
      </p:pic>
      <p:sp>
        <p:nvSpPr>
          <p:cNvPr id="3" name="Up Arrow 2"/>
          <p:cNvSpPr/>
          <p:nvPr/>
        </p:nvSpPr>
        <p:spPr bwMode="auto">
          <a:xfrm rot="13803801" flipH="1">
            <a:off x="2418679" y="439611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1085</TotalTime>
  <Words>1801</Words>
  <Application>Microsoft Office PowerPoint</Application>
  <PresentationFormat>On-screen Show (4:3)</PresentationFormat>
  <Paragraphs>230</Paragraphs>
  <Slides>77</Slides>
  <Notes>13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0" baseType="lpstr">
      <vt:lpstr>template</vt:lpstr>
      <vt:lpstr>Office Theme</vt:lpstr>
      <vt:lpstr>Acrobat Document</vt:lpstr>
      <vt:lpstr>NGS Programs and Geodetic Tools</vt:lpstr>
      <vt:lpstr>Order of Topics</vt:lpstr>
      <vt:lpstr>Researching Geodetic Control</vt:lpstr>
      <vt:lpstr>Visualization of NGS Geodetic Control</vt:lpstr>
      <vt:lpstr>http://www.dot.ca.gov/hq/row/landsurveys/geodetic/geodetic_control.html</vt:lpstr>
      <vt:lpstr>Slide 6</vt:lpstr>
      <vt:lpstr>Slide 7</vt:lpstr>
      <vt:lpstr>Slide 8</vt:lpstr>
      <vt:lpstr>Slide 9</vt:lpstr>
      <vt:lpstr>Slide 10</vt:lpstr>
      <vt:lpstr>Slide 11</vt:lpstr>
      <vt:lpstr>http://www.dot.ca.gov/hq/row/landsurveys/geodetic/geodetic_control.html</vt:lpstr>
      <vt:lpstr>Slide 13</vt:lpstr>
      <vt:lpstr>Using NGS DSWORLD software and  Google Earth to get any vintage geodetic data from NGSIDB </vt:lpstr>
      <vt:lpstr>Slide 15</vt:lpstr>
      <vt:lpstr>Slide 16</vt:lpstr>
      <vt:lpstr>Slide 17</vt:lpstr>
      <vt:lpstr>Slide 18</vt:lpstr>
      <vt:lpstr>Slide 19</vt:lpstr>
      <vt:lpstr>Slide 20</vt:lpstr>
      <vt:lpstr>http://csrc.ucsd.edu [NO www] Central Coast Ht Mod project</vt:lpstr>
      <vt:lpstr>OPUS/OPI</vt:lpstr>
      <vt:lpstr>Slide 23</vt:lpstr>
      <vt:lpstr>Delauney triangles, circumcircles</vt:lpstr>
      <vt:lpstr>Simplified distance diagram for OPUS-RS processing</vt:lpstr>
      <vt:lpstr>More about OPUS-RS</vt:lpstr>
      <vt:lpstr>Slide 27</vt:lpstr>
      <vt:lpstr>More about OPUS-RS</vt:lpstr>
      <vt:lpstr>Slide 29</vt:lpstr>
      <vt:lpstr>Slide 30</vt:lpstr>
      <vt:lpstr>Graphical Display of OPUS-RS Accuracies (Updated Weekly)</vt:lpstr>
      <vt:lpstr>Slide 32</vt:lpstr>
      <vt:lpstr>Interactive link for more detailed map at your location (beta version)</vt:lpstr>
      <vt:lpstr>Slide 34</vt:lpstr>
      <vt:lpstr>HTDP [3.1 BETA] Horizontal Time Dependent Positioning</vt:lpstr>
      <vt:lpstr>Slide 36</vt:lpstr>
      <vt:lpstr>Slide 37</vt:lpstr>
      <vt:lpstr>Slide 38</vt:lpstr>
      <vt:lpstr>Slide 39</vt:lpstr>
      <vt:lpstr>Slide 40</vt:lpstr>
      <vt:lpstr>Slide 41</vt:lpstr>
      <vt:lpstr>Slide 42</vt:lpstr>
      <vt:lpstr>Updating  ref frame/ epoch for CORS</vt:lpstr>
      <vt:lpstr>VDATUM</vt:lpstr>
      <vt:lpstr>Slide 45</vt:lpstr>
      <vt:lpstr>www.tidesandcurrents.noaa.gov</vt:lpstr>
      <vt:lpstr>Datums available in VDATUM</vt:lpstr>
      <vt:lpstr>Slide 48</vt:lpstr>
      <vt:lpstr>Slide 49</vt:lpstr>
      <vt:lpstr>Slide 50</vt:lpstr>
      <vt:lpstr>Slide 51</vt:lpstr>
      <vt:lpstr>Slide 52</vt:lpstr>
      <vt:lpstr>Slide 53</vt:lpstr>
      <vt:lpstr>Sources of transformation errors</vt:lpstr>
      <vt:lpstr>NGS will develop New Datums: Geometric and geopotential</vt:lpstr>
      <vt:lpstr>Rationale for new Datums</vt:lpstr>
      <vt:lpstr>Slide 57</vt:lpstr>
      <vt:lpstr>Slide 58</vt:lpstr>
      <vt:lpstr>Worldwide Tectonic Horizontal Motions</vt:lpstr>
      <vt:lpstr>Evolution of Geodetic Datums:  from NAD27/NGVD29 to NAD83/NAVD88 to ?/ ?</vt:lpstr>
      <vt:lpstr>Datasheets</vt:lpstr>
      <vt:lpstr>Slide 62</vt:lpstr>
      <vt:lpstr>Slide 63</vt:lpstr>
      <vt:lpstr>Slide 64</vt:lpstr>
      <vt:lpstr>Slide 65</vt:lpstr>
      <vt:lpstr>Slide 66</vt:lpstr>
      <vt:lpstr>Slide 67</vt:lpstr>
      <vt:lpstr>Slide 68</vt:lpstr>
      <vt:lpstr>Slide 69</vt:lpstr>
      <vt:lpstr>NSPSMO.org Surveying USA</vt:lpstr>
      <vt:lpstr>Slide 71</vt:lpstr>
      <vt:lpstr>NSPS Survey USA NGS can use 4 hours DF at an ‘88 BM</vt:lpstr>
      <vt:lpstr>GEOID09 published in Sept 09</vt:lpstr>
      <vt:lpstr>GEOID09 compared to GEOID03</vt:lpstr>
      <vt:lpstr>ftp://ftp.ngs.noaa.gov/ dist/marti/geoid09</vt:lpstr>
      <vt:lpstr>Slide 76</vt:lpstr>
      <vt:lpstr>ftp://ftp.ngs.noaa.gov/pub/marti FINAL QUESTIONS? Marti.ikehara@noaa.gov</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Marti.Ikehara</dc:creator>
  <cp:lastModifiedBy>Marti.Ikehara</cp:lastModifiedBy>
  <cp:revision>126</cp:revision>
  <dcterms:created xsi:type="dcterms:W3CDTF">2011-01-21T22:10:38Z</dcterms:created>
  <dcterms:modified xsi:type="dcterms:W3CDTF">2011-01-28T17:46:14Z</dcterms:modified>
</cp:coreProperties>
</file>