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46"/>
  </p:notesMasterIdLst>
  <p:sldIdLst>
    <p:sldId id="256" r:id="rId3"/>
    <p:sldId id="258" r:id="rId4"/>
    <p:sldId id="259" r:id="rId5"/>
    <p:sldId id="260" r:id="rId6"/>
    <p:sldId id="261" r:id="rId7"/>
    <p:sldId id="263" r:id="rId8"/>
    <p:sldId id="267" r:id="rId9"/>
    <p:sldId id="268" r:id="rId10"/>
    <p:sldId id="275" r:id="rId11"/>
    <p:sldId id="277" r:id="rId12"/>
    <p:sldId id="283" r:id="rId13"/>
    <p:sldId id="272" r:id="rId14"/>
    <p:sldId id="307" r:id="rId15"/>
    <p:sldId id="308" r:id="rId16"/>
    <p:sldId id="296" r:id="rId17"/>
    <p:sldId id="284" r:id="rId18"/>
    <p:sldId id="298" r:id="rId19"/>
    <p:sldId id="309" r:id="rId20"/>
    <p:sldId id="310" r:id="rId21"/>
    <p:sldId id="311" r:id="rId22"/>
    <p:sldId id="312" r:id="rId23"/>
    <p:sldId id="313" r:id="rId24"/>
    <p:sldId id="325" r:id="rId25"/>
    <p:sldId id="326" r:id="rId26"/>
    <p:sldId id="304" r:id="rId27"/>
    <p:sldId id="327" r:id="rId28"/>
    <p:sldId id="324" r:id="rId29"/>
    <p:sldId id="299" r:id="rId30"/>
    <p:sldId id="322" r:id="rId31"/>
    <p:sldId id="323" r:id="rId32"/>
    <p:sldId id="305" r:id="rId33"/>
    <p:sldId id="321" r:id="rId34"/>
    <p:sldId id="300" r:id="rId35"/>
    <p:sldId id="303" r:id="rId36"/>
    <p:sldId id="290" r:id="rId37"/>
    <p:sldId id="291" r:id="rId38"/>
    <p:sldId id="297" r:id="rId39"/>
    <p:sldId id="328" r:id="rId40"/>
    <p:sldId id="329" r:id="rId41"/>
    <p:sldId id="314" r:id="rId42"/>
    <p:sldId id="315" r:id="rId43"/>
    <p:sldId id="306" r:id="rId44"/>
    <p:sldId id="301"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34" autoAdjust="0"/>
    <p:restoredTop sz="91297" autoAdjust="0"/>
  </p:normalViewPr>
  <p:slideViewPr>
    <p:cSldViewPr>
      <p:cViewPr>
        <p:scale>
          <a:sx n="62" d="100"/>
          <a:sy n="62" d="100"/>
        </p:scale>
        <p:origin x="-114" y="25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85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G:\GSVS11%20-%20From%20Brunswick%20for%20AGU%20prep\Processed%20Data\AGU%20stuff\AGU%20ba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GSVS11%20-%20From%20Brunswick%20for%20AGU%20prep\Processed%20Data\AGU%20stuff\AGU%20ba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a:pPr>
            <a:r>
              <a:rPr lang="en-US" sz="2400"/>
              <a:t>RMSE (h-H-N) over GSVS11 </a:t>
            </a:r>
            <a:r>
              <a:rPr lang="en-US" sz="2400" baseline="0"/>
              <a:t> </a:t>
            </a:r>
            <a:endParaRPr lang="en-US" sz="2400"/>
          </a:p>
        </c:rich>
      </c:tx>
      <c:layout/>
    </c:title>
    <c:plotArea>
      <c:layout/>
      <c:barChart>
        <c:barDir val="col"/>
        <c:grouping val="clustered"/>
        <c:ser>
          <c:idx val="0"/>
          <c:order val="0"/>
          <c:tx>
            <c:strRef>
              <c:f>Sheet1!$D$1</c:f>
              <c:strCache>
                <c:ptCount val="1"/>
                <c:pt idx="0">
                  <c:v>h/H error budget 
RMS (cm)
 </c:v>
                </c:pt>
              </c:strCache>
            </c:strRef>
          </c:tx>
          <c:spPr>
            <a:solidFill>
              <a:schemeClr val="tx1"/>
            </a:solidFill>
          </c:spPr>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Sheet1!$D$2:$D$13</c:f>
              <c:numCache>
                <c:formatCode>General</c:formatCode>
                <c:ptCount val="12"/>
                <c:pt idx="0">
                  <c:v>0.4</c:v>
                </c:pt>
                <c:pt idx="1">
                  <c:v>0.5</c:v>
                </c:pt>
                <c:pt idx="2">
                  <c:v>0.60000000000000042</c:v>
                </c:pt>
                <c:pt idx="3">
                  <c:v>0.60000000000000042</c:v>
                </c:pt>
                <c:pt idx="4">
                  <c:v>0.7000000000000004</c:v>
                </c:pt>
                <c:pt idx="5">
                  <c:v>0.8</c:v>
                </c:pt>
                <c:pt idx="6">
                  <c:v>0.8</c:v>
                </c:pt>
                <c:pt idx="7">
                  <c:v>0.9</c:v>
                </c:pt>
                <c:pt idx="8">
                  <c:v>1</c:v>
                </c:pt>
                <c:pt idx="9">
                  <c:v>1</c:v>
                </c:pt>
                <c:pt idx="10">
                  <c:v>1.1000000000000001</c:v>
                </c:pt>
                <c:pt idx="11">
                  <c:v>1.4</c:v>
                </c:pt>
              </c:numCache>
            </c:numRef>
          </c:val>
        </c:ser>
        <c:ser>
          <c:idx val="1"/>
          <c:order val="1"/>
          <c:tx>
            <c:strRef>
              <c:f>Sheet1!$G$1</c:f>
              <c:strCache>
                <c:ptCount val="1"/>
                <c:pt idx="0">
                  <c:v>USGG2009 (1'x1')
RMS (cm)</c:v>
                </c:pt>
              </c:strCache>
            </c:strRef>
          </c:tx>
          <c:spPr>
            <a:solidFill>
              <a:srgbClr val="92D050"/>
            </a:solidFill>
          </c:spPr>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Sheet1!$G$2:$G$13</c:f>
              <c:numCache>
                <c:formatCode>General</c:formatCode>
                <c:ptCount val="12"/>
                <c:pt idx="0">
                  <c:v>1</c:v>
                </c:pt>
                <c:pt idx="1">
                  <c:v>1</c:v>
                </c:pt>
                <c:pt idx="2">
                  <c:v>1.5033296378372893</c:v>
                </c:pt>
                <c:pt idx="3">
                  <c:v>1.726267650163207</c:v>
                </c:pt>
                <c:pt idx="4">
                  <c:v>2.0396078054371141</c:v>
                </c:pt>
                <c:pt idx="5">
                  <c:v>2.3769728648009423</c:v>
                </c:pt>
                <c:pt idx="6">
                  <c:v>2.6925824035672523</c:v>
                </c:pt>
                <c:pt idx="7">
                  <c:v>2.8460498941515389</c:v>
                </c:pt>
                <c:pt idx="8">
                  <c:v>2.9732137494637008</c:v>
                </c:pt>
                <c:pt idx="9">
                  <c:v>2.9546573405388297</c:v>
                </c:pt>
                <c:pt idx="10">
                  <c:v>2.7784887978899611</c:v>
                </c:pt>
                <c:pt idx="11">
                  <c:v>1.8867962264113209</c:v>
                </c:pt>
              </c:numCache>
            </c:numRef>
          </c:val>
        </c:ser>
        <c:ser>
          <c:idx val="2"/>
          <c:order val="2"/>
          <c:tx>
            <c:strRef>
              <c:f>Sheet1!$K$1</c:f>
              <c:strCache>
                <c:ptCount val="1"/>
                <c:pt idx="0">
                  <c:v>EGM2008  (5'x5')
RMS (cm)</c:v>
                </c:pt>
              </c:strCache>
            </c:strRef>
          </c:tx>
          <c:spPr>
            <a:solidFill>
              <a:srgbClr val="FFC000"/>
            </a:solidFill>
          </c:spPr>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Sheet1!$K$2:$K$13</c:f>
              <c:numCache>
                <c:formatCode>General</c:formatCode>
                <c:ptCount val="12"/>
                <c:pt idx="0">
                  <c:v>1</c:v>
                </c:pt>
                <c:pt idx="1">
                  <c:v>1.3</c:v>
                </c:pt>
                <c:pt idx="2">
                  <c:v>1.7000000000000002</c:v>
                </c:pt>
                <c:pt idx="3">
                  <c:v>2.0024984394500764</c:v>
                </c:pt>
                <c:pt idx="4">
                  <c:v>2.1095023109728985</c:v>
                </c:pt>
                <c:pt idx="5">
                  <c:v>2.236067977499788</c:v>
                </c:pt>
                <c:pt idx="6">
                  <c:v>2.3769728648009423</c:v>
                </c:pt>
                <c:pt idx="7">
                  <c:v>2.5298221281347018</c:v>
                </c:pt>
                <c:pt idx="8">
                  <c:v>2.7856776554368241</c:v>
                </c:pt>
                <c:pt idx="9">
                  <c:v>2.7730849247724092</c:v>
                </c:pt>
                <c:pt idx="10">
                  <c:v>2.9966648127543394</c:v>
                </c:pt>
                <c:pt idx="11">
                  <c:v>2.3086792761230388</c:v>
                </c:pt>
              </c:numCache>
            </c:numRef>
          </c:val>
        </c:ser>
        <c:ser>
          <c:idx val="3"/>
          <c:order val="3"/>
          <c:tx>
            <c:strRef>
              <c:f>Sheet1!$O$1</c:f>
              <c:strCache>
                <c:ptCount val="1"/>
                <c:pt idx="0">
                  <c:v>USGG2012x01 (1’x1’) 
New software
RMS(cm)</c:v>
                </c:pt>
              </c:strCache>
            </c:strRef>
          </c:tx>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Sheet1!$O$2:$O$13</c:f>
              <c:numCache>
                <c:formatCode>General</c:formatCode>
                <c:ptCount val="12"/>
                <c:pt idx="0">
                  <c:v>1</c:v>
                </c:pt>
                <c:pt idx="1">
                  <c:v>1.4</c:v>
                </c:pt>
                <c:pt idx="2">
                  <c:v>1.8110770276274835</c:v>
                </c:pt>
                <c:pt idx="3">
                  <c:v>2.1377558326431947</c:v>
                </c:pt>
                <c:pt idx="4">
                  <c:v>2.5709920264364881</c:v>
                </c:pt>
                <c:pt idx="5">
                  <c:v>2.8861739379323619</c:v>
                </c:pt>
                <c:pt idx="6">
                  <c:v>3.1048349392520049</c:v>
                </c:pt>
                <c:pt idx="7">
                  <c:v>2.9832867780352612</c:v>
                </c:pt>
                <c:pt idx="8">
                  <c:v>2.6683328128252688</c:v>
                </c:pt>
                <c:pt idx="9">
                  <c:v>2.2847319317591754</c:v>
                </c:pt>
                <c:pt idx="10">
                  <c:v>2.2022715545545242</c:v>
                </c:pt>
                <c:pt idx="11">
                  <c:v>2.3600847442411892</c:v>
                </c:pt>
              </c:numCache>
            </c:numRef>
          </c:val>
        </c:ser>
        <c:ser>
          <c:idx val="4"/>
          <c:order val="4"/>
          <c:tx>
            <c:strRef>
              <c:f>Sheet1!$S$1</c:f>
              <c:strCache>
                <c:ptCount val="1"/>
                <c:pt idx="0">
                  <c:v>USGG2012x02 (1’x1’) New software + Airborne data 
RMS (cm)</c:v>
                </c:pt>
              </c:strCache>
            </c:strRef>
          </c:tx>
          <c:spPr>
            <a:solidFill>
              <a:srgbClr val="FF0000"/>
            </a:solidFill>
          </c:spPr>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Sheet1!$S$2:$S$13</c:f>
              <c:numCache>
                <c:formatCode>General</c:formatCode>
                <c:ptCount val="12"/>
                <c:pt idx="0">
                  <c:v>0.9</c:v>
                </c:pt>
                <c:pt idx="1">
                  <c:v>1.1000000000000001</c:v>
                </c:pt>
                <c:pt idx="2">
                  <c:v>1.1180339887498949</c:v>
                </c:pt>
                <c:pt idx="3">
                  <c:v>1.2369316876852972</c:v>
                </c:pt>
                <c:pt idx="4">
                  <c:v>1.3341664064126335</c:v>
                </c:pt>
                <c:pt idx="5">
                  <c:v>1.4560219778561034</c:v>
                </c:pt>
                <c:pt idx="6">
                  <c:v>1.4560219778561034</c:v>
                </c:pt>
                <c:pt idx="7">
                  <c:v>1.3341664064126335</c:v>
                </c:pt>
                <c:pt idx="8">
                  <c:v>1.0049875621120898</c:v>
                </c:pt>
                <c:pt idx="9">
                  <c:v>1.019803902718557</c:v>
                </c:pt>
                <c:pt idx="10">
                  <c:v>1.2206555615733714</c:v>
                </c:pt>
                <c:pt idx="11">
                  <c:v>1.6401219466856727</c:v>
                </c:pt>
              </c:numCache>
            </c:numRef>
          </c:val>
        </c:ser>
        <c:dLbls/>
        <c:axId val="52498432"/>
        <c:axId val="52500352"/>
      </c:barChart>
      <c:catAx>
        <c:axId val="52498432"/>
        <c:scaling>
          <c:orientation val="minMax"/>
        </c:scaling>
        <c:axPos val="b"/>
        <c:title>
          <c:tx>
            <c:rich>
              <a:bodyPr/>
              <a:lstStyle/>
              <a:p>
                <a:pPr>
                  <a:defRPr sz="2000"/>
                </a:pPr>
                <a:r>
                  <a:rPr lang="en-US" sz="2000"/>
                  <a:t>Distance bins (km)</a:t>
                </a:r>
              </a:p>
            </c:rich>
          </c:tx>
          <c:layout/>
        </c:title>
        <c:tickLblPos val="nextTo"/>
        <c:txPr>
          <a:bodyPr/>
          <a:lstStyle/>
          <a:p>
            <a:pPr>
              <a:defRPr sz="1200" b="1"/>
            </a:pPr>
            <a:endParaRPr lang="en-US"/>
          </a:p>
        </c:txPr>
        <c:crossAx val="52500352"/>
        <c:crosses val="autoZero"/>
        <c:auto val="1"/>
        <c:lblAlgn val="ctr"/>
        <c:lblOffset val="100"/>
      </c:catAx>
      <c:valAx>
        <c:axId val="52500352"/>
        <c:scaling>
          <c:orientation val="minMax"/>
        </c:scaling>
        <c:axPos val="l"/>
        <c:majorGridlines/>
        <c:title>
          <c:tx>
            <c:rich>
              <a:bodyPr rot="-5400000" vert="horz"/>
              <a:lstStyle/>
              <a:p>
                <a:pPr>
                  <a:defRPr sz="2000"/>
                </a:pPr>
                <a:r>
                  <a:rPr lang="en-US" sz="2000" dirty="0"/>
                  <a:t>RMSE </a:t>
                </a:r>
                <a:r>
                  <a:rPr lang="en-US" sz="2000" dirty="0" smtClean="0"/>
                  <a:t>(cm)</a:t>
                </a:r>
                <a:endParaRPr lang="en-US" sz="2000" dirty="0"/>
              </a:p>
            </c:rich>
          </c:tx>
          <c:layout/>
        </c:title>
        <c:numFmt formatCode="General" sourceLinked="1"/>
        <c:tickLblPos val="nextTo"/>
        <c:crossAx val="52498432"/>
        <c:crosses val="autoZero"/>
        <c:crossBetween val="between"/>
      </c:valAx>
    </c:plotArea>
    <c:legend>
      <c:legendPos val="r"/>
      <c:layout/>
      <c:txPr>
        <a:bodyPr/>
        <a:lstStyle/>
        <a:p>
          <a:pPr>
            <a:defRPr sz="1200" b="1"/>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a:pPr>
            <a:r>
              <a:rPr lang="en-US" sz="2400"/>
              <a:t>"Geoid</a:t>
            </a:r>
            <a:r>
              <a:rPr lang="en-US" sz="2400" baseline="0"/>
              <a:t> only" RMSE over GSVS11</a:t>
            </a:r>
            <a:endParaRPr lang="en-US" sz="2400"/>
          </a:p>
        </c:rich>
      </c:tx>
      <c:layout/>
    </c:title>
    <c:plotArea>
      <c:layout/>
      <c:barChart>
        <c:barDir val="col"/>
        <c:grouping val="clustered"/>
        <c:ser>
          <c:idx val="0"/>
          <c:order val="0"/>
          <c:tx>
            <c:strRef>
              <c:f>Sheet1!$H$1</c:f>
              <c:strCache>
                <c:ptCount val="1"/>
                <c:pt idx="0">
                  <c:v>USGG2009 (1'x1')
DRMS (cm)</c:v>
                </c:pt>
              </c:strCache>
            </c:strRef>
          </c:tx>
          <c:spPr>
            <a:solidFill>
              <a:srgbClr val="92D050"/>
            </a:solidFill>
          </c:spPr>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Sheet1!$H$2:$H$13</c:f>
              <c:numCache>
                <c:formatCode>General</c:formatCode>
                <c:ptCount val="12"/>
                <c:pt idx="0">
                  <c:v>0.91651513899116743</c:v>
                </c:pt>
                <c:pt idx="1">
                  <c:v>0.86602540378443904</c:v>
                </c:pt>
                <c:pt idx="2">
                  <c:v>1.3784048752090219</c:v>
                </c:pt>
                <c:pt idx="3">
                  <c:v>1.6186414056238645</c:v>
                </c:pt>
                <c:pt idx="4">
                  <c:v>1.9157244060668017</c:v>
                </c:pt>
                <c:pt idx="5">
                  <c:v>2.2383029285599392</c:v>
                </c:pt>
                <c:pt idx="6">
                  <c:v>2.5709920264364885</c:v>
                </c:pt>
                <c:pt idx="7">
                  <c:v>2.7</c:v>
                </c:pt>
                <c:pt idx="8">
                  <c:v>2.8</c:v>
                </c:pt>
                <c:pt idx="9">
                  <c:v>2.7802877548915723</c:v>
                </c:pt>
                <c:pt idx="10">
                  <c:v>2.5514701644346132</c:v>
                </c:pt>
                <c:pt idx="11">
                  <c:v>1.264911064067352</c:v>
                </c:pt>
              </c:numCache>
            </c:numRef>
          </c:val>
        </c:ser>
        <c:ser>
          <c:idx val="1"/>
          <c:order val="1"/>
          <c:tx>
            <c:strRef>
              <c:f>Sheet1!$L$1</c:f>
              <c:strCache>
                <c:ptCount val="1"/>
                <c:pt idx="0">
                  <c:v>EGM2008  (5'x5')
DRMS (cm)</c:v>
                </c:pt>
              </c:strCache>
            </c:strRef>
          </c:tx>
          <c:spPr>
            <a:solidFill>
              <a:srgbClr val="FFC000"/>
            </a:solidFill>
          </c:spPr>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Sheet1!$L$2:$L$13</c:f>
              <c:numCache>
                <c:formatCode>General</c:formatCode>
                <c:ptCount val="12"/>
                <c:pt idx="0">
                  <c:v>0.91651513899116743</c:v>
                </c:pt>
                <c:pt idx="1">
                  <c:v>1.2000000000000002</c:v>
                </c:pt>
                <c:pt idx="2">
                  <c:v>1.5905973720586866</c:v>
                </c:pt>
                <c:pt idx="3">
                  <c:v>1.9104973174542799</c:v>
                </c:pt>
                <c:pt idx="4">
                  <c:v>1.9899748742132406</c:v>
                </c:pt>
                <c:pt idx="5">
                  <c:v>2.0880613017821119</c:v>
                </c:pt>
                <c:pt idx="6">
                  <c:v>2.2383029285599392</c:v>
                </c:pt>
                <c:pt idx="7">
                  <c:v>2.3643180835073792</c:v>
                </c:pt>
                <c:pt idx="8">
                  <c:v>2.6</c:v>
                </c:pt>
                <c:pt idx="9">
                  <c:v>2.5865034312755122</c:v>
                </c:pt>
                <c:pt idx="10">
                  <c:v>2.7874719729532726</c:v>
                </c:pt>
                <c:pt idx="11">
                  <c:v>1.8357559750685821</c:v>
                </c:pt>
              </c:numCache>
            </c:numRef>
          </c:val>
        </c:ser>
        <c:ser>
          <c:idx val="2"/>
          <c:order val="2"/>
          <c:tx>
            <c:strRef>
              <c:f>Sheet1!$P$1</c:f>
              <c:strCache>
                <c:ptCount val="1"/>
                <c:pt idx="0">
                  <c:v>USGG2012x01 (1’x1’) 
New software
DRMS(cm)</c:v>
                </c:pt>
              </c:strCache>
            </c:strRef>
          </c:tx>
          <c:spPr>
            <a:solidFill>
              <a:srgbClr val="7030A0"/>
            </a:solidFill>
          </c:spPr>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Sheet1!$P$2:$P$13</c:f>
              <c:numCache>
                <c:formatCode>General</c:formatCode>
                <c:ptCount val="12"/>
                <c:pt idx="0">
                  <c:v>0.91651513899116743</c:v>
                </c:pt>
                <c:pt idx="1">
                  <c:v>1.307669683062201</c:v>
                </c:pt>
                <c:pt idx="2">
                  <c:v>1.7088007490635064</c:v>
                </c:pt>
                <c:pt idx="3">
                  <c:v>2.0518284528683193</c:v>
                </c:pt>
                <c:pt idx="4">
                  <c:v>2.4738633753705961</c:v>
                </c:pt>
                <c:pt idx="5">
                  <c:v>2.7730849247724092</c:v>
                </c:pt>
                <c:pt idx="6">
                  <c:v>3</c:v>
                </c:pt>
                <c:pt idx="7">
                  <c:v>2.844292530665578</c:v>
                </c:pt>
                <c:pt idx="8">
                  <c:v>2.4738633753705965</c:v>
                </c:pt>
                <c:pt idx="9">
                  <c:v>2.0542638584174169</c:v>
                </c:pt>
                <c:pt idx="10">
                  <c:v>1.9078784028338915</c:v>
                </c:pt>
                <c:pt idx="11">
                  <c:v>1.9000000000000001</c:v>
                </c:pt>
              </c:numCache>
            </c:numRef>
          </c:val>
        </c:ser>
        <c:ser>
          <c:idx val="3"/>
          <c:order val="3"/>
          <c:tx>
            <c:strRef>
              <c:f>Sheet1!$T$1</c:f>
              <c:strCache>
                <c:ptCount val="1"/>
                <c:pt idx="0">
                  <c:v>USGG2012x02 (1’x1’) New software + Airborne data 
DRMS (cm)</c:v>
                </c:pt>
              </c:strCache>
            </c:strRef>
          </c:tx>
          <c:spPr>
            <a:solidFill>
              <a:srgbClr val="FF0000"/>
            </a:solidFill>
          </c:spPr>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Sheet1!$T$2:$T$13</c:f>
              <c:numCache>
                <c:formatCode>General</c:formatCode>
                <c:ptCount val="12"/>
                <c:pt idx="0">
                  <c:v>0.80622577482985502</c:v>
                </c:pt>
                <c:pt idx="1">
                  <c:v>0.97979589711327253</c:v>
                </c:pt>
                <c:pt idx="2">
                  <c:v>0.94339811320566069</c:v>
                </c:pt>
                <c:pt idx="3">
                  <c:v>1.0816653826391951</c:v>
                </c:pt>
                <c:pt idx="4">
                  <c:v>1.1357816691600549</c:v>
                </c:pt>
                <c:pt idx="5">
                  <c:v>1.216552506059644</c:v>
                </c:pt>
                <c:pt idx="6">
                  <c:v>1.216552506059644</c:v>
                </c:pt>
                <c:pt idx="7">
                  <c:v>0.98488578017961059</c:v>
                </c:pt>
                <c:pt idx="8">
                  <c:v>9.9999999999999048E-2</c:v>
                </c:pt>
                <c:pt idx="9">
                  <c:v>0.20000000000000009</c:v>
                </c:pt>
                <c:pt idx="10">
                  <c:v>0.5291502622129175</c:v>
                </c:pt>
                <c:pt idx="11">
                  <c:v>0.85440037453175355</c:v>
                </c:pt>
              </c:numCache>
            </c:numRef>
          </c:val>
        </c:ser>
        <c:dLbls/>
        <c:axId val="52959488"/>
        <c:axId val="52973952"/>
      </c:barChart>
      <c:catAx>
        <c:axId val="52959488"/>
        <c:scaling>
          <c:orientation val="minMax"/>
        </c:scaling>
        <c:axPos val="b"/>
        <c:title>
          <c:tx>
            <c:rich>
              <a:bodyPr/>
              <a:lstStyle/>
              <a:p>
                <a:pPr>
                  <a:defRPr sz="2000"/>
                </a:pPr>
                <a:r>
                  <a:rPr lang="en-US" sz="2000"/>
                  <a:t>Distance Bins (km)</a:t>
                </a:r>
              </a:p>
            </c:rich>
          </c:tx>
          <c:layout/>
        </c:title>
        <c:tickLblPos val="nextTo"/>
        <c:txPr>
          <a:bodyPr/>
          <a:lstStyle/>
          <a:p>
            <a:pPr>
              <a:defRPr sz="1200" b="1"/>
            </a:pPr>
            <a:endParaRPr lang="en-US"/>
          </a:p>
        </c:txPr>
        <c:crossAx val="52973952"/>
        <c:crosses val="autoZero"/>
        <c:auto val="1"/>
        <c:lblAlgn val="ctr"/>
        <c:lblOffset val="100"/>
      </c:catAx>
      <c:valAx>
        <c:axId val="52973952"/>
        <c:scaling>
          <c:orientation val="minMax"/>
        </c:scaling>
        <c:axPos val="l"/>
        <c:majorGridlines/>
        <c:title>
          <c:tx>
            <c:rich>
              <a:bodyPr rot="-5400000" vert="horz"/>
              <a:lstStyle/>
              <a:p>
                <a:pPr>
                  <a:defRPr sz="2000"/>
                </a:pPr>
                <a:r>
                  <a:rPr lang="en-US" sz="2000"/>
                  <a:t>"Geoid Only" RMSE (cm)</a:t>
                </a:r>
              </a:p>
            </c:rich>
          </c:tx>
          <c:layout/>
        </c:title>
        <c:numFmt formatCode="General" sourceLinked="1"/>
        <c:tickLblPos val="nextTo"/>
        <c:crossAx val="52959488"/>
        <c:crosses val="autoZero"/>
        <c:crossBetween val="between"/>
      </c:valAx>
    </c:plotArea>
    <c:legend>
      <c:legendPos val="r"/>
      <c:layout/>
      <c:txPr>
        <a:bodyPr/>
        <a:lstStyle/>
        <a:p>
          <a:pPr>
            <a:defRPr sz="1200" b="1"/>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7C74029-6189-46B4-89B3-30D655547164}" type="datetimeFigureOut">
              <a:rPr lang="en-US"/>
              <a:pPr>
                <a:defRPr/>
              </a:pPr>
              <a:t>1/12/2012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9CEEE18-0202-40B3-896E-3B677DDC6528}" type="slidenum">
              <a:rPr lang="en-US"/>
              <a:pPr>
                <a:defRPr/>
              </a:pPr>
              <a:t>‹#›</a:t>
            </a:fld>
            <a:endParaRPr lang="en-US"/>
          </a:p>
        </p:txBody>
      </p:sp>
    </p:spTree>
    <p:extLst>
      <p:ext uri="{BB962C8B-B14F-4D97-AF65-F5344CB8AC3E}">
        <p14:creationId xmlns:p14="http://schemas.microsoft.com/office/powerpoint/2010/main" xmlns="" val="618257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3D4807-9CD3-4780-9A12-25676CB30FD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Fieldwork</a:t>
            </a:r>
            <a:r>
              <a:rPr lang="en-US" baseline="0" dirty="0" smtClean="0"/>
              <a:t> in Texas; GRAV-D flights in northern CA a year ago</a:t>
            </a:r>
            <a:endParaRPr lang="en-US" dirty="0"/>
          </a:p>
        </p:txBody>
      </p:sp>
      <p:sp>
        <p:nvSpPr>
          <p:cNvPr id="4" name="Slide Number Placeholder 3"/>
          <p:cNvSpPr>
            <a:spLocks noGrp="1"/>
          </p:cNvSpPr>
          <p:nvPr>
            <p:ph type="sldNum" sz="quarter" idx="10"/>
          </p:nvPr>
        </p:nvSpPr>
        <p:spPr/>
        <p:txBody>
          <a:bodyPr/>
          <a:lstStyle/>
          <a:p>
            <a:pPr>
              <a:defRPr/>
            </a:pPr>
            <a:fld id="{99CEEE18-0202-40B3-896E-3B677DDC6528}" type="slidenum">
              <a:rPr lang="en-US" smtClean="0"/>
              <a:pPr>
                <a:defRPr/>
              </a:pPr>
              <a:t>17</a:t>
            </a:fld>
            <a:endParaRPr lang="en-US"/>
          </a:p>
        </p:txBody>
      </p:sp>
    </p:spTree>
    <p:extLst>
      <p:ext uri="{BB962C8B-B14F-4D97-AF65-F5344CB8AC3E}">
        <p14:creationId xmlns:p14="http://schemas.microsoft.com/office/powerpoint/2010/main" xmlns="" val="192865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line was a 325 km stretch from downtown Austin,</a:t>
            </a:r>
            <a:r>
              <a:rPr lang="en-US" baseline="0" dirty="0" smtClean="0"/>
              <a:t> Texas (North end) to Rockport, Texas (South end).  There were 218 official survey points along the line, with an average spacing of 1.5 km between them.  The shaded areas in the above picture were the existing GRAV-D data at the time of planning GSVS11 (since expanded).  Although the weather report looks extreme, most surveying was done in the milder times of day.</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shapes in</a:t>
            </a:r>
            <a:r>
              <a:rPr lang="en-US" baseline="0" dirty="0" smtClean="0"/>
              <a:t> this plot are various forms of the geoid shape over the GSVS11 line.  Of primary interest is the blue line (h-H) which represents (at the time of this presentation) the very best differential ellipsoid heights and differential orthometric heights from the new GPS and leveling of GSVS11.  The blue dashed line is a smoothed (200 km filter) version of this.  Note that this survey was about geoid slopes, so the absolute offsets seen here are immaterial to the goal of this survey. </a:t>
            </a:r>
          </a:p>
          <a:p>
            <a:endParaRPr lang="en-US" baseline="0" dirty="0" smtClean="0"/>
          </a:p>
          <a:p>
            <a:r>
              <a:rPr lang="en-US" baseline="0" dirty="0" smtClean="0"/>
              <a:t>The green and orange lines almost on top of each other are the latest gravimetric geoid from NGS (USGG2009) and EGM2008.  Note how closely they appear to follow the h-H blue line.  </a:t>
            </a:r>
          </a:p>
          <a:p>
            <a:endParaRPr lang="en-US" baseline="0" dirty="0" smtClean="0"/>
          </a:p>
          <a:p>
            <a:r>
              <a:rPr lang="en-US" baseline="0" dirty="0" smtClean="0"/>
              <a:t>The purple and pink lines are SHMs ITG-GRACE2010s and GOCO02s.  Note their general inability to track even the largest details (except the more or less upward slope from Rockport to Austin) of the geoid.  One would presume this is from omission error, but the failure to match the filtered h-H values (blue dashed line) calls into question whether there is commission, not omission error going on here.  If EGM2008 were only given to maximum degree 220, it follows closely to these two models.  </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RMS error (disagreement)</a:t>
            </a:r>
            <a:r>
              <a:rPr lang="en-US" baseline="0" dirty="0" smtClean="0"/>
              <a:t> between h, H and N for various geoid models as compared to the best GPS and leveling on GSVS11.  Note first the black bars, which are the allowable h and H error build up over further distances.  Compare these to the total error of the h-H-N values.  USGG2009 and EGM2008 have similar patterns, with EGM2008 being slightly better behaved.  The new model, USGG2012x01 has patterns of improvement and degradation relative to EGM2008 and USGG2009, showing the need to keep working on theory and software.  However, the geoid model with airborne data, USGG2012x02 shows clear improvement over all models, and even begins to approach the level of accuracy of h-H at medium wavelengths.</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en-US" dirty="0" smtClean="0"/>
              <a:t>This slide is a companion to the previous one, but the h-H errors have been</a:t>
            </a:r>
            <a:r>
              <a:rPr lang="en-US" baseline="0" dirty="0" smtClean="0"/>
              <a:t> removed, in an RMS sense, from the total h-H-N errors, leaving, ostensibly, gravimetric geoid errors only.  As seen previously, the airborne geoid is the best performer, by far.  In fact, as a general statement, it could be said that USGG2012x02, an airborne gravity data enhanced geoid model, is effectively at the 1 cm differential geoid undulation accuracy level across all distances, in the region of GSVS11.</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7553D99-AEB3-4AD2-9C54-8666CEA06071}" type="slidenum">
              <a:rPr lang="en-US"/>
              <a:pPr/>
              <a:t>24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smtClean="0"/>
              <a:t>Conceptual: Generally, Orange represents ‘horizontal’ or NAD83 at present; yellow represents orthometric vertical.</a:t>
            </a:r>
          </a:p>
          <a:p>
            <a:pPr eaLnBrk="1" hangingPunct="1">
              <a:lnSpc>
                <a:spcPct val="90000"/>
              </a:lnSpc>
            </a:pPr>
            <a:r>
              <a:rPr lang="en-US" smtClean="0"/>
              <a:t>1)moved fr non-geocentric to 2)geocentric as well as we knew at the time from early satellite technology (DOPPLER). And leveling efforts resulted in a national vertical datum with only one constraint, rather than 26 (tide gauges). 3)Static GPS exploded on the scene which 4) led to 5)the HARN networks and state-specific adjustment. With GPS surveying, we got V(E), vertical ellipsoid and V(O), vertical orthometric. 6)With the results of repeat static surveys and the advent of CGPS (Continuous CGPS), such as NGS’ National CORS, 7)the velocity of the earth’s crust relative to a reference frame, could be determined over time.  8)Using the crustal motion model HTDP for horizontal velocities on the West Coast, eg, the Pacific-North American Plates interface, NGS produced 9) a National Re-adjustment in the NAD83 (NSRS2007) datum.  (No change to ortho.)  However, 10)underlying the NAD83 adjustment are data and analysis referenced to ITRF00, epoch 2002.00, which does take into account both horizontal AND vertical ellipsoid velocities. (velocity=time related terms shown as italicized.) This is what we have now. 11) With better global gravity models and airborne gravity data collected by NGS, we will 12) move forward with 13) new datums BOTH referenced to an ECEF, earth-centered, earth-fixed datum which we are calling 14) Geometric, for the horizontal and ellipsoid height values, and Geopotential for the orthometric height values which will be based on a a geoid model and changes in gravity over time (G(t).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Radically different H and V </a:t>
            </a:r>
            <a:r>
              <a:rPr lang="en-US" dirty="0" err="1" smtClean="0"/>
              <a:t>datums</a:t>
            </a:r>
            <a:r>
              <a:rPr lang="en-US" dirty="0" smtClean="0"/>
              <a:t>, in a decade: geometric and </a:t>
            </a:r>
            <a:r>
              <a:rPr lang="en-US" dirty="0" err="1" smtClean="0"/>
              <a:t>geopotential</a:t>
            </a:r>
            <a:endParaRPr lang="en-US" dirty="0" smtClean="0"/>
          </a:p>
          <a:p>
            <a:r>
              <a:rPr lang="en-US" dirty="0" smtClean="0"/>
              <a:t>July 2012 2</a:t>
            </a:r>
            <a:r>
              <a:rPr lang="en-US" baseline="30000" dirty="0" smtClean="0"/>
              <a:t>nd</a:t>
            </a:r>
            <a:r>
              <a:rPr lang="en-US" dirty="0" smtClean="0"/>
              <a:t> geospatial summit to be held at</a:t>
            </a:r>
            <a:r>
              <a:rPr lang="en-US" baseline="0" dirty="0" smtClean="0"/>
              <a:t> ACSM/ESRI conference time, at nearby hotel</a:t>
            </a:r>
          </a:p>
          <a:p>
            <a:r>
              <a:rPr lang="en-US" baseline="0" dirty="0" smtClean="0"/>
              <a:t>6 hours on Sunday or 2 hours on Tues within the ESRI main User Conference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9CEEE18-0202-40B3-896E-3B677DDC6528}" type="slidenum">
              <a:rPr lang="en-US" smtClean="0"/>
              <a:pPr>
                <a:defRPr/>
              </a:pPr>
              <a:t>25</a:t>
            </a:fld>
            <a:endParaRPr lang="en-US"/>
          </a:p>
        </p:txBody>
      </p:sp>
    </p:spTree>
    <p:extLst>
      <p:ext uri="{BB962C8B-B14F-4D97-AF65-F5344CB8AC3E}">
        <p14:creationId xmlns:p14="http://schemas.microsoft.com/office/powerpoint/2010/main" xmlns="" val="344085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113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3437CB-A963-4FF9-BE5F-C481B54E9B40}" type="datetimeFigureOut">
              <a:rPr lang="en-US"/>
              <a:pPr>
                <a:defRPr/>
              </a:pPr>
              <a:t>1/12/2012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430CA5-5502-499E-9BA9-79A5A0CD87C1}" type="slidenum">
              <a:rPr lang="en-US"/>
              <a:pPr>
                <a:defRPr/>
              </a:pPr>
              <a:t>‹#›</a:t>
            </a:fld>
            <a:endParaRPr lang="en-US"/>
          </a:p>
        </p:txBody>
      </p:sp>
    </p:spTree>
    <p:extLst>
      <p:ext uri="{BB962C8B-B14F-4D97-AF65-F5344CB8AC3E}">
        <p14:creationId xmlns:p14="http://schemas.microsoft.com/office/powerpoint/2010/main" xmlns="" val="2041749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81CD9B-3DA0-4280-A21F-D537249F03D1}" type="datetimeFigureOut">
              <a:rPr lang="en-US"/>
              <a:pPr>
                <a:defRPr/>
              </a:pPr>
              <a:t>1/12/2012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DFF90F-4D22-445D-9E78-F9E25153C357}" type="slidenum">
              <a:rPr lang="en-US"/>
              <a:pPr>
                <a:defRPr/>
              </a:pPr>
              <a:t>‹#›</a:t>
            </a:fld>
            <a:endParaRPr lang="en-US"/>
          </a:p>
        </p:txBody>
      </p:sp>
    </p:spTree>
    <p:extLst>
      <p:ext uri="{BB962C8B-B14F-4D97-AF65-F5344CB8AC3E}">
        <p14:creationId xmlns:p14="http://schemas.microsoft.com/office/powerpoint/2010/main" xmlns="" val="2729083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7A1BFE-8030-4C43-8285-FF3ECBFF044E}" type="datetimeFigureOut">
              <a:rPr lang="en-US"/>
              <a:pPr>
                <a:defRPr/>
              </a:pPr>
              <a:t>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FC4A4C-C8BC-4B2B-AAAD-C598D8E13480}" type="slidenum">
              <a:rPr lang="en-US"/>
              <a:pPr>
                <a:defRPr/>
              </a:pPr>
              <a:t>‹#›</a:t>
            </a:fld>
            <a:endParaRPr lang="en-US"/>
          </a:p>
        </p:txBody>
      </p:sp>
    </p:spTree>
    <p:extLst>
      <p:ext uri="{BB962C8B-B14F-4D97-AF65-F5344CB8AC3E}">
        <p14:creationId xmlns:p14="http://schemas.microsoft.com/office/powerpoint/2010/main" xmlns="" val="50431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78B5EC-1654-4DF3-B8C5-AAD374C10E35}" type="datetimeFigureOut">
              <a:rPr lang="en-US"/>
              <a:pPr>
                <a:defRPr/>
              </a:pPr>
              <a:t>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6A747F-2203-451C-9CD1-ACC47B3848E2}" type="slidenum">
              <a:rPr lang="en-US"/>
              <a:pPr>
                <a:defRPr/>
              </a:pPr>
              <a:t>‹#›</a:t>
            </a:fld>
            <a:endParaRPr lang="en-US"/>
          </a:p>
        </p:txBody>
      </p:sp>
    </p:spTree>
    <p:extLst>
      <p:ext uri="{BB962C8B-B14F-4D97-AF65-F5344CB8AC3E}">
        <p14:creationId xmlns:p14="http://schemas.microsoft.com/office/powerpoint/2010/main" xmlns="" val="408756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DA64F9-2D5D-472F-8E3A-CCE65670B6C9}" type="datetimeFigureOut">
              <a:rPr lang="en-US"/>
              <a:pPr>
                <a:defRPr/>
              </a:pPr>
              <a:t>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5E0D12-91A9-4AD5-A29B-AC53A896D774}" type="slidenum">
              <a:rPr lang="en-US"/>
              <a:pPr>
                <a:defRPr/>
              </a:pPr>
              <a:t>‹#›</a:t>
            </a:fld>
            <a:endParaRPr lang="en-US"/>
          </a:p>
        </p:txBody>
      </p:sp>
    </p:spTree>
    <p:extLst>
      <p:ext uri="{BB962C8B-B14F-4D97-AF65-F5344CB8AC3E}">
        <p14:creationId xmlns:p14="http://schemas.microsoft.com/office/powerpoint/2010/main" xmlns="" val="418774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4B95C99-07B9-474D-89C9-D56543CFFE41}" type="datetimeFigureOut">
              <a:rPr lang="en-US"/>
              <a:pPr>
                <a:defRPr/>
              </a:pPr>
              <a:t>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4E2EA6-C29D-40DC-ABA3-31ABC482AC6B}" type="slidenum">
              <a:rPr lang="en-US"/>
              <a:pPr>
                <a:defRPr/>
              </a:pPr>
              <a:t>‹#›</a:t>
            </a:fld>
            <a:endParaRPr lang="en-US"/>
          </a:p>
        </p:txBody>
      </p:sp>
    </p:spTree>
    <p:extLst>
      <p:ext uri="{BB962C8B-B14F-4D97-AF65-F5344CB8AC3E}">
        <p14:creationId xmlns:p14="http://schemas.microsoft.com/office/powerpoint/2010/main" xmlns="" val="168371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4C767C-B5A1-4A63-8F66-A96D632127AB}" type="datetimeFigureOut">
              <a:rPr lang="en-US"/>
              <a:pPr>
                <a:defRPr/>
              </a:pPr>
              <a:t>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24294C-30EA-4717-8077-416036B61247}" type="slidenum">
              <a:rPr lang="en-US"/>
              <a:pPr>
                <a:defRPr/>
              </a:pPr>
              <a:t>‹#›</a:t>
            </a:fld>
            <a:endParaRPr lang="en-US"/>
          </a:p>
        </p:txBody>
      </p:sp>
    </p:spTree>
    <p:extLst>
      <p:ext uri="{BB962C8B-B14F-4D97-AF65-F5344CB8AC3E}">
        <p14:creationId xmlns:p14="http://schemas.microsoft.com/office/powerpoint/2010/main" xmlns="" val="15058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1CD66E5-B6B2-4334-9616-8006E9A59CF4}" type="datetimeFigureOut">
              <a:rPr lang="en-US"/>
              <a:pPr>
                <a:defRPr/>
              </a:pPr>
              <a:t>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061D59-32E5-4306-A777-502AE06BECC9}" type="slidenum">
              <a:rPr lang="en-US"/>
              <a:pPr>
                <a:defRPr/>
              </a:pPr>
              <a:t>‹#›</a:t>
            </a:fld>
            <a:endParaRPr lang="en-US"/>
          </a:p>
        </p:txBody>
      </p:sp>
    </p:spTree>
    <p:extLst>
      <p:ext uri="{BB962C8B-B14F-4D97-AF65-F5344CB8AC3E}">
        <p14:creationId xmlns:p14="http://schemas.microsoft.com/office/powerpoint/2010/main" xmlns="" val="66189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149684-244A-4CA8-9920-E51F5AA8CC56}" type="datetimeFigureOut">
              <a:rPr lang="en-US"/>
              <a:pPr>
                <a:defRPr/>
              </a:pPr>
              <a:t>1/12/2012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EB2483-A34F-4F17-93FD-012E273D2196}" type="slidenum">
              <a:rPr lang="en-US"/>
              <a:pPr>
                <a:defRPr/>
              </a:pPr>
              <a:t>‹#›</a:t>
            </a:fld>
            <a:endParaRPr lang="en-US"/>
          </a:p>
        </p:txBody>
      </p:sp>
    </p:spTree>
    <p:extLst>
      <p:ext uri="{BB962C8B-B14F-4D97-AF65-F5344CB8AC3E}">
        <p14:creationId xmlns:p14="http://schemas.microsoft.com/office/powerpoint/2010/main" xmlns="" val="420416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44D951-580F-4936-A23C-5F13E1F42AA4}" type="datetimeFigureOut">
              <a:rPr lang="en-US"/>
              <a:pPr>
                <a:defRPr/>
              </a:pPr>
              <a:t>1/12/2012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9D9D10-DBC1-4EAB-BC92-18D8817BBB58}" type="slidenum">
              <a:rPr lang="en-US"/>
              <a:pPr>
                <a:defRPr/>
              </a:pPr>
              <a:t>‹#›</a:t>
            </a:fld>
            <a:endParaRPr lang="en-US"/>
          </a:p>
        </p:txBody>
      </p:sp>
    </p:spTree>
    <p:extLst>
      <p:ext uri="{BB962C8B-B14F-4D97-AF65-F5344CB8AC3E}">
        <p14:creationId xmlns:p14="http://schemas.microsoft.com/office/powerpoint/2010/main" xmlns="" val="221453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749CE9-2C6A-438E-9D98-05203C81D41C}" type="datetimeFigureOut">
              <a:rPr lang="en-US"/>
              <a:pPr>
                <a:defRPr/>
              </a:pPr>
              <a:t>1/12/2012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C6055A-99DB-4EF5-99DB-226A900F1E68}" type="slidenum">
              <a:rPr lang="en-US"/>
              <a:pPr>
                <a:defRPr/>
              </a:pPr>
              <a:t>‹#›</a:t>
            </a:fld>
            <a:endParaRPr lang="en-US"/>
          </a:p>
        </p:txBody>
      </p:sp>
    </p:spTree>
    <p:extLst>
      <p:ext uri="{BB962C8B-B14F-4D97-AF65-F5344CB8AC3E}">
        <p14:creationId xmlns:p14="http://schemas.microsoft.com/office/powerpoint/2010/main" xmlns="" val="287049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8CD824-5A60-44D0-AED0-8CB71395A03C}" type="datetimeFigureOut">
              <a:rPr lang="en-US"/>
              <a:pPr>
                <a:defRPr/>
              </a:pPr>
              <a:t>1/12/2012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3C7066-345F-4B1B-9BA9-7AFC9A1C554F}" type="slidenum">
              <a:rPr lang="en-US"/>
              <a:pPr>
                <a:defRPr/>
              </a:pPr>
              <a:t>‹#›</a:t>
            </a:fld>
            <a:endParaRPr lang="en-US"/>
          </a:p>
        </p:txBody>
      </p:sp>
    </p:spTree>
    <p:extLst>
      <p:ext uri="{BB962C8B-B14F-4D97-AF65-F5344CB8AC3E}">
        <p14:creationId xmlns:p14="http://schemas.microsoft.com/office/powerpoint/2010/main" xmlns="" val="941047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Slide.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1C00EC2-4929-413F-B0A4-628DA505106D}" type="datetimeFigureOut">
              <a:rPr lang="en-US"/>
              <a:pPr>
                <a:defRPr/>
              </a:pPr>
              <a:t>1/12/2012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43E50C-B577-434E-BB05-D646ABDC6C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377A62A-06D8-40ED-9149-8BC2A153D426}" type="datetimeFigureOut">
              <a:rPr lang="en-US"/>
              <a:pPr>
                <a:defRPr/>
              </a:pPr>
              <a:t>1/12/2012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7FD5B4D-19C8-4E01-9AB1-C2538D8B8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hyperlink" Target="http://www.ngs.noaa.gov/web/surveys/datasheet/AC6803_htmod.pdf"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ngs.noaa.gov/PC_PROD/PARTNERS/index.s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www.ngs.noaa.gov/CORS/coords.s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Header Slid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itle 1"/>
          <p:cNvSpPr>
            <a:spLocks noGrp="1"/>
          </p:cNvSpPr>
          <p:nvPr>
            <p:ph type="ctrTitle"/>
          </p:nvPr>
        </p:nvSpPr>
        <p:spPr>
          <a:xfrm>
            <a:off x="381000" y="2130425"/>
            <a:ext cx="8153400" cy="1470025"/>
          </a:xfrm>
        </p:spPr>
        <p:txBody>
          <a:bodyPr/>
          <a:lstStyle/>
          <a:p>
            <a:pPr eaLnBrk="1" hangingPunct="1"/>
            <a:r>
              <a:rPr lang="en-US" b="1" dirty="0" smtClean="0">
                <a:latin typeface="Times New Roman" pitchFamily="18" charset="0"/>
                <a:cs typeface="Times New Roman" pitchFamily="18" charset="0"/>
              </a:rPr>
              <a:t>Dozen New Things in 2-0-Dozen!</a:t>
            </a:r>
          </a:p>
        </p:txBody>
      </p:sp>
      <p:sp>
        <p:nvSpPr>
          <p:cNvPr id="3" name="Subtitle 2"/>
          <p:cNvSpPr>
            <a:spLocks noGrp="1"/>
          </p:cNvSpPr>
          <p:nvPr>
            <p:ph type="subTitle" idx="1"/>
          </p:nvPr>
        </p:nvSpPr>
        <p:spPr>
          <a:xfrm>
            <a:off x="1143000" y="3886200"/>
            <a:ext cx="6705600" cy="2438400"/>
          </a:xfrm>
        </p:spPr>
        <p:txBody>
          <a:bodyPr rtlCol="0">
            <a:normAutofit/>
          </a:bodyPr>
          <a:lstStyle/>
          <a:p>
            <a:pPr eaLnBrk="1" fontAlgn="auto" hangingPunct="1">
              <a:spcAft>
                <a:spcPts val="0"/>
              </a:spcAft>
              <a:buFont typeface="Arial" pitchFamily="34" charset="0"/>
              <a:buNone/>
              <a:defRPr/>
            </a:pPr>
            <a:r>
              <a:rPr lang="en-US" dirty="0" smtClean="0">
                <a:solidFill>
                  <a:schemeClr val="accent1">
                    <a:lumMod val="75000"/>
                  </a:schemeClr>
                </a:solidFill>
                <a:latin typeface="Times New Roman" pitchFamily="18" charset="0"/>
                <a:cs typeface="Times New Roman" pitchFamily="18" charset="0"/>
              </a:rPr>
              <a:t>Marti </a:t>
            </a:r>
            <a:r>
              <a:rPr lang="en-US" dirty="0" err="1" smtClean="0">
                <a:solidFill>
                  <a:schemeClr val="accent1">
                    <a:lumMod val="75000"/>
                  </a:schemeClr>
                </a:solidFill>
                <a:latin typeface="Times New Roman" pitchFamily="18" charset="0"/>
                <a:cs typeface="Times New Roman" pitchFamily="18" charset="0"/>
              </a:rPr>
              <a:t>Ikehara</a:t>
            </a:r>
            <a:r>
              <a:rPr lang="en-US" dirty="0" smtClean="0">
                <a:solidFill>
                  <a:schemeClr val="accent1">
                    <a:lumMod val="75000"/>
                  </a:schemeClr>
                </a:solidFill>
                <a:latin typeface="Times New Roman" pitchFamily="18" charset="0"/>
                <a:cs typeface="Times New Roman" pitchFamily="18" charset="0"/>
              </a:rPr>
              <a:t>: marti.ikehara@noaa.gov</a:t>
            </a:r>
            <a:endParaRPr lang="en-US" dirty="0">
              <a:solidFill>
                <a:schemeClr val="accent1">
                  <a:lumMod val="75000"/>
                </a:schemeClr>
              </a:solidFill>
              <a:latin typeface="Times New Roman" pitchFamily="18" charset="0"/>
              <a:cs typeface="Times New Roman" pitchFamily="18" charset="0"/>
            </a:endParaRPr>
          </a:p>
          <a:p>
            <a:pPr eaLnBrk="1" fontAlgn="auto" hangingPunct="1">
              <a:spcAft>
                <a:spcPts val="0"/>
              </a:spcAft>
              <a:buFont typeface="Arial" pitchFamily="34" charset="0"/>
              <a:buNone/>
              <a:defRPr/>
            </a:pPr>
            <a:r>
              <a:rPr lang="en-US" sz="2400" dirty="0" smtClean="0">
                <a:solidFill>
                  <a:schemeClr val="accent1">
                    <a:lumMod val="75000"/>
                  </a:schemeClr>
                </a:solidFill>
                <a:latin typeface="Times New Roman" pitchFamily="18" charset="0"/>
                <a:cs typeface="Times New Roman" pitchFamily="18" charset="0"/>
              </a:rPr>
              <a:t>California Geodetic </a:t>
            </a:r>
            <a:r>
              <a:rPr lang="en-US" sz="2400" dirty="0" smtClean="0">
                <a:solidFill>
                  <a:schemeClr val="accent1">
                    <a:lumMod val="75000"/>
                  </a:schemeClr>
                </a:solidFill>
                <a:latin typeface="Times New Roman" pitchFamily="18" charset="0"/>
                <a:cs typeface="Times New Roman" pitchFamily="18" charset="0"/>
              </a:rPr>
              <a:t>Advisor</a:t>
            </a:r>
          </a:p>
          <a:p>
            <a:pPr eaLnBrk="1" fontAlgn="auto" hangingPunct="1">
              <a:spcAft>
                <a:spcPts val="0"/>
              </a:spcAft>
              <a:buFont typeface="Arial" pitchFamily="34" charset="0"/>
              <a:buNone/>
              <a:defRPr/>
            </a:pPr>
            <a:r>
              <a:rPr lang="en-US" sz="2400" smtClean="0">
                <a:solidFill>
                  <a:schemeClr val="accent1">
                    <a:lumMod val="75000"/>
                  </a:schemeClr>
                </a:solidFill>
                <a:latin typeface="Times New Roman" pitchFamily="18" charset="0"/>
                <a:cs typeface="Times New Roman" pitchFamily="18" charset="0"/>
              </a:rPr>
              <a:t>916-227-7325</a:t>
            </a:r>
            <a:endParaRPr lang="en-US" sz="2400" dirty="0" smtClean="0">
              <a:solidFill>
                <a:schemeClr val="accent1">
                  <a:lumMod val="75000"/>
                </a:schemeClr>
              </a:solidFill>
              <a:latin typeface="Times New Roman" pitchFamily="18" charset="0"/>
              <a:cs typeface="Times New Roman" pitchFamily="18" charset="0"/>
            </a:endParaRPr>
          </a:p>
          <a:p>
            <a:pPr eaLnBrk="1" fontAlgn="auto" hangingPunct="1">
              <a:spcAft>
                <a:spcPts val="0"/>
              </a:spcAft>
              <a:buFont typeface="Arial" pitchFamily="34" charset="0"/>
              <a:buNone/>
              <a:defRPr/>
            </a:pPr>
            <a:endParaRPr lang="en-US" sz="2400" dirty="0" smtClean="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slide 1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450850"/>
            <a:ext cx="8667750" cy="640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792162"/>
          </a:xfrm>
        </p:spPr>
        <p:txBody>
          <a:bodyPr/>
          <a:lstStyle/>
          <a:p>
            <a:pPr eaLnBrk="1" hangingPunct="1"/>
            <a:r>
              <a:rPr lang="en-US" sz="4000" smtClean="0"/>
              <a:t>A Cryptic Evolution of NAD 83</a:t>
            </a:r>
          </a:p>
        </p:txBody>
      </p:sp>
      <p:sp>
        <p:nvSpPr>
          <p:cNvPr id="3" name="Content Placeholder 2"/>
          <p:cNvSpPr>
            <a:spLocks noGrp="1"/>
          </p:cNvSpPr>
          <p:nvPr>
            <p:ph idx="1"/>
          </p:nvPr>
        </p:nvSpPr>
        <p:spPr>
          <a:xfrm>
            <a:off x="344488" y="1066800"/>
            <a:ext cx="5681662" cy="5568950"/>
          </a:xfrm>
        </p:spPr>
        <p:txBody>
          <a:bodyPr>
            <a:normAutofit fontScale="70000" lnSpcReduction="20000"/>
          </a:bodyPr>
          <a:lstStyle/>
          <a:p>
            <a:pPr eaLnBrk="1" hangingPunct="1">
              <a:defRPr/>
            </a:pPr>
            <a:r>
              <a:rPr lang="en-US" dirty="0" smtClean="0"/>
              <a:t>Original realization completed in 1986</a:t>
            </a:r>
          </a:p>
          <a:p>
            <a:pPr lvl="1" eaLnBrk="1" hangingPunct="1">
              <a:defRPr/>
            </a:pPr>
            <a:r>
              <a:rPr lang="en-US" dirty="0" smtClean="0"/>
              <a:t>Consisted (almost) entirely of classical (optical) observations</a:t>
            </a:r>
          </a:p>
          <a:p>
            <a:pPr eaLnBrk="1" hangingPunct="1">
              <a:defRPr/>
            </a:pPr>
            <a:r>
              <a:rPr lang="en-US" dirty="0" smtClean="0"/>
              <a:t>“High Precision Geodetic Network” (HPGN) and “High Accuracy Reference Network” (HARN) realizations</a:t>
            </a:r>
          </a:p>
          <a:p>
            <a:pPr lvl="1" eaLnBrk="1" hangingPunct="1">
              <a:defRPr/>
            </a:pPr>
            <a:r>
              <a:rPr lang="en-US" dirty="0" smtClean="0"/>
              <a:t>Most done in 1990s, essentially state-by-state</a:t>
            </a:r>
          </a:p>
          <a:p>
            <a:pPr lvl="1" eaLnBrk="1" hangingPunct="1">
              <a:defRPr/>
            </a:pPr>
            <a:r>
              <a:rPr lang="en-US" dirty="0" smtClean="0"/>
              <a:t>Based on GPS data but classical stations included in adjustments</a:t>
            </a:r>
          </a:p>
          <a:p>
            <a:pPr lvl="1" eaLnBrk="1" hangingPunct="1">
              <a:defRPr/>
            </a:pPr>
            <a:r>
              <a:rPr lang="en-US" dirty="0" smtClean="0"/>
              <a:t>Did NOT use CORS as constraints</a:t>
            </a:r>
          </a:p>
          <a:p>
            <a:pPr eaLnBrk="1" hangingPunct="1">
              <a:defRPr/>
            </a:pPr>
            <a:r>
              <a:rPr lang="en-US" dirty="0" smtClean="0"/>
              <a:t>Partial HARN/FBN </a:t>
            </a:r>
            <a:r>
              <a:rPr lang="en-US" dirty="0" err="1" smtClean="0"/>
              <a:t>Obs</a:t>
            </a:r>
            <a:r>
              <a:rPr lang="en-US" dirty="0" smtClean="0"/>
              <a:t>, late 1990’s</a:t>
            </a:r>
          </a:p>
          <a:p>
            <a:pPr lvl="1" eaLnBrk="1" hangingPunct="1">
              <a:defRPr/>
            </a:pPr>
            <a:r>
              <a:rPr lang="en-US" dirty="0" smtClean="0"/>
              <a:t>Used CORS as control, but not statewide adjustment; in CA, only ~200 </a:t>
            </a:r>
            <a:r>
              <a:rPr lang="en-US" dirty="0" err="1" smtClean="0"/>
              <a:t>stns</a:t>
            </a:r>
            <a:endParaRPr lang="en-US" dirty="0" smtClean="0"/>
          </a:p>
          <a:p>
            <a:pPr eaLnBrk="1" hangingPunct="1">
              <a:defRPr/>
            </a:pPr>
            <a:r>
              <a:rPr lang="en-US" dirty="0" smtClean="0"/>
              <a:t>National Re-Adjustment of 2007</a:t>
            </a:r>
          </a:p>
          <a:p>
            <a:pPr lvl="1" eaLnBrk="1" hangingPunct="1">
              <a:defRPr/>
            </a:pPr>
            <a:r>
              <a:rPr lang="en-US" dirty="0" smtClean="0"/>
              <a:t>ITRF00 and NAD 83(CORS96) basis for CORS constraints and (NSRS2007) for passive</a:t>
            </a:r>
          </a:p>
          <a:p>
            <a:pPr lvl="1" eaLnBrk="1" hangingPunct="1">
              <a:defRPr/>
            </a:pPr>
            <a:r>
              <a:rPr lang="en-US" dirty="0" smtClean="0"/>
              <a:t>Simultaneous nationwide adjustment, first since 1986; no classical stations</a:t>
            </a:r>
          </a:p>
        </p:txBody>
      </p:sp>
      <p:pic>
        <p:nvPicPr>
          <p:cNvPr id="5" name="Picture 5" descr="bilby_tower_light"/>
          <p:cNvPicPr>
            <a:picLocks noChangeAspect="1" noChangeArrowheads="1"/>
          </p:cNvPicPr>
          <p:nvPr/>
        </p:nvPicPr>
        <p:blipFill>
          <a:blip r:embed="rId2" cstate="print"/>
          <a:srcRect r="24116"/>
          <a:stretch>
            <a:fillRect/>
          </a:stretch>
        </p:blipFill>
        <p:spPr>
          <a:xfrm>
            <a:off x="6026150" y="1174750"/>
            <a:ext cx="2138363" cy="3810000"/>
          </a:xfrm>
          <a:prstGeom prst="rect">
            <a:avLst/>
          </a:prstGeom>
          <a:noFill/>
          <a:ln>
            <a:solidFill>
              <a:schemeClr val="tx1"/>
            </a:solidFill>
          </a:ln>
          <a:effectLst>
            <a:outerShdw blurRad="50800" dist="38100" dir="2700000" algn="tl" rotWithShape="0">
              <a:prstClr val="black">
                <a:alpha val="40000"/>
              </a:prstClr>
            </a:outerShdw>
          </a:effectLst>
        </p:spPr>
      </p:pic>
      <p:pic>
        <p:nvPicPr>
          <p:cNvPr id="4" name="Picture 4" descr="gps_sat"/>
          <p:cNvPicPr>
            <a:picLocks noChangeAspect="1" noChangeArrowheads="1"/>
          </p:cNvPicPr>
          <p:nvPr/>
        </p:nvPicPr>
        <p:blipFill>
          <a:blip r:embed="rId3" cstate="print"/>
          <a:srcRect/>
          <a:stretch>
            <a:fillRect/>
          </a:stretch>
        </p:blipFill>
        <p:spPr bwMode="auto">
          <a:xfrm>
            <a:off x="6729413" y="4192588"/>
            <a:ext cx="2301875" cy="2541587"/>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2" presetClass="entr" presetSubtype="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1+#ppt_w/2"/>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1000"/>
                                        <p:tgtEl>
                                          <p:spTgt spid="3">
                                            <p:txEl>
                                              <p:pRg st="10" end="10"/>
                                            </p:txEl>
                                          </p:spTgt>
                                        </p:tgtEl>
                                      </p:cBhvr>
                                    </p:animEffect>
                                  </p:childTnLst>
                                </p:cTn>
                              </p:par>
                            </p:childTnLst>
                          </p:cTn>
                        </p:par>
                        <p:par>
                          <p:cTn id="46" fill="hold" nodeType="afterGroup">
                            <p:stCondLst>
                              <p:cond delay="1000"/>
                            </p:stCondLst>
                            <p:childTnLst>
                              <p:par>
                                <p:cTn id="47" presetID="9" presetClass="exit" presetSubtype="0" fill="hold" nodeType="afterEffect">
                                  <p:stCondLst>
                                    <p:cond delay="0"/>
                                  </p:stCondLst>
                                  <p:childTnLst>
                                    <p:animEffect transition="out" filter="dissolve">
                                      <p:cBhvr>
                                        <p:cTn id="48" dur="5000"/>
                                        <p:tgtEl>
                                          <p:spTgt spid="5"/>
                                        </p:tgtEl>
                                      </p:cBhvr>
                                    </p:animEffect>
                                    <p:set>
                                      <p:cBhvr>
                                        <p:cTn id="49"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3200" smtClean="0"/>
              <a:t>NEED for a new national adjustment, </a:t>
            </a:r>
            <a:r>
              <a:rPr lang="en-US" sz="3200" b="1" smtClean="0">
                <a:solidFill>
                  <a:srgbClr val="FF33CC"/>
                </a:solidFill>
              </a:rPr>
              <a:t>NA2011 project</a:t>
            </a:r>
            <a:r>
              <a:rPr lang="en-US" sz="3200" smtClean="0"/>
              <a:t>, for passive geodetic stations</a:t>
            </a:r>
          </a:p>
        </p:txBody>
      </p:sp>
      <p:sp>
        <p:nvSpPr>
          <p:cNvPr id="25603" name="Content Placeholder 2"/>
          <p:cNvSpPr>
            <a:spLocks noGrp="1"/>
          </p:cNvSpPr>
          <p:nvPr>
            <p:ph idx="1"/>
          </p:nvPr>
        </p:nvSpPr>
        <p:spPr>
          <a:xfrm>
            <a:off x="242888" y="1600200"/>
            <a:ext cx="8443912" cy="4886325"/>
          </a:xfrm>
        </p:spPr>
        <p:txBody>
          <a:bodyPr/>
          <a:lstStyle/>
          <a:p>
            <a:pPr eaLnBrk="1" hangingPunct="1"/>
            <a:r>
              <a:rPr lang="en-US" dirty="0" smtClean="0"/>
              <a:t>Optimally </a:t>
            </a:r>
            <a:r>
              <a:rPr lang="en-US" b="1" dirty="0" smtClean="0"/>
              <a:t>align</a:t>
            </a:r>
            <a:r>
              <a:rPr lang="en-US" dirty="0" smtClean="0"/>
              <a:t> passive control with CORS</a:t>
            </a:r>
          </a:p>
          <a:p>
            <a:pPr eaLnBrk="1" hangingPunct="1"/>
            <a:r>
              <a:rPr lang="en-US" dirty="0" smtClean="0"/>
              <a:t>&gt;1000 projects submitted since 2007 </a:t>
            </a:r>
            <a:r>
              <a:rPr lang="en-US" dirty="0" err="1" smtClean="0"/>
              <a:t>NatlReadj</a:t>
            </a:r>
            <a:endParaRPr lang="en-US" dirty="0" smtClean="0"/>
          </a:p>
          <a:p>
            <a:pPr lvl="1" eaLnBrk="1" hangingPunct="1"/>
            <a:r>
              <a:rPr lang="en-US" dirty="0" smtClean="0"/>
              <a:t>Number of stations increased by 1/3 in just 5 years!</a:t>
            </a:r>
          </a:p>
          <a:p>
            <a:pPr lvl="1" eaLnBrk="1" hangingPunct="1"/>
            <a:r>
              <a:rPr lang="en-US" sz="2400" dirty="0" smtClean="0"/>
              <a:t>Plus Observations for Hawaii &amp; other Pacific islands</a:t>
            </a:r>
          </a:p>
          <a:p>
            <a:pPr eaLnBrk="1" hangingPunct="1"/>
            <a:r>
              <a:rPr lang="en-US" sz="2800" dirty="0" smtClean="0"/>
              <a:t>More consistent results in tectonically active areas</a:t>
            </a:r>
          </a:p>
          <a:p>
            <a:pPr lvl="1" eaLnBrk="1" hangingPunct="1"/>
            <a:r>
              <a:rPr lang="en-US" sz="2400" dirty="0" smtClean="0"/>
              <a:t>Longer time series for CORS as well as</a:t>
            </a:r>
          </a:p>
          <a:p>
            <a:pPr lvl="1" eaLnBrk="1" hangingPunct="1"/>
            <a:r>
              <a:rPr lang="en-US" sz="2400" dirty="0" smtClean="0"/>
              <a:t>More current data for passive, and better tectonic modeling for applying HTDP to </a:t>
            </a:r>
            <a:r>
              <a:rPr lang="en-US" sz="2400" dirty="0" err="1" smtClean="0"/>
              <a:t>obs</a:t>
            </a:r>
            <a:r>
              <a:rPr lang="en-US" sz="2400" dirty="0" smtClean="0"/>
              <a:t> back 20+ years.</a:t>
            </a:r>
          </a:p>
          <a:p>
            <a:pPr marL="0" indent="0" eaLnBrk="1" hangingPunct="1">
              <a:buNone/>
            </a:pPr>
            <a:endParaRPr lang="en-US" dirty="0" smtClean="0"/>
          </a:p>
          <a:p>
            <a:pPr eaLnBrk="1" hangingPunct="1"/>
            <a:endParaRPr lang="en-US" dirty="0" smtClean="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1322832"/>
            <a:ext cx="13716000" cy="857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7109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3600" dirty="0" smtClean="0"/>
              <a:t>Current status of NA2011, mid-Jan 2012</a:t>
            </a:r>
          </a:p>
        </p:txBody>
      </p:sp>
      <p:sp>
        <p:nvSpPr>
          <p:cNvPr id="3" name="Content Placeholder 2"/>
          <p:cNvSpPr>
            <a:spLocks noGrp="1"/>
          </p:cNvSpPr>
          <p:nvPr>
            <p:ph idx="1"/>
          </p:nvPr>
        </p:nvSpPr>
        <p:spPr>
          <a:xfrm>
            <a:off x="457200" y="1295400"/>
            <a:ext cx="8229600" cy="4830763"/>
          </a:xfrm>
        </p:spPr>
        <p:txBody>
          <a:bodyPr/>
          <a:lstStyle/>
          <a:p>
            <a:pPr eaLnBrk="1" hangingPunct="1"/>
            <a:r>
              <a:rPr lang="en-US" sz="2800" dirty="0" smtClean="0"/>
              <a:t>Truly Final pull was Dec 14 2011</a:t>
            </a:r>
          </a:p>
          <a:p>
            <a:pPr eaLnBrk="1" hangingPunct="1"/>
            <a:r>
              <a:rPr lang="en-US" sz="2800" dirty="0" smtClean="0"/>
              <a:t>Passive </a:t>
            </a:r>
            <a:r>
              <a:rPr lang="en-US" sz="2800" dirty="0" err="1" smtClean="0"/>
              <a:t>obs</a:t>
            </a:r>
            <a:r>
              <a:rPr lang="en-US" sz="2800" dirty="0" smtClean="0"/>
              <a:t> use HTDP velocities NATIONWIDE</a:t>
            </a:r>
          </a:p>
          <a:p>
            <a:pPr eaLnBrk="1" hangingPunct="1"/>
            <a:r>
              <a:rPr lang="en-US" sz="2800" dirty="0" smtClean="0"/>
              <a:t>Minimal constraint </a:t>
            </a:r>
            <a:r>
              <a:rPr lang="en-US" sz="2800" dirty="0" err="1" smtClean="0"/>
              <a:t>adjs</a:t>
            </a:r>
            <a:r>
              <a:rPr lang="en-US" sz="2800" dirty="0" smtClean="0"/>
              <a:t> have run successfully</a:t>
            </a:r>
          </a:p>
          <a:p>
            <a:pPr eaLnBrk="1" hangingPunct="1"/>
            <a:r>
              <a:rPr lang="en-US" sz="2800" dirty="0" smtClean="0"/>
              <a:t>4067 </a:t>
            </a:r>
            <a:r>
              <a:rPr lang="en-US" sz="2800" dirty="0"/>
              <a:t>projects; 79,304 unique stations; and 426,977 vectors total (excluding Alaska)</a:t>
            </a:r>
          </a:p>
          <a:p>
            <a:pPr eaLnBrk="1" hangingPunct="1"/>
            <a:r>
              <a:rPr lang="en-US" sz="2800" dirty="0" smtClean="0"/>
              <a:t>Includes 954 CORS w/ &gt;2.5 </a:t>
            </a:r>
            <a:r>
              <a:rPr lang="en-US" sz="2800" dirty="0" err="1" smtClean="0"/>
              <a:t>yrs</a:t>
            </a:r>
            <a:r>
              <a:rPr lang="en-US" sz="2800" dirty="0" smtClean="0"/>
              <a:t> data</a:t>
            </a:r>
          </a:p>
          <a:p>
            <a:pPr eaLnBrk="1" hangingPunct="1"/>
            <a:r>
              <a:rPr lang="en-US" sz="2800" dirty="0" smtClean="0"/>
              <a:t>404,332 </a:t>
            </a:r>
            <a:r>
              <a:rPr lang="en-US" sz="2800" dirty="0"/>
              <a:t>vectors enabled (22,645 rejected</a:t>
            </a:r>
            <a:r>
              <a:rPr lang="en-US" sz="2800" dirty="0" smtClean="0"/>
              <a:t>) </a:t>
            </a:r>
          </a:p>
          <a:p>
            <a:pPr eaLnBrk="1" hangingPunct="1"/>
            <a:r>
              <a:rPr lang="en-US" sz="2800" dirty="0" err="1" smtClean="0"/>
              <a:t>std</a:t>
            </a:r>
            <a:r>
              <a:rPr lang="en-US" sz="2800" dirty="0" smtClean="0"/>
              <a:t> </a:t>
            </a:r>
            <a:r>
              <a:rPr lang="en-US" sz="2800" dirty="0"/>
              <a:t>error unit </a:t>
            </a:r>
            <a:r>
              <a:rPr lang="en-US" sz="2800" dirty="0" err="1"/>
              <a:t>wt</a:t>
            </a:r>
            <a:r>
              <a:rPr lang="en-US" sz="2800" dirty="0"/>
              <a:t> = </a:t>
            </a:r>
            <a:r>
              <a:rPr lang="en-US" sz="2800" b="1" dirty="0" smtClean="0"/>
              <a:t>1.367</a:t>
            </a:r>
            <a:endParaRPr lang="en-US" sz="2800" b="1" dirty="0"/>
          </a:p>
          <a:p>
            <a:pPr eaLnBrk="1" hangingPunct="1"/>
            <a:r>
              <a:rPr lang="en-US" sz="2800" dirty="0" smtClean="0"/>
              <a:t>Starting constrained adjustments, using errors from CORS solution (not ‘perfect’, not 0 error)</a:t>
            </a:r>
          </a:p>
          <a:p>
            <a:pPr eaLnBrk="1" hangingPunct="1"/>
            <a:endParaRPr lang="en-US" sz="2800" dirty="0" smtClean="0"/>
          </a:p>
        </p:txBody>
      </p:sp>
    </p:spTree>
    <p:extLst>
      <p:ext uri="{BB962C8B-B14F-4D97-AF65-F5344CB8AC3E}">
        <p14:creationId xmlns:p14="http://schemas.microsoft.com/office/powerpoint/2010/main" xmlns="" val="2044326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639762"/>
          </a:xfrm>
        </p:spPr>
        <p:txBody>
          <a:bodyPr/>
          <a:lstStyle/>
          <a:p>
            <a:pPr eaLnBrk="1" hangingPunct="1"/>
            <a:r>
              <a:rPr lang="en-US" sz="3600" dirty="0" smtClean="0"/>
              <a:t>Next steps, final phases</a:t>
            </a:r>
          </a:p>
        </p:txBody>
      </p:sp>
      <p:sp>
        <p:nvSpPr>
          <p:cNvPr id="25603" name="Content Placeholder 2"/>
          <p:cNvSpPr>
            <a:spLocks noGrp="1"/>
          </p:cNvSpPr>
          <p:nvPr>
            <p:ph idx="1"/>
          </p:nvPr>
        </p:nvSpPr>
        <p:spPr>
          <a:xfrm>
            <a:off x="457200" y="990600"/>
            <a:ext cx="8229600" cy="5135563"/>
          </a:xfrm>
        </p:spPr>
        <p:txBody>
          <a:bodyPr/>
          <a:lstStyle/>
          <a:p>
            <a:pPr eaLnBrk="1" hangingPunct="1"/>
            <a:r>
              <a:rPr lang="en-US" dirty="0" smtClean="0"/>
              <a:t>NA2011 Adjustment thought to be completed, fully published in/by April</a:t>
            </a:r>
          </a:p>
          <a:p>
            <a:pPr eaLnBrk="1" hangingPunct="1"/>
            <a:r>
              <a:rPr lang="en-US" dirty="0" smtClean="0"/>
              <a:t>Testing network accuracy </a:t>
            </a:r>
            <a:r>
              <a:rPr lang="en-US" dirty="0" err="1" smtClean="0"/>
              <a:t>calcs</a:t>
            </a:r>
            <a:r>
              <a:rPr lang="en-US" dirty="0" smtClean="0"/>
              <a:t> for subsequent submitted projects and database procedures</a:t>
            </a:r>
          </a:p>
          <a:p>
            <a:pPr eaLnBrk="1" hangingPunct="1"/>
            <a:r>
              <a:rPr lang="en-US" dirty="0" smtClean="0"/>
              <a:t>Until NA2011 Adjustment is complete and ready to be published:</a:t>
            </a:r>
          </a:p>
          <a:p>
            <a:pPr lvl="1" eaLnBrk="1" hangingPunct="1"/>
            <a:r>
              <a:rPr lang="en-US" dirty="0" smtClean="0"/>
              <a:t>OPUS solutions will continue to produce coordinates in both former and current ref frames</a:t>
            </a:r>
          </a:p>
          <a:p>
            <a:pPr lvl="1" eaLnBrk="1" hangingPunct="1"/>
            <a:r>
              <a:rPr lang="en-US" dirty="0" smtClean="0"/>
              <a:t>Next Geoid model cannot be finalized</a:t>
            </a:r>
          </a:p>
          <a:p>
            <a:pPr lvl="1" eaLnBrk="1" hangingPunct="1"/>
            <a:r>
              <a:rPr lang="en-US" dirty="0"/>
              <a:t>New DS format will not go into effect (maybe</a:t>
            </a:r>
            <a:r>
              <a:rPr lang="en-US" dirty="0" smtClean="0"/>
              <a:t>…)</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fade">
                                      <p:cBhvr>
                                        <p:cTn id="7" dur="1000"/>
                                        <p:tgtEl>
                                          <p:spTgt spid="25603">
                                            <p:txEl>
                                              <p:pRg st="2" end="2"/>
                                            </p:txEl>
                                          </p:spTgt>
                                        </p:tgtEl>
                                      </p:cBhvr>
                                    </p:animEffect>
                                    <p:anim calcmode="lin" valueType="num">
                                      <p:cBhvr>
                                        <p:cTn id="8"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9" fill="hold" nodeType="clickEffect">
                                  <p:stCondLst>
                                    <p:cond delay="0"/>
                                  </p:stCondLst>
                                  <p:childTnLst>
                                    <p:set>
                                      <p:cBhvr>
                                        <p:cTn id="13" dur="1" fill="hold">
                                          <p:stCondLst>
                                            <p:cond delay="0"/>
                                          </p:stCondLst>
                                        </p:cTn>
                                        <p:tgtEl>
                                          <p:spTgt spid="25603">
                                            <p:txEl>
                                              <p:pRg st="3" end="3"/>
                                            </p:txEl>
                                          </p:spTgt>
                                        </p:tgtEl>
                                        <p:attrNameLst>
                                          <p:attrName>style.visibility</p:attrName>
                                        </p:attrNameLst>
                                      </p:cBhvr>
                                      <p:to>
                                        <p:strVal val="visible"/>
                                      </p:to>
                                    </p:set>
                                    <p:anim calcmode="lin" valueType="num">
                                      <p:cBhvr additive="base">
                                        <p:cTn id="14"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2560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2" fill="hold" nodeType="clickEffect">
                                  <p:stCondLst>
                                    <p:cond delay="0"/>
                                  </p:stCondLst>
                                  <p:childTnLst>
                                    <p:set>
                                      <p:cBhvr>
                                        <p:cTn id="19" dur="1" fill="hold">
                                          <p:stCondLst>
                                            <p:cond delay="0"/>
                                          </p:stCondLst>
                                        </p:cTn>
                                        <p:tgtEl>
                                          <p:spTgt spid="25603">
                                            <p:txEl>
                                              <p:pRg st="4" end="4"/>
                                            </p:txEl>
                                          </p:spTgt>
                                        </p:tgtEl>
                                        <p:attrNameLst>
                                          <p:attrName>style.visibility</p:attrName>
                                        </p:attrNameLst>
                                      </p:cBhvr>
                                      <p:to>
                                        <p:strVal val="visible"/>
                                      </p:to>
                                    </p:set>
                                    <p:anim calcmode="lin" valueType="num">
                                      <p:cBhvr additive="base">
                                        <p:cTn id="20"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25603">
                                            <p:txEl>
                                              <p:pRg st="5" end="5"/>
                                            </p:txEl>
                                          </p:spTgt>
                                        </p:tgtEl>
                                        <p:attrNameLst>
                                          <p:attrName>style.visibility</p:attrName>
                                        </p:attrNameLst>
                                      </p:cBhvr>
                                      <p:to>
                                        <p:strVal val="visible"/>
                                      </p:to>
                                    </p:set>
                                    <p:anim calcmode="lin" valueType="num">
                                      <p:cBhvr additive="base">
                                        <p:cTn id="26" dur="500" fill="hold"/>
                                        <p:tgtEl>
                                          <p:spTgt spid="25603">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715962"/>
          </a:xfrm>
        </p:spPr>
        <p:txBody>
          <a:bodyPr/>
          <a:lstStyle/>
          <a:p>
            <a:pPr eaLnBrk="1" hangingPunct="1"/>
            <a:r>
              <a:rPr lang="en-US" smtClean="0"/>
              <a:t>GEOID12 Development</a:t>
            </a:r>
          </a:p>
        </p:txBody>
      </p:sp>
      <p:sp>
        <p:nvSpPr>
          <p:cNvPr id="3" name="Content Placeholder 2"/>
          <p:cNvSpPr>
            <a:spLocks noGrp="1"/>
          </p:cNvSpPr>
          <p:nvPr>
            <p:ph idx="1"/>
          </p:nvPr>
        </p:nvSpPr>
        <p:spPr>
          <a:xfrm>
            <a:off x="457200" y="990600"/>
            <a:ext cx="8229600" cy="5135563"/>
          </a:xfrm>
        </p:spPr>
        <p:txBody>
          <a:bodyPr/>
          <a:lstStyle/>
          <a:p>
            <a:pPr eaLnBrk="1" hangingPunct="1">
              <a:defRPr/>
            </a:pPr>
            <a:r>
              <a:rPr lang="en-US" sz="3000" dirty="0" smtClean="0"/>
              <a:t>Model will be based on ellipsoid heights published from NA2011 project</a:t>
            </a:r>
          </a:p>
          <a:p>
            <a:pPr eaLnBrk="1" hangingPunct="1">
              <a:defRPr/>
            </a:pPr>
            <a:r>
              <a:rPr lang="en-US" sz="3000" dirty="0" smtClean="0"/>
              <a:t>Proposed stations, different than for GEOID09, for inclusion/exclusion just distributed to geodetic advisors for review</a:t>
            </a:r>
          </a:p>
          <a:p>
            <a:pPr eaLnBrk="1" hangingPunct="1">
              <a:defRPr/>
            </a:pPr>
            <a:r>
              <a:rPr lang="en-US" sz="3000" dirty="0"/>
              <a:t>Currently being developed using preliminary </a:t>
            </a:r>
            <a:r>
              <a:rPr lang="en-US" sz="3000" dirty="0" smtClean="0"/>
              <a:t>NA2011 “results”</a:t>
            </a:r>
          </a:p>
          <a:p>
            <a:pPr eaLnBrk="1" hangingPunct="1">
              <a:defRPr/>
            </a:pPr>
            <a:r>
              <a:rPr lang="en-US" sz="3000" dirty="0" smtClean="0"/>
              <a:t>NOTE: Two months after GEOID12 released, project submissions must use NAD83(2011)</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3 (of 12) Topics</a:t>
            </a:r>
            <a:endParaRPr lang="en-US" dirty="0"/>
          </a:p>
        </p:txBody>
      </p:sp>
      <p:sp>
        <p:nvSpPr>
          <p:cNvPr id="3" name="Content Placeholder 2"/>
          <p:cNvSpPr>
            <a:spLocks noGrp="1"/>
          </p:cNvSpPr>
          <p:nvPr>
            <p:ph idx="1"/>
          </p:nvPr>
        </p:nvSpPr>
        <p:spPr/>
        <p:txBody>
          <a:bodyPr/>
          <a:lstStyle/>
          <a:p>
            <a:pPr marL="0" indent="0">
              <a:buNone/>
            </a:pPr>
            <a:r>
              <a:rPr lang="en-US" dirty="0" smtClean="0"/>
              <a:t>4. Geoid slope Validation results</a:t>
            </a:r>
          </a:p>
          <a:p>
            <a:endParaRPr lang="en-US" dirty="0"/>
          </a:p>
          <a:p>
            <a:pPr marL="0" indent="0">
              <a:buNone/>
            </a:pPr>
            <a:r>
              <a:rPr lang="en-US" dirty="0" smtClean="0"/>
              <a:t>5. Completely new </a:t>
            </a:r>
            <a:r>
              <a:rPr lang="en-US" dirty="0" err="1" smtClean="0"/>
              <a:t>datums</a:t>
            </a:r>
            <a:r>
              <a:rPr lang="en-US" dirty="0" smtClean="0"/>
              <a:t> in a decade</a:t>
            </a:r>
          </a:p>
          <a:p>
            <a:pPr marL="400050" lvl="1" indent="0">
              <a:buNone/>
            </a:pPr>
            <a:r>
              <a:rPr lang="en-US" dirty="0" smtClean="0"/>
              <a:t>--Geospatial (</a:t>
            </a:r>
            <a:r>
              <a:rPr lang="en-US" dirty="0" err="1" smtClean="0"/>
              <a:t>datums</a:t>
            </a:r>
            <a:r>
              <a:rPr lang="en-US" dirty="0" smtClean="0"/>
              <a:t>) Summit in San Diego, July</a:t>
            </a:r>
          </a:p>
          <a:p>
            <a:endParaRPr lang="en-US" dirty="0"/>
          </a:p>
          <a:p>
            <a:pPr marL="0" indent="0">
              <a:buNone/>
            </a:pPr>
            <a:r>
              <a:rPr lang="en-US" dirty="0" smtClean="0"/>
              <a:t>6. RTN Validation program</a:t>
            </a:r>
          </a:p>
          <a:p>
            <a:pPr marL="0" indent="0">
              <a:buNone/>
            </a:pPr>
            <a:r>
              <a:rPr lang="en-US" sz="2800" dirty="0"/>
              <a:t> </a:t>
            </a:r>
            <a:r>
              <a:rPr lang="en-US" sz="2800" dirty="0" smtClean="0"/>
              <a:t>     --CSRC’s CRTN shifting to NTRIP</a:t>
            </a:r>
          </a:p>
          <a:p>
            <a:endParaRPr lang="en-US" dirty="0"/>
          </a:p>
          <a:p>
            <a:endParaRPr lang="en-US" dirty="0"/>
          </a:p>
        </p:txBody>
      </p:sp>
    </p:spTree>
    <p:extLst>
      <p:ext uri="{BB962C8B-B14F-4D97-AF65-F5344CB8AC3E}">
        <p14:creationId xmlns:p14="http://schemas.microsoft.com/office/powerpoint/2010/main" xmlns="" val="2606138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srcRect/>
          <a:stretch>
            <a:fillRect/>
          </a:stretch>
        </p:blipFill>
        <p:spPr bwMode="auto">
          <a:xfrm>
            <a:off x="749687" y="1410979"/>
            <a:ext cx="6621269" cy="4772025"/>
          </a:xfrm>
          <a:prstGeom prst="rect">
            <a:avLst/>
          </a:prstGeom>
          <a:noFill/>
          <a:ln w="9525">
            <a:noFill/>
            <a:miter lim="800000"/>
            <a:headEnd/>
            <a:tailEnd/>
          </a:ln>
        </p:spPr>
      </p:pic>
      <p:sp>
        <p:nvSpPr>
          <p:cNvPr id="2" name="Title 1"/>
          <p:cNvSpPr>
            <a:spLocks noGrp="1"/>
          </p:cNvSpPr>
          <p:nvPr>
            <p:ph type="title"/>
          </p:nvPr>
        </p:nvSpPr>
        <p:spPr>
          <a:xfrm>
            <a:off x="304800" y="274638"/>
            <a:ext cx="8382000" cy="1143000"/>
          </a:xfrm>
        </p:spPr>
        <p:txBody>
          <a:bodyPr/>
          <a:lstStyle/>
          <a:p>
            <a:r>
              <a:rPr lang="en-US" sz="3600" dirty="0" smtClean="0"/>
              <a:t>Level Line for Geoid Slope Validation Project</a:t>
            </a:r>
            <a:endParaRPr lang="en-US" sz="3600" dirty="0"/>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18</a:t>
            </a:fld>
            <a:endParaRPr lang="en-US"/>
          </a:p>
        </p:txBody>
      </p:sp>
      <p:pic>
        <p:nvPicPr>
          <p:cNvPr id="1027" name="Picture 3"/>
          <p:cNvPicPr>
            <a:picLocks noChangeAspect="1" noChangeArrowheads="1"/>
          </p:cNvPicPr>
          <p:nvPr/>
        </p:nvPicPr>
        <p:blipFill>
          <a:blip r:embed="rId5" cstate="print"/>
          <a:srcRect/>
          <a:stretch>
            <a:fillRect/>
          </a:stretch>
        </p:blipFill>
        <p:spPr bwMode="auto">
          <a:xfrm>
            <a:off x="5945309" y="1167789"/>
            <a:ext cx="2719914" cy="5056742"/>
          </a:xfrm>
          <a:prstGeom prst="rect">
            <a:avLst/>
          </a:prstGeom>
          <a:noFill/>
          <a:ln w="50800">
            <a:solidFill>
              <a:srgbClr val="FF3300"/>
            </a:solidFill>
            <a:miter lim="800000"/>
            <a:headEnd/>
            <a:tailEnd/>
          </a:ln>
        </p:spPr>
      </p:pic>
      <p:sp>
        <p:nvSpPr>
          <p:cNvPr id="10" name="Rectangle 9"/>
          <p:cNvSpPr/>
          <p:nvPr/>
        </p:nvSpPr>
        <p:spPr>
          <a:xfrm>
            <a:off x="3514381" y="5078776"/>
            <a:ext cx="429658" cy="716096"/>
          </a:xfrm>
          <a:prstGeom prst="rect">
            <a:avLst/>
          </a:prstGeom>
          <a:noFill/>
          <a:ln w="508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3512344" y="1135856"/>
            <a:ext cx="2405062" cy="3955258"/>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33775" y="5793581"/>
            <a:ext cx="2374106" cy="454819"/>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0400" y="3933825"/>
            <a:ext cx="1709122" cy="738664"/>
          </a:xfrm>
          <a:prstGeom prst="rect">
            <a:avLst/>
          </a:prstGeom>
          <a:noFill/>
        </p:spPr>
        <p:txBody>
          <a:bodyPr wrap="none" rtlCol="0">
            <a:spAutoFit/>
          </a:bodyPr>
          <a:lstStyle/>
          <a:p>
            <a:r>
              <a:rPr lang="en-US" dirty="0" smtClean="0">
                <a:solidFill>
                  <a:schemeClr val="bg1"/>
                </a:solidFill>
              </a:rPr>
              <a:t>325 km</a:t>
            </a:r>
          </a:p>
          <a:p>
            <a:r>
              <a:rPr lang="en-US" dirty="0" smtClean="0">
                <a:solidFill>
                  <a:schemeClr val="bg1"/>
                </a:solidFill>
              </a:rPr>
              <a:t>218 points</a:t>
            </a:r>
          </a:p>
          <a:p>
            <a:r>
              <a:rPr lang="en-US" dirty="0" smtClean="0">
                <a:solidFill>
                  <a:schemeClr val="bg1"/>
                </a:solidFill>
              </a:rPr>
              <a:t>1.5 km spacing</a:t>
            </a:r>
            <a:endParaRPr lang="en-US" dirty="0">
              <a:solidFill>
                <a:schemeClr val="bg1"/>
              </a:solidFill>
            </a:endParaRPr>
          </a:p>
        </p:txBody>
      </p:sp>
      <p:sp>
        <p:nvSpPr>
          <p:cNvPr id="22" name="TextBox 21"/>
          <p:cNvSpPr txBox="1"/>
          <p:nvPr/>
        </p:nvSpPr>
        <p:spPr>
          <a:xfrm>
            <a:off x="752475" y="5133975"/>
            <a:ext cx="2111475" cy="738664"/>
          </a:xfrm>
          <a:prstGeom prst="rect">
            <a:avLst/>
          </a:prstGeom>
          <a:solidFill>
            <a:schemeClr val="bg1"/>
          </a:solidFill>
        </p:spPr>
        <p:txBody>
          <a:bodyPr wrap="none" rtlCol="0">
            <a:spAutoFit/>
          </a:bodyPr>
          <a:lstStyle/>
          <a:p>
            <a:r>
              <a:rPr lang="en-US" dirty="0" smtClean="0"/>
              <a:t>South  Texas</a:t>
            </a:r>
          </a:p>
          <a:p>
            <a:r>
              <a:rPr lang="en-US" dirty="0" smtClean="0"/>
              <a:t>July-October, 2011</a:t>
            </a:r>
          </a:p>
          <a:p>
            <a:r>
              <a:rPr lang="en-US" dirty="0" smtClean="0"/>
              <a:t>hot…Hot…HOT!</a:t>
            </a:r>
            <a:endParaRPr lang="en-US" dirty="0"/>
          </a:p>
        </p:txBody>
      </p:sp>
      <p:pic>
        <p:nvPicPr>
          <p:cNvPr id="1028" name="Picture 4"/>
          <p:cNvPicPr>
            <a:picLocks noChangeAspect="1" noChangeArrowheads="1"/>
          </p:cNvPicPr>
          <p:nvPr/>
        </p:nvPicPr>
        <p:blipFill>
          <a:blip r:embed="rId6" cstate="print"/>
          <a:srcRect/>
          <a:stretch>
            <a:fillRect/>
          </a:stretch>
        </p:blipFill>
        <p:spPr bwMode="auto">
          <a:xfrm>
            <a:off x="537696" y="1495426"/>
            <a:ext cx="5284042" cy="29337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Surveys Performed</a:t>
            </a:r>
            <a:endParaRPr lang="en-US" dirty="0"/>
          </a:p>
        </p:txBody>
      </p:sp>
      <p:sp>
        <p:nvSpPr>
          <p:cNvPr id="3" name="Content Placeholder 2"/>
          <p:cNvSpPr>
            <a:spLocks noGrp="1"/>
          </p:cNvSpPr>
          <p:nvPr>
            <p:ph idx="1"/>
          </p:nvPr>
        </p:nvSpPr>
        <p:spPr>
          <a:xfrm>
            <a:off x="457200" y="990600"/>
            <a:ext cx="8229600" cy="4525963"/>
          </a:xfrm>
        </p:spPr>
        <p:txBody>
          <a:bodyPr/>
          <a:lstStyle/>
          <a:p>
            <a:r>
              <a:rPr lang="en-US" u="sng" dirty="0" smtClean="0"/>
              <a:t>GPS</a:t>
            </a:r>
            <a:r>
              <a:rPr lang="en-US" dirty="0" smtClean="0"/>
              <a:t>: </a:t>
            </a:r>
            <a:r>
              <a:rPr lang="en-US" sz="2400" dirty="0" smtClean="0"/>
              <a:t>20 identical. units, 10/day leapfrog, 40 hrs ea. </a:t>
            </a:r>
          </a:p>
          <a:p>
            <a:r>
              <a:rPr lang="en-US" u="sng" dirty="0" smtClean="0"/>
              <a:t>Leveling</a:t>
            </a:r>
            <a:r>
              <a:rPr lang="en-US" dirty="0" smtClean="0"/>
              <a:t>:</a:t>
            </a:r>
            <a:r>
              <a:rPr lang="en-US" sz="2400" dirty="0" smtClean="0"/>
              <a:t> 1</a:t>
            </a:r>
            <a:r>
              <a:rPr lang="en-US" sz="2400" baseline="30000" dirty="0" smtClean="0"/>
              <a:t>st</a:t>
            </a:r>
            <a:r>
              <a:rPr lang="en-US" sz="2400" dirty="0" smtClean="0"/>
              <a:t> order, class II, digital barcode leveling</a:t>
            </a:r>
          </a:p>
          <a:p>
            <a:r>
              <a:rPr lang="en-US" u="sng" dirty="0" smtClean="0"/>
              <a:t>Gravity</a:t>
            </a:r>
            <a:r>
              <a:rPr lang="en-US" dirty="0" smtClean="0"/>
              <a:t>: </a:t>
            </a:r>
            <a:r>
              <a:rPr lang="en-US" sz="2400" dirty="0" smtClean="0"/>
              <a:t>FG-5 and A-10 anchors, 4 L/R in 2 teams</a:t>
            </a:r>
          </a:p>
          <a:p>
            <a:r>
              <a:rPr lang="en-US" u="sng" dirty="0" smtClean="0"/>
              <a:t>DoV</a:t>
            </a:r>
            <a:r>
              <a:rPr lang="en-US" dirty="0" smtClean="0"/>
              <a:t>: </a:t>
            </a:r>
            <a:r>
              <a:rPr lang="en-US" sz="2400" dirty="0" smtClean="0"/>
              <a:t>ETH Zurich DIADEM GPS &amp; camera system</a:t>
            </a:r>
          </a:p>
          <a:p>
            <a:r>
              <a:rPr lang="en-US" u="sng" dirty="0" smtClean="0"/>
              <a:t>LIDAR</a:t>
            </a:r>
            <a:r>
              <a:rPr lang="en-US" sz="2400" dirty="0" smtClean="0"/>
              <a:t>: </a:t>
            </a:r>
            <a:r>
              <a:rPr lang="en-US" sz="2400" dirty="0" err="1" smtClean="0"/>
              <a:t>Riegl</a:t>
            </a:r>
            <a:r>
              <a:rPr lang="en-US" sz="2400" dirty="0" smtClean="0"/>
              <a:t> Q680i-D, 2 pt/m</a:t>
            </a:r>
            <a:r>
              <a:rPr lang="en-US" sz="2400" baseline="30000" dirty="0" smtClean="0"/>
              <a:t>2</a:t>
            </a:r>
            <a:r>
              <a:rPr lang="en-US" sz="2400" dirty="0" smtClean="0"/>
              <a:t> spacing, 0.5 km width</a:t>
            </a:r>
          </a:p>
          <a:p>
            <a:r>
              <a:rPr lang="en-US" u="sng" dirty="0" smtClean="0"/>
              <a:t>Imagery</a:t>
            </a:r>
            <a:r>
              <a:rPr lang="en-US" dirty="0" smtClean="0"/>
              <a:t>:  </a:t>
            </a:r>
            <a:r>
              <a:rPr lang="en-US" sz="2400" dirty="0" err="1" smtClean="0"/>
              <a:t>Applanix</a:t>
            </a:r>
            <a:r>
              <a:rPr lang="en-US" sz="2400" dirty="0" smtClean="0"/>
              <a:t> 439 RGB </a:t>
            </a:r>
            <a:r>
              <a:rPr lang="en-US" sz="2400" dirty="0" err="1" smtClean="0"/>
              <a:t>DualCam</a:t>
            </a:r>
            <a:r>
              <a:rPr lang="en-US" sz="2400" dirty="0" smtClean="0"/>
              <a:t>, 5000’ AGL</a:t>
            </a:r>
          </a:p>
          <a:p>
            <a:r>
              <a:rPr lang="en-US" u="sng" dirty="0" smtClean="0"/>
              <a:t>Other</a:t>
            </a:r>
            <a:r>
              <a:rPr lang="en-US" dirty="0" smtClean="0"/>
              <a:t>:</a:t>
            </a:r>
          </a:p>
          <a:p>
            <a:pPr lvl="1"/>
            <a:r>
              <a:rPr lang="en-US" sz="2000" dirty="0" smtClean="0"/>
              <a:t>RTN, short-session GPS, extra gravity marks around Austin, gravity gradients</a:t>
            </a:r>
            <a:endParaRPr lang="en-US" sz="2000" dirty="0"/>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US" dirty="0" smtClean="0"/>
              <a:t>First 3 (of 12) Topics</a:t>
            </a:r>
          </a:p>
        </p:txBody>
      </p:sp>
      <p:sp>
        <p:nvSpPr>
          <p:cNvPr id="4099" name="Content Placeholder 4"/>
          <p:cNvSpPr>
            <a:spLocks noGrp="1"/>
          </p:cNvSpPr>
          <p:nvPr>
            <p:ph idx="1"/>
          </p:nvPr>
        </p:nvSpPr>
        <p:spPr>
          <a:xfrm>
            <a:off x="381000" y="1600200"/>
            <a:ext cx="8382000" cy="4525963"/>
          </a:xfrm>
        </p:spPr>
        <p:txBody>
          <a:bodyPr/>
          <a:lstStyle/>
          <a:p>
            <a:pPr marL="514350" indent="-514350" eaLnBrk="1" hangingPunct="1">
              <a:buFont typeface="+mj-lt"/>
              <a:buAutoNum type="arabicPeriod"/>
            </a:pPr>
            <a:r>
              <a:rPr lang="en-US" dirty="0" smtClean="0"/>
              <a:t>New Coordinates and Epoch for CORS (done)</a:t>
            </a:r>
          </a:p>
          <a:p>
            <a:pPr marL="514350" indent="-514350" eaLnBrk="1" hangingPunct="1">
              <a:buFont typeface="+mj-lt"/>
              <a:buAutoNum type="arabicPeriod"/>
            </a:pPr>
            <a:r>
              <a:rPr lang="en-US" dirty="0" smtClean="0"/>
              <a:t>Consequent Adjustment of 80K Passive Stations (in progress)</a:t>
            </a:r>
          </a:p>
          <a:p>
            <a:pPr marL="514350" indent="-514350" eaLnBrk="1" hangingPunct="1">
              <a:buFont typeface="+mj-lt"/>
              <a:buAutoNum type="arabicPeriod"/>
            </a:pPr>
            <a:r>
              <a:rPr lang="en-US" dirty="0" smtClean="0"/>
              <a:t>Subsequent Development of GEOID12 (initial process)</a:t>
            </a:r>
          </a:p>
          <a:p>
            <a:pPr eaLnBrk="1" hangingPunct="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Geoids </a:t>
            </a:r>
            <a:r>
              <a:rPr lang="en-US" dirty="0" err="1" smtClean="0"/>
              <a:t>vs</a:t>
            </a:r>
            <a:r>
              <a:rPr lang="en-US" dirty="0" smtClean="0"/>
              <a:t> GSVS11</a:t>
            </a:r>
            <a:endParaRPr lang="en-US" dirty="0"/>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20</a:t>
            </a:fld>
            <a:endParaRPr lang="en-US"/>
          </a:p>
        </p:txBody>
      </p:sp>
      <p:pic>
        <p:nvPicPr>
          <p:cNvPr id="1028" name="Picture 4"/>
          <p:cNvPicPr>
            <a:picLocks noChangeAspect="1" noChangeArrowheads="1"/>
          </p:cNvPicPr>
          <p:nvPr/>
        </p:nvPicPr>
        <p:blipFill>
          <a:blip r:embed="rId3" cstate="print"/>
          <a:srcRect/>
          <a:stretch>
            <a:fillRect/>
          </a:stretch>
        </p:blipFill>
        <p:spPr bwMode="auto">
          <a:xfrm>
            <a:off x="331694" y="1418623"/>
            <a:ext cx="8682318" cy="4793918"/>
          </a:xfrm>
          <a:prstGeom prst="rect">
            <a:avLst/>
          </a:prstGeom>
          <a:noFill/>
          <a:ln w="9525">
            <a:noFill/>
            <a:miter lim="800000"/>
            <a:headEnd/>
            <a:tailEnd/>
          </a:ln>
        </p:spPr>
      </p:pic>
      <p:sp>
        <p:nvSpPr>
          <p:cNvPr id="7" name="TextBox 6"/>
          <p:cNvSpPr txBox="1"/>
          <p:nvPr/>
        </p:nvSpPr>
        <p:spPr>
          <a:xfrm>
            <a:off x="324464" y="1917290"/>
            <a:ext cx="2093843" cy="307777"/>
          </a:xfrm>
          <a:prstGeom prst="rect">
            <a:avLst/>
          </a:prstGeom>
          <a:noFill/>
        </p:spPr>
        <p:txBody>
          <a:bodyPr wrap="none" rtlCol="0">
            <a:spAutoFit/>
          </a:bodyPr>
          <a:lstStyle/>
          <a:p>
            <a:r>
              <a:rPr lang="en-US" dirty="0" smtClean="0"/>
              <a:t>Austin (North end)</a:t>
            </a:r>
            <a:endParaRPr lang="en-US" dirty="0"/>
          </a:p>
        </p:txBody>
      </p:sp>
      <p:sp>
        <p:nvSpPr>
          <p:cNvPr id="8" name="TextBox 7"/>
          <p:cNvSpPr txBox="1"/>
          <p:nvPr/>
        </p:nvSpPr>
        <p:spPr>
          <a:xfrm>
            <a:off x="6272980" y="2998839"/>
            <a:ext cx="2374368" cy="307777"/>
          </a:xfrm>
          <a:prstGeom prst="rect">
            <a:avLst/>
          </a:prstGeom>
          <a:noFill/>
        </p:spPr>
        <p:txBody>
          <a:bodyPr wrap="none" rtlCol="0">
            <a:spAutoFit/>
          </a:bodyPr>
          <a:lstStyle/>
          <a:p>
            <a:r>
              <a:rPr lang="en-US" dirty="0" smtClean="0"/>
              <a:t>Rockport (South end)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21</a:t>
            </a:fld>
            <a:endParaRPr lang="en-US"/>
          </a:p>
        </p:txBody>
      </p:sp>
      <p:graphicFrame>
        <p:nvGraphicFramePr>
          <p:cNvPr id="7" name="Content Placeholder 6"/>
          <p:cNvGraphicFramePr>
            <a:graphicFrameLocks noGrp="1"/>
          </p:cNvGraphicFramePr>
          <p:nvPr>
            <p:ph idx="1"/>
          </p:nvPr>
        </p:nvGraphicFramePr>
        <p:xfrm>
          <a:off x="457200" y="538844"/>
          <a:ext cx="8229600" cy="55873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22</a:t>
            </a:fld>
            <a:endParaRPr lang="en-US"/>
          </a:p>
        </p:txBody>
      </p:sp>
      <p:graphicFrame>
        <p:nvGraphicFramePr>
          <p:cNvPr id="7" name="Content Placeholder 6"/>
          <p:cNvGraphicFramePr>
            <a:graphicFrameLocks noGrp="1"/>
          </p:cNvGraphicFramePr>
          <p:nvPr>
            <p:ph idx="1"/>
          </p:nvPr>
        </p:nvGraphicFramePr>
        <p:xfrm>
          <a:off x="457200" y="604158"/>
          <a:ext cx="8229600" cy="5522006"/>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p:cNvCxnSpPr/>
          <p:nvPr/>
        </p:nvCxnSpPr>
        <p:spPr>
          <a:xfrm>
            <a:off x="506186" y="3918857"/>
            <a:ext cx="7396843" cy="0"/>
          </a:xfrm>
          <a:prstGeom prst="line">
            <a:avLst/>
          </a:prstGeom>
          <a:ln w="101600">
            <a:solidFill>
              <a:srgbClr val="3333CC"/>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77307" y="3592286"/>
            <a:ext cx="1266693" cy="523220"/>
          </a:xfrm>
          <a:prstGeom prst="rect">
            <a:avLst/>
          </a:prstGeom>
          <a:noFill/>
        </p:spPr>
        <p:txBody>
          <a:bodyPr wrap="none" rtlCol="0">
            <a:spAutoFit/>
          </a:bodyPr>
          <a:lstStyle/>
          <a:p>
            <a:r>
              <a:rPr lang="en-US" dirty="0" smtClean="0"/>
              <a:t>The “1 cm </a:t>
            </a:r>
            <a:br>
              <a:rPr lang="en-US" dirty="0" smtClean="0"/>
            </a:br>
            <a:r>
              <a:rPr lang="en-US" dirty="0" smtClean="0"/>
              <a:t>geoid”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274638"/>
            <a:ext cx="8229600" cy="563562"/>
          </a:xfrm>
        </p:spPr>
        <p:txBody>
          <a:bodyPr/>
          <a:lstStyle/>
          <a:p>
            <a:r>
              <a:rPr lang="en-US" sz="2800" smtClean="0"/>
              <a:t>Rationale for new Datums</a:t>
            </a:r>
          </a:p>
        </p:txBody>
      </p:sp>
      <p:sp>
        <p:nvSpPr>
          <p:cNvPr id="6147" name="Rectangle 3"/>
          <p:cNvSpPr>
            <a:spLocks noGrp="1"/>
          </p:cNvSpPr>
          <p:nvPr>
            <p:ph type="body" idx="1"/>
          </p:nvPr>
        </p:nvSpPr>
        <p:spPr>
          <a:xfrm>
            <a:off x="457200" y="762000"/>
            <a:ext cx="8382000" cy="5867400"/>
          </a:xfrm>
        </p:spPr>
        <p:txBody>
          <a:bodyPr/>
          <a:lstStyle/>
          <a:p>
            <a:pPr marL="609600" indent="-609600">
              <a:lnSpc>
                <a:spcPct val="90000"/>
              </a:lnSpc>
            </a:pPr>
            <a:r>
              <a:rPr lang="en-US" sz="2800" dirty="0" smtClean="0"/>
              <a:t>What? Terminology:</a:t>
            </a:r>
          </a:p>
          <a:p>
            <a:pPr marL="990600" lvl="1" indent="-533400">
              <a:lnSpc>
                <a:spcPct val="90000"/>
              </a:lnSpc>
            </a:pPr>
            <a:r>
              <a:rPr lang="en-US" sz="2400" dirty="0" smtClean="0"/>
              <a:t>Horizontal becomes </a:t>
            </a:r>
            <a:r>
              <a:rPr lang="en-US" sz="2400" dirty="0" smtClean="0">
                <a:solidFill>
                  <a:schemeClr val="hlink"/>
                </a:solidFill>
              </a:rPr>
              <a:t>GEOMETRIC</a:t>
            </a:r>
          </a:p>
          <a:p>
            <a:pPr marL="990600" lvl="1" indent="-533400">
              <a:lnSpc>
                <a:spcPct val="90000"/>
              </a:lnSpc>
            </a:pPr>
            <a:r>
              <a:rPr lang="en-US" sz="2400" dirty="0" smtClean="0"/>
              <a:t>Vertical becomes </a:t>
            </a:r>
            <a:r>
              <a:rPr lang="en-US" sz="2400" dirty="0" smtClean="0">
                <a:solidFill>
                  <a:schemeClr val="hlink"/>
                </a:solidFill>
              </a:rPr>
              <a:t>GEOPOTENTIAL</a:t>
            </a:r>
          </a:p>
          <a:p>
            <a:pPr marL="609600" indent="-609600">
              <a:lnSpc>
                <a:spcPct val="90000"/>
              </a:lnSpc>
            </a:pPr>
            <a:r>
              <a:rPr lang="en-US" sz="2800" dirty="0" smtClean="0"/>
              <a:t>When?	2018, if GRAV-D program is complete</a:t>
            </a:r>
          </a:p>
          <a:p>
            <a:pPr marL="609600" indent="-609600">
              <a:lnSpc>
                <a:spcPct val="90000"/>
              </a:lnSpc>
            </a:pPr>
            <a:r>
              <a:rPr lang="en-US" sz="2800" dirty="0" smtClean="0"/>
              <a:t>Why? But why?!</a:t>
            </a:r>
          </a:p>
          <a:p>
            <a:pPr marL="990600" lvl="1" indent="-533400">
              <a:lnSpc>
                <a:spcPct val="90000"/>
              </a:lnSpc>
              <a:buFont typeface="Arial" charset="0"/>
              <a:buAutoNum type="arabicPeriod"/>
            </a:pPr>
            <a:r>
              <a:rPr lang="en-US" sz="2400" dirty="0" smtClean="0"/>
              <a:t>Primarily needed a better vertical datum for “vertical” data(</a:t>
            </a:r>
            <a:r>
              <a:rPr lang="en-US" sz="2400" dirty="0" err="1" smtClean="0"/>
              <a:t>geoid</a:t>
            </a:r>
            <a:r>
              <a:rPr lang="en-US" sz="2400" dirty="0" smtClean="0"/>
              <a:t>, </a:t>
            </a:r>
            <a:r>
              <a:rPr lang="en-US" sz="2400" dirty="0" err="1" smtClean="0"/>
              <a:t>ortho</a:t>
            </a:r>
            <a:r>
              <a:rPr lang="en-US" sz="2400" dirty="0" smtClean="0"/>
              <a:t> ht) not obtained by traditional leveling</a:t>
            </a:r>
          </a:p>
          <a:p>
            <a:pPr marL="1371600" lvl="2" indent="-457200">
              <a:lnSpc>
                <a:spcPct val="90000"/>
              </a:lnSpc>
              <a:buFont typeface="Arial" charset="0"/>
              <a:buNone/>
            </a:pPr>
            <a:r>
              <a:rPr lang="en-US" sz="2000" dirty="0" smtClean="0"/>
              <a:t>Airborne gravity observations will be used to develop next </a:t>
            </a:r>
            <a:r>
              <a:rPr lang="en-US" sz="2000" dirty="0" err="1" smtClean="0"/>
              <a:t>geoid</a:t>
            </a:r>
            <a:endParaRPr lang="en-US" sz="2000" dirty="0" smtClean="0"/>
          </a:p>
          <a:p>
            <a:pPr marL="990600" lvl="1" indent="-533400">
              <a:lnSpc>
                <a:spcPct val="90000"/>
              </a:lnSpc>
            </a:pPr>
            <a:r>
              <a:rPr lang="en-US" sz="2400" dirty="0" smtClean="0"/>
              <a:t>Geodetic Data collection relies upon navigation (GNSS) satellites orbiting around the mass center of the Earth</a:t>
            </a:r>
          </a:p>
          <a:p>
            <a:pPr marL="990600" lvl="1" indent="-533400">
              <a:lnSpc>
                <a:spcPct val="90000"/>
              </a:lnSpc>
            </a:pPr>
            <a:r>
              <a:rPr lang="en-US" sz="2400" dirty="0" smtClean="0"/>
              <a:t>NAD83 reference frame/datum is not geocentric</a:t>
            </a:r>
          </a:p>
          <a:p>
            <a:pPr marL="990600" lvl="1" indent="-533400">
              <a:lnSpc>
                <a:spcPct val="90000"/>
              </a:lnSpc>
              <a:buFont typeface="Arial" charset="0"/>
              <a:buAutoNum type="arabicPeriod" startAt="2"/>
            </a:pPr>
            <a:r>
              <a:rPr lang="en-US" sz="2400" dirty="0" smtClean="0"/>
              <a:t>NAD83 is not defined to include vertical velocities</a:t>
            </a:r>
          </a:p>
          <a:p>
            <a:pPr marL="990600" lvl="1" indent="-533400">
              <a:lnSpc>
                <a:spcPct val="90000"/>
              </a:lnSpc>
            </a:pPr>
            <a:r>
              <a:rPr lang="en-US" sz="2400" dirty="0" smtClean="0"/>
              <a:t>Earth is not stable in all directions; reference frame must account for this to be as geodetically accurate as possible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arn(inHorizontal)">
                                      <p:cBhvr>
                                        <p:cTn id="7" dur="500"/>
                                        <p:tgtEl>
                                          <p:spTgt spid="6147">
                                            <p:txEl>
                                              <p:pRg st="1" end="1"/>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barn(inHorizontal)">
                                      <p:cBhvr>
                                        <p:cTn id="10" dur="500"/>
                                        <p:tgtEl>
                                          <p:spTgt spid="614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animEffect transition="in" filter="barn(inHorizontal)">
                                      <p:cBhvr>
                                        <p:cTn id="15" dur="500"/>
                                        <p:tgtEl>
                                          <p:spTgt spid="614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6147">
                                            <p:txEl>
                                              <p:pRg st="4" end="4"/>
                                            </p:txEl>
                                          </p:spTgt>
                                        </p:tgtEl>
                                        <p:attrNameLst>
                                          <p:attrName>style.visibility</p:attrName>
                                        </p:attrNameLst>
                                      </p:cBhvr>
                                      <p:to>
                                        <p:strVal val="visible"/>
                                      </p:to>
                                    </p:set>
                                    <p:anim calcmode="lin" valueType="num">
                                      <p:cBhvr additive="base">
                                        <p:cTn id="20"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14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nodeType="clickEffect">
                                  <p:stCondLst>
                                    <p:cond delay="0"/>
                                  </p:stCondLst>
                                  <p:childTnLst>
                                    <p:set>
                                      <p:cBhvr>
                                        <p:cTn id="25" dur="1" fill="hold">
                                          <p:stCondLst>
                                            <p:cond delay="0"/>
                                          </p:stCondLst>
                                        </p:cTn>
                                        <p:tgtEl>
                                          <p:spTgt spid="6147">
                                            <p:txEl>
                                              <p:pRg st="5" end="5"/>
                                            </p:txEl>
                                          </p:spTgt>
                                        </p:tgtEl>
                                        <p:attrNameLst>
                                          <p:attrName>style.visibility</p:attrName>
                                        </p:attrNameLst>
                                      </p:cBhvr>
                                      <p:to>
                                        <p:strVal val="visible"/>
                                      </p:to>
                                    </p:set>
                                    <p:animEffect transition="in" filter="barn(inHorizontal)">
                                      <p:cBhvr>
                                        <p:cTn id="26" dur="500"/>
                                        <p:tgtEl>
                                          <p:spTgt spid="6147">
                                            <p:txEl>
                                              <p:pRg st="5" end="5"/>
                                            </p:txEl>
                                          </p:spTgt>
                                        </p:tgtEl>
                                      </p:cBhvr>
                                    </p:animEffect>
                                  </p:childTnLst>
                                </p:cTn>
                              </p:par>
                              <p:par>
                                <p:cTn id="27" presetID="16" presetClass="entr" presetSubtype="26" fill="hold" nodeType="withEffect">
                                  <p:stCondLst>
                                    <p:cond delay="0"/>
                                  </p:stCondLst>
                                  <p:childTnLst>
                                    <p:set>
                                      <p:cBhvr>
                                        <p:cTn id="28" dur="1" fill="hold">
                                          <p:stCondLst>
                                            <p:cond delay="0"/>
                                          </p:stCondLst>
                                        </p:cTn>
                                        <p:tgtEl>
                                          <p:spTgt spid="6147">
                                            <p:txEl>
                                              <p:pRg st="6" end="6"/>
                                            </p:txEl>
                                          </p:spTgt>
                                        </p:tgtEl>
                                        <p:attrNameLst>
                                          <p:attrName>style.visibility</p:attrName>
                                        </p:attrNameLst>
                                      </p:cBhvr>
                                      <p:to>
                                        <p:strVal val="visible"/>
                                      </p:to>
                                    </p:set>
                                    <p:animEffect transition="in" filter="barn(inHorizontal)">
                                      <p:cBhvr>
                                        <p:cTn id="29" dur="500"/>
                                        <p:tgtEl>
                                          <p:spTgt spid="614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42" fill="hold" nodeType="clickEffect">
                                  <p:stCondLst>
                                    <p:cond delay="0"/>
                                  </p:stCondLst>
                                  <p:childTnLst>
                                    <p:set>
                                      <p:cBhvr>
                                        <p:cTn id="33" dur="1" fill="hold">
                                          <p:stCondLst>
                                            <p:cond delay="0"/>
                                          </p:stCondLst>
                                        </p:cTn>
                                        <p:tgtEl>
                                          <p:spTgt spid="6147">
                                            <p:txEl>
                                              <p:pRg st="7" end="7"/>
                                            </p:txEl>
                                          </p:spTgt>
                                        </p:tgtEl>
                                        <p:attrNameLst>
                                          <p:attrName>style.visibility</p:attrName>
                                        </p:attrNameLst>
                                      </p:cBhvr>
                                      <p:to>
                                        <p:strVal val="visible"/>
                                      </p:to>
                                    </p:set>
                                    <p:animEffect transition="in" filter="barn(outHorizontal)">
                                      <p:cBhvr>
                                        <p:cTn id="34" dur="500"/>
                                        <p:tgtEl>
                                          <p:spTgt spid="6147">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nodeType="clickEffect">
                                  <p:stCondLst>
                                    <p:cond delay="0"/>
                                  </p:stCondLst>
                                  <p:childTnLst>
                                    <p:set>
                                      <p:cBhvr>
                                        <p:cTn id="38" dur="1" fill="hold">
                                          <p:stCondLst>
                                            <p:cond delay="0"/>
                                          </p:stCondLst>
                                        </p:cTn>
                                        <p:tgtEl>
                                          <p:spTgt spid="6147">
                                            <p:txEl>
                                              <p:pRg st="8" end="8"/>
                                            </p:txEl>
                                          </p:spTgt>
                                        </p:tgtEl>
                                        <p:attrNameLst>
                                          <p:attrName>style.visibility</p:attrName>
                                        </p:attrNameLst>
                                      </p:cBhvr>
                                      <p:to>
                                        <p:strVal val="visible"/>
                                      </p:to>
                                    </p:set>
                                    <p:animEffect transition="in" filter="barn(inHorizontal)">
                                      <p:cBhvr>
                                        <p:cTn id="39" dur="500"/>
                                        <p:tgtEl>
                                          <p:spTgt spid="6147">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nodeType="clickEffect">
                                  <p:stCondLst>
                                    <p:cond delay="0"/>
                                  </p:stCondLst>
                                  <p:childTnLst>
                                    <p:set>
                                      <p:cBhvr>
                                        <p:cTn id="43" dur="1" fill="hold">
                                          <p:stCondLst>
                                            <p:cond delay="0"/>
                                          </p:stCondLst>
                                        </p:cTn>
                                        <p:tgtEl>
                                          <p:spTgt spid="6147">
                                            <p:txEl>
                                              <p:pRg st="9" end="9"/>
                                            </p:txEl>
                                          </p:spTgt>
                                        </p:tgtEl>
                                        <p:attrNameLst>
                                          <p:attrName>style.visibility</p:attrName>
                                        </p:attrNameLst>
                                      </p:cBhvr>
                                      <p:to>
                                        <p:strVal val="visible"/>
                                      </p:to>
                                    </p:set>
                                    <p:animEffect transition="in" filter="barn(inHorizontal)">
                                      <p:cBhvr>
                                        <p:cTn id="44" dur="500"/>
                                        <p:tgtEl>
                                          <p:spTgt spid="6147">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5" fill="hold" nodeType="clickEffect">
                                  <p:stCondLst>
                                    <p:cond delay="0"/>
                                  </p:stCondLst>
                                  <p:childTnLst>
                                    <p:set>
                                      <p:cBhvr>
                                        <p:cTn id="48" dur="1" fill="hold">
                                          <p:stCondLst>
                                            <p:cond delay="0"/>
                                          </p:stCondLst>
                                        </p:cTn>
                                        <p:tgtEl>
                                          <p:spTgt spid="6147">
                                            <p:txEl>
                                              <p:pRg st="10" end="10"/>
                                            </p:txEl>
                                          </p:spTgt>
                                        </p:tgtEl>
                                        <p:attrNameLst>
                                          <p:attrName>style.visibility</p:attrName>
                                        </p:attrNameLst>
                                      </p:cBhvr>
                                      <p:to>
                                        <p:strVal val="visible"/>
                                      </p:to>
                                    </p:set>
                                    <p:animEffect transition="in" filter="checkerboard(down)">
                                      <p:cBhvr>
                                        <p:cTn id="49" dur="500"/>
                                        <p:tgtEl>
                                          <p:spTgt spid="61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9" name="Rectangle 21"/>
          <p:cNvSpPr>
            <a:spLocks noChangeArrowheads="1"/>
          </p:cNvSpPr>
          <p:nvPr/>
        </p:nvSpPr>
        <p:spPr bwMode="auto">
          <a:xfrm>
            <a:off x="609600" y="5181600"/>
            <a:ext cx="3276600" cy="1371600"/>
          </a:xfrm>
          <a:prstGeom prst="rect">
            <a:avLst/>
          </a:prstGeom>
          <a:solidFill>
            <a:schemeClr val="tx1"/>
          </a:solidFill>
          <a:ln w="28575">
            <a:solidFill>
              <a:schemeClr val="accent1"/>
            </a:solidFill>
            <a:miter lim="800000"/>
            <a:headEnd/>
            <a:tailEnd/>
          </a:ln>
        </p:spPr>
        <p:txBody>
          <a:bodyPr wrap="none" anchor="ctr"/>
          <a:lstStyle/>
          <a:p>
            <a:r>
              <a:rPr lang="en-US" sz="2800">
                <a:solidFill>
                  <a:srgbClr val="FF9933"/>
                </a:solidFill>
                <a:latin typeface="Cambria" pitchFamily="18" charset="0"/>
              </a:rPr>
              <a:t>H + </a:t>
            </a:r>
            <a:r>
              <a:rPr lang="en-US" sz="2800" i="1">
                <a:solidFill>
                  <a:srgbClr val="FF9933"/>
                </a:solidFill>
                <a:latin typeface="Cambria" pitchFamily="18" charset="0"/>
              </a:rPr>
              <a:t>H</a:t>
            </a:r>
            <a:r>
              <a:rPr lang="en-US" sz="2400" i="1" baseline="-25000">
                <a:solidFill>
                  <a:srgbClr val="FF9933"/>
                </a:solidFill>
                <a:latin typeface="Cambria" pitchFamily="18" charset="0"/>
              </a:rPr>
              <a:t>t</a:t>
            </a:r>
            <a:r>
              <a:rPr lang="en-US" sz="2400" baseline="-25000">
                <a:solidFill>
                  <a:srgbClr val="FF9933"/>
                </a:solidFill>
                <a:latin typeface="Cambria" pitchFamily="18" charset="0"/>
              </a:rPr>
              <a:t> </a:t>
            </a:r>
            <a:r>
              <a:rPr lang="en-US">
                <a:solidFill>
                  <a:srgbClr val="FF9933"/>
                </a:solidFill>
              </a:rPr>
              <a:t>+</a:t>
            </a:r>
            <a:r>
              <a:rPr lang="en-US" sz="2800">
                <a:solidFill>
                  <a:srgbClr val="FF9933"/>
                </a:solidFill>
                <a:latin typeface="Cambria" pitchFamily="18" charset="0"/>
              </a:rPr>
              <a:t>V</a:t>
            </a:r>
            <a:r>
              <a:rPr lang="en-US" sz="2000" b="1" baseline="-25000">
                <a:solidFill>
                  <a:srgbClr val="FF9933"/>
                </a:solidFill>
                <a:latin typeface="Cambria" pitchFamily="18" charset="0"/>
              </a:rPr>
              <a:t>E</a:t>
            </a:r>
            <a:r>
              <a:rPr lang="en-US">
                <a:solidFill>
                  <a:srgbClr val="FF9933"/>
                </a:solidFill>
              </a:rPr>
              <a:t>+ </a:t>
            </a:r>
            <a:r>
              <a:rPr lang="en-US" sz="2800" i="1">
                <a:solidFill>
                  <a:srgbClr val="FF9933"/>
                </a:solidFill>
                <a:latin typeface="Cambria" pitchFamily="18" charset="0"/>
              </a:rPr>
              <a:t>V</a:t>
            </a:r>
            <a:r>
              <a:rPr lang="en-US" sz="2400" b="1" i="1" baseline="-25000">
                <a:solidFill>
                  <a:srgbClr val="FF9933"/>
                </a:solidFill>
                <a:latin typeface="Cambria" pitchFamily="18" charset="0"/>
              </a:rPr>
              <a:t>Et</a:t>
            </a:r>
          </a:p>
          <a:p>
            <a:r>
              <a:rPr lang="en-US" sz="2800">
                <a:solidFill>
                  <a:srgbClr val="FF9933"/>
                </a:solidFill>
                <a:latin typeface="Cambria" pitchFamily="18" charset="0"/>
              </a:rPr>
              <a:t>2 + </a:t>
            </a:r>
            <a:r>
              <a:rPr lang="en-US" sz="2800" i="1">
                <a:solidFill>
                  <a:srgbClr val="FF9933"/>
                </a:solidFill>
                <a:latin typeface="Cambria" pitchFamily="18" charset="0"/>
              </a:rPr>
              <a:t>2</a:t>
            </a:r>
            <a:r>
              <a:rPr lang="en-US" sz="2800">
                <a:solidFill>
                  <a:srgbClr val="FF9933"/>
                </a:solidFill>
                <a:latin typeface="Cambria" pitchFamily="18" charset="0"/>
              </a:rPr>
              <a:t> + 1+ </a:t>
            </a:r>
            <a:r>
              <a:rPr lang="en-US" sz="2800" i="1">
                <a:solidFill>
                  <a:srgbClr val="FF9933"/>
                </a:solidFill>
                <a:latin typeface="Cambria" pitchFamily="18" charset="0"/>
              </a:rPr>
              <a:t>1</a:t>
            </a:r>
            <a:r>
              <a:rPr lang="en-US" sz="2800">
                <a:solidFill>
                  <a:srgbClr val="FF9933"/>
                </a:solidFill>
                <a:latin typeface="Cambria" pitchFamily="18" charset="0"/>
              </a:rPr>
              <a:t> </a:t>
            </a:r>
          </a:p>
          <a:p>
            <a:r>
              <a:rPr lang="en-US" sz="2800">
                <a:solidFill>
                  <a:srgbClr val="FF9933"/>
                </a:solidFill>
                <a:latin typeface="Cambria" pitchFamily="18" charset="0"/>
              </a:rPr>
              <a:t>ITRF00 (2002.00)</a:t>
            </a:r>
          </a:p>
        </p:txBody>
      </p:sp>
      <p:pic>
        <p:nvPicPr>
          <p:cNvPr id="48150" name="Picture 22" descr="gnps1"/>
          <p:cNvPicPr>
            <a:picLocks noChangeAspect="1" noChangeArrowheads="1"/>
          </p:cNvPicPr>
          <p:nvPr/>
        </p:nvPicPr>
        <p:blipFill>
          <a:blip r:embed="rId3" cstate="print"/>
          <a:srcRect l="40013" t="5742" r="6015" b="10117"/>
          <a:stretch>
            <a:fillRect/>
          </a:stretch>
        </p:blipFill>
        <p:spPr bwMode="auto">
          <a:xfrm>
            <a:off x="3962400" y="2895600"/>
            <a:ext cx="2084388" cy="2243138"/>
          </a:xfrm>
          <a:prstGeom prst="rect">
            <a:avLst/>
          </a:prstGeom>
          <a:noFill/>
          <a:ln w="9525">
            <a:solidFill>
              <a:schemeClr val="tx1"/>
            </a:solidFill>
            <a:miter lim="800000"/>
            <a:headEnd/>
            <a:tailEnd/>
          </a:ln>
        </p:spPr>
      </p:pic>
      <p:sp>
        <p:nvSpPr>
          <p:cNvPr id="11268" name="Rectangle 2"/>
          <p:cNvSpPr>
            <a:spLocks noGrp="1"/>
          </p:cNvSpPr>
          <p:nvPr>
            <p:ph type="title" idx="4294967295"/>
          </p:nvPr>
        </p:nvSpPr>
        <p:spPr>
          <a:xfrm>
            <a:off x="457200" y="304800"/>
            <a:ext cx="8229600" cy="1143000"/>
          </a:xfrm>
        </p:spPr>
        <p:txBody>
          <a:bodyPr/>
          <a:lstStyle/>
          <a:p>
            <a:r>
              <a:rPr lang="en-US" sz="3600" smtClean="0"/>
              <a:t>Evolution of Geodetic Datums: </a:t>
            </a:r>
            <a:br>
              <a:rPr lang="en-US" sz="3600" smtClean="0"/>
            </a:br>
            <a:r>
              <a:rPr lang="en-US" sz="3200" smtClean="0"/>
              <a:t>from NAD27/NGVD29 to NAD83/NAVD88 to ?/ ?</a:t>
            </a:r>
          </a:p>
        </p:txBody>
      </p:sp>
      <p:sp>
        <p:nvSpPr>
          <p:cNvPr id="48132" name="Rectangle 4"/>
          <p:cNvSpPr>
            <a:spLocks noChangeArrowheads="1"/>
          </p:cNvSpPr>
          <p:nvPr/>
        </p:nvSpPr>
        <p:spPr bwMode="auto">
          <a:xfrm>
            <a:off x="304800" y="1447800"/>
            <a:ext cx="1828800" cy="1371600"/>
          </a:xfrm>
          <a:prstGeom prst="rect">
            <a:avLst/>
          </a:prstGeom>
          <a:solidFill>
            <a:schemeClr val="accent1"/>
          </a:solidFill>
          <a:ln w="9525">
            <a:solidFill>
              <a:schemeClr val="tx1"/>
            </a:solidFill>
            <a:miter lim="800000"/>
            <a:headEnd/>
            <a:tailEnd/>
          </a:ln>
        </p:spPr>
        <p:txBody>
          <a:bodyPr wrap="none" anchor="ctr"/>
          <a:lstStyle/>
          <a:p>
            <a:r>
              <a:rPr lang="en-US" sz="2800" dirty="0">
                <a:solidFill>
                  <a:srgbClr val="FF9933"/>
                </a:solidFill>
                <a:latin typeface="Old English Text MT" pitchFamily="66" charset="0"/>
              </a:rPr>
              <a:t>H </a:t>
            </a:r>
            <a:r>
              <a:rPr lang="en-US" sz="2800" dirty="0">
                <a:solidFill>
                  <a:srgbClr val="FFFF00"/>
                </a:solidFill>
                <a:latin typeface="Old English Text MT" pitchFamily="66" charset="0"/>
              </a:rPr>
              <a:t>+ V</a:t>
            </a:r>
          </a:p>
          <a:p>
            <a:r>
              <a:rPr lang="en-US" sz="2800" dirty="0">
                <a:solidFill>
                  <a:srgbClr val="FF9933"/>
                </a:solidFill>
                <a:latin typeface="Old English Text MT" pitchFamily="66" charset="0"/>
              </a:rPr>
              <a:t>2 </a:t>
            </a:r>
            <a:r>
              <a:rPr lang="en-US" sz="2800" dirty="0">
                <a:solidFill>
                  <a:srgbClr val="FFFF00"/>
                </a:solidFill>
                <a:latin typeface="Old English Text MT" pitchFamily="66" charset="0"/>
              </a:rPr>
              <a:t>+ 1</a:t>
            </a:r>
          </a:p>
          <a:p>
            <a:r>
              <a:rPr lang="en-US" sz="2800" dirty="0">
                <a:solidFill>
                  <a:srgbClr val="FF9933"/>
                </a:solidFill>
                <a:latin typeface="Old English Text MT" pitchFamily="66" charset="0"/>
              </a:rPr>
              <a:t>27, </a:t>
            </a:r>
            <a:r>
              <a:rPr lang="en-US" sz="2800" dirty="0">
                <a:solidFill>
                  <a:srgbClr val="FFFF00"/>
                </a:solidFill>
                <a:latin typeface="Old English Text MT" pitchFamily="66" charset="0"/>
              </a:rPr>
              <a:t>29</a:t>
            </a:r>
          </a:p>
        </p:txBody>
      </p:sp>
      <p:sp>
        <p:nvSpPr>
          <p:cNvPr id="48135" name="Rectangle 7"/>
          <p:cNvSpPr>
            <a:spLocks noChangeArrowheads="1"/>
          </p:cNvSpPr>
          <p:nvPr/>
        </p:nvSpPr>
        <p:spPr bwMode="auto">
          <a:xfrm>
            <a:off x="2895600" y="1447800"/>
            <a:ext cx="2133600" cy="1371600"/>
          </a:xfrm>
          <a:prstGeom prst="rect">
            <a:avLst/>
          </a:prstGeom>
          <a:solidFill>
            <a:schemeClr val="accent1"/>
          </a:solidFill>
          <a:ln w="9525">
            <a:solidFill>
              <a:schemeClr val="tx1"/>
            </a:solidFill>
            <a:miter lim="800000"/>
            <a:headEnd/>
            <a:tailEnd/>
          </a:ln>
        </p:spPr>
        <p:txBody>
          <a:bodyPr wrap="none" anchor="ctr"/>
          <a:lstStyle/>
          <a:p>
            <a:r>
              <a:rPr lang="en-US" sz="2800" b="1">
                <a:solidFill>
                  <a:srgbClr val="FF9933"/>
                </a:solidFill>
                <a:latin typeface="Courier" pitchFamily="49" charset="0"/>
              </a:rPr>
              <a:t>H </a:t>
            </a:r>
            <a:r>
              <a:rPr lang="en-US" sz="2800" b="1">
                <a:solidFill>
                  <a:srgbClr val="FFFF00"/>
                </a:solidFill>
                <a:latin typeface="Courier" pitchFamily="49" charset="0"/>
              </a:rPr>
              <a:t>+ V</a:t>
            </a:r>
          </a:p>
          <a:p>
            <a:r>
              <a:rPr lang="en-US" sz="2800" b="1">
                <a:solidFill>
                  <a:srgbClr val="FF9933"/>
                </a:solidFill>
                <a:latin typeface="Courier" pitchFamily="49" charset="0"/>
              </a:rPr>
              <a:t>2 </a:t>
            </a:r>
            <a:r>
              <a:rPr lang="en-US" sz="2800" b="1">
                <a:solidFill>
                  <a:srgbClr val="FFFF00"/>
                </a:solidFill>
                <a:latin typeface="Courier" pitchFamily="49" charset="0"/>
              </a:rPr>
              <a:t>+ 1</a:t>
            </a:r>
          </a:p>
          <a:p>
            <a:r>
              <a:rPr lang="en-US" sz="2800" b="1">
                <a:solidFill>
                  <a:srgbClr val="FF9933"/>
                </a:solidFill>
                <a:latin typeface="Courier" pitchFamily="49" charset="0"/>
              </a:rPr>
              <a:t>83(86), </a:t>
            </a:r>
            <a:r>
              <a:rPr lang="en-US" sz="2800" b="1">
                <a:solidFill>
                  <a:srgbClr val="FFFF00"/>
                </a:solidFill>
                <a:latin typeface="Courier" pitchFamily="49" charset="0"/>
              </a:rPr>
              <a:t>88</a:t>
            </a:r>
          </a:p>
        </p:txBody>
      </p:sp>
      <p:sp>
        <p:nvSpPr>
          <p:cNvPr id="48137" name="Rectangle 9"/>
          <p:cNvSpPr>
            <a:spLocks noChangeArrowheads="1"/>
          </p:cNvSpPr>
          <p:nvPr/>
        </p:nvSpPr>
        <p:spPr bwMode="auto">
          <a:xfrm>
            <a:off x="6629400" y="1447800"/>
            <a:ext cx="2209800" cy="1371600"/>
          </a:xfrm>
          <a:prstGeom prst="rect">
            <a:avLst/>
          </a:prstGeom>
          <a:solidFill>
            <a:schemeClr val="accent1"/>
          </a:solidFill>
          <a:ln w="9525">
            <a:solidFill>
              <a:schemeClr val="tx1"/>
            </a:solidFill>
            <a:miter lim="800000"/>
            <a:headEnd/>
            <a:tailEnd/>
          </a:ln>
        </p:spPr>
        <p:txBody>
          <a:bodyPr wrap="none" anchor="ctr"/>
          <a:lstStyle/>
          <a:p>
            <a:r>
              <a:rPr lang="en-US" sz="2800" dirty="0">
                <a:solidFill>
                  <a:srgbClr val="FF9933"/>
                </a:solidFill>
                <a:latin typeface="HE_TERMINAL" pitchFamily="49" charset="0"/>
              </a:rPr>
              <a:t>H + V</a:t>
            </a:r>
            <a:r>
              <a:rPr lang="en-US" b="1" baseline="-25000" dirty="0">
                <a:solidFill>
                  <a:srgbClr val="FF9933"/>
                </a:solidFill>
                <a:latin typeface="HE_TERMINAL" pitchFamily="49" charset="0"/>
              </a:rPr>
              <a:t>E</a:t>
            </a:r>
            <a:r>
              <a:rPr lang="en-US" sz="2800" dirty="0">
                <a:solidFill>
                  <a:srgbClr val="FF9933"/>
                </a:solidFill>
                <a:latin typeface="HE_TERMINAL" pitchFamily="49" charset="0"/>
              </a:rPr>
              <a:t> </a:t>
            </a:r>
            <a:r>
              <a:rPr lang="en-US" sz="2800" dirty="0">
                <a:solidFill>
                  <a:srgbClr val="FFFF00"/>
                </a:solidFill>
                <a:latin typeface="HE_TERMINAL" pitchFamily="49" charset="0"/>
              </a:rPr>
              <a:t>+ V</a:t>
            </a:r>
            <a:r>
              <a:rPr lang="en-US" sz="2000" b="1" baseline="-25000" dirty="0">
                <a:solidFill>
                  <a:srgbClr val="FFFF00"/>
                </a:solidFill>
                <a:latin typeface="HE_TERMINAL" pitchFamily="49" charset="0"/>
              </a:rPr>
              <a:t>O</a:t>
            </a:r>
            <a:endParaRPr lang="en-US" sz="2800" b="1" dirty="0">
              <a:solidFill>
                <a:srgbClr val="FFFF00"/>
              </a:solidFill>
              <a:latin typeface="HE_TERMINAL" pitchFamily="49" charset="0"/>
            </a:endParaRPr>
          </a:p>
          <a:p>
            <a:r>
              <a:rPr lang="en-US" sz="2800" dirty="0">
                <a:solidFill>
                  <a:srgbClr val="FF9933"/>
                </a:solidFill>
                <a:latin typeface="HE_TERMINAL" pitchFamily="49" charset="0"/>
              </a:rPr>
              <a:t>2 + 1 </a:t>
            </a:r>
            <a:r>
              <a:rPr lang="en-US" sz="2800" dirty="0">
                <a:solidFill>
                  <a:srgbClr val="FFFF00"/>
                </a:solidFill>
                <a:latin typeface="HE_TERMINAL" pitchFamily="49" charset="0"/>
              </a:rPr>
              <a:t>+ 1</a:t>
            </a:r>
          </a:p>
          <a:p>
            <a:r>
              <a:rPr lang="en-US" sz="2800" dirty="0">
                <a:solidFill>
                  <a:srgbClr val="FF9933"/>
                </a:solidFill>
                <a:latin typeface="HE_TERMINAL" pitchFamily="49" charset="0"/>
              </a:rPr>
              <a:t>83(92), </a:t>
            </a:r>
            <a:r>
              <a:rPr lang="en-US" sz="2800" dirty="0">
                <a:solidFill>
                  <a:srgbClr val="FFFF00"/>
                </a:solidFill>
                <a:latin typeface="HE_TERMINAL" pitchFamily="49" charset="0"/>
              </a:rPr>
              <a:t>88</a:t>
            </a:r>
          </a:p>
        </p:txBody>
      </p:sp>
      <p:sp>
        <p:nvSpPr>
          <p:cNvPr id="48138" name="AutoShape 10"/>
          <p:cNvSpPr>
            <a:spLocks noChangeArrowheads="1"/>
          </p:cNvSpPr>
          <p:nvPr/>
        </p:nvSpPr>
        <p:spPr bwMode="auto">
          <a:xfrm>
            <a:off x="5105400" y="1371600"/>
            <a:ext cx="1524000" cy="1371600"/>
          </a:xfrm>
          <a:prstGeom prst="irregularSeal2">
            <a:avLst/>
          </a:prstGeom>
          <a:solidFill>
            <a:schemeClr val="accent1"/>
          </a:solidFill>
          <a:ln w="9525">
            <a:solidFill>
              <a:schemeClr val="tx1"/>
            </a:solidFill>
            <a:miter lim="800000"/>
            <a:headEnd/>
            <a:tailEnd/>
          </a:ln>
        </p:spPr>
        <p:txBody>
          <a:bodyPr wrap="none" anchor="ctr"/>
          <a:lstStyle/>
          <a:p>
            <a:r>
              <a:rPr lang="en-US"/>
              <a:t>GPS</a:t>
            </a:r>
          </a:p>
        </p:txBody>
      </p:sp>
      <p:sp>
        <p:nvSpPr>
          <p:cNvPr id="48139" name="AutoShape 11"/>
          <p:cNvSpPr>
            <a:spLocks noChangeArrowheads="1"/>
          </p:cNvSpPr>
          <p:nvPr/>
        </p:nvSpPr>
        <p:spPr bwMode="auto">
          <a:xfrm>
            <a:off x="2286000" y="2057400"/>
            <a:ext cx="457200" cy="228600"/>
          </a:xfrm>
          <a:prstGeom prst="rightArrow">
            <a:avLst>
              <a:gd name="adj1" fmla="val 50000"/>
              <a:gd name="adj2" fmla="val 50000"/>
            </a:avLst>
          </a:prstGeom>
          <a:solidFill>
            <a:srgbClr val="FF9933"/>
          </a:solidFill>
          <a:ln w="9525">
            <a:solidFill>
              <a:schemeClr val="tx1"/>
            </a:solidFill>
            <a:miter lim="800000"/>
            <a:headEnd/>
            <a:tailEnd/>
          </a:ln>
        </p:spPr>
        <p:txBody>
          <a:bodyPr wrap="none" anchor="ctr"/>
          <a:lstStyle/>
          <a:p>
            <a:endParaRPr lang="en-US"/>
          </a:p>
        </p:txBody>
      </p:sp>
      <p:sp>
        <p:nvSpPr>
          <p:cNvPr id="48140" name="AutoShape 12"/>
          <p:cNvSpPr>
            <a:spLocks noChangeArrowheads="1"/>
          </p:cNvSpPr>
          <p:nvPr/>
        </p:nvSpPr>
        <p:spPr bwMode="auto">
          <a:xfrm>
            <a:off x="5486400" y="2209800"/>
            <a:ext cx="457200" cy="228600"/>
          </a:xfrm>
          <a:prstGeom prst="rightArrow">
            <a:avLst>
              <a:gd name="adj1" fmla="val 50000"/>
              <a:gd name="adj2" fmla="val 50000"/>
            </a:avLst>
          </a:prstGeom>
          <a:solidFill>
            <a:srgbClr val="FF9933"/>
          </a:solidFill>
          <a:ln w="9525">
            <a:solidFill>
              <a:schemeClr val="tx1"/>
            </a:solidFill>
            <a:miter lim="800000"/>
            <a:headEnd/>
            <a:tailEnd/>
          </a:ln>
        </p:spPr>
        <p:txBody>
          <a:bodyPr wrap="none" anchor="ctr"/>
          <a:lstStyle/>
          <a:p>
            <a:endParaRPr lang="en-US"/>
          </a:p>
        </p:txBody>
      </p:sp>
      <p:sp>
        <p:nvSpPr>
          <p:cNvPr id="48141" name="Text Box 13"/>
          <p:cNvSpPr txBox="1">
            <a:spLocks noChangeArrowheads="1"/>
          </p:cNvSpPr>
          <p:nvPr/>
        </p:nvSpPr>
        <p:spPr bwMode="auto">
          <a:xfrm>
            <a:off x="381000" y="3276600"/>
            <a:ext cx="3505200" cy="519113"/>
          </a:xfrm>
          <a:prstGeom prst="rect">
            <a:avLst/>
          </a:prstGeom>
          <a:noFill/>
          <a:ln w="9525">
            <a:noFill/>
            <a:miter lim="800000"/>
            <a:headEnd/>
            <a:tailEnd/>
          </a:ln>
        </p:spPr>
        <p:txBody>
          <a:bodyPr>
            <a:spAutoFit/>
          </a:bodyPr>
          <a:lstStyle/>
          <a:p>
            <a:pPr algn="l">
              <a:spcBef>
                <a:spcPct val="50000"/>
              </a:spcBef>
            </a:pPr>
            <a:r>
              <a:rPr lang="en-US" sz="2800">
                <a:solidFill>
                  <a:srgbClr val="6600FF"/>
                </a:solidFill>
              </a:rPr>
              <a:t>+</a:t>
            </a:r>
            <a:r>
              <a:rPr lang="en-US" sz="2800" i="1">
                <a:solidFill>
                  <a:srgbClr val="6600FF"/>
                </a:solidFill>
              </a:rPr>
              <a:t>VELOCITIES (time)</a:t>
            </a:r>
            <a:endParaRPr lang="en-US" sz="2800">
              <a:solidFill>
                <a:srgbClr val="6600FF"/>
              </a:solidFill>
            </a:endParaRPr>
          </a:p>
        </p:txBody>
      </p:sp>
      <p:sp>
        <p:nvSpPr>
          <p:cNvPr id="48143" name="Rectangle 15"/>
          <p:cNvSpPr>
            <a:spLocks noChangeArrowheads="1"/>
          </p:cNvSpPr>
          <p:nvPr/>
        </p:nvSpPr>
        <p:spPr bwMode="auto">
          <a:xfrm>
            <a:off x="609600" y="3810000"/>
            <a:ext cx="3276600" cy="1371600"/>
          </a:xfrm>
          <a:prstGeom prst="rect">
            <a:avLst/>
          </a:prstGeom>
          <a:solidFill>
            <a:schemeClr val="accent1"/>
          </a:solidFill>
          <a:ln w="57150">
            <a:solidFill>
              <a:schemeClr val="accent2"/>
            </a:solidFill>
            <a:miter lim="800000"/>
            <a:headEnd/>
            <a:tailEnd/>
          </a:ln>
        </p:spPr>
        <p:txBody>
          <a:bodyPr wrap="none" anchor="ctr"/>
          <a:lstStyle/>
          <a:p>
            <a:r>
              <a:rPr lang="en-US" sz="2800">
                <a:solidFill>
                  <a:srgbClr val="FF9933"/>
                </a:solidFill>
                <a:latin typeface="Cambria" pitchFamily="18" charset="0"/>
              </a:rPr>
              <a:t>H + </a:t>
            </a:r>
            <a:r>
              <a:rPr lang="en-US" sz="2800" i="1">
                <a:solidFill>
                  <a:srgbClr val="FF9933"/>
                </a:solidFill>
                <a:latin typeface="Cambria" pitchFamily="18" charset="0"/>
              </a:rPr>
              <a:t>H</a:t>
            </a:r>
            <a:r>
              <a:rPr lang="en-US" sz="2400" i="1" baseline="-25000">
                <a:solidFill>
                  <a:srgbClr val="FF9933"/>
                </a:solidFill>
                <a:latin typeface="Cambria" pitchFamily="18" charset="0"/>
              </a:rPr>
              <a:t>t</a:t>
            </a:r>
            <a:r>
              <a:rPr lang="en-US" sz="2400" baseline="-25000">
                <a:solidFill>
                  <a:srgbClr val="FF9933"/>
                </a:solidFill>
                <a:latin typeface="Cambria" pitchFamily="18" charset="0"/>
              </a:rPr>
              <a:t>  </a:t>
            </a:r>
            <a:r>
              <a:rPr lang="en-US" sz="2800">
                <a:solidFill>
                  <a:srgbClr val="FF9933"/>
                </a:solidFill>
                <a:latin typeface="Cambria" pitchFamily="18" charset="0"/>
              </a:rPr>
              <a:t>+ V</a:t>
            </a:r>
            <a:r>
              <a:rPr lang="en-US" sz="2000" b="1" baseline="-25000">
                <a:solidFill>
                  <a:srgbClr val="FF9933"/>
                </a:solidFill>
                <a:latin typeface="Cambria" pitchFamily="18" charset="0"/>
              </a:rPr>
              <a:t>E </a:t>
            </a:r>
            <a:r>
              <a:rPr lang="en-US" sz="2800">
                <a:solidFill>
                  <a:srgbClr val="FFFF00"/>
                </a:solidFill>
                <a:latin typeface="Cambria" pitchFamily="18" charset="0"/>
              </a:rPr>
              <a:t>+</a:t>
            </a:r>
            <a:r>
              <a:rPr lang="en-US">
                <a:solidFill>
                  <a:srgbClr val="FFFF00"/>
                </a:solidFill>
              </a:rPr>
              <a:t> </a:t>
            </a:r>
            <a:r>
              <a:rPr lang="en-US" sz="2800">
                <a:solidFill>
                  <a:srgbClr val="FFFF00"/>
                </a:solidFill>
                <a:latin typeface="Cambria" pitchFamily="18" charset="0"/>
              </a:rPr>
              <a:t>V</a:t>
            </a:r>
            <a:r>
              <a:rPr lang="en-US" sz="2000" b="1" baseline="-25000">
                <a:solidFill>
                  <a:srgbClr val="FFFF00"/>
                </a:solidFill>
                <a:latin typeface="Cambria" pitchFamily="18" charset="0"/>
              </a:rPr>
              <a:t>O</a:t>
            </a:r>
          </a:p>
          <a:p>
            <a:r>
              <a:rPr lang="en-US" sz="2800">
                <a:solidFill>
                  <a:srgbClr val="FF9933"/>
                </a:solidFill>
                <a:latin typeface="Cambria" pitchFamily="18" charset="0"/>
              </a:rPr>
              <a:t>2 + </a:t>
            </a:r>
            <a:r>
              <a:rPr lang="en-US" sz="2800" i="1">
                <a:solidFill>
                  <a:srgbClr val="FF9933"/>
                </a:solidFill>
                <a:latin typeface="Cambria" pitchFamily="18" charset="0"/>
              </a:rPr>
              <a:t>2</a:t>
            </a:r>
            <a:r>
              <a:rPr lang="en-US" sz="2800">
                <a:solidFill>
                  <a:srgbClr val="FF9933"/>
                </a:solidFill>
                <a:latin typeface="Cambria" pitchFamily="18" charset="0"/>
              </a:rPr>
              <a:t> + 1</a:t>
            </a:r>
            <a:r>
              <a:rPr lang="en-US" sz="2800">
                <a:solidFill>
                  <a:srgbClr val="FFFF00"/>
                </a:solidFill>
                <a:latin typeface="Cambria" pitchFamily="18" charset="0"/>
              </a:rPr>
              <a:t>+ 1</a:t>
            </a:r>
            <a:r>
              <a:rPr lang="en-US" sz="2800">
                <a:solidFill>
                  <a:srgbClr val="FF9933"/>
                </a:solidFill>
                <a:latin typeface="Cambria" pitchFamily="18" charset="0"/>
              </a:rPr>
              <a:t> </a:t>
            </a:r>
          </a:p>
          <a:p>
            <a:r>
              <a:rPr lang="en-US" sz="2800">
                <a:solidFill>
                  <a:srgbClr val="FF9933"/>
                </a:solidFill>
                <a:latin typeface="Cambria" pitchFamily="18" charset="0"/>
              </a:rPr>
              <a:t>83(07)+</a:t>
            </a:r>
            <a:r>
              <a:rPr lang="en-US" sz="2800" i="1">
                <a:solidFill>
                  <a:srgbClr val="FF9933"/>
                </a:solidFill>
                <a:latin typeface="Cambria" pitchFamily="18" charset="0"/>
              </a:rPr>
              <a:t>HTDP</a:t>
            </a:r>
            <a:r>
              <a:rPr lang="en-US" sz="2800">
                <a:solidFill>
                  <a:srgbClr val="FF9933"/>
                </a:solidFill>
                <a:latin typeface="Cambria" pitchFamily="18" charset="0"/>
              </a:rPr>
              <a:t>, </a:t>
            </a:r>
            <a:r>
              <a:rPr lang="en-US" sz="2800">
                <a:solidFill>
                  <a:srgbClr val="FFFF00"/>
                </a:solidFill>
                <a:latin typeface="Cambria" pitchFamily="18" charset="0"/>
              </a:rPr>
              <a:t>88</a:t>
            </a:r>
          </a:p>
        </p:txBody>
      </p:sp>
      <p:cxnSp>
        <p:nvCxnSpPr>
          <p:cNvPr id="48147" name="AutoShape 19"/>
          <p:cNvCxnSpPr>
            <a:cxnSpLocks noChangeShapeType="1"/>
          </p:cNvCxnSpPr>
          <p:nvPr/>
        </p:nvCxnSpPr>
        <p:spPr bwMode="auto">
          <a:xfrm flipH="1">
            <a:off x="3733800" y="2743200"/>
            <a:ext cx="2895600" cy="1295400"/>
          </a:xfrm>
          <a:prstGeom prst="straightConnector1">
            <a:avLst/>
          </a:prstGeom>
          <a:noFill/>
          <a:ln w="38100">
            <a:solidFill>
              <a:schemeClr val="tx1"/>
            </a:solidFill>
            <a:round/>
            <a:headEnd/>
            <a:tailEnd type="triangle" w="med" len="med"/>
          </a:ln>
        </p:spPr>
      </p:cxnSp>
      <p:sp>
        <p:nvSpPr>
          <p:cNvPr id="48152" name="AutoShape 24"/>
          <p:cNvSpPr>
            <a:spLocks noChangeArrowheads="1"/>
          </p:cNvSpPr>
          <p:nvPr/>
        </p:nvSpPr>
        <p:spPr bwMode="auto">
          <a:xfrm>
            <a:off x="4191000" y="5410200"/>
            <a:ext cx="838200" cy="304800"/>
          </a:xfrm>
          <a:prstGeom prst="rightArrow">
            <a:avLst>
              <a:gd name="adj1" fmla="val 50000"/>
              <a:gd name="adj2" fmla="val 68750"/>
            </a:avLst>
          </a:prstGeom>
          <a:solidFill>
            <a:srgbClr val="FF9933"/>
          </a:solidFill>
          <a:ln w="9525">
            <a:solidFill>
              <a:schemeClr val="tx1"/>
            </a:solidFill>
            <a:miter lim="800000"/>
            <a:headEnd/>
            <a:tailEnd/>
          </a:ln>
        </p:spPr>
        <p:txBody>
          <a:bodyPr wrap="none" anchor="ctr"/>
          <a:lstStyle/>
          <a:p>
            <a:endParaRPr lang="en-US"/>
          </a:p>
        </p:txBody>
      </p:sp>
      <p:sp>
        <p:nvSpPr>
          <p:cNvPr id="48153" name="Text Box 25"/>
          <p:cNvSpPr txBox="1">
            <a:spLocks noChangeArrowheads="1"/>
          </p:cNvSpPr>
          <p:nvPr/>
        </p:nvSpPr>
        <p:spPr bwMode="auto">
          <a:xfrm>
            <a:off x="3886200" y="5867400"/>
            <a:ext cx="1752600" cy="668338"/>
          </a:xfrm>
          <a:prstGeom prst="rect">
            <a:avLst/>
          </a:prstGeom>
          <a:noFill/>
          <a:ln w="38100" algn="ctr">
            <a:noFill/>
            <a:miter lim="800000"/>
            <a:headEnd/>
            <a:tailEnd/>
          </a:ln>
        </p:spPr>
        <p:txBody>
          <a:bodyPr>
            <a:spAutoFit/>
          </a:bodyPr>
          <a:lstStyle/>
          <a:p>
            <a:pPr>
              <a:spcBef>
                <a:spcPct val="10000"/>
              </a:spcBef>
            </a:pPr>
            <a:r>
              <a:rPr lang="en-US" b="1">
                <a:solidFill>
                  <a:srgbClr val="FF0000"/>
                </a:solidFill>
              </a:rPr>
              <a:t>+ GRAVITY</a:t>
            </a:r>
          </a:p>
          <a:p>
            <a:pPr>
              <a:spcBef>
                <a:spcPct val="10000"/>
              </a:spcBef>
            </a:pPr>
            <a:r>
              <a:rPr lang="en-US" b="1">
                <a:solidFill>
                  <a:srgbClr val="FF0000"/>
                </a:solidFill>
              </a:rPr>
              <a:t>(geoid model)</a:t>
            </a:r>
          </a:p>
        </p:txBody>
      </p:sp>
      <p:sp>
        <p:nvSpPr>
          <p:cNvPr id="48151" name="AutoShape 23"/>
          <p:cNvSpPr>
            <a:spLocks noChangeArrowheads="1"/>
          </p:cNvSpPr>
          <p:nvPr/>
        </p:nvSpPr>
        <p:spPr bwMode="auto">
          <a:xfrm>
            <a:off x="5029200" y="3429000"/>
            <a:ext cx="4114800" cy="3429000"/>
          </a:xfrm>
          <a:prstGeom prst="star16">
            <a:avLst>
              <a:gd name="adj" fmla="val 33569"/>
            </a:avLst>
          </a:prstGeom>
          <a:solidFill>
            <a:srgbClr val="6600FF"/>
          </a:solidFill>
          <a:ln w="38100" algn="ctr">
            <a:solidFill>
              <a:schemeClr val="tx1"/>
            </a:solidFill>
            <a:miter lim="800000"/>
            <a:headEnd/>
            <a:tailEnd/>
          </a:ln>
        </p:spPr>
        <p:txBody>
          <a:bodyPr wrap="none" anchor="ctr"/>
          <a:lstStyle/>
          <a:p>
            <a:endParaRPr lang="en-US" sz="2800" b="1" i="1">
              <a:solidFill>
                <a:srgbClr val="FF9933"/>
              </a:solidFill>
            </a:endParaRPr>
          </a:p>
        </p:txBody>
      </p:sp>
      <p:sp>
        <p:nvSpPr>
          <p:cNvPr id="48148" name="Rectangle 20"/>
          <p:cNvSpPr>
            <a:spLocks noChangeArrowheads="1"/>
          </p:cNvSpPr>
          <p:nvPr/>
        </p:nvSpPr>
        <p:spPr bwMode="auto">
          <a:xfrm>
            <a:off x="5943600" y="4144169"/>
            <a:ext cx="3352800" cy="2057400"/>
          </a:xfrm>
          <a:prstGeom prst="rect">
            <a:avLst/>
          </a:prstGeom>
          <a:noFill/>
          <a:ln w="9525">
            <a:noFill/>
            <a:miter lim="800000"/>
            <a:headEnd/>
            <a:tailEnd/>
          </a:ln>
        </p:spPr>
        <p:txBody>
          <a:bodyPr wrap="none" anchor="ctr"/>
          <a:lstStyle/>
          <a:p>
            <a:r>
              <a:rPr lang="en-US" sz="2400" b="1" dirty="0">
                <a:solidFill>
                  <a:srgbClr val="FF9933"/>
                </a:solidFill>
                <a:latin typeface="Cambria" pitchFamily="18" charset="0"/>
              </a:rPr>
              <a:t>H + </a:t>
            </a:r>
            <a:r>
              <a:rPr lang="en-US" sz="2400" b="1" i="1" dirty="0" err="1">
                <a:solidFill>
                  <a:srgbClr val="FF9933"/>
                </a:solidFill>
                <a:latin typeface="Cambria" pitchFamily="18" charset="0"/>
              </a:rPr>
              <a:t>H</a:t>
            </a:r>
            <a:r>
              <a:rPr lang="en-US" sz="2800" b="1" i="1" baseline="-25000" dirty="0" err="1">
                <a:solidFill>
                  <a:srgbClr val="FF9933"/>
                </a:solidFill>
                <a:latin typeface="Cambria" pitchFamily="18" charset="0"/>
              </a:rPr>
              <a:t>t</a:t>
            </a:r>
            <a:r>
              <a:rPr lang="en-US" sz="2400" b="1" dirty="0">
                <a:solidFill>
                  <a:srgbClr val="FF9933"/>
                </a:solidFill>
                <a:latin typeface="Cambria" pitchFamily="18" charset="0"/>
              </a:rPr>
              <a:t> </a:t>
            </a:r>
            <a:r>
              <a:rPr lang="en-US" sz="2400" b="1" dirty="0">
                <a:solidFill>
                  <a:srgbClr val="FF9933"/>
                </a:solidFill>
              </a:rPr>
              <a:t>+</a:t>
            </a:r>
            <a:r>
              <a:rPr lang="en-US" sz="2400" b="1" dirty="0">
                <a:solidFill>
                  <a:srgbClr val="FF9933"/>
                </a:solidFill>
                <a:latin typeface="Cambria" pitchFamily="18" charset="0"/>
              </a:rPr>
              <a:t>V</a:t>
            </a:r>
            <a:r>
              <a:rPr lang="en-US" sz="2800" b="1" baseline="-25000" dirty="0">
                <a:solidFill>
                  <a:srgbClr val="FF9933"/>
                </a:solidFill>
                <a:latin typeface="Cambria" pitchFamily="18" charset="0"/>
              </a:rPr>
              <a:t>E</a:t>
            </a:r>
            <a:r>
              <a:rPr lang="en-US" sz="2400" b="1" dirty="0">
                <a:solidFill>
                  <a:srgbClr val="FF9933"/>
                </a:solidFill>
              </a:rPr>
              <a:t>+ </a:t>
            </a:r>
            <a:r>
              <a:rPr lang="en-US" sz="2400" b="1" i="1" dirty="0" err="1">
                <a:solidFill>
                  <a:srgbClr val="FF9933"/>
                </a:solidFill>
                <a:latin typeface="Cambria" pitchFamily="18" charset="0"/>
              </a:rPr>
              <a:t>V</a:t>
            </a:r>
            <a:r>
              <a:rPr lang="en-US" sz="2800" b="1" i="1" baseline="-25000" dirty="0" err="1">
                <a:solidFill>
                  <a:srgbClr val="FF9933"/>
                </a:solidFill>
                <a:latin typeface="Cambria" pitchFamily="18" charset="0"/>
              </a:rPr>
              <a:t>Et</a:t>
            </a:r>
            <a:endParaRPr lang="en-US" sz="2800" b="1" baseline="-25000" dirty="0">
              <a:solidFill>
                <a:srgbClr val="FF9933"/>
              </a:solidFill>
              <a:latin typeface="Cambria" pitchFamily="18" charset="0"/>
            </a:endParaRPr>
          </a:p>
          <a:p>
            <a:pPr>
              <a:lnSpc>
                <a:spcPct val="75000"/>
              </a:lnSpc>
            </a:pPr>
            <a:r>
              <a:rPr lang="en-US" sz="2400" dirty="0">
                <a:solidFill>
                  <a:srgbClr val="FF9933"/>
                </a:solidFill>
                <a:latin typeface="Cambria" pitchFamily="18" charset="0"/>
              </a:rPr>
              <a:t>2 + </a:t>
            </a:r>
            <a:r>
              <a:rPr lang="en-US" sz="2400" i="1" dirty="0">
                <a:solidFill>
                  <a:srgbClr val="FF9933"/>
                </a:solidFill>
                <a:latin typeface="Cambria" pitchFamily="18" charset="0"/>
              </a:rPr>
              <a:t>2</a:t>
            </a:r>
            <a:r>
              <a:rPr lang="en-US" sz="2400" dirty="0">
                <a:solidFill>
                  <a:srgbClr val="FF9933"/>
                </a:solidFill>
                <a:latin typeface="Cambria" pitchFamily="18" charset="0"/>
              </a:rPr>
              <a:t> + 1+ </a:t>
            </a:r>
            <a:r>
              <a:rPr lang="en-US" sz="2400" i="1" dirty="0">
                <a:solidFill>
                  <a:srgbClr val="FF9933"/>
                </a:solidFill>
                <a:latin typeface="Cambria" pitchFamily="18" charset="0"/>
              </a:rPr>
              <a:t>1</a:t>
            </a:r>
          </a:p>
          <a:p>
            <a:pPr>
              <a:lnSpc>
                <a:spcPct val="75000"/>
              </a:lnSpc>
            </a:pPr>
            <a:r>
              <a:rPr lang="en-US" sz="2400" b="1" dirty="0">
                <a:solidFill>
                  <a:srgbClr val="FF9933"/>
                </a:solidFill>
                <a:latin typeface="Cambria" pitchFamily="18" charset="0"/>
              </a:rPr>
              <a:t>GEOMETRIC</a:t>
            </a:r>
          </a:p>
          <a:p>
            <a:r>
              <a:rPr lang="en-US" sz="2400" b="1" dirty="0" smtClean="0">
                <a:solidFill>
                  <a:srgbClr val="FFFF00"/>
                </a:solidFill>
                <a:latin typeface="Cambria" pitchFamily="18" charset="0"/>
              </a:rPr>
              <a:t>V</a:t>
            </a:r>
            <a:r>
              <a:rPr lang="en-US" sz="2400" b="1" baseline="-25000" dirty="0" smtClean="0">
                <a:solidFill>
                  <a:srgbClr val="FFFF00"/>
                </a:solidFill>
                <a:latin typeface="Cambria" pitchFamily="18" charset="0"/>
              </a:rPr>
              <a:t>E</a:t>
            </a:r>
            <a:r>
              <a:rPr lang="en-US" sz="2400" b="1" dirty="0" smtClean="0">
                <a:solidFill>
                  <a:srgbClr val="FFFF00"/>
                </a:solidFill>
                <a:latin typeface="Cambria" pitchFamily="18" charset="0"/>
              </a:rPr>
              <a:t> </a:t>
            </a:r>
            <a:r>
              <a:rPr lang="en-US" sz="2400" b="1" dirty="0">
                <a:solidFill>
                  <a:srgbClr val="FFFF00"/>
                </a:solidFill>
                <a:latin typeface="Cambria" pitchFamily="18" charset="0"/>
              </a:rPr>
              <a:t>+ </a:t>
            </a:r>
            <a:r>
              <a:rPr lang="en-US" sz="2400" b="1" i="1" dirty="0" err="1">
                <a:solidFill>
                  <a:srgbClr val="FFFF00"/>
                </a:solidFill>
                <a:latin typeface="Cambria" pitchFamily="18" charset="0"/>
              </a:rPr>
              <a:t>G</a:t>
            </a:r>
            <a:r>
              <a:rPr lang="en-US" sz="2400" b="1" i="1" baseline="-25000" dirty="0" err="1">
                <a:solidFill>
                  <a:srgbClr val="FFFF00"/>
                </a:solidFill>
                <a:latin typeface="Cambria" pitchFamily="18" charset="0"/>
              </a:rPr>
              <a:t>t</a:t>
            </a:r>
            <a:endParaRPr lang="en-US" sz="2400" b="1" i="1" baseline="-25000" dirty="0">
              <a:solidFill>
                <a:srgbClr val="FFFF00"/>
              </a:solidFill>
              <a:latin typeface="Cambria" pitchFamily="18" charset="0"/>
            </a:endParaRPr>
          </a:p>
          <a:p>
            <a:pPr>
              <a:lnSpc>
                <a:spcPct val="75000"/>
              </a:lnSpc>
            </a:pPr>
            <a:r>
              <a:rPr lang="en-US" sz="2400" b="1" dirty="0">
                <a:solidFill>
                  <a:srgbClr val="FFFF00"/>
                </a:solidFill>
                <a:latin typeface="Cambria" pitchFamily="18" charset="0"/>
              </a:rPr>
              <a:t>1 +</a:t>
            </a:r>
            <a:r>
              <a:rPr lang="en-US" sz="2400" b="1" i="1" dirty="0">
                <a:solidFill>
                  <a:srgbClr val="FFFF00"/>
                </a:solidFill>
                <a:latin typeface="Cambria" pitchFamily="18" charset="0"/>
              </a:rPr>
              <a:t> 1</a:t>
            </a:r>
          </a:p>
          <a:p>
            <a:pPr>
              <a:lnSpc>
                <a:spcPct val="75000"/>
              </a:lnSpc>
            </a:pPr>
            <a:r>
              <a:rPr lang="en-US" sz="2400" b="1" dirty="0">
                <a:solidFill>
                  <a:srgbClr val="FFFF00"/>
                </a:solidFill>
                <a:latin typeface="Cambria" pitchFamily="18" charset="0"/>
              </a:rPr>
              <a:t>GEOPOTENTIAL</a:t>
            </a:r>
            <a:endParaRPr lang="en-US" sz="2400" b="1" i="1" dirty="0">
              <a:solidFill>
                <a:srgbClr val="FFFF00"/>
              </a:solidFill>
              <a:latin typeface="Cambria" pitchFamily="18" charset="0"/>
            </a:endParaRPr>
          </a:p>
        </p:txBody>
      </p:sp>
      <p:sp>
        <p:nvSpPr>
          <p:cNvPr id="2" name="Oval 1"/>
          <p:cNvSpPr/>
          <p:nvPr/>
        </p:nvSpPr>
        <p:spPr>
          <a:xfrm rot="19391840">
            <a:off x="5694346" y="4583524"/>
            <a:ext cx="2093619" cy="68442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ox(in)">
                                      <p:cBhvr>
                                        <p:cTn id="7" dur="500"/>
                                        <p:tgtEl>
                                          <p:spTgt spid="481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8139"/>
                                        </p:tgtEl>
                                        <p:attrNameLst>
                                          <p:attrName>style.visibility</p:attrName>
                                        </p:attrNameLst>
                                      </p:cBhvr>
                                      <p:to>
                                        <p:strVal val="visible"/>
                                      </p:to>
                                    </p:set>
                                    <p:anim calcmode="lin" valueType="num">
                                      <p:cBhvr additive="base">
                                        <p:cTn id="12" dur="500" fill="hold"/>
                                        <p:tgtEl>
                                          <p:spTgt spid="48139"/>
                                        </p:tgtEl>
                                        <p:attrNameLst>
                                          <p:attrName>ppt_x</p:attrName>
                                        </p:attrNameLst>
                                      </p:cBhvr>
                                      <p:tavLst>
                                        <p:tav tm="0">
                                          <p:val>
                                            <p:strVal val="0-#ppt_w/2"/>
                                          </p:val>
                                        </p:tav>
                                        <p:tav tm="100000">
                                          <p:val>
                                            <p:strVal val="#ppt_x"/>
                                          </p:val>
                                        </p:tav>
                                      </p:tavLst>
                                    </p:anim>
                                    <p:anim calcmode="lin" valueType="num">
                                      <p:cBhvr additive="base">
                                        <p:cTn id="13" dur="500" fill="hold"/>
                                        <p:tgtEl>
                                          <p:spTgt spid="4813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8135"/>
                                        </p:tgtEl>
                                        <p:attrNameLst>
                                          <p:attrName>style.visibility</p:attrName>
                                        </p:attrNameLst>
                                      </p:cBhvr>
                                      <p:to>
                                        <p:strVal val="visible"/>
                                      </p:to>
                                    </p:set>
                                    <p:animEffect transition="in" filter="box(in)">
                                      <p:cBhvr>
                                        <p:cTn id="18" dur="500"/>
                                        <p:tgtEl>
                                          <p:spTgt spid="48135"/>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48138"/>
                                        </p:tgtEl>
                                        <p:attrNameLst>
                                          <p:attrName>style.visibility</p:attrName>
                                        </p:attrNameLst>
                                      </p:cBhvr>
                                      <p:to>
                                        <p:strVal val="visible"/>
                                      </p:to>
                                    </p:set>
                                    <p:animEffect transition="in" filter="fade">
                                      <p:cBhvr>
                                        <p:cTn id="23" dur="2000"/>
                                        <p:tgtEl>
                                          <p:spTgt spid="48138"/>
                                        </p:tgtEl>
                                      </p:cBhvr>
                                    </p:animEffect>
                                    <p:anim calcmode="lin" valueType="num">
                                      <p:cBhvr>
                                        <p:cTn id="24" dur="2000" fill="hold"/>
                                        <p:tgtEl>
                                          <p:spTgt spid="48138"/>
                                        </p:tgtEl>
                                        <p:attrNameLst>
                                          <p:attrName>style.rotation</p:attrName>
                                        </p:attrNameLst>
                                      </p:cBhvr>
                                      <p:tavLst>
                                        <p:tav tm="0">
                                          <p:val>
                                            <p:fltVal val="720"/>
                                          </p:val>
                                        </p:tav>
                                        <p:tav tm="100000">
                                          <p:val>
                                            <p:fltVal val="0"/>
                                          </p:val>
                                        </p:tav>
                                      </p:tavLst>
                                    </p:anim>
                                    <p:anim calcmode="lin" valueType="num">
                                      <p:cBhvr>
                                        <p:cTn id="25" dur="2000" fill="hold"/>
                                        <p:tgtEl>
                                          <p:spTgt spid="48138"/>
                                        </p:tgtEl>
                                        <p:attrNameLst>
                                          <p:attrName>ppt_h</p:attrName>
                                        </p:attrNameLst>
                                      </p:cBhvr>
                                      <p:tavLst>
                                        <p:tav tm="0">
                                          <p:val>
                                            <p:fltVal val="0"/>
                                          </p:val>
                                        </p:tav>
                                        <p:tav tm="100000">
                                          <p:val>
                                            <p:strVal val="#ppt_h"/>
                                          </p:val>
                                        </p:tav>
                                      </p:tavLst>
                                    </p:anim>
                                    <p:anim calcmode="lin" valueType="num">
                                      <p:cBhvr>
                                        <p:cTn id="26" dur="2000" fill="hold"/>
                                        <p:tgtEl>
                                          <p:spTgt spid="48138"/>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8140"/>
                                        </p:tgtEl>
                                        <p:attrNameLst>
                                          <p:attrName>style.visibility</p:attrName>
                                        </p:attrNameLst>
                                      </p:cBhvr>
                                      <p:to>
                                        <p:strVal val="visible"/>
                                      </p:to>
                                    </p:set>
                                    <p:anim calcmode="lin" valueType="num">
                                      <p:cBhvr additive="base">
                                        <p:cTn id="31" dur="500" fill="hold"/>
                                        <p:tgtEl>
                                          <p:spTgt spid="48140"/>
                                        </p:tgtEl>
                                        <p:attrNameLst>
                                          <p:attrName>ppt_x</p:attrName>
                                        </p:attrNameLst>
                                      </p:cBhvr>
                                      <p:tavLst>
                                        <p:tav tm="0">
                                          <p:val>
                                            <p:strVal val="#ppt_x"/>
                                          </p:val>
                                        </p:tav>
                                        <p:tav tm="100000">
                                          <p:val>
                                            <p:strVal val="#ppt_x"/>
                                          </p:val>
                                        </p:tav>
                                      </p:tavLst>
                                    </p:anim>
                                    <p:anim calcmode="lin" valueType="num">
                                      <p:cBhvr additive="base">
                                        <p:cTn id="32" dur="500" fill="hold"/>
                                        <p:tgtEl>
                                          <p:spTgt spid="4814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8137"/>
                                        </p:tgtEl>
                                        <p:attrNameLst>
                                          <p:attrName>style.visibility</p:attrName>
                                        </p:attrNameLst>
                                      </p:cBhvr>
                                      <p:to>
                                        <p:strVal val="visible"/>
                                      </p:to>
                                    </p:set>
                                    <p:animEffect transition="in" filter="box(in)">
                                      <p:cBhvr>
                                        <p:cTn id="37" dur="500"/>
                                        <p:tgtEl>
                                          <p:spTgt spid="48137"/>
                                        </p:tgtEl>
                                      </p:cBhvr>
                                    </p:animEffect>
                                  </p:childTnLst>
                                </p:cTn>
                              </p:par>
                            </p:childTnLst>
                          </p:cTn>
                        </p:par>
                      </p:childTnLst>
                    </p:cTn>
                  </p:par>
                  <p:par>
                    <p:cTn id="38" fill="hold">
                      <p:stCondLst>
                        <p:cond delay="indefinite"/>
                      </p:stCondLst>
                      <p:childTnLst>
                        <p:par>
                          <p:cTn id="39" fill="hold">
                            <p:stCondLst>
                              <p:cond delay="0"/>
                            </p:stCondLst>
                            <p:childTnLst>
                              <p:par>
                                <p:cTn id="40" presetID="54" presetClass="entr" presetSubtype="0" accel="100000" fill="hold" nodeType="clickEffect">
                                  <p:stCondLst>
                                    <p:cond delay="0"/>
                                  </p:stCondLst>
                                  <p:childTnLst>
                                    <p:set>
                                      <p:cBhvr>
                                        <p:cTn id="41" dur="1" fill="hold">
                                          <p:stCondLst>
                                            <p:cond delay="0"/>
                                          </p:stCondLst>
                                        </p:cTn>
                                        <p:tgtEl>
                                          <p:spTgt spid="48150"/>
                                        </p:tgtEl>
                                        <p:attrNameLst>
                                          <p:attrName>style.visibility</p:attrName>
                                        </p:attrNameLst>
                                      </p:cBhvr>
                                      <p:to>
                                        <p:strVal val="visible"/>
                                      </p:to>
                                    </p:set>
                                    <p:anim calcmode="lin" valueType="num">
                                      <p:cBhvr>
                                        <p:cTn id="42" dur="500" fill="hold"/>
                                        <p:tgtEl>
                                          <p:spTgt spid="48150"/>
                                        </p:tgtEl>
                                        <p:attrNameLst>
                                          <p:attrName>ppt_w</p:attrName>
                                        </p:attrNameLst>
                                      </p:cBhvr>
                                      <p:tavLst>
                                        <p:tav tm="0">
                                          <p:val>
                                            <p:strVal val="#ppt_w*0.05"/>
                                          </p:val>
                                        </p:tav>
                                        <p:tav tm="100000">
                                          <p:val>
                                            <p:strVal val="#ppt_w"/>
                                          </p:val>
                                        </p:tav>
                                      </p:tavLst>
                                    </p:anim>
                                    <p:anim calcmode="lin" valueType="num">
                                      <p:cBhvr>
                                        <p:cTn id="43" dur="500" fill="hold"/>
                                        <p:tgtEl>
                                          <p:spTgt spid="48150"/>
                                        </p:tgtEl>
                                        <p:attrNameLst>
                                          <p:attrName>ppt_h</p:attrName>
                                        </p:attrNameLst>
                                      </p:cBhvr>
                                      <p:tavLst>
                                        <p:tav tm="0">
                                          <p:val>
                                            <p:strVal val="#ppt_h"/>
                                          </p:val>
                                        </p:tav>
                                        <p:tav tm="100000">
                                          <p:val>
                                            <p:strVal val="#ppt_h"/>
                                          </p:val>
                                        </p:tav>
                                      </p:tavLst>
                                    </p:anim>
                                    <p:anim calcmode="lin" valueType="num">
                                      <p:cBhvr>
                                        <p:cTn id="44" dur="500" fill="hold"/>
                                        <p:tgtEl>
                                          <p:spTgt spid="48150"/>
                                        </p:tgtEl>
                                        <p:attrNameLst>
                                          <p:attrName>ppt_x</p:attrName>
                                        </p:attrNameLst>
                                      </p:cBhvr>
                                      <p:tavLst>
                                        <p:tav tm="0">
                                          <p:val>
                                            <p:strVal val="#ppt_x-.2"/>
                                          </p:val>
                                        </p:tav>
                                        <p:tav tm="100000">
                                          <p:val>
                                            <p:strVal val="#ppt_x"/>
                                          </p:val>
                                        </p:tav>
                                      </p:tavLst>
                                    </p:anim>
                                    <p:anim calcmode="lin" valueType="num">
                                      <p:cBhvr>
                                        <p:cTn id="45" dur="500" fill="hold"/>
                                        <p:tgtEl>
                                          <p:spTgt spid="48150"/>
                                        </p:tgtEl>
                                        <p:attrNameLst>
                                          <p:attrName>ppt_y</p:attrName>
                                        </p:attrNameLst>
                                      </p:cBhvr>
                                      <p:tavLst>
                                        <p:tav tm="0">
                                          <p:val>
                                            <p:strVal val="#ppt_y"/>
                                          </p:val>
                                        </p:tav>
                                        <p:tav tm="100000">
                                          <p:val>
                                            <p:strVal val="#ppt_y"/>
                                          </p:val>
                                        </p:tav>
                                      </p:tavLst>
                                    </p:anim>
                                    <p:animEffect transition="in" filter="fade">
                                      <p:cBhvr>
                                        <p:cTn id="46" dur="500"/>
                                        <p:tgtEl>
                                          <p:spTgt spid="48150"/>
                                        </p:tgtEl>
                                      </p:cBhvr>
                                    </p:animEffect>
                                  </p:childTnLst>
                                </p:cTn>
                              </p:par>
                            </p:childTnLst>
                          </p:cTn>
                        </p:par>
                      </p:childTnLst>
                    </p:cTn>
                  </p:par>
                  <p:par>
                    <p:cTn id="47" fill="hold">
                      <p:stCondLst>
                        <p:cond delay="indefinite"/>
                      </p:stCondLst>
                      <p:childTnLst>
                        <p:par>
                          <p:cTn id="48" fill="hold">
                            <p:stCondLst>
                              <p:cond delay="0"/>
                            </p:stCondLst>
                            <p:childTnLst>
                              <p:par>
                                <p:cTn id="49" presetID="34" presetClass="entr" presetSubtype="0" fill="hold" nodeType="clickEffect">
                                  <p:stCondLst>
                                    <p:cond delay="0"/>
                                  </p:stCondLst>
                                  <p:childTnLst>
                                    <p:set>
                                      <p:cBhvr>
                                        <p:cTn id="50" dur="1" fill="hold">
                                          <p:stCondLst>
                                            <p:cond delay="0"/>
                                          </p:stCondLst>
                                        </p:cTn>
                                        <p:tgtEl>
                                          <p:spTgt spid="48141">
                                            <p:txEl>
                                              <p:pRg st="0" end="0"/>
                                            </p:txEl>
                                          </p:spTgt>
                                        </p:tgtEl>
                                        <p:attrNameLst>
                                          <p:attrName>style.visibility</p:attrName>
                                        </p:attrNameLst>
                                      </p:cBhvr>
                                      <p:to>
                                        <p:strVal val="visible"/>
                                      </p:to>
                                    </p:set>
                                    <p:anim from="(-#ppt_w/2)" to="(#ppt_x)" calcmode="lin" valueType="num">
                                      <p:cBhvr>
                                        <p:cTn id="51" dur="600" fill="hold">
                                          <p:stCondLst>
                                            <p:cond delay="0"/>
                                          </p:stCondLst>
                                        </p:cTn>
                                        <p:tgtEl>
                                          <p:spTgt spid="48141">
                                            <p:txEl>
                                              <p:pRg st="0" end="0"/>
                                            </p:txEl>
                                          </p:spTgt>
                                        </p:tgtEl>
                                        <p:attrNameLst>
                                          <p:attrName>ppt_x</p:attrName>
                                        </p:attrNameLst>
                                      </p:cBhvr>
                                    </p:anim>
                                    <p:anim from="0" to="-1.0" calcmode="lin" valueType="num">
                                      <p:cBhvr>
                                        <p:cTn id="52" dur="200" decel="50000" autoRev="1" fill="hold">
                                          <p:stCondLst>
                                            <p:cond delay="600"/>
                                          </p:stCondLst>
                                        </p:cTn>
                                        <p:tgtEl>
                                          <p:spTgt spid="48141">
                                            <p:txEl>
                                              <p:pRg st="0" end="0"/>
                                            </p:txEl>
                                          </p:spTgt>
                                        </p:tgtEl>
                                        <p:attrNameLst>
                                          <p:attrName>xshear</p:attrName>
                                        </p:attrNameLst>
                                      </p:cBhvr>
                                    </p:anim>
                                    <p:animScale>
                                      <p:cBhvr>
                                        <p:cTn id="53" dur="200" decel="100000" autoRev="1" fill="hold">
                                          <p:stCondLst>
                                            <p:cond delay="600"/>
                                          </p:stCondLst>
                                        </p:cTn>
                                        <p:tgtEl>
                                          <p:spTgt spid="48141">
                                            <p:txEl>
                                              <p:pRg st="0" end="0"/>
                                            </p:txEl>
                                          </p:spTgt>
                                        </p:tgtEl>
                                      </p:cBhvr>
                                      <p:from x="100000" y="100000"/>
                                      <p:to x="80000" y="100000"/>
                                    </p:animScale>
                                    <p:anim by="(#ppt_h/3+#ppt_w*0.1)" calcmode="lin" valueType="num">
                                      <p:cBhvr additive="sum">
                                        <p:cTn id="54" dur="200" decel="100000" autoRev="1" fill="hold">
                                          <p:stCondLst>
                                            <p:cond delay="600"/>
                                          </p:stCondLst>
                                        </p:cTn>
                                        <p:tgtEl>
                                          <p:spTgt spid="48141">
                                            <p:txEl>
                                              <p:pRg st="0" end="0"/>
                                            </p:txEl>
                                          </p:spTgt>
                                        </p:tgtEl>
                                        <p:attrNameLst>
                                          <p:attrName>ppt_x</p:attrName>
                                        </p:attrNameLst>
                                      </p:cBhvr>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48147"/>
                                        </p:tgtEl>
                                        <p:attrNameLst>
                                          <p:attrName>style.visibility</p:attrName>
                                        </p:attrNameLst>
                                      </p:cBhvr>
                                      <p:to>
                                        <p:strVal val="visible"/>
                                      </p:to>
                                    </p:set>
                                    <p:anim calcmode="lin" valueType="num">
                                      <p:cBhvr additive="base">
                                        <p:cTn id="59" dur="500" fill="hold"/>
                                        <p:tgtEl>
                                          <p:spTgt spid="48147"/>
                                        </p:tgtEl>
                                        <p:attrNameLst>
                                          <p:attrName>ppt_x</p:attrName>
                                        </p:attrNameLst>
                                      </p:cBhvr>
                                      <p:tavLst>
                                        <p:tav tm="0">
                                          <p:val>
                                            <p:strVal val="1+#ppt_w/2"/>
                                          </p:val>
                                        </p:tav>
                                        <p:tav tm="100000">
                                          <p:val>
                                            <p:strVal val="#ppt_x"/>
                                          </p:val>
                                        </p:tav>
                                      </p:tavLst>
                                    </p:anim>
                                    <p:anim calcmode="lin" valueType="num">
                                      <p:cBhvr additive="base">
                                        <p:cTn id="60" dur="500" fill="hold"/>
                                        <p:tgtEl>
                                          <p:spTgt spid="48147"/>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48143"/>
                                        </p:tgtEl>
                                        <p:attrNameLst>
                                          <p:attrName>style.visibility</p:attrName>
                                        </p:attrNameLst>
                                      </p:cBhvr>
                                      <p:to>
                                        <p:strVal val="visible"/>
                                      </p:to>
                                    </p:set>
                                    <p:animEffect transition="in" filter="box(in)">
                                      <p:cBhvr>
                                        <p:cTn id="65" dur="500"/>
                                        <p:tgtEl>
                                          <p:spTgt spid="48143"/>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32" fill="hold" grpId="0" nodeType="clickEffect">
                                  <p:stCondLst>
                                    <p:cond delay="0"/>
                                  </p:stCondLst>
                                  <p:childTnLst>
                                    <p:set>
                                      <p:cBhvr>
                                        <p:cTn id="69" dur="1" fill="hold">
                                          <p:stCondLst>
                                            <p:cond delay="0"/>
                                          </p:stCondLst>
                                        </p:cTn>
                                        <p:tgtEl>
                                          <p:spTgt spid="48149"/>
                                        </p:tgtEl>
                                        <p:attrNameLst>
                                          <p:attrName>style.visibility</p:attrName>
                                        </p:attrNameLst>
                                      </p:cBhvr>
                                      <p:to>
                                        <p:strVal val="visible"/>
                                      </p:to>
                                    </p:set>
                                    <p:animEffect transition="in" filter="box(out)">
                                      <p:cBhvr>
                                        <p:cTn id="70" dur="500"/>
                                        <p:tgtEl>
                                          <p:spTgt spid="48149"/>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8153"/>
                                        </p:tgtEl>
                                        <p:attrNameLst>
                                          <p:attrName>style.visibility</p:attrName>
                                        </p:attrNameLst>
                                      </p:cBhvr>
                                      <p:to>
                                        <p:strVal val="visible"/>
                                      </p:to>
                                    </p:set>
                                    <p:animEffect transition="in" filter="blinds(horizontal)">
                                      <p:cBhvr>
                                        <p:cTn id="75" dur="500"/>
                                        <p:tgtEl>
                                          <p:spTgt spid="4815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8152"/>
                                        </p:tgtEl>
                                        <p:attrNameLst>
                                          <p:attrName>style.visibility</p:attrName>
                                        </p:attrNameLst>
                                      </p:cBhvr>
                                      <p:to>
                                        <p:strVal val="visible"/>
                                      </p:to>
                                    </p:set>
                                    <p:animEffect transition="in" filter="blinds(horizontal)">
                                      <p:cBhvr>
                                        <p:cTn id="80" dur="500"/>
                                        <p:tgtEl>
                                          <p:spTgt spid="48152"/>
                                        </p:tgtEl>
                                      </p:cBhvr>
                                    </p:animEffect>
                                  </p:childTnLst>
                                </p:cTn>
                              </p:par>
                            </p:childTnLst>
                          </p:cTn>
                        </p:par>
                      </p:childTnLst>
                    </p:cTn>
                  </p:par>
                  <p:par>
                    <p:cTn id="81" fill="hold">
                      <p:stCondLst>
                        <p:cond delay="indefinite"/>
                      </p:stCondLst>
                      <p:childTnLst>
                        <p:par>
                          <p:cTn id="82" fill="hold">
                            <p:stCondLst>
                              <p:cond delay="0"/>
                            </p:stCondLst>
                            <p:childTnLst>
                              <p:par>
                                <p:cTn id="83" presetID="13" presetClass="entr" presetSubtype="16" fill="hold" grpId="0" nodeType="clickEffect">
                                  <p:stCondLst>
                                    <p:cond delay="0"/>
                                  </p:stCondLst>
                                  <p:childTnLst>
                                    <p:set>
                                      <p:cBhvr>
                                        <p:cTn id="84" dur="1" fill="hold">
                                          <p:stCondLst>
                                            <p:cond delay="0"/>
                                          </p:stCondLst>
                                        </p:cTn>
                                        <p:tgtEl>
                                          <p:spTgt spid="48151"/>
                                        </p:tgtEl>
                                        <p:attrNameLst>
                                          <p:attrName>style.visibility</p:attrName>
                                        </p:attrNameLst>
                                      </p:cBhvr>
                                      <p:to>
                                        <p:strVal val="visible"/>
                                      </p:to>
                                    </p:set>
                                    <p:animEffect transition="in" filter="plus(in)">
                                      <p:cBhvr>
                                        <p:cTn id="85" dur="2000"/>
                                        <p:tgtEl>
                                          <p:spTgt spid="48151"/>
                                        </p:tgtEl>
                                      </p:cBhvr>
                                    </p:animEffect>
                                  </p:childTnLst>
                                </p:cTn>
                              </p:par>
                            </p:childTnLst>
                          </p:cTn>
                        </p:par>
                        <p:par>
                          <p:cTn id="86" fill="hold">
                            <p:stCondLst>
                              <p:cond delay="2000"/>
                            </p:stCondLst>
                            <p:childTnLst>
                              <p:par>
                                <p:cTn id="87" presetID="4" presetClass="entr" presetSubtype="16" fill="hold" grpId="0" nodeType="afterEffect">
                                  <p:stCondLst>
                                    <p:cond delay="500"/>
                                  </p:stCondLst>
                                  <p:childTnLst>
                                    <p:set>
                                      <p:cBhvr>
                                        <p:cTn id="88" dur="1" fill="hold">
                                          <p:stCondLst>
                                            <p:cond delay="0"/>
                                          </p:stCondLst>
                                        </p:cTn>
                                        <p:tgtEl>
                                          <p:spTgt spid="48148"/>
                                        </p:tgtEl>
                                        <p:attrNameLst>
                                          <p:attrName>style.visibility</p:attrName>
                                        </p:attrNameLst>
                                      </p:cBhvr>
                                      <p:to>
                                        <p:strVal val="visible"/>
                                      </p:to>
                                    </p:set>
                                    <p:animEffect transition="in" filter="box(in)">
                                      <p:cBhvr>
                                        <p:cTn id="89" dur="500"/>
                                        <p:tgtEl>
                                          <p:spTgt spid="48148"/>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
                                        </p:tgtEl>
                                        <p:attrNameLst>
                                          <p:attrName>style.visibility</p:attrName>
                                        </p:attrNameLst>
                                      </p:cBhvr>
                                      <p:to>
                                        <p:strVal val="visible"/>
                                      </p:to>
                                    </p:set>
                                    <p:anim calcmode="lin" valueType="num">
                                      <p:cBhvr additive="base">
                                        <p:cTn id="94" dur="500" fill="hold"/>
                                        <p:tgtEl>
                                          <p:spTgt spid="2"/>
                                        </p:tgtEl>
                                        <p:attrNameLst>
                                          <p:attrName>ppt_x</p:attrName>
                                        </p:attrNameLst>
                                      </p:cBhvr>
                                      <p:tavLst>
                                        <p:tav tm="0">
                                          <p:val>
                                            <p:strVal val="#ppt_x"/>
                                          </p:val>
                                        </p:tav>
                                        <p:tav tm="100000">
                                          <p:val>
                                            <p:strVal val="#ppt_x"/>
                                          </p:val>
                                        </p:tav>
                                      </p:tavLst>
                                    </p:anim>
                                    <p:anim calcmode="lin" valueType="num">
                                      <p:cBhvr additive="base">
                                        <p:cTn id="9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9" grpId="0" animBg="1"/>
      <p:bldP spid="48132" grpId="0" animBg="1"/>
      <p:bldP spid="48135" grpId="0" animBg="1"/>
      <p:bldP spid="48137" grpId="0" animBg="1"/>
      <p:bldP spid="48138" grpId="0" animBg="1"/>
      <p:bldP spid="48139" grpId="0" animBg="1"/>
      <p:bldP spid="48140" grpId="0" animBg="1"/>
      <p:bldP spid="48143" grpId="0" animBg="1"/>
      <p:bldP spid="48152" grpId="0" animBg="1"/>
      <p:bldP spid="48153" grpId="0"/>
      <p:bldP spid="48151" grpId="0" animBg="1"/>
      <p:bldP spid="48148"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17776" y="-533400"/>
            <a:ext cx="13716000" cy="857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33600" y="3529774"/>
            <a:ext cx="811213"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107777">
            <a:off x="2002157" y="5733828"/>
            <a:ext cx="811213"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177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RTN Validation by NGS</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Desire to have all RTNs—public, commercial—tied to/based on the NSRS</a:t>
            </a:r>
          </a:p>
          <a:p>
            <a:r>
              <a:rPr lang="en-US" dirty="0" smtClean="0"/>
              <a:t>Developing a procedure for RTNs to follow</a:t>
            </a:r>
          </a:p>
          <a:p>
            <a:r>
              <a:rPr lang="en-US" dirty="0" smtClean="0"/>
              <a:t>Results submitted/reviewed </a:t>
            </a:r>
          </a:p>
          <a:p>
            <a:r>
              <a:rPr lang="en-US" dirty="0" smtClean="0"/>
              <a:t>Periodic (annual?) check</a:t>
            </a:r>
          </a:p>
          <a:p>
            <a:r>
              <a:rPr lang="en-US" dirty="0" smtClean="0"/>
              <a:t>ORGN RTN (OR DOT) is pilot study</a:t>
            </a:r>
          </a:p>
          <a:p>
            <a:pPr marL="0" indent="0">
              <a:buNone/>
            </a:pPr>
            <a:r>
              <a:rPr lang="en-US" dirty="0"/>
              <a:t> </a:t>
            </a:r>
            <a:r>
              <a:rPr lang="en-US" dirty="0" smtClean="0"/>
              <a:t>  CSRC’s CRTN RTCM data streams available for testing thru NTRIP protocol as of 1/5/12</a:t>
            </a:r>
          </a:p>
          <a:p>
            <a:pPr marL="0" indent="0">
              <a:buNone/>
            </a:pPr>
            <a:r>
              <a:rPr lang="en-US" dirty="0"/>
              <a:t>http://gpsmail.ucsd.edu/mailman/listinfo/crtn-l</a:t>
            </a:r>
          </a:p>
        </p:txBody>
      </p:sp>
      <p:cxnSp>
        <p:nvCxnSpPr>
          <p:cNvPr id="5" name="Straight Connector 4"/>
          <p:cNvCxnSpPr/>
          <p:nvPr/>
        </p:nvCxnSpPr>
        <p:spPr>
          <a:xfrm>
            <a:off x="685800" y="5029200"/>
            <a:ext cx="7620000" cy="0"/>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73723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644" t="14506" r="4644" b="-14506"/>
          <a:stretch/>
        </p:blipFill>
        <p:spPr bwMode="auto">
          <a:xfrm>
            <a:off x="0" y="0"/>
            <a:ext cx="13716000" cy="857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71310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36638"/>
          </a:xfrm>
        </p:spPr>
        <p:txBody>
          <a:bodyPr/>
          <a:lstStyle/>
          <a:p>
            <a:r>
              <a:rPr lang="en-US" sz="3600" dirty="0" smtClean="0"/>
              <a:t>Third 3 (of 12) Topics</a:t>
            </a:r>
            <a:br>
              <a:rPr lang="en-US" sz="3600" dirty="0" smtClean="0"/>
            </a:br>
            <a:r>
              <a:rPr lang="en-US" sz="3600" dirty="0" smtClean="0"/>
              <a:t>TOOLS</a:t>
            </a:r>
            <a:endParaRPr lang="en-US" dirty="0"/>
          </a:p>
        </p:txBody>
      </p:sp>
      <p:sp>
        <p:nvSpPr>
          <p:cNvPr id="3" name="Content Placeholder 2"/>
          <p:cNvSpPr>
            <a:spLocks noGrp="1"/>
          </p:cNvSpPr>
          <p:nvPr>
            <p:ph idx="1"/>
          </p:nvPr>
        </p:nvSpPr>
        <p:spPr/>
        <p:txBody>
          <a:bodyPr/>
          <a:lstStyle/>
          <a:p>
            <a:pPr marL="0" indent="0">
              <a:buNone/>
            </a:pPr>
            <a:r>
              <a:rPr lang="en-US" dirty="0" smtClean="0"/>
              <a:t>7. HTDP, </a:t>
            </a:r>
            <a:r>
              <a:rPr lang="en-US" dirty="0" err="1" smtClean="0"/>
              <a:t>deci</a:t>
            </a:r>
            <a:r>
              <a:rPr lang="en-US" dirty="0" smtClean="0"/>
              <a:t>-year format</a:t>
            </a:r>
          </a:p>
          <a:p>
            <a:pPr marL="0" indent="0">
              <a:buNone/>
            </a:pPr>
            <a:endParaRPr lang="en-US" dirty="0" smtClean="0"/>
          </a:p>
          <a:p>
            <a:pPr marL="0" indent="0">
              <a:buNone/>
            </a:pPr>
            <a:r>
              <a:rPr lang="en-US" dirty="0" smtClean="0"/>
              <a:t>	</a:t>
            </a:r>
            <a:r>
              <a:rPr lang="en-US" u="sng" dirty="0" smtClean="0"/>
              <a:t>BETA VERSIONS:</a:t>
            </a:r>
            <a:endParaRPr lang="en-US" u="sng" dirty="0"/>
          </a:p>
          <a:p>
            <a:pPr marL="0" indent="0">
              <a:buNone/>
            </a:pPr>
            <a:r>
              <a:rPr lang="en-US" dirty="0" smtClean="0"/>
              <a:t>8. OPUS-P (Projects)</a:t>
            </a:r>
          </a:p>
          <a:p>
            <a:pPr marL="0" indent="0">
              <a:buNone/>
            </a:pPr>
            <a:endParaRPr lang="en-US" dirty="0"/>
          </a:p>
          <a:p>
            <a:pPr marL="0" indent="0">
              <a:buNone/>
            </a:pPr>
            <a:r>
              <a:rPr lang="en-US" dirty="0" smtClean="0"/>
              <a:t>9. LOCUS (Leveling OPUS)</a:t>
            </a:r>
          </a:p>
          <a:p>
            <a:endParaRPr lang="en-US" dirty="0"/>
          </a:p>
        </p:txBody>
      </p:sp>
    </p:spTree>
    <p:extLst>
      <p:ext uri="{BB962C8B-B14F-4D97-AF65-F5344CB8AC3E}">
        <p14:creationId xmlns:p14="http://schemas.microsoft.com/office/powerpoint/2010/main" xmlns="" val="4071985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HTDP, v. 3.1.2</a:t>
            </a:r>
            <a:endParaRPr lang="en-US" dirty="0"/>
          </a:p>
        </p:txBody>
      </p:sp>
      <p:sp>
        <p:nvSpPr>
          <p:cNvPr id="3" name="Content Placeholder 2"/>
          <p:cNvSpPr>
            <a:spLocks noGrp="1"/>
          </p:cNvSpPr>
          <p:nvPr>
            <p:ph idx="1"/>
          </p:nvPr>
        </p:nvSpPr>
        <p:spPr/>
        <p:txBody>
          <a:bodyPr/>
          <a:lstStyle/>
          <a:p>
            <a:r>
              <a:rPr lang="en-US" dirty="0" smtClean="0"/>
              <a:t>4</a:t>
            </a:r>
            <a:r>
              <a:rPr lang="en-US" baseline="30000" dirty="0" smtClean="0"/>
              <a:t>th</a:t>
            </a:r>
            <a:r>
              <a:rPr lang="en-US" dirty="0" smtClean="0"/>
              <a:t> option</a:t>
            </a:r>
            <a:r>
              <a:rPr lang="en-US" dirty="0"/>
              <a:t>: </a:t>
            </a:r>
            <a:r>
              <a:rPr lang="en-US" i="1" dirty="0"/>
              <a:t>Interactively transform positions between reference frames and/or dates. </a:t>
            </a:r>
            <a:endParaRPr lang="en-US" i="1" dirty="0" smtClean="0"/>
          </a:p>
          <a:p>
            <a:r>
              <a:rPr lang="en-US" dirty="0" smtClean="0"/>
              <a:t>Epoch date format now includes </a:t>
            </a:r>
            <a:r>
              <a:rPr lang="en-US" b="1" dirty="0" err="1" smtClean="0"/>
              <a:t>deci</a:t>
            </a:r>
            <a:r>
              <a:rPr lang="en-US" b="1" dirty="0" smtClean="0"/>
              <a:t>-year</a:t>
            </a:r>
          </a:p>
          <a:p>
            <a:r>
              <a:rPr lang="en-US" dirty="0" smtClean="0"/>
              <a:t>All NAD83 </a:t>
            </a:r>
            <a:r>
              <a:rPr lang="en-US" b="1" dirty="0" smtClean="0"/>
              <a:t>realizations</a:t>
            </a:r>
            <a:r>
              <a:rPr lang="en-US" dirty="0" smtClean="0"/>
              <a:t> are treated the same</a:t>
            </a:r>
          </a:p>
          <a:p>
            <a:r>
              <a:rPr lang="en-US" dirty="0" smtClean="0"/>
              <a:t>After new realization published, will have transforms available between 2007 &amp; 2011</a:t>
            </a:r>
          </a:p>
          <a:p>
            <a:pPr lvl="1"/>
            <a:r>
              <a:rPr lang="en-US" dirty="0" smtClean="0"/>
              <a:t>Changes due to RF very small—mm—versus changes due to velocity (time)—</a:t>
            </a:r>
            <a:r>
              <a:rPr lang="en-US" dirty="0" err="1" smtClean="0"/>
              <a:t>dm</a:t>
            </a:r>
            <a:r>
              <a:rPr lang="en-US" dirty="0" smtClean="0"/>
              <a:t> to m</a:t>
            </a:r>
            <a:endParaRPr lang="en-US" dirty="0"/>
          </a:p>
          <a:p>
            <a:endParaRPr lang="en-US" dirty="0" smtClean="0"/>
          </a:p>
        </p:txBody>
      </p:sp>
    </p:spTree>
    <p:extLst>
      <p:ext uri="{BB962C8B-B14F-4D97-AF65-F5344CB8AC3E}">
        <p14:creationId xmlns:p14="http://schemas.microsoft.com/office/powerpoint/2010/main" xmlns="" val="4240147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650" y="1676400"/>
            <a:ext cx="7216775" cy="4937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147" name="Title 1"/>
          <p:cNvSpPr>
            <a:spLocks noGrp="1"/>
          </p:cNvSpPr>
          <p:nvPr>
            <p:ph type="title"/>
          </p:nvPr>
        </p:nvSpPr>
        <p:spPr>
          <a:xfrm>
            <a:off x="457200" y="274638"/>
            <a:ext cx="8229600" cy="868362"/>
          </a:xfrm>
        </p:spPr>
        <p:txBody>
          <a:bodyPr/>
          <a:lstStyle/>
          <a:p>
            <a:pPr eaLnBrk="1" hangingPunct="1"/>
            <a:r>
              <a:rPr lang="en-US" sz="4000" smtClean="0"/>
              <a:t>Rationale for Updating the NSRS</a:t>
            </a:r>
          </a:p>
        </p:txBody>
      </p:sp>
      <p:sp>
        <p:nvSpPr>
          <p:cNvPr id="6148" name="Content Placeholder 2"/>
          <p:cNvSpPr>
            <a:spLocks noGrp="1"/>
          </p:cNvSpPr>
          <p:nvPr>
            <p:ph idx="1"/>
          </p:nvPr>
        </p:nvSpPr>
        <p:spPr>
          <a:xfrm>
            <a:off x="457200" y="1066800"/>
            <a:ext cx="8229600" cy="5059363"/>
          </a:xfrm>
        </p:spPr>
        <p:txBody>
          <a:bodyPr/>
          <a:lstStyle/>
          <a:p>
            <a:pPr eaLnBrk="1" hangingPunct="1"/>
            <a:r>
              <a:rPr lang="en-US" smtClean="0"/>
              <a:t>Definition starts with a global RF: ITRF##</a:t>
            </a:r>
          </a:p>
          <a:p>
            <a:pPr eaLnBrk="1" hangingPunct="1"/>
            <a:r>
              <a:rPr lang="en-US" smtClean="0"/>
              <a:t>No fixed tectonic plate results in velocities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OPUS-Projects</a:t>
            </a:r>
            <a:endParaRPr lang="en-US" dirty="0"/>
          </a:p>
        </p:txBody>
      </p:sp>
      <p:sp>
        <p:nvSpPr>
          <p:cNvPr id="3" name="Content Placeholder 2"/>
          <p:cNvSpPr>
            <a:spLocks noGrp="1"/>
          </p:cNvSpPr>
          <p:nvPr>
            <p:ph idx="1"/>
          </p:nvPr>
        </p:nvSpPr>
        <p:spPr/>
        <p:txBody>
          <a:bodyPr/>
          <a:lstStyle/>
          <a:p>
            <a:r>
              <a:rPr lang="en-US" dirty="0" smtClean="0"/>
              <a:t>In beta status but not found on webpage</a:t>
            </a:r>
          </a:p>
          <a:p>
            <a:r>
              <a:rPr lang="en-US" dirty="0" smtClean="0"/>
              <a:t>Need to have </a:t>
            </a:r>
            <a:r>
              <a:rPr lang="en-US" b="1" dirty="0" smtClean="0"/>
              <a:t>training</a:t>
            </a:r>
            <a:r>
              <a:rPr lang="en-US" dirty="0" smtClean="0"/>
              <a:t> before being given Username/</a:t>
            </a:r>
            <a:r>
              <a:rPr lang="en-US" dirty="0" err="1" smtClean="0"/>
              <a:t>ProjectID</a:t>
            </a:r>
            <a:r>
              <a:rPr lang="en-US" dirty="0" smtClean="0"/>
              <a:t> access</a:t>
            </a:r>
          </a:p>
          <a:p>
            <a:r>
              <a:rPr lang="en-US" dirty="0" smtClean="0"/>
              <a:t>Will eventually eliminate </a:t>
            </a:r>
            <a:r>
              <a:rPr lang="en-US" dirty="0" err="1" smtClean="0"/>
              <a:t>bluebooking</a:t>
            </a:r>
            <a:endParaRPr lang="en-US" dirty="0" smtClean="0"/>
          </a:p>
          <a:p>
            <a:r>
              <a:rPr lang="en-US" dirty="0" smtClean="0"/>
              <a:t>Working out bugs; not great with short times</a:t>
            </a:r>
          </a:p>
          <a:p>
            <a:r>
              <a:rPr lang="en-US" dirty="0" smtClean="0"/>
              <a:t>Using PAGE-NT processing engine</a:t>
            </a:r>
            <a:endParaRPr lang="en-US" dirty="0"/>
          </a:p>
        </p:txBody>
      </p:sp>
    </p:spTree>
    <p:extLst>
      <p:ext uri="{BB962C8B-B14F-4D97-AF65-F5344CB8AC3E}">
        <p14:creationId xmlns:p14="http://schemas.microsoft.com/office/powerpoint/2010/main" xmlns="" val="3364595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17776" y="-533400"/>
            <a:ext cx="13716000" cy="857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599" y="2072576"/>
            <a:ext cx="811213"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8048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126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578" t="-14791" r="22578" b="14791"/>
          <a:stretch/>
        </p:blipFill>
        <p:spPr bwMode="auto">
          <a:xfrm>
            <a:off x="-5209032" y="-1629918"/>
            <a:ext cx="13716000" cy="857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solidFill>
            <a:srgbClr val="FFC000"/>
          </a:solidFill>
        </p:spPr>
        <p:txBody>
          <a:bodyPr/>
          <a:lstStyle/>
          <a:p>
            <a:r>
              <a:rPr lang="en-US" dirty="0" smtClean="0"/>
              <a:t>http://beta.ngs.noaa.gov</a:t>
            </a:r>
            <a:endParaRPr lang="en-US" dirty="0"/>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8679380">
            <a:off x="884688" y="4123173"/>
            <a:ext cx="811213"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5468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3 (of 12) Topics</a:t>
            </a:r>
            <a:endParaRPr lang="en-US" dirty="0"/>
          </a:p>
        </p:txBody>
      </p:sp>
      <p:sp>
        <p:nvSpPr>
          <p:cNvPr id="3" name="Content Placeholder 2"/>
          <p:cNvSpPr>
            <a:spLocks noGrp="1"/>
          </p:cNvSpPr>
          <p:nvPr>
            <p:ph idx="1"/>
          </p:nvPr>
        </p:nvSpPr>
        <p:spPr/>
        <p:txBody>
          <a:bodyPr/>
          <a:lstStyle/>
          <a:p>
            <a:pPr marL="0" indent="0">
              <a:buNone/>
            </a:pPr>
            <a:r>
              <a:rPr lang="en-US" dirty="0" smtClean="0"/>
              <a:t>10. Datasheet format: major changes</a:t>
            </a:r>
          </a:p>
          <a:p>
            <a:pPr marL="0" indent="0">
              <a:buNone/>
            </a:pPr>
            <a:endParaRPr lang="en-US" dirty="0"/>
          </a:p>
          <a:p>
            <a:pPr marL="0" indent="0">
              <a:buNone/>
            </a:pPr>
            <a:r>
              <a:rPr lang="en-US" dirty="0" smtClean="0"/>
              <a:t>11. CGAR: CA Geodetic Advisor Resources</a:t>
            </a:r>
          </a:p>
          <a:p>
            <a:pPr marL="0" indent="0">
              <a:buNone/>
            </a:pPr>
            <a:r>
              <a:rPr lang="en-US" dirty="0"/>
              <a:t>http://www.dot.ca.gov/hq/row/landsurveys/geodetic/geodetic_control.html</a:t>
            </a:r>
            <a:endParaRPr lang="en-US" dirty="0" smtClean="0"/>
          </a:p>
          <a:p>
            <a:pPr marL="0" indent="0">
              <a:buNone/>
            </a:pPr>
            <a:endParaRPr lang="en-US" dirty="0"/>
          </a:p>
          <a:p>
            <a:pPr marL="0" indent="0">
              <a:buNone/>
            </a:pPr>
            <a:r>
              <a:rPr lang="en-US" dirty="0" smtClean="0"/>
              <a:t>12. </a:t>
            </a:r>
            <a:r>
              <a:rPr lang="en-US" dirty="0" err="1" smtClean="0"/>
              <a:t>DSWorld</a:t>
            </a:r>
            <a:r>
              <a:rPr lang="en-US" dirty="0" smtClean="0"/>
              <a:t> map retrievals and updates demo</a:t>
            </a:r>
            <a:endParaRPr lang="en-US" dirty="0"/>
          </a:p>
        </p:txBody>
      </p:sp>
    </p:spTree>
    <p:extLst>
      <p:ext uri="{BB962C8B-B14F-4D97-AF65-F5344CB8AC3E}">
        <p14:creationId xmlns:p14="http://schemas.microsoft.com/office/powerpoint/2010/main" xmlns="" val="2983797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17776" y="-533400"/>
            <a:ext cx="13716000" cy="857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4572000"/>
            <a:ext cx="811213"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0449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http://www.ngs.noaa.gov/web/surveys/datasheet/announcement.pdf - Microsoft Internet Explorer provided by National Geodetic Surv"/>
          <p:cNvPicPr>
            <a:picLocks noChangeAspect="1"/>
          </p:cNvPicPr>
          <p:nvPr/>
        </p:nvPicPr>
        <p:blipFill>
          <a:blip r:embed="rId2" cstate="print">
            <a:extLst>
              <a:ext uri="{28A0092B-C50C-407E-A947-70E740481C1C}">
                <a14:useLocalDpi xmlns:a14="http://schemas.microsoft.com/office/drawing/2010/main" xmlns="" val="0"/>
              </a:ext>
            </a:extLst>
          </a:blip>
          <a:srcRect l="25467" t="16258" r="26666"/>
          <a:stretch>
            <a:fillRect/>
          </a:stretch>
        </p:blipFill>
        <p:spPr bwMode="auto">
          <a:xfrm>
            <a:off x="2057400" y="346075"/>
            <a:ext cx="5187950" cy="651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792162"/>
          </a:xfrm>
        </p:spPr>
        <p:txBody>
          <a:bodyPr/>
          <a:lstStyle/>
          <a:p>
            <a:r>
              <a:rPr lang="en-US" smtClean="0"/>
              <a:t>Change highlights</a:t>
            </a:r>
          </a:p>
        </p:txBody>
      </p:sp>
      <p:sp>
        <p:nvSpPr>
          <p:cNvPr id="3" name="Content Placeholder 2"/>
          <p:cNvSpPr>
            <a:spLocks noGrp="1"/>
          </p:cNvSpPr>
          <p:nvPr>
            <p:ph idx="1"/>
          </p:nvPr>
        </p:nvSpPr>
        <p:spPr>
          <a:xfrm>
            <a:off x="457200" y="1143000"/>
            <a:ext cx="8229600" cy="4983163"/>
          </a:xfrm>
        </p:spPr>
        <p:txBody>
          <a:bodyPr/>
          <a:lstStyle/>
          <a:p>
            <a:r>
              <a:rPr lang="en-US" dirty="0" smtClean="0"/>
              <a:t>Better grouping of geometric elements, </a:t>
            </a:r>
            <a:r>
              <a:rPr lang="en-US" dirty="0" err="1" smtClean="0"/>
              <a:t>eg</a:t>
            </a:r>
            <a:r>
              <a:rPr lang="en-US" dirty="0" smtClean="0"/>
              <a:t>, ellipsoid height and epoch date</a:t>
            </a:r>
          </a:p>
          <a:p>
            <a:r>
              <a:rPr lang="en-US" dirty="0" smtClean="0"/>
              <a:t>CLARITY about </a:t>
            </a:r>
            <a:r>
              <a:rPr lang="en-US" dirty="0" err="1" smtClean="0"/>
              <a:t>geoid</a:t>
            </a:r>
            <a:r>
              <a:rPr lang="en-US" dirty="0" smtClean="0"/>
              <a:t> model usage, including for </a:t>
            </a:r>
            <a:r>
              <a:rPr lang="en-US" dirty="0" err="1" smtClean="0"/>
              <a:t>superceded</a:t>
            </a:r>
            <a:r>
              <a:rPr lang="en-US" dirty="0" smtClean="0"/>
              <a:t> </a:t>
            </a:r>
            <a:r>
              <a:rPr lang="en-US" dirty="0" err="1" smtClean="0"/>
              <a:t>ortho</a:t>
            </a:r>
            <a:r>
              <a:rPr lang="en-US" dirty="0" smtClean="0"/>
              <a:t> height data</a:t>
            </a:r>
          </a:p>
          <a:p>
            <a:r>
              <a:rPr lang="en-US" dirty="0" smtClean="0"/>
              <a:t>Note: </a:t>
            </a:r>
            <a:r>
              <a:rPr lang="en-US" dirty="0" smtClean="0"/>
              <a:t>last year</a:t>
            </a:r>
            <a:r>
              <a:rPr lang="en-US" dirty="0" smtClean="0"/>
              <a:t>, NGS started publishing </a:t>
            </a:r>
            <a:r>
              <a:rPr lang="en-US" dirty="0" err="1" smtClean="0"/>
              <a:t>superceded</a:t>
            </a:r>
            <a:r>
              <a:rPr lang="en-US" dirty="0" smtClean="0"/>
              <a:t> GPS-derived </a:t>
            </a:r>
            <a:r>
              <a:rPr lang="en-US" dirty="0" err="1" smtClean="0"/>
              <a:t>ortho</a:t>
            </a:r>
            <a:r>
              <a:rPr lang="en-US" dirty="0" smtClean="0"/>
              <a:t> heights</a:t>
            </a:r>
          </a:p>
          <a:p>
            <a:r>
              <a:rPr lang="en-US" dirty="0" smtClean="0"/>
              <a:t>Inclusion (hyperlink) to Local Ties &amp; Accuracies</a:t>
            </a:r>
          </a:p>
          <a:p>
            <a:r>
              <a:rPr lang="en-US" dirty="0" smtClean="0">
                <a:hlinkClick r:id="rId2"/>
              </a:rPr>
              <a:t>http://www.ngs.noaa.gov/web/surveys/datasheet/AC6803_htmod.pdf</a:t>
            </a:r>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6803_SampleDS.pdf - Adobe Acrobat Pro"/>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6019" y="-533400"/>
            <a:ext cx="8795385" cy="6858000"/>
          </a:xfrm>
          <a:prstGeom prst="rect">
            <a:avLst/>
          </a:prstGeom>
        </p:spPr>
      </p:pic>
    </p:spTree>
    <p:extLst>
      <p:ext uri="{BB962C8B-B14F-4D97-AF65-F5344CB8AC3E}">
        <p14:creationId xmlns:p14="http://schemas.microsoft.com/office/powerpoint/2010/main" xmlns="" val="3800504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Local Accuracies</a:t>
            </a: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304800"/>
            <a:ext cx="13716000" cy="857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31585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lstStyle/>
          <a:p>
            <a:r>
              <a:rPr lang="en-US" sz="2400" dirty="0" smtClean="0"/>
              <a:t>http://www.dot.ca.gov/hq/row/landsurveys/geodetic/geodetic_control.html</a:t>
            </a:r>
            <a:endParaRPr lang="en-US" sz="2400" dirty="0"/>
          </a:p>
        </p:txBody>
      </p:sp>
      <p:sp>
        <p:nvSpPr>
          <p:cNvPr id="5" name="Content Placeholder 4"/>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14222" r="46667"/>
          <a:stretch>
            <a:fillRect/>
          </a:stretch>
        </p:blipFill>
        <p:spPr bwMode="auto">
          <a:xfrm>
            <a:off x="1066800" y="1072356"/>
            <a:ext cx="6248400" cy="6280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0779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rtlCol="0">
            <a:normAutofit fontScale="90000"/>
          </a:bodyPr>
          <a:lstStyle/>
          <a:p>
            <a:pPr eaLnBrk="1" fontAlgn="auto" hangingPunct="1">
              <a:spcAft>
                <a:spcPts val="0"/>
              </a:spcAft>
              <a:defRPr/>
            </a:pPr>
            <a:r>
              <a:rPr lang="en-US" dirty="0" smtClean="0"/>
              <a:t>Rationale (</a:t>
            </a:r>
            <a:r>
              <a:rPr lang="en-US" dirty="0" err="1" smtClean="0"/>
              <a:t>cont</a:t>
            </a:r>
            <a:r>
              <a:rPr lang="en-US" dirty="0" smtClean="0"/>
              <a:t>)</a:t>
            </a:r>
            <a:endParaRPr lang="en-US" dirty="0"/>
          </a:p>
        </p:txBody>
      </p:sp>
      <p:sp>
        <p:nvSpPr>
          <p:cNvPr id="3" name="Content Placeholder 2"/>
          <p:cNvSpPr>
            <a:spLocks noGrp="1"/>
          </p:cNvSpPr>
          <p:nvPr>
            <p:ph idx="1"/>
          </p:nvPr>
        </p:nvSpPr>
        <p:spPr>
          <a:xfrm>
            <a:off x="457200" y="990600"/>
            <a:ext cx="8229600" cy="54102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NSRS’s </a:t>
            </a:r>
            <a:r>
              <a:rPr lang="en-US" dirty="0"/>
              <a:t>global frame </a:t>
            </a:r>
            <a:r>
              <a:rPr lang="en-US" dirty="0" smtClean="0"/>
              <a:t>was </a:t>
            </a:r>
            <a:r>
              <a:rPr lang="en-US" dirty="0"/>
              <a:t>ITRF00 epoch </a:t>
            </a:r>
            <a:r>
              <a:rPr lang="en-US" dirty="0" smtClean="0"/>
              <a:t>1997.00. </a:t>
            </a:r>
            <a:r>
              <a:rPr lang="en-US" dirty="0"/>
              <a:t>P</a:t>
            </a:r>
            <a:r>
              <a:rPr lang="en-US" dirty="0" smtClean="0"/>
              <a:t>rojecting </a:t>
            </a:r>
            <a:r>
              <a:rPr lang="en-US" dirty="0"/>
              <a:t>13 </a:t>
            </a:r>
            <a:r>
              <a:rPr lang="en-US" dirty="0" err="1"/>
              <a:t>yrs</a:t>
            </a:r>
            <a:r>
              <a:rPr lang="en-US" dirty="0"/>
              <a:t> </a:t>
            </a:r>
            <a:r>
              <a:rPr lang="en-US" dirty="0" smtClean="0"/>
              <a:t>was unrealistic because of velocities; </a:t>
            </a:r>
            <a:r>
              <a:rPr lang="en-US" dirty="0"/>
              <a:t>NAD 83(CORS96) epoch </a:t>
            </a:r>
            <a:r>
              <a:rPr lang="en-US" dirty="0" smtClean="0"/>
              <a:t>2002.00 </a:t>
            </a:r>
            <a:r>
              <a:rPr lang="en-US" dirty="0"/>
              <a:t>projecting 8 </a:t>
            </a:r>
            <a:r>
              <a:rPr lang="en-US" dirty="0" err="1" smtClean="0"/>
              <a:t>yrs</a:t>
            </a:r>
            <a:r>
              <a:rPr lang="en-US" dirty="0" smtClean="0"/>
              <a:t> was becoming </a:t>
            </a:r>
            <a:r>
              <a:rPr lang="en-US" dirty="0"/>
              <a:t>a problem</a:t>
            </a:r>
          </a:p>
          <a:p>
            <a:pPr eaLnBrk="1" fontAlgn="auto" hangingPunct="1">
              <a:spcAft>
                <a:spcPts val="0"/>
              </a:spcAft>
              <a:buFont typeface="Arial" pitchFamily="34" charset="0"/>
              <a:buChar char="•"/>
              <a:defRPr/>
            </a:pPr>
            <a:r>
              <a:rPr lang="en-US" dirty="0" smtClean="0"/>
              <a:t>Coordinates </a:t>
            </a:r>
            <a:r>
              <a:rPr lang="en-US" dirty="0"/>
              <a:t>and velocities </a:t>
            </a:r>
            <a:r>
              <a:rPr lang="en-US" dirty="0" smtClean="0"/>
              <a:t>were a mixture from </a:t>
            </a:r>
            <a:r>
              <a:rPr lang="en-US" dirty="0"/>
              <a:t>last reprocessing (1994-2002</a:t>
            </a:r>
            <a:r>
              <a:rPr lang="en-US" dirty="0" smtClean="0"/>
              <a:t>) </a:t>
            </a:r>
            <a:r>
              <a:rPr lang="en-US" dirty="0"/>
              <a:t>and adjustments using </a:t>
            </a:r>
            <a:r>
              <a:rPr lang="en-US" dirty="0" smtClean="0"/>
              <a:t>8 to 3 </a:t>
            </a:r>
            <a:r>
              <a:rPr lang="en-US" dirty="0"/>
              <a:t>IGS ref. </a:t>
            </a:r>
            <a:r>
              <a:rPr lang="en-US" dirty="0" smtClean="0"/>
              <a:t>sites</a:t>
            </a:r>
            <a:endParaRPr lang="en-US" dirty="0"/>
          </a:p>
          <a:p>
            <a:pPr eaLnBrk="1" fontAlgn="auto" hangingPunct="1">
              <a:spcAft>
                <a:spcPts val="0"/>
              </a:spcAft>
              <a:buFont typeface="Arial" pitchFamily="34" charset="0"/>
              <a:buChar char="•"/>
              <a:defRPr/>
            </a:pPr>
            <a:r>
              <a:rPr lang="en-US" dirty="0" smtClean="0"/>
              <a:t>Mixture of Computed and HTDP velocities</a:t>
            </a:r>
          </a:p>
          <a:p>
            <a:pPr eaLnBrk="1" fontAlgn="auto" hangingPunct="1">
              <a:spcAft>
                <a:spcPts val="0"/>
              </a:spcAft>
              <a:buFont typeface="Arial" pitchFamily="34" charset="0"/>
              <a:buChar char="•"/>
              <a:defRPr/>
            </a:pPr>
            <a:r>
              <a:rPr lang="en-US" dirty="0" smtClean="0"/>
              <a:t>Assumed NAD83 vertical </a:t>
            </a:r>
            <a:r>
              <a:rPr lang="en-US" dirty="0"/>
              <a:t>vel. = 0 </a:t>
            </a:r>
            <a:r>
              <a:rPr lang="en-US" dirty="0" smtClean="0"/>
              <a:t>mm/</a:t>
            </a:r>
            <a:r>
              <a:rPr lang="en-US" dirty="0" err="1" smtClean="0"/>
              <a:t>yr</a:t>
            </a:r>
            <a:r>
              <a:rPr lang="en-US" dirty="0" smtClean="0"/>
              <a:t> </a:t>
            </a:r>
          </a:p>
          <a:p>
            <a:pPr eaLnBrk="1" fontAlgn="auto" hangingPunct="1">
              <a:spcAft>
                <a:spcPts val="0"/>
              </a:spcAft>
              <a:buFont typeface="Arial" pitchFamily="34" charset="0"/>
              <a:buChar char="•"/>
              <a:defRPr/>
            </a:pPr>
            <a:r>
              <a:rPr lang="en-US" dirty="0" smtClean="0"/>
              <a:t>Change </a:t>
            </a:r>
            <a:r>
              <a:rPr lang="en-US" dirty="0" err="1" smtClean="0"/>
              <a:t>fr</a:t>
            </a:r>
            <a:r>
              <a:rPr lang="en-US" dirty="0" smtClean="0"/>
              <a:t> Relative to Absolute </a:t>
            </a:r>
            <a:r>
              <a:rPr lang="en-US" dirty="0"/>
              <a:t>antenna phase center </a:t>
            </a:r>
            <a:r>
              <a:rPr lang="en-US" dirty="0" smtClean="0"/>
              <a:t>values in ITRF definition</a:t>
            </a:r>
            <a:endParaRPr lang="en-US" dirty="0"/>
          </a:p>
          <a:p>
            <a:pPr eaLnBrk="1" fontAlgn="auto" hangingPunct="1">
              <a:spcAft>
                <a:spcPts val="0"/>
              </a:spcAft>
              <a:buFont typeface="Arial" pitchFamily="34" charset="0"/>
              <a:buChar char="•"/>
              <a:defRPr/>
            </a:pPr>
            <a:r>
              <a:rPr lang="en-US" dirty="0" smtClean="0"/>
              <a:t>Metadata </a:t>
            </a:r>
            <a:r>
              <a:rPr lang="en-US" dirty="0"/>
              <a:t>issues, </a:t>
            </a:r>
            <a:r>
              <a:rPr lang="en-US" dirty="0" err="1" smtClean="0"/>
              <a:t>eg</a:t>
            </a:r>
            <a:r>
              <a:rPr lang="en-US" dirty="0" smtClean="0"/>
              <a:t>, discontinuities/offsets</a:t>
            </a:r>
            <a:endParaRPr lang="en-US" dirty="0"/>
          </a:p>
          <a:p>
            <a:pPr eaLnBrk="1" fontAlgn="auto" hangingPunct="1">
              <a:spcAft>
                <a:spcPts val="0"/>
              </a:spcAft>
              <a:buFont typeface="Arial" pitchFamily="34" charset="0"/>
              <a:buChar char="•"/>
              <a:defRPr/>
            </a:pPr>
            <a:r>
              <a:rPr lang="en-US" dirty="0"/>
              <a:t>Significant software </a:t>
            </a:r>
            <a:r>
              <a:rPr lang="en-US" dirty="0" smtClean="0"/>
              <a:t>changes since 2002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533400"/>
            <a:ext cx="8229600" cy="884238"/>
          </a:xfrm>
        </p:spPr>
        <p:txBody>
          <a:bodyPr/>
          <a:lstStyle/>
          <a:p>
            <a:r>
              <a:rPr lang="en-US" dirty="0" err="1" smtClean="0"/>
              <a:t>DSWorld</a:t>
            </a:r>
            <a:r>
              <a:rPr lang="en-US" dirty="0" smtClean="0"/>
              <a:t>: mapping tool and more</a:t>
            </a:r>
          </a:p>
        </p:txBody>
      </p:sp>
      <p:sp>
        <p:nvSpPr>
          <p:cNvPr id="3" name="Content Placeholder 2"/>
          <p:cNvSpPr>
            <a:spLocks noGrp="1"/>
          </p:cNvSpPr>
          <p:nvPr>
            <p:ph idx="1"/>
          </p:nvPr>
        </p:nvSpPr>
        <p:spPr>
          <a:xfrm>
            <a:off x="457200" y="1371600"/>
            <a:ext cx="8077200" cy="4754563"/>
          </a:xfrm>
        </p:spPr>
        <p:txBody>
          <a:bodyPr/>
          <a:lstStyle/>
          <a:p>
            <a:r>
              <a:rPr lang="en-US" dirty="0" smtClean="0"/>
              <a:t>Need to have Google Earth installed</a:t>
            </a:r>
          </a:p>
          <a:p>
            <a:r>
              <a:rPr lang="en-US" dirty="0" smtClean="0"/>
              <a:t>Tools, Download PC Software, USER-CONTRI-BUTED SOFTWARE, </a:t>
            </a:r>
            <a:r>
              <a:rPr lang="en-US" dirty="0" err="1" smtClean="0"/>
              <a:t>DSWorld</a:t>
            </a:r>
            <a:endParaRPr lang="en-US" dirty="0" smtClean="0"/>
          </a:p>
          <a:p>
            <a:r>
              <a:rPr lang="en-US" sz="3000" dirty="0" smtClean="0">
                <a:hlinkClick r:id="rId2"/>
              </a:rPr>
              <a:t>http://</a:t>
            </a:r>
            <a:r>
              <a:rPr lang="en-US" sz="3000" dirty="0" smtClean="0">
                <a:hlinkClick r:id="rId2"/>
              </a:rPr>
              <a:t>www.ngs.noaa.gov/</a:t>
            </a:r>
            <a:r>
              <a:rPr lang="en-US" sz="3000" dirty="0" smtClean="0">
                <a:hlinkClick r:id="rId2"/>
              </a:rPr>
              <a:t>PC_PROD/PARTNERS/index.shtml</a:t>
            </a:r>
            <a:endParaRPr lang="en-US" sz="3000" dirty="0" smtClean="0"/>
          </a:p>
          <a:p>
            <a:r>
              <a:rPr lang="en-US" sz="3600" b="1" dirty="0" smtClean="0">
                <a:solidFill>
                  <a:srgbClr val="FF0000"/>
                </a:solidFill>
              </a:rPr>
              <a:t>FIRST:</a:t>
            </a:r>
            <a:r>
              <a:rPr lang="en-US" dirty="0" smtClean="0"/>
              <a:t> Tools, Update program to 4.10.16</a:t>
            </a:r>
          </a:p>
          <a:p>
            <a:r>
              <a:rPr lang="en-US" dirty="0" smtClean="0"/>
              <a:t>Enhancement enables you to distinguish </a:t>
            </a:r>
            <a:r>
              <a:rPr lang="en-US" sz="3000" dirty="0" smtClean="0"/>
              <a:t>VERTCON NAVD88 </a:t>
            </a:r>
            <a:r>
              <a:rPr lang="en-US" dirty="0" smtClean="0"/>
              <a:t>from other(control) NAVD88</a:t>
            </a:r>
          </a:p>
          <a:p>
            <a:r>
              <a:rPr lang="en-US" sz="2400" dirty="0" smtClean="0"/>
              <a:t>Firewall/Windows7 could preclude easy updates; call me</a:t>
            </a:r>
          </a:p>
        </p:txBody>
      </p:sp>
      <p:pic>
        <p:nvPicPr>
          <p:cNvPr id="3584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2362200"/>
            <a:ext cx="91440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533400"/>
            <a:ext cx="8229600" cy="884238"/>
          </a:xfrm>
        </p:spPr>
        <p:txBody>
          <a:bodyPr/>
          <a:lstStyle/>
          <a:p>
            <a:r>
              <a:rPr lang="en-US" dirty="0" smtClean="0"/>
              <a:t>Demonstration</a:t>
            </a:r>
          </a:p>
        </p:txBody>
      </p:sp>
      <p:sp>
        <p:nvSpPr>
          <p:cNvPr id="36867" name="Content Placeholder 2"/>
          <p:cNvSpPr>
            <a:spLocks noGrp="1"/>
          </p:cNvSpPr>
          <p:nvPr>
            <p:ph idx="1"/>
          </p:nvPr>
        </p:nvSpPr>
        <p:spPr/>
        <p:txBody>
          <a:bodyPr/>
          <a:lstStyle/>
          <a:p>
            <a:pPr marL="0" indent="0" algn="ctr">
              <a:buFont typeface="Arial" charset="0"/>
              <a:buNone/>
            </a:pPr>
            <a:r>
              <a:rPr lang="en-US" smtClean="0"/>
              <a:t>Mapping</a:t>
            </a:r>
          </a:p>
          <a:p>
            <a:pPr marL="0" indent="0">
              <a:buFont typeface="Arial" charset="0"/>
              <a:buNone/>
            </a:pPr>
            <a:r>
              <a:rPr lang="en-US" smtClean="0"/>
              <a:t>County example, Toggle between V &amp; V-88only</a:t>
            </a:r>
          </a:p>
          <a:p>
            <a:pPr marL="0" indent="0">
              <a:buFont typeface="Arial" charset="0"/>
              <a:buNone/>
            </a:pPr>
            <a:r>
              <a:rPr lang="en-US" smtClean="0"/>
              <a:t>CORS: Tools/Options/4char;  OPUS-DB</a:t>
            </a:r>
          </a:p>
          <a:p>
            <a:pPr marL="0" indent="0">
              <a:buFont typeface="Arial" charset="0"/>
              <a:buNone/>
            </a:pPr>
            <a:r>
              <a:rPr lang="en-US" smtClean="0"/>
              <a:t>All NGSIDB: color represents CONDITION</a:t>
            </a:r>
          </a:p>
          <a:p>
            <a:pPr marL="0" indent="0" algn="ctr">
              <a:buFont typeface="Arial" charset="0"/>
              <a:buNone/>
            </a:pPr>
            <a:r>
              <a:rPr lang="en-US" smtClean="0"/>
              <a:t>Submissions</a:t>
            </a:r>
          </a:p>
          <a:p>
            <a:pPr marL="0" indent="0">
              <a:buFont typeface="Arial" charset="0"/>
              <a:buNone/>
            </a:pPr>
            <a:r>
              <a:rPr lang="en-US" smtClean="0"/>
              <a:t>Recovery Notes, incl Destroyed; Photo Naming Convention, Editing Tools; Correct County, Photo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17776" y="-533400"/>
            <a:ext cx="13716000" cy="857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3976" y="2971800"/>
            <a:ext cx="811213"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13253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Marti.ikehara@noaa.gov</a:t>
            </a:r>
          </a:p>
        </p:txBody>
      </p:sp>
      <p:pic>
        <p:nvPicPr>
          <p:cNvPr id="1026" name="Picture 2" descr="C:\Users\Marti.Ikehara\Pictures\My Photos\2011\Flowers\DSCN3849.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143000"/>
            <a:ext cx="7315200" cy="548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8096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Multi-year CORS Solution: MYCS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t>“</a:t>
            </a:r>
            <a:r>
              <a:rPr lang="en-US" sz="2800" dirty="0"/>
              <a:t>Multiyear” effort began </a:t>
            </a:r>
            <a:r>
              <a:rPr lang="en-US" sz="2800" dirty="0" smtClean="0"/>
              <a:t>6 </a:t>
            </a:r>
            <a:r>
              <a:rPr lang="en-US" sz="2800" dirty="0"/>
              <a:t>years ago</a:t>
            </a:r>
          </a:p>
          <a:p>
            <a:pPr eaLnBrk="1" fontAlgn="auto" hangingPunct="1">
              <a:spcAft>
                <a:spcPts val="0"/>
              </a:spcAft>
              <a:buFont typeface="Arial" pitchFamily="34" charset="0"/>
              <a:buChar char="•"/>
              <a:defRPr/>
            </a:pPr>
            <a:r>
              <a:rPr lang="en-US" sz="2800" dirty="0" smtClean="0"/>
              <a:t>IGS </a:t>
            </a:r>
            <a:r>
              <a:rPr lang="en-US" sz="2800" dirty="0"/>
              <a:t>proposed re-processing all data to re-compute station coordinates, </a:t>
            </a:r>
            <a:r>
              <a:rPr lang="en-US" sz="2800" dirty="0" smtClean="0"/>
              <a:t>orbits, </a:t>
            </a:r>
            <a:r>
              <a:rPr lang="en-US" sz="2800" dirty="0"/>
              <a:t>and </a:t>
            </a:r>
            <a:r>
              <a:rPr lang="en-US" sz="2800" dirty="0" smtClean="0"/>
              <a:t>EOPs (earth orientation parameters) </a:t>
            </a:r>
            <a:r>
              <a:rPr lang="en-US" sz="2800" dirty="0" err="1" smtClean="0"/>
              <a:t>fr</a:t>
            </a:r>
            <a:r>
              <a:rPr lang="en-US" sz="2800" dirty="0" smtClean="0"/>
              <a:t> 1994-present</a:t>
            </a:r>
          </a:p>
          <a:p>
            <a:pPr eaLnBrk="1" fontAlgn="auto" hangingPunct="1">
              <a:spcAft>
                <a:spcPts val="0"/>
              </a:spcAft>
              <a:buFont typeface="Arial" pitchFamily="34" charset="0"/>
              <a:buChar char="•"/>
              <a:defRPr/>
            </a:pPr>
            <a:r>
              <a:rPr lang="en-US" sz="2800" dirty="0"/>
              <a:t>NGS began with a revision of </a:t>
            </a:r>
            <a:r>
              <a:rPr lang="en-US" sz="2800" dirty="0" smtClean="0"/>
              <a:t>PAGES software </a:t>
            </a:r>
            <a:r>
              <a:rPr lang="en-US" sz="2800" dirty="0"/>
              <a:t>and processing strategy driven by weak NGS orbit </a:t>
            </a:r>
            <a:r>
              <a:rPr lang="en-US" sz="2800" dirty="0" smtClean="0"/>
              <a:t>contributions </a:t>
            </a:r>
            <a:r>
              <a:rPr lang="en-US" sz="2800" dirty="0"/>
              <a:t>to </a:t>
            </a:r>
            <a:r>
              <a:rPr lang="en-US" sz="2800" dirty="0" smtClean="0"/>
              <a:t>IGS</a:t>
            </a:r>
          </a:p>
          <a:p>
            <a:pPr eaLnBrk="1" fontAlgn="auto" hangingPunct="1">
              <a:spcAft>
                <a:spcPts val="0"/>
              </a:spcAft>
              <a:buFont typeface="Arial" pitchFamily="34" charset="0"/>
              <a:buChar char="•"/>
              <a:defRPr/>
            </a:pPr>
            <a:r>
              <a:rPr lang="en-US" sz="2800" dirty="0"/>
              <a:t>860 weekly (full history) CORS</a:t>
            </a:r>
            <a:r>
              <a:rPr lang="en-US" sz="2800" dirty="0" smtClean="0"/>
              <a:t>+ ~230 global </a:t>
            </a:r>
            <a:r>
              <a:rPr lang="en-US" sz="2800" dirty="0"/>
              <a:t>SINEX files containing X,Y,Z positions and full variance-covariance </a:t>
            </a:r>
            <a:r>
              <a:rPr lang="en-US" sz="2800" dirty="0" smtClean="0"/>
              <a:t>information</a:t>
            </a:r>
          </a:p>
          <a:p>
            <a:pPr eaLnBrk="1" fontAlgn="auto" hangingPunct="1">
              <a:spcAft>
                <a:spcPts val="0"/>
              </a:spcAft>
              <a:buFont typeface="Arial" pitchFamily="34" charset="0"/>
              <a:buChar char="•"/>
              <a:defRPr/>
            </a:pPr>
            <a:r>
              <a:rPr lang="en-US" sz="2800" dirty="0" smtClean="0"/>
              <a:t>Coordinates published (online) on Sept 6, 2011</a:t>
            </a:r>
            <a:endParaRPr lang="en-US" sz="2800" dirty="0"/>
          </a:p>
          <a:p>
            <a:pPr eaLnBrk="1" fontAlgn="auto" hangingPunct="1">
              <a:spcAft>
                <a:spcPts val="0"/>
              </a:spcAft>
              <a:buFont typeface="Arial" pitchFamily="34" charset="0"/>
              <a:buChar char="•"/>
              <a:defRPr/>
            </a:pPr>
            <a:endParaRPr lang="en-US" sz="2800" dirty="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533400"/>
            <a:ext cx="8229600" cy="868363"/>
          </a:xfrm>
        </p:spPr>
        <p:txBody>
          <a:bodyPr rtlCol="0">
            <a:normAutofit fontScale="90000"/>
          </a:bodyPr>
          <a:lstStyle/>
          <a:p>
            <a:pPr eaLnBrk="1" fontAlgn="auto" hangingPunct="1">
              <a:spcAft>
                <a:spcPts val="0"/>
              </a:spcAft>
              <a:defRPr/>
            </a:pPr>
            <a:r>
              <a:rPr lang="en-US" dirty="0" smtClean="0"/>
              <a:t>Geodetic Reference Frames</a:t>
            </a:r>
            <a:br>
              <a:rPr lang="en-US" dirty="0" smtClean="0"/>
            </a:br>
            <a:r>
              <a:rPr lang="en-US" dirty="0" smtClean="0"/>
              <a:t>past and present</a:t>
            </a:r>
            <a:endParaRPr lang="en-US" dirty="0"/>
          </a:p>
        </p:txBody>
      </p:sp>
      <p:sp>
        <p:nvSpPr>
          <p:cNvPr id="9219" name="Content Placeholder 5"/>
          <p:cNvSpPr>
            <a:spLocks noGrp="1"/>
          </p:cNvSpPr>
          <p:nvPr>
            <p:ph idx="1"/>
          </p:nvPr>
        </p:nvSpPr>
        <p:spPr/>
        <p:txBody>
          <a:bodyPr/>
          <a:lstStyle/>
          <a:p>
            <a:pPr marL="0" indent="0" eaLnBrk="1" hangingPunct="1">
              <a:buFont typeface="Arial" charset="0"/>
              <a:buNone/>
            </a:pPr>
            <a:endParaRPr lang="en-US" smtClean="0"/>
          </a:p>
        </p:txBody>
      </p:sp>
      <p:pic>
        <p:nvPicPr>
          <p:cNvPr id="9220"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l="25461" t="40639" r="14113" b="12383"/>
          <a:stretch>
            <a:fillRect/>
          </a:stretch>
        </p:blipFill>
        <p:spPr bwMode="auto">
          <a:xfrm>
            <a:off x="-12700" y="1600200"/>
            <a:ext cx="9156700" cy="4830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221" name="TextBox 6"/>
          <p:cNvSpPr txBox="1">
            <a:spLocks noChangeArrowheads="1"/>
          </p:cNvSpPr>
          <p:nvPr/>
        </p:nvSpPr>
        <p:spPr bwMode="auto">
          <a:xfrm>
            <a:off x="1581150" y="4965700"/>
            <a:ext cx="1057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a:t>xxxxxxx</a:t>
            </a:r>
            <a:r>
              <a:rPr lang="en-US"/>
              <a:t>x</a:t>
            </a:r>
          </a:p>
        </p:txBody>
      </p:sp>
      <p:sp>
        <p:nvSpPr>
          <p:cNvPr id="9222" name="TextBox 11"/>
          <p:cNvSpPr txBox="1">
            <a:spLocks noChangeArrowheads="1"/>
          </p:cNvSpPr>
          <p:nvPr/>
        </p:nvSpPr>
        <p:spPr bwMode="auto">
          <a:xfrm>
            <a:off x="1695450" y="5391150"/>
            <a:ext cx="12779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xxxxxxxxxxx</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0">
            <a:normAutofit fontScale="90000"/>
          </a:bodyPr>
          <a:lstStyle/>
          <a:p>
            <a:pPr eaLnBrk="1" fontAlgn="auto" hangingPunct="1">
              <a:spcAft>
                <a:spcPts val="0"/>
              </a:spcAft>
              <a:defRPr/>
            </a:pPr>
            <a:r>
              <a:rPr lang="en-US" dirty="0" smtClean="0"/>
              <a:t>So, what’s different about the CORS coordinates?</a:t>
            </a:r>
            <a:endParaRPr lang="en-US" dirty="0"/>
          </a:p>
        </p:txBody>
      </p:sp>
      <p:sp>
        <p:nvSpPr>
          <p:cNvPr id="3" name="Content Placeholder 2"/>
          <p:cNvSpPr>
            <a:spLocks noGrp="1"/>
          </p:cNvSpPr>
          <p:nvPr>
            <p:ph idx="1"/>
          </p:nvPr>
        </p:nvSpPr>
        <p:spPr>
          <a:ln>
            <a:solidFill>
              <a:schemeClr val="accent2">
                <a:lumMod val="75000"/>
              </a:schemeClr>
            </a:solidFill>
          </a:ln>
        </p:spPr>
        <p:txBody>
          <a:bodyPr rtlCol="0">
            <a:normAutofit lnSpcReduction="10000"/>
          </a:bodyPr>
          <a:lstStyle/>
          <a:p>
            <a:pPr eaLnBrk="1" fontAlgn="auto" hangingPunct="1">
              <a:spcAft>
                <a:spcPts val="0"/>
              </a:spcAft>
              <a:buFont typeface="Arial" pitchFamily="34" charset="0"/>
              <a:buChar char="•"/>
              <a:defRPr/>
            </a:pPr>
            <a:r>
              <a:rPr lang="en-US" dirty="0" smtClean="0"/>
              <a:t>Change to </a:t>
            </a:r>
            <a:r>
              <a:rPr lang="en-US" dirty="0"/>
              <a:t>absolute antenna calibrations</a:t>
            </a:r>
            <a:endParaRPr lang="en-US" dirty="0" smtClean="0"/>
          </a:p>
          <a:p>
            <a:pPr lvl="1" eaLnBrk="1" fontAlgn="auto" hangingPunct="1">
              <a:spcAft>
                <a:spcPts val="0"/>
              </a:spcAft>
              <a:buFont typeface="Arial" pitchFamily="34" charset="0"/>
              <a:buChar char="–"/>
              <a:defRPr/>
            </a:pPr>
            <a:r>
              <a:rPr lang="en-US" dirty="0" smtClean="0"/>
              <a:t>Use absolute cal. in </a:t>
            </a:r>
            <a:r>
              <a:rPr lang="en-US" dirty="0" smtClean="0">
                <a:solidFill>
                  <a:srgbClr val="FF9900"/>
                </a:solidFill>
                <a:effectLst>
                  <a:outerShdw blurRad="38100" dist="38100" dir="2700000" algn="tl">
                    <a:srgbClr val="000000">
                      <a:alpha val="43137"/>
                    </a:srgbClr>
                  </a:outerShdw>
                </a:effectLst>
              </a:rPr>
              <a:t>your</a:t>
            </a:r>
            <a:r>
              <a:rPr lang="en-US" dirty="0" smtClean="0"/>
              <a:t> processing: DON’T MIX!</a:t>
            </a:r>
          </a:p>
          <a:p>
            <a:pPr eaLnBrk="1" fontAlgn="auto" hangingPunct="1">
              <a:spcAft>
                <a:spcPts val="0"/>
              </a:spcAft>
              <a:buFont typeface="Arial" pitchFamily="34" charset="0"/>
              <a:buChar char="•"/>
              <a:defRPr/>
            </a:pPr>
            <a:r>
              <a:rPr lang="en-US" dirty="0" smtClean="0"/>
              <a:t>Better because 8 more years of:</a:t>
            </a:r>
          </a:p>
          <a:p>
            <a:pPr lvl="1" eaLnBrk="1" fontAlgn="auto" hangingPunct="1">
              <a:spcAft>
                <a:spcPts val="0"/>
              </a:spcAft>
              <a:buFont typeface="Arial" pitchFamily="34" charset="0"/>
              <a:buChar char="–"/>
              <a:defRPr/>
            </a:pPr>
            <a:r>
              <a:rPr lang="en-US" dirty="0" smtClean="0"/>
              <a:t>International CGPS sites</a:t>
            </a:r>
          </a:p>
          <a:p>
            <a:pPr lvl="1" eaLnBrk="1" fontAlgn="auto" hangingPunct="1">
              <a:spcAft>
                <a:spcPts val="0"/>
              </a:spcAft>
              <a:buFont typeface="Arial" pitchFamily="34" charset="0"/>
              <a:buChar char="–"/>
              <a:defRPr/>
            </a:pPr>
            <a:r>
              <a:rPr lang="en-US" dirty="0" smtClean="0"/>
              <a:t>CORS data</a:t>
            </a:r>
            <a:r>
              <a:rPr lang="en-US" dirty="0"/>
              <a:t>:</a:t>
            </a:r>
            <a:r>
              <a:rPr lang="en-US" dirty="0" smtClean="0"/>
              <a:t> about 1600 total, ~1000 w/ &gt;2.5 </a:t>
            </a:r>
            <a:r>
              <a:rPr lang="en-US" dirty="0" err="1" smtClean="0"/>
              <a:t>yrs</a:t>
            </a:r>
            <a:endParaRPr lang="en-US" dirty="0" smtClean="0"/>
          </a:p>
          <a:p>
            <a:pPr lvl="1" eaLnBrk="1" fontAlgn="auto" hangingPunct="1">
              <a:spcAft>
                <a:spcPts val="0"/>
              </a:spcAft>
              <a:buFont typeface="Arial" pitchFamily="34" charset="0"/>
              <a:buChar char="–"/>
              <a:defRPr/>
            </a:pPr>
            <a:r>
              <a:rPr lang="en-US" dirty="0" smtClean="0"/>
              <a:t>Orbit determination sophistication</a:t>
            </a:r>
          </a:p>
          <a:p>
            <a:pPr lvl="1" eaLnBrk="1" fontAlgn="auto" hangingPunct="1">
              <a:spcAft>
                <a:spcPts val="0"/>
              </a:spcAft>
              <a:buFont typeface="Arial" pitchFamily="34" charset="0"/>
              <a:buChar char="–"/>
              <a:defRPr/>
            </a:pPr>
            <a:r>
              <a:rPr lang="en-US" dirty="0"/>
              <a:t>CORS velocity data</a:t>
            </a:r>
          </a:p>
          <a:p>
            <a:pPr eaLnBrk="1" fontAlgn="auto" hangingPunct="1">
              <a:spcAft>
                <a:spcPts val="0"/>
              </a:spcAft>
              <a:buFont typeface="Arial" pitchFamily="34" charset="0"/>
              <a:buChar char="•"/>
              <a:defRPr/>
            </a:pPr>
            <a:r>
              <a:rPr lang="en-US" dirty="0" smtClean="0"/>
              <a:t>Better HTDP modeling for those w/ &lt;2.5 </a:t>
            </a:r>
            <a:r>
              <a:rPr lang="en-US" dirty="0" err="1" smtClean="0"/>
              <a:t>yrs</a:t>
            </a:r>
            <a:endParaRPr lang="en-US" dirty="0" smtClean="0"/>
          </a:p>
          <a:p>
            <a:pPr eaLnBrk="1" fontAlgn="auto" hangingPunct="1">
              <a:spcAft>
                <a:spcPts val="0"/>
              </a:spcAft>
              <a:buFont typeface="Arial" pitchFamily="34" charset="0"/>
              <a:buChar char="•"/>
              <a:defRPr/>
            </a:pPr>
            <a:r>
              <a:rPr lang="en-US" dirty="0" smtClean="0"/>
              <a:t>Better processing algorithms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circle(in)">
                                      <p:cBhvr>
                                        <p:cTn id="25" dur="2000"/>
                                        <p:tgtEl>
                                          <p:spTgt spid="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3">
                                            <p:txEl>
                                              <p:pRg st="1" end="1"/>
                                            </p:txEl>
                                          </p:spTgt>
                                        </p:tgtEl>
                                      </p:cBhvr>
                                    </p:animEffect>
                                    <p:animScale>
                                      <p:cBhvr>
                                        <p:cTn id="30" dur="250" autoRev="1" fill="hold"/>
                                        <p:tgtEl>
                                          <p:spTgt spid="3">
                                            <p:txEl>
                                              <p:pRg st="1" end="1"/>
                                            </p:txEl>
                                          </p:spTgt>
                                        </p:tgtEl>
                                      </p:cBhvr>
                                      <p:by x="105000" y="105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5"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2000"/>
                                        <p:tgtEl>
                                          <p:spTgt spid="3">
                                            <p:txEl>
                                              <p:pRg st="5" end="5"/>
                                            </p:txEl>
                                          </p:spTgt>
                                        </p:tgtEl>
                                      </p:cBhvr>
                                    </p:animEffect>
                                    <p:anim calcmode="lin" valueType="num">
                                      <p:cBhvr>
                                        <p:cTn id="52"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3"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6"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additive="base">
                                        <p:cTn id="58"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How do I find the coordinates?</a:t>
            </a:r>
          </a:p>
        </p:txBody>
      </p:sp>
      <p:sp>
        <p:nvSpPr>
          <p:cNvPr id="3" name="Content Placeholder 2"/>
          <p:cNvSpPr>
            <a:spLocks noGrp="1"/>
          </p:cNvSpPr>
          <p:nvPr>
            <p:ph idx="1"/>
          </p:nvPr>
        </p:nvSpPr>
        <p:spPr>
          <a:xfrm>
            <a:off x="381000" y="1219200"/>
            <a:ext cx="8763000" cy="4906963"/>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Individual CORS Coordinate page, as before</a:t>
            </a:r>
          </a:p>
          <a:p>
            <a:pPr eaLnBrk="1" fontAlgn="auto" hangingPunct="1">
              <a:spcAft>
                <a:spcPts val="0"/>
              </a:spcAft>
              <a:buFont typeface="Arial" pitchFamily="34" charset="0"/>
              <a:buChar char="•"/>
              <a:defRPr/>
            </a:pPr>
            <a:r>
              <a:rPr lang="en-US" dirty="0" smtClean="0"/>
              <a:t>On CORS page, Data Products, Coordinates Explained, Table 1, left column hotlinks</a:t>
            </a:r>
          </a:p>
          <a:p>
            <a:pPr marL="0" indent="0" eaLnBrk="1" fontAlgn="auto" hangingPunct="1">
              <a:spcAft>
                <a:spcPts val="0"/>
              </a:spcAft>
              <a:buFont typeface="Arial" pitchFamily="34" charset="0"/>
              <a:buNone/>
              <a:defRPr/>
            </a:pPr>
            <a:r>
              <a:rPr lang="en-US" dirty="0">
                <a:hlinkClick r:id="rId2"/>
              </a:rPr>
              <a:t>http://www.ngs.noaa.gov/CORS/coords.shtml</a:t>
            </a:r>
            <a:endParaRPr lang="en-US" dirty="0" smtClean="0"/>
          </a:p>
          <a:p>
            <a:pPr eaLnBrk="1" fontAlgn="auto" hangingPunct="1">
              <a:spcAft>
                <a:spcPts val="0"/>
              </a:spcAft>
              <a:buFont typeface="Arial" pitchFamily="34" charset="0"/>
              <a:buChar char="•"/>
              <a:defRPr/>
            </a:pPr>
            <a:r>
              <a:rPr lang="en-US" dirty="0" smtClean="0"/>
              <a:t>TWO basic divisions:</a:t>
            </a:r>
          </a:p>
          <a:p>
            <a:pPr lvl="1" eaLnBrk="1" fontAlgn="auto" hangingPunct="1">
              <a:spcAft>
                <a:spcPts val="0"/>
              </a:spcAft>
              <a:buFont typeface="Arial" pitchFamily="34" charset="0"/>
              <a:buChar char="–"/>
              <a:defRPr/>
            </a:pPr>
            <a:r>
              <a:rPr lang="en-US" dirty="0" smtClean="0"/>
              <a:t>One with COMPUTED velocities, one MODELED</a:t>
            </a:r>
          </a:p>
          <a:p>
            <a:pPr eaLnBrk="1" fontAlgn="auto" hangingPunct="1">
              <a:spcAft>
                <a:spcPts val="0"/>
              </a:spcAft>
              <a:buFont typeface="Arial" pitchFamily="34" charset="0"/>
              <a:buChar char="•"/>
              <a:defRPr/>
            </a:pPr>
            <a:r>
              <a:rPr lang="en-US" dirty="0" smtClean="0"/>
              <a:t>TWO basic Ref Frames: IGS08, NAD83</a:t>
            </a:r>
          </a:p>
          <a:p>
            <a:pPr eaLnBrk="1" fontAlgn="auto" hangingPunct="1">
              <a:spcAft>
                <a:spcPts val="0"/>
              </a:spcAft>
              <a:buFont typeface="Arial" pitchFamily="34" charset="0"/>
              <a:buChar char="•"/>
              <a:defRPr/>
            </a:pPr>
            <a:r>
              <a:rPr lang="en-US" dirty="0" smtClean="0"/>
              <a:t>Two types of coordinates/</a:t>
            </a:r>
            <a:r>
              <a:rPr lang="en-US" dirty="0" err="1" smtClean="0"/>
              <a:t>vel</a:t>
            </a:r>
            <a:r>
              <a:rPr lang="en-US" dirty="0" smtClean="0"/>
              <a:t> for each of those: </a:t>
            </a:r>
          </a:p>
          <a:p>
            <a:pPr lvl="1" eaLnBrk="1" fontAlgn="auto" hangingPunct="1">
              <a:spcAft>
                <a:spcPts val="0"/>
              </a:spcAft>
              <a:buFont typeface="Arial" pitchFamily="34" charset="0"/>
              <a:buChar char="–"/>
              <a:defRPr/>
            </a:pPr>
            <a:r>
              <a:rPr lang="en-US" dirty="0" smtClean="0"/>
              <a:t>X,Y,Z </a:t>
            </a:r>
            <a:r>
              <a:rPr lang="en-US" i="1" dirty="0" smtClean="0"/>
              <a:t>AND</a:t>
            </a:r>
            <a:r>
              <a:rPr lang="en-US" dirty="0" smtClean="0"/>
              <a:t> </a:t>
            </a:r>
            <a:r>
              <a:rPr lang="en-US" dirty="0" err="1" smtClean="0"/>
              <a:t>lat</a:t>
            </a:r>
            <a:r>
              <a:rPr lang="en-US" dirty="0" smtClean="0"/>
              <a:t>/long/</a:t>
            </a:r>
            <a:r>
              <a:rPr lang="en-US" dirty="0" err="1" smtClean="0"/>
              <a:t>ht</a:t>
            </a:r>
            <a:r>
              <a:rPr lang="en-US" dirty="0" smtClean="0"/>
              <a:t> (N,E,U)</a:t>
            </a:r>
          </a:p>
          <a:p>
            <a:pPr eaLnBrk="1" fontAlgn="auto" hangingPunct="1">
              <a:spcAft>
                <a:spcPts val="0"/>
              </a:spcAft>
              <a:defRPr/>
            </a:pPr>
            <a:r>
              <a:rPr lang="en-US" u="sng" dirty="0" smtClean="0">
                <a:solidFill>
                  <a:srgbClr val="FF0000"/>
                </a:solidFill>
              </a:rPr>
              <a:t>R</a:t>
            </a:r>
            <a:r>
              <a:rPr lang="en-US" sz="3000" u="sng" dirty="0" smtClean="0">
                <a:solidFill>
                  <a:srgbClr val="FF0000"/>
                </a:solidFill>
              </a:rPr>
              <a:t>ecommend</a:t>
            </a:r>
            <a:r>
              <a:rPr lang="en-US" dirty="0" smtClean="0"/>
              <a:t> using only CORS w/ computed velocities</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additive="base">
                                        <p:cTn id="3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lide 7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411163"/>
            <a:ext cx="8305800" cy="644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7|1.1|11.4|9.5"/>
</p:tagLst>
</file>

<file path=ppt/tags/tag2.xml><?xml version="1.0" encoding="utf-8"?>
<p:tagLst xmlns:a="http://schemas.openxmlformats.org/drawingml/2006/main" xmlns:r="http://schemas.openxmlformats.org/officeDocument/2006/relationships" xmlns:p="http://schemas.openxmlformats.org/presentationml/2006/main">
  <p:tag name="TIMING" val="|19.4"/>
</p:tagLst>
</file>

<file path=ppt/theme/theme1.xml><?xml version="1.0" encoding="utf-8"?>
<a:theme xmlns:a="http://schemas.openxmlformats.org/drawingml/2006/main" name="NGS_Template_1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NGS_Template_1009</Template>
  <TotalTime>1433</TotalTime>
  <Words>2411</Words>
  <Application>Microsoft Office PowerPoint</Application>
  <PresentationFormat>On-screen Show (4:3)</PresentationFormat>
  <Paragraphs>260</Paragraphs>
  <Slides>43</Slides>
  <Notes>9</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NGS_Template_1009</vt:lpstr>
      <vt:lpstr>Office Theme</vt:lpstr>
      <vt:lpstr>Dozen New Things in 2-0-Dozen!</vt:lpstr>
      <vt:lpstr>First 3 (of 12) Topics</vt:lpstr>
      <vt:lpstr>Rationale for Updating the NSRS</vt:lpstr>
      <vt:lpstr>Rationale (cont)</vt:lpstr>
      <vt:lpstr>Multi-year CORS Solution: MYCS</vt:lpstr>
      <vt:lpstr>Geodetic Reference Frames past and present</vt:lpstr>
      <vt:lpstr>So, what’s different about the CORS coordinates?</vt:lpstr>
      <vt:lpstr>How do I find the coordinates?</vt:lpstr>
      <vt:lpstr>Slide 9</vt:lpstr>
      <vt:lpstr>Slide 10</vt:lpstr>
      <vt:lpstr>A Cryptic Evolution of NAD 83</vt:lpstr>
      <vt:lpstr>NEED for a new national adjustment, NA2011 project, for passive geodetic stations</vt:lpstr>
      <vt:lpstr>Slide 13</vt:lpstr>
      <vt:lpstr>Current status of NA2011, mid-Jan 2012</vt:lpstr>
      <vt:lpstr>Next steps, final phases</vt:lpstr>
      <vt:lpstr>GEOID12 Development</vt:lpstr>
      <vt:lpstr>Second 3 (of 12) Topics</vt:lpstr>
      <vt:lpstr>Level Line for Geoid Slope Validation Project</vt:lpstr>
      <vt:lpstr>Surveys Performed</vt:lpstr>
      <vt:lpstr>Existing Geoids vs GSVS11</vt:lpstr>
      <vt:lpstr>Slide 21</vt:lpstr>
      <vt:lpstr>Slide 22</vt:lpstr>
      <vt:lpstr>Rationale for new Datums</vt:lpstr>
      <vt:lpstr>Evolution of Geodetic Datums:  from NAD27/NGVD29 to NAD83/NAVD88 to ?/ ?</vt:lpstr>
      <vt:lpstr>Slide 25</vt:lpstr>
      <vt:lpstr>RTN Validation by NGS</vt:lpstr>
      <vt:lpstr>Slide 27</vt:lpstr>
      <vt:lpstr>Third 3 (of 12) Topics TOOLS</vt:lpstr>
      <vt:lpstr>HTDP, v. 3.1.2</vt:lpstr>
      <vt:lpstr>OPUS-Projects</vt:lpstr>
      <vt:lpstr>Slide 31</vt:lpstr>
      <vt:lpstr>http://beta.ngs.noaa.gov</vt:lpstr>
      <vt:lpstr>Fourth 3 (of 12) Topics</vt:lpstr>
      <vt:lpstr>Slide 34</vt:lpstr>
      <vt:lpstr>Slide 35</vt:lpstr>
      <vt:lpstr>Change highlights</vt:lpstr>
      <vt:lpstr>Slide 37</vt:lpstr>
      <vt:lpstr>Local Accuracies</vt:lpstr>
      <vt:lpstr>http://www.dot.ca.gov/hq/row/landsurveys/geodetic/geodetic_control.html</vt:lpstr>
      <vt:lpstr>DSWorld: mapping tool and more</vt:lpstr>
      <vt:lpstr>Demonstration</vt:lpstr>
      <vt:lpstr>Slide 42</vt:lpstr>
      <vt:lpstr>Marti.ikehara@noaa.gov</vt:lpstr>
    </vt:vector>
  </TitlesOfParts>
  <Company>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 Ikehara</dc:creator>
  <cp:lastModifiedBy>mikehara</cp:lastModifiedBy>
  <cp:revision>137</cp:revision>
  <dcterms:created xsi:type="dcterms:W3CDTF">2011-11-27T16:30:58Z</dcterms:created>
  <dcterms:modified xsi:type="dcterms:W3CDTF">2012-01-13T00:35:26Z</dcterms:modified>
</cp:coreProperties>
</file>