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88"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0" d="100"/>
          <a:sy n="80" d="100"/>
        </p:scale>
        <p:origin x="-27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2ADC41-20F4-4805-8DFE-CE6A6DD22C55}" type="datetimeFigureOut">
              <a:rPr lang="en-US" smtClean="0"/>
              <a:t>4/12/2012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15430A-89CA-41E2-933D-D817BC7F0BD3}" type="slidenum">
              <a:rPr lang="en-US" smtClean="0"/>
              <a:t>‹#›</a:t>
            </a:fld>
            <a:endParaRPr lang="en-US"/>
          </a:p>
        </p:txBody>
      </p:sp>
    </p:spTree>
    <p:extLst>
      <p:ext uri="{BB962C8B-B14F-4D97-AF65-F5344CB8AC3E}">
        <p14:creationId xmlns:p14="http://schemas.microsoft.com/office/powerpoint/2010/main" val="398989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8C18D2F-71E0-408A-AB33-A0DAEB89162A}"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7FBE802-FFA0-4A16-B1E6-EDF3785B02C4}"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1666781-8589-4463-A553-DA29C6FF7030}"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8F8604A-0C99-4761-8898-5AD537C5EC2A}"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E234B1-5B5A-4E91-9250-565309911EAE}" type="slidenum">
              <a:rPr lang="en-US" smtClean="0"/>
              <a:pPr fontAlgn="base">
                <a:spcBef>
                  <a:spcPct val="0"/>
                </a:spcBef>
                <a:spcAft>
                  <a:spcPct val="0"/>
                </a:spcAft>
                <a:defRPr/>
              </a:pPr>
              <a:t>10</a:t>
            </a:fld>
            <a:endParaRPr lang="en-US"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mtClean="0"/>
              <a:t>Conceptual: Generally, Orange represents ‘horizontal’ or NAD83 at present; yellow represents orthometric vertical.</a:t>
            </a:r>
          </a:p>
          <a:p>
            <a:pPr eaLnBrk="1" hangingPunct="1">
              <a:lnSpc>
                <a:spcPct val="90000"/>
              </a:lnSpc>
              <a:spcBef>
                <a:spcPct val="0"/>
              </a:spcBef>
            </a:pPr>
            <a:r>
              <a:rPr lang="en-US" smtClean="0"/>
              <a:t>1)moved fr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eg,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 geoid model and changes in gravity over time (G(t).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93B0EFB-6E8A-48F9-84F9-DA4594ADEC2F}"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267472-4721-45CD-AFD4-B55A4D57F5C3}"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6AAF36B-F209-4C0D-9481-337FFA23AE3D}"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Both available until the passive adjustment is published.</a:t>
            </a:r>
          </a:p>
        </p:txBody>
      </p:sp>
      <p:sp>
        <p:nvSpPr>
          <p:cNvPr id="4" name="Slide Number Placeholder 3"/>
          <p:cNvSpPr>
            <a:spLocks noGrp="1"/>
          </p:cNvSpPr>
          <p:nvPr>
            <p:ph type="sldNum" sz="quarter" idx="5"/>
          </p:nvPr>
        </p:nvSpPr>
        <p:spPr/>
        <p:txBody>
          <a:bodyPr/>
          <a:lstStyle/>
          <a:p>
            <a:pPr>
              <a:defRPr/>
            </a:pPr>
            <a:fld id="{65EB4B03-61E6-4C63-948F-2A0C76524284}"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6938">
              <a:defRPr>
                <a:solidFill>
                  <a:schemeClr val="tx1"/>
                </a:solidFill>
                <a:latin typeface="Calibri" pitchFamily="34" charset="0"/>
              </a:defRPr>
            </a:lvl1pPr>
            <a:lvl2pPr marL="742950" indent="-285750" defTabSz="896938">
              <a:defRPr>
                <a:solidFill>
                  <a:schemeClr val="tx1"/>
                </a:solidFill>
                <a:latin typeface="Calibri" pitchFamily="34" charset="0"/>
              </a:defRPr>
            </a:lvl2pPr>
            <a:lvl3pPr marL="1143000" indent="-228600" defTabSz="896938">
              <a:defRPr>
                <a:solidFill>
                  <a:schemeClr val="tx1"/>
                </a:solidFill>
                <a:latin typeface="Calibri" pitchFamily="34" charset="0"/>
              </a:defRPr>
            </a:lvl3pPr>
            <a:lvl4pPr marL="1600200" indent="-228600" defTabSz="896938">
              <a:defRPr>
                <a:solidFill>
                  <a:schemeClr val="tx1"/>
                </a:solidFill>
                <a:latin typeface="Calibri" pitchFamily="34" charset="0"/>
              </a:defRPr>
            </a:lvl4pPr>
            <a:lvl5pPr marL="2057400" indent="-228600" defTabSz="896938">
              <a:defRPr>
                <a:solidFill>
                  <a:schemeClr val="tx1"/>
                </a:solidFill>
                <a:latin typeface="Calibri" pitchFamily="34" charset="0"/>
              </a:defRPr>
            </a:lvl5pPr>
            <a:lvl6pPr marL="2514600" indent="-228600" defTabSz="896938" fontAlgn="base">
              <a:spcBef>
                <a:spcPct val="0"/>
              </a:spcBef>
              <a:spcAft>
                <a:spcPct val="0"/>
              </a:spcAft>
              <a:defRPr>
                <a:solidFill>
                  <a:schemeClr val="tx1"/>
                </a:solidFill>
                <a:latin typeface="Calibri" pitchFamily="34" charset="0"/>
              </a:defRPr>
            </a:lvl6pPr>
            <a:lvl7pPr marL="2971800" indent="-228600" defTabSz="896938" fontAlgn="base">
              <a:spcBef>
                <a:spcPct val="0"/>
              </a:spcBef>
              <a:spcAft>
                <a:spcPct val="0"/>
              </a:spcAft>
              <a:defRPr>
                <a:solidFill>
                  <a:schemeClr val="tx1"/>
                </a:solidFill>
                <a:latin typeface="Calibri" pitchFamily="34" charset="0"/>
              </a:defRPr>
            </a:lvl7pPr>
            <a:lvl8pPr marL="3429000" indent="-228600" defTabSz="896938" fontAlgn="base">
              <a:spcBef>
                <a:spcPct val="0"/>
              </a:spcBef>
              <a:spcAft>
                <a:spcPct val="0"/>
              </a:spcAft>
              <a:defRPr>
                <a:solidFill>
                  <a:schemeClr val="tx1"/>
                </a:solidFill>
                <a:latin typeface="Calibri" pitchFamily="34" charset="0"/>
              </a:defRPr>
            </a:lvl8pPr>
            <a:lvl9pPr marL="3886200" indent="-228600" defTabSz="89693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6DB5B04-ECE2-4695-91C5-38B05941773B}" type="slidenum">
              <a:rPr lang="en-US" smtClean="0"/>
              <a:pPr fontAlgn="base">
                <a:spcBef>
                  <a:spcPct val="0"/>
                </a:spcBef>
                <a:spcAft>
                  <a:spcPct val="0"/>
                </a:spcAft>
                <a:defRPr/>
              </a:pPr>
              <a:t>20</a:t>
            </a:fld>
            <a:endParaRPr lang="en-US" smtClean="0"/>
          </a:p>
        </p:txBody>
      </p:sp>
      <p:sp>
        <p:nvSpPr>
          <p:cNvPr id="37891"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xfrm>
            <a:off x="685800" y="4344988"/>
            <a:ext cx="5486400"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Trade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243577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269208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126365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13468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32947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4/12/2012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262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4/12/2012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1347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4/12/2012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225222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26540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4/12/2012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arti.ikehara@noa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Ross.Mackay@noaa.gov" TargetMode="Externa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p:txBody>
          <a:bodyPr rtlCol="0">
            <a:normAutofit fontScale="90000"/>
          </a:bodyPr>
          <a:lstStyle/>
          <a:p>
            <a:pPr eaLnBrk="1" fontAlgn="auto" hangingPunct="1">
              <a:spcAft>
                <a:spcPts val="0"/>
              </a:spcAft>
              <a:defRPr/>
            </a:pPr>
            <a:r>
              <a:rPr lang="en-US" sz="4000" dirty="0" smtClean="0">
                <a:latin typeface="Times New Roman" pitchFamily="18" charset="0"/>
                <a:cs typeface="Times New Roman" pitchFamily="18" charset="0"/>
              </a:rPr>
              <a:t>NGS Produces New Coordinates: Is it still NAD83?</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Past, Present, Future</a:t>
            </a:r>
          </a:p>
        </p:txBody>
      </p:sp>
      <p:sp>
        <p:nvSpPr>
          <p:cNvPr id="3" name="Subtitle 2"/>
          <p:cNvSpPr>
            <a:spLocks noGrp="1"/>
          </p:cNvSpPr>
          <p:nvPr>
            <p:ph type="subTitle" idx="1"/>
          </p:nvPr>
        </p:nvSpPr>
        <p:spPr>
          <a:xfrm>
            <a:off x="1371600" y="3733800"/>
            <a:ext cx="6400800" cy="2514600"/>
          </a:xfrm>
        </p:spPr>
        <p:txBody>
          <a:bodyPr rtlCol="0">
            <a:normAutofit lnSpcReduction="10000"/>
          </a:bodyPr>
          <a:lstStyle/>
          <a:p>
            <a:pPr eaLnBrk="1" fontAlgn="auto" hangingPunct="1">
              <a:spcAft>
                <a:spcPts val="0"/>
              </a:spcAft>
              <a:defRPr/>
            </a:pPr>
            <a:r>
              <a:rPr lang="en-US" sz="2800" dirty="0" smtClean="0">
                <a:solidFill>
                  <a:schemeClr val="accent5"/>
                </a:solidFill>
                <a:latin typeface="Times New Roman" pitchFamily="18" charset="0"/>
                <a:cs typeface="Times New Roman" pitchFamily="18" charset="0"/>
              </a:rPr>
              <a:t>Marti </a:t>
            </a:r>
            <a:r>
              <a:rPr lang="en-US" sz="2800" dirty="0" err="1" smtClean="0">
                <a:solidFill>
                  <a:schemeClr val="accent5"/>
                </a:solidFill>
                <a:latin typeface="Times New Roman" pitchFamily="18" charset="0"/>
                <a:cs typeface="Times New Roman" pitchFamily="18" charset="0"/>
              </a:rPr>
              <a:t>Ikehara</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defRPr/>
            </a:pPr>
            <a:r>
              <a:rPr lang="en-US" sz="2800" dirty="0" smtClean="0">
                <a:solidFill>
                  <a:schemeClr val="accent5"/>
                </a:solidFill>
                <a:latin typeface="Times New Roman" pitchFamily="18" charset="0"/>
                <a:cs typeface="Times New Roman" pitchFamily="18" charset="0"/>
              </a:rPr>
              <a:t>California Geodetic Advisor</a:t>
            </a:r>
          </a:p>
          <a:p>
            <a:pPr eaLnBrk="1" fontAlgn="auto" hangingPunct="1">
              <a:spcAft>
                <a:spcPts val="0"/>
              </a:spcAft>
              <a:defRPr/>
            </a:pPr>
            <a:r>
              <a:rPr lang="en-US" sz="2800" dirty="0" smtClean="0">
                <a:solidFill>
                  <a:schemeClr val="accent5"/>
                </a:solidFill>
                <a:latin typeface="Times New Roman" pitchFamily="18" charset="0"/>
                <a:cs typeface="Times New Roman" pitchFamily="18" charset="0"/>
                <a:hlinkClick r:id="rId4"/>
              </a:rPr>
              <a:t>Marti.ikehara@noaa.gov</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defRPr/>
            </a:pPr>
            <a:r>
              <a:rPr lang="en-US" sz="2800" dirty="0" smtClean="0">
                <a:solidFill>
                  <a:schemeClr val="accent5"/>
                </a:solidFill>
                <a:latin typeface="Times New Roman" pitchFamily="18" charset="0"/>
                <a:cs typeface="Times New Roman" pitchFamily="18" charset="0"/>
              </a:rPr>
              <a:t>Sacramento, CA</a:t>
            </a:r>
          </a:p>
          <a:p>
            <a:pPr eaLnBrk="1" fontAlgn="auto" hangingPunct="1">
              <a:spcAft>
                <a:spcPts val="0"/>
              </a:spcAft>
              <a:defRPr/>
            </a:pPr>
            <a:r>
              <a:rPr lang="en-US" sz="2800" b="1" dirty="0" smtClean="0">
                <a:solidFill>
                  <a:schemeClr val="tx1"/>
                </a:solidFill>
                <a:latin typeface="Times New Roman" pitchFamily="18" charset="0"/>
                <a:cs typeface="Times New Roman" pitchFamily="18" charset="0"/>
              </a:rPr>
              <a:t>www.ngs.noaa.gov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9" name="Rectangle 21"/>
          <p:cNvSpPr>
            <a:spLocks noChangeArrowheads="1"/>
          </p:cNvSpPr>
          <p:nvPr/>
        </p:nvSpPr>
        <p:spPr bwMode="auto">
          <a:xfrm>
            <a:off x="609600" y="5181600"/>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a:solidFill>
                  <a:srgbClr val="FF9933"/>
                </a:solidFill>
              </a:rPr>
              <a:t>+</a:t>
            </a:r>
            <a:r>
              <a:rPr lang="en-US" sz="2800">
                <a:solidFill>
                  <a:srgbClr val="FF9933"/>
                </a:solidFill>
                <a:latin typeface="Cambria" pitchFamily="18" charset="0"/>
              </a:rPr>
              <a:t>V</a:t>
            </a:r>
            <a:r>
              <a:rPr lang="en-US" sz="2000" b="1" baseline="-25000">
                <a:solidFill>
                  <a:srgbClr val="FF9933"/>
                </a:solidFill>
                <a:latin typeface="Cambria" pitchFamily="18" charset="0"/>
              </a:rPr>
              <a:t>E</a:t>
            </a:r>
            <a:r>
              <a:rPr lang="en-US">
                <a:solidFill>
                  <a:srgbClr val="FF9933"/>
                </a:solidFill>
              </a:rPr>
              <a:t>+ </a:t>
            </a:r>
            <a:r>
              <a:rPr lang="en-US" sz="2800" i="1">
                <a:solidFill>
                  <a:srgbClr val="FF9933"/>
                </a:solidFill>
                <a:latin typeface="Cambria" pitchFamily="18" charset="0"/>
              </a:rPr>
              <a:t>V</a:t>
            </a:r>
            <a:r>
              <a:rPr lang="en-US" sz="2400" b="1" i="1" baseline="-25000">
                <a:solidFill>
                  <a:srgbClr val="FF9933"/>
                </a:solidFill>
                <a:latin typeface="Cambria" pitchFamily="18" charset="0"/>
              </a:rPr>
              <a:t>Et</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 </a:t>
            </a:r>
            <a:r>
              <a:rPr lang="en-US" sz="2800" i="1">
                <a:solidFill>
                  <a:srgbClr val="FF9933"/>
                </a:solidFill>
                <a:latin typeface="Cambria" pitchFamily="18" charset="0"/>
              </a:rPr>
              <a:t>1</a:t>
            </a:r>
            <a:r>
              <a:rPr lang="en-US" sz="2800">
                <a:solidFill>
                  <a:srgbClr val="FF9933"/>
                </a:solidFill>
                <a:latin typeface="Cambria" pitchFamily="18" charset="0"/>
              </a:rPr>
              <a:t> </a:t>
            </a:r>
          </a:p>
          <a:p>
            <a:r>
              <a:rPr lang="en-US" sz="2800">
                <a:solidFill>
                  <a:srgbClr val="FF9933"/>
                </a:solidFill>
                <a:latin typeface="Cambria" pitchFamily="18" charset="0"/>
              </a:rPr>
              <a:t>ITRF08 (2010.00)</a:t>
            </a:r>
          </a:p>
        </p:txBody>
      </p:sp>
      <p:pic>
        <p:nvPicPr>
          <p:cNvPr id="48150" name="Picture 22" descr="gnps1"/>
          <p:cNvPicPr>
            <a:picLocks noChangeAspect="1" noChangeArrowheads="1"/>
          </p:cNvPicPr>
          <p:nvPr/>
        </p:nvPicPr>
        <p:blipFill>
          <a:blip r:embed="rId3">
            <a:extLst>
              <a:ext uri="{28A0092B-C50C-407E-A947-70E740481C1C}">
                <a14:useLocalDpi xmlns:a14="http://schemas.microsoft.com/office/drawing/2010/main" val="0"/>
              </a:ext>
            </a:extLst>
          </a:blip>
          <a:srcRect l="40013" t="5742" r="6015" b="10117"/>
          <a:stretch>
            <a:fillRect/>
          </a:stretch>
        </p:blipFill>
        <p:spPr bwMode="auto">
          <a:xfrm>
            <a:off x="3962400" y="2895600"/>
            <a:ext cx="2084388" cy="2243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8" name="Rectangle 2"/>
          <p:cNvSpPr>
            <a:spLocks noGrp="1"/>
          </p:cNvSpPr>
          <p:nvPr>
            <p:ph type="title" idx="4294967295"/>
          </p:nvPr>
        </p:nvSpPr>
        <p:spPr>
          <a:xfrm>
            <a:off x="457200" y="304800"/>
            <a:ext cx="8229600" cy="1143000"/>
          </a:xfrm>
        </p:spPr>
        <p:txBody>
          <a:bodyPr/>
          <a:lstStyle/>
          <a:p>
            <a:pPr eaLnBrk="1" hangingPunct="1"/>
            <a:r>
              <a:rPr lang="en-US" sz="3600" smtClean="0"/>
              <a:t>Evolution of Geodetic Datums: </a:t>
            </a:r>
            <a:br>
              <a:rPr lang="en-US" sz="3600" smtClean="0"/>
            </a:br>
            <a:r>
              <a:rPr lang="en-US" sz="3200" smtClean="0"/>
              <a:t>from NAD27/NGVD29 to NAD83/NAVD88 to ?/ ?</a:t>
            </a:r>
          </a:p>
        </p:txBody>
      </p:sp>
      <p:sp>
        <p:nvSpPr>
          <p:cNvPr id="48132"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Old English Text MT" pitchFamily="66" charset="0"/>
              </a:rPr>
              <a:t>H </a:t>
            </a:r>
            <a:r>
              <a:rPr lang="en-US" sz="2800">
                <a:solidFill>
                  <a:srgbClr val="FFFF00"/>
                </a:solidFill>
                <a:latin typeface="Old English Text MT" pitchFamily="66" charset="0"/>
              </a:rPr>
              <a:t>+ V</a:t>
            </a:r>
          </a:p>
          <a:p>
            <a:r>
              <a:rPr lang="en-US" sz="2800">
                <a:solidFill>
                  <a:srgbClr val="FF9933"/>
                </a:solidFill>
                <a:latin typeface="Old English Text MT" pitchFamily="66" charset="0"/>
              </a:rPr>
              <a:t>2 </a:t>
            </a:r>
            <a:r>
              <a:rPr lang="en-US" sz="2800">
                <a:solidFill>
                  <a:srgbClr val="FFFF00"/>
                </a:solidFill>
                <a:latin typeface="Old English Text MT" pitchFamily="66" charset="0"/>
              </a:rPr>
              <a:t>+ 1</a:t>
            </a:r>
          </a:p>
          <a:p>
            <a:r>
              <a:rPr lang="en-US" sz="2800">
                <a:solidFill>
                  <a:srgbClr val="FF9933"/>
                </a:solidFill>
                <a:latin typeface="Old English Text MT" pitchFamily="66" charset="0"/>
              </a:rPr>
              <a:t>27, </a:t>
            </a:r>
            <a:r>
              <a:rPr lang="en-US" sz="2800">
                <a:solidFill>
                  <a:srgbClr val="FFFF00"/>
                </a:solidFill>
                <a:latin typeface="Old English Text MT" pitchFamily="66" charset="0"/>
              </a:rPr>
              <a:t>29</a:t>
            </a:r>
          </a:p>
        </p:txBody>
      </p:sp>
      <p:sp>
        <p:nvSpPr>
          <p:cNvPr id="48135"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r>
              <a:rPr lang="en-US" sz="2800" b="1">
                <a:solidFill>
                  <a:srgbClr val="FF9933"/>
                </a:solidFill>
                <a:latin typeface="Courier"/>
              </a:rPr>
              <a:t>H </a:t>
            </a:r>
            <a:r>
              <a:rPr lang="en-US" sz="2800" b="1">
                <a:solidFill>
                  <a:srgbClr val="FFFF00"/>
                </a:solidFill>
                <a:latin typeface="Courier"/>
              </a:rPr>
              <a:t>+ V</a:t>
            </a:r>
          </a:p>
          <a:p>
            <a:r>
              <a:rPr lang="en-US" sz="2800" b="1">
                <a:solidFill>
                  <a:srgbClr val="FF9933"/>
                </a:solidFill>
                <a:latin typeface="Courier"/>
              </a:rPr>
              <a:t>2 </a:t>
            </a:r>
            <a:r>
              <a:rPr lang="en-US" sz="2800" b="1">
                <a:solidFill>
                  <a:srgbClr val="FFFF00"/>
                </a:solidFill>
                <a:latin typeface="Courier"/>
              </a:rPr>
              <a:t>+ 1</a:t>
            </a:r>
          </a:p>
          <a:p>
            <a:r>
              <a:rPr lang="en-US" sz="2800" b="1">
                <a:solidFill>
                  <a:srgbClr val="FF9933"/>
                </a:solidFill>
                <a:latin typeface="Courier"/>
              </a:rPr>
              <a:t>83(86),</a:t>
            </a:r>
            <a:r>
              <a:rPr lang="en-US" sz="2800" b="1">
                <a:solidFill>
                  <a:srgbClr val="FFFF00"/>
                </a:solidFill>
                <a:latin typeface="Courier"/>
              </a:rPr>
              <a:t>88</a:t>
            </a:r>
          </a:p>
        </p:txBody>
      </p:sp>
      <p:sp>
        <p:nvSpPr>
          <p:cNvPr id="48137" name="Rectangle 9"/>
          <p:cNvSpPr>
            <a:spLocks noChangeArrowheads="1"/>
          </p:cNvSpPr>
          <p:nvPr/>
        </p:nvSpPr>
        <p:spPr bwMode="auto">
          <a:xfrm>
            <a:off x="6629400" y="1447800"/>
            <a:ext cx="2209800" cy="1371600"/>
          </a:xfrm>
          <a:prstGeom prst="rect">
            <a:avLst/>
          </a:prstGeom>
          <a:solidFill>
            <a:schemeClr val="accent1"/>
          </a:solidFill>
          <a:ln w="9525">
            <a:solidFill>
              <a:schemeClr val="tx1"/>
            </a:solidFill>
            <a:miter lim="800000"/>
            <a:headEnd/>
            <a:tailEnd/>
          </a:ln>
        </p:spPr>
        <p:txBody>
          <a:bodyPr wrap="none" anchor="ctr"/>
          <a:lstStyle/>
          <a:p>
            <a:r>
              <a:rPr lang="en-US" sz="2800" b="1">
                <a:solidFill>
                  <a:srgbClr val="FF9933"/>
                </a:solidFill>
                <a:latin typeface="HE_TERMINAL"/>
              </a:rPr>
              <a:t>H + V</a:t>
            </a:r>
            <a:r>
              <a:rPr lang="en-US" b="1" baseline="-25000">
                <a:solidFill>
                  <a:srgbClr val="FF9933"/>
                </a:solidFill>
                <a:latin typeface="HE_TERMINAL"/>
              </a:rPr>
              <a:t>E</a:t>
            </a:r>
            <a:r>
              <a:rPr lang="en-US" sz="2800" b="1">
                <a:solidFill>
                  <a:srgbClr val="FF9933"/>
                </a:solidFill>
                <a:latin typeface="HE_TERMINAL"/>
              </a:rPr>
              <a:t> </a:t>
            </a:r>
            <a:r>
              <a:rPr lang="en-US" sz="2800" b="1">
                <a:solidFill>
                  <a:srgbClr val="FFFF00"/>
                </a:solidFill>
                <a:latin typeface="HE_TERMINAL"/>
              </a:rPr>
              <a:t>+ V</a:t>
            </a:r>
            <a:r>
              <a:rPr lang="en-US" sz="2000" b="1" baseline="-25000">
                <a:solidFill>
                  <a:srgbClr val="FFFF00"/>
                </a:solidFill>
                <a:latin typeface="HE_TERMINAL"/>
              </a:rPr>
              <a:t>O</a:t>
            </a:r>
            <a:endParaRPr lang="en-US" sz="2800" b="1">
              <a:solidFill>
                <a:srgbClr val="FFFF00"/>
              </a:solidFill>
              <a:latin typeface="HE_TERMINAL"/>
            </a:endParaRPr>
          </a:p>
          <a:p>
            <a:r>
              <a:rPr lang="en-US" sz="2800" b="1">
                <a:solidFill>
                  <a:srgbClr val="FF9933"/>
                </a:solidFill>
                <a:latin typeface="HE_TERMINAL"/>
              </a:rPr>
              <a:t>2 + 1 </a:t>
            </a:r>
            <a:r>
              <a:rPr lang="en-US" sz="2800" b="1">
                <a:solidFill>
                  <a:srgbClr val="FFFF00"/>
                </a:solidFill>
                <a:latin typeface="HE_TERMINAL"/>
              </a:rPr>
              <a:t>+ 1</a:t>
            </a:r>
          </a:p>
          <a:p>
            <a:r>
              <a:rPr lang="en-US" sz="2800" b="1">
                <a:solidFill>
                  <a:srgbClr val="FF9933"/>
                </a:solidFill>
                <a:latin typeface="HE_TERMINAL"/>
              </a:rPr>
              <a:t>83(92), </a:t>
            </a:r>
            <a:r>
              <a:rPr lang="en-US" sz="2800" b="1">
                <a:solidFill>
                  <a:srgbClr val="FFFF00"/>
                </a:solidFill>
                <a:latin typeface="HE_TERMINAL"/>
              </a:rPr>
              <a:t>88</a:t>
            </a:r>
          </a:p>
        </p:txBody>
      </p:sp>
      <p:sp>
        <p:nvSpPr>
          <p:cNvPr id="48138"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r>
              <a:rPr lang="en-US"/>
              <a:t>GPS</a:t>
            </a:r>
          </a:p>
        </p:txBody>
      </p:sp>
      <p:sp>
        <p:nvSpPr>
          <p:cNvPr id="48139"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0"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1" name="Text Box 13"/>
          <p:cNvSpPr txBox="1">
            <a:spLocks noChangeArrowheads="1"/>
          </p:cNvSpPr>
          <p:nvPr/>
        </p:nvSpPr>
        <p:spPr bwMode="auto">
          <a:xfrm>
            <a:off x="381000" y="32766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800">
                <a:solidFill>
                  <a:srgbClr val="6600FF"/>
                </a:solidFill>
              </a:rPr>
              <a:t>+</a:t>
            </a:r>
            <a:r>
              <a:rPr lang="en-US" sz="2800" i="1">
                <a:solidFill>
                  <a:srgbClr val="6600FF"/>
                </a:solidFill>
              </a:rPr>
              <a:t>VELOCITIES (time)</a:t>
            </a:r>
            <a:endParaRPr lang="en-US" sz="2800">
              <a:solidFill>
                <a:srgbClr val="6600FF"/>
              </a:solidFill>
            </a:endParaRPr>
          </a:p>
        </p:txBody>
      </p:sp>
      <p:sp>
        <p:nvSpPr>
          <p:cNvPr id="48143" name="Rectangle 15"/>
          <p:cNvSpPr>
            <a:spLocks noChangeArrowheads="1"/>
          </p:cNvSpPr>
          <p:nvPr/>
        </p:nvSpPr>
        <p:spPr bwMode="auto">
          <a:xfrm>
            <a:off x="609600" y="3810000"/>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sz="2800">
                <a:solidFill>
                  <a:srgbClr val="FF9933"/>
                </a:solidFill>
                <a:latin typeface="Cambria" pitchFamily="18" charset="0"/>
              </a:rPr>
              <a:t>+ V</a:t>
            </a:r>
            <a:r>
              <a:rPr lang="en-US" sz="2000" b="1" baseline="-25000">
                <a:solidFill>
                  <a:srgbClr val="FF9933"/>
                </a:solidFill>
                <a:latin typeface="Cambria" pitchFamily="18" charset="0"/>
              </a:rPr>
              <a:t>E </a:t>
            </a:r>
            <a:r>
              <a:rPr lang="en-US" sz="2800">
                <a:solidFill>
                  <a:srgbClr val="FFFF00"/>
                </a:solidFill>
                <a:latin typeface="Cambria" pitchFamily="18" charset="0"/>
              </a:rPr>
              <a:t>+</a:t>
            </a:r>
            <a:r>
              <a:rPr lang="en-US">
                <a:solidFill>
                  <a:srgbClr val="FFFF00"/>
                </a:solidFill>
              </a:rPr>
              <a:t> </a:t>
            </a:r>
            <a:r>
              <a:rPr lang="en-US" sz="2800">
                <a:solidFill>
                  <a:srgbClr val="FFFF00"/>
                </a:solidFill>
                <a:latin typeface="Cambria" pitchFamily="18" charset="0"/>
              </a:rPr>
              <a:t>V</a:t>
            </a:r>
            <a:r>
              <a:rPr lang="en-US" sz="2000" b="1" baseline="-25000">
                <a:solidFill>
                  <a:srgbClr val="FFFF00"/>
                </a:solidFill>
                <a:latin typeface="Cambria" pitchFamily="18" charset="0"/>
              </a:rPr>
              <a:t>O</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a:t>
            </a:r>
            <a:r>
              <a:rPr lang="en-US" sz="2800">
                <a:solidFill>
                  <a:srgbClr val="FFFF00"/>
                </a:solidFill>
                <a:latin typeface="Cambria" pitchFamily="18" charset="0"/>
              </a:rPr>
              <a:t>+ 1</a:t>
            </a:r>
            <a:r>
              <a:rPr lang="en-US" sz="2800">
                <a:solidFill>
                  <a:srgbClr val="FF9933"/>
                </a:solidFill>
                <a:latin typeface="Cambria" pitchFamily="18" charset="0"/>
              </a:rPr>
              <a:t> </a:t>
            </a:r>
          </a:p>
          <a:p>
            <a:r>
              <a:rPr lang="en-US" sz="2800">
                <a:solidFill>
                  <a:srgbClr val="FF9933"/>
                </a:solidFill>
                <a:latin typeface="Cambria" pitchFamily="18" charset="0"/>
              </a:rPr>
              <a:t>83(11)+</a:t>
            </a:r>
            <a:r>
              <a:rPr lang="en-US" sz="2800" i="1">
                <a:solidFill>
                  <a:srgbClr val="FF9933"/>
                </a:solidFill>
                <a:latin typeface="Cambria" pitchFamily="18" charset="0"/>
              </a:rPr>
              <a:t>HTDP</a:t>
            </a:r>
            <a:r>
              <a:rPr lang="en-US" sz="2800">
                <a:solidFill>
                  <a:srgbClr val="FF9933"/>
                </a:solidFill>
                <a:latin typeface="Cambria" pitchFamily="18" charset="0"/>
              </a:rPr>
              <a:t>, </a:t>
            </a:r>
            <a:r>
              <a:rPr lang="en-US" sz="2800">
                <a:solidFill>
                  <a:srgbClr val="FFFF00"/>
                </a:solidFill>
                <a:latin typeface="Cambria" pitchFamily="18" charset="0"/>
              </a:rPr>
              <a:t>88</a:t>
            </a:r>
          </a:p>
        </p:txBody>
      </p:sp>
      <p:cxnSp>
        <p:nvCxnSpPr>
          <p:cNvPr id="48147"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152" name="AutoShape 24"/>
          <p:cNvSpPr>
            <a:spLocks noChangeArrowheads="1"/>
          </p:cNvSpPr>
          <p:nvPr/>
        </p:nvSpPr>
        <p:spPr bwMode="auto">
          <a:xfrm>
            <a:off x="4191000" y="5410200"/>
            <a:ext cx="838200" cy="304800"/>
          </a:xfrm>
          <a:prstGeom prst="rightArrow">
            <a:avLst>
              <a:gd name="adj1" fmla="val 50000"/>
              <a:gd name="adj2" fmla="val 68750"/>
            </a:avLst>
          </a:prstGeom>
          <a:solidFill>
            <a:srgbClr val="FF9933"/>
          </a:solidFill>
          <a:ln w="9525">
            <a:solidFill>
              <a:schemeClr val="tx1"/>
            </a:solidFill>
            <a:miter lim="800000"/>
            <a:headEnd/>
            <a:tailEnd/>
          </a:ln>
        </p:spPr>
        <p:txBody>
          <a:bodyPr wrap="none" anchor="ctr"/>
          <a:lstStyle/>
          <a:p>
            <a:endParaRPr lang="en-US"/>
          </a:p>
        </p:txBody>
      </p:sp>
      <p:sp>
        <p:nvSpPr>
          <p:cNvPr id="48153" name="Text Box 25"/>
          <p:cNvSpPr txBox="1">
            <a:spLocks noChangeArrowheads="1"/>
          </p:cNvSpPr>
          <p:nvPr/>
        </p:nvSpPr>
        <p:spPr bwMode="auto">
          <a:xfrm>
            <a:off x="3886200" y="5867400"/>
            <a:ext cx="17526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10000"/>
              </a:spcBef>
            </a:pPr>
            <a:r>
              <a:rPr lang="en-US" b="1">
                <a:solidFill>
                  <a:srgbClr val="FF0000"/>
                </a:solidFill>
              </a:rPr>
              <a:t>+ GRAVITY</a:t>
            </a:r>
          </a:p>
          <a:p>
            <a:pPr eaLnBrk="1" hangingPunct="1">
              <a:spcBef>
                <a:spcPct val="10000"/>
              </a:spcBef>
            </a:pPr>
            <a:r>
              <a:rPr lang="en-US" b="1">
                <a:solidFill>
                  <a:srgbClr val="FF0000"/>
                </a:solidFill>
              </a:rPr>
              <a:t>(geoid model)</a:t>
            </a:r>
          </a:p>
        </p:txBody>
      </p:sp>
      <p:sp>
        <p:nvSpPr>
          <p:cNvPr id="48151" name="AutoShape 23"/>
          <p:cNvSpPr>
            <a:spLocks noChangeArrowheads="1"/>
          </p:cNvSpPr>
          <p:nvPr/>
        </p:nvSpPr>
        <p:spPr bwMode="auto">
          <a:xfrm>
            <a:off x="5029200" y="3429000"/>
            <a:ext cx="4114800" cy="3429000"/>
          </a:xfrm>
          <a:prstGeom prst="star16">
            <a:avLst>
              <a:gd name="adj" fmla="val 33569"/>
            </a:avLst>
          </a:prstGeom>
          <a:solidFill>
            <a:srgbClr val="6600FF"/>
          </a:solidFill>
          <a:ln w="38100" algn="ctr">
            <a:solidFill>
              <a:schemeClr val="tx1"/>
            </a:solidFill>
            <a:miter lim="800000"/>
            <a:headEnd/>
            <a:tailEnd/>
          </a:ln>
        </p:spPr>
        <p:txBody>
          <a:bodyPr wrap="none" anchor="ctr"/>
          <a:lstStyle/>
          <a:p>
            <a:endParaRPr lang="en-US" sz="2800" b="1" i="1">
              <a:solidFill>
                <a:srgbClr val="FF9933"/>
              </a:solidFill>
            </a:endParaRPr>
          </a:p>
        </p:txBody>
      </p:sp>
      <p:sp>
        <p:nvSpPr>
          <p:cNvPr id="48148" name="Rectangle 20"/>
          <p:cNvSpPr>
            <a:spLocks noChangeArrowheads="1"/>
          </p:cNvSpPr>
          <p:nvPr/>
        </p:nvSpPr>
        <p:spPr bwMode="auto">
          <a:xfrm>
            <a:off x="5943600" y="4144963"/>
            <a:ext cx="335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400" b="1">
                <a:solidFill>
                  <a:srgbClr val="FF9933"/>
                </a:solidFill>
                <a:latin typeface="Cambria" pitchFamily="18" charset="0"/>
              </a:rPr>
              <a:t>H + </a:t>
            </a:r>
            <a:r>
              <a:rPr lang="en-US" sz="2400" b="1" i="1">
                <a:solidFill>
                  <a:srgbClr val="FF9933"/>
                </a:solidFill>
                <a:latin typeface="Cambria" pitchFamily="18" charset="0"/>
              </a:rPr>
              <a:t>H</a:t>
            </a:r>
            <a:r>
              <a:rPr lang="en-US" sz="2800" b="1" i="1" baseline="-25000">
                <a:solidFill>
                  <a:srgbClr val="FF9933"/>
                </a:solidFill>
                <a:latin typeface="Cambria" pitchFamily="18" charset="0"/>
              </a:rPr>
              <a:t>t</a:t>
            </a:r>
            <a:r>
              <a:rPr lang="en-US" sz="2400" b="1">
                <a:solidFill>
                  <a:srgbClr val="FF9933"/>
                </a:solidFill>
                <a:latin typeface="Cambria" pitchFamily="18" charset="0"/>
              </a:rPr>
              <a:t> </a:t>
            </a:r>
            <a:r>
              <a:rPr lang="en-US" sz="2400" b="1">
                <a:solidFill>
                  <a:srgbClr val="FF9933"/>
                </a:solidFill>
              </a:rPr>
              <a:t>+</a:t>
            </a:r>
            <a:r>
              <a:rPr lang="en-US" sz="2400" b="1">
                <a:solidFill>
                  <a:srgbClr val="FF9933"/>
                </a:solidFill>
                <a:latin typeface="Cambria" pitchFamily="18" charset="0"/>
              </a:rPr>
              <a:t>V</a:t>
            </a:r>
            <a:r>
              <a:rPr lang="en-US" sz="2800" b="1" baseline="-25000">
                <a:solidFill>
                  <a:srgbClr val="FF9933"/>
                </a:solidFill>
                <a:latin typeface="Cambria" pitchFamily="18" charset="0"/>
              </a:rPr>
              <a:t>E</a:t>
            </a:r>
            <a:r>
              <a:rPr lang="en-US" sz="2400" b="1">
                <a:solidFill>
                  <a:srgbClr val="FF9933"/>
                </a:solidFill>
              </a:rPr>
              <a:t>+ </a:t>
            </a:r>
            <a:r>
              <a:rPr lang="en-US" sz="2400" b="1" i="1">
                <a:solidFill>
                  <a:srgbClr val="FF9933"/>
                </a:solidFill>
                <a:latin typeface="Cambria" pitchFamily="18" charset="0"/>
              </a:rPr>
              <a:t>V</a:t>
            </a:r>
            <a:r>
              <a:rPr lang="en-US" sz="2800" b="1" i="1" baseline="-25000">
                <a:solidFill>
                  <a:srgbClr val="FF9933"/>
                </a:solidFill>
                <a:latin typeface="Cambria" pitchFamily="18" charset="0"/>
              </a:rPr>
              <a:t>Et</a:t>
            </a:r>
            <a:endParaRPr lang="en-US" sz="2800" b="1" baseline="-25000">
              <a:solidFill>
                <a:srgbClr val="FF9933"/>
              </a:solidFill>
              <a:latin typeface="Cambria" pitchFamily="18" charset="0"/>
            </a:endParaRPr>
          </a:p>
          <a:p>
            <a:pPr>
              <a:lnSpc>
                <a:spcPct val="75000"/>
              </a:lnSpc>
            </a:pPr>
            <a:r>
              <a:rPr lang="en-US" sz="2400">
                <a:solidFill>
                  <a:srgbClr val="FF9933"/>
                </a:solidFill>
                <a:latin typeface="Cambria" pitchFamily="18" charset="0"/>
              </a:rPr>
              <a:t>2 + </a:t>
            </a:r>
            <a:r>
              <a:rPr lang="en-US" sz="2400" i="1">
                <a:solidFill>
                  <a:srgbClr val="FF9933"/>
                </a:solidFill>
                <a:latin typeface="Cambria" pitchFamily="18" charset="0"/>
              </a:rPr>
              <a:t>2</a:t>
            </a:r>
            <a:r>
              <a:rPr lang="en-US" sz="2400">
                <a:solidFill>
                  <a:srgbClr val="FF9933"/>
                </a:solidFill>
                <a:latin typeface="Cambria" pitchFamily="18" charset="0"/>
              </a:rPr>
              <a:t> + 1+ </a:t>
            </a:r>
            <a:r>
              <a:rPr lang="en-US" sz="2400" i="1">
                <a:solidFill>
                  <a:srgbClr val="FF9933"/>
                </a:solidFill>
                <a:latin typeface="Cambria" pitchFamily="18" charset="0"/>
              </a:rPr>
              <a:t>1</a:t>
            </a:r>
          </a:p>
          <a:p>
            <a:pPr>
              <a:lnSpc>
                <a:spcPct val="75000"/>
              </a:lnSpc>
            </a:pPr>
            <a:r>
              <a:rPr lang="en-US" sz="2400" b="1">
                <a:solidFill>
                  <a:srgbClr val="FF9933"/>
                </a:solidFill>
                <a:latin typeface="Cambria" pitchFamily="18" charset="0"/>
              </a:rPr>
              <a:t>GEOMETRIC</a:t>
            </a:r>
          </a:p>
          <a:p>
            <a:r>
              <a:rPr lang="en-US" sz="2400" b="1">
                <a:solidFill>
                  <a:srgbClr val="FFFF00"/>
                </a:solidFill>
                <a:latin typeface="Cambria" pitchFamily="18" charset="0"/>
              </a:rPr>
              <a:t>V</a:t>
            </a:r>
            <a:r>
              <a:rPr lang="en-US" sz="2400" b="1" baseline="-25000">
                <a:solidFill>
                  <a:srgbClr val="FFFF00"/>
                </a:solidFill>
                <a:latin typeface="Cambria" pitchFamily="18" charset="0"/>
              </a:rPr>
              <a:t>E</a:t>
            </a:r>
            <a:r>
              <a:rPr lang="en-US" sz="2400" b="1">
                <a:solidFill>
                  <a:srgbClr val="FFFF00"/>
                </a:solidFill>
                <a:latin typeface="Cambria" pitchFamily="18" charset="0"/>
              </a:rPr>
              <a:t> + </a:t>
            </a:r>
            <a:r>
              <a:rPr lang="en-US" sz="2400" b="1" i="1">
                <a:solidFill>
                  <a:srgbClr val="FFFF00"/>
                </a:solidFill>
                <a:latin typeface="Cambria" pitchFamily="18" charset="0"/>
              </a:rPr>
              <a:t>G</a:t>
            </a:r>
            <a:r>
              <a:rPr lang="en-US" sz="2400" b="1" i="1" baseline="-25000">
                <a:solidFill>
                  <a:srgbClr val="FFFF00"/>
                </a:solidFill>
                <a:latin typeface="Cambria" pitchFamily="18" charset="0"/>
              </a:rPr>
              <a:t>t</a:t>
            </a:r>
          </a:p>
          <a:p>
            <a:pPr>
              <a:lnSpc>
                <a:spcPct val="75000"/>
              </a:lnSpc>
            </a:pPr>
            <a:r>
              <a:rPr lang="en-US" sz="2400" b="1">
                <a:solidFill>
                  <a:srgbClr val="FFFF00"/>
                </a:solidFill>
                <a:latin typeface="Cambria" pitchFamily="18" charset="0"/>
              </a:rPr>
              <a:t>1 +</a:t>
            </a:r>
            <a:r>
              <a:rPr lang="en-US" sz="2400" b="1" i="1">
                <a:solidFill>
                  <a:srgbClr val="FFFF00"/>
                </a:solidFill>
                <a:latin typeface="Cambria" pitchFamily="18" charset="0"/>
              </a:rPr>
              <a:t> 1</a:t>
            </a:r>
          </a:p>
          <a:p>
            <a:pPr>
              <a:lnSpc>
                <a:spcPct val="75000"/>
              </a:lnSpc>
            </a:pPr>
            <a:r>
              <a:rPr lang="en-US" sz="2400" b="1">
                <a:solidFill>
                  <a:srgbClr val="FFFF00"/>
                </a:solidFill>
                <a:latin typeface="Cambria" pitchFamily="18" charset="0"/>
              </a:rPr>
              <a:t>GEOPOTENTIAL</a:t>
            </a:r>
            <a:endParaRPr lang="en-US" sz="2400" b="1" i="1">
              <a:solidFill>
                <a:srgbClr val="FFFF00"/>
              </a:solidFill>
              <a:latin typeface="Cambria" pitchFamily="18" charset="0"/>
            </a:endParaRPr>
          </a:p>
        </p:txBody>
      </p:sp>
      <p:sp>
        <p:nvSpPr>
          <p:cNvPr id="2" name="Oval 1"/>
          <p:cNvSpPr/>
          <p:nvPr/>
        </p:nvSpPr>
        <p:spPr>
          <a:xfrm rot="19391840">
            <a:off x="5694363" y="4583113"/>
            <a:ext cx="2093912" cy="6842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 calcmode="lin" valueType="num">
                                      <p:cBhvr additive="base">
                                        <p:cTn id="12" dur="500" fill="hold"/>
                                        <p:tgtEl>
                                          <p:spTgt spid="48139"/>
                                        </p:tgtEl>
                                        <p:attrNameLst>
                                          <p:attrName>ppt_x</p:attrName>
                                        </p:attrNameLst>
                                      </p:cBhvr>
                                      <p:tavLst>
                                        <p:tav tm="0">
                                          <p:val>
                                            <p:strVal val="0-#ppt_w/2"/>
                                          </p:val>
                                        </p:tav>
                                        <p:tav tm="100000">
                                          <p:val>
                                            <p:strVal val="#ppt_x"/>
                                          </p:val>
                                        </p:tav>
                                      </p:tavLst>
                                    </p:anim>
                                    <p:anim calcmode="lin" valueType="num">
                                      <p:cBhvr additive="base">
                                        <p:cTn id="13"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8135"/>
                                        </p:tgtEl>
                                        <p:attrNameLst>
                                          <p:attrName>style.visibility</p:attrName>
                                        </p:attrNameLst>
                                      </p:cBhvr>
                                      <p:to>
                                        <p:strVal val="visible"/>
                                      </p:to>
                                    </p:set>
                                    <p:animEffect transition="in" filter="box(in)">
                                      <p:cBhvr>
                                        <p:cTn id="18" dur="500"/>
                                        <p:tgtEl>
                                          <p:spTgt spid="4813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fade">
                                      <p:cBhvr>
                                        <p:cTn id="23" dur="2000"/>
                                        <p:tgtEl>
                                          <p:spTgt spid="48138"/>
                                        </p:tgtEl>
                                      </p:cBhvr>
                                    </p:animEffect>
                                    <p:anim calcmode="lin" valueType="num">
                                      <p:cBhvr>
                                        <p:cTn id="24" dur="2000" fill="hold"/>
                                        <p:tgtEl>
                                          <p:spTgt spid="48138"/>
                                        </p:tgtEl>
                                        <p:attrNameLst>
                                          <p:attrName>style.rotation</p:attrName>
                                        </p:attrNameLst>
                                      </p:cBhvr>
                                      <p:tavLst>
                                        <p:tav tm="0">
                                          <p:val>
                                            <p:fltVal val="720"/>
                                          </p:val>
                                        </p:tav>
                                        <p:tav tm="100000">
                                          <p:val>
                                            <p:fltVal val="0"/>
                                          </p:val>
                                        </p:tav>
                                      </p:tavLst>
                                    </p:anim>
                                    <p:anim calcmode="lin" valueType="num">
                                      <p:cBhvr>
                                        <p:cTn id="25" dur="2000" fill="hold"/>
                                        <p:tgtEl>
                                          <p:spTgt spid="48138"/>
                                        </p:tgtEl>
                                        <p:attrNameLst>
                                          <p:attrName>ppt_h</p:attrName>
                                        </p:attrNameLst>
                                      </p:cBhvr>
                                      <p:tavLst>
                                        <p:tav tm="0">
                                          <p:val>
                                            <p:fltVal val="0"/>
                                          </p:val>
                                        </p:tav>
                                        <p:tav tm="100000">
                                          <p:val>
                                            <p:strVal val="#ppt_h"/>
                                          </p:val>
                                        </p:tav>
                                      </p:tavLst>
                                    </p:anim>
                                    <p:anim calcmode="lin" valueType="num">
                                      <p:cBhvr>
                                        <p:cTn id="26" dur="2000" fill="hold"/>
                                        <p:tgtEl>
                                          <p:spTgt spid="48138"/>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40"/>
                                        </p:tgtEl>
                                        <p:attrNameLst>
                                          <p:attrName>style.visibility</p:attrName>
                                        </p:attrNameLst>
                                      </p:cBhvr>
                                      <p:to>
                                        <p:strVal val="visible"/>
                                      </p:to>
                                    </p:set>
                                    <p:anim calcmode="lin" valueType="num">
                                      <p:cBhvr additive="base">
                                        <p:cTn id="31" dur="500" fill="hold"/>
                                        <p:tgtEl>
                                          <p:spTgt spid="48140"/>
                                        </p:tgtEl>
                                        <p:attrNameLst>
                                          <p:attrName>ppt_x</p:attrName>
                                        </p:attrNameLst>
                                      </p:cBhvr>
                                      <p:tavLst>
                                        <p:tav tm="0">
                                          <p:val>
                                            <p:strVal val="#ppt_x"/>
                                          </p:val>
                                        </p:tav>
                                        <p:tav tm="100000">
                                          <p:val>
                                            <p:strVal val="#ppt_x"/>
                                          </p:val>
                                        </p:tav>
                                      </p:tavLst>
                                    </p:anim>
                                    <p:anim calcmode="lin" valueType="num">
                                      <p:cBhvr additive="base">
                                        <p:cTn id="32" dur="500" fill="hold"/>
                                        <p:tgtEl>
                                          <p:spTgt spid="481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37"/>
                                        </p:tgtEl>
                                        <p:attrNameLst>
                                          <p:attrName>style.visibility</p:attrName>
                                        </p:attrNameLst>
                                      </p:cBhvr>
                                      <p:to>
                                        <p:strVal val="visible"/>
                                      </p:to>
                                    </p:set>
                                    <p:animEffect transition="in" filter="box(in)">
                                      <p:cBhvr>
                                        <p:cTn id="37" dur="500"/>
                                        <p:tgtEl>
                                          <p:spTgt spid="481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48150"/>
                                        </p:tgtEl>
                                        <p:attrNameLst>
                                          <p:attrName>style.visibility</p:attrName>
                                        </p:attrNameLst>
                                      </p:cBhvr>
                                      <p:to>
                                        <p:strVal val="visible"/>
                                      </p:to>
                                    </p:set>
                                    <p:anim calcmode="lin" valueType="num">
                                      <p:cBhvr>
                                        <p:cTn id="42" dur="500" fill="hold"/>
                                        <p:tgtEl>
                                          <p:spTgt spid="48150"/>
                                        </p:tgtEl>
                                        <p:attrNameLst>
                                          <p:attrName>ppt_w</p:attrName>
                                        </p:attrNameLst>
                                      </p:cBhvr>
                                      <p:tavLst>
                                        <p:tav tm="0">
                                          <p:val>
                                            <p:strVal val="#ppt_w*0.05"/>
                                          </p:val>
                                        </p:tav>
                                        <p:tav tm="100000">
                                          <p:val>
                                            <p:strVal val="#ppt_w"/>
                                          </p:val>
                                        </p:tav>
                                      </p:tavLst>
                                    </p:anim>
                                    <p:anim calcmode="lin" valueType="num">
                                      <p:cBhvr>
                                        <p:cTn id="43" dur="500" fill="hold"/>
                                        <p:tgtEl>
                                          <p:spTgt spid="48150"/>
                                        </p:tgtEl>
                                        <p:attrNameLst>
                                          <p:attrName>ppt_h</p:attrName>
                                        </p:attrNameLst>
                                      </p:cBhvr>
                                      <p:tavLst>
                                        <p:tav tm="0">
                                          <p:val>
                                            <p:strVal val="#ppt_h"/>
                                          </p:val>
                                        </p:tav>
                                        <p:tav tm="100000">
                                          <p:val>
                                            <p:strVal val="#ppt_h"/>
                                          </p:val>
                                        </p:tav>
                                      </p:tavLst>
                                    </p:anim>
                                    <p:anim calcmode="lin" valueType="num">
                                      <p:cBhvr>
                                        <p:cTn id="44" dur="500" fill="hold"/>
                                        <p:tgtEl>
                                          <p:spTgt spid="48150"/>
                                        </p:tgtEl>
                                        <p:attrNameLst>
                                          <p:attrName>ppt_x</p:attrName>
                                        </p:attrNameLst>
                                      </p:cBhvr>
                                      <p:tavLst>
                                        <p:tav tm="0">
                                          <p:val>
                                            <p:strVal val="#ppt_x-.2"/>
                                          </p:val>
                                        </p:tav>
                                        <p:tav tm="100000">
                                          <p:val>
                                            <p:strVal val="#ppt_x"/>
                                          </p:val>
                                        </p:tav>
                                      </p:tavLst>
                                    </p:anim>
                                    <p:anim calcmode="lin" valueType="num">
                                      <p:cBhvr>
                                        <p:cTn id="45" dur="500" fill="hold"/>
                                        <p:tgtEl>
                                          <p:spTgt spid="48150"/>
                                        </p:tgtEl>
                                        <p:attrNameLst>
                                          <p:attrName>ppt_y</p:attrName>
                                        </p:attrNameLst>
                                      </p:cBhvr>
                                      <p:tavLst>
                                        <p:tav tm="0">
                                          <p:val>
                                            <p:strVal val="#ppt_y"/>
                                          </p:val>
                                        </p:tav>
                                        <p:tav tm="100000">
                                          <p:val>
                                            <p:strVal val="#ppt_y"/>
                                          </p:val>
                                        </p:tav>
                                      </p:tavLst>
                                    </p:anim>
                                    <p:animEffect transition="in" filter="fade">
                                      <p:cBhvr>
                                        <p:cTn id="46" dur="500"/>
                                        <p:tgtEl>
                                          <p:spTgt spid="481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4" presetClass="entr" presetSubtype="0" fill="hold" nodeType="clickEffect">
                                  <p:stCondLst>
                                    <p:cond delay="0"/>
                                  </p:stCondLst>
                                  <p:childTnLst>
                                    <p:set>
                                      <p:cBhvr>
                                        <p:cTn id="50" dur="1" fill="hold">
                                          <p:stCondLst>
                                            <p:cond delay="0"/>
                                          </p:stCondLst>
                                        </p:cTn>
                                        <p:tgtEl>
                                          <p:spTgt spid="48141">
                                            <p:txEl>
                                              <p:pRg st="0" end="0"/>
                                            </p:txEl>
                                          </p:spTgt>
                                        </p:tgtEl>
                                        <p:attrNameLst>
                                          <p:attrName>style.visibility</p:attrName>
                                        </p:attrNameLst>
                                      </p:cBhvr>
                                      <p:to>
                                        <p:strVal val="visible"/>
                                      </p:to>
                                    </p:set>
                                    <p:anim from="(-#ppt_w/2)" to="(#ppt_x)" calcmode="lin" valueType="num">
                                      <p:cBhvr>
                                        <p:cTn id="51" dur="600" fill="hold">
                                          <p:stCondLst>
                                            <p:cond delay="0"/>
                                          </p:stCondLst>
                                        </p:cTn>
                                        <p:tgtEl>
                                          <p:spTgt spid="48141">
                                            <p:txEl>
                                              <p:pRg st="0" end="0"/>
                                            </p:txEl>
                                          </p:spTgt>
                                        </p:tgtEl>
                                        <p:attrNameLst>
                                          <p:attrName>ppt_x</p:attrName>
                                        </p:attrNameLst>
                                      </p:cBhvr>
                                    </p:anim>
                                    <p:anim from="0" to="-1.0" calcmode="lin" valueType="num">
                                      <p:cBhvr>
                                        <p:cTn id="52" dur="200" decel="50000" autoRev="1" fill="hold">
                                          <p:stCondLst>
                                            <p:cond delay="600"/>
                                          </p:stCondLst>
                                        </p:cTn>
                                        <p:tgtEl>
                                          <p:spTgt spid="48141">
                                            <p:txEl>
                                              <p:pRg st="0" end="0"/>
                                            </p:txEl>
                                          </p:spTgt>
                                        </p:tgtEl>
                                        <p:attrNameLst>
                                          <p:attrName>xshear</p:attrName>
                                        </p:attrNameLst>
                                      </p:cBhvr>
                                    </p:anim>
                                    <p:animScale>
                                      <p:cBhvr>
                                        <p:cTn id="53" dur="200" decel="100000" autoRev="1" fill="hold">
                                          <p:stCondLst>
                                            <p:cond delay="600"/>
                                          </p:stCondLst>
                                        </p:cTn>
                                        <p:tgtEl>
                                          <p:spTgt spid="48141">
                                            <p:txEl>
                                              <p:pRg st="0" end="0"/>
                                            </p:txEl>
                                          </p:spTgt>
                                        </p:tgtEl>
                                      </p:cBhvr>
                                      <p:from x="100000" y="100000"/>
                                      <p:to x="80000" y="100000"/>
                                    </p:animScale>
                                    <p:anim by="(#ppt_h/3+#ppt_w*0.1)" calcmode="lin" valueType="num">
                                      <p:cBhvr additive="sum">
                                        <p:cTn id="54" dur="200" decel="100000" autoRev="1" fill="hold">
                                          <p:stCondLst>
                                            <p:cond delay="600"/>
                                          </p:stCondLst>
                                        </p:cTn>
                                        <p:tgtEl>
                                          <p:spTgt spid="48141">
                                            <p:txEl>
                                              <p:pRg st="0" end="0"/>
                                            </p:txEl>
                                          </p:spTgt>
                                        </p:tgtEl>
                                        <p:attrNameLst>
                                          <p:attrName>ppt_x</p:attrName>
                                        </p:attrNameLst>
                                      </p:cBhvr>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nodeType="clickEffect">
                                  <p:stCondLst>
                                    <p:cond delay="0"/>
                                  </p:stCondLst>
                                  <p:childTnLst>
                                    <p:set>
                                      <p:cBhvr>
                                        <p:cTn id="58" dur="1" fill="hold">
                                          <p:stCondLst>
                                            <p:cond delay="0"/>
                                          </p:stCondLst>
                                        </p:cTn>
                                        <p:tgtEl>
                                          <p:spTgt spid="48147"/>
                                        </p:tgtEl>
                                        <p:attrNameLst>
                                          <p:attrName>style.visibility</p:attrName>
                                        </p:attrNameLst>
                                      </p:cBhvr>
                                      <p:to>
                                        <p:strVal val="visible"/>
                                      </p:to>
                                    </p:set>
                                    <p:anim calcmode="lin" valueType="num">
                                      <p:cBhvr additive="base">
                                        <p:cTn id="59" dur="500" fill="hold"/>
                                        <p:tgtEl>
                                          <p:spTgt spid="48147"/>
                                        </p:tgtEl>
                                        <p:attrNameLst>
                                          <p:attrName>ppt_x</p:attrName>
                                        </p:attrNameLst>
                                      </p:cBhvr>
                                      <p:tavLst>
                                        <p:tav tm="0">
                                          <p:val>
                                            <p:strVal val="1+#ppt_w/2"/>
                                          </p:val>
                                        </p:tav>
                                        <p:tav tm="100000">
                                          <p:val>
                                            <p:strVal val="#ppt_x"/>
                                          </p:val>
                                        </p:tav>
                                      </p:tavLst>
                                    </p:anim>
                                    <p:anim calcmode="lin" valueType="num">
                                      <p:cBhvr additive="base">
                                        <p:cTn id="60"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8143"/>
                                        </p:tgtEl>
                                        <p:attrNameLst>
                                          <p:attrName>style.visibility</p:attrName>
                                        </p:attrNameLst>
                                      </p:cBhvr>
                                      <p:to>
                                        <p:strVal val="visible"/>
                                      </p:to>
                                    </p:set>
                                    <p:animEffect transition="in" filter="box(in)">
                                      <p:cBhvr>
                                        <p:cTn id="65" dur="500"/>
                                        <p:tgtEl>
                                          <p:spTgt spid="4814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48149"/>
                                        </p:tgtEl>
                                        <p:attrNameLst>
                                          <p:attrName>style.visibility</p:attrName>
                                        </p:attrNameLst>
                                      </p:cBhvr>
                                      <p:to>
                                        <p:strVal val="visible"/>
                                      </p:to>
                                    </p:set>
                                    <p:animEffect transition="in" filter="box(out)">
                                      <p:cBhvr>
                                        <p:cTn id="70" dur="500"/>
                                        <p:tgtEl>
                                          <p:spTgt spid="4814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8153"/>
                                        </p:tgtEl>
                                        <p:attrNameLst>
                                          <p:attrName>style.visibility</p:attrName>
                                        </p:attrNameLst>
                                      </p:cBhvr>
                                      <p:to>
                                        <p:strVal val="visible"/>
                                      </p:to>
                                    </p:set>
                                    <p:animEffect transition="in" filter="blinds(horizontal)">
                                      <p:cBhvr>
                                        <p:cTn id="75" dur="500"/>
                                        <p:tgtEl>
                                          <p:spTgt spid="4815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48152"/>
                                        </p:tgtEl>
                                        <p:attrNameLst>
                                          <p:attrName>style.visibility</p:attrName>
                                        </p:attrNameLst>
                                      </p:cBhvr>
                                      <p:to>
                                        <p:strVal val="visible"/>
                                      </p:to>
                                    </p:set>
                                    <p:animEffect transition="in" filter="blinds(horizontal)">
                                      <p:cBhvr>
                                        <p:cTn id="80" dur="500"/>
                                        <p:tgtEl>
                                          <p:spTgt spid="4815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3" presetClass="entr" presetSubtype="16" fill="hold" grpId="0" nodeType="clickEffect">
                                  <p:stCondLst>
                                    <p:cond delay="0"/>
                                  </p:stCondLst>
                                  <p:childTnLst>
                                    <p:set>
                                      <p:cBhvr>
                                        <p:cTn id="84" dur="1" fill="hold">
                                          <p:stCondLst>
                                            <p:cond delay="0"/>
                                          </p:stCondLst>
                                        </p:cTn>
                                        <p:tgtEl>
                                          <p:spTgt spid="48151"/>
                                        </p:tgtEl>
                                        <p:attrNameLst>
                                          <p:attrName>style.visibility</p:attrName>
                                        </p:attrNameLst>
                                      </p:cBhvr>
                                      <p:to>
                                        <p:strVal val="visible"/>
                                      </p:to>
                                    </p:set>
                                    <p:animEffect transition="in" filter="plus(in)">
                                      <p:cBhvr>
                                        <p:cTn id="85" dur="2000"/>
                                        <p:tgtEl>
                                          <p:spTgt spid="48151"/>
                                        </p:tgtEl>
                                      </p:cBhvr>
                                    </p:animEffect>
                                  </p:childTnLst>
                                </p:cTn>
                              </p:par>
                            </p:childTnLst>
                          </p:cTn>
                        </p:par>
                        <p:par>
                          <p:cTn id="86" fill="hold" nodeType="afterGroup">
                            <p:stCondLst>
                              <p:cond delay="2000"/>
                            </p:stCondLst>
                            <p:childTnLst>
                              <p:par>
                                <p:cTn id="87" presetID="4" presetClass="entr" presetSubtype="16" fill="hold" grpId="0" nodeType="afterEffect">
                                  <p:stCondLst>
                                    <p:cond delay="500"/>
                                  </p:stCondLst>
                                  <p:childTnLst>
                                    <p:set>
                                      <p:cBhvr>
                                        <p:cTn id="88" dur="1" fill="hold">
                                          <p:stCondLst>
                                            <p:cond delay="0"/>
                                          </p:stCondLst>
                                        </p:cTn>
                                        <p:tgtEl>
                                          <p:spTgt spid="48148"/>
                                        </p:tgtEl>
                                        <p:attrNameLst>
                                          <p:attrName>style.visibility</p:attrName>
                                        </p:attrNameLst>
                                      </p:cBhvr>
                                      <p:to>
                                        <p:strVal val="visible"/>
                                      </p:to>
                                    </p:set>
                                    <p:animEffect transition="in" filter="box(in)">
                                      <p:cBhvr>
                                        <p:cTn id="89" dur="500"/>
                                        <p:tgtEl>
                                          <p:spTgt spid="4814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 calcmode="lin" valueType="num">
                                      <p:cBhvr additive="base">
                                        <p:cTn id="94" dur="500" fill="hold"/>
                                        <p:tgtEl>
                                          <p:spTgt spid="2"/>
                                        </p:tgtEl>
                                        <p:attrNameLst>
                                          <p:attrName>ppt_x</p:attrName>
                                        </p:attrNameLst>
                                      </p:cBhvr>
                                      <p:tavLst>
                                        <p:tav tm="0">
                                          <p:val>
                                            <p:strVal val="#ppt_x"/>
                                          </p:val>
                                        </p:tav>
                                        <p:tav tm="100000">
                                          <p:val>
                                            <p:strVal val="#ppt_x"/>
                                          </p:val>
                                        </p:tav>
                                      </p:tavLst>
                                    </p:anim>
                                    <p:anim calcmode="lin" valueType="num">
                                      <p:cBhvr additive="base">
                                        <p:cTn id="9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32" grpId="0" animBg="1"/>
      <p:bldP spid="48135" grpId="0" animBg="1"/>
      <p:bldP spid="48137" grpId="0" animBg="1"/>
      <p:bldP spid="48138" grpId="0" animBg="1"/>
      <p:bldP spid="48139" grpId="0" animBg="1"/>
      <p:bldP spid="48140" grpId="0" animBg="1"/>
      <p:bldP spid="48143" grpId="0" animBg="1"/>
      <p:bldP spid="48152" grpId="0" animBg="1"/>
      <p:bldP spid="48153" grpId="0"/>
      <p:bldP spid="48151" grpId="0" animBg="1"/>
      <p:bldP spid="48148"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3600"/>
              <a:t>New geometric datum minus NAD 83 (horizontal)</a:t>
            </a:r>
          </a:p>
        </p:txBody>
      </p:sp>
      <p:pic>
        <p:nvPicPr>
          <p:cNvPr id="12291"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3600"/>
              <a:t>New geometric datum minus NAD 83 </a:t>
            </a:r>
            <a:br>
              <a:rPr lang="en-US" sz="3600"/>
            </a:br>
            <a:r>
              <a:rPr lang="en-US" sz="3600"/>
              <a:t>(ellipsoid height)</a:t>
            </a:r>
          </a:p>
        </p:txBody>
      </p:sp>
      <p:pic>
        <p:nvPicPr>
          <p:cNvPr id="13315"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GIS\General\US\Export\New vert datum_minus_NAVD88_m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000" smtClean="0"/>
              <a:t>How to Plan for the Future</a:t>
            </a:r>
          </a:p>
        </p:txBody>
      </p:sp>
      <p:sp>
        <p:nvSpPr>
          <p:cNvPr id="15363" name="Content Placeholder 2"/>
          <p:cNvSpPr>
            <a:spLocks noGrp="1"/>
          </p:cNvSpPr>
          <p:nvPr>
            <p:ph idx="1"/>
          </p:nvPr>
        </p:nvSpPr>
        <p:spPr>
          <a:xfrm>
            <a:off x="457200" y="1143000"/>
            <a:ext cx="8229600" cy="5286375"/>
          </a:xfrm>
        </p:spPr>
        <p:txBody>
          <a:bodyPr/>
          <a:lstStyle/>
          <a:p>
            <a:pPr eaLnBrk="1" hangingPunct="1"/>
            <a:r>
              <a:rPr lang="en-US" sz="2400" smtClean="0"/>
              <a:t>Utilize newest realization, i.e. NAD 83(2011) epoch 2010.00</a:t>
            </a:r>
          </a:p>
          <a:p>
            <a:pPr lvl="1" eaLnBrk="1" hangingPunct="1"/>
            <a:r>
              <a:rPr lang="en-US" sz="2000" smtClean="0"/>
              <a:t>NAD 83(HARN) &lt;-&gt; NAD 83(NSRS2007) &amp;</a:t>
            </a:r>
          </a:p>
          <a:p>
            <a:pPr lvl="1" eaLnBrk="1" hangingPunct="1">
              <a:buFont typeface="Arial" pitchFamily="34" charset="0"/>
              <a:buNone/>
            </a:pPr>
            <a:r>
              <a:rPr lang="en-US" sz="2000" smtClean="0"/>
              <a:t>	NAD 83(NSRS2007) &lt;-&gt; NAD 83(2011)  tools under development</a:t>
            </a:r>
          </a:p>
          <a:p>
            <a:pPr eaLnBrk="1" hangingPunct="1"/>
            <a:r>
              <a:rPr lang="en-US" sz="2400" smtClean="0"/>
              <a:t>Move from NGVD 29 to NAVD 88</a:t>
            </a:r>
          </a:p>
          <a:p>
            <a:pPr lvl="1" eaLnBrk="1" hangingPunct="1"/>
            <a:r>
              <a:rPr lang="en-US" sz="2000" smtClean="0"/>
              <a:t>Understand the accuracy of VERTCON in your area</a:t>
            </a:r>
          </a:p>
          <a:p>
            <a:pPr eaLnBrk="1" hangingPunct="1"/>
            <a:r>
              <a:rPr lang="en-US" sz="2400" smtClean="0"/>
              <a:t>Move away from passive marks to CGPS</a:t>
            </a:r>
          </a:p>
          <a:p>
            <a:pPr lvl="1" eaLnBrk="1" hangingPunct="1"/>
            <a:r>
              <a:rPr lang="en-US" sz="2000" smtClean="0"/>
              <a:t>Especially move off of classical (non GPS) passive geodetic control</a:t>
            </a:r>
          </a:p>
          <a:p>
            <a:pPr eaLnBrk="1" hangingPunct="1"/>
            <a:r>
              <a:rPr lang="en-US" sz="2400" smtClean="0"/>
              <a:t>Require/provide complete metadata for all mapping contracts</a:t>
            </a:r>
          </a:p>
          <a:p>
            <a:pPr lvl="1" eaLnBrk="1" hangingPunct="1"/>
            <a:r>
              <a:rPr lang="en-US" sz="2000" smtClean="0"/>
              <a:t>What realization?  Just “NAD83” is not enough. What EPOCH?</a:t>
            </a:r>
          </a:p>
          <a:p>
            <a:pPr lvl="1" eaLnBrk="1" hangingPunct="1"/>
            <a:r>
              <a:rPr lang="en-US" sz="2000" smtClean="0"/>
              <a:t>How did they (you) get the positions/heights?   DOCUMENT!!</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788"/>
            <a:ext cx="8229600" cy="582612"/>
          </a:xfrm>
        </p:spPr>
        <p:txBody>
          <a:bodyPr>
            <a:normAutofit fontScale="90000"/>
          </a:bodyPr>
          <a:lstStyle/>
          <a:p>
            <a:pPr eaLnBrk="1" hangingPunct="1">
              <a:defRPr/>
            </a:pPr>
            <a:r>
              <a:rPr lang="en-US" sz="4000" dirty="0" smtClean="0"/>
              <a:t>OPUS Reference Frame Choices</a:t>
            </a:r>
            <a:endParaRPr lang="en-US" sz="4000" dirty="0"/>
          </a:p>
        </p:txBody>
      </p:sp>
      <p:pic>
        <p:nvPicPr>
          <p:cNvPr id="1638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838200"/>
            <a:ext cx="7800975" cy="57959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z="3200" smtClean="0"/>
              <a:t>NEED for a new national adjustment, </a:t>
            </a:r>
            <a:r>
              <a:rPr lang="en-US" sz="3200" b="1" smtClean="0"/>
              <a:t>NA2011 project</a:t>
            </a:r>
            <a:r>
              <a:rPr lang="en-US" sz="3200" smtClean="0"/>
              <a:t>, for passive geodetic stations</a:t>
            </a:r>
          </a:p>
        </p:txBody>
      </p:sp>
      <p:sp>
        <p:nvSpPr>
          <p:cNvPr id="25603" name="Content Placeholder 2"/>
          <p:cNvSpPr>
            <a:spLocks noGrp="1"/>
          </p:cNvSpPr>
          <p:nvPr>
            <p:ph idx="1"/>
          </p:nvPr>
        </p:nvSpPr>
        <p:spPr>
          <a:xfrm>
            <a:off x="242888" y="1600200"/>
            <a:ext cx="8443912" cy="4886325"/>
          </a:xfrm>
        </p:spPr>
        <p:txBody>
          <a:bodyPr/>
          <a:lstStyle/>
          <a:p>
            <a:pPr eaLnBrk="1" hangingPunct="1">
              <a:defRPr/>
            </a:pPr>
            <a:r>
              <a:rPr lang="en-US" dirty="0" smtClean="0"/>
              <a:t>Optimally </a:t>
            </a:r>
            <a:r>
              <a:rPr lang="en-US" b="1" dirty="0" smtClean="0"/>
              <a:t>align</a:t>
            </a:r>
            <a:r>
              <a:rPr lang="en-US" dirty="0" smtClean="0"/>
              <a:t> passive control with CORS</a:t>
            </a:r>
          </a:p>
          <a:p>
            <a:pPr eaLnBrk="1" hangingPunct="1">
              <a:defRPr/>
            </a:pPr>
            <a:r>
              <a:rPr lang="en-US" dirty="0" smtClean="0"/>
              <a:t>&gt;1000 projects submitted since 2007 </a:t>
            </a:r>
            <a:r>
              <a:rPr lang="en-US" dirty="0" err="1" smtClean="0"/>
              <a:t>NatlReadj</a:t>
            </a:r>
            <a:endParaRPr lang="en-US" dirty="0" smtClean="0"/>
          </a:p>
          <a:p>
            <a:pPr lvl="1" eaLnBrk="1" hangingPunct="1">
              <a:defRPr/>
            </a:pPr>
            <a:r>
              <a:rPr lang="en-US" dirty="0" smtClean="0"/>
              <a:t>Number of stations increased by 1/3 in just 5 years!</a:t>
            </a:r>
          </a:p>
          <a:p>
            <a:pPr lvl="1" eaLnBrk="1" hangingPunct="1">
              <a:defRPr/>
            </a:pPr>
            <a:r>
              <a:rPr lang="en-US" sz="2400" dirty="0" smtClean="0"/>
              <a:t>Plus Observations for Hawaii &amp; other Pacific islands</a:t>
            </a:r>
          </a:p>
          <a:p>
            <a:pPr eaLnBrk="1" hangingPunct="1">
              <a:defRPr/>
            </a:pPr>
            <a:r>
              <a:rPr lang="en-US" dirty="0" smtClean="0"/>
              <a:t>Database pull as of 3/28/12; includes some critical leveling (&amp; GPS </a:t>
            </a:r>
            <a:r>
              <a:rPr lang="en-US" dirty="0" err="1" smtClean="0"/>
              <a:t>obs</a:t>
            </a:r>
            <a:r>
              <a:rPr lang="en-US" dirty="0" smtClean="0"/>
              <a:t>) in Gulf States</a:t>
            </a:r>
          </a:p>
          <a:p>
            <a:pPr eaLnBrk="1" hangingPunct="1">
              <a:defRPr/>
            </a:pPr>
            <a:r>
              <a:rPr lang="en-US" sz="2800" dirty="0" smtClean="0"/>
              <a:t>More consistent results in tectonically active areas:</a:t>
            </a:r>
          </a:p>
          <a:p>
            <a:pPr lvl="1" eaLnBrk="1" hangingPunct="1">
              <a:defRPr/>
            </a:pPr>
            <a:r>
              <a:rPr lang="en-US" sz="2400" dirty="0" smtClean="0"/>
              <a:t>Longer time series for CORS, as well as</a:t>
            </a:r>
          </a:p>
          <a:p>
            <a:pPr lvl="1" eaLnBrk="1" hangingPunct="1">
              <a:defRPr/>
            </a:pPr>
            <a:r>
              <a:rPr lang="en-US" sz="2400" dirty="0" smtClean="0"/>
              <a:t>More current data for passive, and better tectonic modeling for applying HTDP to </a:t>
            </a:r>
            <a:r>
              <a:rPr lang="en-US" sz="2400" dirty="0" err="1" smtClean="0"/>
              <a:t>obs</a:t>
            </a:r>
            <a:r>
              <a:rPr lang="en-US" sz="2400" dirty="0" smtClean="0"/>
              <a:t> back 20+ years</a:t>
            </a:r>
          </a:p>
          <a:p>
            <a:pPr marL="0" indent="0" eaLnBrk="1" hangingPunct="1">
              <a:buFont typeface="Arial" pitchFamily="34" charset="0"/>
              <a:buNone/>
              <a:defRPr/>
            </a:pPr>
            <a:endParaRPr lang="en-US" dirty="0" smtClean="0"/>
          </a:p>
          <a:p>
            <a:pPr eaLnBrk="1" hangingPunct="1">
              <a:defRPr/>
            </a:pPr>
            <a:endParaRPr lang="en-US" dirty="0" smtClean="0"/>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8435" name="Picture 3" descr="D:\GIS\NGS\NA2011\CONUS\CONUS_2012-01-03\Export\CONUS_2012-0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9459" name="Group 20"/>
          <p:cNvGrpSpPr>
            <a:grpSpLocks/>
          </p:cNvGrpSpPr>
          <p:nvPr/>
        </p:nvGrpSpPr>
        <p:grpSpPr bwMode="auto">
          <a:xfrm>
            <a:off x="0" y="0"/>
            <a:ext cx="9144000" cy="6858000"/>
            <a:chOff x="0" y="0"/>
            <a:chExt cx="9144000" cy="6858000"/>
          </a:xfrm>
        </p:grpSpPr>
        <p:pic>
          <p:nvPicPr>
            <p:cNvPr id="19460" name="Picture 2" descr="D:\GIS\NGS\NA2011\CONUS\CONUS_2012-01-03\Export\CONUS_vectors_1983-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22"/>
            <p:cNvSpPr txBox="1">
              <a:spLocks noChangeArrowheads="1"/>
            </p:cNvSpPr>
            <p:nvPr/>
          </p:nvSpPr>
          <p:spPr bwMode="auto">
            <a:xfrm>
              <a:off x="0" y="0"/>
              <a:ext cx="9144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000" b="1"/>
                <a:t>NA2011 CONUS 1983-2011 (29 yrs):  426,977 vectors</a:t>
              </a:r>
            </a:p>
          </p:txBody>
        </p:sp>
      </p:gr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792162"/>
          </a:xfrm>
        </p:spPr>
        <p:txBody>
          <a:bodyPr/>
          <a:lstStyle/>
          <a:p>
            <a:pPr eaLnBrk="1" hangingPunct="1"/>
            <a:r>
              <a:rPr lang="en-US" smtClean="0"/>
              <a:t>DATASHEET Change highlights</a:t>
            </a:r>
          </a:p>
        </p:txBody>
      </p:sp>
      <p:sp>
        <p:nvSpPr>
          <p:cNvPr id="3" name="Content Placeholder 2"/>
          <p:cNvSpPr>
            <a:spLocks noGrp="1"/>
          </p:cNvSpPr>
          <p:nvPr>
            <p:ph idx="1"/>
          </p:nvPr>
        </p:nvSpPr>
        <p:spPr>
          <a:xfrm>
            <a:off x="457200" y="1143000"/>
            <a:ext cx="8229600" cy="4983163"/>
          </a:xfrm>
        </p:spPr>
        <p:txBody>
          <a:bodyPr/>
          <a:lstStyle/>
          <a:p>
            <a:pPr eaLnBrk="1" hangingPunct="1"/>
            <a:r>
              <a:rPr lang="en-US" smtClean="0"/>
              <a:t>Better grouping of geometric elements, eg, ellipsoid height and epoch date</a:t>
            </a:r>
          </a:p>
          <a:p>
            <a:pPr eaLnBrk="1" hangingPunct="1"/>
            <a:r>
              <a:rPr lang="en-US" smtClean="0"/>
              <a:t>CLARITY about geoid model usage, including for superceded ortho height data</a:t>
            </a:r>
          </a:p>
          <a:p>
            <a:pPr eaLnBrk="1" hangingPunct="1"/>
            <a:r>
              <a:rPr lang="en-US" smtClean="0"/>
              <a:t>Note: last year, NGS started publishing superceded GPS-derived ortho heights</a:t>
            </a:r>
          </a:p>
          <a:p>
            <a:pPr eaLnBrk="1" hangingPunct="1"/>
            <a:r>
              <a:rPr lang="en-US" smtClean="0"/>
              <a:t>Inclusion (hyperlink) to Local Ties &amp; Accuracies</a:t>
            </a:r>
          </a:p>
          <a:p>
            <a:pPr eaLnBrk="1" hangingPunct="1"/>
            <a:r>
              <a:rPr lang="en-US" smtClean="0"/>
              <a:t>Shapefile content changing—adding field to identify/distinguish Ht Mod (GPS OBS) vertical</a:t>
            </a:r>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57200" y="274638"/>
            <a:ext cx="8229600" cy="715962"/>
          </a:xfrm>
        </p:spPr>
        <p:txBody>
          <a:bodyPr/>
          <a:lstStyle/>
          <a:p>
            <a:pPr eaLnBrk="1" hangingPunct="1"/>
            <a:r>
              <a:rPr lang="en-US" sz="3200" smtClean="0"/>
              <a:t>Order of Topics</a:t>
            </a:r>
          </a:p>
        </p:txBody>
      </p:sp>
      <p:sp>
        <p:nvSpPr>
          <p:cNvPr id="4099" name="Content Placeholder 4"/>
          <p:cNvSpPr>
            <a:spLocks noGrp="1"/>
          </p:cNvSpPr>
          <p:nvPr>
            <p:ph idx="1"/>
          </p:nvPr>
        </p:nvSpPr>
        <p:spPr>
          <a:xfrm>
            <a:off x="457200" y="1143000"/>
            <a:ext cx="8229600" cy="4983163"/>
          </a:xfrm>
        </p:spPr>
        <p:txBody>
          <a:bodyPr rtlCol="0">
            <a:normAutofit/>
          </a:bodyPr>
          <a:lstStyle/>
          <a:p>
            <a:pPr eaLnBrk="1" fontAlgn="auto" hangingPunct="1">
              <a:spcAft>
                <a:spcPts val="0"/>
              </a:spcAft>
              <a:defRPr/>
            </a:pPr>
            <a:r>
              <a:rPr lang="en-US" dirty="0" smtClean="0"/>
              <a:t>Terms: datum, realization, </a:t>
            </a:r>
          </a:p>
          <a:p>
            <a:pPr marL="0" indent="0" eaLnBrk="1" fontAlgn="auto" hangingPunct="1">
              <a:spcAft>
                <a:spcPts val="0"/>
              </a:spcAft>
              <a:buFont typeface="Arial" pitchFamily="34" charset="0"/>
              <a:buNone/>
              <a:defRPr/>
            </a:pPr>
            <a:r>
              <a:rPr lang="en-US" dirty="0" smtClean="0"/>
              <a:t>ellipsoid, epoch, projection</a:t>
            </a:r>
          </a:p>
          <a:p>
            <a:pPr eaLnBrk="1" fontAlgn="auto" hangingPunct="1">
              <a:spcAft>
                <a:spcPts val="0"/>
              </a:spcAft>
              <a:defRPr/>
            </a:pPr>
            <a:r>
              <a:rPr lang="en-US" dirty="0" smtClean="0"/>
              <a:t>The many flavors of NAD83</a:t>
            </a:r>
          </a:p>
          <a:p>
            <a:pPr eaLnBrk="1" fontAlgn="auto" hangingPunct="1">
              <a:spcAft>
                <a:spcPts val="0"/>
              </a:spcAft>
              <a:defRPr/>
            </a:pPr>
            <a:r>
              <a:rPr lang="en-US" dirty="0" smtClean="0"/>
              <a:t>Future </a:t>
            </a:r>
            <a:r>
              <a:rPr lang="en-US" dirty="0" err="1" smtClean="0"/>
              <a:t>datums</a:t>
            </a:r>
            <a:r>
              <a:rPr lang="en-US" dirty="0" smtClean="0"/>
              <a:t> WILL be different</a:t>
            </a:r>
          </a:p>
          <a:p>
            <a:pPr eaLnBrk="1" fontAlgn="auto" hangingPunct="1">
              <a:spcAft>
                <a:spcPts val="0"/>
              </a:spcAft>
              <a:defRPr/>
            </a:pPr>
            <a:r>
              <a:rPr lang="en-US" dirty="0" smtClean="0"/>
              <a:t>Changes to datasheets, </a:t>
            </a:r>
            <a:r>
              <a:rPr lang="en-US" dirty="0" err="1" smtClean="0"/>
              <a:t>shapefiles</a:t>
            </a:r>
            <a:endParaRPr lang="en-US" dirty="0" smtClean="0"/>
          </a:p>
          <a:p>
            <a:pPr eaLnBrk="1" fontAlgn="auto" hangingPunct="1">
              <a:spcAft>
                <a:spcPts val="0"/>
              </a:spcAft>
              <a:defRPr/>
            </a:pPr>
            <a:r>
              <a:rPr lang="en-US" dirty="0" smtClean="0"/>
              <a:t>Geodetic advisor program changes</a:t>
            </a:r>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p:txBody>
      </p:sp>
      <p:pic>
        <p:nvPicPr>
          <p:cNvPr id="3076" name="Picture 2" descr="C:\Users\Marti.Ikehara\AppData\Local\Microsoft\Windows\Temporary Internet Files\Content.IE5\7LFURBFJ\MC90019162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80608">
            <a:off x="6037263" y="463550"/>
            <a:ext cx="30559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88" y="228600"/>
            <a:ext cx="9144000" cy="762000"/>
          </a:xfrm>
        </p:spPr>
        <p:txBody>
          <a:bodyPr/>
          <a:lstStyle/>
          <a:p>
            <a:pPr eaLnBrk="1" hangingPunct="1"/>
            <a:r>
              <a:rPr lang="en-US" sz="3600" b="1" smtClean="0"/>
              <a:t>Datasheet Format/Content Changes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13240"/>
          <a:stretch>
            <a:fillRect/>
          </a:stretch>
        </p:blipFill>
        <p:spPr bwMode="auto">
          <a:xfrm>
            <a:off x="592138" y="919163"/>
            <a:ext cx="8077200" cy="560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762125" y="2944813"/>
            <a:ext cx="5553075"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1757363" y="3376613"/>
            <a:ext cx="2606675" cy="152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1757363" y="3722688"/>
            <a:ext cx="5262562" cy="511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1600200" y="5078413"/>
            <a:ext cx="5715000"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4973638" y="2446338"/>
            <a:ext cx="3581400" cy="306387"/>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Move ell </a:t>
            </a:r>
            <a:r>
              <a:rPr lang="en-US" sz="1400" b="1" dirty="0" err="1">
                <a:latin typeface="+mn-lt"/>
                <a:cs typeface="+mn-cs"/>
              </a:rPr>
              <a:t>ht</a:t>
            </a:r>
            <a:r>
              <a:rPr lang="en-US" sz="1400" b="1" dirty="0">
                <a:latin typeface="+mn-lt"/>
                <a:cs typeface="+mn-cs"/>
              </a:rPr>
              <a:t> and epoch info into top box</a:t>
            </a:r>
          </a:p>
        </p:txBody>
      </p:sp>
      <p:sp>
        <p:nvSpPr>
          <p:cNvPr id="11" name="TextBox 10"/>
          <p:cNvSpPr txBox="1"/>
          <p:nvPr/>
        </p:nvSpPr>
        <p:spPr>
          <a:xfrm>
            <a:off x="4960938" y="4340225"/>
            <a:ext cx="3581400" cy="738188"/>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Note when GPS Ortho </a:t>
            </a:r>
            <a:r>
              <a:rPr lang="en-US" sz="1400" b="1" dirty="0" err="1">
                <a:latin typeface="+mn-lt"/>
                <a:cs typeface="+mn-cs"/>
              </a:rPr>
              <a:t>Ht</a:t>
            </a:r>
            <a:r>
              <a:rPr lang="en-US" sz="1400" b="1" dirty="0">
                <a:latin typeface="+mn-lt"/>
                <a:cs typeface="+mn-cs"/>
              </a:rPr>
              <a:t> computed with previous geoid model, and provide that model </a:t>
            </a:r>
            <a:r>
              <a:rPr lang="en-US" sz="1400" b="1" dirty="0" err="1">
                <a:latin typeface="+mn-lt"/>
                <a:cs typeface="+mn-cs"/>
              </a:rPr>
              <a:t>ht</a:t>
            </a:r>
            <a:endParaRPr lang="en-US" sz="1400" b="1" dirty="0">
              <a:latin typeface="+mn-lt"/>
              <a:cs typeface="+mn-cs"/>
            </a:endParaRPr>
          </a:p>
        </p:txBody>
      </p:sp>
      <p:cxnSp>
        <p:nvCxnSpPr>
          <p:cNvPr id="12" name="Straight Arrow Connector 11"/>
          <p:cNvCxnSpPr>
            <a:endCxn id="3" idx="3"/>
          </p:cNvCxnSpPr>
          <p:nvPr/>
        </p:nvCxnSpPr>
        <p:spPr>
          <a:xfrm flipH="1">
            <a:off x="7315200" y="2752725"/>
            <a:ext cx="466725" cy="3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4457700" y="2925763"/>
            <a:ext cx="3695700" cy="558800"/>
          </a:xfrm>
          <a:prstGeom prst="bentConnector3">
            <a:avLst>
              <a:gd name="adj1" fmla="val -8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58025" y="3978275"/>
            <a:ext cx="762000" cy="3175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0" y="5635625"/>
            <a:ext cx="3221038" cy="307975"/>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Better way to quantify accuracies</a:t>
            </a:r>
          </a:p>
        </p:txBody>
      </p:sp>
      <p:cxnSp>
        <p:nvCxnSpPr>
          <p:cNvPr id="19" name="Straight Arrow Connector 18"/>
          <p:cNvCxnSpPr/>
          <p:nvPr/>
        </p:nvCxnSpPr>
        <p:spPr>
          <a:xfrm flipH="1" flipV="1">
            <a:off x="4732338" y="5535613"/>
            <a:ext cx="455612" cy="381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nodeType="afterGroup">
                            <p:stCondLst>
                              <p:cond delay="500"/>
                            </p:stCondLst>
                            <p:childTnLst>
                              <p:par>
                                <p:cTn id="39" presetID="1" presetClass="entr" presetSubtype="0" fill="hold" grpId="0" nodeType="afterEffect">
                                  <p:stCondLst>
                                    <p:cond delay="50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8" grpId="1" animBg="1"/>
      <p:bldP spid="9" grpId="0" animBg="1"/>
      <p:bldP spid="9" grpId="1" animBg="1"/>
      <p:bldP spid="4" grpId="0" animBg="1"/>
      <p:bldP spid="11" grpId="0" animBg="1"/>
      <p:bldP spid="11" grpId="1" animBg="1"/>
      <p:bldP spid="21" grpId="0" animBg="1"/>
      <p:bldP spid="2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868362"/>
          </a:xfrm>
        </p:spPr>
        <p:txBody>
          <a:bodyPr/>
          <a:lstStyle/>
          <a:p>
            <a:pPr eaLnBrk="1" hangingPunct="1"/>
            <a:r>
              <a:rPr lang="en-US" smtClean="0"/>
              <a:t>Local Accuracies</a:t>
            </a:r>
          </a:p>
        </p:txBody>
      </p:sp>
      <p:sp>
        <p:nvSpPr>
          <p:cNvPr id="22531" name="Content Placeholder 2"/>
          <p:cNvSpPr>
            <a:spLocks noGrp="1"/>
          </p:cNvSpPr>
          <p:nvPr>
            <p:ph idx="1"/>
          </p:nvPr>
        </p:nvSpPr>
        <p:spPr/>
        <p:txBody>
          <a:bodyPr/>
          <a:lstStyle/>
          <a:p>
            <a:pPr eaLnBrk="1" hangingPunct="1"/>
            <a:endParaRPr lang="en-US" smtClean="0"/>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13716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4650"/>
            <a:ext cx="9144000" cy="649288"/>
          </a:xfrm>
          <a:prstGeom prst="rect">
            <a:avLst/>
          </a:prstGeom>
        </p:spPr>
        <p:txBody>
          <a:bodyPr/>
          <a:lstStyle/>
          <a:p>
            <a:pPr algn="ctr">
              <a:defRPr/>
            </a:pPr>
            <a:r>
              <a:rPr lang="en-US" sz="3000" b="1" dirty="0">
                <a:latin typeface="Arial" charset="0"/>
                <a:ea typeface="+mj-ea"/>
                <a:cs typeface="Arial" charset="0"/>
              </a:rPr>
              <a:t>NGS Geodetic Advisors in the West</a:t>
            </a:r>
          </a:p>
        </p:txBody>
      </p:sp>
      <p:pic>
        <p:nvPicPr>
          <p:cNvPr id="23555" name="Picture 5" descr="StateAdvisorsMap2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63613"/>
            <a:ext cx="61563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533400" y="5857875"/>
            <a:ext cx="677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t>State Advisor Branch Chief: Ross.Mackay@noaa.gov</a:t>
            </a:r>
          </a:p>
        </p:txBody>
      </p:sp>
      <p:sp>
        <p:nvSpPr>
          <p:cNvPr id="7" name="TextBox 6"/>
          <p:cNvSpPr txBox="1"/>
          <p:nvPr/>
        </p:nvSpPr>
        <p:spPr>
          <a:xfrm>
            <a:off x="6524625" y="698500"/>
            <a:ext cx="2570163" cy="5016500"/>
          </a:xfrm>
          <a:prstGeom prst="rect">
            <a:avLst/>
          </a:prstGeom>
          <a:noFill/>
        </p:spPr>
        <p:txBody>
          <a:bodyPr>
            <a:spAutoFit/>
          </a:bodyPr>
          <a:lstStyle/>
          <a:p>
            <a:pPr algn="ctr" fontAlgn="auto">
              <a:spcBef>
                <a:spcPts val="0"/>
              </a:spcBef>
              <a:spcAft>
                <a:spcPts val="0"/>
              </a:spcAft>
              <a:defRPr/>
            </a:pPr>
            <a:endParaRPr lang="en-US" sz="2000" dirty="0">
              <a:latin typeface="+mn-lt"/>
              <a:cs typeface="+mn-cs"/>
            </a:endParaRPr>
          </a:p>
          <a:p>
            <a:pPr algn="ctr" fontAlgn="auto">
              <a:spcBef>
                <a:spcPts val="0"/>
              </a:spcBef>
              <a:spcAft>
                <a:spcPts val="0"/>
              </a:spcAft>
              <a:buFont typeface="Wingdings" pitchFamily="2" charset="2"/>
              <a:buChar char="q"/>
              <a:defRPr/>
            </a:pPr>
            <a:r>
              <a:rPr lang="en-US" sz="2000" dirty="0">
                <a:latin typeface="+mn-lt"/>
                <a:cs typeface="+mn-cs"/>
              </a:rPr>
              <a:t>SW Region</a:t>
            </a:r>
          </a:p>
          <a:p>
            <a:pPr algn="ctr" fontAlgn="auto">
              <a:spcBef>
                <a:spcPts val="0"/>
              </a:spcBef>
              <a:spcAft>
                <a:spcPts val="0"/>
              </a:spcAft>
              <a:defRPr/>
            </a:pPr>
            <a:r>
              <a:rPr lang="en-US" sz="2000" dirty="0">
                <a:latin typeface="+mn-lt"/>
                <a:cs typeface="+mn-cs"/>
              </a:rPr>
              <a:t>(AZ,NM,NV,UT)</a:t>
            </a:r>
          </a:p>
          <a:p>
            <a:pPr algn="ctr" fontAlgn="auto">
              <a:spcBef>
                <a:spcPts val="0"/>
              </a:spcBef>
              <a:spcAft>
                <a:spcPts val="0"/>
              </a:spcAft>
              <a:defRPr/>
            </a:pPr>
            <a:r>
              <a:rPr lang="en-US" sz="2000" b="1" i="1" u="sng" dirty="0">
                <a:latin typeface="+mn-lt"/>
                <a:cs typeface="+mn-cs"/>
              </a:rPr>
              <a:t>William Stone</a:t>
            </a:r>
          </a:p>
          <a:p>
            <a:pPr algn="ctr" fontAlgn="auto">
              <a:spcBef>
                <a:spcPts val="0"/>
              </a:spcBef>
              <a:spcAft>
                <a:spcPts val="0"/>
              </a:spcAft>
              <a:defRPr/>
            </a:pPr>
            <a:endParaRPr lang="en-US" sz="2000" b="1" i="1" u="sng" dirty="0">
              <a:latin typeface="+mn-lt"/>
              <a:cs typeface="+mn-cs"/>
            </a:endParaRPr>
          </a:p>
          <a:p>
            <a:pPr marL="342900" indent="-342900" algn="ctr" fontAlgn="auto">
              <a:spcBef>
                <a:spcPts val="0"/>
              </a:spcBef>
              <a:spcAft>
                <a:spcPts val="0"/>
              </a:spcAft>
              <a:buFont typeface="Wingdings" pitchFamily="2" charset="2"/>
              <a:buChar char="q"/>
              <a:defRPr/>
            </a:pPr>
            <a:r>
              <a:rPr lang="en-US" sz="2000" dirty="0">
                <a:latin typeface="+mn-lt"/>
                <a:cs typeface="+mn-cs"/>
              </a:rPr>
              <a:t>Oregon</a:t>
            </a:r>
          </a:p>
          <a:p>
            <a:pPr algn="ctr" fontAlgn="auto">
              <a:spcBef>
                <a:spcPts val="0"/>
              </a:spcBef>
              <a:spcAft>
                <a:spcPts val="0"/>
              </a:spcAft>
              <a:defRPr/>
            </a:pPr>
            <a:r>
              <a:rPr lang="en-US" sz="2000" b="1" i="1" u="sng" dirty="0">
                <a:latin typeface="+mn-lt"/>
                <a:cs typeface="+mn-cs"/>
              </a:rPr>
              <a:t>Mark L. Armstrong</a:t>
            </a:r>
          </a:p>
          <a:p>
            <a:pPr algn="ctr" fontAlgn="auto">
              <a:spcBef>
                <a:spcPts val="0"/>
              </a:spcBef>
              <a:spcAft>
                <a:spcPts val="0"/>
              </a:spcAft>
              <a:defRPr/>
            </a:pPr>
            <a:endParaRPr lang="en-US" sz="2000" dirty="0">
              <a:latin typeface="+mn-lt"/>
              <a:cs typeface="+mn-cs"/>
            </a:endParaRPr>
          </a:p>
          <a:p>
            <a:pPr algn="ctr" fontAlgn="auto">
              <a:spcBef>
                <a:spcPts val="0"/>
              </a:spcBef>
              <a:spcAft>
                <a:spcPts val="0"/>
              </a:spcAft>
              <a:buFont typeface="Wingdings" pitchFamily="2" charset="2"/>
              <a:buChar char="q"/>
              <a:defRPr/>
            </a:pPr>
            <a:r>
              <a:rPr lang="en-US" sz="2000" dirty="0">
                <a:latin typeface="+mn-lt"/>
                <a:cs typeface="+mn-cs"/>
              </a:rPr>
              <a:t>Colorado</a:t>
            </a:r>
            <a:endParaRPr lang="en-US" sz="1000" dirty="0">
              <a:latin typeface="+mn-lt"/>
              <a:cs typeface="+mn-cs"/>
            </a:endParaRPr>
          </a:p>
          <a:p>
            <a:pPr algn="ctr" fontAlgn="auto">
              <a:spcBef>
                <a:spcPts val="0"/>
              </a:spcBef>
              <a:spcAft>
                <a:spcPts val="0"/>
              </a:spcAft>
              <a:defRPr/>
            </a:pPr>
            <a:r>
              <a:rPr lang="en-US" sz="2000" b="1" i="1" u="sng" dirty="0">
                <a:latin typeface="+mn-lt"/>
                <a:cs typeface="+mn-cs"/>
              </a:rPr>
              <a:t>Pam Fromhertz</a:t>
            </a:r>
          </a:p>
          <a:p>
            <a:pPr algn="ctr" fontAlgn="auto">
              <a:spcBef>
                <a:spcPts val="0"/>
              </a:spcBef>
              <a:spcAft>
                <a:spcPts val="0"/>
              </a:spcAft>
              <a:defRPr/>
            </a:pPr>
            <a:endParaRPr lang="en-US" sz="2000" b="1" i="1" u="sng" dirty="0">
              <a:latin typeface="+mn-lt"/>
              <a:cs typeface="+mn-cs"/>
            </a:endParaRPr>
          </a:p>
          <a:p>
            <a:pPr marL="342900" indent="-342900" algn="ctr" fontAlgn="auto">
              <a:spcBef>
                <a:spcPts val="0"/>
              </a:spcBef>
              <a:spcAft>
                <a:spcPts val="0"/>
              </a:spcAft>
              <a:buFont typeface="Wingdings" pitchFamily="2" charset="2"/>
              <a:buChar char="q"/>
              <a:defRPr/>
            </a:pPr>
            <a:r>
              <a:rPr lang="en-US" sz="2000" dirty="0">
                <a:latin typeface="+mn-lt"/>
                <a:cs typeface="+mn-cs"/>
              </a:rPr>
              <a:t>Idaho/Montana</a:t>
            </a:r>
          </a:p>
          <a:p>
            <a:pPr algn="ctr" fontAlgn="auto">
              <a:spcBef>
                <a:spcPts val="0"/>
              </a:spcBef>
              <a:spcAft>
                <a:spcPts val="0"/>
              </a:spcAft>
              <a:defRPr/>
            </a:pPr>
            <a:r>
              <a:rPr lang="en-US" sz="2000" b="1" i="1" u="sng" dirty="0">
                <a:latin typeface="+mn-lt"/>
                <a:cs typeface="+mn-cs"/>
              </a:rPr>
              <a:t>Curt Smith</a:t>
            </a:r>
          </a:p>
          <a:p>
            <a:pPr algn="ctr" fontAlgn="auto">
              <a:spcBef>
                <a:spcPts val="0"/>
              </a:spcBef>
              <a:spcAft>
                <a:spcPts val="0"/>
              </a:spcAft>
              <a:defRPr/>
            </a:pPr>
            <a:endParaRPr lang="en-US" sz="2000" b="1" i="1" u="sng" dirty="0">
              <a:latin typeface="+mn-lt"/>
              <a:cs typeface="+mn-cs"/>
            </a:endParaRPr>
          </a:p>
          <a:p>
            <a:pPr algn="ctr" fontAlgn="auto">
              <a:spcBef>
                <a:spcPts val="0"/>
              </a:spcBef>
              <a:spcAft>
                <a:spcPts val="0"/>
              </a:spcAft>
              <a:buFont typeface="Wingdings" pitchFamily="2" charset="2"/>
              <a:buChar char="q"/>
              <a:defRPr/>
            </a:pPr>
            <a:r>
              <a:rPr lang="en-US" sz="2000" dirty="0">
                <a:latin typeface="+mn-lt"/>
                <a:cs typeface="+mn-cs"/>
              </a:rPr>
              <a:t>Wyoming</a:t>
            </a:r>
          </a:p>
          <a:p>
            <a:pPr algn="ctr" fontAlgn="auto">
              <a:spcBef>
                <a:spcPts val="0"/>
              </a:spcBef>
              <a:spcAft>
                <a:spcPts val="0"/>
              </a:spcAft>
              <a:defRPr/>
            </a:pPr>
            <a:r>
              <a:rPr lang="en-US" sz="2000" b="1" i="1" u="sng" dirty="0">
                <a:latin typeface="+mn-lt"/>
                <a:cs typeface="+mn-cs"/>
              </a:rPr>
              <a:t>Mike Londe (BLM)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 Changing Face of the Geodetic Advisor Program</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1. What are we not?</a:t>
            </a:r>
          </a:p>
          <a:p>
            <a:pPr marL="0" indent="0" eaLnBrk="1" fontAlgn="auto" hangingPunct="1">
              <a:spcAft>
                <a:spcPts val="0"/>
              </a:spcAft>
              <a:buFont typeface="Arial" pitchFamily="34" charset="0"/>
              <a:buNone/>
              <a:defRPr/>
            </a:pPr>
            <a:r>
              <a:rPr lang="en-US" dirty="0" smtClean="0"/>
              <a:t>	GEODENTIST</a:t>
            </a:r>
          </a:p>
          <a:p>
            <a:pPr eaLnBrk="1" fontAlgn="auto" hangingPunct="1">
              <a:spcAft>
                <a:spcPts val="0"/>
              </a:spcAft>
              <a:defRPr/>
            </a:pPr>
            <a:r>
              <a:rPr lang="en-US" dirty="0" smtClean="0"/>
              <a:t>2. What/who are we?</a:t>
            </a:r>
          </a:p>
          <a:p>
            <a:pPr eaLnBrk="1" fontAlgn="auto" hangingPunct="1">
              <a:spcAft>
                <a:spcPts val="0"/>
              </a:spcAft>
              <a:defRPr/>
            </a:pPr>
            <a:endParaRPr lang="en-US" dirty="0" smtClean="0"/>
          </a:p>
          <a:p>
            <a:pPr eaLnBrk="1" fontAlgn="auto" hangingPunct="1">
              <a:spcAft>
                <a:spcPts val="0"/>
              </a:spcAft>
              <a:defRPr/>
            </a:pPr>
            <a:r>
              <a:rPr lang="en-US" dirty="0" smtClean="0"/>
              <a:t>3. How is it changing?</a:t>
            </a:r>
            <a:endParaRPr lang="en-US" dirty="0"/>
          </a:p>
        </p:txBody>
      </p:sp>
      <p:pic>
        <p:nvPicPr>
          <p:cNvPr id="7170" name="Picture 2" descr="C:\Users\Marti.Ikehara\AppData\Local\Microsoft\Windows\Temporary Internet Files\Content.IE5\OZ3W5ORM\MC900432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1143000"/>
            <a:ext cx="13922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Marti.Ikehara\AppData\Local\Microsoft\Windows\Temporary Internet Files\Content.IE5\6VMM933W\MC90019848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7175"/>
            <a:ext cx="17224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Marti.Ikehara\AppData\Local\Microsoft\Windows\Temporary Internet Files\Content.IE5\71DTDVFE\MC900334302[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350" y="3105150"/>
            <a:ext cx="11779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21" presetClass="entr" presetSubtype="1"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heel(1)">
                                      <p:cBhvr>
                                        <p:cTn id="16" dur="500"/>
                                        <p:tgtEl>
                                          <p:spTgt spid="71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par>
                          <p:cTn id="22" fill="hold" nodeType="afterGroup">
                            <p:stCondLst>
                              <p:cond delay="2000"/>
                            </p:stCondLst>
                            <p:childTnLst>
                              <p:par>
                                <p:cTn id="23" presetID="1" presetClass="entr" presetSubtype="0" fill="hold" nodeType="afterEffect">
                                  <p:stCondLst>
                                    <p:cond delay="0"/>
                                  </p:stCondLst>
                                  <p:iterate type="wd">
                                    <p:tmAbs val="500"/>
                                  </p:iterate>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 Changing Face of the Geodetic Advisor Program</a:t>
            </a:r>
            <a:endParaRPr lang="en-US" dirty="0"/>
          </a:p>
        </p:txBody>
      </p:sp>
      <p:sp>
        <p:nvSpPr>
          <p:cNvPr id="3" name="Content Placeholder 2"/>
          <p:cNvSpPr>
            <a:spLocks noGrp="1"/>
          </p:cNvSpPr>
          <p:nvPr>
            <p:ph idx="1"/>
          </p:nvPr>
        </p:nvSpPr>
        <p:spPr>
          <a:xfrm>
            <a:off x="525463" y="1524000"/>
            <a:ext cx="8610600" cy="4800600"/>
          </a:xfrm>
        </p:spPr>
        <p:txBody>
          <a:bodyPr rtlCol="0">
            <a:normAutofit/>
          </a:bodyPr>
          <a:lstStyle/>
          <a:p>
            <a:pPr eaLnBrk="1" fontAlgn="auto" hangingPunct="1">
              <a:spcAft>
                <a:spcPts val="0"/>
              </a:spcAft>
              <a:defRPr/>
            </a:pPr>
            <a:r>
              <a:rPr lang="en-US" sz="3000" dirty="0" smtClean="0">
                <a:solidFill>
                  <a:schemeClr val="bg1">
                    <a:lumMod val="50000"/>
                  </a:schemeClr>
                </a:solidFill>
              </a:rPr>
              <a:t>1. What are we not?</a:t>
            </a:r>
          </a:p>
          <a:p>
            <a:pPr eaLnBrk="1" fontAlgn="auto" hangingPunct="1">
              <a:spcAft>
                <a:spcPts val="0"/>
              </a:spcAft>
              <a:defRPr/>
            </a:pPr>
            <a:r>
              <a:rPr lang="en-US" sz="3000" dirty="0" smtClean="0"/>
              <a:t>2. What are we?</a:t>
            </a:r>
          </a:p>
          <a:p>
            <a:pPr marL="0" indent="0" eaLnBrk="1" fontAlgn="auto" hangingPunct="1">
              <a:spcAft>
                <a:spcPts val="0"/>
              </a:spcAft>
              <a:buFont typeface="Arial" pitchFamily="34" charset="0"/>
              <a:buNone/>
              <a:defRPr/>
            </a:pPr>
            <a:r>
              <a:rPr lang="en-US" sz="3000" dirty="0" smtClean="0"/>
              <a:t>We provide the link between</a:t>
            </a:r>
          </a:p>
          <a:p>
            <a:pPr marL="0" indent="0" eaLnBrk="1" fontAlgn="auto" hangingPunct="1">
              <a:spcAft>
                <a:spcPts val="0"/>
              </a:spcAft>
              <a:buFont typeface="Arial" pitchFamily="34" charset="0"/>
              <a:buNone/>
              <a:defRPr/>
            </a:pPr>
            <a:r>
              <a:rPr lang="en-US" sz="3000" dirty="0" smtClean="0"/>
              <a:t>Geodesy and other customers, typically surveyors but also anyone wanting to connect to the NSRS</a:t>
            </a:r>
          </a:p>
          <a:p>
            <a:pPr eaLnBrk="1" fontAlgn="auto" hangingPunct="1">
              <a:spcAft>
                <a:spcPts val="0"/>
              </a:spcAft>
              <a:defRPr/>
            </a:pPr>
            <a:r>
              <a:rPr lang="en-US" sz="3000" dirty="0" smtClean="0"/>
              <a:t>Who are we?</a:t>
            </a:r>
          </a:p>
          <a:p>
            <a:pPr marL="0" indent="0" eaLnBrk="1" fontAlgn="auto" hangingPunct="1">
              <a:spcAft>
                <a:spcPts val="0"/>
              </a:spcAft>
              <a:buFont typeface="Arial" pitchFamily="34" charset="0"/>
              <a:buNone/>
              <a:defRPr/>
            </a:pPr>
            <a:r>
              <a:rPr lang="en-US" sz="3000" dirty="0" smtClean="0"/>
              <a:t>20 advisors; 3 are PLS, 2 of those also PE, 2 are PhD</a:t>
            </a:r>
          </a:p>
          <a:p>
            <a:pPr marL="0" indent="0" eaLnBrk="1" fontAlgn="auto" hangingPunct="1">
              <a:spcAft>
                <a:spcPts val="0"/>
              </a:spcAft>
              <a:buFont typeface="Arial" pitchFamily="34" charset="0"/>
              <a:buNone/>
              <a:defRPr/>
            </a:pPr>
            <a:r>
              <a:rPr lang="en-US" sz="3000" dirty="0" smtClean="0"/>
              <a:t>1/3 transitioned from NGS field assignments; others came </a:t>
            </a:r>
            <a:r>
              <a:rPr lang="en-US" sz="3000" dirty="0" err="1" smtClean="0"/>
              <a:t>fr</a:t>
            </a:r>
            <a:r>
              <a:rPr lang="en-US" sz="3000" dirty="0" smtClean="0"/>
              <a:t> other </a:t>
            </a:r>
            <a:r>
              <a:rPr lang="en-US" sz="3000" dirty="0" err="1" smtClean="0"/>
              <a:t>gov</a:t>
            </a:r>
            <a:r>
              <a:rPr lang="en-US" sz="3000" dirty="0" smtClean="0"/>
              <a:t>, 2 came </a:t>
            </a:r>
            <a:r>
              <a:rPr lang="en-US" sz="3000" dirty="0" err="1" smtClean="0"/>
              <a:t>fr</a:t>
            </a:r>
            <a:r>
              <a:rPr lang="en-US" sz="3000" dirty="0" smtClean="0"/>
              <a:t> the cooperator</a:t>
            </a:r>
          </a:p>
          <a:p>
            <a:pPr marL="0" indent="0" eaLnBrk="1" fontAlgn="auto" hangingPunct="1">
              <a:spcAft>
                <a:spcPts val="0"/>
              </a:spcAft>
              <a:buFont typeface="Arial" pitchFamily="34" charset="0"/>
              <a:buNone/>
              <a:defRPr/>
            </a:pPr>
            <a:endParaRPr lang="en-US" dirty="0" smtClean="0"/>
          </a:p>
        </p:txBody>
      </p:sp>
      <p:pic>
        <p:nvPicPr>
          <p:cNvPr id="7171" name="Picture 3" descr="C:\Users\Marti.Ikehara\AppData\Local\Microsoft\Windows\Temporary Internet Files\Content.IE5\OA4B7OGR\MC90044210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29797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The Changing Face of the Geodetic Advisor </a:t>
            </a:r>
            <a:r>
              <a:rPr lang="en-US" dirty="0" smtClean="0"/>
              <a:t>Program</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Wingdings" pitchFamily="2" charset="2"/>
              <a:buChar char="Ø"/>
              <a:defRPr/>
            </a:pPr>
            <a:r>
              <a:rPr lang="en-US" dirty="0"/>
              <a:t>Provide equal service to non-coop </a:t>
            </a:r>
            <a:r>
              <a:rPr lang="en-US" dirty="0" smtClean="0"/>
              <a:t>states</a:t>
            </a:r>
          </a:p>
          <a:p>
            <a:pPr eaLnBrk="1" fontAlgn="auto" hangingPunct="1">
              <a:spcAft>
                <a:spcPts val="0"/>
              </a:spcAft>
              <a:buFont typeface="Wingdings" pitchFamily="2" charset="2"/>
              <a:buChar char="Ø"/>
              <a:defRPr/>
            </a:pPr>
            <a:r>
              <a:rPr lang="en-US" dirty="0" smtClean="0"/>
              <a:t>REGIONALIZATION</a:t>
            </a:r>
          </a:p>
          <a:p>
            <a:pPr eaLnBrk="1" fontAlgn="auto" hangingPunct="1">
              <a:spcAft>
                <a:spcPts val="0"/>
              </a:spcAft>
              <a:buFont typeface="Wingdings" pitchFamily="2" charset="2"/>
              <a:buChar char="Ø"/>
              <a:defRPr/>
            </a:pPr>
            <a:r>
              <a:rPr lang="en-US" sz="3000" dirty="0" smtClean="0"/>
              <a:t>15 advisors total for 50 states, PR, Pacific islands</a:t>
            </a:r>
          </a:p>
          <a:p>
            <a:pPr eaLnBrk="1" fontAlgn="auto" hangingPunct="1">
              <a:spcAft>
                <a:spcPts val="0"/>
              </a:spcAft>
              <a:buFont typeface="Wingdings" pitchFamily="2" charset="2"/>
              <a:buChar char="Ø"/>
              <a:defRPr/>
            </a:pPr>
            <a:r>
              <a:rPr lang="en-US" sz="3000" dirty="0" smtClean="0"/>
              <a:t>Regions being discussed in NGS Advisory Group</a:t>
            </a:r>
          </a:p>
          <a:p>
            <a:pPr marL="0" indent="0" eaLnBrk="1" fontAlgn="auto" hangingPunct="1">
              <a:spcAft>
                <a:spcPts val="0"/>
              </a:spcAft>
              <a:buFont typeface="Arial" pitchFamily="34" charset="0"/>
              <a:buNone/>
              <a:defRPr/>
            </a:pPr>
            <a:r>
              <a:rPr lang="en-US" sz="3000" dirty="0" smtClean="0">
                <a:hlinkClick r:id="rId2"/>
              </a:rPr>
              <a:t>Ross.Mackay@noaa.gov</a:t>
            </a:r>
            <a:r>
              <a:rPr lang="en-US" sz="3000" dirty="0" smtClean="0"/>
              <a:t> is Chair (SAB Chief)</a:t>
            </a:r>
          </a:p>
          <a:p>
            <a:pPr eaLnBrk="1" fontAlgn="auto" hangingPunct="1">
              <a:spcAft>
                <a:spcPts val="0"/>
              </a:spcAft>
              <a:buFont typeface="Wingdings" pitchFamily="2" charset="2"/>
              <a:buChar char="Ø"/>
              <a:defRPr/>
            </a:pPr>
            <a:r>
              <a:rPr lang="en-US" sz="3000" dirty="0" smtClean="0"/>
              <a:t>Proposal includes “State Coordinator” as POC</a:t>
            </a:r>
          </a:p>
          <a:p>
            <a:pPr eaLnBrk="1" fontAlgn="auto" hangingPunct="1">
              <a:spcAft>
                <a:spcPts val="0"/>
              </a:spcAft>
              <a:buFont typeface="Wingdings" pitchFamily="2" charset="2"/>
              <a:buChar char="Ø"/>
              <a:defRPr/>
            </a:pPr>
            <a:r>
              <a:rPr lang="en-US" sz="3000" dirty="0" smtClean="0"/>
              <a:t>Transition in next 4 years, with attrition due to retirements</a:t>
            </a:r>
          </a:p>
          <a:p>
            <a:pPr eaLnBrk="1" fontAlgn="auto" hangingPunct="1">
              <a:spcAft>
                <a:spcPts val="0"/>
              </a:spcAft>
              <a:buFont typeface="Wingdings" pitchFamily="2" charset="2"/>
              <a:buChar char="Ø"/>
              <a:defRPr/>
            </a:pPr>
            <a:endParaRPr lang="en-US" sz="3000" dirty="0" smtClean="0"/>
          </a:p>
          <a:p>
            <a:pPr eaLnBrk="1" fontAlgn="auto" hangingPunct="1">
              <a:spcAft>
                <a:spcPts val="0"/>
              </a:spcAft>
              <a:buFont typeface="Wingdings" pitchFamily="2" charset="2"/>
              <a:buChar char="Ø"/>
              <a:defRPr/>
            </a:pPr>
            <a:endParaRPr lang="en-US" sz="3000" dirty="0" smtClean="0"/>
          </a:p>
          <a:p>
            <a:pPr eaLnBrk="1" fontAlgn="auto" hangingPunct="1">
              <a:spcAft>
                <a:spcPts val="0"/>
              </a:spcAft>
              <a:defRPr/>
            </a:pPr>
            <a:endParaRPr lang="en-US" dirty="0"/>
          </a:p>
          <a:p>
            <a:pPr eaLnBrk="1" fontAlgn="auto" hangingPunct="1">
              <a:spcAft>
                <a:spcPts val="0"/>
              </a:spcAft>
              <a:defRPr/>
            </a:pPr>
            <a:endParaRPr lang="en-US" dirty="0"/>
          </a:p>
        </p:txBody>
      </p:sp>
      <p:pic>
        <p:nvPicPr>
          <p:cNvPr id="2050" name="Picture 2" descr="C:\Users\Marti.Ikehara\AppData\Local\Microsoft\Windows\Temporary Internet Files\Content.IE5\8TXOJUN5\MC90043266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81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arti.Ikehara\AppData\Local\Microsoft\Windows\Temporary Internet Files\Content.IE5\71DTDVFE\MC900334302[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413" y="990600"/>
            <a:ext cx="10366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
                                            <p:txEl>
                                              <p:pRg st="1" end="1"/>
                                            </p:txEl>
                                          </p:spTgt>
                                        </p:tgtEl>
                                      </p:cBhvr>
                                    </p:animEffect>
                                    <p:animScale>
                                      <p:cBhvr>
                                        <p:cTn id="22" dur="250" autoRev="1" fill="hold"/>
                                        <p:tgtEl>
                                          <p:spTgt spid="3">
                                            <p:txEl>
                                              <p:pRg st="1" end="1"/>
                                            </p:txEl>
                                          </p:spTgt>
                                        </p:tgtEl>
                                      </p:cBhvr>
                                      <p:by x="105000" y="105000"/>
                                    </p:animScale>
                                  </p:childTnLst>
                                </p:cTn>
                              </p:par>
                            </p:childTnLst>
                          </p:cTn>
                        </p:par>
                        <p:par>
                          <p:cTn id="23" fill="hold" nodeType="afterGroup">
                            <p:stCondLst>
                              <p:cond delay="500"/>
                            </p:stCondLst>
                            <p:childTnLst>
                              <p:par>
                                <p:cTn id="24" presetID="53" presetClass="entr" presetSubtype="16"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500" fill="hold"/>
                                        <p:tgtEl>
                                          <p:spTgt spid="2050"/>
                                        </p:tgtEl>
                                        <p:attrNameLst>
                                          <p:attrName>ppt_w</p:attrName>
                                        </p:attrNameLst>
                                      </p:cBhvr>
                                      <p:tavLst>
                                        <p:tav tm="0">
                                          <p:val>
                                            <p:fltVal val="0"/>
                                          </p:val>
                                        </p:tav>
                                        <p:tav tm="100000">
                                          <p:val>
                                            <p:strVal val="#ppt_w"/>
                                          </p:val>
                                        </p:tav>
                                      </p:tavLst>
                                    </p:anim>
                                    <p:anim calcmode="lin" valueType="num">
                                      <p:cBhvr>
                                        <p:cTn id="27" dur="500" fill="hold"/>
                                        <p:tgtEl>
                                          <p:spTgt spid="2050"/>
                                        </p:tgtEl>
                                        <p:attrNameLst>
                                          <p:attrName>ppt_h</p:attrName>
                                        </p:attrNameLst>
                                      </p:cBhvr>
                                      <p:tavLst>
                                        <p:tav tm="0">
                                          <p:val>
                                            <p:fltVal val="0"/>
                                          </p:val>
                                        </p:tav>
                                        <p:tav tm="100000">
                                          <p:val>
                                            <p:strVal val="#ppt_h"/>
                                          </p:val>
                                        </p:tav>
                                      </p:tavLst>
                                    </p:anim>
                                    <p:animEffect transition="in" filter="fade">
                                      <p:cBhvr>
                                        <p:cTn id="28" dur="500"/>
                                        <p:tgtEl>
                                          <p:spTgt spid="205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up)">
                                      <p:cBhvr>
                                        <p:cTn id="38" dur="500"/>
                                        <p:tgtEl>
                                          <p:spTgt spid="3">
                                            <p:txEl>
                                              <p:pRg st="3" end="3"/>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down)">
                                      <p:cBhvr>
                                        <p:cTn id="41" dur="500"/>
                                        <p:tgtEl>
                                          <p:spTgt spid="3">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wipe(down)">
                                      <p:cBhvr>
                                        <p:cTn id="46" dur="500"/>
                                        <p:tgtEl>
                                          <p:spTgt spid="3">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wipe(down)">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eaLnBrk="1" fontAlgn="auto" hangingPunct="1">
              <a:spcAft>
                <a:spcPts val="0"/>
              </a:spcAft>
              <a:defRPr/>
            </a:pPr>
            <a:r>
              <a:rPr lang="en-US" dirty="0"/>
              <a:t>Marti.ikehara@noaa.gov</a:t>
            </a:r>
          </a:p>
        </p:txBody>
      </p:sp>
      <p:pic>
        <p:nvPicPr>
          <p:cNvPr id="27651" name="Picture 2" descr="C:\Users\Marti.Ikehara\Pictures\My Photos\2011\Flowers\DSCN38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3600" y="1066800"/>
            <a:ext cx="7518400" cy="5638800"/>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CONUS unlabeled 3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476375"/>
            <a:ext cx="7340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p:cNvGraphicFramePr>
            <a:graphicFrameLocks noGrp="1"/>
          </p:cNvGraphicFramePr>
          <p:nvPr/>
        </p:nvGraphicFramePr>
        <p:xfrm>
          <a:off x="752475" y="1460500"/>
          <a:ext cx="6096000" cy="3803652"/>
        </p:xfrm>
        <a:graphic>
          <a:graphicData uri="http://schemas.openxmlformats.org/drawingml/2006/table">
            <a:tbl>
              <a:tblPr/>
              <a:tblGrid>
                <a:gridCol w="1219200"/>
                <a:gridCol w="1219200"/>
                <a:gridCol w="1219200"/>
                <a:gridCol w="1219200"/>
                <a:gridCol w="1219200"/>
              </a:tblGrid>
              <a:tr h="950913">
                <a:tc>
                  <a:txBody>
                    <a:bodyPr/>
                    <a:lstStyle/>
                    <a:p>
                      <a:pPr marL="0" marR="0">
                        <a:spcBef>
                          <a:spcPts val="0"/>
                        </a:spcBef>
                        <a:spcAft>
                          <a:spcPts val="0"/>
                        </a:spcAft>
                      </a:pPr>
                      <a:endParaRPr lang="en-US" sz="1000" dirty="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a:noFill/>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a:noFill/>
                    </a:lnB>
                  </a:tcPr>
                </a:tc>
              </a:tr>
            </a:tbl>
          </a:graphicData>
        </a:graphic>
      </p:graphicFrame>
      <p:graphicFrame>
        <p:nvGraphicFramePr>
          <p:cNvPr id="30" name="Table 29"/>
          <p:cNvGraphicFramePr>
            <a:graphicFrameLocks noGrp="1"/>
          </p:cNvGraphicFramePr>
          <p:nvPr/>
        </p:nvGraphicFramePr>
        <p:xfrm>
          <a:off x="400050" y="1401763"/>
          <a:ext cx="6784975" cy="4237036"/>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4155" name="Title 1"/>
          <p:cNvSpPr>
            <a:spLocks noGrp="1"/>
          </p:cNvSpPr>
          <p:nvPr>
            <p:ph type="title"/>
          </p:nvPr>
        </p:nvSpPr>
        <p:spPr>
          <a:xfrm>
            <a:off x="38100" y="457200"/>
            <a:ext cx="8458200" cy="762000"/>
          </a:xfrm>
        </p:spPr>
        <p:txBody>
          <a:bodyPr/>
          <a:lstStyle/>
          <a:p>
            <a:pPr eaLnBrk="1" hangingPunct="1"/>
            <a:r>
              <a:rPr lang="en-US" i="1" smtClean="0"/>
              <a:t>Changing</a:t>
            </a:r>
            <a:r>
              <a:rPr lang="en-US" smtClean="0"/>
              <a:t> the Datum</a:t>
            </a:r>
          </a:p>
        </p:txBody>
      </p:sp>
      <p:sp>
        <p:nvSpPr>
          <p:cNvPr id="4156" name="TextBox 11"/>
          <p:cNvSpPr txBox="1">
            <a:spLocks noChangeArrowheads="1"/>
          </p:cNvSpPr>
          <p:nvPr/>
        </p:nvSpPr>
        <p:spPr bwMode="auto">
          <a:xfrm>
            <a:off x="0" y="416242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1400" b="1">
                <a:solidFill>
                  <a:srgbClr val="FF0000"/>
                </a:solidFill>
                <a:latin typeface="Verdana" pitchFamily="34" charset="0"/>
              </a:rPr>
              <a:t>1927</a:t>
            </a:r>
          </a:p>
        </p:txBody>
      </p:sp>
      <p:sp>
        <p:nvSpPr>
          <p:cNvPr id="4157" name="TextBox 13"/>
          <p:cNvSpPr txBox="1">
            <a:spLocks noChangeArrowheads="1"/>
          </p:cNvSpPr>
          <p:nvPr/>
        </p:nvSpPr>
        <p:spPr bwMode="auto">
          <a:xfrm>
            <a:off x="1419225" y="566737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1400" b="1">
                <a:solidFill>
                  <a:srgbClr val="00B050"/>
                </a:solidFill>
                <a:latin typeface="Verdana" pitchFamily="34" charset="0"/>
              </a:rPr>
              <a:t>1983</a:t>
            </a:r>
          </a:p>
        </p:txBody>
      </p:sp>
      <p:sp>
        <p:nvSpPr>
          <p:cNvPr id="4158" name="TextBox 28"/>
          <p:cNvSpPr txBox="1">
            <a:spLocks noChangeArrowheads="1"/>
          </p:cNvSpPr>
          <p:nvPr/>
        </p:nvSpPr>
        <p:spPr bwMode="auto">
          <a:xfrm>
            <a:off x="8724900" y="460057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US" sz="1400" b="1">
              <a:latin typeface="Verdana" pitchFamily="34" charset="0"/>
            </a:endParaRPr>
          </a:p>
        </p:txBody>
      </p:sp>
      <p:sp>
        <p:nvSpPr>
          <p:cNvPr id="4159" name="TextBox 30"/>
          <p:cNvSpPr txBox="1">
            <a:spLocks noChangeArrowheads="1"/>
          </p:cNvSpPr>
          <p:nvPr/>
        </p:nvSpPr>
        <p:spPr bwMode="auto">
          <a:xfrm>
            <a:off x="5997575" y="3559175"/>
            <a:ext cx="2819400" cy="2462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1400" b="1">
                <a:latin typeface="Verdana" pitchFamily="34" charset="0"/>
              </a:rPr>
              <a:t>The Grid shifts Uniformly (mathematically) in any one region</a:t>
            </a:r>
          </a:p>
          <a:p>
            <a:endParaRPr lang="en-US" sz="1400" b="1">
              <a:latin typeface="Verdana" pitchFamily="34" charset="0"/>
            </a:endParaRPr>
          </a:p>
          <a:p>
            <a:r>
              <a:rPr lang="en-US" sz="1400" b="1">
                <a:latin typeface="Verdana" pitchFamily="34" charset="0"/>
              </a:rPr>
              <a:t>Everything gets a</a:t>
            </a:r>
          </a:p>
          <a:p>
            <a:r>
              <a:rPr lang="en-US" sz="1400" b="1">
                <a:latin typeface="Verdana" pitchFamily="34" charset="0"/>
              </a:rPr>
              <a:t>New coordinate!</a:t>
            </a:r>
          </a:p>
          <a:p>
            <a:endParaRPr lang="en-US" sz="1400" b="1">
              <a:latin typeface="Verdana" pitchFamily="34" charset="0"/>
            </a:endParaRPr>
          </a:p>
          <a:p>
            <a:r>
              <a:rPr lang="en-US" sz="1400" b="1">
                <a:latin typeface="Verdana" pitchFamily="34" charset="0"/>
              </a:rPr>
              <a:t>1927-1983: up to 100’s of meters</a:t>
            </a:r>
          </a:p>
          <a:p>
            <a:endParaRPr lang="en-US" sz="1400" b="1">
              <a:latin typeface="Verdana" pitchFamily="34" charset="0"/>
            </a:endParaRPr>
          </a:p>
          <a:p>
            <a:r>
              <a:rPr lang="en-US" sz="1400" b="1">
                <a:latin typeface="Verdana" pitchFamily="34" charset="0"/>
              </a:rPr>
              <a:t>1983-2022:  1-2 meters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CONUS unlabeled 3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476375"/>
            <a:ext cx="7340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Table 29"/>
          <p:cNvGraphicFramePr>
            <a:graphicFrameLocks noGrp="1"/>
          </p:cNvGraphicFramePr>
          <p:nvPr/>
        </p:nvGraphicFramePr>
        <p:xfrm>
          <a:off x="425450" y="1398588"/>
          <a:ext cx="6784975" cy="4237036"/>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2319" name="Title 1"/>
          <p:cNvSpPr>
            <a:spLocks noGrp="1"/>
          </p:cNvSpPr>
          <p:nvPr>
            <p:ph type="title"/>
          </p:nvPr>
        </p:nvSpPr>
        <p:spPr>
          <a:xfrm>
            <a:off x="125413" y="331788"/>
            <a:ext cx="9061450" cy="1066800"/>
          </a:xfrm>
        </p:spPr>
        <p:txBody>
          <a:bodyPr rtlCol="0">
            <a:normAutofit fontScale="90000"/>
          </a:bodyPr>
          <a:lstStyle/>
          <a:p>
            <a:pPr eaLnBrk="1" fontAlgn="auto" hangingPunct="1">
              <a:spcAft>
                <a:spcPts val="0"/>
              </a:spcAft>
              <a:defRPr/>
            </a:pPr>
            <a:r>
              <a:rPr lang="en-US" dirty="0" smtClean="0"/>
              <a:t>Adjusting Coordinates </a:t>
            </a:r>
            <a:r>
              <a:rPr lang="en-US" i="1" dirty="0" smtClean="0"/>
              <a:t>within</a:t>
            </a:r>
            <a:r>
              <a:rPr lang="en-US" dirty="0" smtClean="0"/>
              <a:t> the Datum is a new Realization</a:t>
            </a:r>
          </a:p>
        </p:txBody>
      </p:sp>
      <p:sp>
        <p:nvSpPr>
          <p:cNvPr id="5152" name="TextBox 13"/>
          <p:cNvSpPr txBox="1">
            <a:spLocks noChangeArrowheads="1"/>
          </p:cNvSpPr>
          <p:nvPr/>
        </p:nvSpPr>
        <p:spPr bwMode="auto">
          <a:xfrm>
            <a:off x="1419225" y="566737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1400" b="1">
                <a:solidFill>
                  <a:srgbClr val="00B050"/>
                </a:solidFill>
                <a:latin typeface="Verdana" pitchFamily="34" charset="0"/>
              </a:rPr>
              <a:t>1983</a:t>
            </a:r>
          </a:p>
        </p:txBody>
      </p:sp>
      <p:sp>
        <p:nvSpPr>
          <p:cNvPr id="5153" name="TextBox 28"/>
          <p:cNvSpPr txBox="1">
            <a:spLocks noChangeArrowheads="1"/>
          </p:cNvSpPr>
          <p:nvPr/>
        </p:nvSpPr>
        <p:spPr bwMode="auto">
          <a:xfrm>
            <a:off x="8724900" y="460057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US" sz="1400" b="1">
              <a:latin typeface="Verdana" pitchFamily="34" charset="0"/>
            </a:endParaRPr>
          </a:p>
        </p:txBody>
      </p:sp>
      <p:sp>
        <p:nvSpPr>
          <p:cNvPr id="31" name="TextBox 30"/>
          <p:cNvSpPr txBox="1"/>
          <p:nvPr/>
        </p:nvSpPr>
        <p:spPr>
          <a:xfrm>
            <a:off x="5867400" y="3535363"/>
            <a:ext cx="3276600" cy="2246312"/>
          </a:xfrm>
          <a:prstGeom prst="rect">
            <a:avLst/>
          </a:prstGeom>
          <a:solidFill>
            <a:schemeClr val="bg1"/>
          </a:solidFill>
        </p:spPr>
        <p:txBody>
          <a:bodyPr>
            <a:spAutoFit/>
          </a:bodyPr>
          <a:lstStyle/>
          <a:p>
            <a:pPr eaLnBrk="0" fontAlgn="auto" hangingPunct="0">
              <a:spcBef>
                <a:spcPts val="0"/>
              </a:spcBef>
              <a:spcAft>
                <a:spcPts val="0"/>
              </a:spcAft>
              <a:defRPr/>
            </a:pPr>
            <a:r>
              <a:rPr lang="en-US" sz="1400" b="1" dirty="0">
                <a:latin typeface="Verdana" pitchFamily="34" charset="0"/>
                <a:cs typeface="+mn-cs"/>
              </a:rPr>
              <a:t>Modifying each point for its ”issues”: change is not uniform/constant everywhere</a:t>
            </a:r>
          </a:p>
          <a:p>
            <a:pPr eaLnBrk="0" fontAlgn="auto" hangingPunct="0">
              <a:spcBef>
                <a:spcPts val="0"/>
              </a:spcBef>
              <a:spcAft>
                <a:spcPts val="0"/>
              </a:spcAft>
              <a:defRPr/>
            </a:pPr>
            <a:endParaRPr lang="en-US" sz="1400" b="1" dirty="0">
              <a:latin typeface="Verdana" pitchFamily="34" charset="0"/>
              <a:cs typeface="+mn-cs"/>
            </a:endParaRPr>
          </a:p>
          <a:p>
            <a:pPr marL="342900" indent="-342900" eaLnBrk="0" fontAlgn="auto" hangingPunct="0">
              <a:spcBef>
                <a:spcPts val="0"/>
              </a:spcBef>
              <a:spcAft>
                <a:spcPts val="0"/>
              </a:spcAft>
              <a:buFontTx/>
              <a:buAutoNum type="arabicParenR"/>
              <a:defRPr/>
            </a:pPr>
            <a:r>
              <a:rPr lang="en-US" sz="1400" b="1" dirty="0">
                <a:latin typeface="Verdana" pitchFamily="34" charset="0"/>
                <a:cs typeface="+mn-cs"/>
              </a:rPr>
              <a:t>Actual Motion/Velocity</a:t>
            </a:r>
          </a:p>
          <a:p>
            <a:pPr marL="342900" indent="-342900" eaLnBrk="0" fontAlgn="auto" hangingPunct="0">
              <a:spcBef>
                <a:spcPts val="0"/>
              </a:spcBef>
              <a:spcAft>
                <a:spcPts val="0"/>
              </a:spcAft>
              <a:buFontTx/>
              <a:buAutoNum type="arabicParenR"/>
              <a:defRPr/>
            </a:pPr>
            <a:r>
              <a:rPr lang="en-US" sz="1400" b="1" dirty="0">
                <a:latin typeface="Verdana" pitchFamily="34" charset="0"/>
                <a:cs typeface="+mn-cs"/>
              </a:rPr>
              <a:t>Error correction/Old data</a:t>
            </a:r>
          </a:p>
          <a:p>
            <a:pPr marL="342900" indent="-342900" eaLnBrk="0" fontAlgn="auto" hangingPunct="0">
              <a:spcBef>
                <a:spcPts val="0"/>
              </a:spcBef>
              <a:spcAft>
                <a:spcPts val="0"/>
              </a:spcAft>
              <a:buFontTx/>
              <a:buAutoNum type="arabicParenR"/>
              <a:defRPr/>
            </a:pPr>
            <a:r>
              <a:rPr lang="en-US" sz="1400" b="1" dirty="0">
                <a:latin typeface="Verdana" pitchFamily="34" charset="0"/>
                <a:cs typeface="+mn-cs"/>
              </a:rPr>
              <a:t>New Information/</a:t>
            </a:r>
            <a:r>
              <a:rPr lang="en-US" sz="1400" b="1" dirty="0" err="1">
                <a:latin typeface="Verdana" pitchFamily="34" charset="0"/>
                <a:cs typeface="+mn-cs"/>
              </a:rPr>
              <a:t>Obs</a:t>
            </a:r>
            <a:endParaRPr lang="en-US" sz="1400" b="1" dirty="0">
              <a:latin typeface="Verdana" pitchFamily="34" charset="0"/>
              <a:cs typeface="+mn-cs"/>
            </a:endParaRPr>
          </a:p>
          <a:p>
            <a:pPr marL="342900" indent="-342900" eaLnBrk="0" fontAlgn="auto" hangingPunct="0">
              <a:spcBef>
                <a:spcPts val="0"/>
              </a:spcBef>
              <a:spcAft>
                <a:spcPts val="0"/>
              </a:spcAft>
              <a:buFontTx/>
              <a:buAutoNum type="arabicParenR"/>
              <a:defRPr/>
            </a:pPr>
            <a:endParaRPr lang="en-US" sz="1400" b="1" dirty="0">
              <a:latin typeface="Verdana" pitchFamily="34" charset="0"/>
              <a:cs typeface="+mn-cs"/>
            </a:endParaRPr>
          </a:p>
          <a:p>
            <a:pPr marL="342900" indent="-342900" eaLnBrk="0" fontAlgn="auto" hangingPunct="0">
              <a:spcBef>
                <a:spcPts val="0"/>
              </a:spcBef>
              <a:spcAft>
                <a:spcPts val="0"/>
              </a:spcAft>
              <a:defRPr/>
            </a:pPr>
            <a:r>
              <a:rPr lang="en-US" sz="1400" b="1" dirty="0">
                <a:latin typeface="Verdana" pitchFamily="34" charset="0"/>
                <a:cs typeface="+mn-cs"/>
              </a:rPr>
              <a:t>On the order of centimeters</a:t>
            </a:r>
          </a:p>
          <a:p>
            <a:pPr marL="342900" indent="-342900" eaLnBrk="0" fontAlgn="auto" hangingPunct="0">
              <a:spcBef>
                <a:spcPts val="0"/>
              </a:spcBef>
              <a:spcAft>
                <a:spcPts val="0"/>
              </a:spcAft>
              <a:defRPr/>
            </a:pPr>
            <a:r>
              <a:rPr lang="en-US" sz="1400" b="1" dirty="0">
                <a:latin typeface="Verdana" pitchFamily="34" charset="0"/>
                <a:cs typeface="+mn-cs"/>
              </a:rPr>
              <a:t>Done regularly:  Next 2012</a:t>
            </a:r>
          </a:p>
        </p:txBody>
      </p:sp>
      <p:sp>
        <p:nvSpPr>
          <p:cNvPr id="10" name="5-Point Star 9"/>
          <p:cNvSpPr/>
          <p:nvPr/>
        </p:nvSpPr>
        <p:spPr bwMode="auto">
          <a:xfrm>
            <a:off x="3419475" y="1885950"/>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cxnSp>
        <p:nvCxnSpPr>
          <p:cNvPr id="5156" name="Straight Arrow Connector 12"/>
          <p:cNvCxnSpPr>
            <a:cxnSpLocks noChangeShapeType="1"/>
          </p:cNvCxnSpPr>
          <p:nvPr/>
        </p:nvCxnSpPr>
        <p:spPr bwMode="auto">
          <a:xfrm rot="5400000" flipH="1" flipV="1">
            <a:off x="3543300" y="1790700"/>
            <a:ext cx="276225" cy="2190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5-Point Star 14"/>
          <p:cNvSpPr/>
          <p:nvPr/>
        </p:nvSpPr>
        <p:spPr bwMode="auto">
          <a:xfrm>
            <a:off x="6496050" y="26574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cxnSp>
        <p:nvCxnSpPr>
          <p:cNvPr id="5158" name="Straight Arrow Connector 15"/>
          <p:cNvCxnSpPr>
            <a:cxnSpLocks noChangeShapeType="1"/>
          </p:cNvCxnSpPr>
          <p:nvPr/>
        </p:nvCxnSpPr>
        <p:spPr bwMode="auto">
          <a:xfrm>
            <a:off x="6648450" y="2809875"/>
            <a:ext cx="476250" cy="3905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5-Point Star 16"/>
          <p:cNvSpPr/>
          <p:nvPr/>
        </p:nvSpPr>
        <p:spPr bwMode="auto">
          <a:xfrm>
            <a:off x="1019175" y="378142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cxnSp>
        <p:nvCxnSpPr>
          <p:cNvPr id="5160" name="Straight Arrow Connector 17"/>
          <p:cNvCxnSpPr>
            <a:cxnSpLocks noChangeShapeType="1"/>
          </p:cNvCxnSpPr>
          <p:nvPr/>
        </p:nvCxnSpPr>
        <p:spPr bwMode="auto">
          <a:xfrm rot="10800000" flipV="1">
            <a:off x="114300" y="3933825"/>
            <a:ext cx="1057275" cy="4381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5-Point Star 19"/>
          <p:cNvSpPr/>
          <p:nvPr/>
        </p:nvSpPr>
        <p:spPr bwMode="auto">
          <a:xfrm>
            <a:off x="5372100" y="41052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cxnSp>
        <p:nvCxnSpPr>
          <p:cNvPr id="5162" name="Straight Arrow Connector 20"/>
          <p:cNvCxnSpPr>
            <a:cxnSpLocks noChangeShapeType="1"/>
          </p:cNvCxnSpPr>
          <p:nvPr/>
        </p:nvCxnSpPr>
        <p:spPr bwMode="auto">
          <a:xfrm rot="10800000" flipV="1">
            <a:off x="4333875" y="4257675"/>
            <a:ext cx="1165225"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63" name="Straight Arrow Connector 26"/>
          <p:cNvCxnSpPr>
            <a:cxnSpLocks noChangeShapeType="1"/>
          </p:cNvCxnSpPr>
          <p:nvPr/>
        </p:nvCxnSpPr>
        <p:spPr bwMode="auto">
          <a:xfrm>
            <a:off x="7791450" y="1562100"/>
            <a:ext cx="40005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164" name="TextBox 31"/>
          <p:cNvSpPr txBox="1">
            <a:spLocks noChangeArrowheads="1"/>
          </p:cNvSpPr>
          <p:nvPr/>
        </p:nvSpPr>
        <p:spPr bwMode="auto">
          <a:xfrm>
            <a:off x="8229600" y="1419225"/>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1400" b="1">
                <a:latin typeface="Verdana" pitchFamily="34" charset="0"/>
              </a:rPr>
              <a:t>1 cm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r" eaLnBrk="1" hangingPunct="1"/>
            <a:r>
              <a:rPr lang="en-US" sz="4000" smtClean="0"/>
              <a:t>A rose by any other name is still a rose</a:t>
            </a:r>
            <a:r>
              <a:rPr lang="en-US" smtClean="0"/>
              <a:t/>
            </a:r>
            <a:br>
              <a:rPr lang="en-US" smtClean="0"/>
            </a:br>
            <a:r>
              <a:rPr lang="en-US" sz="2000" smtClean="0"/>
              <a:t>W.S.</a:t>
            </a:r>
            <a:endParaRPr lang="en-US" smtClean="0"/>
          </a:p>
        </p:txBody>
      </p:sp>
      <p:sp>
        <p:nvSpPr>
          <p:cNvPr id="3" name="Content Placeholder 2"/>
          <p:cNvSpPr>
            <a:spLocks noGrp="1"/>
          </p:cNvSpPr>
          <p:nvPr>
            <p:ph idx="1"/>
          </p:nvPr>
        </p:nvSpPr>
        <p:spPr>
          <a:xfrm>
            <a:off x="457200" y="1219200"/>
            <a:ext cx="8229600" cy="4906963"/>
          </a:xfrm>
        </p:spPr>
        <p:txBody>
          <a:bodyPr rtlCol="0">
            <a:normAutofit/>
          </a:bodyPr>
          <a:lstStyle/>
          <a:p>
            <a:pPr marL="0" indent="0" algn="ctr" eaLnBrk="1" fontAlgn="auto" hangingPunct="1">
              <a:spcAft>
                <a:spcPts val="0"/>
              </a:spcAft>
              <a:buFont typeface="Arial" pitchFamily="34" charset="0"/>
              <a:buNone/>
              <a:defRPr/>
            </a:pPr>
            <a:r>
              <a:rPr lang="en-US" dirty="0" smtClean="0"/>
              <a:t>Same NAD83 DATUM, different Realizations:</a:t>
            </a:r>
          </a:p>
          <a:p>
            <a:pPr marL="514350" indent="-514350" eaLnBrk="1" fontAlgn="auto" hangingPunct="1">
              <a:spcAft>
                <a:spcPts val="0"/>
              </a:spcAft>
              <a:buFont typeface="Arial" pitchFamily="34" charset="0"/>
              <a:buAutoNum type="arabicPeriod"/>
              <a:defRPr/>
            </a:pPr>
            <a:r>
              <a:rPr lang="en-US" sz="2800" dirty="0" smtClean="0"/>
              <a:t>(86) –original, pre-GPS data</a:t>
            </a:r>
          </a:p>
          <a:p>
            <a:pPr marL="514350" indent="-514350" eaLnBrk="1" fontAlgn="auto" hangingPunct="1">
              <a:spcAft>
                <a:spcPts val="0"/>
              </a:spcAft>
              <a:buFont typeface="Arial" pitchFamily="34" charset="0"/>
              <a:buAutoNum type="arabicPeriod"/>
              <a:defRPr/>
            </a:pPr>
            <a:r>
              <a:rPr lang="en-US" sz="2800" dirty="0" smtClean="0"/>
              <a:t>(92) for California; for other states (9#)</a:t>
            </a:r>
          </a:p>
          <a:p>
            <a:pPr marL="514350" indent="-514350" eaLnBrk="1" fontAlgn="auto" hangingPunct="1">
              <a:spcAft>
                <a:spcPts val="0"/>
              </a:spcAft>
              <a:buFont typeface="Arial" pitchFamily="34" charset="0"/>
              <a:buAutoNum type="arabicPeriod"/>
              <a:defRPr/>
            </a:pPr>
            <a:r>
              <a:rPr lang="en-US" sz="2800" dirty="0" smtClean="0"/>
              <a:t>(CORS96)</a:t>
            </a:r>
          </a:p>
          <a:p>
            <a:pPr marL="514350" indent="-514350" eaLnBrk="1" fontAlgn="auto" hangingPunct="1">
              <a:spcAft>
                <a:spcPts val="0"/>
              </a:spcAft>
              <a:buFont typeface="Arial" pitchFamily="34" charset="0"/>
              <a:buAutoNum type="arabicPeriod"/>
              <a:defRPr/>
            </a:pPr>
            <a:r>
              <a:rPr lang="en-US" sz="2800" dirty="0" smtClean="0"/>
              <a:t>(98) in CA</a:t>
            </a:r>
          </a:p>
          <a:p>
            <a:pPr marL="514350" indent="-514350" eaLnBrk="1" fontAlgn="auto" hangingPunct="1">
              <a:spcAft>
                <a:spcPts val="0"/>
              </a:spcAft>
              <a:buFont typeface="Arial" pitchFamily="34" charset="0"/>
              <a:buAutoNum type="arabicPeriod"/>
              <a:defRPr/>
            </a:pPr>
            <a:r>
              <a:rPr lang="en-US" sz="2800" dirty="0" smtClean="0"/>
              <a:t>(NSRS2007) or (2007)</a:t>
            </a:r>
          </a:p>
          <a:p>
            <a:pPr marL="514350" indent="-514350" eaLnBrk="1" fontAlgn="auto" hangingPunct="1">
              <a:spcAft>
                <a:spcPts val="0"/>
              </a:spcAft>
              <a:buFont typeface="Arial" pitchFamily="34" charset="0"/>
              <a:buAutoNum type="arabicPeriod"/>
              <a:defRPr/>
            </a:pPr>
            <a:r>
              <a:rPr lang="en-US" sz="2800" dirty="0" smtClean="0"/>
              <a:t>(2011)</a:t>
            </a:r>
          </a:p>
          <a:p>
            <a:pPr marL="514350" indent="-514350" eaLnBrk="1" fontAlgn="auto" hangingPunct="1">
              <a:spcAft>
                <a:spcPts val="0"/>
              </a:spcAft>
              <a:buFont typeface="Arial" pitchFamily="34" charset="0"/>
              <a:buAutoNum type="arabicPeriod"/>
              <a:defRPr/>
            </a:pPr>
            <a:r>
              <a:rPr lang="en-US" sz="2800" dirty="0" smtClean="0"/>
              <a:t>Future: ~2022 and </a:t>
            </a:r>
          </a:p>
          <a:p>
            <a:pPr marL="0" indent="0" eaLnBrk="1" fontAlgn="auto" hangingPunct="1">
              <a:spcAft>
                <a:spcPts val="0"/>
              </a:spcAft>
              <a:buFont typeface="Arial" pitchFamily="34" charset="0"/>
              <a:buNone/>
              <a:defRPr/>
            </a:pPr>
            <a:r>
              <a:rPr lang="en-US" sz="2800" dirty="0" smtClean="0"/>
              <a:t> maybe in-between</a:t>
            </a:r>
          </a:p>
          <a:p>
            <a:pPr marL="514350" indent="-514350" eaLnBrk="1" fontAlgn="auto" hangingPunct="1">
              <a:spcAft>
                <a:spcPts val="0"/>
              </a:spcAft>
              <a:buFont typeface="Arial" pitchFamily="34" charset="0"/>
              <a:buAutoNum type="arabicPeriod"/>
              <a:defRPr/>
            </a:pPr>
            <a:endParaRPr lang="en-US" sz="2800" dirty="0" smtClean="0"/>
          </a:p>
        </p:txBody>
      </p:sp>
      <p:pic>
        <p:nvPicPr>
          <p:cNvPr id="6148" name="Picture 2" descr="C:\Program Files (x86)\Microsoft Office\MEDIA\CAGCAT10\j0281904.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895600"/>
            <a:ext cx="182562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62400"/>
            <a:ext cx="1143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3600" smtClean="0"/>
              <a:t>What’s the same, what’s different?</a:t>
            </a:r>
          </a:p>
        </p:txBody>
      </p:sp>
      <p:sp>
        <p:nvSpPr>
          <p:cNvPr id="3" name="Content Placeholder 2"/>
          <p:cNvSpPr>
            <a:spLocks noGrp="1"/>
          </p:cNvSpPr>
          <p:nvPr>
            <p:ph idx="1"/>
          </p:nvPr>
        </p:nvSpPr>
        <p:spPr>
          <a:xfrm>
            <a:off x="457200" y="1295400"/>
            <a:ext cx="8229600" cy="4830763"/>
          </a:xfrm>
        </p:spPr>
        <p:txBody>
          <a:bodyPr rtlCol="0">
            <a:normAutofit fontScale="92500"/>
          </a:bodyPr>
          <a:lstStyle/>
          <a:p>
            <a:pPr eaLnBrk="1" fontAlgn="auto" hangingPunct="1">
              <a:spcAft>
                <a:spcPts val="0"/>
              </a:spcAft>
              <a:defRPr/>
            </a:pPr>
            <a:r>
              <a:rPr lang="en-US" dirty="0" smtClean="0"/>
              <a:t>Same reference ellipsoid: GRS80 for each datum NAD83, WGS84, and ITRF## or IGS##</a:t>
            </a:r>
          </a:p>
          <a:p>
            <a:pPr eaLnBrk="1" fontAlgn="auto" hangingPunct="1">
              <a:spcAft>
                <a:spcPts val="0"/>
              </a:spcAft>
              <a:defRPr/>
            </a:pPr>
            <a:r>
              <a:rPr lang="en-US" dirty="0" smtClean="0"/>
              <a:t>Difference in </a:t>
            </a:r>
            <a:r>
              <a:rPr lang="en-US" dirty="0" err="1" smtClean="0"/>
              <a:t>datums</a:t>
            </a:r>
            <a:r>
              <a:rPr lang="en-US" dirty="0" smtClean="0"/>
              <a:t> is location of origin (center)</a:t>
            </a:r>
          </a:p>
          <a:p>
            <a:pPr eaLnBrk="1" fontAlgn="auto" hangingPunct="1">
              <a:spcAft>
                <a:spcPts val="0"/>
              </a:spcAft>
              <a:defRPr/>
            </a:pPr>
            <a:r>
              <a:rPr lang="en-US" dirty="0" smtClean="0"/>
              <a:t>NAD83(#) is the datum tag, represents an adjustment, either national or by state</a:t>
            </a:r>
          </a:p>
          <a:p>
            <a:pPr eaLnBrk="1" fontAlgn="auto" hangingPunct="1">
              <a:spcAft>
                <a:spcPts val="0"/>
              </a:spcAft>
              <a:defRPr/>
            </a:pPr>
            <a:r>
              <a:rPr lang="en-US" dirty="0" smtClean="0"/>
              <a:t>Difference </a:t>
            </a:r>
            <a:r>
              <a:rPr lang="en-US" dirty="0"/>
              <a:t>is the dataset of </a:t>
            </a:r>
            <a:r>
              <a:rPr lang="en-US" dirty="0" smtClean="0"/>
              <a:t>which geodetic </a:t>
            </a:r>
            <a:r>
              <a:rPr lang="en-US" dirty="0"/>
              <a:t>control </a:t>
            </a:r>
            <a:r>
              <a:rPr lang="en-US" dirty="0" smtClean="0"/>
              <a:t>points </a:t>
            </a:r>
            <a:r>
              <a:rPr lang="en-US" dirty="0"/>
              <a:t>used as constraints</a:t>
            </a:r>
          </a:p>
          <a:p>
            <a:pPr eaLnBrk="1" fontAlgn="auto" hangingPunct="1">
              <a:spcAft>
                <a:spcPts val="0"/>
              </a:spcAft>
              <a:defRPr/>
            </a:pPr>
            <a:r>
              <a:rPr lang="en-US" dirty="0" smtClean="0"/>
              <a:t>Difference could be epoch date of coordinates</a:t>
            </a:r>
          </a:p>
          <a:p>
            <a:pPr marL="0" indent="0" eaLnBrk="1" fontAlgn="auto" hangingPunct="1">
              <a:spcAft>
                <a:spcPts val="0"/>
              </a:spcAft>
              <a:buFont typeface="Arial" pitchFamily="34" charset="0"/>
              <a:buNone/>
              <a:defRPr/>
            </a:pPr>
            <a:r>
              <a:rPr lang="en-US" dirty="0" smtClean="0"/>
              <a:t>NAD83(2007) 2007.00 or NAD83(2007) 2008.00</a:t>
            </a:r>
          </a:p>
          <a:p>
            <a:pPr marL="0" indent="0" eaLnBrk="1" fontAlgn="auto" hangingPunct="1">
              <a:spcAft>
                <a:spcPts val="0"/>
              </a:spcAft>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Projections</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Tool to ‘translate’ geodetic locations—those that take into account the earth’s curvature-- to ‘show’ them on a flat, 2-dimensional plane</a:t>
            </a:r>
          </a:p>
          <a:p>
            <a:pPr eaLnBrk="1" fontAlgn="auto" hangingPunct="1">
              <a:spcAft>
                <a:spcPts val="0"/>
              </a:spcAft>
              <a:defRPr/>
            </a:pPr>
            <a:r>
              <a:rPr lang="en-US" dirty="0" smtClean="0"/>
              <a:t>Independent of datum</a:t>
            </a:r>
          </a:p>
          <a:p>
            <a:pPr eaLnBrk="1" fontAlgn="auto" hangingPunct="1">
              <a:spcAft>
                <a:spcPts val="0"/>
              </a:spcAft>
              <a:defRPr/>
            </a:pPr>
            <a:r>
              <a:rPr lang="en-US" dirty="0" smtClean="0"/>
              <a:t>On NGS main page, select Geodetic TOOLKIT</a:t>
            </a:r>
          </a:p>
          <a:p>
            <a:pPr eaLnBrk="1" fontAlgn="auto" hangingPunct="1">
              <a:spcAft>
                <a:spcPts val="0"/>
              </a:spcAft>
              <a:defRPr/>
            </a:pPr>
            <a:r>
              <a:rPr lang="en-US" dirty="0" smtClean="0"/>
              <a:t>State Plane Coordinates</a:t>
            </a:r>
          </a:p>
          <a:p>
            <a:pPr marL="0" indent="0" eaLnBrk="1" fontAlgn="auto" hangingPunct="1">
              <a:spcAft>
                <a:spcPts val="0"/>
              </a:spcAft>
              <a:buFont typeface="Arial" pitchFamily="34" charset="0"/>
              <a:buNone/>
              <a:defRPr/>
            </a:pPr>
            <a:endParaRPr lang="en-US" dirty="0" smtClean="0"/>
          </a:p>
          <a:p>
            <a:pPr eaLnBrk="1" fontAlgn="auto" hangingPunct="1">
              <a:spcAft>
                <a:spcPts val="0"/>
              </a:spcAft>
              <a:defRPr/>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35050"/>
            <a:ext cx="5465763"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itle 1"/>
          <p:cNvSpPr>
            <a:spLocks noGrp="1"/>
          </p:cNvSpPr>
          <p:nvPr>
            <p:ph type="title"/>
          </p:nvPr>
        </p:nvSpPr>
        <p:spPr>
          <a:xfrm>
            <a:off x="457200" y="274638"/>
            <a:ext cx="8382000" cy="639762"/>
          </a:xfrm>
        </p:spPr>
        <p:txBody>
          <a:bodyPr/>
          <a:lstStyle/>
          <a:p>
            <a:pPr eaLnBrk="1" hangingPunct="1"/>
            <a:r>
              <a:rPr lang="en-US" sz="3600" smtClean="0"/>
              <a:t>http://www.ngs.noaa.gov/TOOLS/spc.shtml</a:t>
            </a:r>
          </a:p>
        </p:txBody>
      </p:sp>
      <p:sp>
        <p:nvSpPr>
          <p:cNvPr id="9220" name="Content Placeholder 2"/>
          <p:cNvSpPr>
            <a:spLocks noGrp="1"/>
          </p:cNvSpPr>
          <p:nvPr>
            <p:ph idx="1"/>
          </p:nvPr>
        </p:nvSpPr>
        <p:spPr/>
        <p:txBody>
          <a:bodyPr/>
          <a:lstStyle/>
          <a:p>
            <a:pPr eaLnBrk="1" hangingPunct="1"/>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	</a:t>
            </a:r>
            <a:br>
              <a:rPr lang="en-US" dirty="0" smtClean="0"/>
            </a:br>
            <a:endParaRPr lang="en-US" dirty="0" smtClean="0"/>
          </a:p>
        </p:txBody>
      </p:sp>
      <p:sp>
        <p:nvSpPr>
          <p:cNvPr id="10243" name="Content Placeholder 4"/>
          <p:cNvSpPr>
            <a:spLocks noGrp="1"/>
          </p:cNvSpPr>
          <p:nvPr>
            <p:ph sz="half" idx="1"/>
          </p:nvPr>
        </p:nvSpPr>
        <p:spPr/>
        <p:txBody>
          <a:bodyPr/>
          <a:lstStyle/>
          <a:p>
            <a:pPr marL="0" indent="0" eaLnBrk="1" hangingPunct="1">
              <a:buFont typeface="Arial" pitchFamily="34" charset="0"/>
              <a:buNone/>
            </a:pPr>
            <a:r>
              <a:rPr lang="en-US" sz="3600" smtClean="0"/>
              <a:t>NAD83 Present</a:t>
            </a:r>
          </a:p>
        </p:txBody>
      </p:sp>
      <p:sp>
        <p:nvSpPr>
          <p:cNvPr id="10244" name="Content Placeholder 5"/>
          <p:cNvSpPr>
            <a:spLocks noGrp="1"/>
          </p:cNvSpPr>
          <p:nvPr>
            <p:ph sz="half" idx="2"/>
          </p:nvPr>
        </p:nvSpPr>
        <p:spPr/>
        <p:txBody>
          <a:bodyPr/>
          <a:lstStyle/>
          <a:p>
            <a:pPr marL="0" indent="0" eaLnBrk="1" hangingPunct="1">
              <a:buFont typeface="Arial" pitchFamily="34" charset="0"/>
              <a:buNone/>
            </a:pPr>
            <a:r>
              <a:rPr lang="en-US" sz="3600" smtClean="0"/>
              <a:t>Past…</a:t>
            </a:r>
          </a:p>
          <a:p>
            <a:pPr marL="0" indent="0" algn="ctr" eaLnBrk="1" hangingPunct="1">
              <a:buFont typeface="Arial" pitchFamily="34" charset="0"/>
              <a:buNone/>
            </a:pPr>
            <a:r>
              <a:rPr lang="en-US" sz="3600" smtClean="0"/>
              <a:t>and</a:t>
            </a:r>
          </a:p>
          <a:p>
            <a:pPr marL="0" indent="0" algn="r" eaLnBrk="1" hangingPunct="1">
              <a:buFont typeface="Arial" pitchFamily="34" charset="0"/>
              <a:buNone/>
            </a:pPr>
            <a:r>
              <a:rPr lang="en-US" sz="3600" smtClean="0"/>
              <a:t>Future</a:t>
            </a:r>
          </a:p>
        </p:txBody>
      </p:sp>
      <p:pic>
        <p:nvPicPr>
          <p:cNvPr id="10245" name="Picture 2" descr="C:\Users\Marti.Ikehara\AppData\Local\Microsoft\Windows\Temporary Internet Files\Content.IE5\9D4EY8OO\MC90044215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05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NGS PowerPoint TEMPLATE-geodesy.noaa.gov 201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 2011-5</Template>
  <TotalTime>10</TotalTime>
  <Words>1183</Words>
  <Application>Microsoft Office PowerPoint</Application>
  <PresentationFormat>On-screen Show (4:3)</PresentationFormat>
  <Paragraphs>182</Paragraphs>
  <Slides>26</Slides>
  <Notes>10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NGS PowerPoint TEMPLATE-geodesy.noaa.gov 2011-5</vt:lpstr>
      <vt:lpstr>NGS Produces New Coordinates: Is it still NAD83? Past, Present, Future</vt:lpstr>
      <vt:lpstr>Order of Topics</vt:lpstr>
      <vt:lpstr>Changing the Datum</vt:lpstr>
      <vt:lpstr>Adjusting Coordinates within the Datum is a new Realization</vt:lpstr>
      <vt:lpstr>A rose by any other name is still a rose W.S.</vt:lpstr>
      <vt:lpstr>What’s the same, what’s different?</vt:lpstr>
      <vt:lpstr>Projections</vt:lpstr>
      <vt:lpstr>http://www.ngs.noaa.gov/TOOLS/spc.shtml</vt:lpstr>
      <vt:lpstr>  </vt:lpstr>
      <vt:lpstr>Evolution of Geodetic Datums:  from NAD27/NGVD29 to NAD83/NAVD88 to ?/ ?</vt:lpstr>
      <vt:lpstr>PowerPoint Presentation</vt:lpstr>
      <vt:lpstr>PowerPoint Presentation</vt:lpstr>
      <vt:lpstr>PowerPoint Presentation</vt:lpstr>
      <vt:lpstr>How to Plan for the Future</vt:lpstr>
      <vt:lpstr>OPUS Reference Frame Choices</vt:lpstr>
      <vt:lpstr>NEED for a new national adjustment, NA2011 project, for passive geodetic stations</vt:lpstr>
      <vt:lpstr>PowerPoint Presentation</vt:lpstr>
      <vt:lpstr>PowerPoint Presentation</vt:lpstr>
      <vt:lpstr>DATASHEET Change highlights</vt:lpstr>
      <vt:lpstr>Datasheet Format/Content Changes</vt:lpstr>
      <vt:lpstr>Local Accuracies</vt:lpstr>
      <vt:lpstr>PowerPoint Presentation</vt:lpstr>
      <vt:lpstr>The Changing Face of the Geodetic Advisor Program</vt:lpstr>
      <vt:lpstr>The Changing Face of the Geodetic Advisor Program</vt:lpstr>
      <vt:lpstr>The Changing Face of the Geodetic Advisor Program</vt:lpstr>
      <vt:lpstr>Marti.ikehara@noaa.gov</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Produces New Coordinates: Is it still NAD83? Past, Present, Future</dc:title>
  <dc:creator>Marti Ikehara</dc:creator>
  <cp:lastModifiedBy>Marti Ikehara</cp:lastModifiedBy>
  <cp:revision>3</cp:revision>
  <dcterms:created xsi:type="dcterms:W3CDTF">2012-04-12T13:54:19Z</dcterms:created>
  <dcterms:modified xsi:type="dcterms:W3CDTF">2012-04-12T14:14:51Z</dcterms:modified>
</cp:coreProperties>
</file>