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handoutMasterIdLst>
    <p:handoutMasterId r:id="rId23"/>
  </p:handoutMasterIdLst>
  <p:sldIdLst>
    <p:sldId id="280" r:id="rId3"/>
    <p:sldId id="257" r:id="rId4"/>
    <p:sldId id="258" r:id="rId5"/>
    <p:sldId id="259" r:id="rId6"/>
    <p:sldId id="260" r:id="rId7"/>
    <p:sldId id="279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3" r:id="rId17"/>
    <p:sldId id="275" r:id="rId18"/>
    <p:sldId id="276" r:id="rId19"/>
    <p:sldId id="277" r:id="rId20"/>
    <p:sldId id="274" r:id="rId2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6107"/>
    <a:srgbClr val="FFFFFF"/>
    <a:srgbClr val="72BFC5"/>
    <a:srgbClr val="8B99A6"/>
    <a:srgbClr val="D1D1D1"/>
    <a:srgbClr val="1954A1"/>
    <a:srgbClr val="3E8853"/>
    <a:srgbClr val="F9FBFA"/>
    <a:srgbClr val="7EAF8C"/>
    <a:srgbClr val="D5D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0" autoAdjust="0"/>
    <p:restoredTop sz="79884" autoAdjust="0"/>
  </p:normalViewPr>
  <p:slideViewPr>
    <p:cSldViewPr>
      <p:cViewPr varScale="1">
        <p:scale>
          <a:sx n="58" d="100"/>
          <a:sy n="58" d="100"/>
        </p:scale>
        <p:origin x="1860" y="78"/>
      </p:cViewPr>
      <p:guideLst>
        <p:guide orient="horz" pos="211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F2FD5A0-8327-4908-A8EA-1AA8E58180A6}" type="datetimeFigureOut">
              <a:rPr lang="en-US"/>
              <a:pPr>
                <a:defRPr/>
              </a:pPr>
              <a:t>9/8/2017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EF51735-603C-4910-9C12-44740CE09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EA263BF-BEA9-4BF3-B716-A7AF03C8C24E}" type="datetimeFigureOut">
              <a:rPr lang="en-US"/>
              <a:pPr>
                <a:defRPr/>
              </a:pPr>
              <a:t>9/8/2017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C7FDA5B-9D0D-4B8C-AC0F-2DE92514A5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189F55C-5467-45A6-9AE6-6AA1AA4D775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440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FDA5B-9D0D-4B8C-AC0F-2DE92514A503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20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FDA5B-9D0D-4B8C-AC0F-2DE92514A503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798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FDA5B-9D0D-4B8C-AC0F-2DE92514A503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915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FDA5B-9D0D-4B8C-AC0F-2DE92514A503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457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FDA5B-9D0D-4B8C-AC0F-2DE92514A503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277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99770" y="4409757"/>
            <a:ext cx="5598160" cy="4177664"/>
          </a:xfrm>
          <a:prstGeom prst="rect">
            <a:avLst/>
          </a:prstGeom>
          <a:noFill/>
          <a:ln>
            <a:noFill/>
          </a:ln>
        </p:spPr>
        <p:txBody>
          <a:bodyPr wrap="square" lIns="93025" tIns="46500" rIns="93025" bIns="46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3963744" y="8817903"/>
            <a:ext cx="3032337" cy="464185"/>
          </a:xfrm>
          <a:prstGeom prst="rect">
            <a:avLst/>
          </a:prstGeom>
          <a:noFill/>
          <a:ln>
            <a:noFill/>
          </a:ln>
        </p:spPr>
        <p:txBody>
          <a:bodyPr wrap="square" lIns="93025" tIns="46500" rIns="93025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8959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99770" y="4409757"/>
            <a:ext cx="5598160" cy="417766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8737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699770" y="4409757"/>
            <a:ext cx="5598160" cy="417766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1" name="Shape 411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0701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99770" y="4409757"/>
            <a:ext cx="5598160" cy="417766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1164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B72846-AA6D-4D27-A5CA-61E8F3F2F13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200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FDA5B-9D0D-4B8C-AC0F-2DE92514A503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379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FDA5B-9D0D-4B8C-AC0F-2DE92514A503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504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FDA5B-9D0D-4B8C-AC0F-2DE92514A503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764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FDA5B-9D0D-4B8C-AC0F-2DE92514A503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682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FDA5B-9D0D-4B8C-AC0F-2DE92514A503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8226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FDA5B-9D0D-4B8C-AC0F-2DE92514A503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700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FDA5B-9D0D-4B8C-AC0F-2DE92514A503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7481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C55E7-E3BE-4880-89B3-62248F0138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211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076D1-9030-4A2D-96BE-E396311B9F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446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078D2-1EF9-43E1-AF70-6B6C867309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936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2370F-EBD3-4D61-B668-EB3DFB8D3BCC}" type="datetimeFigureOut">
              <a:rPr lang="en-US"/>
              <a:pPr>
                <a:defRPr/>
              </a:pPr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624A9-24A0-42D3-BDC0-74A7A79E2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23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2B024-6E1F-4275-B5E2-7918E894C44A}" type="datetimeFigureOut">
              <a:rPr lang="en-US"/>
              <a:pPr>
                <a:defRPr/>
              </a:pPr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2D3FE-4AD8-416E-B033-4469060B4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75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A4901-2E21-464A-8189-7A64BE4882D9}" type="datetimeFigureOut">
              <a:rPr lang="en-US"/>
              <a:pPr>
                <a:defRPr/>
              </a:pPr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BBC49-9EB5-4048-A227-468179696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13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EA051-FCD1-4476-9806-9F3A19C87122}" type="datetimeFigureOut">
              <a:rPr lang="en-US"/>
              <a:pPr>
                <a:defRPr/>
              </a:pPr>
              <a:t>9/8/2017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C9343-D4D1-4542-B3FA-14C594788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53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F09DB-DAF7-4CBF-A927-E8AE71A96EC3}" type="datetimeFigureOut">
              <a:rPr lang="en-US"/>
              <a:pPr>
                <a:defRPr/>
              </a:pPr>
              <a:t>9/8/2017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B5619-5CF9-4808-89B7-7C15E332E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40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E3A2A-3551-437B-88DE-4E33528821DE}" type="datetimeFigureOut">
              <a:rPr lang="en-US"/>
              <a:pPr>
                <a:defRPr/>
              </a:pPr>
              <a:t>9/8/2017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3D444-06F8-40DC-A4F4-7AB0FF5476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729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37F55-6A78-436C-A878-955AA67A6634}" type="datetimeFigureOut">
              <a:rPr lang="en-US"/>
              <a:pPr>
                <a:defRPr/>
              </a:pPr>
              <a:t>9/8/2017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F74D3-8CFD-4398-B4A6-9A70EB0C6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30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38F63-4E95-4526-9858-30D3CCE6A91F}" type="datetimeFigureOut">
              <a:rPr lang="en-US"/>
              <a:pPr>
                <a:defRPr/>
              </a:pPr>
              <a:t>9/8/2017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EE36C-E1E9-498B-90BA-B08D0AE87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10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2985A-8862-498A-8340-FC158301EA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000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927E7-2EB0-4452-9F08-53CD568BCB30}" type="datetimeFigureOut">
              <a:rPr lang="en-US"/>
              <a:pPr>
                <a:defRPr/>
              </a:pPr>
              <a:t>9/8/2017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BD794-5D40-4854-9C6B-0972FF609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04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955DF-CF38-4B3D-A61C-7403B3B9E2EE}" type="datetimeFigureOut">
              <a:rPr lang="en-US"/>
              <a:pPr>
                <a:defRPr/>
              </a:pPr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F152F-2C7B-4917-ACCC-2CBE7D242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04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9A50F-3D5C-4F88-9388-9B36E5D66DF4}" type="datetimeFigureOut">
              <a:rPr lang="en-US"/>
              <a:pPr>
                <a:defRPr/>
              </a:pPr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8DEC0-9B65-4D12-BF5F-EC849101F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89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CB64A-2878-4584-82EB-7442D26B1A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34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CA1F2-7302-4E1A-853C-933BDCC428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6181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2B9CD-0DAE-4B75-B315-76AEC9BF25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9524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94AEC-573D-49DF-ACC6-488DCB9419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55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A128A-0E67-4EB7-823C-0D2C423C17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739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E1AE6-7BE0-4574-8FE4-3A836E67A9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9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96877-A483-4AD6-8FC6-5BC974F034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6483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F26F02B-ED58-4206-88F6-39980995A6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7" descr="Plain b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011FB1B-96BE-41F4-8063-5DB779DD1039}" type="datetimeFigureOut">
              <a:rPr lang="en-US"/>
              <a:pPr>
                <a:defRPr/>
              </a:pPr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108F28-5F26-42DC-BE1F-C73674D1A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eodesy.noaa.gov/datums/newdatums/index.shtm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3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hyperlink" Target="https://vdatum.noaa.gov/docs/vdatum.mp4" TargetMode="External"/><Relationship Id="rId4" Type="http://schemas.openxmlformats.org/officeDocument/2006/relationships/image" Target="../media/image4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National Spatial Reference System (NSRS) and </a:t>
            </a:r>
            <a:r>
              <a:rPr lang="en-US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VDatum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</p:nvPr>
        </p:nvSpPr>
        <p:spPr>
          <a:xfrm>
            <a:off x="152400" y="3657600"/>
            <a:ext cx="8763000" cy="2362200"/>
          </a:xfrm>
        </p:spPr>
        <p:txBody>
          <a:bodyPr/>
          <a:lstStyle/>
          <a:p>
            <a:r>
              <a:rPr lang="en-US" altLang="en-US" sz="2800" b="1" dirty="0" smtClean="0">
                <a:cs typeface="Arial" panose="020B0604020202020204" pitchFamily="34" charset="0"/>
                <a:sym typeface="Calibri" panose="020F0502020204030204" pitchFamily="34" charset="0"/>
              </a:rPr>
              <a:t>Juliana Blackwell</a:t>
            </a:r>
          </a:p>
          <a:p>
            <a:r>
              <a:rPr lang="en-US" altLang="en-US" sz="2400" i="1" dirty="0" smtClean="0">
                <a:cs typeface="Arial" panose="020B0604020202020204" pitchFamily="34" charset="0"/>
                <a:sym typeface="Calibri" panose="020F0502020204030204" pitchFamily="34" charset="0"/>
              </a:rPr>
              <a:t>NOAA National </a:t>
            </a:r>
            <a:r>
              <a:rPr lang="en-US" altLang="en-US" sz="2400" i="1" dirty="0">
                <a:cs typeface="Arial" panose="020B0604020202020204" pitchFamily="34" charset="0"/>
                <a:sym typeface="Calibri" panose="020F0502020204030204" pitchFamily="34" charset="0"/>
              </a:rPr>
              <a:t>Geodetic </a:t>
            </a:r>
            <a:r>
              <a:rPr lang="en-US" altLang="en-US" sz="2400" i="1" dirty="0" smtClean="0">
                <a:cs typeface="Arial" panose="020B0604020202020204" pitchFamily="34" charset="0"/>
                <a:sym typeface="Calibri" panose="020F0502020204030204" pitchFamily="34" charset="0"/>
              </a:rPr>
              <a:t>Survey Director</a:t>
            </a:r>
            <a:endParaRPr lang="en-US" altLang="en-US" sz="2400" i="1" dirty="0">
              <a:cs typeface="Arial" panose="020B0604020202020204" pitchFamily="34" charset="0"/>
              <a:sym typeface="Calibri" panose="020F0502020204030204" pitchFamily="34" charset="0"/>
            </a:endParaRPr>
          </a:p>
          <a:p>
            <a:endParaRPr lang="en-US" altLang="en-US" sz="1800" dirty="0" smtClean="0"/>
          </a:p>
          <a:p>
            <a:r>
              <a:rPr lang="en-US" altLang="en-US" sz="2000" dirty="0" smtClean="0"/>
              <a:t>Hydrographic Services Review Panel</a:t>
            </a:r>
          </a:p>
          <a:p>
            <a:r>
              <a:rPr lang="en-US" altLang="en-US" sz="2000" dirty="0" smtClean="0"/>
              <a:t>Portsmouth, NH</a:t>
            </a:r>
          </a:p>
          <a:p>
            <a:r>
              <a:rPr lang="en-US" altLang="en-US" sz="2000" dirty="0" smtClean="0"/>
              <a:t>September 2017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3676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152400"/>
            <a:ext cx="9144000" cy="9299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NSRS Modernization: Vertical Change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199" y="967370"/>
            <a:ext cx="5260343" cy="3410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7" name="Group 26"/>
          <p:cNvGrpSpPr/>
          <p:nvPr/>
        </p:nvGrpSpPr>
        <p:grpSpPr>
          <a:xfrm>
            <a:off x="0" y="2027659"/>
            <a:ext cx="4419600" cy="4076491"/>
            <a:chOff x="0" y="1333709"/>
            <a:chExt cx="5055114" cy="49146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408080"/>
                </a:clrFrom>
                <a:clrTo>
                  <a:srgbClr val="408080">
                    <a:alpha val="0"/>
                  </a:srgbClr>
                </a:clrTo>
              </a:clrChange>
            </a:blip>
            <a:srcRect l="15998" t="10245" r="24723" b="3346"/>
            <a:stretch/>
          </p:blipFill>
          <p:spPr>
            <a:xfrm>
              <a:off x="0" y="1333709"/>
              <a:ext cx="4879194" cy="38524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Freeform 4"/>
            <p:cNvSpPr/>
            <p:nvPr/>
          </p:nvSpPr>
          <p:spPr>
            <a:xfrm>
              <a:off x="149228" y="3681103"/>
              <a:ext cx="2742496" cy="2567297"/>
            </a:xfrm>
            <a:custGeom>
              <a:avLst/>
              <a:gdLst>
                <a:gd name="connsiteX0" fmla="*/ 0 w 2809302"/>
                <a:gd name="connsiteY0" fmla="*/ 495759 h 561861"/>
                <a:gd name="connsiteX1" fmla="*/ 2005070 w 2809302"/>
                <a:gd name="connsiteY1" fmla="*/ 0 h 561861"/>
                <a:gd name="connsiteX2" fmla="*/ 2809302 w 2809302"/>
                <a:gd name="connsiteY2" fmla="*/ 561861 h 561861"/>
                <a:gd name="connsiteX3" fmla="*/ 0 w 2809302"/>
                <a:gd name="connsiteY3" fmla="*/ 495759 h 561861"/>
                <a:gd name="connsiteX0" fmla="*/ 0 w 2765235"/>
                <a:gd name="connsiteY0" fmla="*/ 528810 h 561861"/>
                <a:gd name="connsiteX1" fmla="*/ 1961003 w 2765235"/>
                <a:gd name="connsiteY1" fmla="*/ 0 h 561861"/>
                <a:gd name="connsiteX2" fmla="*/ 2765235 w 2765235"/>
                <a:gd name="connsiteY2" fmla="*/ 561861 h 561861"/>
                <a:gd name="connsiteX3" fmla="*/ 0 w 2765235"/>
                <a:gd name="connsiteY3" fmla="*/ 528810 h 561861"/>
                <a:gd name="connsiteX0" fmla="*/ 0 w 2743201"/>
                <a:gd name="connsiteY0" fmla="*/ 528810 h 539828"/>
                <a:gd name="connsiteX1" fmla="*/ 1961003 w 2743201"/>
                <a:gd name="connsiteY1" fmla="*/ 0 h 539828"/>
                <a:gd name="connsiteX2" fmla="*/ 2743201 w 2743201"/>
                <a:gd name="connsiteY2" fmla="*/ 539828 h 539828"/>
                <a:gd name="connsiteX3" fmla="*/ 0 w 2743201"/>
                <a:gd name="connsiteY3" fmla="*/ 528810 h 539828"/>
                <a:gd name="connsiteX0" fmla="*/ 0 w 2743201"/>
                <a:gd name="connsiteY0" fmla="*/ 2496314 h 2507332"/>
                <a:gd name="connsiteX1" fmla="*/ 1972022 w 2743201"/>
                <a:gd name="connsiteY1" fmla="*/ 0 h 2507332"/>
                <a:gd name="connsiteX2" fmla="*/ 2743201 w 2743201"/>
                <a:gd name="connsiteY2" fmla="*/ 2507332 h 2507332"/>
                <a:gd name="connsiteX3" fmla="*/ 0 w 2743201"/>
                <a:gd name="connsiteY3" fmla="*/ 2496314 h 2507332"/>
                <a:gd name="connsiteX0" fmla="*/ 0 w 2743201"/>
                <a:gd name="connsiteY0" fmla="*/ 2454003 h 2465021"/>
                <a:gd name="connsiteX1" fmla="*/ 2236494 w 2743201"/>
                <a:gd name="connsiteY1" fmla="*/ 0 h 2465021"/>
                <a:gd name="connsiteX2" fmla="*/ 2743201 w 2743201"/>
                <a:gd name="connsiteY2" fmla="*/ 2465021 h 2465021"/>
                <a:gd name="connsiteX3" fmla="*/ 0 w 2743201"/>
                <a:gd name="connsiteY3" fmla="*/ 2454003 h 246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1" h="2465021">
                  <a:moveTo>
                    <a:pt x="0" y="2454003"/>
                  </a:moveTo>
                  <a:lnTo>
                    <a:pt x="2236494" y="0"/>
                  </a:lnTo>
                  <a:lnTo>
                    <a:pt x="2743201" y="2465021"/>
                  </a:lnTo>
                  <a:lnTo>
                    <a:pt x="0" y="2454003"/>
                  </a:lnTo>
                  <a:close/>
                </a:path>
              </a:pathLst>
            </a:custGeom>
            <a:solidFill>
              <a:sysClr val="windowText" lastClr="000000">
                <a:alpha val="50196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55848" y="3685543"/>
              <a:ext cx="2758371" cy="493601"/>
            </a:xfrm>
            <a:custGeom>
              <a:avLst/>
              <a:gdLst>
                <a:gd name="connsiteX0" fmla="*/ 0 w 2809302"/>
                <a:gd name="connsiteY0" fmla="*/ 495759 h 561861"/>
                <a:gd name="connsiteX1" fmla="*/ 2005070 w 2809302"/>
                <a:gd name="connsiteY1" fmla="*/ 0 h 561861"/>
                <a:gd name="connsiteX2" fmla="*/ 2809302 w 2809302"/>
                <a:gd name="connsiteY2" fmla="*/ 561861 h 561861"/>
                <a:gd name="connsiteX3" fmla="*/ 0 w 2809302"/>
                <a:gd name="connsiteY3" fmla="*/ 495759 h 561861"/>
                <a:gd name="connsiteX0" fmla="*/ 0 w 2765235"/>
                <a:gd name="connsiteY0" fmla="*/ 528810 h 561861"/>
                <a:gd name="connsiteX1" fmla="*/ 1961003 w 2765235"/>
                <a:gd name="connsiteY1" fmla="*/ 0 h 561861"/>
                <a:gd name="connsiteX2" fmla="*/ 2765235 w 2765235"/>
                <a:gd name="connsiteY2" fmla="*/ 561861 h 561861"/>
                <a:gd name="connsiteX3" fmla="*/ 0 w 2765235"/>
                <a:gd name="connsiteY3" fmla="*/ 528810 h 561861"/>
                <a:gd name="connsiteX0" fmla="*/ 0 w 2743201"/>
                <a:gd name="connsiteY0" fmla="*/ 528810 h 539828"/>
                <a:gd name="connsiteX1" fmla="*/ 1961003 w 2743201"/>
                <a:gd name="connsiteY1" fmla="*/ 0 h 539828"/>
                <a:gd name="connsiteX2" fmla="*/ 2743201 w 2743201"/>
                <a:gd name="connsiteY2" fmla="*/ 539828 h 539828"/>
                <a:gd name="connsiteX3" fmla="*/ 0 w 2743201"/>
                <a:gd name="connsiteY3" fmla="*/ 528810 h 539828"/>
                <a:gd name="connsiteX0" fmla="*/ 0 w 2774959"/>
                <a:gd name="connsiteY0" fmla="*/ 531859 h 539828"/>
                <a:gd name="connsiteX1" fmla="*/ 1992761 w 2774959"/>
                <a:gd name="connsiteY1" fmla="*/ 0 h 539828"/>
                <a:gd name="connsiteX2" fmla="*/ 2774959 w 2774959"/>
                <a:gd name="connsiteY2" fmla="*/ 539828 h 539828"/>
                <a:gd name="connsiteX3" fmla="*/ 0 w 2774959"/>
                <a:gd name="connsiteY3" fmla="*/ 531859 h 539828"/>
                <a:gd name="connsiteX0" fmla="*/ 0 w 2759080"/>
                <a:gd name="connsiteY0" fmla="*/ 531859 h 531859"/>
                <a:gd name="connsiteX1" fmla="*/ 1992761 w 2759080"/>
                <a:gd name="connsiteY1" fmla="*/ 0 h 531859"/>
                <a:gd name="connsiteX2" fmla="*/ 2759080 w 2759080"/>
                <a:gd name="connsiteY2" fmla="*/ 530682 h 531859"/>
                <a:gd name="connsiteX3" fmla="*/ 0 w 2759080"/>
                <a:gd name="connsiteY3" fmla="*/ 531859 h 531859"/>
                <a:gd name="connsiteX0" fmla="*/ 0 w 2759080"/>
                <a:gd name="connsiteY0" fmla="*/ 473937 h 473937"/>
                <a:gd name="connsiteX1" fmla="*/ 2230947 w 2759080"/>
                <a:gd name="connsiteY1" fmla="*/ 0 h 473937"/>
                <a:gd name="connsiteX2" fmla="*/ 2759080 w 2759080"/>
                <a:gd name="connsiteY2" fmla="*/ 472760 h 473937"/>
                <a:gd name="connsiteX3" fmla="*/ 0 w 2759080"/>
                <a:gd name="connsiteY3" fmla="*/ 473937 h 473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9080" h="473937">
                  <a:moveTo>
                    <a:pt x="0" y="473937"/>
                  </a:moveTo>
                  <a:lnTo>
                    <a:pt x="2230947" y="0"/>
                  </a:lnTo>
                  <a:lnTo>
                    <a:pt x="2759080" y="472760"/>
                  </a:lnTo>
                  <a:lnTo>
                    <a:pt x="0" y="473937"/>
                  </a:lnTo>
                  <a:close/>
                </a:path>
              </a:pathLst>
            </a:custGeom>
            <a:solidFill>
              <a:sysClr val="windowText" lastClr="000000">
                <a:alpha val="50196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33217" t="9231" r="2881" b="3077"/>
            <a:stretch/>
          </p:blipFill>
          <p:spPr>
            <a:xfrm>
              <a:off x="164832" y="4192254"/>
              <a:ext cx="2732709" cy="2031261"/>
            </a:xfrm>
            <a:prstGeom prst="rect">
              <a:avLst/>
            </a:prstGeom>
            <a:ln w="19050">
              <a:solidFill>
                <a:sysClr val="windowText" lastClr="000000"/>
              </a:solidFill>
            </a:ln>
          </p:spPr>
        </p:pic>
        <p:sp>
          <p:nvSpPr>
            <p:cNvPr id="9" name="Up-Down Arrow 8"/>
            <p:cNvSpPr/>
            <p:nvPr/>
          </p:nvSpPr>
          <p:spPr bwMode="auto">
            <a:xfrm>
              <a:off x="1687710" y="5400433"/>
              <a:ext cx="211118" cy="512059"/>
            </a:xfrm>
            <a:prstGeom prst="upDownArrow">
              <a:avLst/>
            </a:prstGeom>
            <a:solidFill>
              <a:srgbClr val="E00000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77398" y="5355900"/>
              <a:ext cx="1985995" cy="556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i="1" dirty="0">
                  <a:solidFill>
                    <a:srgbClr val="E00000"/>
                  </a:solidFill>
                  <a:latin typeface="Calibri" panose="020F0502020204030204"/>
                  <a:cs typeface="+mn-cs"/>
                </a:rPr>
                <a:t>Vertical offset of more than 1 meter</a:t>
              </a:r>
              <a:endParaRPr lang="en-US" sz="1200" i="1" dirty="0">
                <a:solidFill>
                  <a:srgbClr val="E00000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11555" y="3812371"/>
              <a:ext cx="1985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i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GEOID12B (NAVD88)</a:t>
              </a:r>
              <a:endParaRPr lang="en-US" sz="1200" i="1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69119" y="4751063"/>
              <a:ext cx="1985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i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xGEOID17</a:t>
              </a:r>
              <a:endParaRPr lang="en-US" sz="1200" i="1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3" name="Up-Down Arrow 12"/>
            <p:cNvSpPr/>
            <p:nvPr/>
          </p:nvSpPr>
          <p:spPr bwMode="auto">
            <a:xfrm rot="1858838" flipH="1">
              <a:off x="3481732" y="4084712"/>
              <a:ext cx="205147" cy="635763"/>
            </a:xfrm>
            <a:prstGeom prst="upDownArrow">
              <a:avLst/>
            </a:prstGeom>
            <a:solidFill>
              <a:sysClr val="windowText" lastClr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cs typeface="+mn-cs"/>
              </a:endParaRPr>
            </a:p>
          </p:txBody>
        </p:sp>
      </p:grpSp>
      <p:cxnSp>
        <p:nvCxnSpPr>
          <p:cNvPr id="29" name="Curved Connector 28"/>
          <p:cNvCxnSpPr/>
          <p:nvPr/>
        </p:nvCxnSpPr>
        <p:spPr bwMode="auto">
          <a:xfrm rot="10800000" flipV="1">
            <a:off x="3048001" y="1295400"/>
            <a:ext cx="1213269" cy="1143000"/>
          </a:xfrm>
          <a:prstGeom prst="curvedConnector3">
            <a:avLst>
              <a:gd name="adj1" fmla="val 99198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4801169" y="47244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Updates available online from the </a:t>
            </a:r>
            <a:r>
              <a:rPr lang="en-US" b="1" dirty="0" smtClean="0">
                <a:solidFill>
                  <a:srgbClr val="C00000"/>
                </a:solidFill>
              </a:rPr>
              <a:t>New </a:t>
            </a:r>
            <a:r>
              <a:rPr lang="en-US" b="1" dirty="0" err="1" smtClean="0">
                <a:solidFill>
                  <a:srgbClr val="C00000"/>
                </a:solidFill>
              </a:rPr>
              <a:t>Datums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website and </a:t>
            </a:r>
            <a:r>
              <a:rPr lang="en-US" b="1" dirty="0" smtClean="0">
                <a:solidFill>
                  <a:srgbClr val="C00000"/>
                </a:solidFill>
              </a:rPr>
              <a:t>Modernization News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009900" y="5791200"/>
            <a:ext cx="716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6"/>
              </a:rPr>
              <a:t>https://geodesy.noaa.gov/datums/newdatums/index.shtml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3" name="Slide Number Placeholder 2"/>
          <p:cNvSpPr txBox="1">
            <a:spLocks/>
          </p:cNvSpPr>
          <p:nvPr/>
        </p:nvSpPr>
        <p:spPr>
          <a:xfrm>
            <a:off x="24161" y="6558488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1400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78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448172" y="1062818"/>
            <a:ext cx="432888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Importance of Vertical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Datums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to Hydrographic Surveys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7" name="Content Placeholder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5" y="2594250"/>
            <a:ext cx="4062614" cy="2691649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/>
          <p:cNvSpPr/>
          <p:nvPr/>
        </p:nvSpPr>
        <p:spPr>
          <a:xfrm>
            <a:off x="381000" y="5345668"/>
            <a:ext cx="3985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w Cen MT Condensed" panose="020B0606020104020203" pitchFamily="34" charset="0"/>
                <a:cs typeface="+mn-cs"/>
              </a:rPr>
              <a:t>Container barge in </a:t>
            </a:r>
            <a:r>
              <a:rPr lang="en-US" dirty="0" err="1">
                <a:solidFill>
                  <a:prstClr val="black"/>
                </a:solidFill>
                <a:latin typeface="Tw Cen MT Condensed" panose="020B0606020104020203" pitchFamily="34" charset="0"/>
                <a:cs typeface="+mn-cs"/>
              </a:rPr>
              <a:t>Bergum</a:t>
            </a:r>
            <a:r>
              <a:rPr lang="en-US" dirty="0">
                <a:solidFill>
                  <a:prstClr val="black"/>
                </a:solidFill>
                <a:latin typeface="Tw Cen MT Condensed" panose="020B0606020104020203" pitchFamily="34" charset="0"/>
                <a:cs typeface="+mn-cs"/>
              </a:rPr>
              <a:t>, Netherlands (C. Fries, 2011)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01"/>
          <a:stretch/>
        </p:blipFill>
        <p:spPr>
          <a:xfrm>
            <a:off x="4942113" y="484266"/>
            <a:ext cx="3713994" cy="2639934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/>
          <p:cNvSpPr/>
          <p:nvPr/>
        </p:nvSpPr>
        <p:spPr>
          <a:xfrm>
            <a:off x="3186793" y="90968"/>
            <a:ext cx="5580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prstClr val="black"/>
                </a:solidFill>
                <a:latin typeface="Tw Cen MT Condensed" panose="020B0606020104020203" pitchFamily="34" charset="0"/>
                <a:cs typeface="+mn-cs"/>
              </a:rPr>
              <a:t>Allure of the Seas </a:t>
            </a:r>
            <a:r>
              <a:rPr lang="en-US" dirty="0">
                <a:solidFill>
                  <a:prstClr val="black"/>
                </a:solidFill>
                <a:latin typeface="Tw Cen MT Condensed" panose="020B0606020104020203" pitchFamily="34" charset="0"/>
                <a:cs typeface="+mn-cs"/>
              </a:rPr>
              <a:t>passes under the Store Belt Bridge, Denmark (October, 2010)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2" t="10328" r="9135" b="4339"/>
          <a:stretch/>
        </p:blipFill>
        <p:spPr>
          <a:xfrm>
            <a:off x="4830475" y="3382587"/>
            <a:ext cx="3937269" cy="2406600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Rectangle 31"/>
          <p:cNvSpPr/>
          <p:nvPr/>
        </p:nvSpPr>
        <p:spPr>
          <a:xfrm>
            <a:off x="4082101" y="5791200"/>
            <a:ext cx="5061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prstClr val="black"/>
                </a:solidFill>
                <a:latin typeface="Tw Cen MT Condensed" panose="020B0606020104020203" pitchFamily="34" charset="0"/>
                <a:cs typeface="+mn-cs"/>
              </a:rPr>
              <a:t>Tianjin</a:t>
            </a:r>
            <a:r>
              <a:rPr lang="en-US" dirty="0">
                <a:solidFill>
                  <a:prstClr val="black"/>
                </a:solidFill>
                <a:latin typeface="Tw Cen MT Condensed" panose="020B0606020104020203" pitchFamily="34" charset="0"/>
                <a:cs typeface="+mn-cs"/>
              </a:rPr>
              <a:t> passes under the Talmadge Bridge, Georgia (Steve </a:t>
            </a:r>
            <a:r>
              <a:rPr lang="en-US" dirty="0" err="1">
                <a:solidFill>
                  <a:prstClr val="black"/>
                </a:solidFill>
                <a:latin typeface="Tw Cen MT Condensed" panose="020B0606020104020203" pitchFamily="34" charset="0"/>
                <a:cs typeface="+mn-cs"/>
              </a:rPr>
              <a:t>Bisson</a:t>
            </a:r>
            <a:r>
              <a:rPr lang="en-US" dirty="0">
                <a:solidFill>
                  <a:prstClr val="black"/>
                </a:solidFill>
                <a:latin typeface="Tw Cen MT Condensed" panose="020B0606020104020203" pitchFamily="34" charset="0"/>
                <a:cs typeface="+mn-cs"/>
              </a:rPr>
              <a:t>, 2015)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101685" y="2565221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Calibri" panose="020F0502020204030204"/>
                <a:cs typeface="+mn-cs"/>
                <a:sym typeface="Wingdings" panose="05000000000000000000" pitchFamily="2" charset="2"/>
              </a:rPr>
              <a:t></a:t>
            </a:r>
            <a:endParaRPr lang="en-US" sz="2800" dirty="0">
              <a:solidFill>
                <a:srgbClr val="FF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180724" y="3360989"/>
            <a:ext cx="587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B050"/>
                </a:solidFill>
                <a:latin typeface="Calibri" panose="020F0502020204030204"/>
                <a:cs typeface="+mn-cs"/>
                <a:sym typeface="Wingdings" panose="05000000000000000000" pitchFamily="2" charset="2"/>
              </a:rPr>
              <a:t> </a:t>
            </a:r>
            <a:endParaRPr lang="en-US" sz="2800" dirty="0">
              <a:solidFill>
                <a:srgbClr val="00B05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938484" y="460524"/>
            <a:ext cx="587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B050"/>
                </a:solidFill>
                <a:latin typeface="Calibri" panose="020F0502020204030204"/>
                <a:cs typeface="+mn-cs"/>
                <a:sym typeface="Wingdings" panose="05000000000000000000" pitchFamily="2" charset="2"/>
              </a:rPr>
              <a:t> </a:t>
            </a:r>
            <a:endParaRPr lang="en-US" sz="2800" dirty="0">
              <a:solidFill>
                <a:srgbClr val="00B05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7" name="Slide Number Placeholder 2"/>
          <p:cNvSpPr txBox="1">
            <a:spLocks/>
          </p:cNvSpPr>
          <p:nvPr/>
        </p:nvSpPr>
        <p:spPr>
          <a:xfrm>
            <a:off x="24161" y="6558488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lang="en-US" sz="1400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19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4"/>
          <p:cNvSpPr txBox="1">
            <a:spLocks/>
          </p:cNvSpPr>
          <p:nvPr/>
        </p:nvSpPr>
        <p:spPr>
          <a:xfrm>
            <a:off x="4482782" y="280553"/>
            <a:ext cx="4114800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400" b="1" u="sng" dirty="0" err="1" smtClean="0">
                <a:solidFill>
                  <a:prstClr val="black"/>
                </a:solidFill>
                <a:latin typeface="Calibri" panose="020F0502020204030204"/>
              </a:rPr>
              <a:t>Orthometric</a:t>
            </a:r>
            <a:endParaRPr lang="en-US" sz="2400" b="1" u="sng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0" y="-152400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3 Categories of Vertical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Datums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4" name="Text Placeholder 4"/>
          <p:cNvSpPr txBox="1">
            <a:spLocks/>
          </p:cNvSpPr>
          <p:nvPr/>
        </p:nvSpPr>
        <p:spPr>
          <a:xfrm>
            <a:off x="134276" y="457200"/>
            <a:ext cx="4114800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400" b="1" u="sng" dirty="0" smtClean="0">
                <a:solidFill>
                  <a:prstClr val="black"/>
                </a:solidFill>
                <a:latin typeface="Calibri" panose="020F0502020204030204"/>
              </a:rPr>
              <a:t>Ellipsoidal</a:t>
            </a:r>
            <a:endParaRPr lang="en-US" sz="2400" b="1" u="sng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5" name="Text Placeholder 4"/>
          <p:cNvSpPr txBox="1">
            <a:spLocks/>
          </p:cNvSpPr>
          <p:nvPr/>
        </p:nvSpPr>
        <p:spPr>
          <a:xfrm>
            <a:off x="4283867" y="3843806"/>
            <a:ext cx="4114800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400" b="1" u="sng" dirty="0" smtClean="0">
                <a:solidFill>
                  <a:prstClr val="black"/>
                </a:solidFill>
                <a:latin typeface="Calibri" panose="020F0502020204030204"/>
              </a:rPr>
              <a:t>Tidal</a:t>
            </a:r>
            <a:endParaRPr lang="en-US" sz="2400" b="1" u="sng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6" name="Shape 104" descr="C:\Vicki\Work\Presentations\GRAV-D images\MN12\BaseStation.JPG"/>
          <p:cNvPicPr preferRelativeResize="0"/>
          <p:nvPr/>
        </p:nvPicPr>
        <p:blipFill rotWithShape="1">
          <a:blip r:embed="rId3">
            <a:alphaModFix/>
          </a:blip>
          <a:srcRect l="13724" r="11664"/>
          <a:stretch/>
        </p:blipFill>
        <p:spPr>
          <a:xfrm>
            <a:off x="79829" y="2732725"/>
            <a:ext cx="1200002" cy="1472351"/>
          </a:xfrm>
          <a:prstGeom prst="rect">
            <a:avLst/>
          </a:prstGeom>
          <a:noFill/>
          <a:ln w="25400" cap="flat" cmpd="sng">
            <a:solidFill>
              <a:sysClr val="window" lastClr="FFFFFF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57" name="Shape 105"/>
          <p:cNvSpPr txBox="1"/>
          <p:nvPr/>
        </p:nvSpPr>
        <p:spPr>
          <a:xfrm>
            <a:off x="0" y="4220012"/>
            <a:ext cx="1600200" cy="26707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200" i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Native GPS measurements</a:t>
            </a:r>
          </a:p>
        </p:txBody>
      </p:sp>
      <p:pic>
        <p:nvPicPr>
          <p:cNvPr id="58" name="Shape 106" descr="GPShydr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29" y="1383037"/>
            <a:ext cx="1612429" cy="1232226"/>
          </a:xfrm>
          <a:prstGeom prst="rect">
            <a:avLst/>
          </a:prstGeom>
          <a:noFill/>
          <a:ln w="25400" cap="flat" cmpd="sng">
            <a:solidFill>
              <a:sysClr val="window" lastClr="FFFFFF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59" name="Shape 107"/>
          <p:cNvSpPr txBox="1"/>
          <p:nvPr/>
        </p:nvSpPr>
        <p:spPr>
          <a:xfrm>
            <a:off x="1677744" y="1296860"/>
            <a:ext cx="182880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200" i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Raw Hydrographic Surveys vertically referenced with RTK-GPS</a:t>
            </a:r>
          </a:p>
        </p:txBody>
      </p:sp>
      <p:pic>
        <p:nvPicPr>
          <p:cNvPr id="60" name="Shape 109" descr="bathgrid"/>
          <p:cNvPicPr preferRelativeResize="0"/>
          <p:nvPr/>
        </p:nvPicPr>
        <p:blipFill rotWithShape="1">
          <a:blip r:embed="rId5">
            <a:alphaModFix/>
          </a:blip>
          <a:srcRect l="2213" t="613" b="3962"/>
          <a:stretch/>
        </p:blipFill>
        <p:spPr>
          <a:xfrm>
            <a:off x="3538470" y="4745508"/>
            <a:ext cx="1084262" cy="1271587"/>
          </a:xfrm>
          <a:prstGeom prst="rect">
            <a:avLst/>
          </a:prstGeom>
          <a:noFill/>
          <a:ln w="25400" cap="flat" cmpd="dbl">
            <a:solidFill>
              <a:sysClr val="window" lastClr="FFFFFF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61" name="Shape 110"/>
          <p:cNvSpPr/>
          <p:nvPr/>
        </p:nvSpPr>
        <p:spPr>
          <a:xfrm>
            <a:off x="4622541" y="4782924"/>
            <a:ext cx="1463675" cy="22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NOAA Bathymetry (MLLW)</a:t>
            </a:r>
          </a:p>
        </p:txBody>
      </p:sp>
      <p:sp>
        <p:nvSpPr>
          <p:cNvPr id="62" name="Shape 111"/>
          <p:cNvSpPr/>
          <p:nvPr/>
        </p:nvSpPr>
        <p:spPr>
          <a:xfrm>
            <a:off x="6365925" y="1153025"/>
            <a:ext cx="929639" cy="3964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200" i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USGS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200" i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Topography</a:t>
            </a:r>
          </a:p>
        </p:txBody>
      </p:sp>
      <p:pic>
        <p:nvPicPr>
          <p:cNvPr id="63" name="Shape 117"/>
          <p:cNvPicPr preferRelativeResize="0"/>
          <p:nvPr/>
        </p:nvPicPr>
        <p:blipFill rotWithShape="1">
          <a:blip r:embed="rId6">
            <a:alphaModFix/>
          </a:blip>
          <a:srcRect l="28124" t="16406" r="28125" b="10155"/>
          <a:stretch/>
        </p:blipFill>
        <p:spPr>
          <a:xfrm>
            <a:off x="7731937" y="1149979"/>
            <a:ext cx="1259663" cy="1886673"/>
          </a:xfrm>
          <a:prstGeom prst="rect">
            <a:avLst/>
          </a:prstGeom>
          <a:noFill/>
          <a:ln w="25400" cap="flat" cmpd="sng">
            <a:solidFill>
              <a:sysClr val="window" lastClr="FFFFFF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64" name="Shape 118" descr="plane fig reduced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27178" y="2245405"/>
            <a:ext cx="1563621" cy="1932864"/>
          </a:xfrm>
          <a:prstGeom prst="rect">
            <a:avLst/>
          </a:prstGeom>
          <a:noFill/>
          <a:ln w="25400" cap="flat" cmpd="sng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5" name="Shape 119" descr="8723970b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14150" y="4750237"/>
            <a:ext cx="1798398" cy="1524797"/>
          </a:xfrm>
          <a:prstGeom prst="rect">
            <a:avLst/>
          </a:prstGeom>
          <a:noFill/>
          <a:ln w="25400" cap="flat" cmpd="sng">
            <a:solidFill>
              <a:sysClr val="window" lastClr="FFFFFF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66" name="Shape 121"/>
          <p:cNvSpPr/>
          <p:nvPr/>
        </p:nvSpPr>
        <p:spPr>
          <a:xfrm>
            <a:off x="1577782" y="4204014"/>
            <a:ext cx="1892766" cy="22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200" i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Raw Lidar</a:t>
            </a:r>
          </a:p>
        </p:txBody>
      </p:sp>
      <p:pic>
        <p:nvPicPr>
          <p:cNvPr id="67" name="Shape 123" descr="using digital level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28872" y="2150640"/>
            <a:ext cx="1059174" cy="1596744"/>
          </a:xfrm>
          <a:prstGeom prst="rect">
            <a:avLst/>
          </a:prstGeom>
          <a:noFill/>
          <a:ln w="25400" cap="flat" cmpd="sng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736" y="1197642"/>
            <a:ext cx="2124189" cy="2124189"/>
          </a:xfrm>
          <a:prstGeom prst="rect">
            <a:avLst/>
          </a:prstGeom>
        </p:spPr>
      </p:pic>
      <p:sp>
        <p:nvSpPr>
          <p:cNvPr id="70" name="Shape 111"/>
          <p:cNvSpPr/>
          <p:nvPr/>
        </p:nvSpPr>
        <p:spPr>
          <a:xfrm>
            <a:off x="7628735" y="3155864"/>
            <a:ext cx="1084214" cy="3964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200" i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FEMA Flood Insurance Rate Maps</a:t>
            </a:r>
          </a:p>
        </p:txBody>
      </p:sp>
      <p:sp>
        <p:nvSpPr>
          <p:cNvPr id="71" name="Shape 111"/>
          <p:cNvSpPr/>
          <p:nvPr/>
        </p:nvSpPr>
        <p:spPr>
          <a:xfrm>
            <a:off x="4700045" y="3413546"/>
            <a:ext cx="1828827" cy="3964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200" i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Engineering and Development Site Surveys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54" y="4191000"/>
            <a:ext cx="2304046" cy="1943080"/>
          </a:xfrm>
          <a:prstGeom prst="rect">
            <a:avLst/>
          </a:prstGeom>
        </p:spPr>
      </p:pic>
      <p:sp>
        <p:nvSpPr>
          <p:cNvPr id="74" name="Shape 110"/>
          <p:cNvSpPr/>
          <p:nvPr/>
        </p:nvSpPr>
        <p:spPr>
          <a:xfrm>
            <a:off x="140833" y="5967890"/>
            <a:ext cx="1463675" cy="22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Daily and Extreme Water Levels</a:t>
            </a:r>
          </a:p>
        </p:txBody>
      </p:sp>
      <p:sp>
        <p:nvSpPr>
          <p:cNvPr id="75" name="Shape 110"/>
          <p:cNvSpPr/>
          <p:nvPr/>
        </p:nvSpPr>
        <p:spPr>
          <a:xfrm>
            <a:off x="4493649" y="5654432"/>
            <a:ext cx="1994766" cy="386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Shoreline Mapping (MHW) and Regulatory Boundaries at the Coast</a:t>
            </a:r>
          </a:p>
        </p:txBody>
      </p:sp>
      <p:sp>
        <p:nvSpPr>
          <p:cNvPr id="76" name="Slide Number Placeholder 2"/>
          <p:cNvSpPr txBox="1">
            <a:spLocks/>
          </p:cNvSpPr>
          <p:nvPr/>
        </p:nvSpPr>
        <p:spPr>
          <a:xfrm>
            <a:off x="24161" y="6558488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lang="en-US" sz="1400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06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0" y="1417639"/>
            <a:ext cx="9144000" cy="45553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7625" y="2714919"/>
            <a:ext cx="9229725" cy="117418"/>
          </a:xfrm>
          <a:custGeom>
            <a:avLst/>
            <a:gdLst>
              <a:gd name="connsiteX0" fmla="*/ 0 w 9220200"/>
              <a:gd name="connsiteY0" fmla="*/ 276225 h 276225"/>
              <a:gd name="connsiteX1" fmla="*/ 5543550 w 9220200"/>
              <a:gd name="connsiteY1" fmla="*/ 57150 h 276225"/>
              <a:gd name="connsiteX2" fmla="*/ 9220200 w 9220200"/>
              <a:gd name="connsiteY2" fmla="*/ 0 h 276225"/>
              <a:gd name="connsiteX0" fmla="*/ 0 w 9220200"/>
              <a:gd name="connsiteY0" fmla="*/ 276225 h 276225"/>
              <a:gd name="connsiteX1" fmla="*/ 4581525 w 9220200"/>
              <a:gd name="connsiteY1" fmla="*/ 133350 h 276225"/>
              <a:gd name="connsiteX2" fmla="*/ 9220200 w 9220200"/>
              <a:gd name="connsiteY2" fmla="*/ 0 h 276225"/>
              <a:gd name="connsiteX0" fmla="*/ 0 w 9220200"/>
              <a:gd name="connsiteY0" fmla="*/ 276225 h 276225"/>
              <a:gd name="connsiteX1" fmla="*/ 4562475 w 9220200"/>
              <a:gd name="connsiteY1" fmla="*/ 95250 h 276225"/>
              <a:gd name="connsiteX2" fmla="*/ 9220200 w 9220200"/>
              <a:gd name="connsiteY2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20200" h="276225">
                <a:moveTo>
                  <a:pt x="0" y="276225"/>
                </a:moveTo>
                <a:lnTo>
                  <a:pt x="4562475" y="95250"/>
                </a:lnTo>
                <a:lnTo>
                  <a:pt x="9220200" y="0"/>
                </a:lnTo>
              </a:path>
            </a:pathLst>
          </a:custGeom>
          <a:noFill/>
          <a:ln w="28575" cap="flat" cmpd="sng" algn="ctr">
            <a:solidFill>
              <a:sysClr val="window" lastClr="FFFFFF">
                <a:lumMod val="75000"/>
              </a:sysClr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47625" y="2976434"/>
            <a:ext cx="9239249" cy="181204"/>
          </a:xfrm>
          <a:custGeom>
            <a:avLst/>
            <a:gdLst>
              <a:gd name="connsiteX0" fmla="*/ 0 w 9239250"/>
              <a:gd name="connsiteY0" fmla="*/ 9525 h 47625"/>
              <a:gd name="connsiteX1" fmla="*/ 6248400 w 9239250"/>
              <a:gd name="connsiteY1" fmla="*/ 47625 h 47625"/>
              <a:gd name="connsiteX2" fmla="*/ 9239250 w 9239250"/>
              <a:gd name="connsiteY2" fmla="*/ 0 h 47625"/>
              <a:gd name="connsiteX0" fmla="*/ 0 w 9239250"/>
              <a:gd name="connsiteY0" fmla="*/ 9525 h 77328"/>
              <a:gd name="connsiteX1" fmla="*/ 5953126 w 9239250"/>
              <a:gd name="connsiteY1" fmla="*/ 77328 h 77328"/>
              <a:gd name="connsiteX2" fmla="*/ 9239250 w 9239250"/>
              <a:gd name="connsiteY2" fmla="*/ 0 h 77328"/>
              <a:gd name="connsiteX0" fmla="*/ 0 w 9239250"/>
              <a:gd name="connsiteY0" fmla="*/ 9525 h 77328"/>
              <a:gd name="connsiteX1" fmla="*/ 5953126 w 9239250"/>
              <a:gd name="connsiteY1" fmla="*/ 77328 h 77328"/>
              <a:gd name="connsiteX2" fmla="*/ 9239250 w 9239250"/>
              <a:gd name="connsiteY2" fmla="*/ 0 h 77328"/>
              <a:gd name="connsiteX0" fmla="*/ 0 w 9239250"/>
              <a:gd name="connsiteY0" fmla="*/ 9525 h 79450"/>
              <a:gd name="connsiteX1" fmla="*/ 6743702 w 9239250"/>
              <a:gd name="connsiteY1" fmla="*/ 79450 h 79450"/>
              <a:gd name="connsiteX2" fmla="*/ 9239250 w 9239250"/>
              <a:gd name="connsiteY2" fmla="*/ 0 h 79450"/>
              <a:gd name="connsiteX0" fmla="*/ 0 w 9239250"/>
              <a:gd name="connsiteY0" fmla="*/ 9525 h 56112"/>
              <a:gd name="connsiteX1" fmla="*/ 6677028 w 9239250"/>
              <a:gd name="connsiteY1" fmla="*/ 56112 h 56112"/>
              <a:gd name="connsiteX2" fmla="*/ 9239250 w 9239250"/>
              <a:gd name="connsiteY2" fmla="*/ 0 h 56112"/>
              <a:gd name="connsiteX0" fmla="*/ 0 w 9239250"/>
              <a:gd name="connsiteY0" fmla="*/ 9525 h 56225"/>
              <a:gd name="connsiteX1" fmla="*/ 6677028 w 9239250"/>
              <a:gd name="connsiteY1" fmla="*/ 56112 h 56225"/>
              <a:gd name="connsiteX2" fmla="*/ 9239250 w 9239250"/>
              <a:gd name="connsiteY2" fmla="*/ 0 h 56225"/>
              <a:gd name="connsiteX0" fmla="*/ 0 w 9239250"/>
              <a:gd name="connsiteY0" fmla="*/ 9525 h 56112"/>
              <a:gd name="connsiteX1" fmla="*/ 6677028 w 9239250"/>
              <a:gd name="connsiteY1" fmla="*/ 56112 h 56112"/>
              <a:gd name="connsiteX2" fmla="*/ 9239250 w 9239250"/>
              <a:gd name="connsiteY2" fmla="*/ 0 h 56112"/>
              <a:gd name="connsiteX0" fmla="*/ 0 w 9239250"/>
              <a:gd name="connsiteY0" fmla="*/ 9525 h 56250"/>
              <a:gd name="connsiteX1" fmla="*/ 6677028 w 9239250"/>
              <a:gd name="connsiteY1" fmla="*/ 56112 h 56250"/>
              <a:gd name="connsiteX2" fmla="*/ 9239250 w 9239250"/>
              <a:gd name="connsiteY2" fmla="*/ 0 h 56250"/>
              <a:gd name="connsiteX0" fmla="*/ 0 w 9239250"/>
              <a:gd name="connsiteY0" fmla="*/ 9525 h 71065"/>
              <a:gd name="connsiteX1" fmla="*/ 6667504 w 9239250"/>
              <a:gd name="connsiteY1" fmla="*/ 70963 h 71065"/>
              <a:gd name="connsiteX2" fmla="*/ 9239250 w 9239250"/>
              <a:gd name="connsiteY2" fmla="*/ 0 h 71065"/>
              <a:gd name="connsiteX0" fmla="*/ 0 w 9239250"/>
              <a:gd name="connsiteY0" fmla="*/ 9525 h 75808"/>
              <a:gd name="connsiteX1" fmla="*/ 6667504 w 9239250"/>
              <a:gd name="connsiteY1" fmla="*/ 70963 h 75808"/>
              <a:gd name="connsiteX2" fmla="*/ 9239250 w 9239250"/>
              <a:gd name="connsiteY2" fmla="*/ 0 h 75808"/>
              <a:gd name="connsiteX0" fmla="*/ 0 w 9239250"/>
              <a:gd name="connsiteY0" fmla="*/ 9525 h 30652"/>
              <a:gd name="connsiteX1" fmla="*/ 6257930 w 9239250"/>
              <a:gd name="connsiteY1" fmla="*/ 30652 h 30652"/>
              <a:gd name="connsiteX2" fmla="*/ 9239250 w 9239250"/>
              <a:gd name="connsiteY2" fmla="*/ 0 h 30652"/>
              <a:gd name="connsiteX0" fmla="*/ 0 w 9239250"/>
              <a:gd name="connsiteY0" fmla="*/ 9525 h 30652"/>
              <a:gd name="connsiteX1" fmla="*/ 6257930 w 9239250"/>
              <a:gd name="connsiteY1" fmla="*/ 30652 h 30652"/>
              <a:gd name="connsiteX2" fmla="*/ 9239250 w 9239250"/>
              <a:gd name="connsiteY2" fmla="*/ 0 h 30652"/>
              <a:gd name="connsiteX0" fmla="*/ 0 w 9239250"/>
              <a:gd name="connsiteY0" fmla="*/ 9525 h 30652"/>
              <a:gd name="connsiteX1" fmla="*/ 6257930 w 9239250"/>
              <a:gd name="connsiteY1" fmla="*/ 30652 h 30652"/>
              <a:gd name="connsiteX2" fmla="*/ 9239250 w 9239250"/>
              <a:gd name="connsiteY2" fmla="*/ 0 h 30652"/>
              <a:gd name="connsiteX0" fmla="*/ 0 w 9239250"/>
              <a:gd name="connsiteY0" fmla="*/ 9525 h 56111"/>
              <a:gd name="connsiteX1" fmla="*/ 6210306 w 9239250"/>
              <a:gd name="connsiteY1" fmla="*/ 56111 h 56111"/>
              <a:gd name="connsiteX2" fmla="*/ 9239250 w 9239250"/>
              <a:gd name="connsiteY2" fmla="*/ 0 h 56111"/>
              <a:gd name="connsiteX0" fmla="*/ 0 w 9239250"/>
              <a:gd name="connsiteY0" fmla="*/ 9525 h 60438"/>
              <a:gd name="connsiteX1" fmla="*/ 6210306 w 9239250"/>
              <a:gd name="connsiteY1" fmla="*/ 56111 h 60438"/>
              <a:gd name="connsiteX2" fmla="*/ 9239250 w 9239250"/>
              <a:gd name="connsiteY2" fmla="*/ 0 h 60438"/>
              <a:gd name="connsiteX0" fmla="*/ 0 w 9239250"/>
              <a:gd name="connsiteY0" fmla="*/ 9525 h 56111"/>
              <a:gd name="connsiteX1" fmla="*/ 3924300 w 9239250"/>
              <a:gd name="connsiteY1" fmla="*/ 38884 h 56111"/>
              <a:gd name="connsiteX2" fmla="*/ 6210306 w 9239250"/>
              <a:gd name="connsiteY2" fmla="*/ 56111 h 56111"/>
              <a:gd name="connsiteX3" fmla="*/ 9239250 w 9239250"/>
              <a:gd name="connsiteY3" fmla="*/ 0 h 56111"/>
              <a:gd name="connsiteX0" fmla="*/ 0 w 9239250"/>
              <a:gd name="connsiteY0" fmla="*/ 9525 h 56191"/>
              <a:gd name="connsiteX1" fmla="*/ 3867150 w 9239250"/>
              <a:gd name="connsiteY1" fmla="*/ 11303 h 56191"/>
              <a:gd name="connsiteX2" fmla="*/ 6210306 w 9239250"/>
              <a:gd name="connsiteY2" fmla="*/ 56111 h 56191"/>
              <a:gd name="connsiteX3" fmla="*/ 9239250 w 9239250"/>
              <a:gd name="connsiteY3" fmla="*/ 0 h 56191"/>
              <a:gd name="connsiteX0" fmla="*/ 0 w 9239250"/>
              <a:gd name="connsiteY0" fmla="*/ 9525 h 56111"/>
              <a:gd name="connsiteX1" fmla="*/ 3867150 w 9239250"/>
              <a:gd name="connsiteY1" fmla="*/ 11303 h 56111"/>
              <a:gd name="connsiteX2" fmla="*/ 6791332 w 9239250"/>
              <a:gd name="connsiteY2" fmla="*/ 56111 h 56111"/>
              <a:gd name="connsiteX3" fmla="*/ 9239250 w 9239250"/>
              <a:gd name="connsiteY3" fmla="*/ 0 h 56111"/>
              <a:gd name="connsiteX0" fmla="*/ 0 w 9239250"/>
              <a:gd name="connsiteY0" fmla="*/ 13074 h 59660"/>
              <a:gd name="connsiteX1" fmla="*/ 1704975 w 9239250"/>
              <a:gd name="connsiteY1" fmla="*/ 0 h 59660"/>
              <a:gd name="connsiteX2" fmla="*/ 3867150 w 9239250"/>
              <a:gd name="connsiteY2" fmla="*/ 14852 h 59660"/>
              <a:gd name="connsiteX3" fmla="*/ 6791332 w 9239250"/>
              <a:gd name="connsiteY3" fmla="*/ 59660 h 59660"/>
              <a:gd name="connsiteX4" fmla="*/ 9239250 w 9239250"/>
              <a:gd name="connsiteY4" fmla="*/ 3549 h 59660"/>
              <a:gd name="connsiteX0" fmla="*/ 0 w 9239250"/>
              <a:gd name="connsiteY0" fmla="*/ 13074 h 59660"/>
              <a:gd name="connsiteX1" fmla="*/ 1704975 w 9239250"/>
              <a:gd name="connsiteY1" fmla="*/ 0 h 59660"/>
              <a:gd name="connsiteX2" fmla="*/ 3867150 w 9239250"/>
              <a:gd name="connsiteY2" fmla="*/ 14852 h 59660"/>
              <a:gd name="connsiteX3" fmla="*/ 6791332 w 9239250"/>
              <a:gd name="connsiteY3" fmla="*/ 59660 h 59660"/>
              <a:gd name="connsiteX4" fmla="*/ 9239250 w 9239250"/>
              <a:gd name="connsiteY4" fmla="*/ 3549 h 59660"/>
              <a:gd name="connsiteX0" fmla="*/ 0 w 9239250"/>
              <a:gd name="connsiteY0" fmla="*/ 10952 h 57538"/>
              <a:gd name="connsiteX1" fmla="*/ 1524000 w 9239250"/>
              <a:gd name="connsiteY1" fmla="*/ 0 h 57538"/>
              <a:gd name="connsiteX2" fmla="*/ 3867150 w 9239250"/>
              <a:gd name="connsiteY2" fmla="*/ 12730 h 57538"/>
              <a:gd name="connsiteX3" fmla="*/ 6791332 w 9239250"/>
              <a:gd name="connsiteY3" fmla="*/ 57538 h 57538"/>
              <a:gd name="connsiteX4" fmla="*/ 9239250 w 9239250"/>
              <a:gd name="connsiteY4" fmla="*/ 1427 h 57538"/>
              <a:gd name="connsiteX0" fmla="*/ 0 w 9239250"/>
              <a:gd name="connsiteY0" fmla="*/ 10952 h 57538"/>
              <a:gd name="connsiteX1" fmla="*/ 1524000 w 9239250"/>
              <a:gd name="connsiteY1" fmla="*/ 0 h 57538"/>
              <a:gd name="connsiteX2" fmla="*/ 3867150 w 9239250"/>
              <a:gd name="connsiteY2" fmla="*/ 12730 h 57538"/>
              <a:gd name="connsiteX3" fmla="*/ 6791332 w 9239250"/>
              <a:gd name="connsiteY3" fmla="*/ 57538 h 57538"/>
              <a:gd name="connsiteX4" fmla="*/ 9239250 w 9239250"/>
              <a:gd name="connsiteY4" fmla="*/ 1427 h 57538"/>
              <a:gd name="connsiteX0" fmla="*/ 0 w 9239250"/>
              <a:gd name="connsiteY0" fmla="*/ 25803 h 72389"/>
              <a:gd name="connsiteX1" fmla="*/ 1447800 w 9239250"/>
              <a:gd name="connsiteY1" fmla="*/ 0 h 72389"/>
              <a:gd name="connsiteX2" fmla="*/ 3867150 w 9239250"/>
              <a:gd name="connsiteY2" fmla="*/ 27581 h 72389"/>
              <a:gd name="connsiteX3" fmla="*/ 6791332 w 9239250"/>
              <a:gd name="connsiteY3" fmla="*/ 72389 h 72389"/>
              <a:gd name="connsiteX4" fmla="*/ 9239250 w 9239250"/>
              <a:gd name="connsiteY4" fmla="*/ 16278 h 72389"/>
              <a:gd name="connsiteX0" fmla="*/ 0 w 9239250"/>
              <a:gd name="connsiteY0" fmla="*/ 19438 h 66024"/>
              <a:gd name="connsiteX1" fmla="*/ 1419225 w 9239250"/>
              <a:gd name="connsiteY1" fmla="*/ 0 h 66024"/>
              <a:gd name="connsiteX2" fmla="*/ 3867150 w 9239250"/>
              <a:gd name="connsiteY2" fmla="*/ 21216 h 66024"/>
              <a:gd name="connsiteX3" fmla="*/ 6791332 w 9239250"/>
              <a:gd name="connsiteY3" fmla="*/ 66024 h 66024"/>
              <a:gd name="connsiteX4" fmla="*/ 9239250 w 9239250"/>
              <a:gd name="connsiteY4" fmla="*/ 9913 h 66024"/>
              <a:gd name="connsiteX0" fmla="*/ 0 w 9239250"/>
              <a:gd name="connsiteY0" fmla="*/ 21357 h 67943"/>
              <a:gd name="connsiteX1" fmla="*/ 1419225 w 9239250"/>
              <a:gd name="connsiteY1" fmla="*/ 1919 h 67943"/>
              <a:gd name="connsiteX2" fmla="*/ 3867150 w 9239250"/>
              <a:gd name="connsiteY2" fmla="*/ 23135 h 67943"/>
              <a:gd name="connsiteX3" fmla="*/ 6791332 w 9239250"/>
              <a:gd name="connsiteY3" fmla="*/ 67943 h 67943"/>
              <a:gd name="connsiteX4" fmla="*/ 9239250 w 9239250"/>
              <a:gd name="connsiteY4" fmla="*/ 11832 h 67943"/>
              <a:gd name="connsiteX0" fmla="*/ 0 w 9239250"/>
              <a:gd name="connsiteY0" fmla="*/ 21357 h 67943"/>
              <a:gd name="connsiteX1" fmla="*/ 1419225 w 9239250"/>
              <a:gd name="connsiteY1" fmla="*/ 1919 h 67943"/>
              <a:gd name="connsiteX2" fmla="*/ 3867150 w 9239250"/>
              <a:gd name="connsiteY2" fmla="*/ 23135 h 67943"/>
              <a:gd name="connsiteX3" fmla="*/ 6791332 w 9239250"/>
              <a:gd name="connsiteY3" fmla="*/ 67943 h 67943"/>
              <a:gd name="connsiteX4" fmla="*/ 9239250 w 9239250"/>
              <a:gd name="connsiteY4" fmla="*/ 11832 h 67943"/>
              <a:gd name="connsiteX0" fmla="*/ 0 w 9239250"/>
              <a:gd name="connsiteY0" fmla="*/ 21357 h 67943"/>
              <a:gd name="connsiteX1" fmla="*/ 1419225 w 9239250"/>
              <a:gd name="connsiteY1" fmla="*/ 1919 h 67943"/>
              <a:gd name="connsiteX2" fmla="*/ 3905250 w 9239250"/>
              <a:gd name="connsiteY2" fmla="*/ 12527 h 67943"/>
              <a:gd name="connsiteX3" fmla="*/ 6791332 w 9239250"/>
              <a:gd name="connsiteY3" fmla="*/ 67943 h 67943"/>
              <a:gd name="connsiteX4" fmla="*/ 9239250 w 9239250"/>
              <a:gd name="connsiteY4" fmla="*/ 11832 h 67943"/>
              <a:gd name="connsiteX0" fmla="*/ 0 w 9239250"/>
              <a:gd name="connsiteY0" fmla="*/ 21357 h 40362"/>
              <a:gd name="connsiteX1" fmla="*/ 1419225 w 9239250"/>
              <a:gd name="connsiteY1" fmla="*/ 1919 h 40362"/>
              <a:gd name="connsiteX2" fmla="*/ 3905250 w 9239250"/>
              <a:gd name="connsiteY2" fmla="*/ 12527 h 40362"/>
              <a:gd name="connsiteX3" fmla="*/ 6781808 w 9239250"/>
              <a:gd name="connsiteY3" fmla="*/ 40362 h 40362"/>
              <a:gd name="connsiteX4" fmla="*/ 9239250 w 9239250"/>
              <a:gd name="connsiteY4" fmla="*/ 11832 h 4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9250" h="40362">
                <a:moveTo>
                  <a:pt x="0" y="21357"/>
                </a:moveTo>
                <a:cubicBezTo>
                  <a:pt x="473075" y="14878"/>
                  <a:pt x="717550" y="-6453"/>
                  <a:pt x="1419225" y="1919"/>
                </a:cubicBezTo>
                <a:cubicBezTo>
                  <a:pt x="2619375" y="40108"/>
                  <a:pt x="3124200" y="8284"/>
                  <a:pt x="3905250" y="12527"/>
                </a:cubicBezTo>
                <a:lnTo>
                  <a:pt x="6781808" y="40362"/>
                </a:lnTo>
                <a:cubicBezTo>
                  <a:pt x="7670808" y="40246"/>
                  <a:pt x="8245477" y="22049"/>
                  <a:pt x="9239250" y="11832"/>
                </a:cubicBezTo>
              </a:path>
            </a:pathLst>
          </a:cu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8877300" y="2314575"/>
            <a:ext cx="0" cy="731520"/>
          </a:xfrm>
          <a:prstGeom prst="line">
            <a:avLst/>
          </a:prstGeom>
          <a:noFill/>
          <a:ln w="9525" cap="flat" cmpd="sng" algn="ctr">
            <a:solidFill>
              <a:srgbClr val="3E8853"/>
            </a:solidFill>
            <a:prstDash val="lgDash"/>
            <a:headEnd type="oval" w="med" len="med"/>
            <a:tailEnd type="oval" w="med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4191000" y="4168914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01132" y="2566286"/>
            <a:ext cx="760144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w Cen MT Condensed" panose="020B0606020104020203"/>
                <a:cs typeface="+mn-cs"/>
              </a:rPr>
              <a:t>Ellipsoid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Tw Cen MT Condensed" panose="020B0606020104020203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02621" y="2899585"/>
            <a:ext cx="629804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w Cen MT Condensed" panose="020B0606020104020203"/>
                <a:cs typeface="+mn-cs"/>
              </a:rPr>
              <a:t>Geoid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w Cen MT Condensed" panose="020B0606020104020203"/>
              <a:cs typeface="+mn-cs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-152400" y="4562375"/>
            <a:ext cx="4419600" cy="1133475"/>
          </a:xfrm>
          <a:custGeom>
            <a:avLst/>
            <a:gdLst>
              <a:gd name="connsiteX0" fmla="*/ 4419600 w 4419600"/>
              <a:gd name="connsiteY0" fmla="*/ 0 h 1133475"/>
              <a:gd name="connsiteX1" fmla="*/ 3743325 w 4419600"/>
              <a:gd name="connsiteY1" fmla="*/ 523875 h 1133475"/>
              <a:gd name="connsiteX2" fmla="*/ 3019425 w 4419600"/>
              <a:gd name="connsiteY2" fmla="*/ 952500 h 1133475"/>
              <a:gd name="connsiteX3" fmla="*/ 1533525 w 4419600"/>
              <a:gd name="connsiteY3" fmla="*/ 876300 h 1133475"/>
              <a:gd name="connsiteX4" fmla="*/ 0 w 4419600"/>
              <a:gd name="connsiteY4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600" h="1133475">
                <a:moveTo>
                  <a:pt x="4419600" y="0"/>
                </a:moveTo>
                <a:cubicBezTo>
                  <a:pt x="4198143" y="182562"/>
                  <a:pt x="3976687" y="365125"/>
                  <a:pt x="3743325" y="523875"/>
                </a:cubicBezTo>
                <a:cubicBezTo>
                  <a:pt x="3509962" y="682625"/>
                  <a:pt x="3387725" y="893763"/>
                  <a:pt x="3019425" y="952500"/>
                </a:cubicBezTo>
                <a:cubicBezTo>
                  <a:pt x="2651125" y="1011238"/>
                  <a:pt x="2036762" y="846138"/>
                  <a:pt x="1533525" y="876300"/>
                </a:cubicBezTo>
                <a:cubicBezTo>
                  <a:pt x="1030287" y="906463"/>
                  <a:pt x="515143" y="1019969"/>
                  <a:pt x="0" y="1133475"/>
                </a:cubicBezTo>
              </a:path>
            </a:pathLst>
          </a:cu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133350" y="3754323"/>
            <a:ext cx="4029076" cy="0"/>
          </a:xfrm>
          <a:prstGeom prst="line">
            <a:avLst/>
          </a:prstGeom>
          <a:noFill/>
          <a:ln w="28575" cap="flat" cmpd="sng" algn="ctr">
            <a:solidFill>
              <a:srgbClr val="1482AC"/>
            </a:solidFill>
            <a:prstDash val="solid"/>
          </a:ln>
          <a:effectLst/>
        </p:spPr>
      </p:cxnSp>
      <p:sp>
        <p:nvSpPr>
          <p:cNvPr id="39" name="Freeform 38"/>
          <p:cNvSpPr/>
          <p:nvPr/>
        </p:nvSpPr>
        <p:spPr>
          <a:xfrm>
            <a:off x="4552950" y="2286000"/>
            <a:ext cx="4591050" cy="2190750"/>
          </a:xfrm>
          <a:custGeom>
            <a:avLst/>
            <a:gdLst>
              <a:gd name="connsiteX0" fmla="*/ 4600575 w 4600575"/>
              <a:gd name="connsiteY0" fmla="*/ 0 h 1257300"/>
              <a:gd name="connsiteX1" fmla="*/ 1724025 w 4600575"/>
              <a:gd name="connsiteY1" fmla="*/ 285750 h 1257300"/>
              <a:gd name="connsiteX2" fmla="*/ 0 w 4600575"/>
              <a:gd name="connsiteY2" fmla="*/ 1257300 h 1257300"/>
              <a:gd name="connsiteX0" fmla="*/ 4600575 w 4600575"/>
              <a:gd name="connsiteY0" fmla="*/ 0 h 1257300"/>
              <a:gd name="connsiteX1" fmla="*/ 2105026 w 4600575"/>
              <a:gd name="connsiteY1" fmla="*/ 190400 h 1257300"/>
              <a:gd name="connsiteX2" fmla="*/ 1724025 w 4600575"/>
              <a:gd name="connsiteY2" fmla="*/ 285750 h 1257300"/>
              <a:gd name="connsiteX3" fmla="*/ 0 w 4600575"/>
              <a:gd name="connsiteY3" fmla="*/ 1257300 h 1257300"/>
              <a:gd name="connsiteX0" fmla="*/ 4600575 w 4600575"/>
              <a:gd name="connsiteY0" fmla="*/ 695425 h 1952725"/>
              <a:gd name="connsiteX1" fmla="*/ 2400301 w 4600575"/>
              <a:gd name="connsiteY1" fmla="*/ 0 h 1952725"/>
              <a:gd name="connsiteX2" fmla="*/ 1724025 w 4600575"/>
              <a:gd name="connsiteY2" fmla="*/ 981175 h 1952725"/>
              <a:gd name="connsiteX3" fmla="*/ 0 w 4600575"/>
              <a:gd name="connsiteY3" fmla="*/ 1952725 h 1952725"/>
              <a:gd name="connsiteX0" fmla="*/ 4581525 w 4581525"/>
              <a:gd name="connsiteY0" fmla="*/ 0 h 2295525"/>
              <a:gd name="connsiteX1" fmla="*/ 2400301 w 4581525"/>
              <a:gd name="connsiteY1" fmla="*/ 342800 h 2295525"/>
              <a:gd name="connsiteX2" fmla="*/ 1724025 w 4581525"/>
              <a:gd name="connsiteY2" fmla="*/ 1323975 h 2295525"/>
              <a:gd name="connsiteX3" fmla="*/ 0 w 4581525"/>
              <a:gd name="connsiteY3" fmla="*/ 2295525 h 2295525"/>
              <a:gd name="connsiteX0" fmla="*/ 4610100 w 4610100"/>
              <a:gd name="connsiteY0" fmla="*/ 0 h 2371725"/>
              <a:gd name="connsiteX1" fmla="*/ 2400301 w 4610100"/>
              <a:gd name="connsiteY1" fmla="*/ 419000 h 2371725"/>
              <a:gd name="connsiteX2" fmla="*/ 1724025 w 4610100"/>
              <a:gd name="connsiteY2" fmla="*/ 1400175 h 2371725"/>
              <a:gd name="connsiteX3" fmla="*/ 0 w 4610100"/>
              <a:gd name="connsiteY3" fmla="*/ 2371725 h 2371725"/>
              <a:gd name="connsiteX0" fmla="*/ 4591050 w 4591050"/>
              <a:gd name="connsiteY0" fmla="*/ 0 h 2190750"/>
              <a:gd name="connsiteX1" fmla="*/ 2400301 w 4591050"/>
              <a:gd name="connsiteY1" fmla="*/ 238025 h 2190750"/>
              <a:gd name="connsiteX2" fmla="*/ 1724025 w 4591050"/>
              <a:gd name="connsiteY2" fmla="*/ 1219200 h 2190750"/>
              <a:gd name="connsiteX3" fmla="*/ 0 w 4591050"/>
              <a:gd name="connsiteY3" fmla="*/ 2190750 h 2190750"/>
              <a:gd name="connsiteX0" fmla="*/ 4591050 w 4591050"/>
              <a:gd name="connsiteY0" fmla="*/ 0 h 2190750"/>
              <a:gd name="connsiteX1" fmla="*/ 2400301 w 4591050"/>
              <a:gd name="connsiteY1" fmla="*/ 238025 h 2190750"/>
              <a:gd name="connsiteX2" fmla="*/ 1724025 w 4591050"/>
              <a:gd name="connsiteY2" fmla="*/ 1219200 h 2190750"/>
              <a:gd name="connsiteX3" fmla="*/ 1038225 w 4591050"/>
              <a:gd name="connsiteY3" fmla="*/ 1495325 h 2190750"/>
              <a:gd name="connsiteX4" fmla="*/ 0 w 4591050"/>
              <a:gd name="connsiteY4" fmla="*/ 2190750 h 2190750"/>
              <a:gd name="connsiteX0" fmla="*/ 4591050 w 4591050"/>
              <a:gd name="connsiteY0" fmla="*/ 0 h 2190750"/>
              <a:gd name="connsiteX1" fmla="*/ 2400301 w 4591050"/>
              <a:gd name="connsiteY1" fmla="*/ 238025 h 2190750"/>
              <a:gd name="connsiteX2" fmla="*/ 2019300 w 4591050"/>
              <a:gd name="connsiteY2" fmla="*/ 952500 h 2190750"/>
              <a:gd name="connsiteX3" fmla="*/ 1038225 w 4591050"/>
              <a:gd name="connsiteY3" fmla="*/ 1495325 h 2190750"/>
              <a:gd name="connsiteX4" fmla="*/ 0 w 4591050"/>
              <a:gd name="connsiteY4" fmla="*/ 2190750 h 2190750"/>
              <a:gd name="connsiteX0" fmla="*/ 4591050 w 4591050"/>
              <a:gd name="connsiteY0" fmla="*/ 0 h 2190750"/>
              <a:gd name="connsiteX1" fmla="*/ 2400301 w 4591050"/>
              <a:gd name="connsiteY1" fmla="*/ 238025 h 2190750"/>
              <a:gd name="connsiteX2" fmla="*/ 1819275 w 4591050"/>
              <a:gd name="connsiteY2" fmla="*/ 1152525 h 2190750"/>
              <a:gd name="connsiteX3" fmla="*/ 1038225 w 4591050"/>
              <a:gd name="connsiteY3" fmla="*/ 1495325 h 2190750"/>
              <a:gd name="connsiteX4" fmla="*/ 0 w 4591050"/>
              <a:gd name="connsiteY4" fmla="*/ 2190750 h 2190750"/>
              <a:gd name="connsiteX0" fmla="*/ 4591050 w 4591050"/>
              <a:gd name="connsiteY0" fmla="*/ 0 h 2190750"/>
              <a:gd name="connsiteX1" fmla="*/ 2400301 w 4591050"/>
              <a:gd name="connsiteY1" fmla="*/ 238025 h 2190750"/>
              <a:gd name="connsiteX2" fmla="*/ 1819275 w 4591050"/>
              <a:gd name="connsiteY2" fmla="*/ 1152525 h 2190750"/>
              <a:gd name="connsiteX3" fmla="*/ 1038225 w 4591050"/>
              <a:gd name="connsiteY3" fmla="*/ 1495325 h 2190750"/>
              <a:gd name="connsiteX4" fmla="*/ 0 w 4591050"/>
              <a:gd name="connsiteY4" fmla="*/ 2190750 h 2190750"/>
              <a:gd name="connsiteX0" fmla="*/ 4591050 w 4591050"/>
              <a:gd name="connsiteY0" fmla="*/ 0 h 2190750"/>
              <a:gd name="connsiteX1" fmla="*/ 2400301 w 4591050"/>
              <a:gd name="connsiteY1" fmla="*/ 238025 h 2190750"/>
              <a:gd name="connsiteX2" fmla="*/ 1819275 w 4591050"/>
              <a:gd name="connsiteY2" fmla="*/ 1152525 h 2190750"/>
              <a:gd name="connsiteX3" fmla="*/ 1038225 w 4591050"/>
              <a:gd name="connsiteY3" fmla="*/ 1495325 h 2190750"/>
              <a:gd name="connsiteX4" fmla="*/ 0 w 4591050"/>
              <a:gd name="connsiteY4" fmla="*/ 2190750 h 2190750"/>
              <a:gd name="connsiteX0" fmla="*/ 4591050 w 4591050"/>
              <a:gd name="connsiteY0" fmla="*/ 0 h 2190750"/>
              <a:gd name="connsiteX1" fmla="*/ 2400301 w 4591050"/>
              <a:gd name="connsiteY1" fmla="*/ 238025 h 2190750"/>
              <a:gd name="connsiteX2" fmla="*/ 1819275 w 4591050"/>
              <a:gd name="connsiteY2" fmla="*/ 1152525 h 2190750"/>
              <a:gd name="connsiteX3" fmla="*/ 1038225 w 4591050"/>
              <a:gd name="connsiteY3" fmla="*/ 1495325 h 2190750"/>
              <a:gd name="connsiteX4" fmla="*/ 0 w 4591050"/>
              <a:gd name="connsiteY4" fmla="*/ 2190750 h 2190750"/>
              <a:gd name="connsiteX0" fmla="*/ 4591050 w 4591050"/>
              <a:gd name="connsiteY0" fmla="*/ 0 h 2190750"/>
              <a:gd name="connsiteX1" fmla="*/ 2705101 w 4591050"/>
              <a:gd name="connsiteY1" fmla="*/ 218975 h 2190750"/>
              <a:gd name="connsiteX2" fmla="*/ 1819275 w 4591050"/>
              <a:gd name="connsiteY2" fmla="*/ 1152525 h 2190750"/>
              <a:gd name="connsiteX3" fmla="*/ 1038225 w 4591050"/>
              <a:gd name="connsiteY3" fmla="*/ 1495325 h 2190750"/>
              <a:gd name="connsiteX4" fmla="*/ 0 w 4591050"/>
              <a:gd name="connsiteY4" fmla="*/ 2190750 h 2190750"/>
              <a:gd name="connsiteX0" fmla="*/ 4591050 w 4591050"/>
              <a:gd name="connsiteY0" fmla="*/ 0 h 2190750"/>
              <a:gd name="connsiteX1" fmla="*/ 2705101 w 4591050"/>
              <a:gd name="connsiteY1" fmla="*/ 218975 h 2190750"/>
              <a:gd name="connsiteX2" fmla="*/ 1857375 w 4591050"/>
              <a:gd name="connsiteY2" fmla="*/ 1162050 h 2190750"/>
              <a:gd name="connsiteX3" fmla="*/ 1038225 w 4591050"/>
              <a:gd name="connsiteY3" fmla="*/ 1495325 h 2190750"/>
              <a:gd name="connsiteX4" fmla="*/ 0 w 4591050"/>
              <a:gd name="connsiteY4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2190750">
                <a:moveTo>
                  <a:pt x="4591050" y="0"/>
                </a:moveTo>
                <a:lnTo>
                  <a:pt x="2705101" y="218975"/>
                </a:lnTo>
                <a:cubicBezTo>
                  <a:pt x="2225676" y="266600"/>
                  <a:pt x="2135188" y="949325"/>
                  <a:pt x="1857375" y="1162050"/>
                </a:cubicBezTo>
                <a:cubicBezTo>
                  <a:pt x="1579562" y="1374775"/>
                  <a:pt x="1325562" y="1333400"/>
                  <a:pt x="1038225" y="1495325"/>
                </a:cubicBezTo>
                <a:cubicBezTo>
                  <a:pt x="693738" y="1609625"/>
                  <a:pt x="200025" y="2082783"/>
                  <a:pt x="0" y="2190750"/>
                </a:cubicBezTo>
              </a:path>
            </a:pathLst>
          </a:custGeom>
          <a:noFill/>
          <a:ln w="28575" cap="flat" cmpd="sng" algn="ctr">
            <a:solidFill>
              <a:srgbClr val="3E88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E8853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0868" y="3307218"/>
            <a:ext cx="615061" cy="461295"/>
          </a:xfrm>
          <a:prstGeom prst="rect">
            <a:avLst/>
          </a:prstGeom>
        </p:spPr>
      </p:pic>
      <p:sp>
        <p:nvSpPr>
          <p:cNvPr id="4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b="1" dirty="0" smtClean="0">
                <a:solidFill>
                  <a:sysClr val="windowText" lastClr="000000"/>
                </a:solidFill>
                <a:latin typeface="Calibri Light" panose="020F0302020204030204"/>
              </a:rPr>
              <a:t>Topographic and Bathymetric</a:t>
            </a:r>
          </a:p>
          <a:p>
            <a:pPr lvl="0" algn="ctr"/>
            <a:r>
              <a:rPr lang="en-US" b="1" dirty="0" smtClean="0">
                <a:solidFill>
                  <a:sysClr val="windowText" lastClr="000000"/>
                </a:solidFill>
                <a:latin typeface="Calibri Light" panose="020F0302020204030204"/>
              </a:rPr>
              <a:t>Reference </a:t>
            </a:r>
            <a:r>
              <a:rPr lang="en-US" b="1" dirty="0" err="1" smtClean="0">
                <a:solidFill>
                  <a:sysClr val="windowText" lastClr="000000"/>
                </a:solidFill>
                <a:latin typeface="Calibri Light" panose="020F0302020204030204"/>
              </a:rPr>
              <a:t>Datums</a:t>
            </a:r>
            <a:r>
              <a:rPr lang="en-US" b="1" dirty="0" smtClean="0">
                <a:solidFill>
                  <a:sysClr val="windowText" lastClr="000000"/>
                </a:solidFill>
                <a:latin typeface="Calibri Light" panose="020F0302020204030204"/>
              </a:rPr>
              <a:t> Differ</a:t>
            </a:r>
            <a:endParaRPr lang="en-US" b="1" dirty="0">
              <a:solidFill>
                <a:sysClr val="windowText" lastClr="000000"/>
              </a:solidFill>
              <a:latin typeface="Calibri Light" panose="020F0302020204030204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0" y="5972976"/>
            <a:ext cx="9144000" cy="123024"/>
          </a:xfrm>
          <a:prstGeom prst="rect">
            <a:avLst/>
          </a:prstGeom>
          <a:solidFill>
            <a:srgbClr val="678B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0" y="1407767"/>
            <a:ext cx="9144000" cy="123024"/>
          </a:xfrm>
          <a:prstGeom prst="rect">
            <a:avLst/>
          </a:prstGeom>
          <a:solidFill>
            <a:srgbClr val="678B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39553" y="3569657"/>
            <a:ext cx="56932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1482AC"/>
                </a:solidFill>
                <a:latin typeface="Tw Cen MT Condensed" panose="020B0606020104020203"/>
                <a:cs typeface="+mn-cs"/>
              </a:rPr>
              <a:t>MLLW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25469" y="5234185"/>
            <a:ext cx="9871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w Cen MT Condensed" panose="020B0606020104020203"/>
                <a:cs typeface="+mn-cs"/>
              </a:rPr>
              <a:t>Bathymetry</a:t>
            </a:r>
          </a:p>
        </p:txBody>
      </p:sp>
      <p:sp>
        <p:nvSpPr>
          <p:cNvPr id="26" name="TextBox 25"/>
          <p:cNvSpPr txBox="1"/>
          <p:nvPr/>
        </p:nvSpPr>
        <p:spPr>
          <a:xfrm rot="21156289">
            <a:off x="7799097" y="2177327"/>
            <a:ext cx="98232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E8853"/>
                </a:solidFill>
                <a:latin typeface="Tw Cen MT Condensed" panose="020B0606020104020203"/>
                <a:cs typeface="+mn-cs"/>
              </a:rPr>
              <a:t>Topography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762000" y="3754323"/>
            <a:ext cx="0" cy="174650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lgDash"/>
            <a:headEnd type="oval" w="med" len="med"/>
            <a:tailEnd type="oval" w="med" len="med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4191000" y="3410946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8" name="Slide Number Placeholder 2"/>
          <p:cNvSpPr txBox="1">
            <a:spLocks/>
          </p:cNvSpPr>
          <p:nvPr/>
        </p:nvSpPr>
        <p:spPr>
          <a:xfrm>
            <a:off x="24161" y="6558488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93108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0" y="1417639"/>
            <a:ext cx="9144000" cy="45553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7625" y="2714919"/>
            <a:ext cx="9229725" cy="117418"/>
          </a:xfrm>
          <a:custGeom>
            <a:avLst/>
            <a:gdLst>
              <a:gd name="connsiteX0" fmla="*/ 0 w 9220200"/>
              <a:gd name="connsiteY0" fmla="*/ 276225 h 276225"/>
              <a:gd name="connsiteX1" fmla="*/ 5543550 w 9220200"/>
              <a:gd name="connsiteY1" fmla="*/ 57150 h 276225"/>
              <a:gd name="connsiteX2" fmla="*/ 9220200 w 9220200"/>
              <a:gd name="connsiteY2" fmla="*/ 0 h 276225"/>
              <a:gd name="connsiteX0" fmla="*/ 0 w 9220200"/>
              <a:gd name="connsiteY0" fmla="*/ 276225 h 276225"/>
              <a:gd name="connsiteX1" fmla="*/ 4581525 w 9220200"/>
              <a:gd name="connsiteY1" fmla="*/ 133350 h 276225"/>
              <a:gd name="connsiteX2" fmla="*/ 9220200 w 9220200"/>
              <a:gd name="connsiteY2" fmla="*/ 0 h 276225"/>
              <a:gd name="connsiteX0" fmla="*/ 0 w 9220200"/>
              <a:gd name="connsiteY0" fmla="*/ 276225 h 276225"/>
              <a:gd name="connsiteX1" fmla="*/ 4562475 w 9220200"/>
              <a:gd name="connsiteY1" fmla="*/ 95250 h 276225"/>
              <a:gd name="connsiteX2" fmla="*/ 9220200 w 9220200"/>
              <a:gd name="connsiteY2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20200" h="276225">
                <a:moveTo>
                  <a:pt x="0" y="276225"/>
                </a:moveTo>
                <a:lnTo>
                  <a:pt x="4562475" y="95250"/>
                </a:lnTo>
                <a:lnTo>
                  <a:pt x="9220200" y="0"/>
                </a:lnTo>
              </a:path>
            </a:pathLst>
          </a:custGeom>
          <a:noFill/>
          <a:ln w="28575" cap="flat" cmpd="sng" algn="ctr">
            <a:solidFill>
              <a:sysClr val="window" lastClr="FFFFFF">
                <a:lumMod val="75000"/>
              </a:sysClr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8877300" y="2314575"/>
            <a:ext cx="0" cy="731520"/>
          </a:xfrm>
          <a:prstGeom prst="line">
            <a:avLst/>
          </a:prstGeom>
          <a:noFill/>
          <a:ln w="9525" cap="flat" cmpd="sng" algn="ctr">
            <a:solidFill>
              <a:srgbClr val="3E8853"/>
            </a:solidFill>
            <a:prstDash val="lgDash"/>
            <a:headEnd type="oval" w="med" len="med"/>
            <a:tailEnd type="oval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4801132" y="2566286"/>
            <a:ext cx="760144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w Cen MT Condensed" panose="020B0606020104020203"/>
                <a:cs typeface="+mn-cs"/>
              </a:rPr>
              <a:t>Ellipsoid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Tw Cen MT Condensed" panose="020B0606020104020203"/>
              <a:cs typeface="+mn-cs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4552950" y="2286000"/>
            <a:ext cx="4591050" cy="2190750"/>
          </a:xfrm>
          <a:custGeom>
            <a:avLst/>
            <a:gdLst>
              <a:gd name="connsiteX0" fmla="*/ 4600575 w 4600575"/>
              <a:gd name="connsiteY0" fmla="*/ 0 h 1257300"/>
              <a:gd name="connsiteX1" fmla="*/ 1724025 w 4600575"/>
              <a:gd name="connsiteY1" fmla="*/ 285750 h 1257300"/>
              <a:gd name="connsiteX2" fmla="*/ 0 w 4600575"/>
              <a:gd name="connsiteY2" fmla="*/ 1257300 h 1257300"/>
              <a:gd name="connsiteX0" fmla="*/ 4600575 w 4600575"/>
              <a:gd name="connsiteY0" fmla="*/ 0 h 1257300"/>
              <a:gd name="connsiteX1" fmla="*/ 2105026 w 4600575"/>
              <a:gd name="connsiteY1" fmla="*/ 190400 h 1257300"/>
              <a:gd name="connsiteX2" fmla="*/ 1724025 w 4600575"/>
              <a:gd name="connsiteY2" fmla="*/ 285750 h 1257300"/>
              <a:gd name="connsiteX3" fmla="*/ 0 w 4600575"/>
              <a:gd name="connsiteY3" fmla="*/ 1257300 h 1257300"/>
              <a:gd name="connsiteX0" fmla="*/ 4600575 w 4600575"/>
              <a:gd name="connsiteY0" fmla="*/ 695425 h 1952725"/>
              <a:gd name="connsiteX1" fmla="*/ 2400301 w 4600575"/>
              <a:gd name="connsiteY1" fmla="*/ 0 h 1952725"/>
              <a:gd name="connsiteX2" fmla="*/ 1724025 w 4600575"/>
              <a:gd name="connsiteY2" fmla="*/ 981175 h 1952725"/>
              <a:gd name="connsiteX3" fmla="*/ 0 w 4600575"/>
              <a:gd name="connsiteY3" fmla="*/ 1952725 h 1952725"/>
              <a:gd name="connsiteX0" fmla="*/ 4581525 w 4581525"/>
              <a:gd name="connsiteY0" fmla="*/ 0 h 2295525"/>
              <a:gd name="connsiteX1" fmla="*/ 2400301 w 4581525"/>
              <a:gd name="connsiteY1" fmla="*/ 342800 h 2295525"/>
              <a:gd name="connsiteX2" fmla="*/ 1724025 w 4581525"/>
              <a:gd name="connsiteY2" fmla="*/ 1323975 h 2295525"/>
              <a:gd name="connsiteX3" fmla="*/ 0 w 4581525"/>
              <a:gd name="connsiteY3" fmla="*/ 2295525 h 2295525"/>
              <a:gd name="connsiteX0" fmla="*/ 4610100 w 4610100"/>
              <a:gd name="connsiteY0" fmla="*/ 0 h 2371725"/>
              <a:gd name="connsiteX1" fmla="*/ 2400301 w 4610100"/>
              <a:gd name="connsiteY1" fmla="*/ 419000 h 2371725"/>
              <a:gd name="connsiteX2" fmla="*/ 1724025 w 4610100"/>
              <a:gd name="connsiteY2" fmla="*/ 1400175 h 2371725"/>
              <a:gd name="connsiteX3" fmla="*/ 0 w 4610100"/>
              <a:gd name="connsiteY3" fmla="*/ 2371725 h 2371725"/>
              <a:gd name="connsiteX0" fmla="*/ 4591050 w 4591050"/>
              <a:gd name="connsiteY0" fmla="*/ 0 h 2190750"/>
              <a:gd name="connsiteX1" fmla="*/ 2400301 w 4591050"/>
              <a:gd name="connsiteY1" fmla="*/ 238025 h 2190750"/>
              <a:gd name="connsiteX2" fmla="*/ 1724025 w 4591050"/>
              <a:gd name="connsiteY2" fmla="*/ 1219200 h 2190750"/>
              <a:gd name="connsiteX3" fmla="*/ 0 w 4591050"/>
              <a:gd name="connsiteY3" fmla="*/ 2190750 h 2190750"/>
              <a:gd name="connsiteX0" fmla="*/ 4591050 w 4591050"/>
              <a:gd name="connsiteY0" fmla="*/ 0 h 2190750"/>
              <a:gd name="connsiteX1" fmla="*/ 2400301 w 4591050"/>
              <a:gd name="connsiteY1" fmla="*/ 238025 h 2190750"/>
              <a:gd name="connsiteX2" fmla="*/ 1724025 w 4591050"/>
              <a:gd name="connsiteY2" fmla="*/ 1219200 h 2190750"/>
              <a:gd name="connsiteX3" fmla="*/ 1038225 w 4591050"/>
              <a:gd name="connsiteY3" fmla="*/ 1495325 h 2190750"/>
              <a:gd name="connsiteX4" fmla="*/ 0 w 4591050"/>
              <a:gd name="connsiteY4" fmla="*/ 2190750 h 2190750"/>
              <a:gd name="connsiteX0" fmla="*/ 4591050 w 4591050"/>
              <a:gd name="connsiteY0" fmla="*/ 0 h 2190750"/>
              <a:gd name="connsiteX1" fmla="*/ 2400301 w 4591050"/>
              <a:gd name="connsiteY1" fmla="*/ 238025 h 2190750"/>
              <a:gd name="connsiteX2" fmla="*/ 2019300 w 4591050"/>
              <a:gd name="connsiteY2" fmla="*/ 952500 h 2190750"/>
              <a:gd name="connsiteX3" fmla="*/ 1038225 w 4591050"/>
              <a:gd name="connsiteY3" fmla="*/ 1495325 h 2190750"/>
              <a:gd name="connsiteX4" fmla="*/ 0 w 4591050"/>
              <a:gd name="connsiteY4" fmla="*/ 2190750 h 2190750"/>
              <a:gd name="connsiteX0" fmla="*/ 4591050 w 4591050"/>
              <a:gd name="connsiteY0" fmla="*/ 0 h 2190750"/>
              <a:gd name="connsiteX1" fmla="*/ 2400301 w 4591050"/>
              <a:gd name="connsiteY1" fmla="*/ 238025 h 2190750"/>
              <a:gd name="connsiteX2" fmla="*/ 1819275 w 4591050"/>
              <a:gd name="connsiteY2" fmla="*/ 1152525 h 2190750"/>
              <a:gd name="connsiteX3" fmla="*/ 1038225 w 4591050"/>
              <a:gd name="connsiteY3" fmla="*/ 1495325 h 2190750"/>
              <a:gd name="connsiteX4" fmla="*/ 0 w 4591050"/>
              <a:gd name="connsiteY4" fmla="*/ 2190750 h 2190750"/>
              <a:gd name="connsiteX0" fmla="*/ 4591050 w 4591050"/>
              <a:gd name="connsiteY0" fmla="*/ 0 h 2190750"/>
              <a:gd name="connsiteX1" fmla="*/ 2400301 w 4591050"/>
              <a:gd name="connsiteY1" fmla="*/ 238025 h 2190750"/>
              <a:gd name="connsiteX2" fmla="*/ 1819275 w 4591050"/>
              <a:gd name="connsiteY2" fmla="*/ 1152525 h 2190750"/>
              <a:gd name="connsiteX3" fmla="*/ 1038225 w 4591050"/>
              <a:gd name="connsiteY3" fmla="*/ 1495325 h 2190750"/>
              <a:gd name="connsiteX4" fmla="*/ 0 w 4591050"/>
              <a:gd name="connsiteY4" fmla="*/ 2190750 h 2190750"/>
              <a:gd name="connsiteX0" fmla="*/ 4591050 w 4591050"/>
              <a:gd name="connsiteY0" fmla="*/ 0 h 2190750"/>
              <a:gd name="connsiteX1" fmla="*/ 2400301 w 4591050"/>
              <a:gd name="connsiteY1" fmla="*/ 238025 h 2190750"/>
              <a:gd name="connsiteX2" fmla="*/ 1819275 w 4591050"/>
              <a:gd name="connsiteY2" fmla="*/ 1152525 h 2190750"/>
              <a:gd name="connsiteX3" fmla="*/ 1038225 w 4591050"/>
              <a:gd name="connsiteY3" fmla="*/ 1495325 h 2190750"/>
              <a:gd name="connsiteX4" fmla="*/ 0 w 4591050"/>
              <a:gd name="connsiteY4" fmla="*/ 2190750 h 2190750"/>
              <a:gd name="connsiteX0" fmla="*/ 4591050 w 4591050"/>
              <a:gd name="connsiteY0" fmla="*/ 0 h 2190750"/>
              <a:gd name="connsiteX1" fmla="*/ 2400301 w 4591050"/>
              <a:gd name="connsiteY1" fmla="*/ 238025 h 2190750"/>
              <a:gd name="connsiteX2" fmla="*/ 1819275 w 4591050"/>
              <a:gd name="connsiteY2" fmla="*/ 1152525 h 2190750"/>
              <a:gd name="connsiteX3" fmla="*/ 1038225 w 4591050"/>
              <a:gd name="connsiteY3" fmla="*/ 1495325 h 2190750"/>
              <a:gd name="connsiteX4" fmla="*/ 0 w 4591050"/>
              <a:gd name="connsiteY4" fmla="*/ 2190750 h 2190750"/>
              <a:gd name="connsiteX0" fmla="*/ 4591050 w 4591050"/>
              <a:gd name="connsiteY0" fmla="*/ 0 h 2190750"/>
              <a:gd name="connsiteX1" fmla="*/ 2705101 w 4591050"/>
              <a:gd name="connsiteY1" fmla="*/ 218975 h 2190750"/>
              <a:gd name="connsiteX2" fmla="*/ 1819275 w 4591050"/>
              <a:gd name="connsiteY2" fmla="*/ 1152525 h 2190750"/>
              <a:gd name="connsiteX3" fmla="*/ 1038225 w 4591050"/>
              <a:gd name="connsiteY3" fmla="*/ 1495325 h 2190750"/>
              <a:gd name="connsiteX4" fmla="*/ 0 w 4591050"/>
              <a:gd name="connsiteY4" fmla="*/ 2190750 h 2190750"/>
              <a:gd name="connsiteX0" fmla="*/ 4591050 w 4591050"/>
              <a:gd name="connsiteY0" fmla="*/ 0 h 2190750"/>
              <a:gd name="connsiteX1" fmla="*/ 2705101 w 4591050"/>
              <a:gd name="connsiteY1" fmla="*/ 218975 h 2190750"/>
              <a:gd name="connsiteX2" fmla="*/ 1857375 w 4591050"/>
              <a:gd name="connsiteY2" fmla="*/ 1162050 h 2190750"/>
              <a:gd name="connsiteX3" fmla="*/ 1038225 w 4591050"/>
              <a:gd name="connsiteY3" fmla="*/ 1495325 h 2190750"/>
              <a:gd name="connsiteX4" fmla="*/ 0 w 4591050"/>
              <a:gd name="connsiteY4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1050" h="2190750">
                <a:moveTo>
                  <a:pt x="4591050" y="0"/>
                </a:moveTo>
                <a:lnTo>
                  <a:pt x="2705101" y="218975"/>
                </a:lnTo>
                <a:cubicBezTo>
                  <a:pt x="2225676" y="266600"/>
                  <a:pt x="2135188" y="949325"/>
                  <a:pt x="1857375" y="1162050"/>
                </a:cubicBezTo>
                <a:cubicBezTo>
                  <a:pt x="1579562" y="1374775"/>
                  <a:pt x="1325562" y="1333400"/>
                  <a:pt x="1038225" y="1495325"/>
                </a:cubicBezTo>
                <a:cubicBezTo>
                  <a:pt x="693738" y="1609625"/>
                  <a:pt x="200025" y="2082783"/>
                  <a:pt x="0" y="2190750"/>
                </a:cubicBezTo>
              </a:path>
            </a:pathLst>
          </a:custGeom>
          <a:noFill/>
          <a:ln w="28575" cap="flat" cmpd="sng" algn="ctr">
            <a:solidFill>
              <a:srgbClr val="3E88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E8853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0868" y="3307218"/>
            <a:ext cx="615061" cy="461295"/>
          </a:xfrm>
          <a:prstGeom prst="rect">
            <a:avLst/>
          </a:prstGeom>
          <a:ln w="28575">
            <a:noFill/>
          </a:ln>
        </p:spPr>
      </p:pic>
      <p:sp>
        <p:nvSpPr>
          <p:cNvPr id="4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b="1" dirty="0" err="1" smtClean="0">
                <a:solidFill>
                  <a:sysClr val="windowText" lastClr="000000"/>
                </a:solidFill>
                <a:latin typeface="Calibri Light" panose="020F0302020204030204"/>
              </a:rPr>
              <a:t>VDatum</a:t>
            </a:r>
            <a:r>
              <a:rPr lang="en-US" b="1" dirty="0" smtClean="0">
                <a:solidFill>
                  <a:sysClr val="windowText" lastClr="000000"/>
                </a:solidFill>
                <a:latin typeface="Calibri Light" panose="020F0302020204030204"/>
              </a:rPr>
              <a:t> Links Vertical </a:t>
            </a:r>
            <a:r>
              <a:rPr lang="en-US" b="1" dirty="0" err="1" smtClean="0">
                <a:solidFill>
                  <a:sysClr val="windowText" lastClr="000000"/>
                </a:solidFill>
                <a:latin typeface="Calibri Light" panose="020F0302020204030204"/>
              </a:rPr>
              <a:t>Datums</a:t>
            </a:r>
            <a:r>
              <a:rPr lang="en-US" b="1" dirty="0" smtClean="0">
                <a:solidFill>
                  <a:sysClr val="windowText" lastClr="000000"/>
                </a:solidFill>
                <a:latin typeface="Calibri Light" panose="020F0302020204030204"/>
              </a:rPr>
              <a:t> </a:t>
            </a:r>
            <a:endParaRPr lang="en-US" b="1" dirty="0">
              <a:solidFill>
                <a:sysClr val="windowText" lastClr="000000"/>
              </a:solidFill>
              <a:latin typeface="Calibri Light" panose="020F0302020204030204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0" y="5972976"/>
            <a:ext cx="9144000" cy="123024"/>
          </a:xfrm>
          <a:prstGeom prst="rect">
            <a:avLst/>
          </a:prstGeom>
          <a:solidFill>
            <a:srgbClr val="678B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0" y="1407767"/>
            <a:ext cx="9144000" cy="123024"/>
          </a:xfrm>
          <a:prstGeom prst="rect">
            <a:avLst/>
          </a:prstGeom>
          <a:solidFill>
            <a:srgbClr val="678B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 rot="21156289">
            <a:off x="7799097" y="2177327"/>
            <a:ext cx="98232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E8853"/>
                </a:solidFill>
                <a:latin typeface="Tw Cen MT Condensed" panose="020B0606020104020203"/>
                <a:cs typeface="+mn-cs"/>
              </a:rPr>
              <a:t>Topography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93989" y="3099363"/>
            <a:ext cx="2370264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 Condensed" panose="020B0606020104020203"/>
                <a:cs typeface="+mn-cs"/>
              </a:rPr>
              <a:t>Topography of Sea Surface (TSS)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w Cen MT Condensed" panose="020B0606020104020203"/>
              <a:cs typeface="+mn-cs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flipH="1">
            <a:off x="124357" y="3145129"/>
            <a:ext cx="4572000" cy="0"/>
          </a:xfrm>
          <a:prstGeom prst="line">
            <a:avLst/>
          </a:prstGeom>
          <a:noFill/>
          <a:ln w="19050" cap="flat" cmpd="sng" algn="ctr">
            <a:solidFill>
              <a:srgbClr val="1482AC"/>
            </a:solidFill>
            <a:prstDash val="soli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7109" y="2983468"/>
            <a:ext cx="452368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482AC"/>
                </a:solidFill>
                <a:effectLst/>
                <a:uLnTx/>
                <a:uFillTx/>
                <a:latin typeface="Tw Cen MT Condensed" panose="020B0606020104020203"/>
                <a:cs typeface="+mn-cs"/>
              </a:rPr>
              <a:t>MSL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482AC"/>
              </a:solidFill>
              <a:effectLst/>
              <a:uLnTx/>
              <a:uFillTx/>
              <a:latin typeface="Tw Cen MT Condensed" panose="020B0606020104020203"/>
              <a:cs typeface="+mn-cs"/>
            </a:endParaRPr>
          </a:p>
        </p:txBody>
      </p:sp>
      <p:sp>
        <p:nvSpPr>
          <p:cNvPr id="72" name="Freeform 71"/>
          <p:cNvSpPr/>
          <p:nvPr/>
        </p:nvSpPr>
        <p:spPr>
          <a:xfrm>
            <a:off x="4824944" y="3551479"/>
            <a:ext cx="1356533" cy="127050"/>
          </a:xfrm>
          <a:custGeom>
            <a:avLst/>
            <a:gdLst>
              <a:gd name="connsiteX0" fmla="*/ 0 w 1385357"/>
              <a:gd name="connsiteY0" fmla="*/ 136334 h 136334"/>
              <a:gd name="connsiteX1" fmla="*/ 1340644 w 1385357"/>
              <a:gd name="connsiteY1" fmla="*/ 603 h 136334"/>
              <a:gd name="connsiteX2" fmla="*/ 935831 w 1385357"/>
              <a:gd name="connsiteY2" fmla="*/ 95853 h 136334"/>
              <a:gd name="connsiteX0" fmla="*/ 0 w 1418421"/>
              <a:gd name="connsiteY0" fmla="*/ 138080 h 138080"/>
              <a:gd name="connsiteX1" fmla="*/ 1340644 w 1418421"/>
              <a:gd name="connsiteY1" fmla="*/ 2349 h 138080"/>
              <a:gd name="connsiteX2" fmla="*/ 1085850 w 1418421"/>
              <a:gd name="connsiteY2" fmla="*/ 71405 h 138080"/>
              <a:gd name="connsiteX0" fmla="*/ 0 w 1356533"/>
              <a:gd name="connsiteY0" fmla="*/ 127050 h 127050"/>
              <a:gd name="connsiteX1" fmla="*/ 1257300 w 1356533"/>
              <a:gd name="connsiteY1" fmla="*/ 3225 h 127050"/>
              <a:gd name="connsiteX2" fmla="*/ 1085850 w 1356533"/>
              <a:gd name="connsiteY2" fmla="*/ 60375 h 127050"/>
              <a:gd name="connsiteX0" fmla="*/ 0 w 1356533"/>
              <a:gd name="connsiteY0" fmla="*/ 127050 h 127050"/>
              <a:gd name="connsiteX1" fmla="*/ 1257300 w 1356533"/>
              <a:gd name="connsiteY1" fmla="*/ 3225 h 127050"/>
              <a:gd name="connsiteX2" fmla="*/ 1085850 w 1356533"/>
              <a:gd name="connsiteY2" fmla="*/ 60375 h 1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6533" h="127050">
                <a:moveTo>
                  <a:pt x="0" y="127050"/>
                </a:moveTo>
                <a:cubicBezTo>
                  <a:pt x="714375" y="126257"/>
                  <a:pt x="838200" y="44500"/>
                  <a:pt x="1257300" y="3225"/>
                </a:cubicBezTo>
                <a:cubicBezTo>
                  <a:pt x="1438275" y="-7887"/>
                  <a:pt x="1366242" y="9376"/>
                  <a:pt x="1085850" y="60375"/>
                </a:cubicBezTo>
              </a:path>
            </a:pathLst>
          </a:custGeom>
          <a:noFill/>
          <a:ln w="28575" cap="flat" cmpd="sng" algn="ctr">
            <a:solidFill>
              <a:srgbClr val="1CADE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1875" y="3307624"/>
            <a:ext cx="615061" cy="461295"/>
          </a:xfrm>
          <a:prstGeom prst="rect">
            <a:avLst/>
          </a:prstGeom>
          <a:ln w="28575">
            <a:noFill/>
          </a:ln>
        </p:spPr>
      </p:pic>
      <p:sp>
        <p:nvSpPr>
          <p:cNvPr id="74" name="Freeform 73"/>
          <p:cNvSpPr/>
          <p:nvPr/>
        </p:nvSpPr>
        <p:spPr>
          <a:xfrm>
            <a:off x="138871" y="4480231"/>
            <a:ext cx="4419600" cy="1133475"/>
          </a:xfrm>
          <a:custGeom>
            <a:avLst/>
            <a:gdLst>
              <a:gd name="connsiteX0" fmla="*/ 4419600 w 4419600"/>
              <a:gd name="connsiteY0" fmla="*/ 0 h 1133475"/>
              <a:gd name="connsiteX1" fmla="*/ 3743325 w 4419600"/>
              <a:gd name="connsiteY1" fmla="*/ 523875 h 1133475"/>
              <a:gd name="connsiteX2" fmla="*/ 3019425 w 4419600"/>
              <a:gd name="connsiteY2" fmla="*/ 952500 h 1133475"/>
              <a:gd name="connsiteX3" fmla="*/ 1533525 w 4419600"/>
              <a:gd name="connsiteY3" fmla="*/ 876300 h 1133475"/>
              <a:gd name="connsiteX4" fmla="*/ 0 w 4419600"/>
              <a:gd name="connsiteY4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600" h="1133475">
                <a:moveTo>
                  <a:pt x="4419600" y="0"/>
                </a:moveTo>
                <a:cubicBezTo>
                  <a:pt x="4198143" y="182562"/>
                  <a:pt x="3976687" y="365125"/>
                  <a:pt x="3743325" y="523875"/>
                </a:cubicBezTo>
                <a:cubicBezTo>
                  <a:pt x="3509962" y="682625"/>
                  <a:pt x="3387725" y="893763"/>
                  <a:pt x="3019425" y="952500"/>
                </a:cubicBezTo>
                <a:cubicBezTo>
                  <a:pt x="2651125" y="1011238"/>
                  <a:pt x="2036762" y="846138"/>
                  <a:pt x="1533525" y="876300"/>
                </a:cubicBezTo>
                <a:cubicBezTo>
                  <a:pt x="1030287" y="906463"/>
                  <a:pt x="515143" y="1019969"/>
                  <a:pt x="0" y="1133475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5886647" y="3524557"/>
            <a:ext cx="283704" cy="77216"/>
          </a:xfrm>
          <a:custGeom>
            <a:avLst/>
            <a:gdLst>
              <a:gd name="connsiteX0" fmla="*/ 303749 w 303749"/>
              <a:gd name="connsiteY0" fmla="*/ 69057 h 121533"/>
              <a:gd name="connsiteX1" fmla="*/ 22761 w 303749"/>
              <a:gd name="connsiteY1" fmla="*/ 119063 h 121533"/>
              <a:gd name="connsiteX2" fmla="*/ 37049 w 303749"/>
              <a:gd name="connsiteY2" fmla="*/ 0 h 121533"/>
              <a:gd name="connsiteX0" fmla="*/ 303749 w 303749"/>
              <a:gd name="connsiteY0" fmla="*/ 35719 h 86601"/>
              <a:gd name="connsiteX1" fmla="*/ 22761 w 303749"/>
              <a:gd name="connsiteY1" fmla="*/ 85725 h 86601"/>
              <a:gd name="connsiteX2" fmla="*/ 37049 w 303749"/>
              <a:gd name="connsiteY2" fmla="*/ 0 h 86601"/>
              <a:gd name="connsiteX0" fmla="*/ 283039 w 283039"/>
              <a:gd name="connsiteY0" fmla="*/ 35719 h 79711"/>
              <a:gd name="connsiteX1" fmla="*/ 42532 w 283039"/>
              <a:gd name="connsiteY1" fmla="*/ 78582 h 79711"/>
              <a:gd name="connsiteX2" fmla="*/ 16339 w 283039"/>
              <a:gd name="connsiteY2" fmla="*/ 0 h 79711"/>
              <a:gd name="connsiteX0" fmla="*/ 281327 w 281327"/>
              <a:gd name="connsiteY0" fmla="*/ 33338 h 77216"/>
              <a:gd name="connsiteX1" fmla="*/ 40820 w 281327"/>
              <a:gd name="connsiteY1" fmla="*/ 76201 h 77216"/>
              <a:gd name="connsiteX2" fmla="*/ 17008 w 281327"/>
              <a:gd name="connsiteY2" fmla="*/ 0 h 77216"/>
              <a:gd name="connsiteX0" fmla="*/ 273151 w 273151"/>
              <a:gd name="connsiteY0" fmla="*/ 33338 h 77216"/>
              <a:gd name="connsiteX1" fmla="*/ 32644 w 273151"/>
              <a:gd name="connsiteY1" fmla="*/ 76201 h 77216"/>
              <a:gd name="connsiteX2" fmla="*/ 8832 w 273151"/>
              <a:gd name="connsiteY2" fmla="*/ 0 h 77216"/>
              <a:gd name="connsiteX0" fmla="*/ 283704 w 283704"/>
              <a:gd name="connsiteY0" fmla="*/ 33338 h 77216"/>
              <a:gd name="connsiteX1" fmla="*/ 43197 w 283704"/>
              <a:gd name="connsiteY1" fmla="*/ 76201 h 77216"/>
              <a:gd name="connsiteX2" fmla="*/ 5097 w 283704"/>
              <a:gd name="connsiteY2" fmla="*/ 0 h 7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704" h="77216">
                <a:moveTo>
                  <a:pt x="283704" y="33338"/>
                </a:moveTo>
                <a:cubicBezTo>
                  <a:pt x="165435" y="64096"/>
                  <a:pt x="89632" y="81757"/>
                  <a:pt x="43197" y="76201"/>
                </a:cubicBezTo>
                <a:cubicBezTo>
                  <a:pt x="-3238" y="70645"/>
                  <a:pt x="-5222" y="56158"/>
                  <a:pt x="5097" y="0"/>
                </a:cubicBezTo>
              </a:path>
            </a:pathLst>
          </a:custGeom>
          <a:noFill/>
          <a:ln w="28575" cap="flat" cmpd="sng" algn="ctr">
            <a:solidFill>
              <a:srgbClr val="1CADE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5891745" y="3483997"/>
            <a:ext cx="302216" cy="45669"/>
          </a:xfrm>
          <a:custGeom>
            <a:avLst/>
            <a:gdLst>
              <a:gd name="connsiteX0" fmla="*/ 0 w 302216"/>
              <a:gd name="connsiteY0" fmla="*/ 31034 h 45669"/>
              <a:gd name="connsiteX1" fmla="*/ 40481 w 302216"/>
              <a:gd name="connsiteY1" fmla="*/ 78 h 45669"/>
              <a:gd name="connsiteX2" fmla="*/ 157162 w 302216"/>
              <a:gd name="connsiteY2" fmla="*/ 21509 h 45669"/>
              <a:gd name="connsiteX3" fmla="*/ 295275 w 302216"/>
              <a:gd name="connsiteY3" fmla="*/ 45322 h 45669"/>
              <a:gd name="connsiteX4" fmla="*/ 269081 w 302216"/>
              <a:gd name="connsiteY4" fmla="*/ 2459 h 45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216" h="45669">
                <a:moveTo>
                  <a:pt x="0" y="31034"/>
                </a:moveTo>
                <a:cubicBezTo>
                  <a:pt x="7143" y="16349"/>
                  <a:pt x="14287" y="1665"/>
                  <a:pt x="40481" y="78"/>
                </a:cubicBezTo>
                <a:cubicBezTo>
                  <a:pt x="66675" y="-1510"/>
                  <a:pt x="157162" y="21509"/>
                  <a:pt x="157162" y="21509"/>
                </a:cubicBezTo>
                <a:cubicBezTo>
                  <a:pt x="199627" y="29050"/>
                  <a:pt x="276622" y="48497"/>
                  <a:pt x="295275" y="45322"/>
                </a:cubicBezTo>
                <a:cubicBezTo>
                  <a:pt x="313928" y="42147"/>
                  <a:pt x="291504" y="22303"/>
                  <a:pt x="269081" y="2459"/>
                </a:cubicBezTo>
              </a:path>
            </a:pathLst>
          </a:custGeom>
          <a:noFill/>
          <a:ln w="28575" cap="flat" cmpd="sng" algn="ctr">
            <a:solidFill>
              <a:srgbClr val="1CADE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7" name="Freeform 76"/>
          <p:cNvSpPr/>
          <p:nvPr/>
        </p:nvSpPr>
        <p:spPr>
          <a:xfrm>
            <a:off x="5851185" y="3440412"/>
            <a:ext cx="342977" cy="162641"/>
          </a:xfrm>
          <a:custGeom>
            <a:avLst/>
            <a:gdLst>
              <a:gd name="connsiteX0" fmla="*/ 297657 w 297657"/>
              <a:gd name="connsiteY0" fmla="*/ 22716 h 160420"/>
              <a:gd name="connsiteX1" fmla="*/ 223838 w 297657"/>
              <a:gd name="connsiteY1" fmla="*/ 10810 h 160420"/>
              <a:gd name="connsiteX2" fmla="*/ 38100 w 297657"/>
              <a:gd name="connsiteY2" fmla="*/ 158447 h 160420"/>
              <a:gd name="connsiteX3" fmla="*/ 0 w 297657"/>
              <a:gd name="connsiteY3" fmla="*/ 82247 h 160420"/>
              <a:gd name="connsiteX0" fmla="*/ 328613 w 328613"/>
              <a:gd name="connsiteY0" fmla="*/ 24307 h 159630"/>
              <a:gd name="connsiteX1" fmla="*/ 223838 w 328613"/>
              <a:gd name="connsiteY1" fmla="*/ 10020 h 159630"/>
              <a:gd name="connsiteX2" fmla="*/ 38100 w 328613"/>
              <a:gd name="connsiteY2" fmla="*/ 157657 h 159630"/>
              <a:gd name="connsiteX3" fmla="*/ 0 w 328613"/>
              <a:gd name="connsiteY3" fmla="*/ 81457 h 159630"/>
              <a:gd name="connsiteX0" fmla="*/ 347663 w 347663"/>
              <a:gd name="connsiteY0" fmla="*/ 24307 h 159630"/>
              <a:gd name="connsiteX1" fmla="*/ 223838 w 347663"/>
              <a:gd name="connsiteY1" fmla="*/ 10020 h 159630"/>
              <a:gd name="connsiteX2" fmla="*/ 38100 w 347663"/>
              <a:gd name="connsiteY2" fmla="*/ 157657 h 159630"/>
              <a:gd name="connsiteX3" fmla="*/ 0 w 347663"/>
              <a:gd name="connsiteY3" fmla="*/ 81457 h 159630"/>
              <a:gd name="connsiteX0" fmla="*/ 347740 w 347740"/>
              <a:gd name="connsiteY0" fmla="*/ 29937 h 165584"/>
              <a:gd name="connsiteX1" fmla="*/ 262015 w 347740"/>
              <a:gd name="connsiteY1" fmla="*/ 8507 h 165584"/>
              <a:gd name="connsiteX2" fmla="*/ 38177 w 347740"/>
              <a:gd name="connsiteY2" fmla="*/ 163287 h 165584"/>
              <a:gd name="connsiteX3" fmla="*/ 77 w 347740"/>
              <a:gd name="connsiteY3" fmla="*/ 87087 h 165584"/>
              <a:gd name="connsiteX0" fmla="*/ 342977 w 342977"/>
              <a:gd name="connsiteY0" fmla="*/ 41281 h 162641"/>
              <a:gd name="connsiteX1" fmla="*/ 262015 w 342977"/>
              <a:gd name="connsiteY1" fmla="*/ 5564 h 162641"/>
              <a:gd name="connsiteX2" fmla="*/ 38177 w 342977"/>
              <a:gd name="connsiteY2" fmla="*/ 160344 h 162641"/>
              <a:gd name="connsiteX3" fmla="*/ 77 w 342977"/>
              <a:gd name="connsiteY3" fmla="*/ 84144 h 16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77" h="162641">
                <a:moveTo>
                  <a:pt x="342977" y="41281"/>
                </a:moveTo>
                <a:cubicBezTo>
                  <a:pt x="327697" y="24017"/>
                  <a:pt x="312815" y="-14280"/>
                  <a:pt x="262015" y="5564"/>
                </a:cubicBezTo>
                <a:cubicBezTo>
                  <a:pt x="211215" y="25408"/>
                  <a:pt x="81833" y="147247"/>
                  <a:pt x="38177" y="160344"/>
                </a:cubicBezTo>
                <a:cubicBezTo>
                  <a:pt x="-5479" y="173441"/>
                  <a:pt x="474" y="128197"/>
                  <a:pt x="77" y="84144"/>
                </a:cubicBezTo>
              </a:path>
            </a:pathLst>
          </a:custGeom>
          <a:noFill/>
          <a:ln w="28575" cap="flat" cmpd="sng" algn="ctr">
            <a:solidFill>
              <a:srgbClr val="1CADE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31" b="54604"/>
          <a:stretch/>
        </p:blipFill>
        <p:spPr>
          <a:xfrm flipH="1">
            <a:off x="6158443" y="3305624"/>
            <a:ext cx="158491" cy="209408"/>
          </a:xfrm>
          <a:prstGeom prst="rect">
            <a:avLst/>
          </a:prstGeom>
          <a:ln w="28575">
            <a:noFill/>
          </a:ln>
        </p:spPr>
      </p:pic>
      <p:sp>
        <p:nvSpPr>
          <p:cNvPr id="79" name="Freeform 78"/>
          <p:cNvSpPr/>
          <p:nvPr/>
        </p:nvSpPr>
        <p:spPr>
          <a:xfrm>
            <a:off x="5841739" y="3490934"/>
            <a:ext cx="897669" cy="201265"/>
          </a:xfrm>
          <a:custGeom>
            <a:avLst/>
            <a:gdLst>
              <a:gd name="connsiteX0" fmla="*/ 12651 w 905557"/>
              <a:gd name="connsiteY0" fmla="*/ 49094 h 221498"/>
              <a:gd name="connsiteX1" fmla="*/ 53132 w 905557"/>
              <a:gd name="connsiteY1" fmla="*/ 3850 h 221498"/>
              <a:gd name="connsiteX2" fmla="*/ 436513 w 905557"/>
              <a:gd name="connsiteY2" fmla="*/ 137200 h 221498"/>
              <a:gd name="connsiteX3" fmla="*/ 719882 w 905557"/>
              <a:gd name="connsiteY3" fmla="*/ 220544 h 221498"/>
              <a:gd name="connsiteX4" fmla="*/ 896095 w 905557"/>
              <a:gd name="connsiteY4" fmla="*/ 172919 h 221498"/>
              <a:gd name="connsiteX5" fmla="*/ 865138 w 905557"/>
              <a:gd name="connsiteY5" fmla="*/ 34806 h 221498"/>
              <a:gd name="connsiteX6" fmla="*/ 724645 w 905557"/>
              <a:gd name="connsiteY6" fmla="*/ 34806 h 221498"/>
              <a:gd name="connsiteX7" fmla="*/ 691307 w 905557"/>
              <a:gd name="connsiteY7" fmla="*/ 127675 h 221498"/>
              <a:gd name="connsiteX8" fmla="*/ 786557 w 905557"/>
              <a:gd name="connsiteY8" fmla="*/ 177681 h 221498"/>
              <a:gd name="connsiteX9" fmla="*/ 860376 w 905557"/>
              <a:gd name="connsiteY9" fmla="*/ 134819 h 221498"/>
              <a:gd name="connsiteX10" fmla="*/ 831801 w 905557"/>
              <a:gd name="connsiteY10" fmla="*/ 63381 h 221498"/>
              <a:gd name="connsiteX11" fmla="*/ 765126 w 905557"/>
              <a:gd name="connsiteY11" fmla="*/ 72906 h 221498"/>
              <a:gd name="connsiteX12" fmla="*/ 769888 w 905557"/>
              <a:gd name="connsiteY12" fmla="*/ 120531 h 221498"/>
              <a:gd name="connsiteX0" fmla="*/ 8731 w 915925"/>
              <a:gd name="connsiteY0" fmla="*/ 61736 h 219853"/>
              <a:gd name="connsiteX1" fmla="*/ 63500 w 915925"/>
              <a:gd name="connsiteY1" fmla="*/ 2205 h 219853"/>
              <a:gd name="connsiteX2" fmla="*/ 446881 w 915925"/>
              <a:gd name="connsiteY2" fmla="*/ 135555 h 219853"/>
              <a:gd name="connsiteX3" fmla="*/ 730250 w 915925"/>
              <a:gd name="connsiteY3" fmla="*/ 218899 h 219853"/>
              <a:gd name="connsiteX4" fmla="*/ 906463 w 915925"/>
              <a:gd name="connsiteY4" fmla="*/ 171274 h 219853"/>
              <a:gd name="connsiteX5" fmla="*/ 875506 w 915925"/>
              <a:gd name="connsiteY5" fmla="*/ 33161 h 219853"/>
              <a:gd name="connsiteX6" fmla="*/ 735013 w 915925"/>
              <a:gd name="connsiteY6" fmla="*/ 33161 h 219853"/>
              <a:gd name="connsiteX7" fmla="*/ 701675 w 915925"/>
              <a:gd name="connsiteY7" fmla="*/ 126030 h 219853"/>
              <a:gd name="connsiteX8" fmla="*/ 796925 w 915925"/>
              <a:gd name="connsiteY8" fmla="*/ 176036 h 219853"/>
              <a:gd name="connsiteX9" fmla="*/ 870744 w 915925"/>
              <a:gd name="connsiteY9" fmla="*/ 133174 h 219853"/>
              <a:gd name="connsiteX10" fmla="*/ 842169 w 915925"/>
              <a:gd name="connsiteY10" fmla="*/ 61736 h 219853"/>
              <a:gd name="connsiteX11" fmla="*/ 775494 w 915925"/>
              <a:gd name="connsiteY11" fmla="*/ 71261 h 219853"/>
              <a:gd name="connsiteX12" fmla="*/ 780256 w 915925"/>
              <a:gd name="connsiteY12" fmla="*/ 118886 h 219853"/>
              <a:gd name="connsiteX0" fmla="*/ 0 w 907194"/>
              <a:gd name="connsiteY0" fmla="*/ 61561 h 219678"/>
              <a:gd name="connsiteX1" fmla="*/ 54769 w 907194"/>
              <a:gd name="connsiteY1" fmla="*/ 2030 h 219678"/>
              <a:gd name="connsiteX2" fmla="*/ 438150 w 907194"/>
              <a:gd name="connsiteY2" fmla="*/ 135380 h 219678"/>
              <a:gd name="connsiteX3" fmla="*/ 721519 w 907194"/>
              <a:gd name="connsiteY3" fmla="*/ 218724 h 219678"/>
              <a:gd name="connsiteX4" fmla="*/ 897732 w 907194"/>
              <a:gd name="connsiteY4" fmla="*/ 171099 h 219678"/>
              <a:gd name="connsiteX5" fmla="*/ 866775 w 907194"/>
              <a:gd name="connsiteY5" fmla="*/ 32986 h 219678"/>
              <a:gd name="connsiteX6" fmla="*/ 726282 w 907194"/>
              <a:gd name="connsiteY6" fmla="*/ 32986 h 219678"/>
              <a:gd name="connsiteX7" fmla="*/ 692944 w 907194"/>
              <a:gd name="connsiteY7" fmla="*/ 125855 h 219678"/>
              <a:gd name="connsiteX8" fmla="*/ 788194 w 907194"/>
              <a:gd name="connsiteY8" fmla="*/ 175861 h 219678"/>
              <a:gd name="connsiteX9" fmla="*/ 862013 w 907194"/>
              <a:gd name="connsiteY9" fmla="*/ 132999 h 219678"/>
              <a:gd name="connsiteX10" fmla="*/ 833438 w 907194"/>
              <a:gd name="connsiteY10" fmla="*/ 61561 h 219678"/>
              <a:gd name="connsiteX11" fmla="*/ 766763 w 907194"/>
              <a:gd name="connsiteY11" fmla="*/ 71086 h 219678"/>
              <a:gd name="connsiteX12" fmla="*/ 771525 w 907194"/>
              <a:gd name="connsiteY12" fmla="*/ 118711 h 219678"/>
              <a:gd name="connsiteX0" fmla="*/ 0 w 897669"/>
              <a:gd name="connsiteY0" fmla="*/ 72681 h 218892"/>
              <a:gd name="connsiteX1" fmla="*/ 45244 w 897669"/>
              <a:gd name="connsiteY1" fmla="*/ 1244 h 218892"/>
              <a:gd name="connsiteX2" fmla="*/ 428625 w 897669"/>
              <a:gd name="connsiteY2" fmla="*/ 134594 h 218892"/>
              <a:gd name="connsiteX3" fmla="*/ 711994 w 897669"/>
              <a:gd name="connsiteY3" fmla="*/ 217938 h 218892"/>
              <a:gd name="connsiteX4" fmla="*/ 888207 w 897669"/>
              <a:gd name="connsiteY4" fmla="*/ 170313 h 218892"/>
              <a:gd name="connsiteX5" fmla="*/ 857250 w 897669"/>
              <a:gd name="connsiteY5" fmla="*/ 32200 h 218892"/>
              <a:gd name="connsiteX6" fmla="*/ 716757 w 897669"/>
              <a:gd name="connsiteY6" fmla="*/ 32200 h 218892"/>
              <a:gd name="connsiteX7" fmla="*/ 683419 w 897669"/>
              <a:gd name="connsiteY7" fmla="*/ 125069 h 218892"/>
              <a:gd name="connsiteX8" fmla="*/ 778669 w 897669"/>
              <a:gd name="connsiteY8" fmla="*/ 175075 h 218892"/>
              <a:gd name="connsiteX9" fmla="*/ 852488 w 897669"/>
              <a:gd name="connsiteY9" fmla="*/ 132213 h 218892"/>
              <a:gd name="connsiteX10" fmla="*/ 823913 w 897669"/>
              <a:gd name="connsiteY10" fmla="*/ 60775 h 218892"/>
              <a:gd name="connsiteX11" fmla="*/ 757238 w 897669"/>
              <a:gd name="connsiteY11" fmla="*/ 70300 h 218892"/>
              <a:gd name="connsiteX12" fmla="*/ 762000 w 897669"/>
              <a:gd name="connsiteY12" fmla="*/ 117925 h 218892"/>
              <a:gd name="connsiteX0" fmla="*/ 0 w 897669"/>
              <a:gd name="connsiteY0" fmla="*/ 55054 h 201265"/>
              <a:gd name="connsiteX1" fmla="*/ 69056 w 897669"/>
              <a:gd name="connsiteY1" fmla="*/ 5048 h 201265"/>
              <a:gd name="connsiteX2" fmla="*/ 428625 w 897669"/>
              <a:gd name="connsiteY2" fmla="*/ 116967 h 201265"/>
              <a:gd name="connsiteX3" fmla="*/ 711994 w 897669"/>
              <a:gd name="connsiteY3" fmla="*/ 200311 h 201265"/>
              <a:gd name="connsiteX4" fmla="*/ 888207 w 897669"/>
              <a:gd name="connsiteY4" fmla="*/ 152686 h 201265"/>
              <a:gd name="connsiteX5" fmla="*/ 857250 w 897669"/>
              <a:gd name="connsiteY5" fmla="*/ 14573 h 201265"/>
              <a:gd name="connsiteX6" fmla="*/ 716757 w 897669"/>
              <a:gd name="connsiteY6" fmla="*/ 14573 h 201265"/>
              <a:gd name="connsiteX7" fmla="*/ 683419 w 897669"/>
              <a:gd name="connsiteY7" fmla="*/ 107442 h 201265"/>
              <a:gd name="connsiteX8" fmla="*/ 778669 w 897669"/>
              <a:gd name="connsiteY8" fmla="*/ 157448 h 201265"/>
              <a:gd name="connsiteX9" fmla="*/ 852488 w 897669"/>
              <a:gd name="connsiteY9" fmla="*/ 114586 h 201265"/>
              <a:gd name="connsiteX10" fmla="*/ 823913 w 897669"/>
              <a:gd name="connsiteY10" fmla="*/ 43148 h 201265"/>
              <a:gd name="connsiteX11" fmla="*/ 757238 w 897669"/>
              <a:gd name="connsiteY11" fmla="*/ 52673 h 201265"/>
              <a:gd name="connsiteX12" fmla="*/ 762000 w 897669"/>
              <a:gd name="connsiteY12" fmla="*/ 100298 h 20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7669" h="201265">
                <a:moveTo>
                  <a:pt x="0" y="55054"/>
                </a:moveTo>
                <a:cubicBezTo>
                  <a:pt x="13493" y="29853"/>
                  <a:pt x="-2381" y="-5271"/>
                  <a:pt x="69056" y="5048"/>
                </a:cubicBezTo>
                <a:cubicBezTo>
                  <a:pt x="140493" y="15367"/>
                  <a:pt x="321469" y="84423"/>
                  <a:pt x="428625" y="116967"/>
                </a:cubicBezTo>
                <a:cubicBezTo>
                  <a:pt x="535781" y="149511"/>
                  <a:pt x="635397" y="194358"/>
                  <a:pt x="711994" y="200311"/>
                </a:cubicBezTo>
                <a:cubicBezTo>
                  <a:pt x="788591" y="206264"/>
                  <a:pt x="863998" y="183642"/>
                  <a:pt x="888207" y="152686"/>
                </a:cubicBezTo>
                <a:cubicBezTo>
                  <a:pt x="912416" y="121730"/>
                  <a:pt x="885825" y="37592"/>
                  <a:pt x="857250" y="14573"/>
                </a:cubicBezTo>
                <a:cubicBezTo>
                  <a:pt x="828675" y="-8446"/>
                  <a:pt x="745729" y="-905"/>
                  <a:pt x="716757" y="14573"/>
                </a:cubicBezTo>
                <a:cubicBezTo>
                  <a:pt x="687785" y="30051"/>
                  <a:pt x="673100" y="83630"/>
                  <a:pt x="683419" y="107442"/>
                </a:cubicBezTo>
                <a:cubicBezTo>
                  <a:pt x="693738" y="131255"/>
                  <a:pt x="750491" y="156257"/>
                  <a:pt x="778669" y="157448"/>
                </a:cubicBezTo>
                <a:cubicBezTo>
                  <a:pt x="806847" y="158639"/>
                  <a:pt x="844947" y="133636"/>
                  <a:pt x="852488" y="114586"/>
                </a:cubicBezTo>
                <a:cubicBezTo>
                  <a:pt x="860029" y="95536"/>
                  <a:pt x="839788" y="53467"/>
                  <a:pt x="823913" y="43148"/>
                </a:cubicBezTo>
                <a:cubicBezTo>
                  <a:pt x="808038" y="32829"/>
                  <a:pt x="767557" y="43148"/>
                  <a:pt x="757238" y="52673"/>
                </a:cubicBezTo>
                <a:cubicBezTo>
                  <a:pt x="746919" y="62198"/>
                  <a:pt x="754459" y="81248"/>
                  <a:pt x="762000" y="100298"/>
                </a:cubicBezTo>
              </a:path>
            </a:pathLst>
          </a:custGeom>
          <a:noFill/>
          <a:ln w="28575" cap="flat" cmpd="sng" algn="ctr">
            <a:solidFill>
              <a:srgbClr val="1CADE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2" r="-1"/>
          <a:stretch/>
        </p:blipFill>
        <p:spPr>
          <a:xfrm flipH="1">
            <a:off x="5698164" y="3307623"/>
            <a:ext cx="205487" cy="461295"/>
          </a:xfrm>
          <a:prstGeom prst="rect">
            <a:avLst/>
          </a:prstGeom>
          <a:ln w="28575">
            <a:noFill/>
          </a:ln>
        </p:spPr>
      </p:pic>
      <p:cxnSp>
        <p:nvCxnSpPr>
          <p:cNvPr id="81" name="Straight Connector 80"/>
          <p:cNvCxnSpPr/>
          <p:nvPr/>
        </p:nvCxnSpPr>
        <p:spPr>
          <a:xfrm flipH="1">
            <a:off x="124357" y="3678529"/>
            <a:ext cx="4700588" cy="0"/>
          </a:xfrm>
          <a:prstGeom prst="line">
            <a:avLst/>
          </a:prstGeom>
          <a:noFill/>
          <a:ln w="28575" cap="flat" cmpd="sng" algn="ctr">
            <a:solidFill>
              <a:srgbClr val="1482AC"/>
            </a:solidFill>
            <a:prstDash val="solid"/>
          </a:ln>
          <a:effectLst/>
        </p:spPr>
      </p:cxnSp>
      <p:sp>
        <p:nvSpPr>
          <p:cNvPr id="84" name="TextBox 83"/>
          <p:cNvSpPr txBox="1"/>
          <p:nvPr/>
        </p:nvSpPr>
        <p:spPr>
          <a:xfrm>
            <a:off x="0" y="3483997"/>
            <a:ext cx="569323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482AC"/>
                </a:solidFill>
                <a:effectLst/>
                <a:uLnTx/>
                <a:uFillTx/>
                <a:latin typeface="Tw Cen MT Condensed" panose="020B0606020104020203"/>
                <a:cs typeface="+mn-cs"/>
              </a:rPr>
              <a:t>MLLW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482AC"/>
              </a:solidFill>
              <a:effectLst/>
              <a:uLnTx/>
              <a:uFillTx/>
              <a:latin typeface="Tw Cen MT Condensed" panose="020B0606020104020203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19200" y="5119914"/>
            <a:ext cx="9871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w Cen MT Condensed" panose="020B0606020104020203"/>
                <a:cs typeface="+mn-cs"/>
              </a:rPr>
              <a:t>Bathymetry</a:t>
            </a:r>
          </a:p>
        </p:txBody>
      </p:sp>
      <p:sp>
        <p:nvSpPr>
          <p:cNvPr id="25" name="Freeform 24"/>
          <p:cNvSpPr/>
          <p:nvPr/>
        </p:nvSpPr>
        <p:spPr>
          <a:xfrm>
            <a:off x="47625" y="2976434"/>
            <a:ext cx="9239249" cy="181204"/>
          </a:xfrm>
          <a:custGeom>
            <a:avLst/>
            <a:gdLst>
              <a:gd name="connsiteX0" fmla="*/ 0 w 9239250"/>
              <a:gd name="connsiteY0" fmla="*/ 9525 h 47625"/>
              <a:gd name="connsiteX1" fmla="*/ 6248400 w 9239250"/>
              <a:gd name="connsiteY1" fmla="*/ 47625 h 47625"/>
              <a:gd name="connsiteX2" fmla="*/ 9239250 w 9239250"/>
              <a:gd name="connsiteY2" fmla="*/ 0 h 47625"/>
              <a:gd name="connsiteX0" fmla="*/ 0 w 9239250"/>
              <a:gd name="connsiteY0" fmla="*/ 9525 h 77328"/>
              <a:gd name="connsiteX1" fmla="*/ 5953126 w 9239250"/>
              <a:gd name="connsiteY1" fmla="*/ 77328 h 77328"/>
              <a:gd name="connsiteX2" fmla="*/ 9239250 w 9239250"/>
              <a:gd name="connsiteY2" fmla="*/ 0 h 77328"/>
              <a:gd name="connsiteX0" fmla="*/ 0 w 9239250"/>
              <a:gd name="connsiteY0" fmla="*/ 9525 h 77328"/>
              <a:gd name="connsiteX1" fmla="*/ 5953126 w 9239250"/>
              <a:gd name="connsiteY1" fmla="*/ 77328 h 77328"/>
              <a:gd name="connsiteX2" fmla="*/ 9239250 w 9239250"/>
              <a:gd name="connsiteY2" fmla="*/ 0 h 77328"/>
              <a:gd name="connsiteX0" fmla="*/ 0 w 9239250"/>
              <a:gd name="connsiteY0" fmla="*/ 9525 h 79450"/>
              <a:gd name="connsiteX1" fmla="*/ 6743702 w 9239250"/>
              <a:gd name="connsiteY1" fmla="*/ 79450 h 79450"/>
              <a:gd name="connsiteX2" fmla="*/ 9239250 w 9239250"/>
              <a:gd name="connsiteY2" fmla="*/ 0 h 79450"/>
              <a:gd name="connsiteX0" fmla="*/ 0 w 9239250"/>
              <a:gd name="connsiteY0" fmla="*/ 9525 h 56112"/>
              <a:gd name="connsiteX1" fmla="*/ 6677028 w 9239250"/>
              <a:gd name="connsiteY1" fmla="*/ 56112 h 56112"/>
              <a:gd name="connsiteX2" fmla="*/ 9239250 w 9239250"/>
              <a:gd name="connsiteY2" fmla="*/ 0 h 56112"/>
              <a:gd name="connsiteX0" fmla="*/ 0 w 9239250"/>
              <a:gd name="connsiteY0" fmla="*/ 9525 h 56225"/>
              <a:gd name="connsiteX1" fmla="*/ 6677028 w 9239250"/>
              <a:gd name="connsiteY1" fmla="*/ 56112 h 56225"/>
              <a:gd name="connsiteX2" fmla="*/ 9239250 w 9239250"/>
              <a:gd name="connsiteY2" fmla="*/ 0 h 56225"/>
              <a:gd name="connsiteX0" fmla="*/ 0 w 9239250"/>
              <a:gd name="connsiteY0" fmla="*/ 9525 h 56112"/>
              <a:gd name="connsiteX1" fmla="*/ 6677028 w 9239250"/>
              <a:gd name="connsiteY1" fmla="*/ 56112 h 56112"/>
              <a:gd name="connsiteX2" fmla="*/ 9239250 w 9239250"/>
              <a:gd name="connsiteY2" fmla="*/ 0 h 56112"/>
              <a:gd name="connsiteX0" fmla="*/ 0 w 9239250"/>
              <a:gd name="connsiteY0" fmla="*/ 9525 h 56250"/>
              <a:gd name="connsiteX1" fmla="*/ 6677028 w 9239250"/>
              <a:gd name="connsiteY1" fmla="*/ 56112 h 56250"/>
              <a:gd name="connsiteX2" fmla="*/ 9239250 w 9239250"/>
              <a:gd name="connsiteY2" fmla="*/ 0 h 56250"/>
              <a:gd name="connsiteX0" fmla="*/ 0 w 9239250"/>
              <a:gd name="connsiteY0" fmla="*/ 9525 h 71065"/>
              <a:gd name="connsiteX1" fmla="*/ 6667504 w 9239250"/>
              <a:gd name="connsiteY1" fmla="*/ 70963 h 71065"/>
              <a:gd name="connsiteX2" fmla="*/ 9239250 w 9239250"/>
              <a:gd name="connsiteY2" fmla="*/ 0 h 71065"/>
              <a:gd name="connsiteX0" fmla="*/ 0 w 9239250"/>
              <a:gd name="connsiteY0" fmla="*/ 9525 h 75808"/>
              <a:gd name="connsiteX1" fmla="*/ 6667504 w 9239250"/>
              <a:gd name="connsiteY1" fmla="*/ 70963 h 75808"/>
              <a:gd name="connsiteX2" fmla="*/ 9239250 w 9239250"/>
              <a:gd name="connsiteY2" fmla="*/ 0 h 75808"/>
              <a:gd name="connsiteX0" fmla="*/ 0 w 9239250"/>
              <a:gd name="connsiteY0" fmla="*/ 9525 h 30652"/>
              <a:gd name="connsiteX1" fmla="*/ 6257930 w 9239250"/>
              <a:gd name="connsiteY1" fmla="*/ 30652 h 30652"/>
              <a:gd name="connsiteX2" fmla="*/ 9239250 w 9239250"/>
              <a:gd name="connsiteY2" fmla="*/ 0 h 30652"/>
              <a:gd name="connsiteX0" fmla="*/ 0 w 9239250"/>
              <a:gd name="connsiteY0" fmla="*/ 9525 h 30652"/>
              <a:gd name="connsiteX1" fmla="*/ 6257930 w 9239250"/>
              <a:gd name="connsiteY1" fmla="*/ 30652 h 30652"/>
              <a:gd name="connsiteX2" fmla="*/ 9239250 w 9239250"/>
              <a:gd name="connsiteY2" fmla="*/ 0 h 30652"/>
              <a:gd name="connsiteX0" fmla="*/ 0 w 9239250"/>
              <a:gd name="connsiteY0" fmla="*/ 9525 h 30652"/>
              <a:gd name="connsiteX1" fmla="*/ 6257930 w 9239250"/>
              <a:gd name="connsiteY1" fmla="*/ 30652 h 30652"/>
              <a:gd name="connsiteX2" fmla="*/ 9239250 w 9239250"/>
              <a:gd name="connsiteY2" fmla="*/ 0 h 30652"/>
              <a:gd name="connsiteX0" fmla="*/ 0 w 9239250"/>
              <a:gd name="connsiteY0" fmla="*/ 9525 h 56111"/>
              <a:gd name="connsiteX1" fmla="*/ 6210306 w 9239250"/>
              <a:gd name="connsiteY1" fmla="*/ 56111 h 56111"/>
              <a:gd name="connsiteX2" fmla="*/ 9239250 w 9239250"/>
              <a:gd name="connsiteY2" fmla="*/ 0 h 56111"/>
              <a:gd name="connsiteX0" fmla="*/ 0 w 9239250"/>
              <a:gd name="connsiteY0" fmla="*/ 9525 h 60438"/>
              <a:gd name="connsiteX1" fmla="*/ 6210306 w 9239250"/>
              <a:gd name="connsiteY1" fmla="*/ 56111 h 60438"/>
              <a:gd name="connsiteX2" fmla="*/ 9239250 w 9239250"/>
              <a:gd name="connsiteY2" fmla="*/ 0 h 60438"/>
              <a:gd name="connsiteX0" fmla="*/ 0 w 9239250"/>
              <a:gd name="connsiteY0" fmla="*/ 9525 h 56111"/>
              <a:gd name="connsiteX1" fmla="*/ 3924300 w 9239250"/>
              <a:gd name="connsiteY1" fmla="*/ 38884 h 56111"/>
              <a:gd name="connsiteX2" fmla="*/ 6210306 w 9239250"/>
              <a:gd name="connsiteY2" fmla="*/ 56111 h 56111"/>
              <a:gd name="connsiteX3" fmla="*/ 9239250 w 9239250"/>
              <a:gd name="connsiteY3" fmla="*/ 0 h 56111"/>
              <a:gd name="connsiteX0" fmla="*/ 0 w 9239250"/>
              <a:gd name="connsiteY0" fmla="*/ 9525 h 56191"/>
              <a:gd name="connsiteX1" fmla="*/ 3867150 w 9239250"/>
              <a:gd name="connsiteY1" fmla="*/ 11303 h 56191"/>
              <a:gd name="connsiteX2" fmla="*/ 6210306 w 9239250"/>
              <a:gd name="connsiteY2" fmla="*/ 56111 h 56191"/>
              <a:gd name="connsiteX3" fmla="*/ 9239250 w 9239250"/>
              <a:gd name="connsiteY3" fmla="*/ 0 h 56191"/>
              <a:gd name="connsiteX0" fmla="*/ 0 w 9239250"/>
              <a:gd name="connsiteY0" fmla="*/ 9525 h 56111"/>
              <a:gd name="connsiteX1" fmla="*/ 3867150 w 9239250"/>
              <a:gd name="connsiteY1" fmla="*/ 11303 h 56111"/>
              <a:gd name="connsiteX2" fmla="*/ 6791332 w 9239250"/>
              <a:gd name="connsiteY2" fmla="*/ 56111 h 56111"/>
              <a:gd name="connsiteX3" fmla="*/ 9239250 w 9239250"/>
              <a:gd name="connsiteY3" fmla="*/ 0 h 56111"/>
              <a:gd name="connsiteX0" fmla="*/ 0 w 9239250"/>
              <a:gd name="connsiteY0" fmla="*/ 13074 h 59660"/>
              <a:gd name="connsiteX1" fmla="*/ 1704975 w 9239250"/>
              <a:gd name="connsiteY1" fmla="*/ 0 h 59660"/>
              <a:gd name="connsiteX2" fmla="*/ 3867150 w 9239250"/>
              <a:gd name="connsiteY2" fmla="*/ 14852 h 59660"/>
              <a:gd name="connsiteX3" fmla="*/ 6791332 w 9239250"/>
              <a:gd name="connsiteY3" fmla="*/ 59660 h 59660"/>
              <a:gd name="connsiteX4" fmla="*/ 9239250 w 9239250"/>
              <a:gd name="connsiteY4" fmla="*/ 3549 h 59660"/>
              <a:gd name="connsiteX0" fmla="*/ 0 w 9239250"/>
              <a:gd name="connsiteY0" fmla="*/ 13074 h 59660"/>
              <a:gd name="connsiteX1" fmla="*/ 1704975 w 9239250"/>
              <a:gd name="connsiteY1" fmla="*/ 0 h 59660"/>
              <a:gd name="connsiteX2" fmla="*/ 3867150 w 9239250"/>
              <a:gd name="connsiteY2" fmla="*/ 14852 h 59660"/>
              <a:gd name="connsiteX3" fmla="*/ 6791332 w 9239250"/>
              <a:gd name="connsiteY3" fmla="*/ 59660 h 59660"/>
              <a:gd name="connsiteX4" fmla="*/ 9239250 w 9239250"/>
              <a:gd name="connsiteY4" fmla="*/ 3549 h 59660"/>
              <a:gd name="connsiteX0" fmla="*/ 0 w 9239250"/>
              <a:gd name="connsiteY0" fmla="*/ 10952 h 57538"/>
              <a:gd name="connsiteX1" fmla="*/ 1524000 w 9239250"/>
              <a:gd name="connsiteY1" fmla="*/ 0 h 57538"/>
              <a:gd name="connsiteX2" fmla="*/ 3867150 w 9239250"/>
              <a:gd name="connsiteY2" fmla="*/ 12730 h 57538"/>
              <a:gd name="connsiteX3" fmla="*/ 6791332 w 9239250"/>
              <a:gd name="connsiteY3" fmla="*/ 57538 h 57538"/>
              <a:gd name="connsiteX4" fmla="*/ 9239250 w 9239250"/>
              <a:gd name="connsiteY4" fmla="*/ 1427 h 57538"/>
              <a:gd name="connsiteX0" fmla="*/ 0 w 9239250"/>
              <a:gd name="connsiteY0" fmla="*/ 10952 h 57538"/>
              <a:gd name="connsiteX1" fmla="*/ 1524000 w 9239250"/>
              <a:gd name="connsiteY1" fmla="*/ 0 h 57538"/>
              <a:gd name="connsiteX2" fmla="*/ 3867150 w 9239250"/>
              <a:gd name="connsiteY2" fmla="*/ 12730 h 57538"/>
              <a:gd name="connsiteX3" fmla="*/ 6791332 w 9239250"/>
              <a:gd name="connsiteY3" fmla="*/ 57538 h 57538"/>
              <a:gd name="connsiteX4" fmla="*/ 9239250 w 9239250"/>
              <a:gd name="connsiteY4" fmla="*/ 1427 h 57538"/>
              <a:gd name="connsiteX0" fmla="*/ 0 w 9239250"/>
              <a:gd name="connsiteY0" fmla="*/ 25803 h 72389"/>
              <a:gd name="connsiteX1" fmla="*/ 1447800 w 9239250"/>
              <a:gd name="connsiteY1" fmla="*/ 0 h 72389"/>
              <a:gd name="connsiteX2" fmla="*/ 3867150 w 9239250"/>
              <a:gd name="connsiteY2" fmla="*/ 27581 h 72389"/>
              <a:gd name="connsiteX3" fmla="*/ 6791332 w 9239250"/>
              <a:gd name="connsiteY3" fmla="*/ 72389 h 72389"/>
              <a:gd name="connsiteX4" fmla="*/ 9239250 w 9239250"/>
              <a:gd name="connsiteY4" fmla="*/ 16278 h 72389"/>
              <a:gd name="connsiteX0" fmla="*/ 0 w 9239250"/>
              <a:gd name="connsiteY0" fmla="*/ 19438 h 66024"/>
              <a:gd name="connsiteX1" fmla="*/ 1419225 w 9239250"/>
              <a:gd name="connsiteY1" fmla="*/ 0 h 66024"/>
              <a:gd name="connsiteX2" fmla="*/ 3867150 w 9239250"/>
              <a:gd name="connsiteY2" fmla="*/ 21216 h 66024"/>
              <a:gd name="connsiteX3" fmla="*/ 6791332 w 9239250"/>
              <a:gd name="connsiteY3" fmla="*/ 66024 h 66024"/>
              <a:gd name="connsiteX4" fmla="*/ 9239250 w 9239250"/>
              <a:gd name="connsiteY4" fmla="*/ 9913 h 66024"/>
              <a:gd name="connsiteX0" fmla="*/ 0 w 9239250"/>
              <a:gd name="connsiteY0" fmla="*/ 21357 h 67943"/>
              <a:gd name="connsiteX1" fmla="*/ 1419225 w 9239250"/>
              <a:gd name="connsiteY1" fmla="*/ 1919 h 67943"/>
              <a:gd name="connsiteX2" fmla="*/ 3867150 w 9239250"/>
              <a:gd name="connsiteY2" fmla="*/ 23135 h 67943"/>
              <a:gd name="connsiteX3" fmla="*/ 6791332 w 9239250"/>
              <a:gd name="connsiteY3" fmla="*/ 67943 h 67943"/>
              <a:gd name="connsiteX4" fmla="*/ 9239250 w 9239250"/>
              <a:gd name="connsiteY4" fmla="*/ 11832 h 67943"/>
              <a:gd name="connsiteX0" fmla="*/ 0 w 9239250"/>
              <a:gd name="connsiteY0" fmla="*/ 21357 h 67943"/>
              <a:gd name="connsiteX1" fmla="*/ 1419225 w 9239250"/>
              <a:gd name="connsiteY1" fmla="*/ 1919 h 67943"/>
              <a:gd name="connsiteX2" fmla="*/ 3867150 w 9239250"/>
              <a:gd name="connsiteY2" fmla="*/ 23135 h 67943"/>
              <a:gd name="connsiteX3" fmla="*/ 6791332 w 9239250"/>
              <a:gd name="connsiteY3" fmla="*/ 67943 h 67943"/>
              <a:gd name="connsiteX4" fmla="*/ 9239250 w 9239250"/>
              <a:gd name="connsiteY4" fmla="*/ 11832 h 67943"/>
              <a:gd name="connsiteX0" fmla="*/ 0 w 9239250"/>
              <a:gd name="connsiteY0" fmla="*/ 21357 h 67943"/>
              <a:gd name="connsiteX1" fmla="*/ 1419225 w 9239250"/>
              <a:gd name="connsiteY1" fmla="*/ 1919 h 67943"/>
              <a:gd name="connsiteX2" fmla="*/ 3905250 w 9239250"/>
              <a:gd name="connsiteY2" fmla="*/ 12527 h 67943"/>
              <a:gd name="connsiteX3" fmla="*/ 6791332 w 9239250"/>
              <a:gd name="connsiteY3" fmla="*/ 67943 h 67943"/>
              <a:gd name="connsiteX4" fmla="*/ 9239250 w 9239250"/>
              <a:gd name="connsiteY4" fmla="*/ 11832 h 67943"/>
              <a:gd name="connsiteX0" fmla="*/ 0 w 9239250"/>
              <a:gd name="connsiteY0" fmla="*/ 21357 h 40362"/>
              <a:gd name="connsiteX1" fmla="*/ 1419225 w 9239250"/>
              <a:gd name="connsiteY1" fmla="*/ 1919 h 40362"/>
              <a:gd name="connsiteX2" fmla="*/ 3905250 w 9239250"/>
              <a:gd name="connsiteY2" fmla="*/ 12527 h 40362"/>
              <a:gd name="connsiteX3" fmla="*/ 6781808 w 9239250"/>
              <a:gd name="connsiteY3" fmla="*/ 40362 h 40362"/>
              <a:gd name="connsiteX4" fmla="*/ 9239250 w 9239250"/>
              <a:gd name="connsiteY4" fmla="*/ 11832 h 4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9250" h="40362">
                <a:moveTo>
                  <a:pt x="0" y="21357"/>
                </a:moveTo>
                <a:cubicBezTo>
                  <a:pt x="473075" y="14878"/>
                  <a:pt x="717550" y="-6453"/>
                  <a:pt x="1419225" y="1919"/>
                </a:cubicBezTo>
                <a:cubicBezTo>
                  <a:pt x="2619375" y="40108"/>
                  <a:pt x="3124200" y="8284"/>
                  <a:pt x="3905250" y="12527"/>
                </a:cubicBezTo>
                <a:lnTo>
                  <a:pt x="6781808" y="40362"/>
                </a:lnTo>
                <a:cubicBezTo>
                  <a:pt x="7670808" y="40246"/>
                  <a:pt x="8245477" y="22049"/>
                  <a:pt x="9239250" y="11832"/>
                </a:cubicBezTo>
              </a:path>
            </a:pathLst>
          </a:cu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02621" y="2899585"/>
            <a:ext cx="629804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w Cen MT Condensed" panose="020B0606020104020203"/>
                <a:cs typeface="+mn-cs"/>
              </a:rPr>
              <a:t>Geoid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w Cen MT Condensed" panose="020B0606020104020203"/>
              <a:cs typeface="+mn-cs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>
            <a:off x="1290589" y="2976840"/>
            <a:ext cx="0" cy="161171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  <a:headEnd type="oval" w="med" len="med"/>
            <a:tailEnd type="oval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>
          <a:xfrm>
            <a:off x="1066800" y="3653954"/>
            <a:ext cx="0" cy="174650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lgDash"/>
            <a:headEnd type="oval" w="med" len="med"/>
            <a:tailEnd type="oval" w="med" len="med"/>
          </a:ln>
          <a:effectLst/>
        </p:spPr>
      </p:cxnSp>
      <p:sp>
        <p:nvSpPr>
          <p:cNvPr id="94" name="Slide Number Placeholder 2"/>
          <p:cNvSpPr txBox="1">
            <a:spLocks/>
          </p:cNvSpPr>
          <p:nvPr/>
        </p:nvSpPr>
        <p:spPr>
          <a:xfrm>
            <a:off x="24161" y="6558488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endParaRPr lang="en-US" sz="1400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37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/>
        </p:nvSpPr>
        <p:spPr>
          <a:xfrm>
            <a:off x="-13939" y="516253"/>
            <a:ext cx="9144000" cy="1017843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400" b="1" dirty="0"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Development and Use of </a:t>
            </a:r>
            <a:r>
              <a:rPr lang="en-US" sz="4400" b="1" dirty="0" err="1"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VDatum</a:t>
            </a:r>
            <a:r>
              <a:rPr lang="en-US" sz="4400" b="1" dirty="0"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/>
            </a:r>
            <a:br>
              <a:rPr lang="en-US" sz="4400" b="1" dirty="0"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</a:br>
            <a:endParaRPr lang="en-US" sz="4400" b="1" dirty="0"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			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2104230" y="968315"/>
            <a:ext cx="4601370" cy="738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b="1" i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Mapping the Land-Sea Interface: </a:t>
            </a:r>
            <a:r>
              <a:rPr lang="en-US" sz="1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VDatum</a:t>
            </a:r>
            <a:r>
              <a:rPr lang="en-US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converts elevation data (heights and soundings) among different vertical </a:t>
            </a:r>
            <a:r>
              <a:rPr lang="en-US" sz="1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datums</a:t>
            </a:r>
            <a:endParaRPr lang="en-US"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2104230" y="4833373"/>
            <a:ext cx="4724400" cy="132343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b="1" i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VDatum</a:t>
            </a:r>
            <a:r>
              <a:rPr lang="en-US" sz="1600" b="1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is a </a:t>
            </a:r>
            <a:r>
              <a:rPr lang="en-US" sz="1600" b="1" i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transformation tool developed </a:t>
            </a:r>
            <a:r>
              <a:rPr lang="en-US" sz="1600" b="1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jointly </a:t>
            </a:r>
            <a:r>
              <a:rPr lang="en-US" sz="1600" b="1" i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by: </a:t>
            </a:r>
            <a:endParaRPr sz="1600" b="1" dirty="0">
              <a:solidFill>
                <a:srgbClr val="0070C0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  <a:sym typeface="Verdana"/>
            </a:endParaRPr>
          </a:p>
          <a:p>
            <a:pPr marL="285750" marR="0" lvl="0" indent="-285750" algn="ctr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en-US" sz="1600" b="1" dirty="0">
                <a:solidFill>
                  <a:srgbClr val="3F3F3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National Geodetic Survey (NGS</a:t>
            </a:r>
            <a:r>
              <a:rPr lang="en-US" sz="1600" b="1" dirty="0" smtClean="0">
                <a:solidFill>
                  <a:srgbClr val="3F3F3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)</a:t>
            </a:r>
            <a:endParaRPr lang="en-US" sz="1600" b="1" dirty="0">
              <a:solidFill>
                <a:srgbClr val="3F3F3F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  <a:sym typeface="Verdana"/>
            </a:endParaRPr>
          </a:p>
          <a:p>
            <a:pPr marL="285750" marR="0" lvl="0" indent="-285750" algn="ctr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en-US" sz="1600" b="1" dirty="0">
                <a:solidFill>
                  <a:srgbClr val="3F3F3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Office of Coast Survey (OCS</a:t>
            </a:r>
            <a:r>
              <a:rPr lang="en-US" sz="1600" b="1" dirty="0" smtClean="0">
                <a:solidFill>
                  <a:srgbClr val="3F3F3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)</a:t>
            </a:r>
            <a:endParaRPr sz="1600" b="1" dirty="0">
              <a:solidFill>
                <a:srgbClr val="3F3F3F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  <a:sym typeface="Verdana"/>
            </a:endParaRPr>
          </a:p>
          <a:p>
            <a:pPr marL="285750" marR="0" lvl="0" indent="-285750" algn="ctr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en-US" sz="1600" b="1" dirty="0">
                <a:solidFill>
                  <a:srgbClr val="3F3F3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Center for Operational Oceanographic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b="1" dirty="0">
                <a:solidFill>
                  <a:srgbClr val="3F3F3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     Products &amp; Services (CO-OPS)</a:t>
            </a:r>
          </a:p>
        </p:txBody>
      </p:sp>
      <p:pic>
        <p:nvPicPr>
          <p:cNvPr id="158" name="Shape 158" descr="sidebyside"/>
          <p:cNvPicPr preferRelativeResize="0"/>
          <p:nvPr/>
        </p:nvPicPr>
        <p:blipFill rotWithShape="1">
          <a:blip r:embed="rId3">
            <a:alphaModFix/>
          </a:blip>
          <a:srcRect l="3094" t="16516" r="52687" b="4773"/>
          <a:stretch/>
        </p:blipFill>
        <p:spPr>
          <a:xfrm>
            <a:off x="6982867" y="1854500"/>
            <a:ext cx="2002910" cy="2590800"/>
          </a:xfrm>
          <a:prstGeom prst="rect">
            <a:avLst/>
          </a:prstGeom>
          <a:noFill/>
          <a:ln w="57150" cap="flat" cmpd="thinThick">
            <a:solidFill>
              <a:srgbClr val="003399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159" name="Shape 159"/>
          <p:cNvPicPr preferRelativeResize="0"/>
          <p:nvPr/>
        </p:nvPicPr>
        <p:blipFill rotWithShape="1">
          <a:blip r:embed="rId4">
            <a:alphaModFix/>
          </a:blip>
          <a:srcRect t="1399" r="2106" b="1649"/>
          <a:stretch/>
        </p:blipFill>
        <p:spPr>
          <a:xfrm>
            <a:off x="286410" y="1488138"/>
            <a:ext cx="1133267" cy="1458068"/>
          </a:xfrm>
          <a:prstGeom prst="rect">
            <a:avLst/>
          </a:prstGeom>
          <a:noFill/>
          <a:ln w="38100" cap="flat" cmpd="dbl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160" name="Shape 160" descr="bathgrid"/>
          <p:cNvPicPr preferRelativeResize="0"/>
          <p:nvPr/>
        </p:nvPicPr>
        <p:blipFill rotWithShape="1">
          <a:blip r:embed="rId5">
            <a:alphaModFix/>
          </a:blip>
          <a:srcRect l="2213" t="613" b="3962"/>
          <a:stretch/>
        </p:blipFill>
        <p:spPr>
          <a:xfrm>
            <a:off x="336550" y="3376612"/>
            <a:ext cx="1084262" cy="1271587"/>
          </a:xfrm>
          <a:prstGeom prst="rect">
            <a:avLst/>
          </a:prstGeom>
          <a:noFill/>
          <a:ln w="38100" cap="flat" cmpd="dbl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61" name="Shape 161"/>
          <p:cNvSpPr/>
          <p:nvPr/>
        </p:nvSpPr>
        <p:spPr>
          <a:xfrm>
            <a:off x="152400" y="4648200"/>
            <a:ext cx="1463675" cy="22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smtClean="0">
                <a:latin typeface="Times New Roman"/>
                <a:ea typeface="Times New Roman"/>
                <a:cs typeface="Times New Roman"/>
                <a:sym typeface="Times New Roman"/>
              </a:rPr>
              <a:t>     Bathymetry</a:t>
            </a:r>
            <a:endParaRPr lang="en-US" sz="1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152400" y="2971800"/>
            <a:ext cx="1371599" cy="22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smtClean="0">
                <a:latin typeface="Times New Roman"/>
                <a:ea typeface="Times New Roman"/>
                <a:cs typeface="Times New Roman"/>
                <a:sym typeface="Times New Roman"/>
              </a:rPr>
              <a:t>     Topography</a:t>
            </a:r>
            <a:endParaRPr lang="en-US" sz="1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1616075" y="2242573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0070C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1616074" y="3400425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0070C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5" name="Shape 165"/>
          <p:cNvSpPr/>
          <p:nvPr/>
        </p:nvSpPr>
        <p:spPr>
          <a:xfrm>
            <a:off x="6340473" y="2794203"/>
            <a:ext cx="533400" cy="71139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0000" y="0"/>
                </a:moveTo>
                <a:lnTo>
                  <a:pt x="90000" y="30000"/>
                </a:lnTo>
                <a:lnTo>
                  <a:pt x="18750" y="30000"/>
                </a:lnTo>
                <a:lnTo>
                  <a:pt x="18750" y="90000"/>
                </a:lnTo>
                <a:lnTo>
                  <a:pt x="90000" y="90000"/>
                </a:lnTo>
                <a:lnTo>
                  <a:pt x="90000" y="120000"/>
                </a:lnTo>
                <a:lnTo>
                  <a:pt x="120000" y="60000"/>
                </a:lnTo>
                <a:close/>
              </a:path>
              <a:path w="120000" h="120000" extrusionOk="0">
                <a:moveTo>
                  <a:pt x="7500" y="30000"/>
                </a:moveTo>
                <a:lnTo>
                  <a:pt x="7500" y="90000"/>
                </a:lnTo>
                <a:lnTo>
                  <a:pt x="15000" y="90000"/>
                </a:lnTo>
                <a:lnTo>
                  <a:pt x="15000" y="30000"/>
                </a:lnTo>
                <a:close/>
              </a:path>
              <a:path w="120000" h="120000" extrusionOk="0">
                <a:moveTo>
                  <a:pt x="0" y="30000"/>
                </a:moveTo>
                <a:lnTo>
                  <a:pt x="0" y="90000"/>
                </a:lnTo>
                <a:lnTo>
                  <a:pt x="3750" y="90000"/>
                </a:lnTo>
                <a:lnTo>
                  <a:pt x="3750" y="30000"/>
                </a:lnTo>
                <a:close/>
              </a:path>
            </a:pathLst>
          </a:custGeom>
          <a:solidFill>
            <a:srgbClr val="0070C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67000" y="1828522"/>
            <a:ext cx="3564249" cy="2754414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4" name="Slide Number Placeholder 2"/>
          <p:cNvSpPr txBox="1">
            <a:spLocks/>
          </p:cNvSpPr>
          <p:nvPr/>
        </p:nvSpPr>
        <p:spPr>
          <a:xfrm>
            <a:off x="24161" y="6558488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endParaRPr lang="en-US" sz="1400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17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6651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VDatum</a:t>
            </a:r>
            <a:r>
              <a:rPr lang="en-US" sz="36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Website:  vdatum.noaa.gov</a:t>
            </a:r>
            <a:br>
              <a:rPr lang="en-US" sz="36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(Version 3.6 Released, May 13, 2016)</a:t>
            </a:r>
          </a:p>
        </p:txBody>
      </p:sp>
      <p:pic>
        <p:nvPicPr>
          <p:cNvPr id="253" name="Shape 253"/>
          <p:cNvPicPr preferRelativeResize="0"/>
          <p:nvPr/>
        </p:nvPicPr>
        <p:blipFill rotWithShape="1">
          <a:blip r:embed="rId3">
            <a:alphaModFix/>
          </a:blip>
          <a:srcRect l="16250" t="5769" r="17708" b="4229"/>
          <a:stretch/>
        </p:blipFill>
        <p:spPr>
          <a:xfrm>
            <a:off x="304800" y="990600"/>
            <a:ext cx="51816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5" name="Shape 2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9669" y="1008743"/>
            <a:ext cx="3231931" cy="1883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908973" y="5919278"/>
            <a:ext cx="4242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1CADE4"/>
                </a:solidFill>
                <a:latin typeface="Tw Cen MT" panose="020B0602020104020603"/>
                <a:cs typeface="+mn-cs"/>
                <a:hlinkClick r:id="rId5"/>
              </a:rPr>
              <a:t>https://vdatum.noaa.gov/docs/vdatum.mp4</a:t>
            </a:r>
            <a:endParaRPr lang="en-US" dirty="0">
              <a:solidFill>
                <a:srgbClr val="1CADE4"/>
              </a:solidFill>
              <a:latin typeface="Tw Cen MT" panose="020B0602020104020603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1043" y="5029891"/>
            <a:ext cx="2129596" cy="1236001"/>
          </a:xfrm>
          <a:prstGeom prst="rect">
            <a:avLst/>
          </a:prstGeom>
        </p:spPr>
      </p:pic>
      <p:sp>
        <p:nvSpPr>
          <p:cNvPr id="10" name="Content Placeholder 5"/>
          <p:cNvSpPr>
            <a:spLocks noGrp="1"/>
          </p:cNvSpPr>
          <p:nvPr>
            <p:ph sz="half" idx="4294967295"/>
          </p:nvPr>
        </p:nvSpPr>
        <p:spPr>
          <a:xfrm>
            <a:off x="5830129" y="2965835"/>
            <a:ext cx="3962399" cy="37128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 smtClean="0"/>
              <a:t>Available user interfaces: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sz="2000" dirty="0" smtClean="0"/>
              <a:t>Online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sz="2000" dirty="0" smtClean="0"/>
              <a:t>GUI Download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sz="2000" dirty="0" smtClean="0"/>
              <a:t>Command Line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1" name="Content Placeholder 5"/>
          <p:cNvSpPr>
            <a:spLocks noGrp="1"/>
          </p:cNvSpPr>
          <p:nvPr>
            <p:ph sz="half" idx="4294967295"/>
          </p:nvPr>
        </p:nvSpPr>
        <p:spPr>
          <a:xfrm>
            <a:off x="7349779" y="2858114"/>
            <a:ext cx="1602892" cy="4865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i="1" dirty="0" smtClean="0"/>
              <a:t>Map of coverage</a:t>
            </a:r>
          </a:p>
          <a:p>
            <a:pPr algn="r"/>
            <a:endParaRPr lang="en-US" sz="1200" dirty="0"/>
          </a:p>
        </p:txBody>
      </p:sp>
      <p:sp>
        <p:nvSpPr>
          <p:cNvPr id="12" name="Slide Number Placeholder 2"/>
          <p:cNvSpPr txBox="1">
            <a:spLocks/>
          </p:cNvSpPr>
          <p:nvPr/>
        </p:nvSpPr>
        <p:spPr>
          <a:xfrm>
            <a:off x="24161" y="6558488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endParaRPr lang="en-US" sz="1400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73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/>
          <p:nvPr/>
        </p:nvSpPr>
        <p:spPr>
          <a:xfrm>
            <a:off x="5788026" y="0"/>
            <a:ext cx="3354388" cy="419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4" name="Shape 414"/>
          <p:cNvSpPr/>
          <p:nvPr/>
        </p:nvSpPr>
        <p:spPr>
          <a:xfrm>
            <a:off x="5791201" y="387350"/>
            <a:ext cx="3348038" cy="1371599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71859B"/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5" name="Shape 415"/>
          <p:cNvSpPr txBox="1">
            <a:spLocks noGrp="1"/>
          </p:cNvSpPr>
          <p:nvPr>
            <p:ph type="title"/>
          </p:nvPr>
        </p:nvSpPr>
        <p:spPr>
          <a:xfrm>
            <a:off x="-15239" y="322263"/>
            <a:ext cx="5525452" cy="744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Surveying on the Ellipsoid:</a:t>
            </a:r>
            <a:b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2000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VDatum</a:t>
            </a: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Charting Application</a:t>
            </a:r>
          </a:p>
        </p:txBody>
      </p:sp>
      <p:pic>
        <p:nvPicPr>
          <p:cNvPr id="416" name="Shape 416" descr="WH11"/>
          <p:cNvPicPr preferRelativeResize="0"/>
          <p:nvPr/>
        </p:nvPicPr>
        <p:blipFill rotWithShape="1">
          <a:blip r:embed="rId3">
            <a:alphaModFix/>
          </a:blip>
          <a:srcRect l="16394" t="13126" r="11475" b="25615"/>
          <a:stretch/>
        </p:blipFill>
        <p:spPr>
          <a:xfrm>
            <a:off x="5791201" y="3027363"/>
            <a:ext cx="3352799" cy="2133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8" name="Shape 418"/>
          <p:cNvCxnSpPr/>
          <p:nvPr/>
        </p:nvCxnSpPr>
        <p:spPr>
          <a:xfrm rot="10800000">
            <a:off x="9144000" y="5160962"/>
            <a:ext cx="0" cy="914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19" name="Shape 419" descr="WH11"/>
          <p:cNvPicPr preferRelativeResize="0"/>
          <p:nvPr/>
        </p:nvPicPr>
        <p:blipFill rotWithShape="1">
          <a:blip r:embed="rId4">
            <a:alphaModFix/>
          </a:blip>
          <a:srcRect b="74385"/>
          <a:stretch/>
        </p:blipFill>
        <p:spPr>
          <a:xfrm>
            <a:off x="5794376" y="5113337"/>
            <a:ext cx="3349624" cy="1190624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Shape 420" descr="Cork"/>
          <p:cNvSpPr/>
          <p:nvPr/>
        </p:nvSpPr>
        <p:spPr>
          <a:xfrm>
            <a:off x="5772151" y="5967412"/>
            <a:ext cx="3371850" cy="4127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20000" y="120000"/>
                </a:lnTo>
                <a:lnTo>
                  <a:pt x="120000" y="31384"/>
                </a:lnTo>
                <a:cubicBezTo>
                  <a:pt x="117784" y="23538"/>
                  <a:pt x="116875" y="25384"/>
                  <a:pt x="114772" y="32769"/>
                </a:cubicBezTo>
                <a:cubicBezTo>
                  <a:pt x="114147" y="35076"/>
                  <a:pt x="113465" y="36461"/>
                  <a:pt x="112784" y="38307"/>
                </a:cubicBezTo>
                <a:cubicBezTo>
                  <a:pt x="112443" y="39230"/>
                  <a:pt x="111761" y="41076"/>
                  <a:pt x="111761" y="41076"/>
                </a:cubicBezTo>
                <a:cubicBezTo>
                  <a:pt x="110625" y="50307"/>
                  <a:pt x="110000" y="54461"/>
                  <a:pt x="108409" y="57692"/>
                </a:cubicBezTo>
                <a:cubicBezTo>
                  <a:pt x="106818" y="55384"/>
                  <a:pt x="105170" y="55384"/>
                  <a:pt x="103636" y="52153"/>
                </a:cubicBezTo>
                <a:cubicBezTo>
                  <a:pt x="102840" y="50307"/>
                  <a:pt x="102102" y="46153"/>
                  <a:pt x="101306" y="43846"/>
                </a:cubicBezTo>
                <a:cubicBezTo>
                  <a:pt x="97215" y="48000"/>
                  <a:pt x="94034" y="47538"/>
                  <a:pt x="89829" y="43846"/>
                </a:cubicBezTo>
                <a:cubicBezTo>
                  <a:pt x="87840" y="33230"/>
                  <a:pt x="88409" y="33692"/>
                  <a:pt x="86818" y="30461"/>
                </a:cubicBezTo>
                <a:cubicBezTo>
                  <a:pt x="85909" y="28615"/>
                  <a:pt x="84090" y="24923"/>
                  <a:pt x="84090" y="24923"/>
                </a:cubicBezTo>
                <a:cubicBezTo>
                  <a:pt x="82159" y="25846"/>
                  <a:pt x="80284" y="26307"/>
                  <a:pt x="78352" y="27692"/>
                </a:cubicBezTo>
                <a:cubicBezTo>
                  <a:pt x="77215" y="28615"/>
                  <a:pt x="76477" y="36461"/>
                  <a:pt x="75340" y="38307"/>
                </a:cubicBezTo>
                <a:cubicBezTo>
                  <a:pt x="73579" y="41076"/>
                  <a:pt x="71931" y="42000"/>
                  <a:pt x="70284" y="46615"/>
                </a:cubicBezTo>
                <a:cubicBezTo>
                  <a:pt x="69715" y="60461"/>
                  <a:pt x="67613" y="72461"/>
                  <a:pt x="65852" y="76615"/>
                </a:cubicBezTo>
                <a:cubicBezTo>
                  <a:pt x="62784" y="103384"/>
                  <a:pt x="59204" y="86307"/>
                  <a:pt x="54090" y="84923"/>
                </a:cubicBezTo>
                <a:cubicBezTo>
                  <a:pt x="52840" y="82153"/>
                  <a:pt x="51590" y="79384"/>
                  <a:pt x="50340" y="76615"/>
                </a:cubicBezTo>
                <a:cubicBezTo>
                  <a:pt x="50000" y="74769"/>
                  <a:pt x="49545" y="74307"/>
                  <a:pt x="49318" y="71538"/>
                </a:cubicBezTo>
                <a:cubicBezTo>
                  <a:pt x="49090" y="69230"/>
                  <a:pt x="49261" y="65076"/>
                  <a:pt x="49034" y="63230"/>
                </a:cubicBezTo>
                <a:cubicBezTo>
                  <a:pt x="48181" y="55846"/>
                  <a:pt x="44545" y="43846"/>
                  <a:pt x="43295" y="41076"/>
                </a:cubicBezTo>
                <a:cubicBezTo>
                  <a:pt x="41818" y="33230"/>
                  <a:pt x="41250" y="20307"/>
                  <a:pt x="39886" y="11076"/>
                </a:cubicBezTo>
                <a:cubicBezTo>
                  <a:pt x="39034" y="5538"/>
                  <a:pt x="36875" y="0"/>
                  <a:pt x="36875" y="0"/>
                </a:cubicBezTo>
                <a:cubicBezTo>
                  <a:pt x="32727" y="5538"/>
                  <a:pt x="28863" y="15230"/>
                  <a:pt x="24715" y="19384"/>
                </a:cubicBezTo>
                <a:cubicBezTo>
                  <a:pt x="21306" y="28615"/>
                  <a:pt x="22272" y="54923"/>
                  <a:pt x="18295" y="63230"/>
                </a:cubicBezTo>
                <a:cubicBezTo>
                  <a:pt x="12443" y="60461"/>
                  <a:pt x="8409" y="57692"/>
                  <a:pt x="2102" y="57692"/>
                </a:cubicBezTo>
                <a:cubicBezTo>
                  <a:pt x="1534" y="57692"/>
                  <a:pt x="397" y="60461"/>
                  <a:pt x="397" y="60461"/>
                </a:cubicBezTo>
                <a:lnTo>
                  <a:pt x="0" y="120000"/>
                </a:lnTo>
                <a:close/>
              </a:path>
            </a:pathLst>
          </a:custGeom>
          <a:blipFill rotWithShape="1">
            <a:blip r:embed="rId5">
              <a:alphaModFix/>
            </a:blip>
            <a:tile tx="0" ty="0" sx="100000" sy="100000" flip="none" algn="tl"/>
          </a:blip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22" name="Shape 422" descr="WH11"/>
          <p:cNvPicPr preferRelativeResize="0"/>
          <p:nvPr/>
        </p:nvPicPr>
        <p:blipFill rotWithShape="1">
          <a:blip r:embed="rId3">
            <a:alphaModFix/>
          </a:blip>
          <a:srcRect b="85417"/>
          <a:stretch/>
        </p:blipFill>
        <p:spPr>
          <a:xfrm>
            <a:off x="5791201" y="1731963"/>
            <a:ext cx="3352799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Shape 423"/>
          <p:cNvSpPr/>
          <p:nvPr/>
        </p:nvSpPr>
        <p:spPr>
          <a:xfrm rot="1829144">
            <a:off x="6096001" y="190500"/>
            <a:ext cx="304799" cy="457199"/>
          </a:xfrm>
          <a:prstGeom prst="can">
            <a:avLst>
              <a:gd name="adj" fmla="val 37500"/>
            </a:avLst>
          </a:prstGeom>
          <a:solidFill>
            <a:srgbClr val="FF9933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424" name="Shape 424"/>
          <p:cNvCxnSpPr/>
          <p:nvPr/>
        </p:nvCxnSpPr>
        <p:spPr>
          <a:xfrm>
            <a:off x="6248401" y="571500"/>
            <a:ext cx="152399" cy="152399"/>
          </a:xfrm>
          <a:prstGeom prst="straightConnector1">
            <a:avLst/>
          </a:prstGeom>
          <a:noFill/>
          <a:ln w="9525" cap="flat" cmpd="sng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5" name="Shape 425"/>
          <p:cNvCxnSpPr/>
          <p:nvPr/>
        </p:nvCxnSpPr>
        <p:spPr>
          <a:xfrm>
            <a:off x="6324601" y="419100"/>
            <a:ext cx="152399" cy="152399"/>
          </a:xfrm>
          <a:prstGeom prst="straightConnector1">
            <a:avLst/>
          </a:prstGeom>
          <a:noFill/>
          <a:ln w="9525" cap="flat" cmpd="sng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6" name="Shape 426"/>
          <p:cNvCxnSpPr/>
          <p:nvPr/>
        </p:nvCxnSpPr>
        <p:spPr>
          <a:xfrm>
            <a:off x="6019801" y="342900"/>
            <a:ext cx="152399" cy="152399"/>
          </a:xfrm>
          <a:prstGeom prst="straightConnector1">
            <a:avLst/>
          </a:prstGeom>
          <a:noFill/>
          <a:ln w="9525" cap="flat" cmpd="sng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7" name="Shape 427"/>
          <p:cNvCxnSpPr/>
          <p:nvPr/>
        </p:nvCxnSpPr>
        <p:spPr>
          <a:xfrm>
            <a:off x="6400801" y="419100"/>
            <a:ext cx="152399" cy="152399"/>
          </a:xfrm>
          <a:prstGeom prst="straightConnector1">
            <a:avLst/>
          </a:prstGeom>
          <a:noFill/>
          <a:ln w="9525" cap="flat" cmpd="sng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8" name="Shape 428"/>
          <p:cNvCxnSpPr/>
          <p:nvPr/>
        </p:nvCxnSpPr>
        <p:spPr>
          <a:xfrm>
            <a:off x="6019801" y="190500"/>
            <a:ext cx="152399" cy="152399"/>
          </a:xfrm>
          <a:prstGeom prst="straightConnector1">
            <a:avLst/>
          </a:prstGeom>
          <a:noFill/>
          <a:ln w="9525" cap="flat" cmpd="sng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9" name="Shape 429"/>
          <p:cNvCxnSpPr/>
          <p:nvPr/>
        </p:nvCxnSpPr>
        <p:spPr>
          <a:xfrm>
            <a:off x="7421564" y="4991099"/>
            <a:ext cx="0" cy="1312863"/>
          </a:xfrm>
          <a:prstGeom prst="straightConnector1">
            <a:avLst/>
          </a:prstGeom>
          <a:noFill/>
          <a:ln w="38100" cap="flat" cmpd="sng">
            <a:solidFill>
              <a:srgbClr val="E06107"/>
            </a:solidFill>
            <a:prstDash val="sysDot"/>
            <a:round/>
            <a:headEnd type="none" w="med" len="med"/>
            <a:tailEnd type="none" w="med" len="med"/>
          </a:ln>
        </p:spPr>
      </p:cxnSp>
      <p:cxnSp>
        <p:nvCxnSpPr>
          <p:cNvPr id="431" name="Shape 431"/>
          <p:cNvCxnSpPr/>
          <p:nvPr/>
        </p:nvCxnSpPr>
        <p:spPr>
          <a:xfrm flipH="1">
            <a:off x="7543800" y="2284412"/>
            <a:ext cx="0" cy="896112"/>
          </a:xfrm>
          <a:prstGeom prst="straightConnector1">
            <a:avLst/>
          </a:prstGeom>
          <a:noFill/>
          <a:ln w="38100" cap="flat" cmpd="sng">
            <a:solidFill>
              <a:srgbClr val="E06107"/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432" name="Shape 432"/>
          <p:cNvSpPr txBox="1"/>
          <p:nvPr/>
        </p:nvSpPr>
        <p:spPr>
          <a:xfrm>
            <a:off x="6000751" y="5046662"/>
            <a:ext cx="869949" cy="36671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MLLW</a:t>
            </a:r>
          </a:p>
        </p:txBody>
      </p:sp>
      <p:sp>
        <p:nvSpPr>
          <p:cNvPr id="435" name="Shape 435"/>
          <p:cNvSpPr txBox="1"/>
          <p:nvPr/>
        </p:nvSpPr>
        <p:spPr>
          <a:xfrm>
            <a:off x="7770812" y="2470901"/>
            <a:ext cx="1368427" cy="54812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solidFill>
                  <a:srgbClr val="E06107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Height of Ship (measured)</a:t>
            </a:r>
            <a:endParaRPr lang="en-US" sz="1600" dirty="0">
              <a:solidFill>
                <a:srgbClr val="E06107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7" name="Shape 437"/>
          <p:cNvSpPr txBox="1"/>
          <p:nvPr/>
        </p:nvSpPr>
        <p:spPr>
          <a:xfrm>
            <a:off x="5985049" y="5362576"/>
            <a:ext cx="1235246" cy="581024"/>
          </a:xfrm>
          <a:prstGeom prst="rect">
            <a:avLst/>
          </a:prstGeom>
          <a:solidFill>
            <a:schemeClr val="tx1">
              <a:alpha val="50196"/>
            </a:scheme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Chart Depth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(computed)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8" name="Shape 438"/>
          <p:cNvSpPr txBox="1"/>
          <p:nvPr/>
        </p:nvSpPr>
        <p:spPr>
          <a:xfrm rot="16200000">
            <a:off x="5138228" y="2996406"/>
            <a:ext cx="2258217" cy="8254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Datum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o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ffset known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(</a:t>
            </a:r>
            <a:r>
              <a:rPr lang="en-US" sz="1600" dirty="0" err="1" smtClean="0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VDatum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)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9" name="Shape 439"/>
          <p:cNvSpPr txBox="1"/>
          <p:nvPr/>
        </p:nvSpPr>
        <p:spPr>
          <a:xfrm>
            <a:off x="8114434" y="1905000"/>
            <a:ext cx="1035049" cy="36671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i="1" dirty="0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Ellipsoid</a:t>
            </a:r>
          </a:p>
        </p:txBody>
      </p:sp>
      <p:cxnSp>
        <p:nvCxnSpPr>
          <p:cNvPr id="443" name="Shape 443"/>
          <p:cNvCxnSpPr/>
          <p:nvPr/>
        </p:nvCxnSpPr>
        <p:spPr>
          <a:xfrm>
            <a:off x="8704264" y="4983162"/>
            <a:ext cx="152399" cy="0"/>
          </a:xfrm>
          <a:prstGeom prst="straightConnector1">
            <a:avLst/>
          </a:prstGeom>
          <a:noFill/>
          <a:ln w="38100" cap="flat" cmpd="sng">
            <a:solidFill>
              <a:srgbClr val="E0610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5" name="Shape 445"/>
          <p:cNvSpPr/>
          <p:nvPr/>
        </p:nvSpPr>
        <p:spPr>
          <a:xfrm rot="1829144">
            <a:off x="8534401" y="647699"/>
            <a:ext cx="304799" cy="457199"/>
          </a:xfrm>
          <a:prstGeom prst="can">
            <a:avLst>
              <a:gd name="adj" fmla="val 37500"/>
            </a:avLst>
          </a:prstGeom>
          <a:solidFill>
            <a:srgbClr val="FF9933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446" name="Shape 446"/>
          <p:cNvCxnSpPr/>
          <p:nvPr/>
        </p:nvCxnSpPr>
        <p:spPr>
          <a:xfrm>
            <a:off x="8686800" y="1028700"/>
            <a:ext cx="152399" cy="152399"/>
          </a:xfrm>
          <a:prstGeom prst="straightConnector1">
            <a:avLst/>
          </a:prstGeom>
          <a:noFill/>
          <a:ln w="9525" cap="flat" cmpd="sng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7" name="Shape 447"/>
          <p:cNvCxnSpPr/>
          <p:nvPr/>
        </p:nvCxnSpPr>
        <p:spPr>
          <a:xfrm>
            <a:off x="8763000" y="876300"/>
            <a:ext cx="152399" cy="152399"/>
          </a:xfrm>
          <a:prstGeom prst="straightConnector1">
            <a:avLst/>
          </a:prstGeom>
          <a:noFill/>
          <a:ln w="9525" cap="flat" cmpd="sng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8" name="Shape 448"/>
          <p:cNvCxnSpPr/>
          <p:nvPr/>
        </p:nvCxnSpPr>
        <p:spPr>
          <a:xfrm>
            <a:off x="8458200" y="800100"/>
            <a:ext cx="152399" cy="152399"/>
          </a:xfrm>
          <a:prstGeom prst="straightConnector1">
            <a:avLst/>
          </a:prstGeom>
          <a:noFill/>
          <a:ln w="9525" cap="flat" cmpd="sng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9" name="Shape 449"/>
          <p:cNvCxnSpPr/>
          <p:nvPr/>
        </p:nvCxnSpPr>
        <p:spPr>
          <a:xfrm>
            <a:off x="8839200" y="876300"/>
            <a:ext cx="152399" cy="152399"/>
          </a:xfrm>
          <a:prstGeom prst="straightConnector1">
            <a:avLst/>
          </a:prstGeom>
          <a:noFill/>
          <a:ln w="9525" cap="flat" cmpd="sng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0" name="Shape 450"/>
          <p:cNvCxnSpPr/>
          <p:nvPr/>
        </p:nvCxnSpPr>
        <p:spPr>
          <a:xfrm>
            <a:off x="8458200" y="647700"/>
            <a:ext cx="152399" cy="152399"/>
          </a:xfrm>
          <a:prstGeom prst="straightConnector1">
            <a:avLst/>
          </a:prstGeom>
          <a:noFill/>
          <a:ln w="9525" cap="flat" cmpd="sng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1" name="Shape 451"/>
          <p:cNvCxnSpPr/>
          <p:nvPr/>
        </p:nvCxnSpPr>
        <p:spPr>
          <a:xfrm>
            <a:off x="6324601" y="495300"/>
            <a:ext cx="1219199" cy="2684462"/>
          </a:xfrm>
          <a:prstGeom prst="straightConnector1">
            <a:avLst/>
          </a:prstGeom>
          <a:noFill/>
          <a:ln w="9525" cap="flat" cmpd="sng">
            <a:solidFill>
              <a:srgbClr val="FFCC6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52" name="Shape 452"/>
          <p:cNvCxnSpPr/>
          <p:nvPr/>
        </p:nvCxnSpPr>
        <p:spPr>
          <a:xfrm flipH="1">
            <a:off x="7543800" y="1104900"/>
            <a:ext cx="990599" cy="2074863"/>
          </a:xfrm>
          <a:prstGeom prst="straightConnector1">
            <a:avLst/>
          </a:prstGeom>
          <a:noFill/>
          <a:ln w="9525" cap="flat" cmpd="sng">
            <a:solidFill>
              <a:srgbClr val="FFCC66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53" name="Shape 453"/>
          <p:cNvSpPr/>
          <p:nvPr/>
        </p:nvSpPr>
        <p:spPr>
          <a:xfrm rot="1829144">
            <a:off x="7737475" y="160337"/>
            <a:ext cx="214313" cy="300036"/>
          </a:xfrm>
          <a:prstGeom prst="can">
            <a:avLst>
              <a:gd name="adj" fmla="val 35000"/>
            </a:avLst>
          </a:prstGeom>
          <a:solidFill>
            <a:srgbClr val="FF9933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454" name="Shape 454"/>
          <p:cNvCxnSpPr/>
          <p:nvPr/>
        </p:nvCxnSpPr>
        <p:spPr>
          <a:xfrm>
            <a:off x="7813675" y="393700"/>
            <a:ext cx="74612" cy="122237"/>
          </a:xfrm>
          <a:prstGeom prst="straightConnector1">
            <a:avLst/>
          </a:prstGeom>
          <a:noFill/>
          <a:ln w="9525" cap="flat" cmpd="sng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5" name="Shape 455"/>
          <p:cNvCxnSpPr/>
          <p:nvPr/>
        </p:nvCxnSpPr>
        <p:spPr>
          <a:xfrm>
            <a:off x="7862889" y="306387"/>
            <a:ext cx="74611" cy="122237"/>
          </a:xfrm>
          <a:prstGeom prst="straightConnector1">
            <a:avLst/>
          </a:prstGeom>
          <a:noFill/>
          <a:ln w="9525" cap="flat" cmpd="sng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6" name="Shape 456"/>
          <p:cNvCxnSpPr/>
          <p:nvPr/>
        </p:nvCxnSpPr>
        <p:spPr>
          <a:xfrm>
            <a:off x="7696200" y="220662"/>
            <a:ext cx="74612" cy="122237"/>
          </a:xfrm>
          <a:prstGeom prst="straightConnector1">
            <a:avLst/>
          </a:prstGeom>
          <a:noFill/>
          <a:ln w="9525" cap="flat" cmpd="sng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7" name="Shape 457"/>
          <p:cNvCxnSpPr/>
          <p:nvPr/>
        </p:nvCxnSpPr>
        <p:spPr>
          <a:xfrm>
            <a:off x="7927975" y="277812"/>
            <a:ext cx="74612" cy="122237"/>
          </a:xfrm>
          <a:prstGeom prst="straightConnector1">
            <a:avLst/>
          </a:prstGeom>
          <a:noFill/>
          <a:ln w="9525" cap="flat" cmpd="sng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8" name="Shape 458"/>
          <p:cNvCxnSpPr/>
          <p:nvPr/>
        </p:nvCxnSpPr>
        <p:spPr>
          <a:xfrm>
            <a:off x="7696200" y="68262"/>
            <a:ext cx="74612" cy="122237"/>
          </a:xfrm>
          <a:prstGeom prst="straightConnector1">
            <a:avLst/>
          </a:prstGeom>
          <a:noFill/>
          <a:ln w="9525" cap="flat" cmpd="sng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9" name="Shape 459"/>
          <p:cNvCxnSpPr/>
          <p:nvPr/>
        </p:nvCxnSpPr>
        <p:spPr>
          <a:xfrm flipH="1">
            <a:off x="7543800" y="419100"/>
            <a:ext cx="304799" cy="2743199"/>
          </a:xfrm>
          <a:prstGeom prst="straightConnector1">
            <a:avLst/>
          </a:prstGeom>
          <a:noFill/>
          <a:ln w="15875" cap="flat" cmpd="sng">
            <a:solidFill>
              <a:srgbClr val="FFCC66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62" name="Shape 462"/>
          <p:cNvSpPr txBox="1"/>
          <p:nvPr/>
        </p:nvSpPr>
        <p:spPr>
          <a:xfrm>
            <a:off x="458811" y="1752600"/>
            <a:ext cx="4837092" cy="163121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 dirty="0">
                <a:latin typeface="Calibri"/>
                <a:ea typeface="Calibri"/>
                <a:cs typeface="Calibri"/>
                <a:sym typeface="Calibri"/>
              </a:rPr>
              <a:t>Advantages: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800"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rgbClr val="0070C0"/>
              </a:buClr>
              <a:buSzPct val="100000"/>
              <a:buFont typeface="Arial"/>
              <a:buChar char="•"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Decouples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tide measurement from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survey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0070C0"/>
              </a:buClr>
              <a:buSzPct val="100000"/>
              <a:buFont typeface="Arial"/>
              <a:buChar char="•"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Reduces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vertical uncertainty from heave, dynamic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draft</a:t>
            </a:r>
          </a:p>
        </p:txBody>
      </p:sp>
      <p:sp>
        <p:nvSpPr>
          <p:cNvPr id="59" name="Shape 435"/>
          <p:cNvSpPr txBox="1"/>
          <p:nvPr/>
        </p:nvSpPr>
        <p:spPr>
          <a:xfrm>
            <a:off x="7536035" y="5364160"/>
            <a:ext cx="1534943" cy="627062"/>
          </a:xfrm>
          <a:prstGeom prst="rect">
            <a:avLst/>
          </a:prstGeom>
          <a:solidFill>
            <a:schemeClr val="tx1">
              <a:alpha val="50196"/>
            </a:scheme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solidFill>
                  <a:srgbClr val="E06107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Depth from Ship (measured)</a:t>
            </a:r>
            <a:endParaRPr lang="en-US" sz="1600" dirty="0">
              <a:solidFill>
                <a:srgbClr val="E06107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60" name="Shape 438"/>
          <p:cNvSpPr txBox="1"/>
          <p:nvPr/>
        </p:nvSpPr>
        <p:spPr>
          <a:xfrm rot="16200000">
            <a:off x="8265319" y="3621881"/>
            <a:ext cx="1897063" cy="8254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solidFill>
                  <a:srgbClr val="E06107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Sensor offset known</a:t>
            </a:r>
            <a:endParaRPr lang="en-US" sz="1600" dirty="0">
              <a:solidFill>
                <a:srgbClr val="E06107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61" name="Shape 429"/>
          <p:cNvCxnSpPr/>
          <p:nvPr/>
        </p:nvCxnSpPr>
        <p:spPr>
          <a:xfrm>
            <a:off x="6000750" y="5084762"/>
            <a:ext cx="1" cy="1089024"/>
          </a:xfrm>
          <a:prstGeom prst="straightConnector1">
            <a:avLst/>
          </a:prstGeom>
          <a:noFill/>
          <a:ln w="38100" cap="flat" cmpd="sng">
            <a:solidFill>
              <a:schemeClr val="accent1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</p:spPr>
      </p:cxnSp>
      <p:cxnSp>
        <p:nvCxnSpPr>
          <p:cNvPr id="65" name="Shape 421"/>
          <p:cNvCxnSpPr/>
          <p:nvPr/>
        </p:nvCxnSpPr>
        <p:spPr>
          <a:xfrm>
            <a:off x="5791201" y="2247900"/>
            <a:ext cx="3352799" cy="0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0" name="Shape 430"/>
          <p:cNvCxnSpPr/>
          <p:nvPr/>
        </p:nvCxnSpPr>
        <p:spPr>
          <a:xfrm>
            <a:off x="5859465" y="2252660"/>
            <a:ext cx="7936" cy="2832102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1" name="Shape 421"/>
          <p:cNvCxnSpPr/>
          <p:nvPr/>
        </p:nvCxnSpPr>
        <p:spPr>
          <a:xfrm>
            <a:off x="5791201" y="5084762"/>
            <a:ext cx="3352799" cy="0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2" name="Shape 442"/>
          <p:cNvCxnSpPr/>
          <p:nvPr/>
        </p:nvCxnSpPr>
        <p:spPr>
          <a:xfrm>
            <a:off x="8686800" y="3103562"/>
            <a:ext cx="152399" cy="0"/>
          </a:xfrm>
          <a:prstGeom prst="straightConnector1">
            <a:avLst/>
          </a:prstGeom>
          <a:noFill/>
          <a:ln w="38100" cap="flat" cmpd="sng">
            <a:solidFill>
              <a:srgbClr val="E0610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1" name="Shape 441"/>
          <p:cNvCxnSpPr/>
          <p:nvPr/>
        </p:nvCxnSpPr>
        <p:spPr>
          <a:xfrm>
            <a:off x="8839200" y="3086100"/>
            <a:ext cx="0" cy="1904999"/>
          </a:xfrm>
          <a:prstGeom prst="straightConnector1">
            <a:avLst/>
          </a:prstGeom>
          <a:noFill/>
          <a:ln w="38100" cap="flat" cmpd="sng">
            <a:solidFill>
              <a:srgbClr val="E0610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Rectangle 9"/>
          <p:cNvSpPr/>
          <p:nvPr/>
        </p:nvSpPr>
        <p:spPr>
          <a:xfrm>
            <a:off x="457200" y="3733800"/>
            <a:ext cx="5194187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Requires:</a:t>
            </a:r>
          </a:p>
          <a:p>
            <a:pPr lvl="0">
              <a:spcBef>
                <a:spcPts val="0"/>
              </a:spcBef>
            </a:pPr>
            <a:endParaRPr lang="en-US" sz="700" b="1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spcBef>
                <a:spcPts val="0"/>
              </a:spcBef>
              <a:buClr>
                <a:srgbClr val="0070C0"/>
              </a:buClr>
              <a:buSzPct val="100000"/>
              <a:buFont typeface="Arial"/>
              <a:buChar char="•"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Advanced TSS that extends offshore</a:t>
            </a:r>
          </a:p>
          <a:p>
            <a:pPr marL="285750" indent="-285750">
              <a:spcBef>
                <a:spcPts val="0"/>
              </a:spcBef>
              <a:buClr>
                <a:srgbClr val="0070C0"/>
              </a:buClr>
              <a:buSzPct val="100000"/>
              <a:buFont typeface="Arial"/>
              <a:buChar char="•"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Validation against existing hydro survey techniques (TCARI)</a:t>
            </a:r>
          </a:p>
          <a:p>
            <a:pPr marL="285750" lvl="0" indent="-285750">
              <a:spcBef>
                <a:spcPts val="0"/>
              </a:spcBef>
              <a:buClr>
                <a:srgbClr val="0070C0"/>
              </a:buClr>
              <a:buSzPct val="100000"/>
              <a:buFont typeface="Arial"/>
              <a:buChar char="•"/>
            </a:pPr>
            <a:endParaRPr lang="en-US"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Slide Number Placeholder 2"/>
          <p:cNvSpPr txBox="1">
            <a:spLocks/>
          </p:cNvSpPr>
          <p:nvPr/>
        </p:nvSpPr>
        <p:spPr>
          <a:xfrm>
            <a:off x="24161" y="6558488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endParaRPr lang="en-US" sz="1400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53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/>
        </p:nvSpPr>
        <p:spPr>
          <a:xfrm>
            <a:off x="0" y="30479"/>
            <a:ext cx="9144000" cy="609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Future </a:t>
            </a:r>
            <a:r>
              <a:rPr lang="en-US" sz="2800" b="1" dirty="0" smtClean="0">
                <a:latin typeface="Calibri"/>
                <a:ea typeface="Calibri"/>
                <a:cs typeface="Calibri"/>
                <a:sym typeface="Calibri"/>
              </a:rPr>
              <a:t>Enhancements</a:t>
            </a: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smtClean="0"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2800" b="1" dirty="0" err="1" smtClean="0">
                <a:latin typeface="Calibri"/>
                <a:ea typeface="Calibri"/>
                <a:cs typeface="Calibri"/>
                <a:sym typeface="Calibri"/>
              </a:rPr>
              <a:t>VDatum</a:t>
            </a:r>
            <a:endParaRPr lang="en-US" sz="28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Shape 299"/>
          <p:cNvPicPr preferRelativeResize="0"/>
          <p:nvPr/>
        </p:nvPicPr>
        <p:blipFill rotWithShape="1">
          <a:blip r:embed="rId3">
            <a:alphaModFix/>
          </a:blip>
          <a:srcRect l="16250" t="47179" r="60417" b="15215"/>
          <a:stretch/>
        </p:blipFill>
        <p:spPr>
          <a:xfrm>
            <a:off x="228601" y="4129661"/>
            <a:ext cx="2133599" cy="2095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Shape 300"/>
          <p:cNvSpPr txBox="1"/>
          <p:nvPr/>
        </p:nvSpPr>
        <p:spPr>
          <a:xfrm>
            <a:off x="2005396" y="538247"/>
            <a:ext cx="4876799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New </a:t>
            </a:r>
            <a:r>
              <a:rPr lang="en-US" sz="16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Transformation </a:t>
            </a:r>
            <a:r>
              <a:rPr lang="en-US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Roadmap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based on </a:t>
            </a:r>
            <a:r>
              <a:rPr lang="en-US" sz="16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new Gravimetric GEOID2022</a:t>
            </a:r>
            <a:endParaRPr lang="en-US"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9" name="Shape 301" descr="Tx.jpg"/>
          <p:cNvPicPr preferRelativeResize="0"/>
          <p:nvPr/>
        </p:nvPicPr>
        <p:blipFill rotWithShape="1">
          <a:blip r:embed="rId4">
            <a:alphaModFix/>
          </a:blip>
          <a:srcRect l="5154" t="5459" r="6392" b="5460"/>
          <a:stretch/>
        </p:blipFill>
        <p:spPr>
          <a:xfrm>
            <a:off x="2866306" y="4170241"/>
            <a:ext cx="2608997" cy="1860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Shape 302" descr="IMG_02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48723" y="1122743"/>
            <a:ext cx="2411358" cy="1870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Shape 304"/>
          <p:cNvSpPr txBox="1"/>
          <p:nvPr/>
        </p:nvSpPr>
        <p:spPr>
          <a:xfrm>
            <a:off x="6205305" y="533400"/>
            <a:ext cx="2862495" cy="8302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sz="16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GPS on </a:t>
            </a:r>
            <a:r>
              <a:rPr lang="en-US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benchmarks Campaign to </a:t>
            </a:r>
            <a:r>
              <a:rPr lang="en-US" sz="16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determine new relationships</a:t>
            </a:r>
            <a:endParaRPr lang="en-US"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2" name="Shape 305"/>
          <p:cNvSpPr txBox="1"/>
          <p:nvPr/>
        </p:nvSpPr>
        <p:spPr>
          <a:xfrm>
            <a:off x="2630611" y="3585561"/>
            <a:ext cx="3048000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Satellite Altimetry/Derived Products  to better understand offshore TSS</a:t>
            </a:r>
          </a:p>
        </p:txBody>
      </p:sp>
      <p:sp>
        <p:nvSpPr>
          <p:cNvPr id="23" name="Shape 306"/>
          <p:cNvSpPr txBox="1"/>
          <p:nvPr/>
        </p:nvSpPr>
        <p:spPr>
          <a:xfrm>
            <a:off x="41848" y="3581400"/>
            <a:ext cx="2318794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4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GPS 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tide buoys to be utilized for data input and validation</a:t>
            </a:r>
          </a:p>
        </p:txBody>
      </p:sp>
      <p:pic>
        <p:nvPicPr>
          <p:cNvPr id="24" name="Shape 307" descr="https://sentinel.esa.int/image/image_gallery?uuid=67e38ba2-9786-43a8-b9b0-f862956a9c9d&amp;groupId=247904&amp;t=13554954228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86140" y="4149147"/>
            <a:ext cx="2471886" cy="1923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Shape 308"/>
          <p:cNvSpPr txBox="1"/>
          <p:nvPr/>
        </p:nvSpPr>
        <p:spPr>
          <a:xfrm>
            <a:off x="5816278" y="3581400"/>
            <a:ext cx="3327722" cy="738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Re-tracked coastal altimetry data to capture nearshore sea surface height signal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8889" r="833" b="1111"/>
          <a:stretch/>
        </p:blipFill>
        <p:spPr>
          <a:xfrm>
            <a:off x="2880396" y="1107203"/>
            <a:ext cx="2990997" cy="1856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Rectangle 28"/>
          <p:cNvSpPr/>
          <p:nvPr/>
        </p:nvSpPr>
        <p:spPr>
          <a:xfrm>
            <a:off x="52875" y="3169198"/>
            <a:ext cx="7257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of Next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Generation TSS</a:t>
            </a:r>
            <a:r>
              <a:rPr lang="en-US" sz="2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wish list)</a:t>
            </a:r>
          </a:p>
        </p:txBody>
      </p:sp>
      <p:sp>
        <p:nvSpPr>
          <p:cNvPr id="30" name="Slide Number Placeholder 2"/>
          <p:cNvSpPr txBox="1">
            <a:spLocks/>
          </p:cNvSpPr>
          <p:nvPr/>
        </p:nvSpPr>
        <p:spPr>
          <a:xfrm>
            <a:off x="24161" y="6558488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endParaRPr lang="en-US" sz="1400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Shape 329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 t="3230"/>
          <a:stretch/>
        </p:blipFill>
        <p:spPr>
          <a:xfrm>
            <a:off x="222975" y="1104023"/>
            <a:ext cx="2150583" cy="1859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Shape 304"/>
          <p:cNvSpPr txBox="1"/>
          <p:nvPr/>
        </p:nvSpPr>
        <p:spPr>
          <a:xfrm>
            <a:off x="-103808" y="530468"/>
            <a:ext cx="2862495" cy="8302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sz="16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Incorporation of Spatially-Varying Uncertainty Model</a:t>
            </a:r>
            <a:endParaRPr lang="en-US"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125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04101"/>
            <a:ext cx="5029200" cy="37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Rectangle 28"/>
          <p:cNvSpPr/>
          <p:nvPr/>
        </p:nvSpPr>
        <p:spPr>
          <a:xfrm>
            <a:off x="36861" y="4632206"/>
            <a:ext cx="8915400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</a:pPr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  <a:cs typeface="+mn-cs"/>
              </a:rPr>
              <a:t>Thank you.</a:t>
            </a:r>
            <a:br>
              <a:rPr lang="en-US" sz="4400" b="1" dirty="0">
                <a:solidFill>
                  <a:prstClr val="black"/>
                </a:solidFill>
                <a:latin typeface="Calibri Light" panose="020F0302020204030204"/>
                <a:cs typeface="+mn-cs"/>
              </a:rPr>
            </a:br>
            <a:r>
              <a:rPr lang="en-US" sz="4400" b="1" dirty="0" smtClean="0">
                <a:solidFill>
                  <a:prstClr val="black"/>
                </a:solidFill>
                <a:latin typeface="Calibri Light" panose="020F0302020204030204"/>
                <a:cs typeface="+mn-cs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Calibri Light" panose="020F0302020204030204"/>
                <a:cs typeface="+mn-cs"/>
              </a:rPr>
              <a:t>Up 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/>
                <a:cs typeface="+mn-cs"/>
              </a:rPr>
              <a:t>next</a:t>
            </a:r>
            <a:r>
              <a:rPr lang="en-US" sz="2800" b="1" dirty="0" smtClean="0">
                <a:solidFill>
                  <a:prstClr val="black"/>
                </a:solidFill>
                <a:latin typeface="Calibri Light" panose="020F0302020204030204"/>
                <a:cs typeface="+mn-cs"/>
              </a:rPr>
              <a:t>: </a:t>
            </a:r>
            <a:r>
              <a:rPr lang="en-US" sz="4400" b="1" dirty="0" smtClean="0">
                <a:solidFill>
                  <a:prstClr val="black"/>
                </a:solidFill>
                <a:latin typeface="Calibri Light" panose="020F0302020204030204"/>
                <a:cs typeface="+mn-cs"/>
              </a:rPr>
              <a:t>Part 2</a:t>
            </a:r>
            <a:r>
              <a:rPr lang="en-US" sz="4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Water Level </a:t>
            </a:r>
            <a:r>
              <a:rPr lang="en-US" sz="44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Datums</a:t>
            </a:r>
            <a:endParaRPr lang="en-US" sz="44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Calibri Light" panose="020F0302020204030204"/>
                <a:cs typeface="+mn-cs"/>
              </a:rPr>
              <a:t> </a:t>
            </a:r>
            <a:endParaRPr lang="en-US" sz="4400" dirty="0">
              <a:solidFill>
                <a:prstClr val="black"/>
              </a:solidFill>
              <a:latin typeface="Calibri Light" panose="020F0302020204030204"/>
              <a:cs typeface="+mn-cs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-2232118" y="4429172"/>
            <a:ext cx="2739526" cy="2791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314701" y="4230975"/>
            <a:ext cx="52795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Little </a:t>
            </a:r>
            <a:r>
              <a:rPr lang="en-US" sz="1600" i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Koniuji</a:t>
            </a:r>
            <a:r>
              <a:rPr lang="en-US" sz="160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Island, Alaska.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GPS Base Station in support of NOAA-S </a:t>
            </a:r>
            <a:r>
              <a:rPr lang="en-US" sz="1600" i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Fairweather</a:t>
            </a:r>
            <a:r>
              <a:rPr lang="en-US" sz="160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hydrographic </a:t>
            </a:r>
            <a:r>
              <a:rPr lang="en-US" sz="1600" i="1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operations (</a:t>
            </a:r>
            <a:r>
              <a:rPr lang="en-US" sz="160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Weston </a:t>
            </a:r>
            <a:r>
              <a:rPr lang="en-US" sz="1600" i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Renound</a:t>
            </a:r>
            <a:r>
              <a:rPr lang="en-US" sz="160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, 2007</a:t>
            </a:r>
            <a:r>
              <a:rPr lang="en-US" sz="1600" i="1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).</a:t>
            </a:r>
            <a:endParaRPr lang="en-US" sz="1600" i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1" name="Slide Number Placeholder 2"/>
          <p:cNvSpPr txBox="1">
            <a:spLocks/>
          </p:cNvSpPr>
          <p:nvPr/>
        </p:nvSpPr>
        <p:spPr>
          <a:xfrm>
            <a:off x="24161" y="6558488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endParaRPr lang="en-US" sz="1400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50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4378351" y="533400"/>
            <a:ext cx="4389120" cy="5105400"/>
          </a:xfrm>
          <a:prstGeom prst="rect">
            <a:avLst/>
          </a:prstGeom>
          <a:solidFill>
            <a:srgbClr val="D5DFE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9" t="19253" r="7923" b="7711"/>
          <a:stretch/>
        </p:blipFill>
        <p:spPr>
          <a:xfrm>
            <a:off x="84279" y="151160"/>
            <a:ext cx="3996312" cy="4612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78351" y="435719"/>
            <a:ext cx="4389120" cy="173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  <a:endParaRPr lang="en-US" sz="44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4411008" y="2173079"/>
            <a:ext cx="4294072" cy="3762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Tx/>
              <a:buSzPct val="100000"/>
              <a:buFont typeface="Tw Cen MT" panose="020B0602020104020603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National Spatial Reference System (NSRS)</a:t>
            </a:r>
          </a:p>
          <a:p>
            <a:pPr marL="0" marR="0" lvl="0" indent="0" algn="ctr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Tx/>
              <a:buSzPct val="100000"/>
              <a:buFont typeface="Tw Cen MT" panose="020B0602020104020603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Tx/>
              <a:buSzPct val="100000"/>
              <a:buFont typeface="Tw Cen MT" panose="020B0602020104020603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NSRS Modernization</a:t>
            </a:r>
          </a:p>
          <a:p>
            <a:pPr marL="0" marR="0" lvl="0" indent="0" algn="ctr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Tx/>
              <a:buSzPct val="100000"/>
              <a:buFont typeface="Tw Cen MT" panose="020B0602020104020603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Tx/>
              <a:buSzPct val="100000"/>
              <a:buFont typeface="Tw Cen MT" panose="020B0602020104020603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VDatum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Tx/>
              <a:buSzPct val="100000"/>
              <a:buFont typeface="Tw Cen MT" panose="020B0602020104020603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Tx/>
              <a:buSzPct val="100000"/>
              <a:buFont typeface="Tw Cen MT" panose="020B0602020104020603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Tx/>
              <a:buSzPct val="100000"/>
              <a:buFont typeface="Tw Cen MT" panose="020B0602020104020603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279" y="4818231"/>
            <a:ext cx="3996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NOAA-S Rainier crew uses GPS to measure the position of an aid to navigation near Ketchikan, AK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(Damian Manda, 2009)</a:t>
            </a:r>
          </a:p>
        </p:txBody>
      </p:sp>
      <p:sp>
        <p:nvSpPr>
          <p:cNvPr id="16" name="Slide Number Placeholder 2"/>
          <p:cNvSpPr txBox="1">
            <a:spLocks/>
          </p:cNvSpPr>
          <p:nvPr/>
        </p:nvSpPr>
        <p:spPr>
          <a:xfrm>
            <a:off x="24161" y="6558488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5917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198437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National Spatial Reference System (NSRS)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0" y="1576439"/>
            <a:ext cx="9144000" cy="1961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consistent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geospatial framework to meet the economic, social, and environmental positioning needs of our Nation.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Foundational elements include: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57890" y="2587724"/>
            <a:ext cx="3346304" cy="1200329"/>
          </a:xfrm>
          <a:prstGeom prst="rect">
            <a:avLst/>
          </a:prstGeom>
          <a:ln w="19050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0"/>
              </a:rPr>
              <a:t>Latitude • Longitude • Elevation • Gravity • Shoreline 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0"/>
              </a:rPr>
              <a:t>Position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0"/>
              </a:rPr>
              <a:t>      +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0"/>
              </a:rPr>
              <a:t>changes over time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0" t="14468" r="8228" b="15302"/>
          <a:stretch/>
        </p:blipFill>
        <p:spPr>
          <a:xfrm>
            <a:off x="4468416" y="4028927"/>
            <a:ext cx="2008584" cy="1899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7" t="941" r="12313" b="16235"/>
          <a:stretch/>
        </p:blipFill>
        <p:spPr>
          <a:xfrm>
            <a:off x="230180" y="4038600"/>
            <a:ext cx="1446220" cy="1899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" t="3166" r="2586" b="3981"/>
          <a:stretch/>
        </p:blipFill>
        <p:spPr>
          <a:xfrm>
            <a:off x="1981200" y="4023254"/>
            <a:ext cx="2142590" cy="1899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699" y="4028927"/>
            <a:ext cx="1821701" cy="1918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1676400" y="4724400"/>
            <a:ext cx="253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+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14800" y="4724400"/>
            <a:ext cx="253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80284" y="4724400"/>
            <a:ext cx="253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=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200" y="5943600"/>
            <a:ext cx="991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Reliable charts and maps require data from disparate sources and dates to be aligned</a:t>
            </a:r>
          </a:p>
        </p:txBody>
      </p:sp>
      <p:sp>
        <p:nvSpPr>
          <p:cNvPr id="27" name="Slide Number Placeholder 2"/>
          <p:cNvSpPr txBox="1">
            <a:spLocks/>
          </p:cNvSpPr>
          <p:nvPr/>
        </p:nvSpPr>
        <p:spPr>
          <a:xfrm>
            <a:off x="24161" y="6558488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1400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54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-17254" y="-30163"/>
            <a:ext cx="91612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NSRS of Today </a:t>
            </a: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(simplified)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0" y="1068790"/>
            <a:ext cx="9143999" cy="4874810"/>
            <a:chOff x="1286400" y="1068790"/>
            <a:chExt cx="7857599" cy="418901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duotone>
                <a:srgbClr val="E7E6E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110"/>
            <a:stretch/>
          </p:blipFill>
          <p:spPr>
            <a:xfrm flipH="1">
              <a:off x="2191862" y="1068790"/>
              <a:ext cx="1500388" cy="418901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duotone>
                <a:srgbClr val="E7E6E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0" r="76110"/>
            <a:stretch/>
          </p:blipFill>
          <p:spPr>
            <a:xfrm>
              <a:off x="1286400" y="1068790"/>
              <a:ext cx="945844" cy="418901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duotone>
                <a:srgbClr val="E7E6E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170"/>
            <a:stretch/>
          </p:blipFill>
          <p:spPr>
            <a:xfrm>
              <a:off x="3690684" y="1068790"/>
              <a:ext cx="5453315" cy="4189010"/>
            </a:xfrm>
            <a:prstGeom prst="rect">
              <a:avLst/>
            </a:prstGeom>
          </p:spPr>
        </p:pic>
      </p:grpSp>
      <p:sp>
        <p:nvSpPr>
          <p:cNvPr id="22" name="Content Placeholder 2"/>
          <p:cNvSpPr txBox="1">
            <a:spLocks/>
          </p:cNvSpPr>
          <p:nvPr/>
        </p:nvSpPr>
        <p:spPr>
          <a:xfrm>
            <a:off x="416908" y="1324776"/>
            <a:ext cx="4547570" cy="383044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bin"/>
              <a:cs typeface="Cabin"/>
              <a:sym typeface="Cabi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bin"/>
                <a:cs typeface="Cabin"/>
                <a:sym typeface="Cabin"/>
              </a:rPr>
              <a:t>Primary elements: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bin"/>
                <a:cs typeface="Cabin"/>
                <a:sym typeface="Cabin"/>
              </a:rPr>
              <a:t>Horizontal North American Datum of 1983 -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bin"/>
                <a:cs typeface="Cabin"/>
                <a:sym typeface="Cabin"/>
              </a:rPr>
              <a:t>NAD 83(2011)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bin"/>
                <a:cs typeface="Cabin"/>
                <a:sym typeface="Cabin"/>
              </a:rPr>
              <a:t>coordinates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bin"/>
                <a:cs typeface="Cabin"/>
                <a:sym typeface="Cabin"/>
              </a:rPr>
              <a:t>Vertical North American Vertical Datum of 1988  -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bin"/>
                <a:cs typeface="Cabin"/>
                <a:sym typeface="Cabin"/>
              </a:rPr>
              <a:t>NAVD88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bin"/>
                <a:cs typeface="Cabin"/>
                <a:sym typeface="Cabin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bin"/>
                <a:cs typeface="Cabin"/>
                <a:sym typeface="Cabin"/>
              </a:rPr>
              <a:t>orthometric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bin"/>
                <a:cs typeface="Cabin"/>
                <a:sym typeface="Cabin"/>
              </a:rPr>
              <a:t> heights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kern="0" noProof="0" dirty="0" smtClean="0">
              <a:solidFill>
                <a:srgbClr val="000000"/>
              </a:solidFill>
              <a:latin typeface="Calibri" panose="020F0502020204030204"/>
              <a:ea typeface="Cabin"/>
              <a:cs typeface="Cabin"/>
              <a:sym typeface="Cabi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bin"/>
                <a:cs typeface="Cabin"/>
                <a:sym typeface="Cabin"/>
              </a:rPr>
              <a:t>These</a:t>
            </a:r>
            <a:r>
              <a:rPr kumimoji="0" lang="en-US" sz="2800" b="0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bin"/>
                <a:cs typeface="Cabin"/>
                <a:sym typeface="Cabin"/>
              </a:rPr>
              <a:t> elements are </a:t>
            </a:r>
            <a:r>
              <a:rPr kumimoji="0" lang="en-US" sz="2800" b="1" i="0" u="none" strike="noStrike" kern="0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bin"/>
                <a:cs typeface="Cabin"/>
                <a:sym typeface="Cabin"/>
              </a:rPr>
              <a:t>geodetic </a:t>
            </a:r>
            <a:r>
              <a:rPr kumimoji="0" lang="en-US" sz="2800" b="1" i="0" u="none" strike="noStrike" kern="0" cap="none" spc="0" normalizeH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bin"/>
                <a:cs typeface="Cabin"/>
                <a:sym typeface="Cabin"/>
              </a:rPr>
              <a:t>datums</a:t>
            </a:r>
            <a:r>
              <a:rPr kumimoji="0" lang="en-US" sz="2800" b="0" i="0" u="none" strike="noStrike" kern="0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bin"/>
                <a:cs typeface="Cabin"/>
                <a:sym typeface="Cabin"/>
              </a:rPr>
              <a:t> </a:t>
            </a:r>
            <a:r>
              <a:rPr kumimoji="0" lang="en-US" sz="2800" b="0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bin"/>
                <a:cs typeface="Cabin"/>
                <a:sym typeface="Cabin"/>
              </a:rPr>
              <a:t>that define the shape and size of the earth to enable precise positioning 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bin"/>
              <a:cs typeface="Cabin"/>
              <a:sym typeface="Cabin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bin"/>
              <a:cs typeface="Cabin"/>
              <a:sym typeface="Cabi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bin"/>
                <a:cs typeface="Cabin"/>
                <a:sym typeface="Cabin"/>
              </a:rPr>
              <a:t>System based on connections to published passive control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bin"/>
              <a:cs typeface="Cabin"/>
              <a:sym typeface="Cabin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286001" y="4495800"/>
            <a:ext cx="3200400" cy="381000"/>
          </a:xfrm>
          <a:custGeom>
            <a:avLst/>
            <a:gdLst>
              <a:gd name="connsiteX0" fmla="*/ 0 w 4475181"/>
              <a:gd name="connsiteY0" fmla="*/ 473336 h 473336"/>
              <a:gd name="connsiteX1" fmla="*/ 3829723 w 4475181"/>
              <a:gd name="connsiteY1" fmla="*/ 473336 h 473336"/>
              <a:gd name="connsiteX2" fmla="*/ 4475181 w 4475181"/>
              <a:gd name="connsiteY2" fmla="*/ 0 h 47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75181" h="473336">
                <a:moveTo>
                  <a:pt x="0" y="473336"/>
                </a:moveTo>
                <a:lnTo>
                  <a:pt x="3829723" y="473336"/>
                </a:lnTo>
                <a:lnTo>
                  <a:pt x="4475181" y="0"/>
                </a:lnTo>
              </a:path>
            </a:pathLst>
          </a:cu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5972976"/>
            <a:ext cx="9144000" cy="123024"/>
          </a:xfrm>
          <a:prstGeom prst="rect">
            <a:avLst/>
          </a:prstGeom>
          <a:solidFill>
            <a:srgbClr val="678B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Slide Number Placeholder 2"/>
          <p:cNvSpPr txBox="1">
            <a:spLocks/>
          </p:cNvSpPr>
          <p:nvPr/>
        </p:nvSpPr>
        <p:spPr>
          <a:xfrm>
            <a:off x="24161" y="6558488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9997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NGS Provides Tools to Access the NSRS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46197" y="1466259"/>
            <a:ext cx="3442110" cy="1818437"/>
            <a:chOff x="527462" y="1600300"/>
            <a:chExt cx="5012728" cy="254571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l="43405"/>
            <a:stretch/>
          </p:blipFill>
          <p:spPr>
            <a:xfrm>
              <a:off x="1628689" y="1604625"/>
              <a:ext cx="3911501" cy="2541392"/>
            </a:xfrm>
            <a:prstGeom prst="rect">
              <a:avLst/>
            </a:prstGeom>
            <a:ln w="19050"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r="84378"/>
            <a:stretch/>
          </p:blipFill>
          <p:spPr>
            <a:xfrm>
              <a:off x="527462" y="1600300"/>
              <a:ext cx="1079711" cy="2541392"/>
            </a:xfrm>
            <a:prstGeom prst="rect">
              <a:avLst/>
            </a:prstGeom>
            <a:ln w="19050"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3" name="TextBox 22"/>
          <p:cNvSpPr txBox="1"/>
          <p:nvPr/>
        </p:nvSpPr>
        <p:spPr>
          <a:xfrm>
            <a:off x="546197" y="1002397"/>
            <a:ext cx="3442110" cy="646331"/>
          </a:xfrm>
          <a:prstGeom prst="rect">
            <a:avLst/>
          </a:prstGeom>
          <a:solidFill>
            <a:srgbClr val="678BA3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C00000"/>
                </a:solidFill>
                <a:latin typeface="Calibri" panose="020F0502020204030204"/>
                <a:cs typeface="+mn-cs"/>
              </a:rPr>
              <a:t>Integrated Database (IDB) </a:t>
            </a:r>
            <a:r>
              <a:rPr lang="en-US" dirty="0">
                <a:solidFill>
                  <a:schemeClr val="bg1"/>
                </a:solidFill>
                <a:latin typeface="Calibri" panose="020F0502020204030204"/>
                <a:cs typeface="+mn-cs"/>
              </a:rPr>
              <a:t>of Published Control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94750" y="4093362"/>
            <a:ext cx="4099112" cy="2002638"/>
            <a:chOff x="0" y="1103313"/>
            <a:chExt cx="9144000" cy="3387725"/>
          </a:xfrm>
        </p:grpSpPr>
        <p:pic>
          <p:nvPicPr>
            <p:cNvPr id="25" name="Picture 11" descr="DanglingRope DR2 disk small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5078" r="11719" b="9766"/>
            <a:stretch>
              <a:fillRect/>
            </a:stretch>
          </p:blipFill>
          <p:spPr bwMode="auto">
            <a:xfrm>
              <a:off x="0" y="1103313"/>
              <a:ext cx="2193925" cy="16541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2" descr="104_0463"/>
            <p:cNvPicPr>
              <a:picLocks noChangeArrowheads="1"/>
            </p:cNvPicPr>
            <p:nvPr/>
          </p:nvPicPr>
          <p:blipFill>
            <a:blip r:embed="rId5" cstate="print">
              <a:lum bright="-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0" t="23425" r="14583"/>
            <a:stretch>
              <a:fillRect/>
            </a:stretch>
          </p:blipFill>
          <p:spPr bwMode="auto">
            <a:xfrm>
              <a:off x="6950075" y="1116013"/>
              <a:ext cx="2193925" cy="15938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Line 13"/>
            <p:cNvSpPr>
              <a:spLocks noChangeShapeType="1"/>
            </p:cNvSpPr>
            <p:nvPr/>
          </p:nvSpPr>
          <p:spPr bwMode="auto">
            <a:xfrm flipV="1">
              <a:off x="1181100" y="1611313"/>
              <a:ext cx="6907213" cy="227012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prstDash val="sysDot"/>
              <a:round/>
              <a:headEnd type="oval" w="sm" len="med"/>
              <a:tailEnd type="oval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pic>
          <p:nvPicPr>
            <p:cNvPr id="28" name="Picture 13" descr="OPUS schematic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9775" y="1265238"/>
              <a:ext cx="5133975" cy="3225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194751" y="3468469"/>
            <a:ext cx="4099112" cy="646331"/>
          </a:xfrm>
          <a:prstGeom prst="rect">
            <a:avLst/>
          </a:prstGeom>
          <a:solidFill>
            <a:srgbClr val="678BA3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  <a:cs typeface="+mn-cs"/>
              </a:rPr>
              <a:t>Online Positioning User Service (</a:t>
            </a:r>
            <a:r>
              <a:rPr lang="en-US" b="1" dirty="0">
                <a:solidFill>
                  <a:srgbClr val="C00000"/>
                </a:solidFill>
                <a:latin typeface="Calibri" panose="020F0502020204030204"/>
                <a:cs typeface="+mn-cs"/>
              </a:rPr>
              <a:t>OPUS</a:t>
            </a:r>
            <a:r>
              <a:rPr lang="en-US" dirty="0">
                <a:solidFill>
                  <a:schemeClr val="bg1"/>
                </a:solidFill>
                <a:latin typeface="Calibri" panose="020F0502020204030204"/>
                <a:cs typeface="+mn-cs"/>
              </a:rPr>
              <a:t>) Tool Suite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9" t="36061" b="17795"/>
          <a:stretch/>
        </p:blipFill>
        <p:spPr>
          <a:xfrm>
            <a:off x="5024809" y="1437538"/>
            <a:ext cx="3667988" cy="1882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5024809" y="1002396"/>
            <a:ext cx="3663019" cy="646331"/>
          </a:xfrm>
          <a:prstGeom prst="rect">
            <a:avLst/>
          </a:prstGeom>
          <a:solidFill>
            <a:srgbClr val="678BA3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  <a:cs typeface="+mn-cs"/>
              </a:rPr>
              <a:t>Continuously Operating Reference Stations (</a:t>
            </a:r>
            <a:r>
              <a:rPr lang="en-US" b="1" dirty="0">
                <a:solidFill>
                  <a:srgbClr val="C00000"/>
                </a:solidFill>
                <a:latin typeface="Calibri" panose="020F0502020204030204"/>
                <a:cs typeface="+mn-cs"/>
              </a:rPr>
              <a:t>CORS</a:t>
            </a:r>
            <a:r>
              <a:rPr lang="en-US" dirty="0">
                <a:solidFill>
                  <a:schemeClr val="bg1"/>
                </a:solidFill>
                <a:latin typeface="Calibri" panose="020F0502020204030204"/>
                <a:cs typeface="+mn-cs"/>
              </a:rPr>
              <a:t>)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4809" y="4093361"/>
            <a:ext cx="3663019" cy="1999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ctangle 32"/>
          <p:cNvSpPr/>
          <p:nvPr/>
        </p:nvSpPr>
        <p:spPr>
          <a:xfrm>
            <a:off x="5024809" y="3429000"/>
            <a:ext cx="3663018" cy="646331"/>
          </a:xfrm>
          <a:prstGeom prst="rect">
            <a:avLst/>
          </a:prstGeom>
          <a:solidFill>
            <a:srgbClr val="678BA3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  <a:cs typeface="+mn-cs"/>
              </a:rPr>
              <a:t>Coordinate Conversion and Transformation Tools</a:t>
            </a:r>
          </a:p>
        </p:txBody>
      </p:sp>
      <p:sp>
        <p:nvSpPr>
          <p:cNvPr id="37" name="Slide Number Placeholder 2"/>
          <p:cNvSpPr txBox="1">
            <a:spLocks/>
          </p:cNvSpPr>
          <p:nvPr/>
        </p:nvSpPr>
        <p:spPr>
          <a:xfrm>
            <a:off x="24161" y="6558488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6981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ysClr val="windowText" lastClr="000000"/>
                </a:solidFill>
                <a:latin typeface="Calibri Light" panose="020F0302020204030204"/>
              </a:rPr>
              <a:t>Supporting GPS Access to NSRS Heights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0" y="5638800"/>
            <a:ext cx="9144000" cy="5532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NGS is refining the</a:t>
            </a:r>
            <a:r>
              <a:rPr kumimoji="0" lang="en-US" altLang="en-US" sz="26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600" dirty="0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gravimetric </a:t>
            </a: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geoid model with </a:t>
            </a: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GRAV-D Project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-1676400" y="2971800"/>
            <a:ext cx="11963400" cy="2819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/>
          <a:srcRect l="61550" t="-109516" b="-40466"/>
          <a:stretch/>
        </p:blipFill>
        <p:spPr>
          <a:xfrm>
            <a:off x="5257800" y="3922637"/>
            <a:ext cx="3551320" cy="381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/>
          <a:srcRect l="61801" t="-69338" r="-1" b="-43500"/>
          <a:stretch/>
        </p:blipFill>
        <p:spPr>
          <a:xfrm>
            <a:off x="5257800" y="4227437"/>
            <a:ext cx="3554368" cy="4572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673195" y="3954093"/>
            <a:ext cx="760144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w Cen MT Condensed" panose="020B0606020104020203"/>
                <a:cs typeface="+mn-cs"/>
              </a:rPr>
              <a:t>Ellipsoid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Tw Cen MT Condensed" panose="020B0606020104020203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768609" y="4356487"/>
            <a:ext cx="629804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w Cen MT Condensed" panose="020B0606020104020203"/>
                <a:cs typeface="+mn-cs"/>
              </a:rPr>
              <a:t>Geoid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w Cen MT Condensed" panose="020B0606020104020203"/>
              <a:cs typeface="+mn-cs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5289097" y="3694037"/>
            <a:ext cx="3473903" cy="595994"/>
          </a:xfrm>
          <a:custGeom>
            <a:avLst/>
            <a:gdLst>
              <a:gd name="connsiteX0" fmla="*/ 4600575 w 4600575"/>
              <a:gd name="connsiteY0" fmla="*/ 0 h 1257300"/>
              <a:gd name="connsiteX1" fmla="*/ 1724025 w 4600575"/>
              <a:gd name="connsiteY1" fmla="*/ 285750 h 1257300"/>
              <a:gd name="connsiteX2" fmla="*/ 0 w 4600575"/>
              <a:gd name="connsiteY2" fmla="*/ 1257300 h 1257300"/>
              <a:gd name="connsiteX0" fmla="*/ 4600575 w 4600575"/>
              <a:gd name="connsiteY0" fmla="*/ 0 h 1257300"/>
              <a:gd name="connsiteX1" fmla="*/ 2105026 w 4600575"/>
              <a:gd name="connsiteY1" fmla="*/ 190400 h 1257300"/>
              <a:gd name="connsiteX2" fmla="*/ 1724025 w 4600575"/>
              <a:gd name="connsiteY2" fmla="*/ 285750 h 1257300"/>
              <a:gd name="connsiteX3" fmla="*/ 0 w 4600575"/>
              <a:gd name="connsiteY3" fmla="*/ 1257300 h 1257300"/>
              <a:gd name="connsiteX0" fmla="*/ 4600575 w 4600575"/>
              <a:gd name="connsiteY0" fmla="*/ 695425 h 1952725"/>
              <a:gd name="connsiteX1" fmla="*/ 2400301 w 4600575"/>
              <a:gd name="connsiteY1" fmla="*/ 0 h 1952725"/>
              <a:gd name="connsiteX2" fmla="*/ 1724025 w 4600575"/>
              <a:gd name="connsiteY2" fmla="*/ 981175 h 1952725"/>
              <a:gd name="connsiteX3" fmla="*/ 0 w 4600575"/>
              <a:gd name="connsiteY3" fmla="*/ 1952725 h 1952725"/>
              <a:gd name="connsiteX0" fmla="*/ 4581525 w 4581525"/>
              <a:gd name="connsiteY0" fmla="*/ 0 h 2295525"/>
              <a:gd name="connsiteX1" fmla="*/ 2400301 w 4581525"/>
              <a:gd name="connsiteY1" fmla="*/ 342800 h 2295525"/>
              <a:gd name="connsiteX2" fmla="*/ 1724025 w 4581525"/>
              <a:gd name="connsiteY2" fmla="*/ 1323975 h 2295525"/>
              <a:gd name="connsiteX3" fmla="*/ 0 w 4581525"/>
              <a:gd name="connsiteY3" fmla="*/ 2295525 h 2295525"/>
              <a:gd name="connsiteX0" fmla="*/ 4610100 w 4610100"/>
              <a:gd name="connsiteY0" fmla="*/ 0 h 2371725"/>
              <a:gd name="connsiteX1" fmla="*/ 2400301 w 4610100"/>
              <a:gd name="connsiteY1" fmla="*/ 419000 h 2371725"/>
              <a:gd name="connsiteX2" fmla="*/ 1724025 w 4610100"/>
              <a:gd name="connsiteY2" fmla="*/ 1400175 h 2371725"/>
              <a:gd name="connsiteX3" fmla="*/ 0 w 4610100"/>
              <a:gd name="connsiteY3" fmla="*/ 2371725 h 2371725"/>
              <a:gd name="connsiteX0" fmla="*/ 4591050 w 4591050"/>
              <a:gd name="connsiteY0" fmla="*/ 0 h 2190750"/>
              <a:gd name="connsiteX1" fmla="*/ 2400301 w 4591050"/>
              <a:gd name="connsiteY1" fmla="*/ 238025 h 2190750"/>
              <a:gd name="connsiteX2" fmla="*/ 1724025 w 4591050"/>
              <a:gd name="connsiteY2" fmla="*/ 1219200 h 2190750"/>
              <a:gd name="connsiteX3" fmla="*/ 0 w 4591050"/>
              <a:gd name="connsiteY3" fmla="*/ 2190750 h 2190750"/>
              <a:gd name="connsiteX0" fmla="*/ 4591050 w 4591050"/>
              <a:gd name="connsiteY0" fmla="*/ 0 h 2190750"/>
              <a:gd name="connsiteX1" fmla="*/ 2400301 w 4591050"/>
              <a:gd name="connsiteY1" fmla="*/ 238025 h 2190750"/>
              <a:gd name="connsiteX2" fmla="*/ 1724025 w 4591050"/>
              <a:gd name="connsiteY2" fmla="*/ 1219200 h 2190750"/>
              <a:gd name="connsiteX3" fmla="*/ 1038225 w 4591050"/>
              <a:gd name="connsiteY3" fmla="*/ 1495325 h 2190750"/>
              <a:gd name="connsiteX4" fmla="*/ 0 w 4591050"/>
              <a:gd name="connsiteY4" fmla="*/ 2190750 h 2190750"/>
              <a:gd name="connsiteX0" fmla="*/ 4591050 w 4591050"/>
              <a:gd name="connsiteY0" fmla="*/ 0 h 2190750"/>
              <a:gd name="connsiteX1" fmla="*/ 2400301 w 4591050"/>
              <a:gd name="connsiteY1" fmla="*/ 238025 h 2190750"/>
              <a:gd name="connsiteX2" fmla="*/ 2019300 w 4591050"/>
              <a:gd name="connsiteY2" fmla="*/ 952500 h 2190750"/>
              <a:gd name="connsiteX3" fmla="*/ 1038225 w 4591050"/>
              <a:gd name="connsiteY3" fmla="*/ 1495325 h 2190750"/>
              <a:gd name="connsiteX4" fmla="*/ 0 w 4591050"/>
              <a:gd name="connsiteY4" fmla="*/ 2190750 h 2190750"/>
              <a:gd name="connsiteX0" fmla="*/ 4591050 w 4591050"/>
              <a:gd name="connsiteY0" fmla="*/ 0 h 2190750"/>
              <a:gd name="connsiteX1" fmla="*/ 2400301 w 4591050"/>
              <a:gd name="connsiteY1" fmla="*/ 238025 h 2190750"/>
              <a:gd name="connsiteX2" fmla="*/ 1819275 w 4591050"/>
              <a:gd name="connsiteY2" fmla="*/ 1152525 h 2190750"/>
              <a:gd name="connsiteX3" fmla="*/ 1038225 w 4591050"/>
              <a:gd name="connsiteY3" fmla="*/ 1495325 h 2190750"/>
              <a:gd name="connsiteX4" fmla="*/ 0 w 4591050"/>
              <a:gd name="connsiteY4" fmla="*/ 2190750 h 2190750"/>
              <a:gd name="connsiteX0" fmla="*/ 4591050 w 4591050"/>
              <a:gd name="connsiteY0" fmla="*/ 0 h 2190750"/>
              <a:gd name="connsiteX1" fmla="*/ 2400301 w 4591050"/>
              <a:gd name="connsiteY1" fmla="*/ 238025 h 2190750"/>
              <a:gd name="connsiteX2" fmla="*/ 1819275 w 4591050"/>
              <a:gd name="connsiteY2" fmla="*/ 1152525 h 2190750"/>
              <a:gd name="connsiteX3" fmla="*/ 1038225 w 4591050"/>
              <a:gd name="connsiteY3" fmla="*/ 1495325 h 2190750"/>
              <a:gd name="connsiteX4" fmla="*/ 0 w 4591050"/>
              <a:gd name="connsiteY4" fmla="*/ 2190750 h 2190750"/>
              <a:gd name="connsiteX0" fmla="*/ 4591050 w 4591050"/>
              <a:gd name="connsiteY0" fmla="*/ 0 h 2190750"/>
              <a:gd name="connsiteX1" fmla="*/ 2400301 w 4591050"/>
              <a:gd name="connsiteY1" fmla="*/ 238025 h 2190750"/>
              <a:gd name="connsiteX2" fmla="*/ 1819275 w 4591050"/>
              <a:gd name="connsiteY2" fmla="*/ 1152525 h 2190750"/>
              <a:gd name="connsiteX3" fmla="*/ 1038225 w 4591050"/>
              <a:gd name="connsiteY3" fmla="*/ 1495325 h 2190750"/>
              <a:gd name="connsiteX4" fmla="*/ 0 w 4591050"/>
              <a:gd name="connsiteY4" fmla="*/ 2190750 h 2190750"/>
              <a:gd name="connsiteX0" fmla="*/ 4591050 w 4591050"/>
              <a:gd name="connsiteY0" fmla="*/ 0 h 2190750"/>
              <a:gd name="connsiteX1" fmla="*/ 2400301 w 4591050"/>
              <a:gd name="connsiteY1" fmla="*/ 238025 h 2190750"/>
              <a:gd name="connsiteX2" fmla="*/ 1819275 w 4591050"/>
              <a:gd name="connsiteY2" fmla="*/ 1152525 h 2190750"/>
              <a:gd name="connsiteX3" fmla="*/ 1038225 w 4591050"/>
              <a:gd name="connsiteY3" fmla="*/ 1495325 h 2190750"/>
              <a:gd name="connsiteX4" fmla="*/ 0 w 4591050"/>
              <a:gd name="connsiteY4" fmla="*/ 2190750 h 2190750"/>
              <a:gd name="connsiteX0" fmla="*/ 4591050 w 4591050"/>
              <a:gd name="connsiteY0" fmla="*/ 0 h 2190750"/>
              <a:gd name="connsiteX1" fmla="*/ 2705101 w 4591050"/>
              <a:gd name="connsiteY1" fmla="*/ 218975 h 2190750"/>
              <a:gd name="connsiteX2" fmla="*/ 1819275 w 4591050"/>
              <a:gd name="connsiteY2" fmla="*/ 1152525 h 2190750"/>
              <a:gd name="connsiteX3" fmla="*/ 1038225 w 4591050"/>
              <a:gd name="connsiteY3" fmla="*/ 1495325 h 2190750"/>
              <a:gd name="connsiteX4" fmla="*/ 0 w 4591050"/>
              <a:gd name="connsiteY4" fmla="*/ 2190750 h 2190750"/>
              <a:gd name="connsiteX0" fmla="*/ 4591050 w 4591050"/>
              <a:gd name="connsiteY0" fmla="*/ 0 h 2190750"/>
              <a:gd name="connsiteX1" fmla="*/ 2705101 w 4591050"/>
              <a:gd name="connsiteY1" fmla="*/ 218975 h 2190750"/>
              <a:gd name="connsiteX2" fmla="*/ 1857375 w 4591050"/>
              <a:gd name="connsiteY2" fmla="*/ 1162050 h 2190750"/>
              <a:gd name="connsiteX3" fmla="*/ 1038225 w 4591050"/>
              <a:gd name="connsiteY3" fmla="*/ 1495325 h 2190750"/>
              <a:gd name="connsiteX4" fmla="*/ 0 w 4591050"/>
              <a:gd name="connsiteY4" fmla="*/ 2190750 h 2190750"/>
              <a:gd name="connsiteX0" fmla="*/ 4591050 w 4591050"/>
              <a:gd name="connsiteY0" fmla="*/ 0 h 2190750"/>
              <a:gd name="connsiteX1" fmla="*/ 2705101 w 4591050"/>
              <a:gd name="connsiteY1" fmla="*/ 218975 h 2190750"/>
              <a:gd name="connsiteX2" fmla="*/ 1857375 w 4591050"/>
              <a:gd name="connsiteY2" fmla="*/ 1162050 h 2190750"/>
              <a:gd name="connsiteX3" fmla="*/ 327025 w 4591050"/>
              <a:gd name="connsiteY3" fmla="*/ 1509840 h 2190750"/>
              <a:gd name="connsiteX4" fmla="*/ 0 w 4591050"/>
              <a:gd name="connsiteY4" fmla="*/ 2190750 h 2190750"/>
              <a:gd name="connsiteX0" fmla="*/ 4591050 w 4591050"/>
              <a:gd name="connsiteY0" fmla="*/ 0 h 2190750"/>
              <a:gd name="connsiteX1" fmla="*/ 2705101 w 4591050"/>
              <a:gd name="connsiteY1" fmla="*/ 218975 h 2190750"/>
              <a:gd name="connsiteX2" fmla="*/ 1784803 w 4591050"/>
              <a:gd name="connsiteY2" fmla="*/ 581479 h 2190750"/>
              <a:gd name="connsiteX3" fmla="*/ 327025 w 4591050"/>
              <a:gd name="connsiteY3" fmla="*/ 1509840 h 2190750"/>
              <a:gd name="connsiteX4" fmla="*/ 0 w 4591050"/>
              <a:gd name="connsiteY4" fmla="*/ 2190750 h 2190750"/>
              <a:gd name="connsiteX0" fmla="*/ 5382888 w 5382888"/>
              <a:gd name="connsiteY0" fmla="*/ 0 h 2190750"/>
              <a:gd name="connsiteX1" fmla="*/ 3496939 w 5382888"/>
              <a:gd name="connsiteY1" fmla="*/ 218975 h 2190750"/>
              <a:gd name="connsiteX2" fmla="*/ 2576641 w 5382888"/>
              <a:gd name="connsiteY2" fmla="*/ 581479 h 2190750"/>
              <a:gd name="connsiteX3" fmla="*/ 59320 w 5382888"/>
              <a:gd name="connsiteY3" fmla="*/ 450297 h 2190750"/>
              <a:gd name="connsiteX4" fmla="*/ 791838 w 5382888"/>
              <a:gd name="connsiteY4" fmla="*/ 2190750 h 2190750"/>
              <a:gd name="connsiteX0" fmla="*/ 5382888 w 5382888"/>
              <a:gd name="connsiteY0" fmla="*/ 0 h 2190750"/>
              <a:gd name="connsiteX1" fmla="*/ 3496939 w 5382888"/>
              <a:gd name="connsiteY1" fmla="*/ 218975 h 2190750"/>
              <a:gd name="connsiteX2" fmla="*/ 2329899 w 5382888"/>
              <a:gd name="connsiteY2" fmla="*/ 349251 h 2190750"/>
              <a:gd name="connsiteX3" fmla="*/ 59320 w 5382888"/>
              <a:gd name="connsiteY3" fmla="*/ 450297 h 2190750"/>
              <a:gd name="connsiteX4" fmla="*/ 791838 w 5382888"/>
              <a:gd name="connsiteY4" fmla="*/ 2190750 h 2190750"/>
              <a:gd name="connsiteX0" fmla="*/ 4713993 w 4713993"/>
              <a:gd name="connsiteY0" fmla="*/ 0 h 2190750"/>
              <a:gd name="connsiteX1" fmla="*/ 2828044 w 4713993"/>
              <a:gd name="connsiteY1" fmla="*/ 218975 h 2190750"/>
              <a:gd name="connsiteX2" fmla="*/ 1661004 w 4713993"/>
              <a:gd name="connsiteY2" fmla="*/ 349251 h 2190750"/>
              <a:gd name="connsiteX3" fmla="*/ 116140 w 4713993"/>
              <a:gd name="connsiteY3" fmla="*/ 189040 h 2190750"/>
              <a:gd name="connsiteX4" fmla="*/ 122943 w 4713993"/>
              <a:gd name="connsiteY4" fmla="*/ 2190750 h 2190750"/>
              <a:gd name="connsiteX0" fmla="*/ 5868307 w 5868307"/>
              <a:gd name="connsiteY0" fmla="*/ 0 h 349455"/>
              <a:gd name="connsiteX1" fmla="*/ 3982358 w 5868307"/>
              <a:gd name="connsiteY1" fmla="*/ 218975 h 349455"/>
              <a:gd name="connsiteX2" fmla="*/ 2815318 w 5868307"/>
              <a:gd name="connsiteY2" fmla="*/ 349251 h 349455"/>
              <a:gd name="connsiteX3" fmla="*/ 1270454 w 5868307"/>
              <a:gd name="connsiteY3" fmla="*/ 189040 h 349455"/>
              <a:gd name="connsiteX4" fmla="*/ 0 w 5868307"/>
              <a:gd name="connsiteY4" fmla="*/ 216807 h 349455"/>
              <a:gd name="connsiteX0" fmla="*/ 5868307 w 5868307"/>
              <a:gd name="connsiteY0" fmla="*/ 0 h 354037"/>
              <a:gd name="connsiteX1" fmla="*/ 3982358 w 5868307"/>
              <a:gd name="connsiteY1" fmla="*/ 218975 h 354037"/>
              <a:gd name="connsiteX2" fmla="*/ 2815318 w 5868307"/>
              <a:gd name="connsiteY2" fmla="*/ 349251 h 354037"/>
              <a:gd name="connsiteX3" fmla="*/ 1139825 w 5868307"/>
              <a:gd name="connsiteY3" fmla="*/ 43897 h 354037"/>
              <a:gd name="connsiteX4" fmla="*/ 0 w 5868307"/>
              <a:gd name="connsiteY4" fmla="*/ 216807 h 354037"/>
              <a:gd name="connsiteX0" fmla="*/ 5868307 w 5868307"/>
              <a:gd name="connsiteY0" fmla="*/ 0 h 354037"/>
              <a:gd name="connsiteX1" fmla="*/ 3982358 w 5868307"/>
              <a:gd name="connsiteY1" fmla="*/ 218975 h 354037"/>
              <a:gd name="connsiteX2" fmla="*/ 2815318 w 5868307"/>
              <a:gd name="connsiteY2" fmla="*/ 349251 h 354037"/>
              <a:gd name="connsiteX3" fmla="*/ 1139825 w 5868307"/>
              <a:gd name="connsiteY3" fmla="*/ 43897 h 354037"/>
              <a:gd name="connsiteX4" fmla="*/ 0 w 5868307"/>
              <a:gd name="connsiteY4" fmla="*/ 216807 h 354037"/>
              <a:gd name="connsiteX0" fmla="*/ 5868307 w 5868307"/>
              <a:gd name="connsiteY0" fmla="*/ 0 h 354037"/>
              <a:gd name="connsiteX1" fmla="*/ 3982358 w 5868307"/>
              <a:gd name="connsiteY1" fmla="*/ 218975 h 354037"/>
              <a:gd name="connsiteX2" fmla="*/ 2815318 w 5868307"/>
              <a:gd name="connsiteY2" fmla="*/ 349251 h 354037"/>
              <a:gd name="connsiteX3" fmla="*/ 1139825 w 5868307"/>
              <a:gd name="connsiteY3" fmla="*/ 43897 h 354037"/>
              <a:gd name="connsiteX4" fmla="*/ 0 w 5868307"/>
              <a:gd name="connsiteY4" fmla="*/ 216807 h 354037"/>
              <a:gd name="connsiteX0" fmla="*/ 5868307 w 5868307"/>
              <a:gd name="connsiteY0" fmla="*/ 0 h 356903"/>
              <a:gd name="connsiteX1" fmla="*/ 3851729 w 5868307"/>
              <a:gd name="connsiteY1" fmla="*/ 248004 h 356903"/>
              <a:gd name="connsiteX2" fmla="*/ 2815318 w 5868307"/>
              <a:gd name="connsiteY2" fmla="*/ 349251 h 356903"/>
              <a:gd name="connsiteX3" fmla="*/ 1139825 w 5868307"/>
              <a:gd name="connsiteY3" fmla="*/ 43897 h 356903"/>
              <a:gd name="connsiteX4" fmla="*/ 0 w 5868307"/>
              <a:gd name="connsiteY4" fmla="*/ 216807 h 356903"/>
              <a:gd name="connsiteX0" fmla="*/ 5868307 w 5868307"/>
              <a:gd name="connsiteY0" fmla="*/ 0 h 362667"/>
              <a:gd name="connsiteX1" fmla="*/ 3851729 w 5868307"/>
              <a:gd name="connsiteY1" fmla="*/ 248004 h 362667"/>
              <a:gd name="connsiteX2" fmla="*/ 2815318 w 5868307"/>
              <a:gd name="connsiteY2" fmla="*/ 349251 h 362667"/>
              <a:gd name="connsiteX3" fmla="*/ 1139825 w 5868307"/>
              <a:gd name="connsiteY3" fmla="*/ 43897 h 362667"/>
              <a:gd name="connsiteX4" fmla="*/ 0 w 5868307"/>
              <a:gd name="connsiteY4" fmla="*/ 216807 h 362667"/>
              <a:gd name="connsiteX0" fmla="*/ 5868307 w 5868307"/>
              <a:gd name="connsiteY0" fmla="*/ 0 h 371525"/>
              <a:gd name="connsiteX1" fmla="*/ 3851729 w 5868307"/>
              <a:gd name="connsiteY1" fmla="*/ 248004 h 371525"/>
              <a:gd name="connsiteX2" fmla="*/ 2815318 w 5868307"/>
              <a:gd name="connsiteY2" fmla="*/ 349251 h 371525"/>
              <a:gd name="connsiteX3" fmla="*/ 1139825 w 5868307"/>
              <a:gd name="connsiteY3" fmla="*/ 43897 h 371525"/>
              <a:gd name="connsiteX4" fmla="*/ 0 w 5868307"/>
              <a:gd name="connsiteY4" fmla="*/ 216807 h 371525"/>
              <a:gd name="connsiteX0" fmla="*/ 5868307 w 5868307"/>
              <a:gd name="connsiteY0" fmla="*/ 0 h 360705"/>
              <a:gd name="connsiteX1" fmla="*/ 3851729 w 5868307"/>
              <a:gd name="connsiteY1" fmla="*/ 248004 h 360705"/>
              <a:gd name="connsiteX2" fmla="*/ 2815318 w 5868307"/>
              <a:gd name="connsiteY2" fmla="*/ 349251 h 360705"/>
              <a:gd name="connsiteX3" fmla="*/ 1139825 w 5868307"/>
              <a:gd name="connsiteY3" fmla="*/ 43897 h 360705"/>
              <a:gd name="connsiteX4" fmla="*/ 0 w 5868307"/>
              <a:gd name="connsiteY4" fmla="*/ 216807 h 360705"/>
              <a:gd name="connsiteX0" fmla="*/ 5868307 w 5868307"/>
              <a:gd name="connsiteY0" fmla="*/ 0 h 484211"/>
              <a:gd name="connsiteX1" fmla="*/ 3851729 w 5868307"/>
              <a:gd name="connsiteY1" fmla="*/ 248004 h 484211"/>
              <a:gd name="connsiteX2" fmla="*/ 2394404 w 5868307"/>
              <a:gd name="connsiteY2" fmla="*/ 479880 h 484211"/>
              <a:gd name="connsiteX3" fmla="*/ 1139825 w 5868307"/>
              <a:gd name="connsiteY3" fmla="*/ 43897 h 484211"/>
              <a:gd name="connsiteX4" fmla="*/ 0 w 5868307"/>
              <a:gd name="connsiteY4" fmla="*/ 216807 h 484211"/>
              <a:gd name="connsiteX0" fmla="*/ 5868307 w 5868307"/>
              <a:gd name="connsiteY0" fmla="*/ 32789 h 518668"/>
              <a:gd name="connsiteX1" fmla="*/ 3851729 w 5868307"/>
              <a:gd name="connsiteY1" fmla="*/ 280793 h 518668"/>
              <a:gd name="connsiteX2" fmla="*/ 2394404 w 5868307"/>
              <a:gd name="connsiteY2" fmla="*/ 512669 h 518668"/>
              <a:gd name="connsiteX3" fmla="*/ 1430111 w 5868307"/>
              <a:gd name="connsiteY3" fmla="*/ 33143 h 518668"/>
              <a:gd name="connsiteX4" fmla="*/ 0 w 5868307"/>
              <a:gd name="connsiteY4" fmla="*/ 249596 h 518668"/>
              <a:gd name="connsiteX0" fmla="*/ 5868307 w 5868307"/>
              <a:gd name="connsiteY0" fmla="*/ 59101 h 546185"/>
              <a:gd name="connsiteX1" fmla="*/ 3851729 w 5868307"/>
              <a:gd name="connsiteY1" fmla="*/ 307105 h 546185"/>
              <a:gd name="connsiteX2" fmla="*/ 2394404 w 5868307"/>
              <a:gd name="connsiteY2" fmla="*/ 538981 h 546185"/>
              <a:gd name="connsiteX3" fmla="*/ 1139826 w 5868307"/>
              <a:gd name="connsiteY3" fmla="*/ 30427 h 546185"/>
              <a:gd name="connsiteX4" fmla="*/ 0 w 5868307"/>
              <a:gd name="connsiteY4" fmla="*/ 275908 h 546185"/>
              <a:gd name="connsiteX0" fmla="*/ 4728481 w 4728481"/>
              <a:gd name="connsiteY0" fmla="*/ 28674 h 515758"/>
              <a:gd name="connsiteX1" fmla="*/ 2711903 w 4728481"/>
              <a:gd name="connsiteY1" fmla="*/ 276678 h 515758"/>
              <a:gd name="connsiteX2" fmla="*/ 1254578 w 4728481"/>
              <a:gd name="connsiteY2" fmla="*/ 508554 h 515758"/>
              <a:gd name="connsiteX3" fmla="*/ 0 w 4728481"/>
              <a:gd name="connsiteY3" fmla="*/ 0 h 515758"/>
              <a:gd name="connsiteX0" fmla="*/ 3473903 w 3473903"/>
              <a:gd name="connsiteY0" fmla="*/ 0 h 487084"/>
              <a:gd name="connsiteX1" fmla="*/ 1457325 w 3473903"/>
              <a:gd name="connsiteY1" fmla="*/ 248004 h 487084"/>
              <a:gd name="connsiteX2" fmla="*/ 0 w 3473903"/>
              <a:gd name="connsiteY2" fmla="*/ 479880 h 487084"/>
              <a:gd name="connsiteX0" fmla="*/ 3473903 w 3473903"/>
              <a:gd name="connsiteY0" fmla="*/ 0 h 600739"/>
              <a:gd name="connsiteX1" fmla="*/ 1457325 w 3473903"/>
              <a:gd name="connsiteY1" fmla="*/ 248004 h 600739"/>
              <a:gd name="connsiteX2" fmla="*/ 0 w 3473903"/>
              <a:gd name="connsiteY2" fmla="*/ 595994 h 600739"/>
              <a:gd name="connsiteX0" fmla="*/ 3473903 w 3473903"/>
              <a:gd name="connsiteY0" fmla="*/ 0 h 595994"/>
              <a:gd name="connsiteX1" fmla="*/ 1457325 w 3473903"/>
              <a:gd name="connsiteY1" fmla="*/ 248004 h 595994"/>
              <a:gd name="connsiteX2" fmla="*/ 0 w 3473903"/>
              <a:gd name="connsiteY2" fmla="*/ 595994 h 59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3903" h="595994">
                <a:moveTo>
                  <a:pt x="3473903" y="0"/>
                </a:moveTo>
                <a:lnTo>
                  <a:pt x="1457325" y="248004"/>
                </a:lnTo>
                <a:cubicBezTo>
                  <a:pt x="702129" y="339172"/>
                  <a:pt x="524556" y="511479"/>
                  <a:pt x="0" y="595994"/>
                </a:cubicBezTo>
              </a:path>
            </a:pathLst>
          </a:custGeom>
          <a:noFill/>
          <a:ln w="28575" cap="flat" cmpd="sng" algn="ctr">
            <a:solidFill>
              <a:srgbClr val="3E88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E8853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 rot="21156289">
            <a:off x="6714153" y="3643083"/>
            <a:ext cx="98232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E8853"/>
                </a:solidFill>
                <a:latin typeface="Tw Cen MT Condensed" panose="020B0606020104020203"/>
                <a:cs typeface="+mn-cs"/>
              </a:rPr>
              <a:t>Topography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019668" y="4812268"/>
            <a:ext cx="642913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E061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Orthometric</a:t>
            </a:r>
            <a:r>
              <a:rPr lang="en-US" b="1" dirty="0" smtClean="0">
                <a:solidFill>
                  <a:srgbClr val="E061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height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≈ </a:t>
            </a:r>
            <a:r>
              <a:rPr lang="en-US" b="1" dirty="0" smtClean="0">
                <a:solidFill>
                  <a:srgbClr val="1954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Ellipsoid height (from GPS)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b="1" dirty="0">
                <a:solidFill>
                  <a:srgbClr val="8B99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b="1" dirty="0" smtClean="0">
                <a:solidFill>
                  <a:srgbClr val="8B99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eoid height</a:t>
            </a:r>
          </a:p>
          <a:p>
            <a:pPr algn="ctr"/>
            <a:r>
              <a:rPr lang="en-US" b="1" i="1" dirty="0" smtClean="0">
                <a:solidFill>
                  <a:srgbClr val="E061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NAVD 88 height </a:t>
            </a:r>
            <a:r>
              <a:rPr lang="en-US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≈ </a:t>
            </a:r>
            <a:r>
              <a:rPr lang="en-US" b="1" i="1" dirty="0" smtClean="0">
                <a:solidFill>
                  <a:srgbClr val="1954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NAD 83 height </a:t>
            </a:r>
            <a:r>
              <a:rPr lang="en-US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b="1" i="1" dirty="0" smtClean="0">
                <a:solidFill>
                  <a:srgbClr val="8B99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GEOID12B height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8153400" y="3772999"/>
            <a:ext cx="0" cy="340138"/>
          </a:xfrm>
          <a:prstGeom prst="line">
            <a:avLst/>
          </a:prstGeom>
          <a:noFill/>
          <a:ln w="9525" cap="flat" cmpd="sng" algn="ctr">
            <a:solidFill>
              <a:srgbClr val="1954A1"/>
            </a:solidFill>
            <a:prstDash val="lgDash"/>
            <a:headEnd type="oval" w="med" len="med"/>
            <a:tailEnd type="oval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>
          <a:xfrm>
            <a:off x="7639050" y="4103612"/>
            <a:ext cx="0" cy="414991"/>
          </a:xfrm>
          <a:prstGeom prst="line">
            <a:avLst/>
          </a:prstGeom>
          <a:noFill/>
          <a:ln w="9525" cap="flat" cmpd="sng" algn="ctr">
            <a:solidFill>
              <a:srgbClr val="8B99A6"/>
            </a:solidFill>
            <a:prstDash val="lgDash"/>
            <a:headEnd type="oval" w="med" len="med"/>
            <a:tailEnd type="oval" w="med" len="med"/>
          </a:ln>
          <a:effectLst/>
        </p:spPr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8" y="3641836"/>
            <a:ext cx="1777595" cy="1167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672" y="3641836"/>
            <a:ext cx="1781852" cy="117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TextBox 52"/>
          <p:cNvSpPr txBox="1"/>
          <p:nvPr/>
        </p:nvSpPr>
        <p:spPr>
          <a:xfrm>
            <a:off x="536570" y="3303282"/>
            <a:ext cx="1203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Franklin Gothic Heavy" panose="020B0903020102020204" pitchFamily="34" charset="0"/>
              </a:rPr>
              <a:t>USGG2012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416037" y="3303282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Franklin Gothic Heavy" panose="020B0903020102020204" pitchFamily="34" charset="0"/>
              </a:rPr>
              <a:t>GEOID12B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795" y="4175322"/>
            <a:ext cx="749138" cy="749138"/>
          </a:xfrm>
          <a:prstGeom prst="rect">
            <a:avLst/>
          </a:prstGeom>
        </p:spPr>
      </p:pic>
      <p:sp>
        <p:nvSpPr>
          <p:cNvPr id="56" name="Freeform 55"/>
          <p:cNvSpPr/>
          <p:nvPr/>
        </p:nvSpPr>
        <p:spPr>
          <a:xfrm>
            <a:off x="2030283" y="4104693"/>
            <a:ext cx="1056407" cy="184826"/>
          </a:xfrm>
          <a:custGeom>
            <a:avLst/>
            <a:gdLst>
              <a:gd name="connsiteX0" fmla="*/ 0 w 1121434"/>
              <a:gd name="connsiteY0" fmla="*/ 91661 h 233558"/>
              <a:gd name="connsiteX1" fmla="*/ 276045 w 1121434"/>
              <a:gd name="connsiteY1" fmla="*/ 5397 h 233558"/>
              <a:gd name="connsiteX2" fmla="*/ 690113 w 1121434"/>
              <a:gd name="connsiteY2" fmla="*/ 229683 h 233558"/>
              <a:gd name="connsiteX3" fmla="*/ 1121434 w 1121434"/>
              <a:gd name="connsiteY3" fmla="*/ 126166 h 233558"/>
              <a:gd name="connsiteX0" fmla="*/ 0 w 1121434"/>
              <a:gd name="connsiteY0" fmla="*/ 108437 h 506346"/>
              <a:gd name="connsiteX1" fmla="*/ 276045 w 1121434"/>
              <a:gd name="connsiteY1" fmla="*/ 22173 h 506346"/>
              <a:gd name="connsiteX2" fmla="*/ 713475 w 1121434"/>
              <a:gd name="connsiteY2" fmla="*/ 505439 h 506346"/>
              <a:gd name="connsiteX3" fmla="*/ 1121434 w 1121434"/>
              <a:gd name="connsiteY3" fmla="*/ 142942 h 50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434" h="506346">
                <a:moveTo>
                  <a:pt x="0" y="108437"/>
                </a:moveTo>
                <a:cubicBezTo>
                  <a:pt x="80513" y="53803"/>
                  <a:pt x="157133" y="-43994"/>
                  <a:pt x="276045" y="22173"/>
                </a:cubicBezTo>
                <a:cubicBezTo>
                  <a:pt x="394958" y="88340"/>
                  <a:pt x="572577" y="485311"/>
                  <a:pt x="713475" y="505439"/>
                </a:cubicBezTo>
                <a:cubicBezTo>
                  <a:pt x="854373" y="525567"/>
                  <a:pt x="976222" y="204764"/>
                  <a:pt x="1121434" y="142942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Down Arrow 56"/>
          <p:cNvSpPr/>
          <p:nvPr/>
        </p:nvSpPr>
        <p:spPr>
          <a:xfrm>
            <a:off x="2671780" y="4045632"/>
            <a:ext cx="126986" cy="129689"/>
          </a:xfrm>
          <a:prstGeom prst="down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/>
          <p:cNvSpPr/>
          <p:nvPr/>
        </p:nvSpPr>
        <p:spPr>
          <a:xfrm flipV="1">
            <a:off x="2142310" y="3989340"/>
            <a:ext cx="148912" cy="79151"/>
          </a:xfrm>
          <a:prstGeom prst="down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1181" y="4551886"/>
            <a:ext cx="55103" cy="5510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6284" y="4547142"/>
            <a:ext cx="55103" cy="5510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663" y="4596985"/>
            <a:ext cx="55103" cy="5510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6252" y="4601380"/>
            <a:ext cx="55103" cy="5510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3284" y="4564487"/>
            <a:ext cx="55103" cy="5510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4014" y="4592038"/>
            <a:ext cx="55103" cy="5510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6677" y="4578223"/>
            <a:ext cx="55103" cy="5510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0663" y="4564040"/>
            <a:ext cx="55103" cy="5510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1715" y="4550671"/>
            <a:ext cx="55103" cy="5510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2396" y="4547142"/>
            <a:ext cx="55103" cy="5510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9022" y="4509750"/>
            <a:ext cx="55103" cy="5510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7293" y="4523120"/>
            <a:ext cx="55103" cy="55103"/>
          </a:xfrm>
          <a:prstGeom prst="rect">
            <a:avLst/>
          </a:prstGeom>
        </p:spPr>
      </p:pic>
      <p:sp>
        <p:nvSpPr>
          <p:cNvPr id="71" name="Content Placeholder 2"/>
          <p:cNvSpPr txBox="1">
            <a:spLocks/>
          </p:cNvSpPr>
          <p:nvPr/>
        </p:nvSpPr>
        <p:spPr>
          <a:xfrm>
            <a:off x="0" y="1066800"/>
            <a:ext cx="9144000" cy="5532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 geoid is a surface of constant gravity potential</a:t>
            </a:r>
          </a:p>
          <a:p>
            <a:pPr fontAlgn="auto">
              <a:spcAft>
                <a:spcPts val="0"/>
              </a:spcAft>
            </a:pP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 </a:t>
            </a: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geoid model </a:t>
            </a: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can be used </a:t>
            </a:r>
            <a:r>
              <a:rPr lang="en-US" altLang="en-US" sz="2600" dirty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to obtain </a:t>
            </a:r>
            <a:r>
              <a:rPr lang="en-US" altLang="en-US" sz="2600" dirty="0" err="1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orthometric</a:t>
            </a:r>
            <a:r>
              <a:rPr lang="en-US" altLang="en-US" sz="2600" dirty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altLang="en-US" sz="2600" dirty="0" smtClean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heights from </a:t>
            </a: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GPS-derived ellipsoid heights </a:t>
            </a:r>
            <a:endParaRPr lang="en-US" altLang="en-US" sz="2600" dirty="0">
              <a:solidFill>
                <a:sysClr val="windowText" lastClr="0000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The current geoid model for obtaining NAVD 88 heights is </a:t>
            </a: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GEOID12B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8458200" y="3724517"/>
            <a:ext cx="0" cy="731520"/>
          </a:xfrm>
          <a:prstGeom prst="line">
            <a:avLst/>
          </a:prstGeom>
          <a:noFill/>
          <a:ln w="9525" cap="flat" cmpd="sng" algn="ctr">
            <a:solidFill>
              <a:srgbClr val="E06107"/>
            </a:solidFill>
            <a:prstDash val="lgDash"/>
            <a:headEnd type="oval" w="med" len="med"/>
            <a:tailEnd type="oval" w="med" len="med"/>
          </a:ln>
          <a:effectLst/>
        </p:spPr>
      </p:cxnSp>
      <p:sp>
        <p:nvSpPr>
          <p:cNvPr id="72" name="Slide Number Placeholder 2"/>
          <p:cNvSpPr txBox="1">
            <a:spLocks/>
          </p:cNvSpPr>
          <p:nvPr/>
        </p:nvSpPr>
        <p:spPr>
          <a:xfrm>
            <a:off x="24161" y="6558488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1400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55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4"/>
          <p:cNvSpPr txBox="1">
            <a:spLocks/>
          </p:cNvSpPr>
          <p:nvPr/>
        </p:nvSpPr>
        <p:spPr>
          <a:xfrm>
            <a:off x="0" y="538863"/>
            <a:ext cx="4064411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Requirements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ontent Placeholder 5"/>
          <p:cNvSpPr txBox="1">
            <a:spLocks/>
          </p:cNvSpPr>
          <p:nvPr/>
        </p:nvSpPr>
        <p:spPr>
          <a:xfrm>
            <a:off x="100013" y="1371600"/>
            <a:ext cx="5157787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CONSISTENCY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CONVENIENCE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4282091" y="543725"/>
            <a:ext cx="4644229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Expectations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ontent Placeholder 7"/>
          <p:cNvSpPr txBox="1">
            <a:spLocks/>
          </p:cNvSpPr>
          <p:nvPr/>
        </p:nvSpPr>
        <p:spPr>
          <a:xfrm>
            <a:off x="4282091" y="1371600"/>
            <a:ext cx="5183188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Semi-CONSTANT Coordinates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COHERENCE with Sea Level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roup 47"/>
          <p:cNvGrpSpPr>
            <a:grpSpLocks noChangeAspect="1"/>
          </p:cNvGrpSpPr>
          <p:nvPr/>
        </p:nvGrpSpPr>
        <p:grpSpPr>
          <a:xfrm>
            <a:off x="4394034" y="4419600"/>
            <a:ext cx="4526916" cy="1767708"/>
            <a:chOff x="5943186" y="4381161"/>
            <a:chExt cx="5932766" cy="231667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0" t="4388" r="2743" b="12912"/>
            <a:stretch/>
          </p:blipFill>
          <p:spPr>
            <a:xfrm>
              <a:off x="5943186" y="4381161"/>
              <a:ext cx="3460830" cy="2316676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" descr="http://images-01.delcampe-static.net/img_large/auction/000/285/759/177_00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1" t="3071" r="2032" b="5131"/>
            <a:stretch/>
          </p:blipFill>
          <p:spPr bwMode="auto">
            <a:xfrm rot="20917087">
              <a:off x="9329947" y="4908351"/>
              <a:ext cx="2426306" cy="15261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94753">
              <a:off x="9339931" y="4853018"/>
              <a:ext cx="2536021" cy="16033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1" name="Up-Down Arrow 30"/>
            <p:cNvSpPr/>
            <p:nvPr/>
          </p:nvSpPr>
          <p:spPr bwMode="auto">
            <a:xfrm rot="7347938">
              <a:off x="9464147" y="4218821"/>
              <a:ext cx="203036" cy="1265902"/>
            </a:xfrm>
            <a:prstGeom prst="upDownArrow">
              <a:avLst/>
            </a:prstGeom>
            <a:solidFill>
              <a:sysClr val="windowText" lastClr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cs typeface="+mn-cs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756441" y="1987562"/>
            <a:ext cx="1930359" cy="1876176"/>
            <a:chOff x="6487433" y="1320371"/>
            <a:chExt cx="2456561" cy="239819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20" t="12321" r="19071" b="11393"/>
            <a:stretch/>
          </p:blipFill>
          <p:spPr>
            <a:xfrm>
              <a:off x="6487433" y="1320371"/>
              <a:ext cx="2456561" cy="2398198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2" name="Block Arc 31"/>
            <p:cNvSpPr/>
            <p:nvPr/>
          </p:nvSpPr>
          <p:spPr>
            <a:xfrm>
              <a:off x="6770955" y="1731793"/>
              <a:ext cx="1866900" cy="1688409"/>
            </a:xfrm>
            <a:prstGeom prst="blockArc">
              <a:avLst>
                <a:gd name="adj1" fmla="val 11190172"/>
                <a:gd name="adj2" fmla="val 3"/>
                <a:gd name="adj3" fmla="val 16400"/>
              </a:avLst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 flipV="1">
            <a:off x="6207557" y="2895600"/>
            <a:ext cx="771675" cy="222049"/>
          </a:xfrm>
          <a:prstGeom prst="straightConnector1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4648693" y="3072238"/>
            <a:ext cx="171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stamped with elevation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1042733" y="1828140"/>
            <a:ext cx="2344295" cy="1821592"/>
            <a:chOff x="2288969" y="1882078"/>
            <a:chExt cx="2855144" cy="2244578"/>
          </a:xfrm>
        </p:grpSpPr>
        <p:sp>
          <p:nvSpPr>
            <p:cNvPr id="43" name="Rectangle 42"/>
            <p:cNvSpPr/>
            <p:nvPr/>
          </p:nvSpPr>
          <p:spPr bwMode="auto">
            <a:xfrm>
              <a:off x="2288969" y="1882078"/>
              <a:ext cx="2855144" cy="224457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4" name="Down Arrow 23"/>
            <p:cNvSpPr/>
            <p:nvPr/>
          </p:nvSpPr>
          <p:spPr>
            <a:xfrm>
              <a:off x="3427173" y="3560145"/>
              <a:ext cx="393821" cy="472697"/>
            </a:xfrm>
            <a:prstGeom prst="downArrow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05" r="28801"/>
            <a:stretch/>
          </p:blipFill>
          <p:spPr>
            <a:xfrm>
              <a:off x="2371835" y="2125619"/>
              <a:ext cx="2696162" cy="15987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5" name="Down Arrow 34"/>
            <p:cNvSpPr/>
            <p:nvPr/>
          </p:nvSpPr>
          <p:spPr>
            <a:xfrm rot="10800000">
              <a:off x="3427172" y="1972900"/>
              <a:ext cx="393821" cy="472697"/>
            </a:xfrm>
            <a:prstGeom prst="downArrow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8" b="19807"/>
          <a:stretch/>
        </p:blipFill>
        <p:spPr>
          <a:xfrm>
            <a:off x="152400" y="4419600"/>
            <a:ext cx="3835400" cy="1770927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Title 1"/>
          <p:cNvSpPr txBox="1">
            <a:spLocks/>
          </p:cNvSpPr>
          <p:nvPr/>
        </p:nvSpPr>
        <p:spPr>
          <a:xfrm>
            <a:off x="0" y="-76200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NSRS Considerations – The 4 C’s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0" name="Slide Number Placeholder 2"/>
          <p:cNvSpPr txBox="1">
            <a:spLocks/>
          </p:cNvSpPr>
          <p:nvPr/>
        </p:nvSpPr>
        <p:spPr>
          <a:xfrm>
            <a:off x="24161" y="6558488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284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t="9991" b="3831"/>
          <a:stretch/>
        </p:blipFill>
        <p:spPr>
          <a:xfrm>
            <a:off x="0" y="1055614"/>
            <a:ext cx="9139252" cy="5040386"/>
          </a:xfr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-17254" y="-30163"/>
            <a:ext cx="91612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NSRS of Tomorrow (2022)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5972976"/>
            <a:ext cx="9144000" cy="123024"/>
          </a:xfrm>
          <a:prstGeom prst="rect">
            <a:avLst/>
          </a:prstGeom>
          <a:solidFill>
            <a:srgbClr val="678B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Slide Number Placeholder 2"/>
          <p:cNvSpPr txBox="1">
            <a:spLocks/>
          </p:cNvSpPr>
          <p:nvPr/>
        </p:nvSpPr>
        <p:spPr>
          <a:xfrm>
            <a:off x="24161" y="6558488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1400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52400" y="1187376"/>
            <a:ext cx="8160657" cy="53457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3000" kern="0" dirty="0" smtClean="0">
                <a:solidFill>
                  <a:srgbClr val="000000"/>
                </a:solidFill>
                <a:latin typeface="Calibri" panose="020F0502020204030204"/>
                <a:ea typeface="Cabin"/>
                <a:cs typeface="Cabin"/>
                <a:sym typeface="Cabin"/>
              </a:rPr>
              <a:t>Primary elements:</a:t>
            </a:r>
          </a:p>
          <a:p>
            <a:pPr fontAlgn="auto">
              <a:spcAft>
                <a:spcPts val="0"/>
              </a:spcAft>
            </a:pPr>
            <a:r>
              <a:rPr lang="en-US" sz="3000" kern="0" dirty="0">
                <a:solidFill>
                  <a:srgbClr val="000000"/>
                </a:solidFill>
                <a:latin typeface="Calibri" panose="020F0502020204030204"/>
                <a:ea typeface="Cabin"/>
                <a:cs typeface="Cabin"/>
                <a:sym typeface="Cabin"/>
              </a:rPr>
              <a:t>The </a:t>
            </a:r>
            <a:r>
              <a:rPr lang="en-US" sz="3000" kern="0" dirty="0" smtClean="0">
                <a:solidFill>
                  <a:srgbClr val="000000"/>
                </a:solidFill>
                <a:latin typeface="Calibri" panose="020F0502020204030204"/>
                <a:ea typeface="Cabin"/>
                <a:cs typeface="Cabin"/>
                <a:sym typeface="Cabin"/>
              </a:rPr>
              <a:t>geometric North </a:t>
            </a:r>
            <a:r>
              <a:rPr lang="en-US" sz="3000" kern="0" dirty="0">
                <a:solidFill>
                  <a:srgbClr val="000000"/>
                </a:solidFill>
                <a:latin typeface="Calibri" panose="020F0502020204030204"/>
                <a:ea typeface="Cabin"/>
                <a:cs typeface="Cabin"/>
                <a:sym typeface="Cabin"/>
              </a:rPr>
              <a:t>American Terrestrial Reference Frame of 2022 (</a:t>
            </a:r>
            <a:r>
              <a:rPr lang="en-US" sz="3000" b="1" kern="0" dirty="0">
                <a:solidFill>
                  <a:srgbClr val="C00000"/>
                </a:solidFill>
                <a:latin typeface="Calibri" panose="020F0502020204030204"/>
                <a:ea typeface="Cabin"/>
                <a:cs typeface="Cabin"/>
                <a:sym typeface="Cabin"/>
              </a:rPr>
              <a:t>NATRF2022</a:t>
            </a:r>
            <a:r>
              <a:rPr lang="en-US" sz="3000" kern="0" dirty="0" smtClean="0">
                <a:solidFill>
                  <a:srgbClr val="000000"/>
                </a:solidFill>
                <a:latin typeface="Calibri" panose="020F0502020204030204"/>
                <a:ea typeface="Cabin"/>
                <a:cs typeface="Cabin"/>
                <a:sym typeface="Cabin"/>
              </a:rPr>
              <a:t>)  </a:t>
            </a:r>
            <a:r>
              <a:rPr lang="en-US" sz="3000" kern="0" dirty="0">
                <a:solidFill>
                  <a:srgbClr val="000000"/>
                </a:solidFill>
                <a:latin typeface="Calibri" panose="020F0502020204030204"/>
                <a:ea typeface="Cabin"/>
                <a:cs typeface="Cabin"/>
                <a:sym typeface="Cabin"/>
              </a:rPr>
              <a:t> </a:t>
            </a:r>
            <a:r>
              <a:rPr lang="en-US" sz="3000" kern="0" dirty="0" smtClean="0">
                <a:solidFill>
                  <a:srgbClr val="000000"/>
                </a:solidFill>
                <a:latin typeface="Calibri" panose="020F0502020204030204"/>
                <a:ea typeface="Cabin"/>
                <a:cs typeface="Cabin"/>
                <a:sym typeface="Cabin"/>
              </a:rPr>
              <a:t>    	          	                                                      </a:t>
            </a:r>
            <a:r>
              <a:rPr lang="en-US" sz="2600" i="1" kern="0" dirty="0" smtClean="0">
                <a:solidFill>
                  <a:srgbClr val="000000"/>
                </a:solidFill>
                <a:latin typeface="Calibri" panose="020F0502020204030204"/>
                <a:ea typeface="Cabin"/>
                <a:cs typeface="Cabin"/>
                <a:sym typeface="Cabin"/>
              </a:rPr>
              <a:t>plus the Caribbean, Pacific, and Mariana plates</a:t>
            </a:r>
          </a:p>
          <a:p>
            <a:pPr fontAlgn="auto">
              <a:spcAft>
                <a:spcPts val="0"/>
              </a:spcAft>
            </a:pPr>
            <a:r>
              <a:rPr lang="en-US" sz="3000" kern="0" dirty="0" smtClean="0">
                <a:solidFill>
                  <a:srgbClr val="000000"/>
                </a:solidFill>
                <a:latin typeface="Calibri" panose="020F0502020204030204"/>
                <a:ea typeface="Cabin"/>
                <a:cs typeface="Cabin"/>
                <a:sym typeface="Cabin"/>
              </a:rPr>
              <a:t>The </a:t>
            </a:r>
            <a:r>
              <a:rPr lang="en-US" sz="3000" kern="0" dirty="0">
                <a:solidFill>
                  <a:srgbClr val="000000"/>
                </a:solidFill>
                <a:latin typeface="Calibri" panose="020F0502020204030204"/>
                <a:ea typeface="Cabin"/>
                <a:cs typeface="Cabin"/>
                <a:sym typeface="Cabin"/>
              </a:rPr>
              <a:t>North American-Pacific Geopotential Datum of 2022 (</a:t>
            </a:r>
            <a:r>
              <a:rPr lang="en-US" sz="3000" b="1" kern="0" dirty="0">
                <a:solidFill>
                  <a:srgbClr val="C00000"/>
                </a:solidFill>
                <a:latin typeface="Calibri" panose="020F0502020204030204"/>
                <a:ea typeface="Cabin"/>
                <a:cs typeface="Cabin"/>
                <a:sym typeface="Cabin"/>
              </a:rPr>
              <a:t>NAPGD2022</a:t>
            </a:r>
            <a:r>
              <a:rPr lang="en-US" sz="3000" kern="0" dirty="0">
                <a:solidFill>
                  <a:srgbClr val="000000"/>
                </a:solidFill>
                <a:latin typeface="Calibri" panose="020F0502020204030204"/>
                <a:ea typeface="Cabin"/>
                <a:cs typeface="Cabin"/>
                <a:sym typeface="Cabin"/>
              </a:rPr>
              <a:t>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3000" kern="0" dirty="0" smtClean="0">
              <a:solidFill>
                <a:srgbClr val="000000"/>
              </a:solidFill>
              <a:latin typeface="Calibri" panose="020F0502020204030204"/>
              <a:ea typeface="Cabin"/>
              <a:cs typeface="Cabin"/>
              <a:sym typeface="Cabin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3000" kern="0" dirty="0">
                <a:solidFill>
                  <a:srgbClr val="000000"/>
                </a:solidFill>
                <a:latin typeface="Calibri" panose="020F0502020204030204"/>
                <a:ea typeface="Cabin"/>
                <a:cs typeface="Cabin"/>
                <a:sym typeface="Cabin"/>
              </a:rPr>
              <a:t>N</a:t>
            </a:r>
            <a:r>
              <a:rPr lang="en-US" sz="3000" kern="0" dirty="0" smtClean="0">
                <a:solidFill>
                  <a:srgbClr val="000000"/>
                </a:solidFill>
                <a:latin typeface="Calibri" panose="020F0502020204030204"/>
                <a:ea typeface="Cabin"/>
                <a:cs typeface="Cabin"/>
                <a:sym typeface="Cabin"/>
              </a:rPr>
              <a:t>ew reference system is:</a:t>
            </a:r>
          </a:p>
          <a:p>
            <a:pPr fontAlgn="auto">
              <a:spcAft>
                <a:spcPts val="0"/>
              </a:spcAft>
            </a:pPr>
            <a:r>
              <a:rPr lang="en-US" sz="3000" kern="0" dirty="0" smtClean="0">
                <a:solidFill>
                  <a:srgbClr val="000000"/>
                </a:solidFill>
                <a:latin typeface="Calibri" panose="020F0502020204030204"/>
                <a:ea typeface="Cabin"/>
                <a:cs typeface="Cabin"/>
                <a:sym typeface="Cabin"/>
              </a:rPr>
              <a:t>Time-dependent and geocentric</a:t>
            </a:r>
            <a:endParaRPr lang="en-US" sz="3000" kern="0" dirty="0">
              <a:solidFill>
                <a:srgbClr val="000000"/>
              </a:solidFill>
              <a:latin typeface="Calibri" panose="020F0502020204030204"/>
              <a:ea typeface="Cabin"/>
              <a:cs typeface="Cabin"/>
              <a:sym typeface="Cabin"/>
            </a:endParaRPr>
          </a:p>
          <a:p>
            <a:pPr fontAlgn="auto">
              <a:spcAft>
                <a:spcPts val="0"/>
              </a:spcAft>
            </a:pPr>
            <a:r>
              <a:rPr lang="en-US" sz="3000" kern="0" dirty="0">
                <a:solidFill>
                  <a:srgbClr val="000000"/>
                </a:solidFill>
                <a:latin typeface="Calibri" panose="020F0502020204030204"/>
                <a:ea typeface="Cabin"/>
                <a:cs typeface="Cabin"/>
                <a:sym typeface="Cabin"/>
              </a:rPr>
              <a:t>D</a:t>
            </a:r>
            <a:r>
              <a:rPr lang="en-US" sz="3000" kern="0" dirty="0" smtClean="0">
                <a:solidFill>
                  <a:srgbClr val="000000"/>
                </a:solidFill>
                <a:latin typeface="Calibri" panose="020F0502020204030204"/>
                <a:ea typeface="Cabin"/>
                <a:cs typeface="Cabin"/>
                <a:sym typeface="Cabin"/>
              </a:rPr>
              <a:t>efined by relationships to a global/international ideal frame</a:t>
            </a:r>
          </a:p>
          <a:p>
            <a:pPr fontAlgn="auto">
              <a:spcAft>
                <a:spcPts val="0"/>
              </a:spcAft>
            </a:pPr>
            <a:r>
              <a:rPr lang="en-US" sz="3000" kern="0" dirty="0">
                <a:solidFill>
                  <a:srgbClr val="000000"/>
                </a:solidFill>
                <a:latin typeface="Calibri" panose="020F0502020204030204"/>
                <a:ea typeface="Cabin"/>
                <a:cs typeface="Cabin"/>
                <a:sym typeface="Cabin"/>
              </a:rPr>
              <a:t>P</a:t>
            </a:r>
            <a:r>
              <a:rPr lang="en-US" sz="3000" kern="0" dirty="0" smtClean="0">
                <a:solidFill>
                  <a:srgbClr val="000000"/>
                </a:solidFill>
                <a:latin typeface="Calibri" panose="020F0502020204030204"/>
                <a:ea typeface="Cabin"/>
                <a:cs typeface="Cabin"/>
                <a:sym typeface="Cabin"/>
              </a:rPr>
              <a:t>rimarily accessed via GPS technology and a newly refined semi-dynamic geoid model </a:t>
            </a:r>
          </a:p>
          <a:p>
            <a:pPr fontAlgn="auto">
              <a:spcAft>
                <a:spcPts val="0"/>
              </a:spcAft>
            </a:pP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2317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0" y="365126"/>
            <a:ext cx="9144000" cy="9299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auto">
              <a:spcAft>
                <a:spcPts val="0"/>
              </a:spcAft>
            </a:pPr>
            <a:r>
              <a:rPr lang="en-US" b="1" dirty="0">
                <a:solidFill>
                  <a:sysClr val="windowText" lastClr="000000"/>
                </a:solidFill>
                <a:latin typeface="Calibri Light" panose="020F0302020204030204"/>
              </a:rPr>
              <a:t>NSRS Modernization: Horizontal Change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854302" y="2984047"/>
            <a:ext cx="5157787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0" r="7628"/>
          <a:stretch/>
        </p:blipFill>
        <p:spPr>
          <a:xfrm>
            <a:off x="419100" y="1532930"/>
            <a:ext cx="5645152" cy="4258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6210300" y="4262311"/>
            <a:ext cx="2907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Seattle, WA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Easting Difference: 0.45 meters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Northing Difference: 1.33 meters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3605086"/>
            <a:ext cx="3467100" cy="657225"/>
          </a:xfrm>
          <a:prstGeom prst="rect">
            <a:avLst/>
          </a:prstGeom>
          <a:ln w="19050">
            <a:solidFill>
              <a:sysClr val="windowText" lastClr="000000"/>
            </a:solidFill>
          </a:ln>
        </p:spPr>
      </p:pic>
      <p:sp>
        <p:nvSpPr>
          <p:cNvPr id="40" name="Slide Number Placeholder 2"/>
          <p:cNvSpPr txBox="1">
            <a:spLocks/>
          </p:cNvSpPr>
          <p:nvPr/>
        </p:nvSpPr>
        <p:spPr>
          <a:xfrm>
            <a:off x="24161" y="6558488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70154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9609</TotalTime>
  <Words>791</Words>
  <Application>Microsoft Office PowerPoint</Application>
  <PresentationFormat>On-screen Show (4:3)</PresentationFormat>
  <Paragraphs>210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Cabin</vt:lpstr>
      <vt:lpstr>Calibri</vt:lpstr>
      <vt:lpstr>Calibri Light</vt:lpstr>
      <vt:lpstr>Franklin Gothic Heavy</vt:lpstr>
      <vt:lpstr>Times New Roman</vt:lpstr>
      <vt:lpstr>Tw Cen MT</vt:lpstr>
      <vt:lpstr>Tw Cen MT Condensed</vt:lpstr>
      <vt:lpstr>Verdana</vt:lpstr>
      <vt:lpstr>Wingdings</vt:lpstr>
      <vt:lpstr>Default Design</vt:lpstr>
      <vt:lpstr>Custom Design</vt:lpstr>
      <vt:lpstr>The National Spatial Reference System (NSRS) and VDatum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Topographic and Bathymetric Reference Datums Differ</vt:lpstr>
      <vt:lpstr>VDatum Links Vertical Datums </vt:lpstr>
      <vt:lpstr>PowerPoint Presentation</vt:lpstr>
      <vt:lpstr>VDatum Website:  vdatum.noaa.gov (Version 3.6 Released, May 13, 2016)</vt:lpstr>
      <vt:lpstr>Surveying on the Ellipsoid: A VDatum Charting Application</vt:lpstr>
      <vt:lpstr>PowerPoint Presentation</vt:lpstr>
      <vt:lpstr>PowerPoint Presentation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NOSTEMP</dc:creator>
  <cp:lastModifiedBy>Tatiana Bowie</cp:lastModifiedBy>
  <cp:revision>503</cp:revision>
  <cp:lastPrinted>2017-04-04T18:58:32Z</cp:lastPrinted>
  <dcterms:created xsi:type="dcterms:W3CDTF">2015-03-12T17:53:54Z</dcterms:created>
  <dcterms:modified xsi:type="dcterms:W3CDTF">2017-09-08T12:37:29Z</dcterms:modified>
</cp:coreProperties>
</file>