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5960" r:id="rId2"/>
  </p:sldMasterIdLst>
  <p:notesMasterIdLst>
    <p:notesMasterId r:id="rId82"/>
  </p:notesMasterIdLst>
  <p:handoutMasterIdLst>
    <p:handoutMasterId r:id="rId83"/>
  </p:handoutMasterIdLst>
  <p:sldIdLst>
    <p:sldId id="2184" r:id="rId3"/>
    <p:sldId id="3062" r:id="rId4"/>
    <p:sldId id="3063" r:id="rId5"/>
    <p:sldId id="3041" r:id="rId6"/>
    <p:sldId id="3095" r:id="rId7"/>
    <p:sldId id="2977" r:id="rId8"/>
    <p:sldId id="2978" r:id="rId9"/>
    <p:sldId id="3051" r:id="rId10"/>
    <p:sldId id="3052" r:id="rId11"/>
    <p:sldId id="3053" r:id="rId12"/>
    <p:sldId id="3056" r:id="rId13"/>
    <p:sldId id="3057" r:id="rId14"/>
    <p:sldId id="2980" r:id="rId15"/>
    <p:sldId id="3050" r:id="rId16"/>
    <p:sldId id="3094" r:id="rId17"/>
    <p:sldId id="2983" r:id="rId18"/>
    <p:sldId id="3101" r:id="rId19"/>
    <p:sldId id="3102" r:id="rId20"/>
    <p:sldId id="3103" r:id="rId21"/>
    <p:sldId id="3104" r:id="rId22"/>
    <p:sldId id="3065" r:id="rId23"/>
    <p:sldId id="3066" r:id="rId24"/>
    <p:sldId id="3067" r:id="rId25"/>
    <p:sldId id="3068" r:id="rId26"/>
    <p:sldId id="2988" r:id="rId27"/>
    <p:sldId id="3097" r:id="rId28"/>
    <p:sldId id="3093" r:id="rId29"/>
    <p:sldId id="2996" r:id="rId30"/>
    <p:sldId id="3008" r:id="rId31"/>
    <p:sldId id="2729" r:id="rId32"/>
    <p:sldId id="3083" r:id="rId33"/>
    <p:sldId id="3064" r:id="rId34"/>
    <p:sldId id="3098" r:id="rId35"/>
    <p:sldId id="3071" r:id="rId36"/>
    <p:sldId id="3105" r:id="rId37"/>
    <p:sldId id="3069" r:id="rId38"/>
    <p:sldId id="3070" r:id="rId39"/>
    <p:sldId id="3036" r:id="rId40"/>
    <p:sldId id="3072" r:id="rId41"/>
    <p:sldId id="3074" r:id="rId42"/>
    <p:sldId id="3001" r:id="rId43"/>
    <p:sldId id="3100" r:id="rId44"/>
    <p:sldId id="3092" r:id="rId45"/>
    <p:sldId id="3078" r:id="rId46"/>
    <p:sldId id="3079" r:id="rId47"/>
    <p:sldId id="3080" r:id="rId48"/>
    <p:sldId id="3022" r:id="rId49"/>
    <p:sldId id="3023" r:id="rId50"/>
    <p:sldId id="3024" r:id="rId51"/>
    <p:sldId id="3025" r:id="rId52"/>
    <p:sldId id="3026" r:id="rId53"/>
    <p:sldId id="3027" r:id="rId54"/>
    <p:sldId id="3028" r:id="rId55"/>
    <p:sldId id="2999" r:id="rId56"/>
    <p:sldId id="3073" r:id="rId57"/>
    <p:sldId id="3075" r:id="rId58"/>
    <p:sldId id="3090" r:id="rId59"/>
    <p:sldId id="3033" r:id="rId60"/>
    <p:sldId id="3034" r:id="rId61"/>
    <p:sldId id="3015" r:id="rId62"/>
    <p:sldId id="2997" r:id="rId63"/>
    <p:sldId id="3042" r:id="rId64"/>
    <p:sldId id="3106" r:id="rId65"/>
    <p:sldId id="3046" r:id="rId66"/>
    <p:sldId id="3047" r:id="rId67"/>
    <p:sldId id="2854" r:id="rId68"/>
    <p:sldId id="2963" r:id="rId69"/>
    <p:sldId id="3043" r:id="rId70"/>
    <p:sldId id="3044" r:id="rId71"/>
    <p:sldId id="3049" r:id="rId72"/>
    <p:sldId id="2964" r:id="rId73"/>
    <p:sldId id="2965" r:id="rId74"/>
    <p:sldId id="2861" r:id="rId75"/>
    <p:sldId id="2971" r:id="rId76"/>
    <p:sldId id="2967" r:id="rId77"/>
    <p:sldId id="2968" r:id="rId78"/>
    <p:sldId id="2863" r:id="rId79"/>
    <p:sldId id="2969" r:id="rId80"/>
    <p:sldId id="2970" r:id="rId81"/>
  </p:sldIdLst>
  <p:sldSz cx="9144000" cy="6858000" type="screen4x3"/>
  <p:notesSz cx="7102475" cy="938847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5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7973" autoAdjust="0"/>
    <p:restoredTop sz="73723" autoAdjust="0"/>
  </p:normalViewPr>
  <p:slideViewPr>
    <p:cSldViewPr snapToGrid="0" snapToObjects="1">
      <p:cViewPr varScale="1">
        <p:scale>
          <a:sx n="78" d="100"/>
          <a:sy n="78" d="100"/>
        </p:scale>
        <p:origin x="1398" y="90"/>
      </p:cViewPr>
      <p:guideLst>
        <p:guide orient="horz" pos="2156"/>
        <p:guide pos="2880"/>
      </p:guideLst>
    </p:cSldViewPr>
  </p:slideViewPr>
  <p:outlineViewPr>
    <p:cViewPr>
      <p:scale>
        <a:sx n="33" d="100"/>
        <a:sy n="33" d="100"/>
      </p:scale>
      <p:origin x="48" y="43602"/>
    </p:cViewPr>
  </p:outlineViewPr>
  <p:notesTextViewPr>
    <p:cViewPr>
      <p:scale>
        <a:sx n="3" d="2"/>
        <a:sy n="3" d="2"/>
      </p:scale>
      <p:origin x="0" y="0"/>
    </p:cViewPr>
  </p:notesTextViewPr>
  <p:sorterViewPr>
    <p:cViewPr varScale="1">
      <p:scale>
        <a:sx n="1" d="1"/>
        <a:sy n="1" d="1"/>
      </p:scale>
      <p:origin x="0" y="-23676"/>
    </p:cViewPr>
  </p:sorterViewPr>
  <p:notesViewPr>
    <p:cSldViewPr snapToGrid="0" snapToObjects="1">
      <p:cViewPr varScale="1">
        <p:scale>
          <a:sx n="52" d="100"/>
          <a:sy n="52" d="100"/>
        </p:scale>
        <p:origin x="28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4229" tIns="47114" rIns="94229" bIns="47114"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4022725" y="0"/>
            <a:ext cx="3078163" cy="469900"/>
          </a:xfrm>
          <a:prstGeom prst="rect">
            <a:avLst/>
          </a:prstGeom>
        </p:spPr>
        <p:txBody>
          <a:bodyPr vert="horz" lIns="94229" tIns="47114" rIns="94229" bIns="47114" rtlCol="0"/>
          <a:lstStyle>
            <a:lvl1pPr algn="r" eaLnBrk="1" hangingPunct="1">
              <a:defRPr sz="1200">
                <a:latin typeface="Calibri" charset="0"/>
                <a:ea typeface="ＭＳ Ｐゴシック" charset="0"/>
                <a:cs typeface="ＭＳ Ｐゴシック" charset="0"/>
              </a:defRPr>
            </a:lvl1pPr>
          </a:lstStyle>
          <a:p>
            <a:pPr>
              <a:defRPr/>
            </a:pPr>
            <a:fld id="{1C592B4C-E2C5-488E-87F4-A7A1BB484109}" type="datetimeFigureOut">
              <a:rPr lang="en-US"/>
              <a:pPr>
                <a:defRPr/>
              </a:pPr>
              <a:t>4/9/2019</a:t>
            </a:fld>
            <a:endParaRPr lang="en-US"/>
          </a:p>
        </p:txBody>
      </p:sp>
      <p:sp>
        <p:nvSpPr>
          <p:cNvPr id="4" name="Footer Placeholder 3"/>
          <p:cNvSpPr>
            <a:spLocks noGrp="1"/>
          </p:cNvSpPr>
          <p:nvPr>
            <p:ph type="ftr" sz="quarter" idx="2"/>
          </p:nvPr>
        </p:nvSpPr>
        <p:spPr>
          <a:xfrm>
            <a:off x="0" y="8916988"/>
            <a:ext cx="3078163" cy="469900"/>
          </a:xfrm>
          <a:prstGeom prst="rect">
            <a:avLst/>
          </a:prstGeom>
        </p:spPr>
        <p:txBody>
          <a:bodyPr vert="horz" lIns="94229" tIns="47114" rIns="94229" bIns="47114"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AB080C35-DDCD-4BAA-A546-8176D4984B6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4229" tIns="47114" rIns="94229" bIns="47114"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4229" tIns="47114" rIns="94229" bIns="47114" rtlCol="0"/>
          <a:lstStyle>
            <a:lvl1pPr algn="r" eaLnBrk="1" hangingPunct="1">
              <a:defRPr sz="1200">
                <a:latin typeface="Calibri" charset="0"/>
                <a:ea typeface="ＭＳ Ｐゴシック" charset="0"/>
                <a:cs typeface="ＭＳ Ｐゴシック" charset="0"/>
              </a:defRPr>
            </a:lvl1pPr>
          </a:lstStyle>
          <a:p>
            <a:pPr>
              <a:defRPr/>
            </a:pPr>
            <a:fld id="{135F70FC-0F60-4BCF-9DAC-EA196226ABD3}" type="datetimeFigureOut">
              <a:rPr lang="en-US"/>
              <a:pPr>
                <a:defRPr/>
              </a:pPr>
              <a:t>4/9/2019</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pPr lvl="0"/>
            <a:endParaRPr lang="en-US" noProof="0"/>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4229" tIns="47114" rIns="94229" bIns="4711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916988"/>
            <a:ext cx="3078163" cy="469900"/>
          </a:xfrm>
          <a:prstGeom prst="rect">
            <a:avLst/>
          </a:prstGeom>
        </p:spPr>
        <p:txBody>
          <a:bodyPr vert="horz" lIns="94229" tIns="47114" rIns="94229" bIns="47114"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wrap="square" lIns="94229" tIns="47114" rIns="94229" bIns="47114"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933AD6F0-9AE2-4975-A23A-1D47ECCB79B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787D89-DD9C-4711-8A2E-E6D6084C24F1}" type="slidenum">
              <a:rPr lang="en-US" altLang="en-US" smtClean="0">
                <a:solidFill>
                  <a:srgbClr val="000000"/>
                </a:solidFill>
              </a:rPr>
              <a:pPr>
                <a:spcBef>
                  <a:spcPct val="0"/>
                </a:spcBef>
              </a:pPr>
              <a:t>1</a:t>
            </a:fld>
            <a:endParaRPr lang="en-US" alt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957489-FE66-443F-81B3-83779C465775}" type="slidenum">
              <a:rPr lang="en-US" altLang="en-US" smtClean="0"/>
              <a:pPr>
                <a:spcBef>
                  <a:spcPct val="0"/>
                </a:spcBef>
              </a:pPr>
              <a:t>14</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Grid structure provide survey control across country</a:t>
            </a:r>
          </a:p>
          <a:p>
            <a:pPr eaLnBrk="1" hangingPunct="1"/>
            <a:r>
              <a:rPr lang="en-US" altLang="en-US" smtClean="0">
                <a:latin typeface="Arial" panose="020B0604020202020204" pitchFamily="34" charset="0"/>
              </a:rPr>
              <a:t>First disks used in ~1900 in TX, OK, KS</a:t>
            </a:r>
          </a:p>
          <a:p>
            <a:pPr eaLnBrk="1" hangingPunct="1"/>
            <a:r>
              <a:rPr lang="en-US" altLang="en-US" smtClean="0">
                <a:latin typeface="Arial" panose="020B0604020202020204" pitchFamily="34" charset="0"/>
              </a:rPr>
              <a:t>DUNCAN – nail in concrete with letters “USC&amp;GS 1901”</a:t>
            </a:r>
          </a:p>
        </p:txBody>
      </p:sp>
    </p:spTree>
    <p:extLst>
      <p:ext uri="{BB962C8B-B14F-4D97-AF65-F5344CB8AC3E}">
        <p14:creationId xmlns:p14="http://schemas.microsoft.com/office/powerpoint/2010/main" val="3391644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NGVD29 on left</a:t>
            </a:r>
          </a:p>
          <a:p>
            <a:r>
              <a:rPr lang="en-US" altLang="en-US" dirty="0" smtClean="0">
                <a:solidFill>
                  <a:schemeClr val="tx2">
                    <a:lumMod val="75000"/>
                  </a:schemeClr>
                </a:solidFill>
                <a:latin typeface="Arial" panose="020B0604020202020204" pitchFamily="34" charset="0"/>
                <a:cs typeface="Arial" panose="020B0604020202020204" pitchFamily="34" charset="0"/>
              </a:rPr>
              <a:t>NAVD88 on the right</a:t>
            </a:r>
          </a:p>
          <a:p>
            <a:endParaRPr lang="en-US" altLang="en-US" dirty="0" smtClean="0">
              <a:solidFill>
                <a:schemeClr val="tx2">
                  <a:lumMod val="75000"/>
                </a:schemeClr>
              </a:solidFill>
              <a:latin typeface="Arial" panose="020B0604020202020204" pitchFamily="34" charset="0"/>
              <a:cs typeface="Arial" panose="020B0604020202020204" pitchFamily="34" charset="0"/>
            </a:endParaRPr>
          </a:p>
          <a:p>
            <a:r>
              <a:rPr lang="en-US" altLang="en-US" dirty="0" smtClean="0">
                <a:solidFill>
                  <a:schemeClr val="tx2">
                    <a:lumMod val="75000"/>
                  </a:schemeClr>
                </a:solidFill>
                <a:latin typeface="Arial" panose="020B0604020202020204" pitchFamily="34" charset="0"/>
                <a:cs typeface="Arial" panose="020B0604020202020204" pitchFamily="34" charset="0"/>
              </a:rPr>
              <a:t>Over the last 100+ years NGS has continued to densify the network that defined for the heights of the US.  Leveling is a very arduous and time consuming surveying method but provides height difference much more precise and accurate than</a:t>
            </a:r>
            <a:r>
              <a:rPr lang="en-US" altLang="en-US" baseline="0" dirty="0" smtClean="0">
                <a:solidFill>
                  <a:schemeClr val="tx2">
                    <a:lumMod val="75000"/>
                  </a:schemeClr>
                </a:solidFill>
                <a:latin typeface="Arial" panose="020B0604020202020204" pitchFamily="34" charset="0"/>
                <a:cs typeface="Arial" panose="020B0604020202020204" pitchFamily="34" charset="0"/>
              </a:rPr>
              <a:t> can be achieved with most other methods.  </a:t>
            </a:r>
            <a:endParaRPr lang="en-US" altLang="en-US" dirty="0" smtClean="0">
              <a:solidFill>
                <a:schemeClr val="tx2">
                  <a:lumMod val="7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15</a:t>
            </a:fld>
            <a:endParaRPr lang="en-US"/>
          </a:p>
        </p:txBody>
      </p:sp>
    </p:spTree>
    <p:extLst>
      <p:ext uri="{BB962C8B-B14F-4D97-AF65-F5344CB8AC3E}">
        <p14:creationId xmlns:p14="http://schemas.microsoft.com/office/powerpoint/2010/main" val="2541785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8D97E5-DE34-47D8-A0F3-77DFB937E59C}" type="slidenum">
              <a:rPr lang="en-US" altLang="en-US" smtClean="0">
                <a:solidFill>
                  <a:srgbClr val="000000"/>
                </a:solidFill>
              </a:rPr>
              <a:pPr>
                <a:spcBef>
                  <a:spcPct val="0"/>
                </a:spcBef>
              </a:pPr>
              <a:t>17</a:t>
            </a:fld>
            <a:endParaRPr lang="en-US" altLang="en-US" smtClean="0">
              <a:solidFill>
                <a:srgbClr val="000000"/>
              </a:solidFill>
            </a:endParaRPr>
          </a:p>
        </p:txBody>
      </p:sp>
      <p:sp>
        <p:nvSpPr>
          <p:cNvPr id="30723" name="Rectangle 2"/>
          <p:cNvSpPr>
            <a:spLocks noGrp="1" noRot="1" noChangeAspect="1" noChangeArrowheads="1" noTextEdit="1"/>
          </p:cNvSpPr>
          <p:nvPr>
            <p:ph type="sldImg"/>
          </p:nvPr>
        </p:nvSpPr>
        <p:spPr bwMode="auto">
          <a:xfrm>
            <a:off x="1212850" y="704850"/>
            <a:ext cx="46894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NSRS benefit to the nation = $2.5B/year</a:t>
            </a:r>
          </a:p>
          <a:p>
            <a:pPr eaLnBrk="1" hangingPunct="1">
              <a:spcBef>
                <a:spcPct val="0"/>
              </a:spcBef>
              <a:buFontTx/>
              <a:buChar char="-"/>
            </a:pPr>
            <a:r>
              <a:rPr lang="en-US" altLang="en-US" smtClean="0"/>
              <a:t> est. 300K precision GPS users worldwide (2008); ¼ in US</a:t>
            </a:r>
          </a:p>
          <a:p>
            <a:pPr eaLnBrk="1" hangingPunct="1">
              <a:spcBef>
                <a:spcPct val="0"/>
              </a:spcBef>
            </a:pPr>
            <a:r>
              <a:rPr lang="en-US" altLang="en-US" smtClean="0"/>
              <a:t>- Very exciting to us at NGS to see how it has evolved over the years – now cm-accuracy capability / tracking with time</a:t>
            </a:r>
          </a:p>
        </p:txBody>
      </p:sp>
    </p:spTree>
    <p:extLst>
      <p:ext uri="{BB962C8B-B14F-4D97-AF65-F5344CB8AC3E}">
        <p14:creationId xmlns:p14="http://schemas.microsoft.com/office/powerpoint/2010/main" val="998184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Gill Sans MT" panose="020B0502020104020203" pitchFamily="34" charset="0"/>
              </a:defRPr>
            </a:lvl1pPr>
            <a:lvl2pPr marL="725488" indent="-279400" defTabSz="930275" eaLnBrk="0" hangingPunct="0">
              <a:spcBef>
                <a:spcPct val="30000"/>
              </a:spcBef>
              <a:defRPr sz="1200">
                <a:solidFill>
                  <a:schemeClr val="tx1"/>
                </a:solidFill>
                <a:latin typeface="Gill Sans MT" panose="020B0502020104020203" pitchFamily="34" charset="0"/>
              </a:defRPr>
            </a:lvl2pPr>
            <a:lvl3pPr marL="1117600" indent="-222250" defTabSz="930275" eaLnBrk="0" hangingPunct="0">
              <a:spcBef>
                <a:spcPct val="30000"/>
              </a:spcBef>
              <a:defRPr sz="1200">
                <a:solidFill>
                  <a:schemeClr val="tx1"/>
                </a:solidFill>
                <a:latin typeface="Gill Sans MT" panose="020B0502020104020203" pitchFamily="34" charset="0"/>
              </a:defRPr>
            </a:lvl3pPr>
            <a:lvl4pPr marL="1565275" indent="-222250" defTabSz="930275" eaLnBrk="0" hangingPunct="0">
              <a:spcBef>
                <a:spcPct val="30000"/>
              </a:spcBef>
              <a:defRPr sz="1200">
                <a:solidFill>
                  <a:schemeClr val="tx1"/>
                </a:solidFill>
                <a:latin typeface="Gill Sans MT" panose="020B0502020104020203" pitchFamily="34" charset="0"/>
              </a:defRPr>
            </a:lvl4pPr>
            <a:lvl5pPr marL="2012950" indent="-222250" defTabSz="930275" eaLnBrk="0" hangingPunct="0">
              <a:spcBef>
                <a:spcPct val="30000"/>
              </a:spcBef>
              <a:defRPr sz="1200">
                <a:solidFill>
                  <a:schemeClr val="tx1"/>
                </a:solidFill>
                <a:latin typeface="Gill Sans MT" panose="020B0502020104020203" pitchFamily="34" charset="0"/>
              </a:defRPr>
            </a:lvl5pPr>
            <a:lvl6pPr marL="2470150" indent="-222250" defTabSz="930275" eaLnBrk="0" fontAlgn="base" hangingPunct="0">
              <a:spcBef>
                <a:spcPct val="30000"/>
              </a:spcBef>
              <a:spcAft>
                <a:spcPct val="0"/>
              </a:spcAft>
              <a:defRPr sz="1200">
                <a:solidFill>
                  <a:schemeClr val="tx1"/>
                </a:solidFill>
                <a:latin typeface="Gill Sans MT" panose="020B0502020104020203" pitchFamily="34" charset="0"/>
              </a:defRPr>
            </a:lvl6pPr>
            <a:lvl7pPr marL="2927350" indent="-222250" defTabSz="930275" eaLnBrk="0" fontAlgn="base" hangingPunct="0">
              <a:spcBef>
                <a:spcPct val="30000"/>
              </a:spcBef>
              <a:spcAft>
                <a:spcPct val="0"/>
              </a:spcAft>
              <a:defRPr sz="1200">
                <a:solidFill>
                  <a:schemeClr val="tx1"/>
                </a:solidFill>
                <a:latin typeface="Gill Sans MT" panose="020B0502020104020203" pitchFamily="34" charset="0"/>
              </a:defRPr>
            </a:lvl7pPr>
            <a:lvl8pPr marL="3384550" indent="-222250" defTabSz="930275" eaLnBrk="0" fontAlgn="base" hangingPunct="0">
              <a:spcBef>
                <a:spcPct val="30000"/>
              </a:spcBef>
              <a:spcAft>
                <a:spcPct val="0"/>
              </a:spcAft>
              <a:defRPr sz="1200">
                <a:solidFill>
                  <a:schemeClr val="tx1"/>
                </a:solidFill>
                <a:latin typeface="Gill Sans MT" panose="020B0502020104020203" pitchFamily="34" charset="0"/>
              </a:defRPr>
            </a:lvl8pPr>
            <a:lvl9pPr marL="3841750" indent="-222250" defTabSz="930275" eaLnBrk="0" fontAlgn="base" hangingPunct="0">
              <a:spcBef>
                <a:spcPct val="30000"/>
              </a:spcBef>
              <a:spcAft>
                <a:spcPct val="0"/>
              </a:spcAft>
              <a:defRPr sz="1200">
                <a:solidFill>
                  <a:schemeClr val="tx1"/>
                </a:solidFill>
                <a:latin typeface="Gill Sans MT" panose="020B0502020104020203" pitchFamily="34" charset="0"/>
              </a:defRPr>
            </a:lvl9pPr>
          </a:lstStyle>
          <a:p>
            <a:pPr eaLnBrk="1" hangingPunct="1">
              <a:spcBef>
                <a:spcPct val="0"/>
              </a:spcBef>
            </a:pPr>
            <a:fld id="{FC093B61-5D25-44ED-AEF9-B1FC3FC1A1EB}" type="slidenum">
              <a:rPr lang="en-US" altLang="en-US">
                <a:latin typeface="Arial" panose="020B0604020202020204" pitchFamily="34" charset="0"/>
              </a:rPr>
              <a:pPr eaLnBrk="1" hangingPunct="1">
                <a:spcBef>
                  <a:spcPct val="0"/>
                </a:spcBef>
              </a:pPr>
              <a:t>21</a:t>
            </a:fld>
            <a:endParaRPr lang="en-US" altLang="en-US">
              <a:latin typeface="Arial" panose="020B0604020202020204"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(Pictured:  A </a:t>
            </a:r>
            <a:r>
              <a:rPr lang="en-US" altLang="en-US" b="1" smtClean="0">
                <a:solidFill>
                  <a:srgbClr val="002060"/>
                </a:solidFill>
                <a:latin typeface="Calibri" panose="020F0502020204030204" pitchFamily="34" charset="0"/>
              </a:rPr>
              <a:t>Surface Elevation Table (SET) - </a:t>
            </a:r>
            <a:r>
              <a:rPr lang="en-US" altLang="en-US" i="1" smtClean="0">
                <a:solidFill>
                  <a:srgbClr val="002060"/>
                </a:solidFill>
                <a:latin typeface="Calibri" panose="020F0502020204030204" pitchFamily="34" charset="0"/>
              </a:rPr>
              <a:t>A SET is a portable mechanical leveling device for measuring the relative elevation of wetland sediments)</a:t>
            </a:r>
          </a:p>
          <a:p>
            <a:pPr eaLnBrk="1" hangingPunct="1"/>
            <a:endParaRPr lang="en-US" altLang="en-US" i="1" smtClean="0">
              <a:solidFill>
                <a:srgbClr val="002060"/>
              </a:solidFill>
              <a:latin typeface="Calibri" panose="020F0502020204030204" pitchFamily="34" charset="0"/>
            </a:endParaRPr>
          </a:p>
          <a:p>
            <a:pPr eaLnBrk="1" hangingPunct="1"/>
            <a:r>
              <a:rPr lang="en-US" altLang="en-US" smtClean="0"/>
              <a:t>Accurate heights related to water levels are critical for </a:t>
            </a:r>
            <a:r>
              <a:rPr lang="en-US" altLang="en-US" b="1" smtClean="0"/>
              <a:t>differentiating sea-level change from land elevation change</a:t>
            </a:r>
            <a:r>
              <a:rPr lang="en-US" altLang="en-US" smtClean="0"/>
              <a:t>.  </a:t>
            </a:r>
            <a:r>
              <a:rPr lang="en-US" altLang="en-US" smtClean="0">
                <a:latin typeface="Arial" panose="020B0604020202020204" pitchFamily="34" charset="0"/>
              </a:rPr>
              <a:t>The NGS Ecosystem and Climate Operations (ECO) Program adapts geodetic survey technologies, instrumentation, and procedures in support of coastal community resilience, ecosystem services, and ecological integrity; especially in responding to climate change. ECO conducts collaborative research and development across several NOAA line offices, especially within the traditional Navigation Services: the National Geodetic Survey, the Center for Operational Oceanographic Products and Services and the Office of Coast Survey. ECO has also helped lead NOAA's efforts to establish Sentinel Sites for monitoring the impact of changing sea levels and coastal inundation.</a:t>
            </a:r>
          </a:p>
        </p:txBody>
      </p:sp>
    </p:spTree>
    <p:extLst>
      <p:ext uri="{BB962C8B-B14F-4D97-AF65-F5344CB8AC3E}">
        <p14:creationId xmlns:p14="http://schemas.microsoft.com/office/powerpoint/2010/main" val="412639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altLang="en-US" smtClean="0"/>
              <a:t>(Picture:  </a:t>
            </a:r>
            <a:r>
              <a:rPr lang="en-US" altLang="en-US" i="1" smtClean="0"/>
              <a:t>Image of Jones Inlet, Long Island, NY using Applanix Digital Sensor System. The green line represents marsh (apparent) shoreline, and red line represents mean-high water shoreline.</a:t>
            </a:r>
          </a:p>
          <a:p>
            <a:pPr>
              <a:defRPr/>
            </a:pPr>
            <a:r>
              <a:rPr lang="en-US" altLang="en-US" i="1" smtClean="0"/>
              <a:t>Picture:  Example of a nautical chart section</a:t>
            </a:r>
          </a:p>
          <a:p>
            <a:pPr>
              <a:defRPr/>
            </a:pPr>
            <a:r>
              <a:rPr lang="en-US" altLang="en-US" i="1" smtClean="0"/>
              <a:t>Picture:  NOAA King Air aircraft which is used to support the NOAA CMP</a:t>
            </a:r>
          </a:p>
          <a:p>
            <a:pPr>
              <a:defRPr/>
            </a:pPr>
            <a:r>
              <a:rPr lang="en-US" altLang="en-US" i="1" smtClean="0"/>
              <a:t>Picture:   A pseudo-color ramp on a Digital Elevation Model from LIDAR data collected in San Francisco. he Golden Gate bridge is the peak protruding at the top left of the image, while the Fisherman's Wharf and downtown commercial district along the bay are at the right in the image. </a:t>
            </a:r>
            <a:r>
              <a:rPr lang="en-US" altLang="en-US" smtClean="0"/>
              <a:t>)</a:t>
            </a:r>
          </a:p>
          <a:p>
            <a:pPr>
              <a:defRPr/>
            </a:pPr>
            <a:r>
              <a:rPr lang="en-US" altLang="en-US" smtClean="0"/>
              <a:t>NGS produces the national shoreline which provides critical baseline data for updating nautical charts; defining our nation’s territorial limits, including the Exclusive Economic Zone; and managing our coastal resources.</a:t>
            </a:r>
          </a:p>
          <a:p>
            <a:pPr>
              <a:defRPr/>
            </a:pPr>
            <a:r>
              <a:rPr lang="en-US" altLang="en-US" smtClean="0"/>
              <a:t>NGS delineates the shoreline through various photogrammetric sources, including tide-coordinated stereo aerial photographs, commercial satellite imagery, Light Detection and Ranging (LiDAR), and related remote</a:t>
            </a:r>
          </a:p>
          <a:p>
            <a:pPr>
              <a:defRPr/>
            </a:pPr>
            <a:r>
              <a:rPr lang="en-US" altLang="en-US" smtClean="0"/>
              <a:t>sensing technologies.  </a:t>
            </a:r>
            <a:r>
              <a:rPr lang="en-US" altLang="en-US" b="1" smtClean="0"/>
              <a:t>An accurate, consistent, and up-to-date national shoreline can provide and improve: </a:t>
            </a:r>
            <a:endParaRPr lang="en-US" altLang="en-US" smtClean="0"/>
          </a:p>
          <a:p>
            <a:pPr>
              <a:defRPr/>
            </a:pPr>
            <a:r>
              <a:rPr lang="en-US" altLang="en-US" smtClean="0"/>
              <a:t>- Official nautical charts for maritime navigation, </a:t>
            </a:r>
          </a:p>
          <a:p>
            <a:pPr>
              <a:defRPr/>
            </a:pPr>
            <a:r>
              <a:rPr lang="en-US" altLang="en-US" smtClean="0"/>
              <a:t>- Data to model sea level change, storm surge, coastal flooding, and pollution trajectories, </a:t>
            </a:r>
          </a:p>
          <a:p>
            <a:pPr>
              <a:defRPr/>
            </a:pPr>
            <a:r>
              <a:rPr lang="en-US" altLang="en-US" smtClean="0"/>
              <a:t>- Contemporary ocean management plans, </a:t>
            </a:r>
          </a:p>
          <a:p>
            <a:pPr>
              <a:defRPr/>
            </a:pPr>
            <a:r>
              <a:rPr lang="en-US" altLang="en-US" smtClean="0"/>
              <a:t>- Wave and wind energy site selection, </a:t>
            </a:r>
          </a:p>
          <a:p>
            <a:pPr>
              <a:defRPr/>
            </a:pPr>
            <a:r>
              <a:rPr lang="en-US" altLang="en-US" smtClean="0"/>
              <a:t>- Land and marine geographic information system base layers, and </a:t>
            </a:r>
          </a:p>
          <a:p>
            <a:pPr>
              <a:defRPr/>
            </a:pPr>
            <a:r>
              <a:rPr lang="en-US" altLang="en-US" smtClean="0"/>
              <a:t>- Environmental analysis and monitoring. </a:t>
            </a:r>
            <a:endParaRPr lang="en-US" altLang="en-US" smtClean="0">
              <a:latin typeface="Arial" pitchFamily="34" charset="0"/>
            </a:endParaRPr>
          </a:p>
        </p:txBody>
      </p:sp>
      <p:sp>
        <p:nvSpPr>
          <p:cNvPr id="52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Gill Sans MT" panose="020B0502020104020203" pitchFamily="34" charset="0"/>
              </a:defRPr>
            </a:lvl1pPr>
            <a:lvl2pPr marL="725488" indent="-279400" defTabSz="930275" eaLnBrk="0" hangingPunct="0">
              <a:spcBef>
                <a:spcPct val="30000"/>
              </a:spcBef>
              <a:defRPr sz="1200">
                <a:solidFill>
                  <a:schemeClr val="tx1"/>
                </a:solidFill>
                <a:latin typeface="Gill Sans MT" panose="020B0502020104020203" pitchFamily="34" charset="0"/>
              </a:defRPr>
            </a:lvl2pPr>
            <a:lvl3pPr marL="1117600" indent="-222250" defTabSz="930275" eaLnBrk="0" hangingPunct="0">
              <a:spcBef>
                <a:spcPct val="30000"/>
              </a:spcBef>
              <a:defRPr sz="1200">
                <a:solidFill>
                  <a:schemeClr val="tx1"/>
                </a:solidFill>
                <a:latin typeface="Gill Sans MT" panose="020B0502020104020203" pitchFamily="34" charset="0"/>
              </a:defRPr>
            </a:lvl3pPr>
            <a:lvl4pPr marL="1565275" indent="-222250" defTabSz="930275" eaLnBrk="0" hangingPunct="0">
              <a:spcBef>
                <a:spcPct val="30000"/>
              </a:spcBef>
              <a:defRPr sz="1200">
                <a:solidFill>
                  <a:schemeClr val="tx1"/>
                </a:solidFill>
                <a:latin typeface="Gill Sans MT" panose="020B0502020104020203" pitchFamily="34" charset="0"/>
              </a:defRPr>
            </a:lvl4pPr>
            <a:lvl5pPr marL="2012950" indent="-222250" defTabSz="930275" eaLnBrk="0" hangingPunct="0">
              <a:spcBef>
                <a:spcPct val="30000"/>
              </a:spcBef>
              <a:defRPr sz="1200">
                <a:solidFill>
                  <a:schemeClr val="tx1"/>
                </a:solidFill>
                <a:latin typeface="Gill Sans MT" panose="020B0502020104020203" pitchFamily="34" charset="0"/>
              </a:defRPr>
            </a:lvl5pPr>
            <a:lvl6pPr marL="2470150" indent="-222250" defTabSz="930275" eaLnBrk="0" fontAlgn="base" hangingPunct="0">
              <a:spcBef>
                <a:spcPct val="30000"/>
              </a:spcBef>
              <a:spcAft>
                <a:spcPct val="0"/>
              </a:spcAft>
              <a:defRPr sz="1200">
                <a:solidFill>
                  <a:schemeClr val="tx1"/>
                </a:solidFill>
                <a:latin typeface="Gill Sans MT" panose="020B0502020104020203" pitchFamily="34" charset="0"/>
              </a:defRPr>
            </a:lvl6pPr>
            <a:lvl7pPr marL="2927350" indent="-222250" defTabSz="930275" eaLnBrk="0" fontAlgn="base" hangingPunct="0">
              <a:spcBef>
                <a:spcPct val="30000"/>
              </a:spcBef>
              <a:spcAft>
                <a:spcPct val="0"/>
              </a:spcAft>
              <a:defRPr sz="1200">
                <a:solidFill>
                  <a:schemeClr val="tx1"/>
                </a:solidFill>
                <a:latin typeface="Gill Sans MT" panose="020B0502020104020203" pitchFamily="34" charset="0"/>
              </a:defRPr>
            </a:lvl7pPr>
            <a:lvl8pPr marL="3384550" indent="-222250" defTabSz="930275" eaLnBrk="0" fontAlgn="base" hangingPunct="0">
              <a:spcBef>
                <a:spcPct val="30000"/>
              </a:spcBef>
              <a:spcAft>
                <a:spcPct val="0"/>
              </a:spcAft>
              <a:defRPr sz="1200">
                <a:solidFill>
                  <a:schemeClr val="tx1"/>
                </a:solidFill>
                <a:latin typeface="Gill Sans MT" panose="020B0502020104020203" pitchFamily="34" charset="0"/>
              </a:defRPr>
            </a:lvl8pPr>
            <a:lvl9pPr marL="3841750" indent="-222250" defTabSz="930275" eaLnBrk="0" fontAlgn="base" hangingPunct="0">
              <a:spcBef>
                <a:spcPct val="30000"/>
              </a:spcBef>
              <a:spcAft>
                <a:spcPct val="0"/>
              </a:spcAft>
              <a:defRPr sz="1200">
                <a:solidFill>
                  <a:schemeClr val="tx1"/>
                </a:solidFill>
                <a:latin typeface="Gill Sans MT" panose="020B0502020104020203" pitchFamily="34" charset="0"/>
              </a:defRPr>
            </a:lvl9pPr>
          </a:lstStyle>
          <a:p>
            <a:pPr eaLnBrk="1" hangingPunct="1">
              <a:spcBef>
                <a:spcPct val="0"/>
              </a:spcBef>
            </a:pPr>
            <a:fld id="{5ECB02BD-CCF2-4679-92FF-1610ECF368C4}" type="slidenum">
              <a:rPr lang="en-US" altLang="en-US">
                <a:latin typeface="Arial" panose="020B0604020202020204" pitchFamily="34" charset="0"/>
              </a:rPr>
              <a:pPr eaLnBrk="1" hangingPunct="1">
                <a:spcBef>
                  <a:spcPct val="0"/>
                </a:spcBef>
              </a:pPr>
              <a:t>22</a:t>
            </a:fld>
            <a:endParaRPr lang="en-US" altLang="en-US">
              <a:latin typeface="Arial" panose="020B0604020202020204" pitchFamily="34" charset="0"/>
            </a:endParaRPr>
          </a:p>
        </p:txBody>
      </p:sp>
    </p:spTree>
    <p:extLst>
      <p:ext uri="{BB962C8B-B14F-4D97-AF65-F5344CB8AC3E}">
        <p14:creationId xmlns:p14="http://schemas.microsoft.com/office/powerpoint/2010/main" val="1297459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spcBef>
                <a:spcPct val="0"/>
              </a:spcBef>
              <a:defRPr/>
            </a:pPr>
            <a:r>
              <a:rPr lang="en-US" altLang="en-US" dirty="0" smtClean="0">
                <a:latin typeface="Arial" pitchFamily="34" charset="0"/>
              </a:rPr>
              <a:t>(Picture:  </a:t>
            </a:r>
            <a:r>
              <a:rPr lang="en-US" dirty="0" smtClean="0"/>
              <a:t>Geo-referenced aerial imagery taken by NOS shows the New Jersey coastline before and after </a:t>
            </a:r>
            <a:r>
              <a:rPr lang="en-US" dirty="0" err="1" smtClean="0"/>
              <a:t>Superstorm</a:t>
            </a:r>
            <a:r>
              <a:rPr lang="en-US" dirty="0" smtClean="0"/>
              <a:t> Sandy in 2012.</a:t>
            </a:r>
          </a:p>
          <a:p>
            <a:pPr>
              <a:spcBef>
                <a:spcPct val="0"/>
              </a:spcBef>
              <a:defRPr/>
            </a:pPr>
            <a:r>
              <a:rPr lang="en-US" dirty="0" smtClean="0"/>
              <a:t>Picture:   Example of how FEMA uses the response imagery.  </a:t>
            </a:r>
            <a:r>
              <a:rPr lang="en-US" altLang="en-US" dirty="0" smtClean="0"/>
              <a:t>Hurricane Isaac impact assessment through the FEMA Portal. The red dots represent wind damage, blue dots inundation, and purple dots wind and inundation.)</a:t>
            </a:r>
            <a:endParaRPr lang="en-US" dirty="0" smtClean="0"/>
          </a:p>
          <a:p>
            <a:pPr>
              <a:spcBef>
                <a:spcPct val="0"/>
              </a:spcBef>
              <a:defRPr/>
            </a:pPr>
            <a:endParaRPr lang="en-US" altLang="en-US" dirty="0" smtClean="0">
              <a:latin typeface="Arial" pitchFamily="34" charset="0"/>
            </a:endParaRPr>
          </a:p>
          <a:p>
            <a:pPr>
              <a:spcBef>
                <a:spcPct val="0"/>
              </a:spcBef>
              <a:defRPr/>
            </a:pPr>
            <a:r>
              <a:rPr lang="en-US" altLang="en-US" dirty="0" smtClean="0">
                <a:latin typeface="Arial" pitchFamily="34" charset="0"/>
              </a:rPr>
              <a:t>NGS collects high resolution, geo-referenced airborne imagery using NOAA aircraft that support NGS’ Coastal Mapping Program.  NGS posts images on the web, often within hours, to make these images available to the general public. The imagery is used to determine impacts to NOAA as well as federal, state, local, and public interests.</a:t>
            </a:r>
          </a:p>
          <a:p>
            <a:pPr marL="171176" indent="-171176">
              <a:spcBef>
                <a:spcPct val="0"/>
              </a:spcBef>
              <a:buFontTx/>
              <a:buChar char="-"/>
              <a:defRPr/>
            </a:pPr>
            <a:r>
              <a:rPr lang="en-US" altLang="en-US" dirty="0" smtClean="0"/>
              <a:t>This imagery can be indirectly applied to restoring natural resources after a disaster. </a:t>
            </a:r>
          </a:p>
          <a:p>
            <a:pPr marL="171176" indent="-171176">
              <a:spcBef>
                <a:spcPct val="0"/>
              </a:spcBef>
              <a:buFontTx/>
              <a:buChar char="-"/>
              <a:defRPr/>
            </a:pPr>
            <a:r>
              <a:rPr lang="en-US" altLang="en-US" dirty="0" smtClean="0"/>
              <a:t>NGS has been called on to collect imagery following many different types of disasters including the 2011 Joplin and Tuscaloosa tornados, the 2010 Haiti earthquake, and all major hurricanes since 2003.  From the imagery, those in charge of response and restoration can determine the effect of storms on the land; for example they can determine where flooding has wiped out parts of barrier islands and affected their formation. </a:t>
            </a:r>
          </a:p>
          <a:p>
            <a:pPr marL="171176" indent="-171176">
              <a:spcBef>
                <a:spcPct val="0"/>
              </a:spcBef>
              <a:buFontTx/>
              <a:buChar char="-"/>
              <a:defRPr/>
            </a:pPr>
            <a:r>
              <a:rPr lang="en-US" altLang="en-US" dirty="0" smtClean="0"/>
              <a:t>President has been briefed using NOAA Hurricane Damage Assessment Imagery - FEMA used of some of the photos that were taken by NOAA during our response to Hurricane IKE in a Presidential briefing 16 September, 2008. </a:t>
            </a:r>
          </a:p>
          <a:p>
            <a:pPr marL="171176" indent="-171176">
              <a:spcBef>
                <a:spcPct val="0"/>
              </a:spcBef>
              <a:buFontTx/>
              <a:buChar char="-"/>
              <a:defRPr/>
            </a:pPr>
            <a:r>
              <a:rPr lang="en-US" altLang="en-US" dirty="0" smtClean="0"/>
              <a:t>FEMA has greatly decreased the response time for the FEMA Individual Assistance Program  by using the NOAA imagery to determine extent of damage, release initial funds, and assign inspections.</a:t>
            </a:r>
            <a:endParaRPr lang="en-US" altLang="en-US" b="1" dirty="0" smtClean="0"/>
          </a:p>
          <a:p>
            <a:pPr marL="171176" indent="-171176">
              <a:spcBef>
                <a:spcPct val="0"/>
              </a:spcBef>
              <a:buFontTx/>
              <a:buChar char="-"/>
              <a:defRPr/>
            </a:pPr>
            <a:endParaRPr lang="en-US" altLang="en-US" dirty="0" smtClean="0"/>
          </a:p>
          <a:p>
            <a:pPr>
              <a:spcBef>
                <a:spcPct val="0"/>
              </a:spcBef>
              <a:defRPr/>
            </a:pPr>
            <a:endParaRPr lang="en-US" altLang="en-US" dirty="0" smtClean="0">
              <a:latin typeface="Arial" pitchFamily="34" charset="0"/>
            </a:endParaRPr>
          </a:p>
          <a:p>
            <a:pPr>
              <a:spcBef>
                <a:spcPct val="0"/>
              </a:spcBef>
              <a:defRPr/>
            </a:pPr>
            <a:endParaRPr lang="en-US" altLang="en-US" dirty="0" smtClean="0">
              <a:latin typeface="Arial" pitchFamily="34" charset="0"/>
            </a:endParaRPr>
          </a:p>
        </p:txBody>
      </p:sp>
      <p:sp>
        <p:nvSpPr>
          <p:cNvPr id="532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Gill Sans MT" panose="020B0502020104020203" pitchFamily="34" charset="0"/>
              </a:defRPr>
            </a:lvl1pPr>
            <a:lvl2pPr marL="725488" indent="-279400" defTabSz="930275" eaLnBrk="0" hangingPunct="0">
              <a:spcBef>
                <a:spcPct val="30000"/>
              </a:spcBef>
              <a:defRPr sz="1200">
                <a:solidFill>
                  <a:schemeClr val="tx1"/>
                </a:solidFill>
                <a:latin typeface="Gill Sans MT" panose="020B0502020104020203" pitchFamily="34" charset="0"/>
              </a:defRPr>
            </a:lvl2pPr>
            <a:lvl3pPr marL="1117600" indent="-222250" defTabSz="930275" eaLnBrk="0" hangingPunct="0">
              <a:spcBef>
                <a:spcPct val="30000"/>
              </a:spcBef>
              <a:defRPr sz="1200">
                <a:solidFill>
                  <a:schemeClr val="tx1"/>
                </a:solidFill>
                <a:latin typeface="Gill Sans MT" panose="020B0502020104020203" pitchFamily="34" charset="0"/>
              </a:defRPr>
            </a:lvl3pPr>
            <a:lvl4pPr marL="1565275" indent="-222250" defTabSz="930275" eaLnBrk="0" hangingPunct="0">
              <a:spcBef>
                <a:spcPct val="30000"/>
              </a:spcBef>
              <a:defRPr sz="1200">
                <a:solidFill>
                  <a:schemeClr val="tx1"/>
                </a:solidFill>
                <a:latin typeface="Gill Sans MT" panose="020B0502020104020203" pitchFamily="34" charset="0"/>
              </a:defRPr>
            </a:lvl4pPr>
            <a:lvl5pPr marL="2012950" indent="-222250" defTabSz="930275" eaLnBrk="0" hangingPunct="0">
              <a:spcBef>
                <a:spcPct val="30000"/>
              </a:spcBef>
              <a:defRPr sz="1200">
                <a:solidFill>
                  <a:schemeClr val="tx1"/>
                </a:solidFill>
                <a:latin typeface="Gill Sans MT" panose="020B0502020104020203" pitchFamily="34" charset="0"/>
              </a:defRPr>
            </a:lvl5pPr>
            <a:lvl6pPr marL="2470150" indent="-222250" defTabSz="930275" eaLnBrk="0" fontAlgn="base" hangingPunct="0">
              <a:spcBef>
                <a:spcPct val="30000"/>
              </a:spcBef>
              <a:spcAft>
                <a:spcPct val="0"/>
              </a:spcAft>
              <a:defRPr sz="1200">
                <a:solidFill>
                  <a:schemeClr val="tx1"/>
                </a:solidFill>
                <a:latin typeface="Gill Sans MT" panose="020B0502020104020203" pitchFamily="34" charset="0"/>
              </a:defRPr>
            </a:lvl6pPr>
            <a:lvl7pPr marL="2927350" indent="-222250" defTabSz="930275" eaLnBrk="0" fontAlgn="base" hangingPunct="0">
              <a:spcBef>
                <a:spcPct val="30000"/>
              </a:spcBef>
              <a:spcAft>
                <a:spcPct val="0"/>
              </a:spcAft>
              <a:defRPr sz="1200">
                <a:solidFill>
                  <a:schemeClr val="tx1"/>
                </a:solidFill>
                <a:latin typeface="Gill Sans MT" panose="020B0502020104020203" pitchFamily="34" charset="0"/>
              </a:defRPr>
            </a:lvl7pPr>
            <a:lvl8pPr marL="3384550" indent="-222250" defTabSz="930275" eaLnBrk="0" fontAlgn="base" hangingPunct="0">
              <a:spcBef>
                <a:spcPct val="30000"/>
              </a:spcBef>
              <a:spcAft>
                <a:spcPct val="0"/>
              </a:spcAft>
              <a:defRPr sz="1200">
                <a:solidFill>
                  <a:schemeClr val="tx1"/>
                </a:solidFill>
                <a:latin typeface="Gill Sans MT" panose="020B0502020104020203" pitchFamily="34" charset="0"/>
              </a:defRPr>
            </a:lvl8pPr>
            <a:lvl9pPr marL="3841750" indent="-222250" defTabSz="930275" eaLnBrk="0" fontAlgn="base" hangingPunct="0">
              <a:spcBef>
                <a:spcPct val="30000"/>
              </a:spcBef>
              <a:spcAft>
                <a:spcPct val="0"/>
              </a:spcAft>
              <a:defRPr sz="1200">
                <a:solidFill>
                  <a:schemeClr val="tx1"/>
                </a:solidFill>
                <a:latin typeface="Gill Sans MT" panose="020B0502020104020203" pitchFamily="34" charset="0"/>
              </a:defRPr>
            </a:lvl9pPr>
          </a:lstStyle>
          <a:p>
            <a:pPr>
              <a:spcBef>
                <a:spcPct val="0"/>
              </a:spcBef>
            </a:pPr>
            <a:fld id="{906F649C-BCC4-4323-87F2-6A28C9BFF636}" type="slidenum">
              <a:rPr lang="en-US" altLang="en-US" sz="1100" b="1">
                <a:solidFill>
                  <a:srgbClr val="000000"/>
                </a:solidFill>
                <a:latin typeface="Verdana" panose="020B0604030504040204" pitchFamily="34" charset="0"/>
              </a:rPr>
              <a:pPr>
                <a:spcBef>
                  <a:spcPct val="0"/>
                </a:spcBef>
              </a:pPr>
              <a:t>23</a:t>
            </a:fld>
            <a:endParaRPr lang="en-US" altLang="en-US" sz="1100" b="1">
              <a:solidFill>
                <a:srgbClr val="000000"/>
              </a:solidFill>
              <a:latin typeface="Verdana" panose="020B0604030504040204" pitchFamily="34" charset="0"/>
            </a:endParaRPr>
          </a:p>
        </p:txBody>
      </p:sp>
    </p:spTree>
    <p:extLst>
      <p:ext uri="{BB962C8B-B14F-4D97-AF65-F5344CB8AC3E}">
        <p14:creationId xmlns:p14="http://schemas.microsoft.com/office/powerpoint/2010/main" val="343476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a:pPr>
            <a:r>
              <a:rPr lang="en-US" altLang="en-US" smtClean="0"/>
              <a:t>(Pictures:Top left: </a:t>
            </a:r>
          </a:p>
          <a:p>
            <a:pPr>
              <a:defRPr/>
            </a:pPr>
            <a:r>
              <a:rPr lang="en-US" altLang="en-US" smtClean="0"/>
              <a:t>Image of survey grade GPS receiver at an airport</a:t>
            </a:r>
          </a:p>
          <a:p>
            <a:pPr>
              <a:defRPr/>
            </a:pPr>
            <a:r>
              <a:rPr lang="en-US" altLang="en-US" smtClean="0"/>
              <a:t>Probably set up on Airport Control Station (not sure what airport)</a:t>
            </a:r>
          </a:p>
          <a:p>
            <a:pPr>
              <a:defRPr/>
            </a:pPr>
            <a:r>
              <a:rPr lang="en-US" altLang="en-US" smtClean="0"/>
              <a:t/>
            </a:r>
            <a:br>
              <a:rPr lang="en-US" altLang="en-US" smtClean="0"/>
            </a:br>
            <a:endParaRPr lang="en-US" altLang="en-US" smtClean="0"/>
          </a:p>
          <a:p>
            <a:pPr>
              <a:defRPr/>
            </a:pPr>
            <a:r>
              <a:rPr lang="en-US" altLang="en-US" smtClean="0"/>
              <a:t>Top right:  Image of the Airport Obstruction Chart (AOC) for Santa Barbara Municipal Airport (SBA). 2006 survey</a:t>
            </a:r>
          </a:p>
          <a:p>
            <a:pPr>
              <a:defRPr/>
            </a:pPr>
            <a:r>
              <a:rPr lang="en-US" altLang="en-US" smtClean="0"/>
              <a:t>Referred to as a digital eAOC (geo-spatial data provided in 3D shape-file format)</a:t>
            </a:r>
          </a:p>
          <a:p>
            <a:pPr>
              <a:defRPr/>
            </a:pPr>
            <a:r>
              <a:rPr lang="en-US" altLang="en-US" smtClean="0"/>
              <a:t>Back when we were producing this product (for the FAA) the chart data was also provided in a GeoPDF file </a:t>
            </a:r>
          </a:p>
          <a:p>
            <a:pPr>
              <a:defRPr/>
            </a:pPr>
            <a:endParaRPr lang="en-US" altLang="en-US" smtClean="0"/>
          </a:p>
          <a:p>
            <a:pPr>
              <a:defRPr/>
            </a:pPr>
            <a:r>
              <a:rPr lang="en-US" altLang="en-US" smtClean="0"/>
              <a:t>Middle: Lidar intensity image of Frederick Municipal Airport (FDK), Frederick, MD </a:t>
            </a:r>
          </a:p>
          <a:p>
            <a:pPr>
              <a:defRPr/>
            </a:pPr>
            <a:endParaRPr lang="en-US" altLang="en-US" smtClean="0"/>
          </a:p>
          <a:p>
            <a:pPr>
              <a:defRPr/>
            </a:pPr>
            <a:r>
              <a:rPr lang="en-US" altLang="en-US" smtClean="0"/>
              <a:t>Bottom:  Lidar intensity image of First Flight Airport (FFA), Kill Devil Hills, NC</a:t>
            </a:r>
          </a:p>
          <a:p>
            <a:pPr>
              <a:defRPr/>
            </a:pPr>
            <a:r>
              <a:rPr lang="en-US" altLang="en-US" smtClean="0"/>
              <a:t>Wright Brothers National Memorial Monument on left of image </a:t>
            </a:r>
          </a:p>
          <a:p>
            <a:pPr>
              <a:defRPr/>
            </a:pPr>
            <a:r>
              <a:rPr lang="en-US" altLang="en-US" smtClean="0"/>
              <a:t> </a:t>
            </a:r>
          </a:p>
          <a:p>
            <a:pPr>
              <a:defRPr/>
            </a:pPr>
            <a:r>
              <a:rPr lang="en-US" altLang="en-US" smtClean="0"/>
              <a:t>Both products of FAA Lidar Demonstration Projects (research into use of airborne lidar technology in airport obstruction surveys.)</a:t>
            </a:r>
          </a:p>
          <a:p>
            <a:pPr>
              <a:defRPr/>
            </a:pPr>
            <a:r>
              <a:rPr lang="en-US" altLang="en-US" smtClean="0"/>
              <a:t>Data likely collected using Optech Airborne Laser Terrain Mapper (ALTM) mounted on the NOAA Cessna Citation.</a:t>
            </a:r>
          </a:p>
          <a:p>
            <a:pPr>
              <a:defRPr/>
            </a:pPr>
            <a:r>
              <a:rPr lang="en-US" altLang="en-US" smtClean="0"/>
              <a:t>)</a:t>
            </a:r>
          </a:p>
          <a:p>
            <a:pPr>
              <a:defRPr/>
            </a:pPr>
            <a:endParaRPr lang="en-US" altLang="en-US" smtClean="0"/>
          </a:p>
          <a:p>
            <a:pPr>
              <a:defRPr/>
            </a:pPr>
            <a:r>
              <a:rPr lang="en-US" altLang="en-US" smtClean="0"/>
              <a:t>The National Geodetic Survey (NGS), in accordance with a series of interagency agreements with the Federal Aviation Administration (FAA), provides airport geodetic control, runway, navigational aid, obstruction, and other aeronautical data that is critical to the operation of the National Airspace System. Most of this data is source information obtained using field survey and photogrammetric methods. This data is used to develop runway approach procedures and obstruction charts. </a:t>
            </a:r>
          </a:p>
          <a:p>
            <a:pPr>
              <a:defRPr/>
            </a:pPr>
            <a:endParaRPr lang="en-US" altLang="en-US" smtClean="0"/>
          </a:p>
          <a:p>
            <a:pPr>
              <a:defRPr/>
            </a:pPr>
            <a:r>
              <a:rPr lang="en-US" altLang="en-US" smtClean="0"/>
              <a:t>NGS conducts this work on a “reimbursable” basis with the FAA, meaning that we do not have base funds for this activity, but are paid through FAA base funds in accordance with a series of interagency agreements.</a:t>
            </a:r>
            <a:endParaRPr lang="en-US" altLang="en-US" smtClean="0">
              <a:latin typeface="Arial" pitchFamily="34" charset="0"/>
            </a:endParaRPr>
          </a:p>
        </p:txBody>
      </p:sp>
      <p:sp>
        <p:nvSpPr>
          <p:cNvPr id="501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Gill Sans MT" panose="020B0502020104020203" pitchFamily="34" charset="0"/>
              </a:defRPr>
            </a:lvl1pPr>
            <a:lvl2pPr marL="725488" indent="-279400" defTabSz="930275" eaLnBrk="0" hangingPunct="0">
              <a:spcBef>
                <a:spcPct val="30000"/>
              </a:spcBef>
              <a:defRPr sz="1200">
                <a:solidFill>
                  <a:schemeClr val="tx1"/>
                </a:solidFill>
                <a:latin typeface="Gill Sans MT" panose="020B0502020104020203" pitchFamily="34" charset="0"/>
              </a:defRPr>
            </a:lvl2pPr>
            <a:lvl3pPr marL="1117600" indent="-222250" defTabSz="930275" eaLnBrk="0" hangingPunct="0">
              <a:spcBef>
                <a:spcPct val="30000"/>
              </a:spcBef>
              <a:defRPr sz="1200">
                <a:solidFill>
                  <a:schemeClr val="tx1"/>
                </a:solidFill>
                <a:latin typeface="Gill Sans MT" panose="020B0502020104020203" pitchFamily="34" charset="0"/>
              </a:defRPr>
            </a:lvl3pPr>
            <a:lvl4pPr marL="1565275" indent="-222250" defTabSz="930275" eaLnBrk="0" hangingPunct="0">
              <a:spcBef>
                <a:spcPct val="30000"/>
              </a:spcBef>
              <a:defRPr sz="1200">
                <a:solidFill>
                  <a:schemeClr val="tx1"/>
                </a:solidFill>
                <a:latin typeface="Gill Sans MT" panose="020B0502020104020203" pitchFamily="34" charset="0"/>
              </a:defRPr>
            </a:lvl4pPr>
            <a:lvl5pPr marL="2012950" indent="-222250" defTabSz="930275" eaLnBrk="0" hangingPunct="0">
              <a:spcBef>
                <a:spcPct val="30000"/>
              </a:spcBef>
              <a:defRPr sz="1200">
                <a:solidFill>
                  <a:schemeClr val="tx1"/>
                </a:solidFill>
                <a:latin typeface="Gill Sans MT" panose="020B0502020104020203" pitchFamily="34" charset="0"/>
              </a:defRPr>
            </a:lvl5pPr>
            <a:lvl6pPr marL="2470150" indent="-222250" defTabSz="930275" eaLnBrk="0" fontAlgn="base" hangingPunct="0">
              <a:spcBef>
                <a:spcPct val="30000"/>
              </a:spcBef>
              <a:spcAft>
                <a:spcPct val="0"/>
              </a:spcAft>
              <a:defRPr sz="1200">
                <a:solidFill>
                  <a:schemeClr val="tx1"/>
                </a:solidFill>
                <a:latin typeface="Gill Sans MT" panose="020B0502020104020203" pitchFamily="34" charset="0"/>
              </a:defRPr>
            </a:lvl6pPr>
            <a:lvl7pPr marL="2927350" indent="-222250" defTabSz="930275" eaLnBrk="0" fontAlgn="base" hangingPunct="0">
              <a:spcBef>
                <a:spcPct val="30000"/>
              </a:spcBef>
              <a:spcAft>
                <a:spcPct val="0"/>
              </a:spcAft>
              <a:defRPr sz="1200">
                <a:solidFill>
                  <a:schemeClr val="tx1"/>
                </a:solidFill>
                <a:latin typeface="Gill Sans MT" panose="020B0502020104020203" pitchFamily="34" charset="0"/>
              </a:defRPr>
            </a:lvl7pPr>
            <a:lvl8pPr marL="3384550" indent="-222250" defTabSz="930275" eaLnBrk="0" fontAlgn="base" hangingPunct="0">
              <a:spcBef>
                <a:spcPct val="30000"/>
              </a:spcBef>
              <a:spcAft>
                <a:spcPct val="0"/>
              </a:spcAft>
              <a:defRPr sz="1200">
                <a:solidFill>
                  <a:schemeClr val="tx1"/>
                </a:solidFill>
                <a:latin typeface="Gill Sans MT" panose="020B0502020104020203" pitchFamily="34" charset="0"/>
              </a:defRPr>
            </a:lvl8pPr>
            <a:lvl9pPr marL="3841750" indent="-222250" defTabSz="930275" eaLnBrk="0" fontAlgn="base" hangingPunct="0">
              <a:spcBef>
                <a:spcPct val="30000"/>
              </a:spcBef>
              <a:spcAft>
                <a:spcPct val="0"/>
              </a:spcAft>
              <a:defRPr sz="1200">
                <a:solidFill>
                  <a:schemeClr val="tx1"/>
                </a:solidFill>
                <a:latin typeface="Gill Sans MT" panose="020B0502020104020203" pitchFamily="34" charset="0"/>
              </a:defRPr>
            </a:lvl9pPr>
          </a:lstStyle>
          <a:p>
            <a:pPr eaLnBrk="1" hangingPunct="1">
              <a:spcBef>
                <a:spcPct val="0"/>
              </a:spcBef>
            </a:pPr>
            <a:fld id="{5EF71F93-29C4-4DB4-9793-A8E8E08CC3D1}" type="slidenum">
              <a:rPr lang="en-US" altLang="en-US">
                <a:latin typeface="Arial" panose="020B0604020202020204" pitchFamily="34" charset="0"/>
              </a:rPr>
              <a:pPr eaLnBrk="1" hangingPunct="1">
                <a:spcBef>
                  <a:spcPct val="0"/>
                </a:spcBef>
              </a:pPr>
              <a:t>24</a:t>
            </a:fld>
            <a:endParaRPr lang="en-US" altLang="en-US">
              <a:latin typeface="Arial" panose="020B0604020202020204" pitchFamily="34" charset="0"/>
            </a:endParaRPr>
          </a:p>
        </p:txBody>
      </p:sp>
    </p:spTree>
    <p:extLst>
      <p:ext uri="{BB962C8B-B14F-4D97-AF65-F5344CB8AC3E}">
        <p14:creationId xmlns:p14="http://schemas.microsoft.com/office/powerpoint/2010/main" val="36412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Gravimetric Geoid</a:t>
            </a:r>
            <a:r>
              <a:rPr lang="en-US" baseline="0" dirty="0" smtClean="0"/>
              <a:t> models are developed using the best gravity data and topography data of the time.  The geoid is an approximate reference surface that often termed “Sea Level”.  This is what is used by GNSS observations to convert an ellipsoid height (provided using GNSS) into an elevation also known as an </a:t>
            </a:r>
            <a:r>
              <a:rPr lang="en-US" baseline="0" dirty="0" err="1" smtClean="0"/>
              <a:t>Orthometric</a:t>
            </a:r>
            <a:r>
              <a:rPr lang="en-US" baseline="0" dirty="0" smtClean="0"/>
              <a:t> Height.</a:t>
            </a:r>
          </a:p>
          <a:p>
            <a:endParaRPr lang="en-US" baseline="0" dirty="0" smtClean="0"/>
          </a:p>
          <a:p>
            <a:r>
              <a:rPr lang="en-US" dirty="0" smtClean="0"/>
              <a:t>Hybrid geoid models are generated by developing a gravimetric geoid and then fitting it to a known</a:t>
            </a:r>
            <a:r>
              <a:rPr lang="en-US" baseline="0" dirty="0" smtClean="0"/>
              <a:t> vertical datum.  In the case of NGS we take a beautifully formed gravimetric model and hammer it to fit NAVD88 so that you can get a precise NAVD88 elevation from GNSS.</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27</a:t>
            </a:fld>
            <a:endParaRPr lang="en-US"/>
          </a:p>
        </p:txBody>
      </p:sp>
    </p:spTree>
    <p:extLst>
      <p:ext uri="{BB962C8B-B14F-4D97-AF65-F5344CB8AC3E}">
        <p14:creationId xmlns:p14="http://schemas.microsoft.com/office/powerpoint/2010/main" val="1243986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F3A825-F24F-446B-AC9E-94B472CF1023}" type="slidenum">
              <a:rPr lang="en-US" altLang="en-US" smtClean="0"/>
              <a:pPr>
                <a:spcBef>
                  <a:spcPct val="0"/>
                </a:spcBef>
              </a:pPr>
              <a:t>30</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(Picture:  GPS satellite orbit planes projected on Earth (arcs), Locations of the Reference Frame stations (dots), Locations of six satellites at UTC midnight (stars)</a:t>
            </a:r>
          </a:p>
          <a:p>
            <a:endParaRPr lang="en-US" altLang="en-US" dirty="0" smtClean="0"/>
          </a:p>
          <a:p>
            <a:r>
              <a:rPr lang="en-US" altLang="en-US" dirty="0" smtClean="0"/>
              <a:t>The accuracy of a user-determined GPS position is directly related to the accuracy of the GPS orbit information used. Since the early 1990s, NGS has contributed to enabling such GPS/GNSS access to the national spatial reference system by computing high-accuracy GPS orbits. NGS is one of several Analysis Centers (AC) of the International Global Navigation Satellite Systems Service (IGS), and in this role, NGS uses data collected at U.S. Continuously Operating Reference Stations (CORS) and  IGS stations to determine GPS satellite orbits, station positions, and Earth orientation.</a:t>
            </a:r>
            <a:endParaRPr lang="en-US" altLang="en-US" dirty="0" smtClean="0">
              <a:latin typeface="Arial" panose="020B0604020202020204" pitchFamily="34" charset="0"/>
            </a:endParaRPr>
          </a:p>
        </p:txBody>
      </p:sp>
      <p:sp>
        <p:nvSpPr>
          <p:cNvPr id="501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Gill Sans MT" panose="020B0502020104020203" pitchFamily="34" charset="0"/>
              </a:defRPr>
            </a:lvl1pPr>
            <a:lvl2pPr marL="725488" indent="-279400" defTabSz="930275" eaLnBrk="0" hangingPunct="0">
              <a:spcBef>
                <a:spcPct val="30000"/>
              </a:spcBef>
              <a:defRPr sz="1200">
                <a:solidFill>
                  <a:schemeClr val="tx1"/>
                </a:solidFill>
                <a:latin typeface="Gill Sans MT" panose="020B0502020104020203" pitchFamily="34" charset="0"/>
              </a:defRPr>
            </a:lvl2pPr>
            <a:lvl3pPr marL="1117600" indent="-222250" defTabSz="930275" eaLnBrk="0" hangingPunct="0">
              <a:spcBef>
                <a:spcPct val="30000"/>
              </a:spcBef>
              <a:defRPr sz="1200">
                <a:solidFill>
                  <a:schemeClr val="tx1"/>
                </a:solidFill>
                <a:latin typeface="Gill Sans MT" panose="020B0502020104020203" pitchFamily="34" charset="0"/>
              </a:defRPr>
            </a:lvl3pPr>
            <a:lvl4pPr marL="1565275" indent="-222250" defTabSz="930275" eaLnBrk="0" hangingPunct="0">
              <a:spcBef>
                <a:spcPct val="30000"/>
              </a:spcBef>
              <a:defRPr sz="1200">
                <a:solidFill>
                  <a:schemeClr val="tx1"/>
                </a:solidFill>
                <a:latin typeface="Gill Sans MT" panose="020B0502020104020203" pitchFamily="34" charset="0"/>
              </a:defRPr>
            </a:lvl4pPr>
            <a:lvl5pPr marL="2012950" indent="-222250" defTabSz="930275" eaLnBrk="0" hangingPunct="0">
              <a:spcBef>
                <a:spcPct val="30000"/>
              </a:spcBef>
              <a:defRPr sz="1200">
                <a:solidFill>
                  <a:schemeClr val="tx1"/>
                </a:solidFill>
                <a:latin typeface="Gill Sans MT" panose="020B0502020104020203" pitchFamily="34" charset="0"/>
              </a:defRPr>
            </a:lvl5pPr>
            <a:lvl6pPr marL="2470150" indent="-222250" defTabSz="930275" eaLnBrk="0" fontAlgn="base" hangingPunct="0">
              <a:spcBef>
                <a:spcPct val="30000"/>
              </a:spcBef>
              <a:spcAft>
                <a:spcPct val="0"/>
              </a:spcAft>
              <a:defRPr sz="1200">
                <a:solidFill>
                  <a:schemeClr val="tx1"/>
                </a:solidFill>
                <a:latin typeface="Gill Sans MT" panose="020B0502020104020203" pitchFamily="34" charset="0"/>
              </a:defRPr>
            </a:lvl6pPr>
            <a:lvl7pPr marL="2927350" indent="-222250" defTabSz="930275" eaLnBrk="0" fontAlgn="base" hangingPunct="0">
              <a:spcBef>
                <a:spcPct val="30000"/>
              </a:spcBef>
              <a:spcAft>
                <a:spcPct val="0"/>
              </a:spcAft>
              <a:defRPr sz="1200">
                <a:solidFill>
                  <a:schemeClr val="tx1"/>
                </a:solidFill>
                <a:latin typeface="Gill Sans MT" panose="020B0502020104020203" pitchFamily="34" charset="0"/>
              </a:defRPr>
            </a:lvl7pPr>
            <a:lvl8pPr marL="3384550" indent="-222250" defTabSz="930275" eaLnBrk="0" fontAlgn="base" hangingPunct="0">
              <a:spcBef>
                <a:spcPct val="30000"/>
              </a:spcBef>
              <a:spcAft>
                <a:spcPct val="0"/>
              </a:spcAft>
              <a:defRPr sz="1200">
                <a:solidFill>
                  <a:schemeClr val="tx1"/>
                </a:solidFill>
                <a:latin typeface="Gill Sans MT" panose="020B0502020104020203" pitchFamily="34" charset="0"/>
              </a:defRPr>
            </a:lvl8pPr>
            <a:lvl9pPr marL="3841750" indent="-222250" defTabSz="930275" eaLnBrk="0" fontAlgn="base" hangingPunct="0">
              <a:spcBef>
                <a:spcPct val="30000"/>
              </a:spcBef>
              <a:spcAft>
                <a:spcPct val="0"/>
              </a:spcAft>
              <a:defRPr sz="1200">
                <a:solidFill>
                  <a:schemeClr val="tx1"/>
                </a:solidFill>
                <a:latin typeface="Gill Sans MT" panose="020B0502020104020203" pitchFamily="34" charset="0"/>
              </a:defRPr>
            </a:lvl9pPr>
          </a:lstStyle>
          <a:p>
            <a:pPr eaLnBrk="1" hangingPunct="1">
              <a:spcBef>
                <a:spcPct val="0"/>
              </a:spcBef>
            </a:pPr>
            <a:fld id="{9352BC96-315D-4ECF-8668-A74BF0E06CE3}" type="slidenum">
              <a:rPr lang="en-US" altLang="en-US">
                <a:latin typeface="Arial" panose="020B0604020202020204" pitchFamily="34" charset="0"/>
              </a:rPr>
              <a:pPr eaLnBrk="1" hangingPunct="1">
                <a:spcBef>
                  <a:spcPct val="0"/>
                </a:spcBef>
              </a:pPr>
              <a:t>32</a:t>
            </a:fld>
            <a:endParaRPr lang="en-US" altLang="en-US">
              <a:latin typeface="Arial" panose="020B0604020202020204" pitchFamily="34" charset="0"/>
            </a:endParaRPr>
          </a:p>
        </p:txBody>
      </p:sp>
    </p:spTree>
    <p:extLst>
      <p:ext uri="{BB962C8B-B14F-4D97-AF65-F5344CB8AC3E}">
        <p14:creationId xmlns:p14="http://schemas.microsoft.com/office/powerpoint/2010/main" val="2912915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rPr>
              <a:t>Geodesy is the science of accurately measuring and understanding the Earth's geometric shape, orientation in space, and gravity field.</a:t>
            </a:r>
          </a:p>
          <a:p>
            <a:endParaRPr lang="en-US" altLang="en-US" dirty="0" smtClean="0">
              <a:latin typeface="Arial" panose="020B0604020202020204" pitchFamily="34" charset="0"/>
            </a:endParaRPr>
          </a:p>
          <a:p>
            <a:r>
              <a:rPr lang="en-US" altLang="en-US" dirty="0" smtClean="0">
                <a:latin typeface="Arial" panose="020B0604020202020204" pitchFamily="34" charset="0"/>
              </a:rPr>
              <a:t>While we may tend to think of the Earth as a uniform, smooth globe, in reality its shape and surface are quite complex. This complexity provides challenges when trying to determine the latitude, longitude, or elevation of a point on the Earth’s surface. Figuring all this out is part of the science of geodesy.</a:t>
            </a:r>
          </a:p>
        </p:txBody>
      </p:sp>
      <p:sp>
        <p:nvSpPr>
          <p:cNvPr id="3686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Gill Sans MT" panose="020B0502020104020203" pitchFamily="34" charset="0"/>
              </a:defRPr>
            </a:lvl1pPr>
            <a:lvl2pPr marL="725488" indent="-279400" defTabSz="930275" eaLnBrk="0" hangingPunct="0">
              <a:spcBef>
                <a:spcPct val="30000"/>
              </a:spcBef>
              <a:defRPr sz="1200">
                <a:solidFill>
                  <a:schemeClr val="tx1"/>
                </a:solidFill>
                <a:latin typeface="Gill Sans MT" panose="020B0502020104020203" pitchFamily="34" charset="0"/>
              </a:defRPr>
            </a:lvl2pPr>
            <a:lvl3pPr marL="1117600" indent="-222250" defTabSz="930275" eaLnBrk="0" hangingPunct="0">
              <a:spcBef>
                <a:spcPct val="30000"/>
              </a:spcBef>
              <a:defRPr sz="1200">
                <a:solidFill>
                  <a:schemeClr val="tx1"/>
                </a:solidFill>
                <a:latin typeface="Gill Sans MT" panose="020B0502020104020203" pitchFamily="34" charset="0"/>
              </a:defRPr>
            </a:lvl3pPr>
            <a:lvl4pPr marL="1565275" indent="-222250" defTabSz="930275" eaLnBrk="0" hangingPunct="0">
              <a:spcBef>
                <a:spcPct val="30000"/>
              </a:spcBef>
              <a:defRPr sz="1200">
                <a:solidFill>
                  <a:schemeClr val="tx1"/>
                </a:solidFill>
                <a:latin typeface="Gill Sans MT" panose="020B0502020104020203" pitchFamily="34" charset="0"/>
              </a:defRPr>
            </a:lvl4pPr>
            <a:lvl5pPr marL="2012950" indent="-222250" defTabSz="930275" eaLnBrk="0" hangingPunct="0">
              <a:spcBef>
                <a:spcPct val="30000"/>
              </a:spcBef>
              <a:defRPr sz="1200">
                <a:solidFill>
                  <a:schemeClr val="tx1"/>
                </a:solidFill>
                <a:latin typeface="Gill Sans MT" panose="020B0502020104020203" pitchFamily="34" charset="0"/>
              </a:defRPr>
            </a:lvl5pPr>
            <a:lvl6pPr marL="2470150" indent="-222250" defTabSz="930275" eaLnBrk="0" fontAlgn="base" hangingPunct="0">
              <a:spcBef>
                <a:spcPct val="30000"/>
              </a:spcBef>
              <a:spcAft>
                <a:spcPct val="0"/>
              </a:spcAft>
              <a:defRPr sz="1200">
                <a:solidFill>
                  <a:schemeClr val="tx1"/>
                </a:solidFill>
                <a:latin typeface="Gill Sans MT" panose="020B0502020104020203" pitchFamily="34" charset="0"/>
              </a:defRPr>
            </a:lvl6pPr>
            <a:lvl7pPr marL="2927350" indent="-222250" defTabSz="930275" eaLnBrk="0" fontAlgn="base" hangingPunct="0">
              <a:spcBef>
                <a:spcPct val="30000"/>
              </a:spcBef>
              <a:spcAft>
                <a:spcPct val="0"/>
              </a:spcAft>
              <a:defRPr sz="1200">
                <a:solidFill>
                  <a:schemeClr val="tx1"/>
                </a:solidFill>
                <a:latin typeface="Gill Sans MT" panose="020B0502020104020203" pitchFamily="34" charset="0"/>
              </a:defRPr>
            </a:lvl7pPr>
            <a:lvl8pPr marL="3384550" indent="-222250" defTabSz="930275" eaLnBrk="0" fontAlgn="base" hangingPunct="0">
              <a:spcBef>
                <a:spcPct val="30000"/>
              </a:spcBef>
              <a:spcAft>
                <a:spcPct val="0"/>
              </a:spcAft>
              <a:defRPr sz="1200">
                <a:solidFill>
                  <a:schemeClr val="tx1"/>
                </a:solidFill>
                <a:latin typeface="Gill Sans MT" panose="020B0502020104020203" pitchFamily="34" charset="0"/>
              </a:defRPr>
            </a:lvl8pPr>
            <a:lvl9pPr marL="3841750" indent="-222250" defTabSz="930275" eaLnBrk="0" fontAlgn="base" hangingPunct="0">
              <a:spcBef>
                <a:spcPct val="30000"/>
              </a:spcBef>
              <a:spcAft>
                <a:spcPct val="0"/>
              </a:spcAft>
              <a:defRPr sz="1200">
                <a:solidFill>
                  <a:schemeClr val="tx1"/>
                </a:solidFill>
                <a:latin typeface="Gill Sans MT" panose="020B0502020104020203" pitchFamily="34" charset="0"/>
              </a:defRPr>
            </a:lvl9pPr>
          </a:lstStyle>
          <a:p>
            <a:pPr eaLnBrk="1" hangingPunct="1">
              <a:spcBef>
                <a:spcPct val="0"/>
              </a:spcBef>
            </a:pPr>
            <a:fld id="{617458BA-CD00-4C4F-9788-BAAF0BFE1818}" type="slidenum">
              <a:rPr lang="en-US" altLang="en-US">
                <a:latin typeface="Arial" panose="020B0604020202020204" pitchFamily="34" charset="0"/>
              </a:rPr>
              <a:pPr eaLnBrk="1" hangingPunct="1">
                <a:spcBef>
                  <a:spcPct val="0"/>
                </a:spcBef>
              </a:pPr>
              <a:t>2</a:t>
            </a:fld>
            <a:endParaRPr lang="en-US" altLang="en-US">
              <a:latin typeface="Arial" panose="020B0604020202020204" pitchFamily="34" charset="0"/>
            </a:endParaRPr>
          </a:p>
        </p:txBody>
      </p:sp>
    </p:spTree>
    <p:extLst>
      <p:ext uri="{BB962C8B-B14F-4D97-AF65-F5344CB8AC3E}">
        <p14:creationId xmlns:p14="http://schemas.microsoft.com/office/powerpoint/2010/main" val="3348861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1CB1BE-17BC-4098-8158-F007C5F8516E}" type="slidenum">
              <a:rPr lang="en-US" altLang="en-US" smtClean="0"/>
              <a:pPr>
                <a:spcBef>
                  <a:spcPct val="0"/>
                </a:spcBef>
              </a:pPr>
              <a:t>33</a:t>
            </a:fld>
            <a:endParaRPr lang="en-US" altLang="en-US" smtClean="0"/>
          </a:p>
        </p:txBody>
      </p:sp>
      <p:sp>
        <p:nvSpPr>
          <p:cNvPr id="108547" name="Rectangle 2"/>
          <p:cNvSpPr>
            <a:spLocks noGrp="1" noRot="1" noChangeAspect="1" noChangeArrowheads="1" noTextEdit="1"/>
          </p:cNvSpPr>
          <p:nvPr>
            <p:ph type="sldImg"/>
          </p:nvPr>
        </p:nvSpPr>
        <p:spPr bwMode="auto">
          <a:xfrm>
            <a:off x="1203325" y="703263"/>
            <a:ext cx="4697413" cy="3522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xfrm>
            <a:off x="195263" y="4460875"/>
            <a:ext cx="6907212" cy="492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10000"/>
              </a:lnSpc>
            </a:pPr>
            <a:endParaRPr lang="en-US" altLang="en-US" sz="1600" smtClean="0"/>
          </a:p>
        </p:txBody>
      </p:sp>
    </p:spTree>
    <p:extLst>
      <p:ext uri="{BB962C8B-B14F-4D97-AF65-F5344CB8AC3E}">
        <p14:creationId xmlns:p14="http://schemas.microsoft.com/office/powerpoint/2010/main" val="4079218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6DA9DD-9602-41F4-9507-F83C506ECD97}" type="slidenum">
              <a:rPr lang="en-US" altLang="en-US" smtClean="0"/>
              <a:pPr>
                <a:spcBef>
                  <a:spcPct val="0"/>
                </a:spcBef>
              </a:pPr>
              <a:t>35</a:t>
            </a:fld>
            <a:endParaRPr lang="en-US" altLang="en-US" smtClean="0"/>
          </a:p>
        </p:txBody>
      </p:sp>
      <p:sp>
        <p:nvSpPr>
          <p:cNvPr id="104451" name="Rectangle 2"/>
          <p:cNvSpPr>
            <a:spLocks noGrp="1" noRot="1" noChangeAspect="1" noChangeArrowheads="1" noTextEdit="1"/>
          </p:cNvSpPr>
          <p:nvPr>
            <p:ph type="sldImg"/>
          </p:nvPr>
        </p:nvSpPr>
        <p:spPr bwMode="auto">
          <a:xfrm>
            <a:off x="1204913" y="704850"/>
            <a:ext cx="4697412" cy="35226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xfrm>
            <a:off x="946150" y="4459288"/>
            <a:ext cx="5210175" cy="422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800" b="1" smtClean="0"/>
              <a:t>ITRF</a:t>
            </a:r>
            <a:r>
              <a:rPr lang="en-US" altLang="en-US" sz="800" smtClean="0"/>
              <a:t> (International Terrestrial Reference Frame) just has an origin; take NAD83 shaped ellipsoid centered at the ITRF origin to derive ITRF97 ellipsoid heights.</a:t>
            </a:r>
          </a:p>
          <a:p>
            <a:endParaRPr lang="en-US" altLang="en-US" sz="800" b="1" smtClean="0"/>
          </a:p>
          <a:p>
            <a:r>
              <a:rPr lang="en-US" altLang="en-US" sz="800" b="1" smtClean="0"/>
              <a:t>Ellipsoid heights NAD83 vs. ITRF97</a:t>
            </a:r>
            <a:r>
              <a:rPr lang="en-US" altLang="en-US" sz="800" smtClean="0"/>
              <a:t> - Defined origins are best estimate of the center of mass; NAD83 is not geocentric.  Move origin; move ellipsoid surface as illustrated.</a:t>
            </a:r>
          </a:p>
          <a:p>
            <a:endParaRPr lang="en-US" altLang="en-US" sz="800" smtClean="0"/>
          </a:p>
          <a:p>
            <a:r>
              <a:rPr lang="en-US" altLang="en-US" sz="800" b="1" smtClean="0"/>
              <a:t>Ellipsoid height differences</a:t>
            </a:r>
            <a:r>
              <a:rPr lang="en-US" altLang="en-US" sz="800" smtClean="0"/>
              <a:t> reflect the non-geocentricity of NAD83.</a:t>
            </a:r>
          </a:p>
          <a:p>
            <a:endParaRPr lang="en-US" altLang="en-US" sz="800" smtClean="0"/>
          </a:p>
        </p:txBody>
      </p:sp>
    </p:spTree>
    <p:extLst>
      <p:ext uri="{BB962C8B-B14F-4D97-AF65-F5344CB8AC3E}">
        <p14:creationId xmlns:p14="http://schemas.microsoft.com/office/powerpoint/2010/main" val="134979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extLst>
      <p:ext uri="{BB962C8B-B14F-4D97-AF65-F5344CB8AC3E}">
        <p14:creationId xmlns:p14="http://schemas.microsoft.com/office/powerpoint/2010/main" val="120017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37</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extLst>
      <p:ext uri="{BB962C8B-B14F-4D97-AF65-F5344CB8AC3E}">
        <p14:creationId xmlns:p14="http://schemas.microsoft.com/office/powerpoint/2010/main" val="4088008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Things are looking up! GNSS technologies simplify and improve access to and accuracy of our spatial reference system.</a:t>
            </a:r>
          </a:p>
          <a:p>
            <a:endParaRPr lang="en-US" altLang="en-US" smtClean="0"/>
          </a:p>
          <a:p>
            <a:r>
              <a:rPr lang="en-US" altLang="en-US" smtClean="0"/>
              <a:t>While we can continue to leverage this technology to maintain the old datums, it makes sense to adopt GRAV-D results in an unpolluted form, and align it to modern global standards.</a:t>
            </a:r>
          </a:p>
        </p:txBody>
      </p:sp>
      <p:sp>
        <p:nvSpPr>
          <p:cNvPr id="287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6CBE231-C14A-49D0-B058-0FBD63F92526}" type="slidenum">
              <a:rPr lang="en-US" altLang="en-US" smtClean="0"/>
              <a:pPr/>
              <a:t>39</a:t>
            </a:fld>
            <a:endParaRPr lang="en-US" altLang="en-US" smtClean="0"/>
          </a:p>
        </p:txBody>
      </p:sp>
    </p:spTree>
    <p:extLst>
      <p:ext uri="{BB962C8B-B14F-4D97-AF65-F5344CB8AC3E}">
        <p14:creationId xmlns:p14="http://schemas.microsoft.com/office/powerpoint/2010/main" val="2329257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NSRS Modernization Naming Conventions https://geodesy.noaa.gov/datums/newdatums/naming-convention.shtml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DDEC97F9-139E-4D07-966A-2CCA01C7B5C7}" type="slidenum">
              <a:rPr lang="en-US" altLang="en-US" smtClean="0"/>
              <a:pPr/>
              <a:t>43</a:t>
            </a:fld>
            <a:endParaRPr lang="en-US" altLang="en-US" smtClean="0"/>
          </a:p>
        </p:txBody>
      </p:sp>
    </p:spTree>
    <p:extLst>
      <p:ext uri="{BB962C8B-B14F-4D97-AF65-F5344CB8AC3E}">
        <p14:creationId xmlns:p14="http://schemas.microsoft.com/office/powerpoint/2010/main" val="2966109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R. </a:t>
            </a:r>
            <a:r>
              <a:rPr lang="en-US" dirty="0" err="1" smtClean="0"/>
              <a:t>Stanaway</a:t>
            </a:r>
            <a:r>
              <a:rPr lang="en-US" dirty="0" smtClean="0"/>
              <a:t>, et al. 2014.</a:t>
            </a:r>
            <a:r>
              <a:rPr lang="en-US" baseline="0" dirty="0" smtClean="0"/>
              <a:t> </a:t>
            </a:r>
            <a:r>
              <a:rPr lang="en-AU" sz="1200" b="1" dirty="0" smtClean="0"/>
              <a:t>Defining a Local Reference Frame using a Plate Motion Model and Deformation Model, </a:t>
            </a:r>
            <a:r>
              <a:rPr lang="en-AU" sz="1200" dirty="0" smtClean="0">
                <a:cs typeface="Arial" charset="0"/>
                <a:sym typeface="Wingdings" pitchFamily="2" charset="2"/>
              </a:rPr>
              <a:t>IAG Commission 1 Symposium </a:t>
            </a:r>
          </a:p>
          <a:p>
            <a:r>
              <a:rPr lang="en-AU" sz="1800" dirty="0" smtClean="0">
                <a:cs typeface="Arial" charset="0"/>
                <a:sym typeface="Wingdings" pitchFamily="2" charset="2"/>
              </a:rPr>
              <a:t>Reference Frames for Applications in Geosciences - REFAG2014</a:t>
            </a:r>
            <a:r>
              <a:rPr lang="en-AU" sz="1200" dirty="0" smtClean="0">
                <a:cs typeface="Arial" charset="0"/>
                <a:sym typeface="Wingdings" pitchFamily="2" charset="2"/>
              </a:rPr>
              <a:t> </a:t>
            </a:r>
            <a:r>
              <a:rPr lang="en-AU" sz="1200" dirty="0" err="1" smtClean="0">
                <a:cs typeface="Arial" charset="0"/>
                <a:sym typeface="Wingdings" pitchFamily="2" charset="2"/>
              </a:rPr>
              <a:t>Kirchberg</a:t>
            </a:r>
            <a:r>
              <a:rPr lang="en-AU" sz="1200" dirty="0" smtClean="0">
                <a:cs typeface="Arial" charset="0"/>
                <a:sym typeface="Wingdings" pitchFamily="2" charset="2"/>
              </a:rPr>
              <a:t>, Luxembourg, 13-17 October 2014</a:t>
            </a:r>
            <a:endParaRPr lang="en-AU" sz="1200" dirty="0" smtClean="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933AD6F0-9AE2-4975-A23A-1D47ECCB79BD}" type="slidenum">
              <a:rPr lang="en-US" altLang="en-US" smtClean="0"/>
              <a:pPr>
                <a:defRPr/>
              </a:pPr>
              <a:t>54</a:t>
            </a:fld>
            <a:endParaRPr lang="en-US" altLang="en-US"/>
          </a:p>
        </p:txBody>
      </p:sp>
    </p:spTree>
    <p:extLst>
      <p:ext uri="{BB962C8B-B14F-4D97-AF65-F5344CB8AC3E}">
        <p14:creationId xmlns:p14="http://schemas.microsoft.com/office/powerpoint/2010/main" val="3225324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11EDABF-D87E-4F36-8F5B-2D557D90B10E}" type="slidenum">
              <a:rPr lang="en-US" altLang="en-US" smtClean="0"/>
              <a:pPr/>
              <a:t>56</a:t>
            </a:fld>
            <a:endParaRPr lang="en-US" altLang="en-US" smtClean="0"/>
          </a:p>
        </p:txBody>
      </p:sp>
    </p:spTree>
    <p:extLst>
      <p:ext uri="{BB962C8B-B14F-4D97-AF65-F5344CB8AC3E}">
        <p14:creationId xmlns:p14="http://schemas.microsoft.com/office/powerpoint/2010/main" val="3627730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New </a:t>
            </a:r>
            <a:r>
              <a:rPr lang="en-US" altLang="en-US" dirty="0" err="1" smtClean="0"/>
              <a:t>Datums</a:t>
            </a:r>
            <a:r>
              <a:rPr lang="en-US" altLang="en-US" dirty="0" smtClean="0"/>
              <a:t> What to expect https://geodesy.noaa.gov/datums/newdatums/WhatToExpect.shtml</a:t>
            </a:r>
          </a:p>
          <a:p>
            <a:endParaRPr lang="en-US" altLang="en-US" dirty="0" smtClean="0"/>
          </a:p>
          <a:p>
            <a:r>
              <a:rPr lang="en-US" altLang="en-US" dirty="0" smtClean="0"/>
              <a:t>NGS is not shifting the land, merely shifting the reference surfaces to which we reference the geospatial data to.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ill Sans MT" panose="020B0502020104020203" pitchFamily="34" charset="0"/>
              </a:defRPr>
            </a:lvl1pPr>
            <a:lvl2pPr marL="719138" indent="-274638" eaLnBrk="0" hangingPunct="0">
              <a:spcBef>
                <a:spcPct val="30000"/>
              </a:spcBef>
              <a:defRPr sz="1200">
                <a:solidFill>
                  <a:schemeClr val="tx1"/>
                </a:solidFill>
                <a:latin typeface="Gill Sans MT" panose="020B0502020104020203" pitchFamily="34" charset="0"/>
              </a:defRPr>
            </a:lvl2pPr>
            <a:lvl3pPr marL="1106488" indent="-219075" eaLnBrk="0" hangingPunct="0">
              <a:spcBef>
                <a:spcPct val="30000"/>
              </a:spcBef>
              <a:defRPr sz="1200">
                <a:solidFill>
                  <a:schemeClr val="tx1"/>
                </a:solidFill>
                <a:latin typeface="Gill Sans MT" panose="020B0502020104020203" pitchFamily="34" charset="0"/>
              </a:defRPr>
            </a:lvl3pPr>
            <a:lvl4pPr marL="1550988" indent="-219075" eaLnBrk="0" hangingPunct="0">
              <a:spcBef>
                <a:spcPct val="30000"/>
              </a:spcBef>
              <a:defRPr sz="1200">
                <a:solidFill>
                  <a:schemeClr val="tx1"/>
                </a:solidFill>
                <a:latin typeface="Gill Sans MT" panose="020B0502020104020203" pitchFamily="34" charset="0"/>
              </a:defRPr>
            </a:lvl4pPr>
            <a:lvl5pPr marL="1993900" indent="-219075" eaLnBrk="0" hangingPunct="0">
              <a:spcBef>
                <a:spcPct val="30000"/>
              </a:spcBef>
              <a:defRPr sz="1200">
                <a:solidFill>
                  <a:schemeClr val="tx1"/>
                </a:solidFill>
                <a:latin typeface="Gill Sans MT" panose="020B0502020104020203" pitchFamily="34" charset="0"/>
              </a:defRPr>
            </a:lvl5pPr>
            <a:lvl6pPr marL="2451100" indent="-219075" eaLnBrk="0" fontAlgn="base" hangingPunct="0">
              <a:spcBef>
                <a:spcPct val="30000"/>
              </a:spcBef>
              <a:spcAft>
                <a:spcPct val="0"/>
              </a:spcAft>
              <a:defRPr sz="1200">
                <a:solidFill>
                  <a:schemeClr val="tx1"/>
                </a:solidFill>
                <a:latin typeface="Gill Sans MT" panose="020B0502020104020203" pitchFamily="34" charset="0"/>
              </a:defRPr>
            </a:lvl6pPr>
            <a:lvl7pPr marL="2908300" indent="-219075" eaLnBrk="0" fontAlgn="base" hangingPunct="0">
              <a:spcBef>
                <a:spcPct val="30000"/>
              </a:spcBef>
              <a:spcAft>
                <a:spcPct val="0"/>
              </a:spcAft>
              <a:defRPr sz="1200">
                <a:solidFill>
                  <a:schemeClr val="tx1"/>
                </a:solidFill>
                <a:latin typeface="Gill Sans MT" panose="020B0502020104020203" pitchFamily="34" charset="0"/>
              </a:defRPr>
            </a:lvl7pPr>
            <a:lvl8pPr marL="3365500" indent="-219075" eaLnBrk="0" fontAlgn="base" hangingPunct="0">
              <a:spcBef>
                <a:spcPct val="30000"/>
              </a:spcBef>
              <a:spcAft>
                <a:spcPct val="0"/>
              </a:spcAft>
              <a:defRPr sz="1200">
                <a:solidFill>
                  <a:schemeClr val="tx1"/>
                </a:solidFill>
                <a:latin typeface="Gill Sans MT" panose="020B0502020104020203" pitchFamily="34" charset="0"/>
              </a:defRPr>
            </a:lvl8pPr>
            <a:lvl9pPr marL="3822700" indent="-219075" eaLnBrk="0" fontAlgn="base" hangingPunct="0">
              <a:spcBef>
                <a:spcPct val="30000"/>
              </a:spcBef>
              <a:spcAft>
                <a:spcPct val="0"/>
              </a:spcAft>
              <a:defRPr sz="1200">
                <a:solidFill>
                  <a:schemeClr val="tx1"/>
                </a:solidFill>
                <a:latin typeface="Gill Sans MT" panose="020B0502020104020203" pitchFamily="34" charset="0"/>
              </a:defRPr>
            </a:lvl9pPr>
          </a:lstStyle>
          <a:p>
            <a:pPr eaLnBrk="1" hangingPunct="1">
              <a:spcBef>
                <a:spcPct val="0"/>
              </a:spcBef>
            </a:pPr>
            <a:fld id="{8015C810-028C-40CC-8773-8A892ADB42ED}" type="slidenum">
              <a:rPr lang="en-US" altLang="en-US">
                <a:solidFill>
                  <a:srgbClr val="000000"/>
                </a:solidFill>
                <a:latin typeface="Arial" panose="020B0604020202020204" pitchFamily="34" charset="0"/>
                <a:ea typeface="MS PGothic" panose="020B0600070205080204" pitchFamily="34" charset="-128"/>
              </a:rPr>
              <a:pPr eaLnBrk="1" hangingPunct="1">
                <a:spcBef>
                  <a:spcPct val="0"/>
                </a:spcBef>
              </a:pPr>
              <a:t>3</a:t>
            </a:fld>
            <a:endParaRPr lang="en-US" altLang="en-US">
              <a:solidFill>
                <a:srgbClr val="000000"/>
              </a:solidFill>
              <a:latin typeface="Arial" panose="020B0604020202020204" pitchFamily="34" charset="0"/>
              <a:ea typeface="MS PGothic" panose="020B0600070205080204" pitchFamily="34" charset="-128"/>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Digital services must ensure that geo-referenced data collected and published are consistent with NOAA’s National Spatial Reference System (NSRS), which provides the foundation for all positioning and navigation activities in the United States and is defined and maintained by NGS.</a:t>
            </a:r>
          </a:p>
        </p:txBody>
      </p:sp>
    </p:spTree>
    <p:extLst>
      <p:ext uri="{BB962C8B-B14F-4D97-AF65-F5344CB8AC3E}">
        <p14:creationId xmlns:p14="http://schemas.microsoft.com/office/powerpoint/2010/main" val="409197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GPS on Bench Marks Web Map (2018)</a:t>
            </a:r>
          </a:p>
          <a:p>
            <a:r>
              <a:rPr lang="en-US" altLang="en-US" smtClean="0"/>
              <a:t>https://geodesy.noaa.gov/GPSonBM/webmap/</a:t>
            </a:r>
          </a:p>
          <a:p>
            <a:endParaRPr lang="en-US" altLang="en-US" smtClean="0"/>
          </a:p>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defTabSz="914400" fontAlgn="auto">
              <a:spcBef>
                <a:spcPts val="0"/>
              </a:spcBef>
              <a:spcAft>
                <a:spcPts val="0"/>
              </a:spcAft>
              <a:defRPr/>
            </a:pPr>
            <a:fld id="{58F59F87-55F0-43E3-A5DE-FB21D99CBB77}" type="slidenum">
              <a:rPr lang="en-US" smtClean="0">
                <a:solidFill>
                  <a:prstClr val="black"/>
                </a:solidFill>
                <a:latin typeface="Calibri" panose="020F0502020204030204"/>
                <a:ea typeface="+mn-ea"/>
                <a:cs typeface="+mn-cs"/>
              </a:rPr>
              <a:pPr defTabSz="914400" fontAlgn="auto">
                <a:spcBef>
                  <a:spcPts val="0"/>
                </a:spcBef>
                <a:spcAft>
                  <a:spcPts val="0"/>
                </a:spcAft>
                <a:defRPr/>
              </a:pPr>
              <a:t>65</a:t>
            </a:fld>
            <a:endParaRPr lang="en-US">
              <a:solidFill>
                <a:prstClr val="black"/>
              </a:solidFill>
              <a:latin typeface="Calibri" panose="020F0502020204030204"/>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smtClean="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Calibri" panose="020F0502020204030204" pitchFamily="34" charset="0"/>
              </a:defRPr>
            </a:lvl1pPr>
            <a:lvl2pPr marL="725488" indent="-279400" defTabSz="930275">
              <a:spcBef>
                <a:spcPct val="30000"/>
              </a:spcBef>
              <a:defRPr sz="1200">
                <a:solidFill>
                  <a:schemeClr val="tx1"/>
                </a:solidFill>
                <a:latin typeface="Calibri" panose="020F0502020204030204" pitchFamily="34" charset="0"/>
              </a:defRPr>
            </a:lvl2pPr>
            <a:lvl3pPr marL="1117600" indent="-222250" defTabSz="930275">
              <a:spcBef>
                <a:spcPct val="30000"/>
              </a:spcBef>
              <a:defRPr sz="1200">
                <a:solidFill>
                  <a:schemeClr val="tx1"/>
                </a:solidFill>
                <a:latin typeface="Calibri" panose="020F0502020204030204" pitchFamily="34" charset="0"/>
              </a:defRPr>
            </a:lvl3pPr>
            <a:lvl4pPr marL="1565275" indent="-222250" defTabSz="930275">
              <a:spcBef>
                <a:spcPct val="30000"/>
              </a:spcBef>
              <a:defRPr sz="1200">
                <a:solidFill>
                  <a:schemeClr val="tx1"/>
                </a:solidFill>
                <a:latin typeface="Calibri" panose="020F0502020204030204" pitchFamily="34" charset="0"/>
              </a:defRPr>
            </a:lvl4pPr>
            <a:lvl5pPr marL="2012950" indent="-222250" defTabSz="930275">
              <a:spcBef>
                <a:spcPct val="30000"/>
              </a:spcBef>
              <a:defRPr sz="1200">
                <a:solidFill>
                  <a:schemeClr val="tx1"/>
                </a:solidFill>
                <a:latin typeface="Calibri" panose="020F0502020204030204" pitchFamily="34" charset="0"/>
              </a:defRPr>
            </a:lvl5pPr>
            <a:lvl6pPr marL="2470150" indent="-222250" defTabSz="930275" eaLnBrk="0" fontAlgn="base" hangingPunct="0">
              <a:spcBef>
                <a:spcPct val="30000"/>
              </a:spcBef>
              <a:spcAft>
                <a:spcPct val="0"/>
              </a:spcAft>
              <a:defRPr sz="1200">
                <a:solidFill>
                  <a:schemeClr val="tx1"/>
                </a:solidFill>
                <a:latin typeface="Calibri" panose="020F0502020204030204" pitchFamily="34" charset="0"/>
              </a:defRPr>
            </a:lvl6pPr>
            <a:lvl7pPr marL="2927350" indent="-222250" defTabSz="930275" eaLnBrk="0" fontAlgn="base" hangingPunct="0">
              <a:spcBef>
                <a:spcPct val="30000"/>
              </a:spcBef>
              <a:spcAft>
                <a:spcPct val="0"/>
              </a:spcAft>
              <a:defRPr sz="1200">
                <a:solidFill>
                  <a:schemeClr val="tx1"/>
                </a:solidFill>
                <a:latin typeface="Calibri" panose="020F0502020204030204" pitchFamily="34" charset="0"/>
              </a:defRPr>
            </a:lvl7pPr>
            <a:lvl8pPr marL="3384550" indent="-222250" defTabSz="930275" eaLnBrk="0" fontAlgn="base" hangingPunct="0">
              <a:spcBef>
                <a:spcPct val="30000"/>
              </a:spcBef>
              <a:spcAft>
                <a:spcPct val="0"/>
              </a:spcAft>
              <a:defRPr sz="1200">
                <a:solidFill>
                  <a:schemeClr val="tx1"/>
                </a:solidFill>
                <a:latin typeface="Calibri" panose="020F0502020204030204" pitchFamily="34" charset="0"/>
              </a:defRPr>
            </a:lvl8pPr>
            <a:lvl9pPr marL="3841750" indent="-222250" defTabSz="93027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F4040D-43F9-4EE6-956D-D2F6E098F4B6}" type="slidenum">
              <a:rPr lang="en-US" altLang="en-US" smtClean="0">
                <a:latin typeface="Arial" panose="020B0604020202020204" pitchFamily="34" charset="0"/>
              </a:rPr>
              <a:pPr>
                <a:spcBef>
                  <a:spcPct val="0"/>
                </a:spcBef>
              </a:pPr>
              <a:t>67</a:t>
            </a:fld>
            <a:endParaRPr lang="en-US" altLang="en-US" smtClean="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E82938-4CE9-4C77-9A9B-4DBE013F9566}" type="slidenum">
              <a:rPr lang="en-US" altLang="en-US" smtClean="0">
                <a:latin typeface="Gill Sans MT" panose="020B0502020104020203" pitchFamily="34" charset="0"/>
              </a:rPr>
              <a:pPr>
                <a:spcBef>
                  <a:spcPct val="0"/>
                </a:spcBef>
              </a:pPr>
              <a:t>71</a:t>
            </a:fld>
            <a:endParaRPr lang="en-US" altLang="en-US" smtClean="0">
              <a:latin typeface="Gill Sans MT" panose="020B0502020104020203"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64169E-FED4-4943-BDA3-ED018E3F4BBB}" type="slidenum">
              <a:rPr lang="en-US" altLang="en-US" smtClean="0">
                <a:latin typeface="Gill Sans MT" panose="020B0502020104020203" pitchFamily="34" charset="0"/>
              </a:rPr>
              <a:pPr>
                <a:spcBef>
                  <a:spcPct val="0"/>
                </a:spcBef>
              </a:pPr>
              <a:t>72</a:t>
            </a:fld>
            <a:endParaRPr lang="en-US" altLang="en-US" smtClean="0">
              <a:latin typeface="Gill Sans MT" panose="020B0502020104020203"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D0BEE73-6908-4028-8811-281DD743F004}" type="slidenum">
              <a:rPr lang="en-US" altLang="en-US" smtClean="0"/>
              <a:pPr/>
              <a:t>74</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973560-6DDD-43B0-86CA-156016946487}" type="slidenum">
              <a:rPr lang="en-US" altLang="en-US" smtClean="0">
                <a:solidFill>
                  <a:srgbClr val="000000"/>
                </a:solidFill>
              </a:rPr>
              <a:pPr>
                <a:spcBef>
                  <a:spcPct val="0"/>
                </a:spcBef>
              </a:pPr>
              <a:t>4</a:t>
            </a:fld>
            <a:endParaRPr lang="en-US" alt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SG0074 in South Range</a:t>
            </a:r>
            <a:endParaRPr lang="en-US" dirty="0"/>
          </a:p>
        </p:txBody>
      </p:sp>
      <p:sp>
        <p:nvSpPr>
          <p:cNvPr id="4" name="Slide Number Placeholder 3"/>
          <p:cNvSpPr>
            <a:spLocks noGrp="1"/>
          </p:cNvSpPr>
          <p:nvPr>
            <p:ph type="sldNum" sz="quarter" idx="10"/>
          </p:nvPr>
        </p:nvSpPr>
        <p:spPr/>
        <p:txBody>
          <a:bodyPr/>
          <a:lstStyle/>
          <a:p>
            <a:pPr>
              <a:defRPr/>
            </a:pPr>
            <a:fld id="{933AD6F0-9AE2-4975-A23A-1D47ECCB79BD}" type="slidenum">
              <a:rPr lang="en-US" altLang="en-US" smtClean="0"/>
              <a:pPr>
                <a:defRPr/>
              </a:pPr>
              <a:t>5</a:t>
            </a:fld>
            <a:endParaRPr lang="en-US" altLang="en-US"/>
          </a:p>
        </p:txBody>
      </p:sp>
    </p:spTree>
    <p:extLst>
      <p:ext uri="{BB962C8B-B14F-4D97-AF65-F5344CB8AC3E}">
        <p14:creationId xmlns:p14="http://schemas.microsoft.com/office/powerpoint/2010/main" val="1512421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pPr>
            <a:endParaRPr lang="en-US" altLang="en-US" dirty="0" smtClean="0"/>
          </a:p>
          <a:p>
            <a:pPr eaLnBrk="1" hangingPunct="1">
              <a:spcBef>
                <a:spcPct val="0"/>
              </a:spcBef>
            </a:pPr>
            <a:r>
              <a:rPr lang="en-US" altLang="en-US" dirty="0" smtClean="0"/>
              <a:t>We began on a mission established by Thomas Jefferson in 1807 to conduct a “Survey of the Coast” (as the United States Coast Survey). </a:t>
            </a:r>
          </a:p>
          <a:p>
            <a:pPr eaLnBrk="1" hangingPunct="1">
              <a:spcBef>
                <a:spcPct val="0"/>
              </a:spcBef>
            </a:pPr>
            <a:endParaRPr lang="en-US" altLang="en-US" dirty="0" smtClean="0"/>
          </a:p>
          <a:p>
            <a:pPr eaLnBrk="1" hangingPunct="1">
              <a:spcBef>
                <a:spcPct val="0"/>
              </a:spcBef>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pPr>
            <a:endParaRPr lang="en-US" altLang="en-US" dirty="0" smtClean="0"/>
          </a:p>
          <a:p>
            <a:pPr eaLnBrk="1" hangingPunct="1">
              <a:spcBef>
                <a:spcPct val="0"/>
              </a:spcBef>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alt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45150B9-9B13-49A1-AD74-7DD864E5918F}" type="slidenum">
              <a:rPr lang="en-US" altLang="en-US" smtClean="0"/>
              <a:pPr/>
              <a:t>7</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33EE7C-56C2-4DE4-BDA4-4E70DACA184E}" type="slidenum">
              <a:rPr lang="en-US" altLang="en-US" smtClean="0"/>
              <a:pPr>
                <a:spcBef>
                  <a:spcPct val="0"/>
                </a:spcBef>
              </a:pPr>
              <a:t>10</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Only pt remaining is Sandy Hook Lt – and its top portion was rebuilt in the 1850’s</a:t>
            </a:r>
          </a:p>
          <a:p>
            <a:pPr eaLnBrk="1" hangingPunct="1"/>
            <a:r>
              <a:rPr lang="en-US" altLang="en-US" smtClean="0">
                <a:latin typeface="Arial" panose="020B0604020202020204" pitchFamily="34" charset="0"/>
              </a:rPr>
              <a:t>Name later change to “Coast Survey” and later to USC&amp;GS</a:t>
            </a:r>
          </a:p>
        </p:txBody>
      </p:sp>
    </p:spTree>
    <p:extLst>
      <p:ext uri="{BB962C8B-B14F-4D97-AF65-F5344CB8AC3E}">
        <p14:creationId xmlns:p14="http://schemas.microsoft.com/office/powerpoint/2010/main" val="30700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85E948-D04B-4C4A-964B-796C0D91D408}" type="slidenum">
              <a:rPr lang="en-US" altLang="en-US" smtClean="0"/>
              <a:pPr>
                <a:spcBef>
                  <a:spcPct val="0"/>
                </a:spcBef>
              </a:pPr>
              <a:t>11</a:t>
            </a:fld>
            <a:endParaRPr lang="en-US"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Tied east and west coast survey networks together</a:t>
            </a:r>
          </a:p>
          <a:p>
            <a:pPr eaLnBrk="1" hangingPunct="1"/>
            <a:r>
              <a:rPr lang="en-US" altLang="en-US" smtClean="0">
                <a:latin typeface="Arial" panose="020B0604020202020204" pitchFamily="34" charset="0"/>
              </a:rPr>
              <a:t>Provided survey control all across the country</a:t>
            </a:r>
          </a:p>
          <a:p>
            <a:pPr eaLnBrk="1" hangingPunct="1"/>
            <a:r>
              <a:rPr lang="en-US" altLang="en-US" smtClean="0">
                <a:latin typeface="Arial" panose="020B0604020202020204" pitchFamily="34" charset="0"/>
              </a:rPr>
              <a:t>Names on map are the measured Baselines used for scale</a:t>
            </a:r>
          </a:p>
          <a:p>
            <a:pPr eaLnBrk="1" hangingPunct="1"/>
            <a:r>
              <a:rPr lang="en-US" altLang="en-US" smtClean="0">
                <a:latin typeface="Arial" panose="020B0604020202020204" pitchFamily="34" charset="0"/>
              </a:rPr>
              <a:t>Provided an arc to help determine precise size and shape of earth</a:t>
            </a:r>
          </a:p>
          <a:p>
            <a:pPr eaLnBrk="1" hangingPunct="1"/>
            <a:r>
              <a:rPr lang="en-US" altLang="en-US" smtClean="0">
                <a:latin typeface="Arial" panose="020B0604020202020204" pitchFamily="34" charset="0"/>
              </a:rPr>
              <a:t>Total cost $500K</a:t>
            </a:r>
          </a:p>
          <a:p>
            <a:pPr eaLnBrk="1" hangingPunct="1"/>
            <a:r>
              <a:rPr lang="en-US" altLang="en-US" smtClean="0">
                <a:latin typeface="Arial" panose="020B0604020202020204" pitchFamily="34" charset="0"/>
              </a:rPr>
              <a:t>Longest Arc of a parallel ever undertaken by any single gov’t</a:t>
            </a:r>
          </a:p>
          <a:p>
            <a:pPr eaLnBrk="1" hangingPunct="1"/>
            <a:r>
              <a:rPr lang="en-US" altLang="en-US" smtClean="0">
                <a:latin typeface="Arial" panose="020B0604020202020204" pitchFamily="34" charset="0"/>
              </a:rPr>
              <a:t>Completion called “One of the historic events in the progress of geodesy” (from SP#4)</a:t>
            </a:r>
          </a:p>
        </p:txBody>
      </p:sp>
    </p:spTree>
    <p:extLst>
      <p:ext uri="{BB962C8B-B14F-4D97-AF65-F5344CB8AC3E}">
        <p14:creationId xmlns:p14="http://schemas.microsoft.com/office/powerpoint/2010/main" val="115855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967EC1-7869-4C08-8E9A-F71725F5FAE4}" type="slidenum">
              <a:rPr lang="en-US" altLang="en-US" smtClean="0">
                <a:solidFill>
                  <a:srgbClr val="000000"/>
                </a:solidFill>
                <a:latin typeface="Arial" panose="020B0604020202020204" pitchFamily="34" charset="0"/>
              </a:rPr>
              <a:pPr>
                <a:spcBef>
                  <a:spcPct val="0"/>
                </a:spcBef>
              </a:pPr>
              <a:t>13</a:t>
            </a:fld>
            <a:endParaRPr lang="en-US" altLang="en-US" smtClean="0">
              <a:solidFill>
                <a:srgbClr val="000000"/>
              </a:solidFill>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latin typeface="Arial" panose="020B0604020202020204" pitchFamily="34" charset="0"/>
              </a:rPr>
              <a:t>123 FT TOWER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a:defRPr/>
            </a:lvl1pPr>
          </a:lstStyle>
          <a:p>
            <a:pPr>
              <a:defRPr/>
            </a:pPr>
            <a:fld id="{256D1FF9-D023-4EA4-8284-8023A88E898B}" type="slidenum">
              <a:rPr lang="en-US" altLang="en-US"/>
              <a:pPr>
                <a:defRPr/>
              </a:pPr>
              <a:t>‹#›</a:t>
            </a:fld>
            <a:endParaRPr lang="en-US" altLang="en-US"/>
          </a:p>
        </p:txBody>
      </p:sp>
    </p:spTree>
    <p:extLst>
      <p:ext uri="{BB962C8B-B14F-4D97-AF65-F5344CB8AC3E}">
        <p14:creationId xmlns:p14="http://schemas.microsoft.com/office/powerpoint/2010/main" val="194311250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a:defRPr/>
            </a:lvl1pPr>
          </a:lstStyle>
          <a:p>
            <a:pPr>
              <a:defRPr/>
            </a:pPr>
            <a:fld id="{564AB00E-0690-483B-974D-C14A17BE49E6}" type="slidenum">
              <a:rPr lang="en-US" altLang="en-US"/>
              <a:pPr>
                <a:defRPr/>
              </a:pPr>
              <a:t>‹#›</a:t>
            </a:fld>
            <a:endParaRPr lang="en-US" altLang="en-US"/>
          </a:p>
        </p:txBody>
      </p:sp>
    </p:spTree>
    <p:extLst>
      <p:ext uri="{BB962C8B-B14F-4D97-AF65-F5344CB8AC3E}">
        <p14:creationId xmlns:p14="http://schemas.microsoft.com/office/powerpoint/2010/main" val="24130401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a:defRPr/>
            </a:lvl1pPr>
          </a:lstStyle>
          <a:p>
            <a:pPr>
              <a:defRPr/>
            </a:pPr>
            <a:fld id="{394E7455-44E8-4729-B34B-D3E05AA46D05}" type="slidenum">
              <a:rPr lang="en-US" altLang="en-US"/>
              <a:pPr>
                <a:defRPr/>
              </a:pPr>
              <a:t>‹#›</a:t>
            </a:fld>
            <a:endParaRPr lang="en-US" altLang="en-US"/>
          </a:p>
        </p:txBody>
      </p:sp>
    </p:spTree>
    <p:extLst>
      <p:ext uri="{BB962C8B-B14F-4D97-AF65-F5344CB8AC3E}">
        <p14:creationId xmlns:p14="http://schemas.microsoft.com/office/powerpoint/2010/main" val="287031777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5" name="Slide Number Placeholder 5"/>
          <p:cNvSpPr>
            <a:spLocks noGrp="1"/>
          </p:cNvSpPr>
          <p:nvPr>
            <p:ph type="sldNum" sz="quarter" idx="12"/>
          </p:nvPr>
        </p:nvSpPr>
        <p:spPr/>
        <p:txBody>
          <a:bodyPr/>
          <a:lstStyle>
            <a:lvl1pPr>
              <a:defRPr/>
            </a:lvl1pPr>
          </a:lstStyle>
          <a:p>
            <a:pPr>
              <a:defRPr/>
            </a:pPr>
            <a:fld id="{5BCC7E62-3230-40A6-836A-D98FEB6D525F}" type="slidenum">
              <a:rPr lang="en-US" altLang="en-US"/>
              <a:pPr>
                <a:defRPr/>
              </a:pPr>
              <a:t>‹#›</a:t>
            </a:fld>
            <a:endParaRPr lang="en-US" altLang="en-US"/>
          </a:p>
        </p:txBody>
      </p:sp>
    </p:spTree>
    <p:extLst>
      <p:ext uri="{BB962C8B-B14F-4D97-AF65-F5344CB8AC3E}">
        <p14:creationId xmlns:p14="http://schemas.microsoft.com/office/powerpoint/2010/main" val="1802656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493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smtClean="0"/>
              <a:t>Edit Master text styles</a:t>
            </a:r>
          </a:p>
        </p:txBody>
      </p:sp>
      <p:sp>
        <p:nvSpPr>
          <p:cNvPr id="4" name="Title 5"/>
          <p:cNvSpPr>
            <a:spLocks noGrp="1"/>
          </p:cNvSpPr>
          <p:nvPr>
            <p:ph type="title"/>
          </p:nvPr>
        </p:nvSpPr>
        <p:spPr>
          <a:xfrm>
            <a:off x="457200" y="357632"/>
            <a:ext cx="8229600" cy="729745"/>
          </a:xfr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308509677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91059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1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5"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defTabSz="457200" eaLnBrk="1" hangingPunct="1">
              <a:defRPr/>
            </a:lvl1pPr>
          </a:lstStyle>
          <a:p>
            <a:pPr>
              <a:defRPr/>
            </a:pPr>
            <a:fld id="{B4C511B2-A749-40A8-A3C5-842405DA871A}" type="slidenum">
              <a:rPr lang="en-US" altLang="en-US"/>
              <a:pPr>
                <a:defRPr/>
              </a:pPr>
              <a:t>‹#›</a:t>
            </a:fld>
            <a:endParaRPr lang="en-US" altLang="en-US"/>
          </a:p>
        </p:txBody>
      </p:sp>
    </p:spTree>
    <p:extLst>
      <p:ext uri="{BB962C8B-B14F-4D97-AF65-F5344CB8AC3E}">
        <p14:creationId xmlns:p14="http://schemas.microsoft.com/office/powerpoint/2010/main" val="1136374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5"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defTabSz="457200" eaLnBrk="1" hangingPunct="1">
              <a:defRPr/>
            </a:lvl1pPr>
          </a:lstStyle>
          <a:p>
            <a:pPr>
              <a:defRPr/>
            </a:pPr>
            <a:fld id="{0BDD8516-A4E9-4B1A-B58E-B2EBFDF3559F}" type="slidenum">
              <a:rPr lang="en-US" altLang="en-US"/>
              <a:pPr>
                <a:defRPr/>
              </a:pPr>
              <a:t>‹#›</a:t>
            </a:fld>
            <a:endParaRPr lang="en-US" altLang="en-US"/>
          </a:p>
        </p:txBody>
      </p:sp>
    </p:spTree>
    <p:extLst>
      <p:ext uri="{BB962C8B-B14F-4D97-AF65-F5344CB8AC3E}">
        <p14:creationId xmlns:p14="http://schemas.microsoft.com/office/powerpoint/2010/main" val="1919619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5"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defTabSz="457200" eaLnBrk="1" hangingPunct="1">
              <a:defRPr/>
            </a:lvl1pPr>
          </a:lstStyle>
          <a:p>
            <a:pPr>
              <a:defRPr/>
            </a:pPr>
            <a:fld id="{FE3FFFDC-7106-47F5-9E9F-731BF82337B1}" type="slidenum">
              <a:rPr lang="en-US" altLang="en-US"/>
              <a:pPr>
                <a:defRPr/>
              </a:pPr>
              <a:t>‹#›</a:t>
            </a:fld>
            <a:endParaRPr lang="en-US" altLang="en-US"/>
          </a:p>
        </p:txBody>
      </p:sp>
    </p:spTree>
    <p:extLst>
      <p:ext uri="{BB962C8B-B14F-4D97-AF65-F5344CB8AC3E}">
        <p14:creationId xmlns:p14="http://schemas.microsoft.com/office/powerpoint/2010/main" val="125684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a:defRPr/>
            </a:lvl1pPr>
          </a:lstStyle>
          <a:p>
            <a:pPr>
              <a:defRPr/>
            </a:pPr>
            <a:fld id="{B42B7618-5D6C-47E0-A10C-E1EAAC0BE430}" type="slidenum">
              <a:rPr lang="en-US" altLang="en-US"/>
              <a:pPr>
                <a:defRPr/>
              </a:pPr>
              <a:t>‹#›</a:t>
            </a:fld>
            <a:endParaRPr lang="en-US" altLang="en-US"/>
          </a:p>
        </p:txBody>
      </p:sp>
    </p:spTree>
    <p:extLst>
      <p:ext uri="{BB962C8B-B14F-4D97-AF65-F5344CB8AC3E}">
        <p14:creationId xmlns:p14="http://schemas.microsoft.com/office/powerpoint/2010/main" val="85968923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6"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7" name="Slide Number Placeholder 5"/>
          <p:cNvSpPr>
            <a:spLocks noGrp="1"/>
          </p:cNvSpPr>
          <p:nvPr>
            <p:ph type="sldNum" sz="quarter" idx="12"/>
          </p:nvPr>
        </p:nvSpPr>
        <p:spPr/>
        <p:txBody>
          <a:bodyPr/>
          <a:lstStyle>
            <a:lvl1pPr defTabSz="457200" eaLnBrk="1" hangingPunct="1">
              <a:defRPr/>
            </a:lvl1pPr>
          </a:lstStyle>
          <a:p>
            <a:pPr>
              <a:defRPr/>
            </a:pPr>
            <a:fld id="{D067A018-AB87-40AF-8481-979B090D8646}" type="slidenum">
              <a:rPr lang="en-US" altLang="en-US"/>
              <a:pPr>
                <a:defRPr/>
              </a:pPr>
              <a:t>‹#›</a:t>
            </a:fld>
            <a:endParaRPr lang="en-US" altLang="en-US"/>
          </a:p>
        </p:txBody>
      </p:sp>
    </p:spTree>
    <p:extLst>
      <p:ext uri="{BB962C8B-B14F-4D97-AF65-F5344CB8AC3E}">
        <p14:creationId xmlns:p14="http://schemas.microsoft.com/office/powerpoint/2010/main" val="1935304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8"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9" name="Slide Number Placeholder 5"/>
          <p:cNvSpPr>
            <a:spLocks noGrp="1"/>
          </p:cNvSpPr>
          <p:nvPr>
            <p:ph type="sldNum" sz="quarter" idx="12"/>
          </p:nvPr>
        </p:nvSpPr>
        <p:spPr/>
        <p:txBody>
          <a:bodyPr/>
          <a:lstStyle>
            <a:lvl1pPr defTabSz="457200" eaLnBrk="1" hangingPunct="1">
              <a:defRPr/>
            </a:lvl1pPr>
          </a:lstStyle>
          <a:p>
            <a:pPr>
              <a:defRPr/>
            </a:pPr>
            <a:fld id="{3A75F177-B442-45F1-B258-BBDB45408FE3}" type="slidenum">
              <a:rPr lang="en-US" altLang="en-US"/>
              <a:pPr>
                <a:defRPr/>
              </a:pPr>
              <a:t>‹#›</a:t>
            </a:fld>
            <a:endParaRPr lang="en-US" altLang="en-US"/>
          </a:p>
        </p:txBody>
      </p:sp>
    </p:spTree>
    <p:extLst>
      <p:ext uri="{BB962C8B-B14F-4D97-AF65-F5344CB8AC3E}">
        <p14:creationId xmlns:p14="http://schemas.microsoft.com/office/powerpoint/2010/main" val="273173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4"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5" name="Slide Number Placeholder 5"/>
          <p:cNvSpPr>
            <a:spLocks noGrp="1"/>
          </p:cNvSpPr>
          <p:nvPr>
            <p:ph type="sldNum" sz="quarter" idx="12"/>
          </p:nvPr>
        </p:nvSpPr>
        <p:spPr/>
        <p:txBody>
          <a:bodyPr/>
          <a:lstStyle>
            <a:lvl1pPr defTabSz="457200" eaLnBrk="1" hangingPunct="1">
              <a:defRPr/>
            </a:lvl1pPr>
          </a:lstStyle>
          <a:p>
            <a:pPr>
              <a:defRPr/>
            </a:pPr>
            <a:fld id="{AB8A08FF-D8AD-4980-90F8-11922A4184B9}" type="slidenum">
              <a:rPr lang="en-US" altLang="en-US"/>
              <a:pPr>
                <a:defRPr/>
              </a:pPr>
              <a:t>‹#›</a:t>
            </a:fld>
            <a:endParaRPr lang="en-US" altLang="en-US"/>
          </a:p>
        </p:txBody>
      </p:sp>
    </p:spTree>
    <p:extLst>
      <p:ext uri="{BB962C8B-B14F-4D97-AF65-F5344CB8AC3E}">
        <p14:creationId xmlns:p14="http://schemas.microsoft.com/office/powerpoint/2010/main" val="289253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3"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4" name="Slide Number Placeholder 5"/>
          <p:cNvSpPr>
            <a:spLocks noGrp="1"/>
          </p:cNvSpPr>
          <p:nvPr>
            <p:ph type="sldNum" sz="quarter" idx="12"/>
          </p:nvPr>
        </p:nvSpPr>
        <p:spPr/>
        <p:txBody>
          <a:bodyPr/>
          <a:lstStyle>
            <a:lvl1pPr defTabSz="457200" eaLnBrk="1" hangingPunct="1">
              <a:defRPr/>
            </a:lvl1pPr>
          </a:lstStyle>
          <a:p>
            <a:pPr>
              <a:defRPr/>
            </a:pPr>
            <a:fld id="{13302025-1DC1-4E22-A097-C1A8C3B16A16}" type="slidenum">
              <a:rPr lang="en-US" altLang="en-US"/>
              <a:pPr>
                <a:defRPr/>
              </a:pPr>
              <a:t>‹#›</a:t>
            </a:fld>
            <a:endParaRPr lang="en-US" altLang="en-US"/>
          </a:p>
        </p:txBody>
      </p:sp>
    </p:spTree>
    <p:extLst>
      <p:ext uri="{BB962C8B-B14F-4D97-AF65-F5344CB8AC3E}">
        <p14:creationId xmlns:p14="http://schemas.microsoft.com/office/powerpoint/2010/main" val="1739565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6"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7" name="Slide Number Placeholder 5"/>
          <p:cNvSpPr>
            <a:spLocks noGrp="1"/>
          </p:cNvSpPr>
          <p:nvPr>
            <p:ph type="sldNum" sz="quarter" idx="12"/>
          </p:nvPr>
        </p:nvSpPr>
        <p:spPr/>
        <p:txBody>
          <a:bodyPr/>
          <a:lstStyle>
            <a:lvl1pPr defTabSz="457200" eaLnBrk="1" hangingPunct="1">
              <a:defRPr/>
            </a:lvl1pPr>
          </a:lstStyle>
          <a:p>
            <a:pPr>
              <a:defRPr/>
            </a:pPr>
            <a:fld id="{A0686DDE-5273-4D52-9D26-2C2B20911959}" type="slidenum">
              <a:rPr lang="en-US" altLang="en-US"/>
              <a:pPr>
                <a:defRPr/>
              </a:pPr>
              <a:t>‹#›</a:t>
            </a:fld>
            <a:endParaRPr lang="en-US" altLang="en-US"/>
          </a:p>
        </p:txBody>
      </p:sp>
    </p:spTree>
    <p:extLst>
      <p:ext uri="{BB962C8B-B14F-4D97-AF65-F5344CB8AC3E}">
        <p14:creationId xmlns:p14="http://schemas.microsoft.com/office/powerpoint/2010/main" val="164502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6"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7" name="Slide Number Placeholder 5"/>
          <p:cNvSpPr>
            <a:spLocks noGrp="1"/>
          </p:cNvSpPr>
          <p:nvPr>
            <p:ph type="sldNum" sz="quarter" idx="12"/>
          </p:nvPr>
        </p:nvSpPr>
        <p:spPr/>
        <p:txBody>
          <a:bodyPr/>
          <a:lstStyle>
            <a:lvl1pPr defTabSz="457200" eaLnBrk="1" hangingPunct="1">
              <a:defRPr/>
            </a:lvl1pPr>
          </a:lstStyle>
          <a:p>
            <a:pPr>
              <a:defRPr/>
            </a:pPr>
            <a:fld id="{92B3C95E-B19A-47B8-9726-4329FF8E4376}" type="slidenum">
              <a:rPr lang="en-US" altLang="en-US"/>
              <a:pPr>
                <a:defRPr/>
              </a:pPr>
              <a:t>‹#›</a:t>
            </a:fld>
            <a:endParaRPr lang="en-US" altLang="en-US"/>
          </a:p>
        </p:txBody>
      </p:sp>
    </p:spTree>
    <p:extLst>
      <p:ext uri="{BB962C8B-B14F-4D97-AF65-F5344CB8AC3E}">
        <p14:creationId xmlns:p14="http://schemas.microsoft.com/office/powerpoint/2010/main" val="922929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5"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defTabSz="457200" eaLnBrk="1" hangingPunct="1">
              <a:defRPr/>
            </a:lvl1pPr>
          </a:lstStyle>
          <a:p>
            <a:pPr>
              <a:defRPr/>
            </a:pPr>
            <a:fld id="{43620BBB-2578-42F8-A7D8-23915C4F3EA7}" type="slidenum">
              <a:rPr lang="en-US" altLang="en-US"/>
              <a:pPr>
                <a:defRPr/>
              </a:pPr>
              <a:t>‹#›</a:t>
            </a:fld>
            <a:endParaRPr lang="en-US" altLang="en-US"/>
          </a:p>
        </p:txBody>
      </p:sp>
    </p:spTree>
    <p:extLst>
      <p:ext uri="{BB962C8B-B14F-4D97-AF65-F5344CB8AC3E}">
        <p14:creationId xmlns:p14="http://schemas.microsoft.com/office/powerpoint/2010/main" val="1217528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eaLnBrk="1" hangingPunct="1">
              <a:defRPr>
                <a:ea typeface="MS PGothic" pitchFamily="34" charset="-128"/>
              </a:defRPr>
            </a:lvl1pPr>
          </a:lstStyle>
          <a:p>
            <a:pPr>
              <a:defRPr/>
            </a:pPr>
            <a:r>
              <a:rPr lang="en-US" altLang="en-US" smtClean="0"/>
              <a:t>April 4, 2019</a:t>
            </a:r>
            <a:endParaRPr lang="en-US" altLang="en-US"/>
          </a:p>
        </p:txBody>
      </p:sp>
      <p:sp>
        <p:nvSpPr>
          <p:cNvPr id="5" name="Footer Placeholder 4"/>
          <p:cNvSpPr>
            <a:spLocks noGrp="1"/>
          </p:cNvSpPr>
          <p:nvPr>
            <p:ph type="ftr" sz="quarter" idx="11"/>
          </p:nvPr>
        </p:nvSpPr>
        <p:spPr/>
        <p:txBody>
          <a:bodyPr/>
          <a:lstStyle>
            <a:lvl1pPr defTabSz="457200">
              <a:defRPr>
                <a:ea typeface="MS PGothic" pitchFamily="34" charset="-128"/>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defTabSz="457200" eaLnBrk="1" hangingPunct="1">
              <a:defRPr/>
            </a:lvl1pPr>
          </a:lstStyle>
          <a:p>
            <a:pPr>
              <a:defRPr/>
            </a:pPr>
            <a:fld id="{402474BB-2634-4793-B19C-C78F772A5857}" type="slidenum">
              <a:rPr lang="en-US" altLang="en-US"/>
              <a:pPr>
                <a:defRPr/>
              </a:pPr>
              <a:t>‹#›</a:t>
            </a:fld>
            <a:endParaRPr lang="en-US" altLang="en-US"/>
          </a:p>
        </p:txBody>
      </p:sp>
    </p:spTree>
    <p:extLst>
      <p:ext uri="{BB962C8B-B14F-4D97-AF65-F5344CB8AC3E}">
        <p14:creationId xmlns:p14="http://schemas.microsoft.com/office/powerpoint/2010/main" val="18941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6" name="Slide Number Placeholder 5"/>
          <p:cNvSpPr>
            <a:spLocks noGrp="1"/>
          </p:cNvSpPr>
          <p:nvPr>
            <p:ph type="sldNum" sz="quarter" idx="12"/>
          </p:nvPr>
        </p:nvSpPr>
        <p:spPr/>
        <p:txBody>
          <a:bodyPr/>
          <a:lstStyle>
            <a:lvl1pPr>
              <a:defRPr/>
            </a:lvl1pPr>
          </a:lstStyle>
          <a:p>
            <a:pPr>
              <a:defRPr/>
            </a:pPr>
            <a:fld id="{9567EF9D-D78D-4145-9389-FA87594064C4}" type="slidenum">
              <a:rPr lang="en-US" altLang="en-US"/>
              <a:pPr>
                <a:defRPr/>
              </a:pPr>
              <a:t>‹#›</a:t>
            </a:fld>
            <a:endParaRPr lang="en-US" altLang="en-US"/>
          </a:p>
        </p:txBody>
      </p:sp>
    </p:spTree>
    <p:extLst>
      <p:ext uri="{BB962C8B-B14F-4D97-AF65-F5344CB8AC3E}">
        <p14:creationId xmlns:p14="http://schemas.microsoft.com/office/powerpoint/2010/main" val="71180838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7" name="Slide Number Placeholder 5"/>
          <p:cNvSpPr>
            <a:spLocks noGrp="1"/>
          </p:cNvSpPr>
          <p:nvPr>
            <p:ph type="sldNum" sz="quarter" idx="12"/>
          </p:nvPr>
        </p:nvSpPr>
        <p:spPr/>
        <p:txBody>
          <a:bodyPr/>
          <a:lstStyle>
            <a:lvl1pPr>
              <a:defRPr/>
            </a:lvl1pPr>
          </a:lstStyle>
          <a:p>
            <a:pPr>
              <a:defRPr/>
            </a:pPr>
            <a:fld id="{6A799426-379A-4C51-80F8-04695921DF74}" type="slidenum">
              <a:rPr lang="en-US" altLang="en-US"/>
              <a:pPr>
                <a:defRPr/>
              </a:pPr>
              <a:t>‹#›</a:t>
            </a:fld>
            <a:endParaRPr lang="en-US" altLang="en-US"/>
          </a:p>
        </p:txBody>
      </p:sp>
    </p:spTree>
    <p:extLst>
      <p:ext uri="{BB962C8B-B14F-4D97-AF65-F5344CB8AC3E}">
        <p14:creationId xmlns:p14="http://schemas.microsoft.com/office/powerpoint/2010/main" val="12656111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9" name="Slide Number Placeholder 5"/>
          <p:cNvSpPr>
            <a:spLocks noGrp="1"/>
          </p:cNvSpPr>
          <p:nvPr>
            <p:ph type="sldNum" sz="quarter" idx="12"/>
          </p:nvPr>
        </p:nvSpPr>
        <p:spPr/>
        <p:txBody>
          <a:bodyPr/>
          <a:lstStyle>
            <a:lvl1pPr>
              <a:defRPr/>
            </a:lvl1pPr>
          </a:lstStyle>
          <a:p>
            <a:pPr>
              <a:defRPr/>
            </a:pPr>
            <a:fld id="{2DC21F80-49A8-4DF4-8760-779BB8B8A0D6}" type="slidenum">
              <a:rPr lang="en-US" altLang="en-US"/>
              <a:pPr>
                <a:defRPr/>
              </a:pPr>
              <a:t>‹#›</a:t>
            </a:fld>
            <a:endParaRPr lang="en-US" altLang="en-US"/>
          </a:p>
        </p:txBody>
      </p:sp>
    </p:spTree>
    <p:extLst>
      <p:ext uri="{BB962C8B-B14F-4D97-AF65-F5344CB8AC3E}">
        <p14:creationId xmlns:p14="http://schemas.microsoft.com/office/powerpoint/2010/main" val="13084122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5" name="Slide Number Placeholder 5"/>
          <p:cNvSpPr>
            <a:spLocks noGrp="1"/>
          </p:cNvSpPr>
          <p:nvPr>
            <p:ph type="sldNum" sz="quarter" idx="12"/>
          </p:nvPr>
        </p:nvSpPr>
        <p:spPr/>
        <p:txBody>
          <a:bodyPr/>
          <a:lstStyle>
            <a:lvl1pPr>
              <a:defRPr/>
            </a:lvl1pPr>
          </a:lstStyle>
          <a:p>
            <a:pPr>
              <a:defRPr/>
            </a:pPr>
            <a:fld id="{E6B9BEE8-A7A6-4BC7-96B6-1E5905A73AE8}" type="slidenum">
              <a:rPr lang="en-US" altLang="en-US"/>
              <a:pPr>
                <a:defRPr/>
              </a:pPr>
              <a:t>‹#›</a:t>
            </a:fld>
            <a:endParaRPr lang="en-US" altLang="en-US"/>
          </a:p>
        </p:txBody>
      </p:sp>
    </p:spTree>
    <p:extLst>
      <p:ext uri="{BB962C8B-B14F-4D97-AF65-F5344CB8AC3E}">
        <p14:creationId xmlns:p14="http://schemas.microsoft.com/office/powerpoint/2010/main" val="95386033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4" name="Slide Number Placeholder 5"/>
          <p:cNvSpPr>
            <a:spLocks noGrp="1"/>
          </p:cNvSpPr>
          <p:nvPr>
            <p:ph type="sldNum" sz="quarter" idx="12"/>
          </p:nvPr>
        </p:nvSpPr>
        <p:spPr/>
        <p:txBody>
          <a:bodyPr/>
          <a:lstStyle>
            <a:lvl1pPr>
              <a:defRPr/>
            </a:lvl1pPr>
          </a:lstStyle>
          <a:p>
            <a:pPr>
              <a:defRPr/>
            </a:pPr>
            <a:fld id="{0D4341E8-0D8C-4A88-8965-6F153BB2F930}" type="slidenum">
              <a:rPr lang="en-US" altLang="en-US"/>
              <a:pPr>
                <a:defRPr/>
              </a:pPr>
              <a:t>‹#›</a:t>
            </a:fld>
            <a:endParaRPr lang="en-US" altLang="en-US"/>
          </a:p>
        </p:txBody>
      </p:sp>
    </p:spTree>
    <p:extLst>
      <p:ext uri="{BB962C8B-B14F-4D97-AF65-F5344CB8AC3E}">
        <p14:creationId xmlns:p14="http://schemas.microsoft.com/office/powerpoint/2010/main" val="33900689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7" name="Slide Number Placeholder 5"/>
          <p:cNvSpPr>
            <a:spLocks noGrp="1"/>
          </p:cNvSpPr>
          <p:nvPr>
            <p:ph type="sldNum" sz="quarter" idx="12"/>
          </p:nvPr>
        </p:nvSpPr>
        <p:spPr/>
        <p:txBody>
          <a:bodyPr/>
          <a:lstStyle>
            <a:lvl1pPr>
              <a:defRPr/>
            </a:lvl1pPr>
          </a:lstStyle>
          <a:p>
            <a:pPr>
              <a:defRPr/>
            </a:pPr>
            <a:fld id="{370E247B-6211-4B4D-8345-C4FCAB73E3ED}" type="slidenum">
              <a:rPr lang="en-US" altLang="en-US"/>
              <a:pPr>
                <a:defRPr/>
              </a:pPr>
              <a:t>‹#›</a:t>
            </a:fld>
            <a:endParaRPr lang="en-US" altLang="en-US"/>
          </a:p>
        </p:txBody>
      </p:sp>
    </p:spTree>
    <p:extLst>
      <p:ext uri="{BB962C8B-B14F-4D97-AF65-F5344CB8AC3E}">
        <p14:creationId xmlns:p14="http://schemas.microsoft.com/office/powerpoint/2010/main" val="155488281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April 4, 2019</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NGS presentation to Michigan Tech</a:t>
            </a:r>
          </a:p>
        </p:txBody>
      </p:sp>
      <p:sp>
        <p:nvSpPr>
          <p:cNvPr id="7" name="Slide Number Placeholder 5"/>
          <p:cNvSpPr>
            <a:spLocks noGrp="1"/>
          </p:cNvSpPr>
          <p:nvPr>
            <p:ph type="sldNum" sz="quarter" idx="12"/>
          </p:nvPr>
        </p:nvSpPr>
        <p:spPr/>
        <p:txBody>
          <a:bodyPr/>
          <a:lstStyle>
            <a:lvl1pPr>
              <a:defRPr/>
            </a:lvl1pPr>
          </a:lstStyle>
          <a:p>
            <a:pPr>
              <a:defRPr/>
            </a:pPr>
            <a:fld id="{BB051797-89EE-488C-BD20-7414F61E4B85}" type="slidenum">
              <a:rPr lang="en-US" altLang="en-US"/>
              <a:pPr>
                <a:defRPr/>
              </a:pPr>
              <a:t>‹#›</a:t>
            </a:fld>
            <a:endParaRPr lang="en-US" altLang="en-US"/>
          </a:p>
        </p:txBody>
      </p:sp>
    </p:spTree>
    <p:extLst>
      <p:ext uri="{BB962C8B-B14F-4D97-AF65-F5344CB8AC3E}">
        <p14:creationId xmlns:p14="http://schemas.microsoft.com/office/powerpoint/2010/main" val="7686630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smtClean="0"/>
              <a:t>April 4, 2019</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NGS presentation to Michigan Tech</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anose="020B0604020202020204" pitchFamily="34" charset="0"/>
              </a:defRPr>
            </a:lvl1pPr>
          </a:lstStyle>
          <a:p>
            <a:pPr>
              <a:defRPr/>
            </a:pPr>
            <a:fld id="{8B023C5B-C7D2-47AD-8C1A-DB2B705CEC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8621" r:id="rId1"/>
    <p:sldLayoutId id="2147498622" r:id="rId2"/>
    <p:sldLayoutId id="2147498623" r:id="rId3"/>
    <p:sldLayoutId id="2147498624" r:id="rId4"/>
    <p:sldLayoutId id="2147498625" r:id="rId5"/>
    <p:sldLayoutId id="2147498626" r:id="rId6"/>
    <p:sldLayoutId id="2147498627" r:id="rId7"/>
    <p:sldLayoutId id="2147498628" r:id="rId8"/>
    <p:sldLayoutId id="2147498629" r:id="rId9"/>
    <p:sldLayoutId id="2147498630" r:id="rId10"/>
    <p:sldLayoutId id="2147498631" r:id="rId11"/>
    <p:sldLayoutId id="2147498632" r:id="rId12"/>
    <p:sldLayoutId id="2147498657" r:id="rId13"/>
    <p:sldLayoutId id="2147498658" r:id="rId14"/>
    <p:sldLayoutId id="2147498672" r:id="rId15"/>
    <p:sldLayoutId id="2147498673" r:id="rId16"/>
  </p:sldLayoutIdLst>
  <p:transition>
    <p:fade/>
  </p:transition>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descr="Continuation Slid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eaLnBrk="0" hangingPunct="0">
              <a:defRPr sz="1200">
                <a:solidFill>
                  <a:srgbClr val="898989"/>
                </a:solidFill>
                <a:latin typeface="Calibri" pitchFamily="34" charset="0"/>
                <a:ea typeface="+mn-ea"/>
                <a:cs typeface="Times New Roman" pitchFamily="18" charset="0"/>
              </a:defRPr>
            </a:lvl1pPr>
          </a:lstStyle>
          <a:p>
            <a:pPr>
              <a:defRPr/>
            </a:pPr>
            <a:r>
              <a:rPr lang="en-US" altLang="en-US" smtClean="0"/>
              <a:t>April 4, 2019</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0" hangingPunct="0">
              <a:defRPr sz="1200">
                <a:solidFill>
                  <a:srgbClr val="898989"/>
                </a:solidFill>
                <a:latin typeface="Calibri" pitchFamily="34" charset="0"/>
                <a:ea typeface="+mn-ea"/>
                <a:cs typeface="+mn-cs"/>
              </a:defRPr>
            </a:lvl1pPr>
          </a:lstStyle>
          <a:p>
            <a:pPr>
              <a:defRPr/>
            </a:pPr>
            <a:r>
              <a:rPr lang="en-US"/>
              <a:t>NGS presentation to Michigan Tech</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defRPr>
            </a:lvl1pPr>
          </a:lstStyle>
          <a:p>
            <a:pPr>
              <a:defRPr/>
            </a:pPr>
            <a:fld id="{314F7B55-8361-4958-AD22-5617BFEA2E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8660" r:id="rId1"/>
    <p:sldLayoutId id="2147498661" r:id="rId2"/>
    <p:sldLayoutId id="2147498662" r:id="rId3"/>
    <p:sldLayoutId id="2147498663" r:id="rId4"/>
    <p:sldLayoutId id="2147498664" r:id="rId5"/>
    <p:sldLayoutId id="2147498665" r:id="rId6"/>
    <p:sldLayoutId id="2147498666" r:id="rId7"/>
    <p:sldLayoutId id="2147498667" r:id="rId8"/>
    <p:sldLayoutId id="2147498668" r:id="rId9"/>
    <p:sldLayoutId id="2147498669" r:id="rId10"/>
    <p:sldLayoutId id="2147498670" r:id="rId11"/>
  </p:sldLayoutIdLst>
  <p:hf hdr="0" ft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1"/>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1"/>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cs typeface="+mn-cs"/>
        </a:defRPr>
      </a:lvl5pPr>
      <a:lvl6pPr marL="2514600" indent="-228600" algn="l" rtl="0" fontAlgn="base">
        <a:spcBef>
          <a:spcPct val="20000"/>
        </a:spcBef>
        <a:spcAft>
          <a:spcPct val="0"/>
        </a:spcAft>
        <a:buFont typeface="Arial" pitchFamily="34" charset="0"/>
        <a:buChar char="»"/>
        <a:defRPr sz="2000">
          <a:solidFill>
            <a:schemeClr val="tx1"/>
          </a:solidFill>
          <a:latin typeface="+mn-lt"/>
          <a:cs typeface="+mn-cs"/>
        </a:defRPr>
      </a:lvl6pPr>
      <a:lvl7pPr marL="2971800" indent="-228600" algn="l" rtl="0" fontAlgn="base">
        <a:spcBef>
          <a:spcPct val="20000"/>
        </a:spcBef>
        <a:spcAft>
          <a:spcPct val="0"/>
        </a:spcAft>
        <a:buFont typeface="Arial" pitchFamily="34" charset="0"/>
        <a:buChar char="»"/>
        <a:defRPr sz="2000">
          <a:solidFill>
            <a:schemeClr val="tx1"/>
          </a:solidFill>
          <a:latin typeface="+mn-lt"/>
          <a:cs typeface="+mn-cs"/>
        </a:defRPr>
      </a:lvl7pPr>
      <a:lvl8pPr marL="3429000" indent="-228600" algn="l" rtl="0" fontAlgn="base">
        <a:spcBef>
          <a:spcPct val="20000"/>
        </a:spcBef>
        <a:spcAft>
          <a:spcPct val="0"/>
        </a:spcAft>
        <a:buFont typeface="Arial" pitchFamily="34" charset="0"/>
        <a:buChar char="»"/>
        <a:defRPr sz="2000">
          <a:solidFill>
            <a:schemeClr val="tx1"/>
          </a:solidFill>
          <a:latin typeface="+mn-lt"/>
          <a:cs typeface="+mn-cs"/>
        </a:defRPr>
      </a:lvl8pPr>
      <a:lvl9pPr marL="3886200" indent="-228600" algn="l" rtl="0" fontAlgn="base">
        <a:spcBef>
          <a:spcPct val="20000"/>
        </a:spcBef>
        <a:spcAft>
          <a:spcPct val="0"/>
        </a:spcAft>
        <a:buFont typeface="Arial" pitchFamily="34"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www.holoscenes.com/cgi-bin/moin.cgi/TranscontinentalTriangula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www.ngs.noaa.gov/web/science_edu/ecosystems_climate/"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www.ngs.noaa.gov/RSD/cmp.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torms.ngs.noaa.gov/eri_page/index.htm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hyperlink" Target="http://www.ngs.noaa.gov/AERO/aero.html"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hyperlink" Target="https://www.ngs.noaa.gov/SPCS/index.shtml"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hyperlink" Target="http://www.ngs.noaa.gov/orbits/" TargetMode="External"/><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emf"/></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oleObject" Target="../embeddings/oleObject3.bin"/></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www.ngs.noaa.gov/web/science_edu/training/" TargetMode="External"/><Relationship Id="rId7" Type="http://schemas.openxmlformats.org/officeDocument/2006/relationships/hyperlink" Target="http://oceanservice.noaa.gov/multimedi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ngs.noaa.gov/INFO/training-education.s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ngs.noaa.gov/web/science_edu/webinar_series/2019-webinars.s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ngs.noaa.gov/web/science_edu/presentations_library/"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ngs.noaa.gov/web/science_edu/training/" TargetMode="Externa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www.ngs.noaa.gov/cgi-bin/redirectNOAA.prl?u=John.Ellingson"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hyperlink" Target="https://geodesy.noaa.gov/"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2700"/>
            <a:ext cx="9132888" cy="5922963"/>
          </a:xfrm>
          <a:prstGeom prst="rect">
            <a:avLst/>
          </a:prstGeom>
          <a:noFill/>
          <a:ln w="9525">
            <a:noFill/>
            <a:miter lim="800000"/>
            <a:headEnd/>
            <a:tailEnd/>
          </a:ln>
          <a:effectLst/>
        </p:spPr>
        <p:txBody>
          <a:bodyPr anchor="ctr"/>
          <a:lstStyle/>
          <a:p>
            <a:pPr algn="ctr" eaLnBrk="1" hangingPunct="1">
              <a:defRPr/>
            </a:pPr>
            <a:endParaRPr lang="en-US" sz="2800" b="1" dirty="0">
              <a:solidFill>
                <a:prstClr val="black"/>
              </a:solidFill>
              <a:latin typeface="Calibri" charset="0"/>
              <a:ea typeface="ＭＳ Ｐゴシック" charset="0"/>
              <a:cs typeface="ＭＳ Ｐゴシック" charset="0"/>
            </a:endParaRPr>
          </a:p>
          <a:p>
            <a:pPr algn="ctr" eaLnBrk="1" hangingPunct="1">
              <a:defRPr/>
            </a:pPr>
            <a:endParaRPr lang="en-US" sz="2800" b="1" dirty="0">
              <a:solidFill>
                <a:prstClr val="black"/>
              </a:solidFill>
              <a:latin typeface="Calibri" charset="0"/>
              <a:ea typeface="ＭＳ Ｐゴシック" charset="0"/>
              <a:cs typeface="ＭＳ Ｐゴシック" charset="0"/>
            </a:endParaRPr>
          </a:p>
          <a:p>
            <a:pPr algn="ctr" eaLnBrk="1" hangingPunct="1">
              <a:defRPr/>
            </a:pPr>
            <a:r>
              <a:rPr lang="en-US" sz="4400" b="1" dirty="0">
                <a:solidFill>
                  <a:prstClr val="black"/>
                </a:solidFill>
                <a:latin typeface="Calibri" charset="0"/>
                <a:ea typeface="ＭＳ Ｐゴシック" charset="0"/>
                <a:cs typeface="ＭＳ Ｐゴシック" charset="0"/>
              </a:rPr>
              <a:t> </a:t>
            </a:r>
          </a:p>
          <a:p>
            <a:pPr algn="ctr" eaLnBrk="1" hangingPunct="1">
              <a:defRPr/>
            </a:pPr>
            <a:r>
              <a:rPr lang="en-US" sz="4400" b="1" dirty="0">
                <a:latin typeface="Times New Roman" panose="02020603050405020304" pitchFamily="18" charset="0"/>
                <a:cs typeface="Times New Roman" panose="02020603050405020304" pitchFamily="18" charset="0"/>
              </a:rPr>
              <a:t>National</a:t>
            </a:r>
            <a:r>
              <a:rPr lang="en-US" sz="4300" b="1" dirty="0">
                <a:latin typeface="Calibri" charset="0"/>
                <a:ea typeface="ＭＳ Ｐゴシック" charset="0"/>
                <a:cs typeface="ＭＳ Ｐゴシック" charset="0"/>
              </a:rPr>
              <a:t> </a:t>
            </a:r>
            <a:r>
              <a:rPr lang="en-US" sz="4400" b="1" dirty="0">
                <a:latin typeface="Times New Roman" panose="02020603050405020304" pitchFamily="18" charset="0"/>
                <a:cs typeface="Times New Roman" panose="02020603050405020304" pitchFamily="18" charset="0"/>
              </a:rPr>
              <a:t>Geodetic Survey:</a:t>
            </a:r>
          </a:p>
          <a:p>
            <a:pPr algn="ctr" eaLnBrk="1" hangingPunct="1">
              <a:defRPr/>
            </a:pPr>
            <a:r>
              <a:rPr lang="en-US" sz="4400" b="1" dirty="0">
                <a:latin typeface="Times New Roman" panose="02020603050405020304" pitchFamily="18" charset="0"/>
                <a:cs typeface="Times New Roman" panose="02020603050405020304" pitchFamily="18" charset="0"/>
              </a:rPr>
              <a:t>Past, Present, and Future</a:t>
            </a:r>
          </a:p>
          <a:p>
            <a:pPr algn="ctr" eaLnBrk="1" hangingPunct="1">
              <a:defRPr/>
            </a:pPr>
            <a:r>
              <a:rPr lang="en-US" sz="800" b="1" dirty="0">
                <a:latin typeface="Calibri" charset="0"/>
                <a:ea typeface="ＭＳ Ｐゴシック" charset="0"/>
                <a:cs typeface="ＭＳ Ｐゴシック" charset="0"/>
              </a:rPr>
              <a:t> </a:t>
            </a:r>
          </a:p>
          <a:p>
            <a:pPr algn="ctr" eaLnBrk="1" hangingPunct="1">
              <a:defRPr/>
            </a:pPr>
            <a:r>
              <a:rPr lang="en-US" sz="2400" dirty="0">
                <a:effectLst>
                  <a:outerShdw blurRad="38100" dist="38100" dir="2700000" algn="tl">
                    <a:srgbClr val="C0C0C0"/>
                  </a:outerShdw>
                </a:effectLst>
                <a:latin typeface="Arial" panose="020B0604020202020204" pitchFamily="34" charset="0"/>
                <a:ea typeface="ＭＳ Ｐゴシック" charset="0"/>
                <a:cs typeface="Arial" panose="020B0604020202020204" pitchFamily="34" charset="0"/>
              </a:rPr>
              <a:t>Jacob M. Heck, Ph.D.</a:t>
            </a:r>
          </a:p>
          <a:p>
            <a:pPr algn="ctr" eaLnBrk="1" hangingPunct="1">
              <a:defRPr/>
            </a:pPr>
            <a:endParaRPr lang="en-US" sz="800" dirty="0">
              <a:effectLst>
                <a:outerShdw blurRad="38100" dist="38100" dir="2700000" algn="tl">
                  <a:srgbClr val="C0C0C0"/>
                </a:outerShdw>
              </a:effectLst>
              <a:latin typeface="Arial" panose="020B0604020202020204" pitchFamily="34" charset="0"/>
              <a:ea typeface="ＭＳ Ｐゴシック" charset="0"/>
              <a:cs typeface="Arial" panose="020B0604020202020204" pitchFamily="34" charset="0"/>
            </a:endParaRPr>
          </a:p>
          <a:p>
            <a:pPr algn="ctr" eaLnBrk="1" hangingPunct="1">
              <a:defRPr/>
            </a:pPr>
            <a:r>
              <a:rPr lang="en-US" sz="2400" dirty="0">
                <a:effectLst>
                  <a:outerShdw blurRad="38100" dist="38100" dir="2700000" algn="tl">
                    <a:srgbClr val="C0C0C0"/>
                  </a:outerShdw>
                </a:effectLst>
                <a:latin typeface="Arial" panose="020B0604020202020204" pitchFamily="34" charset="0"/>
                <a:ea typeface="ＭＳ Ｐゴシック" charset="0"/>
                <a:cs typeface="Arial" panose="020B0604020202020204" pitchFamily="34" charset="0"/>
              </a:rPr>
              <a:t>jacob.heck@noaa.gov</a:t>
            </a:r>
          </a:p>
          <a:p>
            <a:pPr algn="ctr" eaLnBrk="1" hangingPunct="1">
              <a:defRPr/>
            </a:pPr>
            <a:r>
              <a:rPr lang="en-US" sz="800" dirty="0">
                <a:effectLst>
                  <a:outerShdw blurRad="38100" dist="38100" dir="2700000" algn="tl">
                    <a:srgbClr val="C0C0C0"/>
                  </a:outerShdw>
                </a:effectLst>
                <a:latin typeface="Arial" panose="020B0604020202020204" pitchFamily="34" charset="0"/>
                <a:ea typeface="ＭＳ Ｐゴシック" charset="0"/>
                <a:cs typeface="Arial" panose="020B0604020202020204" pitchFamily="34" charset="0"/>
              </a:rPr>
              <a:t> </a:t>
            </a:r>
          </a:p>
          <a:p>
            <a:pPr algn="ctr" eaLnBrk="1" hangingPunct="1">
              <a:defRPr/>
            </a:pPr>
            <a:r>
              <a:rPr lang="en-US" sz="2400" dirty="0">
                <a:effectLst>
                  <a:outerShdw blurRad="38100" dist="38100" dir="2700000" algn="tl">
                    <a:srgbClr val="C0C0C0"/>
                  </a:outerShdw>
                </a:effectLst>
                <a:latin typeface="Arial" panose="020B0604020202020204" pitchFamily="34" charset="0"/>
                <a:ea typeface="ＭＳ Ｐゴシック" charset="0"/>
                <a:cs typeface="Arial" panose="020B0604020202020204" pitchFamily="34" charset="0"/>
              </a:rPr>
              <a:t>NOAA’s National Geodetic Survey</a:t>
            </a:r>
          </a:p>
          <a:p>
            <a:pPr algn="ctr" eaLnBrk="1" hangingPunct="1">
              <a:defRPr/>
            </a:pPr>
            <a:r>
              <a:rPr lang="en-US" sz="2400" dirty="0">
                <a:effectLst>
                  <a:outerShdw blurRad="38100" dist="38100" dir="2700000" algn="tl">
                    <a:srgbClr val="C0C0C0"/>
                  </a:outerShdw>
                </a:effectLst>
                <a:latin typeface="Arial" panose="020B0604020202020204" pitchFamily="34" charset="0"/>
                <a:ea typeface="ＭＳ Ｐゴシック" charset="0"/>
                <a:cs typeface="Arial" panose="020B0604020202020204" pitchFamily="34" charset="0"/>
              </a:rPr>
              <a:t>geodesy.noaa.gov</a:t>
            </a:r>
          </a:p>
        </p:txBody>
      </p:sp>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235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A96F15C-03CA-44B6-8A14-407AA285068A}" type="slidenum">
              <a:rPr lang="en-US" altLang="en-US" sz="1200" smtClean="0">
                <a:solidFill>
                  <a:srgbClr val="898989"/>
                </a:solidFill>
              </a:rPr>
              <a:pPr>
                <a:spcBef>
                  <a:spcPct val="0"/>
                </a:spcBef>
                <a:buFontTx/>
                <a:buNone/>
              </a:pPr>
              <a:t>1</a:t>
            </a:fld>
            <a:endParaRPr lang="en-US" altLang="en-US" sz="1200" smtClean="0">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457200" y="457200"/>
            <a:ext cx="2971800" cy="4191000"/>
          </a:xfrm>
        </p:spPr>
        <p:txBody>
          <a:bodyPr/>
          <a:lstStyle/>
          <a:p>
            <a:pPr eaLnBrk="1" hangingPunct="1"/>
            <a:r>
              <a:rPr lang="en-US" altLang="en-US" sz="2800" dirty="0" smtClean="0">
                <a:latin typeface="Arial" panose="020B0604020202020204" pitchFamily="34" charset="0"/>
                <a:cs typeface="Arial" panose="020B0604020202020204" pitchFamily="34" charset="0"/>
              </a:rPr>
              <a:t>FIRST FIELD WORK OF THE “SURVEY OF THE COAST”</a:t>
            </a:r>
          </a:p>
        </p:txBody>
      </p:sp>
      <p:pic>
        <p:nvPicPr>
          <p:cNvPr id="18435" name="Picture 4" descr="Fig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578225" y="0"/>
            <a:ext cx="5565775" cy="6858000"/>
          </a:xfrm>
          <a:noFill/>
        </p:spPr>
      </p:pic>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10</a:t>
            </a:fld>
            <a:endParaRPr lang="en-US" altLang="en-US"/>
          </a:p>
        </p:txBody>
      </p:sp>
    </p:spTree>
    <p:extLst>
      <p:ext uri="{BB962C8B-B14F-4D97-AF65-F5344CB8AC3E}">
        <p14:creationId xmlns:p14="http://schemas.microsoft.com/office/powerpoint/2010/main" val="16361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Trans Arc of T"/>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4288"/>
            <a:ext cx="9144000" cy="6843712"/>
          </a:xfrm>
          <a:noFill/>
        </p:spPr>
      </p:pic>
      <p:sp>
        <p:nvSpPr>
          <p:cNvPr id="46083" name="Text Box 6"/>
          <p:cNvSpPr txBox="1">
            <a:spLocks noChangeArrowheads="1"/>
          </p:cNvSpPr>
          <p:nvPr/>
        </p:nvSpPr>
        <p:spPr bwMode="auto">
          <a:xfrm>
            <a:off x="3276600" y="228600"/>
            <a:ext cx="51816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en-US" sz="1800">
                <a:latin typeface="Arial" panose="020B0604020202020204" pitchFamily="34" charset="0"/>
              </a:rPr>
              <a:t>TRANSCONTINENTAL ARC OF TRIANGULATION</a:t>
            </a:r>
          </a:p>
          <a:p>
            <a:pPr eaLnBrk="1" hangingPunct="1">
              <a:spcBef>
                <a:spcPct val="50000"/>
              </a:spcBef>
              <a:buFontTx/>
              <a:buNone/>
            </a:pPr>
            <a:r>
              <a:rPr lang="en-US" altLang="en-US" sz="1800">
                <a:latin typeface="Arial" panose="020B0604020202020204" pitchFamily="34" charset="0"/>
                <a:hlinkClick r:id="rId4"/>
              </a:rPr>
              <a:t>http://www.holoscenes.com/cgi-bin/moin.cgi/TranscontinentalTriangulation</a:t>
            </a:r>
            <a:endParaRPr lang="en-US" altLang="en-US" sz="1800">
              <a:latin typeface="Arial" panose="020B0604020202020204" pitchFamily="34" charset="0"/>
            </a:endParaRPr>
          </a:p>
          <a:p>
            <a:pPr eaLnBrk="1" hangingPunct="1">
              <a:spcBef>
                <a:spcPct val="50000"/>
              </a:spcBef>
              <a:buFontTx/>
              <a:buNone/>
            </a:pPr>
            <a:r>
              <a:rPr lang="en-US" altLang="en-US" sz="1800">
                <a:latin typeface="Arial" panose="020B0604020202020204" pitchFamily="34" charset="0"/>
              </a:rPr>
              <a:t>Map courtesy of Jim Irwin</a:t>
            </a: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5BCC7E62-3230-40A6-836A-D98FEB6D525F}" type="slidenum">
              <a:rPr lang="en-US" altLang="en-US" smtClean="0"/>
              <a:pPr>
                <a:defRPr/>
              </a:pPr>
              <a:t>11</a:t>
            </a:fld>
            <a:endParaRPr lang="en-US" altLang="en-US"/>
          </a:p>
        </p:txBody>
      </p:sp>
    </p:spTree>
    <p:extLst>
      <p:ext uri="{BB962C8B-B14F-4D97-AF65-F5344CB8AC3E}">
        <p14:creationId xmlns:p14="http://schemas.microsoft.com/office/powerpoint/2010/main" val="918176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41 Tushor M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04800" y="-374650"/>
            <a:ext cx="8305800" cy="7232650"/>
          </a:xfrm>
          <a:noFill/>
        </p:spPr>
      </p:pic>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12</a:t>
            </a:fld>
            <a:endParaRPr lang="en-US" altLang="en-US"/>
          </a:p>
        </p:txBody>
      </p:sp>
    </p:spTree>
    <p:extLst>
      <p:ext uri="{BB962C8B-B14F-4D97-AF65-F5344CB8AC3E}">
        <p14:creationId xmlns:p14="http://schemas.microsoft.com/office/powerpoint/2010/main" val="3398242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371600" y="857250"/>
            <a:ext cx="6629400" cy="5249863"/>
          </a:xfrm>
        </p:spPr>
      </p:pic>
      <p:sp>
        <p:nvSpPr>
          <p:cNvPr id="73731" name="Text Box 7"/>
          <p:cNvSpPr txBox="1">
            <a:spLocks noChangeArrowheads="1"/>
          </p:cNvSpPr>
          <p:nvPr/>
        </p:nvSpPr>
        <p:spPr bwMode="auto">
          <a:xfrm>
            <a:off x="5486400" y="5726113"/>
            <a:ext cx="2000250" cy="30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defRPr/>
            </a:pPr>
            <a:r>
              <a:rPr lang="en-US" altLang="en-US" sz="1350">
                <a:solidFill>
                  <a:srgbClr val="333399"/>
                </a:solidFill>
                <a:latin typeface="Arial" panose="020B0604020202020204" pitchFamily="34" charset="0"/>
              </a:rPr>
              <a:t>STEEL BILBY TOWER</a:t>
            </a:r>
            <a:r>
              <a:rPr lang="en-US" altLang="en-US" sz="1350">
                <a:solidFill>
                  <a:srgbClr val="000000"/>
                </a:solidFill>
                <a:latin typeface="Arial" panose="020B0604020202020204" pitchFamily="34" charset="0"/>
              </a:rPr>
              <a:t> </a:t>
            </a:r>
          </a:p>
        </p:txBody>
      </p:sp>
      <p:sp>
        <p:nvSpPr>
          <p:cNvPr id="38916" name="Line 8"/>
          <p:cNvSpPr>
            <a:spLocks noChangeShapeType="1"/>
          </p:cNvSpPr>
          <p:nvPr/>
        </p:nvSpPr>
        <p:spPr bwMode="auto">
          <a:xfrm flipV="1">
            <a:off x="4743450" y="1714500"/>
            <a:ext cx="1543050" cy="10287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Date Placeholder 2"/>
          <p:cNvSpPr>
            <a:spLocks noGrp="1"/>
          </p:cNvSpPr>
          <p:nvPr>
            <p:ph type="dt" sz="half" idx="10"/>
          </p:nvPr>
        </p:nvSpPr>
        <p:spPr/>
        <p:txBody>
          <a:bodyPr/>
          <a:lstStyle/>
          <a:p>
            <a:pPr>
              <a:defRPr/>
            </a:pPr>
            <a:r>
              <a:rPr lang="en-US" smtClean="0"/>
              <a:t>April 4, 2019</a:t>
            </a:r>
            <a:endParaRPr lang="en-US"/>
          </a:p>
        </p:txBody>
      </p:sp>
      <p:sp>
        <p:nvSpPr>
          <p:cNvPr id="4" name="Slide Number Placeholder 3"/>
          <p:cNvSpPr>
            <a:spLocks noGrp="1"/>
          </p:cNvSpPr>
          <p:nvPr>
            <p:ph type="sldNum" sz="quarter" idx="12"/>
          </p:nvPr>
        </p:nvSpPr>
        <p:spPr/>
        <p:txBody>
          <a:bodyPr/>
          <a:lstStyle/>
          <a:p>
            <a:pPr>
              <a:defRPr/>
            </a:pPr>
            <a:fld id="{5BCC7E62-3230-40A6-836A-D98FEB6D525F}" type="slidenum">
              <a:rPr lang="en-US" altLang="en-US" smtClean="0"/>
              <a:pPr>
                <a:defRPr/>
              </a:pPr>
              <a:t>13</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4" descr="Fig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533400"/>
            <a:ext cx="9144000" cy="6423025"/>
          </a:xfrm>
          <a:noFill/>
        </p:spPr>
      </p:pic>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14</a:t>
            </a:fld>
            <a:endParaRPr lang="en-US" altLang="en-US"/>
          </a:p>
        </p:txBody>
      </p:sp>
    </p:spTree>
    <p:extLst>
      <p:ext uri="{BB962C8B-B14F-4D97-AF65-F5344CB8AC3E}">
        <p14:creationId xmlns:p14="http://schemas.microsoft.com/office/powerpoint/2010/main" val="2758240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7449" y="1142862"/>
            <a:ext cx="5849102" cy="769441"/>
          </a:xfrm>
          <a:prstGeom prst="rect">
            <a:avLst/>
          </a:prstGeom>
          <a:noFill/>
        </p:spPr>
        <p:txBody>
          <a:bodyPr wrap="none" rtlCol="0">
            <a:spAutoFit/>
          </a:bodyPr>
          <a:lstStyle/>
          <a:p>
            <a:r>
              <a:rPr lang="en-US" sz="4400" dirty="0">
                <a:solidFill>
                  <a:schemeClr val="tx2">
                    <a:lumMod val="75000"/>
                  </a:schemeClr>
                </a:solidFill>
                <a:latin typeface="Times New Roman" panose="02020603050405020304" pitchFamily="18" charset="0"/>
                <a:cs typeface="Times New Roman" panose="02020603050405020304" pitchFamily="18" charset="0"/>
              </a:rPr>
              <a:t>NSRS Vertical Evolution</a:t>
            </a:r>
          </a:p>
        </p:txBody>
      </p:sp>
      <p:grpSp>
        <p:nvGrpSpPr>
          <p:cNvPr id="11" name="Group 10"/>
          <p:cNvGrpSpPr/>
          <p:nvPr/>
        </p:nvGrpSpPr>
        <p:grpSpPr>
          <a:xfrm>
            <a:off x="154499" y="2697748"/>
            <a:ext cx="4286872" cy="2667000"/>
            <a:chOff x="84831" y="2037801"/>
            <a:chExt cx="3337637" cy="1996443"/>
          </a:xfrm>
        </p:grpSpPr>
        <p:sp>
          <p:nvSpPr>
            <p:cNvPr id="9" name="Rectangle 8"/>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descr="AUGUST~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61" t="22826" r="11248" b="28154"/>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 descr="September 16, 1999 (5)"/>
          <p:cNvPicPr>
            <a:picLocks noChangeAspect="1" noChangeArrowheads="1"/>
          </p:cNvPicPr>
          <p:nvPr/>
        </p:nvPicPr>
        <p:blipFill rotWithShape="1">
          <a:blip r:embed="rId4">
            <a:extLst>
              <a:ext uri="{28A0092B-C50C-407E-A947-70E740481C1C}">
                <a14:useLocalDpi xmlns:a14="http://schemas.microsoft.com/office/drawing/2010/main" val="0"/>
              </a:ext>
            </a:extLst>
          </a:blip>
          <a:srcRect l="2254" t="8194" r="1753" b="3300"/>
          <a:stretch/>
        </p:blipFill>
        <p:spPr bwMode="auto">
          <a:xfrm>
            <a:off x="4966969" y="2697749"/>
            <a:ext cx="3803320" cy="266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44414" y="2124663"/>
            <a:ext cx="2307042" cy="707886"/>
          </a:xfrm>
          <a:prstGeom prst="rect">
            <a:avLst/>
          </a:prstGeom>
          <a:noFill/>
        </p:spPr>
        <p:txBody>
          <a:bodyPr wrap="none" rtlCol="0">
            <a:spAutoFit/>
          </a:bodyPr>
          <a:lstStyle/>
          <a:p>
            <a:r>
              <a:rPr lang="en-US" sz="4000" dirty="0">
                <a:solidFill>
                  <a:schemeClr val="tx2">
                    <a:lumMod val="75000"/>
                  </a:schemeClr>
                </a:solidFill>
                <a:latin typeface="Times New Roman" panose="02020603050405020304" pitchFamily="18" charset="0"/>
                <a:cs typeface="Times New Roman" panose="02020603050405020304" pitchFamily="18" charset="0"/>
              </a:rPr>
              <a:t>NGVD 29</a:t>
            </a:r>
          </a:p>
        </p:txBody>
      </p:sp>
      <p:sp>
        <p:nvSpPr>
          <p:cNvPr id="12" name="TextBox 11"/>
          <p:cNvSpPr txBox="1"/>
          <p:nvPr/>
        </p:nvSpPr>
        <p:spPr>
          <a:xfrm>
            <a:off x="5748162" y="2118411"/>
            <a:ext cx="2240934" cy="707886"/>
          </a:xfrm>
          <a:prstGeom prst="rect">
            <a:avLst/>
          </a:prstGeom>
          <a:noFill/>
        </p:spPr>
        <p:txBody>
          <a:bodyPr wrap="none" rtlCol="0">
            <a:spAutoFit/>
          </a:bodyPr>
          <a:lstStyle/>
          <a:p>
            <a:r>
              <a:rPr lang="en-US" sz="4000" dirty="0">
                <a:solidFill>
                  <a:schemeClr val="tx2">
                    <a:lumMod val="75000"/>
                  </a:schemeClr>
                </a:solidFill>
                <a:latin typeface="Times New Roman" panose="02020603050405020304" pitchFamily="18" charset="0"/>
                <a:cs typeface="Times New Roman" panose="02020603050405020304" pitchFamily="18" charset="0"/>
              </a:rPr>
              <a:t>NAVD 88</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414" y="867238"/>
            <a:ext cx="6844682" cy="5133512"/>
          </a:xfrm>
          <a:prstGeom prst="rect">
            <a:avLst/>
          </a:prstGeom>
        </p:spPr>
      </p:pic>
    </p:spTree>
    <p:extLst>
      <p:ext uri="{BB962C8B-B14F-4D97-AF65-F5344CB8AC3E}">
        <p14:creationId xmlns:p14="http://schemas.microsoft.com/office/powerpoint/2010/main" val="1603888667"/>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13" y="4406900"/>
            <a:ext cx="7772400" cy="1362075"/>
          </a:xfrm>
        </p:spPr>
        <p:txBody>
          <a:bodyPr/>
          <a:lstStyle/>
          <a:p>
            <a:pPr>
              <a:defRPr/>
            </a:pPr>
            <a:r>
              <a:rPr lang="en-US" dirty="0" smtClean="0">
                <a:latin typeface="Arial" panose="020B0604020202020204" pitchFamily="34" charset="0"/>
                <a:cs typeface="Arial" panose="020B0604020202020204" pitchFamily="34" charset="0"/>
              </a:rPr>
              <a:t>The present</a:t>
            </a: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p:txBody>
          <a:bodyPr/>
          <a:lstStyle/>
          <a:p>
            <a:pPr>
              <a:defRPr/>
            </a:pPr>
            <a:endParaRPr lang="en-US"/>
          </a:p>
        </p:txBody>
      </p:sp>
      <p:sp>
        <p:nvSpPr>
          <p:cNvPr id="6" name="Date Placeholder 5"/>
          <p:cNvSpPr>
            <a:spLocks noGrp="1"/>
          </p:cNvSpPr>
          <p:nvPr>
            <p:ph type="dt" sz="half" idx="10"/>
          </p:nvPr>
        </p:nvSpPr>
        <p:spPr/>
        <p:txBody>
          <a:bodyPr/>
          <a:lstStyle/>
          <a:p>
            <a:pPr>
              <a:defRPr/>
            </a:pPr>
            <a:r>
              <a:rPr lang="en-US" smtClean="0"/>
              <a:t>April 4, 2019</a:t>
            </a:r>
            <a:endParaRPr lang="en-US"/>
          </a:p>
        </p:txBody>
      </p:sp>
      <p:sp>
        <p:nvSpPr>
          <p:cNvPr id="7" name="Slide Number Placeholder 6"/>
          <p:cNvSpPr>
            <a:spLocks noGrp="1"/>
          </p:cNvSpPr>
          <p:nvPr>
            <p:ph type="sldNum" sz="quarter" idx="12"/>
          </p:nvPr>
        </p:nvSpPr>
        <p:spPr/>
        <p:txBody>
          <a:bodyPr/>
          <a:lstStyle/>
          <a:p>
            <a:pPr>
              <a:defRPr/>
            </a:pPr>
            <a:fld id="{9567EF9D-D78D-4145-9389-FA87594064C4}" type="slidenum">
              <a:rPr lang="en-US" altLang="en-US" smtClean="0"/>
              <a:pPr>
                <a:defRPr/>
              </a:pPr>
              <a:t>16</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60338"/>
            <a:ext cx="9144000" cy="1731962"/>
          </a:xfrm>
        </p:spPr>
        <p:txBody>
          <a:bodyPr/>
          <a:lstStyle/>
          <a:p>
            <a:pPr eaLnBrk="1" hangingPunct="1"/>
            <a:r>
              <a:rPr lang="en-US" altLang="en-US" sz="3200" dirty="0" smtClean="0">
                <a:latin typeface="Arial" panose="020B0604020202020204" pitchFamily="34" charset="0"/>
                <a:cs typeface="Arial" panose="020B0604020202020204" pitchFamily="34" charset="0"/>
              </a:rPr>
              <a:t>U.S. Department of Commerce</a:t>
            </a:r>
            <a:br>
              <a:rPr lang="en-US" altLang="en-US" sz="3200" dirty="0" smtClean="0">
                <a:latin typeface="Arial" panose="020B0604020202020204" pitchFamily="34" charset="0"/>
                <a:cs typeface="Arial" panose="020B0604020202020204" pitchFamily="34" charset="0"/>
              </a:rPr>
            </a:br>
            <a:r>
              <a:rPr lang="en-US" altLang="en-US" sz="3200" dirty="0" smtClean="0">
                <a:latin typeface="Arial" panose="020B0604020202020204" pitchFamily="34" charset="0"/>
                <a:cs typeface="Arial" panose="020B0604020202020204" pitchFamily="34" charset="0"/>
              </a:rPr>
              <a:t>National Oceanic &amp; Atmospheric Administration</a:t>
            </a:r>
            <a:r>
              <a:rPr lang="en-US" altLang="en-US" sz="3200" b="1" u="sng" dirty="0" smtClean="0">
                <a:latin typeface="Arial" panose="020B0604020202020204" pitchFamily="34" charset="0"/>
                <a:cs typeface="Arial" panose="020B0604020202020204" pitchFamily="34" charset="0"/>
              </a:rPr>
              <a:t/>
            </a:r>
            <a:br>
              <a:rPr lang="en-US" altLang="en-US" sz="3200" b="1" u="sng" dirty="0" smtClean="0">
                <a:latin typeface="Arial" panose="020B0604020202020204" pitchFamily="34" charset="0"/>
                <a:cs typeface="Arial" panose="020B0604020202020204" pitchFamily="34" charset="0"/>
              </a:rPr>
            </a:br>
            <a:r>
              <a:rPr lang="en-US" altLang="en-US" sz="3200" b="1" u="sng" dirty="0" smtClean="0">
                <a:latin typeface="Arial" panose="020B0604020202020204" pitchFamily="34" charset="0"/>
                <a:cs typeface="Arial" panose="020B0604020202020204" pitchFamily="34" charset="0"/>
              </a:rPr>
              <a:t>National Geodetic Survey</a:t>
            </a:r>
            <a:r>
              <a:rPr lang="en-US" altLang="en-US" sz="3200" b="1" dirty="0" smtClean="0">
                <a:latin typeface="Arial" panose="020B0604020202020204" pitchFamily="34" charset="0"/>
                <a:cs typeface="Arial" panose="020B0604020202020204" pitchFamily="34" charset="0"/>
              </a:rPr>
              <a:t>  </a:t>
            </a:r>
            <a:endParaRPr lang="en-US" altLang="en-US" sz="3200" dirty="0" smtClean="0">
              <a:latin typeface="Arial" panose="020B0604020202020204" pitchFamily="34" charset="0"/>
              <a:cs typeface="Arial" panose="020B0604020202020204" pitchFamily="34" charset="0"/>
            </a:endParaRPr>
          </a:p>
        </p:txBody>
      </p:sp>
      <p:sp>
        <p:nvSpPr>
          <p:cNvPr id="29699" name="Rectangle 3"/>
          <p:cNvSpPr>
            <a:spLocks noGrp="1" noChangeArrowheads="1"/>
          </p:cNvSpPr>
          <p:nvPr>
            <p:ph type="body" idx="1"/>
          </p:nvPr>
        </p:nvSpPr>
        <p:spPr>
          <a:xfrm>
            <a:off x="76200" y="1966913"/>
            <a:ext cx="8991600" cy="1435100"/>
          </a:xfrm>
          <a:ln w="19050">
            <a:solidFill>
              <a:srgbClr val="984807"/>
            </a:solidFill>
            <a:miter lim="800000"/>
            <a:headEnd/>
            <a:tailEnd/>
          </a:ln>
        </p:spPr>
        <p:txBody>
          <a:bodyPr/>
          <a:lstStyle/>
          <a:p>
            <a:pPr marL="0" indent="0" algn="ctr" eaLnBrk="1" hangingPunct="1">
              <a:lnSpc>
                <a:spcPct val="90000"/>
              </a:lnSpc>
              <a:buFontTx/>
              <a:buNone/>
            </a:pPr>
            <a:r>
              <a:rPr lang="en-US" altLang="zh-CN" sz="2400" b="1" i="1" dirty="0" smtClean="0">
                <a:latin typeface="Arial" panose="020B0604020202020204" pitchFamily="34" charset="0"/>
                <a:ea typeface="SimSun" panose="02010600030101010101" pitchFamily="2" charset="-122"/>
                <a:cs typeface="Arial" panose="020B0604020202020204" pitchFamily="34" charset="0"/>
              </a:rPr>
              <a:t>Mission</a:t>
            </a:r>
            <a:r>
              <a:rPr lang="en-US" altLang="zh-CN" sz="2400" dirty="0" smtClean="0">
                <a:latin typeface="Arial" panose="020B0604020202020204" pitchFamily="34" charset="0"/>
                <a:ea typeface="SimSun" panose="02010600030101010101" pitchFamily="2" charset="-122"/>
                <a:cs typeface="Arial" panose="020B0604020202020204" pitchFamily="34" charset="0"/>
              </a:rPr>
              <a:t>:    </a:t>
            </a:r>
            <a:r>
              <a:rPr lang="en-US" altLang="zh-CN" sz="2700" dirty="0" smtClean="0">
                <a:latin typeface="Arial" panose="020B0604020202020204" pitchFamily="34" charset="0"/>
                <a:ea typeface="SimSun" panose="02010600030101010101" pitchFamily="2" charset="-122"/>
                <a:cs typeface="Arial" panose="020B0604020202020204" pitchFamily="34" charset="0"/>
              </a:rPr>
              <a:t>To </a:t>
            </a:r>
            <a:r>
              <a:rPr lang="en-US" altLang="zh-CN" sz="2700" b="1" dirty="0" smtClean="0">
                <a:latin typeface="Arial" panose="020B0604020202020204" pitchFamily="34" charset="0"/>
                <a:ea typeface="SimSun" panose="02010600030101010101" pitchFamily="2" charset="-122"/>
                <a:cs typeface="Arial" panose="020B0604020202020204" pitchFamily="34" charset="0"/>
              </a:rPr>
              <a:t>define</a:t>
            </a:r>
            <a:r>
              <a:rPr lang="en-US" altLang="zh-CN" sz="2700" dirty="0" smtClean="0">
                <a:latin typeface="Arial" panose="020B0604020202020204" pitchFamily="34" charset="0"/>
                <a:ea typeface="SimSun" panose="02010600030101010101" pitchFamily="2" charset="-122"/>
                <a:cs typeface="Arial" panose="020B0604020202020204" pitchFamily="34" charset="0"/>
              </a:rPr>
              <a:t>, </a:t>
            </a:r>
            <a:r>
              <a:rPr lang="en-US" altLang="zh-CN" sz="2700" b="1" dirty="0" smtClean="0">
                <a:latin typeface="Arial" panose="020B0604020202020204" pitchFamily="34" charset="0"/>
                <a:ea typeface="SimSun" panose="02010600030101010101" pitchFamily="2" charset="-122"/>
                <a:cs typeface="Arial" panose="020B0604020202020204" pitchFamily="34" charset="0"/>
              </a:rPr>
              <a:t>maintain</a:t>
            </a:r>
            <a:r>
              <a:rPr lang="en-US" altLang="zh-CN" sz="2700" dirty="0" smtClean="0">
                <a:latin typeface="Arial" panose="020B0604020202020204" pitchFamily="34" charset="0"/>
                <a:ea typeface="SimSun" panose="02010600030101010101" pitchFamily="2" charset="-122"/>
                <a:cs typeface="Arial" panose="020B0604020202020204" pitchFamily="34" charset="0"/>
              </a:rPr>
              <a:t> &amp; </a:t>
            </a:r>
            <a:r>
              <a:rPr lang="en-US" altLang="zh-CN" sz="2700" b="1" dirty="0" smtClean="0">
                <a:latin typeface="Arial" panose="020B0604020202020204" pitchFamily="34" charset="0"/>
                <a:ea typeface="SimSun" panose="02010600030101010101" pitchFamily="2" charset="-122"/>
                <a:cs typeface="Arial" panose="020B0604020202020204" pitchFamily="34" charset="0"/>
              </a:rPr>
              <a:t>provide access </a:t>
            </a:r>
            <a:r>
              <a:rPr lang="en-US" altLang="zh-CN" sz="2700" dirty="0" smtClean="0">
                <a:latin typeface="Arial" panose="020B0604020202020204" pitchFamily="34" charset="0"/>
                <a:ea typeface="SimSun" panose="02010600030101010101" pitchFamily="2" charset="-122"/>
                <a:cs typeface="Arial" panose="020B0604020202020204" pitchFamily="34" charset="0"/>
              </a:rPr>
              <a:t>to the </a:t>
            </a:r>
          </a:p>
          <a:p>
            <a:pPr marL="0" indent="0" algn="ctr" eaLnBrk="1" hangingPunct="1">
              <a:lnSpc>
                <a:spcPct val="90000"/>
              </a:lnSpc>
              <a:buFontTx/>
              <a:buNone/>
            </a:pPr>
            <a:r>
              <a:rPr lang="en-US" altLang="zh-CN" sz="2700" b="1" i="1" u="sng" dirty="0" smtClean="0">
                <a:solidFill>
                  <a:srgbClr val="3333CC"/>
                </a:solidFill>
                <a:latin typeface="Arial" panose="020B0604020202020204" pitchFamily="34" charset="0"/>
                <a:ea typeface="SimSun" panose="02010600030101010101" pitchFamily="2" charset="-122"/>
                <a:cs typeface="Arial" panose="020B0604020202020204" pitchFamily="34" charset="0"/>
              </a:rPr>
              <a:t>National Spatial Reference System (NSRS)</a:t>
            </a:r>
            <a:r>
              <a:rPr lang="en-US" altLang="zh-CN" sz="2700" b="1" u="sng" dirty="0" smtClean="0">
                <a:latin typeface="Arial" panose="020B0604020202020204" pitchFamily="34" charset="0"/>
                <a:ea typeface="SimSun" panose="02010600030101010101" pitchFamily="2" charset="-122"/>
                <a:cs typeface="Arial" panose="020B0604020202020204" pitchFamily="34" charset="0"/>
              </a:rPr>
              <a:t> </a:t>
            </a:r>
          </a:p>
          <a:p>
            <a:pPr marL="0" indent="0" algn="ctr" eaLnBrk="1" hangingPunct="1">
              <a:lnSpc>
                <a:spcPct val="90000"/>
              </a:lnSpc>
              <a:buFontTx/>
              <a:buNone/>
            </a:pPr>
            <a:r>
              <a:rPr lang="en-US" altLang="zh-CN" sz="2700" dirty="0" smtClean="0">
                <a:latin typeface="Arial" panose="020B0604020202020204" pitchFamily="34" charset="0"/>
                <a:ea typeface="SimSun" panose="02010600030101010101" pitchFamily="2" charset="-122"/>
                <a:cs typeface="Arial" panose="020B0604020202020204" pitchFamily="34" charset="0"/>
              </a:rPr>
              <a:t>to meet our Nation’s economic, social &amp; environmental needs</a:t>
            </a:r>
          </a:p>
        </p:txBody>
      </p:sp>
      <p:sp>
        <p:nvSpPr>
          <p:cNvPr id="29700" name="TextBox 4"/>
          <p:cNvSpPr txBox="1">
            <a:spLocks noChangeArrowheads="1"/>
          </p:cNvSpPr>
          <p:nvPr/>
        </p:nvSpPr>
        <p:spPr bwMode="auto">
          <a:xfrm>
            <a:off x="-119063" y="3587750"/>
            <a:ext cx="87074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solidFill>
                <a:srgbClr val="002060"/>
              </a:solidFill>
              <a:cs typeface="Arial" panose="020B0604020202020204" pitchFamily="34" charset="0"/>
            </a:endParaRPr>
          </a:p>
          <a:p>
            <a:pPr algn="ctr" eaLnBrk="1" hangingPunct="1">
              <a:spcBef>
                <a:spcPct val="0"/>
              </a:spcBef>
              <a:buFontTx/>
              <a:buNone/>
            </a:pPr>
            <a:endParaRPr lang="en-US" altLang="en-US" sz="2400">
              <a:solidFill>
                <a:srgbClr val="002060"/>
              </a:solidFill>
              <a:cs typeface="Arial" panose="020B0604020202020204" pitchFamily="34" charset="0"/>
            </a:endParaRPr>
          </a:p>
          <a:p>
            <a:pPr algn="ctr" eaLnBrk="1" hangingPunct="1">
              <a:spcBef>
                <a:spcPct val="0"/>
              </a:spcBef>
              <a:buFontTx/>
              <a:buNone/>
            </a:pPr>
            <a:endParaRPr lang="en-US" altLang="en-US" sz="2400">
              <a:solidFill>
                <a:srgbClr val="000000"/>
              </a:solidFill>
              <a:cs typeface="Arial" panose="020B0604020202020204" pitchFamily="34" charset="0"/>
            </a:endParaRPr>
          </a:p>
          <a:p>
            <a:pPr algn="ctr" eaLnBrk="1" hangingPunct="1">
              <a:spcBef>
                <a:spcPct val="0"/>
              </a:spcBef>
              <a:buFontTx/>
              <a:buNone/>
            </a:pPr>
            <a:endParaRPr lang="en-US" altLang="en-US" sz="2400">
              <a:solidFill>
                <a:srgbClr val="000000"/>
              </a:solidFill>
              <a:cs typeface="Arial" panose="020B0604020202020204" pitchFamily="34" charset="0"/>
            </a:endParaRPr>
          </a:p>
          <a:p>
            <a:pPr eaLnBrk="1" hangingPunct="1">
              <a:spcBef>
                <a:spcPct val="0"/>
              </a:spcBef>
              <a:buFontTx/>
              <a:buNone/>
            </a:pPr>
            <a:r>
              <a:rPr lang="en-US" altLang="en-US" sz="2400" b="1" i="1">
                <a:solidFill>
                  <a:srgbClr val="C00000"/>
                </a:solidFill>
                <a:cs typeface="Arial" panose="020B0604020202020204" pitchFamily="34" charset="0"/>
              </a:rPr>
              <a:t>                                         </a:t>
            </a:r>
            <a:r>
              <a:rPr lang="en-US" altLang="en-US" sz="2400" b="1" i="1" u="sng">
                <a:solidFill>
                  <a:srgbClr val="C00000"/>
                </a:solidFill>
                <a:cs typeface="Arial" panose="020B0604020202020204" pitchFamily="34" charset="0"/>
              </a:rPr>
              <a:t>&amp; their time variations</a:t>
            </a:r>
          </a:p>
          <a:p>
            <a:pPr algn="ctr" eaLnBrk="1" hangingPunct="1">
              <a:spcBef>
                <a:spcPct val="0"/>
              </a:spcBef>
              <a:buFontTx/>
              <a:buNone/>
            </a:pPr>
            <a:endParaRPr lang="en-US" altLang="en-US" sz="2400" b="1" i="1" u="sng">
              <a:solidFill>
                <a:srgbClr val="C00000"/>
              </a:solidFill>
              <a:cs typeface="Arial" panose="020B0604020202020204" pitchFamily="34" charset="0"/>
            </a:endParaRPr>
          </a:p>
          <a:p>
            <a:pPr algn="ctr" eaLnBrk="1" hangingPunct="1">
              <a:spcBef>
                <a:spcPct val="0"/>
              </a:spcBef>
              <a:buFontTx/>
              <a:buNone/>
            </a:pPr>
            <a:r>
              <a:rPr lang="en-US" altLang="en-US" sz="2400">
                <a:cs typeface="Arial" panose="020B0604020202020204" pitchFamily="34" charset="0"/>
              </a:rPr>
              <a:t>(&amp; National Shoreline, etc.)</a:t>
            </a:r>
          </a:p>
        </p:txBody>
      </p:sp>
      <p:sp>
        <p:nvSpPr>
          <p:cNvPr id="6" name="TextBox 1"/>
          <p:cNvSpPr txBox="1">
            <a:spLocks noChangeArrowheads="1"/>
          </p:cNvSpPr>
          <p:nvPr/>
        </p:nvSpPr>
        <p:spPr bwMode="auto">
          <a:xfrm>
            <a:off x="2249413" y="3870095"/>
            <a:ext cx="4228326" cy="2308324"/>
          </a:xfrm>
          <a:prstGeom prst="rect">
            <a:avLst/>
          </a:prstGeom>
          <a:noFill/>
          <a:ln w="19050">
            <a:solidFill>
              <a:srgbClr val="C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numCol="2">
            <a:spAutoFit/>
          </a:bodyPr>
          <a:lstStyle>
            <a:lvl1pPr marL="285750" indent="-28575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Font typeface="Arial" charset="0"/>
              <a:buChar char="•"/>
              <a:defRPr/>
            </a:pPr>
            <a:r>
              <a:rPr lang="en-US" sz="2400" b="1" u="sng" dirty="0" smtClean="0">
                <a:solidFill>
                  <a:prstClr val="black"/>
                </a:solidFill>
                <a:latin typeface="Verdana" pitchFamily="34" charset="0"/>
              </a:rPr>
              <a:t>Latitude</a:t>
            </a:r>
          </a:p>
          <a:p>
            <a:pPr eaLnBrk="1" hangingPunct="1">
              <a:buFont typeface="Arial" charset="0"/>
              <a:buChar char="•"/>
              <a:defRPr/>
            </a:pPr>
            <a:r>
              <a:rPr lang="en-US" sz="2400" b="1" u="sng" dirty="0" smtClean="0">
                <a:solidFill>
                  <a:prstClr val="black"/>
                </a:solidFill>
                <a:latin typeface="Verdana" pitchFamily="34" charset="0"/>
              </a:rPr>
              <a:t>Longitude</a:t>
            </a:r>
          </a:p>
          <a:p>
            <a:pPr eaLnBrk="1" hangingPunct="1">
              <a:buFont typeface="Arial" charset="0"/>
              <a:buChar char="•"/>
              <a:defRPr/>
            </a:pPr>
            <a:r>
              <a:rPr lang="en-US" sz="2400" b="1" u="sng" dirty="0" smtClean="0">
                <a:solidFill>
                  <a:prstClr val="black"/>
                </a:solidFill>
                <a:latin typeface="Verdana" pitchFamily="34" charset="0"/>
              </a:rPr>
              <a:t>Height  </a:t>
            </a:r>
            <a:endParaRPr lang="en-US" sz="2400" dirty="0" smtClean="0">
              <a:solidFill>
                <a:prstClr val="black"/>
              </a:solidFill>
              <a:latin typeface="Verdana" pitchFamily="34" charset="0"/>
            </a:endParaRPr>
          </a:p>
          <a:p>
            <a:pPr marL="0" indent="0" eaLnBrk="1" hangingPunct="1">
              <a:defRPr/>
            </a:pPr>
            <a:endParaRPr lang="en-US" sz="2400" dirty="0" smtClean="0">
              <a:solidFill>
                <a:prstClr val="black"/>
              </a:solidFill>
              <a:latin typeface="Verdana" pitchFamily="34" charset="0"/>
            </a:endParaRPr>
          </a:p>
          <a:p>
            <a:pPr marL="0" indent="0" eaLnBrk="1" hangingPunct="1">
              <a:defRPr/>
            </a:pPr>
            <a:endParaRPr lang="en-US" sz="2400" dirty="0" smtClean="0">
              <a:solidFill>
                <a:prstClr val="black"/>
              </a:solidFill>
              <a:latin typeface="Verdana" pitchFamily="34" charset="0"/>
            </a:endParaRPr>
          </a:p>
          <a:p>
            <a:pPr eaLnBrk="1" hangingPunct="1">
              <a:buFont typeface="Arial" charset="0"/>
              <a:buChar char="•"/>
              <a:defRPr/>
            </a:pPr>
            <a:endParaRPr lang="en-US" sz="2400" dirty="0" smtClean="0">
              <a:solidFill>
                <a:prstClr val="black"/>
              </a:solidFill>
              <a:latin typeface="Verdana" pitchFamily="34" charset="0"/>
            </a:endParaRPr>
          </a:p>
          <a:p>
            <a:pPr eaLnBrk="1" hangingPunct="1">
              <a:buFont typeface="Arial" charset="0"/>
              <a:buChar char="•"/>
              <a:defRPr/>
            </a:pPr>
            <a:r>
              <a:rPr lang="en-US" sz="2400" dirty="0" smtClean="0">
                <a:solidFill>
                  <a:prstClr val="black"/>
                </a:solidFill>
                <a:latin typeface="Verdana" pitchFamily="34" charset="0"/>
              </a:rPr>
              <a:t>Gravity</a:t>
            </a:r>
          </a:p>
          <a:p>
            <a:pPr eaLnBrk="1" hangingPunct="1">
              <a:buFont typeface="Arial" charset="0"/>
              <a:buChar char="•"/>
              <a:defRPr/>
            </a:pPr>
            <a:r>
              <a:rPr lang="en-US" sz="2400" dirty="0" smtClean="0">
                <a:solidFill>
                  <a:prstClr val="black"/>
                </a:solidFill>
                <a:latin typeface="Verdana" pitchFamily="34" charset="0"/>
              </a:rPr>
              <a:t>Orientation</a:t>
            </a:r>
          </a:p>
          <a:p>
            <a:pPr marL="342900" indent="-342900" eaLnBrk="1" hangingPunct="1">
              <a:buFont typeface="Arial" panose="020B0604020202020204" pitchFamily="34" charset="0"/>
              <a:buChar char="•"/>
              <a:defRPr/>
            </a:pPr>
            <a:r>
              <a:rPr lang="en-US" sz="2400" dirty="0" smtClean="0">
                <a:solidFill>
                  <a:prstClr val="black"/>
                </a:solidFill>
                <a:latin typeface="Verdana" pitchFamily="34" charset="0"/>
              </a:rPr>
              <a:t>Scale</a:t>
            </a:r>
          </a:p>
        </p:txBody>
      </p:sp>
      <p:sp>
        <p:nvSpPr>
          <p:cNvPr id="2" name="TextBox 1"/>
          <p:cNvSpPr txBox="1"/>
          <p:nvPr/>
        </p:nvSpPr>
        <p:spPr>
          <a:xfrm>
            <a:off x="6553200" y="4057650"/>
            <a:ext cx="2590799" cy="1815882"/>
          </a:xfrm>
          <a:prstGeom prst="rect">
            <a:avLst/>
          </a:prstGeom>
          <a:noFill/>
        </p:spPr>
        <p:txBody>
          <a:bodyPr wrap="square">
            <a:spAutoFit/>
          </a:bodyPr>
          <a:lstStyle/>
          <a:p>
            <a:pPr marL="285750" indent="-285750" eaLnBrk="1" hangingPunct="1">
              <a:buFont typeface="Wingdings" panose="05000000000000000000" pitchFamily="2" charset="2"/>
              <a:buChar char="Ø"/>
              <a:defRPr/>
            </a:pPr>
            <a:r>
              <a:rPr lang="en-US" sz="1600" dirty="0">
                <a:solidFill>
                  <a:prstClr val="black"/>
                </a:solidFill>
                <a:latin typeface="Arial" panose="020B0604020202020204" pitchFamily="34" charset="0"/>
                <a:ea typeface="MS PGothic" pitchFamily="34" charset="-128"/>
                <a:cs typeface="Arial" panose="020B0604020202020204" pitchFamily="34" charset="0"/>
              </a:rPr>
              <a:t>North American</a:t>
            </a:r>
          </a:p>
          <a:p>
            <a:pPr eaLnBrk="1" hangingPunct="1">
              <a:defRPr/>
            </a:pPr>
            <a:r>
              <a:rPr lang="en-US" sz="1600" dirty="0">
                <a:solidFill>
                  <a:prstClr val="black"/>
                </a:solidFill>
                <a:latin typeface="Arial" panose="020B0604020202020204" pitchFamily="34" charset="0"/>
                <a:ea typeface="MS PGothic" pitchFamily="34" charset="-128"/>
                <a:cs typeface="Arial" panose="020B0604020202020204" pitchFamily="34" charset="0"/>
              </a:rPr>
              <a:t>      Datum of 1983</a:t>
            </a:r>
          </a:p>
          <a:p>
            <a:pPr eaLnBrk="1" hangingPunct="1">
              <a:defRPr/>
            </a:pPr>
            <a:r>
              <a:rPr lang="en-US" sz="1600" dirty="0">
                <a:solidFill>
                  <a:prstClr val="black"/>
                </a:solidFill>
                <a:latin typeface="Arial" panose="020B0604020202020204" pitchFamily="34" charset="0"/>
                <a:ea typeface="MS PGothic" pitchFamily="34" charset="-128"/>
                <a:cs typeface="Arial" panose="020B0604020202020204" pitchFamily="34" charset="0"/>
              </a:rPr>
              <a:t>          (</a:t>
            </a:r>
            <a:r>
              <a:rPr lang="en-US" sz="1600" dirty="0" smtClean="0">
                <a:solidFill>
                  <a:prstClr val="black"/>
                </a:solidFill>
                <a:latin typeface="Arial" panose="020B0604020202020204" pitchFamily="34" charset="0"/>
                <a:ea typeface="MS PGothic" pitchFamily="34" charset="-128"/>
                <a:cs typeface="Arial" panose="020B0604020202020204" pitchFamily="34" charset="0"/>
              </a:rPr>
              <a:t>NAD 83</a:t>
            </a:r>
            <a:r>
              <a:rPr lang="en-US" sz="1600" dirty="0">
                <a:solidFill>
                  <a:prstClr val="black"/>
                </a:solidFill>
                <a:latin typeface="Arial" panose="020B0604020202020204" pitchFamily="34" charset="0"/>
                <a:ea typeface="MS PGothic" pitchFamily="34" charset="-128"/>
                <a:cs typeface="Arial" panose="020B0604020202020204" pitchFamily="34" charset="0"/>
              </a:rPr>
              <a:t>)</a:t>
            </a:r>
          </a:p>
          <a:p>
            <a:pPr eaLnBrk="1" hangingPunct="1">
              <a:defRPr/>
            </a:pPr>
            <a:endParaRPr lang="en-US" sz="1600" dirty="0">
              <a:solidFill>
                <a:prstClr val="black"/>
              </a:solidFill>
              <a:latin typeface="Arial" panose="020B0604020202020204" pitchFamily="34" charset="0"/>
              <a:ea typeface="MS PGothic" pitchFamily="34" charset="-128"/>
              <a:cs typeface="Arial" panose="020B0604020202020204" pitchFamily="34" charset="0"/>
            </a:endParaRPr>
          </a:p>
          <a:p>
            <a:pPr marL="285750" indent="-285750" eaLnBrk="1" hangingPunct="1">
              <a:buFont typeface="Wingdings" panose="05000000000000000000" pitchFamily="2" charset="2"/>
              <a:buChar char="Ø"/>
              <a:defRPr/>
            </a:pPr>
            <a:r>
              <a:rPr lang="en-US" sz="1600" dirty="0">
                <a:solidFill>
                  <a:prstClr val="black"/>
                </a:solidFill>
                <a:latin typeface="Arial" panose="020B0604020202020204" pitchFamily="34" charset="0"/>
                <a:ea typeface="MS PGothic" pitchFamily="34" charset="-128"/>
                <a:cs typeface="Arial" panose="020B0604020202020204" pitchFamily="34" charset="0"/>
              </a:rPr>
              <a:t>North American</a:t>
            </a:r>
          </a:p>
          <a:p>
            <a:pPr eaLnBrk="1" hangingPunct="1">
              <a:defRPr/>
            </a:pPr>
            <a:r>
              <a:rPr lang="en-US" sz="1600" dirty="0">
                <a:solidFill>
                  <a:prstClr val="black"/>
                </a:solidFill>
                <a:latin typeface="Arial" panose="020B0604020202020204" pitchFamily="34" charset="0"/>
                <a:ea typeface="MS PGothic" pitchFamily="34" charset="-128"/>
                <a:cs typeface="Arial" panose="020B0604020202020204" pitchFamily="34" charset="0"/>
              </a:rPr>
              <a:t>      Vertical Datum of 1988</a:t>
            </a:r>
          </a:p>
          <a:p>
            <a:pPr eaLnBrk="1" hangingPunct="1">
              <a:defRPr/>
            </a:pPr>
            <a:r>
              <a:rPr lang="en-US" sz="1600" dirty="0">
                <a:solidFill>
                  <a:prstClr val="black"/>
                </a:solidFill>
                <a:latin typeface="Arial" panose="020B0604020202020204" pitchFamily="34" charset="0"/>
                <a:ea typeface="MS PGothic" pitchFamily="34" charset="-128"/>
                <a:cs typeface="Arial" panose="020B0604020202020204" pitchFamily="34" charset="0"/>
              </a:rPr>
              <a:t>          (</a:t>
            </a:r>
            <a:r>
              <a:rPr lang="en-US" sz="1600" dirty="0" smtClean="0">
                <a:solidFill>
                  <a:prstClr val="black"/>
                </a:solidFill>
                <a:latin typeface="Arial" panose="020B0604020202020204" pitchFamily="34" charset="0"/>
                <a:ea typeface="MS PGothic" pitchFamily="34" charset="-128"/>
                <a:cs typeface="Arial" panose="020B0604020202020204" pitchFamily="34" charset="0"/>
              </a:rPr>
              <a:t>NAVD 88</a:t>
            </a:r>
            <a:r>
              <a:rPr lang="en-US" sz="1600" dirty="0">
                <a:solidFill>
                  <a:prstClr val="black"/>
                </a:solidFill>
                <a:latin typeface="Arial" panose="020B0604020202020204" pitchFamily="34" charset="0"/>
                <a:ea typeface="MS PGothic" pitchFamily="34" charset="-128"/>
                <a:cs typeface="Arial" panose="020B0604020202020204" pitchFamily="34" charset="0"/>
              </a:rPr>
              <a:t>)  </a:t>
            </a:r>
          </a:p>
        </p:txBody>
      </p:sp>
      <p:graphicFrame>
        <p:nvGraphicFramePr>
          <p:cNvPr id="29703" name="Object 6"/>
          <p:cNvGraphicFramePr>
            <a:graphicFrameLocks noChangeAspect="1"/>
          </p:cNvGraphicFramePr>
          <p:nvPr/>
        </p:nvGraphicFramePr>
        <p:xfrm>
          <a:off x="385763" y="4248150"/>
          <a:ext cx="1479550" cy="1479550"/>
        </p:xfrm>
        <a:graphic>
          <a:graphicData uri="http://schemas.openxmlformats.org/presentationml/2006/ole">
            <mc:AlternateContent xmlns:mc="http://schemas.openxmlformats.org/markup-compatibility/2006">
              <mc:Choice xmlns:v="urn:schemas-microsoft-com:vml" Requires="v">
                <p:oleObj spid="_x0000_s137223" name="Clip" r:id="rId4" imgW="4579545" imgH="2531952" progId="MS_ClipArt_Gallery.5">
                  <p:embed/>
                </p:oleObj>
              </mc:Choice>
              <mc:Fallback>
                <p:oleObj name="Clip" r:id="rId4" imgW="4579545" imgH="2531952" progId="MS_ClipArt_Gallery.5">
                  <p:embed/>
                  <p:pic>
                    <p:nvPicPr>
                      <p:cNvPr id="29703" name="Object 6"/>
                      <p:cNvPicPr>
                        <a:picLocks noChangeAspect="1" noChangeArrowheads="1"/>
                      </p:cNvPicPr>
                      <p:nvPr/>
                    </p:nvPicPr>
                    <p:blipFill>
                      <a:blip r:embed="rId5">
                        <a:extLst>
                          <a:ext uri="{28A0092B-C50C-407E-A947-70E740481C1C}">
                            <a14:useLocalDpi xmlns:a14="http://schemas.microsoft.com/office/drawing/2010/main" val="0"/>
                          </a:ext>
                        </a:extLst>
                      </a:blip>
                      <a:srcRect l="51904" t="13043"/>
                      <a:stretch>
                        <a:fillRect/>
                      </a:stretch>
                    </p:blipFill>
                    <p:spPr bwMode="auto">
                      <a:xfrm>
                        <a:off x="385763" y="4248150"/>
                        <a:ext cx="14795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Date Placeholder 2"/>
          <p:cNvSpPr>
            <a:spLocks noGrp="1"/>
          </p:cNvSpPr>
          <p:nvPr>
            <p:ph type="dt" sz="quarter" idx="10"/>
          </p:nvPr>
        </p:nvSpPr>
        <p:spPr/>
        <p:txBody>
          <a:bodyPr/>
          <a:lstStyle/>
          <a:p>
            <a:pPr>
              <a:defRPr/>
            </a:pPr>
            <a:r>
              <a:rPr lang="en-US" smtClean="0"/>
              <a:t>April 4, 2019</a:t>
            </a:r>
            <a:endParaRPr lang="en-US"/>
          </a:p>
        </p:txBody>
      </p:sp>
      <p:sp>
        <p:nvSpPr>
          <p:cNvPr id="2970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DF93C2C-568C-42F3-BBC8-719C31D387B7}" type="slidenum">
              <a:rPr lang="en-US" altLang="en-US" sz="1200" smtClean="0">
                <a:solidFill>
                  <a:srgbClr val="898989"/>
                </a:solidFill>
              </a:rPr>
              <a:pPr>
                <a:spcBef>
                  <a:spcPct val="0"/>
                </a:spcBef>
                <a:buFontTx/>
                <a:buNone/>
              </a:pPr>
              <a:t>17</a:t>
            </a:fld>
            <a:endParaRPr lang="en-US" altLang="en-US" sz="1200" smtClean="0">
              <a:solidFill>
                <a:srgbClr val="898989"/>
              </a:solidFill>
            </a:endParaRPr>
          </a:p>
        </p:txBody>
      </p:sp>
    </p:spTree>
    <p:extLst>
      <p:ext uri="{BB962C8B-B14F-4D97-AF65-F5344CB8AC3E}">
        <p14:creationId xmlns:p14="http://schemas.microsoft.com/office/powerpoint/2010/main" val="291152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t="9053"/>
          <a:stretch>
            <a:fillRect/>
          </a:stretch>
        </p:blipFill>
        <p:spPr bwMode="auto">
          <a:xfrm>
            <a:off x="656483" y="1264030"/>
            <a:ext cx="2265363"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descr="108"/>
          <p:cNvPicPr>
            <a:picLocks noChangeAspect="1" noChangeArrowheads="1"/>
          </p:cNvPicPr>
          <p:nvPr/>
        </p:nvPicPr>
        <p:blipFill>
          <a:blip r:embed="rId3">
            <a:extLst>
              <a:ext uri="{28A0092B-C50C-407E-A947-70E740481C1C}">
                <a14:useLocalDpi xmlns:a14="http://schemas.microsoft.com/office/drawing/2010/main" val="0"/>
              </a:ext>
            </a:extLst>
          </a:blip>
          <a:srcRect t="18102"/>
          <a:stretch>
            <a:fillRect/>
          </a:stretch>
        </p:blipFill>
        <p:spPr bwMode="auto">
          <a:xfrm>
            <a:off x="3292376" y="2144763"/>
            <a:ext cx="234315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6056" y="2583580"/>
            <a:ext cx="25146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Text Box 6"/>
          <p:cNvSpPr txBox="1">
            <a:spLocks noChangeArrowheads="1"/>
          </p:cNvSpPr>
          <p:nvPr/>
        </p:nvSpPr>
        <p:spPr bwMode="auto">
          <a:xfrm>
            <a:off x="87313" y="3944465"/>
            <a:ext cx="1200150" cy="133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800" dirty="0">
                <a:latin typeface="Arial" panose="020B0604020202020204" pitchFamily="34" charset="0"/>
              </a:rPr>
              <a:t>Executive Branch</a:t>
            </a:r>
          </a:p>
          <a:p>
            <a:pPr>
              <a:spcBef>
                <a:spcPct val="50000"/>
              </a:spcBef>
              <a:buFontTx/>
              <a:buNone/>
            </a:pPr>
            <a:r>
              <a:rPr lang="en-US" altLang="en-US" sz="1800" dirty="0">
                <a:latin typeface="Arial" panose="020B0604020202020204" pitchFamily="34" charset="0"/>
              </a:rPr>
              <a:t>White House</a:t>
            </a:r>
          </a:p>
        </p:txBody>
      </p:sp>
      <p:sp>
        <p:nvSpPr>
          <p:cNvPr id="31750" name="Text Box 7"/>
          <p:cNvSpPr txBox="1">
            <a:spLocks noChangeArrowheads="1"/>
          </p:cNvSpPr>
          <p:nvPr/>
        </p:nvSpPr>
        <p:spPr bwMode="auto">
          <a:xfrm>
            <a:off x="1624519" y="4642965"/>
            <a:ext cx="16033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800" dirty="0">
                <a:latin typeface="Arial" panose="020B0604020202020204" pitchFamily="34" charset="0"/>
              </a:rPr>
              <a:t>Department of Commerce (DOC)</a:t>
            </a:r>
          </a:p>
        </p:txBody>
      </p:sp>
      <p:sp>
        <p:nvSpPr>
          <p:cNvPr id="31751" name="Text Box 8"/>
          <p:cNvSpPr txBox="1">
            <a:spLocks noChangeArrowheads="1"/>
          </p:cNvSpPr>
          <p:nvPr/>
        </p:nvSpPr>
        <p:spPr bwMode="auto">
          <a:xfrm>
            <a:off x="3907294" y="4897895"/>
            <a:ext cx="1893888"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800" dirty="0">
                <a:latin typeface="Arial" panose="020B0604020202020204" pitchFamily="34" charset="0"/>
              </a:rPr>
              <a:t>National Oceanic and Atmospheric Administration  (NOAA)</a:t>
            </a:r>
          </a:p>
        </p:txBody>
      </p:sp>
      <p:pic>
        <p:nvPicPr>
          <p:cNvPr id="3175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3" y="2853852"/>
            <a:ext cx="9096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3" name="Picture 10" descr="noa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917" y="3894779"/>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0713" y="3593999"/>
            <a:ext cx="914400"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5" name="Line 12"/>
          <p:cNvSpPr>
            <a:spLocks noChangeShapeType="1"/>
          </p:cNvSpPr>
          <p:nvPr/>
        </p:nvSpPr>
        <p:spPr bwMode="auto">
          <a:xfrm>
            <a:off x="996950" y="3614265"/>
            <a:ext cx="627569" cy="1539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6" name="Freeform 13"/>
          <p:cNvSpPr>
            <a:spLocks/>
          </p:cNvSpPr>
          <p:nvPr/>
        </p:nvSpPr>
        <p:spPr bwMode="auto">
          <a:xfrm>
            <a:off x="3005342" y="4190191"/>
            <a:ext cx="899944" cy="122812"/>
          </a:xfrm>
          <a:custGeom>
            <a:avLst/>
            <a:gdLst>
              <a:gd name="T0" fmla="*/ 0 w 1022"/>
              <a:gd name="T1" fmla="*/ 0 h 163"/>
              <a:gd name="T2" fmla="*/ 1449720776 w 1022"/>
              <a:gd name="T3" fmla="*/ 230594445 h 163"/>
              <a:gd name="T4" fmla="*/ 0 60000 65536"/>
              <a:gd name="T5" fmla="*/ 0 60000 65536"/>
            </a:gdLst>
            <a:ahLst/>
            <a:cxnLst>
              <a:cxn ang="T4">
                <a:pos x="T0" y="T1"/>
              </a:cxn>
              <a:cxn ang="T5">
                <a:pos x="T2" y="T3"/>
              </a:cxn>
            </a:cxnLst>
            <a:rect l="0" t="0" r="r" b="b"/>
            <a:pathLst>
              <a:path w="1022" h="163">
                <a:moveTo>
                  <a:pt x="0" y="0"/>
                </a:moveTo>
                <a:lnTo>
                  <a:pt x="1022" y="163"/>
                </a:lnTo>
              </a:path>
            </a:pathLst>
          </a:custGeom>
          <a:noFill/>
          <a:ln w="38100">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Title 1"/>
          <p:cNvSpPr>
            <a:spLocks noGrp="1"/>
          </p:cNvSpPr>
          <p:nvPr>
            <p:ph type="title"/>
          </p:nvPr>
        </p:nvSpPr>
        <p:spPr>
          <a:xfrm>
            <a:off x="363538" y="298450"/>
            <a:ext cx="8416925" cy="1143000"/>
          </a:xfrm>
        </p:spPr>
        <p:txBody>
          <a:bodyPr/>
          <a:lstStyle/>
          <a:p>
            <a:r>
              <a:rPr lang="en-US" altLang="en-US" sz="4000" dirty="0" smtClean="0">
                <a:latin typeface="Arial" panose="020B0604020202020204" pitchFamily="34" charset="0"/>
                <a:cs typeface="Arial" panose="020B0604020202020204" pitchFamily="34" charset="0"/>
              </a:rPr>
              <a:t>About the National Geodetic Survey</a:t>
            </a:r>
          </a:p>
        </p:txBody>
      </p:sp>
      <p:sp>
        <p:nvSpPr>
          <p:cNvPr id="14" name="Text Box 7"/>
          <p:cNvSpPr txBox="1">
            <a:spLocks noChangeArrowheads="1"/>
          </p:cNvSpPr>
          <p:nvPr/>
        </p:nvSpPr>
        <p:spPr bwMode="auto">
          <a:xfrm>
            <a:off x="5938610" y="4934153"/>
            <a:ext cx="1200150"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800" dirty="0">
                <a:latin typeface="Arial" panose="020B0604020202020204" pitchFamily="34" charset="0"/>
              </a:rPr>
              <a:t>National Ocean</a:t>
            </a:r>
          </a:p>
          <a:p>
            <a:pPr>
              <a:spcBef>
                <a:spcPct val="50000"/>
              </a:spcBef>
              <a:buFontTx/>
              <a:buNone/>
            </a:pPr>
            <a:r>
              <a:rPr lang="en-US" altLang="en-US" sz="1800" dirty="0">
                <a:latin typeface="Arial" panose="020B0604020202020204" pitchFamily="34" charset="0"/>
              </a:rPr>
              <a:t>Service (NOS)</a:t>
            </a:r>
          </a:p>
        </p:txBody>
      </p:sp>
      <p:sp>
        <p:nvSpPr>
          <p:cNvPr id="15" name="Text Box 8"/>
          <p:cNvSpPr txBox="1">
            <a:spLocks noChangeArrowheads="1"/>
          </p:cNvSpPr>
          <p:nvPr/>
        </p:nvSpPr>
        <p:spPr bwMode="auto">
          <a:xfrm>
            <a:off x="7747028" y="5571131"/>
            <a:ext cx="11820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en-US" sz="1800" dirty="0">
                <a:latin typeface="Arial" panose="020B0604020202020204" pitchFamily="34" charset="0"/>
              </a:rPr>
              <a:t>National Geodetic Survey (NGS)</a:t>
            </a:r>
          </a:p>
        </p:txBody>
      </p:sp>
      <p:sp>
        <p:nvSpPr>
          <p:cNvPr id="16" name="Line 12"/>
          <p:cNvSpPr>
            <a:spLocks noChangeShapeType="1"/>
          </p:cNvSpPr>
          <p:nvPr/>
        </p:nvSpPr>
        <p:spPr bwMode="auto">
          <a:xfrm>
            <a:off x="5343982" y="4447415"/>
            <a:ext cx="914400" cy="2079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3"/>
          <p:cNvSpPr>
            <a:spLocks/>
          </p:cNvSpPr>
          <p:nvPr/>
        </p:nvSpPr>
        <p:spPr bwMode="auto">
          <a:xfrm>
            <a:off x="6914827" y="4752708"/>
            <a:ext cx="797938" cy="179387"/>
          </a:xfrm>
          <a:custGeom>
            <a:avLst/>
            <a:gdLst>
              <a:gd name="T0" fmla="*/ 0 w 1022"/>
              <a:gd name="T1" fmla="*/ 0 h 163"/>
              <a:gd name="T2" fmla="*/ 1174017995 w 1022"/>
              <a:gd name="T3" fmla="*/ 197859459 h 163"/>
              <a:gd name="T4" fmla="*/ 0 60000 65536"/>
              <a:gd name="T5" fmla="*/ 0 60000 65536"/>
            </a:gdLst>
            <a:ahLst/>
            <a:cxnLst>
              <a:cxn ang="T4">
                <a:pos x="T0" y="T1"/>
              </a:cxn>
              <a:cxn ang="T5">
                <a:pos x="T2" y="T3"/>
              </a:cxn>
            </a:cxnLst>
            <a:rect l="0" t="0" r="r" b="b"/>
            <a:pathLst>
              <a:path w="1022" h="163">
                <a:moveTo>
                  <a:pt x="0" y="0"/>
                </a:moveTo>
                <a:lnTo>
                  <a:pt x="1022" y="163"/>
                </a:lnTo>
              </a:path>
            </a:pathLst>
          </a:custGeom>
          <a:noFill/>
          <a:ln w="38100">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1" name="Picture 22" descr="NGS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5916" y="4632288"/>
            <a:ext cx="884237"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18</a:t>
            </a:fld>
            <a:endParaRPr lang="en-US" altLang="en-US"/>
          </a:p>
        </p:txBody>
      </p:sp>
    </p:spTree>
    <p:extLst>
      <p:ext uri="{BB962C8B-B14F-4D97-AF65-F5344CB8AC3E}">
        <p14:creationId xmlns:p14="http://schemas.microsoft.com/office/powerpoint/2010/main" val="35120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smtClean="0">
                <a:latin typeface="Arial" panose="020B0604020202020204" pitchFamily="34" charset="0"/>
                <a:cs typeface="Arial" panose="020B0604020202020204" pitchFamily="34" charset="0"/>
              </a:rPr>
              <a:t>Divisions and Branches</a:t>
            </a:r>
          </a:p>
        </p:txBody>
      </p:sp>
      <p:sp>
        <p:nvSpPr>
          <p:cNvPr id="4" name="Content Placeholder 3"/>
          <p:cNvSpPr>
            <a:spLocks noGrp="1"/>
          </p:cNvSpPr>
          <p:nvPr>
            <p:ph sz="half" idx="1"/>
          </p:nvPr>
        </p:nvSpPr>
        <p:spPr>
          <a:xfrm>
            <a:off x="457200" y="1600200"/>
            <a:ext cx="4038600" cy="4525963"/>
          </a:xfrm>
        </p:spPr>
        <p:txBody>
          <a:bodyPr>
            <a:normAutofit fontScale="62500" lnSpcReduction="20000"/>
          </a:bodyPr>
          <a:lstStyle/>
          <a:p>
            <a:pPr>
              <a:defRPr/>
            </a:pPr>
            <a:r>
              <a:rPr lang="en-US" sz="2900" dirty="0" smtClean="0">
                <a:latin typeface="Arial" panose="020B0604020202020204" pitchFamily="34" charset="0"/>
                <a:cs typeface="Arial" panose="020B0604020202020204" pitchFamily="34" charset="0"/>
              </a:rPr>
              <a:t>Geodetic Services Division (GSD)</a:t>
            </a:r>
          </a:p>
          <a:p>
            <a:pPr lvl="1">
              <a:defRPr/>
            </a:pPr>
            <a:r>
              <a:rPr lang="en-US" sz="2900" dirty="0" smtClean="0">
                <a:latin typeface="Arial" panose="020B0604020202020204" pitchFamily="34" charset="0"/>
                <a:cs typeface="Arial" panose="020B0604020202020204" pitchFamily="34" charset="0"/>
              </a:rPr>
              <a:t>Regional Advisor Branch</a:t>
            </a:r>
          </a:p>
          <a:p>
            <a:pPr lvl="1">
              <a:defRPr/>
            </a:pPr>
            <a:r>
              <a:rPr lang="en-US" sz="2900" dirty="0" smtClean="0">
                <a:latin typeface="Arial" panose="020B0604020202020204" pitchFamily="34" charset="0"/>
                <a:cs typeface="Arial" panose="020B0604020202020204" pitchFamily="34" charset="0"/>
              </a:rPr>
              <a:t>Communications and Outreach Branch</a:t>
            </a:r>
          </a:p>
          <a:p>
            <a:pPr lvl="1">
              <a:defRPr/>
            </a:pPr>
            <a:r>
              <a:rPr lang="en-US" sz="2900" dirty="0" smtClean="0">
                <a:latin typeface="Arial" panose="020B0604020202020204" pitchFamily="34" charset="0"/>
                <a:cs typeface="Arial" panose="020B0604020202020204" pitchFamily="34" charset="0"/>
              </a:rPr>
              <a:t>Instrumentation and Methodologies Branch</a:t>
            </a:r>
          </a:p>
          <a:p>
            <a:pPr>
              <a:defRPr/>
            </a:pPr>
            <a:r>
              <a:rPr lang="en-US" sz="2900" dirty="0" smtClean="0">
                <a:latin typeface="Arial" panose="020B0604020202020204" pitchFamily="34" charset="0"/>
                <a:cs typeface="Arial" panose="020B0604020202020204" pitchFamily="34" charset="0"/>
              </a:rPr>
              <a:t>Spatial Reference System Division (SRSD)</a:t>
            </a:r>
          </a:p>
          <a:p>
            <a:pPr lvl="1">
              <a:defRPr/>
            </a:pPr>
            <a:r>
              <a:rPr lang="en-US" sz="2900" dirty="0" smtClean="0">
                <a:latin typeface="Arial" panose="020B0604020202020204" pitchFamily="34" charset="0"/>
                <a:cs typeface="Arial" panose="020B0604020202020204" pitchFamily="34" charset="0"/>
              </a:rPr>
              <a:t>Geodetic Standards and Applications Branch</a:t>
            </a:r>
          </a:p>
          <a:p>
            <a:pPr lvl="1">
              <a:defRPr/>
            </a:pPr>
            <a:r>
              <a:rPr lang="en-US" sz="2900" dirty="0" smtClean="0">
                <a:latin typeface="Arial" panose="020B0604020202020204" pitchFamily="34" charset="0"/>
                <a:cs typeface="Arial" panose="020B0604020202020204" pitchFamily="34" charset="0"/>
              </a:rPr>
              <a:t>Continuously Operating Reference Station Branch</a:t>
            </a:r>
          </a:p>
          <a:p>
            <a:pPr>
              <a:defRPr/>
            </a:pPr>
            <a:r>
              <a:rPr lang="en-US" sz="2900" dirty="0" smtClean="0">
                <a:latin typeface="Arial" panose="020B0604020202020204" pitchFamily="34" charset="0"/>
                <a:cs typeface="Arial" panose="020B0604020202020204" pitchFamily="34" charset="0"/>
              </a:rPr>
              <a:t>Remote Sensing Division (RSD)</a:t>
            </a:r>
          </a:p>
          <a:p>
            <a:pPr lvl="1">
              <a:defRPr/>
            </a:pPr>
            <a:r>
              <a:rPr lang="en-US" sz="2900" dirty="0" smtClean="0">
                <a:latin typeface="Arial" panose="020B0604020202020204" pitchFamily="34" charset="0"/>
                <a:cs typeface="Arial" panose="020B0604020202020204" pitchFamily="34" charset="0"/>
              </a:rPr>
              <a:t>Applications Branch</a:t>
            </a:r>
          </a:p>
          <a:p>
            <a:pPr lvl="1">
              <a:defRPr/>
            </a:pPr>
            <a:r>
              <a:rPr lang="en-US" sz="2900" dirty="0" smtClean="0">
                <a:latin typeface="Arial" panose="020B0604020202020204" pitchFamily="34" charset="0"/>
                <a:cs typeface="Arial" panose="020B0604020202020204" pitchFamily="34" charset="0"/>
              </a:rPr>
              <a:t>Systems and Quality Assurance Branch</a:t>
            </a:r>
          </a:p>
          <a:p>
            <a:pPr lvl="1">
              <a:defRPr/>
            </a:pPr>
            <a:r>
              <a:rPr lang="en-US" sz="2900" dirty="0" smtClean="0">
                <a:latin typeface="Arial" panose="020B0604020202020204" pitchFamily="34" charset="0"/>
                <a:cs typeface="Arial" panose="020B0604020202020204" pitchFamily="34" charset="0"/>
              </a:rPr>
              <a:t>Requirements Branch</a:t>
            </a:r>
          </a:p>
          <a:p>
            <a:pPr>
              <a:defRPr/>
            </a:pPr>
            <a:endParaRPr lang="en-US"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4648200" y="1600200"/>
            <a:ext cx="4038600" cy="4525963"/>
          </a:xfrm>
        </p:spPr>
        <p:txBody>
          <a:bodyPr>
            <a:normAutofit fontScale="62500" lnSpcReduction="20000"/>
          </a:bodyPr>
          <a:lstStyle/>
          <a:p>
            <a:pPr>
              <a:defRPr/>
            </a:pPr>
            <a:r>
              <a:rPr lang="en-US" sz="2900" dirty="0" smtClean="0">
                <a:latin typeface="Arial" panose="020B0604020202020204" pitchFamily="34" charset="0"/>
                <a:cs typeface="Arial" panose="020B0604020202020204" pitchFamily="34" charset="0"/>
              </a:rPr>
              <a:t>Observation and Analysis Division (OAD)</a:t>
            </a:r>
          </a:p>
          <a:p>
            <a:pPr lvl="1">
              <a:defRPr/>
            </a:pPr>
            <a:r>
              <a:rPr lang="en-US" sz="2900" dirty="0" smtClean="0">
                <a:latin typeface="Arial" panose="020B0604020202020204" pitchFamily="34" charset="0"/>
                <a:cs typeface="Arial" panose="020B0604020202020204" pitchFamily="34" charset="0"/>
              </a:rPr>
              <a:t>Project Analysis Branch</a:t>
            </a:r>
          </a:p>
          <a:p>
            <a:pPr lvl="1">
              <a:defRPr/>
            </a:pPr>
            <a:r>
              <a:rPr lang="en-US" sz="2900" dirty="0" smtClean="0">
                <a:latin typeface="Arial" panose="020B0604020202020204" pitchFamily="34" charset="0"/>
                <a:cs typeface="Arial" panose="020B0604020202020204" pitchFamily="34" charset="0"/>
              </a:rPr>
              <a:t>Field Operations Branch</a:t>
            </a:r>
          </a:p>
          <a:p>
            <a:pPr lvl="1">
              <a:defRPr/>
            </a:pPr>
            <a:r>
              <a:rPr lang="en-US" sz="2900" dirty="0" smtClean="0">
                <a:latin typeface="Arial" panose="020B0604020202020204" pitchFamily="34" charset="0"/>
                <a:cs typeface="Arial" panose="020B0604020202020204" pitchFamily="34" charset="0"/>
              </a:rPr>
              <a:t>Records Management Branch</a:t>
            </a:r>
          </a:p>
          <a:p>
            <a:pPr>
              <a:defRPr/>
            </a:pPr>
            <a:r>
              <a:rPr lang="en-US" sz="2900" dirty="0" smtClean="0">
                <a:latin typeface="Arial" panose="020B0604020202020204" pitchFamily="34" charset="0"/>
                <a:cs typeface="Arial" panose="020B0604020202020204" pitchFamily="34" charset="0"/>
              </a:rPr>
              <a:t>Systems Development Division (SDD)</a:t>
            </a:r>
          </a:p>
          <a:p>
            <a:pPr lvl="1">
              <a:defRPr/>
            </a:pPr>
            <a:r>
              <a:rPr lang="en-US" sz="2900" dirty="0" smtClean="0">
                <a:latin typeface="Arial" panose="020B0604020202020204" pitchFamily="34" charset="0"/>
                <a:cs typeface="Arial" panose="020B0604020202020204" pitchFamily="34" charset="0"/>
              </a:rPr>
              <a:t>Geodetic Applications Branch</a:t>
            </a:r>
          </a:p>
          <a:p>
            <a:pPr lvl="1">
              <a:defRPr/>
            </a:pPr>
            <a:r>
              <a:rPr lang="en-US" sz="2900" dirty="0" smtClean="0">
                <a:latin typeface="Arial" panose="020B0604020202020204" pitchFamily="34" charset="0"/>
                <a:cs typeface="Arial" panose="020B0604020202020204" pitchFamily="34" charset="0"/>
              </a:rPr>
              <a:t>Network and Systems Administration Branch</a:t>
            </a:r>
          </a:p>
          <a:p>
            <a:pPr>
              <a:defRPr/>
            </a:pPr>
            <a:r>
              <a:rPr lang="en-US" sz="2900" dirty="0" smtClean="0">
                <a:latin typeface="Arial" panose="020B0604020202020204" pitchFamily="34" charset="0"/>
                <a:cs typeface="Arial" panose="020B0604020202020204" pitchFamily="34" charset="0"/>
              </a:rPr>
              <a:t>Geosciences Research Division (GRD)</a:t>
            </a:r>
          </a:p>
          <a:p>
            <a:pPr lvl="1">
              <a:defRPr/>
            </a:pPr>
            <a:endParaRPr lang="en-US" dirty="0">
              <a:latin typeface="Arial" panose="020B0604020202020204" pitchFamily="34" charset="0"/>
              <a:cs typeface="Arial" panose="020B0604020202020204" pitchFamily="34" charset="0"/>
            </a:endParaRPr>
          </a:p>
        </p:txBody>
      </p:sp>
      <p:sp>
        <p:nvSpPr>
          <p:cNvPr id="7" name="Date Placeholder 6"/>
          <p:cNvSpPr>
            <a:spLocks noGrp="1"/>
          </p:cNvSpPr>
          <p:nvPr>
            <p:ph type="dt" sz="half" idx="10"/>
          </p:nvPr>
        </p:nvSpPr>
        <p:spPr/>
        <p:txBody>
          <a:bodyPr/>
          <a:lstStyle/>
          <a:p>
            <a:pPr>
              <a:defRPr/>
            </a:pPr>
            <a:r>
              <a:rPr lang="en-US" smtClean="0"/>
              <a:t>April 4, 2019</a:t>
            </a:r>
            <a:endParaRPr lang="en-US"/>
          </a:p>
        </p:txBody>
      </p:sp>
      <p:sp>
        <p:nvSpPr>
          <p:cNvPr id="8" name="Slide Number Placeholder 7"/>
          <p:cNvSpPr>
            <a:spLocks noGrp="1"/>
          </p:cNvSpPr>
          <p:nvPr>
            <p:ph type="sldNum" sz="quarter" idx="12"/>
          </p:nvPr>
        </p:nvSpPr>
        <p:spPr/>
        <p:txBody>
          <a:bodyPr/>
          <a:lstStyle/>
          <a:p>
            <a:pPr>
              <a:defRPr/>
            </a:pPr>
            <a:fld id="{6A799426-379A-4C51-80F8-04695921DF74}" type="slidenum">
              <a:rPr lang="en-US" altLang="en-US" smtClean="0"/>
              <a:pPr>
                <a:defRPr/>
              </a:pPr>
              <a:t>19</a:t>
            </a:fld>
            <a:endParaRPr lang="en-US" altLang="en-US"/>
          </a:p>
        </p:txBody>
      </p:sp>
    </p:spTree>
    <p:extLst>
      <p:ext uri="{BB962C8B-B14F-4D97-AF65-F5344CB8AC3E}">
        <p14:creationId xmlns:p14="http://schemas.microsoft.com/office/powerpoint/2010/main" val="3025114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914400" y="609600"/>
            <a:ext cx="7239000" cy="914400"/>
          </a:xfrm>
          <a:prstGeom prst="rect">
            <a:avLst/>
          </a:prstGeom>
        </p:spPr>
        <p:txBody>
          <a:bodyPr/>
          <a:lstStyle/>
          <a:p>
            <a:pPr algn="ctr">
              <a:defRPr/>
            </a:pPr>
            <a:r>
              <a:rPr lang="en-US" sz="2800" b="1" kern="0" dirty="0">
                <a:solidFill>
                  <a:schemeClr val="tx2"/>
                </a:solidFill>
                <a:latin typeface="Arial" charset="0"/>
                <a:ea typeface="+mj-ea"/>
              </a:rPr>
              <a:t>What is Geodesy?</a:t>
            </a:r>
          </a:p>
        </p:txBody>
      </p:sp>
      <p:sp>
        <p:nvSpPr>
          <p:cNvPr id="5" name="Rectangle 6"/>
          <p:cNvSpPr txBox="1">
            <a:spLocks noChangeArrowheads="1"/>
          </p:cNvSpPr>
          <p:nvPr/>
        </p:nvSpPr>
        <p:spPr>
          <a:xfrm>
            <a:off x="4267200" y="1524000"/>
            <a:ext cx="3962400" cy="1905000"/>
          </a:xfrm>
          <a:prstGeom prst="rect">
            <a:avLst/>
          </a:prstGeom>
          <a:noFill/>
        </p:spPr>
        <p:txBody>
          <a:bodyPr/>
          <a:lstStyle/>
          <a:p>
            <a:pPr algn="ctr">
              <a:spcBef>
                <a:spcPct val="20000"/>
              </a:spcBef>
              <a:defRPr/>
            </a:pPr>
            <a:r>
              <a:rPr lang="en-US" sz="2200" kern="0" dirty="0">
                <a:latin typeface="Arial" charset="0"/>
              </a:rPr>
              <a:t>Geodesy (geodetic control) is a foundational science that defines position &amp; height</a:t>
            </a:r>
            <a:endParaRPr lang="en-US" sz="1600" kern="0" dirty="0">
              <a:latin typeface="Arial" charset="0"/>
            </a:endParaRPr>
          </a:p>
        </p:txBody>
      </p:sp>
      <p:pic>
        <p:nvPicPr>
          <p:cNvPr id="22532" name="Picture 12" descr="relationsh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29654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67100" y="4197350"/>
            <a:ext cx="5562600" cy="2252663"/>
          </a:xfrm>
          <a:prstGeom prst="rect">
            <a:avLst/>
          </a:prstGeom>
        </p:spPr>
        <p:txBody>
          <a:bodyPr>
            <a:spAutoFit/>
          </a:bodyPr>
          <a:lstStyle/>
          <a:p>
            <a:pPr algn="ctr">
              <a:spcBef>
                <a:spcPct val="20000"/>
              </a:spcBef>
              <a:defRPr/>
            </a:pPr>
            <a:r>
              <a:rPr lang="en-US" sz="2200" kern="0" dirty="0">
                <a:latin typeface="Arial" charset="0"/>
              </a:rPr>
              <a:t>The Earth is an irregular surface and is difficult to model.  Accurate positions are required for a wide variety of applications</a:t>
            </a:r>
          </a:p>
          <a:p>
            <a:pPr algn="ctr">
              <a:spcBef>
                <a:spcPct val="20000"/>
              </a:spcBef>
              <a:defRPr/>
            </a:pPr>
            <a:endParaRPr lang="en-US" sz="2200" kern="0" dirty="0">
              <a:latin typeface="Arial" charset="0"/>
            </a:endParaRPr>
          </a:p>
          <a:p>
            <a:pPr algn="ctr">
              <a:spcBef>
                <a:spcPct val="20000"/>
              </a:spcBef>
              <a:defRPr/>
            </a:pPr>
            <a:r>
              <a:rPr lang="en-US" sz="1600" kern="0" dirty="0">
                <a:latin typeface="Arial" charset="0"/>
              </a:rPr>
              <a:t>(e.g. monitoring climate change impacts/sea level change)</a:t>
            </a:r>
            <a:endParaRPr lang="en-US" sz="800" kern="0" dirty="0">
              <a:latin typeface="Arial" charset="0"/>
            </a:endParaRPr>
          </a:p>
          <a:p>
            <a:pPr algn="ctr">
              <a:spcBef>
                <a:spcPct val="20000"/>
              </a:spcBef>
              <a:defRPr/>
            </a:pPr>
            <a:endParaRPr lang="en-US" sz="2400" kern="0" dirty="0">
              <a:latin typeface="Arial" charset="0"/>
            </a:endParaRPr>
          </a:p>
        </p:txBody>
      </p:sp>
      <p:sp>
        <p:nvSpPr>
          <p:cNvPr id="7" name="Rectangle 2"/>
          <p:cNvSpPr txBox="1">
            <a:spLocks noChangeArrowheads="1"/>
          </p:cNvSpPr>
          <p:nvPr/>
        </p:nvSpPr>
        <p:spPr>
          <a:xfrm>
            <a:off x="1143000" y="3324225"/>
            <a:ext cx="7239000" cy="914400"/>
          </a:xfrm>
          <a:prstGeom prst="rect">
            <a:avLst/>
          </a:prstGeom>
        </p:spPr>
        <p:txBody>
          <a:bodyPr/>
          <a:lstStyle/>
          <a:p>
            <a:pPr algn="ctr">
              <a:defRPr/>
            </a:pPr>
            <a:r>
              <a:rPr lang="en-US" sz="2800" b="1" kern="0" dirty="0">
                <a:solidFill>
                  <a:schemeClr val="tx2"/>
                </a:solidFill>
                <a:latin typeface="Arial" charset="0"/>
                <a:ea typeface="+mj-ea"/>
              </a:rPr>
              <a:t>Why is Geodesy important?</a:t>
            </a:r>
          </a:p>
        </p:txBody>
      </p:sp>
      <p:pic>
        <p:nvPicPr>
          <p:cNvPr id="225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3" y="3841750"/>
            <a:ext cx="2720975"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2</a:t>
            </a:fld>
            <a:endParaRPr lang="en-US" altLang="en-US"/>
          </a:p>
        </p:txBody>
      </p:sp>
    </p:spTree>
    <p:extLst>
      <p:ext uri="{BB962C8B-B14F-4D97-AF65-F5344CB8AC3E}">
        <p14:creationId xmlns:p14="http://schemas.microsoft.com/office/powerpoint/2010/main" val="2156694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latin typeface="Arial" panose="020B0604020202020204" pitchFamily="34" charset="0"/>
                <a:cs typeface="Arial" panose="020B0604020202020204" pitchFamily="34" charset="0"/>
              </a:rPr>
              <a:t>Where NGS offices are</a:t>
            </a:r>
          </a:p>
        </p:txBody>
      </p:sp>
      <p:sp>
        <p:nvSpPr>
          <p:cNvPr id="3" name="Content Placeholder 2"/>
          <p:cNvSpPr>
            <a:spLocks noGrp="1"/>
          </p:cNvSpPr>
          <p:nvPr>
            <p:ph idx="1"/>
          </p:nvPr>
        </p:nvSpPr>
        <p:spPr/>
        <p:txBody>
          <a:bodyPr/>
          <a:lstStyle/>
          <a:p>
            <a:pPr>
              <a:defRPr/>
            </a:pPr>
            <a:r>
              <a:rPr lang="en-US" dirty="0" smtClean="0">
                <a:latin typeface="Arial" panose="020B0604020202020204" pitchFamily="34" charset="0"/>
                <a:cs typeface="Arial" panose="020B0604020202020204" pitchFamily="34" charset="0"/>
              </a:rPr>
              <a:t>Silver Spring, MD</a:t>
            </a:r>
          </a:p>
          <a:p>
            <a:pPr>
              <a:defRPr/>
            </a:pPr>
            <a:r>
              <a:rPr lang="en-US" dirty="0" smtClean="0">
                <a:latin typeface="Arial" panose="020B0604020202020204" pitchFamily="34" charset="0"/>
                <a:cs typeface="Arial" panose="020B0604020202020204" pitchFamily="34" charset="0"/>
              </a:rPr>
              <a:t>Woodford, VA </a:t>
            </a:r>
          </a:p>
          <a:p>
            <a:pPr>
              <a:defRPr/>
            </a:pPr>
            <a:r>
              <a:rPr lang="en-US" dirty="0" smtClean="0">
                <a:latin typeface="Arial" panose="020B0604020202020204" pitchFamily="34" charset="0"/>
                <a:cs typeface="Arial" panose="020B0604020202020204" pitchFamily="34" charset="0"/>
              </a:rPr>
              <a:t>Norfolk, VA</a:t>
            </a:r>
          </a:p>
          <a:p>
            <a:pPr>
              <a:defRPr/>
            </a:pPr>
            <a:r>
              <a:rPr lang="en-US" dirty="0" smtClean="0">
                <a:latin typeface="Arial" panose="020B0604020202020204" pitchFamily="34" charset="0"/>
                <a:cs typeface="Arial" panose="020B0604020202020204" pitchFamily="34" charset="0"/>
              </a:rPr>
              <a:t>Boulder, CO</a:t>
            </a:r>
          </a:p>
          <a:p>
            <a:pPr>
              <a:defRPr/>
            </a:pPr>
            <a:r>
              <a:rPr lang="en-US" dirty="0" smtClean="0">
                <a:latin typeface="Arial" panose="020B0604020202020204" pitchFamily="34" charset="0"/>
                <a:cs typeface="Arial" panose="020B0604020202020204" pitchFamily="34" charset="0"/>
              </a:rPr>
              <a:t>Across the US (Regional Advisors)</a:t>
            </a:r>
          </a:p>
          <a:p>
            <a:pPr marL="0" indent="0">
              <a:buFont typeface="Arial" panose="020B0604020202020204" pitchFamily="34" charset="0"/>
              <a:buNone/>
              <a:defRPr/>
            </a:pPr>
            <a:endParaRPr lang="en-US" dirty="0"/>
          </a:p>
        </p:txBody>
      </p:sp>
      <p:sp>
        <p:nvSpPr>
          <p:cNvPr id="5" name="Date Placeholder 4"/>
          <p:cNvSpPr>
            <a:spLocks noGrp="1"/>
          </p:cNvSpPr>
          <p:nvPr>
            <p:ph type="dt" sz="half" idx="10"/>
          </p:nvPr>
        </p:nvSpPr>
        <p:spPr/>
        <p:txBody>
          <a:bodyPr/>
          <a:lstStyle/>
          <a:p>
            <a:pPr>
              <a:defRPr/>
            </a:pPr>
            <a:r>
              <a:rPr lang="en-US" smtClean="0"/>
              <a:t>April 4, 2019</a:t>
            </a:r>
            <a:endParaRPr lang="en-US"/>
          </a:p>
        </p:txBody>
      </p:sp>
      <p:sp>
        <p:nvSpPr>
          <p:cNvPr id="6" name="Slide Number Placeholder 5"/>
          <p:cNvSpPr>
            <a:spLocks noGrp="1"/>
          </p:cNvSpPr>
          <p:nvPr>
            <p:ph type="sldNum" sz="quarter" idx="12"/>
          </p:nvPr>
        </p:nvSpPr>
        <p:spPr/>
        <p:txBody>
          <a:bodyPr/>
          <a:lstStyle/>
          <a:p>
            <a:pPr>
              <a:defRPr/>
            </a:pPr>
            <a:fld id="{B42B7618-5D6C-47E0-A10C-E1EAAC0BE430}" type="slidenum">
              <a:rPr lang="en-US" altLang="en-US" smtClean="0"/>
              <a:pPr>
                <a:defRPr/>
              </a:pPr>
              <a:t>20</a:t>
            </a:fld>
            <a:endParaRPr lang="en-US" altLang="en-US"/>
          </a:p>
        </p:txBody>
      </p:sp>
    </p:spTree>
    <p:extLst>
      <p:ext uri="{BB962C8B-B14F-4D97-AF65-F5344CB8AC3E}">
        <p14:creationId xmlns:p14="http://schemas.microsoft.com/office/powerpoint/2010/main" val="1786581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N105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7891" name="Rectangle 3"/>
          <p:cNvSpPr>
            <a:spLocks noGrp="1" noChangeArrowheads="1"/>
          </p:cNvSpPr>
          <p:nvPr>
            <p:ph type="body" sz="half" idx="1"/>
          </p:nvPr>
        </p:nvSpPr>
        <p:spPr>
          <a:xfrm>
            <a:off x="0" y="1905000"/>
            <a:ext cx="5486400" cy="4267200"/>
          </a:xfrm>
        </p:spPr>
        <p:txBody>
          <a:bodyPr/>
          <a:lstStyle/>
          <a:p>
            <a:pPr>
              <a:lnSpc>
                <a:spcPct val="80000"/>
              </a:lnSpc>
              <a:spcBef>
                <a:spcPct val="50000"/>
              </a:spcBef>
            </a:pPr>
            <a:r>
              <a:rPr lang="en-US" altLang="en-US" sz="2000" dirty="0" smtClean="0">
                <a:latin typeface="Arial" panose="020B0604020202020204" pitchFamily="34" charset="0"/>
                <a:cs typeface="Arial" panose="020B0604020202020204" pitchFamily="34" charset="0"/>
              </a:rPr>
              <a:t>The NGS ECO program is working to apply precise positioning models, tools and techniques for marsh restoration and to support community resilience in response to climate change.     </a:t>
            </a:r>
          </a:p>
          <a:p>
            <a:pPr>
              <a:lnSpc>
                <a:spcPct val="80000"/>
              </a:lnSpc>
              <a:spcBef>
                <a:spcPct val="50000"/>
              </a:spcBef>
            </a:pPr>
            <a:r>
              <a:rPr lang="en-US" altLang="en-US" sz="2000" dirty="0" smtClean="0">
                <a:latin typeface="Arial" panose="020B0604020202020204" pitchFamily="34" charset="0"/>
                <a:cs typeface="Arial" panose="020B0604020202020204" pitchFamily="34" charset="0"/>
              </a:rPr>
              <a:t>ECO also develops guidelines for collecting elevation data and monitoring in restoration projects.</a:t>
            </a:r>
          </a:p>
        </p:txBody>
      </p:sp>
      <p:pic>
        <p:nvPicPr>
          <p:cNvPr id="37892" name="Picture 5" descr="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19050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6"/>
          <p:cNvSpPr txBox="1">
            <a:spLocks noChangeArrowheads="1"/>
          </p:cNvSpPr>
          <p:nvPr/>
        </p:nvSpPr>
        <p:spPr bwMode="auto">
          <a:xfrm>
            <a:off x="5667375" y="4362450"/>
            <a:ext cx="3276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50000"/>
              </a:spcBef>
              <a:buFontTx/>
              <a:buNone/>
            </a:pPr>
            <a:r>
              <a:rPr lang="en-US" altLang="en-US" sz="1200" i="1">
                <a:latin typeface="Calibri" panose="020F0502020204030204" pitchFamily="34" charset="0"/>
              </a:rPr>
              <a:t>Courtesy USGS, Patuxent Wildlife Research Center </a:t>
            </a:r>
          </a:p>
        </p:txBody>
      </p:sp>
      <p:sp>
        <p:nvSpPr>
          <p:cNvPr id="37894" name="Rectangle 2"/>
          <p:cNvSpPr>
            <a:spLocks noChangeArrowheads="1"/>
          </p:cNvSpPr>
          <p:nvPr/>
        </p:nvSpPr>
        <p:spPr bwMode="auto">
          <a:xfrm>
            <a:off x="2209800" y="117475"/>
            <a:ext cx="6705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dirty="0">
                <a:solidFill>
                  <a:schemeClr val="tx2"/>
                </a:solidFill>
              </a:rPr>
              <a:t>NGS Ecosystem and Climate Operations(ECO) Activities</a:t>
            </a:r>
          </a:p>
        </p:txBody>
      </p:sp>
      <p:sp>
        <p:nvSpPr>
          <p:cNvPr id="9" name="Rounded Rectangle 8"/>
          <p:cNvSpPr/>
          <p:nvPr/>
        </p:nvSpPr>
        <p:spPr bwMode="auto">
          <a:xfrm>
            <a:off x="152400" y="117475"/>
            <a:ext cx="1628775" cy="1122363"/>
          </a:xfrm>
          <a:prstGeom prst="roundRect">
            <a:avLst/>
          </a:prstGeom>
          <a:blipFill rotWithShape="0">
            <a:blip r:embed="rId5" cstate="screen">
              <a:extLst>
                <a:ext uri="{28A0092B-C50C-407E-A947-70E740481C1C}">
                  <a14:useLocalDpi xmlns:a14="http://schemas.microsoft.com/office/drawing/2010/main"/>
                </a:ext>
              </a:extLst>
            </a:blip>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7896" name="Rectangle 5"/>
          <p:cNvSpPr>
            <a:spLocks noChangeArrowheads="1"/>
          </p:cNvSpPr>
          <p:nvPr/>
        </p:nvSpPr>
        <p:spPr bwMode="auto">
          <a:xfrm>
            <a:off x="1781175" y="1155700"/>
            <a:ext cx="716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Arial" panose="020B0604020202020204" pitchFamily="34" charset="0"/>
                <a:hlinkClick r:id="rId6"/>
              </a:rPr>
              <a:t>http://www.ngs.noaa.gov/web/science_edu/ecosystems_climate/</a:t>
            </a:r>
            <a:r>
              <a:rPr lang="en-US" altLang="en-US" sz="1800">
                <a:latin typeface="Arial" panose="020B0604020202020204" pitchFamily="34" charset="0"/>
              </a:rPr>
              <a:t> </a:t>
            </a:r>
          </a:p>
        </p:txBody>
      </p:sp>
    </p:spTree>
    <p:extLst>
      <p:ext uri="{BB962C8B-B14F-4D97-AF65-F5344CB8AC3E}">
        <p14:creationId xmlns:p14="http://schemas.microsoft.com/office/powerpoint/2010/main" val="2452240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63650" y="228600"/>
            <a:ext cx="7715250" cy="914400"/>
          </a:xfrm>
        </p:spPr>
        <p:txBody>
          <a:bodyPr/>
          <a:lstStyle/>
          <a:p>
            <a:pPr eaLnBrk="1" hangingPunct="1"/>
            <a:r>
              <a:rPr lang="en-US" altLang="en-US" sz="2800" b="1" dirty="0" smtClean="0">
                <a:latin typeface="Arial" panose="020B0604020202020204" pitchFamily="34" charset="0"/>
                <a:cs typeface="Arial" panose="020B0604020202020204" pitchFamily="34" charset="0"/>
              </a:rPr>
              <a:t>    </a:t>
            </a:r>
            <a:r>
              <a:rPr lang="en-US" altLang="en-US" sz="3200" b="1" dirty="0" smtClean="0">
                <a:latin typeface="Arial" panose="020B0604020202020204" pitchFamily="34" charset="0"/>
                <a:cs typeface="Arial" panose="020B0604020202020204" pitchFamily="34" charset="0"/>
              </a:rPr>
              <a:t>Coastal Mapping Program (CMP)</a:t>
            </a:r>
            <a:endParaRPr lang="en-US" altLang="en-US" sz="3600" b="1" dirty="0" smtClean="0">
              <a:latin typeface="Arial" panose="020B0604020202020204" pitchFamily="34" charset="0"/>
              <a:cs typeface="Arial" panose="020B0604020202020204" pitchFamily="34" charset="0"/>
            </a:endParaRPr>
          </a:p>
        </p:txBody>
      </p:sp>
      <p:sp>
        <p:nvSpPr>
          <p:cNvPr id="36871" name="Text Box 7"/>
          <p:cNvSpPr txBox="1">
            <a:spLocks noChangeArrowheads="1"/>
          </p:cNvSpPr>
          <p:nvPr/>
        </p:nvSpPr>
        <p:spPr bwMode="auto">
          <a:xfrm>
            <a:off x="57150" y="2038350"/>
            <a:ext cx="4343400" cy="4554538"/>
          </a:xfrm>
          <a:prstGeom prst="rect">
            <a:avLst/>
          </a:prstGeom>
          <a:noFill/>
          <a:ln w="9525">
            <a:noFill/>
            <a:miter lim="800000"/>
            <a:headEnd/>
            <a:tailEnd/>
          </a:ln>
        </p:spPr>
        <p:txBody>
          <a:bodyPr>
            <a:spAutoFit/>
          </a:bodyPr>
          <a:lstStyle/>
          <a:p>
            <a:pPr eaLnBrk="0" hangingPunct="0">
              <a:spcBef>
                <a:spcPct val="50000"/>
              </a:spcBef>
              <a:defRPr/>
            </a:pPr>
            <a:r>
              <a:rPr lang="en-US" sz="2000" dirty="0">
                <a:latin typeface="Arial" panose="020B0604020202020204" pitchFamily="34" charset="0"/>
                <a:cs typeface="Arial" panose="020B0604020202020204" pitchFamily="34" charset="0"/>
              </a:rPr>
              <a:t>NGS delineates produces the Nation’s national shoreline  which defines our nation’s territorial limits.</a:t>
            </a:r>
          </a:p>
          <a:p>
            <a:pPr marL="342900" indent="-342900" eaLnBrk="0" hangingPunct="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Up-to-date shoreline is an integral component of NOAA Nautical Charts and supports a wide range of coastal applications.</a:t>
            </a:r>
          </a:p>
          <a:p>
            <a:pPr marL="342900" indent="-342900" eaLnBrk="0" hangingPunct="0">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NGS uses multiple remote sensing technologies (imagery, </a:t>
            </a:r>
            <a:r>
              <a:rPr lang="en-US" sz="2000" dirty="0" err="1">
                <a:latin typeface="Arial" panose="020B0604020202020204" pitchFamily="34" charset="0"/>
                <a:cs typeface="Arial" panose="020B0604020202020204" pitchFamily="34" charset="0"/>
              </a:rPr>
              <a:t>lidar</a:t>
            </a:r>
            <a:r>
              <a:rPr lang="en-US" sz="2000" dirty="0">
                <a:latin typeface="Arial" panose="020B0604020202020204" pitchFamily="34" charset="0"/>
                <a:cs typeface="Arial" panose="020B0604020202020204" pitchFamily="34" charset="0"/>
              </a:rPr>
              <a:t>, radar, </a:t>
            </a:r>
            <a:r>
              <a:rPr lang="en-US" sz="2000" dirty="0" err="1">
                <a:latin typeface="Arial" panose="020B0604020202020204" pitchFamily="34" charset="0"/>
                <a:cs typeface="Arial" panose="020B0604020202020204" pitchFamily="34" charset="0"/>
              </a:rPr>
              <a:t>etc</a:t>
            </a:r>
            <a:r>
              <a:rPr lang="en-US" sz="2000" dirty="0">
                <a:latin typeface="Arial" panose="020B0604020202020204" pitchFamily="34" charset="0"/>
                <a:cs typeface="Arial" panose="020B0604020202020204" pitchFamily="34" charset="0"/>
              </a:rPr>
              <a:t>) from various sources (aircraft, satellites) to survey the shoreline and we continually assess new technologies and workflows.</a:t>
            </a:r>
          </a:p>
        </p:txBody>
      </p:sp>
      <p:pic>
        <p:nvPicPr>
          <p:cNvPr id="389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381000"/>
            <a:ext cx="165258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Rectangle 1"/>
          <p:cNvSpPr>
            <a:spLocks noChangeArrowheads="1"/>
          </p:cNvSpPr>
          <p:nvPr/>
        </p:nvSpPr>
        <p:spPr bwMode="auto">
          <a:xfrm>
            <a:off x="2743200" y="1066800"/>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Arial" panose="020B0604020202020204" pitchFamily="34" charset="0"/>
                <a:hlinkClick r:id="rId4"/>
              </a:rPr>
              <a:t>http://www.ngs.noaa.gov/RSD/cmp.shtml</a:t>
            </a:r>
            <a:r>
              <a:rPr lang="en-US" altLang="en-US" sz="1800">
                <a:latin typeface="Arial" panose="020B0604020202020204" pitchFamily="34" charset="0"/>
              </a:rPr>
              <a:t> </a:t>
            </a:r>
          </a:p>
        </p:txBody>
      </p:sp>
      <p:pic>
        <p:nvPicPr>
          <p:cNvPr id="3891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073275"/>
            <a:ext cx="2035175" cy="267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433763"/>
            <a:ext cx="1981200" cy="179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7838" y="1857375"/>
            <a:ext cx="223202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292725"/>
            <a:ext cx="4213225" cy="139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6A799426-379A-4C51-80F8-04695921DF74}" type="slidenum">
              <a:rPr lang="en-US" altLang="en-US" smtClean="0"/>
              <a:pPr>
                <a:defRPr/>
              </a:pPr>
              <a:t>22</a:t>
            </a:fld>
            <a:endParaRPr lang="en-US" altLang="en-US"/>
          </a:p>
        </p:txBody>
      </p:sp>
    </p:spTree>
    <p:extLst>
      <p:ext uri="{BB962C8B-B14F-4D97-AF65-F5344CB8AC3E}">
        <p14:creationId xmlns:p14="http://schemas.microsoft.com/office/powerpoint/2010/main" val="267062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28788" y="304800"/>
            <a:ext cx="6781800" cy="838200"/>
          </a:xfrm>
        </p:spPr>
        <p:txBody>
          <a:bodyPr/>
          <a:lstStyle/>
          <a:p>
            <a:pPr eaLnBrk="1" hangingPunct="1"/>
            <a:r>
              <a:rPr lang="en-US" altLang="en-US" sz="3200" b="1" dirty="0" smtClean="0">
                <a:latin typeface="Arial" panose="020B0604020202020204" pitchFamily="34" charset="0"/>
                <a:cs typeface="Arial" panose="020B0604020202020204" pitchFamily="34" charset="0"/>
              </a:rPr>
              <a:t>Emergency Response Imagery</a:t>
            </a:r>
          </a:p>
        </p:txBody>
      </p:sp>
      <p:sp>
        <p:nvSpPr>
          <p:cNvPr id="39939" name="Rectangle 3"/>
          <p:cNvSpPr>
            <a:spLocks noGrp="1" noChangeArrowheads="1"/>
          </p:cNvSpPr>
          <p:nvPr>
            <p:ph idx="1"/>
          </p:nvPr>
        </p:nvSpPr>
        <p:spPr>
          <a:xfrm>
            <a:off x="138113" y="2068513"/>
            <a:ext cx="4192587" cy="4343400"/>
          </a:xfrm>
        </p:spPr>
        <p:txBody>
          <a:bodyPr/>
          <a:lstStyle/>
          <a:p>
            <a:pPr marL="0" indent="0" eaLnBrk="1" hangingPunct="1">
              <a:lnSpc>
                <a:spcPct val="90000"/>
              </a:lnSpc>
              <a:spcAft>
                <a:spcPts val="600"/>
              </a:spcAft>
              <a:buFontTx/>
              <a:buNone/>
            </a:pPr>
            <a:r>
              <a:rPr lang="en-US" altLang="en-US" sz="2000" dirty="0" smtClean="0">
                <a:latin typeface="Arial" panose="020B0604020202020204" pitchFamily="34" charset="0"/>
                <a:cs typeface="Arial" panose="020B0604020202020204" pitchFamily="34" charset="0"/>
              </a:rPr>
              <a:t>To support NOAA national security and emergency response requirements, NGS collects high resolution, geo-referenced imagery of the effects of disasters such as hurricanes, tornados and earthquakes. </a:t>
            </a:r>
          </a:p>
        </p:txBody>
      </p:sp>
      <p:pic>
        <p:nvPicPr>
          <p:cNvPr id="3994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17513"/>
            <a:ext cx="1652588"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Rectangle 1"/>
          <p:cNvSpPr>
            <a:spLocks noChangeArrowheads="1"/>
          </p:cNvSpPr>
          <p:nvPr/>
        </p:nvSpPr>
        <p:spPr bwMode="auto">
          <a:xfrm>
            <a:off x="2590800" y="1120775"/>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Arial" panose="020B0604020202020204" pitchFamily="34" charset="0"/>
                <a:hlinkClick r:id="rId4"/>
              </a:rPr>
              <a:t>http://storms.ngs.noaa.gov/eri_page/index.html</a:t>
            </a:r>
            <a:r>
              <a:rPr lang="en-US" altLang="en-US" sz="1800">
                <a:latin typeface="Arial" panose="020B0604020202020204" pitchFamily="34" charset="0"/>
              </a:rPr>
              <a:t> </a:t>
            </a:r>
          </a:p>
        </p:txBody>
      </p:sp>
      <p:pic>
        <p:nvPicPr>
          <p:cNvPr id="3994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572000"/>
            <a:ext cx="719137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7725" y="1673225"/>
            <a:ext cx="43688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23</a:t>
            </a:fld>
            <a:endParaRPr lang="en-US" altLang="en-US"/>
          </a:p>
        </p:txBody>
      </p:sp>
    </p:spTree>
    <p:extLst>
      <p:ext uri="{BB962C8B-B14F-4D97-AF65-F5344CB8AC3E}">
        <p14:creationId xmlns:p14="http://schemas.microsoft.com/office/powerpoint/2010/main" val="32152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09800" y="646113"/>
            <a:ext cx="6705600" cy="685800"/>
          </a:xfrm>
        </p:spPr>
        <p:txBody>
          <a:bodyPr/>
          <a:lstStyle/>
          <a:p>
            <a:pPr eaLnBrk="1" hangingPunct="1"/>
            <a:r>
              <a:rPr lang="en-US" altLang="en-US" sz="3200" b="1" dirty="0" smtClean="0">
                <a:latin typeface="Arial" panose="020B0604020202020204" pitchFamily="34" charset="0"/>
                <a:cs typeface="Arial" panose="020B0604020202020204" pitchFamily="34" charset="0"/>
              </a:rPr>
              <a:t>Aeronautical Survey Program</a:t>
            </a:r>
            <a:r>
              <a:rPr lang="en-US" altLang="en-US" sz="4800" dirty="0" smtClean="0">
                <a:latin typeface="Arial" panose="020B0604020202020204" pitchFamily="34" charset="0"/>
                <a:cs typeface="Arial" panose="020B0604020202020204" pitchFamily="34" charset="0"/>
              </a:rPr>
              <a:t>			 </a:t>
            </a:r>
          </a:p>
        </p:txBody>
      </p:sp>
      <p:pic>
        <p:nvPicPr>
          <p:cNvPr id="409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3" y="5122863"/>
            <a:ext cx="142875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11"/>
          <p:cNvSpPr>
            <a:spLocks noChangeArrowheads="1"/>
          </p:cNvSpPr>
          <p:nvPr/>
        </p:nvSpPr>
        <p:spPr bwMode="auto">
          <a:xfrm>
            <a:off x="141288" y="1895475"/>
            <a:ext cx="48768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Gill Sans MT" pitchFamily="34" charset="0"/>
              </a:defRPr>
            </a:lvl1pPr>
            <a:lvl2pPr marL="742950" indent="-285750" eaLnBrk="0" hangingPunct="0">
              <a:spcBef>
                <a:spcPct val="20000"/>
              </a:spcBef>
              <a:buFont typeface="Arial" pitchFamily="34" charset="0"/>
              <a:buChar char="–"/>
              <a:defRPr sz="2800">
                <a:solidFill>
                  <a:schemeClr val="tx1"/>
                </a:solidFill>
                <a:latin typeface="Gill Sans MT" pitchFamily="34" charset="0"/>
              </a:defRPr>
            </a:lvl2pPr>
            <a:lvl3pPr marL="1143000" indent="-228600" eaLnBrk="0" hangingPunct="0">
              <a:spcBef>
                <a:spcPct val="20000"/>
              </a:spcBef>
              <a:buFont typeface="Arial" pitchFamily="34" charset="0"/>
              <a:buChar char="•"/>
              <a:defRPr sz="2400">
                <a:solidFill>
                  <a:schemeClr val="tx1"/>
                </a:solidFill>
                <a:latin typeface="Gill Sans MT" pitchFamily="34" charset="0"/>
              </a:defRPr>
            </a:lvl3pPr>
            <a:lvl4pPr marL="1600200" indent="-228600" eaLnBrk="0" hangingPunct="0">
              <a:spcBef>
                <a:spcPct val="20000"/>
              </a:spcBef>
              <a:buFont typeface="Arial" pitchFamily="34" charset="0"/>
              <a:buChar char="–"/>
              <a:defRPr sz="2000">
                <a:solidFill>
                  <a:schemeClr val="tx1"/>
                </a:solidFill>
                <a:latin typeface="Gill Sans MT" pitchFamily="34" charset="0"/>
              </a:defRPr>
            </a:lvl4pPr>
            <a:lvl5pPr marL="2057400" indent="-228600" eaLnBrk="0" hangingPunct="0">
              <a:spcBef>
                <a:spcPct val="20000"/>
              </a:spcBef>
              <a:buFont typeface="Arial" pitchFamily="34" charset="0"/>
              <a:buChar char="»"/>
              <a:defRPr sz="2000">
                <a:solidFill>
                  <a:schemeClr val="tx1"/>
                </a:solidFill>
                <a:latin typeface="Gill Sans MT"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9pPr>
          </a:lstStyle>
          <a:p>
            <a:pPr marL="0" indent="0" eaLnBrk="1" hangingPunct="1">
              <a:buFont typeface="Arial" pitchFamily="34" charset="0"/>
              <a:buNone/>
              <a:defRPr/>
            </a:pPr>
            <a:r>
              <a:rPr lang="en-US" altLang="en-US" sz="1800" dirty="0" smtClean="0">
                <a:latin typeface="Arial" pitchFamily="34" charset="0"/>
              </a:rPr>
              <a:t>NGS has a long standing relationship with the FAA to conduct airport surveys used to develop runway approach procedures and obstructions charts.  Activities include:</a:t>
            </a:r>
          </a:p>
          <a:p>
            <a:pPr eaLnBrk="1" hangingPunct="1">
              <a:defRPr/>
            </a:pPr>
            <a:endParaRPr lang="en-US" altLang="en-US" sz="800" dirty="0" smtClean="0">
              <a:latin typeface="Arial" pitchFamily="34" charset="0"/>
            </a:endParaRPr>
          </a:p>
          <a:p>
            <a:pPr eaLnBrk="1" hangingPunct="1">
              <a:buFontTx/>
              <a:buChar char="•"/>
              <a:defRPr/>
            </a:pPr>
            <a:r>
              <a:rPr lang="en-US" altLang="en-US" sz="2000" dirty="0" smtClean="0">
                <a:latin typeface="Arial" pitchFamily="34" charset="0"/>
              </a:rPr>
              <a:t>QA/QC third party aeronautical survey data (primary function).</a:t>
            </a:r>
          </a:p>
          <a:p>
            <a:pPr eaLnBrk="1" hangingPunct="1">
              <a:buFontTx/>
              <a:buChar char="•"/>
              <a:defRPr/>
            </a:pPr>
            <a:r>
              <a:rPr lang="en-US" altLang="en-US" sz="2000" dirty="0" smtClean="0">
                <a:latin typeface="Arial" pitchFamily="34" charset="0"/>
              </a:rPr>
              <a:t>Develop survey standards, guidelines, tools, and models to assist surveyors conducting aeronautical surveys.</a:t>
            </a:r>
          </a:p>
          <a:p>
            <a:pPr eaLnBrk="1" hangingPunct="1">
              <a:buFontTx/>
              <a:buChar char="•"/>
              <a:defRPr/>
            </a:pPr>
            <a:r>
              <a:rPr lang="en-US" altLang="en-US" sz="2000" dirty="0" smtClean="0">
                <a:latin typeface="Arial" pitchFamily="34" charset="0"/>
              </a:rPr>
              <a:t>Provide positional, height, and orientation data to the FAA in support of the National Airspace System (NAS) and safe navigation.</a:t>
            </a:r>
          </a:p>
          <a:p>
            <a:pPr lvl="1" eaLnBrk="1" hangingPunct="1">
              <a:buFontTx/>
              <a:buChar char="•"/>
              <a:defRPr/>
            </a:pPr>
            <a:endParaRPr lang="en-US" altLang="en-US" sz="400" dirty="0" smtClean="0">
              <a:latin typeface="Arial" pitchFamily="34" charset="0"/>
            </a:endParaRPr>
          </a:p>
          <a:p>
            <a:pPr lvl="1" eaLnBrk="1" hangingPunct="1">
              <a:buFontTx/>
              <a:buChar char="•"/>
              <a:defRPr/>
            </a:pPr>
            <a:endParaRPr lang="en-US" altLang="en-US" sz="400" dirty="0" smtClean="0">
              <a:latin typeface="Arial" pitchFamily="34" charset="0"/>
            </a:endParaRPr>
          </a:p>
        </p:txBody>
      </p:sp>
      <p:pic>
        <p:nvPicPr>
          <p:cNvPr id="40965" name="Picture 8" descr="Wright Bros Lidar.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5122863"/>
            <a:ext cx="25146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7" descr="Colorful Runway Page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35563" y="3124200"/>
            <a:ext cx="39322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152400" y="428625"/>
            <a:ext cx="1628775" cy="1122363"/>
          </a:xfrm>
          <a:prstGeom prst="roundRect">
            <a:avLst/>
          </a:prstGeom>
          <a:blipFill rotWithShape="0">
            <a:blip r:embed="rId6" cstate="print"/>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0968" name="Rectangle 1"/>
          <p:cNvSpPr>
            <a:spLocks noChangeArrowheads="1"/>
          </p:cNvSpPr>
          <p:nvPr/>
        </p:nvSpPr>
        <p:spPr bwMode="auto">
          <a:xfrm>
            <a:off x="2882900" y="982663"/>
            <a:ext cx="4506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Arial" panose="020B0604020202020204" pitchFamily="34" charset="0"/>
                <a:hlinkClick r:id="rId7"/>
              </a:rPr>
              <a:t>http://www.ngs.noaa.gov/AERO/aero.html</a:t>
            </a:r>
            <a:r>
              <a:rPr lang="en-US" altLang="en-US" sz="1800">
                <a:latin typeface="Arial" panose="020B0604020202020204" pitchFamily="34" charset="0"/>
              </a:rPr>
              <a:t> </a:t>
            </a:r>
          </a:p>
        </p:txBody>
      </p:sp>
      <p:pic>
        <p:nvPicPr>
          <p:cNvPr id="4096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5563" y="1517650"/>
            <a:ext cx="240823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7" descr="SBA_OC378"/>
          <p:cNvPicPr>
            <a:picLocks noGrp="1" noChangeAspect="1" noChangeArrowheads="1"/>
          </p:cNvPicPr>
          <p:nvPr>
            <p:ph sz="half" idx="1"/>
          </p:nvPr>
        </p:nvPicPr>
        <p:blipFill>
          <a:blip r:embed="rId9">
            <a:extLst>
              <a:ext uri="{28A0092B-C50C-407E-A947-70E740481C1C}">
                <a14:useLocalDpi xmlns:a14="http://schemas.microsoft.com/office/drawing/2010/main" val="0"/>
              </a:ext>
            </a:extLst>
          </a:blip>
          <a:srcRect/>
          <a:stretch>
            <a:fillRect/>
          </a:stretch>
        </p:blipFill>
        <p:spPr>
          <a:xfrm>
            <a:off x="7158038" y="1508125"/>
            <a:ext cx="1914525" cy="1616075"/>
          </a:xfrm>
        </p:spPr>
      </p:pic>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6A799426-379A-4C51-80F8-04695921DF74}" type="slidenum">
              <a:rPr lang="en-US" altLang="en-US" smtClean="0"/>
              <a:pPr>
                <a:defRPr/>
              </a:pPr>
              <a:t>24</a:t>
            </a:fld>
            <a:endParaRPr lang="en-US" altLang="en-US"/>
          </a:p>
        </p:txBody>
      </p:sp>
    </p:spTree>
    <p:extLst>
      <p:ext uri="{BB962C8B-B14F-4D97-AF65-F5344CB8AC3E}">
        <p14:creationId xmlns:p14="http://schemas.microsoft.com/office/powerpoint/2010/main" val="126698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z="3200" b="1" dirty="0" smtClean="0">
                <a:latin typeface="Arial" panose="020B0604020202020204" pitchFamily="34" charset="0"/>
                <a:cs typeface="Arial" panose="020B0604020202020204" pitchFamily="34" charset="0"/>
              </a:rPr>
              <a:t>State Plane Coordinates</a:t>
            </a:r>
          </a:p>
        </p:txBody>
      </p:sp>
      <p:sp>
        <p:nvSpPr>
          <p:cNvPr id="47107" name="Content Placeholder 2"/>
          <p:cNvSpPr>
            <a:spLocks noGrp="1"/>
          </p:cNvSpPr>
          <p:nvPr>
            <p:ph idx="1"/>
          </p:nvPr>
        </p:nvSpPr>
        <p:spPr/>
        <p:txBody>
          <a:bodyPr/>
          <a:lstStyle/>
          <a:p>
            <a:endParaRPr lang="en-US" altLang="en-US" smtClean="0"/>
          </a:p>
        </p:txBody>
      </p:sp>
      <p:pic>
        <p:nvPicPr>
          <p:cNvPr id="47109" name="Picture 5" descr="https://www.ngs.noaa.gov/SPCS/images/spcs83_conus_f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90" y="1511482"/>
            <a:ext cx="7202020" cy="4902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69089" y="1050869"/>
            <a:ext cx="4405821" cy="369332"/>
          </a:xfrm>
          <a:prstGeom prst="rect">
            <a:avLst/>
          </a:prstGeom>
        </p:spPr>
        <p:txBody>
          <a:bodyPr wrap="none">
            <a:spAutoFit/>
          </a:bodyPr>
          <a:lstStyle/>
          <a:p>
            <a:r>
              <a:rPr lang="en-US" dirty="0" smtClean="0">
                <a:hlinkClick r:id="rId3"/>
              </a:rPr>
              <a:t>https://www.ngs.noaa.gov/SPCS/index.shtml</a:t>
            </a:r>
            <a:endParaRPr lang="en-US" dirty="0"/>
          </a:p>
        </p:txBody>
      </p:sp>
      <p:sp>
        <p:nvSpPr>
          <p:cNvPr id="5" name="Date Placeholder 4"/>
          <p:cNvSpPr>
            <a:spLocks noGrp="1"/>
          </p:cNvSpPr>
          <p:nvPr>
            <p:ph type="dt" sz="half" idx="10"/>
          </p:nvPr>
        </p:nvSpPr>
        <p:spPr/>
        <p:txBody>
          <a:bodyPr/>
          <a:lstStyle/>
          <a:p>
            <a:pPr>
              <a:defRPr/>
            </a:pPr>
            <a:r>
              <a:rPr lang="en-US" smtClean="0"/>
              <a:t>April 4, 2019</a:t>
            </a:r>
            <a:endParaRPr lang="en-US"/>
          </a:p>
        </p:txBody>
      </p:sp>
      <p:sp>
        <p:nvSpPr>
          <p:cNvPr id="6" name="Slide Number Placeholder 5"/>
          <p:cNvSpPr>
            <a:spLocks noGrp="1"/>
          </p:cNvSpPr>
          <p:nvPr>
            <p:ph type="sldNum" sz="quarter" idx="12"/>
          </p:nvPr>
        </p:nvSpPr>
        <p:spPr/>
        <p:txBody>
          <a:bodyPr/>
          <a:lstStyle/>
          <a:p>
            <a:pPr>
              <a:defRPr/>
            </a:pPr>
            <a:fld id="{B42B7618-5D6C-47E0-A10C-E1EAAC0BE430}" type="slidenum">
              <a:rPr lang="en-US" altLang="en-US" smtClean="0"/>
              <a:pPr>
                <a:defRPr/>
              </a:pPr>
              <a:t>25</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63" y="2289175"/>
            <a:ext cx="4953000" cy="34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itle 1"/>
          <p:cNvSpPr>
            <a:spLocks noGrp="1"/>
          </p:cNvSpPr>
          <p:nvPr>
            <p:ph type="title"/>
          </p:nvPr>
        </p:nvSpPr>
        <p:spPr>
          <a:xfrm>
            <a:off x="1163638" y="465138"/>
            <a:ext cx="6816725" cy="857250"/>
          </a:xfrm>
        </p:spPr>
        <p:txBody>
          <a:bodyPr/>
          <a:lstStyle/>
          <a:p>
            <a:r>
              <a:rPr lang="en-US" altLang="en-US" sz="2400" dirty="0" smtClean="0">
                <a:latin typeface="Arial" panose="020B0604020202020204" pitchFamily="34" charset="0"/>
                <a:cs typeface="Arial" panose="020B0604020202020204" pitchFamily="34" charset="0"/>
              </a:rPr>
              <a:t>Gravity for the Redefinition of the American Vertical Datum (GRAV-D)</a:t>
            </a:r>
          </a:p>
        </p:txBody>
      </p:sp>
      <p:sp>
        <p:nvSpPr>
          <p:cNvPr id="63492" name="TextBox 5"/>
          <p:cNvSpPr txBox="1">
            <a:spLocks noChangeArrowheads="1"/>
          </p:cNvSpPr>
          <p:nvPr/>
        </p:nvSpPr>
        <p:spPr bwMode="auto">
          <a:xfrm>
            <a:off x="4038600" y="1773238"/>
            <a:ext cx="1214336" cy="461665"/>
          </a:xfrm>
          <a:prstGeom prst="rect">
            <a:avLst/>
          </a:prstGeom>
          <a:solidFill>
            <a:schemeClr val="tx2">
              <a:lumMod val="60000"/>
              <a:lumOff val="4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r>
              <a:rPr lang="en-US" altLang="en-US" sz="1200" dirty="0">
                <a:latin typeface="Arial" panose="020B0604020202020204" pitchFamily="34" charset="0"/>
                <a:cs typeface="Arial" panose="020B0604020202020204" pitchFamily="34" charset="0"/>
              </a:rPr>
              <a:t>2019-Q1:</a:t>
            </a:r>
          </a:p>
          <a:p>
            <a:pPr algn="ctr" eaLnBrk="1" hangingPunct="1">
              <a:spcBef>
                <a:spcPct val="0"/>
              </a:spcBef>
              <a:buFontTx/>
              <a:buNone/>
              <a:defRPr/>
            </a:pPr>
            <a:r>
              <a:rPr lang="en-US" altLang="en-US" sz="1200" dirty="0">
                <a:latin typeface="Arial" panose="020B0604020202020204" pitchFamily="34" charset="0"/>
                <a:cs typeface="Arial" panose="020B0604020202020204" pitchFamily="34" charset="0"/>
              </a:rPr>
              <a:t>75% complete</a:t>
            </a:r>
          </a:p>
        </p:txBody>
      </p:sp>
      <p:sp>
        <p:nvSpPr>
          <p:cNvPr id="46085" name="TextBox 1"/>
          <p:cNvSpPr txBox="1">
            <a:spLocks noChangeArrowheads="1"/>
          </p:cNvSpPr>
          <p:nvPr/>
        </p:nvSpPr>
        <p:spPr bwMode="auto">
          <a:xfrm>
            <a:off x="6373812" y="1423988"/>
            <a:ext cx="1751013" cy="830997"/>
          </a:xfrm>
          <a:prstGeom prst="rect">
            <a:avLst/>
          </a:prstGeom>
          <a:solidFill>
            <a:schemeClr val="bg2"/>
          </a:solidFill>
          <a:ln w="15875">
            <a:solidFill>
              <a:srgbClr val="FF0000"/>
            </a:solidFill>
            <a:miter lim="800000"/>
            <a:headEnd/>
            <a:tailEnd/>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latin typeface="Arial" panose="020B0604020202020204" pitchFamily="34" charset="0"/>
                <a:cs typeface="Arial" panose="020B0604020202020204" pitchFamily="34" charset="0"/>
              </a:rPr>
              <a:t>10 km data lines</a:t>
            </a:r>
          </a:p>
          <a:p>
            <a:pPr eaLnBrk="1" hangingPunct="1">
              <a:spcBef>
                <a:spcPct val="0"/>
              </a:spcBef>
            </a:pPr>
            <a:r>
              <a:rPr lang="en-US" altLang="en-US" sz="1200" dirty="0">
                <a:latin typeface="Arial" panose="020B0604020202020204" pitchFamily="34" charset="0"/>
                <a:cs typeface="Arial" panose="020B0604020202020204" pitchFamily="34" charset="0"/>
              </a:rPr>
              <a:t>70 km cross lines</a:t>
            </a:r>
          </a:p>
          <a:p>
            <a:pPr eaLnBrk="1" hangingPunct="1">
              <a:spcBef>
                <a:spcPct val="0"/>
              </a:spcBef>
            </a:pPr>
            <a:r>
              <a:rPr lang="en-US" altLang="en-US" sz="1200" dirty="0">
                <a:latin typeface="Arial" panose="020B0604020202020204" pitchFamily="34" charset="0"/>
                <a:cs typeface="Arial" panose="020B0604020202020204" pitchFamily="34" charset="0"/>
              </a:rPr>
              <a:t>20,000 </a:t>
            </a:r>
            <a:r>
              <a:rPr lang="en-US" altLang="en-US" sz="1200" dirty="0" err="1">
                <a:latin typeface="Arial" panose="020B0604020202020204" pitchFamily="34" charset="0"/>
                <a:cs typeface="Arial" panose="020B0604020202020204" pitchFamily="34" charset="0"/>
              </a:rPr>
              <a:t>ft</a:t>
            </a:r>
            <a:r>
              <a:rPr lang="en-US" altLang="en-US" sz="1200" dirty="0">
                <a:latin typeface="Arial" panose="020B0604020202020204" pitchFamily="34" charset="0"/>
                <a:cs typeface="Arial" panose="020B0604020202020204" pitchFamily="34" charset="0"/>
              </a:rPr>
              <a:t> altitude</a:t>
            </a:r>
          </a:p>
          <a:p>
            <a:pPr eaLnBrk="1" hangingPunct="1">
              <a:spcBef>
                <a:spcPct val="0"/>
              </a:spcBef>
            </a:pPr>
            <a:r>
              <a:rPr lang="en-US" altLang="en-US" sz="1200" dirty="0">
                <a:latin typeface="Arial" panose="020B0604020202020204" pitchFamily="34" charset="0"/>
                <a:cs typeface="Arial" panose="020B0604020202020204" pitchFamily="34" charset="0"/>
              </a:rPr>
              <a:t>230 </a:t>
            </a:r>
            <a:r>
              <a:rPr lang="en-US" altLang="en-US" sz="1200" dirty="0" err="1">
                <a:latin typeface="Arial" panose="020B0604020202020204" pitchFamily="34" charset="0"/>
                <a:cs typeface="Arial" panose="020B0604020202020204" pitchFamily="34" charset="0"/>
              </a:rPr>
              <a:t>kt</a:t>
            </a:r>
            <a:r>
              <a:rPr lang="en-US" altLang="en-US" sz="1200" dirty="0">
                <a:latin typeface="Arial" panose="020B0604020202020204" pitchFamily="34" charset="0"/>
                <a:cs typeface="Arial" panose="020B0604020202020204" pitchFamily="34" charset="0"/>
              </a:rPr>
              <a:t> flight speed</a:t>
            </a:r>
          </a:p>
        </p:txBody>
      </p:sp>
      <p:pic>
        <p:nvPicPr>
          <p:cNvPr id="460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263" y="2535238"/>
            <a:ext cx="181133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p:cNvSpPr>
            <a:spLocks noChangeArrowheads="1"/>
          </p:cNvSpPr>
          <p:nvPr/>
        </p:nvSpPr>
        <p:spPr bwMode="auto">
          <a:xfrm>
            <a:off x="1535113" y="1538288"/>
            <a:ext cx="1220787" cy="841375"/>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endParaRPr lang="en-US" altLang="en-US" sz="1350">
              <a:solidFill>
                <a:srgbClr val="000000"/>
              </a:solidFill>
              <a:latin typeface="Arial" panose="020B0604020202020204" pitchFamily="34" charset="0"/>
              <a:cs typeface="Arial" panose="020B0604020202020204" pitchFamily="34" charset="0"/>
            </a:endParaRPr>
          </a:p>
        </p:txBody>
      </p:sp>
      <p:pic>
        <p:nvPicPr>
          <p:cNvPr id="4608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863" y="4122738"/>
            <a:ext cx="1084262"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26</a:t>
            </a:fld>
            <a:endParaRPr lang="en-US" altLang="en-US"/>
          </a:p>
        </p:txBody>
      </p:sp>
    </p:spTree>
    <p:extLst>
      <p:ext uri="{BB962C8B-B14F-4D97-AF65-F5344CB8AC3E}">
        <p14:creationId xmlns:p14="http://schemas.microsoft.com/office/powerpoint/2010/main" val="2703478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0114" y="629035"/>
            <a:ext cx="2869696" cy="584775"/>
          </a:xfrm>
          <a:prstGeom prst="rect">
            <a:avLst/>
          </a:prstGeom>
          <a:noFill/>
        </p:spPr>
        <p:txBody>
          <a:bodyPr wrap="none" rtlCol="0">
            <a:spAutoFit/>
          </a:bodyPr>
          <a:lstStyle/>
          <a:p>
            <a:pPr algn="ctr"/>
            <a:r>
              <a:rPr lang="en-US" sz="3200" b="1" dirty="0">
                <a:latin typeface="Arial" panose="020B0604020202020204" pitchFamily="34" charset="0"/>
                <a:cs typeface="Arial" panose="020B0604020202020204" pitchFamily="34" charset="0"/>
              </a:rPr>
              <a:t>Geoid Models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58" y="1995115"/>
            <a:ext cx="4455414" cy="2713692"/>
          </a:xfrm>
          <a:prstGeom prst="rect">
            <a:avLst/>
          </a:prstGeom>
        </p:spPr>
      </p:pic>
      <p:sp>
        <p:nvSpPr>
          <p:cNvPr id="5" name="TextBox 4"/>
          <p:cNvSpPr txBox="1"/>
          <p:nvPr/>
        </p:nvSpPr>
        <p:spPr>
          <a:xfrm>
            <a:off x="807875" y="4718498"/>
            <a:ext cx="3167983" cy="1015663"/>
          </a:xfrm>
          <a:prstGeom prst="rect">
            <a:avLst/>
          </a:prstGeom>
          <a:noFill/>
        </p:spPr>
        <p:txBody>
          <a:bodyPr wrap="none" rtlCol="0">
            <a:spAutoFit/>
          </a:bodyPr>
          <a:lstStyle/>
          <a:p>
            <a:pPr algn="ctr"/>
            <a:r>
              <a:rPr lang="en-US" sz="3000" dirty="0">
                <a:latin typeface="Times New Roman" panose="02020603050405020304" pitchFamily="18" charset="0"/>
                <a:cs typeface="Times New Roman" panose="02020603050405020304" pitchFamily="18" charset="0"/>
              </a:rPr>
              <a:t>GEOID12B</a:t>
            </a:r>
          </a:p>
          <a:p>
            <a:pPr algn="ctr"/>
            <a:r>
              <a:rPr lang="en-US" sz="3000" dirty="0">
                <a:latin typeface="Times New Roman" panose="02020603050405020304" pitchFamily="18" charset="0"/>
                <a:cs typeface="Times New Roman" panose="02020603050405020304" pitchFamily="18" charset="0"/>
              </a:rPr>
              <a:t>Hybrid (NAVD 88)</a:t>
            </a:r>
          </a:p>
        </p:txBody>
      </p:sp>
      <p:sp>
        <p:nvSpPr>
          <p:cNvPr id="6" name="TextBox 5"/>
          <p:cNvSpPr txBox="1"/>
          <p:nvPr/>
        </p:nvSpPr>
        <p:spPr>
          <a:xfrm>
            <a:off x="4552843" y="4705721"/>
            <a:ext cx="4509568" cy="1015663"/>
          </a:xfrm>
          <a:prstGeom prst="rect">
            <a:avLst/>
          </a:prstGeom>
          <a:noFill/>
        </p:spPr>
        <p:txBody>
          <a:bodyPr wrap="none" rtlCol="0">
            <a:spAutoFit/>
          </a:bodyPr>
          <a:lstStyle/>
          <a:p>
            <a:pPr algn="ctr"/>
            <a:r>
              <a:rPr lang="en-US" sz="3000" dirty="0">
                <a:latin typeface="Times New Roman" panose="02020603050405020304" pitchFamily="18" charset="0"/>
                <a:cs typeface="Times New Roman" panose="02020603050405020304" pitchFamily="18" charset="0"/>
              </a:rPr>
              <a:t>xGEOID18</a:t>
            </a:r>
          </a:p>
          <a:p>
            <a:pPr algn="ctr"/>
            <a:r>
              <a:rPr lang="en-US" sz="3000" dirty="0">
                <a:latin typeface="Times New Roman" panose="02020603050405020304" pitchFamily="18" charset="0"/>
                <a:cs typeface="Times New Roman" panose="02020603050405020304" pitchFamily="18" charset="0"/>
              </a:rPr>
              <a:t>Gravimetric (aka Scientific)</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7253" y="1982647"/>
            <a:ext cx="4280748" cy="2726160"/>
          </a:xfrm>
          <a:prstGeom prst="rect">
            <a:avLst/>
          </a:prstGeom>
        </p:spPr>
      </p:pic>
      <p:sp>
        <p:nvSpPr>
          <p:cNvPr id="8" name="TextBox 7"/>
          <p:cNvSpPr txBox="1"/>
          <p:nvPr/>
        </p:nvSpPr>
        <p:spPr>
          <a:xfrm>
            <a:off x="6042033" y="5626524"/>
            <a:ext cx="153118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Present/Future</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626271" y="5634807"/>
            <a:ext cx="131318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Past/Present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89944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z="3200" b="1" dirty="0" smtClean="0">
                <a:latin typeface="Arial" panose="020B0604020202020204" pitchFamily="34" charset="0"/>
                <a:cs typeface="Arial" panose="020B0604020202020204" pitchFamily="34" charset="0"/>
              </a:rPr>
              <a:t>Geoid Slope Validation Survey</a:t>
            </a:r>
          </a:p>
        </p:txBody>
      </p:sp>
      <p:pic>
        <p:nvPicPr>
          <p:cNvPr id="522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94607"/>
            <a:ext cx="3502025" cy="2627313"/>
          </a:xfrm>
        </p:spPr>
      </p:pic>
      <p:pic>
        <p:nvPicPr>
          <p:cNvPr id="5222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8700" y="1192213"/>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148138"/>
            <a:ext cx="35925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87800" y="3798888"/>
            <a:ext cx="4060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28</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1485900" y="2100263"/>
            <a:ext cx="4129088"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spcBef>
                <a:spcPct val="0"/>
              </a:spcBef>
              <a:buFont typeface="Wingdings" panose="05000000000000000000" pitchFamily="2" charset="2"/>
              <a:buNone/>
            </a:pPr>
            <a:endParaRPr lang="en-US" altLang="en-US" sz="1500">
              <a:solidFill>
                <a:schemeClr val="accent2"/>
              </a:solidFill>
              <a:latin typeface="Palatino Linotype" panose="02040502050505030304" pitchFamily="18" charset="0"/>
            </a:endParaRPr>
          </a:p>
          <a:p>
            <a:pPr eaLnBrk="1" hangingPunct="1">
              <a:spcBef>
                <a:spcPct val="0"/>
              </a:spcBef>
              <a:buFont typeface="Wingdings" panose="05000000000000000000" pitchFamily="2" charset="2"/>
              <a:buNone/>
            </a:pPr>
            <a:endParaRPr lang="en-US" altLang="en-US" sz="1500">
              <a:solidFill>
                <a:schemeClr val="accent2"/>
              </a:solidFill>
              <a:latin typeface="Palatino Linotype" panose="02040502050505030304" pitchFamily="18" charset="0"/>
            </a:endParaRPr>
          </a:p>
        </p:txBody>
      </p:sp>
      <p:pic>
        <p:nvPicPr>
          <p:cNvPr id="56323" name="Picture 4" descr="Wytheville CORS - photo by John Aa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3" y="4157663"/>
            <a:ext cx="2792412"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1343025"/>
            <a:ext cx="19907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5" name="Title 1"/>
          <p:cNvSpPr txBox="1">
            <a:spLocks/>
          </p:cNvSpPr>
          <p:nvPr/>
        </p:nvSpPr>
        <p:spPr bwMode="auto">
          <a:xfrm>
            <a:off x="-23813" y="7938"/>
            <a:ext cx="91440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dirty="0">
                <a:latin typeface="Arial" panose="020B0604020202020204" pitchFamily="34" charset="0"/>
                <a:cs typeface="Arial" panose="020B0604020202020204" pitchFamily="34" charset="0"/>
              </a:rPr>
              <a:t>Continuously Operating Reference Station (CORS) Network</a:t>
            </a:r>
          </a:p>
        </p:txBody>
      </p:sp>
      <p:sp>
        <p:nvSpPr>
          <p:cNvPr id="8" name="Content Placeholder 7"/>
          <p:cNvSpPr>
            <a:spLocks noGrp="1"/>
          </p:cNvSpPr>
          <p:nvPr>
            <p:ph sz="half" idx="1"/>
          </p:nvPr>
        </p:nvSpPr>
        <p:spPr>
          <a:xfrm>
            <a:off x="457200" y="1150938"/>
            <a:ext cx="4522788" cy="5094288"/>
          </a:xfrm>
        </p:spPr>
        <p:txBody>
          <a:bodyPr/>
          <a:lstStyle/>
          <a:p>
            <a:pPr>
              <a:defRPr/>
            </a:pPr>
            <a:r>
              <a:rPr lang="en-US" altLang="en-US" sz="2000" dirty="0" smtClean="0">
                <a:latin typeface="Arial" panose="020B0604020202020204" pitchFamily="34" charset="0"/>
                <a:cs typeface="Arial" panose="020B0604020202020204" pitchFamily="34" charset="0"/>
              </a:rPr>
              <a:t>Over 1200 permanent GNSS receivers </a:t>
            </a:r>
          </a:p>
          <a:p>
            <a:pPr>
              <a:defRPr/>
            </a:pPr>
            <a:r>
              <a:rPr lang="en-US" altLang="en-US" sz="2000" dirty="0" smtClean="0">
                <a:latin typeface="Arial" panose="020B0604020202020204" pitchFamily="34" charset="0"/>
                <a:cs typeface="Arial" panose="020B0604020202020204" pitchFamily="34" charset="0"/>
              </a:rPr>
              <a:t> The defining points of the NSRS</a:t>
            </a:r>
          </a:p>
          <a:p>
            <a:pPr>
              <a:defRPr/>
            </a:pPr>
            <a:endParaRPr lang="en-US" altLang="en-US" sz="2000" dirty="0" smtClean="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000" dirty="0" smtClean="0">
                <a:latin typeface="Arial" panose="020B0604020202020204" pitchFamily="34" charset="0"/>
                <a:cs typeface="Arial" panose="020B0604020202020204" pitchFamily="34" charset="0"/>
              </a:rPr>
              <a:t>Used for:</a:t>
            </a:r>
          </a:p>
          <a:p>
            <a:pPr marL="3429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Geodesy : Differential Positioning / Reference Frame definition</a:t>
            </a:r>
          </a:p>
          <a:p>
            <a:pPr marL="3429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Geophysics: Tectonic motions</a:t>
            </a:r>
          </a:p>
          <a:p>
            <a:pPr marL="3429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Surface Weather: Monitor and predict moisture content </a:t>
            </a:r>
          </a:p>
          <a:p>
            <a:pPr marL="342900" lvl="1" indent="-342900">
              <a:buFont typeface="Arial" panose="020B0604020202020204" pitchFamily="34" charset="0"/>
              <a:buChar char="•"/>
              <a:defRPr/>
            </a:pPr>
            <a:r>
              <a:rPr lang="en-US" altLang="en-US" sz="2000" dirty="0" smtClean="0">
                <a:latin typeface="Arial" panose="020B0604020202020204" pitchFamily="34" charset="0"/>
                <a:cs typeface="Arial" panose="020B0604020202020204" pitchFamily="34" charset="0"/>
              </a:rPr>
              <a:t>Space Weather:  Monitor and predict total electron content in ionosphere</a:t>
            </a:r>
            <a:endParaRPr lang="en-US" sz="2000" dirty="0">
              <a:latin typeface="Arial" panose="020B060402020202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pPr>
              <a:defRPr/>
            </a:pPr>
            <a:r>
              <a:rPr lang="en-US" smtClean="0"/>
              <a:t>April 4, 2019</a:t>
            </a:r>
            <a:endParaRPr lang="en-US"/>
          </a:p>
        </p:txBody>
      </p:sp>
      <p:sp>
        <p:nvSpPr>
          <p:cNvPr id="6" name="Slide Number Placeholder 5"/>
          <p:cNvSpPr>
            <a:spLocks noGrp="1"/>
          </p:cNvSpPr>
          <p:nvPr>
            <p:ph type="sldNum" sz="quarter" idx="12"/>
          </p:nvPr>
        </p:nvSpPr>
        <p:spPr/>
        <p:txBody>
          <a:bodyPr/>
          <a:lstStyle/>
          <a:p>
            <a:pPr>
              <a:defRPr/>
            </a:pPr>
            <a:fld id="{6A799426-379A-4C51-80F8-04695921DF74}" type="slidenum">
              <a:rPr lang="en-US" altLang="en-US" smtClean="0"/>
              <a:pPr>
                <a:defRPr/>
              </a:pPr>
              <a:t>29</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2-layer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172200" y="1874838"/>
            <a:ext cx="2857500" cy="4238625"/>
          </a:xfrm>
        </p:spPr>
      </p:pic>
      <p:sp>
        <p:nvSpPr>
          <p:cNvPr id="299011" name="Freeform 3"/>
          <p:cNvSpPr>
            <a:spLocks/>
          </p:cNvSpPr>
          <p:nvPr/>
        </p:nvSpPr>
        <p:spPr bwMode="auto">
          <a:xfrm>
            <a:off x="6248400" y="5638800"/>
            <a:ext cx="2667000" cy="381000"/>
          </a:xfrm>
          <a:custGeom>
            <a:avLst/>
            <a:gdLst>
              <a:gd name="T0" fmla="*/ 2147483647 w 1680"/>
              <a:gd name="T1" fmla="*/ 0 h 240"/>
              <a:gd name="T2" fmla="*/ 0 w 1680"/>
              <a:gd name="T3" fmla="*/ 2147483647 h 240"/>
              <a:gd name="T4" fmla="*/ 2147483647 w 1680"/>
              <a:gd name="T5" fmla="*/ 2147483647 h 240"/>
              <a:gd name="T6" fmla="*/ 2147483647 w 1680"/>
              <a:gd name="T7" fmla="*/ 2147483647 h 240"/>
              <a:gd name="T8" fmla="*/ 2147483647 w 1680"/>
              <a:gd name="T9" fmla="*/ 0 h 240"/>
              <a:gd name="T10" fmla="*/ 0 60000 65536"/>
              <a:gd name="T11" fmla="*/ 0 60000 65536"/>
              <a:gd name="T12" fmla="*/ 0 60000 65536"/>
              <a:gd name="T13" fmla="*/ 0 60000 65536"/>
              <a:gd name="T14" fmla="*/ 0 60000 65536"/>
              <a:gd name="T15" fmla="*/ 0 w 1680"/>
              <a:gd name="T16" fmla="*/ 0 h 240"/>
              <a:gd name="T17" fmla="*/ 1680 w 1680"/>
              <a:gd name="T18" fmla="*/ 240 h 240"/>
            </a:gdLst>
            <a:ahLst/>
            <a:cxnLst>
              <a:cxn ang="T10">
                <a:pos x="T0" y="T1"/>
              </a:cxn>
              <a:cxn ang="T11">
                <a:pos x="T2" y="T3"/>
              </a:cxn>
              <a:cxn ang="T12">
                <a:pos x="T4" y="T5"/>
              </a:cxn>
              <a:cxn ang="T13">
                <a:pos x="T6" y="T7"/>
              </a:cxn>
              <a:cxn ang="T14">
                <a:pos x="T8" y="T9"/>
              </a:cxn>
            </a:cxnLst>
            <a:rect l="T15" t="T16" r="T17" b="T18"/>
            <a:pathLst>
              <a:path w="1680" h="240">
                <a:moveTo>
                  <a:pt x="288" y="0"/>
                </a:moveTo>
                <a:lnTo>
                  <a:pt x="0" y="48"/>
                </a:lnTo>
                <a:lnTo>
                  <a:pt x="816" y="240"/>
                </a:lnTo>
                <a:lnTo>
                  <a:pt x="1680" y="48"/>
                </a:lnTo>
                <a:lnTo>
                  <a:pt x="1392" y="0"/>
                </a:lnTo>
              </a:path>
            </a:pathLst>
          </a:custGeom>
          <a:noFill/>
          <a:ln w="508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lIns="228528" tIns="0" rIns="0" bIns="0" anchor="ctr">
            <a:spAutoFit/>
          </a:bodyPr>
          <a:lstStyle/>
          <a:p>
            <a:endParaRPr lang="en-US"/>
          </a:p>
        </p:txBody>
      </p:sp>
      <p:sp>
        <p:nvSpPr>
          <p:cNvPr id="25604" name="Rectangle 4"/>
          <p:cNvSpPr>
            <a:spLocks noChangeArrowheads="1"/>
          </p:cNvSpPr>
          <p:nvPr/>
        </p:nvSpPr>
        <p:spPr bwMode="auto">
          <a:xfrm>
            <a:off x="228600" y="2286000"/>
            <a:ext cx="601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lnSpc>
                <a:spcPct val="75000"/>
              </a:lnSpc>
              <a:buFontTx/>
              <a:buNone/>
            </a:pPr>
            <a:r>
              <a:rPr lang="en-US" altLang="en-US" sz="2400" u="sng" dirty="0">
                <a:solidFill>
                  <a:srgbClr val="000000"/>
                </a:solidFill>
                <a:latin typeface="Arial" panose="020B0604020202020204" pitchFamily="34" charset="0"/>
              </a:rPr>
              <a:t>geodetic control (the NSRS) </a:t>
            </a:r>
            <a:r>
              <a:rPr lang="en-US" altLang="en-US" sz="2400" dirty="0">
                <a:solidFill>
                  <a:srgbClr val="000000"/>
                </a:solidFill>
                <a:latin typeface="Arial" panose="020B0604020202020204" pitchFamily="34" charset="0"/>
              </a:rPr>
              <a:t>is the foundation for all geospatial products.</a:t>
            </a:r>
          </a:p>
          <a:p>
            <a:pPr eaLnBrk="1" hangingPunct="1">
              <a:buFontTx/>
              <a:buChar char="•"/>
            </a:pPr>
            <a:endParaRPr lang="en-US" altLang="en-US" sz="1000" dirty="0">
              <a:solidFill>
                <a:srgbClr val="000000"/>
              </a:solidFill>
              <a:latin typeface="Arial" panose="020B0604020202020204" pitchFamily="34" charset="0"/>
            </a:endParaRPr>
          </a:p>
        </p:txBody>
      </p:sp>
      <p:sp>
        <p:nvSpPr>
          <p:cNvPr id="25605" name="Text Box 5"/>
          <p:cNvSpPr txBox="1">
            <a:spLocks noChangeArrowheads="1"/>
          </p:cNvSpPr>
          <p:nvPr/>
        </p:nvSpPr>
        <p:spPr bwMode="auto">
          <a:xfrm>
            <a:off x="228600" y="3276600"/>
            <a:ext cx="5410200" cy="554038"/>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28528" tIns="0" rIns="0" bIns="0">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spcBef>
                <a:spcPct val="0"/>
              </a:spcBef>
              <a:buFontTx/>
              <a:buNone/>
            </a:pPr>
            <a:r>
              <a:rPr lang="en-US" altLang="en-US" sz="1800" dirty="0">
                <a:solidFill>
                  <a:srgbClr val="1F497D"/>
                </a:solidFill>
                <a:latin typeface="Arial" panose="020B0604020202020204" pitchFamily="34" charset="0"/>
              </a:rPr>
              <a:t>without Geodetic Control as a “base map” layer, GIS applications will not work properly</a:t>
            </a:r>
          </a:p>
        </p:txBody>
      </p:sp>
      <p:sp>
        <p:nvSpPr>
          <p:cNvPr id="25606" name="Line 6"/>
          <p:cNvSpPr>
            <a:spLocks noChangeShapeType="1"/>
          </p:cNvSpPr>
          <p:nvPr/>
        </p:nvSpPr>
        <p:spPr bwMode="auto">
          <a:xfrm>
            <a:off x="5638800" y="3657600"/>
            <a:ext cx="457200" cy="1981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07" name="Rectangle 7"/>
          <p:cNvSpPr>
            <a:spLocks noChangeArrowheads="1"/>
          </p:cNvSpPr>
          <p:nvPr/>
        </p:nvSpPr>
        <p:spPr bwMode="auto">
          <a:xfrm>
            <a:off x="7938" y="381000"/>
            <a:ext cx="9144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nchor="ct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spcBef>
                <a:spcPct val="0"/>
              </a:spcBef>
              <a:buFontTx/>
              <a:buNone/>
            </a:pPr>
            <a:r>
              <a:rPr lang="en-US" altLang="en-US" sz="4000" b="1" i="1" dirty="0">
                <a:solidFill>
                  <a:schemeClr val="tx2"/>
                </a:solidFill>
                <a:latin typeface="Arial" panose="020B0604020202020204" pitchFamily="34" charset="0"/>
              </a:rPr>
              <a:t>Accurate</a:t>
            </a:r>
            <a:r>
              <a:rPr lang="en-US" altLang="en-US" sz="4000" b="1" dirty="0">
                <a:solidFill>
                  <a:schemeClr val="tx2"/>
                </a:solidFill>
                <a:latin typeface="Arial" panose="020B0604020202020204" pitchFamily="34" charset="0"/>
              </a:rPr>
              <a:t> positioning begins </a:t>
            </a:r>
            <a:br>
              <a:rPr lang="en-US" altLang="en-US" sz="4000" b="1" dirty="0">
                <a:solidFill>
                  <a:schemeClr val="tx2"/>
                </a:solidFill>
                <a:latin typeface="Arial" panose="020B0604020202020204" pitchFamily="34" charset="0"/>
              </a:rPr>
            </a:br>
            <a:r>
              <a:rPr lang="en-US" altLang="en-US" sz="4000" b="1" dirty="0">
                <a:solidFill>
                  <a:schemeClr val="tx2"/>
                </a:solidFill>
                <a:latin typeface="Arial" panose="020B0604020202020204" pitchFamily="34" charset="0"/>
              </a:rPr>
              <a:t>with </a:t>
            </a:r>
            <a:r>
              <a:rPr lang="en-US" altLang="en-US" sz="4000" b="1" i="1" dirty="0">
                <a:solidFill>
                  <a:schemeClr val="tx2"/>
                </a:solidFill>
                <a:latin typeface="Arial" panose="020B0604020202020204" pitchFamily="34" charset="0"/>
              </a:rPr>
              <a:t>accurate </a:t>
            </a:r>
            <a:r>
              <a:rPr lang="en-US" altLang="en-US" sz="4000" b="1" dirty="0">
                <a:solidFill>
                  <a:schemeClr val="tx2"/>
                </a:solidFill>
                <a:latin typeface="Arial" panose="020B0604020202020204" pitchFamily="34" charset="0"/>
              </a:rPr>
              <a:t>coordinates </a:t>
            </a:r>
          </a:p>
        </p:txBody>
      </p:sp>
      <p:grpSp>
        <p:nvGrpSpPr>
          <p:cNvPr id="25608" name="Group 5"/>
          <p:cNvGrpSpPr>
            <a:grpSpLocks/>
          </p:cNvGrpSpPr>
          <p:nvPr/>
        </p:nvGrpSpPr>
        <p:grpSpPr bwMode="auto">
          <a:xfrm>
            <a:off x="457200" y="3886200"/>
            <a:ext cx="3429000" cy="2438400"/>
            <a:chOff x="-1740" y="-3176"/>
            <a:chExt cx="6889" cy="5431"/>
          </a:xfrm>
        </p:grpSpPr>
        <p:pic>
          <p:nvPicPr>
            <p:cNvPr id="25609" name="Picture 6" descr="Bridge_split_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0" y="-2348"/>
              <a:ext cx="6639" cy="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 Box 7"/>
            <p:cNvSpPr txBox="1">
              <a:spLocks noChangeArrowheads="1"/>
            </p:cNvSpPr>
            <p:nvPr/>
          </p:nvSpPr>
          <p:spPr bwMode="auto">
            <a:xfrm rot="-5400000">
              <a:off x="2279" y="-615"/>
              <a:ext cx="5431"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50000"/>
                </a:spcBef>
                <a:buFontTx/>
                <a:buNone/>
              </a:pPr>
              <a:r>
                <a:rPr lang="en-US" altLang="en-US" sz="1000">
                  <a:solidFill>
                    <a:srgbClr val="000000"/>
                  </a:solidFill>
                  <a:latin typeface="Times New Roman" panose="02020603050405020304" pitchFamily="18" charset="0"/>
                </a:rPr>
                <a:t>Source: Zurich-American Insurance Group</a:t>
              </a:r>
            </a:p>
          </p:txBody>
        </p:sp>
      </p:gr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5BCC7E62-3230-40A6-836A-D98FEB6D525F}" type="slidenum">
              <a:rPr lang="en-US" altLang="en-US" smtClean="0"/>
              <a:pPr>
                <a:defRPr/>
              </a:pPr>
              <a:t>3</a:t>
            </a:fld>
            <a:endParaRPr lang="en-US" altLang="en-US"/>
          </a:p>
        </p:txBody>
      </p:sp>
    </p:spTree>
    <p:extLst>
      <p:ext uri="{BB962C8B-B14F-4D97-AF65-F5344CB8AC3E}">
        <p14:creationId xmlns:p14="http://schemas.microsoft.com/office/powerpoint/2010/main" val="1554519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afterEffect">
                                  <p:stCondLst>
                                    <p:cond delay="0"/>
                                  </p:stCondLst>
                                  <p:childTnLst>
                                    <p:animClr clrSpc="hsl" dir="cw">
                                      <p:cBhvr override="childStyle">
                                        <p:cTn id="6" dur="1000" fill="hold"/>
                                        <p:tgtEl>
                                          <p:spTgt spid="299011"/>
                                        </p:tgtEl>
                                        <p:attrNameLst>
                                          <p:attrName>style.color</p:attrName>
                                        </p:attrNameLst>
                                      </p:cBhvr>
                                      <p:by>
                                        <p:hsl h="10842353" s="0" l="0"/>
                                      </p:by>
                                    </p:animClr>
                                    <p:animClr clrSpc="hsl" dir="cw">
                                      <p:cBhvr>
                                        <p:cTn id="7" dur="1000" fill="hold"/>
                                        <p:tgtEl>
                                          <p:spTgt spid="299011"/>
                                        </p:tgtEl>
                                        <p:attrNameLst>
                                          <p:attrName>fillcolor</p:attrName>
                                        </p:attrNameLst>
                                      </p:cBhvr>
                                      <p:by>
                                        <p:hsl h="10842353" s="0" l="0"/>
                                      </p:by>
                                    </p:animClr>
                                    <p:animClr clrSpc="hsl" dir="cw">
                                      <p:cBhvr>
                                        <p:cTn id="8" dur="1000" fill="hold"/>
                                        <p:tgtEl>
                                          <p:spTgt spid="299011"/>
                                        </p:tgtEl>
                                        <p:attrNameLst>
                                          <p:attrName>stroke.color</p:attrName>
                                        </p:attrNameLst>
                                      </p:cBhvr>
                                      <p:by>
                                        <p:hsl h="10842353" s="0" l="0"/>
                                      </p:by>
                                    </p:animClr>
                                    <p:set>
                                      <p:cBhvr>
                                        <p:cTn id="9" dur="1000" fill="hold"/>
                                        <p:tgtEl>
                                          <p:spTgt spid="2990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806450"/>
            <a:ext cx="9129713"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a:xfrm>
            <a:off x="-23813" y="-79375"/>
            <a:ext cx="9144001" cy="1143000"/>
          </a:xfrm>
        </p:spPr>
        <p:txBody>
          <a:bodyPr/>
          <a:lstStyle/>
          <a:p>
            <a:pPr eaLnBrk="1" hangingPunct="1"/>
            <a:r>
              <a:rPr lang="en-US" altLang="en-US" sz="2400" b="1" dirty="0" smtClean="0">
                <a:latin typeface="Arial" panose="020B0604020202020204" pitchFamily="34" charset="0"/>
                <a:cs typeface="Arial" panose="020B0604020202020204" pitchFamily="34" charset="0"/>
              </a:rPr>
              <a:t>Continuously Operating Reference Station (CORS) Network</a:t>
            </a:r>
          </a:p>
        </p:txBody>
      </p:sp>
      <p:sp>
        <p:nvSpPr>
          <p:cNvPr id="54276" name="Content Placeholder 5"/>
          <p:cNvSpPr>
            <a:spLocks noGrp="1"/>
          </p:cNvSpPr>
          <p:nvPr>
            <p:ph sz="half" idx="1"/>
          </p:nvPr>
        </p:nvSpPr>
        <p:spPr>
          <a:xfrm>
            <a:off x="2597150" y="5888038"/>
            <a:ext cx="1895475" cy="603250"/>
          </a:xfrm>
          <a:solidFill>
            <a:schemeClr val="bg1"/>
          </a:solidFill>
          <a:ln w="19050">
            <a:solidFill>
              <a:srgbClr val="FF0000"/>
            </a:solidFill>
            <a:miter lim="800000"/>
            <a:headEnd/>
            <a:tailEnd/>
          </a:ln>
        </p:spPr>
        <p:txBody>
          <a:bodyPr/>
          <a:lstStyle/>
          <a:p>
            <a:pPr eaLnBrk="1" hangingPunct="1">
              <a:spcBef>
                <a:spcPts val="300"/>
              </a:spcBef>
            </a:pPr>
            <a:r>
              <a:rPr lang="en-US" altLang="en-US" sz="1400" b="1" smtClean="0">
                <a:cs typeface="Arial" panose="020B0604020202020204" pitchFamily="34" charset="0"/>
              </a:rPr>
              <a:t>2000 sites </a:t>
            </a:r>
          </a:p>
          <a:p>
            <a:pPr eaLnBrk="1" hangingPunct="1">
              <a:spcBef>
                <a:spcPts val="300"/>
              </a:spcBef>
            </a:pPr>
            <a:r>
              <a:rPr lang="en-US" altLang="en-US" sz="1400" b="1" smtClean="0">
                <a:cs typeface="Arial" panose="020B0604020202020204" pitchFamily="34" charset="0"/>
              </a:rPr>
              <a:t>225 organizations</a:t>
            </a:r>
          </a:p>
          <a:p>
            <a:pPr lvl="1" eaLnBrk="1" hangingPunct="1">
              <a:buFont typeface="Arial" panose="020B0604020202020204" pitchFamily="34" charset="0"/>
              <a:buNone/>
            </a:pPr>
            <a:endParaRPr lang="en-US" altLang="en-US" sz="2000" smtClean="0">
              <a:cs typeface="Arial" panose="020B0604020202020204" pitchFamily="34" charset="0"/>
            </a:endParaRPr>
          </a:p>
          <a:p>
            <a:pPr lvl="1" eaLnBrk="1" hangingPunct="1">
              <a:buFont typeface="Arial" panose="020B0604020202020204" pitchFamily="34" charset="0"/>
              <a:buNone/>
            </a:pPr>
            <a:endParaRPr lang="en-US" altLang="en-US" sz="2000" smtClean="0">
              <a:cs typeface="Arial" panose="020B0604020202020204" pitchFamily="34" charset="0"/>
            </a:endParaRPr>
          </a:p>
          <a:p>
            <a:pPr eaLnBrk="1" hangingPunct="1">
              <a:buFont typeface="Arial" panose="020B0604020202020204" pitchFamily="34" charset="0"/>
              <a:buNone/>
            </a:pPr>
            <a:endParaRPr lang="en-US" altLang="en-US" smtClean="0"/>
          </a:p>
        </p:txBody>
      </p:sp>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542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7DAAB2AC-5EC6-43D8-813B-B10F4D767EB2}" type="slidenum">
              <a:rPr lang="en-US" altLang="en-US" sz="1200" smtClean="0">
                <a:solidFill>
                  <a:srgbClr val="898989"/>
                </a:solidFill>
              </a:rPr>
              <a:pPr>
                <a:spcBef>
                  <a:spcPct val="0"/>
                </a:spcBef>
                <a:buFontTx/>
                <a:buNone/>
              </a:pPr>
              <a:t>30</a:t>
            </a:fld>
            <a:endParaRPr lang="en-US" altLang="en-US" sz="1200" smtClean="0">
              <a:solidFill>
                <a:srgbClr val="898989"/>
              </a:solidFill>
            </a:endParaRPr>
          </a:p>
        </p:txBody>
      </p:sp>
      <p:pic>
        <p:nvPicPr>
          <p:cNvPr id="542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6025" y="5607050"/>
            <a:ext cx="4110038" cy="12573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427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 y="4652963"/>
            <a:ext cx="19891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3550" y="754255"/>
            <a:ext cx="8223250" cy="610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2">
            <a:extLst>
              <a:ext uri="{28A0092B-C50C-407E-A947-70E740481C1C}">
                <a14:useLocalDpi xmlns:a14="http://schemas.microsoft.com/office/drawing/2010/main" val="0"/>
              </a:ext>
            </a:extLst>
          </a:blip>
          <a:srcRect l="12128" t="19901" r="9515" b="20398"/>
          <a:stretch>
            <a:fillRect/>
          </a:stretch>
        </p:blipFill>
        <p:spPr bwMode="auto">
          <a:xfrm>
            <a:off x="0" y="1625600"/>
            <a:ext cx="5732463"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
          <p:cNvPicPr>
            <a:picLocks noChangeAspect="1"/>
          </p:cNvPicPr>
          <p:nvPr/>
        </p:nvPicPr>
        <p:blipFill>
          <a:blip r:embed="rId3">
            <a:extLst>
              <a:ext uri="{28A0092B-C50C-407E-A947-70E740481C1C}">
                <a14:useLocalDpi xmlns:a14="http://schemas.microsoft.com/office/drawing/2010/main" val="0"/>
              </a:ext>
            </a:extLst>
          </a:blip>
          <a:srcRect l="12312" t="12128" r="9515" b="11754"/>
          <a:stretch>
            <a:fillRect/>
          </a:stretch>
        </p:blipFill>
        <p:spPr bwMode="auto">
          <a:xfrm>
            <a:off x="4735513" y="3638550"/>
            <a:ext cx="440848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itle 6"/>
          <p:cNvSpPr txBox="1">
            <a:spLocks/>
          </p:cNvSpPr>
          <p:nvPr/>
        </p:nvSpPr>
        <p:spPr bwMode="auto">
          <a:xfrm>
            <a:off x="0" y="2603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dirty="0">
                <a:latin typeface="Arial" panose="020B0604020202020204" pitchFamily="34" charset="0"/>
                <a:cs typeface="Arial" panose="020B0604020202020204" pitchFamily="34" charset="0"/>
              </a:rPr>
              <a:t>NGS Multi-year CORS Solution-2 Processing</a:t>
            </a:r>
          </a:p>
          <a:p>
            <a:pPr algn="ctr">
              <a:spcBef>
                <a:spcPct val="0"/>
              </a:spcBef>
              <a:buFontTx/>
              <a:buNone/>
            </a:pPr>
            <a:r>
              <a:rPr lang="en-US" altLang="en-US" dirty="0">
                <a:latin typeface="Arial" panose="020B0604020202020204" pitchFamily="34" charset="0"/>
                <a:cs typeface="Arial" panose="020B0604020202020204" pitchFamily="34" charset="0"/>
              </a:rPr>
              <a:t>Transitioning to ITRF2014/IGS14 (@2010.00)</a:t>
            </a:r>
          </a:p>
        </p:txBody>
      </p:sp>
      <p:pic>
        <p:nvPicPr>
          <p:cNvPr id="11162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485900"/>
            <a:ext cx="22669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Box 1"/>
          <p:cNvSpPr txBox="1">
            <a:spLocks noChangeArrowheads="1"/>
          </p:cNvSpPr>
          <p:nvPr/>
        </p:nvSpPr>
        <p:spPr bwMode="auto">
          <a:xfrm>
            <a:off x="450850" y="4975848"/>
            <a:ext cx="40577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2800" dirty="0">
                <a:latin typeface="Arial" panose="020B0604020202020204" pitchFamily="34" charset="0"/>
                <a:cs typeface="Arial" panose="020B0604020202020204" pitchFamily="34" charset="0"/>
              </a:rPr>
              <a:t>1996 -2016 data</a:t>
            </a:r>
          </a:p>
          <a:p>
            <a:pPr>
              <a:spcBef>
                <a:spcPct val="0"/>
              </a:spcBef>
            </a:pPr>
            <a:r>
              <a:rPr lang="en-US" altLang="en-US" sz="2800" dirty="0">
                <a:latin typeface="Arial" panose="020B0604020202020204" pitchFamily="34" charset="0"/>
                <a:cs typeface="Arial" panose="020B0604020202020204" pitchFamily="34" charset="0"/>
              </a:rPr>
              <a:t>3050 stations</a:t>
            </a:r>
          </a:p>
          <a:p>
            <a:pPr>
              <a:spcBef>
                <a:spcPct val="0"/>
              </a:spcBef>
            </a:pPr>
            <a:r>
              <a:rPr lang="en-US" altLang="en-US" sz="2800" dirty="0">
                <a:latin typeface="Arial" panose="020B0604020202020204" pitchFamily="34" charset="0"/>
                <a:cs typeface="Arial" panose="020B0604020202020204" pitchFamily="34" charset="0"/>
              </a:rPr>
              <a:t>25 </a:t>
            </a:r>
            <a:r>
              <a:rPr lang="en-US" altLang="en-US" sz="2800" dirty="0" err="1">
                <a:latin typeface="Arial" panose="020B0604020202020204" pitchFamily="34" charset="0"/>
                <a:cs typeface="Arial" panose="020B0604020202020204" pitchFamily="34" charset="0"/>
              </a:rPr>
              <a:t>TerraBytes</a:t>
            </a:r>
            <a:r>
              <a:rPr lang="en-US" altLang="en-US" sz="2800" dirty="0">
                <a:latin typeface="Arial" panose="020B0604020202020204" pitchFamily="34" charset="0"/>
                <a:cs typeface="Arial" panose="020B0604020202020204" pitchFamily="34" charset="0"/>
              </a:rPr>
              <a:t> of data</a:t>
            </a:r>
          </a:p>
        </p:txBody>
      </p:sp>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1116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4B79784-0AB0-4EB9-92FD-05E59F8AF8B5}" type="slidenum">
              <a:rPr lang="en-US" altLang="en-US" sz="1200" smtClean="0">
                <a:solidFill>
                  <a:srgbClr val="898989"/>
                </a:solidFill>
              </a:rPr>
              <a:pPr>
                <a:spcBef>
                  <a:spcPct val="0"/>
                </a:spcBef>
                <a:buFontTx/>
                <a:buNone/>
              </a:pPr>
              <a:t>31</a:t>
            </a:fld>
            <a:endParaRPr lang="en-US" altLang="en-US" sz="1200" dirty="0" smtClean="0">
              <a:solidFill>
                <a:srgbClr val="898989"/>
              </a:solidFill>
            </a:endParaRPr>
          </a:p>
        </p:txBody>
      </p:sp>
    </p:spTree>
    <p:extLst>
      <p:ext uri="{BB962C8B-B14F-4D97-AF65-F5344CB8AC3E}">
        <p14:creationId xmlns:p14="http://schemas.microsoft.com/office/powerpoint/2010/main" val="301051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778125" y="708701"/>
            <a:ext cx="4876800" cy="227013"/>
          </a:xfrm>
        </p:spPr>
        <p:txBody>
          <a:bodyPr/>
          <a:lstStyle/>
          <a:p>
            <a:pPr eaLnBrk="1" hangingPunct="1"/>
            <a:r>
              <a:rPr lang="en-US" altLang="en-US" sz="3200" b="1" dirty="0" smtClean="0">
                <a:latin typeface="Arial" panose="020B0604020202020204" pitchFamily="34" charset="0"/>
                <a:cs typeface="Arial" panose="020B0604020202020204" pitchFamily="34" charset="0"/>
              </a:rPr>
              <a:t>GPS Satellite Orbits</a:t>
            </a:r>
            <a:r>
              <a:rPr lang="en-US" altLang="en-US" sz="4800" dirty="0" smtClean="0">
                <a:latin typeface="Arial" panose="020B0604020202020204" pitchFamily="34" charset="0"/>
                <a:cs typeface="Arial" panose="020B0604020202020204" pitchFamily="34" charset="0"/>
              </a:rPr>
              <a:t>		 </a:t>
            </a:r>
          </a:p>
        </p:txBody>
      </p:sp>
      <p:sp>
        <p:nvSpPr>
          <p:cNvPr id="36869" name="Rectangle 11"/>
          <p:cNvSpPr>
            <a:spLocks noChangeArrowheads="1"/>
          </p:cNvSpPr>
          <p:nvPr/>
        </p:nvSpPr>
        <p:spPr bwMode="auto">
          <a:xfrm>
            <a:off x="122238" y="2057400"/>
            <a:ext cx="447516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Gill Sans MT" pitchFamily="34" charset="0"/>
              </a:defRPr>
            </a:lvl1pPr>
            <a:lvl2pPr marL="742950" indent="-285750" eaLnBrk="0" hangingPunct="0">
              <a:spcBef>
                <a:spcPct val="20000"/>
              </a:spcBef>
              <a:buFont typeface="Arial" pitchFamily="34" charset="0"/>
              <a:buChar char="–"/>
              <a:defRPr sz="2800">
                <a:solidFill>
                  <a:schemeClr val="tx1"/>
                </a:solidFill>
                <a:latin typeface="Gill Sans MT" pitchFamily="34" charset="0"/>
              </a:defRPr>
            </a:lvl2pPr>
            <a:lvl3pPr marL="1143000" indent="-228600" eaLnBrk="0" hangingPunct="0">
              <a:spcBef>
                <a:spcPct val="20000"/>
              </a:spcBef>
              <a:buFont typeface="Arial" pitchFamily="34" charset="0"/>
              <a:buChar char="•"/>
              <a:defRPr sz="2400">
                <a:solidFill>
                  <a:schemeClr val="tx1"/>
                </a:solidFill>
                <a:latin typeface="Gill Sans MT" pitchFamily="34" charset="0"/>
              </a:defRPr>
            </a:lvl3pPr>
            <a:lvl4pPr marL="1600200" indent="-228600" eaLnBrk="0" hangingPunct="0">
              <a:spcBef>
                <a:spcPct val="20000"/>
              </a:spcBef>
              <a:buFont typeface="Arial" pitchFamily="34" charset="0"/>
              <a:buChar char="–"/>
              <a:defRPr sz="2000">
                <a:solidFill>
                  <a:schemeClr val="tx1"/>
                </a:solidFill>
                <a:latin typeface="Gill Sans MT" pitchFamily="34" charset="0"/>
              </a:defRPr>
            </a:lvl4pPr>
            <a:lvl5pPr marL="2057400" indent="-228600" eaLnBrk="0" hangingPunct="0">
              <a:spcBef>
                <a:spcPct val="20000"/>
              </a:spcBef>
              <a:buFont typeface="Arial" pitchFamily="34" charset="0"/>
              <a:buChar char="»"/>
              <a:defRPr sz="2000">
                <a:solidFill>
                  <a:schemeClr val="tx1"/>
                </a:solidFill>
                <a:latin typeface="Gill Sans MT"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defRPr>
            </a:lvl9pPr>
          </a:lstStyle>
          <a:p>
            <a:pPr marL="0" indent="0" eaLnBrk="1" hangingPunct="1">
              <a:buFont typeface="Arial" pitchFamily="34" charset="0"/>
              <a:buNone/>
              <a:defRPr/>
            </a:pPr>
            <a:r>
              <a:rPr lang="en-US" sz="2000" dirty="0" smtClean="0">
                <a:latin typeface="Arial" panose="020B0604020202020204" pitchFamily="34" charset="0"/>
              </a:rPr>
              <a:t>NGS is one of several Analysis Centers (AC) of the International Global Navigation Satellite Systems Service (IGS).</a:t>
            </a:r>
          </a:p>
          <a:p>
            <a:pPr eaLnBrk="1" hangingPunct="1">
              <a:defRPr/>
            </a:pPr>
            <a:r>
              <a:rPr lang="en-US" sz="2000" dirty="0" smtClean="0">
                <a:latin typeface="Arial" panose="020B0604020202020204" pitchFamily="34" charset="0"/>
              </a:rPr>
              <a:t>The accuracy of a user-determined GPS position is directly related to the accuracy of the GPS orbit information used. </a:t>
            </a:r>
          </a:p>
          <a:p>
            <a:pPr eaLnBrk="1" hangingPunct="1">
              <a:defRPr/>
            </a:pPr>
            <a:r>
              <a:rPr lang="en-US" sz="2000" dirty="0" smtClean="0">
                <a:latin typeface="Arial" panose="020B0604020202020204" pitchFamily="34" charset="0"/>
              </a:rPr>
              <a:t>Data from Continuously Operating Reference Stations (CORS) and IGS stations are used to determine GPS satellite orbits, station positions, and Earth orientation.</a:t>
            </a:r>
            <a:endParaRPr lang="en-US" altLang="en-US" sz="2000" dirty="0" smtClean="0">
              <a:latin typeface="Arial" pitchFamily="34" charset="0"/>
            </a:endParaRPr>
          </a:p>
        </p:txBody>
      </p:sp>
      <p:sp>
        <p:nvSpPr>
          <p:cNvPr id="32772" name="Rectangle 1"/>
          <p:cNvSpPr>
            <a:spLocks noChangeArrowheads="1"/>
          </p:cNvSpPr>
          <p:nvPr/>
        </p:nvSpPr>
        <p:spPr bwMode="auto">
          <a:xfrm>
            <a:off x="2870200" y="990600"/>
            <a:ext cx="345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Arial" panose="020B0604020202020204" pitchFamily="34" charset="0"/>
                <a:hlinkClick r:id="rId3"/>
              </a:rPr>
              <a:t>http://www.ngs.noaa.gov/orbits/</a:t>
            </a:r>
            <a:r>
              <a:rPr lang="en-US" altLang="en-US" sz="1800">
                <a:latin typeface="Arial" panose="020B0604020202020204" pitchFamily="34" charset="0"/>
              </a:rPr>
              <a:t> </a:t>
            </a:r>
          </a:p>
        </p:txBody>
      </p:sp>
      <p:pic>
        <p:nvPicPr>
          <p:cNvPr id="327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113" y="1895475"/>
            <a:ext cx="4643437"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638" y="4202113"/>
            <a:ext cx="2357437"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5603875"/>
            <a:ext cx="11890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895725"/>
            <a:ext cx="1189038"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482600" y="533400"/>
            <a:ext cx="1463675" cy="1122363"/>
          </a:xfrm>
          <a:prstGeom prst="roundRect">
            <a:avLst/>
          </a:prstGeom>
          <a:blipFill rotWithShape="0">
            <a:blip r:embed="rId8" cstate="screen">
              <a:extLst>
                <a:ext uri="{28A0092B-C50C-407E-A947-70E740481C1C}">
                  <a14:useLocalDpi xmlns:a14="http://schemas.microsoft.com/office/drawing/2010/main"/>
                </a:ext>
              </a:extLst>
            </a:blip>
            <a:stretch>
              <a:fillRect/>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6A799426-379A-4C51-80F8-04695921DF74}" type="slidenum">
              <a:rPr lang="en-US" altLang="en-US" smtClean="0"/>
              <a:pPr>
                <a:defRPr/>
              </a:pPr>
              <a:t>32</a:t>
            </a:fld>
            <a:endParaRPr lang="en-US" altLang="en-US"/>
          </a:p>
        </p:txBody>
      </p:sp>
    </p:spTree>
    <p:extLst>
      <p:ext uri="{BB962C8B-B14F-4D97-AF65-F5344CB8AC3E}">
        <p14:creationId xmlns:p14="http://schemas.microsoft.com/office/powerpoint/2010/main" val="22993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3" descr="OPUS schemati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1075" y="260350"/>
            <a:ext cx="459581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11" descr="DanglingRope DR2 disk small"/>
          <p:cNvPicPr>
            <a:picLocks noChangeArrowheads="1"/>
          </p:cNvPicPr>
          <p:nvPr/>
        </p:nvPicPr>
        <p:blipFill>
          <a:blip r:embed="rId4">
            <a:extLst>
              <a:ext uri="{28A0092B-C50C-407E-A947-70E740481C1C}">
                <a14:useLocalDpi xmlns:a14="http://schemas.microsoft.com/office/drawing/2010/main" val="0"/>
              </a:ext>
            </a:extLst>
          </a:blip>
          <a:srcRect l="8496" t="5078" r="11719" b="9766"/>
          <a:stretch>
            <a:fillRect/>
          </a:stretch>
        </p:blipFill>
        <p:spPr bwMode="auto">
          <a:xfrm>
            <a:off x="0" y="1425575"/>
            <a:ext cx="23066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Line 13"/>
          <p:cNvSpPr>
            <a:spLocks noChangeShapeType="1"/>
          </p:cNvSpPr>
          <p:nvPr/>
        </p:nvSpPr>
        <p:spPr bwMode="auto">
          <a:xfrm flipV="1">
            <a:off x="1227138" y="1978025"/>
            <a:ext cx="3919537" cy="220663"/>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pic>
        <p:nvPicPr>
          <p:cNvPr id="107525" name="Picture 12" descr="104_0463"/>
          <p:cNvPicPr>
            <a:picLocks noChangeArrowheads="1"/>
          </p:cNvPicPr>
          <p:nvPr/>
        </p:nvPicPr>
        <p:blipFill>
          <a:blip r:embed="rId5">
            <a:lum bright="-12000" contrast="18000"/>
            <a:extLst>
              <a:ext uri="{28A0092B-C50C-407E-A947-70E740481C1C}">
                <a14:useLocalDpi xmlns:a14="http://schemas.microsoft.com/office/drawing/2010/main" val="0"/>
              </a:ext>
            </a:extLst>
          </a:blip>
          <a:srcRect l="15070" t="23425" r="14583"/>
          <a:stretch>
            <a:fillRect/>
          </a:stretch>
        </p:blipFill>
        <p:spPr bwMode="auto">
          <a:xfrm>
            <a:off x="6846888" y="1509713"/>
            <a:ext cx="229711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9"/>
          <p:cNvSpPr txBox="1">
            <a:spLocks noChangeArrowheads="1"/>
          </p:cNvSpPr>
          <p:nvPr/>
        </p:nvSpPr>
        <p:spPr bwMode="auto">
          <a:xfrm>
            <a:off x="0" y="3060700"/>
            <a:ext cx="9144000" cy="279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150000"/>
              </a:lnSpc>
              <a:buFontTx/>
              <a:buChar char="•"/>
              <a:defRPr/>
            </a:pPr>
            <a:r>
              <a:rPr lang="en-US" sz="2400" dirty="0" smtClean="0">
                <a:latin typeface="Arial" panose="020B0604020202020204" pitchFamily="34" charset="0"/>
                <a:cs typeface="Arial" panose="020B0604020202020204" pitchFamily="34" charset="0"/>
              </a:rPr>
              <a:t>upload L1/L2 GPS data &gt;&gt;&gt; solution via email in minutes    </a:t>
            </a:r>
          </a:p>
          <a:p>
            <a:pPr marL="800100" lvl="1" indent="-342900" eaLnBrk="1" hangingPunct="1">
              <a:lnSpc>
                <a:spcPct val="150000"/>
              </a:lnSpc>
              <a:buFont typeface="Wingdings" pitchFamily="2" charset="2"/>
              <a:buChar char="Ø"/>
              <a:defRPr/>
            </a:pPr>
            <a:r>
              <a:rPr lang="en-US" sz="2400" dirty="0" smtClean="0">
                <a:latin typeface="Arial" panose="020B0604020202020204" pitchFamily="34" charset="0"/>
                <a:cs typeface="Arial" panose="020B0604020202020204" pitchFamily="34" charset="0"/>
              </a:rPr>
              <a:t>OPUS-RS (Rapid Static) ----15 min to 2 </a:t>
            </a:r>
            <a:r>
              <a:rPr lang="en-US" sz="2400" dirty="0" err="1" smtClean="0">
                <a:latin typeface="Arial" panose="020B0604020202020204" pitchFamily="34" charset="0"/>
                <a:cs typeface="Arial" panose="020B0604020202020204" pitchFamily="34" charset="0"/>
              </a:rPr>
              <a:t>hr</a:t>
            </a:r>
            <a:r>
              <a:rPr lang="en-US" sz="2400" dirty="0" smtClean="0">
                <a:latin typeface="Arial" panose="020B0604020202020204" pitchFamily="34" charset="0"/>
                <a:cs typeface="Arial" panose="020B0604020202020204" pitchFamily="34" charset="0"/>
              </a:rPr>
              <a:t> (per CORS)</a:t>
            </a:r>
          </a:p>
          <a:p>
            <a:pPr lvl="1" eaLnBrk="1" hangingPunct="1">
              <a:lnSpc>
                <a:spcPct val="150000"/>
              </a:lnSpc>
              <a:buFont typeface="Wingdings" pitchFamily="2" charset="2"/>
              <a:buChar char="Ø"/>
              <a:defRPr/>
            </a:pPr>
            <a:r>
              <a:rPr lang="en-US" sz="2400" dirty="0" smtClean="0">
                <a:latin typeface="Arial" panose="020B0604020202020204" pitchFamily="34" charset="0"/>
                <a:cs typeface="Arial" panose="020B0604020202020204" pitchFamily="34" charset="0"/>
              </a:rPr>
              <a:t>OPUS-S (Static) ---- 2 to 48 </a:t>
            </a:r>
            <a:r>
              <a:rPr lang="en-US" sz="2400" dirty="0" err="1" smtClean="0">
                <a:latin typeface="Arial" panose="020B0604020202020204" pitchFamily="34" charset="0"/>
                <a:cs typeface="Arial" panose="020B0604020202020204" pitchFamily="34" charset="0"/>
              </a:rPr>
              <a:t>hr</a:t>
            </a:r>
            <a:r>
              <a:rPr lang="en-US" sz="2400" dirty="0" smtClean="0">
                <a:latin typeface="Arial" panose="020B0604020202020204" pitchFamily="34" charset="0"/>
                <a:cs typeface="Arial" panose="020B0604020202020204" pitchFamily="34" charset="0"/>
              </a:rPr>
              <a:t> (anywhere)</a:t>
            </a:r>
          </a:p>
          <a:p>
            <a:pPr lvl="1" eaLnBrk="1" hangingPunct="1">
              <a:lnSpc>
                <a:spcPct val="150000"/>
              </a:lnSpc>
              <a:buFont typeface="Wingdings" pitchFamily="2" charset="2"/>
              <a:buChar char="Ø"/>
              <a:defRPr/>
            </a:pPr>
            <a:r>
              <a:rPr lang="en-US" sz="2400" dirty="0" smtClean="0">
                <a:latin typeface="Arial" panose="020B0604020202020204" pitchFamily="34" charset="0"/>
                <a:cs typeface="Arial" panose="020B0604020202020204" pitchFamily="34" charset="0"/>
              </a:rPr>
              <a:t>OPUS-DB (Database) --- sharing of results </a:t>
            </a:r>
          </a:p>
          <a:p>
            <a:pPr lvl="1" eaLnBrk="1" hangingPunct="1">
              <a:lnSpc>
                <a:spcPct val="150000"/>
              </a:lnSpc>
              <a:buFont typeface="Wingdings" pitchFamily="2" charset="2"/>
              <a:buChar char="Ø"/>
              <a:defRPr/>
            </a:pPr>
            <a:r>
              <a:rPr lang="en-US" sz="2400" dirty="0" smtClean="0">
                <a:latin typeface="Arial" panose="020B0604020202020204" pitchFamily="34" charset="0"/>
                <a:cs typeface="Arial" panose="020B0604020202020204" pitchFamily="34" charset="0"/>
              </a:rPr>
              <a:t>OPUS-Projects --- network of multi-stations/occupations</a:t>
            </a:r>
          </a:p>
        </p:txBody>
      </p:sp>
      <p:sp>
        <p:nvSpPr>
          <p:cNvPr id="29703" name="Text Box 10"/>
          <p:cNvSpPr txBox="1">
            <a:spLocks noChangeArrowheads="1"/>
          </p:cNvSpPr>
          <p:nvPr/>
        </p:nvSpPr>
        <p:spPr bwMode="auto">
          <a:xfrm>
            <a:off x="61913" y="628650"/>
            <a:ext cx="8974137" cy="584775"/>
          </a:xfrm>
          <a:prstGeom prst="rect">
            <a:avLst/>
          </a:prstGeom>
          <a:noFill/>
          <a:ln>
            <a:noFill/>
          </a:ln>
        </p:spPr>
        <p:txBody>
          <a:bodyPr>
            <a:spAutoFit/>
          </a:bodyPr>
          <a:lstStyle>
            <a:lvl1pPr marL="342900" indent="-342900"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defRPr/>
            </a:pPr>
            <a:r>
              <a:rPr lang="en-US" sz="3200"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Online Positioning User Service (OPUS)</a:t>
            </a:r>
          </a:p>
        </p:txBody>
      </p:sp>
      <p:sp>
        <p:nvSpPr>
          <p:cNvPr id="107529" name="Line 13"/>
          <p:cNvSpPr>
            <a:spLocks noChangeShapeType="1"/>
          </p:cNvSpPr>
          <p:nvPr/>
        </p:nvSpPr>
        <p:spPr bwMode="auto">
          <a:xfrm flipV="1">
            <a:off x="6334125" y="2198688"/>
            <a:ext cx="1662113" cy="557212"/>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quarter" idx="10"/>
          </p:nvPr>
        </p:nvSpPr>
        <p:spPr/>
        <p:txBody>
          <a:bodyPr/>
          <a:lstStyle/>
          <a:p>
            <a:pPr>
              <a:defRPr/>
            </a:pPr>
            <a:r>
              <a:rPr lang="en-US" smtClean="0"/>
              <a:t>April 4, 2019</a:t>
            </a:r>
            <a:endParaRPr lang="en-US" dirty="0"/>
          </a:p>
        </p:txBody>
      </p:sp>
      <p:sp>
        <p:nvSpPr>
          <p:cNvPr id="107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0B09B55-C992-4FAA-AB52-C1F25C4241FE}" type="slidenum">
              <a:rPr lang="en-US" altLang="en-US" sz="1200" smtClean="0">
                <a:solidFill>
                  <a:srgbClr val="898989"/>
                </a:solidFill>
              </a:rPr>
              <a:pPr>
                <a:spcBef>
                  <a:spcPct val="0"/>
                </a:spcBef>
                <a:buFontTx/>
                <a:buNone/>
              </a:pPr>
              <a:t>33</a:t>
            </a:fld>
            <a:endParaRPr lang="en-US" altLang="en-US" sz="1200" smtClean="0">
              <a:solidFill>
                <a:srgbClr val="898989"/>
              </a:solidFill>
            </a:endParaRPr>
          </a:p>
        </p:txBody>
      </p:sp>
    </p:spTree>
    <p:extLst>
      <p:ext uri="{BB962C8B-B14F-4D97-AF65-F5344CB8AC3E}">
        <p14:creationId xmlns:p14="http://schemas.microsoft.com/office/powerpoint/2010/main" val="3021919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panose="020B0604020202020204" pitchFamily="34" charset="0"/>
                <a:cs typeface="Arial" panose="020B0604020202020204" pitchFamily="34" charset="0"/>
              </a:rPr>
              <a:t>A (very) brief history of NAD 83</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3876" y="1417638"/>
            <a:ext cx="5681785" cy="5217624"/>
          </a:xfrm>
        </p:spPr>
        <p:txBody>
          <a:bodyPr>
            <a:normAutofit fontScale="70000" lnSpcReduction="20000"/>
          </a:bodyPr>
          <a:lstStyle/>
          <a:p>
            <a:r>
              <a:rPr lang="en-US" dirty="0" smtClean="0">
                <a:latin typeface="Arial" panose="020B0604020202020204" pitchFamily="34" charset="0"/>
                <a:cs typeface="Arial" panose="020B0604020202020204" pitchFamily="34" charset="0"/>
              </a:rPr>
              <a:t>Original realization completed in 1986</a:t>
            </a:r>
          </a:p>
          <a:p>
            <a:pPr lvl="1"/>
            <a:r>
              <a:rPr lang="en-US" dirty="0" smtClean="0">
                <a:latin typeface="Arial" panose="020B0604020202020204" pitchFamily="34" charset="0"/>
                <a:cs typeface="Arial" panose="020B0604020202020204" pitchFamily="34" charset="0"/>
              </a:rPr>
              <a:t>Consisted (almost) entirely of classical (optical) observations</a:t>
            </a:r>
          </a:p>
          <a:p>
            <a:r>
              <a:rPr lang="en-US" dirty="0" smtClean="0">
                <a:latin typeface="Arial" panose="020B0604020202020204" pitchFamily="34" charset="0"/>
                <a:cs typeface="Arial" panose="020B0604020202020204" pitchFamily="34" charset="0"/>
              </a:rPr>
              <a:t>“High Accuracy Reference Networks” (HARN) and Federal Base Network (FBN)realizations</a:t>
            </a:r>
          </a:p>
          <a:p>
            <a:pPr lvl="1"/>
            <a:r>
              <a:rPr lang="en-US" dirty="0" smtClean="0">
                <a:latin typeface="Arial" panose="020B0604020202020204" pitchFamily="34" charset="0"/>
                <a:cs typeface="Arial" panose="020B0604020202020204" pitchFamily="34" charset="0"/>
              </a:rPr>
              <a:t>Done in 1990s and early 2000s, essentially state-by-state</a:t>
            </a:r>
          </a:p>
          <a:p>
            <a:pPr lvl="1"/>
            <a:r>
              <a:rPr lang="en-US" dirty="0" smtClean="0">
                <a:latin typeface="Arial" panose="020B0604020202020204" pitchFamily="34" charset="0"/>
                <a:cs typeface="Arial" panose="020B0604020202020204" pitchFamily="34" charset="0"/>
              </a:rPr>
              <a:t>Based on GNSS but classical stations included in adjustments</a:t>
            </a:r>
          </a:p>
          <a:p>
            <a:r>
              <a:rPr lang="en-US" dirty="0" smtClean="0">
                <a:latin typeface="Arial" panose="020B0604020202020204" pitchFamily="34" charset="0"/>
                <a:cs typeface="Arial" panose="020B0604020202020204" pitchFamily="34" charset="0"/>
              </a:rPr>
              <a:t>National Re-Adjustment of 2007</a:t>
            </a:r>
          </a:p>
          <a:p>
            <a:pPr lvl="1"/>
            <a:r>
              <a:rPr lang="en-US" dirty="0" smtClean="0">
                <a:latin typeface="Arial" panose="020B0604020202020204" pitchFamily="34" charset="0"/>
                <a:cs typeface="Arial" panose="020B0604020202020204" pitchFamily="34" charset="0"/>
              </a:rPr>
              <a:t>NAD 83(CORS96) and (NSRS2007)</a:t>
            </a:r>
          </a:p>
          <a:p>
            <a:pPr lvl="1"/>
            <a:r>
              <a:rPr lang="en-US" dirty="0" smtClean="0">
                <a:latin typeface="Arial" panose="020B0604020202020204" pitchFamily="34" charset="0"/>
                <a:cs typeface="Arial" panose="020B0604020202020204" pitchFamily="34" charset="0"/>
              </a:rPr>
              <a:t>Simultaneous nationwide adjustment (GNSS only)</a:t>
            </a:r>
          </a:p>
          <a:p>
            <a:r>
              <a:rPr lang="en-US" b="1" i="1" dirty="0" smtClean="0">
                <a:latin typeface="Arial" panose="020B0604020202020204" pitchFamily="34" charset="0"/>
                <a:cs typeface="Arial" panose="020B0604020202020204" pitchFamily="34" charset="0"/>
              </a:rPr>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Date Placeholder 5"/>
          <p:cNvSpPr>
            <a:spLocks noGrp="1"/>
          </p:cNvSpPr>
          <p:nvPr>
            <p:ph type="dt" sz="half" idx="10"/>
          </p:nvPr>
        </p:nvSpPr>
        <p:spPr/>
        <p:txBody>
          <a:bodyPr/>
          <a:lstStyle/>
          <a:p>
            <a:pPr>
              <a:defRPr/>
            </a:pPr>
            <a:r>
              <a:rPr lang="en-US" smtClean="0"/>
              <a:t>April 4, 2019</a:t>
            </a:r>
            <a:endParaRPr lang="en-US"/>
          </a:p>
        </p:txBody>
      </p:sp>
      <p:sp>
        <p:nvSpPr>
          <p:cNvPr id="7" name="Slide Number Placeholder 6"/>
          <p:cNvSpPr>
            <a:spLocks noGrp="1"/>
          </p:cNvSpPr>
          <p:nvPr>
            <p:ph type="sldNum" sz="quarter" idx="12"/>
          </p:nvPr>
        </p:nvSpPr>
        <p:spPr/>
        <p:txBody>
          <a:bodyPr/>
          <a:lstStyle/>
          <a:p>
            <a:pPr>
              <a:defRPr/>
            </a:pPr>
            <a:fld id="{B42B7618-5D6C-47E0-A10C-E1EAAC0BE430}" type="slidenum">
              <a:rPr lang="en-US" altLang="en-US" smtClean="0"/>
              <a:pPr>
                <a:defRPr/>
              </a:pPr>
              <a:t>34</a:t>
            </a:fld>
            <a:endParaRPr lang="en-US" altLang="en-US"/>
          </a:p>
        </p:txBody>
      </p:sp>
    </p:spTree>
    <p:extLst>
      <p:ext uri="{BB962C8B-B14F-4D97-AF65-F5344CB8AC3E}">
        <p14:creationId xmlns:p14="http://schemas.microsoft.com/office/powerpoint/2010/main" val="3279403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3"/>
          <p:cNvSpPr>
            <a:spLocks noChangeShapeType="1"/>
          </p:cNvSpPr>
          <p:nvPr/>
        </p:nvSpPr>
        <p:spPr bwMode="auto">
          <a:xfrm flipV="1">
            <a:off x="254000" y="1355725"/>
            <a:ext cx="0" cy="442595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27" name="Line 4"/>
          <p:cNvSpPr>
            <a:spLocks noChangeShapeType="1"/>
          </p:cNvSpPr>
          <p:nvPr/>
        </p:nvSpPr>
        <p:spPr bwMode="auto">
          <a:xfrm>
            <a:off x="0" y="5492750"/>
            <a:ext cx="5908675" cy="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28" name="Arc 5"/>
          <p:cNvSpPr>
            <a:spLocks/>
          </p:cNvSpPr>
          <p:nvPr/>
        </p:nvSpPr>
        <p:spPr bwMode="auto">
          <a:xfrm>
            <a:off x="254000" y="1644650"/>
            <a:ext cx="5402263" cy="38481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29"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30"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31" name="Arc 8"/>
          <p:cNvSpPr>
            <a:spLocks/>
          </p:cNvSpPr>
          <p:nvPr/>
        </p:nvSpPr>
        <p:spPr bwMode="auto">
          <a:xfrm>
            <a:off x="1266825" y="1355725"/>
            <a:ext cx="5402263" cy="3849688"/>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03432" name="AutoShape 9"/>
          <p:cNvCxnSpPr>
            <a:cxnSpLocks noChangeShapeType="1"/>
            <a:stCxn id="103428" idx="2"/>
            <a:endCxn id="103431" idx="2"/>
          </p:cNvCxnSpPr>
          <p:nvPr/>
        </p:nvCxnSpPr>
        <p:spPr bwMode="auto">
          <a:xfrm flipV="1">
            <a:off x="254000" y="5219700"/>
            <a:ext cx="1012825" cy="287338"/>
          </a:xfrm>
          <a:prstGeom prst="straightConnector1">
            <a:avLst/>
          </a:prstGeom>
          <a:noFill/>
          <a:ln w="38100">
            <a:solidFill>
              <a:srgbClr val="77623D"/>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103433" name="Line 10"/>
          <p:cNvSpPr>
            <a:spLocks noChangeShapeType="1"/>
          </p:cNvSpPr>
          <p:nvPr/>
        </p:nvSpPr>
        <p:spPr bwMode="auto">
          <a:xfrm flipV="1">
            <a:off x="4389438" y="1468438"/>
            <a:ext cx="1266825" cy="1522412"/>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34" name="Line 11"/>
          <p:cNvSpPr>
            <a:spLocks noChangeShapeType="1"/>
          </p:cNvSpPr>
          <p:nvPr/>
        </p:nvSpPr>
        <p:spPr bwMode="auto">
          <a:xfrm flipV="1">
            <a:off x="5054600" y="1492250"/>
            <a:ext cx="590550" cy="9461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5" name="Freeform 12"/>
          <p:cNvSpPr>
            <a:spLocks/>
          </p:cNvSpPr>
          <p:nvPr/>
        </p:nvSpPr>
        <p:spPr bwMode="auto">
          <a:xfrm>
            <a:off x="4500563" y="2859088"/>
            <a:ext cx="122237" cy="258762"/>
          </a:xfrm>
          <a:custGeom>
            <a:avLst/>
            <a:gdLst>
              <a:gd name="T0" fmla="*/ 0 w 69"/>
              <a:gd name="T1" fmla="*/ 0 h 129"/>
              <a:gd name="T2" fmla="*/ 2147483646 w 69"/>
              <a:gd name="T3" fmla="*/ 2147483646 h 129"/>
              <a:gd name="T4" fmla="*/ 2147483646 w 69"/>
              <a:gd name="T5" fmla="*/ 2147483646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000099"/>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36" name="Freeform 13"/>
          <p:cNvSpPr>
            <a:spLocks/>
          </p:cNvSpPr>
          <p:nvPr/>
        </p:nvSpPr>
        <p:spPr bwMode="auto">
          <a:xfrm>
            <a:off x="5133975" y="2305050"/>
            <a:ext cx="120650" cy="228600"/>
          </a:xfrm>
          <a:custGeom>
            <a:avLst/>
            <a:gdLst>
              <a:gd name="T0" fmla="*/ 0 w 69"/>
              <a:gd name="T1" fmla="*/ 0 h 114"/>
              <a:gd name="T2" fmla="*/ 2147483646 w 69"/>
              <a:gd name="T3" fmla="*/ 2147483646 h 114"/>
              <a:gd name="T4" fmla="*/ 2147483646 w 69"/>
              <a:gd name="T5" fmla="*/ 2147483646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37" name="Freeform 14"/>
          <p:cNvSpPr>
            <a:spLocks/>
          </p:cNvSpPr>
          <p:nvPr/>
        </p:nvSpPr>
        <p:spPr bwMode="auto">
          <a:xfrm>
            <a:off x="4395788" y="1219200"/>
            <a:ext cx="1978025" cy="1162050"/>
          </a:xfrm>
          <a:custGeom>
            <a:avLst/>
            <a:gdLst>
              <a:gd name="T0" fmla="*/ 2147483646 w 1125"/>
              <a:gd name="T1" fmla="*/ 2147483646 h 580"/>
              <a:gd name="T2" fmla="*/ 2147483646 w 1125"/>
              <a:gd name="T3" fmla="*/ 2147483646 h 580"/>
              <a:gd name="T4" fmla="*/ 2147483646 w 1125"/>
              <a:gd name="T5" fmla="*/ 2147483646 h 580"/>
              <a:gd name="T6" fmla="*/ 2147483646 w 1125"/>
              <a:gd name="T7" fmla="*/ 2147483646 h 580"/>
              <a:gd name="T8" fmla="*/ 2147483646 w 1125"/>
              <a:gd name="T9" fmla="*/ 2147483646 h 580"/>
              <a:gd name="T10" fmla="*/ 2147483646 w 1125"/>
              <a:gd name="T11" fmla="*/ 2147483646 h 580"/>
              <a:gd name="T12" fmla="*/ 2147483646 w 1125"/>
              <a:gd name="T13" fmla="*/ 2147483646 h 580"/>
              <a:gd name="T14" fmla="*/ 2147483646 w 1125"/>
              <a:gd name="T15" fmla="*/ 2147483646 h 580"/>
              <a:gd name="T16" fmla="*/ 2147483646 w 1125"/>
              <a:gd name="T17" fmla="*/ 2147483646 h 580"/>
              <a:gd name="T18" fmla="*/ 2147483646 w 1125"/>
              <a:gd name="T19" fmla="*/ 2147483646 h 580"/>
              <a:gd name="T20" fmla="*/ 2147483646 w 1125"/>
              <a:gd name="T21" fmla="*/ 2147483646 h 580"/>
              <a:gd name="T22" fmla="*/ 2147483646 w 1125"/>
              <a:gd name="T23" fmla="*/ 2147483646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38" name="Text Box 16"/>
          <p:cNvSpPr txBox="1">
            <a:spLocks noChangeArrowheads="1"/>
          </p:cNvSpPr>
          <p:nvPr/>
        </p:nvSpPr>
        <p:spPr bwMode="auto">
          <a:xfrm rot="-762773">
            <a:off x="239713" y="4989513"/>
            <a:ext cx="933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Times New Roman" panose="02020603050405020304" pitchFamily="18" charset="0"/>
                <a:cs typeface="Times New Roman" panose="02020603050405020304" pitchFamily="18" charset="0"/>
              </a:rPr>
              <a:t>2.2 meters</a:t>
            </a:r>
          </a:p>
        </p:txBody>
      </p:sp>
      <p:sp>
        <p:nvSpPr>
          <p:cNvPr id="103439" name="Text Box 17"/>
          <p:cNvSpPr txBox="1">
            <a:spLocks noChangeArrowheads="1"/>
          </p:cNvSpPr>
          <p:nvPr/>
        </p:nvSpPr>
        <p:spPr bwMode="auto">
          <a:xfrm>
            <a:off x="728663" y="5627688"/>
            <a:ext cx="8842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99"/>
                </a:solidFill>
                <a:latin typeface="Times New Roman" panose="02020603050405020304" pitchFamily="18" charset="0"/>
                <a:cs typeface="Times New Roman" panose="02020603050405020304" pitchFamily="18" charset="0"/>
              </a:rPr>
              <a:t>NAD 83</a:t>
            </a:r>
          </a:p>
        </p:txBody>
      </p:sp>
      <p:sp>
        <p:nvSpPr>
          <p:cNvPr id="103440" name="Text Box 18"/>
          <p:cNvSpPr txBox="1">
            <a:spLocks noChangeArrowheads="1"/>
          </p:cNvSpPr>
          <p:nvPr/>
        </p:nvSpPr>
        <p:spPr bwMode="auto">
          <a:xfrm>
            <a:off x="674688" y="5868988"/>
            <a:ext cx="722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99"/>
                </a:solidFill>
                <a:latin typeface="Times New Roman" panose="02020603050405020304" pitchFamily="18" charset="0"/>
                <a:cs typeface="Times New Roman" panose="02020603050405020304" pitchFamily="18" charset="0"/>
              </a:rPr>
              <a:t>Origin</a:t>
            </a:r>
          </a:p>
        </p:txBody>
      </p:sp>
      <p:sp>
        <p:nvSpPr>
          <p:cNvPr id="103441" name="Text Box 19"/>
          <p:cNvSpPr txBox="1">
            <a:spLocks noChangeArrowheads="1"/>
          </p:cNvSpPr>
          <p:nvPr/>
        </p:nvSpPr>
        <p:spPr bwMode="auto">
          <a:xfrm>
            <a:off x="1595438" y="4521200"/>
            <a:ext cx="6286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C00000"/>
                </a:solidFill>
                <a:latin typeface="Times New Roman" panose="02020603050405020304" pitchFamily="18" charset="0"/>
                <a:cs typeface="Times New Roman" panose="02020603050405020304" pitchFamily="18" charset="0"/>
              </a:rPr>
              <a:t>ITRF</a:t>
            </a:r>
          </a:p>
        </p:txBody>
      </p:sp>
      <p:sp>
        <p:nvSpPr>
          <p:cNvPr id="103442" name="Text Box 20"/>
          <p:cNvSpPr txBox="1">
            <a:spLocks noChangeArrowheads="1"/>
          </p:cNvSpPr>
          <p:nvPr/>
        </p:nvSpPr>
        <p:spPr bwMode="auto">
          <a:xfrm>
            <a:off x="1589088" y="4794250"/>
            <a:ext cx="722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C00000"/>
                </a:solidFill>
                <a:latin typeface="Times New Roman" panose="02020603050405020304" pitchFamily="18" charset="0"/>
                <a:cs typeface="Times New Roman" panose="02020603050405020304" pitchFamily="18" charset="0"/>
              </a:rPr>
              <a:t>Origin</a:t>
            </a:r>
          </a:p>
        </p:txBody>
      </p:sp>
      <p:sp>
        <p:nvSpPr>
          <p:cNvPr id="103443" name="Line 21"/>
          <p:cNvSpPr>
            <a:spLocks noChangeShapeType="1"/>
          </p:cNvSpPr>
          <p:nvPr/>
        </p:nvSpPr>
        <p:spPr bwMode="auto">
          <a:xfrm flipH="1" flipV="1">
            <a:off x="309563" y="5589588"/>
            <a:ext cx="379412" cy="320675"/>
          </a:xfrm>
          <a:prstGeom prst="line">
            <a:avLst/>
          </a:prstGeom>
          <a:noFill/>
          <a:ln w="19050">
            <a:solidFill>
              <a:srgbClr val="00009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44"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445" name="Text Box 23"/>
          <p:cNvSpPr txBox="1">
            <a:spLocks noChangeArrowheads="1"/>
          </p:cNvSpPr>
          <p:nvPr/>
        </p:nvSpPr>
        <p:spPr bwMode="auto">
          <a:xfrm>
            <a:off x="6464300" y="1924050"/>
            <a:ext cx="768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a:latin typeface="Times New Roman" panose="02020603050405020304" pitchFamily="18" charset="0"/>
                <a:cs typeface="Times New Roman" panose="02020603050405020304" pitchFamily="18" charset="0"/>
              </a:rPr>
              <a:t>Earth’s</a:t>
            </a:r>
          </a:p>
        </p:txBody>
      </p:sp>
      <p:sp>
        <p:nvSpPr>
          <p:cNvPr id="103446" name="Text Box 24"/>
          <p:cNvSpPr txBox="1">
            <a:spLocks noChangeArrowheads="1"/>
          </p:cNvSpPr>
          <p:nvPr/>
        </p:nvSpPr>
        <p:spPr bwMode="auto">
          <a:xfrm>
            <a:off x="6416675" y="2211388"/>
            <a:ext cx="812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dirty="0">
                <a:latin typeface="Times New Roman" panose="02020603050405020304" pitchFamily="18" charset="0"/>
                <a:cs typeface="Times New Roman" panose="02020603050405020304" pitchFamily="18" charset="0"/>
              </a:rPr>
              <a:t>Surface</a:t>
            </a:r>
          </a:p>
        </p:txBody>
      </p:sp>
      <p:sp>
        <p:nvSpPr>
          <p:cNvPr id="103447" name="Text Box 25"/>
          <p:cNvSpPr txBox="1">
            <a:spLocks noChangeArrowheads="1"/>
          </p:cNvSpPr>
          <p:nvPr/>
        </p:nvSpPr>
        <p:spPr bwMode="auto">
          <a:xfrm>
            <a:off x="4430713" y="1663700"/>
            <a:ext cx="85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99"/>
                </a:solidFill>
                <a:latin typeface="Times New Roman" panose="02020603050405020304" pitchFamily="18" charset="0"/>
                <a:cs typeface="Times New Roman" panose="02020603050405020304" pitchFamily="18" charset="0"/>
              </a:rPr>
              <a:t>h</a:t>
            </a:r>
            <a:r>
              <a:rPr lang="en-US" altLang="en-US" sz="2000" baseline="-25000">
                <a:solidFill>
                  <a:srgbClr val="000099"/>
                </a:solidFill>
                <a:latin typeface="Times New Roman" panose="02020603050405020304" pitchFamily="18" charset="0"/>
                <a:cs typeface="Times New Roman" panose="02020603050405020304" pitchFamily="18" charset="0"/>
              </a:rPr>
              <a:t>NAD83</a:t>
            </a:r>
            <a:endParaRPr lang="en-US" altLang="en-US" sz="2000">
              <a:solidFill>
                <a:srgbClr val="000099"/>
              </a:solidFill>
              <a:latin typeface="Times New Roman" panose="02020603050405020304" pitchFamily="18" charset="0"/>
              <a:cs typeface="Times New Roman" panose="02020603050405020304" pitchFamily="18" charset="0"/>
            </a:endParaRPr>
          </a:p>
        </p:txBody>
      </p:sp>
      <p:sp>
        <p:nvSpPr>
          <p:cNvPr id="103448" name="Text Box 26"/>
          <p:cNvSpPr txBox="1">
            <a:spLocks noChangeArrowheads="1"/>
          </p:cNvSpPr>
          <p:nvPr/>
        </p:nvSpPr>
        <p:spPr bwMode="auto">
          <a:xfrm>
            <a:off x="5322888" y="1835150"/>
            <a:ext cx="682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C00000"/>
                </a:solidFill>
                <a:latin typeface="Times New Roman" panose="02020603050405020304" pitchFamily="18" charset="0"/>
                <a:cs typeface="Times New Roman" panose="02020603050405020304" pitchFamily="18" charset="0"/>
              </a:rPr>
              <a:t>h</a:t>
            </a:r>
            <a:r>
              <a:rPr lang="en-US" altLang="en-US" sz="2000" baseline="-25000">
                <a:solidFill>
                  <a:srgbClr val="C00000"/>
                </a:solidFill>
                <a:latin typeface="Times New Roman" panose="02020603050405020304" pitchFamily="18" charset="0"/>
                <a:cs typeface="Times New Roman" panose="02020603050405020304" pitchFamily="18" charset="0"/>
              </a:rPr>
              <a:t>ITRF</a:t>
            </a:r>
            <a:endParaRPr lang="en-US" altLang="en-US" sz="2000">
              <a:solidFill>
                <a:srgbClr val="C00000"/>
              </a:solidFill>
              <a:latin typeface="Times New Roman" panose="02020603050405020304" pitchFamily="18" charset="0"/>
              <a:cs typeface="Times New Roman" panose="02020603050405020304" pitchFamily="18" charset="0"/>
            </a:endParaRPr>
          </a:p>
        </p:txBody>
      </p:sp>
      <p:sp>
        <p:nvSpPr>
          <p:cNvPr id="103449" name="Text Box 27"/>
          <p:cNvSpPr txBox="1">
            <a:spLocks noChangeArrowheads="1"/>
          </p:cNvSpPr>
          <p:nvPr/>
        </p:nvSpPr>
        <p:spPr bwMode="auto">
          <a:xfrm>
            <a:off x="2538413" y="5454150"/>
            <a:ext cx="67024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u="sng" dirty="0">
                <a:latin typeface="Times New Roman" panose="02020603050405020304" pitchFamily="18" charset="0"/>
                <a:cs typeface="Times New Roman" panose="02020603050405020304" pitchFamily="18" charset="0"/>
              </a:rPr>
              <a:t>Ellipsoid for both NAD83 and ITRF:</a:t>
            </a:r>
            <a:r>
              <a:rPr lang="en-US" altLang="en-US" sz="2800"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1000"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Geodetic Reference System 1980 (GRS80)</a:t>
            </a:r>
          </a:p>
        </p:txBody>
      </p:sp>
      <p:sp>
        <p:nvSpPr>
          <p:cNvPr id="29" name="Isosceles Triangle 28"/>
          <p:cNvSpPr/>
          <p:nvPr/>
        </p:nvSpPr>
        <p:spPr>
          <a:xfrm>
            <a:off x="5581650" y="1293813"/>
            <a:ext cx="236538" cy="24923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019" name="Text Box 2"/>
          <p:cNvSpPr txBox="1">
            <a:spLocks noChangeArrowheads="1"/>
          </p:cNvSpPr>
          <p:nvPr/>
        </p:nvSpPr>
        <p:spPr bwMode="auto">
          <a:xfrm>
            <a:off x="3121138" y="486103"/>
            <a:ext cx="2898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defRPr/>
            </a:pPr>
            <a:r>
              <a:rPr lang="en-US" altLang="en-US" sz="2800" dirty="0" smtClean="0">
                <a:latin typeface="Arial" panose="020B0604020202020204" pitchFamily="34" charset="0"/>
                <a:cs typeface="Arial" panose="020B0604020202020204" pitchFamily="34" charset="0"/>
              </a:rPr>
              <a:t>NAD 83 vs. ITRF</a:t>
            </a:r>
            <a:endParaRPr lang="en-US" altLang="en-US" sz="2000" dirty="0" smtClean="0">
              <a:latin typeface="Arial" panose="020B0604020202020204" pitchFamily="34" charset="0"/>
              <a:cs typeface="Arial" panose="020B0604020202020204" pitchFamily="34" charset="0"/>
            </a:endParaRPr>
          </a:p>
        </p:txBody>
      </p:sp>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1034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8C4092A-646F-44D2-8C60-E3A16D0EC97E}" type="slidenum">
              <a:rPr lang="en-US" altLang="en-US" sz="1200" smtClean="0">
                <a:solidFill>
                  <a:srgbClr val="898989"/>
                </a:solidFill>
              </a:rPr>
              <a:pPr>
                <a:spcBef>
                  <a:spcPct val="0"/>
                </a:spcBef>
                <a:buFontTx/>
                <a:buNone/>
              </a:pPr>
              <a:t>35</a:t>
            </a:fld>
            <a:endParaRPr lang="en-US" altLang="en-US" sz="1200" smtClean="0">
              <a:solidFill>
                <a:srgbClr val="898989"/>
              </a:solidFill>
            </a:endParaRPr>
          </a:p>
        </p:txBody>
      </p:sp>
    </p:spTree>
    <p:extLst>
      <p:ext uri="{BB962C8B-B14F-4D97-AF65-F5344CB8AC3E}">
        <p14:creationId xmlns:p14="http://schemas.microsoft.com/office/powerpoint/2010/main" val="1680494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dirty="0" smtClean="0">
                <a:latin typeface="Arial" panose="020B0604020202020204" pitchFamily="34" charset="0"/>
                <a:cs typeface="Arial" panose="020B0604020202020204" pitchFamily="34" charset="0"/>
                <a:sym typeface="Times New Roman" pitchFamily="18" charset="0"/>
              </a:rPr>
              <a:t>Current Vertical Datum in the USA</a:t>
            </a:r>
            <a:endParaRPr lang="en-US" altLang="en-US" sz="3900" dirty="0" smtClean="0">
              <a:latin typeface="Arial" panose="020B0604020202020204" pitchFamily="34" charset="0"/>
              <a:cs typeface="Arial" panose="020B0604020202020204" pitchFamily="34" charset="0"/>
            </a:endParaRPr>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Arial" panose="020B0604020202020204" pitchFamily="34" charset="0"/>
                <a:cs typeface="Arial" panose="020B0604020202020204" pitchFamily="34" charset="0"/>
                <a:sym typeface="Times New Roman" pitchFamily="18" charset="0"/>
              </a:rPr>
              <a:t>NAVD 88</a:t>
            </a:r>
            <a:r>
              <a:rPr lang="en-US" altLang="en-US" sz="2000" dirty="0" smtClean="0">
                <a:latin typeface="Arial" panose="020B0604020202020204" pitchFamily="34" charset="0"/>
                <a:cs typeface="Arial" panose="020B0604020202020204" pitchFamily="34"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Arial" panose="020B0604020202020204" pitchFamily="34" charset="0"/>
                <a:cs typeface="Arial" panose="020B0604020202020204" pitchFamily="34" charset="0"/>
                <a:sym typeface="Times New Roman" pitchFamily="18" charset="0"/>
              </a:rPr>
              <a:t>Definition:  </a:t>
            </a:r>
            <a:r>
              <a:rPr lang="en-US" altLang="en-US" sz="2000" dirty="0" smtClean="0">
                <a:latin typeface="Arial" panose="020B0604020202020204" pitchFamily="34" charset="0"/>
                <a:cs typeface="Arial" panose="020B0604020202020204" pitchFamily="34" charset="0"/>
                <a:sym typeface="Times New Roman" pitchFamily="18" charset="0"/>
              </a:rPr>
              <a:t>The surface of equal gravity potential to which </a:t>
            </a:r>
            <a:r>
              <a:rPr lang="en-US" altLang="en-US" sz="2000" dirty="0" err="1" smtClean="0">
                <a:latin typeface="Arial" panose="020B0604020202020204" pitchFamily="34" charset="0"/>
                <a:cs typeface="Arial" panose="020B0604020202020204" pitchFamily="34" charset="0"/>
                <a:sym typeface="Times New Roman" pitchFamily="18" charset="0"/>
              </a:rPr>
              <a:t>orthometric</a:t>
            </a:r>
            <a:r>
              <a:rPr lang="en-US" altLang="en-US" sz="2000" dirty="0" smtClean="0">
                <a:latin typeface="Arial" panose="020B0604020202020204" pitchFamily="34" charset="0"/>
                <a:cs typeface="Arial" panose="020B0604020202020204" pitchFamily="34"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Arial" panose="020B0604020202020204" pitchFamily="34" charset="0"/>
                <a:cs typeface="Arial" panose="020B0604020202020204" pitchFamily="34" charset="0"/>
                <a:sym typeface="Times New Roman" pitchFamily="18" charset="0"/>
              </a:rPr>
              <a:t>Realization:  </a:t>
            </a:r>
            <a:r>
              <a:rPr lang="en-US" altLang="en-US" sz="2000" dirty="0" smtClean="0">
                <a:latin typeface="Arial" panose="020B0604020202020204" pitchFamily="34" charset="0"/>
                <a:cs typeface="Arial" panose="020B0604020202020204" pitchFamily="34" charset="0"/>
                <a:sym typeface="Times New Roman" pitchFamily="18" charset="0"/>
              </a:rPr>
              <a:t>Over 500,000 geodetic marks across North America with published </a:t>
            </a:r>
            <a:r>
              <a:rPr lang="en-US" altLang="en-US" sz="2000" dirty="0" err="1" smtClean="0">
                <a:latin typeface="Arial" panose="020B0604020202020204" pitchFamily="34" charset="0"/>
                <a:cs typeface="Arial" panose="020B0604020202020204" pitchFamily="34" charset="0"/>
                <a:sym typeface="Times New Roman" pitchFamily="18" charset="0"/>
              </a:rPr>
              <a:t>Helmert</a:t>
            </a:r>
            <a:r>
              <a:rPr lang="en-US" altLang="en-US" sz="2000" dirty="0" smtClean="0">
                <a:latin typeface="Arial" panose="020B0604020202020204" pitchFamily="34" charset="0"/>
                <a:cs typeface="Arial" panose="020B0604020202020204" pitchFamily="34" charset="0"/>
                <a:sym typeface="Times New Roman" pitchFamily="18" charset="0"/>
              </a:rPr>
              <a:t> </a:t>
            </a:r>
            <a:r>
              <a:rPr lang="en-US" altLang="en-US" sz="2000" dirty="0" err="1" smtClean="0">
                <a:latin typeface="Arial" panose="020B0604020202020204" pitchFamily="34" charset="0"/>
                <a:cs typeface="Arial" panose="020B0604020202020204" pitchFamily="34" charset="0"/>
                <a:sym typeface="Times New Roman" pitchFamily="18" charset="0"/>
              </a:rPr>
              <a:t>orthometric</a:t>
            </a:r>
            <a:r>
              <a:rPr lang="en-US" altLang="en-US" sz="2000" dirty="0" smtClean="0">
                <a:latin typeface="Arial" panose="020B0604020202020204" pitchFamily="34" charset="0"/>
                <a:cs typeface="Arial" panose="020B0604020202020204" pitchFamily="34" charset="0"/>
                <a:sym typeface="Times New Roman" pitchFamily="18" charset="0"/>
              </a:rPr>
              <a:t> heights, most of which were originally computed from a minimally constrained adjustment of leveling and gravity data, holding the </a:t>
            </a:r>
            <a:r>
              <a:rPr lang="en-US" altLang="en-US" sz="2000" dirty="0" err="1" smtClean="0">
                <a:latin typeface="Arial" panose="020B0604020202020204" pitchFamily="34" charset="0"/>
                <a:cs typeface="Arial" panose="020B0604020202020204" pitchFamily="34" charset="0"/>
                <a:sym typeface="Times New Roman" pitchFamily="18" charset="0"/>
              </a:rPr>
              <a:t>geopotential</a:t>
            </a:r>
            <a:r>
              <a:rPr lang="en-US" altLang="en-US" sz="2000" dirty="0" smtClean="0">
                <a:latin typeface="Arial" panose="020B0604020202020204" pitchFamily="34" charset="0"/>
                <a:cs typeface="Arial" panose="020B0604020202020204" pitchFamily="34" charset="0"/>
                <a:sym typeface="Times New Roman" pitchFamily="18" charset="0"/>
              </a:rPr>
              <a:t> value at “Father Point/Rimouski” fixed.</a:t>
            </a:r>
            <a:endParaRPr lang="en-US" altLang="en-US" dirty="0" smtClean="0">
              <a:latin typeface="Arial" panose="020B0604020202020204" pitchFamily="34" charset="0"/>
              <a:cs typeface="Arial" panose="020B0604020202020204" pitchFamily="34" charset="0"/>
            </a:endParaRPr>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2" y="5734050"/>
            <a:ext cx="2801937" cy="77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wrap="square"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dirty="0">
                <a:solidFill>
                  <a:prstClr val="black"/>
                </a:solidFill>
                <a:latin typeface="Arial" panose="020B0604020202020204" pitchFamily="34" charset="0"/>
                <a:ea typeface="+mn-ea"/>
                <a:cs typeface="Arial" panose="020B0604020202020204" pitchFamily="34" charset="0"/>
                <a:sym typeface="Times New Roman" pitchFamily="18" charset="0"/>
              </a:rPr>
              <a:t>Father Point Lighthouse, Quebec</a:t>
            </a:r>
            <a:endParaRPr lang="en-US" altLang="en-US" sz="2200" dirty="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465268" cy="32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dirty="0">
                <a:solidFill>
                  <a:prstClr val="black"/>
                </a:solidFill>
                <a:latin typeface="Arial" panose="020B0604020202020204" pitchFamily="34" charset="0"/>
                <a:ea typeface="+mn-ea"/>
                <a:cs typeface="Arial" panose="020B0604020202020204" pitchFamily="34" charset="0"/>
              </a:rPr>
              <a:t>*Not adopted in Canada</a:t>
            </a: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36</a:t>
            </a:fld>
            <a:endParaRPr lang="en-US" altLang="en-US"/>
          </a:p>
        </p:txBody>
      </p:sp>
    </p:spTree>
    <p:extLst>
      <p:ext uri="{BB962C8B-B14F-4D97-AF65-F5344CB8AC3E}">
        <p14:creationId xmlns:p14="http://schemas.microsoft.com/office/powerpoint/2010/main" val="85024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dirty="0" smtClean="0">
                <a:latin typeface="Arial" panose="020B0604020202020204" pitchFamily="34" charset="0"/>
                <a:cs typeface="Arial" panose="020B0604020202020204" pitchFamily="34" charset="0"/>
              </a:rPr>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latin typeface="Arial" panose="020B0604020202020204" pitchFamily="34" charset="0"/>
                <a:cs typeface="Arial" panose="020B0604020202020204" pitchFamily="34" charset="0"/>
              </a:rPr>
              <a:t>NAD 83 </a:t>
            </a:r>
            <a:r>
              <a:rPr lang="en-US" sz="2400" dirty="0" smtClean="0">
                <a:latin typeface="Arial" panose="020B0604020202020204" pitchFamily="34" charset="0"/>
                <a:cs typeface="Arial" panose="020B0604020202020204" pitchFamily="34" charset="0"/>
              </a:rPr>
              <a:t>is not as geocentric as it could be (approx. 2 m)  	</a:t>
            </a:r>
          </a:p>
          <a:p>
            <a:pPr lvl="1" eaLnBrk="1" hangingPunct="1">
              <a:buFont typeface="Wingdings" pitchFamily="2" charset="2"/>
              <a:buChar char="§"/>
            </a:pPr>
            <a:r>
              <a:rPr lang="en-US" sz="2000" dirty="0" smtClean="0">
                <a:latin typeface="Arial" panose="020B0604020202020204" pitchFamily="34" charset="0"/>
                <a:cs typeface="Arial" panose="020B0604020202020204" pitchFamily="34" charset="0"/>
              </a:rPr>
              <a:t>Positioning Professionals don’t see this - </a:t>
            </a:r>
            <a:r>
              <a:rPr lang="en-US" sz="2000" b="1" dirty="0" smtClean="0">
                <a:latin typeface="Arial" panose="020B0604020202020204" pitchFamily="34" charset="0"/>
                <a:cs typeface="Arial" panose="020B0604020202020204" pitchFamily="34" charset="0"/>
              </a:rPr>
              <a:t>Yet</a:t>
            </a:r>
          </a:p>
          <a:p>
            <a:pPr eaLnBrk="1" hangingPunct="1">
              <a:buFont typeface="Wingdings" pitchFamily="2" charset="2"/>
              <a:buChar char="§"/>
            </a:pPr>
            <a:r>
              <a:rPr lang="en-US" sz="2400" b="1" dirty="0" smtClean="0">
                <a:latin typeface="Arial" panose="020B0604020202020204" pitchFamily="34" charset="0"/>
                <a:cs typeface="Arial" panose="020B0604020202020204" pitchFamily="34" charset="0"/>
              </a:rPr>
              <a:t>NAD 83 </a:t>
            </a:r>
            <a:r>
              <a:rPr lang="en-US" sz="2400" dirty="0" smtClean="0">
                <a:latin typeface="Arial" panose="020B0604020202020204" pitchFamily="34" charset="0"/>
                <a:cs typeface="Arial" panose="020B0604020202020204" pitchFamily="34" charset="0"/>
              </a:rPr>
              <a:t>is not well defined with positional velocities</a:t>
            </a:r>
          </a:p>
          <a:p>
            <a:pPr eaLnBrk="1" hangingPunct="1">
              <a:buFont typeface="Wingdings" pitchFamily="2" charset="2"/>
              <a:buChar char="§"/>
            </a:pPr>
            <a:r>
              <a:rPr lang="en-US" sz="2400" b="1" dirty="0" smtClean="0">
                <a:latin typeface="Arial" panose="020B0604020202020204" pitchFamily="34" charset="0"/>
                <a:cs typeface="Arial" panose="020B0604020202020204" pitchFamily="34" charset="0"/>
              </a:rPr>
              <a:t>NAVD 88 </a:t>
            </a:r>
            <a:r>
              <a:rPr lang="en-US" sz="2400" dirty="0" smtClean="0">
                <a:latin typeface="Arial" panose="020B0604020202020204" pitchFamily="34" charset="0"/>
                <a:cs typeface="Arial" panose="020B0604020202020204" pitchFamily="34" charset="0"/>
              </a:rPr>
              <a:t>is realized by passive control (bench marks) most of which have not been re-leveled in at least 40 years.</a:t>
            </a:r>
          </a:p>
          <a:p>
            <a:pPr eaLnBrk="1" hangingPunct="1">
              <a:buFont typeface="Wingdings" pitchFamily="2" charset="2"/>
              <a:buChar char="§"/>
            </a:pPr>
            <a:r>
              <a:rPr lang="en-US" sz="2400" b="1" dirty="0" smtClean="0">
                <a:latin typeface="Arial" panose="020B0604020202020204" pitchFamily="34" charset="0"/>
                <a:cs typeface="Arial" panose="020B0604020202020204" pitchFamily="34" charset="0"/>
              </a:rPr>
              <a:t>NAVD 88 </a:t>
            </a:r>
            <a:r>
              <a:rPr lang="en-US" sz="2400" dirty="0" smtClean="0">
                <a:latin typeface="Arial" panose="020B0604020202020204" pitchFamily="34" charset="0"/>
                <a:cs typeface="Arial" panose="020B0604020202020204" pitchFamily="34" charset="0"/>
              </a:rPr>
              <a:t>does not account for local vertical velocities (subsidence and uplift) </a:t>
            </a:r>
          </a:p>
          <a:p>
            <a:pPr lvl="1" eaLnBrk="1" hangingPunct="1">
              <a:buFont typeface="Wingdings" pitchFamily="2" charset="2"/>
              <a:buChar char="§"/>
            </a:pPr>
            <a:r>
              <a:rPr lang="en-US" sz="2000" dirty="0" smtClean="0">
                <a:latin typeface="Arial" panose="020B0604020202020204" pitchFamily="34" charset="0"/>
                <a:cs typeface="Arial" panose="020B0604020202020204" pitchFamily="34" charset="0"/>
              </a:rPr>
              <a:t>Post glacial isostatic readjustment (uplift)</a:t>
            </a:r>
          </a:p>
          <a:p>
            <a:pPr lvl="1" eaLnBrk="1" hangingPunct="1">
              <a:buFont typeface="Wingdings" pitchFamily="2" charset="2"/>
              <a:buChar char="§"/>
            </a:pPr>
            <a:r>
              <a:rPr lang="en-US" sz="2000" dirty="0" smtClean="0">
                <a:latin typeface="Arial" panose="020B0604020202020204" pitchFamily="34" charset="0"/>
                <a:cs typeface="Arial" panose="020B0604020202020204" pitchFamily="34" charset="0"/>
              </a:rPr>
              <a:t>Subsurface fluid withdrawal (subsidence)</a:t>
            </a:r>
          </a:p>
          <a:p>
            <a:pPr lvl="1" eaLnBrk="1" hangingPunct="1">
              <a:buFont typeface="Wingdings" pitchFamily="2" charset="2"/>
              <a:buChar char="§"/>
            </a:pPr>
            <a:r>
              <a:rPr lang="en-US" sz="2000" dirty="0" smtClean="0">
                <a:latin typeface="Arial" panose="020B0604020202020204" pitchFamily="34" charset="0"/>
                <a:cs typeface="Arial" panose="020B0604020202020204" pitchFamily="34" charset="0"/>
              </a:rPr>
              <a:t>Sediment loading (subsidence)</a:t>
            </a:r>
          </a:p>
          <a:p>
            <a:pPr lvl="1" eaLnBrk="1" hangingPunct="1">
              <a:buFont typeface="Wingdings" pitchFamily="2" charset="2"/>
              <a:buChar char="§"/>
            </a:pPr>
            <a:r>
              <a:rPr lang="en-US" sz="2000" dirty="0" smtClean="0">
                <a:latin typeface="Arial" panose="020B0604020202020204" pitchFamily="34" charset="0"/>
                <a:cs typeface="Arial" panose="020B0604020202020204" pitchFamily="34" charset="0"/>
              </a:rPr>
              <a:t>Sea level rise</a:t>
            </a:r>
            <a:endParaRPr lang="en-US" sz="1600" dirty="0" smtClean="0">
              <a:latin typeface="Arial" panose="020B0604020202020204" pitchFamily="34" charset="0"/>
              <a:cs typeface="Arial" panose="020B0604020202020204" pitchFamily="34" charset="0"/>
            </a:endParaRPr>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37</a:t>
            </a:fld>
            <a:endParaRPr lang="en-US" altLang="en-US"/>
          </a:p>
        </p:txBody>
      </p:sp>
    </p:spTree>
    <p:extLst>
      <p:ext uri="{BB962C8B-B14F-4D97-AF65-F5344CB8AC3E}">
        <p14:creationId xmlns:p14="http://schemas.microsoft.com/office/powerpoint/2010/main" val="1645093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p>
            <a:pPr>
              <a:defRPr/>
            </a:pPr>
            <a:r>
              <a:rPr lang="en-US" dirty="0" smtClean="0">
                <a:latin typeface="Arial" panose="020B0604020202020204" pitchFamily="34" charset="0"/>
                <a:cs typeface="Arial" panose="020B0604020202020204" pitchFamily="34" charset="0"/>
              </a:rPr>
              <a:t>The future</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pPr>
              <a:defRPr/>
            </a:pPr>
            <a:endParaRPr lang="en-US" dirty="0"/>
          </a:p>
        </p:txBody>
      </p:sp>
      <p:sp>
        <p:nvSpPr>
          <p:cNvPr id="4" name="Date Placeholder 3"/>
          <p:cNvSpPr>
            <a:spLocks noGrp="1"/>
          </p:cNvSpPr>
          <p:nvPr>
            <p:ph type="dt" sz="quarter" idx="10"/>
          </p:nvPr>
        </p:nvSpPr>
        <p:spPr/>
        <p:txBody>
          <a:bodyPr/>
          <a:lstStyle/>
          <a:p>
            <a:pPr>
              <a:defRPr/>
            </a:pPr>
            <a:r>
              <a:rPr lang="en-US" smtClean="0"/>
              <a:t>April 4, 2019</a:t>
            </a:r>
            <a:endParaRPr lang="en-US"/>
          </a:p>
        </p:txBody>
      </p:sp>
      <p:sp>
        <p:nvSpPr>
          <p:cNvPr id="593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38AF9A0-CE56-480B-B93E-8F3C99C3BA27}" type="slidenum">
              <a:rPr lang="en-US" altLang="en-US" sz="1200" smtClean="0">
                <a:solidFill>
                  <a:srgbClr val="898989"/>
                </a:solidFill>
              </a:rPr>
              <a:pPr>
                <a:spcBef>
                  <a:spcPct val="0"/>
                </a:spcBef>
                <a:buFontTx/>
                <a:buNone/>
              </a:pPr>
              <a:t>38</a:t>
            </a:fld>
            <a:endParaRPr lang="en-US" altLang="en-US" sz="1200" smtClean="0">
              <a:solidFill>
                <a:srgbClr val="898989"/>
              </a:solidFill>
            </a:endParaRPr>
          </a:p>
        </p:txBody>
      </p:sp>
      <p:pic>
        <p:nvPicPr>
          <p:cNvPr id="59399"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1688" y="508000"/>
            <a:ext cx="3973512"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7"/>
          <p:cNvSpPr txBox="1">
            <a:spLocks noChangeArrowheads="1"/>
          </p:cNvSpPr>
          <p:nvPr/>
        </p:nvSpPr>
        <p:spPr bwMode="auto">
          <a:xfrm>
            <a:off x="5408613" y="5856288"/>
            <a:ext cx="3086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i="1"/>
              <a:t>Soylent Green </a:t>
            </a:r>
          </a:p>
          <a:p>
            <a:pPr>
              <a:spcBef>
                <a:spcPct val="0"/>
              </a:spcBef>
              <a:buFontTx/>
              <a:buNone/>
            </a:pPr>
            <a:r>
              <a:rPr lang="en-US" altLang="en-US" sz="1800"/>
              <a:t>Metro-Goldwyn-Mayer, 1973</a:t>
            </a:r>
            <a:endParaRPr lang="en-US" altLang="en-US" sz="1800" i="1"/>
          </a:p>
        </p:txBody>
      </p:sp>
      <p:sp>
        <p:nvSpPr>
          <p:cNvPr id="9" name="Rectangle 8"/>
          <p:cNvSpPr/>
          <p:nvPr/>
        </p:nvSpPr>
        <p:spPr>
          <a:xfrm>
            <a:off x="6372225" y="508000"/>
            <a:ext cx="1138238" cy="688975"/>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p:nvPr>
        </p:nvSpPr>
        <p:spPr>
          <a:xfrm>
            <a:off x="110841" y="549275"/>
            <a:ext cx="8922326" cy="857250"/>
          </a:xfrm>
        </p:spPr>
        <p:txBody>
          <a:bodyPr/>
          <a:lstStyle/>
          <a:p>
            <a:r>
              <a:rPr lang="en-US" altLang="en-US" sz="3600" b="1" dirty="0" smtClean="0">
                <a:latin typeface="Arial" panose="020B0604020202020204" pitchFamily="34" charset="0"/>
                <a:cs typeface="Arial" panose="020B0604020202020204" pitchFamily="34" charset="0"/>
              </a:rPr>
              <a:t>Why replace NAVD 88 and NAD 83?</a:t>
            </a:r>
          </a:p>
        </p:txBody>
      </p:sp>
      <p:sp>
        <p:nvSpPr>
          <p:cNvPr id="286726" name="Slide Number Placeholder 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A8A4A3-D7D4-43D5-AF8D-1F0926549751}" type="slidenum">
              <a:rPr lang="en-US" altLang="en-US" sz="1200" smtClean="0">
                <a:solidFill>
                  <a:srgbClr val="898989"/>
                </a:solidFill>
                <a:ea typeface="MS PGothic" panose="020B0600070205080204" pitchFamily="34" charset="-128"/>
              </a:rPr>
              <a:pPr>
                <a:spcBef>
                  <a:spcPct val="0"/>
                </a:spcBef>
                <a:buFontTx/>
                <a:buNone/>
              </a:pPr>
              <a:t>39</a:t>
            </a:fld>
            <a:endParaRPr lang="en-US" altLang="en-US" sz="1200" smtClean="0">
              <a:solidFill>
                <a:srgbClr val="898989"/>
              </a:solidFill>
              <a:ea typeface="MS PGothic" panose="020B0600070205080204" pitchFamily="34" charset="-128"/>
            </a:endParaRPr>
          </a:p>
        </p:txBody>
      </p:sp>
      <p:sp>
        <p:nvSpPr>
          <p:cNvPr id="3" name="Content Placeholder 2"/>
          <p:cNvSpPr>
            <a:spLocks noGrp="1"/>
          </p:cNvSpPr>
          <p:nvPr>
            <p:ph idx="1"/>
          </p:nvPr>
        </p:nvSpPr>
        <p:spPr>
          <a:xfrm>
            <a:off x="457200" y="1429991"/>
            <a:ext cx="8229600" cy="4926360"/>
          </a:xfrm>
        </p:spPr>
        <p:txBody>
          <a:bodyPr/>
          <a:lstStyle/>
          <a:p>
            <a:pPr>
              <a:defRPr/>
            </a:pPr>
            <a:r>
              <a:rPr lang="en-US" sz="2400" b="1" dirty="0" smtClean="0">
                <a:latin typeface="Arial" panose="020B0604020202020204" pitchFamily="34" charset="0"/>
                <a:cs typeface="Arial" panose="020B0604020202020204" pitchFamily="34" charset="0"/>
              </a:rPr>
              <a:t>ACCESS!</a:t>
            </a:r>
          </a:p>
          <a:p>
            <a:pPr lvl="1">
              <a:defRPr/>
            </a:pPr>
            <a:r>
              <a:rPr lang="en-US" sz="2400" dirty="0" smtClean="0">
                <a:latin typeface="Arial" panose="020B0604020202020204" pitchFamily="34" charset="0"/>
                <a:cs typeface="Arial" panose="020B0604020202020204" pitchFamily="34" charset="0"/>
              </a:rPr>
              <a:t>easier to find the sky than a 60-year-old bench mark</a:t>
            </a:r>
          </a:p>
          <a:p>
            <a:pPr lvl="1">
              <a:defRPr/>
            </a:pPr>
            <a:r>
              <a:rPr lang="en-US" sz="2400" dirty="0" smtClean="0">
                <a:latin typeface="Arial" panose="020B0604020202020204" pitchFamily="34" charset="0"/>
                <a:cs typeface="Arial" panose="020B0604020202020204" pitchFamily="34" charset="0"/>
              </a:rPr>
              <a:t>GNSS equipment is cheap and fast</a:t>
            </a:r>
          </a:p>
          <a:p>
            <a:pPr>
              <a:defRPr/>
            </a:pPr>
            <a:r>
              <a:rPr lang="en-US" sz="2400" b="1" dirty="0" smtClean="0">
                <a:latin typeface="Arial" panose="020B0604020202020204" pitchFamily="34" charset="0"/>
                <a:cs typeface="Arial" panose="020B0604020202020204" pitchFamily="34" charset="0"/>
              </a:rPr>
              <a:t>ACCURACY!</a:t>
            </a:r>
          </a:p>
          <a:p>
            <a:pPr lvl="1">
              <a:defRPr/>
            </a:pPr>
            <a:r>
              <a:rPr lang="en-US" sz="2400" dirty="0">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asier to trust the sky than a 60-year old bench mark</a:t>
            </a:r>
          </a:p>
          <a:p>
            <a:pPr lvl="1">
              <a:defRPr/>
            </a:pPr>
            <a:r>
              <a:rPr lang="en-US" sz="2400" dirty="0" smtClean="0">
                <a:latin typeface="Arial" panose="020B0604020202020204" pitchFamily="34" charset="0"/>
                <a:cs typeface="Arial" panose="020B0604020202020204" pitchFamily="34" charset="0"/>
              </a:rPr>
              <a:t>immune to passive mark instability</a:t>
            </a:r>
          </a:p>
          <a:p>
            <a:pPr>
              <a:defRPr/>
            </a:pPr>
            <a:r>
              <a:rPr lang="en-US" sz="2400" b="1" dirty="0" smtClean="0">
                <a:latin typeface="Arial" panose="020B0604020202020204" pitchFamily="34" charset="0"/>
                <a:cs typeface="Arial" panose="020B0604020202020204" pitchFamily="34" charset="0"/>
              </a:rPr>
              <a:t>GLOBAL STANDARDS!</a:t>
            </a:r>
          </a:p>
          <a:p>
            <a:pPr lvl="1">
              <a:defRPr/>
            </a:pPr>
            <a:r>
              <a:rPr lang="en-US" sz="2400" dirty="0" smtClean="0">
                <a:latin typeface="Arial" panose="020B0604020202020204" pitchFamily="34" charset="0"/>
                <a:cs typeface="Arial" panose="020B0604020202020204" pitchFamily="34" charset="0"/>
              </a:rPr>
              <a:t>systematic errors of many meters across the US</a:t>
            </a:r>
          </a:p>
          <a:p>
            <a:pPr lvl="1">
              <a:defRPr/>
            </a:pPr>
            <a:r>
              <a:rPr lang="en-US" sz="2400" dirty="0" smtClean="0">
                <a:latin typeface="Arial" panose="020B0604020202020204" pitchFamily="34" charset="0"/>
                <a:cs typeface="Arial" panose="020B0604020202020204" pitchFamily="34" charset="0"/>
              </a:rPr>
              <a:t>aligns with GPS, international efforts</a:t>
            </a:r>
          </a:p>
          <a:p>
            <a:pPr marL="0" indent="0">
              <a:buFont typeface="Arial" panose="020B0604020202020204" pitchFamily="34" charset="0"/>
              <a:buNone/>
              <a:defRPr/>
            </a:pPr>
            <a:endParaRPr lang="en-US" dirty="0"/>
          </a:p>
        </p:txBody>
      </p:sp>
      <p:sp>
        <p:nvSpPr>
          <p:cNvPr id="2" name="Date Placeholder 1"/>
          <p:cNvSpPr>
            <a:spLocks noGrp="1"/>
          </p:cNvSpPr>
          <p:nvPr>
            <p:ph type="dt" sz="half" idx="10"/>
          </p:nvPr>
        </p:nvSpPr>
        <p:spPr/>
        <p:txBody>
          <a:bodyPr/>
          <a:lstStyle/>
          <a:p>
            <a:pPr>
              <a:defRPr/>
            </a:pPr>
            <a:r>
              <a:rPr lang="en-US" smtClean="0"/>
              <a:t>April 4, 2019</a:t>
            </a:r>
            <a:endParaRPr lang="en-US"/>
          </a:p>
        </p:txBody>
      </p:sp>
    </p:spTree>
    <p:extLst>
      <p:ext uri="{BB962C8B-B14F-4D97-AF65-F5344CB8AC3E}">
        <p14:creationId xmlns:p14="http://schemas.microsoft.com/office/powerpoint/2010/main" val="3225741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graphicFrame>
        <p:nvGraphicFramePr>
          <p:cNvPr id="27651" name="Object 1"/>
          <p:cNvGraphicFramePr>
            <a:graphicFrameLocks noChangeAspect="1"/>
          </p:cNvGraphicFramePr>
          <p:nvPr/>
        </p:nvGraphicFramePr>
        <p:xfrm>
          <a:off x="0" y="1157288"/>
          <a:ext cx="9144000" cy="5700712"/>
        </p:xfrm>
        <a:graphic>
          <a:graphicData uri="http://schemas.openxmlformats.org/presentationml/2006/ole">
            <mc:AlternateContent xmlns:mc="http://schemas.openxmlformats.org/markup-compatibility/2006">
              <mc:Choice xmlns:v="urn:schemas-microsoft-com:vml" Requires="v">
                <p:oleObj spid="_x0000_s27679" name="Slide" r:id="rId4" imgW="634959" imgH="474942" progId="PowerPoint.Slide.8">
                  <p:embed/>
                </p:oleObj>
              </mc:Choice>
              <mc:Fallback>
                <p:oleObj name="Slide" r:id="rId4" imgW="634959" imgH="474942" progId="PowerPoint.Slid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t="12260" b="4459"/>
                      <a:stretch>
                        <a:fillRect/>
                      </a:stretch>
                    </p:blipFill>
                    <p:spPr bwMode="auto">
                      <a:xfrm>
                        <a:off x="0" y="1157288"/>
                        <a:ext cx="91440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2" name="TextBox 7"/>
          <p:cNvSpPr txBox="1">
            <a:spLocks noChangeArrowheads="1"/>
          </p:cNvSpPr>
          <p:nvPr/>
        </p:nvSpPr>
        <p:spPr bwMode="auto">
          <a:xfrm>
            <a:off x="990600" y="45720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b="1" dirty="0">
                <a:solidFill>
                  <a:schemeClr val="tx2"/>
                </a:solidFill>
                <a:latin typeface="Arial" panose="020B0604020202020204" pitchFamily="34" charset="0"/>
                <a:cs typeface="Arial" panose="020B0604020202020204" pitchFamily="34" charset="0"/>
              </a:rPr>
              <a:t>The Relationship of Heights</a:t>
            </a:r>
          </a:p>
        </p:txBody>
      </p:sp>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276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1398FF3-AEBE-4C53-9FB6-8C6411BE610E}" type="slidenum">
              <a:rPr lang="en-US" altLang="en-US" sz="1200" smtClean="0">
                <a:solidFill>
                  <a:srgbClr val="898989"/>
                </a:solidFill>
              </a:rPr>
              <a:pPr>
                <a:spcBef>
                  <a:spcPct val="0"/>
                </a:spcBef>
                <a:buFontTx/>
                <a:buNone/>
              </a:pPr>
              <a:t>4</a:t>
            </a:fld>
            <a:endParaRPr lang="en-US" altLang="en-US" sz="1200" smtClean="0">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sz="3600" b="1" dirty="0" smtClean="0">
                <a:latin typeface="Arial" panose="020B0604020202020204" pitchFamily="34" charset="0"/>
                <a:cs typeface="Arial" panose="020B0604020202020204" pitchFamily="34" charset="0"/>
              </a:rPr>
              <a:t> Future Geometric Reference Frame</a:t>
            </a:r>
          </a:p>
        </p:txBody>
      </p:sp>
      <p:sp>
        <p:nvSpPr>
          <p:cNvPr id="46083" name="Rectangle 3"/>
          <p:cNvSpPr>
            <a:spLocks noGrp="1" noChangeArrowheads="1"/>
          </p:cNvSpPr>
          <p:nvPr>
            <p:ph type="body" idx="1"/>
          </p:nvPr>
        </p:nvSpPr>
        <p:spPr>
          <a:xfrm>
            <a:off x="57150" y="1023938"/>
            <a:ext cx="9017000" cy="5370513"/>
          </a:xfrm>
        </p:spPr>
        <p:txBody>
          <a:bodyPr/>
          <a:lstStyle/>
          <a:p>
            <a:pPr>
              <a:lnSpc>
                <a:spcPct val="150000"/>
              </a:lnSpc>
            </a:pPr>
            <a:r>
              <a:rPr lang="en-US" sz="2000" dirty="0" smtClean="0">
                <a:latin typeface="Arial" panose="020B0604020202020204" pitchFamily="34" charset="0"/>
                <a:cs typeface="Arial" panose="020B0604020202020204" pitchFamily="34" charset="0"/>
              </a:rPr>
              <a:t>CORS-based, via GNSS</a:t>
            </a:r>
          </a:p>
          <a:p>
            <a:pPr>
              <a:lnSpc>
                <a:spcPct val="150000"/>
              </a:lnSpc>
            </a:pPr>
            <a:r>
              <a:rPr lang="en-US" sz="2000" dirty="0" smtClean="0">
                <a:latin typeface="Arial" panose="020B0604020202020204" pitchFamily="34" charset="0"/>
                <a:cs typeface="Arial" panose="020B0604020202020204" pitchFamily="34" charset="0"/>
              </a:rPr>
              <a:t>coordinates &amp; velocities in ITRF and official US datum</a:t>
            </a:r>
          </a:p>
          <a:p>
            <a:pPr>
              <a:lnSpc>
                <a:spcPct val="150000"/>
              </a:lnSpc>
            </a:pPr>
            <a:r>
              <a:rPr lang="en-US" sz="2000" dirty="0" smtClean="0">
                <a:latin typeface="Arial" panose="020B0604020202020204" pitchFamily="34" charset="0"/>
                <a:cs typeface="Arial" panose="020B0604020202020204" pitchFamily="34" charset="0"/>
              </a:rPr>
              <a:t>Identical to the latest IGS reference frame (as available in 2022) at an epoch to be determined</a:t>
            </a:r>
          </a:p>
          <a:p>
            <a:pPr>
              <a:lnSpc>
                <a:spcPct val="150000"/>
              </a:lnSpc>
            </a:pPr>
            <a:r>
              <a:rPr lang="en-US" sz="2000" dirty="0">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eplace NAD 83 </a:t>
            </a:r>
            <a:r>
              <a:rPr lang="en-US" sz="2000" dirty="0">
                <a:latin typeface="Arial" panose="020B0604020202020204" pitchFamily="34" charset="0"/>
                <a:cs typeface="Arial" panose="020B0604020202020204" pitchFamily="34" charset="0"/>
              </a:rPr>
              <a:t>with new geometric </a:t>
            </a:r>
            <a:r>
              <a:rPr lang="en-US" sz="2000" dirty="0" smtClean="0">
                <a:latin typeface="Arial" panose="020B0604020202020204" pitchFamily="34" charset="0"/>
                <a:cs typeface="Arial" panose="020B0604020202020204" pitchFamily="34" charset="0"/>
              </a:rPr>
              <a:t>reference frame </a:t>
            </a:r>
            <a:r>
              <a:rPr lang="en-US" sz="2000" dirty="0">
                <a:latin typeface="Arial" panose="020B0604020202020204" pitchFamily="34" charset="0"/>
                <a:cs typeface="Arial" panose="020B0604020202020204" pitchFamily="34" charset="0"/>
              </a:rPr>
              <a:t>– by 2022</a:t>
            </a:r>
          </a:p>
          <a:p>
            <a:pPr>
              <a:lnSpc>
                <a:spcPct val="150000"/>
              </a:lnSpc>
            </a:pPr>
            <a:r>
              <a:rPr lang="en-US" sz="2000" dirty="0" smtClean="0">
                <a:latin typeface="Arial" panose="020B0604020202020204" pitchFamily="34" charset="0"/>
                <a:cs typeface="Arial" panose="020B0604020202020204" pitchFamily="34" charset="0"/>
              </a:rPr>
              <a:t>passive control tied to new datum; not a component of new datum</a:t>
            </a:r>
          </a:p>
          <a:p>
            <a:pPr>
              <a:lnSpc>
                <a:spcPct val="150000"/>
              </a:lnSpc>
            </a:pPr>
            <a:r>
              <a:rPr lang="en-US" sz="2000" dirty="0" smtClean="0">
                <a:latin typeface="Arial" panose="020B0604020202020204" pitchFamily="34" charset="0"/>
                <a:cs typeface="Arial" panose="020B0604020202020204" pitchFamily="34" charset="0"/>
              </a:rPr>
              <a:t>address user needs of datum coordinate </a:t>
            </a:r>
            <a:r>
              <a:rPr lang="en-US" sz="2000" i="1" u="sng" dirty="0" smtClean="0">
                <a:latin typeface="Arial" panose="020B0604020202020204" pitchFamily="34" charset="0"/>
                <a:cs typeface="Arial" panose="020B0604020202020204" pitchFamily="34" charset="0"/>
              </a:rPr>
              <a:t>constancy vs. accuracy</a:t>
            </a:r>
          </a:p>
          <a:p>
            <a:pPr>
              <a:lnSpc>
                <a:spcPct val="150000"/>
              </a:lnSpc>
            </a:pPr>
            <a:r>
              <a:rPr lang="en-US" sz="2000" dirty="0" err="1" smtClean="0">
                <a:latin typeface="Arial" panose="020B0604020202020204" pitchFamily="34" charset="0"/>
                <a:cs typeface="Arial" panose="020B0604020202020204" pitchFamily="34" charset="0"/>
              </a:rPr>
              <a:t>lat</a:t>
            </a:r>
            <a:r>
              <a:rPr lang="en-US" sz="2000" dirty="0" smtClean="0">
                <a:latin typeface="Arial" panose="020B0604020202020204" pitchFamily="34" charset="0"/>
                <a:cs typeface="Arial" panose="020B0604020202020204" pitchFamily="34" charset="0"/>
              </a:rPr>
              <a:t> / long / ellipsoid height of defining points accurate to 1 mm, anytime</a:t>
            </a:r>
          </a:p>
          <a:p>
            <a:pPr>
              <a:lnSpc>
                <a:spcPct val="150000"/>
              </a:lnSpc>
            </a:pPr>
            <a:r>
              <a:rPr lang="en-US" sz="2000" dirty="0" smtClean="0">
                <a:latin typeface="Arial" panose="020B0604020202020204" pitchFamily="34" charset="0"/>
                <a:cs typeface="Arial" panose="020B0604020202020204" pitchFamily="34" charset="0"/>
              </a:rPr>
              <a:t>CORS coordinates computed / published daily; track changes </a:t>
            </a:r>
          </a:p>
          <a:p>
            <a:pPr>
              <a:lnSpc>
                <a:spcPct val="150000"/>
              </a:lnSpc>
            </a:pPr>
            <a:r>
              <a:rPr lang="en-US" sz="2000" dirty="0">
                <a:latin typeface="Arial" panose="020B0604020202020204" pitchFamily="34" charset="0"/>
                <a:cs typeface="Arial" panose="020B0604020202020204" pitchFamily="34" charset="0"/>
              </a:rPr>
              <a:t>support development of real-time networks</a:t>
            </a: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40</a:t>
            </a:fld>
            <a:endParaRPr lang="en-US" altLang="en-US"/>
          </a:p>
        </p:txBody>
      </p:sp>
    </p:spTree>
    <p:extLst>
      <p:ext uri="{BB962C8B-B14F-4D97-AF65-F5344CB8AC3E}">
        <p14:creationId xmlns:p14="http://schemas.microsoft.com/office/powerpoint/2010/main" val="1304822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txBox="1">
            <a:spLocks noChangeArrowheads="1"/>
          </p:cNvSpPr>
          <p:nvPr/>
        </p:nvSpPr>
        <p:spPr bwMode="auto">
          <a:xfrm>
            <a:off x="220663" y="2360613"/>
            <a:ext cx="51133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000" dirty="0">
                <a:solidFill>
                  <a:srgbClr val="17375E"/>
                </a:solidFill>
                <a:latin typeface="Arial" panose="020B0604020202020204" pitchFamily="34" charset="0"/>
                <a:cs typeface="Arial" panose="020B0604020202020204" pitchFamily="34" charset="0"/>
                <a:sym typeface="Arial" panose="020B0604020202020204" pitchFamily="34" charset="0"/>
              </a:rPr>
              <a:t>Tectonic Plate based:</a:t>
            </a:r>
          </a:p>
          <a:p>
            <a:pPr>
              <a:spcBef>
                <a:spcPct val="0"/>
              </a:spcBef>
              <a:buFontTx/>
              <a:buNone/>
            </a:pPr>
            <a:endParaRPr lang="en-US" altLang="en-US" sz="3000" dirty="0">
              <a:solidFill>
                <a:srgbClr val="17375E"/>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3000" dirty="0">
                <a:solidFill>
                  <a:srgbClr val="17375E"/>
                </a:solidFill>
                <a:latin typeface="Arial" panose="020B0604020202020204" pitchFamily="34" charset="0"/>
                <a:cs typeface="Arial" panose="020B0604020202020204" pitchFamily="34" charset="0"/>
                <a:sym typeface="Arial" panose="020B0604020202020204" pitchFamily="34" charset="0"/>
              </a:rPr>
              <a:t>North America</a:t>
            </a:r>
          </a:p>
          <a:p>
            <a:pPr>
              <a:spcBef>
                <a:spcPct val="0"/>
              </a:spcBef>
              <a:buFontTx/>
              <a:buNone/>
            </a:pPr>
            <a:r>
              <a:rPr lang="en-US" altLang="en-US" sz="3000" dirty="0">
                <a:solidFill>
                  <a:srgbClr val="17375E"/>
                </a:solidFill>
                <a:latin typeface="Arial" panose="020B0604020202020204" pitchFamily="34" charset="0"/>
                <a:cs typeface="Arial" panose="020B0604020202020204" pitchFamily="34" charset="0"/>
                <a:sym typeface="Arial" panose="020B0604020202020204" pitchFamily="34" charset="0"/>
              </a:rPr>
              <a:t>Caribbean</a:t>
            </a:r>
          </a:p>
          <a:p>
            <a:pPr>
              <a:spcBef>
                <a:spcPct val="0"/>
              </a:spcBef>
              <a:buFontTx/>
              <a:buNone/>
            </a:pPr>
            <a:r>
              <a:rPr lang="en-US" altLang="en-US" sz="3000" dirty="0">
                <a:solidFill>
                  <a:srgbClr val="17375E"/>
                </a:solidFill>
                <a:latin typeface="Arial" panose="020B0604020202020204" pitchFamily="34" charset="0"/>
                <a:cs typeface="Arial" panose="020B0604020202020204" pitchFamily="34" charset="0"/>
                <a:sym typeface="Arial" panose="020B0604020202020204" pitchFamily="34" charset="0"/>
              </a:rPr>
              <a:t>Pacific</a:t>
            </a:r>
          </a:p>
          <a:p>
            <a:pPr>
              <a:spcBef>
                <a:spcPct val="0"/>
              </a:spcBef>
              <a:buFontTx/>
              <a:buNone/>
            </a:pPr>
            <a:r>
              <a:rPr lang="en-US" altLang="en-US" sz="3000" dirty="0">
                <a:solidFill>
                  <a:srgbClr val="17375E"/>
                </a:solidFill>
                <a:latin typeface="Arial" panose="020B0604020202020204" pitchFamily="34" charset="0"/>
                <a:cs typeface="Arial" panose="020B0604020202020204" pitchFamily="34" charset="0"/>
                <a:sym typeface="Arial" panose="020B0604020202020204" pitchFamily="34" charset="0"/>
              </a:rPr>
              <a:t>Mariana</a:t>
            </a:r>
          </a:p>
        </p:txBody>
      </p:sp>
      <p:pic>
        <p:nvPicPr>
          <p:cNvPr id="901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4225" y="2230438"/>
            <a:ext cx="446087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516319" y="509236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defTabSz="457189">
              <a:defRPr/>
            </a:pPr>
            <a:endParaRPr lang="en-US" dirty="0">
              <a:solidFill>
                <a:srgbClr val="000000"/>
              </a:solidFill>
              <a:latin typeface="+mj-lt"/>
              <a:ea typeface="+mj-ea"/>
              <a:cs typeface="+mj-cs"/>
              <a:sym typeface="Calibri"/>
            </a:endParaRPr>
          </a:p>
        </p:txBody>
      </p:sp>
      <p:sp>
        <p:nvSpPr>
          <p:cNvPr id="90118" name="Rectangle 2"/>
          <p:cNvSpPr txBox="1">
            <a:spLocks noChangeArrowheads="1"/>
          </p:cNvSpPr>
          <p:nvPr/>
        </p:nvSpPr>
        <p:spPr bwMode="auto">
          <a:xfrm>
            <a:off x="2778125" y="2832100"/>
            <a:ext cx="21637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3000">
              <a:solidFill>
                <a:srgbClr val="17375E"/>
              </a:solidFill>
              <a:latin typeface="Arial" panose="020B0604020202020204" pitchFamily="34" charset="0"/>
              <a:cs typeface="Arial" panose="020B0604020202020204" pitchFamily="34" charset="0"/>
              <a:sym typeface="Arial" panose="020B0604020202020204" pitchFamily="34" charset="0"/>
            </a:endParaRPr>
          </a:p>
          <a:p>
            <a:pPr>
              <a:spcBef>
                <a:spcPct val="0"/>
              </a:spcBef>
              <a:buFontTx/>
              <a:buNone/>
            </a:pPr>
            <a:r>
              <a:rPr lang="en-US" altLang="en-US" sz="3000">
                <a:solidFill>
                  <a:srgbClr val="17375E"/>
                </a:solidFill>
                <a:latin typeface="Arial" panose="020B0604020202020204" pitchFamily="34" charset="0"/>
                <a:cs typeface="Arial" panose="020B0604020202020204" pitchFamily="34" charset="0"/>
                <a:sym typeface="Arial" panose="020B0604020202020204" pitchFamily="34" charset="0"/>
              </a:rPr>
              <a:t>[NATRF]</a:t>
            </a:r>
          </a:p>
          <a:p>
            <a:pPr>
              <a:spcBef>
                <a:spcPct val="0"/>
              </a:spcBef>
              <a:buFontTx/>
              <a:buNone/>
            </a:pPr>
            <a:r>
              <a:rPr lang="en-US" altLang="en-US" sz="3000">
                <a:solidFill>
                  <a:srgbClr val="17375E"/>
                </a:solidFill>
                <a:latin typeface="Arial" panose="020B0604020202020204" pitchFamily="34" charset="0"/>
                <a:cs typeface="Arial" panose="020B0604020202020204" pitchFamily="34" charset="0"/>
                <a:sym typeface="Arial" panose="020B0604020202020204" pitchFamily="34" charset="0"/>
              </a:rPr>
              <a:t>[CATRF]</a:t>
            </a:r>
          </a:p>
          <a:p>
            <a:pPr>
              <a:spcBef>
                <a:spcPct val="0"/>
              </a:spcBef>
              <a:buFontTx/>
              <a:buNone/>
            </a:pPr>
            <a:r>
              <a:rPr lang="en-US" altLang="en-US" sz="3000">
                <a:solidFill>
                  <a:srgbClr val="17375E"/>
                </a:solidFill>
                <a:latin typeface="Arial" panose="020B0604020202020204" pitchFamily="34" charset="0"/>
                <a:cs typeface="Arial" panose="020B0604020202020204" pitchFamily="34" charset="0"/>
                <a:sym typeface="Arial" panose="020B0604020202020204" pitchFamily="34" charset="0"/>
              </a:rPr>
              <a:t>[PATRF]</a:t>
            </a:r>
          </a:p>
          <a:p>
            <a:pPr>
              <a:spcBef>
                <a:spcPct val="0"/>
              </a:spcBef>
              <a:buFontTx/>
              <a:buNone/>
            </a:pPr>
            <a:r>
              <a:rPr lang="en-US" altLang="en-US" sz="3000">
                <a:solidFill>
                  <a:srgbClr val="17375E"/>
                </a:solidFill>
                <a:latin typeface="Arial" panose="020B0604020202020204" pitchFamily="34" charset="0"/>
                <a:cs typeface="Arial" panose="020B0604020202020204" pitchFamily="34" charset="0"/>
                <a:sym typeface="Arial" panose="020B0604020202020204" pitchFamily="34" charset="0"/>
              </a:rPr>
              <a:t>[MATRF]</a:t>
            </a:r>
          </a:p>
        </p:txBody>
      </p:sp>
      <p:sp>
        <p:nvSpPr>
          <p:cNvPr id="9" name="Rectangle 2"/>
          <p:cNvSpPr txBox="1">
            <a:spLocks noChangeArrowheads="1"/>
          </p:cNvSpPr>
          <p:nvPr/>
        </p:nvSpPr>
        <p:spPr bwMode="auto">
          <a:xfrm>
            <a:off x="0" y="530226"/>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smtClean="0">
                <a:latin typeface="Arial" panose="020B0604020202020204" pitchFamily="34" charset="0"/>
                <a:cs typeface="Arial" panose="020B0604020202020204" pitchFamily="34" charset="0"/>
              </a:rPr>
              <a:t> Future Geometric Reference Frame</a:t>
            </a:r>
            <a:endParaRPr lang="en-US" sz="3600" b="1" dirty="0" smtClean="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latin typeface="Arial" panose="020B0604020202020204" pitchFamily="34" charset="0"/>
                <a:cs typeface="Arial" panose="020B0604020202020204" pitchFamily="34" charset="0"/>
              </a:rPr>
              <a:t>Plate Tectonics</a:t>
            </a:r>
            <a:endParaRPr lang="en-US"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6" name="Slide Number Placeholder 5"/>
          <p:cNvSpPr>
            <a:spLocks noGrp="1"/>
          </p:cNvSpPr>
          <p:nvPr>
            <p:ph type="sldNum" sz="quarter" idx="12"/>
          </p:nvPr>
        </p:nvSpPr>
        <p:spPr/>
        <p:txBody>
          <a:bodyPr/>
          <a:lstStyle/>
          <a:p>
            <a:pPr>
              <a:defRPr/>
            </a:pPr>
            <a:fld id="{B42B7618-5D6C-47E0-A10C-E1EAAC0BE430}" type="slidenum">
              <a:rPr lang="en-US" altLang="en-US" smtClean="0"/>
              <a:pPr>
                <a:defRPr/>
              </a:pPr>
              <a:t>42</a:t>
            </a:fld>
            <a:endParaRPr lang="en-US" altLang="en-US"/>
          </a:p>
        </p:txBody>
      </p:sp>
      <p:pic>
        <p:nvPicPr>
          <p:cNvPr id="7" name="Picture 6"/>
          <p:cNvPicPr>
            <a:picLocks noChangeAspect="1"/>
          </p:cNvPicPr>
          <p:nvPr/>
        </p:nvPicPr>
        <p:blipFill>
          <a:blip r:embed="rId2"/>
          <a:stretch>
            <a:fillRect/>
          </a:stretch>
        </p:blipFill>
        <p:spPr>
          <a:xfrm>
            <a:off x="457200" y="1728170"/>
            <a:ext cx="8285717" cy="4270022"/>
          </a:xfrm>
          <a:prstGeom prst="rect">
            <a:avLst/>
          </a:prstGeom>
        </p:spPr>
      </p:pic>
    </p:spTree>
    <p:extLst>
      <p:ext uri="{BB962C8B-B14F-4D97-AF65-F5344CB8AC3E}">
        <p14:creationId xmlns:p14="http://schemas.microsoft.com/office/powerpoint/2010/main" val="2261234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0963" y="911225"/>
            <a:ext cx="4418012" cy="2246769"/>
          </a:xfrm>
          <a:prstGeom prst="rect">
            <a:avLst/>
          </a:prstGeom>
          <a:noFill/>
        </p:spPr>
        <p:txBody>
          <a:bodyPr>
            <a:spAutoFit/>
          </a:bodyPr>
          <a:lstStyle/>
          <a:p>
            <a:pPr>
              <a:defRPr/>
            </a:pPr>
            <a:r>
              <a:rPr lang="en-US" sz="2000" dirty="0">
                <a:latin typeface="Arial" panose="020B0604020202020204" pitchFamily="34" charset="0"/>
                <a:cs typeface="Arial" panose="020B0604020202020204" pitchFamily="34" charset="0"/>
              </a:rPr>
              <a:t>Each reference frame will get:</a:t>
            </a:r>
          </a:p>
          <a:p>
            <a:pPr marL="342900"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Euler Pole Latitude/Longitude</a:t>
            </a:r>
          </a:p>
          <a:p>
            <a:pPr marL="342900" indent="-342900">
              <a:buFont typeface="Wingdings" panose="05000000000000000000" pitchFamily="2" charset="2"/>
              <a:buChar char="Ø"/>
              <a:defRPr/>
            </a:pPr>
            <a:r>
              <a:rPr lang="en-US" sz="2000" dirty="0">
                <a:latin typeface="Arial" panose="020B0604020202020204" pitchFamily="34" charset="0"/>
                <a:cs typeface="Arial" panose="020B0604020202020204" pitchFamily="34" charset="0"/>
              </a:rPr>
              <a:t>Rotation rate (radians/year)</a:t>
            </a:r>
          </a:p>
          <a:p>
            <a:pPr>
              <a:defRPr/>
            </a:pPr>
            <a:endParaRPr lang="en-US" sz="2000" dirty="0">
              <a:latin typeface="Arial" panose="020B0604020202020204" pitchFamily="34" charset="0"/>
              <a:cs typeface="Arial" panose="020B0604020202020204" pitchFamily="34" charset="0"/>
            </a:endParaRPr>
          </a:p>
          <a:p>
            <a:pPr>
              <a:defRPr/>
            </a:pPr>
            <a:r>
              <a:rPr lang="en-US" sz="2000" dirty="0">
                <a:latin typeface="Arial" panose="020B0604020202020204" pitchFamily="34" charset="0"/>
                <a:cs typeface="Arial" panose="020B0604020202020204" pitchFamily="34" charset="0"/>
              </a:rPr>
              <a:t>Used to compute time-dependent 	TRF2022 coordinates from 	time-dependent global (IGS)	coordinates </a:t>
            </a:r>
          </a:p>
        </p:txBody>
      </p:sp>
      <p:sp>
        <p:nvSpPr>
          <p:cNvPr id="117763" name="Title 1"/>
          <p:cNvSpPr>
            <a:spLocks noGrp="1"/>
          </p:cNvSpPr>
          <p:nvPr>
            <p:ph type="title"/>
          </p:nvPr>
        </p:nvSpPr>
        <p:spPr>
          <a:xfrm>
            <a:off x="890588" y="69850"/>
            <a:ext cx="8229600" cy="1143000"/>
          </a:xfrm>
        </p:spPr>
        <p:txBody>
          <a:bodyPr/>
          <a:lstStyle/>
          <a:p>
            <a:pPr algn="l"/>
            <a:r>
              <a:rPr lang="en-US" altLang="en-US" sz="3600" dirty="0" smtClean="0">
                <a:latin typeface="Arial" panose="020B0604020202020204" pitchFamily="34" charset="0"/>
                <a:cs typeface="Arial" panose="020B0604020202020204" pitchFamily="34" charset="0"/>
              </a:rPr>
              <a:t>Euler Pole</a:t>
            </a:r>
          </a:p>
        </p:txBody>
      </p:sp>
      <p:pic>
        <p:nvPicPr>
          <p:cNvPr id="1177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463" y="3760788"/>
            <a:ext cx="4268787"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Content Placeholder 5"/>
          <p:cNvPicPr>
            <a:picLocks noGrp="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454025"/>
            <a:ext cx="4324350"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TextBox 15"/>
          <p:cNvSpPr txBox="1">
            <a:spLocks noChangeArrowheads="1"/>
          </p:cNvSpPr>
          <p:nvPr/>
        </p:nvSpPr>
        <p:spPr bwMode="auto">
          <a:xfrm rot="-450118">
            <a:off x="6892925" y="4551363"/>
            <a:ext cx="13716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600" b="1">
                <a:solidFill>
                  <a:srgbClr val="FF0000"/>
                </a:solidFill>
                <a:latin typeface="Arial" panose="020B0604020202020204" pitchFamily="34" charset="0"/>
                <a:cs typeface="Arial" panose="020B0604020202020204" pitchFamily="34" charset="0"/>
                <a:sym typeface="Arial" panose="020B0604020202020204" pitchFamily="34" charset="0"/>
              </a:rPr>
              <a:t>EULER Pole</a:t>
            </a:r>
          </a:p>
        </p:txBody>
      </p:sp>
      <p:grpSp>
        <p:nvGrpSpPr>
          <p:cNvPr id="117767" name="Group 9"/>
          <p:cNvGrpSpPr>
            <a:grpSpLocks noChangeAspect="1"/>
          </p:cNvGrpSpPr>
          <p:nvPr/>
        </p:nvGrpSpPr>
        <p:grpSpPr bwMode="auto">
          <a:xfrm>
            <a:off x="4891088" y="1836738"/>
            <a:ext cx="5199062" cy="5176837"/>
            <a:chOff x="5215623" y="1828750"/>
            <a:chExt cx="6100524" cy="5997712"/>
          </a:xfrm>
        </p:grpSpPr>
        <p:sp>
          <p:nvSpPr>
            <p:cNvPr id="12" name="Partial Circle 1">
              <a:extLst/>
            </p:cNvPr>
            <p:cNvSpPr/>
            <p:nvPr/>
          </p:nvSpPr>
          <p:spPr>
            <a:xfrm rot="7838207">
              <a:off x="5416652" y="1880988"/>
              <a:ext cx="5800916" cy="5998073"/>
            </a:xfrm>
            <a:prstGeom prst="pie">
              <a:avLst>
                <a:gd name="adj1" fmla="val 5309861"/>
                <a:gd name="adj2" fmla="val 10165927"/>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defRPr/>
              </a:pPr>
              <a:endParaRPr lang="en-US">
                <a:solidFill>
                  <a:schemeClr val="tx1"/>
                </a:solidFill>
              </a:endParaRPr>
            </a:p>
          </p:txBody>
        </p:sp>
        <p:sp>
          <p:nvSpPr>
            <p:cNvPr id="13" name="Arrow: Circular 4">
              <a:extLst/>
            </p:cNvPr>
            <p:cNvSpPr/>
            <p:nvPr/>
          </p:nvSpPr>
          <p:spPr>
            <a:xfrm rot="1691144" flipH="1">
              <a:off x="5215623" y="1828750"/>
              <a:ext cx="5992484" cy="5997712"/>
            </a:xfrm>
            <a:prstGeom prst="circularArrow">
              <a:avLst>
                <a:gd name="adj1" fmla="val 641"/>
                <a:gd name="adj2" fmla="val 599331"/>
                <a:gd name="adj3" fmla="val 21306641"/>
                <a:gd name="adj4" fmla="val 1525736"/>
                <a:gd name="adj5" fmla="val 2202"/>
              </a:avLst>
            </a:prstGeom>
            <a:gradFill>
              <a:gsLst>
                <a:gs pos="0">
                  <a:schemeClr val="accent1">
                    <a:tint val="100000"/>
                    <a:shade val="100000"/>
                    <a:satMod val="130000"/>
                    <a:alpha val="17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defRPr/>
              </a:pPr>
              <a:endParaRPr lang="en-US">
                <a:solidFill>
                  <a:schemeClr val="tx1"/>
                </a:solidFill>
              </a:endParaRPr>
            </a:p>
          </p:txBody>
        </p:sp>
      </p:grpSp>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1177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855B4C0-0B98-49A2-97E1-69D0080BD8F4}" type="slidenum">
              <a:rPr lang="en-US" altLang="en-US" sz="1200" smtClean="0">
                <a:solidFill>
                  <a:srgbClr val="898989"/>
                </a:solidFill>
              </a:rPr>
              <a:pPr>
                <a:spcBef>
                  <a:spcPct val="0"/>
                </a:spcBef>
                <a:buFontTx/>
                <a:buNone/>
              </a:pPr>
              <a:t>43</a:t>
            </a:fld>
            <a:endParaRPr lang="en-US" altLang="en-US" sz="1200" smtClean="0">
              <a:solidFill>
                <a:srgbClr val="898989"/>
              </a:solidFill>
            </a:endParaRPr>
          </a:p>
        </p:txBody>
      </p:sp>
      <p:sp>
        <p:nvSpPr>
          <p:cNvPr id="117768" name="TextBox 1"/>
          <p:cNvSpPr txBox="1">
            <a:spLocks noChangeArrowheads="1"/>
          </p:cNvSpPr>
          <p:nvPr/>
        </p:nvSpPr>
        <p:spPr bwMode="auto">
          <a:xfrm>
            <a:off x="115888" y="6100763"/>
            <a:ext cx="8912225" cy="584775"/>
          </a:xfrm>
          <a:prstGeom prst="rect">
            <a:avLst/>
          </a:prstGeom>
          <a:solidFill>
            <a:schemeClr val="bg1"/>
          </a:solidFill>
          <a:ln w="9525">
            <a:solidFill>
              <a:srgbClr val="FF0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600" dirty="0">
                <a:latin typeface="Arial" panose="020B0604020202020204" pitchFamily="34" charset="0"/>
                <a:cs typeface="Arial" panose="020B0604020202020204" pitchFamily="34" charset="0"/>
              </a:rPr>
              <a:t>Euler's fixed point theorem states: any motion of a rigid body on the surface of a sphere</a:t>
            </a:r>
          </a:p>
          <a:p>
            <a:pPr algn="ctr">
              <a:spcBef>
                <a:spcPct val="0"/>
              </a:spcBef>
              <a:buFontTx/>
              <a:buNone/>
            </a:pPr>
            <a:r>
              <a:rPr lang="en-US" altLang="en-US" sz="1600" dirty="0">
                <a:latin typeface="Arial" panose="020B0604020202020204" pitchFamily="34" charset="0"/>
                <a:cs typeface="Arial" panose="020B0604020202020204" pitchFamily="34" charset="0"/>
              </a:rPr>
              <a:t> may be represented as a rotation about an appropriately chosen rotation pole (“Euler Pole”)</a:t>
            </a:r>
          </a:p>
        </p:txBody>
      </p:sp>
    </p:spTree>
    <p:extLst>
      <p:ext uri="{BB962C8B-B14F-4D97-AF65-F5344CB8AC3E}">
        <p14:creationId xmlns:p14="http://schemas.microsoft.com/office/powerpoint/2010/main" val="1744763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4354893" y="2742532"/>
            <a:ext cx="552322" cy="685799"/>
            <a:chOff x="1121342" y="1414914"/>
            <a:chExt cx="1155032" cy="1434164"/>
          </a:xfrm>
        </p:grpSpPr>
        <p:cxnSp>
          <p:nvCxnSpPr>
            <p:cNvPr id="34" name="Straight Arrow Connector 33"/>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6798200" y="2742532"/>
            <a:ext cx="552322" cy="685799"/>
            <a:chOff x="1121342" y="1414914"/>
            <a:chExt cx="1155032" cy="1434164"/>
          </a:xfrm>
        </p:grpSpPr>
        <p:cxnSp>
          <p:nvCxnSpPr>
            <p:cNvPr id="38" name="Straight Arrow Connector 37"/>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1911587" y="2742532"/>
            <a:ext cx="552322" cy="685799"/>
            <a:chOff x="1121342" y="1414914"/>
            <a:chExt cx="1155032" cy="1434164"/>
          </a:xfrm>
        </p:grpSpPr>
        <p:cxnSp>
          <p:nvCxnSpPr>
            <p:cNvPr id="42" name="Straight Arrow Connector 41"/>
            <p:cNvCxnSpPr/>
            <p:nvPr/>
          </p:nvCxnSpPr>
          <p:spPr>
            <a:xfrm flipH="1" flipV="1">
              <a:off x="1501541" y="1414914"/>
              <a:ext cx="9625" cy="97215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1524000" y="2385462"/>
              <a:ext cx="752374" cy="16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1121342" y="2385462"/>
              <a:ext cx="412283" cy="46361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6777270" y="1314439"/>
            <a:ext cx="557209" cy="685799"/>
            <a:chOff x="7371248" y="706156"/>
            <a:chExt cx="742945" cy="914399"/>
          </a:xfrm>
        </p:grpSpPr>
        <p:sp>
          <p:nvSpPr>
            <p:cNvPr id="46" name="Arc 45"/>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47" name="Arc 46"/>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48" name="Arc 47"/>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nvGrpSpPr>
            <p:cNvPr id="49" name="Group 48"/>
            <p:cNvGrpSpPr/>
            <p:nvPr/>
          </p:nvGrpSpPr>
          <p:grpSpPr>
            <a:xfrm rot="20128352">
              <a:off x="7377764" y="706156"/>
              <a:ext cx="736429" cy="914399"/>
              <a:chOff x="1121342" y="1414914"/>
              <a:chExt cx="1155032" cy="1434164"/>
            </a:xfrm>
          </p:grpSpPr>
          <p:cxnSp>
            <p:nvCxnSpPr>
              <p:cNvPr id="50" name="Straight Arrow Connector 49"/>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53" name="Group 52"/>
          <p:cNvGrpSpPr/>
          <p:nvPr/>
        </p:nvGrpSpPr>
        <p:grpSpPr>
          <a:xfrm>
            <a:off x="6814837" y="2045913"/>
            <a:ext cx="611959" cy="685799"/>
            <a:chOff x="7393429" y="1766248"/>
            <a:chExt cx="815945" cy="914399"/>
          </a:xfrm>
        </p:grpSpPr>
        <p:grpSp>
          <p:nvGrpSpPr>
            <p:cNvPr id="54" name="Group 53"/>
            <p:cNvGrpSpPr/>
            <p:nvPr/>
          </p:nvGrpSpPr>
          <p:grpSpPr>
            <a:xfrm>
              <a:off x="7393429" y="1898757"/>
              <a:ext cx="702510" cy="731334"/>
              <a:chOff x="7393429" y="1898757"/>
              <a:chExt cx="702510" cy="731334"/>
            </a:xfrm>
          </p:grpSpPr>
          <p:sp>
            <p:nvSpPr>
              <p:cNvPr id="59" name="Arc 58"/>
              <p:cNvSpPr/>
              <p:nvPr/>
            </p:nvSpPr>
            <p:spPr>
              <a:xfrm rot="15646121">
                <a:off x="7294893" y="222456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60" name="Arc 59"/>
              <p:cNvSpPr/>
              <p:nvPr/>
            </p:nvSpPr>
            <p:spPr>
              <a:xfrm rot="7751450">
                <a:off x="7673829" y="2379616"/>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61" name="Arc 60"/>
              <p:cNvSpPr/>
              <p:nvPr/>
            </p:nvSpPr>
            <p:spPr>
              <a:xfrm rot="2334799">
                <a:off x="7746928" y="189875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grpSp>
          <p:nvGrpSpPr>
            <p:cNvPr id="55" name="Group 54"/>
            <p:cNvGrpSpPr/>
            <p:nvPr/>
          </p:nvGrpSpPr>
          <p:grpSpPr>
            <a:xfrm rot="2601922">
              <a:off x="7472945" y="1766248"/>
              <a:ext cx="736429" cy="914399"/>
              <a:chOff x="1121342" y="1414914"/>
              <a:chExt cx="1155032" cy="1434164"/>
            </a:xfrm>
          </p:grpSpPr>
          <p:cxnSp>
            <p:nvCxnSpPr>
              <p:cNvPr id="56" name="Straight Arrow Connector 55"/>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62" name="Group 61"/>
          <p:cNvGrpSpPr/>
          <p:nvPr/>
        </p:nvGrpSpPr>
        <p:grpSpPr>
          <a:xfrm>
            <a:off x="6811556" y="3665793"/>
            <a:ext cx="552322" cy="685799"/>
            <a:chOff x="7411905" y="3894222"/>
            <a:chExt cx="736429" cy="914399"/>
          </a:xfrm>
        </p:grpSpPr>
        <p:sp>
          <p:nvSpPr>
            <p:cNvPr id="63" name="Arc 62"/>
            <p:cNvSpPr/>
            <p:nvPr/>
          </p:nvSpPr>
          <p:spPr>
            <a:xfrm rot="12598319">
              <a:off x="7430372" y="461225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64" name="Arc 63"/>
            <p:cNvSpPr/>
            <p:nvPr/>
          </p:nvSpPr>
          <p:spPr>
            <a:xfrm rot="4703648">
              <a:off x="7790035" y="441662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65" name="Arc 64"/>
            <p:cNvSpPr/>
            <p:nvPr/>
          </p:nvSpPr>
          <p:spPr>
            <a:xfrm rot="20886997">
              <a:off x="7463617" y="405603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nvGrpSpPr>
            <p:cNvPr id="66" name="Group 65"/>
            <p:cNvGrpSpPr/>
            <p:nvPr/>
          </p:nvGrpSpPr>
          <p:grpSpPr>
            <a:xfrm rot="21154120">
              <a:off x="7411905" y="3894222"/>
              <a:ext cx="736429" cy="914399"/>
              <a:chOff x="1121342" y="1414914"/>
              <a:chExt cx="1155032" cy="1434164"/>
            </a:xfrm>
          </p:grpSpPr>
          <p:cxnSp>
            <p:nvCxnSpPr>
              <p:cNvPr id="67" name="Straight Arrow Connector 66"/>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70" name="Group 69"/>
          <p:cNvGrpSpPr/>
          <p:nvPr/>
        </p:nvGrpSpPr>
        <p:grpSpPr>
          <a:xfrm>
            <a:off x="6878747" y="4677402"/>
            <a:ext cx="685799" cy="571955"/>
            <a:chOff x="7410197" y="5159828"/>
            <a:chExt cx="914399" cy="762607"/>
          </a:xfrm>
        </p:grpSpPr>
        <p:sp>
          <p:nvSpPr>
            <p:cNvPr id="71" name="Arc 70"/>
            <p:cNvSpPr/>
            <p:nvPr/>
          </p:nvSpPr>
          <p:spPr>
            <a:xfrm rot="16535990">
              <a:off x="7313782" y="5457613"/>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72" name="Arc 71"/>
            <p:cNvSpPr/>
            <p:nvPr/>
          </p:nvSpPr>
          <p:spPr>
            <a:xfrm rot="8641319">
              <a:off x="7640406" y="570449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73" name="Arc 72"/>
            <p:cNvSpPr/>
            <p:nvPr/>
          </p:nvSpPr>
          <p:spPr>
            <a:xfrm rot="3224668">
              <a:off x="7834155" y="5258364"/>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nvGrpSpPr>
            <p:cNvPr id="74" name="Group 73"/>
            <p:cNvGrpSpPr/>
            <p:nvPr/>
          </p:nvGrpSpPr>
          <p:grpSpPr>
            <a:xfrm rot="3491791">
              <a:off x="7499182" y="5097021"/>
              <a:ext cx="736429" cy="914399"/>
              <a:chOff x="1121342" y="1414914"/>
              <a:chExt cx="1155032" cy="1434164"/>
            </a:xfrm>
          </p:grpSpPr>
          <p:cxnSp>
            <p:nvCxnSpPr>
              <p:cNvPr id="75" name="Straight Arrow Connector 74"/>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78" name="Group 77"/>
          <p:cNvGrpSpPr/>
          <p:nvPr/>
        </p:nvGrpSpPr>
        <p:grpSpPr>
          <a:xfrm>
            <a:off x="1796603" y="1269943"/>
            <a:ext cx="685799" cy="597358"/>
            <a:chOff x="496895" y="563162"/>
            <a:chExt cx="914399" cy="796477"/>
          </a:xfrm>
        </p:grpSpPr>
        <p:grpSp>
          <p:nvGrpSpPr>
            <p:cNvPr id="79" name="Group 78"/>
            <p:cNvGrpSpPr/>
            <p:nvPr/>
          </p:nvGrpSpPr>
          <p:grpSpPr>
            <a:xfrm>
              <a:off x="619135" y="721803"/>
              <a:ext cx="736684" cy="637836"/>
              <a:chOff x="619135" y="721803"/>
              <a:chExt cx="736684" cy="637836"/>
            </a:xfrm>
          </p:grpSpPr>
          <p:sp>
            <p:nvSpPr>
              <p:cNvPr id="84" name="Arc 83"/>
              <p:cNvSpPr/>
              <p:nvPr/>
            </p:nvSpPr>
            <p:spPr>
              <a:xfrm rot="9635543">
                <a:off x="921150" y="12076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85" name="Arc 84"/>
              <p:cNvSpPr/>
              <p:nvPr/>
            </p:nvSpPr>
            <p:spPr>
              <a:xfrm rot="1740872">
                <a:off x="1006808" y="80733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86" name="Arc 85"/>
              <p:cNvSpPr/>
              <p:nvPr/>
            </p:nvSpPr>
            <p:spPr>
              <a:xfrm rot="17924221">
                <a:off x="520599" y="82033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grpSp>
          <p:nvGrpSpPr>
            <p:cNvPr id="80" name="Group 79"/>
            <p:cNvGrpSpPr/>
            <p:nvPr/>
          </p:nvGrpSpPr>
          <p:grpSpPr>
            <a:xfrm rot="18191344">
              <a:off x="585880" y="474177"/>
              <a:ext cx="736429" cy="914399"/>
              <a:chOff x="1121342" y="1414914"/>
              <a:chExt cx="1155032" cy="1434164"/>
            </a:xfrm>
          </p:grpSpPr>
          <p:cxnSp>
            <p:nvCxnSpPr>
              <p:cNvPr id="81" name="Straight Arrow Connector 80"/>
              <p:cNvCxnSpPr/>
              <p:nvPr/>
            </p:nvCxnSpPr>
            <p:spPr>
              <a:xfrm flipH="1" flipV="1">
                <a:off x="1501541" y="1414914"/>
                <a:ext cx="9625" cy="972151"/>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1524000" y="2385462"/>
                <a:ext cx="752374" cy="160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a:off x="1121342" y="2385462"/>
                <a:ext cx="412283" cy="463616"/>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87" name="Group 86"/>
          <p:cNvGrpSpPr/>
          <p:nvPr/>
        </p:nvGrpSpPr>
        <p:grpSpPr>
          <a:xfrm>
            <a:off x="1926884" y="2071428"/>
            <a:ext cx="564833" cy="685799"/>
            <a:chOff x="859822" y="1688520"/>
            <a:chExt cx="753111" cy="914399"/>
          </a:xfrm>
        </p:grpSpPr>
        <p:sp>
          <p:nvSpPr>
            <p:cNvPr id="88" name="Arc 87"/>
            <p:cNvSpPr/>
            <p:nvPr/>
          </p:nvSpPr>
          <p:spPr>
            <a:xfrm rot="14216412">
              <a:off x="761286" y="229046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89" name="Arc 88"/>
            <p:cNvSpPr/>
            <p:nvPr/>
          </p:nvSpPr>
          <p:spPr>
            <a:xfrm rot="6321741">
              <a:off x="1170560" y="22792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90" name="Arc 89"/>
            <p:cNvSpPr/>
            <p:nvPr/>
          </p:nvSpPr>
          <p:spPr>
            <a:xfrm rot="905090">
              <a:off x="1043161" y="1809799"/>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nvGrpSpPr>
            <p:cNvPr id="91" name="Group 90"/>
            <p:cNvGrpSpPr/>
            <p:nvPr/>
          </p:nvGrpSpPr>
          <p:grpSpPr>
            <a:xfrm rot="1172213">
              <a:off x="876504" y="1688520"/>
              <a:ext cx="736429" cy="914399"/>
              <a:chOff x="1121342" y="1414914"/>
              <a:chExt cx="1155032" cy="1434164"/>
            </a:xfrm>
          </p:grpSpPr>
          <p:cxnSp>
            <p:nvCxnSpPr>
              <p:cNvPr id="92" name="Straight Arrow Connector 91"/>
              <p:cNvCxnSpPr/>
              <p:nvPr/>
            </p:nvCxnSpPr>
            <p:spPr>
              <a:xfrm flipH="1" flipV="1">
                <a:off x="1501541" y="1414914"/>
                <a:ext cx="9625" cy="972151"/>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1524000" y="2385462"/>
                <a:ext cx="752374" cy="160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1121342" y="2385462"/>
                <a:ext cx="412283" cy="46361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95" name="Group 94"/>
          <p:cNvGrpSpPr/>
          <p:nvPr/>
        </p:nvGrpSpPr>
        <p:grpSpPr>
          <a:xfrm>
            <a:off x="1871660" y="3417563"/>
            <a:ext cx="565185" cy="685799"/>
            <a:chOff x="903375" y="4077823"/>
            <a:chExt cx="753580" cy="914399"/>
          </a:xfrm>
        </p:grpSpPr>
        <p:sp>
          <p:nvSpPr>
            <p:cNvPr id="96" name="Arc 95"/>
            <p:cNvSpPr/>
            <p:nvPr/>
          </p:nvSpPr>
          <p:spPr>
            <a:xfrm rot="11345834">
              <a:off x="1070509" y="4836197"/>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97" name="Arc 96"/>
            <p:cNvSpPr/>
            <p:nvPr/>
          </p:nvSpPr>
          <p:spPr>
            <a:xfrm rot="3451163">
              <a:off x="1336853" y="452524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98" name="Arc 97"/>
            <p:cNvSpPr/>
            <p:nvPr/>
          </p:nvSpPr>
          <p:spPr>
            <a:xfrm rot="19634512">
              <a:off x="903375" y="430463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nvGrpSpPr>
            <p:cNvPr id="99" name="Group 98"/>
            <p:cNvGrpSpPr/>
            <p:nvPr/>
          </p:nvGrpSpPr>
          <p:grpSpPr>
            <a:xfrm rot="19901635">
              <a:off x="920526" y="4077823"/>
              <a:ext cx="736429" cy="914399"/>
              <a:chOff x="1121342" y="1414914"/>
              <a:chExt cx="1155032" cy="1434164"/>
            </a:xfrm>
          </p:grpSpPr>
          <p:cxnSp>
            <p:nvCxnSpPr>
              <p:cNvPr id="100" name="Straight Arrow Connector 99"/>
              <p:cNvCxnSpPr/>
              <p:nvPr/>
            </p:nvCxnSpPr>
            <p:spPr>
              <a:xfrm flipH="1" flipV="1">
                <a:off x="1501541" y="1414914"/>
                <a:ext cx="9625" cy="97215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524000" y="2385462"/>
                <a:ext cx="752374" cy="160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H="1">
                <a:off x="1121342" y="2385462"/>
                <a:ext cx="412283" cy="4636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03" name="Group 102"/>
          <p:cNvGrpSpPr/>
          <p:nvPr/>
        </p:nvGrpSpPr>
        <p:grpSpPr>
          <a:xfrm rot="3666327">
            <a:off x="1984601" y="4147718"/>
            <a:ext cx="557209" cy="685799"/>
            <a:chOff x="7371248" y="706156"/>
            <a:chExt cx="742945" cy="914399"/>
          </a:xfrm>
        </p:grpSpPr>
        <p:sp>
          <p:nvSpPr>
            <p:cNvPr id="104" name="Arc 103"/>
            <p:cNvSpPr/>
            <p:nvPr/>
          </p:nvSpPr>
          <p:spPr>
            <a:xfrm rot="11572551">
              <a:off x="7502988" y="1460828"/>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105" name="Arc 104"/>
            <p:cNvSpPr/>
            <p:nvPr/>
          </p:nvSpPr>
          <p:spPr>
            <a:xfrm rot="3677880">
              <a:off x="7789245" y="1168101"/>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sp>
          <p:nvSpPr>
            <p:cNvPr id="106" name="Arc 105"/>
            <p:cNvSpPr/>
            <p:nvPr/>
          </p:nvSpPr>
          <p:spPr>
            <a:xfrm rot="19861229">
              <a:off x="7371248" y="919410"/>
              <a:ext cx="349011" cy="151940"/>
            </a:xfrm>
            <a:prstGeom prst="arc">
              <a:avLst>
                <a:gd name="adj1" fmla="val 8100893"/>
                <a:gd name="adj2" fmla="val 3741038"/>
              </a:avLst>
            </a:pr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13" dirty="0"/>
            </a:p>
          </p:txBody>
        </p:sp>
        <p:grpSp>
          <p:nvGrpSpPr>
            <p:cNvPr id="107" name="Group 106"/>
            <p:cNvGrpSpPr/>
            <p:nvPr/>
          </p:nvGrpSpPr>
          <p:grpSpPr>
            <a:xfrm rot="20128352">
              <a:off x="7377764" y="706156"/>
              <a:ext cx="736429" cy="914399"/>
              <a:chOff x="1121342" y="1414914"/>
              <a:chExt cx="1155032" cy="1434164"/>
            </a:xfrm>
          </p:grpSpPr>
          <p:cxnSp>
            <p:nvCxnSpPr>
              <p:cNvPr id="108" name="Straight Arrow Connector 107"/>
              <p:cNvCxnSpPr/>
              <p:nvPr/>
            </p:nvCxnSpPr>
            <p:spPr>
              <a:xfrm flipH="1" flipV="1">
                <a:off x="1501541" y="1414914"/>
                <a:ext cx="9625" cy="9721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a:off x="1524000" y="2385462"/>
                <a:ext cx="752374" cy="16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1121342" y="2385462"/>
                <a:ext cx="412283" cy="46361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11" name="Group 110"/>
          <p:cNvGrpSpPr/>
          <p:nvPr/>
        </p:nvGrpSpPr>
        <p:grpSpPr>
          <a:xfrm>
            <a:off x="3781907" y="4884658"/>
            <a:ext cx="1386918" cy="715837"/>
            <a:chOff x="3461047" y="3596272"/>
            <a:chExt cx="1849224" cy="954449"/>
          </a:xfrm>
        </p:grpSpPr>
        <p:sp>
          <p:nvSpPr>
            <p:cNvPr id="112" name="TextBox 111"/>
            <p:cNvSpPr txBox="1"/>
            <p:nvPr/>
          </p:nvSpPr>
          <p:spPr>
            <a:xfrm>
              <a:off x="3461047" y="3596272"/>
              <a:ext cx="1849224" cy="954449"/>
            </a:xfrm>
            <a:prstGeom prst="rect">
              <a:avLst/>
            </a:prstGeom>
            <a:noFill/>
          </p:spPr>
          <p:txBody>
            <a:bodyPr wrap="none" rtlCol="0">
              <a:spAutoFit/>
            </a:bodyPr>
            <a:lstStyle/>
            <a:p>
              <a:r>
                <a:rPr lang="en-US" sz="1013" dirty="0"/>
                <a:t>Time “t  ” when</a:t>
              </a:r>
            </a:p>
            <a:p>
              <a:r>
                <a:rPr lang="en-US" sz="1013" dirty="0"/>
                <a:t>all four TRFs and</a:t>
              </a:r>
            </a:p>
            <a:p>
              <a:r>
                <a:rPr lang="en-US" sz="1013" dirty="0"/>
                <a:t>ITRF2014 are identical.</a:t>
              </a:r>
            </a:p>
            <a:p>
              <a:r>
                <a:rPr lang="en-US" sz="1013" dirty="0"/>
                <a:t>(2020.0) </a:t>
              </a:r>
            </a:p>
          </p:txBody>
        </p:sp>
        <p:sp>
          <p:nvSpPr>
            <p:cNvPr id="113" name="TextBox 112"/>
            <p:cNvSpPr txBox="1"/>
            <p:nvPr/>
          </p:nvSpPr>
          <p:spPr>
            <a:xfrm>
              <a:off x="4007406" y="3671030"/>
              <a:ext cx="323165" cy="307776"/>
            </a:xfrm>
            <a:prstGeom prst="rect">
              <a:avLst/>
            </a:prstGeom>
            <a:noFill/>
          </p:spPr>
          <p:txBody>
            <a:bodyPr wrap="none" rtlCol="0">
              <a:spAutoFit/>
            </a:bodyPr>
            <a:lstStyle/>
            <a:p>
              <a:r>
                <a:rPr lang="en-US" sz="900" dirty="0"/>
                <a:t>0</a:t>
              </a:r>
            </a:p>
          </p:txBody>
        </p:sp>
      </p:grpSp>
      <p:cxnSp>
        <p:nvCxnSpPr>
          <p:cNvPr id="114" name="Straight Arrow Connector 113"/>
          <p:cNvCxnSpPr/>
          <p:nvPr/>
        </p:nvCxnSpPr>
        <p:spPr>
          <a:xfrm>
            <a:off x="2604018" y="1800405"/>
            <a:ext cx="4179360" cy="3005632"/>
          </a:xfrm>
          <a:prstGeom prst="straightConnector1">
            <a:avLst/>
          </a:prstGeom>
          <a:ln>
            <a:solidFill>
              <a:srgbClr val="FFC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7320838" y="4966010"/>
            <a:ext cx="713657" cy="219291"/>
          </a:xfrm>
          <a:prstGeom prst="rect">
            <a:avLst/>
          </a:prstGeom>
          <a:noFill/>
        </p:spPr>
        <p:txBody>
          <a:bodyPr wrap="none" rtlCol="0">
            <a:spAutoFit/>
          </a:bodyPr>
          <a:lstStyle/>
          <a:p>
            <a:r>
              <a:rPr lang="en-US" sz="825" b="1" dirty="0"/>
              <a:t>MATRF2022</a:t>
            </a:r>
          </a:p>
        </p:txBody>
      </p:sp>
      <p:sp>
        <p:nvSpPr>
          <p:cNvPr id="116" name="TextBox 115"/>
          <p:cNvSpPr txBox="1"/>
          <p:nvPr/>
        </p:nvSpPr>
        <p:spPr>
          <a:xfrm>
            <a:off x="1326988" y="1608100"/>
            <a:ext cx="713657" cy="219291"/>
          </a:xfrm>
          <a:prstGeom prst="rect">
            <a:avLst/>
          </a:prstGeom>
          <a:noFill/>
        </p:spPr>
        <p:txBody>
          <a:bodyPr wrap="none" rtlCol="0">
            <a:spAutoFit/>
          </a:bodyPr>
          <a:lstStyle/>
          <a:p>
            <a:r>
              <a:rPr lang="en-US" sz="825" b="1" dirty="0"/>
              <a:t>MATRF2022</a:t>
            </a:r>
          </a:p>
        </p:txBody>
      </p:sp>
      <p:sp>
        <p:nvSpPr>
          <p:cNvPr id="117" name="TextBox 116"/>
          <p:cNvSpPr txBox="1"/>
          <p:nvPr/>
        </p:nvSpPr>
        <p:spPr>
          <a:xfrm rot="2083102">
            <a:off x="5420239" y="4078142"/>
            <a:ext cx="1321196" cy="219291"/>
          </a:xfrm>
          <a:prstGeom prst="rect">
            <a:avLst/>
          </a:prstGeom>
          <a:noFill/>
        </p:spPr>
        <p:txBody>
          <a:bodyPr wrap="none" rtlCol="0">
            <a:spAutoFit/>
          </a:bodyPr>
          <a:lstStyle/>
          <a:p>
            <a:r>
              <a:rPr lang="en-US" sz="825" b="1" dirty="0"/>
              <a:t>Rotation of Mariana Plate</a:t>
            </a:r>
          </a:p>
        </p:txBody>
      </p:sp>
      <p:grpSp>
        <p:nvGrpSpPr>
          <p:cNvPr id="118" name="Group 117"/>
          <p:cNvGrpSpPr/>
          <p:nvPr/>
        </p:nvGrpSpPr>
        <p:grpSpPr>
          <a:xfrm>
            <a:off x="6650425" y="5282282"/>
            <a:ext cx="909223" cy="404085"/>
            <a:chOff x="7140033" y="5696844"/>
            <a:chExt cx="1212298" cy="538780"/>
          </a:xfrm>
        </p:grpSpPr>
        <p:sp>
          <p:nvSpPr>
            <p:cNvPr id="119" name="TextBox 118"/>
            <p:cNvSpPr txBox="1"/>
            <p:nvPr/>
          </p:nvSpPr>
          <p:spPr>
            <a:xfrm>
              <a:off x="7140033" y="5696844"/>
              <a:ext cx="1212298" cy="538780"/>
            </a:xfrm>
            <a:prstGeom prst="rect">
              <a:avLst/>
            </a:prstGeom>
            <a:noFill/>
          </p:spPr>
          <p:txBody>
            <a:bodyPr wrap="none" rtlCol="0">
              <a:spAutoFit/>
            </a:bodyPr>
            <a:lstStyle/>
            <a:p>
              <a:r>
                <a:rPr lang="en-US" sz="1013" dirty="0"/>
                <a:t>t=t  + </a:t>
              </a:r>
              <a:r>
                <a:rPr lang="en-US" sz="1013" dirty="0">
                  <a:latin typeface="Symbol" panose="05050102010706020507" pitchFamily="18" charset="2"/>
                </a:rPr>
                <a:t>D</a:t>
              </a:r>
              <a:r>
                <a:rPr lang="en-US" sz="1013" dirty="0"/>
                <a:t>t</a:t>
              </a:r>
            </a:p>
            <a:p>
              <a:r>
                <a:rPr lang="en-US" sz="1013" dirty="0"/>
                <a:t>(“the future”)</a:t>
              </a:r>
            </a:p>
          </p:txBody>
        </p:sp>
        <p:sp>
          <p:nvSpPr>
            <p:cNvPr id="120" name="TextBox 119"/>
            <p:cNvSpPr txBox="1"/>
            <p:nvPr/>
          </p:nvSpPr>
          <p:spPr>
            <a:xfrm>
              <a:off x="7337068" y="5766257"/>
              <a:ext cx="323166" cy="307776"/>
            </a:xfrm>
            <a:prstGeom prst="rect">
              <a:avLst/>
            </a:prstGeom>
            <a:noFill/>
          </p:spPr>
          <p:txBody>
            <a:bodyPr wrap="none" rtlCol="0">
              <a:spAutoFit/>
            </a:bodyPr>
            <a:lstStyle/>
            <a:p>
              <a:r>
                <a:rPr lang="en-US" sz="900" dirty="0"/>
                <a:t>0</a:t>
              </a:r>
            </a:p>
          </p:txBody>
        </p:sp>
      </p:grpSp>
      <p:grpSp>
        <p:nvGrpSpPr>
          <p:cNvPr id="121" name="Group 120"/>
          <p:cNvGrpSpPr/>
          <p:nvPr/>
        </p:nvGrpSpPr>
        <p:grpSpPr>
          <a:xfrm>
            <a:off x="1716852" y="5284811"/>
            <a:ext cx="805029" cy="404085"/>
            <a:chOff x="7134811" y="5826277"/>
            <a:chExt cx="1073372" cy="538780"/>
          </a:xfrm>
        </p:grpSpPr>
        <p:sp>
          <p:nvSpPr>
            <p:cNvPr id="122" name="TextBox 121"/>
            <p:cNvSpPr txBox="1"/>
            <p:nvPr/>
          </p:nvSpPr>
          <p:spPr>
            <a:xfrm>
              <a:off x="7134811" y="5826277"/>
              <a:ext cx="1073372" cy="538780"/>
            </a:xfrm>
            <a:prstGeom prst="rect">
              <a:avLst/>
            </a:prstGeom>
            <a:noFill/>
          </p:spPr>
          <p:txBody>
            <a:bodyPr wrap="none" rtlCol="0">
              <a:spAutoFit/>
            </a:bodyPr>
            <a:lstStyle/>
            <a:p>
              <a:r>
                <a:rPr lang="en-US" sz="1013" dirty="0"/>
                <a:t>t=t  - </a:t>
              </a:r>
              <a:r>
                <a:rPr lang="en-US" sz="1013" dirty="0">
                  <a:latin typeface="Symbol" panose="05050102010706020507" pitchFamily="18" charset="2"/>
                </a:rPr>
                <a:t>D</a:t>
              </a:r>
              <a:r>
                <a:rPr lang="en-US" sz="1013" dirty="0"/>
                <a:t>t</a:t>
              </a:r>
            </a:p>
            <a:p>
              <a:r>
                <a:rPr lang="en-US" sz="1013" dirty="0"/>
                <a:t>(“the past”)</a:t>
              </a:r>
            </a:p>
          </p:txBody>
        </p:sp>
        <p:sp>
          <p:nvSpPr>
            <p:cNvPr id="123" name="TextBox 122"/>
            <p:cNvSpPr txBox="1"/>
            <p:nvPr/>
          </p:nvSpPr>
          <p:spPr>
            <a:xfrm>
              <a:off x="7337533" y="5883432"/>
              <a:ext cx="323165" cy="307776"/>
            </a:xfrm>
            <a:prstGeom prst="rect">
              <a:avLst/>
            </a:prstGeom>
            <a:noFill/>
          </p:spPr>
          <p:txBody>
            <a:bodyPr wrap="none" rtlCol="0">
              <a:spAutoFit/>
            </a:bodyPr>
            <a:lstStyle/>
            <a:p>
              <a:r>
                <a:rPr lang="en-US" sz="900" dirty="0"/>
                <a:t>0</a:t>
              </a:r>
            </a:p>
          </p:txBody>
        </p:sp>
      </p:grpSp>
      <p:sp>
        <p:nvSpPr>
          <p:cNvPr id="124" name="TextBox 123"/>
          <p:cNvSpPr txBox="1"/>
          <p:nvPr/>
        </p:nvSpPr>
        <p:spPr>
          <a:xfrm>
            <a:off x="7383320" y="3966944"/>
            <a:ext cx="676788" cy="219291"/>
          </a:xfrm>
          <a:prstGeom prst="rect">
            <a:avLst/>
          </a:prstGeom>
          <a:noFill/>
        </p:spPr>
        <p:txBody>
          <a:bodyPr wrap="none" rtlCol="0">
            <a:spAutoFit/>
          </a:bodyPr>
          <a:lstStyle/>
          <a:p>
            <a:r>
              <a:rPr lang="en-US" sz="825" b="1" dirty="0"/>
              <a:t>CATRF2022</a:t>
            </a:r>
          </a:p>
        </p:txBody>
      </p:sp>
      <p:sp>
        <p:nvSpPr>
          <p:cNvPr id="125" name="TextBox 124"/>
          <p:cNvSpPr txBox="1"/>
          <p:nvPr/>
        </p:nvSpPr>
        <p:spPr>
          <a:xfrm>
            <a:off x="1298366" y="2233943"/>
            <a:ext cx="676788" cy="219291"/>
          </a:xfrm>
          <a:prstGeom prst="rect">
            <a:avLst/>
          </a:prstGeom>
          <a:noFill/>
        </p:spPr>
        <p:txBody>
          <a:bodyPr wrap="none" rtlCol="0">
            <a:spAutoFit/>
          </a:bodyPr>
          <a:lstStyle/>
          <a:p>
            <a:r>
              <a:rPr lang="en-US" sz="825" b="1" dirty="0"/>
              <a:t>CATRF2022</a:t>
            </a:r>
          </a:p>
        </p:txBody>
      </p:sp>
      <p:sp>
        <p:nvSpPr>
          <p:cNvPr id="126" name="Up Arrow 125"/>
          <p:cNvSpPr/>
          <p:nvPr/>
        </p:nvSpPr>
        <p:spPr>
          <a:xfrm>
            <a:off x="4414879" y="4147142"/>
            <a:ext cx="363474" cy="73380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7" name="TextBox 126"/>
          <p:cNvSpPr txBox="1"/>
          <p:nvPr/>
        </p:nvSpPr>
        <p:spPr>
          <a:xfrm>
            <a:off x="1304381" y="4712295"/>
            <a:ext cx="689612" cy="219291"/>
          </a:xfrm>
          <a:prstGeom prst="rect">
            <a:avLst/>
          </a:prstGeom>
          <a:noFill/>
        </p:spPr>
        <p:txBody>
          <a:bodyPr wrap="none" rtlCol="0">
            <a:spAutoFit/>
          </a:bodyPr>
          <a:lstStyle/>
          <a:p>
            <a:r>
              <a:rPr lang="en-US" sz="825" b="1" dirty="0"/>
              <a:t>NATRF2022</a:t>
            </a:r>
          </a:p>
        </p:txBody>
      </p:sp>
      <p:sp>
        <p:nvSpPr>
          <p:cNvPr id="128" name="TextBox 127"/>
          <p:cNvSpPr txBox="1"/>
          <p:nvPr/>
        </p:nvSpPr>
        <p:spPr>
          <a:xfrm>
            <a:off x="1307618" y="3838518"/>
            <a:ext cx="676788" cy="219291"/>
          </a:xfrm>
          <a:prstGeom prst="rect">
            <a:avLst/>
          </a:prstGeom>
          <a:noFill/>
        </p:spPr>
        <p:txBody>
          <a:bodyPr wrap="none" rtlCol="0">
            <a:spAutoFit/>
          </a:bodyPr>
          <a:lstStyle/>
          <a:p>
            <a:r>
              <a:rPr lang="en-US" sz="825" b="1" dirty="0"/>
              <a:t>PATRF2022</a:t>
            </a:r>
          </a:p>
        </p:txBody>
      </p:sp>
      <p:sp>
        <p:nvSpPr>
          <p:cNvPr id="129" name="TextBox 128"/>
          <p:cNvSpPr txBox="1"/>
          <p:nvPr/>
        </p:nvSpPr>
        <p:spPr>
          <a:xfrm>
            <a:off x="7443093" y="1420228"/>
            <a:ext cx="689612" cy="219291"/>
          </a:xfrm>
          <a:prstGeom prst="rect">
            <a:avLst/>
          </a:prstGeom>
          <a:noFill/>
        </p:spPr>
        <p:txBody>
          <a:bodyPr wrap="none" rtlCol="0">
            <a:spAutoFit/>
          </a:bodyPr>
          <a:lstStyle/>
          <a:p>
            <a:r>
              <a:rPr lang="en-US" sz="825" b="1" dirty="0"/>
              <a:t>NATRF2022</a:t>
            </a:r>
          </a:p>
        </p:txBody>
      </p:sp>
      <p:sp>
        <p:nvSpPr>
          <p:cNvPr id="130" name="TextBox 129"/>
          <p:cNvSpPr txBox="1"/>
          <p:nvPr/>
        </p:nvSpPr>
        <p:spPr>
          <a:xfrm>
            <a:off x="7419048" y="2303054"/>
            <a:ext cx="676788" cy="219291"/>
          </a:xfrm>
          <a:prstGeom prst="rect">
            <a:avLst/>
          </a:prstGeom>
          <a:noFill/>
        </p:spPr>
        <p:txBody>
          <a:bodyPr wrap="none" rtlCol="0">
            <a:spAutoFit/>
          </a:bodyPr>
          <a:lstStyle/>
          <a:p>
            <a:r>
              <a:rPr lang="en-US" sz="825" b="1" dirty="0"/>
              <a:t>PATRF2022</a:t>
            </a:r>
          </a:p>
        </p:txBody>
      </p:sp>
      <p:cxnSp>
        <p:nvCxnSpPr>
          <p:cNvPr id="131" name="Straight Arrow Connector 130"/>
          <p:cNvCxnSpPr/>
          <p:nvPr/>
        </p:nvCxnSpPr>
        <p:spPr>
          <a:xfrm>
            <a:off x="2533432" y="2425471"/>
            <a:ext cx="4276913" cy="1674710"/>
          </a:xfrm>
          <a:prstGeom prst="straightConnector1">
            <a:avLst/>
          </a:prstGeom>
          <a:ln>
            <a:solidFill>
              <a:srgbClr val="7030A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rot="1178512">
            <a:off x="5139812" y="3535004"/>
            <a:ext cx="1564394" cy="219291"/>
          </a:xfrm>
          <a:prstGeom prst="rect">
            <a:avLst/>
          </a:prstGeom>
          <a:noFill/>
        </p:spPr>
        <p:txBody>
          <a:bodyPr wrap="square" rtlCol="0">
            <a:spAutoFit/>
          </a:bodyPr>
          <a:lstStyle/>
          <a:p>
            <a:r>
              <a:rPr lang="en-US" sz="825" b="1" dirty="0"/>
              <a:t>Rotation of Caribbean Plate</a:t>
            </a:r>
          </a:p>
        </p:txBody>
      </p:sp>
      <p:cxnSp>
        <p:nvCxnSpPr>
          <p:cNvPr id="133" name="Straight Arrow Connector 132"/>
          <p:cNvCxnSpPr/>
          <p:nvPr/>
        </p:nvCxnSpPr>
        <p:spPr>
          <a:xfrm>
            <a:off x="2620824" y="3176144"/>
            <a:ext cx="4162554" cy="56387"/>
          </a:xfrm>
          <a:prstGeom prst="straightConnector1">
            <a:avLst/>
          </a:prstGeom>
          <a:ln>
            <a:solidFill>
              <a:schemeClr val="tx1"/>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5148470" y="3026543"/>
            <a:ext cx="1731400" cy="219291"/>
          </a:xfrm>
          <a:prstGeom prst="rect">
            <a:avLst/>
          </a:prstGeom>
          <a:noFill/>
        </p:spPr>
        <p:txBody>
          <a:bodyPr wrap="square" rtlCol="0">
            <a:spAutoFit/>
          </a:bodyPr>
          <a:lstStyle/>
          <a:p>
            <a:r>
              <a:rPr lang="en-US" sz="825" b="1" dirty="0"/>
              <a:t>ITRF2014 frame through time</a:t>
            </a:r>
          </a:p>
        </p:txBody>
      </p:sp>
      <p:sp>
        <p:nvSpPr>
          <p:cNvPr id="135" name="TextBox 134"/>
          <p:cNvSpPr txBox="1"/>
          <p:nvPr/>
        </p:nvSpPr>
        <p:spPr>
          <a:xfrm>
            <a:off x="7386326" y="3087776"/>
            <a:ext cx="872355" cy="219291"/>
          </a:xfrm>
          <a:prstGeom prst="rect">
            <a:avLst/>
          </a:prstGeom>
          <a:noFill/>
        </p:spPr>
        <p:txBody>
          <a:bodyPr wrap="none" rtlCol="0">
            <a:spAutoFit/>
          </a:bodyPr>
          <a:lstStyle/>
          <a:p>
            <a:r>
              <a:rPr lang="en-US" sz="825" b="1" dirty="0"/>
              <a:t>ITRF2014 frame</a:t>
            </a:r>
          </a:p>
        </p:txBody>
      </p:sp>
      <p:sp>
        <p:nvSpPr>
          <p:cNvPr id="136" name="TextBox 135"/>
          <p:cNvSpPr txBox="1"/>
          <p:nvPr/>
        </p:nvSpPr>
        <p:spPr>
          <a:xfrm>
            <a:off x="1143101" y="3062752"/>
            <a:ext cx="872355" cy="219291"/>
          </a:xfrm>
          <a:prstGeom prst="rect">
            <a:avLst/>
          </a:prstGeom>
          <a:noFill/>
        </p:spPr>
        <p:txBody>
          <a:bodyPr wrap="none" rtlCol="0">
            <a:spAutoFit/>
          </a:bodyPr>
          <a:lstStyle/>
          <a:p>
            <a:r>
              <a:rPr lang="en-US" sz="825" b="1" dirty="0"/>
              <a:t>ITRF2014 frame</a:t>
            </a:r>
          </a:p>
        </p:txBody>
      </p:sp>
      <p:cxnSp>
        <p:nvCxnSpPr>
          <p:cNvPr id="137" name="Straight Arrow Connector 136"/>
          <p:cNvCxnSpPr/>
          <p:nvPr/>
        </p:nvCxnSpPr>
        <p:spPr>
          <a:xfrm flipV="1">
            <a:off x="2515032" y="2518325"/>
            <a:ext cx="4139099" cy="1311125"/>
          </a:xfrm>
          <a:prstGeom prst="straightConnector1">
            <a:avLst/>
          </a:prstGeom>
          <a:ln>
            <a:solidFill>
              <a:srgbClr val="00B05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38" name="TextBox 137"/>
          <p:cNvSpPr txBox="1"/>
          <p:nvPr/>
        </p:nvSpPr>
        <p:spPr>
          <a:xfrm rot="20468182">
            <a:off x="5179780" y="2532065"/>
            <a:ext cx="1564394" cy="219291"/>
          </a:xfrm>
          <a:prstGeom prst="rect">
            <a:avLst/>
          </a:prstGeom>
          <a:noFill/>
        </p:spPr>
        <p:txBody>
          <a:bodyPr wrap="square" rtlCol="0">
            <a:spAutoFit/>
          </a:bodyPr>
          <a:lstStyle/>
          <a:p>
            <a:r>
              <a:rPr lang="en-US" sz="825" b="1" dirty="0"/>
              <a:t>Rotation of Pacific Plate</a:t>
            </a:r>
          </a:p>
        </p:txBody>
      </p:sp>
      <p:cxnSp>
        <p:nvCxnSpPr>
          <p:cNvPr id="139" name="Straight Arrow Connector 138"/>
          <p:cNvCxnSpPr/>
          <p:nvPr/>
        </p:nvCxnSpPr>
        <p:spPr>
          <a:xfrm flipV="1">
            <a:off x="2401141" y="1819424"/>
            <a:ext cx="4407164" cy="2686474"/>
          </a:xfrm>
          <a:prstGeom prst="straightConnector1">
            <a:avLst/>
          </a:prstGeom>
          <a:ln>
            <a:solidFill>
              <a:srgbClr val="FF0000"/>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140" name="TextBox 139"/>
          <p:cNvSpPr txBox="1"/>
          <p:nvPr/>
        </p:nvSpPr>
        <p:spPr>
          <a:xfrm rot="19628250">
            <a:off x="4636639" y="2260766"/>
            <a:ext cx="2067392" cy="219291"/>
          </a:xfrm>
          <a:prstGeom prst="rect">
            <a:avLst/>
          </a:prstGeom>
          <a:noFill/>
        </p:spPr>
        <p:txBody>
          <a:bodyPr wrap="square" rtlCol="0">
            <a:spAutoFit/>
          </a:bodyPr>
          <a:lstStyle/>
          <a:p>
            <a:r>
              <a:rPr lang="en-US" sz="825" b="1" dirty="0"/>
              <a:t>Rotation of North American Plate</a:t>
            </a:r>
          </a:p>
        </p:txBody>
      </p:sp>
      <p:sp>
        <p:nvSpPr>
          <p:cNvPr id="141" name="TextBox 140"/>
          <p:cNvSpPr txBox="1"/>
          <p:nvPr/>
        </p:nvSpPr>
        <p:spPr>
          <a:xfrm>
            <a:off x="3232117" y="1348902"/>
            <a:ext cx="2073003" cy="404085"/>
          </a:xfrm>
          <a:prstGeom prst="rect">
            <a:avLst/>
          </a:prstGeom>
          <a:noFill/>
        </p:spPr>
        <p:txBody>
          <a:bodyPr wrap="none" rtlCol="0">
            <a:spAutoFit/>
          </a:bodyPr>
          <a:lstStyle/>
          <a:p>
            <a:r>
              <a:rPr lang="en-US" sz="1013" dirty="0"/>
              <a:t>The relation of five global reference</a:t>
            </a:r>
          </a:p>
          <a:p>
            <a:r>
              <a:rPr lang="en-US" sz="1013" dirty="0"/>
              <a:t>frames through time.</a:t>
            </a:r>
          </a:p>
        </p:txBody>
      </p:sp>
      <p:sp>
        <p:nvSpPr>
          <p:cNvPr id="142" name="TextBox 141"/>
          <p:cNvSpPr txBox="1"/>
          <p:nvPr/>
        </p:nvSpPr>
        <p:spPr>
          <a:xfrm>
            <a:off x="3759531" y="1760336"/>
            <a:ext cx="1210588" cy="207749"/>
          </a:xfrm>
          <a:prstGeom prst="rect">
            <a:avLst/>
          </a:prstGeom>
          <a:noFill/>
        </p:spPr>
        <p:txBody>
          <a:bodyPr wrap="none" rtlCol="0">
            <a:spAutoFit/>
          </a:bodyPr>
          <a:lstStyle/>
          <a:p>
            <a:r>
              <a:rPr lang="en-US" sz="750" b="1" dirty="0"/>
              <a:t>Rotations are not to scale</a:t>
            </a:r>
          </a:p>
        </p:txBody>
      </p:sp>
      <p:sp>
        <p:nvSpPr>
          <p:cNvPr id="143" name="Slide Number Placeholder 1"/>
          <p:cNvSpPr txBox="1">
            <a:spLocks/>
          </p:cNvSpPr>
          <p:nvPr/>
        </p:nvSpPr>
        <p:spPr>
          <a:xfrm>
            <a:off x="152400" y="1009650"/>
            <a:ext cx="0" cy="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2189309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24" grpId="0"/>
      <p:bldP spid="125" grpId="0"/>
      <p:bldP spid="126" grpId="0" animBg="1"/>
      <p:bldP spid="127" grpId="0"/>
      <p:bldP spid="128" grpId="0"/>
      <p:bldP spid="129" grpId="0"/>
      <p:bldP spid="130" grpId="0"/>
      <p:bldP spid="132" grpId="0"/>
      <p:bldP spid="138" grpId="0"/>
      <p:bldP spid="1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8443"/>
            <a:ext cx="8229600" cy="729745"/>
          </a:xfrm>
        </p:spPr>
        <p:txBody>
          <a:bodyPr/>
          <a:lstStyle/>
          <a:p>
            <a:pPr algn="ctr"/>
            <a:r>
              <a:rPr lang="en-US" sz="3600" b="1" u="sng" dirty="0">
                <a:latin typeface="Arial" panose="020B0604020202020204" pitchFamily="34" charset="0"/>
                <a:cs typeface="Arial" panose="020B0604020202020204" pitchFamily="34" charset="0"/>
              </a:rPr>
              <a:t>The “drift”</a:t>
            </a: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Annual</a:t>
            </a:r>
            <a:r>
              <a:rPr lang="en-US" sz="3600" dirty="0">
                <a:latin typeface="Arial" panose="020B0604020202020204" pitchFamily="34" charset="0"/>
                <a:cs typeface="Arial" panose="020B0604020202020204" pitchFamily="34" charset="0"/>
              </a:rPr>
              <a:t> change to ITRF2014 </a:t>
            </a:r>
            <a:r>
              <a:rPr lang="en-US" sz="3600" dirty="0" smtClean="0">
                <a:latin typeface="Arial" panose="020B0604020202020204" pitchFamily="34" charset="0"/>
                <a:cs typeface="Arial" panose="020B0604020202020204" pitchFamily="34" charset="0"/>
              </a:rPr>
              <a:t>coordinates</a:t>
            </a:r>
            <a:endParaRPr lang="en-US" sz="3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127219" y="2125657"/>
            <a:ext cx="6889561" cy="4100929"/>
          </a:xfrm>
          <a:prstGeom prst="rect">
            <a:avLst/>
          </a:prstGeom>
        </p:spPr>
      </p:pic>
    </p:spTree>
    <p:extLst>
      <p:ext uri="{BB962C8B-B14F-4D97-AF65-F5344CB8AC3E}">
        <p14:creationId xmlns:p14="http://schemas.microsoft.com/office/powerpoint/2010/main" val="81391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985" y="2095500"/>
            <a:ext cx="6636028" cy="3952750"/>
          </a:xfrm>
          <a:prstGeom prst="rect">
            <a:avLst/>
          </a:prstGeom>
        </p:spPr>
      </p:pic>
      <p:sp>
        <p:nvSpPr>
          <p:cNvPr id="3" name="Title 2"/>
          <p:cNvSpPr>
            <a:spLocks noGrp="1"/>
          </p:cNvSpPr>
          <p:nvPr>
            <p:ph type="title"/>
          </p:nvPr>
        </p:nvSpPr>
        <p:spPr>
          <a:xfrm>
            <a:off x="457199" y="1079732"/>
            <a:ext cx="8229600" cy="729745"/>
          </a:xfrm>
        </p:spPr>
        <p:txBody>
          <a:bodyPr/>
          <a:lstStyle/>
          <a:p>
            <a:pPr algn="ctr"/>
            <a:r>
              <a:rPr lang="en-US" sz="3600" b="1" u="sng" dirty="0">
                <a:latin typeface="Arial" panose="020B0604020202020204" pitchFamily="34" charset="0"/>
                <a:cs typeface="Arial" panose="020B0604020202020204" pitchFamily="34" charset="0"/>
              </a:rPr>
              <a:t>The “drift”</a:t>
            </a: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Annual</a:t>
            </a:r>
            <a:r>
              <a:rPr lang="en-US" sz="3600" dirty="0">
                <a:latin typeface="Arial" panose="020B0604020202020204" pitchFamily="34" charset="0"/>
                <a:cs typeface="Arial" panose="020B0604020202020204" pitchFamily="34" charset="0"/>
              </a:rPr>
              <a:t> change to </a:t>
            </a:r>
            <a:r>
              <a:rPr lang="en-US" sz="3600" dirty="0" smtClean="0">
                <a:latin typeface="Arial" panose="020B0604020202020204" pitchFamily="34" charset="0"/>
                <a:cs typeface="Arial" panose="020B0604020202020204" pitchFamily="34" charset="0"/>
              </a:rPr>
              <a:t>NATRF2014 coordinates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534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82775"/>
            <a:ext cx="45720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164013" y="3048000"/>
            <a:ext cx="93662" cy="93663"/>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75780" name="Title 2"/>
          <p:cNvSpPr>
            <a:spLocks noGrp="1"/>
          </p:cNvSpPr>
          <p:nvPr>
            <p:ph type="title"/>
          </p:nvPr>
        </p:nvSpPr>
        <p:spPr>
          <a:xfrm>
            <a:off x="457200" y="1125538"/>
            <a:ext cx="8229600" cy="547687"/>
          </a:xfrm>
        </p:spPr>
        <p:txBody>
          <a:bodyPr/>
          <a:lstStyle/>
          <a:p>
            <a:r>
              <a:rPr lang="en-US" altLang="en-US" sz="3600" dirty="0" smtClean="0">
                <a:latin typeface="Arial" panose="020B0604020202020204" pitchFamily="34" charset="0"/>
                <a:cs typeface="Arial" panose="020B0604020202020204" pitchFamily="34" charset="0"/>
              </a:rPr>
              <a:t>PIN1 (S. California)</a:t>
            </a:r>
          </a:p>
        </p:txBody>
      </p:sp>
      <p:sp>
        <p:nvSpPr>
          <p:cNvPr id="75781"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3C3BCF22-C9B2-46D8-9E21-1A38E6494CFF}" type="slidenum">
              <a:rPr lang="en-US" altLang="en-US" sz="1200" smtClean="0">
                <a:solidFill>
                  <a:srgbClr val="898989"/>
                </a:solidFill>
              </a:rPr>
              <a:pPr>
                <a:spcBef>
                  <a:spcPct val="0"/>
                </a:spcBef>
                <a:buFontTx/>
                <a:buNone/>
              </a:pPr>
              <a:t>47</a:t>
            </a:fld>
            <a:endParaRPr lang="en-US" altLang="en-US" sz="1200" smtClean="0">
              <a:solidFill>
                <a:srgbClr val="898989"/>
              </a:solidFill>
            </a:endParaRPr>
          </a:p>
        </p:txBody>
      </p:sp>
      <p:sp>
        <p:nvSpPr>
          <p:cNvPr id="6" name="Date Placeholder 5"/>
          <p:cNvSpPr>
            <a:spLocks noGrp="1"/>
          </p:cNvSpPr>
          <p:nvPr>
            <p:ph type="dt" sz="half" idx="10"/>
          </p:nvPr>
        </p:nvSpPr>
        <p:spPr/>
        <p:txBody>
          <a:bodyPr/>
          <a:lstStyle/>
          <a:p>
            <a:pPr>
              <a:defRPr/>
            </a:pPr>
            <a:r>
              <a:rPr lang="en-US" smtClean="0"/>
              <a:t>April 4, 2019</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2174875"/>
            <a:ext cx="6172200" cy="3159125"/>
          </a:xfrm>
        </p:spPr>
      </p:pic>
      <p:sp>
        <p:nvSpPr>
          <p:cNvPr id="7" name="TextBox 6"/>
          <p:cNvSpPr txBox="1"/>
          <p:nvPr/>
        </p:nvSpPr>
        <p:spPr>
          <a:xfrm>
            <a:off x="6289675" y="2005013"/>
            <a:ext cx="1663700" cy="560387"/>
          </a:xfrm>
          <a:prstGeom prst="rect">
            <a:avLst/>
          </a:prstGeom>
          <a:solidFill>
            <a:schemeClr val="accent6">
              <a:lumMod val="60000"/>
              <a:lumOff val="40000"/>
            </a:schemeClr>
          </a:solidFill>
        </p:spPr>
        <p:txBody>
          <a:bodyPr>
            <a:spAutoFit/>
          </a:bodyPr>
          <a:lstStyle/>
          <a:p>
            <a:pPr>
              <a:defRPr/>
            </a:pPr>
            <a:r>
              <a:rPr lang="en-US" sz="1013" dirty="0">
                <a:solidFill>
                  <a:schemeClr val="accent3">
                    <a:lumMod val="10000"/>
                  </a:schemeClr>
                </a:solidFill>
              </a:rPr>
              <a:t>Latitude in NATRF2022 </a:t>
            </a:r>
            <a:r>
              <a:rPr lang="en-US" sz="1013" i="1" dirty="0">
                <a:solidFill>
                  <a:schemeClr val="accent3">
                    <a:lumMod val="10000"/>
                  </a:schemeClr>
                </a:solidFill>
              </a:rPr>
              <a:t>and</a:t>
            </a:r>
            <a:r>
              <a:rPr lang="en-US" sz="1013" dirty="0">
                <a:solidFill>
                  <a:schemeClr val="accent3">
                    <a:lumMod val="10000"/>
                  </a:schemeClr>
                </a:solidFill>
              </a:rPr>
              <a:t> PATRF2022 </a:t>
            </a:r>
            <a:r>
              <a:rPr lang="en-US" sz="1013" i="1" dirty="0">
                <a:solidFill>
                  <a:schemeClr val="accent3">
                    <a:lumMod val="10000"/>
                  </a:schemeClr>
                </a:solidFill>
              </a:rPr>
              <a:t>change</a:t>
            </a:r>
            <a:r>
              <a:rPr lang="en-US" sz="1013" dirty="0">
                <a:solidFill>
                  <a:schemeClr val="accent3">
                    <a:lumMod val="10000"/>
                  </a:schemeClr>
                </a:solidFill>
              </a:rPr>
              <a:t> over time</a:t>
            </a:r>
          </a:p>
        </p:txBody>
      </p:sp>
      <p:sp>
        <p:nvSpPr>
          <p:cNvPr id="8" name="Bent Arrow 7"/>
          <p:cNvSpPr/>
          <p:nvPr/>
        </p:nvSpPr>
        <p:spPr>
          <a:xfrm rot="10800000">
            <a:off x="6108700" y="2565400"/>
            <a:ext cx="407988" cy="498475"/>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schemeClr val="tx1"/>
              </a:solidFill>
            </a:endParaRPr>
          </a:p>
        </p:txBody>
      </p:sp>
      <p:sp>
        <p:nvSpPr>
          <p:cNvPr id="10" name="Bent Arrow 9"/>
          <p:cNvSpPr/>
          <p:nvPr/>
        </p:nvSpPr>
        <p:spPr>
          <a:xfrm rot="10800000">
            <a:off x="6057900" y="2565400"/>
            <a:ext cx="742950" cy="2224088"/>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schemeClr val="tx1"/>
              </a:solidFill>
            </a:endParaRPr>
          </a:p>
        </p:txBody>
      </p:sp>
      <p:sp>
        <p:nvSpPr>
          <p:cNvPr id="76807"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D47EA34-76AE-4F89-95A2-E8FF33048C89}" type="slidenum">
              <a:rPr lang="en-US" altLang="en-US" sz="1200" smtClean="0">
                <a:solidFill>
                  <a:srgbClr val="898989"/>
                </a:solidFill>
              </a:rPr>
              <a:pPr>
                <a:spcBef>
                  <a:spcPct val="0"/>
                </a:spcBef>
                <a:buFontTx/>
                <a:buNone/>
              </a:pPr>
              <a:t>48</a:t>
            </a:fld>
            <a:endParaRPr lang="en-US" altLang="en-US" sz="1200" smtClean="0">
              <a:solidFill>
                <a:srgbClr val="898989"/>
              </a:solidFill>
            </a:endParaRPr>
          </a:p>
        </p:txBody>
      </p:sp>
      <p:sp>
        <p:nvSpPr>
          <p:cNvPr id="11" name="Title 2"/>
          <p:cNvSpPr txBox="1">
            <a:spLocks/>
          </p:cNvSpPr>
          <p:nvPr/>
        </p:nvSpPr>
        <p:spPr bwMode="auto">
          <a:xfrm>
            <a:off x="609600" y="1277938"/>
            <a:ext cx="82296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smtClean="0">
                <a:latin typeface="Arial" panose="020B0604020202020204" pitchFamily="34" charset="0"/>
                <a:cs typeface="Arial" panose="020B0604020202020204" pitchFamily="34" charset="0"/>
              </a:rPr>
              <a:t>PIN1 (S. California)</a:t>
            </a:r>
            <a:endParaRPr lang="en-US" altLang="en-US" sz="3600" dirty="0" smtClean="0">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endParaRPr lang="en-US"/>
          </a:p>
        </p:txBody>
      </p:sp>
      <p:sp>
        <p:nvSpPr>
          <p:cNvPr id="6" name="Date Placeholder 5"/>
          <p:cNvSpPr>
            <a:spLocks noGrp="1"/>
          </p:cNvSpPr>
          <p:nvPr>
            <p:ph type="dt" sz="half" idx="10"/>
          </p:nvPr>
        </p:nvSpPr>
        <p:spPr/>
        <p:txBody>
          <a:bodyPr/>
          <a:lstStyle/>
          <a:p>
            <a:pPr>
              <a:defRPr/>
            </a:pPr>
            <a:r>
              <a:rPr lang="en-US" smtClean="0"/>
              <a:t>April 4, 2019</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2173288"/>
            <a:ext cx="6172200" cy="3162300"/>
          </a:xfrm>
        </p:spPr>
      </p:pic>
      <p:sp>
        <p:nvSpPr>
          <p:cNvPr id="8" name="TextBox 7"/>
          <p:cNvSpPr txBox="1"/>
          <p:nvPr/>
        </p:nvSpPr>
        <p:spPr>
          <a:xfrm>
            <a:off x="6273800" y="1728788"/>
            <a:ext cx="1473200" cy="560387"/>
          </a:xfrm>
          <a:prstGeom prst="rect">
            <a:avLst/>
          </a:prstGeom>
          <a:solidFill>
            <a:schemeClr val="accent6">
              <a:lumMod val="60000"/>
              <a:lumOff val="40000"/>
            </a:schemeClr>
          </a:solidFill>
        </p:spPr>
        <p:txBody>
          <a:bodyPr>
            <a:spAutoFit/>
          </a:bodyPr>
          <a:lstStyle/>
          <a:p>
            <a:pPr>
              <a:defRPr/>
            </a:pPr>
            <a:r>
              <a:rPr lang="en-US" sz="1013" dirty="0">
                <a:solidFill>
                  <a:schemeClr val="accent3">
                    <a:lumMod val="10000"/>
                  </a:schemeClr>
                </a:solidFill>
              </a:rPr>
              <a:t>Longitude in NATRF2022 </a:t>
            </a:r>
            <a:r>
              <a:rPr lang="en-US" sz="1013" i="1" dirty="0">
                <a:solidFill>
                  <a:schemeClr val="accent3">
                    <a:lumMod val="10000"/>
                  </a:schemeClr>
                </a:solidFill>
              </a:rPr>
              <a:t>and</a:t>
            </a:r>
            <a:r>
              <a:rPr lang="en-US" sz="1013" dirty="0">
                <a:solidFill>
                  <a:schemeClr val="accent3">
                    <a:lumMod val="10000"/>
                  </a:schemeClr>
                </a:solidFill>
              </a:rPr>
              <a:t> PATRF2022 </a:t>
            </a:r>
            <a:r>
              <a:rPr lang="en-US" sz="1013" i="1" dirty="0">
                <a:solidFill>
                  <a:schemeClr val="accent3">
                    <a:lumMod val="10000"/>
                  </a:schemeClr>
                </a:solidFill>
              </a:rPr>
              <a:t>change</a:t>
            </a:r>
            <a:r>
              <a:rPr lang="en-US" sz="1013" dirty="0">
                <a:solidFill>
                  <a:schemeClr val="accent3">
                    <a:lumMod val="10000"/>
                  </a:schemeClr>
                </a:solidFill>
              </a:rPr>
              <a:t> over time</a:t>
            </a:r>
          </a:p>
        </p:txBody>
      </p:sp>
      <p:sp>
        <p:nvSpPr>
          <p:cNvPr id="9" name="Bent Arrow 8"/>
          <p:cNvSpPr/>
          <p:nvPr/>
        </p:nvSpPr>
        <p:spPr>
          <a:xfrm rot="10800000">
            <a:off x="6108700" y="2439988"/>
            <a:ext cx="407988" cy="287337"/>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schemeClr val="tx1"/>
              </a:solidFill>
            </a:endParaRPr>
          </a:p>
        </p:txBody>
      </p:sp>
      <p:sp>
        <p:nvSpPr>
          <p:cNvPr id="10" name="Bent Arrow 9"/>
          <p:cNvSpPr/>
          <p:nvPr/>
        </p:nvSpPr>
        <p:spPr>
          <a:xfrm rot="10800000">
            <a:off x="6057900" y="2439988"/>
            <a:ext cx="901700" cy="1871662"/>
          </a:xfrm>
          <a:prstGeom prst="bentArrow">
            <a:avLst>
              <a:gd name="adj1" fmla="val 25000"/>
              <a:gd name="adj2" fmla="val 25000"/>
              <a:gd name="adj3" fmla="val 25000"/>
              <a:gd name="adj4" fmla="val 46498"/>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schemeClr val="tx1"/>
              </a:solidFill>
            </a:endParaRPr>
          </a:p>
        </p:txBody>
      </p:sp>
      <p:sp>
        <p:nvSpPr>
          <p:cNvPr id="7783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9AC8D9D-E910-45D2-AACE-E3C2132CE78C}" type="slidenum">
              <a:rPr lang="en-US" altLang="en-US" sz="1200" smtClean="0">
                <a:solidFill>
                  <a:srgbClr val="898989"/>
                </a:solidFill>
              </a:rPr>
              <a:pPr>
                <a:spcBef>
                  <a:spcPct val="0"/>
                </a:spcBef>
                <a:buFontTx/>
                <a:buNone/>
              </a:pPr>
              <a:t>49</a:t>
            </a:fld>
            <a:endParaRPr lang="en-US" altLang="en-US" sz="1200" smtClean="0">
              <a:solidFill>
                <a:srgbClr val="898989"/>
              </a:solidFill>
            </a:endParaRPr>
          </a:p>
        </p:txBody>
      </p:sp>
      <p:sp>
        <p:nvSpPr>
          <p:cNvPr id="5" name="Title 4"/>
          <p:cNvSpPr>
            <a:spLocks noGrp="1"/>
          </p:cNvSpPr>
          <p:nvPr>
            <p:ph type="title"/>
          </p:nvPr>
        </p:nvSpPr>
        <p:spPr/>
        <p:txBody>
          <a:bodyPr/>
          <a:lstStyle/>
          <a:p>
            <a:endParaRPr lang="en-US"/>
          </a:p>
        </p:txBody>
      </p:sp>
      <p:sp>
        <p:nvSpPr>
          <p:cNvPr id="12" name="Title 2"/>
          <p:cNvSpPr txBox="1">
            <a:spLocks/>
          </p:cNvSpPr>
          <p:nvPr/>
        </p:nvSpPr>
        <p:spPr bwMode="auto">
          <a:xfrm>
            <a:off x="457200" y="1125538"/>
            <a:ext cx="82296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smtClean="0">
                <a:latin typeface="Arial" panose="020B0604020202020204" pitchFamily="34" charset="0"/>
                <a:cs typeface="Arial" panose="020B0604020202020204" pitchFamily="34" charset="0"/>
              </a:rPr>
              <a:t>PIN1 (S. California)</a:t>
            </a:r>
            <a:endParaRPr lang="en-US" altLang="en-US" sz="3600" dirty="0" smtClean="0">
              <a:latin typeface="Arial" panose="020B0604020202020204" pitchFamily="34" charset="0"/>
              <a:cs typeface="Arial" panose="020B0604020202020204" pitchFamily="34" charset="0"/>
            </a:endParaRPr>
          </a:p>
        </p:txBody>
      </p:sp>
      <p:sp>
        <p:nvSpPr>
          <p:cNvPr id="6" name="Date Placeholder 5"/>
          <p:cNvSpPr>
            <a:spLocks noGrp="1"/>
          </p:cNvSpPr>
          <p:nvPr>
            <p:ph type="dt" sz="half" idx="10"/>
          </p:nvPr>
        </p:nvSpPr>
        <p:spPr/>
        <p:txBody>
          <a:bodyPr/>
          <a:lstStyle/>
          <a:p>
            <a:pPr>
              <a:defRPr/>
            </a:pPr>
            <a:r>
              <a:rPr lang="en-US" smtClean="0"/>
              <a:t>April 4, 2019</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4" name="Slide Number Placeholder 3"/>
          <p:cNvSpPr>
            <a:spLocks noGrp="1"/>
          </p:cNvSpPr>
          <p:nvPr>
            <p:ph type="sldNum" sz="quarter" idx="12"/>
          </p:nvPr>
        </p:nvSpPr>
        <p:spPr/>
        <p:txBody>
          <a:bodyPr/>
          <a:lstStyle/>
          <a:p>
            <a:pPr>
              <a:defRPr/>
            </a:pPr>
            <a:fld id="{0D4341E8-0D8C-4A88-8965-6F153BB2F930}" type="slidenum">
              <a:rPr lang="en-US" altLang="en-US" smtClean="0"/>
              <a:pPr>
                <a:defRPr/>
              </a:pPr>
              <a:t>5</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71" y="950494"/>
            <a:ext cx="2250129" cy="2350135"/>
          </a:xfrm>
          <a:prstGeom prst="rect">
            <a:avLst/>
          </a:prstGeom>
        </p:spPr>
      </p:pic>
      <p:pic>
        <p:nvPicPr>
          <p:cNvPr id="6" name="Picture 3" descr="Y:\tx2011\Photos\2003-877_4770_TIDAL_8\2003-877_4770_TIDAL_8-1-2011082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20" t="12981" r="20480" b="11621"/>
          <a:stretch/>
        </p:blipFill>
        <p:spPr bwMode="auto">
          <a:xfrm>
            <a:off x="6032285" y="950494"/>
            <a:ext cx="2375820" cy="2365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88" y="4103861"/>
            <a:ext cx="2355402" cy="176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8911" y="3790270"/>
            <a:ext cx="2521837" cy="189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285" y="3603117"/>
            <a:ext cx="2375820" cy="226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495151"/>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2173288"/>
            <a:ext cx="6172200" cy="3162300"/>
          </a:xfrm>
        </p:spPr>
      </p:pic>
      <p:sp>
        <p:nvSpPr>
          <p:cNvPr id="7" name="TextBox 6"/>
          <p:cNvSpPr txBox="1"/>
          <p:nvPr/>
        </p:nvSpPr>
        <p:spPr>
          <a:xfrm>
            <a:off x="6553200" y="1493838"/>
            <a:ext cx="1708150" cy="560387"/>
          </a:xfrm>
          <a:prstGeom prst="rect">
            <a:avLst/>
          </a:prstGeom>
          <a:solidFill>
            <a:schemeClr val="accent6">
              <a:lumMod val="60000"/>
              <a:lumOff val="40000"/>
            </a:schemeClr>
          </a:solidFill>
        </p:spPr>
        <p:txBody>
          <a:bodyPr>
            <a:spAutoFit/>
          </a:bodyPr>
          <a:lstStyle/>
          <a:p>
            <a:pPr>
              <a:defRPr/>
            </a:pPr>
            <a:r>
              <a:rPr lang="en-US" sz="1013" dirty="0">
                <a:solidFill>
                  <a:schemeClr val="accent3">
                    <a:lumMod val="10000"/>
                  </a:schemeClr>
                </a:solidFill>
              </a:rPr>
              <a:t>No matter WHAT frame, the ellipsoid height is rising over time</a:t>
            </a:r>
          </a:p>
        </p:txBody>
      </p:sp>
      <p:sp>
        <p:nvSpPr>
          <p:cNvPr id="9" name="Bent Arrow 8"/>
          <p:cNvSpPr/>
          <p:nvPr/>
        </p:nvSpPr>
        <p:spPr>
          <a:xfrm rot="10800000">
            <a:off x="6057900" y="2055813"/>
            <a:ext cx="742950" cy="1222375"/>
          </a:xfrm>
          <a:prstGeom prst="bentArrow">
            <a:avLst/>
          </a:prstGeom>
          <a:gradFill>
            <a:gsLst>
              <a:gs pos="0">
                <a:schemeClr val="accent6">
                  <a:lumMod val="40000"/>
                  <a:lumOff val="60000"/>
                </a:schemeClr>
              </a:gs>
              <a:gs pos="100000">
                <a:schemeClr val="accent6">
                  <a:lumMod val="7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schemeClr val="tx1"/>
              </a:solidFill>
            </a:endParaRPr>
          </a:p>
        </p:txBody>
      </p:sp>
      <p:sp>
        <p:nvSpPr>
          <p:cNvPr id="78854" name="Slide Number Placeholder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2C2145E-3C52-43F3-A3C9-75DD856D7962}" type="slidenum">
              <a:rPr lang="en-US" altLang="en-US" sz="1200" smtClean="0">
                <a:solidFill>
                  <a:srgbClr val="898989"/>
                </a:solidFill>
              </a:rPr>
              <a:pPr>
                <a:spcBef>
                  <a:spcPct val="0"/>
                </a:spcBef>
                <a:buFontTx/>
                <a:buNone/>
              </a:pPr>
              <a:t>50</a:t>
            </a:fld>
            <a:endParaRPr lang="en-US" altLang="en-US" sz="1200" smtClean="0">
              <a:solidFill>
                <a:srgbClr val="898989"/>
              </a:solidFill>
            </a:endParaRPr>
          </a:p>
        </p:txBody>
      </p:sp>
      <p:sp>
        <p:nvSpPr>
          <p:cNvPr id="5" name="Title 4"/>
          <p:cNvSpPr>
            <a:spLocks noGrp="1"/>
          </p:cNvSpPr>
          <p:nvPr>
            <p:ph type="title"/>
          </p:nvPr>
        </p:nvSpPr>
        <p:spPr/>
        <p:txBody>
          <a:bodyPr/>
          <a:lstStyle/>
          <a:p>
            <a:endParaRPr lang="en-US"/>
          </a:p>
        </p:txBody>
      </p:sp>
      <p:sp>
        <p:nvSpPr>
          <p:cNvPr id="11" name="Title 2"/>
          <p:cNvSpPr txBox="1">
            <a:spLocks/>
          </p:cNvSpPr>
          <p:nvPr/>
        </p:nvSpPr>
        <p:spPr bwMode="auto">
          <a:xfrm>
            <a:off x="457200" y="1125538"/>
            <a:ext cx="82296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smtClean="0">
                <a:latin typeface="Arial" panose="020B0604020202020204" pitchFamily="34" charset="0"/>
                <a:cs typeface="Arial" panose="020B0604020202020204" pitchFamily="34" charset="0"/>
              </a:rPr>
              <a:t>PIN1 (S. California)</a:t>
            </a:r>
            <a:endParaRPr lang="en-US" altLang="en-US" sz="3600" dirty="0" smtClean="0">
              <a:latin typeface="Arial" panose="020B0604020202020204" pitchFamily="34" charset="0"/>
              <a:cs typeface="Arial" panose="020B0604020202020204" pitchFamily="34" charset="0"/>
            </a:endParaRPr>
          </a:p>
        </p:txBody>
      </p:sp>
      <p:sp>
        <p:nvSpPr>
          <p:cNvPr id="6" name="Date Placeholder 5"/>
          <p:cNvSpPr>
            <a:spLocks noGrp="1"/>
          </p:cNvSpPr>
          <p:nvPr>
            <p:ph type="dt" sz="half" idx="10"/>
          </p:nvPr>
        </p:nvSpPr>
        <p:spPr/>
        <p:txBody>
          <a:bodyPr/>
          <a:lstStyle/>
          <a:p>
            <a:pPr>
              <a:defRPr/>
            </a:pPr>
            <a:r>
              <a:rPr lang="en-US" smtClean="0"/>
              <a:t>April 4, 2019</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13" y="1789113"/>
            <a:ext cx="26701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2"/>
          <p:cNvSpPr>
            <a:spLocks noGrp="1"/>
          </p:cNvSpPr>
          <p:nvPr>
            <p:ph type="title"/>
          </p:nvPr>
        </p:nvSpPr>
        <p:spPr>
          <a:xfrm>
            <a:off x="457200" y="1125538"/>
            <a:ext cx="8229600" cy="547687"/>
          </a:xfrm>
        </p:spPr>
        <p:txBody>
          <a:bodyPr/>
          <a:lstStyle/>
          <a:p>
            <a:r>
              <a:rPr lang="en-US" altLang="en-US" sz="3600" dirty="0" smtClean="0">
                <a:latin typeface="Arial" panose="020B0604020202020204" pitchFamily="34" charset="0"/>
                <a:cs typeface="Arial" panose="020B0604020202020204" pitchFamily="34" charset="0"/>
              </a:rPr>
              <a:t>Velocities (ITRF2014)</a:t>
            </a:r>
          </a:p>
        </p:txBody>
      </p:sp>
      <p:sp>
        <p:nvSpPr>
          <p:cNvPr id="79876"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125157D-3F6A-4335-9A88-6C56F727055C}" type="slidenum">
              <a:rPr lang="en-US" altLang="en-US" sz="1200" smtClean="0">
                <a:solidFill>
                  <a:srgbClr val="898989"/>
                </a:solidFill>
              </a:rPr>
              <a:pPr>
                <a:spcBef>
                  <a:spcPct val="0"/>
                </a:spcBef>
                <a:buFontTx/>
                <a:buNone/>
              </a:pPr>
              <a:t>51</a:t>
            </a:fld>
            <a:endParaRPr lang="en-US" altLang="en-US" sz="1200" smtClean="0">
              <a:solidFill>
                <a:srgbClr val="898989"/>
              </a:solidFill>
            </a:endParaRPr>
          </a:p>
        </p:txBody>
      </p:sp>
      <p:sp>
        <p:nvSpPr>
          <p:cNvPr id="4" name="Date Placeholder 3"/>
          <p:cNvSpPr>
            <a:spLocks noGrp="1"/>
          </p:cNvSpPr>
          <p:nvPr>
            <p:ph type="dt" sz="half" idx="10"/>
          </p:nvPr>
        </p:nvSpPr>
        <p:spPr/>
        <p:txBody>
          <a:bodyPr/>
          <a:lstStyle/>
          <a:p>
            <a:pPr>
              <a:defRPr/>
            </a:pPr>
            <a:r>
              <a:rPr lang="en-US" smtClean="0"/>
              <a:t>April 4, 2019</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13" y="1789113"/>
            <a:ext cx="26701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2"/>
          <p:cNvSpPr>
            <a:spLocks noGrp="1"/>
          </p:cNvSpPr>
          <p:nvPr>
            <p:ph type="title"/>
          </p:nvPr>
        </p:nvSpPr>
        <p:spPr>
          <a:xfrm>
            <a:off x="457200" y="1125538"/>
            <a:ext cx="8229600" cy="547687"/>
          </a:xfrm>
        </p:spPr>
        <p:txBody>
          <a:bodyPr/>
          <a:lstStyle/>
          <a:p>
            <a:r>
              <a:rPr lang="en-US" altLang="en-US" sz="3600" dirty="0" smtClean="0">
                <a:latin typeface="Arial" panose="020B0604020202020204" pitchFamily="34" charset="0"/>
                <a:cs typeface="Arial" panose="020B0604020202020204" pitchFamily="34" charset="0"/>
              </a:rPr>
              <a:t>Velocities (</a:t>
            </a:r>
            <a:r>
              <a:rPr lang="en-US" altLang="en-US" sz="3600" i="1" dirty="0" smtClean="0">
                <a:latin typeface="Arial" panose="020B0604020202020204" pitchFamily="34" charset="0"/>
                <a:cs typeface="Arial" panose="020B0604020202020204" pitchFamily="34" charset="0"/>
              </a:rPr>
              <a:t>NA</a:t>
            </a:r>
            <a:r>
              <a:rPr lang="en-US" altLang="en-US" sz="3600" dirty="0" smtClean="0">
                <a:latin typeface="Arial" panose="020B0604020202020204" pitchFamily="34" charset="0"/>
                <a:cs typeface="Arial" panose="020B0604020202020204" pitchFamily="34" charset="0"/>
              </a:rPr>
              <a:t>TRF2022)</a:t>
            </a:r>
          </a:p>
        </p:txBody>
      </p:sp>
      <p:sp>
        <p:nvSpPr>
          <p:cNvPr id="80900"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0C0425E-52C2-4264-B564-A70294C6DB1F}" type="slidenum">
              <a:rPr lang="en-US" altLang="en-US" sz="1200" smtClean="0">
                <a:solidFill>
                  <a:srgbClr val="898989"/>
                </a:solidFill>
              </a:rPr>
              <a:pPr>
                <a:spcBef>
                  <a:spcPct val="0"/>
                </a:spcBef>
                <a:buFontTx/>
                <a:buNone/>
              </a:pPr>
              <a:t>52</a:t>
            </a:fld>
            <a:endParaRPr lang="en-US" altLang="en-US" sz="1200" smtClean="0">
              <a:solidFill>
                <a:srgbClr val="898989"/>
              </a:solidFill>
            </a:endParaRPr>
          </a:p>
        </p:txBody>
      </p:sp>
      <p:sp>
        <p:nvSpPr>
          <p:cNvPr id="4" name="Date Placeholder 3"/>
          <p:cNvSpPr>
            <a:spLocks noGrp="1"/>
          </p:cNvSpPr>
          <p:nvPr>
            <p:ph type="dt" sz="half" idx="10"/>
          </p:nvPr>
        </p:nvSpPr>
        <p:spPr/>
        <p:txBody>
          <a:bodyPr/>
          <a:lstStyle/>
          <a:p>
            <a:pPr>
              <a:defRPr/>
            </a:pPr>
            <a:r>
              <a:rPr lang="en-US" smtClean="0"/>
              <a:t>April 4, 2019</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6913" y="1789113"/>
            <a:ext cx="267017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le 2"/>
          <p:cNvSpPr>
            <a:spLocks noGrp="1"/>
          </p:cNvSpPr>
          <p:nvPr>
            <p:ph type="title"/>
          </p:nvPr>
        </p:nvSpPr>
        <p:spPr>
          <a:xfrm>
            <a:off x="457200" y="1125538"/>
            <a:ext cx="8229600" cy="547687"/>
          </a:xfrm>
        </p:spPr>
        <p:txBody>
          <a:bodyPr/>
          <a:lstStyle/>
          <a:p>
            <a:r>
              <a:rPr lang="en-US" altLang="en-US" sz="3600" dirty="0" smtClean="0">
                <a:latin typeface="Arial" panose="020B0604020202020204" pitchFamily="34" charset="0"/>
                <a:cs typeface="Arial" panose="020B0604020202020204" pitchFamily="34" charset="0"/>
              </a:rPr>
              <a:t>Velocities (</a:t>
            </a:r>
            <a:r>
              <a:rPr lang="en-US" altLang="en-US" sz="3600" i="1" dirty="0" smtClean="0">
                <a:latin typeface="Arial" panose="020B0604020202020204" pitchFamily="34" charset="0"/>
                <a:cs typeface="Arial" panose="020B0604020202020204" pitchFamily="34" charset="0"/>
              </a:rPr>
              <a:t>PA</a:t>
            </a:r>
            <a:r>
              <a:rPr lang="en-US" altLang="en-US" sz="3600" dirty="0" smtClean="0">
                <a:latin typeface="Arial" panose="020B0604020202020204" pitchFamily="34" charset="0"/>
                <a:cs typeface="Arial" panose="020B0604020202020204" pitchFamily="34" charset="0"/>
              </a:rPr>
              <a:t>TRF2022)</a:t>
            </a:r>
          </a:p>
        </p:txBody>
      </p:sp>
      <p:sp>
        <p:nvSpPr>
          <p:cNvPr id="81924" name="Slide Number Placeholder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5138538-4FF7-4B5C-A196-8CB43E028043}" type="slidenum">
              <a:rPr lang="en-US" altLang="en-US" sz="1200" smtClean="0">
                <a:solidFill>
                  <a:srgbClr val="898989"/>
                </a:solidFill>
              </a:rPr>
              <a:pPr>
                <a:spcBef>
                  <a:spcPct val="0"/>
                </a:spcBef>
                <a:buFontTx/>
                <a:buNone/>
              </a:pPr>
              <a:t>53</a:t>
            </a:fld>
            <a:endParaRPr lang="en-US" altLang="en-US" sz="1200" smtClean="0">
              <a:solidFill>
                <a:srgbClr val="898989"/>
              </a:solidFill>
            </a:endParaRPr>
          </a:p>
        </p:txBody>
      </p:sp>
      <p:sp>
        <p:nvSpPr>
          <p:cNvPr id="4" name="Date Placeholder 3"/>
          <p:cNvSpPr>
            <a:spLocks noGrp="1"/>
          </p:cNvSpPr>
          <p:nvPr>
            <p:ph type="dt" sz="half" idx="10"/>
          </p:nvPr>
        </p:nvSpPr>
        <p:spPr/>
        <p:txBody>
          <a:bodyPr/>
          <a:lstStyle/>
          <a:p>
            <a:pPr>
              <a:defRPr/>
            </a:pPr>
            <a:r>
              <a:rPr lang="en-US" smtClean="0"/>
              <a:t>April 4, 2019</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857250"/>
            <a:ext cx="6858000" cy="571864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4" name="Title 1"/>
          <p:cNvSpPr txBox="1">
            <a:spLocks/>
          </p:cNvSpPr>
          <p:nvPr/>
        </p:nvSpPr>
        <p:spPr bwMode="auto">
          <a:xfrm>
            <a:off x="2054225" y="1017588"/>
            <a:ext cx="5572125" cy="482600"/>
          </a:xfrm>
          <a:prstGeom prst="rect">
            <a:avLst/>
          </a:prstGeom>
          <a:noFill/>
          <a:ln w="9525">
            <a:noFill/>
            <a:miter lim="800000"/>
            <a:headEnd/>
            <a:tailEnd/>
          </a:ln>
        </p:spPr>
        <p:txBody>
          <a:bodyPr anchor="ctr"/>
          <a:lstStyle/>
          <a:p>
            <a:pPr algn="ctr">
              <a:defRPr/>
            </a:pPr>
            <a:r>
              <a:rPr lang="en-AU" sz="2100" b="1" dirty="0">
                <a:solidFill>
                  <a:srgbClr val="FFFF00"/>
                </a:solidFill>
                <a:ea typeface="+mj-ea"/>
                <a:cs typeface="+mj-cs"/>
              </a:rPr>
              <a:t>Why should we care about epochs?</a:t>
            </a:r>
          </a:p>
        </p:txBody>
      </p:sp>
      <p:pic>
        <p:nvPicPr>
          <p:cNvPr id="69636" name="Picture 7" descr="image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2820" y="1502897"/>
            <a:ext cx="6438360" cy="483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ular Callout 7"/>
          <p:cNvSpPr/>
          <p:nvPr/>
        </p:nvSpPr>
        <p:spPr>
          <a:xfrm>
            <a:off x="2163763" y="2436813"/>
            <a:ext cx="1711325" cy="909637"/>
          </a:xfrm>
          <a:prstGeom prst="wedgeRoundRectCallout">
            <a:avLst>
              <a:gd name="adj1" fmla="val -27598"/>
              <a:gd name="adj2" fmla="val 6716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0" name="Title 1"/>
          <p:cNvSpPr txBox="1">
            <a:spLocks/>
          </p:cNvSpPr>
          <p:nvPr/>
        </p:nvSpPr>
        <p:spPr bwMode="auto">
          <a:xfrm>
            <a:off x="2643188" y="1714500"/>
            <a:ext cx="1231900" cy="750888"/>
          </a:xfrm>
          <a:prstGeom prst="rect">
            <a:avLst/>
          </a:prstGeom>
          <a:noFill/>
          <a:ln w="9525">
            <a:noFill/>
            <a:miter lim="800000"/>
            <a:headEnd/>
            <a:tailEnd/>
          </a:ln>
        </p:spPr>
        <p:txBody>
          <a:bodyPr anchor="ctr"/>
          <a:lstStyle/>
          <a:p>
            <a:pPr>
              <a:defRPr/>
            </a:pPr>
            <a:endParaRPr lang="en-AU" sz="1500" b="1" dirty="0">
              <a:solidFill>
                <a:schemeClr val="accent5">
                  <a:lumMod val="20000"/>
                  <a:lumOff val="80000"/>
                </a:schemeClr>
              </a:solidFill>
            </a:endParaRPr>
          </a:p>
        </p:txBody>
      </p:sp>
      <p:sp>
        <p:nvSpPr>
          <p:cNvPr id="11" name="Title 1"/>
          <p:cNvSpPr txBox="1">
            <a:spLocks/>
          </p:cNvSpPr>
          <p:nvPr/>
        </p:nvSpPr>
        <p:spPr bwMode="auto">
          <a:xfrm>
            <a:off x="2217738" y="2543175"/>
            <a:ext cx="1768475" cy="803275"/>
          </a:xfrm>
          <a:prstGeom prst="rect">
            <a:avLst/>
          </a:prstGeom>
          <a:noFill/>
          <a:ln w="9525">
            <a:noFill/>
            <a:miter lim="800000"/>
            <a:headEnd/>
            <a:tailEnd/>
          </a:ln>
        </p:spPr>
        <p:txBody>
          <a:bodyPr anchor="ctr"/>
          <a:lstStyle/>
          <a:p>
            <a:pPr>
              <a:defRPr/>
            </a:pPr>
            <a:r>
              <a:rPr lang="en-AU" b="1" dirty="0">
                <a:solidFill>
                  <a:srgbClr val="002060"/>
                </a:solidFill>
                <a:ea typeface="+mj-ea"/>
                <a:cs typeface="+mj-cs"/>
              </a:rPr>
              <a:t>Sch...</a:t>
            </a:r>
            <a:r>
              <a:rPr lang="en-AU" sz="900" b="1" dirty="0" err="1">
                <a:solidFill>
                  <a:srgbClr val="002060"/>
                </a:solidFill>
                <a:ea typeface="+mj-ea"/>
                <a:cs typeface="+mj-cs"/>
              </a:rPr>
              <a:t>ugar</a:t>
            </a:r>
            <a:r>
              <a:rPr lang="en-AU" b="1" dirty="0">
                <a:solidFill>
                  <a:srgbClr val="002060"/>
                </a:solidFill>
                <a:ea typeface="+mj-ea"/>
                <a:cs typeface="+mj-cs"/>
              </a:rPr>
              <a:t>?</a:t>
            </a:r>
          </a:p>
          <a:p>
            <a:pPr>
              <a:defRPr/>
            </a:pPr>
            <a:r>
              <a:rPr lang="en-AU" dirty="0">
                <a:solidFill>
                  <a:srgbClr val="002060"/>
                </a:solidFill>
                <a:ea typeface="+mj-ea"/>
                <a:cs typeface="+mj-cs"/>
              </a:rPr>
              <a:t>I think I got the epoch wrong!</a:t>
            </a:r>
          </a:p>
        </p:txBody>
      </p:sp>
      <p:sp>
        <p:nvSpPr>
          <p:cNvPr id="12" name="Rounded Rectangular Callout 11"/>
          <p:cNvSpPr/>
          <p:nvPr/>
        </p:nvSpPr>
        <p:spPr>
          <a:xfrm>
            <a:off x="5537200" y="3582755"/>
            <a:ext cx="1714500" cy="1830387"/>
          </a:xfrm>
          <a:prstGeom prst="wedgeRoundRectCallout">
            <a:avLst>
              <a:gd name="adj1" fmla="val 73262"/>
              <a:gd name="adj2" fmla="val -3464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3" name="Title 1"/>
          <p:cNvSpPr txBox="1">
            <a:spLocks/>
          </p:cNvSpPr>
          <p:nvPr/>
        </p:nvSpPr>
        <p:spPr bwMode="auto">
          <a:xfrm>
            <a:off x="5591175" y="3670067"/>
            <a:ext cx="1768475" cy="1636713"/>
          </a:xfrm>
          <a:prstGeom prst="rect">
            <a:avLst/>
          </a:prstGeom>
          <a:noFill/>
          <a:ln w="9525">
            <a:noFill/>
            <a:miter lim="800000"/>
            <a:headEnd/>
            <a:tailEnd/>
          </a:ln>
        </p:spPr>
        <p:txBody>
          <a:bodyPr anchor="ctr"/>
          <a:lstStyle/>
          <a:p>
            <a:pPr>
              <a:defRPr/>
            </a:pPr>
            <a:r>
              <a:rPr lang="en-AU" dirty="0">
                <a:solidFill>
                  <a:srgbClr val="002060"/>
                </a:solidFill>
                <a:ea typeface="+mj-ea"/>
                <a:cs typeface="+mj-cs"/>
              </a:rPr>
              <a:t>The operator must be on ITRF2020. </a:t>
            </a:r>
          </a:p>
          <a:p>
            <a:pPr>
              <a:defRPr/>
            </a:pPr>
            <a:r>
              <a:rPr lang="en-AU" dirty="0">
                <a:solidFill>
                  <a:srgbClr val="002060"/>
                </a:solidFill>
                <a:ea typeface="+mj-ea"/>
                <a:cs typeface="+mj-cs"/>
              </a:rPr>
              <a:t>We gave ETRF89 as-built coordinates!</a:t>
            </a: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0D4341E8-0D8C-4A88-8965-6F153BB2F930}" type="slidenum">
              <a:rPr lang="en-US" altLang="en-US" smtClean="0"/>
              <a:pPr>
                <a:defRPr/>
              </a:pPr>
              <a:t>54</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sz="3600" b="1" dirty="0" smtClean="0">
                <a:latin typeface="Arial" panose="020B0604020202020204" pitchFamily="34" charset="0"/>
                <a:cs typeface="Arial" panose="020B0604020202020204" pitchFamily="34" charset="0"/>
              </a:rPr>
              <a:t>Future Geopotential Reference Frame</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pPr>
            <a:r>
              <a:rPr lang="en-US" sz="2000" dirty="0" smtClean="0">
                <a:latin typeface="Arial" panose="020B0604020202020204" pitchFamily="34" charset="0"/>
                <a:cs typeface="Arial" panose="020B0604020202020204" pitchFamily="34" charset="0"/>
              </a:rPr>
              <a:t>replace NAVD88 with new geopotential reference frame – by 2022</a:t>
            </a:r>
          </a:p>
          <a:p>
            <a:pPr>
              <a:lnSpc>
                <a:spcPct val="150000"/>
              </a:lnSpc>
            </a:pPr>
            <a:r>
              <a:rPr lang="en-US" sz="2000" dirty="0" smtClean="0">
                <a:latin typeface="Arial" panose="020B0604020202020204" pitchFamily="34" charset="0"/>
                <a:cs typeface="Arial" panose="020B0604020202020204" pitchFamily="34" charset="0"/>
              </a:rPr>
              <a:t>gravimetric geoid-based, in combination with GNSS</a:t>
            </a:r>
          </a:p>
          <a:p>
            <a:pPr>
              <a:lnSpc>
                <a:spcPct val="150000"/>
              </a:lnSpc>
            </a:pPr>
            <a:r>
              <a:rPr lang="en-US" sz="2000" dirty="0" smtClean="0">
                <a:latin typeface="Arial" panose="020B0604020202020204" pitchFamily="34" charset="0"/>
                <a:cs typeface="Arial" panose="020B0604020202020204" pitchFamily="34" charset="0"/>
              </a:rPr>
              <a:t>monitor time-varying nature of gravity field</a:t>
            </a:r>
          </a:p>
          <a:p>
            <a:pPr>
              <a:lnSpc>
                <a:spcPct val="150000"/>
              </a:lnSpc>
            </a:pPr>
            <a:r>
              <a:rPr lang="en-US" sz="2000" dirty="0" smtClean="0">
                <a:latin typeface="Arial" panose="020B0604020202020204" pitchFamily="34" charset="0"/>
                <a:cs typeface="Arial" panose="020B0604020202020204" pitchFamily="34" charset="0"/>
              </a:rPr>
              <a:t>develop transformation tools to relate to NAVD88</a:t>
            </a:r>
          </a:p>
          <a:p>
            <a:pPr>
              <a:lnSpc>
                <a:spcPct val="150000"/>
              </a:lnSpc>
            </a:pPr>
            <a:r>
              <a:rPr lang="en-US" sz="2000" dirty="0" smtClean="0">
                <a:latin typeface="Arial" panose="020B0604020202020204" pitchFamily="34" charset="0"/>
                <a:cs typeface="Arial" panose="020B0604020202020204" pitchFamily="34" charset="0"/>
              </a:rPr>
              <a:t>build most accurate ever continental gravimetric geoid model (GRAV-D) </a:t>
            </a:r>
          </a:p>
          <a:p>
            <a:pPr>
              <a:lnSpc>
                <a:spcPct val="150000"/>
              </a:lnSpc>
            </a:pPr>
            <a:r>
              <a:rPr lang="en-US" sz="2000" dirty="0" smtClean="0">
                <a:latin typeface="Arial" panose="020B0604020202020204" pitchFamily="34" charset="0"/>
                <a:cs typeface="Arial" panose="020B0604020202020204" pitchFamily="34" charset="0"/>
              </a:rPr>
              <a:t>determine gravity with accuracy of 10 </a:t>
            </a:r>
            <a:r>
              <a:rPr lang="en-US" sz="2000" dirty="0" err="1" smtClean="0">
                <a:latin typeface="Arial" panose="020B0604020202020204" pitchFamily="34" charset="0"/>
                <a:cs typeface="Arial" panose="020B0604020202020204" pitchFamily="34" charset="0"/>
              </a:rPr>
              <a:t>microGals</a:t>
            </a:r>
            <a:r>
              <a:rPr lang="en-US" sz="2000" dirty="0" smtClean="0">
                <a:latin typeface="Arial" panose="020B0604020202020204" pitchFamily="34" charset="0"/>
                <a:cs typeface="Arial" panose="020B0604020202020204" pitchFamily="34" charset="0"/>
              </a:rPr>
              <a:t>, anytime</a:t>
            </a:r>
          </a:p>
          <a:p>
            <a:pPr>
              <a:lnSpc>
                <a:spcPct val="150000"/>
              </a:lnSpc>
            </a:pPr>
            <a:r>
              <a:rPr lang="en-US" sz="2000" dirty="0" smtClean="0">
                <a:latin typeface="Arial" panose="020B0604020202020204" pitchFamily="34" charset="0"/>
                <a:cs typeface="Arial" panose="020B0604020202020204" pitchFamily="34" charset="0"/>
              </a:rPr>
              <a:t>support both </a:t>
            </a:r>
            <a:r>
              <a:rPr lang="en-US" sz="2000" dirty="0" err="1" smtClean="0">
                <a:latin typeface="Arial" panose="020B0604020202020204" pitchFamily="34" charset="0"/>
                <a:cs typeface="Arial" panose="020B0604020202020204" pitchFamily="34" charset="0"/>
              </a:rPr>
              <a:t>orthometric</a:t>
            </a:r>
            <a:r>
              <a:rPr lang="en-US" sz="2000" dirty="0" smtClean="0">
                <a:latin typeface="Arial" panose="020B0604020202020204" pitchFamily="34" charset="0"/>
                <a:cs typeface="Arial" panose="020B0604020202020204" pitchFamily="34" charset="0"/>
              </a:rPr>
              <a:t> and dynamic heights</a:t>
            </a:r>
          </a:p>
          <a:p>
            <a:pPr>
              <a:lnSpc>
                <a:spcPct val="150000"/>
              </a:lnSpc>
            </a:pPr>
            <a:r>
              <a:rPr lang="en-US" sz="2000" dirty="0" smtClean="0">
                <a:latin typeface="Arial" panose="020B0604020202020204" pitchFamily="34" charset="0"/>
                <a:cs typeface="Arial" panose="020B0604020202020204" pitchFamily="34" charset="0"/>
              </a:rPr>
              <a:t>Height Modernization is fully supported</a:t>
            </a:r>
          </a:p>
          <a:p>
            <a:pPr>
              <a:lnSpc>
                <a:spcPct val="150000"/>
              </a:lnSpc>
              <a:buFont typeface="Arial" charset="0"/>
              <a:buNone/>
            </a:pPr>
            <a:endParaRPr lang="en-US" sz="1800" b="1"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55</a:t>
            </a:fld>
            <a:endParaRPr lang="en-US" altLang="en-US"/>
          </a:p>
        </p:txBody>
      </p:sp>
    </p:spTree>
    <p:extLst>
      <p:ext uri="{BB962C8B-B14F-4D97-AF65-F5344CB8AC3E}">
        <p14:creationId xmlns:p14="http://schemas.microsoft.com/office/powerpoint/2010/main" val="265229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z="3600" b="1" dirty="0" smtClean="0">
                <a:latin typeface="Arial" panose="020B0604020202020204" pitchFamily="34" charset="0"/>
                <a:cs typeface="Arial" panose="020B0604020202020204" pitchFamily="34" charset="0"/>
              </a:rPr>
              <a:t>Replacing NAVD 88</a:t>
            </a:r>
          </a:p>
        </p:txBody>
      </p:sp>
      <p:sp>
        <p:nvSpPr>
          <p:cNvPr id="23556" name="Content Placeholder 2"/>
          <p:cNvSpPr txBox="1">
            <a:spLocks/>
          </p:cNvSpPr>
          <p:nvPr/>
        </p:nvSpPr>
        <p:spPr bwMode="auto">
          <a:xfrm>
            <a:off x="1789113" y="2000250"/>
            <a:ext cx="2782887"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Font typeface="Arial" panose="020B0604020202020204" pitchFamily="34" charset="0"/>
              <a:buNone/>
              <a:defRPr/>
            </a:pPr>
            <a:r>
              <a:rPr lang="en-US" altLang="en-US" sz="1800" u="sng" dirty="0">
                <a:cs typeface="Times New Roman" panose="02020603050405020304" pitchFamily="18" charset="0"/>
              </a:rPr>
              <a:t>The Old:</a:t>
            </a:r>
          </a:p>
          <a:p>
            <a:pPr marL="342900" lvl="1" indent="0">
              <a:buFont typeface="Arial" panose="020B0604020202020204" pitchFamily="34" charset="0"/>
              <a:buNone/>
              <a:defRPr/>
            </a:pPr>
            <a:r>
              <a:rPr lang="en-US" altLang="en-US" sz="1800" dirty="0">
                <a:cs typeface="Times New Roman" panose="02020603050405020304" pitchFamily="18" charset="0"/>
              </a:rPr>
              <a:t>NAVD 88</a:t>
            </a:r>
          </a:p>
          <a:p>
            <a:pPr marL="342900" lvl="1" indent="0">
              <a:buFont typeface="Arial" panose="020B0604020202020204" pitchFamily="34" charset="0"/>
              <a:buNone/>
              <a:defRPr/>
            </a:pPr>
            <a:r>
              <a:rPr lang="en-US" altLang="en-US" sz="1800" dirty="0">
                <a:cs typeface="Times New Roman" panose="02020603050405020304" pitchFamily="18" charset="0"/>
              </a:rPr>
              <a:t>PRVD 02</a:t>
            </a:r>
          </a:p>
          <a:p>
            <a:pPr marL="342900" lvl="1" indent="0">
              <a:buFont typeface="Arial" panose="020B0604020202020204" pitchFamily="34" charset="0"/>
              <a:buNone/>
              <a:defRPr/>
            </a:pPr>
            <a:r>
              <a:rPr lang="en-US" altLang="en-US" sz="1800" dirty="0">
                <a:cs typeface="Times New Roman" panose="02020603050405020304" pitchFamily="18" charset="0"/>
              </a:rPr>
              <a:t>VIVD09</a:t>
            </a:r>
          </a:p>
          <a:p>
            <a:pPr marL="342900" lvl="1" indent="0">
              <a:buFont typeface="Arial" panose="020B0604020202020204" pitchFamily="34" charset="0"/>
              <a:buNone/>
              <a:defRPr/>
            </a:pPr>
            <a:r>
              <a:rPr lang="en-US" altLang="en-US" sz="1800" dirty="0">
                <a:cs typeface="Times New Roman" panose="02020603050405020304" pitchFamily="18" charset="0"/>
              </a:rPr>
              <a:t>ASVD02</a:t>
            </a:r>
          </a:p>
          <a:p>
            <a:pPr marL="342900" lvl="1" indent="0">
              <a:buFont typeface="Arial" panose="020B0604020202020204" pitchFamily="34" charset="0"/>
              <a:buNone/>
              <a:defRPr/>
            </a:pPr>
            <a:r>
              <a:rPr lang="en-US" altLang="en-US" sz="1800" dirty="0">
                <a:cs typeface="Times New Roman" panose="02020603050405020304" pitchFamily="18" charset="0"/>
              </a:rPr>
              <a:t>NMVD03</a:t>
            </a:r>
          </a:p>
          <a:p>
            <a:pPr marL="342900" lvl="1" indent="0">
              <a:buFont typeface="Arial" panose="020B0604020202020204" pitchFamily="34" charset="0"/>
              <a:buNone/>
              <a:defRPr/>
            </a:pPr>
            <a:r>
              <a:rPr lang="en-US" altLang="en-US" sz="1800" dirty="0">
                <a:cs typeface="Times New Roman" panose="02020603050405020304" pitchFamily="18" charset="0"/>
              </a:rPr>
              <a:t>GUVD04</a:t>
            </a:r>
          </a:p>
          <a:p>
            <a:pPr marL="342900" lvl="1" indent="0">
              <a:buFont typeface="Arial" panose="020B0604020202020204" pitchFamily="34" charset="0"/>
              <a:buNone/>
              <a:defRPr/>
            </a:pPr>
            <a:r>
              <a:rPr lang="en-US" altLang="en-US" sz="1800" dirty="0">
                <a:cs typeface="Times New Roman" panose="02020603050405020304" pitchFamily="18" charset="0"/>
              </a:rPr>
              <a:t>IGLD 85</a:t>
            </a:r>
          </a:p>
          <a:p>
            <a:pPr marL="342900" lvl="1" indent="0">
              <a:buFont typeface="Arial" panose="020B0604020202020204" pitchFamily="34" charset="0"/>
              <a:buNone/>
              <a:defRPr/>
            </a:pPr>
            <a:r>
              <a:rPr lang="en-US" altLang="en-US" sz="1800" dirty="0">
                <a:cs typeface="Times New Roman" panose="02020603050405020304" pitchFamily="18" charset="0"/>
              </a:rPr>
              <a:t>IGSN71</a:t>
            </a:r>
          </a:p>
          <a:p>
            <a:pPr marL="342900" lvl="1" indent="0">
              <a:buFont typeface="Arial" panose="020B0604020202020204" pitchFamily="34" charset="0"/>
              <a:buNone/>
              <a:defRPr/>
            </a:pPr>
            <a:r>
              <a:rPr lang="en-US" altLang="en-US" sz="1800" dirty="0">
                <a:cs typeface="Times New Roman" panose="02020603050405020304" pitchFamily="18" charset="0"/>
              </a:rPr>
              <a:t>GEOID12B</a:t>
            </a:r>
          </a:p>
          <a:p>
            <a:pPr marL="342900" lvl="1" indent="0">
              <a:buFont typeface="Arial" panose="020B0604020202020204" pitchFamily="34" charset="0"/>
              <a:buNone/>
              <a:defRPr/>
            </a:pPr>
            <a:r>
              <a:rPr lang="en-US" altLang="en-US" sz="1800" dirty="0">
                <a:cs typeface="Times New Roman" panose="02020603050405020304" pitchFamily="18" charset="0"/>
              </a:rPr>
              <a:t>DEFLEC12B</a:t>
            </a:r>
          </a:p>
          <a:p>
            <a:pPr marL="342900" lvl="1" indent="0">
              <a:buFont typeface="Arial" panose="020B0604020202020204" pitchFamily="34" charset="0"/>
              <a:buNone/>
              <a:defRPr/>
            </a:pPr>
            <a:endParaRPr lang="en-US" altLang="en-US" sz="2100" dirty="0">
              <a:cs typeface="Times New Roman" panose="02020603050405020304" pitchFamily="18" charset="0"/>
            </a:endParaRPr>
          </a:p>
          <a:p>
            <a:pPr lvl="1" eaLnBrk="1" hangingPunct="1">
              <a:defRPr/>
            </a:pPr>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257550" y="2686050"/>
            <a:ext cx="47434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Font typeface="Arial" panose="020B0604020202020204" pitchFamily="34" charset="0"/>
              <a:buNone/>
              <a:defRPr/>
            </a:pPr>
            <a:r>
              <a:rPr lang="en-US" altLang="en-US" sz="1800" u="sng" dirty="0">
                <a:cs typeface="Times New Roman" panose="02020603050405020304" pitchFamily="18" charset="0"/>
              </a:rPr>
              <a:t>The New:</a:t>
            </a:r>
          </a:p>
          <a:p>
            <a:pPr marL="342900" lvl="1" indent="0">
              <a:buFont typeface="Arial" panose="020B0604020202020204" pitchFamily="34" charset="0"/>
              <a:buNone/>
              <a:defRPr/>
            </a:pPr>
            <a:r>
              <a:rPr lang="en-US" altLang="en-US" sz="1800" dirty="0">
                <a:cs typeface="Times New Roman" panose="02020603050405020304" pitchFamily="18" charset="0"/>
              </a:rPr>
              <a:t>The North American-Pacific </a:t>
            </a:r>
            <a:r>
              <a:rPr lang="en-US" altLang="en-US" sz="1800" b="1" i="1" u="sng" dirty="0">
                <a:cs typeface="Times New Roman" panose="02020603050405020304" pitchFamily="18" charset="0"/>
              </a:rPr>
              <a:t>Geopotential</a:t>
            </a:r>
            <a:r>
              <a:rPr lang="en-US" altLang="en-US" sz="1800" dirty="0">
                <a:cs typeface="Times New Roman" panose="02020603050405020304" pitchFamily="18" charset="0"/>
              </a:rPr>
              <a:t> </a:t>
            </a:r>
            <a:r>
              <a:rPr lang="en-US" altLang="en-US" sz="1800" b="1" i="1" u="sng" dirty="0">
                <a:cs typeface="Times New Roman" panose="02020603050405020304" pitchFamily="18" charset="0"/>
              </a:rPr>
              <a:t>Datum</a:t>
            </a:r>
            <a:r>
              <a:rPr lang="en-US" altLang="en-US" sz="1800" dirty="0">
                <a:cs typeface="Times New Roman" panose="02020603050405020304" pitchFamily="18" charset="0"/>
              </a:rPr>
              <a:t> of 2022 (NAPGD2022)</a:t>
            </a:r>
          </a:p>
          <a:p>
            <a:pPr marL="342900" lvl="1" indent="0">
              <a:buFont typeface="Arial" panose="020B0604020202020204" pitchFamily="34" charset="0"/>
              <a:buNone/>
              <a:defRPr/>
            </a:pPr>
            <a:endParaRPr lang="en-US" altLang="en-US" sz="1800" dirty="0">
              <a:cs typeface="Times New Roman" panose="02020603050405020304" pitchFamily="18" charset="0"/>
            </a:endParaRPr>
          </a:p>
          <a:p>
            <a:pPr marL="342900" lvl="1" indent="0">
              <a:buFont typeface="Arial" panose="020B0604020202020204" pitchFamily="34" charset="0"/>
              <a:buNone/>
              <a:defRPr/>
            </a:pPr>
            <a:r>
              <a:rPr lang="en-US" altLang="en-US" sz="1800" dirty="0">
                <a:cs typeface="Times New Roman" panose="02020603050405020304" pitchFamily="18" charset="0"/>
              </a:rPr>
              <a:t>	- Will include GEOID2022</a:t>
            </a:r>
          </a:p>
          <a:p>
            <a:pPr marL="342900" lvl="1" indent="0">
              <a:buFont typeface="Arial" panose="020B0604020202020204" pitchFamily="34" charset="0"/>
              <a:buNone/>
              <a:defRPr/>
            </a:pPr>
            <a:endParaRPr lang="en-US" altLang="en-US" sz="2100" dirty="0">
              <a:cs typeface="Times New Roman" panose="02020603050405020304" pitchFamily="18" charset="0"/>
            </a:endParaRPr>
          </a:p>
          <a:p>
            <a:pPr lvl="1" eaLnBrk="1" hangingPunct="1">
              <a:defRPr/>
            </a:pPr>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2351088"/>
            <a:ext cx="727075" cy="346075"/>
          </a:xfrm>
          <a:prstGeom prst="rect">
            <a:avLst/>
          </a:prstGeom>
          <a:noFill/>
        </p:spPr>
        <p:txBody>
          <a:bodyPr wrap="none">
            <a:spAutoFit/>
          </a:bodyPr>
          <a:lstStyle/>
          <a:p>
            <a:pPr>
              <a:defRPr/>
            </a:pPr>
            <a:r>
              <a:rPr lang="en-US" sz="825" b="1" dirty="0">
                <a:solidFill>
                  <a:srgbClr val="FF0000"/>
                </a:solidFill>
              </a:rPr>
              <a:t>Orthometric</a:t>
            </a:r>
          </a:p>
          <a:p>
            <a:pPr>
              <a:defRPr/>
            </a:pPr>
            <a:r>
              <a:rPr lang="en-US" sz="825" b="1" dirty="0">
                <a:solidFill>
                  <a:srgbClr val="FF0000"/>
                </a:solidFill>
              </a:rPr>
              <a:t>Heights</a:t>
            </a:r>
          </a:p>
        </p:txBody>
      </p:sp>
      <p:sp>
        <p:nvSpPr>
          <p:cNvPr id="8" name="TextBox 7"/>
          <p:cNvSpPr txBox="1"/>
          <p:nvPr/>
        </p:nvSpPr>
        <p:spPr>
          <a:xfrm>
            <a:off x="1143000" y="3286125"/>
            <a:ext cx="727075" cy="473075"/>
          </a:xfrm>
          <a:prstGeom prst="rect">
            <a:avLst/>
          </a:prstGeom>
          <a:noFill/>
        </p:spPr>
        <p:txBody>
          <a:bodyPr wrap="none">
            <a:spAutoFit/>
          </a:bodyPr>
          <a:lstStyle/>
          <a:p>
            <a:pPr>
              <a:defRPr/>
            </a:pPr>
            <a:r>
              <a:rPr lang="en-US" sz="825" b="1" dirty="0">
                <a:solidFill>
                  <a:srgbClr val="FF0000"/>
                </a:solidFill>
              </a:rPr>
              <a:t>Normal</a:t>
            </a:r>
          </a:p>
          <a:p>
            <a:pPr>
              <a:defRPr/>
            </a:pPr>
            <a:r>
              <a:rPr lang="en-US" sz="825" b="1" dirty="0">
                <a:solidFill>
                  <a:srgbClr val="FF0000"/>
                </a:solidFill>
              </a:rPr>
              <a:t>Orthometric</a:t>
            </a:r>
          </a:p>
          <a:p>
            <a:pPr>
              <a:defRPr/>
            </a:pPr>
            <a:r>
              <a:rPr lang="en-US" sz="825" b="1" dirty="0">
                <a:solidFill>
                  <a:srgbClr val="FF0000"/>
                </a:solidFill>
              </a:rPr>
              <a:t>Heights</a:t>
            </a:r>
          </a:p>
        </p:txBody>
      </p:sp>
      <p:sp>
        <p:nvSpPr>
          <p:cNvPr id="5" name="Left Brace 4"/>
          <p:cNvSpPr/>
          <p:nvPr/>
        </p:nvSpPr>
        <p:spPr>
          <a:xfrm>
            <a:off x="1884363" y="2743200"/>
            <a:ext cx="195262" cy="15367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Box 9"/>
          <p:cNvSpPr txBox="1"/>
          <p:nvPr/>
        </p:nvSpPr>
        <p:spPr>
          <a:xfrm>
            <a:off x="1114425" y="4308475"/>
            <a:ext cx="568325" cy="346075"/>
          </a:xfrm>
          <a:prstGeom prst="rect">
            <a:avLst/>
          </a:prstGeom>
          <a:noFill/>
        </p:spPr>
        <p:txBody>
          <a:bodyPr wrap="none">
            <a:spAutoFit/>
          </a:bodyPr>
          <a:lstStyle/>
          <a:p>
            <a:pPr>
              <a:defRPr/>
            </a:pPr>
            <a:r>
              <a:rPr lang="en-US" sz="825" b="1" dirty="0">
                <a:solidFill>
                  <a:srgbClr val="FF0000"/>
                </a:solidFill>
              </a:rPr>
              <a:t>Dynamic</a:t>
            </a:r>
          </a:p>
          <a:p>
            <a:pPr>
              <a:defRPr/>
            </a:pPr>
            <a:r>
              <a:rPr lang="en-US" sz="825" b="1" dirty="0">
                <a:solidFill>
                  <a:srgbClr val="FF0000"/>
                </a:solidFill>
              </a:rPr>
              <a:t>Heights</a:t>
            </a:r>
          </a:p>
        </p:txBody>
      </p:sp>
      <p:sp>
        <p:nvSpPr>
          <p:cNvPr id="11" name="TextBox 10"/>
          <p:cNvSpPr txBox="1"/>
          <p:nvPr/>
        </p:nvSpPr>
        <p:spPr>
          <a:xfrm>
            <a:off x="1109663" y="4722813"/>
            <a:ext cx="504825" cy="219075"/>
          </a:xfrm>
          <a:prstGeom prst="rect">
            <a:avLst/>
          </a:prstGeom>
          <a:noFill/>
        </p:spPr>
        <p:txBody>
          <a:bodyPr wrap="none">
            <a:spAutoFit/>
          </a:bodyPr>
          <a:lstStyle/>
          <a:p>
            <a:pPr>
              <a:defRPr/>
            </a:pPr>
            <a:r>
              <a:rPr lang="en-US" sz="825" b="1" dirty="0">
                <a:solidFill>
                  <a:srgbClr val="FF0000"/>
                </a:solidFill>
              </a:rPr>
              <a:t>Gravity</a:t>
            </a:r>
          </a:p>
        </p:txBody>
      </p:sp>
      <p:sp>
        <p:nvSpPr>
          <p:cNvPr id="13" name="TextBox 12"/>
          <p:cNvSpPr txBox="1"/>
          <p:nvPr/>
        </p:nvSpPr>
        <p:spPr>
          <a:xfrm>
            <a:off x="1109663" y="5008563"/>
            <a:ext cx="717550" cy="346075"/>
          </a:xfrm>
          <a:prstGeom prst="rect">
            <a:avLst/>
          </a:prstGeom>
          <a:noFill/>
        </p:spPr>
        <p:txBody>
          <a:bodyPr wrap="none">
            <a:spAutoFit/>
          </a:bodyPr>
          <a:lstStyle/>
          <a:p>
            <a:pPr>
              <a:defRPr/>
            </a:pPr>
            <a:r>
              <a:rPr lang="en-US" sz="825" b="1" dirty="0">
                <a:solidFill>
                  <a:srgbClr val="FF0000"/>
                </a:solidFill>
              </a:rPr>
              <a:t>Geoid</a:t>
            </a:r>
          </a:p>
          <a:p>
            <a:pPr>
              <a:defRPr/>
            </a:pPr>
            <a:r>
              <a:rPr lang="en-US" sz="825" b="1" dirty="0">
                <a:solidFill>
                  <a:srgbClr val="FF0000"/>
                </a:solidFill>
              </a:rPr>
              <a:t>Undulations</a:t>
            </a:r>
          </a:p>
        </p:txBody>
      </p:sp>
      <p:sp>
        <p:nvSpPr>
          <p:cNvPr id="14" name="TextBox 13"/>
          <p:cNvSpPr txBox="1"/>
          <p:nvPr/>
        </p:nvSpPr>
        <p:spPr>
          <a:xfrm>
            <a:off x="1135063" y="5330825"/>
            <a:ext cx="792162" cy="347663"/>
          </a:xfrm>
          <a:prstGeom prst="rect">
            <a:avLst/>
          </a:prstGeom>
          <a:noFill/>
        </p:spPr>
        <p:txBody>
          <a:bodyPr wrap="none">
            <a:spAutoFit/>
          </a:bodyPr>
          <a:lstStyle/>
          <a:p>
            <a:pPr>
              <a:defRPr/>
            </a:pPr>
            <a:r>
              <a:rPr lang="en-US" sz="825" b="1" dirty="0">
                <a:solidFill>
                  <a:srgbClr val="FF0000"/>
                </a:solidFill>
              </a:rPr>
              <a:t>Deflections of</a:t>
            </a:r>
          </a:p>
          <a:p>
            <a:pPr>
              <a:defRPr/>
            </a:pPr>
            <a:r>
              <a:rPr lang="en-US" sz="825" b="1" dirty="0">
                <a:solidFill>
                  <a:srgbClr val="FF0000"/>
                </a:solidFill>
              </a:rPr>
              <a:t>the Vertical</a:t>
            </a:r>
          </a:p>
        </p:txBody>
      </p:sp>
      <p:sp>
        <p:nvSpPr>
          <p:cNvPr id="9217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757A57-D9FA-4F18-BD91-4BCB2CAC6F24}" type="slidenum">
              <a:rPr lang="en-US" altLang="en-US" sz="1200" smtClean="0">
                <a:solidFill>
                  <a:srgbClr val="898989"/>
                </a:solidFill>
              </a:rPr>
              <a:pPr>
                <a:spcBef>
                  <a:spcPct val="0"/>
                </a:spcBef>
                <a:buFontTx/>
                <a:buNone/>
              </a:pPr>
              <a:t>56</a:t>
            </a:fld>
            <a:endParaRPr lang="en-US" altLang="en-US" sz="1200" smtClean="0">
              <a:solidFill>
                <a:srgbClr val="898989"/>
              </a:solidFill>
            </a:endParaRP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Tree>
    <p:extLst>
      <p:ext uri="{BB962C8B-B14F-4D97-AF65-F5344CB8AC3E}">
        <p14:creationId xmlns:p14="http://schemas.microsoft.com/office/powerpoint/2010/main" val="42026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9438"/>
            <a:ext cx="8229600" cy="1143000"/>
          </a:xfrm>
        </p:spPr>
        <p:txBody>
          <a:bodyPr>
            <a:noAutofit/>
          </a:bodyPr>
          <a:lstStyle/>
          <a:p>
            <a:pPr>
              <a:defRPr/>
            </a:pPr>
            <a:r>
              <a:rPr lang="en-US" sz="3600" b="1" dirty="0" smtClean="0">
                <a:latin typeface="Arial" panose="020B0604020202020204" pitchFamily="34" charset="0"/>
                <a:cs typeface="Arial" panose="020B0604020202020204" pitchFamily="34" charset="0"/>
              </a:rPr>
              <a:t>North American-Pacific Geopotential Datum of 2022 (NAPGD2022)</a:t>
            </a:r>
            <a:endParaRPr lang="en-US" sz="3600" b="1" dirty="0">
              <a:latin typeface="Arial" panose="020B0604020202020204" pitchFamily="34" charset="0"/>
              <a:cs typeface="Arial" panose="020B0604020202020204" pitchFamily="34" charset="0"/>
            </a:endParaRPr>
          </a:p>
        </p:txBody>
      </p:sp>
      <p:sp>
        <p:nvSpPr>
          <p:cNvPr id="128003" name="Content Placeholder 2"/>
          <p:cNvSpPr>
            <a:spLocks noGrp="1"/>
          </p:cNvSpPr>
          <p:nvPr>
            <p:ph sz="half" idx="1"/>
          </p:nvPr>
        </p:nvSpPr>
        <p:spPr>
          <a:xfrm>
            <a:off x="46038" y="3998913"/>
            <a:ext cx="6580187" cy="2749550"/>
          </a:xfrm>
        </p:spPr>
        <p:txBody>
          <a:bodyPr/>
          <a:lstStyle/>
          <a:p>
            <a:r>
              <a:rPr lang="en-US" altLang="en-US" sz="2400" dirty="0" err="1" smtClean="0">
                <a:latin typeface="Arial" panose="020B0604020202020204" pitchFamily="34" charset="0"/>
                <a:cs typeface="Arial" panose="020B0604020202020204" pitchFamily="34" charset="0"/>
              </a:rPr>
              <a:t>orthometric</a:t>
            </a:r>
            <a:r>
              <a:rPr lang="en-US" altLang="en-US" sz="2400" dirty="0" smtClean="0">
                <a:latin typeface="Arial" panose="020B0604020202020204" pitchFamily="34" charset="0"/>
                <a:cs typeface="Arial" panose="020B0604020202020204" pitchFamily="34" charset="0"/>
              </a:rPr>
              <a:t> height (elevation; via GNSS)</a:t>
            </a:r>
          </a:p>
          <a:p>
            <a:r>
              <a:rPr lang="en-US" altLang="en-US" sz="2400" dirty="0" smtClean="0">
                <a:latin typeface="Arial" panose="020B0604020202020204" pitchFamily="34" charset="0"/>
                <a:cs typeface="Arial" panose="020B0604020202020204" pitchFamily="34" charset="0"/>
              </a:rPr>
              <a:t>geoid undulation (GEOID2022; 0 elev.)</a:t>
            </a:r>
          </a:p>
          <a:p>
            <a:r>
              <a:rPr lang="en-US" altLang="en-US" sz="2400" dirty="0" smtClean="0">
                <a:latin typeface="Arial" panose="020B0604020202020204" pitchFamily="34" charset="0"/>
                <a:cs typeface="Arial" panose="020B0604020202020204" pitchFamily="34" charset="0"/>
              </a:rPr>
              <a:t>deflection of the vertical (DEFLEC2022)</a:t>
            </a:r>
          </a:p>
          <a:p>
            <a:r>
              <a:rPr lang="en-US" altLang="en-US" sz="2400" dirty="0" smtClean="0">
                <a:latin typeface="Arial" panose="020B0604020202020204" pitchFamily="34" charset="0"/>
                <a:cs typeface="Arial" panose="020B0604020202020204" pitchFamily="34" charset="0"/>
              </a:rPr>
              <a:t>gravity anomalies (GRAV2022)</a:t>
            </a:r>
          </a:p>
        </p:txBody>
      </p:sp>
      <p:pic>
        <p:nvPicPr>
          <p:cNvPr id="128004" name="Picture 2"/>
          <p:cNvPicPr>
            <a:picLocks noChangeAspect="1" noChangeArrowheads="1"/>
          </p:cNvPicPr>
          <p:nvPr/>
        </p:nvPicPr>
        <p:blipFill>
          <a:blip r:embed="rId2">
            <a:extLst>
              <a:ext uri="{28A0092B-C50C-407E-A947-70E740481C1C}">
                <a14:useLocalDpi xmlns:a14="http://schemas.microsoft.com/office/drawing/2010/main" val="0"/>
              </a:ext>
            </a:extLst>
          </a:blip>
          <a:srcRect l="23393" t="26244" r="47044" b="54672"/>
          <a:stretch>
            <a:fillRect/>
          </a:stretch>
        </p:blipFill>
        <p:spPr bwMode="auto">
          <a:xfrm>
            <a:off x="6359525" y="4260850"/>
            <a:ext cx="26558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Box 6"/>
          <p:cNvSpPr txBox="1">
            <a:spLocks noChangeArrowheads="1"/>
          </p:cNvSpPr>
          <p:nvPr/>
        </p:nvSpPr>
        <p:spPr bwMode="auto">
          <a:xfrm>
            <a:off x="182563" y="1930400"/>
            <a:ext cx="1158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buFontTx/>
              <a:buNone/>
            </a:pPr>
            <a:r>
              <a:rPr lang="en-US" altLang="en-US" sz="1800" b="1">
                <a:solidFill>
                  <a:srgbClr val="000000"/>
                </a:solidFill>
                <a:latin typeface="Arial" panose="020B0604020202020204" pitchFamily="34" charset="0"/>
              </a:rPr>
              <a:t>Gravity</a:t>
            </a:r>
            <a:br>
              <a:rPr lang="en-US" altLang="en-US" sz="1800" b="1">
                <a:solidFill>
                  <a:srgbClr val="000000"/>
                </a:solidFill>
                <a:latin typeface="Arial" panose="020B0604020202020204" pitchFamily="34" charset="0"/>
              </a:rPr>
            </a:br>
            <a:r>
              <a:rPr lang="en-US" altLang="en-US" sz="1800" b="1">
                <a:solidFill>
                  <a:srgbClr val="000000"/>
                </a:solidFill>
                <a:latin typeface="Arial" panose="020B0604020202020204" pitchFamily="34" charset="0"/>
              </a:rPr>
              <a:t>Potential</a:t>
            </a:r>
          </a:p>
          <a:p>
            <a:pPr defTabSz="914400">
              <a:spcBef>
                <a:spcPct val="0"/>
              </a:spcBef>
              <a:buFontTx/>
              <a:buNone/>
            </a:pPr>
            <a:r>
              <a:rPr lang="en-US" altLang="en-US" sz="1800" b="1">
                <a:solidFill>
                  <a:srgbClr val="000000"/>
                </a:solidFill>
                <a:latin typeface="Arial" panose="020B0604020202020204" pitchFamily="34" charset="0"/>
              </a:rPr>
              <a:t>Energy</a:t>
            </a:r>
          </a:p>
        </p:txBody>
      </p:sp>
      <p:pic>
        <p:nvPicPr>
          <p:cNvPr id="12800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44688"/>
            <a:ext cx="7751763" cy="1119187"/>
          </a:xfrm>
          <a:prstGeom prst="rect">
            <a:avLst/>
          </a:prstGeom>
          <a:noFill/>
          <a:ln w="254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28007" name="TextBox 3"/>
          <p:cNvSpPr txBox="1">
            <a:spLocks noChangeArrowheads="1"/>
          </p:cNvSpPr>
          <p:nvPr/>
        </p:nvSpPr>
        <p:spPr bwMode="auto">
          <a:xfrm>
            <a:off x="1416050" y="3162300"/>
            <a:ext cx="6934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None/>
            </a:pPr>
            <a:r>
              <a:rPr lang="en-US" altLang="en-US" sz="2800" b="1">
                <a:solidFill>
                  <a:srgbClr val="000000"/>
                </a:solidFill>
              </a:rPr>
              <a:t>&gt;&gt;&gt; </a:t>
            </a:r>
            <a:r>
              <a:rPr lang="en-US" altLang="en-US" sz="2800" b="1" u="sng">
                <a:solidFill>
                  <a:srgbClr val="000000"/>
                </a:solidFill>
              </a:rPr>
              <a:t>global</a:t>
            </a:r>
            <a:r>
              <a:rPr lang="en-US" altLang="en-US" sz="2800">
                <a:solidFill>
                  <a:srgbClr val="000000"/>
                </a:solidFill>
              </a:rPr>
              <a:t> geopotential field model (GM2022)</a:t>
            </a:r>
          </a:p>
        </p:txBody>
      </p:sp>
      <p:sp>
        <p:nvSpPr>
          <p:cNvPr id="3" name="Date Placeholder 2"/>
          <p:cNvSpPr>
            <a:spLocks noGrp="1"/>
          </p:cNvSpPr>
          <p:nvPr>
            <p:ph type="dt" sz="quarter" idx="10"/>
          </p:nvPr>
        </p:nvSpPr>
        <p:spPr/>
        <p:txBody>
          <a:bodyPr/>
          <a:lstStyle/>
          <a:p>
            <a:pPr>
              <a:defRPr/>
            </a:pPr>
            <a:r>
              <a:rPr lang="en-US" smtClean="0"/>
              <a:t>April 4, 2019</a:t>
            </a:r>
            <a:endParaRPr lang="en-US"/>
          </a:p>
        </p:txBody>
      </p:sp>
      <p:sp>
        <p:nvSpPr>
          <p:cNvPr id="1280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807FAC4-6D12-4630-8893-62922382A9C9}" type="slidenum">
              <a:rPr lang="en-US" altLang="en-US" sz="1200" smtClean="0">
                <a:solidFill>
                  <a:srgbClr val="898989"/>
                </a:solidFill>
              </a:rPr>
              <a:pPr>
                <a:spcBef>
                  <a:spcPct val="0"/>
                </a:spcBef>
                <a:buFontTx/>
                <a:buNone/>
              </a:pPr>
              <a:t>57</a:t>
            </a:fld>
            <a:endParaRPr lang="en-US" altLang="en-US" sz="1200" smtClean="0">
              <a:solidFill>
                <a:srgbClr val="898989"/>
              </a:solidFill>
            </a:endParaRPr>
          </a:p>
        </p:txBody>
      </p:sp>
    </p:spTree>
    <p:extLst>
      <p:ext uri="{BB962C8B-B14F-4D97-AF65-F5344CB8AC3E}">
        <p14:creationId xmlns:p14="http://schemas.microsoft.com/office/powerpoint/2010/main" val="338422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2"/>
          <p:cNvSpPr>
            <a:spLocks noGrp="1"/>
          </p:cNvSpPr>
          <p:nvPr>
            <p:ph type="title"/>
          </p:nvPr>
        </p:nvSpPr>
        <p:spPr>
          <a:xfrm>
            <a:off x="457200" y="357188"/>
            <a:ext cx="8229600" cy="730250"/>
          </a:xfrm>
        </p:spPr>
        <p:txBody>
          <a:bodyPr/>
          <a:lstStyle/>
          <a:p>
            <a:r>
              <a:rPr lang="en-US" altLang="en-US" sz="3200" b="1" dirty="0" smtClean="0">
                <a:latin typeface="Arial" panose="020B0604020202020204" pitchFamily="34" charset="0"/>
                <a:cs typeface="Arial" panose="020B0604020202020204" pitchFamily="34" charset="0"/>
              </a:rPr>
              <a:t>Expected changes to </a:t>
            </a:r>
            <a:r>
              <a:rPr lang="en-US" altLang="en-US" sz="3200" b="1" dirty="0" err="1" smtClean="0">
                <a:latin typeface="Arial" panose="020B0604020202020204" pitchFamily="34" charset="0"/>
                <a:cs typeface="Arial" panose="020B0604020202020204" pitchFamily="34" charset="0"/>
              </a:rPr>
              <a:t>orthometric</a:t>
            </a:r>
            <a:r>
              <a:rPr lang="en-US" altLang="en-US" sz="3200" b="1" dirty="0" smtClean="0">
                <a:latin typeface="Arial" panose="020B0604020202020204" pitchFamily="34" charset="0"/>
                <a:cs typeface="Arial" panose="020B0604020202020204" pitchFamily="34" charset="0"/>
              </a:rPr>
              <a:t> heights</a:t>
            </a:r>
          </a:p>
        </p:txBody>
      </p:sp>
      <p:pic>
        <p:nvPicPr>
          <p:cNvPr id="87043" name="Picture 3"/>
          <p:cNvPicPr>
            <a:picLocks noChangeAspect="1" noChangeArrowheads="1"/>
          </p:cNvPicPr>
          <p:nvPr/>
        </p:nvPicPr>
        <p:blipFill>
          <a:blip r:embed="rId2">
            <a:extLst>
              <a:ext uri="{28A0092B-C50C-407E-A947-70E740481C1C}">
                <a14:useLocalDpi xmlns:a14="http://schemas.microsoft.com/office/drawing/2010/main" val="0"/>
              </a:ext>
            </a:extLst>
          </a:blip>
          <a:srcRect l="11699" t="3699" r="10896" b="6523"/>
          <a:stretch>
            <a:fillRect/>
          </a:stretch>
        </p:blipFill>
        <p:spPr bwMode="auto">
          <a:xfrm>
            <a:off x="1395413" y="1971675"/>
            <a:ext cx="609758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p:cNvSpPr>
            <a:spLocks noGrp="1"/>
          </p:cNvSpPr>
          <p:nvPr>
            <p:ph type="title"/>
          </p:nvPr>
        </p:nvSpPr>
        <p:spPr>
          <a:xfrm>
            <a:off x="457200" y="357188"/>
            <a:ext cx="8229600" cy="730250"/>
          </a:xfrm>
        </p:spPr>
        <p:txBody>
          <a:bodyPr/>
          <a:lstStyle/>
          <a:p>
            <a:r>
              <a:rPr lang="en-US" altLang="en-US" sz="3200" b="1" dirty="0">
                <a:latin typeface="Arial" panose="020B0604020202020204" pitchFamily="34" charset="0"/>
                <a:cs typeface="Arial" panose="020B0604020202020204" pitchFamily="34" charset="0"/>
              </a:rPr>
              <a:t>Expected</a:t>
            </a:r>
            <a:r>
              <a:rPr lang="en-US" altLang="en-US" sz="3600" dirty="0" smtClean="0"/>
              <a:t> </a:t>
            </a:r>
            <a:r>
              <a:rPr lang="en-US" altLang="en-US" sz="3200" b="1" dirty="0">
                <a:latin typeface="Arial" panose="020B0604020202020204" pitchFamily="34" charset="0"/>
                <a:cs typeface="Arial" panose="020B0604020202020204" pitchFamily="34" charset="0"/>
              </a:rPr>
              <a:t>changes to </a:t>
            </a:r>
            <a:r>
              <a:rPr lang="en-US" altLang="en-US" sz="3200" b="1" dirty="0" err="1">
                <a:latin typeface="Arial" panose="020B0604020202020204" pitchFamily="34" charset="0"/>
                <a:cs typeface="Arial" panose="020B0604020202020204" pitchFamily="34" charset="0"/>
              </a:rPr>
              <a:t>orthometric</a:t>
            </a:r>
            <a:r>
              <a:rPr lang="en-US" altLang="en-US" sz="3200" b="1" dirty="0">
                <a:latin typeface="Arial" panose="020B0604020202020204" pitchFamily="34" charset="0"/>
                <a:cs typeface="Arial" panose="020B0604020202020204" pitchFamily="34" charset="0"/>
              </a:rPr>
              <a:t> heights</a:t>
            </a:r>
          </a:p>
        </p:txBody>
      </p:sp>
      <p:pic>
        <p:nvPicPr>
          <p:cNvPr id="88067" name="Picture 4"/>
          <p:cNvPicPr>
            <a:picLocks noChangeAspect="1" noChangeArrowheads="1"/>
          </p:cNvPicPr>
          <p:nvPr/>
        </p:nvPicPr>
        <p:blipFill>
          <a:blip r:embed="rId2">
            <a:extLst>
              <a:ext uri="{28A0092B-C50C-407E-A947-70E740481C1C}">
                <a14:useLocalDpi xmlns:a14="http://schemas.microsoft.com/office/drawing/2010/main" val="0"/>
              </a:ext>
            </a:extLst>
          </a:blip>
          <a:srcRect l="19872" t="3026" r="17949" b="6859"/>
          <a:stretch>
            <a:fillRect/>
          </a:stretch>
        </p:blipFill>
        <p:spPr bwMode="auto">
          <a:xfrm>
            <a:off x="1911350" y="2068513"/>
            <a:ext cx="4716463"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p>
            <a:pPr>
              <a:defRPr/>
            </a:pPr>
            <a:r>
              <a:rPr lang="en-US" dirty="0" smtClean="0">
                <a:latin typeface="Arial" panose="020B0604020202020204" pitchFamily="34" charset="0"/>
                <a:cs typeface="Arial" panose="020B0604020202020204" pitchFamily="34" charset="0"/>
              </a:rPr>
              <a:t>The past</a:t>
            </a:r>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idx="1"/>
          </p:nvPr>
        </p:nvSpPr>
        <p:spPr/>
        <p:txBody>
          <a:bodyPr/>
          <a:lstStyle/>
          <a:p>
            <a:pPr>
              <a:defRPr/>
            </a:pPr>
            <a:endParaRPr lang="en-US" dirty="0"/>
          </a:p>
        </p:txBody>
      </p:sp>
      <p:sp>
        <p:nvSpPr>
          <p:cNvPr id="6" name="Date Placeholder 5"/>
          <p:cNvSpPr>
            <a:spLocks noGrp="1"/>
          </p:cNvSpPr>
          <p:nvPr>
            <p:ph type="dt" sz="half" idx="10"/>
          </p:nvPr>
        </p:nvSpPr>
        <p:spPr/>
        <p:txBody>
          <a:bodyPr/>
          <a:lstStyle/>
          <a:p>
            <a:pPr>
              <a:defRPr/>
            </a:pPr>
            <a:r>
              <a:rPr lang="en-US" smtClean="0"/>
              <a:t>April 4, 2019</a:t>
            </a:r>
            <a:endParaRPr lang="en-US"/>
          </a:p>
        </p:txBody>
      </p:sp>
      <p:sp>
        <p:nvSpPr>
          <p:cNvPr id="7" name="Slide Number Placeholder 6"/>
          <p:cNvSpPr>
            <a:spLocks noGrp="1"/>
          </p:cNvSpPr>
          <p:nvPr>
            <p:ph type="sldNum" sz="quarter" idx="12"/>
          </p:nvPr>
        </p:nvSpPr>
        <p:spPr/>
        <p:txBody>
          <a:bodyPr/>
          <a:lstStyle/>
          <a:p>
            <a:pPr>
              <a:defRPr/>
            </a:pPr>
            <a:fld id="{9567EF9D-D78D-4145-9389-FA87594064C4}" type="slidenum">
              <a:rPr lang="en-US" altLang="en-US" smtClean="0"/>
              <a:pPr>
                <a:defRPr/>
              </a:pPr>
              <a:t>6</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2764647" y="643258"/>
            <a:ext cx="3708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b="1" dirty="0">
                <a:latin typeface="Arial" panose="020B0604020202020204" pitchFamily="34" charset="0"/>
                <a:cs typeface="Arial" panose="020B0604020202020204" pitchFamily="34" charset="0"/>
                <a:sym typeface="Times New Roman" panose="02020603050405020304" pitchFamily="18" charset="0"/>
              </a:rPr>
              <a:t>What to Expect?</a:t>
            </a:r>
          </a:p>
        </p:txBody>
      </p:sp>
      <p:pic>
        <p:nvPicPr>
          <p:cNvPr id="97283" name="Picture 2" descr="https://geodesy.noaa.gov/datums/newdatums/images/HorizontalNorthAmericanPlate.jpg"/>
          <p:cNvPicPr>
            <a:picLocks noChangeAspect="1" noChangeArrowheads="1"/>
          </p:cNvPicPr>
          <p:nvPr/>
        </p:nvPicPr>
        <p:blipFill>
          <a:blip r:embed="rId3">
            <a:extLst>
              <a:ext uri="{28A0092B-C50C-407E-A947-70E740481C1C}">
                <a14:useLocalDpi xmlns:a14="http://schemas.microsoft.com/office/drawing/2010/main" val="0"/>
              </a:ext>
            </a:extLst>
          </a:blip>
          <a:srcRect l="24138"/>
          <a:stretch>
            <a:fillRect/>
          </a:stretch>
        </p:blipFill>
        <p:spPr bwMode="auto">
          <a:xfrm>
            <a:off x="0" y="1868488"/>
            <a:ext cx="3627438"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1868488"/>
            <a:ext cx="55721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8272" y="5302822"/>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fontAlgn="auto">
              <a:spcBef>
                <a:spcPts val="0"/>
              </a:spcBef>
              <a:spcAft>
                <a:spcPts val="0"/>
              </a:spcAft>
              <a:defRPr/>
            </a:pPr>
            <a:r>
              <a:rPr lang="en-US" dirty="0">
                <a:solidFill>
                  <a:srgbClr val="17375E"/>
                </a:solidFill>
                <a:latin typeface="Times New Roman" panose="02020603050405020304" pitchFamily="18" charset="0"/>
                <a:cs typeface="Times New Roman" panose="02020603050405020304" pitchFamily="18" charset="0"/>
                <a:sym typeface="Calibri"/>
              </a:rPr>
              <a:t>~1 to 1.5 meters North America</a:t>
            </a:r>
          </a:p>
          <a:p>
            <a:pPr fontAlgn="auto">
              <a:spcBef>
                <a:spcPts val="0"/>
              </a:spcBef>
              <a:spcAft>
                <a:spcPts val="0"/>
              </a:spcAft>
              <a:defRPr/>
            </a:pPr>
            <a:r>
              <a:rPr lang="en-US" dirty="0">
                <a:solidFill>
                  <a:srgbClr val="17375E"/>
                </a:solidFill>
                <a:latin typeface="Times New Roman" panose="02020603050405020304" pitchFamily="18" charset="0"/>
                <a:cs typeface="Times New Roman" panose="02020603050405020304" pitchFamily="18" charset="0"/>
              </a:rPr>
              <a:t>~2.5 to 4 meters in Pacific </a:t>
            </a:r>
            <a:endParaRPr lang="en-US" dirty="0">
              <a:solidFill>
                <a:srgbClr val="17375E"/>
              </a:solidFill>
              <a:latin typeface="Times New Roman" panose="02020603050405020304" pitchFamily="18" charset="0"/>
              <a:cs typeface="Times New Roman" panose="02020603050405020304" pitchFamily="18" charset="0"/>
              <a:sym typeface="Calibri"/>
            </a:endParaRPr>
          </a:p>
        </p:txBody>
      </p:sp>
      <p:sp>
        <p:nvSpPr>
          <p:cNvPr id="6" name="TextBox 5"/>
          <p:cNvSpPr txBox="1"/>
          <p:nvPr/>
        </p:nvSpPr>
        <p:spPr>
          <a:xfrm>
            <a:off x="5205965" y="546420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fontAlgn="auto">
              <a:spcBef>
                <a:spcPts val="0"/>
              </a:spcBef>
              <a:spcAft>
                <a:spcPts val="0"/>
              </a:spcAft>
              <a:defRPr/>
            </a:pPr>
            <a:r>
              <a:rPr lang="en-US" dirty="0">
                <a:solidFill>
                  <a:srgbClr val="17375E"/>
                </a:solidFill>
                <a:latin typeface="Times New Roman" panose="02020603050405020304" pitchFamily="18" charset="0"/>
                <a:cs typeface="Times New Roman" panose="02020603050405020304" pitchFamily="18" charset="0"/>
                <a:sym typeface="Calibri"/>
              </a:rPr>
              <a:t>0 to 1.3 meters CONUS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z="3600" b="1" dirty="0" smtClean="0">
                <a:latin typeface="Arial" panose="020B0604020202020204" pitchFamily="34" charset="0"/>
                <a:cs typeface="Arial" panose="020B0604020202020204" pitchFamily="34" charset="0"/>
              </a:rPr>
              <a:t>The Future Beyond 2022</a:t>
            </a:r>
          </a:p>
        </p:txBody>
      </p:sp>
      <p:sp>
        <p:nvSpPr>
          <p:cNvPr id="61443" name="Content Placeholder 2"/>
          <p:cNvSpPr>
            <a:spLocks noGrp="1"/>
          </p:cNvSpPr>
          <p:nvPr>
            <p:ph idx="1"/>
          </p:nvPr>
        </p:nvSpPr>
        <p:spPr/>
        <p:txBody>
          <a:bodyPr/>
          <a:lstStyle/>
          <a:p>
            <a:r>
              <a:rPr lang="en-US" altLang="en-US" sz="2800" dirty="0" smtClean="0">
                <a:latin typeface="Arial" panose="020B0604020202020204" pitchFamily="34" charset="0"/>
                <a:cs typeface="Arial" panose="020B0604020202020204" pitchFamily="34" charset="0"/>
              </a:rPr>
              <a:t>Precise clocks</a:t>
            </a:r>
          </a:p>
          <a:p>
            <a:r>
              <a:rPr lang="en-US" altLang="en-US" sz="2800" dirty="0" smtClean="0">
                <a:latin typeface="Arial" panose="020B0604020202020204" pitchFamily="34" charset="0"/>
                <a:cs typeface="Arial" panose="020B0604020202020204" pitchFamily="34" charset="0"/>
              </a:rPr>
              <a:t>Multi-GNSS</a:t>
            </a:r>
          </a:p>
          <a:p>
            <a:r>
              <a:rPr lang="en-US" altLang="en-US" sz="2800" dirty="0" smtClean="0">
                <a:latin typeface="Arial" panose="020B0604020202020204" pitchFamily="34" charset="0"/>
                <a:cs typeface="Arial" panose="020B0604020202020204" pitchFamily="34" charset="0"/>
              </a:rPr>
              <a:t>Geoid Monitoring Service</a:t>
            </a:r>
          </a:p>
          <a:p>
            <a:r>
              <a:rPr lang="en-US" altLang="en-US" sz="2800" dirty="0" smtClean="0">
                <a:latin typeface="Arial" panose="020B0604020202020204" pitchFamily="34" charset="0"/>
                <a:cs typeface="Arial" panose="020B0604020202020204" pitchFamily="34" charset="0"/>
              </a:rPr>
              <a:t>RTN alignment</a:t>
            </a:r>
          </a:p>
          <a:p>
            <a:r>
              <a:rPr lang="en-US" altLang="en-US" sz="2800" dirty="0" smtClean="0">
                <a:latin typeface="Arial" panose="020B0604020202020204" pitchFamily="34" charset="0"/>
                <a:cs typeface="Arial" panose="020B0604020202020204" pitchFamily="34" charset="0"/>
              </a:rPr>
              <a:t>New ways of accessing the NSRS (Leveling and GNSS)</a:t>
            </a:r>
          </a:p>
        </p:txBody>
      </p:sp>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61</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p>
            <a:pPr>
              <a:defRPr/>
            </a:pPr>
            <a:r>
              <a:rPr lang="en-US" dirty="0" smtClean="0">
                <a:latin typeface="Arial" panose="020B0604020202020204" pitchFamily="34" charset="0"/>
                <a:cs typeface="Arial" panose="020B0604020202020204" pitchFamily="34" charset="0"/>
              </a:rPr>
              <a:t>Get involved</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pPr>
              <a:defRPr/>
            </a:pPr>
            <a:endParaRPr lang="en-US"/>
          </a:p>
        </p:txBody>
      </p:sp>
      <p:sp>
        <p:nvSpPr>
          <p:cNvPr id="4" name="Date Placeholder 3"/>
          <p:cNvSpPr>
            <a:spLocks noGrp="1"/>
          </p:cNvSpPr>
          <p:nvPr>
            <p:ph type="dt" sz="quarter" idx="10"/>
          </p:nvPr>
        </p:nvSpPr>
        <p:spPr/>
        <p:txBody>
          <a:bodyPr/>
          <a:lstStyle/>
          <a:p>
            <a:pPr>
              <a:defRPr/>
            </a:pPr>
            <a:r>
              <a:rPr lang="en-US" smtClean="0"/>
              <a:t>April 4, 2019</a:t>
            </a:r>
            <a:endParaRPr lang="en-US"/>
          </a:p>
        </p:txBody>
      </p:sp>
      <p:sp>
        <p:nvSpPr>
          <p:cNvPr id="13517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B3D8B4B-88B5-4BB7-B2C3-FA22DD193F3D}" type="slidenum">
              <a:rPr lang="en-US" altLang="en-US" sz="1200" smtClean="0">
                <a:solidFill>
                  <a:srgbClr val="898989"/>
                </a:solidFill>
              </a:rPr>
              <a:pPr>
                <a:spcBef>
                  <a:spcPct val="0"/>
                </a:spcBef>
                <a:buFontTx/>
                <a:buNone/>
              </a:pPr>
              <a:t>62</a:t>
            </a:fld>
            <a:endParaRPr lang="en-US" altLang="en-US" sz="1200" smtClean="0">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166938" y="2527300"/>
            <a:ext cx="5000625" cy="758826"/>
          </a:xfrm>
        </p:spPr>
        <p:txBody>
          <a:bodyPr>
            <a:noAutofit/>
          </a:bodyPr>
          <a:lstStyle/>
          <a:p>
            <a:pPr>
              <a:defRPr/>
            </a:pPr>
            <a:r>
              <a:rPr lang="en-US"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geodesy.noaa.gov</a:t>
            </a:r>
            <a:endPar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8" name="Straight Arrow Connector 7"/>
          <p:cNvCxnSpPr/>
          <p:nvPr/>
        </p:nvCxnSpPr>
        <p:spPr>
          <a:xfrm>
            <a:off x="109538" y="5557838"/>
            <a:ext cx="582612" cy="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41316" name="Picture 3"/>
          <p:cNvPicPr>
            <a:picLocks noChangeAspect="1"/>
          </p:cNvPicPr>
          <p:nvPr/>
        </p:nvPicPr>
        <p:blipFill>
          <a:blip r:embed="rId2">
            <a:extLst>
              <a:ext uri="{28A0092B-C50C-407E-A947-70E740481C1C}">
                <a14:useLocalDpi xmlns:a14="http://schemas.microsoft.com/office/drawing/2010/main" val="0"/>
              </a:ext>
            </a:extLst>
          </a:blip>
          <a:srcRect l="22214" r="19669"/>
          <a:stretch>
            <a:fillRect/>
          </a:stretch>
        </p:blipFill>
        <p:spPr bwMode="auto">
          <a:xfrm>
            <a:off x="7070725" y="2328863"/>
            <a:ext cx="2073275" cy="2185987"/>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13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6400"/>
            <a:ext cx="6238875"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quarter" idx="10"/>
          </p:nvPr>
        </p:nvSpPr>
        <p:spPr/>
        <p:txBody>
          <a:bodyPr/>
          <a:lstStyle/>
          <a:p>
            <a:pPr>
              <a:defRPr/>
            </a:pPr>
            <a:r>
              <a:rPr lang="en-US" smtClean="0"/>
              <a:t>April 4, 2019</a:t>
            </a:r>
            <a:endParaRPr lang="en-US"/>
          </a:p>
        </p:txBody>
      </p:sp>
      <p:sp>
        <p:nvSpPr>
          <p:cNvPr id="1413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889E116-6204-490B-BB3A-C7E55E0269F1}" type="slidenum">
              <a:rPr lang="en-US" altLang="en-US" sz="1200" smtClean="0">
                <a:solidFill>
                  <a:srgbClr val="898989"/>
                </a:solidFill>
              </a:rPr>
              <a:pPr>
                <a:spcBef>
                  <a:spcPct val="0"/>
                </a:spcBef>
                <a:buFontTx/>
                <a:buNone/>
              </a:pPr>
              <a:t>63</a:t>
            </a:fld>
            <a:endParaRPr lang="en-US" altLang="en-US" sz="1200" smtClean="0">
              <a:solidFill>
                <a:srgbClr val="898989"/>
              </a:solidFill>
            </a:endParaRPr>
          </a:p>
        </p:txBody>
      </p:sp>
    </p:spTree>
    <p:extLst>
      <p:ext uri="{BB962C8B-B14F-4D97-AF65-F5344CB8AC3E}">
        <p14:creationId xmlns:p14="http://schemas.microsoft.com/office/powerpoint/2010/main" val="3202347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TextBox 1"/>
          <p:cNvSpPr txBox="1"/>
          <p:nvPr/>
        </p:nvSpPr>
        <p:spPr>
          <a:xfrm>
            <a:off x="2586867" y="767486"/>
            <a:ext cx="4529443" cy="646331"/>
          </a:xfrm>
          <a:prstGeom prst="rect">
            <a:avLst/>
          </a:prstGeom>
          <a:ln w="12700">
            <a:miter lim="400000"/>
          </a:ln>
          <a:extLst>
            <a:ext uri="{C572A759-6A51-4108-AA02-DFA0A04FC94B}"/>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defTabSz="457189">
              <a:defRPr/>
            </a:pPr>
            <a:r>
              <a:rPr sz="3600" kern="0" dirty="0">
                <a:solidFill>
                  <a:schemeClr val="tx1"/>
                </a:solidFill>
                <a:latin typeface="Arial" panose="020B0604020202020204" pitchFamily="34" charset="0"/>
                <a:cs typeface="Arial" panose="020B0604020202020204" pitchFamily="34" charset="0"/>
              </a:rPr>
              <a:t>GPS on Bench Marks</a:t>
            </a:r>
          </a:p>
        </p:txBody>
      </p:sp>
      <p:sp>
        <p:nvSpPr>
          <p:cNvPr id="185" name="Rectangle 2"/>
          <p:cNvSpPr txBox="1"/>
          <p:nvPr/>
        </p:nvSpPr>
        <p:spPr>
          <a:xfrm>
            <a:off x="6118225" y="5018088"/>
            <a:ext cx="1759454" cy="553998"/>
          </a:xfrm>
          <a:prstGeom prst="rect">
            <a:avLst/>
          </a:prstGeom>
          <a:ln w="12700">
            <a:miter lim="400000"/>
          </a:ln>
          <a:extLst>
            <a:ext uri="{C572A759-6A51-4108-AA02-DFA0A04FC94B}"/>
          </a:extLst>
        </p:spPr>
        <p:txBody>
          <a:bodyPr wrap="none" lIns="45719" rIns="45719">
            <a:spAutoFit/>
          </a:bodyPr>
          <a:lstStyle>
            <a:lvl1pPr>
              <a:defRPr sz="3000">
                <a:solidFill>
                  <a:srgbClr val="17375E"/>
                </a:solidFill>
                <a:latin typeface="Arial"/>
                <a:ea typeface="Arial"/>
                <a:cs typeface="Arial"/>
                <a:sym typeface="Arial"/>
              </a:defRPr>
            </a:lvl1pPr>
          </a:lstStyle>
          <a:p>
            <a:pPr defTabSz="457189">
              <a:defRPr/>
            </a:pPr>
            <a:r>
              <a:rPr lang="en-US" kern="0" dirty="0">
                <a:latin typeface="Arial" panose="020B0604020202020204" pitchFamily="34" charset="0"/>
                <a:cs typeface="Arial" panose="020B0604020202020204" pitchFamily="34" charset="0"/>
              </a:rPr>
              <a:t>GEOID18</a:t>
            </a:r>
            <a:endParaRPr kern="0" dirty="0">
              <a:latin typeface="Arial" panose="020B0604020202020204" pitchFamily="34" charset="0"/>
              <a:cs typeface="Arial" panose="020B0604020202020204" pitchFamily="34" charset="0"/>
            </a:endParaRPr>
          </a:p>
        </p:txBody>
      </p:sp>
      <p:sp>
        <p:nvSpPr>
          <p:cNvPr id="4" name="Rectangle 2"/>
          <p:cNvSpPr txBox="1"/>
          <p:nvPr/>
        </p:nvSpPr>
        <p:spPr>
          <a:xfrm>
            <a:off x="5138738" y="5432425"/>
            <a:ext cx="3828931" cy="553998"/>
          </a:xfrm>
          <a:prstGeom prst="rect">
            <a:avLst/>
          </a:prstGeom>
          <a:ln w="12700">
            <a:miter lim="400000"/>
          </a:ln>
          <a:extLst>
            <a:ext uri="{C572A759-6A51-4108-AA02-DFA0A04FC94B}"/>
          </a:extLst>
        </p:spPr>
        <p:txBody>
          <a:bodyPr wrap="none" lIns="45719" rIns="45719">
            <a:spAutoFit/>
          </a:bodyPr>
          <a:lstStyle>
            <a:lvl1pPr>
              <a:defRPr sz="3000">
                <a:solidFill>
                  <a:srgbClr val="17375E"/>
                </a:solidFill>
                <a:latin typeface="Arial"/>
                <a:ea typeface="Arial"/>
                <a:cs typeface="Arial"/>
                <a:sym typeface="Arial"/>
              </a:defRPr>
            </a:lvl1pPr>
          </a:lstStyle>
          <a:p>
            <a:pPr defTabSz="457189">
              <a:defRPr/>
            </a:pPr>
            <a:r>
              <a:rPr lang="en-US" kern="0" dirty="0">
                <a:latin typeface="Arial" panose="020B0604020202020204" pitchFamily="34" charset="0"/>
                <a:cs typeface="Arial" panose="020B0604020202020204" pitchFamily="34" charset="0"/>
              </a:rPr>
              <a:t>2022 Transformations</a:t>
            </a:r>
            <a:endParaRPr kern="0" dirty="0">
              <a:latin typeface="Arial" panose="020B0604020202020204" pitchFamily="34" charset="0"/>
              <a:cs typeface="Arial" panose="020B0604020202020204" pitchFamily="34" charset="0"/>
            </a:endParaRPr>
          </a:p>
        </p:txBody>
      </p:sp>
      <p:graphicFrame>
        <p:nvGraphicFramePr>
          <p:cNvPr id="136197" name="Object 1"/>
          <p:cNvGraphicFramePr>
            <a:graphicFrameLocks noChangeAspect="1"/>
          </p:cNvGraphicFramePr>
          <p:nvPr/>
        </p:nvGraphicFramePr>
        <p:xfrm>
          <a:off x="342900" y="1846263"/>
          <a:ext cx="3968750" cy="2622550"/>
        </p:xfrm>
        <a:graphic>
          <a:graphicData uri="http://schemas.openxmlformats.org/presentationml/2006/ole">
            <mc:AlternateContent xmlns:mc="http://schemas.openxmlformats.org/markup-compatibility/2006">
              <mc:Choice xmlns:v="urn:schemas-microsoft-com:vml" Requires="v">
                <p:oleObj spid="_x0000_s136224" name="Bitmap Image" r:id="rId4" imgW="0" imgH="0" progId="Paint.Picture">
                  <p:embed/>
                </p:oleObj>
              </mc:Choice>
              <mc:Fallback>
                <p:oleObj name="Bitmap Image" r:id="rId4" imgW="0" imgH="0"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1846263"/>
                        <a:ext cx="396875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6198" name="Picture 2"/>
          <p:cNvPicPr>
            <a:picLocks noChangeAspect="1"/>
          </p:cNvPicPr>
          <p:nvPr/>
        </p:nvPicPr>
        <p:blipFill>
          <a:blip r:embed="rId6">
            <a:extLst>
              <a:ext uri="{28A0092B-C50C-407E-A947-70E740481C1C}">
                <a14:useLocalDpi xmlns:a14="http://schemas.microsoft.com/office/drawing/2010/main" val="0"/>
              </a:ext>
            </a:extLst>
          </a:blip>
          <a:srcRect t="62288"/>
          <a:stretch>
            <a:fillRect/>
          </a:stretch>
        </p:blipFill>
        <p:spPr bwMode="auto">
          <a:xfrm>
            <a:off x="5138738" y="3851275"/>
            <a:ext cx="371792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p:nvPr/>
        </p:nvSpPr>
        <p:spPr>
          <a:xfrm>
            <a:off x="342900" y="4556125"/>
            <a:ext cx="4436469" cy="1477328"/>
          </a:xfrm>
          <a:prstGeom prst="rect">
            <a:avLst/>
          </a:prstGeom>
          <a:ln w="12700">
            <a:miter lim="400000"/>
          </a:ln>
          <a:extLst>
            <a:ext uri="{C572A759-6A51-4108-AA02-DFA0A04FC94B}"/>
          </a:extLst>
        </p:spPr>
        <p:txBody>
          <a:bodyPr wrap="none" lIns="45719" rIns="45719">
            <a:spAutoFit/>
          </a:bodyPr>
          <a:lstStyle>
            <a:lvl1pPr>
              <a:defRPr sz="3000">
                <a:solidFill>
                  <a:srgbClr val="17375E"/>
                </a:solidFill>
                <a:latin typeface="Arial"/>
                <a:ea typeface="Arial"/>
                <a:cs typeface="Arial"/>
                <a:sym typeface="Arial"/>
              </a:defRPr>
            </a:lvl1pPr>
          </a:lstStyle>
          <a:p>
            <a:pPr defTabSz="457189">
              <a:defRPr/>
            </a:pPr>
            <a:r>
              <a:rPr lang="en-US" kern="0" dirty="0">
                <a:latin typeface="Arial" panose="020B0604020202020204" pitchFamily="34" charset="0"/>
                <a:cs typeface="Arial" panose="020B0604020202020204" pitchFamily="34" charset="0"/>
              </a:rPr>
              <a:t>2018 Prioritized List</a:t>
            </a:r>
          </a:p>
          <a:p>
            <a:pPr defTabSz="457189">
              <a:defRPr/>
            </a:pPr>
            <a:r>
              <a:rPr lang="en-US" kern="0" dirty="0">
                <a:latin typeface="Arial" panose="020B0604020202020204" pitchFamily="34" charset="0"/>
                <a:cs typeface="Arial" panose="020B0604020202020204" pitchFamily="34" charset="0"/>
              </a:rPr>
              <a:t>~2500 of 5900 completed</a:t>
            </a:r>
          </a:p>
          <a:p>
            <a:pPr defTabSz="457189">
              <a:defRPr/>
            </a:pPr>
            <a:r>
              <a:rPr lang="en-US" kern="0" dirty="0">
                <a:latin typeface="Arial" panose="020B0604020202020204" pitchFamily="34" charset="0"/>
                <a:cs typeface="Arial" panose="020B0604020202020204" pitchFamily="34" charset="0"/>
              </a:rPr>
              <a:t>3600 observations</a:t>
            </a:r>
            <a:endParaRPr kern="0" dirty="0">
              <a:latin typeface="Arial" panose="020B0604020202020204" pitchFamily="34" charset="0"/>
              <a:cs typeface="Arial" panose="020B0604020202020204" pitchFamily="34" charset="0"/>
            </a:endParaRPr>
          </a:p>
        </p:txBody>
      </p:sp>
      <p:pic>
        <p:nvPicPr>
          <p:cNvPr id="136200" name="Picture 8"/>
          <p:cNvPicPr>
            <a:picLocks noChangeAspect="1"/>
          </p:cNvPicPr>
          <p:nvPr/>
        </p:nvPicPr>
        <p:blipFill>
          <a:blip r:embed="rId6">
            <a:extLst>
              <a:ext uri="{28A0092B-C50C-407E-A947-70E740481C1C}">
                <a14:useLocalDpi xmlns:a14="http://schemas.microsoft.com/office/drawing/2010/main" val="0"/>
              </a:ext>
            </a:extLst>
          </a:blip>
          <a:srcRect b="37859"/>
          <a:stretch>
            <a:fillRect/>
          </a:stretch>
        </p:blipFill>
        <p:spPr bwMode="auto">
          <a:xfrm>
            <a:off x="5138738" y="1846263"/>
            <a:ext cx="3408362"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6900" y="1312863"/>
            <a:ext cx="8061325" cy="600075"/>
          </a:xfrm>
          <a:prstGeom prst="rect">
            <a:avLst/>
          </a:prstGeom>
          <a:noFill/>
        </p:spPr>
        <p:txBody>
          <a:bodyPr>
            <a:spAutoFit/>
          </a:bodyPr>
          <a:lstStyle/>
          <a:p>
            <a:pPr algn="ctr" defTabSz="457189" eaLnBrk="1" fontAlgn="auto" hangingPunct="1">
              <a:spcBef>
                <a:spcPts val="0"/>
              </a:spcBef>
              <a:spcAft>
                <a:spcPts val="0"/>
              </a:spcAft>
              <a:defRPr/>
            </a:pPr>
            <a:r>
              <a:rPr lang="en-US" sz="3300" dirty="0">
                <a:solidFill>
                  <a:prstClr val="black"/>
                </a:solidFill>
                <a:latin typeface="Arial" panose="020B0604020202020204" pitchFamily="34" charset="0"/>
                <a:ea typeface="+mn-ea"/>
                <a:cs typeface="Arial" panose="020B0604020202020204" pitchFamily="34" charset="0"/>
              </a:rPr>
              <a:t>New Mark Recovery Webpage</a:t>
            </a:r>
          </a:p>
        </p:txBody>
      </p:sp>
      <p:sp>
        <p:nvSpPr>
          <p:cNvPr id="6" name="TextBox 5"/>
          <p:cNvSpPr txBox="1"/>
          <p:nvPr/>
        </p:nvSpPr>
        <p:spPr>
          <a:xfrm>
            <a:off x="274638" y="1831975"/>
            <a:ext cx="8704262" cy="830263"/>
          </a:xfrm>
          <a:prstGeom prst="rect">
            <a:avLst/>
          </a:prstGeom>
          <a:noFill/>
        </p:spPr>
        <p:txBody>
          <a:bodyPr>
            <a:spAutoFit/>
          </a:bodyPr>
          <a:lstStyle/>
          <a:p>
            <a:pPr algn="ctr" defTabSz="457189" eaLnBrk="1" fontAlgn="auto" hangingPunct="1">
              <a:spcBef>
                <a:spcPts val="0"/>
              </a:spcBef>
              <a:spcAft>
                <a:spcPts val="0"/>
              </a:spcAft>
              <a:defRPr/>
            </a:pPr>
            <a:r>
              <a:rPr lang="en-US" sz="2400" dirty="0">
                <a:solidFill>
                  <a:prstClr val="black"/>
                </a:solidFill>
                <a:latin typeface="Arial" panose="020B0604020202020204" pitchFamily="34" charset="0"/>
                <a:ea typeface="+mn-ea"/>
                <a:cs typeface="Arial" panose="020B0604020202020204" pitchFamily="34" charset="0"/>
              </a:rPr>
              <a:t>Submitting recovery information will let NGS and others know if the mark is still usable and pictures will make it easier to find.</a:t>
            </a:r>
          </a:p>
        </p:txBody>
      </p:sp>
      <p:pic>
        <p:nvPicPr>
          <p:cNvPr id="1382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2974975"/>
            <a:ext cx="3579813"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1363" y="2971800"/>
            <a:ext cx="42640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551363" y="2625725"/>
            <a:ext cx="4198937" cy="368300"/>
          </a:xfrm>
          <a:prstGeom prst="rect">
            <a:avLst/>
          </a:prstGeom>
        </p:spPr>
        <p:txBody>
          <a:bodyPr wrap="none">
            <a:spAutoFit/>
          </a:bodyPr>
          <a:lstStyle/>
          <a:p>
            <a:pPr defTabSz="685800" eaLnBrk="1" fontAlgn="auto" hangingPunct="1">
              <a:spcBef>
                <a:spcPts val="0"/>
              </a:spcBef>
              <a:spcAft>
                <a:spcPts val="0"/>
              </a:spcAft>
              <a:defRPr/>
            </a:pPr>
            <a:r>
              <a:rPr lang="en-US" dirty="0">
                <a:solidFill>
                  <a:srgbClr val="1F497D"/>
                </a:solidFill>
                <a:latin typeface="Calibri"/>
                <a:ea typeface="+mn-ea"/>
              </a:rPr>
              <a:t>www.ngs.noaa.gov/surveys/mark-recovery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2"/>
          <p:cNvSpPr>
            <a:spLocks noGrp="1"/>
          </p:cNvSpPr>
          <p:nvPr>
            <p:ph type="title"/>
          </p:nvPr>
        </p:nvSpPr>
        <p:spPr>
          <a:xfrm>
            <a:off x="61913" y="227013"/>
            <a:ext cx="9020175" cy="1143000"/>
          </a:xfrm>
        </p:spPr>
        <p:txBody>
          <a:bodyPr/>
          <a:lstStyle/>
          <a:p>
            <a:r>
              <a:rPr lang="en-US" altLang="en-US" sz="3600" dirty="0" smtClean="0">
                <a:latin typeface="Arial" panose="020B0604020202020204" pitchFamily="34" charset="0"/>
                <a:cs typeface="Arial" panose="020B0604020202020204" pitchFamily="34" charset="0"/>
              </a:rPr>
              <a:t>NSRS Modernization: the “Blueprints”</a:t>
            </a:r>
          </a:p>
        </p:txBody>
      </p:sp>
      <p:pic>
        <p:nvPicPr>
          <p:cNvPr id="5" name="Picture 4"/>
          <p:cNvPicPr>
            <a:picLocks noChangeAspect="1"/>
          </p:cNvPicPr>
          <p:nvPr/>
        </p:nvPicPr>
        <p:blipFill>
          <a:blip r:embed="rId2"/>
          <a:stretch>
            <a:fillRect/>
          </a:stretch>
        </p:blipFill>
        <p:spPr>
          <a:xfrm>
            <a:off x="38503" y="1345271"/>
            <a:ext cx="2743200" cy="4856815"/>
          </a:xfrm>
          <a:prstGeom prst="rect">
            <a:avLst/>
          </a:prstGeom>
          <a:effectLst>
            <a:glow rad="63500">
              <a:schemeClr val="accent1">
                <a:alpha val="75000"/>
              </a:schemeClr>
            </a:glow>
            <a:outerShdw blurRad="76200" dir="18900000" sy="23000" kx="-1200000" algn="bl">
              <a:srgbClr val="000000">
                <a:alpha val="1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7860" y="1373551"/>
            <a:ext cx="2748188" cy="4800253"/>
          </a:xfrm>
          <a:prstGeom prst="rect">
            <a:avLst/>
          </a:prstGeom>
          <a:ln w="38100">
            <a:noFill/>
          </a:ln>
          <a:effectLst>
            <a:glow rad="63500">
              <a:schemeClr val="accent1">
                <a:alpha val="75000"/>
              </a:schemeClr>
            </a:glow>
            <a:outerShdw blurRad="76200" dir="18900000" sy="23000" kx="-1200000" algn="bl">
              <a:srgbClr val="000000">
                <a:alpha val="15000"/>
              </a:srgbClr>
            </a:outerShdw>
          </a:effectLst>
        </p:spPr>
      </p:pic>
      <p:pic>
        <p:nvPicPr>
          <p:cNvPr id="7" name="Picture 6"/>
          <p:cNvPicPr>
            <a:picLocks noChangeAspect="1"/>
          </p:cNvPicPr>
          <p:nvPr/>
        </p:nvPicPr>
        <p:blipFill>
          <a:blip r:embed="rId4"/>
          <a:stretch>
            <a:fillRect/>
          </a:stretch>
        </p:blipFill>
        <p:spPr>
          <a:xfrm>
            <a:off x="6331170" y="1345271"/>
            <a:ext cx="2763107" cy="4856815"/>
          </a:xfrm>
          <a:prstGeom prst="rect">
            <a:avLst/>
          </a:prstGeom>
          <a:effectLst>
            <a:glow rad="63500">
              <a:schemeClr val="accent1">
                <a:alpha val="75000"/>
              </a:schemeClr>
            </a:glow>
            <a:outerShdw blurRad="76200" dir="18900000" sy="23000" kx="-1200000" algn="bl">
              <a:srgbClr val="000000">
                <a:alpha val="15000"/>
              </a:srgbClr>
            </a:outerShdw>
          </a:effectLst>
        </p:spPr>
      </p:pic>
      <p:sp>
        <p:nvSpPr>
          <p:cNvPr id="140294" name="TextBox 8"/>
          <p:cNvSpPr txBox="1">
            <a:spLocks noChangeArrowheads="1"/>
          </p:cNvSpPr>
          <p:nvPr/>
        </p:nvSpPr>
        <p:spPr bwMode="auto">
          <a:xfrm>
            <a:off x="100013" y="3463925"/>
            <a:ext cx="2622550" cy="646113"/>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#1 Geometric</a:t>
            </a:r>
            <a:r>
              <a:rPr lang="en-US" altLang="en-US" sz="1800">
                <a:solidFill>
                  <a:srgbClr val="1F497D"/>
                </a:solidFill>
                <a:latin typeface="Arial" panose="020B0604020202020204" pitchFamily="34" charset="0"/>
                <a:cs typeface="Arial" panose="020B0604020202020204" pitchFamily="34" charset="0"/>
              </a:rPr>
              <a:t>:</a:t>
            </a:r>
          </a:p>
          <a:p>
            <a:pPr algn="ctr">
              <a:spcBef>
                <a:spcPct val="0"/>
              </a:spcBef>
              <a:buFontTx/>
              <a:buNone/>
            </a:pPr>
            <a:r>
              <a:rPr lang="en-US" altLang="en-US" sz="1800">
                <a:solidFill>
                  <a:srgbClr val="1F497D"/>
                </a:solidFill>
                <a:latin typeface="Arial" panose="020B0604020202020204" pitchFamily="34" charset="0"/>
                <a:cs typeface="Arial" panose="020B0604020202020204" pitchFamily="34" charset="0"/>
              </a:rPr>
              <a:t>Sep. 2017</a:t>
            </a:r>
          </a:p>
        </p:txBody>
      </p:sp>
      <p:sp>
        <p:nvSpPr>
          <p:cNvPr id="140295" name="TextBox 9"/>
          <p:cNvSpPr txBox="1">
            <a:spLocks noChangeArrowheads="1"/>
          </p:cNvSpPr>
          <p:nvPr/>
        </p:nvSpPr>
        <p:spPr bwMode="auto">
          <a:xfrm>
            <a:off x="3581400" y="3443288"/>
            <a:ext cx="1981200" cy="646112"/>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#2 Geopotential</a:t>
            </a:r>
            <a:r>
              <a:rPr lang="en-US" altLang="en-US" sz="1800">
                <a:solidFill>
                  <a:srgbClr val="1F497D"/>
                </a:solidFill>
                <a:latin typeface="Arial" panose="020B0604020202020204" pitchFamily="34" charset="0"/>
                <a:cs typeface="Arial" panose="020B0604020202020204" pitchFamily="34" charset="0"/>
              </a:rPr>
              <a:t>:</a:t>
            </a:r>
          </a:p>
          <a:p>
            <a:pPr algn="ctr">
              <a:spcBef>
                <a:spcPct val="0"/>
              </a:spcBef>
              <a:buFontTx/>
              <a:buNone/>
            </a:pPr>
            <a:r>
              <a:rPr lang="en-US" altLang="en-US" sz="1800">
                <a:solidFill>
                  <a:srgbClr val="1F497D"/>
                </a:solidFill>
                <a:latin typeface="Arial" panose="020B0604020202020204" pitchFamily="34" charset="0"/>
                <a:cs typeface="Arial" panose="020B0604020202020204" pitchFamily="34" charset="0"/>
              </a:rPr>
              <a:t>Nov. 2017</a:t>
            </a:r>
          </a:p>
        </p:txBody>
      </p:sp>
      <p:sp>
        <p:nvSpPr>
          <p:cNvPr id="140296" name="TextBox 10"/>
          <p:cNvSpPr txBox="1">
            <a:spLocks noChangeArrowheads="1"/>
          </p:cNvSpPr>
          <p:nvPr/>
        </p:nvSpPr>
        <p:spPr bwMode="auto">
          <a:xfrm>
            <a:off x="6597650" y="3443288"/>
            <a:ext cx="2236788" cy="923925"/>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#3 Working in the</a:t>
            </a:r>
          </a:p>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Modernized NSRS</a:t>
            </a:r>
            <a:r>
              <a:rPr lang="en-US" altLang="en-US" sz="1800">
                <a:solidFill>
                  <a:srgbClr val="1F497D"/>
                </a:solidFill>
                <a:latin typeface="Arial" panose="020B0604020202020204" pitchFamily="34" charset="0"/>
                <a:cs typeface="Arial" panose="020B0604020202020204" pitchFamily="34" charset="0"/>
              </a:rPr>
              <a:t>:</a:t>
            </a:r>
          </a:p>
          <a:p>
            <a:pPr algn="ctr">
              <a:spcBef>
                <a:spcPct val="0"/>
              </a:spcBef>
              <a:buFontTx/>
              <a:buNone/>
            </a:pPr>
            <a:r>
              <a:rPr lang="en-US" altLang="en-US" sz="1800">
                <a:solidFill>
                  <a:srgbClr val="1F497D"/>
                </a:solidFill>
                <a:latin typeface="Arial" panose="020B0604020202020204" pitchFamily="34" charset="0"/>
                <a:cs typeface="Arial" panose="020B0604020202020204" pitchFamily="34" charset="0"/>
              </a:rPr>
              <a:t>Coming Soon</a:t>
            </a:r>
          </a:p>
        </p:txBody>
      </p:sp>
      <p:sp>
        <p:nvSpPr>
          <p:cNvPr id="140297" name="TextBox 1"/>
          <p:cNvSpPr txBox="1">
            <a:spLocks noChangeArrowheads="1"/>
          </p:cNvSpPr>
          <p:nvPr/>
        </p:nvSpPr>
        <p:spPr bwMode="auto">
          <a:xfrm>
            <a:off x="6524625" y="3082925"/>
            <a:ext cx="2432050" cy="20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700" b="1"/>
              <a:t>Blueprint for 2022, Part 3: Working in the Modernized NSRS </a:t>
            </a:r>
          </a:p>
        </p:txBody>
      </p:sp>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1403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0CB86A1-8388-4202-8221-E1EFD70DFA1A}" type="slidenum">
              <a:rPr lang="en-US" altLang="en-US" sz="1200" smtClean="0">
                <a:solidFill>
                  <a:srgbClr val="898989"/>
                </a:solidFill>
              </a:rPr>
              <a:pPr>
                <a:spcBef>
                  <a:spcPct val="0"/>
                </a:spcBef>
                <a:buFontTx/>
                <a:buNone/>
              </a:pPr>
              <a:t>66</a:t>
            </a:fld>
            <a:endParaRPr lang="en-US" altLang="en-US" sz="1200" smtClean="0">
              <a:solidFill>
                <a:srgbClr val="898989"/>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376363" y="781050"/>
            <a:ext cx="6343650" cy="571500"/>
          </a:xfrm>
        </p:spPr>
        <p:txBody>
          <a:bodyPr>
            <a:noAutofit/>
          </a:bodyPr>
          <a:lstStyle/>
          <a:p>
            <a:pPr>
              <a:defRPr/>
            </a:pPr>
            <a:r>
              <a:rPr lang="en-US" altLang="en-US" sz="3200" dirty="0" smtClean="0">
                <a:latin typeface="Arial" panose="020B0604020202020204" pitchFamily="34" charset="0"/>
                <a:cs typeface="Arial" panose="020B0604020202020204" pitchFamily="34" charset="0"/>
              </a:rPr>
              <a:t>NGS Workshop, Conference and Training Opportunities </a:t>
            </a:r>
            <a:endParaRPr lang="en-US" altLang="en-US" sz="3200" dirty="0">
              <a:latin typeface="Arial" panose="020B0604020202020204" pitchFamily="34" charset="0"/>
              <a:cs typeface="Arial" panose="020B0604020202020204" pitchFamily="34" charset="0"/>
            </a:endParaRPr>
          </a:p>
        </p:txBody>
      </p:sp>
      <p:sp>
        <p:nvSpPr>
          <p:cNvPr id="53251" name="Rectangle 2"/>
          <p:cNvSpPr>
            <a:spLocks noChangeArrowheads="1"/>
          </p:cNvSpPr>
          <p:nvPr/>
        </p:nvSpPr>
        <p:spPr bwMode="auto">
          <a:xfrm>
            <a:off x="2400300" y="1700213"/>
            <a:ext cx="54292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defRPr/>
            </a:pPr>
            <a:r>
              <a:rPr lang="en-US" altLang="en-US" sz="1350" dirty="0">
                <a:latin typeface="Arial" panose="020B0604020202020204" pitchFamily="34" charset="0"/>
                <a:hlinkClick r:id="rId3"/>
              </a:rPr>
              <a:t>http://www.ngs.noaa.gov/web/science_edu/training/</a:t>
            </a:r>
            <a:r>
              <a:rPr lang="en-US" altLang="en-US" sz="1350" dirty="0">
                <a:latin typeface="Arial" panose="020B0604020202020204" pitchFamily="34" charset="0"/>
              </a:rPr>
              <a:t> </a:t>
            </a:r>
          </a:p>
        </p:txBody>
      </p:sp>
      <p:sp>
        <p:nvSpPr>
          <p:cNvPr id="53252" name="Rectangle 3"/>
          <p:cNvSpPr>
            <a:spLocks noChangeArrowheads="1"/>
          </p:cNvSpPr>
          <p:nvPr/>
        </p:nvSpPr>
        <p:spPr bwMode="auto">
          <a:xfrm>
            <a:off x="1285875" y="2808288"/>
            <a:ext cx="222091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defRPr/>
            </a:pPr>
            <a:r>
              <a:rPr lang="en-US" altLang="en-US" sz="1350" b="1">
                <a:latin typeface="Arial" panose="020B0604020202020204" pitchFamily="34" charset="0"/>
              </a:rPr>
              <a:t>Workshops/Conferences</a:t>
            </a:r>
            <a:endParaRPr lang="en-US" altLang="en-US" sz="1350">
              <a:latin typeface="Arial" panose="020B0604020202020204" pitchFamily="34" charset="0"/>
            </a:endParaRPr>
          </a:p>
        </p:txBody>
      </p:sp>
      <p:sp>
        <p:nvSpPr>
          <p:cNvPr id="53253" name="Rectangle 4"/>
          <p:cNvSpPr>
            <a:spLocks noChangeArrowheads="1"/>
          </p:cNvSpPr>
          <p:nvPr/>
        </p:nvSpPr>
        <p:spPr bwMode="auto">
          <a:xfrm>
            <a:off x="1293813" y="2333625"/>
            <a:ext cx="155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defRPr/>
            </a:pPr>
            <a:r>
              <a:rPr lang="en-US" altLang="en-US" sz="1350" b="1">
                <a:latin typeface="Arial" panose="020B0604020202020204" pitchFamily="34" charset="0"/>
              </a:rPr>
              <a:t>Training Classes</a:t>
            </a:r>
            <a:endParaRPr lang="en-US" altLang="en-US" sz="1350">
              <a:latin typeface="Arial" panose="020B0604020202020204" pitchFamily="34" charset="0"/>
            </a:endParaRPr>
          </a:p>
        </p:txBody>
      </p:sp>
      <p:sp>
        <p:nvSpPr>
          <p:cNvPr id="53254" name="Rectangle 6"/>
          <p:cNvSpPr>
            <a:spLocks noChangeArrowheads="1"/>
          </p:cNvSpPr>
          <p:nvPr/>
        </p:nvSpPr>
        <p:spPr bwMode="auto">
          <a:xfrm>
            <a:off x="1249363" y="3289300"/>
            <a:ext cx="2435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defRPr/>
            </a:pPr>
            <a:r>
              <a:rPr lang="en-US" altLang="en-US" sz="1350" b="1">
                <a:latin typeface="Arial" panose="020B0604020202020204" pitchFamily="34" charset="0"/>
              </a:rPr>
              <a:t>Online Learning Resources</a:t>
            </a:r>
            <a:endParaRPr lang="en-US" altLang="en-US" sz="1350">
              <a:latin typeface="Arial" panose="020B0604020202020204" pitchFamily="34" charset="0"/>
            </a:endParaRPr>
          </a:p>
        </p:txBody>
      </p:sp>
      <p:pic>
        <p:nvPicPr>
          <p:cNvPr id="145415" name="Picture 2" descr="sid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2119313"/>
            <a:ext cx="211455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Shape 108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700" y="2282825"/>
            <a:ext cx="1779588"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Shape 1075"/>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4975" y="3833813"/>
            <a:ext cx="2143125"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ectangle 7"/>
          <p:cNvSpPr>
            <a:spLocks noChangeArrowheads="1"/>
          </p:cNvSpPr>
          <p:nvPr/>
        </p:nvSpPr>
        <p:spPr bwMode="auto">
          <a:xfrm>
            <a:off x="1600200" y="5224463"/>
            <a:ext cx="33782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defRPr/>
            </a:pPr>
            <a:r>
              <a:rPr lang="en-US" altLang="en-US" sz="1350" dirty="0">
                <a:latin typeface="Arial" panose="020B0604020202020204" pitchFamily="34" charset="0"/>
                <a:hlinkClick r:id="rId7"/>
              </a:rPr>
              <a:t>http://oceanservice.noaa.gov/multimedia/</a:t>
            </a:r>
            <a:r>
              <a:rPr lang="en-US" altLang="en-US" sz="1350" dirty="0">
                <a:latin typeface="Arial" panose="020B0604020202020204" pitchFamily="34" charset="0"/>
              </a:rPr>
              <a:t> </a:t>
            </a:r>
          </a:p>
        </p:txBody>
      </p:sp>
      <p:pic>
        <p:nvPicPr>
          <p:cNvPr id="14541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750" y="4413250"/>
            <a:ext cx="3914775" cy="81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67</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sz="3600" dirty="0" smtClean="0">
                <a:latin typeface="Arial" panose="020B0604020202020204" pitchFamily="34" charset="0"/>
                <a:cs typeface="Arial" panose="020B0604020202020204" pitchFamily="34" charset="0"/>
              </a:rPr>
              <a:t>Online training resources</a:t>
            </a:r>
          </a:p>
        </p:txBody>
      </p:sp>
      <p:sp>
        <p:nvSpPr>
          <p:cNvPr id="153603"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r>
              <a:rPr lang="en-US" smtClean="0"/>
              <a:t>April 4, 2019</a:t>
            </a:r>
            <a:endParaRPr lang="en-US"/>
          </a:p>
        </p:txBody>
      </p:sp>
      <p:sp>
        <p:nvSpPr>
          <p:cNvPr id="1536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1FDDD7C-F8A5-4D24-B589-9E66928A0DAD}" type="slidenum">
              <a:rPr lang="en-US" altLang="en-US" sz="1200" smtClean="0">
                <a:solidFill>
                  <a:srgbClr val="898989"/>
                </a:solidFill>
              </a:rPr>
              <a:pPr>
                <a:spcBef>
                  <a:spcPct val="0"/>
                </a:spcBef>
                <a:buFontTx/>
                <a:buNone/>
              </a:pPr>
              <a:t>68</a:t>
            </a:fld>
            <a:endParaRPr lang="en-US" altLang="en-US" sz="1200" smtClean="0">
              <a:solidFill>
                <a:srgbClr val="898989"/>
              </a:solidFill>
            </a:endParaRPr>
          </a:p>
        </p:txBody>
      </p:sp>
      <p:sp>
        <p:nvSpPr>
          <p:cNvPr id="153607" name="Rectangle 6"/>
          <p:cNvSpPr>
            <a:spLocks noChangeArrowheads="1"/>
          </p:cNvSpPr>
          <p:nvPr/>
        </p:nvSpPr>
        <p:spPr bwMode="auto">
          <a:xfrm>
            <a:off x="1773238" y="1116013"/>
            <a:ext cx="5846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hlinkClick r:id="rId2"/>
              </a:rPr>
              <a:t>https://www.ngs.noaa.gov/INFO/training-education.shtml</a:t>
            </a:r>
            <a:endParaRPr lang="en-US" altLang="en-US" sz="1800" dirty="0"/>
          </a:p>
        </p:txBody>
      </p:sp>
      <p:pic>
        <p:nvPicPr>
          <p:cNvPr id="15360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600200"/>
            <a:ext cx="501015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tLang="en-US" sz="3200" dirty="0" smtClean="0">
                <a:latin typeface="Arial" panose="020B0604020202020204" pitchFamily="34" charset="0"/>
                <a:cs typeface="Arial" panose="020B0604020202020204" pitchFamily="34" charset="0"/>
              </a:rPr>
              <a:t>NGS Webinar Series</a:t>
            </a:r>
          </a:p>
        </p:txBody>
      </p:sp>
      <p:sp>
        <p:nvSpPr>
          <p:cNvPr id="142339"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r>
              <a:rPr lang="en-US" smtClean="0"/>
              <a:t>April 4, 2019</a:t>
            </a:r>
            <a:endParaRPr lang="en-US"/>
          </a:p>
        </p:txBody>
      </p:sp>
      <p:sp>
        <p:nvSpPr>
          <p:cNvPr id="1423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DFBA311-4D27-49C3-8E22-A42A1853B43B}" type="slidenum">
              <a:rPr lang="en-US" altLang="en-US" sz="1200" smtClean="0">
                <a:solidFill>
                  <a:srgbClr val="898989"/>
                </a:solidFill>
              </a:rPr>
              <a:pPr>
                <a:spcBef>
                  <a:spcPct val="0"/>
                </a:spcBef>
                <a:buFontTx/>
                <a:buNone/>
              </a:pPr>
              <a:t>69</a:t>
            </a:fld>
            <a:endParaRPr lang="en-US" altLang="en-US" sz="1200" smtClean="0">
              <a:solidFill>
                <a:srgbClr val="898989"/>
              </a:solidFill>
            </a:endParaRPr>
          </a:p>
        </p:txBody>
      </p:sp>
      <p:sp>
        <p:nvSpPr>
          <p:cNvPr id="142343" name="Rectangle 6"/>
          <p:cNvSpPr>
            <a:spLocks noChangeArrowheads="1"/>
          </p:cNvSpPr>
          <p:nvPr/>
        </p:nvSpPr>
        <p:spPr bwMode="auto">
          <a:xfrm>
            <a:off x="457200" y="1230313"/>
            <a:ext cx="806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hlinkClick r:id="rId2"/>
              </a:rPr>
              <a:t>https://www.ngs.noaa.gov/web/science_edu/webinar_series/2019-webinars.shtml</a:t>
            </a:r>
            <a:endParaRPr lang="en-US" altLang="en-US" sz="1800"/>
          </a:p>
        </p:txBody>
      </p:sp>
      <p:pic>
        <p:nvPicPr>
          <p:cNvPr id="1423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6213" y="1600200"/>
            <a:ext cx="582930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9175" y="1427411"/>
            <a:ext cx="4233147" cy="769441"/>
          </a:xfrm>
          <a:prstGeom prst="rect">
            <a:avLst/>
          </a:prstGeom>
          <a:noFill/>
        </p:spPr>
        <p:txBody>
          <a:bodyPr wrap="none" anchor="ctr">
            <a:spAutoFit/>
          </a:bodyPr>
          <a:lstStyle/>
          <a:p>
            <a:pPr>
              <a:defRPr/>
            </a:pPr>
            <a:r>
              <a:rPr lang="en-US" sz="4400" dirty="0">
                <a:solidFill>
                  <a:schemeClr val="tx2">
                    <a:lumMod val="75000"/>
                  </a:schemeClr>
                </a:solidFill>
                <a:latin typeface="Arial" panose="020B0604020202020204" pitchFamily="34" charset="0"/>
                <a:cs typeface="Arial" panose="020B0604020202020204" pitchFamily="34" charset="0"/>
              </a:rPr>
              <a:t>NOAA and NGS</a:t>
            </a:r>
          </a:p>
        </p:txBody>
      </p:sp>
      <p:sp>
        <p:nvSpPr>
          <p:cNvPr id="3" name="Rectangle 2"/>
          <p:cNvSpPr/>
          <p:nvPr/>
        </p:nvSpPr>
        <p:spPr>
          <a:xfrm>
            <a:off x="2136775" y="2197100"/>
            <a:ext cx="4310063" cy="369888"/>
          </a:xfrm>
          <a:prstGeom prst="rect">
            <a:avLst/>
          </a:prstGeom>
        </p:spPr>
        <p:txBody>
          <a:bodyPr wrap="none">
            <a:spAutoFit/>
          </a:bodyPr>
          <a:lstStyle/>
          <a:p>
            <a:pPr>
              <a:defRPr/>
            </a:pPr>
            <a:r>
              <a:rPr lang="en-US" altLang="en-US" dirty="0">
                <a:solidFill>
                  <a:schemeClr val="tx2">
                    <a:lumMod val="75000"/>
                  </a:schemeClr>
                </a:solidFill>
                <a:latin typeface="Arial" panose="020B0604020202020204" pitchFamily="34" charset="0"/>
                <a:cs typeface="Arial" panose="020B0604020202020204" pitchFamily="34" charset="0"/>
              </a:rPr>
              <a:t>Our Nation’s first civilian science agency</a:t>
            </a:r>
            <a:endParaRPr lang="en-US" dirty="0"/>
          </a:p>
        </p:txBody>
      </p:sp>
      <p:pic>
        <p:nvPicPr>
          <p:cNvPr id="36868" name="Picture 5" descr="C:\BShaw\AerialGravity\PRVI\For_Photoshop\digitalimages\US_Coast_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2844800"/>
            <a:ext cx="1773238"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2"/>
          <p:cNvSpPr txBox="1">
            <a:spLocks noChangeArrowheads="1"/>
          </p:cNvSpPr>
          <p:nvPr/>
        </p:nvSpPr>
        <p:spPr bwMode="auto">
          <a:xfrm>
            <a:off x="138113" y="5073650"/>
            <a:ext cx="17573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solidFill>
                  <a:srgbClr val="C00000"/>
                </a:solidFill>
                <a:latin typeface="Arial" panose="020B0604020202020204" pitchFamily="34" charset="0"/>
                <a:cs typeface="Arial" panose="020B0604020202020204" pitchFamily="34" charset="0"/>
              </a:rPr>
              <a:t>1807</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Thomas Jefferson</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Survey of the Coast</a:t>
            </a:r>
          </a:p>
        </p:txBody>
      </p:sp>
      <p:sp>
        <p:nvSpPr>
          <p:cNvPr id="36870" name="TextBox 13"/>
          <p:cNvSpPr txBox="1">
            <a:spLocks noChangeArrowheads="1"/>
          </p:cNvSpPr>
          <p:nvPr/>
        </p:nvSpPr>
        <p:spPr bwMode="auto">
          <a:xfrm>
            <a:off x="2047875" y="5073650"/>
            <a:ext cx="16462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solidFill>
                  <a:srgbClr val="C00000"/>
                </a:solidFill>
                <a:latin typeface="Arial" panose="020B0604020202020204" pitchFamily="34" charset="0"/>
                <a:cs typeface="Arial" panose="020B0604020202020204" pitchFamily="34" charset="0"/>
              </a:rPr>
              <a:t>1811</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Ferdinand Hassler</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Superintendent</a:t>
            </a:r>
          </a:p>
        </p:txBody>
      </p:sp>
      <p:sp>
        <p:nvSpPr>
          <p:cNvPr id="36871" name="TextBox 14"/>
          <p:cNvSpPr txBox="1">
            <a:spLocks noChangeArrowheads="1"/>
          </p:cNvSpPr>
          <p:nvPr/>
        </p:nvSpPr>
        <p:spPr bwMode="auto">
          <a:xfrm>
            <a:off x="3741738" y="5089525"/>
            <a:ext cx="11017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solidFill>
                  <a:srgbClr val="C00000"/>
                </a:solidFill>
                <a:latin typeface="Arial" panose="020B0604020202020204" pitchFamily="34" charset="0"/>
                <a:cs typeface="Arial" panose="020B0604020202020204" pitchFamily="34" charset="0"/>
              </a:rPr>
              <a:t>1836</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U.S. Coast </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Survey</a:t>
            </a:r>
          </a:p>
        </p:txBody>
      </p:sp>
      <p:sp>
        <p:nvSpPr>
          <p:cNvPr id="36872" name="TextBox 15"/>
          <p:cNvSpPr txBox="1">
            <a:spLocks noChangeArrowheads="1"/>
          </p:cNvSpPr>
          <p:nvPr/>
        </p:nvSpPr>
        <p:spPr bwMode="auto">
          <a:xfrm>
            <a:off x="4995863" y="5087938"/>
            <a:ext cx="15081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solidFill>
                  <a:srgbClr val="C00000"/>
                </a:solidFill>
                <a:latin typeface="Arial" panose="020B0604020202020204" pitchFamily="34" charset="0"/>
                <a:cs typeface="Arial" panose="020B0604020202020204" pitchFamily="34" charset="0"/>
              </a:rPr>
              <a:t>1878</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U.S. Coast and</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Geodetic Survey</a:t>
            </a:r>
          </a:p>
        </p:txBody>
      </p:sp>
      <p:sp>
        <p:nvSpPr>
          <p:cNvPr id="36873" name="TextBox 16"/>
          <p:cNvSpPr txBox="1">
            <a:spLocks noChangeArrowheads="1"/>
          </p:cNvSpPr>
          <p:nvPr/>
        </p:nvSpPr>
        <p:spPr bwMode="auto">
          <a:xfrm>
            <a:off x="7062788" y="5073650"/>
            <a:ext cx="16398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solidFill>
                  <a:srgbClr val="C00000"/>
                </a:solidFill>
                <a:latin typeface="Arial" panose="020B0604020202020204" pitchFamily="34" charset="0"/>
                <a:cs typeface="Arial" panose="020B0604020202020204" pitchFamily="34" charset="0"/>
              </a:rPr>
              <a:t>1970</a:t>
            </a:r>
          </a:p>
          <a:p>
            <a:pPr>
              <a:spcBef>
                <a:spcPct val="0"/>
              </a:spcBef>
              <a:buFontTx/>
              <a:buNone/>
            </a:pPr>
            <a:r>
              <a:rPr lang="en-US" altLang="en-US" sz="1400">
                <a:solidFill>
                  <a:srgbClr val="17375E"/>
                </a:solidFill>
                <a:latin typeface="Arial" panose="020B0604020202020204" pitchFamily="34" charset="0"/>
                <a:cs typeface="Arial" panose="020B0604020202020204" pitchFamily="34" charset="0"/>
              </a:rPr>
              <a:t>NOAA established</a:t>
            </a:r>
          </a:p>
        </p:txBody>
      </p:sp>
      <p:pic>
        <p:nvPicPr>
          <p:cNvPr id="36874"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113" y="2674938"/>
            <a:ext cx="1687512"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3638" y="2670175"/>
            <a:ext cx="19558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62788" y="2844800"/>
            <a:ext cx="182086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panose="020B0604020202020204" pitchFamily="34" charset="0"/>
                <a:cs typeface="Arial" panose="020B0604020202020204" pitchFamily="34" charset="0"/>
              </a:rPr>
              <a:t>NGS Video Library</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6" name="Slide Number Placeholder 5"/>
          <p:cNvSpPr>
            <a:spLocks noGrp="1"/>
          </p:cNvSpPr>
          <p:nvPr>
            <p:ph type="sldNum" sz="quarter" idx="12"/>
          </p:nvPr>
        </p:nvSpPr>
        <p:spPr/>
        <p:txBody>
          <a:bodyPr/>
          <a:lstStyle/>
          <a:p>
            <a:pPr>
              <a:defRPr/>
            </a:pPr>
            <a:fld id="{B42B7618-5D6C-47E0-A10C-E1EAAC0BE430}" type="slidenum">
              <a:rPr lang="en-US" altLang="en-US" smtClean="0"/>
              <a:pPr>
                <a:defRPr/>
              </a:pPr>
              <a:t>70</a:t>
            </a:fld>
            <a:endParaRPr lang="en-US" altLang="en-US"/>
          </a:p>
        </p:txBody>
      </p:sp>
      <p:pic>
        <p:nvPicPr>
          <p:cNvPr id="7" name="Picture 6"/>
          <p:cNvPicPr>
            <a:picLocks noChangeAspect="1"/>
          </p:cNvPicPr>
          <p:nvPr/>
        </p:nvPicPr>
        <p:blipFill>
          <a:blip r:embed="rId2"/>
          <a:stretch>
            <a:fillRect/>
          </a:stretch>
        </p:blipFill>
        <p:spPr>
          <a:xfrm>
            <a:off x="2108871" y="1245140"/>
            <a:ext cx="4926257" cy="5476335"/>
          </a:xfrm>
          <a:prstGeom prst="rect">
            <a:avLst/>
          </a:prstGeom>
        </p:spPr>
      </p:pic>
    </p:spTree>
    <p:extLst>
      <p:ext uri="{BB962C8B-B14F-4D97-AF65-F5344CB8AC3E}">
        <p14:creationId xmlns:p14="http://schemas.microsoft.com/office/powerpoint/2010/main" val="2293279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1485900" y="1009650"/>
            <a:ext cx="6172200" cy="514350"/>
          </a:xfrm>
        </p:spPr>
        <p:txBody>
          <a:bodyPr/>
          <a:lstStyle/>
          <a:p>
            <a:r>
              <a:rPr lang="en-US" altLang="en-US" sz="3200" dirty="0" smtClean="0">
                <a:latin typeface="Arial" panose="020B0604020202020204" pitchFamily="34" charset="0"/>
                <a:cs typeface="Arial" panose="020B0604020202020204" pitchFamily="34" charset="0"/>
              </a:rPr>
              <a:t>NGS Presentations Library</a:t>
            </a:r>
          </a:p>
        </p:txBody>
      </p:sp>
      <p:sp>
        <p:nvSpPr>
          <p:cNvPr id="54275" name="Rectangle 3"/>
          <p:cNvSpPr>
            <a:spLocks noChangeArrowheads="1"/>
          </p:cNvSpPr>
          <p:nvPr/>
        </p:nvSpPr>
        <p:spPr bwMode="auto">
          <a:xfrm>
            <a:off x="2000250" y="1714500"/>
            <a:ext cx="5429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defRPr/>
            </a:pPr>
            <a:r>
              <a:rPr lang="en-US" altLang="en-US" sz="1350" dirty="0">
                <a:latin typeface="Arial" panose="020B0604020202020204" pitchFamily="34" charset="0"/>
                <a:hlinkClick r:id="rId3"/>
              </a:rPr>
              <a:t>http://www.ngs.noaa.gov/web/science_edu/presentations_library/</a:t>
            </a:r>
            <a:r>
              <a:rPr lang="en-US" altLang="en-US" sz="1350" dirty="0">
                <a:latin typeface="Arial" panose="020B0604020202020204" pitchFamily="34" charset="0"/>
              </a:rPr>
              <a:t> </a:t>
            </a:r>
          </a:p>
        </p:txBody>
      </p:sp>
      <p:pic>
        <p:nvPicPr>
          <p:cNvPr id="147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2168525"/>
            <a:ext cx="71501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71</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989991" y="828675"/>
            <a:ext cx="7696809" cy="742950"/>
          </a:xfrm>
        </p:spPr>
        <p:txBody>
          <a:bodyPr>
            <a:noAutofit/>
          </a:bodyPr>
          <a:lstStyle/>
          <a:p>
            <a:pPr>
              <a:defRPr/>
            </a:pPr>
            <a:r>
              <a:rPr lang="en-US" altLang="en-US" sz="3200" dirty="0" smtClean="0">
                <a:latin typeface="Arial" panose="020B0604020202020204" pitchFamily="34" charset="0"/>
                <a:cs typeface="Arial" panose="020B0604020202020204" pitchFamily="34" charset="0"/>
              </a:rPr>
              <a:t>Sign up for NGS Training Notifications</a:t>
            </a:r>
            <a:endParaRPr lang="en-US" altLang="en-US" sz="3200" dirty="0">
              <a:latin typeface="Arial" panose="020B0604020202020204" pitchFamily="34" charset="0"/>
              <a:cs typeface="Arial" panose="020B0604020202020204" pitchFamily="34" charset="0"/>
            </a:endParaRPr>
          </a:p>
        </p:txBody>
      </p:sp>
      <p:pic>
        <p:nvPicPr>
          <p:cNvPr id="149507" name="Shape 108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686050"/>
            <a:ext cx="19542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2228850"/>
            <a:ext cx="3824288" cy="315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1" name="Rectangle 1"/>
          <p:cNvSpPr>
            <a:spLocks noChangeArrowheads="1"/>
          </p:cNvSpPr>
          <p:nvPr/>
        </p:nvSpPr>
        <p:spPr bwMode="auto">
          <a:xfrm>
            <a:off x="1255713" y="5543550"/>
            <a:ext cx="44005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defRPr/>
            </a:pPr>
            <a:r>
              <a:rPr lang="en-US" altLang="en-US" sz="1350">
                <a:latin typeface="Arial" panose="020B0604020202020204" pitchFamily="34" charset="0"/>
                <a:hlinkClick r:id="rId5"/>
              </a:rPr>
              <a:t>http://www.ngs.noaa.gov/web/science_edu/training/</a:t>
            </a:r>
            <a:r>
              <a:rPr lang="en-US" altLang="en-US" sz="1350">
                <a:latin typeface="Arial" panose="020B0604020202020204" pitchFamily="34" charset="0"/>
              </a:rPr>
              <a:t> </a:t>
            </a:r>
          </a:p>
        </p:txBody>
      </p:sp>
      <p:sp>
        <p:nvSpPr>
          <p:cNvPr id="3" name="Rectangle 2"/>
          <p:cNvSpPr/>
          <p:nvPr/>
        </p:nvSpPr>
        <p:spPr>
          <a:xfrm>
            <a:off x="1485900" y="4629150"/>
            <a:ext cx="800100"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flipV="1">
            <a:off x="2400300" y="3714750"/>
            <a:ext cx="3255963" cy="10001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pPr>
              <a:defRPr/>
            </a:pPr>
            <a:r>
              <a:rPr lang="en-US" smtClean="0"/>
              <a:t>April 4, 2019</a:t>
            </a:r>
            <a:endParaRPr lang="en-US"/>
          </a:p>
        </p:txBody>
      </p:sp>
      <p:sp>
        <p:nvSpPr>
          <p:cNvPr id="7" name="Slide Number Placeholder 6"/>
          <p:cNvSpPr>
            <a:spLocks noGrp="1"/>
          </p:cNvSpPr>
          <p:nvPr>
            <p:ph type="sldNum" sz="quarter" idx="12"/>
          </p:nvPr>
        </p:nvSpPr>
        <p:spPr/>
        <p:txBody>
          <a:bodyPr/>
          <a:lstStyle/>
          <a:p>
            <a:pPr>
              <a:defRPr/>
            </a:pPr>
            <a:fld id="{B42B7618-5D6C-47E0-A10C-E1EAAC0BE430}" type="slidenum">
              <a:rPr lang="en-US" altLang="en-US" smtClean="0"/>
              <a:pPr>
                <a:defRPr/>
              </a:pPr>
              <a:t>72</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2462213"/>
            <a:ext cx="3206750" cy="21113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quarter" idx="10"/>
          </p:nvPr>
        </p:nvSpPr>
        <p:spPr/>
        <p:txBody>
          <a:bodyPr/>
          <a:lstStyle/>
          <a:p>
            <a:pPr>
              <a:defRPr/>
            </a:pPr>
            <a:r>
              <a:rPr lang="en-US" smtClean="0"/>
              <a:t>April 4, 2019</a:t>
            </a:r>
            <a:endParaRPr lang="en-US"/>
          </a:p>
        </p:txBody>
      </p:sp>
      <p:sp>
        <p:nvSpPr>
          <p:cNvPr id="1433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586F66E-9145-4D5D-ABBF-F52034D2C15C}" type="slidenum">
              <a:rPr lang="en-US" altLang="en-US" sz="1200" smtClean="0">
                <a:solidFill>
                  <a:srgbClr val="898989"/>
                </a:solidFill>
              </a:rPr>
              <a:pPr>
                <a:spcBef>
                  <a:spcPct val="0"/>
                </a:spcBef>
                <a:buFontTx/>
                <a:buNone/>
              </a:pPr>
              <a:t>73</a:t>
            </a:fld>
            <a:endParaRPr lang="en-US" altLang="en-US" sz="1200" smtClean="0">
              <a:solidFill>
                <a:srgbClr val="898989"/>
              </a:solidFill>
            </a:endParaRPr>
          </a:p>
        </p:txBody>
      </p:sp>
      <p:pic>
        <p:nvPicPr>
          <p:cNvPr id="1433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6238"/>
            <a:ext cx="5043488"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3575" y="1227138"/>
            <a:ext cx="6981591" cy="646331"/>
          </a:xfrm>
          <a:prstGeom prst="rect">
            <a:avLst/>
          </a:prstGeom>
          <a:noFill/>
        </p:spPr>
        <p:txBody>
          <a:bodyPr wrap="none">
            <a:spAutoFit/>
          </a:bodyPr>
          <a:lstStyle/>
          <a:p>
            <a:pPr>
              <a:defRPr/>
            </a:pPr>
            <a:r>
              <a:rPr lang="en-US" sz="3600" dirty="0">
                <a:latin typeface="Arial" panose="020B0604020202020204" pitchFamily="34" charset="0"/>
                <a:cs typeface="Arial" panose="020B0604020202020204" pitchFamily="34" charset="0"/>
              </a:rPr>
              <a:t>NGS Regional Geodetic Advisors</a:t>
            </a:r>
          </a:p>
        </p:txBody>
      </p:sp>
      <p:pic>
        <p:nvPicPr>
          <p:cNvPr id="15462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3" y="2151063"/>
            <a:ext cx="4858939"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957513" y="2430463"/>
            <a:ext cx="1138237" cy="97472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Content Placeholder 7"/>
          <p:cNvSpPr txBox="1">
            <a:spLocks/>
          </p:cNvSpPr>
          <p:nvPr/>
        </p:nvSpPr>
        <p:spPr bwMode="auto">
          <a:xfrm>
            <a:off x="4620638" y="2600324"/>
            <a:ext cx="504865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ＭＳ Ｐゴシック" pitchFamily="34" charset="-128"/>
                <a:cs typeface="ＭＳ Ｐゴシック" charset="0"/>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pitchFamily="34"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pitchFamily="34"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pitchFamily="34"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pitchFamily="34"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en-US" sz="2000" b="1" dirty="0" smtClean="0">
                <a:solidFill>
                  <a:schemeClr val="tx1"/>
                </a:solidFill>
                <a:latin typeface="Arial" panose="020B0604020202020204" pitchFamily="34" charset="0"/>
                <a:cs typeface="Arial" panose="020B0604020202020204" pitchFamily="34" charset="0"/>
              </a:rPr>
              <a:t>Great Lakes</a:t>
            </a:r>
          </a:p>
          <a:p>
            <a:r>
              <a:rPr lang="en-US" altLang="en-US" sz="2000" dirty="0" smtClean="0">
                <a:solidFill>
                  <a:schemeClr val="tx1"/>
                </a:solidFill>
                <a:latin typeface="Arial" panose="020B0604020202020204" pitchFamily="34" charset="0"/>
                <a:cs typeface="Arial" panose="020B0604020202020204" pitchFamily="34" charset="0"/>
              </a:rPr>
              <a:t>(IL, IN, MI, WI)</a:t>
            </a:r>
          </a:p>
          <a:p>
            <a:r>
              <a:rPr lang="en-US" altLang="en-US" sz="2000" b="1" dirty="0" smtClean="0">
                <a:solidFill>
                  <a:schemeClr val="tx1"/>
                </a:solidFill>
                <a:latin typeface="Arial" panose="020B0604020202020204" pitchFamily="34" charset="0"/>
                <a:cs typeface="Arial" panose="020B0604020202020204" pitchFamily="34" charset="0"/>
              </a:rPr>
              <a:t>John T. </a:t>
            </a:r>
            <a:r>
              <a:rPr lang="en-US" altLang="en-US" sz="2000" b="1" dirty="0" err="1" smtClean="0">
                <a:solidFill>
                  <a:schemeClr val="tx1"/>
                </a:solidFill>
                <a:latin typeface="Arial" panose="020B0604020202020204" pitchFamily="34" charset="0"/>
                <a:cs typeface="Arial" panose="020B0604020202020204" pitchFamily="34" charset="0"/>
              </a:rPr>
              <a:t>Ellingson</a:t>
            </a:r>
            <a:r>
              <a:rPr lang="en-US" altLang="en-US" sz="2000" b="1" dirty="0" smtClean="0">
                <a:solidFill>
                  <a:schemeClr val="tx1"/>
                </a:solidFill>
                <a:latin typeface="Arial" panose="020B0604020202020204" pitchFamily="34" charset="0"/>
                <a:cs typeface="Arial" panose="020B0604020202020204" pitchFamily="34" charset="0"/>
              </a:rPr>
              <a:t>, NOAA</a:t>
            </a:r>
            <a:r>
              <a:rPr lang="en-US" altLang="en-US" sz="2000" dirty="0" smtClean="0">
                <a:solidFill>
                  <a:schemeClr val="tx1"/>
                </a:solidFill>
                <a:latin typeface="Arial" panose="020B0604020202020204" pitchFamily="34" charset="0"/>
                <a:cs typeface="Arial" panose="020B0604020202020204" pitchFamily="34" charset="0"/>
              </a:rPr>
              <a:t/>
            </a:r>
            <a:br>
              <a:rPr lang="en-US" altLang="en-US" sz="2000" dirty="0" smtClean="0">
                <a:solidFill>
                  <a:schemeClr val="tx1"/>
                </a:solidFill>
                <a:latin typeface="Arial" panose="020B0604020202020204" pitchFamily="34" charset="0"/>
                <a:cs typeface="Arial" panose="020B0604020202020204" pitchFamily="34" charset="0"/>
              </a:rPr>
            </a:br>
            <a:r>
              <a:rPr lang="en-US" altLang="en-US" sz="2000" dirty="0" smtClean="0">
                <a:solidFill>
                  <a:schemeClr val="tx1"/>
                </a:solidFill>
                <a:latin typeface="Arial" panose="020B0604020202020204" pitchFamily="34" charset="0"/>
                <a:cs typeface="Arial" panose="020B0604020202020204" pitchFamily="34" charset="0"/>
              </a:rPr>
              <a:t>N6080 Kenyon Rd</a:t>
            </a:r>
            <a:br>
              <a:rPr lang="en-US" altLang="en-US" sz="2000" dirty="0" smtClean="0">
                <a:solidFill>
                  <a:schemeClr val="tx1"/>
                </a:solidFill>
                <a:latin typeface="Arial" panose="020B0604020202020204" pitchFamily="34" charset="0"/>
                <a:cs typeface="Arial" panose="020B0604020202020204" pitchFamily="34" charset="0"/>
              </a:rPr>
            </a:br>
            <a:r>
              <a:rPr lang="en-US" altLang="en-US" sz="2000" dirty="0" smtClean="0">
                <a:solidFill>
                  <a:schemeClr val="tx1"/>
                </a:solidFill>
                <a:latin typeface="Arial" panose="020B0604020202020204" pitchFamily="34" charset="0"/>
                <a:cs typeface="Arial" panose="020B0604020202020204" pitchFamily="34" charset="0"/>
              </a:rPr>
              <a:t>Black River Falls, WI 54615</a:t>
            </a:r>
            <a:br>
              <a:rPr lang="en-US" altLang="en-US" sz="2000" dirty="0" smtClean="0">
                <a:solidFill>
                  <a:schemeClr val="tx1"/>
                </a:solidFill>
                <a:latin typeface="Arial" panose="020B0604020202020204" pitchFamily="34" charset="0"/>
                <a:cs typeface="Arial" panose="020B0604020202020204" pitchFamily="34" charset="0"/>
              </a:rPr>
            </a:br>
            <a:r>
              <a:rPr lang="en-US" altLang="en-US" sz="2000" b="1" dirty="0" smtClean="0">
                <a:solidFill>
                  <a:schemeClr val="tx1"/>
                </a:solidFill>
                <a:latin typeface="Arial" panose="020B0604020202020204" pitchFamily="34" charset="0"/>
                <a:cs typeface="Arial" panose="020B0604020202020204" pitchFamily="34" charset="0"/>
              </a:rPr>
              <a:t>Mobile:</a:t>
            </a:r>
            <a:r>
              <a:rPr lang="en-US" altLang="en-US" sz="2000" dirty="0" smtClean="0">
                <a:solidFill>
                  <a:schemeClr val="tx1"/>
                </a:solidFill>
                <a:latin typeface="Arial" panose="020B0604020202020204" pitchFamily="34" charset="0"/>
                <a:cs typeface="Arial" panose="020B0604020202020204" pitchFamily="34" charset="0"/>
              </a:rPr>
              <a:t> (202) 306-6904</a:t>
            </a:r>
          </a:p>
          <a:p>
            <a:r>
              <a:rPr lang="en-US" altLang="en-US" sz="2000" b="1" dirty="0" smtClean="0">
                <a:solidFill>
                  <a:schemeClr val="tx1"/>
                </a:solidFill>
                <a:latin typeface="Arial" panose="020B0604020202020204" pitchFamily="34" charset="0"/>
                <a:cs typeface="Arial" panose="020B0604020202020204" pitchFamily="34" charset="0"/>
                <a:hlinkClick r:id="rId4"/>
              </a:rPr>
              <a:t>john.ellingson@noaa.gov</a:t>
            </a:r>
            <a:endParaRPr lang="en-US" altLang="en-US" sz="2000" dirty="0" smtClean="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advTm="30000"/>
    </mc:Choice>
    <mc:Fallback xmlns="">
      <p:transition advClick="0" advTm="30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altLang="en-US" sz="3200" dirty="0" smtClean="0">
                <a:latin typeface="Arial" panose="020B0604020202020204" pitchFamily="34" charset="0"/>
                <a:cs typeface="Arial" panose="020B0604020202020204" pitchFamily="34" charset="0"/>
              </a:rPr>
              <a:t>How to apply for a federal job</a:t>
            </a:r>
          </a:p>
        </p:txBody>
      </p:sp>
      <p:sp>
        <p:nvSpPr>
          <p:cNvPr id="157699" name="Content Placeholder 2"/>
          <p:cNvSpPr>
            <a:spLocks noGrp="1"/>
          </p:cNvSpPr>
          <p:nvPr>
            <p:ph idx="1"/>
          </p:nvPr>
        </p:nvSpPr>
        <p:spPr/>
        <p:txBody>
          <a:bodyPr/>
          <a:lstStyle/>
          <a:p>
            <a:endParaRPr lang="en-US" altLang="en-US" smtClean="0"/>
          </a:p>
        </p:txBody>
      </p:sp>
      <p:pic>
        <p:nvPicPr>
          <p:cNvPr id="1577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1898650"/>
            <a:ext cx="4789488"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7125" y="3687763"/>
            <a:ext cx="4814888"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TextBox 5"/>
          <p:cNvSpPr txBox="1">
            <a:spLocks noChangeArrowheads="1"/>
          </p:cNvSpPr>
          <p:nvPr/>
        </p:nvSpPr>
        <p:spPr bwMode="auto">
          <a:xfrm>
            <a:off x="3849688" y="1944688"/>
            <a:ext cx="4710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a:t>https://www.usajobs.gov</a:t>
            </a:r>
          </a:p>
        </p:txBody>
      </p:sp>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75</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endParaRPr lang="en-US" altLang="en-US" smtClean="0"/>
          </a:p>
        </p:txBody>
      </p:sp>
      <p:sp>
        <p:nvSpPr>
          <p:cNvPr id="158723" name="Content Placeholder 2"/>
          <p:cNvSpPr>
            <a:spLocks noGrp="1"/>
          </p:cNvSpPr>
          <p:nvPr>
            <p:ph idx="1"/>
          </p:nvPr>
        </p:nvSpPr>
        <p:spPr/>
        <p:txBody>
          <a:bodyPr/>
          <a:lstStyle/>
          <a:p>
            <a:endParaRPr lang="en-US" altLang="en-US" smtClean="0"/>
          </a:p>
        </p:txBody>
      </p:sp>
      <p:pic>
        <p:nvPicPr>
          <p:cNvPr id="1587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131888"/>
            <a:ext cx="8264525" cy="481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1984375" y="5759450"/>
            <a:ext cx="1741488" cy="7874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725863" y="5197475"/>
            <a:ext cx="1343025" cy="1111250"/>
          </a:xfrm>
          <a:prstGeom prst="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76</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r>
              <a:rPr lang="en-US" smtClean="0"/>
              <a:t>April 4, 2019</a:t>
            </a:r>
            <a:endParaRPr lang="en-US" dirty="0"/>
          </a:p>
        </p:txBody>
      </p:sp>
      <p:sp>
        <p:nvSpPr>
          <p:cNvPr id="1443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174FECD-69F1-4043-B765-19C9D482C36B}" type="slidenum">
              <a:rPr lang="en-US" altLang="en-US" sz="1200" smtClean="0">
                <a:solidFill>
                  <a:srgbClr val="898989"/>
                </a:solidFill>
              </a:rPr>
              <a:pPr>
                <a:spcBef>
                  <a:spcPct val="0"/>
                </a:spcBef>
                <a:buFontTx/>
                <a:buNone/>
              </a:pPr>
              <a:t>77</a:t>
            </a:fld>
            <a:endParaRPr lang="en-US" altLang="en-US" sz="1200" smtClean="0">
              <a:solidFill>
                <a:srgbClr val="898989"/>
              </a:solidFill>
            </a:endParaRPr>
          </a:p>
        </p:txBody>
      </p:sp>
      <p:pic>
        <p:nvPicPr>
          <p:cNvPr id="1443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5163"/>
            <a:ext cx="9144000"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itle 1"/>
          <p:cNvSpPr txBox="1">
            <a:spLocks/>
          </p:cNvSpPr>
          <p:nvPr/>
        </p:nvSpPr>
        <p:spPr bwMode="auto">
          <a:xfrm>
            <a:off x="231775" y="331655"/>
            <a:ext cx="8680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dirty="0">
                <a:latin typeface="Arial" panose="020B0604020202020204" pitchFamily="34" charset="0"/>
                <a:cs typeface="Arial" panose="020B0604020202020204" pitchFamily="34" charset="0"/>
              </a:rPr>
              <a:t>NGS 2019 Geospatial Summit </a:t>
            </a:r>
          </a:p>
          <a:p>
            <a:pPr algn="ctr">
              <a:spcBef>
                <a:spcPct val="0"/>
              </a:spcBef>
              <a:buFontTx/>
              <a:buNone/>
            </a:pPr>
            <a:r>
              <a:rPr lang="en-US" altLang="en-US" dirty="0">
                <a:latin typeface="Arial" panose="020B0604020202020204" pitchFamily="34" charset="0"/>
                <a:cs typeface="Arial" panose="020B0604020202020204" pitchFamily="34" charset="0"/>
              </a:rPr>
              <a:t>May 6-7, 2019  ---  Silver Spring, MD (remote attendance option too)</a:t>
            </a:r>
            <a:r>
              <a:rPr lang="en-US" altLang="en-US" sz="4400" dirty="0"/>
              <a:t/>
            </a:r>
            <a:br>
              <a:rPr lang="en-US" altLang="en-US" sz="4400" dirty="0"/>
            </a:br>
            <a:endParaRPr lang="en-US" altLang="en-US" sz="4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sz="3600" dirty="0" smtClean="0">
                <a:latin typeface="Arial" panose="020B0604020202020204" pitchFamily="34" charset="0"/>
                <a:cs typeface="Arial" panose="020B0604020202020204" pitchFamily="34" charset="0"/>
              </a:rPr>
              <a:t>Questions?</a:t>
            </a:r>
          </a:p>
        </p:txBody>
      </p:sp>
      <p:sp>
        <p:nvSpPr>
          <p:cNvPr id="159747" name="Content Placeholder 2"/>
          <p:cNvSpPr>
            <a:spLocks noGrp="1"/>
          </p:cNvSpPr>
          <p:nvPr>
            <p:ph idx="1"/>
          </p:nvPr>
        </p:nvSpPr>
        <p:spPr/>
        <p:txBody>
          <a:bodyPr/>
          <a:lstStyle/>
          <a:p>
            <a:r>
              <a:rPr lang="en-US" altLang="en-US" dirty="0" smtClean="0">
                <a:latin typeface="Arial" panose="020B0604020202020204" pitchFamily="34" charset="0"/>
                <a:cs typeface="Arial" panose="020B0604020202020204" pitchFamily="34" charset="0"/>
              </a:rPr>
              <a:t>For more information, visit </a:t>
            </a:r>
            <a:r>
              <a:rPr lang="en-US" altLang="en-US" dirty="0" smtClean="0">
                <a:latin typeface="Arial" panose="020B0604020202020204" pitchFamily="34" charset="0"/>
                <a:cs typeface="Arial" panose="020B0604020202020204" pitchFamily="34" charset="0"/>
                <a:hlinkClick r:id="rId2"/>
              </a:rPr>
              <a:t>https://geodesy.noaa.gov</a:t>
            </a:r>
            <a:endParaRPr lang="en-US" alt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pPr>
              <a:defRPr/>
            </a:pPr>
            <a:r>
              <a:rPr lang="en-US" smtClean="0"/>
              <a:t>April 4, 2019</a:t>
            </a:r>
            <a:endParaRPr lang="en-US"/>
          </a:p>
        </p:txBody>
      </p:sp>
      <p:sp>
        <p:nvSpPr>
          <p:cNvPr id="5" name="Slide Number Placeholder 4"/>
          <p:cNvSpPr>
            <a:spLocks noGrp="1"/>
          </p:cNvSpPr>
          <p:nvPr>
            <p:ph type="sldNum" sz="quarter" idx="12"/>
          </p:nvPr>
        </p:nvSpPr>
        <p:spPr/>
        <p:txBody>
          <a:bodyPr/>
          <a:lstStyle/>
          <a:p>
            <a:pPr>
              <a:defRPr/>
            </a:pPr>
            <a:fld id="{B42B7618-5D6C-47E0-A10C-E1EAAC0BE430}" type="slidenum">
              <a:rPr lang="en-US" altLang="en-US" smtClean="0"/>
              <a:pPr>
                <a:defRPr/>
              </a:pPr>
              <a:t>78</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1657350" y="1885950"/>
            <a:ext cx="5829300" cy="1103313"/>
          </a:xfrm>
        </p:spPr>
        <p:txBody>
          <a:bodyPr/>
          <a:lstStyle/>
          <a:p>
            <a:r>
              <a:rPr lang="en-US" altLang="en-US" dirty="0" smtClean="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2092663" y="3368202"/>
            <a:ext cx="4958674" cy="1314450"/>
          </a:xfrm>
        </p:spPr>
        <p:txBody>
          <a:bodyPr>
            <a:normAutofit fontScale="70000" lnSpcReduction="20000"/>
          </a:bodyPr>
          <a:lstStyle/>
          <a:p>
            <a:pPr>
              <a:buFont typeface="Arial" charset="0"/>
              <a:buNone/>
              <a:defRPr/>
            </a:pPr>
            <a:r>
              <a:rPr lang="en-US" dirty="0" smtClean="0">
                <a:latin typeface="Arial" panose="020B0604020202020204" pitchFamily="34" charset="0"/>
                <a:cs typeface="Arial" panose="020B0604020202020204" pitchFamily="34" charset="0"/>
              </a:rPr>
              <a:t>Dr. Jacob Heck</a:t>
            </a:r>
          </a:p>
          <a:p>
            <a:pPr>
              <a:buFont typeface="Arial" charset="0"/>
              <a:buNone/>
              <a:defRPr/>
            </a:pPr>
            <a:r>
              <a:rPr lang="en-US" dirty="0" smtClean="0">
                <a:latin typeface="Arial" panose="020B0604020202020204" pitchFamily="34" charset="0"/>
                <a:cs typeface="Arial" panose="020B0604020202020204" pitchFamily="34" charset="0"/>
              </a:rPr>
              <a:t>U.S. National Geodetic Survey, NOAA</a:t>
            </a:r>
          </a:p>
          <a:p>
            <a:pPr>
              <a:buFont typeface="Arial" charset="0"/>
              <a:buNone/>
              <a:defRPr/>
            </a:pPr>
            <a:r>
              <a:rPr lang="en-US" dirty="0" smtClean="0">
                <a:latin typeface="Arial" panose="020B0604020202020204" pitchFamily="34" charset="0"/>
                <a:cs typeface="Arial" panose="020B0604020202020204" pitchFamily="34" charset="0"/>
              </a:rPr>
              <a:t>jacob.heck@noaa.gov</a:t>
            </a:r>
            <a:endParaRPr 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4000" b="1" dirty="0" smtClean="0">
                <a:latin typeface="Arial" panose="020B0604020202020204" pitchFamily="34" charset="0"/>
                <a:cs typeface="Arial" panose="020B0604020202020204" pitchFamily="34" charset="0"/>
              </a:rPr>
              <a:t>SUPERINTENDENT HASSLER</a:t>
            </a:r>
          </a:p>
        </p:txBody>
      </p:sp>
      <p:sp>
        <p:nvSpPr>
          <p:cNvPr id="15363" name="Rectangle 3"/>
          <p:cNvSpPr>
            <a:spLocks noGrp="1" noChangeArrowheads="1"/>
          </p:cNvSpPr>
          <p:nvPr>
            <p:ph type="body" idx="1"/>
          </p:nvPr>
        </p:nvSpPr>
        <p:spPr>
          <a:xfrm>
            <a:off x="1219200" y="2286000"/>
            <a:ext cx="7924800" cy="3048000"/>
          </a:xfrm>
        </p:spPr>
        <p:txBody>
          <a:bodyPr/>
          <a:lstStyle/>
          <a:p>
            <a:pPr eaLnBrk="1" hangingPunct="1">
              <a:buFontTx/>
              <a:buNone/>
            </a:pPr>
            <a:r>
              <a:rPr lang="en-US" altLang="en-US" dirty="0" smtClean="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HASSLER TRAVELED TO EUROPE TO ACQUIRE INSTRUMENTS</a:t>
            </a:r>
          </a:p>
          <a:p>
            <a:pPr eaLnBrk="1" hangingPunct="1">
              <a:buFontTx/>
              <a:buNone/>
            </a:pPr>
            <a:r>
              <a:rPr lang="en-US" altLang="en-US" sz="2400" b="1" dirty="0" smtClean="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 HASSLER’S RETURN DELAYED BY WAR OF 1812</a:t>
            </a:r>
          </a:p>
          <a:p>
            <a:pPr eaLnBrk="1" hangingPunct="1">
              <a:buFontTx/>
              <a:buNone/>
            </a:pPr>
            <a:r>
              <a:rPr lang="en-US" altLang="en-US" sz="2400" b="1" dirty="0" smtClean="0">
                <a:latin typeface="Arial" panose="020B0604020202020204" pitchFamily="34" charset="0"/>
                <a:cs typeface="Arial" panose="020B0604020202020204" pitchFamily="34" charset="0"/>
              </a:rPr>
              <a:t>-</a:t>
            </a:r>
            <a:r>
              <a:rPr lang="en-US" altLang="en-US" sz="2400" dirty="0" smtClean="0">
                <a:latin typeface="Arial" panose="020B0604020202020204" pitchFamily="34" charset="0"/>
                <a:cs typeface="Arial" panose="020B0604020202020204" pitchFamily="34" charset="0"/>
              </a:rPr>
              <a:t> WORK BEGAN IN 1816-17 IN NEW YORK</a:t>
            </a:r>
          </a:p>
          <a:p>
            <a:pPr eaLnBrk="1" hangingPunct="1">
              <a:buFontTx/>
              <a:buNone/>
            </a:pPr>
            <a:endParaRPr lang="en-US" altLang="en-US" sz="2400" dirty="0" smtClean="0">
              <a:latin typeface="Times New Roman" panose="02020603050405020304" pitchFamily="18" charset="0"/>
            </a:endParaRP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B42B7618-5D6C-47E0-A10C-E1EAAC0BE430}" type="slidenum">
              <a:rPr lang="en-US" altLang="en-US" smtClean="0"/>
              <a:pPr>
                <a:defRPr/>
              </a:pPr>
              <a:t>8</a:t>
            </a:fld>
            <a:endParaRPr lang="en-US" altLang="en-US"/>
          </a:p>
        </p:txBody>
      </p:sp>
    </p:spTree>
    <p:extLst>
      <p:ext uri="{BB962C8B-B14F-4D97-AF65-F5344CB8AC3E}">
        <p14:creationId xmlns:p14="http://schemas.microsoft.com/office/powerpoint/2010/main" val="390266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1516063"/>
            <a:ext cx="9144000" cy="4741862"/>
          </a:xfrm>
          <a:noFill/>
        </p:spPr>
      </p:pic>
      <p:sp>
        <p:nvSpPr>
          <p:cNvPr id="17411" name="Text Box 6"/>
          <p:cNvSpPr txBox="1">
            <a:spLocks noChangeArrowheads="1"/>
          </p:cNvSpPr>
          <p:nvPr/>
        </p:nvSpPr>
        <p:spPr bwMode="auto">
          <a:xfrm>
            <a:off x="1123545" y="609600"/>
            <a:ext cx="68969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en-US" sz="3200" b="1" dirty="0">
                <a:solidFill>
                  <a:srgbClr val="000000"/>
                </a:solidFill>
                <a:latin typeface="Arial" panose="020B0604020202020204" pitchFamily="34" charset="0"/>
                <a:cs typeface="Arial" panose="020B0604020202020204" pitchFamily="34" charset="0"/>
              </a:rPr>
              <a:t>BAR FOR MEASURING BASELINE</a:t>
            </a:r>
          </a:p>
        </p:txBody>
      </p:sp>
      <p:sp>
        <p:nvSpPr>
          <p:cNvPr id="2" name="Date Placeholder 1"/>
          <p:cNvSpPr>
            <a:spLocks noGrp="1"/>
          </p:cNvSpPr>
          <p:nvPr>
            <p:ph type="dt" sz="half" idx="10"/>
          </p:nvPr>
        </p:nvSpPr>
        <p:spPr/>
        <p:txBody>
          <a:bodyPr/>
          <a:lstStyle/>
          <a:p>
            <a:pPr>
              <a:defRPr/>
            </a:pPr>
            <a:r>
              <a:rPr lang="en-US" smtClean="0"/>
              <a:t>April 4, 2019</a:t>
            </a:r>
            <a:endParaRPr lang="en-US"/>
          </a:p>
        </p:txBody>
      </p:sp>
      <p:sp>
        <p:nvSpPr>
          <p:cNvPr id="3" name="Slide Number Placeholder 2"/>
          <p:cNvSpPr>
            <a:spLocks noGrp="1"/>
          </p:cNvSpPr>
          <p:nvPr>
            <p:ph type="sldNum" sz="quarter" idx="12"/>
          </p:nvPr>
        </p:nvSpPr>
        <p:spPr/>
        <p:txBody>
          <a:bodyPr/>
          <a:lstStyle/>
          <a:p>
            <a:pPr>
              <a:defRPr/>
            </a:pPr>
            <a:fld id="{5BCC7E62-3230-40A6-836A-D98FEB6D525F}" type="slidenum">
              <a:rPr lang="en-US" altLang="en-US" smtClean="0"/>
              <a:pPr>
                <a:defRPr/>
              </a:pPr>
              <a:t>9</a:t>
            </a:fld>
            <a:endParaRPr lang="en-US" altLang="en-US"/>
          </a:p>
        </p:txBody>
      </p:sp>
    </p:spTree>
    <p:extLst>
      <p:ext uri="{BB962C8B-B14F-4D97-AF65-F5344CB8AC3E}">
        <p14:creationId xmlns:p14="http://schemas.microsoft.com/office/powerpoint/2010/main" val="1990335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19103</TotalTime>
  <Words>4220</Words>
  <Application>Microsoft Office PowerPoint</Application>
  <PresentationFormat>On-screen Show (4:3)</PresentationFormat>
  <Paragraphs>683</Paragraphs>
  <Slides>79</Slides>
  <Notes>35</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3</vt:i4>
      </vt:variant>
      <vt:variant>
        <vt:lpstr>Slide Titles</vt:lpstr>
      </vt:variant>
      <vt:variant>
        <vt:i4>79</vt:i4>
      </vt:variant>
    </vt:vector>
  </HeadingPairs>
  <TitlesOfParts>
    <vt:vector size="96" baseType="lpstr">
      <vt:lpstr>ＭＳ Ｐゴシック</vt:lpstr>
      <vt:lpstr>ＭＳ Ｐゴシック</vt:lpstr>
      <vt:lpstr>SimSun</vt:lpstr>
      <vt:lpstr>Arial</vt:lpstr>
      <vt:lpstr>ArialMT</vt:lpstr>
      <vt:lpstr>Calibri</vt:lpstr>
      <vt:lpstr>Gill Sans MT</vt:lpstr>
      <vt:lpstr>Palatino Linotype</vt:lpstr>
      <vt:lpstr>Symbol</vt:lpstr>
      <vt:lpstr>Times New Roman</vt:lpstr>
      <vt:lpstr>Verdana</vt:lpstr>
      <vt:lpstr>Wingdings</vt:lpstr>
      <vt:lpstr>NGS PowerPoint Template-geodesy.noaa.gov</vt:lpstr>
      <vt:lpstr>4_Office Theme</vt:lpstr>
      <vt:lpstr>Slide</vt:lpstr>
      <vt:lpstr>Clip</vt:lpstr>
      <vt:lpstr>Bitmap Image</vt:lpstr>
      <vt:lpstr>PowerPoint Presentation</vt:lpstr>
      <vt:lpstr>PowerPoint Presentation</vt:lpstr>
      <vt:lpstr>PowerPoint Presentation</vt:lpstr>
      <vt:lpstr>PowerPoint Presentation</vt:lpstr>
      <vt:lpstr>PowerPoint Presentation</vt:lpstr>
      <vt:lpstr>The past</vt:lpstr>
      <vt:lpstr>PowerPoint Presentation</vt:lpstr>
      <vt:lpstr>SUPERINTENDENT HASSLER</vt:lpstr>
      <vt:lpstr>PowerPoint Presentation</vt:lpstr>
      <vt:lpstr>FIRST FIELD WORK OF THE “SURVEY OF THE COAST”</vt:lpstr>
      <vt:lpstr>PowerPoint Presentation</vt:lpstr>
      <vt:lpstr>PowerPoint Presentation</vt:lpstr>
      <vt:lpstr>PowerPoint Presentation</vt:lpstr>
      <vt:lpstr>PowerPoint Presentation</vt:lpstr>
      <vt:lpstr>PowerPoint Presentation</vt:lpstr>
      <vt:lpstr>The present</vt:lpstr>
      <vt:lpstr>U.S. Department of Commerce National Oceanic &amp; Atmospheric Administration National Geodetic Survey  </vt:lpstr>
      <vt:lpstr>About the National Geodetic Survey</vt:lpstr>
      <vt:lpstr>Divisions and Branches</vt:lpstr>
      <vt:lpstr>Where NGS offices are</vt:lpstr>
      <vt:lpstr>PowerPoint Presentation</vt:lpstr>
      <vt:lpstr>    Coastal Mapping Program (CMP)</vt:lpstr>
      <vt:lpstr>Emergency Response Imagery</vt:lpstr>
      <vt:lpstr>Aeronautical Survey Program    </vt:lpstr>
      <vt:lpstr>State Plane Coordinates</vt:lpstr>
      <vt:lpstr>Gravity for the Redefinition of the American Vertical Datum (GRAV-D)</vt:lpstr>
      <vt:lpstr>PowerPoint Presentation</vt:lpstr>
      <vt:lpstr>Geoid Slope Validation Survey</vt:lpstr>
      <vt:lpstr>PowerPoint Presentation</vt:lpstr>
      <vt:lpstr>Continuously Operating Reference Station (CORS) Network</vt:lpstr>
      <vt:lpstr>PowerPoint Presentation</vt:lpstr>
      <vt:lpstr>GPS Satellite Orbits   </vt:lpstr>
      <vt:lpstr>PowerPoint Presentation</vt:lpstr>
      <vt:lpstr>A (very) brief history of NAD 83</vt:lpstr>
      <vt:lpstr>PowerPoint Presentation</vt:lpstr>
      <vt:lpstr>Current Vertical Datum in the USA</vt:lpstr>
      <vt:lpstr>Problems with NAD 83 and NAVD 88</vt:lpstr>
      <vt:lpstr>The future</vt:lpstr>
      <vt:lpstr>Why replace NAVD 88 and NAD 83?</vt:lpstr>
      <vt:lpstr> Future Geometric Reference Frame</vt:lpstr>
      <vt:lpstr>PowerPoint Presentation</vt:lpstr>
      <vt:lpstr>Plate Tectonics</vt:lpstr>
      <vt:lpstr>Euler Pole</vt:lpstr>
      <vt:lpstr>PowerPoint Presentation</vt:lpstr>
      <vt:lpstr>The “drift”:  Annual change to ITRF2014 coordinates</vt:lpstr>
      <vt:lpstr>The “drift”:  Annual change to NATRF2014 coordinates</vt:lpstr>
      <vt:lpstr>PIN1 (S. California)</vt:lpstr>
      <vt:lpstr>PowerPoint Presentation</vt:lpstr>
      <vt:lpstr>PowerPoint Presentation</vt:lpstr>
      <vt:lpstr>PowerPoint Presentation</vt:lpstr>
      <vt:lpstr>Velocities (ITRF2014)</vt:lpstr>
      <vt:lpstr>Velocities (NATRF2022)</vt:lpstr>
      <vt:lpstr>Velocities (PATRF2022)</vt:lpstr>
      <vt:lpstr>PowerPoint Presentation</vt:lpstr>
      <vt:lpstr>Future Geopotential Reference Frame</vt:lpstr>
      <vt:lpstr>Replacing NAVD 88</vt:lpstr>
      <vt:lpstr>North American-Pacific Geopotential Datum of 2022 (NAPGD2022)</vt:lpstr>
      <vt:lpstr>Expected changes to orthometric heights</vt:lpstr>
      <vt:lpstr>Expected changes to orthometric heights</vt:lpstr>
      <vt:lpstr>PowerPoint Presentation</vt:lpstr>
      <vt:lpstr>The Future Beyond 2022</vt:lpstr>
      <vt:lpstr>Get involved</vt:lpstr>
      <vt:lpstr>geodesy.noaa.gov</vt:lpstr>
      <vt:lpstr>PowerPoint Presentation</vt:lpstr>
      <vt:lpstr>PowerPoint Presentation</vt:lpstr>
      <vt:lpstr>NSRS Modernization: the “Blueprints”</vt:lpstr>
      <vt:lpstr>NGS Workshop, Conference and Training Opportunities </vt:lpstr>
      <vt:lpstr>Online training resources</vt:lpstr>
      <vt:lpstr>NGS Webinar Series</vt:lpstr>
      <vt:lpstr>NGS Video Library</vt:lpstr>
      <vt:lpstr>NGS Presentations Library</vt:lpstr>
      <vt:lpstr>Sign up for NGS Training Notifications</vt:lpstr>
      <vt:lpstr>PowerPoint Presentation</vt:lpstr>
      <vt:lpstr>PowerPoint Presentation</vt:lpstr>
      <vt:lpstr>How to apply for a federal job</vt:lpstr>
      <vt:lpstr>PowerPoint Presentation</vt:lpstr>
      <vt:lpstr>PowerPoint Presentation</vt:lpstr>
      <vt:lpstr>Questions?</vt:lpstr>
      <vt:lpstr>Thank You!</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Stone</dc:creator>
  <cp:lastModifiedBy>Jacob Heck</cp:lastModifiedBy>
  <cp:revision>1168</cp:revision>
  <cp:lastPrinted>2012-02-08T00:16:34Z</cp:lastPrinted>
  <dcterms:created xsi:type="dcterms:W3CDTF">2011-11-08T16:12:30Z</dcterms:created>
  <dcterms:modified xsi:type="dcterms:W3CDTF">2019-04-09T18:29:36Z</dcterms:modified>
</cp:coreProperties>
</file>