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74" r:id="rId3"/>
    <p:sldMasterId id="2147483676" r:id="rId4"/>
  </p:sldMasterIdLst>
  <p:notesMasterIdLst>
    <p:notesMasterId r:id="rId47"/>
  </p:notesMasterIdLst>
  <p:sldIdLst>
    <p:sldId id="256" r:id="rId5"/>
    <p:sldId id="313" r:id="rId6"/>
    <p:sldId id="257" r:id="rId7"/>
    <p:sldId id="265" r:id="rId8"/>
    <p:sldId id="318" r:id="rId9"/>
    <p:sldId id="316" r:id="rId10"/>
    <p:sldId id="338" r:id="rId11"/>
    <p:sldId id="320" r:id="rId12"/>
    <p:sldId id="321" r:id="rId13"/>
    <p:sldId id="322" r:id="rId14"/>
    <p:sldId id="301" r:id="rId15"/>
    <p:sldId id="326" r:id="rId16"/>
    <p:sldId id="302" r:id="rId17"/>
    <p:sldId id="297" r:id="rId18"/>
    <p:sldId id="285" r:id="rId19"/>
    <p:sldId id="286" r:id="rId20"/>
    <p:sldId id="281" r:id="rId21"/>
    <p:sldId id="315" r:id="rId22"/>
    <p:sldId id="323" r:id="rId23"/>
    <p:sldId id="331" r:id="rId24"/>
    <p:sldId id="337" r:id="rId25"/>
    <p:sldId id="303" r:id="rId26"/>
    <p:sldId id="348" r:id="rId27"/>
    <p:sldId id="324" r:id="rId28"/>
    <p:sldId id="339" r:id="rId29"/>
    <p:sldId id="349" r:id="rId30"/>
    <p:sldId id="350" r:id="rId31"/>
    <p:sldId id="351" r:id="rId32"/>
    <p:sldId id="342" r:id="rId33"/>
    <p:sldId id="343" r:id="rId34"/>
    <p:sldId id="345" r:id="rId35"/>
    <p:sldId id="352" r:id="rId36"/>
    <p:sldId id="353" r:id="rId37"/>
    <p:sldId id="354" r:id="rId38"/>
    <p:sldId id="355" r:id="rId39"/>
    <p:sldId id="346" r:id="rId40"/>
    <p:sldId id="347" r:id="rId41"/>
    <p:sldId id="304" r:id="rId42"/>
    <p:sldId id="325" r:id="rId43"/>
    <p:sldId id="314" r:id="rId44"/>
    <p:sldId id="258" r:id="rId45"/>
    <p:sldId id="25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360" autoAdjust="0"/>
  </p:normalViewPr>
  <p:slideViewPr>
    <p:cSldViewPr>
      <p:cViewPr>
        <p:scale>
          <a:sx n="70" d="100"/>
          <a:sy n="70" d="100"/>
        </p:scale>
        <p:origin x="-1572" y="-2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5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0CD92-E285-4893-BBC0-C6F84AFB07E1}" type="doc">
      <dgm:prSet loTypeId="urn:microsoft.com/office/officeart/2005/8/layout/process4" loCatId="process" qsTypeId="urn:microsoft.com/office/officeart/2005/8/quickstyle/simple4" qsCatId="simple" csTypeId="urn:microsoft.com/office/officeart/2005/8/colors/colorful3" csCatId="colorful" phldr="1"/>
      <dgm:spPr/>
      <dgm:t>
        <a:bodyPr/>
        <a:lstStyle/>
        <a:p>
          <a:endParaRPr lang="en-US"/>
        </a:p>
      </dgm:t>
    </dgm:pt>
    <dgm:pt modelId="{59C83AD1-90D9-416C-9428-9496FEABE4B0}">
      <dgm:prSet phldrT="[Text]"/>
      <dgm:spPr/>
      <dgm:t>
        <a:bodyPr/>
        <a:lstStyle/>
        <a:p>
          <a:r>
            <a:rPr lang="en-US" dirty="0" smtClean="0"/>
            <a:t>Pre-Edit Phase</a:t>
          </a:r>
          <a:endParaRPr lang="en-US" dirty="0"/>
        </a:p>
      </dgm:t>
    </dgm:pt>
    <dgm:pt modelId="{C9794346-DB60-4F8F-8C56-CB86FA6E3586}" type="parTrans" cxnId="{8E670FAC-2A3F-4E32-81E9-5EF54F4C0082}">
      <dgm:prSet/>
      <dgm:spPr/>
      <dgm:t>
        <a:bodyPr/>
        <a:lstStyle/>
        <a:p>
          <a:endParaRPr lang="en-US"/>
        </a:p>
      </dgm:t>
    </dgm:pt>
    <dgm:pt modelId="{B43DFC35-9A2C-4666-8495-DEABE71FCD1E}" type="sibTrans" cxnId="{8E670FAC-2A3F-4E32-81E9-5EF54F4C0082}">
      <dgm:prSet/>
      <dgm:spPr/>
      <dgm:t>
        <a:bodyPr/>
        <a:lstStyle/>
        <a:p>
          <a:endParaRPr lang="en-US"/>
        </a:p>
      </dgm:t>
    </dgm:pt>
    <dgm:pt modelId="{91A9C3F9-9581-4B17-B6FA-81403892B30C}">
      <dgm:prSet phldrT="[Text]"/>
      <dgm:spPr/>
      <dgm:t>
        <a:bodyPr/>
        <a:lstStyle/>
        <a:p>
          <a:r>
            <a:rPr lang="en-US" dirty="0" smtClean="0"/>
            <a:t>Geometric range</a:t>
          </a:r>
          <a:endParaRPr lang="en-US" dirty="0"/>
        </a:p>
      </dgm:t>
    </dgm:pt>
    <dgm:pt modelId="{1FB7084B-4D31-47B1-9381-0722C7EE2077}" type="parTrans" cxnId="{0B228B35-9349-4076-9667-CD2E028C1509}">
      <dgm:prSet/>
      <dgm:spPr/>
      <dgm:t>
        <a:bodyPr/>
        <a:lstStyle/>
        <a:p>
          <a:endParaRPr lang="en-US"/>
        </a:p>
      </dgm:t>
    </dgm:pt>
    <dgm:pt modelId="{F12718BE-78DD-4937-A568-578F239D13F6}" type="sibTrans" cxnId="{0B228B35-9349-4076-9667-CD2E028C1509}">
      <dgm:prSet/>
      <dgm:spPr/>
      <dgm:t>
        <a:bodyPr/>
        <a:lstStyle/>
        <a:p>
          <a:endParaRPr lang="en-US"/>
        </a:p>
      </dgm:t>
    </dgm:pt>
    <dgm:pt modelId="{D58A941B-464F-40E6-9342-0E244067FE9C}">
      <dgm:prSet phldrT="[Text]"/>
      <dgm:spPr/>
      <dgm:t>
        <a:bodyPr/>
        <a:lstStyle/>
        <a:p>
          <a:r>
            <a:rPr lang="en-US" dirty="0" smtClean="0"/>
            <a:t>Single Difference Phase</a:t>
          </a:r>
          <a:endParaRPr lang="en-US" dirty="0"/>
        </a:p>
      </dgm:t>
    </dgm:pt>
    <dgm:pt modelId="{60CCB47E-F06A-4827-B620-4DDD7955D08B}" type="parTrans" cxnId="{E4BD8559-3764-4B8D-9A6A-BBCAFFCEDF16}">
      <dgm:prSet/>
      <dgm:spPr/>
      <dgm:t>
        <a:bodyPr/>
        <a:lstStyle/>
        <a:p>
          <a:endParaRPr lang="en-US"/>
        </a:p>
      </dgm:t>
    </dgm:pt>
    <dgm:pt modelId="{53A9DAE7-3932-4035-95DC-7B596490AD27}" type="sibTrans" cxnId="{E4BD8559-3764-4B8D-9A6A-BBCAFFCEDF16}">
      <dgm:prSet/>
      <dgm:spPr/>
      <dgm:t>
        <a:bodyPr/>
        <a:lstStyle/>
        <a:p>
          <a:endParaRPr lang="en-US"/>
        </a:p>
      </dgm:t>
    </dgm:pt>
    <dgm:pt modelId="{FCE5445F-0FA1-4D3E-84A5-4EAD1DC4388E}">
      <dgm:prSet phldrT="[Text]"/>
      <dgm:spPr/>
      <dgm:t>
        <a:bodyPr/>
        <a:lstStyle/>
        <a:p>
          <a:r>
            <a:rPr lang="en-US" dirty="0" smtClean="0"/>
            <a:t>Cycle slip editing</a:t>
          </a:r>
          <a:endParaRPr lang="en-US" dirty="0"/>
        </a:p>
      </dgm:t>
    </dgm:pt>
    <dgm:pt modelId="{9F1E4497-9DF4-426B-B8D7-8F747EBA5E5A}" type="parTrans" cxnId="{F87A6AF7-8772-42A2-A586-1C940E007830}">
      <dgm:prSet/>
      <dgm:spPr/>
      <dgm:t>
        <a:bodyPr/>
        <a:lstStyle/>
        <a:p>
          <a:endParaRPr lang="en-US"/>
        </a:p>
      </dgm:t>
    </dgm:pt>
    <dgm:pt modelId="{A1F00D98-83CA-4B77-A6C0-83632BFDA806}" type="sibTrans" cxnId="{F87A6AF7-8772-42A2-A586-1C940E007830}">
      <dgm:prSet/>
      <dgm:spPr/>
      <dgm:t>
        <a:bodyPr/>
        <a:lstStyle/>
        <a:p>
          <a:endParaRPr lang="en-US"/>
        </a:p>
      </dgm:t>
    </dgm:pt>
    <dgm:pt modelId="{C3D96A6F-AFFD-4E8D-8691-5923C812714B}">
      <dgm:prSet phldrT="[Text]"/>
      <dgm:spPr/>
      <dgm:t>
        <a:bodyPr/>
        <a:lstStyle/>
        <a:p>
          <a:r>
            <a:rPr lang="en-US" dirty="0" smtClean="0"/>
            <a:t>Time Difference of Single Difference Phase Pairs</a:t>
          </a:r>
          <a:endParaRPr lang="en-US" dirty="0"/>
        </a:p>
      </dgm:t>
    </dgm:pt>
    <dgm:pt modelId="{C0A4D75D-5734-4870-9D68-735C9CFB63CE}" type="parTrans" cxnId="{509C9B5D-484A-4E0D-90D9-6E7176318E6C}">
      <dgm:prSet/>
      <dgm:spPr/>
      <dgm:t>
        <a:bodyPr/>
        <a:lstStyle/>
        <a:p>
          <a:endParaRPr lang="en-US"/>
        </a:p>
      </dgm:t>
    </dgm:pt>
    <dgm:pt modelId="{D553CFE4-E8C1-4906-8F8C-754E74B62188}" type="sibTrans" cxnId="{509C9B5D-484A-4E0D-90D9-6E7176318E6C}">
      <dgm:prSet/>
      <dgm:spPr/>
      <dgm:t>
        <a:bodyPr/>
        <a:lstStyle/>
        <a:p>
          <a:endParaRPr lang="en-US"/>
        </a:p>
      </dgm:t>
    </dgm:pt>
    <dgm:pt modelId="{CA5C83BE-5338-4D78-8F9C-140B747F5A45}">
      <dgm:prSet phldrT="[Text]"/>
      <dgm:spPr/>
      <dgm:t>
        <a:bodyPr/>
        <a:lstStyle/>
        <a:p>
          <a:r>
            <a:rPr lang="en-US" dirty="0" smtClean="0"/>
            <a:t>Phase windup</a:t>
          </a:r>
          <a:endParaRPr lang="en-US" dirty="0"/>
        </a:p>
      </dgm:t>
    </dgm:pt>
    <dgm:pt modelId="{41FF2DBF-5BBE-483E-B26E-D5CC1E16DB63}" type="parTrans" cxnId="{E2BEE043-6C07-4649-BA4B-BC70278E4272}">
      <dgm:prSet/>
      <dgm:spPr/>
      <dgm:t>
        <a:bodyPr/>
        <a:lstStyle/>
        <a:p>
          <a:endParaRPr lang="en-US"/>
        </a:p>
      </dgm:t>
    </dgm:pt>
    <dgm:pt modelId="{0032C0A7-7B01-4FCB-91D5-F0B3255D5A36}" type="sibTrans" cxnId="{E2BEE043-6C07-4649-BA4B-BC70278E4272}">
      <dgm:prSet/>
      <dgm:spPr/>
      <dgm:t>
        <a:bodyPr/>
        <a:lstStyle/>
        <a:p>
          <a:endParaRPr lang="en-US"/>
        </a:p>
      </dgm:t>
    </dgm:pt>
    <dgm:pt modelId="{B983D7B5-B5B3-44D6-9C3A-E765B010B5EA}">
      <dgm:prSet phldrT="[Text]"/>
      <dgm:spPr/>
      <dgm:t>
        <a:bodyPr/>
        <a:lstStyle/>
        <a:p>
          <a:r>
            <a:rPr lang="en-US" dirty="0" smtClean="0"/>
            <a:t>PTU tilt arm</a:t>
          </a:r>
          <a:endParaRPr lang="en-US" dirty="0"/>
        </a:p>
      </dgm:t>
    </dgm:pt>
    <dgm:pt modelId="{EFE95B7E-A01F-4D93-AD29-F5A688824AB6}" type="parTrans" cxnId="{010F06CF-8B1F-4C1E-891A-8E8C4AF92A9C}">
      <dgm:prSet/>
      <dgm:spPr/>
      <dgm:t>
        <a:bodyPr/>
        <a:lstStyle/>
        <a:p>
          <a:endParaRPr lang="en-US"/>
        </a:p>
      </dgm:t>
    </dgm:pt>
    <dgm:pt modelId="{564BD9E8-26D4-4CC5-8BCE-C9549C9ABE22}" type="sibTrans" cxnId="{010F06CF-8B1F-4C1E-891A-8E8C4AF92A9C}">
      <dgm:prSet/>
      <dgm:spPr/>
      <dgm:t>
        <a:bodyPr/>
        <a:lstStyle/>
        <a:p>
          <a:endParaRPr lang="en-US"/>
        </a:p>
      </dgm:t>
    </dgm:pt>
    <dgm:pt modelId="{0245BED1-C375-497F-A1B0-181E264945D5}">
      <dgm:prSet phldrT="[Text]"/>
      <dgm:spPr/>
      <dgm:t>
        <a:bodyPr/>
        <a:lstStyle/>
        <a:p>
          <a:r>
            <a:rPr lang="en-US" dirty="0" smtClean="0"/>
            <a:t>Satellite XYZ/velocity </a:t>
          </a:r>
          <a:r>
            <a:rPr lang="en-US" dirty="0" err="1" smtClean="0"/>
            <a:t>calcs</a:t>
          </a:r>
          <a:r>
            <a:rPr lang="en-US" dirty="0" smtClean="0"/>
            <a:t> (for windup)</a:t>
          </a:r>
          <a:endParaRPr lang="en-US" dirty="0"/>
        </a:p>
      </dgm:t>
    </dgm:pt>
    <dgm:pt modelId="{09E50761-6FBE-4BEF-866B-4ABB28AB96F6}" type="parTrans" cxnId="{F3075C44-C179-4ABD-9E98-F17CCFECABEE}">
      <dgm:prSet/>
      <dgm:spPr/>
      <dgm:t>
        <a:bodyPr/>
        <a:lstStyle/>
        <a:p>
          <a:endParaRPr lang="en-US"/>
        </a:p>
      </dgm:t>
    </dgm:pt>
    <dgm:pt modelId="{5C380051-648E-486F-8FDC-D8A627C45067}" type="sibTrans" cxnId="{F3075C44-C179-4ABD-9E98-F17CCFECABEE}">
      <dgm:prSet/>
      <dgm:spPr/>
      <dgm:t>
        <a:bodyPr/>
        <a:lstStyle/>
        <a:p>
          <a:endParaRPr lang="en-US"/>
        </a:p>
      </dgm:t>
    </dgm:pt>
    <dgm:pt modelId="{05E3CAA2-24EE-4E58-BB37-DFE124644787}">
      <dgm:prSet phldrT="[Text]"/>
      <dgm:spPr/>
      <dgm:t>
        <a:bodyPr/>
        <a:lstStyle/>
        <a:p>
          <a:r>
            <a:rPr lang="en-US" dirty="0" smtClean="0"/>
            <a:t>Form / Solve Normal Equations</a:t>
          </a:r>
          <a:endParaRPr lang="en-US" dirty="0"/>
        </a:p>
      </dgm:t>
    </dgm:pt>
    <dgm:pt modelId="{9865A2C7-F3E8-4DDC-9E4A-B0FDEA8B854E}" type="parTrans" cxnId="{A0146010-6468-435B-A3DB-CB157BE63AAA}">
      <dgm:prSet/>
      <dgm:spPr/>
      <dgm:t>
        <a:bodyPr/>
        <a:lstStyle/>
        <a:p>
          <a:endParaRPr lang="en-US"/>
        </a:p>
      </dgm:t>
    </dgm:pt>
    <dgm:pt modelId="{16A4E630-F27A-4763-ABEB-DB478FB9847C}" type="sibTrans" cxnId="{A0146010-6468-435B-A3DB-CB157BE63AAA}">
      <dgm:prSet/>
      <dgm:spPr/>
      <dgm:t>
        <a:bodyPr/>
        <a:lstStyle/>
        <a:p>
          <a:endParaRPr lang="en-US"/>
        </a:p>
      </dgm:t>
    </dgm:pt>
    <dgm:pt modelId="{78524955-CDC4-4715-B591-2C46F8A86015}">
      <dgm:prSet phldrT="[Text]"/>
      <dgm:spPr/>
      <dgm:t>
        <a:bodyPr/>
        <a:lstStyle/>
        <a:p>
          <a:r>
            <a:rPr lang="en-US" dirty="0" smtClean="0"/>
            <a:t>PCO (east, north, up components)</a:t>
          </a:r>
          <a:endParaRPr lang="en-US" dirty="0"/>
        </a:p>
      </dgm:t>
    </dgm:pt>
    <dgm:pt modelId="{9C067BCA-275F-4628-9B62-D75C723C8CE6}" type="parTrans" cxnId="{E60FCACB-5F00-4AD6-81D3-D88CCED583C7}">
      <dgm:prSet/>
      <dgm:spPr/>
      <dgm:t>
        <a:bodyPr/>
        <a:lstStyle/>
        <a:p>
          <a:endParaRPr lang="en-US"/>
        </a:p>
      </dgm:t>
    </dgm:pt>
    <dgm:pt modelId="{4E58D16F-EBC8-4863-8984-711DD3733E63}" type="sibTrans" cxnId="{E60FCACB-5F00-4AD6-81D3-D88CCED583C7}">
      <dgm:prSet/>
      <dgm:spPr/>
      <dgm:t>
        <a:bodyPr/>
        <a:lstStyle/>
        <a:p>
          <a:endParaRPr lang="en-US"/>
        </a:p>
      </dgm:t>
    </dgm:pt>
    <dgm:pt modelId="{6776D59F-3302-45FD-BEBE-107CE14D65D6}">
      <dgm:prSet phldrT="[Text]"/>
      <dgm:spPr/>
      <dgm:t>
        <a:bodyPr/>
        <a:lstStyle/>
        <a:p>
          <a:r>
            <a:rPr lang="en-US" dirty="0" smtClean="0"/>
            <a:t>PCV (elevation and azimuth angle)</a:t>
          </a:r>
          <a:endParaRPr lang="en-US" dirty="0"/>
        </a:p>
      </dgm:t>
    </dgm:pt>
    <dgm:pt modelId="{5E25CE0E-C652-428A-BB43-2851DD7047BD}" type="parTrans" cxnId="{CFCDC280-B93E-43B1-A121-BD454A520EF9}">
      <dgm:prSet/>
      <dgm:spPr/>
      <dgm:t>
        <a:bodyPr/>
        <a:lstStyle/>
        <a:p>
          <a:endParaRPr lang="en-US"/>
        </a:p>
      </dgm:t>
    </dgm:pt>
    <dgm:pt modelId="{89B5EB96-55E7-4981-8553-F306E31597BC}" type="sibTrans" cxnId="{CFCDC280-B93E-43B1-A121-BD454A520EF9}">
      <dgm:prSet/>
      <dgm:spPr/>
      <dgm:t>
        <a:bodyPr/>
        <a:lstStyle/>
        <a:p>
          <a:endParaRPr lang="en-US"/>
        </a:p>
      </dgm:t>
    </dgm:pt>
    <dgm:pt modelId="{62384654-4656-488F-AE2A-15AB52F0C96A}">
      <dgm:prSet phldrT="[Text]"/>
      <dgm:spPr/>
      <dgm:t>
        <a:bodyPr/>
        <a:lstStyle/>
        <a:p>
          <a:r>
            <a:rPr lang="en-US" dirty="0" smtClean="0"/>
            <a:t>Calculation of angles</a:t>
          </a:r>
          <a:endParaRPr lang="en-US" dirty="0"/>
        </a:p>
      </dgm:t>
    </dgm:pt>
    <dgm:pt modelId="{63212208-824A-43C1-85FD-2402ACB025F3}" type="parTrans" cxnId="{1A1248AB-6C53-45B8-BA0E-ABF1BA998BDD}">
      <dgm:prSet/>
      <dgm:spPr/>
      <dgm:t>
        <a:bodyPr/>
        <a:lstStyle/>
        <a:p>
          <a:endParaRPr lang="en-US"/>
        </a:p>
      </dgm:t>
    </dgm:pt>
    <dgm:pt modelId="{17BFD369-8324-4FD8-9131-106E7D0CB692}" type="sibTrans" cxnId="{1A1248AB-6C53-45B8-BA0E-ABF1BA998BDD}">
      <dgm:prSet/>
      <dgm:spPr/>
      <dgm:t>
        <a:bodyPr/>
        <a:lstStyle/>
        <a:p>
          <a:endParaRPr lang="en-US"/>
        </a:p>
      </dgm:t>
    </dgm:pt>
    <dgm:pt modelId="{F6DA3238-9F98-4C38-ACDB-5C28DC19F913}">
      <dgm:prSet phldrT="[Text]"/>
      <dgm:spPr/>
      <dgm:t>
        <a:bodyPr/>
        <a:lstStyle/>
        <a:p>
          <a:r>
            <a:rPr lang="en-US" dirty="0" smtClean="0"/>
            <a:t>Angles in local frame</a:t>
          </a:r>
          <a:endParaRPr lang="en-US" dirty="0"/>
        </a:p>
      </dgm:t>
    </dgm:pt>
    <dgm:pt modelId="{D6B1672E-71D2-421B-8854-F3BF35F0FAB3}" type="parTrans" cxnId="{83559282-5861-4F47-A719-DCFEB3ECD1E9}">
      <dgm:prSet/>
      <dgm:spPr/>
      <dgm:t>
        <a:bodyPr/>
        <a:lstStyle/>
        <a:p>
          <a:endParaRPr lang="en-US"/>
        </a:p>
      </dgm:t>
    </dgm:pt>
    <dgm:pt modelId="{4E5ED226-D682-41EC-9915-DEEAE914D9FA}" type="sibTrans" cxnId="{83559282-5861-4F47-A719-DCFEB3ECD1E9}">
      <dgm:prSet/>
      <dgm:spPr/>
      <dgm:t>
        <a:bodyPr/>
        <a:lstStyle/>
        <a:p>
          <a:endParaRPr lang="en-US"/>
        </a:p>
      </dgm:t>
    </dgm:pt>
    <dgm:pt modelId="{942940E6-9A56-42AB-AADE-825FF965F6DB}">
      <dgm:prSet phldrT="[Text]"/>
      <dgm:spPr/>
      <dgm:t>
        <a:bodyPr/>
        <a:lstStyle/>
        <a:p>
          <a:r>
            <a:rPr lang="en-US" dirty="0" smtClean="0"/>
            <a:t>Angles in antenna frame</a:t>
          </a:r>
          <a:endParaRPr lang="en-US" dirty="0"/>
        </a:p>
      </dgm:t>
    </dgm:pt>
    <dgm:pt modelId="{0E8936FA-B2B4-4429-8291-3EF4E446A777}" type="parTrans" cxnId="{5FB327A4-7BCF-4EFA-94DF-39B60C148CF3}">
      <dgm:prSet/>
      <dgm:spPr/>
      <dgm:t>
        <a:bodyPr/>
        <a:lstStyle/>
        <a:p>
          <a:endParaRPr lang="en-US"/>
        </a:p>
      </dgm:t>
    </dgm:pt>
    <dgm:pt modelId="{905B690C-B42F-4770-9E49-D5AB8CB3ACC5}" type="sibTrans" cxnId="{5FB327A4-7BCF-4EFA-94DF-39B60C148CF3}">
      <dgm:prSet/>
      <dgm:spPr/>
      <dgm:t>
        <a:bodyPr/>
        <a:lstStyle/>
        <a:p>
          <a:endParaRPr lang="en-US"/>
        </a:p>
      </dgm:t>
    </dgm:pt>
    <dgm:pt modelId="{01887BC2-5D49-469B-98C0-EAA7A9BF6E01}" type="pres">
      <dgm:prSet presAssocID="{7930CD92-E285-4893-BBC0-C6F84AFB07E1}" presName="Name0" presStyleCnt="0">
        <dgm:presLayoutVars>
          <dgm:dir/>
          <dgm:animLvl val="lvl"/>
          <dgm:resizeHandles val="exact"/>
        </dgm:presLayoutVars>
      </dgm:prSet>
      <dgm:spPr/>
      <dgm:t>
        <a:bodyPr/>
        <a:lstStyle/>
        <a:p>
          <a:endParaRPr lang="en-US"/>
        </a:p>
      </dgm:t>
    </dgm:pt>
    <dgm:pt modelId="{2DFEB15A-99E9-4548-A691-BC6A5128EA65}" type="pres">
      <dgm:prSet presAssocID="{05E3CAA2-24EE-4E58-BB37-DFE124644787}" presName="boxAndChildren" presStyleCnt="0"/>
      <dgm:spPr/>
    </dgm:pt>
    <dgm:pt modelId="{47BD789A-B151-4142-BC5A-DDD6118D7CBE}" type="pres">
      <dgm:prSet presAssocID="{05E3CAA2-24EE-4E58-BB37-DFE124644787}" presName="parentTextBox" presStyleLbl="node1" presStyleIdx="0" presStyleCnt="5"/>
      <dgm:spPr/>
      <dgm:t>
        <a:bodyPr/>
        <a:lstStyle/>
        <a:p>
          <a:endParaRPr lang="en-US"/>
        </a:p>
      </dgm:t>
    </dgm:pt>
    <dgm:pt modelId="{74C4BFE8-2832-4F9E-AED4-E7D7C96B48D3}" type="pres">
      <dgm:prSet presAssocID="{05E3CAA2-24EE-4E58-BB37-DFE124644787}" presName="entireBox" presStyleLbl="node1" presStyleIdx="0" presStyleCnt="5"/>
      <dgm:spPr/>
      <dgm:t>
        <a:bodyPr/>
        <a:lstStyle/>
        <a:p>
          <a:endParaRPr lang="en-US"/>
        </a:p>
      </dgm:t>
    </dgm:pt>
    <dgm:pt modelId="{D4688003-542B-4368-A8D2-09D2AB2BBD0B}" type="pres">
      <dgm:prSet presAssocID="{05E3CAA2-24EE-4E58-BB37-DFE124644787}" presName="descendantBox" presStyleCnt="0"/>
      <dgm:spPr/>
    </dgm:pt>
    <dgm:pt modelId="{7A1FF7EE-50B9-4A7A-A79F-B4B0996530D1}" type="pres">
      <dgm:prSet presAssocID="{78524955-CDC4-4715-B591-2C46F8A86015}" presName="childTextBox" presStyleLbl="fgAccFollowNode1" presStyleIdx="0" presStyleCnt="9">
        <dgm:presLayoutVars>
          <dgm:bulletEnabled val="1"/>
        </dgm:presLayoutVars>
      </dgm:prSet>
      <dgm:spPr/>
      <dgm:t>
        <a:bodyPr/>
        <a:lstStyle/>
        <a:p>
          <a:endParaRPr lang="en-US"/>
        </a:p>
      </dgm:t>
    </dgm:pt>
    <dgm:pt modelId="{0B7820AE-88E7-4873-9978-65FD5974A809}" type="pres">
      <dgm:prSet presAssocID="{6776D59F-3302-45FD-BEBE-107CE14D65D6}" presName="childTextBox" presStyleLbl="fgAccFollowNode1" presStyleIdx="1" presStyleCnt="9">
        <dgm:presLayoutVars>
          <dgm:bulletEnabled val="1"/>
        </dgm:presLayoutVars>
      </dgm:prSet>
      <dgm:spPr/>
      <dgm:t>
        <a:bodyPr/>
        <a:lstStyle/>
        <a:p>
          <a:endParaRPr lang="en-US"/>
        </a:p>
      </dgm:t>
    </dgm:pt>
    <dgm:pt modelId="{2108BDF2-57B3-4018-91BB-4999BD6555B3}" type="pres">
      <dgm:prSet presAssocID="{D553CFE4-E8C1-4906-8F8C-754E74B62188}" presName="sp" presStyleCnt="0"/>
      <dgm:spPr/>
    </dgm:pt>
    <dgm:pt modelId="{398E13B6-2980-4489-A151-226045E1FDE1}" type="pres">
      <dgm:prSet presAssocID="{C3D96A6F-AFFD-4E8D-8691-5923C812714B}" presName="arrowAndChildren" presStyleCnt="0"/>
      <dgm:spPr/>
    </dgm:pt>
    <dgm:pt modelId="{7BA131FE-DFBA-4727-8D53-18DFD5F26D4A}" type="pres">
      <dgm:prSet presAssocID="{C3D96A6F-AFFD-4E8D-8691-5923C812714B}" presName="parentTextArrow" presStyleLbl="node1" presStyleIdx="1" presStyleCnt="5" custScaleY="64536"/>
      <dgm:spPr/>
      <dgm:t>
        <a:bodyPr/>
        <a:lstStyle/>
        <a:p>
          <a:endParaRPr lang="en-US"/>
        </a:p>
      </dgm:t>
    </dgm:pt>
    <dgm:pt modelId="{5D45DADC-D009-487D-B404-8A5965352B0D}" type="pres">
      <dgm:prSet presAssocID="{53A9DAE7-3932-4035-95DC-7B596490AD27}" presName="sp" presStyleCnt="0"/>
      <dgm:spPr/>
    </dgm:pt>
    <dgm:pt modelId="{EAEB71B9-9FF5-4413-B5D3-B0AF36E40C46}" type="pres">
      <dgm:prSet presAssocID="{D58A941B-464F-40E6-9342-0E244067FE9C}" presName="arrowAndChildren" presStyleCnt="0"/>
      <dgm:spPr/>
    </dgm:pt>
    <dgm:pt modelId="{276F99C2-0E46-4FDF-9848-2A9876D969C2}" type="pres">
      <dgm:prSet presAssocID="{D58A941B-464F-40E6-9342-0E244067FE9C}" presName="parentTextArrow" presStyleLbl="node1" presStyleIdx="1" presStyleCnt="5"/>
      <dgm:spPr/>
      <dgm:t>
        <a:bodyPr/>
        <a:lstStyle/>
        <a:p>
          <a:endParaRPr lang="en-US"/>
        </a:p>
      </dgm:t>
    </dgm:pt>
    <dgm:pt modelId="{D1D0D564-750A-431E-BA8B-02083DE3C7D9}" type="pres">
      <dgm:prSet presAssocID="{D58A941B-464F-40E6-9342-0E244067FE9C}" presName="arrow" presStyleLbl="node1" presStyleIdx="2" presStyleCnt="5"/>
      <dgm:spPr/>
      <dgm:t>
        <a:bodyPr/>
        <a:lstStyle/>
        <a:p>
          <a:endParaRPr lang="en-US"/>
        </a:p>
      </dgm:t>
    </dgm:pt>
    <dgm:pt modelId="{67D2D24C-7A79-432A-92BD-6972189A07C5}" type="pres">
      <dgm:prSet presAssocID="{D58A941B-464F-40E6-9342-0E244067FE9C}" presName="descendantArrow" presStyleCnt="0"/>
      <dgm:spPr/>
    </dgm:pt>
    <dgm:pt modelId="{45EC04BF-848C-4B1C-96C1-A933B1B1105F}" type="pres">
      <dgm:prSet presAssocID="{FCE5445F-0FA1-4D3E-84A5-4EAD1DC4388E}" presName="childTextArrow" presStyleLbl="fgAccFollowNode1" presStyleIdx="2" presStyleCnt="9">
        <dgm:presLayoutVars>
          <dgm:bulletEnabled val="1"/>
        </dgm:presLayoutVars>
      </dgm:prSet>
      <dgm:spPr/>
      <dgm:t>
        <a:bodyPr/>
        <a:lstStyle/>
        <a:p>
          <a:endParaRPr lang="en-US"/>
        </a:p>
      </dgm:t>
    </dgm:pt>
    <dgm:pt modelId="{8BA9D5D1-2B56-4F4B-9715-B48AAAD542EB}" type="pres">
      <dgm:prSet presAssocID="{CA5C83BE-5338-4D78-8F9C-140B747F5A45}" presName="childTextArrow" presStyleLbl="fgAccFollowNode1" presStyleIdx="3" presStyleCnt="9">
        <dgm:presLayoutVars>
          <dgm:bulletEnabled val="1"/>
        </dgm:presLayoutVars>
      </dgm:prSet>
      <dgm:spPr/>
      <dgm:t>
        <a:bodyPr/>
        <a:lstStyle/>
        <a:p>
          <a:endParaRPr lang="en-US"/>
        </a:p>
      </dgm:t>
    </dgm:pt>
    <dgm:pt modelId="{8F4037AF-7796-4C8D-8041-1AED4C1A2E14}" type="pres">
      <dgm:prSet presAssocID="{B983D7B5-B5B3-44D6-9C3A-E765B010B5EA}" presName="childTextArrow" presStyleLbl="fgAccFollowNode1" presStyleIdx="4" presStyleCnt="9">
        <dgm:presLayoutVars>
          <dgm:bulletEnabled val="1"/>
        </dgm:presLayoutVars>
      </dgm:prSet>
      <dgm:spPr/>
      <dgm:t>
        <a:bodyPr/>
        <a:lstStyle/>
        <a:p>
          <a:endParaRPr lang="en-US"/>
        </a:p>
      </dgm:t>
    </dgm:pt>
    <dgm:pt modelId="{B367081D-FD5B-461E-BC40-1D2EAEA20291}" type="pres">
      <dgm:prSet presAssocID="{17BFD369-8324-4FD8-9131-106E7D0CB692}" presName="sp" presStyleCnt="0"/>
      <dgm:spPr/>
    </dgm:pt>
    <dgm:pt modelId="{E6D6AC2E-2594-470D-AD7F-98A7431E1D36}" type="pres">
      <dgm:prSet presAssocID="{62384654-4656-488F-AE2A-15AB52F0C96A}" presName="arrowAndChildren" presStyleCnt="0"/>
      <dgm:spPr/>
    </dgm:pt>
    <dgm:pt modelId="{D58C9935-BFF9-4BBD-BC3F-9FD789650DF8}" type="pres">
      <dgm:prSet presAssocID="{62384654-4656-488F-AE2A-15AB52F0C96A}" presName="parentTextArrow" presStyleLbl="node1" presStyleIdx="2" presStyleCnt="5"/>
      <dgm:spPr/>
      <dgm:t>
        <a:bodyPr/>
        <a:lstStyle/>
        <a:p>
          <a:endParaRPr lang="en-US"/>
        </a:p>
      </dgm:t>
    </dgm:pt>
    <dgm:pt modelId="{7971A80B-A83B-473F-B8BA-AAB776A6CFD6}" type="pres">
      <dgm:prSet presAssocID="{62384654-4656-488F-AE2A-15AB52F0C96A}" presName="arrow" presStyleLbl="node1" presStyleIdx="3" presStyleCnt="5"/>
      <dgm:spPr/>
      <dgm:t>
        <a:bodyPr/>
        <a:lstStyle/>
        <a:p>
          <a:endParaRPr lang="en-US"/>
        </a:p>
      </dgm:t>
    </dgm:pt>
    <dgm:pt modelId="{80D4EDA1-E271-405D-BF4F-98758B4EFF4D}" type="pres">
      <dgm:prSet presAssocID="{62384654-4656-488F-AE2A-15AB52F0C96A}" presName="descendantArrow" presStyleCnt="0"/>
      <dgm:spPr/>
    </dgm:pt>
    <dgm:pt modelId="{A798353C-D223-4939-8129-F26CB0F4382C}" type="pres">
      <dgm:prSet presAssocID="{F6DA3238-9F98-4C38-ACDB-5C28DC19F913}" presName="childTextArrow" presStyleLbl="fgAccFollowNode1" presStyleIdx="5" presStyleCnt="9">
        <dgm:presLayoutVars>
          <dgm:bulletEnabled val="1"/>
        </dgm:presLayoutVars>
      </dgm:prSet>
      <dgm:spPr/>
      <dgm:t>
        <a:bodyPr/>
        <a:lstStyle/>
        <a:p>
          <a:endParaRPr lang="en-US"/>
        </a:p>
      </dgm:t>
    </dgm:pt>
    <dgm:pt modelId="{864CD25E-95D3-42EE-822F-78C9F6061B8B}" type="pres">
      <dgm:prSet presAssocID="{942940E6-9A56-42AB-AADE-825FF965F6DB}" presName="childTextArrow" presStyleLbl="fgAccFollowNode1" presStyleIdx="6" presStyleCnt="9">
        <dgm:presLayoutVars>
          <dgm:bulletEnabled val="1"/>
        </dgm:presLayoutVars>
      </dgm:prSet>
      <dgm:spPr/>
      <dgm:t>
        <a:bodyPr/>
        <a:lstStyle/>
        <a:p>
          <a:endParaRPr lang="en-US"/>
        </a:p>
      </dgm:t>
    </dgm:pt>
    <dgm:pt modelId="{C5DFF82C-71D1-4C87-A109-F022EC4FD12B}" type="pres">
      <dgm:prSet presAssocID="{B43DFC35-9A2C-4666-8495-DEABE71FCD1E}" presName="sp" presStyleCnt="0"/>
      <dgm:spPr/>
    </dgm:pt>
    <dgm:pt modelId="{AA24E29A-7CA5-4BAB-A592-3F342B28532A}" type="pres">
      <dgm:prSet presAssocID="{59C83AD1-90D9-416C-9428-9496FEABE4B0}" presName="arrowAndChildren" presStyleCnt="0"/>
      <dgm:spPr/>
    </dgm:pt>
    <dgm:pt modelId="{5FA89CE5-E6A7-40B8-BB75-693404DECD3B}" type="pres">
      <dgm:prSet presAssocID="{59C83AD1-90D9-416C-9428-9496FEABE4B0}" presName="parentTextArrow" presStyleLbl="node1" presStyleIdx="3" presStyleCnt="5"/>
      <dgm:spPr/>
      <dgm:t>
        <a:bodyPr/>
        <a:lstStyle/>
        <a:p>
          <a:endParaRPr lang="en-US"/>
        </a:p>
      </dgm:t>
    </dgm:pt>
    <dgm:pt modelId="{4FA52FCC-F9A3-46CF-8339-827B362F4BE9}" type="pres">
      <dgm:prSet presAssocID="{59C83AD1-90D9-416C-9428-9496FEABE4B0}" presName="arrow" presStyleLbl="node1" presStyleIdx="4" presStyleCnt="5"/>
      <dgm:spPr/>
      <dgm:t>
        <a:bodyPr/>
        <a:lstStyle/>
        <a:p>
          <a:endParaRPr lang="en-US"/>
        </a:p>
      </dgm:t>
    </dgm:pt>
    <dgm:pt modelId="{A89BABBC-FE68-48E7-BCA2-D71313744660}" type="pres">
      <dgm:prSet presAssocID="{59C83AD1-90D9-416C-9428-9496FEABE4B0}" presName="descendantArrow" presStyleCnt="0"/>
      <dgm:spPr/>
    </dgm:pt>
    <dgm:pt modelId="{B2A42FE1-F7BD-45F0-AC5D-EBB577B13F46}" type="pres">
      <dgm:prSet presAssocID="{91A9C3F9-9581-4B17-B6FA-81403892B30C}" presName="childTextArrow" presStyleLbl="fgAccFollowNode1" presStyleIdx="7" presStyleCnt="9">
        <dgm:presLayoutVars>
          <dgm:bulletEnabled val="1"/>
        </dgm:presLayoutVars>
      </dgm:prSet>
      <dgm:spPr/>
      <dgm:t>
        <a:bodyPr/>
        <a:lstStyle/>
        <a:p>
          <a:endParaRPr lang="en-US"/>
        </a:p>
      </dgm:t>
    </dgm:pt>
    <dgm:pt modelId="{AE9EFD69-B5A6-4E78-8A31-D58CFDC247E3}" type="pres">
      <dgm:prSet presAssocID="{0245BED1-C375-497F-A1B0-181E264945D5}" presName="childTextArrow" presStyleLbl="fgAccFollowNode1" presStyleIdx="8" presStyleCnt="9">
        <dgm:presLayoutVars>
          <dgm:bulletEnabled val="1"/>
        </dgm:presLayoutVars>
      </dgm:prSet>
      <dgm:spPr/>
      <dgm:t>
        <a:bodyPr/>
        <a:lstStyle/>
        <a:p>
          <a:endParaRPr lang="en-US"/>
        </a:p>
      </dgm:t>
    </dgm:pt>
  </dgm:ptLst>
  <dgm:cxnLst>
    <dgm:cxn modelId="{8761717A-D7F1-41FA-9BC5-947DBE8D38FB}" type="presOf" srcId="{7930CD92-E285-4893-BBC0-C6F84AFB07E1}" destId="{01887BC2-5D49-469B-98C0-EAA7A9BF6E01}" srcOrd="0" destOrd="0" presId="urn:microsoft.com/office/officeart/2005/8/layout/process4"/>
    <dgm:cxn modelId="{1ADA1B9E-DCF8-44D2-BCDD-0C8A412FC733}" type="presOf" srcId="{62384654-4656-488F-AE2A-15AB52F0C96A}" destId="{D58C9935-BFF9-4BBD-BC3F-9FD789650DF8}" srcOrd="0" destOrd="0" presId="urn:microsoft.com/office/officeart/2005/8/layout/process4"/>
    <dgm:cxn modelId="{A0C25D2C-959A-4700-B7C2-7099E3889A54}" type="presOf" srcId="{78524955-CDC4-4715-B591-2C46F8A86015}" destId="{7A1FF7EE-50B9-4A7A-A79F-B4B0996530D1}" srcOrd="0" destOrd="0" presId="urn:microsoft.com/office/officeart/2005/8/layout/process4"/>
    <dgm:cxn modelId="{E7682192-1A09-43B4-9784-28144B941F8E}" type="presOf" srcId="{91A9C3F9-9581-4B17-B6FA-81403892B30C}" destId="{B2A42FE1-F7BD-45F0-AC5D-EBB577B13F46}" srcOrd="0" destOrd="0" presId="urn:microsoft.com/office/officeart/2005/8/layout/process4"/>
    <dgm:cxn modelId="{57B383F3-4A05-4AE4-A106-1BC206269403}" type="presOf" srcId="{0245BED1-C375-497F-A1B0-181E264945D5}" destId="{AE9EFD69-B5A6-4E78-8A31-D58CFDC247E3}" srcOrd="0" destOrd="0" presId="urn:microsoft.com/office/officeart/2005/8/layout/process4"/>
    <dgm:cxn modelId="{1A1248AB-6C53-45B8-BA0E-ABF1BA998BDD}" srcId="{7930CD92-E285-4893-BBC0-C6F84AFB07E1}" destId="{62384654-4656-488F-AE2A-15AB52F0C96A}" srcOrd="1" destOrd="0" parTransId="{63212208-824A-43C1-85FD-2402ACB025F3}" sibTransId="{17BFD369-8324-4FD8-9131-106E7D0CB692}"/>
    <dgm:cxn modelId="{DE5994AD-607A-4BFE-BC57-383C4892694C}" type="presOf" srcId="{05E3CAA2-24EE-4E58-BB37-DFE124644787}" destId="{74C4BFE8-2832-4F9E-AED4-E7D7C96B48D3}" srcOrd="1" destOrd="0" presId="urn:microsoft.com/office/officeart/2005/8/layout/process4"/>
    <dgm:cxn modelId="{1D0B3EA6-DD8C-4C30-BA06-023371FDADF0}" type="presOf" srcId="{F6DA3238-9F98-4C38-ACDB-5C28DC19F913}" destId="{A798353C-D223-4939-8129-F26CB0F4382C}" srcOrd="0" destOrd="0" presId="urn:microsoft.com/office/officeart/2005/8/layout/process4"/>
    <dgm:cxn modelId="{509C9B5D-484A-4E0D-90D9-6E7176318E6C}" srcId="{7930CD92-E285-4893-BBC0-C6F84AFB07E1}" destId="{C3D96A6F-AFFD-4E8D-8691-5923C812714B}" srcOrd="3" destOrd="0" parTransId="{C0A4D75D-5734-4870-9D68-735C9CFB63CE}" sibTransId="{D553CFE4-E8C1-4906-8F8C-754E74B62188}"/>
    <dgm:cxn modelId="{9EB3E069-DC73-4060-A02A-A69A0AB52A64}" type="presOf" srcId="{942940E6-9A56-42AB-AADE-825FF965F6DB}" destId="{864CD25E-95D3-42EE-822F-78C9F6061B8B}" srcOrd="0" destOrd="0" presId="urn:microsoft.com/office/officeart/2005/8/layout/process4"/>
    <dgm:cxn modelId="{F87A6AF7-8772-42A2-A586-1C940E007830}" srcId="{D58A941B-464F-40E6-9342-0E244067FE9C}" destId="{FCE5445F-0FA1-4D3E-84A5-4EAD1DC4388E}" srcOrd="0" destOrd="0" parTransId="{9F1E4497-9DF4-426B-B8D7-8F747EBA5E5A}" sibTransId="{A1F00D98-83CA-4B77-A6C0-83632BFDA806}"/>
    <dgm:cxn modelId="{582761B1-B1AC-4119-99CD-F9D542D5507D}" type="presOf" srcId="{CA5C83BE-5338-4D78-8F9C-140B747F5A45}" destId="{8BA9D5D1-2B56-4F4B-9715-B48AAAD542EB}" srcOrd="0" destOrd="0" presId="urn:microsoft.com/office/officeart/2005/8/layout/process4"/>
    <dgm:cxn modelId="{939E699E-ABD0-41AC-94D5-A32705E57392}" type="presOf" srcId="{6776D59F-3302-45FD-BEBE-107CE14D65D6}" destId="{0B7820AE-88E7-4873-9978-65FD5974A809}" srcOrd="0" destOrd="0" presId="urn:microsoft.com/office/officeart/2005/8/layout/process4"/>
    <dgm:cxn modelId="{69DD5978-9C24-4C79-AF78-C9EE19DFA83B}" type="presOf" srcId="{59C83AD1-90D9-416C-9428-9496FEABE4B0}" destId="{4FA52FCC-F9A3-46CF-8339-827B362F4BE9}" srcOrd="1" destOrd="0" presId="urn:microsoft.com/office/officeart/2005/8/layout/process4"/>
    <dgm:cxn modelId="{8E670FAC-2A3F-4E32-81E9-5EF54F4C0082}" srcId="{7930CD92-E285-4893-BBC0-C6F84AFB07E1}" destId="{59C83AD1-90D9-416C-9428-9496FEABE4B0}" srcOrd="0" destOrd="0" parTransId="{C9794346-DB60-4F8F-8C56-CB86FA6E3586}" sibTransId="{B43DFC35-9A2C-4666-8495-DEABE71FCD1E}"/>
    <dgm:cxn modelId="{A0146010-6468-435B-A3DB-CB157BE63AAA}" srcId="{7930CD92-E285-4893-BBC0-C6F84AFB07E1}" destId="{05E3CAA2-24EE-4E58-BB37-DFE124644787}" srcOrd="4" destOrd="0" parTransId="{9865A2C7-F3E8-4DDC-9E4A-B0FDEA8B854E}" sibTransId="{16A4E630-F27A-4763-ABEB-DB478FB9847C}"/>
    <dgm:cxn modelId="{7256CE51-4C99-4677-810C-8AACB9D7CDD6}" type="presOf" srcId="{D58A941B-464F-40E6-9342-0E244067FE9C}" destId="{276F99C2-0E46-4FDF-9848-2A9876D969C2}" srcOrd="0" destOrd="0" presId="urn:microsoft.com/office/officeart/2005/8/layout/process4"/>
    <dgm:cxn modelId="{E4BD8559-3764-4B8D-9A6A-BBCAFFCEDF16}" srcId="{7930CD92-E285-4893-BBC0-C6F84AFB07E1}" destId="{D58A941B-464F-40E6-9342-0E244067FE9C}" srcOrd="2" destOrd="0" parTransId="{60CCB47E-F06A-4827-B620-4DDD7955D08B}" sibTransId="{53A9DAE7-3932-4035-95DC-7B596490AD27}"/>
    <dgm:cxn modelId="{CFCDC280-B93E-43B1-A121-BD454A520EF9}" srcId="{05E3CAA2-24EE-4E58-BB37-DFE124644787}" destId="{6776D59F-3302-45FD-BEBE-107CE14D65D6}" srcOrd="1" destOrd="0" parTransId="{5E25CE0E-C652-428A-BB43-2851DD7047BD}" sibTransId="{89B5EB96-55E7-4981-8553-F306E31597BC}"/>
    <dgm:cxn modelId="{129635BE-10E5-4FCB-B1BF-6C90847AA5C4}" type="presOf" srcId="{59C83AD1-90D9-416C-9428-9496FEABE4B0}" destId="{5FA89CE5-E6A7-40B8-BB75-693404DECD3B}" srcOrd="0" destOrd="0" presId="urn:microsoft.com/office/officeart/2005/8/layout/process4"/>
    <dgm:cxn modelId="{010F06CF-8B1F-4C1E-891A-8E8C4AF92A9C}" srcId="{D58A941B-464F-40E6-9342-0E244067FE9C}" destId="{B983D7B5-B5B3-44D6-9C3A-E765B010B5EA}" srcOrd="2" destOrd="0" parTransId="{EFE95B7E-A01F-4D93-AD29-F5A688824AB6}" sibTransId="{564BD9E8-26D4-4CC5-8BCE-C9549C9ABE22}"/>
    <dgm:cxn modelId="{0B228B35-9349-4076-9667-CD2E028C1509}" srcId="{59C83AD1-90D9-416C-9428-9496FEABE4B0}" destId="{91A9C3F9-9581-4B17-B6FA-81403892B30C}" srcOrd="0" destOrd="0" parTransId="{1FB7084B-4D31-47B1-9381-0722C7EE2077}" sibTransId="{F12718BE-78DD-4937-A568-578F239D13F6}"/>
    <dgm:cxn modelId="{92D8F526-F25D-4BDF-B5C2-20750A031F4E}" type="presOf" srcId="{B983D7B5-B5B3-44D6-9C3A-E765B010B5EA}" destId="{8F4037AF-7796-4C8D-8041-1AED4C1A2E14}" srcOrd="0" destOrd="0" presId="urn:microsoft.com/office/officeart/2005/8/layout/process4"/>
    <dgm:cxn modelId="{5FB327A4-7BCF-4EFA-94DF-39B60C148CF3}" srcId="{62384654-4656-488F-AE2A-15AB52F0C96A}" destId="{942940E6-9A56-42AB-AADE-825FF965F6DB}" srcOrd="1" destOrd="0" parTransId="{0E8936FA-B2B4-4429-8291-3EF4E446A777}" sibTransId="{905B690C-B42F-4770-9E49-D5AB8CB3ACC5}"/>
    <dgm:cxn modelId="{EB43B75B-FF75-4FF8-B57A-1CCDE69FD556}" type="presOf" srcId="{FCE5445F-0FA1-4D3E-84A5-4EAD1DC4388E}" destId="{45EC04BF-848C-4B1C-96C1-A933B1B1105F}" srcOrd="0" destOrd="0" presId="urn:microsoft.com/office/officeart/2005/8/layout/process4"/>
    <dgm:cxn modelId="{FBF86AC0-4C33-4B16-A945-FC7589DC70BC}" type="presOf" srcId="{D58A941B-464F-40E6-9342-0E244067FE9C}" destId="{D1D0D564-750A-431E-BA8B-02083DE3C7D9}" srcOrd="1" destOrd="0" presId="urn:microsoft.com/office/officeart/2005/8/layout/process4"/>
    <dgm:cxn modelId="{E9A6CBD4-B779-4F81-BF7F-1C07D2D7A8C7}" type="presOf" srcId="{05E3CAA2-24EE-4E58-BB37-DFE124644787}" destId="{47BD789A-B151-4142-BC5A-DDD6118D7CBE}" srcOrd="0" destOrd="0" presId="urn:microsoft.com/office/officeart/2005/8/layout/process4"/>
    <dgm:cxn modelId="{0F2A2134-EDBE-4C7C-815B-2054E28EC1F5}" type="presOf" srcId="{C3D96A6F-AFFD-4E8D-8691-5923C812714B}" destId="{7BA131FE-DFBA-4727-8D53-18DFD5F26D4A}" srcOrd="0" destOrd="0" presId="urn:microsoft.com/office/officeart/2005/8/layout/process4"/>
    <dgm:cxn modelId="{E2BEE043-6C07-4649-BA4B-BC70278E4272}" srcId="{D58A941B-464F-40E6-9342-0E244067FE9C}" destId="{CA5C83BE-5338-4D78-8F9C-140B747F5A45}" srcOrd="1" destOrd="0" parTransId="{41FF2DBF-5BBE-483E-B26E-D5CC1E16DB63}" sibTransId="{0032C0A7-7B01-4FCB-91D5-F0B3255D5A36}"/>
    <dgm:cxn modelId="{5FCFA332-14C0-43AA-84A8-2BEEA536801F}" type="presOf" srcId="{62384654-4656-488F-AE2A-15AB52F0C96A}" destId="{7971A80B-A83B-473F-B8BA-AAB776A6CFD6}" srcOrd="1" destOrd="0" presId="urn:microsoft.com/office/officeart/2005/8/layout/process4"/>
    <dgm:cxn modelId="{F3075C44-C179-4ABD-9E98-F17CCFECABEE}" srcId="{59C83AD1-90D9-416C-9428-9496FEABE4B0}" destId="{0245BED1-C375-497F-A1B0-181E264945D5}" srcOrd="1" destOrd="0" parTransId="{09E50761-6FBE-4BEF-866B-4ABB28AB96F6}" sibTransId="{5C380051-648E-486F-8FDC-D8A627C45067}"/>
    <dgm:cxn modelId="{E60FCACB-5F00-4AD6-81D3-D88CCED583C7}" srcId="{05E3CAA2-24EE-4E58-BB37-DFE124644787}" destId="{78524955-CDC4-4715-B591-2C46F8A86015}" srcOrd="0" destOrd="0" parTransId="{9C067BCA-275F-4628-9B62-D75C723C8CE6}" sibTransId="{4E58D16F-EBC8-4863-8984-711DD3733E63}"/>
    <dgm:cxn modelId="{83559282-5861-4F47-A719-DCFEB3ECD1E9}" srcId="{62384654-4656-488F-AE2A-15AB52F0C96A}" destId="{F6DA3238-9F98-4C38-ACDB-5C28DC19F913}" srcOrd="0" destOrd="0" parTransId="{D6B1672E-71D2-421B-8854-F3BF35F0FAB3}" sibTransId="{4E5ED226-D682-41EC-9915-DEEAE914D9FA}"/>
    <dgm:cxn modelId="{FBDC4339-D881-4806-949A-495B04478827}" type="presParOf" srcId="{01887BC2-5D49-469B-98C0-EAA7A9BF6E01}" destId="{2DFEB15A-99E9-4548-A691-BC6A5128EA65}" srcOrd="0" destOrd="0" presId="urn:microsoft.com/office/officeart/2005/8/layout/process4"/>
    <dgm:cxn modelId="{81B82006-D212-4E8C-B426-1CDDD9A61CEB}" type="presParOf" srcId="{2DFEB15A-99E9-4548-A691-BC6A5128EA65}" destId="{47BD789A-B151-4142-BC5A-DDD6118D7CBE}" srcOrd="0" destOrd="0" presId="urn:microsoft.com/office/officeart/2005/8/layout/process4"/>
    <dgm:cxn modelId="{029A86CD-2627-458C-9038-1141B5FDD789}" type="presParOf" srcId="{2DFEB15A-99E9-4548-A691-BC6A5128EA65}" destId="{74C4BFE8-2832-4F9E-AED4-E7D7C96B48D3}" srcOrd="1" destOrd="0" presId="urn:microsoft.com/office/officeart/2005/8/layout/process4"/>
    <dgm:cxn modelId="{8448DE5F-F09D-41E3-A17B-423667D3CD1E}" type="presParOf" srcId="{2DFEB15A-99E9-4548-A691-BC6A5128EA65}" destId="{D4688003-542B-4368-A8D2-09D2AB2BBD0B}" srcOrd="2" destOrd="0" presId="urn:microsoft.com/office/officeart/2005/8/layout/process4"/>
    <dgm:cxn modelId="{0ECE4100-A4FD-4FFB-B734-F6619910D241}" type="presParOf" srcId="{D4688003-542B-4368-A8D2-09D2AB2BBD0B}" destId="{7A1FF7EE-50B9-4A7A-A79F-B4B0996530D1}" srcOrd="0" destOrd="0" presId="urn:microsoft.com/office/officeart/2005/8/layout/process4"/>
    <dgm:cxn modelId="{245821F5-E9CD-4B4A-8D2D-207E144C8562}" type="presParOf" srcId="{D4688003-542B-4368-A8D2-09D2AB2BBD0B}" destId="{0B7820AE-88E7-4873-9978-65FD5974A809}" srcOrd="1" destOrd="0" presId="urn:microsoft.com/office/officeart/2005/8/layout/process4"/>
    <dgm:cxn modelId="{DAFBA42F-6324-4D41-AB53-A2F16EB974E7}" type="presParOf" srcId="{01887BC2-5D49-469B-98C0-EAA7A9BF6E01}" destId="{2108BDF2-57B3-4018-91BB-4999BD6555B3}" srcOrd="1" destOrd="0" presId="urn:microsoft.com/office/officeart/2005/8/layout/process4"/>
    <dgm:cxn modelId="{B2335893-46E9-4545-94DE-CBD5593F6BB5}" type="presParOf" srcId="{01887BC2-5D49-469B-98C0-EAA7A9BF6E01}" destId="{398E13B6-2980-4489-A151-226045E1FDE1}" srcOrd="2" destOrd="0" presId="urn:microsoft.com/office/officeart/2005/8/layout/process4"/>
    <dgm:cxn modelId="{443E4436-74C7-4BDC-8EFC-64353D201153}" type="presParOf" srcId="{398E13B6-2980-4489-A151-226045E1FDE1}" destId="{7BA131FE-DFBA-4727-8D53-18DFD5F26D4A}" srcOrd="0" destOrd="0" presId="urn:microsoft.com/office/officeart/2005/8/layout/process4"/>
    <dgm:cxn modelId="{A7E1BF43-195F-44B0-9E5B-136384A8993C}" type="presParOf" srcId="{01887BC2-5D49-469B-98C0-EAA7A9BF6E01}" destId="{5D45DADC-D009-487D-B404-8A5965352B0D}" srcOrd="3" destOrd="0" presId="urn:microsoft.com/office/officeart/2005/8/layout/process4"/>
    <dgm:cxn modelId="{301A9716-A3B9-4DBA-BAC6-3182DE1F96B4}" type="presParOf" srcId="{01887BC2-5D49-469B-98C0-EAA7A9BF6E01}" destId="{EAEB71B9-9FF5-4413-B5D3-B0AF36E40C46}" srcOrd="4" destOrd="0" presId="urn:microsoft.com/office/officeart/2005/8/layout/process4"/>
    <dgm:cxn modelId="{3AA68C2C-9E39-4766-8420-6D064B004497}" type="presParOf" srcId="{EAEB71B9-9FF5-4413-B5D3-B0AF36E40C46}" destId="{276F99C2-0E46-4FDF-9848-2A9876D969C2}" srcOrd="0" destOrd="0" presId="urn:microsoft.com/office/officeart/2005/8/layout/process4"/>
    <dgm:cxn modelId="{EA6C4254-0D07-493D-8537-72713F6A0CF9}" type="presParOf" srcId="{EAEB71B9-9FF5-4413-B5D3-B0AF36E40C46}" destId="{D1D0D564-750A-431E-BA8B-02083DE3C7D9}" srcOrd="1" destOrd="0" presId="urn:microsoft.com/office/officeart/2005/8/layout/process4"/>
    <dgm:cxn modelId="{9659C4FF-100A-473F-A2EE-150017AA8E93}" type="presParOf" srcId="{EAEB71B9-9FF5-4413-B5D3-B0AF36E40C46}" destId="{67D2D24C-7A79-432A-92BD-6972189A07C5}" srcOrd="2" destOrd="0" presId="urn:microsoft.com/office/officeart/2005/8/layout/process4"/>
    <dgm:cxn modelId="{553EC946-C43B-4CB8-AC26-2C2C36C86321}" type="presParOf" srcId="{67D2D24C-7A79-432A-92BD-6972189A07C5}" destId="{45EC04BF-848C-4B1C-96C1-A933B1B1105F}" srcOrd="0" destOrd="0" presId="urn:microsoft.com/office/officeart/2005/8/layout/process4"/>
    <dgm:cxn modelId="{88025696-6191-424D-98E4-C6ED0FFCDF44}" type="presParOf" srcId="{67D2D24C-7A79-432A-92BD-6972189A07C5}" destId="{8BA9D5D1-2B56-4F4B-9715-B48AAAD542EB}" srcOrd="1" destOrd="0" presId="urn:microsoft.com/office/officeart/2005/8/layout/process4"/>
    <dgm:cxn modelId="{19353A88-D22E-4F0C-BB90-6A2FC1D99517}" type="presParOf" srcId="{67D2D24C-7A79-432A-92BD-6972189A07C5}" destId="{8F4037AF-7796-4C8D-8041-1AED4C1A2E14}" srcOrd="2" destOrd="0" presId="urn:microsoft.com/office/officeart/2005/8/layout/process4"/>
    <dgm:cxn modelId="{7AB3C42D-F72D-4240-AED8-2432AB52035D}" type="presParOf" srcId="{01887BC2-5D49-469B-98C0-EAA7A9BF6E01}" destId="{B367081D-FD5B-461E-BC40-1D2EAEA20291}" srcOrd="5" destOrd="0" presId="urn:microsoft.com/office/officeart/2005/8/layout/process4"/>
    <dgm:cxn modelId="{CB33FBC1-B4E6-4F50-85B9-DFFDE704FAA6}" type="presParOf" srcId="{01887BC2-5D49-469B-98C0-EAA7A9BF6E01}" destId="{E6D6AC2E-2594-470D-AD7F-98A7431E1D36}" srcOrd="6" destOrd="0" presId="urn:microsoft.com/office/officeart/2005/8/layout/process4"/>
    <dgm:cxn modelId="{4257CC79-1664-433F-B5DC-61C2B8A228DF}" type="presParOf" srcId="{E6D6AC2E-2594-470D-AD7F-98A7431E1D36}" destId="{D58C9935-BFF9-4BBD-BC3F-9FD789650DF8}" srcOrd="0" destOrd="0" presId="urn:microsoft.com/office/officeart/2005/8/layout/process4"/>
    <dgm:cxn modelId="{F5E34FE1-C0C8-48B2-94DE-52012CCBCEBA}" type="presParOf" srcId="{E6D6AC2E-2594-470D-AD7F-98A7431E1D36}" destId="{7971A80B-A83B-473F-B8BA-AAB776A6CFD6}" srcOrd="1" destOrd="0" presId="urn:microsoft.com/office/officeart/2005/8/layout/process4"/>
    <dgm:cxn modelId="{D15FF9A3-A770-41A7-B2BE-DA58E1723D14}" type="presParOf" srcId="{E6D6AC2E-2594-470D-AD7F-98A7431E1D36}" destId="{80D4EDA1-E271-405D-BF4F-98758B4EFF4D}" srcOrd="2" destOrd="0" presId="urn:microsoft.com/office/officeart/2005/8/layout/process4"/>
    <dgm:cxn modelId="{9AD94FF7-2BCE-47A0-8ABE-443A51743FB5}" type="presParOf" srcId="{80D4EDA1-E271-405D-BF4F-98758B4EFF4D}" destId="{A798353C-D223-4939-8129-F26CB0F4382C}" srcOrd="0" destOrd="0" presId="urn:microsoft.com/office/officeart/2005/8/layout/process4"/>
    <dgm:cxn modelId="{80E72146-7F55-45E2-BA47-45FF1C72DEE3}" type="presParOf" srcId="{80D4EDA1-E271-405D-BF4F-98758B4EFF4D}" destId="{864CD25E-95D3-42EE-822F-78C9F6061B8B}" srcOrd="1" destOrd="0" presId="urn:microsoft.com/office/officeart/2005/8/layout/process4"/>
    <dgm:cxn modelId="{825E6682-93E0-4336-B3CA-550EF5EEB883}" type="presParOf" srcId="{01887BC2-5D49-469B-98C0-EAA7A9BF6E01}" destId="{C5DFF82C-71D1-4C87-A109-F022EC4FD12B}" srcOrd="7" destOrd="0" presId="urn:microsoft.com/office/officeart/2005/8/layout/process4"/>
    <dgm:cxn modelId="{48B694DF-8862-45FD-992E-23D07796E17A}" type="presParOf" srcId="{01887BC2-5D49-469B-98C0-EAA7A9BF6E01}" destId="{AA24E29A-7CA5-4BAB-A592-3F342B28532A}" srcOrd="8" destOrd="0" presId="urn:microsoft.com/office/officeart/2005/8/layout/process4"/>
    <dgm:cxn modelId="{98BB3C59-BC58-44E8-90C1-AE7E170554CF}" type="presParOf" srcId="{AA24E29A-7CA5-4BAB-A592-3F342B28532A}" destId="{5FA89CE5-E6A7-40B8-BB75-693404DECD3B}" srcOrd="0" destOrd="0" presId="urn:microsoft.com/office/officeart/2005/8/layout/process4"/>
    <dgm:cxn modelId="{0B3EE137-E892-4CD6-84B6-A16F026DA516}" type="presParOf" srcId="{AA24E29A-7CA5-4BAB-A592-3F342B28532A}" destId="{4FA52FCC-F9A3-46CF-8339-827B362F4BE9}" srcOrd="1" destOrd="0" presId="urn:microsoft.com/office/officeart/2005/8/layout/process4"/>
    <dgm:cxn modelId="{0A3408E7-11E2-4D94-8E90-C7DC01F4DD28}" type="presParOf" srcId="{AA24E29A-7CA5-4BAB-A592-3F342B28532A}" destId="{A89BABBC-FE68-48E7-BCA2-D71313744660}" srcOrd="2" destOrd="0" presId="urn:microsoft.com/office/officeart/2005/8/layout/process4"/>
    <dgm:cxn modelId="{7764EF37-0C62-41EC-8DDA-71EFE67DA936}" type="presParOf" srcId="{A89BABBC-FE68-48E7-BCA2-D71313744660}" destId="{B2A42FE1-F7BD-45F0-AC5D-EBB577B13F46}" srcOrd="0" destOrd="0" presId="urn:microsoft.com/office/officeart/2005/8/layout/process4"/>
    <dgm:cxn modelId="{DFE4FF89-4838-4510-B709-C8AAC09F1558}" type="presParOf" srcId="{A89BABBC-FE68-48E7-BCA2-D71313744660}" destId="{AE9EFD69-B5A6-4E78-8A31-D58CFDC247E3}"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C4BFE8-2832-4F9E-AED4-E7D7C96B48D3}">
      <dsp:nvSpPr>
        <dsp:cNvPr id="0" name=""/>
        <dsp:cNvSpPr/>
      </dsp:nvSpPr>
      <dsp:spPr>
        <a:xfrm>
          <a:off x="0" y="4390662"/>
          <a:ext cx="7087320" cy="79109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Form / Solve Normal Equations</a:t>
          </a:r>
          <a:endParaRPr lang="en-US" sz="1500" kern="1200" dirty="0"/>
        </a:p>
      </dsp:txBody>
      <dsp:txXfrm>
        <a:off x="0" y="4390662"/>
        <a:ext cx="7087320" cy="427193"/>
      </dsp:txXfrm>
    </dsp:sp>
    <dsp:sp modelId="{7A1FF7EE-50B9-4A7A-A79F-B4B0996530D1}">
      <dsp:nvSpPr>
        <dsp:cNvPr id="0" name=""/>
        <dsp:cNvSpPr/>
      </dsp:nvSpPr>
      <dsp:spPr>
        <a:xfrm>
          <a:off x="0" y="4802033"/>
          <a:ext cx="3543659" cy="36390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PCO (east, north, up components)</a:t>
          </a:r>
          <a:endParaRPr lang="en-US" sz="1600" kern="1200" dirty="0"/>
        </a:p>
      </dsp:txBody>
      <dsp:txXfrm>
        <a:off x="0" y="4802033"/>
        <a:ext cx="3543659" cy="363905"/>
      </dsp:txXfrm>
    </dsp:sp>
    <dsp:sp modelId="{0B7820AE-88E7-4873-9978-65FD5974A809}">
      <dsp:nvSpPr>
        <dsp:cNvPr id="0" name=""/>
        <dsp:cNvSpPr/>
      </dsp:nvSpPr>
      <dsp:spPr>
        <a:xfrm>
          <a:off x="3543660" y="4802033"/>
          <a:ext cx="3543659" cy="363905"/>
        </a:xfrm>
        <a:prstGeom prst="rect">
          <a:avLst/>
        </a:prstGeom>
        <a:solidFill>
          <a:schemeClr val="accent3">
            <a:tint val="40000"/>
            <a:alpha val="90000"/>
            <a:hueOff val="1339606"/>
            <a:satOff val="-1724"/>
            <a:lumOff val="-134"/>
            <a:alphaOff val="0"/>
          </a:schemeClr>
        </a:solidFill>
        <a:ln w="9525" cap="flat" cmpd="sng" algn="ctr">
          <a:solidFill>
            <a:schemeClr val="accent3">
              <a:tint val="40000"/>
              <a:alpha val="90000"/>
              <a:hueOff val="1339606"/>
              <a:satOff val="-1724"/>
              <a:lumOff val="-13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PCV (elevation and azimuth angle)</a:t>
          </a:r>
          <a:endParaRPr lang="en-US" sz="1600" kern="1200" dirty="0"/>
        </a:p>
      </dsp:txBody>
      <dsp:txXfrm>
        <a:off x="3543660" y="4802033"/>
        <a:ext cx="3543659" cy="363905"/>
      </dsp:txXfrm>
    </dsp:sp>
    <dsp:sp modelId="{7BA131FE-DFBA-4727-8D53-18DFD5F26D4A}">
      <dsp:nvSpPr>
        <dsp:cNvPr id="0" name=""/>
        <dsp:cNvSpPr/>
      </dsp:nvSpPr>
      <dsp:spPr>
        <a:xfrm rot="10800000">
          <a:off x="0" y="3617312"/>
          <a:ext cx="7087320" cy="785215"/>
        </a:xfrm>
        <a:prstGeom prst="upArrowCallou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Time Difference of Single Difference Phase Pairs</a:t>
          </a:r>
          <a:endParaRPr lang="en-US" sz="1500" kern="1200" dirty="0"/>
        </a:p>
      </dsp:txBody>
      <dsp:txXfrm rot="10800000">
        <a:off x="0" y="3617312"/>
        <a:ext cx="7087320" cy="785215"/>
      </dsp:txXfrm>
    </dsp:sp>
    <dsp:sp modelId="{D1D0D564-750A-431E-BA8B-02083DE3C7D9}">
      <dsp:nvSpPr>
        <dsp:cNvPr id="0" name=""/>
        <dsp:cNvSpPr/>
      </dsp:nvSpPr>
      <dsp:spPr>
        <a:xfrm rot="10800000">
          <a:off x="0" y="2412469"/>
          <a:ext cx="7087320" cy="1216709"/>
        </a:xfrm>
        <a:prstGeom prst="upArrowCallou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Single Difference Phase</a:t>
          </a:r>
          <a:endParaRPr lang="en-US" sz="1500" kern="1200" dirty="0"/>
        </a:p>
      </dsp:txBody>
      <dsp:txXfrm>
        <a:off x="0" y="2412469"/>
        <a:ext cx="7087320" cy="427065"/>
      </dsp:txXfrm>
    </dsp:sp>
    <dsp:sp modelId="{45EC04BF-848C-4B1C-96C1-A933B1B1105F}">
      <dsp:nvSpPr>
        <dsp:cNvPr id="0" name=""/>
        <dsp:cNvSpPr/>
      </dsp:nvSpPr>
      <dsp:spPr>
        <a:xfrm>
          <a:off x="3460" y="2839534"/>
          <a:ext cx="2360132" cy="363796"/>
        </a:xfrm>
        <a:prstGeom prst="rect">
          <a:avLst/>
        </a:prstGeom>
        <a:solidFill>
          <a:schemeClr val="accent3">
            <a:tint val="40000"/>
            <a:alpha val="90000"/>
            <a:hueOff val="2679212"/>
            <a:satOff val="-3448"/>
            <a:lumOff val="-269"/>
            <a:alphaOff val="0"/>
          </a:schemeClr>
        </a:solidFill>
        <a:ln w="9525" cap="flat" cmpd="sng" algn="ctr">
          <a:solidFill>
            <a:schemeClr val="accent3">
              <a:tint val="40000"/>
              <a:alpha val="90000"/>
              <a:hueOff val="2679212"/>
              <a:satOff val="-3448"/>
              <a:lumOff val="-2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Cycle slip editing</a:t>
          </a:r>
          <a:endParaRPr lang="en-US" sz="1600" kern="1200" dirty="0"/>
        </a:p>
      </dsp:txBody>
      <dsp:txXfrm>
        <a:off x="3460" y="2839534"/>
        <a:ext cx="2360132" cy="363796"/>
      </dsp:txXfrm>
    </dsp:sp>
    <dsp:sp modelId="{8BA9D5D1-2B56-4F4B-9715-B48AAAD542EB}">
      <dsp:nvSpPr>
        <dsp:cNvPr id="0" name=""/>
        <dsp:cNvSpPr/>
      </dsp:nvSpPr>
      <dsp:spPr>
        <a:xfrm>
          <a:off x="2363593" y="2839534"/>
          <a:ext cx="2360132" cy="363796"/>
        </a:xfrm>
        <a:prstGeom prst="rect">
          <a:avLst/>
        </a:prstGeom>
        <a:solidFill>
          <a:schemeClr val="accent3">
            <a:tint val="40000"/>
            <a:alpha val="90000"/>
            <a:hueOff val="4018819"/>
            <a:satOff val="-5172"/>
            <a:lumOff val="-403"/>
            <a:alphaOff val="0"/>
          </a:schemeClr>
        </a:solidFill>
        <a:ln w="9525" cap="flat" cmpd="sng" algn="ctr">
          <a:solidFill>
            <a:schemeClr val="accent3">
              <a:tint val="40000"/>
              <a:alpha val="90000"/>
              <a:hueOff val="4018819"/>
              <a:satOff val="-5172"/>
              <a:lumOff val="-40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Phase windup</a:t>
          </a:r>
          <a:endParaRPr lang="en-US" sz="1600" kern="1200" dirty="0"/>
        </a:p>
      </dsp:txBody>
      <dsp:txXfrm>
        <a:off x="2363593" y="2839534"/>
        <a:ext cx="2360132" cy="363796"/>
      </dsp:txXfrm>
    </dsp:sp>
    <dsp:sp modelId="{8F4037AF-7796-4C8D-8041-1AED4C1A2E14}">
      <dsp:nvSpPr>
        <dsp:cNvPr id="0" name=""/>
        <dsp:cNvSpPr/>
      </dsp:nvSpPr>
      <dsp:spPr>
        <a:xfrm>
          <a:off x="4723726" y="2839534"/>
          <a:ext cx="2360132" cy="363796"/>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PTU tilt arm</a:t>
          </a:r>
          <a:endParaRPr lang="en-US" sz="1600" kern="1200" dirty="0"/>
        </a:p>
      </dsp:txBody>
      <dsp:txXfrm>
        <a:off x="4723726" y="2839534"/>
        <a:ext cx="2360132" cy="363796"/>
      </dsp:txXfrm>
    </dsp:sp>
    <dsp:sp modelId="{7971A80B-A83B-473F-B8BA-AAB776A6CFD6}">
      <dsp:nvSpPr>
        <dsp:cNvPr id="0" name=""/>
        <dsp:cNvSpPr/>
      </dsp:nvSpPr>
      <dsp:spPr>
        <a:xfrm rot="10800000">
          <a:off x="0" y="1207626"/>
          <a:ext cx="7087320" cy="1216709"/>
        </a:xfrm>
        <a:prstGeom prst="upArrowCallou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Calculation of angles</a:t>
          </a:r>
          <a:endParaRPr lang="en-US" sz="1500" kern="1200" dirty="0"/>
        </a:p>
      </dsp:txBody>
      <dsp:txXfrm>
        <a:off x="0" y="1207626"/>
        <a:ext cx="7087320" cy="427065"/>
      </dsp:txXfrm>
    </dsp:sp>
    <dsp:sp modelId="{A798353C-D223-4939-8129-F26CB0F4382C}">
      <dsp:nvSpPr>
        <dsp:cNvPr id="0" name=""/>
        <dsp:cNvSpPr/>
      </dsp:nvSpPr>
      <dsp:spPr>
        <a:xfrm>
          <a:off x="0" y="1634691"/>
          <a:ext cx="3543659" cy="363796"/>
        </a:xfrm>
        <a:prstGeom prst="rect">
          <a:avLst/>
        </a:prstGeom>
        <a:solidFill>
          <a:schemeClr val="accent3">
            <a:tint val="40000"/>
            <a:alpha val="90000"/>
            <a:hueOff val="6698031"/>
            <a:satOff val="-8621"/>
            <a:lumOff val="-672"/>
            <a:alphaOff val="0"/>
          </a:schemeClr>
        </a:solidFill>
        <a:ln w="9525" cap="flat" cmpd="sng" algn="ctr">
          <a:solidFill>
            <a:schemeClr val="accent3">
              <a:tint val="40000"/>
              <a:alpha val="90000"/>
              <a:hueOff val="6698031"/>
              <a:satOff val="-8621"/>
              <a:lumOff val="-6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Angles in local frame</a:t>
          </a:r>
          <a:endParaRPr lang="en-US" sz="1600" kern="1200" dirty="0"/>
        </a:p>
      </dsp:txBody>
      <dsp:txXfrm>
        <a:off x="0" y="1634691"/>
        <a:ext cx="3543659" cy="363796"/>
      </dsp:txXfrm>
    </dsp:sp>
    <dsp:sp modelId="{864CD25E-95D3-42EE-822F-78C9F6061B8B}">
      <dsp:nvSpPr>
        <dsp:cNvPr id="0" name=""/>
        <dsp:cNvSpPr/>
      </dsp:nvSpPr>
      <dsp:spPr>
        <a:xfrm>
          <a:off x="3543660" y="1634691"/>
          <a:ext cx="3543659" cy="363796"/>
        </a:xfrm>
        <a:prstGeom prst="rect">
          <a:avLst/>
        </a:prstGeom>
        <a:solidFill>
          <a:schemeClr val="accent3">
            <a:tint val="40000"/>
            <a:alpha val="90000"/>
            <a:hueOff val="8037638"/>
            <a:satOff val="-10345"/>
            <a:lumOff val="-806"/>
            <a:alphaOff val="0"/>
          </a:schemeClr>
        </a:solidFill>
        <a:ln w="9525" cap="flat" cmpd="sng" algn="ctr">
          <a:solidFill>
            <a:schemeClr val="accent3">
              <a:tint val="40000"/>
              <a:alpha val="90000"/>
              <a:hueOff val="8037638"/>
              <a:satOff val="-10345"/>
              <a:lumOff val="-8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Angles in antenna frame</a:t>
          </a:r>
          <a:endParaRPr lang="en-US" sz="1600" kern="1200" dirty="0"/>
        </a:p>
      </dsp:txBody>
      <dsp:txXfrm>
        <a:off x="3543660" y="1634691"/>
        <a:ext cx="3543659" cy="363796"/>
      </dsp:txXfrm>
    </dsp:sp>
    <dsp:sp modelId="{4FA52FCC-F9A3-46CF-8339-827B362F4BE9}">
      <dsp:nvSpPr>
        <dsp:cNvPr id="0" name=""/>
        <dsp:cNvSpPr/>
      </dsp:nvSpPr>
      <dsp:spPr>
        <a:xfrm rot="10800000">
          <a:off x="0" y="2783"/>
          <a:ext cx="7087320" cy="1216709"/>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Pre-Edit Phase</a:t>
          </a:r>
          <a:endParaRPr lang="en-US" sz="1500" kern="1200" dirty="0"/>
        </a:p>
      </dsp:txBody>
      <dsp:txXfrm>
        <a:off x="0" y="2783"/>
        <a:ext cx="7087320" cy="427065"/>
      </dsp:txXfrm>
    </dsp:sp>
    <dsp:sp modelId="{B2A42FE1-F7BD-45F0-AC5D-EBB577B13F46}">
      <dsp:nvSpPr>
        <dsp:cNvPr id="0" name=""/>
        <dsp:cNvSpPr/>
      </dsp:nvSpPr>
      <dsp:spPr>
        <a:xfrm>
          <a:off x="0" y="429848"/>
          <a:ext cx="3543659" cy="363796"/>
        </a:xfrm>
        <a:prstGeom prst="rect">
          <a:avLst/>
        </a:prstGeom>
        <a:solidFill>
          <a:schemeClr val="accent3">
            <a:tint val="40000"/>
            <a:alpha val="90000"/>
            <a:hueOff val="9377244"/>
            <a:satOff val="-12069"/>
            <a:lumOff val="-941"/>
            <a:alphaOff val="0"/>
          </a:schemeClr>
        </a:solidFill>
        <a:ln w="9525" cap="flat" cmpd="sng" algn="ctr">
          <a:solidFill>
            <a:schemeClr val="accent3">
              <a:tint val="40000"/>
              <a:alpha val="90000"/>
              <a:hueOff val="9377244"/>
              <a:satOff val="-12069"/>
              <a:lumOff val="-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Geometric range</a:t>
          </a:r>
          <a:endParaRPr lang="en-US" sz="1600" kern="1200" dirty="0"/>
        </a:p>
      </dsp:txBody>
      <dsp:txXfrm>
        <a:off x="0" y="429848"/>
        <a:ext cx="3543659" cy="363796"/>
      </dsp:txXfrm>
    </dsp:sp>
    <dsp:sp modelId="{AE9EFD69-B5A6-4E78-8A31-D58CFDC247E3}">
      <dsp:nvSpPr>
        <dsp:cNvPr id="0" name=""/>
        <dsp:cNvSpPr/>
      </dsp:nvSpPr>
      <dsp:spPr>
        <a:xfrm>
          <a:off x="3543660" y="429848"/>
          <a:ext cx="3543659" cy="363796"/>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Satellite XYZ/velocity </a:t>
          </a:r>
          <a:r>
            <a:rPr lang="en-US" sz="1600" kern="1200" dirty="0" err="1" smtClean="0"/>
            <a:t>calcs</a:t>
          </a:r>
          <a:r>
            <a:rPr lang="en-US" sz="1600" kern="1200" dirty="0" smtClean="0"/>
            <a:t> (for windup)</a:t>
          </a:r>
          <a:endParaRPr lang="en-US" sz="1600" kern="1200" dirty="0"/>
        </a:p>
      </dsp:txBody>
      <dsp:txXfrm>
        <a:off x="3543660" y="429848"/>
        <a:ext cx="3543659" cy="3637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B2744-FD66-4654-BDB0-EA7AC13654AD}" type="datetimeFigureOut">
              <a:rPr lang="en-US" smtClean="0"/>
              <a:pPr/>
              <a:t>8/22/2011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65608-DCC0-4B0F-B1A3-81FAC3D23B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Antenna calibration attempts to answer very important question</a:t>
            </a:r>
            <a:r>
              <a:rPr lang="en-US" baseline="0" dirty="0" smtClean="0"/>
              <a:t> – where do I receive the signal?</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 colored lines = </a:t>
            </a:r>
            <a:r>
              <a:rPr lang="en-US" dirty="0" err="1" smtClean="0"/>
              <a:t>azimuthal</a:t>
            </a:r>
            <a:r>
              <a:rPr lang="en-US" dirty="0" smtClean="0"/>
              <a:t> slices from</a:t>
            </a:r>
            <a:r>
              <a:rPr lang="en-US" baseline="0" dirty="0" smtClean="0"/>
              <a:t> full PCV</a:t>
            </a:r>
          </a:p>
          <a:p>
            <a:r>
              <a:rPr lang="en-US" baseline="0" dirty="0" smtClean="0"/>
              <a:t>Heavy black line = NOAZIM pattern</a:t>
            </a:r>
          </a:p>
          <a:p>
            <a:r>
              <a:rPr lang="en-US" baseline="0" dirty="0" smtClean="0"/>
              <a:t>Dashed black line = difference in NOAZIM for NGS individual </a:t>
            </a:r>
            <a:r>
              <a:rPr lang="en-US" baseline="0" dirty="0" err="1" smtClean="0"/>
              <a:t>vs</a:t>
            </a:r>
            <a:r>
              <a:rPr lang="en-US" baseline="0" dirty="0" smtClean="0"/>
              <a:t> IGS type mean</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 colored lines = </a:t>
            </a:r>
            <a:r>
              <a:rPr lang="en-US" dirty="0" err="1" smtClean="0"/>
              <a:t>azimuthal</a:t>
            </a:r>
            <a:r>
              <a:rPr lang="en-US" dirty="0" smtClean="0"/>
              <a:t> slices from</a:t>
            </a:r>
            <a:r>
              <a:rPr lang="en-US" baseline="0" dirty="0" smtClean="0"/>
              <a:t> full PCV</a:t>
            </a:r>
          </a:p>
          <a:p>
            <a:r>
              <a:rPr lang="en-US" baseline="0" dirty="0" smtClean="0"/>
              <a:t>Heavy black line = NOAZIM pattern</a:t>
            </a:r>
          </a:p>
          <a:p>
            <a:r>
              <a:rPr lang="en-US" baseline="0" dirty="0" smtClean="0"/>
              <a:t>Dashed black line = difference in NOAZIM for NGS individual </a:t>
            </a:r>
            <a:r>
              <a:rPr lang="en-US" baseline="0" dirty="0" err="1" smtClean="0"/>
              <a:t>vs</a:t>
            </a:r>
            <a:r>
              <a:rPr lang="en-US" baseline="0" dirty="0" smtClean="0"/>
              <a:t> IGS type mean</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Antenna calibrations allow us to model</a:t>
            </a:r>
            <a:r>
              <a:rPr lang="en-US" baseline="0" dirty="0" smtClean="0"/>
              <a:t> and remove the phase advance/delay and reduce all signals coming from all directions back to the ARP.</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some antennas, those spatial variations can have a strong dependence on azimuth as well as elevation</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relative calibration, all antenna offsets (PCO) and phase center variations (PCV) are computed with respect to a reference antenna which is normally assigned zero PCV values.  For NGS relative calibrations, the reference antenna is the </a:t>
            </a:r>
            <a:r>
              <a:rPr lang="en-US" dirty="0" err="1" smtClean="0"/>
              <a:t>Dorne</a:t>
            </a:r>
            <a:r>
              <a:rPr lang="en-US" dirty="0" smtClean="0"/>
              <a:t> </a:t>
            </a:r>
            <a:r>
              <a:rPr lang="en-US" dirty="0" err="1" smtClean="0"/>
              <a:t>Margolin</a:t>
            </a:r>
            <a:r>
              <a:rPr lang="en-US" dirty="0" smtClean="0"/>
              <a:t> choke ring antenna, type T (AOAD/M_T).  A relative calibration is therefore biased by the phase advance/delay experienced by the reference antenna</a:t>
            </a:r>
          </a:p>
          <a:p>
            <a:endParaRPr lang="en-US" dirty="0" smtClean="0"/>
          </a:p>
          <a:p>
            <a:r>
              <a:rPr lang="en-US" dirty="0" smtClean="0"/>
              <a:t>In an absolute calibration, all antenna offsets and phase center variations are independent of the reference antenna.  To conduct an absolute calibration, the antenna being tested is moved via a robot so that a particular satellite is received at different angles by the test and reference antennas.  This angular separation enables cancelation of the reference antenna effects, leaving behind only the antenna offsets and phase center variations of the test antenna.</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there are other absolute antenna calibration facilities in operation, the National Geodetic Survey felt that a domestic, free calibration service is consistent with our mission.  Our overall goal is to serve high precision needs of US surveying/geodesy communities.  To do this, we have developed a facility that… (read other bullets)</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pPr defTabSz="408867"/>
            <a:fld id="{59B1AEB1-9605-41E2-879D-FAC85429D786}" type="slidenum">
              <a:rPr lang="en-GB" smtClean="0"/>
              <a:pPr defTabSz="408867"/>
              <a:t>14</a:t>
            </a:fld>
            <a:endParaRPr lang="en-GB" dirty="0" smtClean="0"/>
          </a:p>
        </p:txBody>
      </p:sp>
      <p:sp>
        <p:nvSpPr>
          <p:cNvPr id="45059" name="Text Box 1"/>
          <p:cNvSpPr txBox="1">
            <a:spLocks noChangeArrowheads="1"/>
          </p:cNvSpPr>
          <p:nvPr/>
        </p:nvSpPr>
        <p:spPr bwMode="auto">
          <a:xfrm>
            <a:off x="1210236" y="694171"/>
            <a:ext cx="4436129" cy="3427556"/>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ea typeface="DejaVu LGC Sans" charset="0"/>
              <a:cs typeface="DejaVu LGC Sans" charset="0"/>
            </a:endParaRPr>
          </a:p>
        </p:txBody>
      </p:sp>
      <p:sp>
        <p:nvSpPr>
          <p:cNvPr id="45060" name="Rectangle 2"/>
          <p:cNvSpPr>
            <a:spLocks noGrp="1" noChangeArrowheads="1"/>
          </p:cNvSpPr>
          <p:nvPr>
            <p:ph type="body"/>
          </p:nvPr>
        </p:nvSpPr>
        <p:spPr>
          <a:xfrm>
            <a:off x="686361" y="4342535"/>
            <a:ext cx="5483879" cy="4111625"/>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Experimental setup removes many common phase delay factors via single difference</a:t>
            </a:r>
          </a:p>
          <a:p>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time pairs are closely spaced</a:t>
            </a:r>
            <a:r>
              <a:rPr lang="en-US" baseline="0" dirty="0" smtClean="0"/>
              <a:t> (&lt; 10 seconds), satellite motion is negligible.  </a:t>
            </a:r>
          </a:p>
          <a:p>
            <a:r>
              <a:rPr lang="en-US" baseline="0" dirty="0" smtClean="0"/>
              <a:t>Between time 1 and time 2, I move antenna under test by a large pan or tilt angle</a:t>
            </a:r>
          </a:p>
          <a:p>
            <a:r>
              <a:rPr lang="en-US" baseline="0" dirty="0" smtClean="0"/>
              <a:t>Results in large change in reception angles for test antenna, but no net change at reference antenna</a:t>
            </a:r>
          </a:p>
          <a:p>
            <a:r>
              <a:rPr lang="en-US" baseline="0" dirty="0" smtClean="0"/>
              <a:t>** Removes phase center effects of reference antenna, and minimizes the slowly varying biases</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 colored lines = </a:t>
            </a:r>
            <a:r>
              <a:rPr lang="en-US" dirty="0" err="1" smtClean="0"/>
              <a:t>azimuthal</a:t>
            </a:r>
            <a:r>
              <a:rPr lang="en-US" dirty="0" smtClean="0"/>
              <a:t> slices from</a:t>
            </a:r>
            <a:r>
              <a:rPr lang="en-US" baseline="0" dirty="0" smtClean="0"/>
              <a:t> full PCV</a:t>
            </a:r>
          </a:p>
          <a:p>
            <a:r>
              <a:rPr lang="en-US" baseline="0" dirty="0" smtClean="0"/>
              <a:t>Heavy black line = NOAZIM pattern</a:t>
            </a:r>
          </a:p>
          <a:p>
            <a:r>
              <a:rPr lang="en-US" baseline="0" dirty="0" smtClean="0"/>
              <a:t>Dashed black line = difference in NOAZIM for NGS individual </a:t>
            </a:r>
            <a:r>
              <a:rPr lang="en-US" baseline="0" dirty="0" err="1" smtClean="0"/>
              <a:t>vs</a:t>
            </a:r>
            <a:r>
              <a:rPr lang="en-US" baseline="0" dirty="0" smtClean="0"/>
              <a:t> IGS type mean</a:t>
            </a:r>
            <a:endParaRPr lang="en-US" dirty="0"/>
          </a:p>
        </p:txBody>
      </p:sp>
      <p:sp>
        <p:nvSpPr>
          <p:cNvPr id="4" name="Slide Number Placeholder 3"/>
          <p:cNvSpPr>
            <a:spLocks noGrp="1"/>
          </p:cNvSpPr>
          <p:nvPr>
            <p:ph type="sldNum" sz="quarter" idx="10"/>
          </p:nvPr>
        </p:nvSpPr>
        <p:spPr/>
        <p:txBody>
          <a:bodyPr/>
          <a:lstStyle/>
          <a:p>
            <a:fld id="{62165608-DCC0-4B0F-B1A3-81FAC3D23B1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9/23/2010</a:t>
            </a:r>
            <a:endParaRPr lang="en-US"/>
          </a:p>
        </p:txBody>
      </p:sp>
      <p:sp>
        <p:nvSpPr>
          <p:cNvPr id="5" name="Footer Placeholder 4"/>
          <p:cNvSpPr>
            <a:spLocks noGrp="1"/>
          </p:cNvSpPr>
          <p:nvPr>
            <p:ph type="ftr" sz="quarter" idx="11"/>
          </p:nvPr>
        </p:nvSpPr>
        <p:spPr/>
        <p:txBody>
          <a:bodyPr/>
          <a:lstStyle/>
          <a:p>
            <a:r>
              <a:rPr lang="en-US" smtClean="0"/>
              <a:t>ION GNSS 2010</a:t>
            </a:r>
            <a:endParaRPr lang="en-US"/>
          </a:p>
        </p:txBody>
      </p:sp>
      <p:sp>
        <p:nvSpPr>
          <p:cNvPr id="6" name="Slide Number Placeholder 5"/>
          <p:cNvSpPr>
            <a:spLocks noGrp="1"/>
          </p:cNvSpPr>
          <p:nvPr>
            <p:ph type="sldNum" sz="quarter" idx="12"/>
          </p:nvPr>
        </p:nvSpPr>
        <p:spPr/>
        <p:txBody>
          <a:bodyPr/>
          <a:lstStyle/>
          <a:p>
            <a:fld id="{1CCC3CB1-F722-4D93-8BC4-ACF296296F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7" name="Slide Number Placeholder 5"/>
          <p:cNvSpPr>
            <a:spLocks noGrp="1"/>
          </p:cNvSpPr>
          <p:nvPr>
            <p:ph type="sldNum" sz="quarter" idx="12"/>
          </p:nvPr>
        </p:nvSpPr>
        <p:spPr/>
        <p:txBody>
          <a:bodyPr/>
          <a:lstStyle>
            <a:lvl1pPr>
              <a:defRPr/>
            </a:lvl1pPr>
          </a:lstStyle>
          <a:p>
            <a:pPr>
              <a:defRPr/>
            </a:pPr>
            <a:fld id="{FB546179-6680-49E8-AF67-5AC22E5260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BE6C5323-DC5F-41B9-AD98-B2A57656BB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BACCF862-1564-4859-B306-826D024AE8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9F7B6309-956D-4917-A28A-ED5E2ADB5A9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9F7B6309-956D-4917-A28A-ED5E2ADB5A9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07F78AA1-1663-44D5-9C7A-BCDF66DAE6C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CEB3B56A-F85C-4CC5-A3BB-F4663CD1526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7" name="Slide Number Placeholder 5"/>
          <p:cNvSpPr>
            <a:spLocks noGrp="1"/>
          </p:cNvSpPr>
          <p:nvPr>
            <p:ph type="sldNum" sz="quarter" idx="12"/>
          </p:nvPr>
        </p:nvSpPr>
        <p:spPr/>
        <p:txBody>
          <a:bodyPr/>
          <a:lstStyle>
            <a:lvl1pPr>
              <a:defRPr/>
            </a:lvl1pPr>
          </a:lstStyle>
          <a:p>
            <a:pPr>
              <a:defRPr/>
            </a:pPr>
            <a:fld id="{BE91A293-F760-4C6A-9954-394A3223D0D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9" name="Slide Number Placeholder 5"/>
          <p:cNvSpPr>
            <a:spLocks noGrp="1"/>
          </p:cNvSpPr>
          <p:nvPr>
            <p:ph type="sldNum" sz="quarter" idx="12"/>
          </p:nvPr>
        </p:nvSpPr>
        <p:spPr/>
        <p:txBody>
          <a:bodyPr/>
          <a:lstStyle>
            <a:lvl1pPr>
              <a:defRPr/>
            </a:lvl1pPr>
          </a:lstStyle>
          <a:p>
            <a:pPr>
              <a:defRPr/>
            </a:pPr>
            <a:fld id="{D6E38F1A-3063-45E6-869A-F038BD3F63C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5" name="Slide Number Placeholder 5"/>
          <p:cNvSpPr>
            <a:spLocks noGrp="1"/>
          </p:cNvSpPr>
          <p:nvPr>
            <p:ph type="sldNum" sz="quarter" idx="12"/>
          </p:nvPr>
        </p:nvSpPr>
        <p:spPr/>
        <p:txBody>
          <a:bodyPr/>
          <a:lstStyle>
            <a:lvl1pPr>
              <a:defRPr/>
            </a:lvl1pPr>
          </a:lstStyle>
          <a:p>
            <a:pPr>
              <a:defRPr/>
            </a:pPr>
            <a:fld id="{84041785-8E1C-4987-9F06-F5CE8CEE84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9F7B6309-956D-4917-A28A-ED5E2ADB5A9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4" name="Slide Number Placeholder 5"/>
          <p:cNvSpPr>
            <a:spLocks noGrp="1"/>
          </p:cNvSpPr>
          <p:nvPr>
            <p:ph type="sldNum" sz="quarter" idx="12"/>
          </p:nvPr>
        </p:nvSpPr>
        <p:spPr/>
        <p:txBody>
          <a:bodyPr/>
          <a:lstStyle>
            <a:lvl1pPr>
              <a:defRPr/>
            </a:lvl1pPr>
          </a:lstStyle>
          <a:p>
            <a:pPr>
              <a:defRPr/>
            </a:pPr>
            <a:fld id="{61C4DAE6-EE0F-4321-9216-C2590936394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7" name="Slide Number Placeholder 5"/>
          <p:cNvSpPr>
            <a:spLocks noGrp="1"/>
          </p:cNvSpPr>
          <p:nvPr>
            <p:ph type="sldNum" sz="quarter" idx="12"/>
          </p:nvPr>
        </p:nvSpPr>
        <p:spPr/>
        <p:txBody>
          <a:bodyPr/>
          <a:lstStyle>
            <a:lvl1pPr>
              <a:defRPr/>
            </a:lvl1pPr>
          </a:lstStyle>
          <a:p>
            <a:pPr>
              <a:defRPr/>
            </a:pPr>
            <a:fld id="{8CC3F5FB-1D63-4852-AED9-CD9D839C65A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7" name="Slide Number Placeholder 5"/>
          <p:cNvSpPr>
            <a:spLocks noGrp="1"/>
          </p:cNvSpPr>
          <p:nvPr>
            <p:ph type="sldNum" sz="quarter" idx="12"/>
          </p:nvPr>
        </p:nvSpPr>
        <p:spPr/>
        <p:txBody>
          <a:bodyPr/>
          <a:lstStyle>
            <a:lvl1pPr>
              <a:defRPr/>
            </a:lvl1pPr>
          </a:lstStyle>
          <a:p>
            <a:pPr>
              <a:defRPr/>
            </a:pPr>
            <a:fld id="{FB546179-6680-49E8-AF67-5AC22E52608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BE6C5323-DC5F-41B9-AD98-B2A57656BB9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BACCF862-1564-4859-B306-826D024AE8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07F78AA1-1663-44D5-9C7A-BCDF66DAE6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6" name="Slide Number Placeholder 5"/>
          <p:cNvSpPr>
            <a:spLocks noGrp="1"/>
          </p:cNvSpPr>
          <p:nvPr>
            <p:ph type="sldNum" sz="quarter" idx="12"/>
          </p:nvPr>
        </p:nvSpPr>
        <p:spPr/>
        <p:txBody>
          <a:bodyPr/>
          <a:lstStyle>
            <a:lvl1pPr>
              <a:defRPr/>
            </a:lvl1pPr>
          </a:lstStyle>
          <a:p>
            <a:pPr>
              <a:defRPr/>
            </a:pPr>
            <a:fld id="{CEB3B56A-F85C-4CC5-A3BB-F4663CD152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7" name="Slide Number Placeholder 5"/>
          <p:cNvSpPr>
            <a:spLocks noGrp="1"/>
          </p:cNvSpPr>
          <p:nvPr>
            <p:ph type="sldNum" sz="quarter" idx="12"/>
          </p:nvPr>
        </p:nvSpPr>
        <p:spPr/>
        <p:txBody>
          <a:bodyPr/>
          <a:lstStyle>
            <a:lvl1pPr>
              <a:defRPr/>
            </a:lvl1pPr>
          </a:lstStyle>
          <a:p>
            <a:pPr>
              <a:defRPr/>
            </a:pPr>
            <a:fld id="{BE91A293-F760-4C6A-9954-394A3223D0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9" name="Slide Number Placeholder 5"/>
          <p:cNvSpPr>
            <a:spLocks noGrp="1"/>
          </p:cNvSpPr>
          <p:nvPr>
            <p:ph type="sldNum" sz="quarter" idx="12"/>
          </p:nvPr>
        </p:nvSpPr>
        <p:spPr/>
        <p:txBody>
          <a:bodyPr/>
          <a:lstStyle>
            <a:lvl1pPr>
              <a:defRPr/>
            </a:lvl1pPr>
          </a:lstStyle>
          <a:p>
            <a:pPr>
              <a:defRPr/>
            </a:pPr>
            <a:fld id="{D6E38F1A-3063-45E6-869A-F038BD3F63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5" name="Slide Number Placeholder 5"/>
          <p:cNvSpPr>
            <a:spLocks noGrp="1"/>
          </p:cNvSpPr>
          <p:nvPr>
            <p:ph type="sldNum" sz="quarter" idx="12"/>
          </p:nvPr>
        </p:nvSpPr>
        <p:spPr/>
        <p:txBody>
          <a:bodyPr/>
          <a:lstStyle>
            <a:lvl1pPr>
              <a:defRPr/>
            </a:lvl1pPr>
          </a:lstStyle>
          <a:p>
            <a:pPr>
              <a:defRPr/>
            </a:pPr>
            <a:fld id="{84041785-8E1C-4987-9F06-F5CE8CEE84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4" name="Slide Number Placeholder 5"/>
          <p:cNvSpPr>
            <a:spLocks noGrp="1"/>
          </p:cNvSpPr>
          <p:nvPr>
            <p:ph type="sldNum" sz="quarter" idx="12"/>
          </p:nvPr>
        </p:nvSpPr>
        <p:spPr/>
        <p:txBody>
          <a:bodyPr/>
          <a:lstStyle>
            <a:lvl1pPr>
              <a:defRPr/>
            </a:lvl1pPr>
          </a:lstStyle>
          <a:p>
            <a:pPr>
              <a:defRPr/>
            </a:pPr>
            <a:fld id="{61C4DAE6-EE0F-4321-9216-C259093639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9/23/2010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ION GNSS 2010</a:t>
            </a:r>
            <a:endParaRPr lang="en-US"/>
          </a:p>
        </p:txBody>
      </p:sp>
      <p:sp>
        <p:nvSpPr>
          <p:cNvPr id="7" name="Slide Number Placeholder 5"/>
          <p:cNvSpPr>
            <a:spLocks noGrp="1"/>
          </p:cNvSpPr>
          <p:nvPr>
            <p:ph type="sldNum" sz="quarter" idx="12"/>
          </p:nvPr>
        </p:nvSpPr>
        <p:spPr/>
        <p:txBody>
          <a:bodyPr/>
          <a:lstStyle>
            <a:lvl1pPr>
              <a:defRPr/>
            </a:lvl1pPr>
          </a:lstStyle>
          <a:p>
            <a:pPr>
              <a:defRPr/>
            </a:pPr>
            <a:fld id="{8CC3F5FB-1D63-4852-AED9-CD9D839C65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r>
              <a:rPr lang="en-US" smtClean="0"/>
              <a:t>9/23/2010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r>
              <a:rPr lang="en-US" smtClean="0"/>
              <a:t>ION GNSS 2010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CCC3CB1-F722-4D93-8BC4-ACF296296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9/23/2010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ION GNSS 2010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EEF5690-63BF-484D-88EE-FBD0A004DC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r>
              <a:rPr lang="en-US" smtClean="0"/>
              <a:t>9/23/2010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r>
              <a:rPr lang="en-US" smtClean="0"/>
              <a:t>ION GNSS 2010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CCC3CB1-F722-4D93-8BC4-ACF296296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9/23/2010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ION GNSS 2010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EEF5690-63BF-484D-88EE-FBD0A004DC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andria.bilich@noaa.gov" TargetMode="External"/><Relationship Id="rId2" Type="http://schemas.openxmlformats.org/officeDocument/2006/relationships/hyperlink" Target="http://www.ngs.noaa.gov/ANTCAL" TargetMode="External"/><Relationship Id="rId1" Type="http://schemas.openxmlformats.org/officeDocument/2006/relationships/slideLayout" Target="../slideLayouts/slideLayout3.xml"/><Relationship Id="rId4" Type="http://schemas.openxmlformats.org/officeDocument/2006/relationships/hyperlink" Target="mailto:NGS.AbsAntCal@noa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GNSS Absolute Antenna Calibration at the</a:t>
            </a:r>
            <a:br>
              <a:rPr lang="en-US" dirty="0" smtClean="0"/>
            </a:br>
            <a:r>
              <a:rPr lang="en-US" dirty="0" smtClean="0"/>
              <a:t>National Geodetic Survey</a:t>
            </a:r>
            <a:endParaRPr lang="en-US" dirty="0"/>
          </a:p>
        </p:txBody>
      </p:sp>
      <p:sp>
        <p:nvSpPr>
          <p:cNvPr id="3" name="Subtitle 2"/>
          <p:cNvSpPr>
            <a:spLocks noGrp="1"/>
          </p:cNvSpPr>
          <p:nvPr>
            <p:ph type="subTitle" idx="1"/>
          </p:nvPr>
        </p:nvSpPr>
        <p:spPr/>
        <p:txBody>
          <a:bodyPr/>
          <a:lstStyle/>
          <a:p>
            <a:r>
              <a:rPr lang="en-US" b="1" dirty="0" smtClean="0">
                <a:solidFill>
                  <a:schemeClr val="tx1">
                    <a:lumMod val="75000"/>
                    <a:lumOff val="25000"/>
                  </a:schemeClr>
                </a:solidFill>
              </a:rPr>
              <a:t>Andria </a:t>
            </a:r>
            <a:r>
              <a:rPr lang="en-US" b="1" dirty="0" err="1" smtClean="0">
                <a:solidFill>
                  <a:schemeClr val="tx1">
                    <a:lumMod val="75000"/>
                    <a:lumOff val="25000"/>
                  </a:schemeClr>
                </a:solidFill>
              </a:rPr>
              <a:t>Bilich</a:t>
            </a:r>
            <a:r>
              <a:rPr lang="en-US" b="1" dirty="0" smtClean="0">
                <a:solidFill>
                  <a:schemeClr val="tx1">
                    <a:lumMod val="75000"/>
                    <a:lumOff val="25000"/>
                  </a:schemeClr>
                </a:solidFill>
              </a:rPr>
              <a:t> &amp; Gerald </a:t>
            </a:r>
            <a:r>
              <a:rPr lang="en-US" b="1" dirty="0" err="1" smtClean="0">
                <a:solidFill>
                  <a:schemeClr val="tx1">
                    <a:lumMod val="75000"/>
                    <a:lumOff val="25000"/>
                  </a:schemeClr>
                </a:solidFill>
              </a:rPr>
              <a:t>Mader</a:t>
            </a:r>
            <a:endParaRPr lang="en-US" b="1" dirty="0" smtClean="0">
              <a:solidFill>
                <a:schemeClr val="tx1">
                  <a:lumMod val="75000"/>
                  <a:lumOff val="25000"/>
                </a:schemeClr>
              </a:solidFill>
            </a:endParaRPr>
          </a:p>
          <a:p>
            <a:r>
              <a:rPr lang="en-US" sz="2400" dirty="0" smtClean="0"/>
              <a:t>Geosciences Research Division</a:t>
            </a:r>
          </a:p>
          <a:p>
            <a:r>
              <a:rPr lang="en-US" sz="2400" dirty="0" smtClean="0"/>
              <a:t>National Geodetic Survey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Absolute Calibrations?</a:t>
            </a:r>
            <a:endParaRPr lang="en-US" dirty="0"/>
          </a:p>
        </p:txBody>
      </p:sp>
      <p:graphicFrame>
        <p:nvGraphicFramePr>
          <p:cNvPr id="5" name="Content Placeholder 4"/>
          <p:cNvGraphicFramePr>
            <a:graphicFrameLocks noGrp="1"/>
          </p:cNvGraphicFramePr>
          <p:nvPr>
            <p:ph idx="1"/>
          </p:nvPr>
        </p:nvGraphicFramePr>
        <p:xfrm>
          <a:off x="457200" y="1600200"/>
          <a:ext cx="8229600" cy="1838960"/>
        </p:xfrm>
        <a:graphic>
          <a:graphicData uri="http://schemas.openxmlformats.org/drawingml/2006/table">
            <a:tbl>
              <a:tblPr firstRow="1" bandRow="1">
                <a:tableStyleId>{21E4AEA4-8DFA-4A89-87EB-49C32662AFE0}</a:tableStyleId>
              </a:tblPr>
              <a:tblGrid>
                <a:gridCol w="1905000"/>
                <a:gridCol w="3048000"/>
                <a:gridCol w="3276600"/>
              </a:tblGrid>
              <a:tr h="370840">
                <a:tc>
                  <a:txBody>
                    <a:bodyPr/>
                    <a:lstStyle/>
                    <a:p>
                      <a:endParaRPr lang="en-US" dirty="0"/>
                    </a:p>
                  </a:txBody>
                  <a:tcPr/>
                </a:tc>
                <a:tc>
                  <a:txBody>
                    <a:bodyPr/>
                    <a:lstStyle/>
                    <a:p>
                      <a:r>
                        <a:rPr lang="en-US" sz="2400" dirty="0" smtClean="0"/>
                        <a:t>Geo++</a:t>
                      </a:r>
                      <a:endParaRPr lang="en-US" sz="2400" dirty="0"/>
                    </a:p>
                  </a:txBody>
                  <a:tcPr/>
                </a:tc>
                <a:tc>
                  <a:txBody>
                    <a:bodyPr/>
                    <a:lstStyle/>
                    <a:p>
                      <a:r>
                        <a:rPr lang="en-US" sz="2400" dirty="0" smtClean="0"/>
                        <a:t>TU Darmstadt</a:t>
                      </a:r>
                      <a:endParaRPr lang="en-US" dirty="0"/>
                    </a:p>
                  </a:txBody>
                  <a:tcPr/>
                </a:tc>
              </a:tr>
              <a:tr h="370840">
                <a:tc>
                  <a:txBody>
                    <a:bodyPr/>
                    <a:lstStyle/>
                    <a:p>
                      <a:r>
                        <a:rPr lang="en-US" dirty="0" smtClean="0"/>
                        <a:t>Method</a:t>
                      </a:r>
                      <a:endParaRPr lang="en-US" dirty="0"/>
                    </a:p>
                  </a:txBody>
                  <a:tcPr/>
                </a:tc>
                <a:tc>
                  <a:txBody>
                    <a:bodyPr/>
                    <a:lstStyle/>
                    <a:p>
                      <a:r>
                        <a:rPr lang="en-US" dirty="0" smtClean="0"/>
                        <a:t>Field with GNSS signals</a:t>
                      </a:r>
                      <a:endParaRPr lang="en-US" dirty="0"/>
                    </a:p>
                  </a:txBody>
                  <a:tcPr/>
                </a:tc>
                <a:tc>
                  <a:txBody>
                    <a:bodyPr/>
                    <a:lstStyle/>
                    <a:p>
                      <a:r>
                        <a:rPr lang="en-US" dirty="0" smtClean="0"/>
                        <a:t>Anechoic chamber</a:t>
                      </a:r>
                      <a:r>
                        <a:rPr lang="en-US" baseline="0" dirty="0" smtClean="0"/>
                        <a:t> with pure sine waves</a:t>
                      </a:r>
                      <a:endParaRPr lang="en-US" dirty="0"/>
                    </a:p>
                  </a:txBody>
                  <a:tcPr/>
                </a:tc>
              </a:tr>
              <a:tr h="370840">
                <a:tc>
                  <a:txBody>
                    <a:bodyPr/>
                    <a:lstStyle/>
                    <a:p>
                      <a:r>
                        <a:rPr lang="en-US" dirty="0" smtClean="0"/>
                        <a:t>Robot</a:t>
                      </a:r>
                      <a:endParaRPr lang="en-US" dirty="0"/>
                    </a:p>
                  </a:txBody>
                  <a:tcPr/>
                </a:tc>
                <a:tc>
                  <a:txBody>
                    <a:bodyPr/>
                    <a:lstStyle/>
                    <a:p>
                      <a:r>
                        <a:rPr lang="en-US" dirty="0" smtClean="0"/>
                        <a:t>3-axis,</a:t>
                      </a:r>
                      <a:r>
                        <a:rPr lang="en-US" baseline="0" dirty="0" smtClean="0"/>
                        <a:t> PCO held fixed</a:t>
                      </a:r>
                      <a:endParaRPr lang="en-US" dirty="0"/>
                    </a:p>
                  </a:txBody>
                  <a:tcPr/>
                </a:tc>
                <a:tc>
                  <a:txBody>
                    <a:bodyPr/>
                    <a:lstStyle/>
                    <a:p>
                      <a:r>
                        <a:rPr lang="en-US" dirty="0" smtClean="0"/>
                        <a:t>2-axis,</a:t>
                      </a:r>
                      <a:r>
                        <a:rPr lang="en-US" baseline="0" dirty="0" smtClean="0"/>
                        <a:t> PCO moves</a:t>
                      </a:r>
                      <a:endParaRPr lang="en-US" dirty="0"/>
                    </a:p>
                  </a:txBody>
                  <a:tcPr/>
                </a:tc>
              </a:tr>
              <a:tr h="370840">
                <a:tc>
                  <a:txBody>
                    <a:bodyPr/>
                    <a:lstStyle/>
                    <a:p>
                      <a:r>
                        <a:rPr lang="en-US" dirty="0" smtClean="0"/>
                        <a:t>Institution</a:t>
                      </a:r>
                      <a:endParaRPr lang="en-US" dirty="0"/>
                    </a:p>
                  </a:txBody>
                  <a:tcPr/>
                </a:tc>
                <a:tc>
                  <a:txBody>
                    <a:bodyPr/>
                    <a:lstStyle/>
                    <a:p>
                      <a:r>
                        <a:rPr lang="en-US" dirty="0" smtClean="0"/>
                        <a:t>For-profit</a:t>
                      </a:r>
                      <a:endParaRPr lang="en-US" dirty="0"/>
                    </a:p>
                  </a:txBody>
                  <a:tcPr/>
                </a:tc>
                <a:tc>
                  <a:txBody>
                    <a:bodyPr/>
                    <a:lstStyle/>
                    <a:p>
                      <a:r>
                        <a:rPr lang="en-US" dirty="0" smtClean="0"/>
                        <a:t>University</a:t>
                      </a:r>
                    </a:p>
                  </a:txBody>
                  <a:tcPr/>
                </a:tc>
              </a:tr>
            </a:tbl>
          </a:graphicData>
        </a:graphic>
      </p:graphicFrame>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10</a:t>
            </a:fld>
            <a:endParaRPr lang="en-US"/>
          </a:p>
        </p:txBody>
      </p:sp>
      <p:sp>
        <p:nvSpPr>
          <p:cNvPr id="6" name="TextBox 5"/>
          <p:cNvSpPr txBox="1"/>
          <p:nvPr/>
        </p:nvSpPr>
        <p:spPr>
          <a:xfrm>
            <a:off x="381000" y="4572000"/>
            <a:ext cx="2362200" cy="646331"/>
          </a:xfrm>
          <a:prstGeom prst="rect">
            <a:avLst/>
          </a:prstGeom>
          <a:noFill/>
        </p:spPr>
        <p:txBody>
          <a:bodyPr wrap="square" rtlCol="0">
            <a:spAutoFit/>
          </a:bodyPr>
          <a:lstStyle/>
          <a:p>
            <a:r>
              <a:rPr lang="en-US" i="1" dirty="0" smtClean="0"/>
              <a:t>Up and coming</a:t>
            </a:r>
            <a:r>
              <a:rPr lang="en-US" dirty="0" smtClean="0"/>
              <a:t>:  Australia, China</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200400" y="3886200"/>
            <a:ext cx="1828800" cy="282117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10200" y="3886200"/>
            <a:ext cx="3588075"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NGS Absolute Calibration</a:t>
            </a:r>
            <a:br>
              <a:rPr lang="en-US" dirty="0" smtClean="0"/>
            </a:br>
            <a:r>
              <a:rPr lang="en-US" dirty="0" smtClean="0"/>
              <a:t>Motivations and Goals</a:t>
            </a:r>
            <a:endParaRPr lang="en-US" dirty="0"/>
          </a:p>
        </p:txBody>
      </p:sp>
      <p:sp>
        <p:nvSpPr>
          <p:cNvPr id="3" name="Content Placeholder 2"/>
          <p:cNvSpPr>
            <a:spLocks noGrp="1"/>
          </p:cNvSpPr>
          <p:nvPr>
            <p:ph idx="1"/>
          </p:nvPr>
        </p:nvSpPr>
        <p:spPr>
          <a:xfrm>
            <a:off x="457200" y="2362200"/>
            <a:ext cx="8229600" cy="3763963"/>
          </a:xfrm>
        </p:spPr>
        <p:txBody>
          <a:bodyPr/>
          <a:lstStyle/>
          <a:p>
            <a:pPr>
              <a:buNone/>
            </a:pPr>
            <a:r>
              <a:rPr lang="en-US" b="1" dirty="0" smtClean="0"/>
              <a:t>Serve high precision needs of U.S. surveying and geodesy communities</a:t>
            </a:r>
          </a:p>
          <a:p>
            <a:r>
              <a:rPr lang="en-US" sz="2800" dirty="0" smtClean="0"/>
              <a:t>Multi-frequency, multi-GNSS calibrations</a:t>
            </a:r>
          </a:p>
          <a:p>
            <a:r>
              <a:rPr lang="en-US" sz="2800" dirty="0" smtClean="0"/>
              <a:t>2-D (elevation, azimuth) phase center patterns</a:t>
            </a:r>
          </a:p>
          <a:p>
            <a:r>
              <a:rPr lang="en-US" sz="2800" dirty="0" smtClean="0"/>
              <a:t>Free calibration service w/ quick turn-around</a:t>
            </a:r>
          </a:p>
          <a:p>
            <a:r>
              <a:rPr lang="en-US" sz="2800" dirty="0" smtClean="0"/>
              <a:t>Calibration values publicly distributed via Internet</a:t>
            </a:r>
          </a:p>
          <a:p>
            <a:r>
              <a:rPr lang="en-US" sz="2800" dirty="0" smtClean="0"/>
              <a:t>Compatibility with IGS ANTEX values</a:t>
            </a:r>
          </a:p>
        </p:txBody>
      </p:sp>
      <p:sp>
        <p:nvSpPr>
          <p:cNvPr id="6" name="Slide Number Placeholder 5"/>
          <p:cNvSpPr>
            <a:spLocks noGrp="1"/>
          </p:cNvSpPr>
          <p:nvPr>
            <p:ph type="sldNum" sz="quarter" idx="12"/>
          </p:nvPr>
        </p:nvSpPr>
        <p:spPr/>
        <p:txBody>
          <a:bodyPr/>
          <a:lstStyle/>
          <a:p>
            <a:pPr>
              <a:defRPr/>
            </a:pPr>
            <a:fld id="{07F78AA1-1663-44D5-9C7A-BCDF66DAE6CC}"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3733800" cy="1143000"/>
          </a:xfrm>
        </p:spPr>
        <p:txBody>
          <a:bodyPr/>
          <a:lstStyle/>
          <a:p>
            <a:r>
              <a:rPr lang="en-US" dirty="0" smtClean="0"/>
              <a:t>Compatibility with IGS</a:t>
            </a:r>
            <a:endParaRPr lang="en-US" dirty="0"/>
          </a:p>
        </p:txBody>
      </p:sp>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12</a:t>
            </a:fld>
            <a:endParaRPr lang="en-US"/>
          </a:p>
        </p:txBody>
      </p:sp>
      <p:pic>
        <p:nvPicPr>
          <p:cNvPr id="5" name="Picture 4" descr="plotSDdata.pcv.png"/>
          <p:cNvPicPr>
            <a:picLocks noChangeAspect="1"/>
          </p:cNvPicPr>
          <p:nvPr/>
        </p:nvPicPr>
        <p:blipFill>
          <a:blip r:embed="rId2" cstate="print"/>
          <a:stretch>
            <a:fillRect/>
          </a:stretch>
        </p:blipFill>
        <p:spPr>
          <a:xfrm>
            <a:off x="4953000" y="3657600"/>
            <a:ext cx="3962097" cy="2971573"/>
          </a:xfrm>
          <a:prstGeom prst="rect">
            <a:avLst/>
          </a:prstGeom>
        </p:spPr>
      </p:pic>
      <p:pic>
        <p:nvPicPr>
          <p:cNvPr id="6" name="Picture 5" descr="plotSDdata.tdsd.png"/>
          <p:cNvPicPr>
            <a:picLocks noChangeAspect="1"/>
          </p:cNvPicPr>
          <p:nvPr/>
        </p:nvPicPr>
        <p:blipFill>
          <a:blip r:embed="rId3" cstate="print"/>
          <a:stretch>
            <a:fillRect/>
          </a:stretch>
        </p:blipFill>
        <p:spPr>
          <a:xfrm>
            <a:off x="4266897" y="152400"/>
            <a:ext cx="4673601" cy="3505200"/>
          </a:xfrm>
          <a:prstGeom prst="rect">
            <a:avLst/>
          </a:prstGeom>
        </p:spPr>
      </p:pic>
      <p:sp>
        <p:nvSpPr>
          <p:cNvPr id="3" name="Content Placeholder 2"/>
          <p:cNvSpPr>
            <a:spLocks noGrp="1"/>
          </p:cNvSpPr>
          <p:nvPr>
            <p:ph idx="1"/>
          </p:nvPr>
        </p:nvSpPr>
        <p:spPr>
          <a:xfrm>
            <a:off x="457200" y="1798637"/>
            <a:ext cx="4038600" cy="4525963"/>
          </a:xfrm>
        </p:spPr>
        <p:txBody>
          <a:bodyPr/>
          <a:lstStyle/>
          <a:p>
            <a:r>
              <a:rPr lang="en-US" dirty="0" smtClean="0"/>
              <a:t>IGS ANTEX as “truth”</a:t>
            </a:r>
          </a:p>
          <a:p>
            <a:r>
              <a:rPr lang="en-US" dirty="0" smtClean="0"/>
              <a:t>IGS Antenna Working Group acceptable deviations</a:t>
            </a:r>
          </a:p>
          <a:p>
            <a:pPr lvl="1"/>
            <a:r>
              <a:rPr lang="en-US" dirty="0" smtClean="0"/>
              <a:t>&lt; 1 mm for high elevations (&gt;= 10</a:t>
            </a:r>
            <a:r>
              <a:rPr lang="en-US" dirty="0" smtClean="0">
                <a:sym typeface="Symbol"/>
              </a:rPr>
              <a:t>)</a:t>
            </a:r>
          </a:p>
          <a:p>
            <a:pPr lvl="1"/>
            <a:r>
              <a:rPr lang="en-US" dirty="0" smtClean="0">
                <a:sym typeface="Symbol"/>
              </a:rPr>
              <a:t>&lt; 2 mm for low elevations (0-</a:t>
            </a:r>
            <a:r>
              <a:rPr lang="en-US" dirty="0" smtClean="0"/>
              <a:t>10</a:t>
            </a:r>
            <a:r>
              <a:rPr lang="en-US" dirty="0" smtClean="0">
                <a:sym typeface="Symbo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066800"/>
          </a:xfrm>
        </p:spPr>
        <p:txBody>
          <a:bodyPr/>
          <a:lstStyle/>
          <a:p>
            <a:r>
              <a:rPr lang="en-US" sz="2800" dirty="0" smtClean="0"/>
              <a:t>NGS Calibration Facility and Methods</a:t>
            </a:r>
            <a:endParaRPr lang="en-US" sz="2800" dirty="0"/>
          </a:p>
        </p:txBody>
      </p:sp>
      <p:pic>
        <p:nvPicPr>
          <p:cNvPr id="8" name="Picture Placeholder 7" descr="ptu_tilt.JPG"/>
          <p:cNvPicPr>
            <a:picLocks noGrp="1" noChangeAspect="1"/>
          </p:cNvPicPr>
          <p:nvPr>
            <p:ph type="pic" idx="1"/>
          </p:nvPr>
        </p:nvPicPr>
        <p:blipFill>
          <a:blip r:embed="rId2" cstate="print"/>
          <a:srcRect/>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B546179-6680-49E8-AF67-5AC22E526085}" type="slidenum">
              <a:rPr lang="en-US" smtClean="0"/>
              <a:pPr>
                <a:defRPr/>
              </a:pPr>
              <a:t>13</a:t>
            </a:fld>
            <a:endParaRPr lang="en-US"/>
          </a:p>
        </p:txBody>
      </p:sp>
      <p:sp>
        <p:nvSpPr>
          <p:cNvPr id="6" name="Oval Callout 5"/>
          <p:cNvSpPr/>
          <p:nvPr/>
        </p:nvSpPr>
        <p:spPr>
          <a:xfrm>
            <a:off x="762000" y="533400"/>
            <a:ext cx="2667000" cy="1295400"/>
          </a:xfrm>
          <a:prstGeom prst="wedgeEllipseCallout">
            <a:avLst>
              <a:gd name="adj1" fmla="val 55051"/>
              <a:gd name="adj2" fmla="val 6532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Hi, I’m Pete.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6230880" y="6401473"/>
            <a:ext cx="138240" cy="1382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grpSp>
        <p:nvGrpSpPr>
          <p:cNvPr id="2" name="Group 14"/>
          <p:cNvGrpSpPr>
            <a:grpSpLocks/>
          </p:cNvGrpSpPr>
          <p:nvPr/>
        </p:nvGrpSpPr>
        <p:grpSpPr bwMode="auto">
          <a:xfrm>
            <a:off x="5885280" y="3083365"/>
            <a:ext cx="1480320" cy="3188495"/>
            <a:chOff x="6335712" y="3398837"/>
            <a:chExt cx="1631972" cy="3514379"/>
          </a:xfrm>
        </p:grpSpPr>
        <p:grpSp>
          <p:nvGrpSpPr>
            <p:cNvPr id="3" name="Group 7"/>
            <p:cNvGrpSpPr>
              <a:grpSpLocks/>
            </p:cNvGrpSpPr>
            <p:nvPr/>
          </p:nvGrpSpPr>
          <p:grpSpPr bwMode="auto">
            <a:xfrm>
              <a:off x="6335712" y="3398837"/>
              <a:ext cx="1631972" cy="3514379"/>
              <a:chOff x="6716712" y="3465858"/>
              <a:chExt cx="1631972" cy="3514379"/>
            </a:xfrm>
          </p:grpSpPr>
          <p:sp>
            <p:nvSpPr>
              <p:cNvPr id="5" name="Rectangle 4"/>
              <p:cNvSpPr/>
              <p:nvPr/>
            </p:nvSpPr>
            <p:spPr>
              <a:xfrm>
                <a:off x="6716712" y="4465885"/>
                <a:ext cx="1524021" cy="2514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rot="1960345">
                <a:off x="7586674" y="3465858"/>
                <a:ext cx="762010" cy="175242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7097717" y="4770655"/>
                <a:ext cx="762010" cy="761925"/>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Oval 13"/>
            <p:cNvSpPr/>
            <p:nvPr/>
          </p:nvSpPr>
          <p:spPr>
            <a:xfrm>
              <a:off x="7021521" y="4998879"/>
              <a:ext cx="152402" cy="1523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098" name="Rectangle 1"/>
          <p:cNvSpPr>
            <a:spLocks noGrp="1" noChangeArrowheads="1"/>
          </p:cNvSpPr>
          <p:nvPr>
            <p:ph type="title"/>
          </p:nvPr>
        </p:nvSpPr>
        <p:spPr>
          <a:xfrm>
            <a:off x="456481" y="273629"/>
            <a:ext cx="8226720" cy="1143480"/>
          </a:xfrm>
        </p:spPr>
        <p:txBody>
          <a:bodyPr rtlCol="0">
            <a:normAutofit/>
          </a:bodyPr>
          <a:lstStyle/>
          <a:p>
            <a:pPr defTabSz="913832" fontAlgn="auto">
              <a:lnSpc>
                <a:spcPct val="87000"/>
              </a:lnSpc>
              <a:spcAft>
                <a:spcPts val="0"/>
              </a:spcAft>
              <a:tabLst>
                <a:tab pos="0" algn="l"/>
                <a:tab pos="414640" algn="l"/>
                <a:tab pos="829280" algn="l"/>
                <a:tab pos="1243920" algn="l"/>
                <a:tab pos="1658560" algn="l"/>
                <a:tab pos="2073201" algn="l"/>
                <a:tab pos="2487841" algn="l"/>
                <a:tab pos="2902481" algn="l"/>
                <a:tab pos="3317121" algn="l"/>
                <a:tab pos="3731761" algn="l"/>
                <a:tab pos="4146401" algn="l"/>
                <a:tab pos="4561041" algn="l"/>
                <a:tab pos="4975681" algn="l"/>
                <a:tab pos="5390322" algn="l"/>
                <a:tab pos="5804962" algn="l"/>
                <a:tab pos="6219602" algn="l"/>
                <a:tab pos="6634242" algn="l"/>
                <a:tab pos="7048882" algn="l"/>
                <a:tab pos="7463522" algn="l"/>
                <a:tab pos="7878163" algn="l"/>
                <a:tab pos="8292803" algn="l"/>
              </a:tabLst>
              <a:defRPr/>
            </a:pPr>
            <a:r>
              <a:rPr lang="en-GB" dirty="0" smtClean="0"/>
              <a:t>Modelled Factors</a:t>
            </a:r>
          </a:p>
        </p:txBody>
      </p:sp>
      <p:sp>
        <p:nvSpPr>
          <p:cNvPr id="9" name="Curved Up Arrow 8"/>
          <p:cNvSpPr/>
          <p:nvPr/>
        </p:nvSpPr>
        <p:spPr>
          <a:xfrm>
            <a:off x="5055840" y="6124964"/>
            <a:ext cx="2488320" cy="553018"/>
          </a:xfrm>
          <a:prstGeom prst="curved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solidFill>
                <a:schemeClr val="tx1"/>
              </a:solidFill>
            </a:endParaRPr>
          </a:p>
        </p:txBody>
      </p:sp>
      <p:grpSp>
        <p:nvGrpSpPr>
          <p:cNvPr id="4" name="Group 21"/>
          <p:cNvGrpSpPr>
            <a:grpSpLocks/>
          </p:cNvGrpSpPr>
          <p:nvPr/>
        </p:nvGrpSpPr>
        <p:grpSpPr bwMode="auto">
          <a:xfrm>
            <a:off x="6576480" y="3359872"/>
            <a:ext cx="1244160" cy="1493437"/>
            <a:chOff x="7097712" y="4618037"/>
            <a:chExt cx="1371600" cy="2789238"/>
          </a:xfrm>
        </p:grpSpPr>
        <p:cxnSp>
          <p:nvCxnSpPr>
            <p:cNvPr id="11" name="Straight Connector 10"/>
            <p:cNvCxnSpPr/>
            <p:nvPr/>
          </p:nvCxnSpPr>
          <p:spPr>
            <a:xfrm rot="5400000">
              <a:off x="5954712" y="5761037"/>
              <a:ext cx="228600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7097712" y="6523038"/>
              <a:ext cx="1371600" cy="3810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7097712" y="6904038"/>
              <a:ext cx="914400" cy="50323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513" name="TextBox 24"/>
          <p:cNvSpPr txBox="1">
            <a:spLocks noChangeArrowheads="1"/>
          </p:cNvSpPr>
          <p:nvPr/>
        </p:nvSpPr>
        <p:spPr bwMode="auto">
          <a:xfrm>
            <a:off x="7336800" y="4880672"/>
            <a:ext cx="345600" cy="360747"/>
          </a:xfrm>
          <a:prstGeom prst="rect">
            <a:avLst/>
          </a:prstGeom>
          <a:noFill/>
          <a:ln w="9525">
            <a:noFill/>
            <a:miter lim="800000"/>
            <a:headEnd/>
            <a:tailEnd/>
          </a:ln>
        </p:spPr>
        <p:txBody>
          <a:bodyPr lIns="82936" tIns="41469" rIns="82936" bIns="41469">
            <a:spAutoFit/>
          </a:bodyPr>
          <a:lstStyle/>
          <a:p>
            <a:r>
              <a:rPr lang="en-GB" dirty="0">
                <a:solidFill>
                  <a:schemeClr val="tx1"/>
                </a:solidFill>
              </a:rPr>
              <a:t>E</a:t>
            </a:r>
            <a:endParaRPr lang="en-US" dirty="0">
              <a:solidFill>
                <a:schemeClr val="tx1"/>
              </a:solidFill>
            </a:endParaRPr>
          </a:p>
        </p:txBody>
      </p:sp>
      <p:sp>
        <p:nvSpPr>
          <p:cNvPr id="21514" name="TextBox 25"/>
          <p:cNvSpPr txBox="1">
            <a:spLocks noChangeArrowheads="1"/>
          </p:cNvSpPr>
          <p:nvPr/>
        </p:nvSpPr>
        <p:spPr bwMode="auto">
          <a:xfrm>
            <a:off x="7682400" y="4396781"/>
            <a:ext cx="345600" cy="360747"/>
          </a:xfrm>
          <a:prstGeom prst="rect">
            <a:avLst/>
          </a:prstGeom>
          <a:noFill/>
          <a:ln w="9525">
            <a:noFill/>
            <a:miter lim="800000"/>
            <a:headEnd/>
            <a:tailEnd/>
          </a:ln>
        </p:spPr>
        <p:txBody>
          <a:bodyPr lIns="82936" tIns="41469" rIns="82936" bIns="41469">
            <a:spAutoFit/>
          </a:bodyPr>
          <a:lstStyle/>
          <a:p>
            <a:r>
              <a:rPr lang="en-GB" dirty="0">
                <a:solidFill>
                  <a:schemeClr val="tx1"/>
                </a:solidFill>
              </a:rPr>
              <a:t>N</a:t>
            </a:r>
            <a:endParaRPr lang="en-US" dirty="0">
              <a:solidFill>
                <a:schemeClr val="tx1"/>
              </a:solidFill>
            </a:endParaRPr>
          </a:p>
        </p:txBody>
      </p:sp>
      <p:sp>
        <p:nvSpPr>
          <p:cNvPr id="21515" name="TextBox 26"/>
          <p:cNvSpPr txBox="1">
            <a:spLocks noChangeArrowheads="1"/>
          </p:cNvSpPr>
          <p:nvPr/>
        </p:nvSpPr>
        <p:spPr bwMode="auto">
          <a:xfrm>
            <a:off x="6369120" y="3083363"/>
            <a:ext cx="345600" cy="360747"/>
          </a:xfrm>
          <a:prstGeom prst="rect">
            <a:avLst/>
          </a:prstGeom>
          <a:noFill/>
          <a:ln w="9525">
            <a:noFill/>
            <a:miter lim="800000"/>
            <a:headEnd/>
            <a:tailEnd/>
          </a:ln>
        </p:spPr>
        <p:txBody>
          <a:bodyPr lIns="82936" tIns="41469" rIns="82936" bIns="41469">
            <a:spAutoFit/>
          </a:bodyPr>
          <a:lstStyle/>
          <a:p>
            <a:r>
              <a:rPr lang="en-GB" dirty="0">
                <a:solidFill>
                  <a:schemeClr val="tx1"/>
                </a:solidFill>
              </a:rPr>
              <a:t>V</a:t>
            </a:r>
            <a:endParaRPr lang="en-US" dirty="0">
              <a:solidFill>
                <a:schemeClr val="tx1"/>
              </a:solidFill>
            </a:endParaRPr>
          </a:p>
        </p:txBody>
      </p:sp>
      <p:grpSp>
        <p:nvGrpSpPr>
          <p:cNvPr id="10" name="Group 30"/>
          <p:cNvGrpSpPr>
            <a:grpSpLocks/>
          </p:cNvGrpSpPr>
          <p:nvPr/>
        </p:nvGrpSpPr>
        <p:grpSpPr bwMode="auto">
          <a:xfrm rot="1967928">
            <a:off x="7047360" y="2088221"/>
            <a:ext cx="1520640" cy="1167963"/>
            <a:chOff x="6564312" y="1273670"/>
            <a:chExt cx="1676400" cy="1286967"/>
          </a:xfrm>
        </p:grpSpPr>
        <p:sp>
          <p:nvSpPr>
            <p:cNvPr id="28" name="Rectangle 27"/>
            <p:cNvSpPr/>
            <p:nvPr/>
          </p:nvSpPr>
          <p:spPr>
            <a:xfrm>
              <a:off x="6563613" y="1951216"/>
              <a:ext cx="1676400" cy="304683"/>
            </a:xfrm>
            <a:prstGeom prst="rect">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7095349" y="2256233"/>
              <a:ext cx="609600" cy="304683"/>
            </a:xfrm>
            <a:prstGeom prst="rect">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Chord 29"/>
            <p:cNvSpPr/>
            <p:nvPr/>
          </p:nvSpPr>
          <p:spPr>
            <a:xfrm rot="6687875">
              <a:off x="6898701" y="1235498"/>
              <a:ext cx="990218" cy="1066800"/>
            </a:xfrm>
            <a:prstGeom prst="chord">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33" name="Straight Arrow Connector 32"/>
          <p:cNvCxnSpPr/>
          <p:nvPr/>
        </p:nvCxnSpPr>
        <p:spPr>
          <a:xfrm rot="5400000">
            <a:off x="5505022" y="5399142"/>
            <a:ext cx="1866436" cy="276480"/>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889760" y="2392092"/>
            <a:ext cx="138240" cy="1382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a:p>
        </p:txBody>
      </p:sp>
      <p:cxnSp>
        <p:nvCxnSpPr>
          <p:cNvPr id="39" name="Straight Arrow Connector 38"/>
          <p:cNvCxnSpPr>
            <a:endCxn id="14" idx="0"/>
          </p:cNvCxnSpPr>
          <p:nvPr/>
        </p:nvCxnSpPr>
        <p:spPr>
          <a:xfrm rot="5400000">
            <a:off x="6334489" y="3394484"/>
            <a:ext cx="1382545" cy="898560"/>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29200" y="2133600"/>
            <a:ext cx="1965228" cy="576190"/>
          </a:xfrm>
          <a:prstGeom prst="rect">
            <a:avLst/>
          </a:prstGeom>
          <a:noFill/>
        </p:spPr>
        <p:txBody>
          <a:bodyPr wrap="none" lIns="82936" tIns="41469" rIns="82936" bIns="41469">
            <a:spAutoFit/>
          </a:bodyPr>
          <a:lstStyle/>
          <a:p>
            <a:pPr>
              <a:defRPr/>
            </a:pPr>
            <a:r>
              <a:rPr lang="en-GB" sz="3200" b="1" i="1" dirty="0" smtClean="0">
                <a:solidFill>
                  <a:schemeClr val="accent3">
                    <a:lumMod val="75000"/>
                  </a:schemeClr>
                </a:solidFill>
              </a:rPr>
              <a:t>PCO [ENU]</a:t>
            </a:r>
            <a:endParaRPr lang="en-US" sz="3200" b="1" dirty="0">
              <a:solidFill>
                <a:schemeClr val="accent3">
                  <a:lumMod val="75000"/>
                </a:schemeClr>
              </a:solidFill>
            </a:endParaRPr>
          </a:p>
        </p:txBody>
      </p:sp>
      <p:cxnSp>
        <p:nvCxnSpPr>
          <p:cNvPr id="42" name="Straight Arrow Connector 41"/>
          <p:cNvCxnSpPr>
            <a:endCxn id="29" idx="2"/>
          </p:cNvCxnSpPr>
          <p:nvPr/>
        </p:nvCxnSpPr>
        <p:spPr>
          <a:xfrm rot="5400000">
            <a:off x="7374925" y="2578615"/>
            <a:ext cx="701353" cy="466560"/>
          </a:xfrm>
          <a:prstGeom prst="straightConnector1">
            <a:avLst/>
          </a:prstGeom>
          <a:ln w="5715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7186651" y="1612900"/>
            <a:ext cx="1601749" cy="1477609"/>
          </a:xfrm>
          <a:custGeom>
            <a:avLst/>
            <a:gdLst>
              <a:gd name="connsiteX0" fmla="*/ 1031174 w 2349335"/>
              <a:gd name="connsiteY0" fmla="*/ 1573481 h 2254333"/>
              <a:gd name="connsiteX1" fmla="*/ 366155 w 2349335"/>
              <a:gd name="connsiteY1" fmla="*/ 1644733 h 2254333"/>
              <a:gd name="connsiteX2" fmla="*/ 21771 w 2349335"/>
              <a:gd name="connsiteY2" fmla="*/ 932213 h 2254333"/>
              <a:gd name="connsiteX3" fmla="*/ 496784 w 2349335"/>
              <a:gd name="connsiteY3" fmla="*/ 160317 h 2254333"/>
              <a:gd name="connsiteX4" fmla="*/ 1233054 w 2349335"/>
              <a:gd name="connsiteY4" fmla="*/ 17813 h 2254333"/>
              <a:gd name="connsiteX5" fmla="*/ 1993075 w 2349335"/>
              <a:gd name="connsiteY5" fmla="*/ 267195 h 2254333"/>
              <a:gd name="connsiteX6" fmla="*/ 2313709 w 2349335"/>
              <a:gd name="connsiteY6" fmla="*/ 944089 h 2254333"/>
              <a:gd name="connsiteX7" fmla="*/ 2206831 w 2349335"/>
              <a:gd name="connsiteY7" fmla="*/ 1751611 h 2254333"/>
              <a:gd name="connsiteX8" fmla="*/ 1767444 w 2349335"/>
              <a:gd name="connsiteY8" fmla="*/ 2131621 h 2254333"/>
              <a:gd name="connsiteX9" fmla="*/ 1185553 w 2349335"/>
              <a:gd name="connsiteY9" fmla="*/ 2155372 h 2254333"/>
              <a:gd name="connsiteX10" fmla="*/ 1090550 w 2349335"/>
              <a:gd name="connsiteY10" fmla="*/ 1537855 h 2254333"/>
              <a:gd name="connsiteX0" fmla="*/ 1071576 w 2389737"/>
              <a:gd name="connsiteY0" fmla="*/ 1632307 h 2313159"/>
              <a:gd name="connsiteX1" fmla="*/ 406557 w 2389737"/>
              <a:gd name="connsiteY1" fmla="*/ 1703559 h 2313159"/>
              <a:gd name="connsiteX2" fmla="*/ 62173 w 2389737"/>
              <a:gd name="connsiteY2" fmla="*/ 991039 h 2313159"/>
              <a:gd name="connsiteX3" fmla="*/ 779596 w 2389737"/>
              <a:gd name="connsiteY3" fmla="*/ 785857 h 2313159"/>
              <a:gd name="connsiteX4" fmla="*/ 1273456 w 2389737"/>
              <a:gd name="connsiteY4" fmla="*/ 76639 h 2313159"/>
              <a:gd name="connsiteX5" fmla="*/ 2033477 w 2389737"/>
              <a:gd name="connsiteY5" fmla="*/ 326021 h 2313159"/>
              <a:gd name="connsiteX6" fmla="*/ 2354111 w 2389737"/>
              <a:gd name="connsiteY6" fmla="*/ 1002915 h 2313159"/>
              <a:gd name="connsiteX7" fmla="*/ 2247233 w 2389737"/>
              <a:gd name="connsiteY7" fmla="*/ 1810437 h 2313159"/>
              <a:gd name="connsiteX8" fmla="*/ 1807846 w 2389737"/>
              <a:gd name="connsiteY8" fmla="*/ 2190447 h 2313159"/>
              <a:gd name="connsiteX9" fmla="*/ 1225955 w 2389737"/>
              <a:gd name="connsiteY9" fmla="*/ 2214198 h 2313159"/>
              <a:gd name="connsiteX10" fmla="*/ 1130952 w 2389737"/>
              <a:gd name="connsiteY10" fmla="*/ 1596681 h 2313159"/>
              <a:gd name="connsiteX0" fmla="*/ 1071576 w 2472718"/>
              <a:gd name="connsiteY0" fmla="*/ 1569668 h 2250520"/>
              <a:gd name="connsiteX1" fmla="*/ 406557 w 2472718"/>
              <a:gd name="connsiteY1" fmla="*/ 1640920 h 2250520"/>
              <a:gd name="connsiteX2" fmla="*/ 62173 w 2472718"/>
              <a:gd name="connsiteY2" fmla="*/ 928400 h 2250520"/>
              <a:gd name="connsiteX3" fmla="*/ 779596 w 2472718"/>
              <a:gd name="connsiteY3" fmla="*/ 723218 h 2250520"/>
              <a:gd name="connsiteX4" fmla="*/ 1273456 w 2472718"/>
              <a:gd name="connsiteY4" fmla="*/ 14000 h 2250520"/>
              <a:gd name="connsiteX5" fmla="*/ 1535591 w 2472718"/>
              <a:gd name="connsiteY5" fmla="*/ 639218 h 2250520"/>
              <a:gd name="connsiteX6" fmla="*/ 2354111 w 2472718"/>
              <a:gd name="connsiteY6" fmla="*/ 940276 h 2250520"/>
              <a:gd name="connsiteX7" fmla="*/ 2247233 w 2472718"/>
              <a:gd name="connsiteY7" fmla="*/ 1747798 h 2250520"/>
              <a:gd name="connsiteX8" fmla="*/ 1807846 w 2472718"/>
              <a:gd name="connsiteY8" fmla="*/ 2127808 h 2250520"/>
              <a:gd name="connsiteX9" fmla="*/ 1225955 w 2472718"/>
              <a:gd name="connsiteY9" fmla="*/ 2151559 h 2250520"/>
              <a:gd name="connsiteX10" fmla="*/ 1130952 w 2472718"/>
              <a:gd name="connsiteY10" fmla="*/ 1534042 h 2250520"/>
              <a:gd name="connsiteX0" fmla="*/ 1071576 w 2472718"/>
              <a:gd name="connsiteY0" fmla="*/ 1280449 h 1961301"/>
              <a:gd name="connsiteX1" fmla="*/ 406557 w 2472718"/>
              <a:gd name="connsiteY1" fmla="*/ 1351701 h 1961301"/>
              <a:gd name="connsiteX2" fmla="*/ 62173 w 2472718"/>
              <a:gd name="connsiteY2" fmla="*/ 639181 h 1961301"/>
              <a:gd name="connsiteX3" fmla="*/ 779596 w 2472718"/>
              <a:gd name="connsiteY3" fmla="*/ 433999 h 1961301"/>
              <a:gd name="connsiteX4" fmla="*/ 947596 w 2472718"/>
              <a:gd name="connsiteY4" fmla="*/ 14000 h 1961301"/>
              <a:gd name="connsiteX5" fmla="*/ 1535591 w 2472718"/>
              <a:gd name="connsiteY5" fmla="*/ 349999 h 1961301"/>
              <a:gd name="connsiteX6" fmla="*/ 2354111 w 2472718"/>
              <a:gd name="connsiteY6" fmla="*/ 651057 h 1961301"/>
              <a:gd name="connsiteX7" fmla="*/ 2247233 w 2472718"/>
              <a:gd name="connsiteY7" fmla="*/ 1458579 h 1961301"/>
              <a:gd name="connsiteX8" fmla="*/ 1807846 w 2472718"/>
              <a:gd name="connsiteY8" fmla="*/ 1838589 h 1961301"/>
              <a:gd name="connsiteX9" fmla="*/ 1225955 w 2472718"/>
              <a:gd name="connsiteY9" fmla="*/ 1862340 h 1961301"/>
              <a:gd name="connsiteX10" fmla="*/ 1130952 w 2472718"/>
              <a:gd name="connsiteY10" fmla="*/ 1244823 h 1961301"/>
              <a:gd name="connsiteX0" fmla="*/ 1015576 w 2416718"/>
              <a:gd name="connsiteY0" fmla="*/ 1294449 h 1975301"/>
              <a:gd name="connsiteX1" fmla="*/ 350557 w 2416718"/>
              <a:gd name="connsiteY1" fmla="*/ 1365701 h 1975301"/>
              <a:gd name="connsiteX2" fmla="*/ 6173 w 2416718"/>
              <a:gd name="connsiteY2" fmla="*/ 653181 h 1975301"/>
              <a:gd name="connsiteX3" fmla="*/ 387600 w 2416718"/>
              <a:gd name="connsiteY3" fmla="*/ 531997 h 1975301"/>
              <a:gd name="connsiteX4" fmla="*/ 891596 w 2416718"/>
              <a:gd name="connsiteY4" fmla="*/ 28000 h 1975301"/>
              <a:gd name="connsiteX5" fmla="*/ 1479591 w 2416718"/>
              <a:gd name="connsiteY5" fmla="*/ 363999 h 1975301"/>
              <a:gd name="connsiteX6" fmla="*/ 2298111 w 2416718"/>
              <a:gd name="connsiteY6" fmla="*/ 665057 h 1975301"/>
              <a:gd name="connsiteX7" fmla="*/ 2191233 w 2416718"/>
              <a:gd name="connsiteY7" fmla="*/ 1472579 h 1975301"/>
              <a:gd name="connsiteX8" fmla="*/ 1751846 w 2416718"/>
              <a:gd name="connsiteY8" fmla="*/ 1852589 h 1975301"/>
              <a:gd name="connsiteX9" fmla="*/ 1169955 w 2416718"/>
              <a:gd name="connsiteY9" fmla="*/ 1876340 h 1975301"/>
              <a:gd name="connsiteX10" fmla="*/ 1074952 w 2416718"/>
              <a:gd name="connsiteY10" fmla="*/ 1258823 h 1975301"/>
              <a:gd name="connsiteX0" fmla="*/ 802148 w 2203290"/>
              <a:gd name="connsiteY0" fmla="*/ 1294449 h 1975301"/>
              <a:gd name="connsiteX1" fmla="*/ 137129 w 2203290"/>
              <a:gd name="connsiteY1" fmla="*/ 1365701 h 1975301"/>
              <a:gd name="connsiteX2" fmla="*/ 6174 w 2203290"/>
              <a:gd name="connsiteY2" fmla="*/ 783995 h 1975301"/>
              <a:gd name="connsiteX3" fmla="*/ 174172 w 2203290"/>
              <a:gd name="connsiteY3" fmla="*/ 531997 h 1975301"/>
              <a:gd name="connsiteX4" fmla="*/ 678168 w 2203290"/>
              <a:gd name="connsiteY4" fmla="*/ 28000 h 1975301"/>
              <a:gd name="connsiteX5" fmla="*/ 1266163 w 2203290"/>
              <a:gd name="connsiteY5" fmla="*/ 363999 h 1975301"/>
              <a:gd name="connsiteX6" fmla="*/ 2084683 w 2203290"/>
              <a:gd name="connsiteY6" fmla="*/ 665057 h 1975301"/>
              <a:gd name="connsiteX7" fmla="*/ 1977805 w 2203290"/>
              <a:gd name="connsiteY7" fmla="*/ 1472579 h 1975301"/>
              <a:gd name="connsiteX8" fmla="*/ 1538418 w 2203290"/>
              <a:gd name="connsiteY8" fmla="*/ 1852589 h 1975301"/>
              <a:gd name="connsiteX9" fmla="*/ 956527 w 2203290"/>
              <a:gd name="connsiteY9" fmla="*/ 1876340 h 1975301"/>
              <a:gd name="connsiteX10" fmla="*/ 861524 w 2203290"/>
              <a:gd name="connsiteY10" fmla="*/ 1258823 h 1975301"/>
              <a:gd name="connsiteX0" fmla="*/ 802148 w 2203290"/>
              <a:gd name="connsiteY0" fmla="*/ 952627 h 1633479"/>
              <a:gd name="connsiteX1" fmla="*/ 137129 w 2203290"/>
              <a:gd name="connsiteY1" fmla="*/ 1023879 h 1633479"/>
              <a:gd name="connsiteX2" fmla="*/ 6174 w 2203290"/>
              <a:gd name="connsiteY2" fmla="*/ 442173 h 1633479"/>
              <a:gd name="connsiteX3" fmla="*/ 174172 w 2203290"/>
              <a:gd name="connsiteY3" fmla="*/ 190175 h 1633479"/>
              <a:gd name="connsiteX4" fmla="*/ 762167 w 2203290"/>
              <a:gd name="connsiteY4" fmla="*/ 190175 h 1633479"/>
              <a:gd name="connsiteX5" fmla="*/ 1266163 w 2203290"/>
              <a:gd name="connsiteY5" fmla="*/ 22177 h 1633479"/>
              <a:gd name="connsiteX6" fmla="*/ 2084683 w 2203290"/>
              <a:gd name="connsiteY6" fmla="*/ 323235 h 1633479"/>
              <a:gd name="connsiteX7" fmla="*/ 1977805 w 2203290"/>
              <a:gd name="connsiteY7" fmla="*/ 1130757 h 1633479"/>
              <a:gd name="connsiteX8" fmla="*/ 1538418 w 2203290"/>
              <a:gd name="connsiteY8" fmla="*/ 1510767 h 1633479"/>
              <a:gd name="connsiteX9" fmla="*/ 956527 w 2203290"/>
              <a:gd name="connsiteY9" fmla="*/ 1534518 h 1633479"/>
              <a:gd name="connsiteX10" fmla="*/ 861524 w 2203290"/>
              <a:gd name="connsiteY10" fmla="*/ 917001 h 1633479"/>
              <a:gd name="connsiteX0" fmla="*/ 802148 w 1981181"/>
              <a:gd name="connsiteY0" fmla="*/ 972448 h 1653300"/>
              <a:gd name="connsiteX1" fmla="*/ 137129 w 1981181"/>
              <a:gd name="connsiteY1" fmla="*/ 1043700 h 1653300"/>
              <a:gd name="connsiteX2" fmla="*/ 6174 w 1981181"/>
              <a:gd name="connsiteY2" fmla="*/ 461994 h 1653300"/>
              <a:gd name="connsiteX3" fmla="*/ 174172 w 1981181"/>
              <a:gd name="connsiteY3" fmla="*/ 209996 h 1653300"/>
              <a:gd name="connsiteX4" fmla="*/ 762167 w 1981181"/>
              <a:gd name="connsiteY4" fmla="*/ 209996 h 1653300"/>
              <a:gd name="connsiteX5" fmla="*/ 1266163 w 1981181"/>
              <a:gd name="connsiteY5" fmla="*/ 41998 h 1653300"/>
              <a:gd name="connsiteX6" fmla="*/ 1518160 w 1981181"/>
              <a:gd name="connsiteY6" fmla="*/ 461993 h 1653300"/>
              <a:gd name="connsiteX7" fmla="*/ 1977805 w 1981181"/>
              <a:gd name="connsiteY7" fmla="*/ 1150578 h 1653300"/>
              <a:gd name="connsiteX8" fmla="*/ 1538418 w 1981181"/>
              <a:gd name="connsiteY8" fmla="*/ 1530588 h 1653300"/>
              <a:gd name="connsiteX9" fmla="*/ 956527 w 1981181"/>
              <a:gd name="connsiteY9" fmla="*/ 1554339 h 1653300"/>
              <a:gd name="connsiteX10" fmla="*/ 861524 w 1981181"/>
              <a:gd name="connsiteY10" fmla="*/ 936822 h 1653300"/>
              <a:gd name="connsiteX0" fmla="*/ 802148 w 1773534"/>
              <a:gd name="connsiteY0" fmla="*/ 972449 h 1653301"/>
              <a:gd name="connsiteX1" fmla="*/ 137129 w 1773534"/>
              <a:gd name="connsiteY1" fmla="*/ 1043701 h 1653301"/>
              <a:gd name="connsiteX2" fmla="*/ 6174 w 1773534"/>
              <a:gd name="connsiteY2" fmla="*/ 461995 h 1653301"/>
              <a:gd name="connsiteX3" fmla="*/ 174172 w 1773534"/>
              <a:gd name="connsiteY3" fmla="*/ 209997 h 1653301"/>
              <a:gd name="connsiteX4" fmla="*/ 762167 w 1773534"/>
              <a:gd name="connsiteY4" fmla="*/ 209997 h 1653301"/>
              <a:gd name="connsiteX5" fmla="*/ 1266163 w 1773534"/>
              <a:gd name="connsiteY5" fmla="*/ 41999 h 1653301"/>
              <a:gd name="connsiteX6" fmla="*/ 1518160 w 1773534"/>
              <a:gd name="connsiteY6" fmla="*/ 461994 h 1653301"/>
              <a:gd name="connsiteX7" fmla="*/ 1770158 w 1773534"/>
              <a:gd name="connsiteY7" fmla="*/ 965993 h 1653301"/>
              <a:gd name="connsiteX8" fmla="*/ 1538418 w 1773534"/>
              <a:gd name="connsiteY8" fmla="*/ 1530589 h 1653301"/>
              <a:gd name="connsiteX9" fmla="*/ 956527 w 1773534"/>
              <a:gd name="connsiteY9" fmla="*/ 1554340 h 1653301"/>
              <a:gd name="connsiteX10" fmla="*/ 861524 w 1773534"/>
              <a:gd name="connsiteY10" fmla="*/ 936823 h 1653301"/>
              <a:gd name="connsiteX0" fmla="*/ 802148 w 1784158"/>
              <a:gd name="connsiteY0" fmla="*/ 972449 h 1629201"/>
              <a:gd name="connsiteX1" fmla="*/ 137129 w 1784158"/>
              <a:gd name="connsiteY1" fmla="*/ 1043701 h 1629201"/>
              <a:gd name="connsiteX2" fmla="*/ 6174 w 1784158"/>
              <a:gd name="connsiteY2" fmla="*/ 461995 h 1629201"/>
              <a:gd name="connsiteX3" fmla="*/ 174172 w 1784158"/>
              <a:gd name="connsiteY3" fmla="*/ 209997 h 1629201"/>
              <a:gd name="connsiteX4" fmla="*/ 762167 w 1784158"/>
              <a:gd name="connsiteY4" fmla="*/ 209997 h 1629201"/>
              <a:gd name="connsiteX5" fmla="*/ 1266163 w 1784158"/>
              <a:gd name="connsiteY5" fmla="*/ 41999 h 1629201"/>
              <a:gd name="connsiteX6" fmla="*/ 1518160 w 1784158"/>
              <a:gd name="connsiteY6" fmla="*/ 461994 h 1629201"/>
              <a:gd name="connsiteX7" fmla="*/ 1770158 w 1784158"/>
              <a:gd name="connsiteY7" fmla="*/ 965993 h 1629201"/>
              <a:gd name="connsiteX8" fmla="*/ 1434162 w 1784158"/>
              <a:gd name="connsiteY8" fmla="*/ 1385990 h 1629201"/>
              <a:gd name="connsiteX9" fmla="*/ 956527 w 1784158"/>
              <a:gd name="connsiteY9" fmla="*/ 1554340 h 1629201"/>
              <a:gd name="connsiteX10" fmla="*/ 861524 w 1784158"/>
              <a:gd name="connsiteY10" fmla="*/ 936823 h 1629201"/>
              <a:gd name="connsiteX0" fmla="*/ 802148 w 1784158"/>
              <a:gd name="connsiteY0" fmla="*/ 972449 h 1628849"/>
              <a:gd name="connsiteX1" fmla="*/ 137129 w 1784158"/>
              <a:gd name="connsiteY1" fmla="*/ 1043701 h 1628849"/>
              <a:gd name="connsiteX2" fmla="*/ 6174 w 1784158"/>
              <a:gd name="connsiteY2" fmla="*/ 461995 h 1628849"/>
              <a:gd name="connsiteX3" fmla="*/ 174172 w 1784158"/>
              <a:gd name="connsiteY3" fmla="*/ 209997 h 1628849"/>
              <a:gd name="connsiteX4" fmla="*/ 762167 w 1784158"/>
              <a:gd name="connsiteY4" fmla="*/ 209997 h 1628849"/>
              <a:gd name="connsiteX5" fmla="*/ 1266163 w 1784158"/>
              <a:gd name="connsiteY5" fmla="*/ 41999 h 1628849"/>
              <a:gd name="connsiteX6" fmla="*/ 1518160 w 1784158"/>
              <a:gd name="connsiteY6" fmla="*/ 461994 h 1628849"/>
              <a:gd name="connsiteX7" fmla="*/ 1770158 w 1784158"/>
              <a:gd name="connsiteY7" fmla="*/ 965993 h 1628849"/>
              <a:gd name="connsiteX8" fmla="*/ 1434162 w 1784158"/>
              <a:gd name="connsiteY8" fmla="*/ 1385990 h 1628849"/>
              <a:gd name="connsiteX9" fmla="*/ 1266163 w 1784158"/>
              <a:gd name="connsiteY9" fmla="*/ 1553988 h 1628849"/>
              <a:gd name="connsiteX10" fmla="*/ 861524 w 1784158"/>
              <a:gd name="connsiteY10" fmla="*/ 936823 h 1628849"/>
              <a:gd name="connsiteX0" fmla="*/ 802148 w 1798158"/>
              <a:gd name="connsiteY0" fmla="*/ 972449 h 1628849"/>
              <a:gd name="connsiteX1" fmla="*/ 137129 w 1798158"/>
              <a:gd name="connsiteY1" fmla="*/ 1043701 h 1628849"/>
              <a:gd name="connsiteX2" fmla="*/ 6174 w 1798158"/>
              <a:gd name="connsiteY2" fmla="*/ 461995 h 1628849"/>
              <a:gd name="connsiteX3" fmla="*/ 174172 w 1798158"/>
              <a:gd name="connsiteY3" fmla="*/ 209997 h 1628849"/>
              <a:gd name="connsiteX4" fmla="*/ 762167 w 1798158"/>
              <a:gd name="connsiteY4" fmla="*/ 209997 h 1628849"/>
              <a:gd name="connsiteX5" fmla="*/ 1266163 w 1798158"/>
              <a:gd name="connsiteY5" fmla="*/ 41999 h 1628849"/>
              <a:gd name="connsiteX6" fmla="*/ 1518160 w 1798158"/>
              <a:gd name="connsiteY6" fmla="*/ 461994 h 1628849"/>
              <a:gd name="connsiteX7" fmla="*/ 1770158 w 1798158"/>
              <a:gd name="connsiteY7" fmla="*/ 965993 h 1628849"/>
              <a:gd name="connsiteX8" fmla="*/ 1686159 w 1798158"/>
              <a:gd name="connsiteY8" fmla="*/ 1385990 h 1628849"/>
              <a:gd name="connsiteX9" fmla="*/ 1266163 w 1798158"/>
              <a:gd name="connsiteY9" fmla="*/ 1553988 h 1628849"/>
              <a:gd name="connsiteX10" fmla="*/ 861524 w 1798158"/>
              <a:gd name="connsiteY10" fmla="*/ 936823 h 1628849"/>
              <a:gd name="connsiteX0" fmla="*/ 802148 w 1784158"/>
              <a:gd name="connsiteY0" fmla="*/ 972449 h 1600849"/>
              <a:gd name="connsiteX1" fmla="*/ 137129 w 1784158"/>
              <a:gd name="connsiteY1" fmla="*/ 1043701 h 1600849"/>
              <a:gd name="connsiteX2" fmla="*/ 6174 w 1784158"/>
              <a:gd name="connsiteY2" fmla="*/ 461995 h 1600849"/>
              <a:gd name="connsiteX3" fmla="*/ 174172 w 1784158"/>
              <a:gd name="connsiteY3" fmla="*/ 209997 h 1600849"/>
              <a:gd name="connsiteX4" fmla="*/ 762167 w 1784158"/>
              <a:gd name="connsiteY4" fmla="*/ 209997 h 1600849"/>
              <a:gd name="connsiteX5" fmla="*/ 1266163 w 1784158"/>
              <a:gd name="connsiteY5" fmla="*/ 41999 h 1600849"/>
              <a:gd name="connsiteX6" fmla="*/ 1518160 w 1784158"/>
              <a:gd name="connsiteY6" fmla="*/ 461994 h 1600849"/>
              <a:gd name="connsiteX7" fmla="*/ 1770158 w 1784158"/>
              <a:gd name="connsiteY7" fmla="*/ 965993 h 1600849"/>
              <a:gd name="connsiteX8" fmla="*/ 1602160 w 1784158"/>
              <a:gd name="connsiteY8" fmla="*/ 1217992 h 1600849"/>
              <a:gd name="connsiteX9" fmla="*/ 1266163 w 1784158"/>
              <a:gd name="connsiteY9" fmla="*/ 1553988 h 1600849"/>
              <a:gd name="connsiteX10" fmla="*/ 861524 w 1784158"/>
              <a:gd name="connsiteY10" fmla="*/ 936823 h 1600849"/>
              <a:gd name="connsiteX0" fmla="*/ 802148 w 1784158"/>
              <a:gd name="connsiteY0" fmla="*/ 1000449 h 1628849"/>
              <a:gd name="connsiteX1" fmla="*/ 137129 w 1784158"/>
              <a:gd name="connsiteY1" fmla="*/ 1071701 h 1628849"/>
              <a:gd name="connsiteX2" fmla="*/ 6174 w 1784158"/>
              <a:gd name="connsiteY2" fmla="*/ 489995 h 1628849"/>
              <a:gd name="connsiteX3" fmla="*/ 174172 w 1784158"/>
              <a:gd name="connsiteY3" fmla="*/ 237997 h 1628849"/>
              <a:gd name="connsiteX4" fmla="*/ 510170 w 1784158"/>
              <a:gd name="connsiteY4" fmla="*/ 70000 h 1628849"/>
              <a:gd name="connsiteX5" fmla="*/ 1266163 w 1784158"/>
              <a:gd name="connsiteY5" fmla="*/ 69999 h 1628849"/>
              <a:gd name="connsiteX6" fmla="*/ 1518160 w 1784158"/>
              <a:gd name="connsiteY6" fmla="*/ 489994 h 1628849"/>
              <a:gd name="connsiteX7" fmla="*/ 1770158 w 1784158"/>
              <a:gd name="connsiteY7" fmla="*/ 993993 h 1628849"/>
              <a:gd name="connsiteX8" fmla="*/ 1602160 w 1784158"/>
              <a:gd name="connsiteY8" fmla="*/ 1245992 h 1628849"/>
              <a:gd name="connsiteX9" fmla="*/ 1266163 w 1784158"/>
              <a:gd name="connsiteY9" fmla="*/ 1581988 h 1628849"/>
              <a:gd name="connsiteX10" fmla="*/ 861524 w 1784158"/>
              <a:gd name="connsiteY10" fmla="*/ 964823 h 1628849"/>
              <a:gd name="connsiteX0" fmla="*/ 802148 w 1798158"/>
              <a:gd name="connsiteY0" fmla="*/ 1000449 h 1628849"/>
              <a:gd name="connsiteX1" fmla="*/ 137129 w 1798158"/>
              <a:gd name="connsiteY1" fmla="*/ 1071701 h 1628849"/>
              <a:gd name="connsiteX2" fmla="*/ 6174 w 1798158"/>
              <a:gd name="connsiteY2" fmla="*/ 489995 h 1628849"/>
              <a:gd name="connsiteX3" fmla="*/ 174172 w 1798158"/>
              <a:gd name="connsiteY3" fmla="*/ 237997 h 1628849"/>
              <a:gd name="connsiteX4" fmla="*/ 510170 w 1798158"/>
              <a:gd name="connsiteY4" fmla="*/ 70000 h 1628849"/>
              <a:gd name="connsiteX5" fmla="*/ 1266163 w 1798158"/>
              <a:gd name="connsiteY5" fmla="*/ 69999 h 1628849"/>
              <a:gd name="connsiteX6" fmla="*/ 1434161 w 1798158"/>
              <a:gd name="connsiteY6" fmla="*/ 489997 h 1628849"/>
              <a:gd name="connsiteX7" fmla="*/ 1770158 w 1798158"/>
              <a:gd name="connsiteY7" fmla="*/ 993993 h 1628849"/>
              <a:gd name="connsiteX8" fmla="*/ 1602160 w 1798158"/>
              <a:gd name="connsiteY8" fmla="*/ 1245992 h 1628849"/>
              <a:gd name="connsiteX9" fmla="*/ 1266163 w 1798158"/>
              <a:gd name="connsiteY9" fmla="*/ 1581988 h 1628849"/>
              <a:gd name="connsiteX10" fmla="*/ 861524 w 1798158"/>
              <a:gd name="connsiteY10" fmla="*/ 964823 h 1628849"/>
              <a:gd name="connsiteX0" fmla="*/ 769682 w 1765692"/>
              <a:gd name="connsiteY0" fmla="*/ 1000449 h 1628849"/>
              <a:gd name="connsiteX1" fmla="*/ 104663 w 1765692"/>
              <a:gd name="connsiteY1" fmla="*/ 1071701 h 1628849"/>
              <a:gd name="connsiteX2" fmla="*/ 141707 w 1765692"/>
              <a:gd name="connsiteY2" fmla="*/ 657995 h 1628849"/>
              <a:gd name="connsiteX3" fmla="*/ 141706 w 1765692"/>
              <a:gd name="connsiteY3" fmla="*/ 237997 h 1628849"/>
              <a:gd name="connsiteX4" fmla="*/ 477704 w 1765692"/>
              <a:gd name="connsiteY4" fmla="*/ 70000 h 1628849"/>
              <a:gd name="connsiteX5" fmla="*/ 1233697 w 1765692"/>
              <a:gd name="connsiteY5" fmla="*/ 69999 h 1628849"/>
              <a:gd name="connsiteX6" fmla="*/ 1401695 w 1765692"/>
              <a:gd name="connsiteY6" fmla="*/ 489997 h 1628849"/>
              <a:gd name="connsiteX7" fmla="*/ 1737692 w 1765692"/>
              <a:gd name="connsiteY7" fmla="*/ 993993 h 1628849"/>
              <a:gd name="connsiteX8" fmla="*/ 1569694 w 1765692"/>
              <a:gd name="connsiteY8" fmla="*/ 1245992 h 1628849"/>
              <a:gd name="connsiteX9" fmla="*/ 1233697 w 1765692"/>
              <a:gd name="connsiteY9" fmla="*/ 1581988 h 1628849"/>
              <a:gd name="connsiteX10" fmla="*/ 829058 w 1765692"/>
              <a:gd name="connsiteY10" fmla="*/ 964823 h 162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692" h="1628849">
                <a:moveTo>
                  <a:pt x="769682" y="1000449"/>
                </a:moveTo>
                <a:cubicBezTo>
                  <a:pt x="521289" y="1089514"/>
                  <a:pt x="209325" y="1128777"/>
                  <a:pt x="104663" y="1071701"/>
                </a:cubicBezTo>
                <a:cubicBezTo>
                  <a:pt x="1" y="1014625"/>
                  <a:pt x="135533" y="796946"/>
                  <a:pt x="141707" y="657995"/>
                </a:cubicBezTo>
                <a:cubicBezTo>
                  <a:pt x="147881" y="519044"/>
                  <a:pt x="85707" y="335996"/>
                  <a:pt x="141706" y="237997"/>
                </a:cubicBezTo>
                <a:cubicBezTo>
                  <a:pt x="197705" y="139998"/>
                  <a:pt x="295706" y="98000"/>
                  <a:pt x="477704" y="70000"/>
                </a:cubicBezTo>
                <a:cubicBezTo>
                  <a:pt x="659702" y="42000"/>
                  <a:pt x="1079699" y="0"/>
                  <a:pt x="1233697" y="69999"/>
                </a:cubicBezTo>
                <a:cubicBezTo>
                  <a:pt x="1387695" y="139998"/>
                  <a:pt x="1317696" y="335998"/>
                  <a:pt x="1401695" y="489997"/>
                </a:cubicBezTo>
                <a:cubicBezTo>
                  <a:pt x="1485694" y="643996"/>
                  <a:pt x="1709692" y="867994"/>
                  <a:pt x="1737692" y="993993"/>
                </a:cubicBezTo>
                <a:cubicBezTo>
                  <a:pt x="1765692" y="1119992"/>
                  <a:pt x="1653693" y="1147993"/>
                  <a:pt x="1569694" y="1245992"/>
                </a:cubicBezTo>
                <a:cubicBezTo>
                  <a:pt x="1485695" y="1343991"/>
                  <a:pt x="1357136" y="1628849"/>
                  <a:pt x="1233697" y="1581988"/>
                </a:cubicBezTo>
                <a:cubicBezTo>
                  <a:pt x="1110258" y="1535127"/>
                  <a:pt x="820151" y="1224101"/>
                  <a:pt x="829058" y="964823"/>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lIns="82936" tIns="41469" rIns="82936" bIns="41469" anchor="ctr"/>
          <a:lstStyle/>
          <a:p>
            <a:pPr algn="ctr">
              <a:defRPr/>
            </a:pPr>
            <a:endParaRPr lang="en-US"/>
          </a:p>
        </p:txBody>
      </p:sp>
      <p:sp>
        <p:nvSpPr>
          <p:cNvPr id="43" name="TextBox 42"/>
          <p:cNvSpPr txBox="1"/>
          <p:nvPr/>
        </p:nvSpPr>
        <p:spPr>
          <a:xfrm>
            <a:off x="5029200" y="1447800"/>
            <a:ext cx="1978885" cy="576190"/>
          </a:xfrm>
          <a:prstGeom prst="rect">
            <a:avLst/>
          </a:prstGeom>
          <a:noFill/>
        </p:spPr>
        <p:txBody>
          <a:bodyPr wrap="none" lIns="82936" tIns="41469" rIns="82936" bIns="41469">
            <a:spAutoFit/>
          </a:bodyPr>
          <a:lstStyle/>
          <a:p>
            <a:pPr>
              <a:defRPr/>
            </a:pPr>
            <a:r>
              <a:rPr lang="en-GB" sz="3200" b="1" i="1" dirty="0">
                <a:solidFill>
                  <a:schemeClr val="accent2">
                    <a:lumMod val="75000"/>
                  </a:schemeClr>
                </a:solidFill>
              </a:rPr>
              <a:t>PCV (</a:t>
            </a:r>
            <a:r>
              <a:rPr lang="en-GB" sz="3200" b="1" i="1" dirty="0" err="1">
                <a:solidFill>
                  <a:schemeClr val="accent2">
                    <a:lumMod val="75000"/>
                  </a:schemeClr>
                </a:solidFill>
              </a:rPr>
              <a:t>az,el</a:t>
            </a:r>
            <a:r>
              <a:rPr lang="en-GB" sz="3200" b="1" i="1" dirty="0">
                <a:solidFill>
                  <a:schemeClr val="accent2">
                    <a:lumMod val="75000"/>
                  </a:schemeClr>
                </a:solidFill>
              </a:rPr>
              <a:t>)</a:t>
            </a:r>
            <a:endParaRPr lang="en-US" sz="3200" b="1" dirty="0">
              <a:solidFill>
                <a:schemeClr val="accent2">
                  <a:lumMod val="75000"/>
                </a:schemeClr>
              </a:solidFill>
            </a:endParaRPr>
          </a:p>
        </p:txBody>
      </p:sp>
      <p:sp>
        <p:nvSpPr>
          <p:cNvPr id="36" name="Content Placeholder 35"/>
          <p:cNvSpPr>
            <a:spLocks noGrp="1"/>
          </p:cNvSpPr>
          <p:nvPr>
            <p:ph idx="1"/>
          </p:nvPr>
        </p:nvSpPr>
        <p:spPr>
          <a:xfrm>
            <a:off x="457200" y="1600200"/>
            <a:ext cx="4343400" cy="4525963"/>
          </a:xfrm>
        </p:spPr>
        <p:txBody>
          <a:bodyPr/>
          <a:lstStyle/>
          <a:p>
            <a:r>
              <a:rPr lang="en-US" dirty="0" smtClean="0"/>
              <a:t>PTU:</a:t>
            </a:r>
          </a:p>
          <a:p>
            <a:pPr lvl="1"/>
            <a:r>
              <a:rPr lang="en-US" i="1" dirty="0" smtClean="0"/>
              <a:t>A priori</a:t>
            </a:r>
            <a:r>
              <a:rPr lang="en-US" dirty="0" smtClean="0"/>
              <a:t> position</a:t>
            </a:r>
          </a:p>
          <a:p>
            <a:pPr lvl="1"/>
            <a:r>
              <a:rPr lang="en-US" dirty="0" smtClean="0"/>
              <a:t>Frame rotation(s) between robot and local frame</a:t>
            </a:r>
          </a:p>
          <a:p>
            <a:pPr lvl="1"/>
            <a:r>
              <a:rPr lang="en-US" dirty="0" smtClean="0"/>
              <a:t>Rotation arm length</a:t>
            </a:r>
          </a:p>
          <a:p>
            <a:r>
              <a:rPr lang="en-US" dirty="0" smtClean="0"/>
              <a:t>Phase windup (antenna motion)</a:t>
            </a:r>
          </a:p>
          <a:p>
            <a:r>
              <a:rPr lang="en-US" dirty="0" smtClean="0"/>
              <a:t>GPS/PC clock offsets</a:t>
            </a:r>
          </a:p>
        </p:txBody>
      </p:sp>
      <p:sp>
        <p:nvSpPr>
          <p:cNvPr id="45" name="Slide Number Placeholder 44"/>
          <p:cNvSpPr>
            <a:spLocks noGrp="1"/>
          </p:cNvSpPr>
          <p:nvPr>
            <p:ph type="sldNum" sz="quarter" idx="12"/>
          </p:nvPr>
        </p:nvSpPr>
        <p:spPr/>
        <p:txBody>
          <a:bodyPr/>
          <a:lstStyle/>
          <a:p>
            <a:pPr>
              <a:defRPr/>
            </a:pPr>
            <a:fld id="{07F78AA1-1663-44D5-9C7A-BCDF66DAE6CC}" type="slidenum">
              <a:rPr lang="en-US" smtClean="0"/>
              <a:pPr>
                <a:defRPr/>
              </a:pPr>
              <a:t>14</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513" grpId="0"/>
      <p:bldP spid="21514" grpId="0"/>
      <p:bldP spid="21515" grpId="0"/>
      <p:bldP spid="41" grpId="0"/>
      <p:bldP spid="40"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Setup</a:t>
            </a:r>
            <a:endParaRPr lang="en-US" i="1" dirty="0"/>
          </a:p>
        </p:txBody>
      </p:sp>
      <p:sp>
        <p:nvSpPr>
          <p:cNvPr id="4" name="Content Placeholder 3"/>
          <p:cNvSpPr>
            <a:spLocks noGrp="1"/>
          </p:cNvSpPr>
          <p:nvPr>
            <p:ph sz="half" idx="1"/>
          </p:nvPr>
        </p:nvSpPr>
        <p:spPr>
          <a:xfrm>
            <a:off x="457200" y="1417637"/>
            <a:ext cx="4038600" cy="4525963"/>
          </a:xfrm>
        </p:spPr>
        <p:txBody>
          <a:bodyPr/>
          <a:lstStyle/>
          <a:p>
            <a:r>
              <a:rPr lang="en-US" i="1" dirty="0" smtClean="0"/>
              <a:t>Carrier phase single differences</a:t>
            </a:r>
          </a:p>
          <a:p>
            <a:r>
              <a:rPr lang="en-US" dirty="0" smtClean="0"/>
              <a:t>Short baseline (5 m)</a:t>
            </a:r>
          </a:p>
          <a:p>
            <a:r>
              <a:rPr lang="en-US" dirty="0" smtClean="0"/>
              <a:t>Simplified multipath environment</a:t>
            </a:r>
          </a:p>
          <a:p>
            <a:r>
              <a:rPr lang="en-US" dirty="0" smtClean="0"/>
              <a:t>Common clock (heading receiver)</a:t>
            </a:r>
          </a:p>
          <a:p>
            <a:endParaRPr lang="en-US" sz="2000" dirty="0" smtClean="0"/>
          </a:p>
          <a:p>
            <a:r>
              <a:rPr lang="en-US" dirty="0" smtClean="0"/>
              <a:t>Remaining factors = phase centers (ref, test), </a:t>
            </a:r>
            <a:r>
              <a:rPr lang="en-US" sz="2000" dirty="0" smtClean="0"/>
              <a:t>differential multipath, hardware bias</a:t>
            </a:r>
            <a:endParaRPr lang="en-US" dirty="0" smtClean="0"/>
          </a:p>
        </p:txBody>
      </p:sp>
      <p:pic>
        <p:nvPicPr>
          <p:cNvPr id="9" name="Content Placeholder 8" descr="shortPiers_far.JPG"/>
          <p:cNvPicPr>
            <a:picLocks noGrp="1" noChangeAspect="1"/>
          </p:cNvPicPr>
          <p:nvPr>
            <p:ph sz="half" idx="2"/>
          </p:nvPr>
        </p:nvPicPr>
        <p:blipFill>
          <a:blip r:embed="rId3" cstate="print"/>
          <a:stretch>
            <a:fillRect/>
          </a:stretch>
        </p:blipFill>
        <p:spPr>
          <a:xfrm>
            <a:off x="4495800" y="1905000"/>
            <a:ext cx="4039200" cy="302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lide Number Placeholder 11"/>
          <p:cNvSpPr>
            <a:spLocks noGrp="1"/>
          </p:cNvSpPr>
          <p:nvPr>
            <p:ph type="sldNum" sz="quarter" idx="12"/>
          </p:nvPr>
        </p:nvSpPr>
        <p:spPr/>
        <p:txBody>
          <a:bodyPr/>
          <a:lstStyle/>
          <a:p>
            <a:pPr>
              <a:defRPr/>
            </a:pPr>
            <a:fld id="{BE91A293-F760-4C6A-9954-394A3223D0DF}" type="slidenum">
              <a:rPr lang="en-US" smtClean="0"/>
              <a:pPr>
                <a:defRPr/>
              </a:pPr>
              <a:t>15</a:t>
            </a:fld>
            <a:endParaRPr lang="en-US"/>
          </a:p>
        </p:txBody>
      </p:sp>
      <p:sp>
        <p:nvSpPr>
          <p:cNvPr id="6" name="Oval 5"/>
          <p:cNvSpPr/>
          <p:nvPr/>
        </p:nvSpPr>
        <p:spPr>
          <a:xfrm>
            <a:off x="2895600" y="5486400"/>
            <a:ext cx="762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Time Difference of Single Differences</a:t>
            </a:r>
            <a:endParaRPr lang="en-US" dirty="0"/>
          </a:p>
        </p:txBody>
      </p:sp>
      <p:sp>
        <p:nvSpPr>
          <p:cNvPr id="3" name="Content Placeholder 2"/>
          <p:cNvSpPr>
            <a:spLocks noGrp="1"/>
          </p:cNvSpPr>
          <p:nvPr>
            <p:ph sz="half" idx="1"/>
          </p:nvPr>
        </p:nvSpPr>
        <p:spPr>
          <a:xfrm>
            <a:off x="457200" y="2286000"/>
            <a:ext cx="4038600" cy="3840163"/>
          </a:xfrm>
        </p:spPr>
        <p:txBody>
          <a:bodyPr/>
          <a:lstStyle/>
          <a:p>
            <a:pPr>
              <a:buNone/>
            </a:pPr>
            <a:r>
              <a:rPr lang="en-US" sz="2900" dirty="0" smtClean="0"/>
              <a:t>Closely spaced time pairs + robot motion = </a:t>
            </a:r>
          </a:p>
          <a:p>
            <a:r>
              <a:rPr lang="en-US" sz="2400" dirty="0" smtClean="0"/>
              <a:t>PCO/PCV at reference antenna removed</a:t>
            </a:r>
          </a:p>
          <a:p>
            <a:r>
              <a:rPr lang="en-US" sz="2400" dirty="0" smtClean="0"/>
              <a:t>slowly varying biases (differential MP, hardware bias) minimized</a:t>
            </a:r>
            <a:endParaRPr lang="en-US" sz="1800" dirty="0" smtClean="0"/>
          </a:p>
        </p:txBody>
      </p:sp>
      <p:grpSp>
        <p:nvGrpSpPr>
          <p:cNvPr id="44" name="Group 43"/>
          <p:cNvGrpSpPr/>
          <p:nvPr/>
        </p:nvGrpSpPr>
        <p:grpSpPr>
          <a:xfrm>
            <a:off x="4267200" y="2895600"/>
            <a:ext cx="4354562" cy="2281067"/>
            <a:chOff x="4433760" y="1562696"/>
            <a:chExt cx="4354562" cy="2281067"/>
          </a:xfrm>
        </p:grpSpPr>
        <p:grpSp>
          <p:nvGrpSpPr>
            <p:cNvPr id="4" name="Group 8"/>
            <p:cNvGrpSpPr/>
            <p:nvPr/>
          </p:nvGrpSpPr>
          <p:grpSpPr>
            <a:xfrm>
              <a:off x="4917600" y="3498127"/>
              <a:ext cx="1036800" cy="345636"/>
              <a:chOff x="5802312" y="2713037"/>
              <a:chExt cx="1143000" cy="381000"/>
            </a:xfrm>
            <a:solidFill>
              <a:schemeClr val="accent2"/>
            </a:solidFill>
          </p:grpSpPr>
          <p:sp>
            <p:nvSpPr>
              <p:cNvPr id="7" name="Oval 6"/>
              <p:cNvSpPr/>
              <p:nvPr/>
            </p:nvSpPr>
            <p:spPr>
              <a:xfrm>
                <a:off x="6183312" y="2713037"/>
                <a:ext cx="381000" cy="304800"/>
              </a:xfrm>
              <a:prstGeom prst="ellipse">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2312" y="2865437"/>
                <a:ext cx="1143000" cy="228600"/>
              </a:xfrm>
              <a:prstGeom prst="rect">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4433760" y="3843763"/>
              <a:ext cx="359424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51"/>
            <p:cNvGrpSpPr/>
            <p:nvPr/>
          </p:nvGrpSpPr>
          <p:grpSpPr>
            <a:xfrm>
              <a:off x="5436001" y="1562696"/>
              <a:ext cx="3352321" cy="2281067"/>
              <a:chOff x="5992812" y="1722583"/>
              <a:chExt cx="3695701" cy="2514454"/>
            </a:xfrm>
          </p:grpSpPr>
          <p:sp>
            <p:nvSpPr>
              <p:cNvPr id="31" name="Freeform 30"/>
              <p:cNvSpPr/>
              <p:nvPr/>
            </p:nvSpPr>
            <p:spPr>
              <a:xfrm>
                <a:off x="6661151" y="1874837"/>
                <a:ext cx="3027362" cy="1219200"/>
              </a:xfrm>
              <a:custGeom>
                <a:avLst/>
                <a:gdLst>
                  <a:gd name="connsiteX0" fmla="*/ 0 w 3419475"/>
                  <a:gd name="connsiteY0" fmla="*/ 11112 h 1611312"/>
                  <a:gd name="connsiteX1" fmla="*/ 1381125 w 3419475"/>
                  <a:gd name="connsiteY1" fmla="*/ 134937 h 1611312"/>
                  <a:gd name="connsiteX2" fmla="*/ 2647950 w 3419475"/>
                  <a:gd name="connsiteY2" fmla="*/ 820737 h 1611312"/>
                  <a:gd name="connsiteX3" fmla="*/ 3419475 w 3419475"/>
                  <a:gd name="connsiteY3" fmla="*/ 1611312 h 1611312"/>
                  <a:gd name="connsiteX4" fmla="*/ 3419475 w 3419475"/>
                  <a:gd name="connsiteY4" fmla="*/ 1611312 h 161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9475" h="1611312">
                    <a:moveTo>
                      <a:pt x="0" y="11112"/>
                    </a:moveTo>
                    <a:cubicBezTo>
                      <a:pt x="469900" y="5556"/>
                      <a:pt x="939800" y="0"/>
                      <a:pt x="1381125" y="134937"/>
                    </a:cubicBezTo>
                    <a:cubicBezTo>
                      <a:pt x="1822450" y="269874"/>
                      <a:pt x="2308225" y="574675"/>
                      <a:pt x="2647950" y="820737"/>
                    </a:cubicBezTo>
                    <a:cubicBezTo>
                      <a:pt x="2987675" y="1066799"/>
                      <a:pt x="3419475" y="1611312"/>
                      <a:pt x="3419475" y="1611312"/>
                    </a:cubicBezTo>
                    <a:lnTo>
                      <a:pt x="3419475" y="1611312"/>
                    </a:lnTo>
                  </a:path>
                </a:pathLst>
              </a:cu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9"/>
              <p:cNvGrpSpPr/>
              <p:nvPr/>
            </p:nvGrpSpPr>
            <p:grpSpPr>
              <a:xfrm>
                <a:off x="7554912" y="3856037"/>
                <a:ext cx="1143000" cy="381000"/>
                <a:chOff x="5802312" y="2713037"/>
                <a:chExt cx="1143000" cy="381000"/>
              </a:xfrm>
              <a:solidFill>
                <a:schemeClr val="accent2"/>
              </a:solidFill>
            </p:grpSpPr>
            <p:sp>
              <p:nvSpPr>
                <p:cNvPr id="11" name="Oval 10"/>
                <p:cNvSpPr/>
                <p:nvPr/>
              </p:nvSpPr>
              <p:spPr>
                <a:xfrm>
                  <a:off x="6183312" y="2713037"/>
                  <a:ext cx="381000" cy="304800"/>
                </a:xfrm>
                <a:prstGeom prst="ellipse">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02312" y="2865437"/>
                  <a:ext cx="1143000" cy="228600"/>
                </a:xfrm>
                <a:prstGeom prst="rect">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5"/>
              <p:cNvGrpSpPr/>
              <p:nvPr/>
            </p:nvGrpSpPr>
            <p:grpSpPr>
              <a:xfrm rot="1417118">
                <a:off x="7379634" y="1722583"/>
                <a:ext cx="762000" cy="457200"/>
                <a:chOff x="8469312" y="1722437"/>
                <a:chExt cx="762000" cy="457200"/>
              </a:xfrm>
            </p:grpSpPr>
            <p:sp>
              <p:nvSpPr>
                <p:cNvPr id="13" name="Oval 12"/>
                <p:cNvSpPr/>
                <p:nvPr/>
              </p:nvSpPr>
              <p:spPr>
                <a:xfrm>
                  <a:off x="8697912" y="1798637"/>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02712" y="1722437"/>
                  <a:ext cx="228600" cy="457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69312" y="1722437"/>
                  <a:ext cx="228600" cy="457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p:cNvCxnSpPr>
                <a:endCxn id="6" idx="0"/>
              </p:cNvCxnSpPr>
              <p:nvPr/>
            </p:nvCxnSpPr>
            <p:spPr>
              <a:xfrm rot="5400000">
                <a:off x="5668962" y="2808287"/>
                <a:ext cx="1524000" cy="876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859712" y="3170237"/>
                <a:ext cx="10668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 name="Group 52"/>
          <p:cNvGrpSpPr/>
          <p:nvPr/>
        </p:nvGrpSpPr>
        <p:grpSpPr>
          <a:xfrm>
            <a:off x="5257800" y="2895600"/>
            <a:ext cx="3015360" cy="2626703"/>
            <a:chOff x="5649911" y="4922983"/>
            <a:chExt cx="3324225" cy="2895454"/>
          </a:xfrm>
        </p:grpSpPr>
        <p:grpSp>
          <p:nvGrpSpPr>
            <p:cNvPr id="16" name="Group 34"/>
            <p:cNvGrpSpPr/>
            <p:nvPr/>
          </p:nvGrpSpPr>
          <p:grpSpPr>
            <a:xfrm rot="3261994">
              <a:off x="7229473" y="7056437"/>
              <a:ext cx="1143000" cy="381000"/>
              <a:chOff x="5802312" y="2713037"/>
              <a:chExt cx="1143000" cy="381000"/>
            </a:xfrm>
            <a:solidFill>
              <a:schemeClr val="accent2"/>
            </a:solidFill>
          </p:grpSpPr>
          <p:sp>
            <p:nvSpPr>
              <p:cNvPr id="36" name="Oval 35"/>
              <p:cNvSpPr/>
              <p:nvPr/>
            </p:nvSpPr>
            <p:spPr>
              <a:xfrm>
                <a:off x="6183312" y="2713037"/>
                <a:ext cx="381000" cy="304800"/>
              </a:xfrm>
              <a:prstGeom prst="ellipse">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802312" y="2865437"/>
                <a:ext cx="1143000" cy="228600"/>
              </a:xfrm>
              <a:prstGeom prst="rect">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7"/>
            <p:cNvGrpSpPr/>
            <p:nvPr/>
          </p:nvGrpSpPr>
          <p:grpSpPr>
            <a:xfrm rot="1417118">
              <a:off x="7054195" y="4922983"/>
              <a:ext cx="762000" cy="457200"/>
              <a:chOff x="8469312" y="1722437"/>
              <a:chExt cx="762000" cy="457200"/>
            </a:xfrm>
            <a:solidFill>
              <a:schemeClr val="bg1">
                <a:lumMod val="85000"/>
              </a:schemeClr>
            </a:solidFill>
          </p:grpSpPr>
          <p:sp>
            <p:nvSpPr>
              <p:cNvPr id="39" name="Oval 38"/>
              <p:cNvSpPr/>
              <p:nvPr/>
            </p:nvSpPr>
            <p:spPr>
              <a:xfrm>
                <a:off x="8697912" y="1798637"/>
                <a:ext cx="304800" cy="3048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002712" y="1722437"/>
                <a:ext cx="228600" cy="45720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469312" y="1722437"/>
                <a:ext cx="228600" cy="45720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p:nvPr/>
          </p:nvCxnSpPr>
          <p:spPr>
            <a:xfrm rot="5400000">
              <a:off x="5343523" y="6008687"/>
              <a:ext cx="1524000" cy="87630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7859712" y="7056581"/>
              <a:ext cx="1114424" cy="152255"/>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43"/>
            <p:cNvGrpSpPr/>
            <p:nvPr/>
          </p:nvGrpSpPr>
          <p:grpSpPr>
            <a:xfrm rot="1417118">
              <a:off x="7309785" y="4980133"/>
              <a:ext cx="762000" cy="457200"/>
              <a:chOff x="8469312" y="1722437"/>
              <a:chExt cx="762000" cy="457200"/>
            </a:xfrm>
          </p:grpSpPr>
          <p:sp>
            <p:nvSpPr>
              <p:cNvPr id="45" name="Oval 44"/>
              <p:cNvSpPr/>
              <p:nvPr/>
            </p:nvSpPr>
            <p:spPr>
              <a:xfrm>
                <a:off x="8697912" y="1798637"/>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002712" y="1722437"/>
                <a:ext cx="228600" cy="457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469312" y="1722437"/>
                <a:ext cx="228600" cy="457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p:cNvCxnSpPr/>
            <p:nvPr/>
          </p:nvCxnSpPr>
          <p:spPr>
            <a:xfrm rot="5400000">
              <a:off x="5488781" y="5922168"/>
              <a:ext cx="1447800" cy="11255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7745413" y="6256338"/>
              <a:ext cx="1066799"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a:spLocks noGrp="1"/>
          </p:cNvSpPr>
          <p:nvPr>
            <p:ph type="sldNum" sz="quarter" idx="12"/>
          </p:nvPr>
        </p:nvSpPr>
        <p:spPr/>
        <p:txBody>
          <a:bodyPr/>
          <a:lstStyle/>
          <a:p>
            <a:pPr>
              <a:defRPr/>
            </a:pPr>
            <a:fld id="{BE91A293-F760-4C6A-9954-394A3223D0DF}" type="slidenum">
              <a:rPr lang="en-US" smtClean="0"/>
              <a:pPr>
                <a:defRPr/>
              </a:pPr>
              <a:t>16</a:t>
            </a:fld>
            <a:endParaRPr lang="en-US"/>
          </a:p>
        </p:txBody>
      </p:sp>
      <p:sp>
        <p:nvSpPr>
          <p:cNvPr id="49" name="TextBox 48"/>
          <p:cNvSpPr txBox="1"/>
          <p:nvPr/>
        </p:nvSpPr>
        <p:spPr>
          <a:xfrm>
            <a:off x="4648200" y="5410200"/>
            <a:ext cx="1295400" cy="923330"/>
          </a:xfrm>
          <a:prstGeom prst="rect">
            <a:avLst/>
          </a:prstGeom>
          <a:noFill/>
        </p:spPr>
        <p:txBody>
          <a:bodyPr wrap="square" rtlCol="0">
            <a:spAutoFit/>
          </a:bodyPr>
          <a:lstStyle/>
          <a:p>
            <a:pPr algn="ctr"/>
            <a:r>
              <a:rPr lang="en-US" dirty="0" smtClean="0"/>
              <a:t>Fixed reference antenna</a:t>
            </a:r>
            <a:endParaRPr lang="en-US" dirty="0"/>
          </a:p>
        </p:txBody>
      </p:sp>
      <p:sp>
        <p:nvSpPr>
          <p:cNvPr id="54" name="TextBox 53"/>
          <p:cNvSpPr txBox="1"/>
          <p:nvPr/>
        </p:nvSpPr>
        <p:spPr>
          <a:xfrm>
            <a:off x="6553200" y="5638800"/>
            <a:ext cx="1295400" cy="646331"/>
          </a:xfrm>
          <a:prstGeom prst="rect">
            <a:avLst/>
          </a:prstGeom>
          <a:noFill/>
        </p:spPr>
        <p:txBody>
          <a:bodyPr wrap="square" rtlCol="0">
            <a:spAutoFit/>
          </a:bodyPr>
          <a:lstStyle/>
          <a:p>
            <a:pPr algn="ctr"/>
            <a:r>
              <a:rPr lang="en-US" dirty="0" smtClean="0"/>
              <a:t>Test antenna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29000" y="274638"/>
            <a:ext cx="5257800" cy="1143000"/>
          </a:xfrm>
        </p:spPr>
        <p:txBody>
          <a:bodyPr/>
          <a:lstStyle/>
          <a:p>
            <a:r>
              <a:rPr lang="en-US" dirty="0" smtClean="0"/>
              <a:t>Why Robot?</a:t>
            </a:r>
          </a:p>
        </p:txBody>
      </p:sp>
      <p:pic>
        <p:nvPicPr>
          <p:cNvPr id="14340" name="Content Placeholder 5" descr="rotated.all.png"/>
          <p:cNvPicPr>
            <a:picLocks noGrp="1" noChangeAspect="1"/>
          </p:cNvPicPr>
          <p:nvPr>
            <p:ph sz="half" idx="4294967295"/>
          </p:nvPr>
        </p:nvPicPr>
        <p:blipFill>
          <a:blip r:embed="rId2" cstate="print"/>
          <a:srcRect l="15001" r="11659" b="13656"/>
          <a:stretch>
            <a:fillRect/>
          </a:stretch>
        </p:blipFill>
        <p:spPr>
          <a:xfrm>
            <a:off x="5791200" y="2743200"/>
            <a:ext cx="3352800" cy="3948113"/>
          </a:xfrm>
        </p:spPr>
      </p:pic>
      <p:pic>
        <p:nvPicPr>
          <p:cNvPr id="5" name="Content Placeholder 7" descr="PTU_tilted.JPG"/>
          <p:cNvPicPr>
            <a:picLocks noChangeAspect="1"/>
          </p:cNvPicPr>
          <p:nvPr/>
        </p:nvPicPr>
        <p:blipFill>
          <a:blip r:embed="rId3" cstate="print"/>
          <a:srcRect/>
          <a:stretch>
            <a:fillRect/>
          </a:stretch>
        </p:blipFill>
        <p:spPr bwMode="auto">
          <a:xfrm>
            <a:off x="152400" y="609600"/>
            <a:ext cx="3326990" cy="2493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idx="1"/>
          </p:nvPr>
        </p:nvSpPr>
        <p:spPr>
          <a:xfrm>
            <a:off x="4114800" y="1295400"/>
            <a:ext cx="4191000" cy="2209799"/>
          </a:xfrm>
        </p:spPr>
        <p:txBody>
          <a:bodyPr/>
          <a:lstStyle/>
          <a:p>
            <a:r>
              <a:rPr lang="en-US" dirty="0" smtClean="0"/>
              <a:t>Introduce angle changes for TDSD</a:t>
            </a:r>
          </a:p>
        </p:txBody>
      </p:sp>
      <p:pic>
        <p:nvPicPr>
          <p:cNvPr id="7" name="Content Placeholder 4" descr="static.all.png"/>
          <p:cNvPicPr>
            <a:picLocks noChangeAspect="1"/>
          </p:cNvPicPr>
          <p:nvPr/>
        </p:nvPicPr>
        <p:blipFill>
          <a:blip r:embed="rId4" cstate="print"/>
          <a:srcRect l="13469" r="12452" b="15153"/>
          <a:stretch>
            <a:fillRect/>
          </a:stretch>
        </p:blipFill>
        <p:spPr bwMode="auto">
          <a:xfrm>
            <a:off x="2438400" y="2743200"/>
            <a:ext cx="3352800" cy="3840163"/>
          </a:xfrm>
          <a:prstGeom prst="rect">
            <a:avLst/>
          </a:prstGeom>
          <a:noFill/>
          <a:ln w="9525">
            <a:noFill/>
            <a:miter lim="800000"/>
            <a:headEnd/>
            <a:tailEnd/>
          </a:ln>
        </p:spPr>
      </p:pic>
      <p:sp>
        <p:nvSpPr>
          <p:cNvPr id="8" name="Content Placeholder 5"/>
          <p:cNvSpPr txBox="1">
            <a:spLocks/>
          </p:cNvSpPr>
          <p:nvPr/>
        </p:nvSpPr>
        <p:spPr bwMode="auto">
          <a:xfrm>
            <a:off x="152400" y="3962400"/>
            <a:ext cx="22860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Better spatial coverage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pPr>
              <a:defRPr/>
            </a:pPr>
            <a:fld id="{07F78AA1-1663-44D5-9C7A-BCDF66DAE6CC}"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Robot Limitations</a:t>
            </a:r>
            <a:endParaRPr lang="en-US" dirty="0"/>
          </a:p>
        </p:txBody>
      </p:sp>
      <p:sp>
        <p:nvSpPr>
          <p:cNvPr id="3" name="Content Placeholder 2"/>
          <p:cNvSpPr>
            <a:spLocks noGrp="1"/>
          </p:cNvSpPr>
          <p:nvPr>
            <p:ph idx="1"/>
          </p:nvPr>
        </p:nvSpPr>
        <p:spPr>
          <a:xfrm>
            <a:off x="457200" y="1600200"/>
            <a:ext cx="3276600" cy="4525963"/>
          </a:xfrm>
        </p:spPr>
        <p:txBody>
          <a:bodyPr/>
          <a:lstStyle/>
          <a:p>
            <a:r>
              <a:rPr lang="en-US" sz="2800" dirty="0" smtClean="0"/>
              <a:t>2-axis = cannot sample full angular range</a:t>
            </a:r>
          </a:p>
          <a:p>
            <a:r>
              <a:rPr lang="en-US" sz="2800" dirty="0" smtClean="0"/>
              <a:t>Motor box limits tilt</a:t>
            </a:r>
          </a:p>
          <a:p>
            <a:r>
              <a:rPr lang="en-US" sz="2800" dirty="0" smtClean="0"/>
              <a:t>Tilt introduces change in antenna height above ground … </a:t>
            </a:r>
            <a:r>
              <a:rPr lang="en-US" sz="2800" i="1" dirty="0" smtClean="0"/>
              <a:t>multipath?</a:t>
            </a:r>
          </a:p>
        </p:txBody>
      </p:sp>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18</a:t>
            </a:fld>
            <a:endParaRPr lang="en-US"/>
          </a:p>
        </p:txBody>
      </p:sp>
      <p:pic>
        <p:nvPicPr>
          <p:cNvPr id="5" name="Content Placeholder 7" descr="PTU_tilted.JPG"/>
          <p:cNvPicPr>
            <a:picLocks noChangeAspect="1"/>
          </p:cNvPicPr>
          <p:nvPr/>
        </p:nvPicPr>
        <p:blipFill>
          <a:blip r:embed="rId2" cstate="print"/>
          <a:srcRect/>
          <a:stretch>
            <a:fillRect/>
          </a:stretch>
        </p:blipFill>
        <p:spPr bwMode="auto">
          <a:xfrm>
            <a:off x="4038600" y="1219200"/>
            <a:ext cx="3326990" cy="2493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cstate="print"/>
          <a:srcRect/>
          <a:stretch>
            <a:fillRect/>
          </a:stretch>
        </p:blipFill>
        <p:spPr bwMode="auto">
          <a:xfrm>
            <a:off x="6248400" y="2915093"/>
            <a:ext cx="2555955" cy="3942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lstStyle/>
          <a:p>
            <a:r>
              <a:rPr lang="en-US" dirty="0" smtClean="0"/>
              <a:t>4-stage Process</a:t>
            </a:r>
            <a:endParaRPr lang="en-US" dirty="0"/>
          </a:p>
        </p:txBody>
      </p:sp>
      <p:sp>
        <p:nvSpPr>
          <p:cNvPr id="3" name="Content Placeholder 2"/>
          <p:cNvSpPr>
            <a:spLocks noGrp="1"/>
          </p:cNvSpPr>
          <p:nvPr>
            <p:ph idx="1"/>
          </p:nvPr>
        </p:nvSpPr>
        <p:spPr>
          <a:xfrm>
            <a:off x="457200" y="1600200"/>
            <a:ext cx="3200400" cy="4525963"/>
          </a:xfrm>
        </p:spPr>
        <p:txBody>
          <a:bodyPr/>
          <a:lstStyle/>
          <a:p>
            <a:r>
              <a:rPr lang="en-US" smtClean="0"/>
              <a:t>“</a:t>
            </a:r>
            <a:r>
              <a:rPr lang="en-US" dirty="0" smtClean="0"/>
              <a:t>holes” in coverage</a:t>
            </a:r>
          </a:p>
          <a:p>
            <a:r>
              <a:rPr lang="en-US" dirty="0" smtClean="0"/>
              <a:t>Each antenna run for 4 cardinal directions</a:t>
            </a:r>
          </a:p>
          <a:p>
            <a:r>
              <a:rPr lang="en-US" dirty="0" smtClean="0"/>
              <a:t>Combined for full coverage</a:t>
            </a:r>
            <a:endParaRPr lang="en-US" dirty="0"/>
          </a:p>
        </p:txBody>
      </p:sp>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19</a:t>
            </a:fld>
            <a:endParaRPr lang="en-US"/>
          </a:p>
        </p:txBody>
      </p:sp>
      <p:pic>
        <p:nvPicPr>
          <p:cNvPr id="5" name="Picture 4" descr="cover.N.png"/>
          <p:cNvPicPr>
            <a:picLocks noChangeAspect="1"/>
          </p:cNvPicPr>
          <p:nvPr/>
        </p:nvPicPr>
        <p:blipFill>
          <a:blip r:embed="rId2" cstate="print"/>
          <a:srcRect l="19789" t="5552" r="15622" b="6941"/>
          <a:stretch>
            <a:fillRect/>
          </a:stretch>
        </p:blipFill>
        <p:spPr>
          <a:xfrm>
            <a:off x="5257800" y="457200"/>
            <a:ext cx="3733800" cy="3794023"/>
          </a:xfrm>
          <a:prstGeom prst="rect">
            <a:avLst/>
          </a:prstGeom>
        </p:spPr>
      </p:pic>
      <p:pic>
        <p:nvPicPr>
          <p:cNvPr id="6" name="Picture 5" descr="cover.4dir.png"/>
          <p:cNvPicPr>
            <a:picLocks noChangeAspect="1"/>
          </p:cNvPicPr>
          <p:nvPr/>
        </p:nvPicPr>
        <p:blipFill>
          <a:blip r:embed="rId3" cstate="print"/>
          <a:srcRect l="18747" t="6941" r="16664" b="8330"/>
          <a:stretch>
            <a:fillRect/>
          </a:stretch>
        </p:blipFill>
        <p:spPr>
          <a:xfrm>
            <a:off x="3352800" y="3109452"/>
            <a:ext cx="3810000" cy="3748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err="1" smtClean="0"/>
              <a:t>Antcal</a:t>
            </a:r>
            <a:r>
              <a:rPr lang="en-US" dirty="0" smtClean="0"/>
              <a:t> Team</a:t>
            </a:r>
            <a:endParaRPr lang="en-US" dirty="0"/>
          </a:p>
        </p:txBody>
      </p:sp>
      <p:sp>
        <p:nvSpPr>
          <p:cNvPr id="6" name="TextBox 5"/>
          <p:cNvSpPr txBox="1"/>
          <p:nvPr/>
        </p:nvSpPr>
        <p:spPr>
          <a:xfrm>
            <a:off x="1143000" y="1692057"/>
            <a:ext cx="3505200" cy="3108543"/>
          </a:xfrm>
          <a:prstGeom prst="rect">
            <a:avLst/>
          </a:prstGeom>
          <a:noFill/>
        </p:spPr>
        <p:txBody>
          <a:bodyPr wrap="square" rtlCol="0">
            <a:spAutoFit/>
          </a:bodyPr>
          <a:lstStyle/>
          <a:p>
            <a:r>
              <a:rPr lang="en-US" sz="2800" dirty="0" smtClean="0">
                <a:solidFill>
                  <a:schemeClr val="tx1">
                    <a:lumMod val="75000"/>
                    <a:lumOff val="25000"/>
                  </a:schemeClr>
                </a:solidFill>
              </a:rPr>
              <a:t>Steven </a:t>
            </a:r>
            <a:r>
              <a:rPr lang="en-US" sz="2800" dirty="0" err="1" smtClean="0">
                <a:solidFill>
                  <a:schemeClr val="tx1">
                    <a:lumMod val="75000"/>
                    <a:lumOff val="25000"/>
                  </a:schemeClr>
                </a:solidFill>
              </a:rPr>
              <a:t>Breidenbach</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Hong Chen</a:t>
            </a:r>
          </a:p>
          <a:p>
            <a:r>
              <a:rPr lang="en-US" sz="2800" dirty="0" smtClean="0">
                <a:solidFill>
                  <a:schemeClr val="tx1">
                    <a:lumMod val="75000"/>
                    <a:lumOff val="25000"/>
                  </a:schemeClr>
                </a:solidFill>
              </a:rPr>
              <a:t>Kendall </a:t>
            </a:r>
            <a:r>
              <a:rPr lang="en-US" sz="2800" dirty="0" err="1" smtClean="0">
                <a:solidFill>
                  <a:schemeClr val="tx1">
                    <a:lumMod val="75000"/>
                    <a:lumOff val="25000"/>
                  </a:schemeClr>
                </a:solidFill>
              </a:rPr>
              <a:t>Fancher</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Charles </a:t>
            </a:r>
            <a:r>
              <a:rPr lang="en-US" sz="2800" dirty="0" err="1" smtClean="0">
                <a:solidFill>
                  <a:schemeClr val="tx1">
                    <a:lumMod val="75000"/>
                    <a:lumOff val="25000"/>
                  </a:schemeClr>
                </a:solidFill>
              </a:rPr>
              <a:t>Geoghegan</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David </a:t>
            </a:r>
            <a:r>
              <a:rPr lang="en-US" sz="2800" dirty="0" err="1" smtClean="0">
                <a:solidFill>
                  <a:schemeClr val="tx1">
                    <a:lumMod val="75000"/>
                    <a:lumOff val="25000"/>
                  </a:schemeClr>
                </a:solidFill>
              </a:rPr>
              <a:t>Gietka</a:t>
            </a:r>
            <a:endParaRPr lang="en-US" sz="2800" dirty="0" smtClean="0">
              <a:solidFill>
                <a:schemeClr val="tx1">
                  <a:lumMod val="75000"/>
                  <a:lumOff val="25000"/>
                </a:schemeClr>
              </a:solidFill>
            </a:endParaRPr>
          </a:p>
          <a:p>
            <a:r>
              <a:rPr lang="en-US" sz="2800" dirty="0" err="1" smtClean="0">
                <a:solidFill>
                  <a:schemeClr val="tx1">
                    <a:lumMod val="75000"/>
                    <a:lumOff val="25000"/>
                  </a:schemeClr>
                </a:solidFill>
              </a:rPr>
              <a:t>Heeyul</a:t>
            </a:r>
            <a:r>
              <a:rPr lang="en-US" sz="2800" dirty="0" smtClean="0">
                <a:solidFill>
                  <a:schemeClr val="tx1">
                    <a:lumMod val="75000"/>
                    <a:lumOff val="25000"/>
                  </a:schemeClr>
                </a:solidFill>
              </a:rPr>
              <a:t> Han</a:t>
            </a:r>
          </a:p>
          <a:p>
            <a:r>
              <a:rPr lang="en-US" sz="2800" dirty="0" smtClean="0">
                <a:solidFill>
                  <a:schemeClr val="tx1">
                    <a:lumMod val="75000"/>
                    <a:lumOff val="25000"/>
                  </a:schemeClr>
                </a:solidFill>
              </a:rPr>
              <a:t>Dennis </a:t>
            </a:r>
            <a:r>
              <a:rPr lang="en-US" sz="2800" dirty="0" err="1" smtClean="0">
                <a:solidFill>
                  <a:schemeClr val="tx1">
                    <a:lumMod val="75000"/>
                    <a:lumOff val="25000"/>
                  </a:schemeClr>
                </a:solidFill>
              </a:rPr>
              <a:t>Lokken</a:t>
            </a:r>
            <a:endParaRPr lang="en-US" sz="2800" dirty="0" smtClean="0">
              <a:solidFill>
                <a:schemeClr val="tx1">
                  <a:lumMod val="75000"/>
                  <a:lumOff val="25000"/>
                </a:schemeClr>
              </a:solidFill>
            </a:endParaRPr>
          </a:p>
        </p:txBody>
      </p:sp>
      <p:sp>
        <p:nvSpPr>
          <p:cNvPr id="7" name="TextBox 6"/>
          <p:cNvSpPr txBox="1"/>
          <p:nvPr/>
        </p:nvSpPr>
        <p:spPr>
          <a:xfrm>
            <a:off x="5257800" y="1676400"/>
            <a:ext cx="3505200" cy="2677656"/>
          </a:xfrm>
          <a:prstGeom prst="rect">
            <a:avLst/>
          </a:prstGeom>
          <a:noFill/>
        </p:spPr>
        <p:txBody>
          <a:bodyPr wrap="square" rtlCol="0">
            <a:spAutoFit/>
          </a:bodyPr>
          <a:lstStyle/>
          <a:p>
            <a:r>
              <a:rPr lang="en-US" sz="2800" dirty="0" smtClean="0">
                <a:solidFill>
                  <a:schemeClr val="tx1">
                    <a:lumMod val="75000"/>
                    <a:lumOff val="25000"/>
                  </a:schemeClr>
                </a:solidFill>
              </a:rPr>
              <a:t>Frank Marion</a:t>
            </a:r>
          </a:p>
          <a:p>
            <a:r>
              <a:rPr lang="en-US" sz="2800" dirty="0" smtClean="0">
                <a:solidFill>
                  <a:schemeClr val="tx1">
                    <a:lumMod val="75000"/>
                    <a:lumOff val="25000"/>
                  </a:schemeClr>
                </a:solidFill>
              </a:rPr>
              <a:t>Jaya </a:t>
            </a:r>
            <a:r>
              <a:rPr lang="en-US" sz="2800" dirty="0" err="1" smtClean="0">
                <a:solidFill>
                  <a:schemeClr val="tx1">
                    <a:lumMod val="75000"/>
                    <a:lumOff val="25000"/>
                  </a:schemeClr>
                </a:solidFill>
              </a:rPr>
              <a:t>Neti</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Giovanni </a:t>
            </a:r>
            <a:r>
              <a:rPr lang="en-US" sz="2800" dirty="0" err="1" smtClean="0">
                <a:solidFill>
                  <a:schemeClr val="tx1">
                    <a:lumMod val="75000"/>
                    <a:lumOff val="25000"/>
                  </a:schemeClr>
                </a:solidFill>
              </a:rPr>
              <a:t>Sella</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Bruce Tran</a:t>
            </a:r>
          </a:p>
          <a:p>
            <a:r>
              <a:rPr lang="en-US" sz="2800" dirty="0" err="1" smtClean="0">
                <a:solidFill>
                  <a:schemeClr val="tx1">
                    <a:lumMod val="75000"/>
                    <a:lumOff val="25000"/>
                  </a:schemeClr>
                </a:solidFill>
              </a:rPr>
              <a:t>Jarir</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Saleh</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Mark </a:t>
            </a:r>
            <a:r>
              <a:rPr lang="en-US" sz="2800" dirty="0" err="1" smtClean="0">
                <a:solidFill>
                  <a:schemeClr val="tx1">
                    <a:lumMod val="75000"/>
                    <a:lumOff val="25000"/>
                  </a:schemeClr>
                </a:solidFill>
              </a:rPr>
              <a:t>Schenewerk</a:t>
            </a:r>
            <a:endParaRPr lang="en-US" sz="2800" dirty="0" smtClean="0">
              <a:solidFill>
                <a:schemeClr val="tx1">
                  <a:lumMod val="75000"/>
                  <a:lumOff val="25000"/>
                </a:schemeClr>
              </a:solidFill>
            </a:endParaRPr>
          </a:p>
        </p:txBody>
      </p:sp>
      <p:sp>
        <p:nvSpPr>
          <p:cNvPr id="8" name="Slide Number Placeholder 7"/>
          <p:cNvSpPr>
            <a:spLocks noGrp="1"/>
          </p:cNvSpPr>
          <p:nvPr>
            <p:ph type="sldNum" sz="quarter" idx="12"/>
          </p:nvPr>
        </p:nvSpPr>
        <p:spPr/>
        <p:txBody>
          <a:bodyPr/>
          <a:lstStyle/>
          <a:p>
            <a:pPr>
              <a:defRPr/>
            </a:pPr>
            <a:fld id="{84041785-8E1C-4987-9F06-F5CE8CEE84FA}"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strategy</a:t>
            </a:r>
            <a:endParaRPr lang="en-US" dirty="0"/>
          </a:p>
        </p:txBody>
      </p:sp>
      <p:graphicFrame>
        <p:nvGraphicFramePr>
          <p:cNvPr id="4" name="Content Placeholder 3"/>
          <p:cNvGraphicFramePr>
            <a:graphicFrameLocks noGrp="1"/>
          </p:cNvGraphicFramePr>
          <p:nvPr>
            <p:ph idx="1"/>
          </p:nvPr>
        </p:nvGraphicFramePr>
        <p:xfrm>
          <a:off x="456480" y="1355182"/>
          <a:ext cx="7087320" cy="5184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07F78AA1-1663-44D5-9C7A-BCDF66DAE6CC}" type="slidenum">
              <a:rPr lang="en-US" smtClean="0"/>
              <a:pPr>
                <a:defRPr/>
              </a:pPr>
              <a:t>20</a:t>
            </a:fld>
            <a:endParaRPr lang="en-US"/>
          </a:p>
        </p:txBody>
      </p:sp>
      <p:sp>
        <p:nvSpPr>
          <p:cNvPr id="5" name="Right Brace 4"/>
          <p:cNvSpPr/>
          <p:nvPr/>
        </p:nvSpPr>
        <p:spPr>
          <a:xfrm>
            <a:off x="7620000" y="1295400"/>
            <a:ext cx="381000" cy="4267200"/>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7" name="TextBox 6"/>
          <p:cNvSpPr txBox="1"/>
          <p:nvPr/>
        </p:nvSpPr>
        <p:spPr>
          <a:xfrm>
            <a:off x="8077200" y="2895600"/>
            <a:ext cx="838200" cy="1477328"/>
          </a:xfrm>
          <a:prstGeom prst="rect">
            <a:avLst/>
          </a:prstGeom>
          <a:noFill/>
        </p:spPr>
        <p:txBody>
          <a:bodyPr wrap="square" rtlCol="0">
            <a:spAutoFit/>
          </a:bodyPr>
          <a:lstStyle/>
          <a:p>
            <a:r>
              <a:rPr lang="en-US" dirty="0" smtClean="0"/>
              <a:t>North</a:t>
            </a:r>
          </a:p>
          <a:p>
            <a:r>
              <a:rPr lang="en-US" dirty="0" smtClean="0"/>
              <a:t>East</a:t>
            </a:r>
          </a:p>
          <a:p>
            <a:r>
              <a:rPr lang="en-US" dirty="0" smtClean="0"/>
              <a:t>South</a:t>
            </a:r>
          </a:p>
          <a:p>
            <a:r>
              <a:rPr lang="en-US" dirty="0" smtClean="0"/>
              <a:t>West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Variables!</a:t>
            </a:r>
            <a:endParaRPr lang="en-US" dirty="0"/>
          </a:p>
        </p:txBody>
      </p:sp>
      <p:sp>
        <p:nvSpPr>
          <p:cNvPr id="3" name="Content Placeholder 2"/>
          <p:cNvSpPr>
            <a:spLocks noGrp="1"/>
          </p:cNvSpPr>
          <p:nvPr>
            <p:ph idx="1"/>
          </p:nvPr>
        </p:nvSpPr>
        <p:spPr/>
        <p:txBody>
          <a:bodyPr/>
          <a:lstStyle/>
          <a:p>
            <a:pPr lvl="0"/>
            <a:r>
              <a:rPr lang="en-US" dirty="0" smtClean="0"/>
              <a:t>Elevation cutoffs</a:t>
            </a:r>
          </a:p>
          <a:p>
            <a:pPr lvl="1"/>
            <a:r>
              <a:rPr lang="en-US" dirty="0" smtClean="0"/>
              <a:t>Local frame</a:t>
            </a:r>
          </a:p>
          <a:p>
            <a:pPr lvl="1"/>
            <a:r>
              <a:rPr lang="en-US" dirty="0" smtClean="0"/>
              <a:t>Antenna frame</a:t>
            </a:r>
          </a:p>
          <a:p>
            <a:pPr lvl="0"/>
            <a:r>
              <a:rPr lang="en-US" dirty="0" smtClean="0"/>
              <a:t>Order/degree of harmonics</a:t>
            </a:r>
          </a:p>
          <a:p>
            <a:pPr lvl="0"/>
            <a:r>
              <a:rPr lang="en-US" dirty="0" smtClean="0"/>
              <a:t>Data spacing/distribution</a:t>
            </a:r>
          </a:p>
          <a:p>
            <a:pPr lvl="0"/>
            <a:r>
              <a:rPr lang="en-US" dirty="0" smtClean="0"/>
              <a:t>Robot motion scenario (delta pan)</a:t>
            </a:r>
          </a:p>
          <a:p>
            <a:pPr lvl="0"/>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ample.hist.png"/>
          <p:cNvPicPr>
            <a:picLocks noChangeAspect="1"/>
          </p:cNvPicPr>
          <p:nvPr/>
        </p:nvPicPr>
        <p:blipFill>
          <a:blip r:embed="rId2" cstate="print"/>
          <a:stretch>
            <a:fillRect/>
          </a:stretch>
        </p:blipFill>
        <p:spPr>
          <a:xfrm>
            <a:off x="4876800" y="1066800"/>
            <a:ext cx="4063698" cy="3047773"/>
          </a:xfrm>
          <a:prstGeom prst="rect">
            <a:avLst/>
          </a:prstGeom>
        </p:spPr>
      </p:pic>
      <p:sp>
        <p:nvSpPr>
          <p:cNvPr id="2" name="Title 1"/>
          <p:cNvSpPr>
            <a:spLocks noGrp="1"/>
          </p:cNvSpPr>
          <p:nvPr>
            <p:ph type="title"/>
          </p:nvPr>
        </p:nvSpPr>
        <p:spPr>
          <a:xfrm>
            <a:off x="1792288" y="4800600"/>
            <a:ext cx="5486400" cy="609600"/>
          </a:xfrm>
        </p:spPr>
        <p:txBody>
          <a:bodyPr/>
          <a:lstStyle/>
          <a:p>
            <a:r>
              <a:rPr lang="en-US" sz="2800" dirty="0" smtClean="0"/>
              <a:t>NGS Calibration Results</a:t>
            </a:r>
            <a:endParaRPr lang="en-US" sz="2800" dirty="0"/>
          </a:p>
        </p:txBody>
      </p:sp>
      <p:sp>
        <p:nvSpPr>
          <p:cNvPr id="4" name="Text Placeholder 3"/>
          <p:cNvSpPr>
            <a:spLocks noGrp="1"/>
          </p:cNvSpPr>
          <p:nvPr>
            <p:ph type="body" sz="half" idx="2"/>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B546179-6680-49E8-AF67-5AC22E526085}" type="slidenum">
              <a:rPr lang="en-US" smtClean="0"/>
              <a:pPr>
                <a:defRPr/>
              </a:pPr>
              <a:t>22</a:t>
            </a:fld>
            <a:endParaRPr lang="en-US"/>
          </a:p>
        </p:txBody>
      </p:sp>
      <p:pic>
        <p:nvPicPr>
          <p:cNvPr id="13" name="Picture 12" descr="sample.ball.png"/>
          <p:cNvPicPr>
            <a:picLocks noChangeAspect="1"/>
          </p:cNvPicPr>
          <p:nvPr/>
        </p:nvPicPr>
        <p:blipFill>
          <a:blip r:embed="rId3" cstate="print"/>
          <a:srcRect l="14580" r="5205"/>
          <a:stretch>
            <a:fillRect/>
          </a:stretch>
        </p:blipFill>
        <p:spPr>
          <a:xfrm>
            <a:off x="685800" y="685800"/>
            <a:ext cx="4419600" cy="413227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NGS Catalog to Date</a:t>
            </a:r>
            <a:endParaRPr lang="en-US" dirty="0"/>
          </a:p>
        </p:txBody>
      </p:sp>
      <p:sp>
        <p:nvSpPr>
          <p:cNvPr id="7" name="Content Placeholder 6"/>
          <p:cNvSpPr>
            <a:spLocks noGrp="1"/>
          </p:cNvSpPr>
          <p:nvPr>
            <p:ph idx="1"/>
          </p:nvPr>
        </p:nvSpPr>
        <p:spPr>
          <a:xfrm>
            <a:off x="457200" y="1600200"/>
            <a:ext cx="4191000" cy="4525963"/>
          </a:xfrm>
        </p:spPr>
        <p:txBody>
          <a:bodyPr/>
          <a:lstStyle/>
          <a:p>
            <a:r>
              <a:rPr lang="en-US" dirty="0" smtClean="0"/>
              <a:t>IGS comparison</a:t>
            </a:r>
          </a:p>
          <a:p>
            <a:pPr lvl="1"/>
            <a:r>
              <a:rPr lang="en-US" dirty="0" smtClean="0"/>
              <a:t>AOA D/M_T</a:t>
            </a:r>
          </a:p>
          <a:p>
            <a:pPr lvl="1"/>
            <a:r>
              <a:rPr lang="en-US" dirty="0" smtClean="0"/>
              <a:t>Topcon CR-G3</a:t>
            </a:r>
          </a:p>
          <a:p>
            <a:pPr lvl="1"/>
            <a:r>
              <a:rPr lang="en-US" dirty="0" err="1" smtClean="0"/>
              <a:t>Javad</a:t>
            </a:r>
            <a:r>
              <a:rPr lang="en-US" dirty="0" smtClean="0"/>
              <a:t> </a:t>
            </a:r>
            <a:r>
              <a:rPr lang="en-US" dirty="0" err="1" smtClean="0"/>
              <a:t>RingAnt</a:t>
            </a:r>
            <a:r>
              <a:rPr lang="en-US" dirty="0" smtClean="0"/>
              <a:t> D/M</a:t>
            </a:r>
          </a:p>
          <a:p>
            <a:pPr lvl="1"/>
            <a:r>
              <a:rPr lang="en-US" dirty="0" smtClean="0"/>
              <a:t>Trimble Zephyr Geodetic (GPS)</a:t>
            </a:r>
          </a:p>
          <a:p>
            <a:pPr lvl="1"/>
            <a:r>
              <a:rPr lang="en-US" dirty="0" smtClean="0"/>
              <a:t>Trimble Zephyr 2 (GNSS)</a:t>
            </a:r>
          </a:p>
          <a:p>
            <a:pPr lvl="1"/>
            <a:r>
              <a:rPr lang="en-US" i="1" dirty="0" err="1" smtClean="0"/>
              <a:t>Ashtech</a:t>
            </a:r>
            <a:r>
              <a:rPr lang="en-US" i="1" dirty="0" smtClean="0"/>
              <a:t> Whopper</a:t>
            </a:r>
          </a:p>
        </p:txBody>
      </p:sp>
      <p:sp>
        <p:nvSpPr>
          <p:cNvPr id="5" name="Slide Number Placeholder 4"/>
          <p:cNvSpPr>
            <a:spLocks noGrp="1"/>
          </p:cNvSpPr>
          <p:nvPr>
            <p:ph type="sldNum" sz="quarter" idx="12"/>
          </p:nvPr>
        </p:nvSpPr>
        <p:spPr/>
        <p:txBody>
          <a:bodyPr/>
          <a:lstStyle/>
          <a:p>
            <a:pPr>
              <a:defRPr/>
            </a:pPr>
            <a:fld id="{FB546179-6680-49E8-AF67-5AC22E526085}" type="slidenum">
              <a:rPr lang="en-US" smtClean="0"/>
              <a:pPr>
                <a:defRPr/>
              </a:pPr>
              <a:t>23</a:t>
            </a:fld>
            <a:endParaRPr lang="en-US"/>
          </a:p>
        </p:txBody>
      </p:sp>
      <p:sp>
        <p:nvSpPr>
          <p:cNvPr id="8" name="Content Placeholder 6"/>
          <p:cNvSpPr txBox="1">
            <a:spLocks/>
          </p:cNvSpPr>
          <p:nvPr/>
        </p:nvSpPr>
        <p:spPr bwMode="auto">
          <a:xfrm>
            <a:off x="4724400" y="1600200"/>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dirty="0" smtClean="0"/>
              <a:t>Previously u</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ncalibrated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antennas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ITT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chokerings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(NGA)</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Topcon CR-G5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FullWave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lstStyle/>
          <a:p>
            <a:r>
              <a:rPr lang="en-US" dirty="0" smtClean="0"/>
              <a:t>Allen Osborne </a:t>
            </a:r>
            <a:r>
              <a:rPr lang="en-US" dirty="0" err="1" smtClean="0"/>
              <a:t>chokering</a:t>
            </a:r>
            <a:r>
              <a:rPr lang="en-US" dirty="0" smtClean="0"/>
              <a:t> rev T </a:t>
            </a:r>
            <a:r>
              <a:rPr lang="en-US" sz="3600" dirty="0" smtClean="0"/>
              <a:t>AOAD/M_T</a:t>
            </a:r>
            <a:endParaRPr lang="en-US" sz="3600" dirty="0"/>
          </a:p>
        </p:txBody>
      </p:sp>
      <p:sp>
        <p:nvSpPr>
          <p:cNvPr id="5" name="Slide Number Placeholder 4"/>
          <p:cNvSpPr>
            <a:spLocks noGrp="1"/>
          </p:cNvSpPr>
          <p:nvPr>
            <p:ph type="sldNum" sz="quarter" idx="12"/>
          </p:nvPr>
        </p:nvSpPr>
        <p:spPr/>
        <p:txBody>
          <a:bodyPr/>
          <a:lstStyle/>
          <a:p>
            <a:pPr>
              <a:defRPr/>
            </a:pPr>
            <a:fld id="{FB546179-6680-49E8-AF67-5AC22E526085}" type="slidenum">
              <a:rPr lang="en-US" smtClean="0"/>
              <a:pPr>
                <a:defRPr/>
              </a:pPr>
              <a:t>24</a:t>
            </a:fld>
            <a:endParaRPr lang="en-US"/>
          </a:p>
        </p:txBody>
      </p:sp>
      <p:pic>
        <p:nvPicPr>
          <p:cNvPr id="18433" name="Picture 1"/>
          <p:cNvPicPr>
            <a:picLocks noChangeAspect="1" noChangeArrowheads="1"/>
          </p:cNvPicPr>
          <p:nvPr/>
        </p:nvPicPr>
        <p:blipFill>
          <a:blip r:embed="rId3" cstate="print"/>
          <a:srcRect/>
          <a:stretch>
            <a:fillRect/>
          </a:stretch>
        </p:blipFill>
        <p:spPr bwMode="auto">
          <a:xfrm>
            <a:off x="152399" y="3124200"/>
            <a:ext cx="2408841" cy="1600200"/>
          </a:xfrm>
          <a:prstGeom prst="rect">
            <a:avLst/>
          </a:prstGeom>
          <a:noFill/>
          <a:ln w="9525">
            <a:noFill/>
            <a:miter lim="800000"/>
            <a:headEnd/>
            <a:tailEnd/>
          </a:ln>
        </p:spPr>
      </p:pic>
      <p:pic>
        <p:nvPicPr>
          <p:cNvPr id="9" name="Picture 8" descr="2Dpcv.AOA149.png"/>
          <p:cNvPicPr>
            <a:picLocks noChangeAspect="1"/>
          </p:cNvPicPr>
          <p:nvPr/>
        </p:nvPicPr>
        <p:blipFill>
          <a:blip r:embed="rId4" cstate="print"/>
          <a:stretch>
            <a:fillRect/>
          </a:stretch>
        </p:blipFill>
        <p:spPr>
          <a:xfrm rot="5400000">
            <a:off x="3331028" y="816429"/>
            <a:ext cx="5225143" cy="6858000"/>
          </a:xfrm>
          <a:prstGeom prst="rect">
            <a:avLst/>
          </a:prstGeom>
        </p:spPr>
      </p:pic>
      <p:sp>
        <p:nvSpPr>
          <p:cNvPr id="10" name="TextBox 9"/>
          <p:cNvSpPr txBox="1"/>
          <p:nvPr/>
        </p:nvSpPr>
        <p:spPr>
          <a:xfrm>
            <a:off x="457200" y="5029200"/>
            <a:ext cx="1981200" cy="369332"/>
          </a:xfrm>
          <a:prstGeom prst="rect">
            <a:avLst/>
          </a:prstGeom>
          <a:noFill/>
        </p:spPr>
        <p:txBody>
          <a:bodyPr wrap="square" rtlCol="0">
            <a:spAutoFit/>
          </a:bodyPr>
          <a:lstStyle/>
          <a:p>
            <a:r>
              <a:rPr lang="en-US" dirty="0" smtClean="0"/>
              <a:t>s/n 149</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 Osborne </a:t>
            </a:r>
            <a:r>
              <a:rPr lang="en-US" dirty="0" err="1" smtClean="0"/>
              <a:t>chokering</a:t>
            </a:r>
            <a:r>
              <a:rPr lang="en-US" dirty="0" smtClean="0"/>
              <a:t> rev T </a:t>
            </a:r>
            <a:r>
              <a:rPr lang="en-US" sz="3600" dirty="0" smtClean="0"/>
              <a:t/>
            </a:r>
            <a:br>
              <a:rPr lang="en-US" sz="3600" dirty="0" smtClean="0"/>
            </a:br>
            <a:r>
              <a:rPr lang="en-US" sz="3600" dirty="0" smtClean="0"/>
              <a:t>deviation</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25</a:t>
            </a:fld>
            <a:endParaRPr lang="en-US"/>
          </a:p>
        </p:txBody>
      </p:sp>
      <p:pic>
        <p:nvPicPr>
          <p:cNvPr id="6" name="Picture 5" descr="3DpcvR.AOA149.png"/>
          <p:cNvPicPr>
            <a:picLocks noChangeAspect="1"/>
          </p:cNvPicPr>
          <p:nvPr/>
        </p:nvPicPr>
        <p:blipFill>
          <a:blip r:embed="rId2" cstate="print"/>
          <a:stretch>
            <a:fillRect/>
          </a:stretch>
        </p:blipFill>
        <p:spPr>
          <a:xfrm>
            <a:off x="-533400" y="1543050"/>
            <a:ext cx="7086600" cy="5314950"/>
          </a:xfrm>
          <a:prstGeom prst="rect">
            <a:avLst/>
          </a:prstGeom>
        </p:spPr>
      </p:pic>
      <p:graphicFrame>
        <p:nvGraphicFramePr>
          <p:cNvPr id="5" name="Table 4"/>
          <p:cNvGraphicFramePr>
            <a:graphicFrameLocks noGrp="1"/>
          </p:cNvGraphicFramePr>
          <p:nvPr/>
        </p:nvGraphicFramePr>
        <p:xfrm>
          <a:off x="6248400" y="3124200"/>
          <a:ext cx="2895600" cy="1374648"/>
        </p:xfrm>
        <a:graphic>
          <a:graphicData uri="http://schemas.openxmlformats.org/drawingml/2006/table">
            <a:tbl>
              <a:tblPr firstRow="1" bandRow="1">
                <a:tableStyleId>{5C22544A-7EE6-4342-B048-85BDC9FD1C3A}</a:tableStyleId>
              </a:tblPr>
              <a:tblGrid>
                <a:gridCol w="457200"/>
                <a:gridCol w="1143000"/>
                <a:gridCol w="1295400"/>
              </a:tblGrid>
              <a:tr h="563592">
                <a:tc>
                  <a:txBody>
                    <a:bodyPr/>
                    <a:lstStyle/>
                    <a:p>
                      <a:endParaRPr lang="en-US" dirty="0"/>
                    </a:p>
                  </a:txBody>
                  <a:tcPr/>
                </a:tc>
                <a:tc>
                  <a:txBody>
                    <a:bodyPr/>
                    <a:lstStyle/>
                    <a:p>
                      <a:r>
                        <a:rPr lang="en-US" dirty="0" smtClean="0"/>
                        <a:t>&lt; 1 mm</a:t>
                      </a:r>
                    </a:p>
                    <a:p>
                      <a:r>
                        <a:rPr lang="en-US" sz="1600" dirty="0" smtClean="0"/>
                        <a:t>(</a:t>
                      </a:r>
                      <a:r>
                        <a:rPr lang="en-US" sz="1600" dirty="0" err="1" smtClean="0"/>
                        <a:t>elev</a:t>
                      </a:r>
                      <a:r>
                        <a:rPr lang="en-US" sz="1600" dirty="0" smtClean="0"/>
                        <a:t> &gt; 10</a:t>
                      </a:r>
                      <a:r>
                        <a:rPr lang="en-US" sz="1600" dirty="0" smtClean="0">
                          <a:sym typeface="Symbol"/>
                        </a:rPr>
                        <a:t>)</a:t>
                      </a:r>
                      <a:endParaRPr lang="en-US" sz="1600" dirty="0"/>
                    </a:p>
                  </a:txBody>
                  <a:tcPr/>
                </a:tc>
                <a:tc>
                  <a:txBody>
                    <a:bodyPr/>
                    <a:lstStyle/>
                    <a:p>
                      <a:r>
                        <a:rPr lang="en-US" dirty="0" smtClean="0"/>
                        <a:t>&lt; 2 mm</a:t>
                      </a:r>
                    </a:p>
                    <a:p>
                      <a:r>
                        <a:rPr lang="en-US" sz="1600" dirty="0" smtClean="0"/>
                        <a:t>(</a:t>
                      </a:r>
                      <a:r>
                        <a:rPr lang="en-US" sz="1600" dirty="0" err="1" smtClean="0"/>
                        <a:t>elev</a:t>
                      </a:r>
                      <a:r>
                        <a:rPr lang="en-US" sz="1600" dirty="0" smtClean="0"/>
                        <a:t> &lt;= 10</a:t>
                      </a:r>
                      <a:r>
                        <a:rPr lang="en-US" sz="1600" dirty="0" smtClean="0">
                          <a:sym typeface="Symbol"/>
                        </a:rPr>
                        <a:t>)</a:t>
                      </a:r>
                      <a:endParaRPr lang="en-US" sz="1600" dirty="0" smtClean="0"/>
                    </a:p>
                  </a:txBody>
                  <a:tcPr/>
                </a:tc>
              </a:tr>
              <a:tr h="381000">
                <a:tc>
                  <a:txBody>
                    <a:bodyPr/>
                    <a:lstStyle/>
                    <a:p>
                      <a:r>
                        <a:rPr lang="en-US" dirty="0" smtClean="0"/>
                        <a:t>L1</a:t>
                      </a:r>
                      <a:endParaRPr lang="en-US" dirty="0"/>
                    </a:p>
                  </a:txBody>
                  <a:tcPr/>
                </a:tc>
                <a:tc>
                  <a:txBody>
                    <a:bodyPr/>
                    <a:lstStyle/>
                    <a:p>
                      <a:r>
                        <a:rPr lang="en-US" dirty="0" smtClean="0"/>
                        <a:t>91%</a:t>
                      </a:r>
                      <a:endParaRPr lang="en-US" dirty="0"/>
                    </a:p>
                  </a:txBody>
                  <a:tcPr/>
                </a:tc>
                <a:tc>
                  <a:txBody>
                    <a:bodyPr/>
                    <a:lstStyle/>
                    <a:p>
                      <a:r>
                        <a:rPr lang="en-US" dirty="0" smtClean="0"/>
                        <a:t>90%</a:t>
                      </a:r>
                      <a:endParaRPr lang="en-US" dirty="0"/>
                    </a:p>
                  </a:txBody>
                  <a:tcPr/>
                </a:tc>
              </a:tr>
              <a:tr h="384048">
                <a:tc>
                  <a:txBody>
                    <a:bodyPr/>
                    <a:lstStyle/>
                    <a:p>
                      <a:r>
                        <a:rPr lang="en-US" dirty="0" smtClean="0"/>
                        <a:t>L2</a:t>
                      </a:r>
                      <a:endParaRPr lang="en-US" dirty="0"/>
                    </a:p>
                  </a:txBody>
                  <a:tcPr/>
                </a:tc>
                <a:tc>
                  <a:txBody>
                    <a:bodyPr/>
                    <a:lstStyle/>
                    <a:p>
                      <a:r>
                        <a:rPr lang="en-US" dirty="0" smtClean="0"/>
                        <a:t>97%</a:t>
                      </a:r>
                      <a:endParaRPr lang="en-US" dirty="0"/>
                    </a:p>
                  </a:txBody>
                  <a:tcPr/>
                </a:tc>
                <a:tc>
                  <a:txBody>
                    <a:bodyPr/>
                    <a:lstStyle/>
                    <a:p>
                      <a:r>
                        <a:rPr lang="en-US" dirty="0" smtClean="0"/>
                        <a:t>100%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lstStyle/>
          <a:p>
            <a:r>
              <a:rPr lang="en-US" dirty="0" err="1" smtClean="0"/>
              <a:t>Javad</a:t>
            </a:r>
            <a:r>
              <a:rPr lang="en-US" dirty="0" smtClean="0"/>
              <a:t> </a:t>
            </a:r>
            <a:r>
              <a:rPr lang="en-US" dirty="0" err="1" smtClean="0"/>
              <a:t>RingAnt</a:t>
            </a:r>
            <a:r>
              <a:rPr lang="en-US" dirty="0" smtClean="0"/>
              <a:t>-DM</a:t>
            </a:r>
            <a:br>
              <a:rPr lang="en-US" dirty="0" smtClean="0"/>
            </a:br>
            <a:r>
              <a:rPr lang="en-US" sz="3600" dirty="0" smtClean="0"/>
              <a:t>JAVRINGANT_DM</a:t>
            </a:r>
            <a:endParaRPr lang="en-US" sz="3600" dirty="0"/>
          </a:p>
        </p:txBody>
      </p:sp>
      <p:sp>
        <p:nvSpPr>
          <p:cNvPr id="5" name="Slide Number Placeholder 4"/>
          <p:cNvSpPr>
            <a:spLocks noGrp="1"/>
          </p:cNvSpPr>
          <p:nvPr>
            <p:ph type="sldNum" sz="quarter" idx="12"/>
          </p:nvPr>
        </p:nvSpPr>
        <p:spPr/>
        <p:txBody>
          <a:bodyPr/>
          <a:lstStyle/>
          <a:p>
            <a:pPr>
              <a:defRPr/>
            </a:pPr>
            <a:fld id="{FB546179-6680-49E8-AF67-5AC22E526085}" type="slidenum">
              <a:rPr lang="en-US" smtClean="0"/>
              <a:pPr>
                <a:defRPr/>
              </a:pPr>
              <a:t>26</a:t>
            </a:fld>
            <a:endParaRPr lang="en-US"/>
          </a:p>
        </p:txBody>
      </p:sp>
      <p:pic>
        <p:nvPicPr>
          <p:cNvPr id="9" name="Picture 8" descr="2Dpcv.AOA149.png"/>
          <p:cNvPicPr>
            <a:picLocks noChangeAspect="1"/>
          </p:cNvPicPr>
          <p:nvPr/>
        </p:nvPicPr>
        <p:blipFill>
          <a:blip r:embed="rId3" cstate="print"/>
          <a:stretch>
            <a:fillRect/>
          </a:stretch>
        </p:blipFill>
        <p:spPr>
          <a:xfrm rot="5400000">
            <a:off x="3331028" y="816429"/>
            <a:ext cx="5225142" cy="6858000"/>
          </a:xfrm>
          <a:prstGeom prst="rect">
            <a:avLst/>
          </a:prstGeom>
        </p:spPr>
      </p:pic>
      <p:sp>
        <p:nvSpPr>
          <p:cNvPr id="10" name="TextBox 9"/>
          <p:cNvSpPr txBox="1"/>
          <p:nvPr/>
        </p:nvSpPr>
        <p:spPr>
          <a:xfrm>
            <a:off x="457200" y="5029200"/>
            <a:ext cx="1981200" cy="369332"/>
          </a:xfrm>
          <a:prstGeom prst="rect">
            <a:avLst/>
          </a:prstGeom>
          <a:noFill/>
        </p:spPr>
        <p:txBody>
          <a:bodyPr wrap="square" rtlCol="0">
            <a:spAutoFit/>
          </a:bodyPr>
          <a:lstStyle/>
          <a:p>
            <a:r>
              <a:rPr lang="en-US" dirty="0" smtClean="0"/>
              <a:t>s/n 00553</a:t>
            </a:r>
            <a:endParaRPr lang="en-US" dirty="0"/>
          </a:p>
        </p:txBody>
      </p:sp>
      <p:pic>
        <p:nvPicPr>
          <p:cNvPr id="82946" name="Picture 2"/>
          <p:cNvPicPr>
            <a:picLocks noChangeAspect="1" noChangeArrowheads="1"/>
          </p:cNvPicPr>
          <p:nvPr/>
        </p:nvPicPr>
        <p:blipFill>
          <a:blip r:embed="rId4" cstate="print"/>
          <a:srcRect/>
          <a:stretch>
            <a:fillRect/>
          </a:stretch>
        </p:blipFill>
        <p:spPr bwMode="auto">
          <a:xfrm>
            <a:off x="0" y="3124200"/>
            <a:ext cx="2590800"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Javad</a:t>
            </a:r>
            <a:r>
              <a:rPr lang="en-US" dirty="0" smtClean="0"/>
              <a:t> </a:t>
            </a:r>
            <a:r>
              <a:rPr lang="en-US" dirty="0" err="1" smtClean="0"/>
              <a:t>RingAnt</a:t>
            </a:r>
            <a:r>
              <a:rPr lang="en-US" dirty="0" smtClean="0"/>
              <a:t>-DM</a:t>
            </a:r>
            <a:br>
              <a:rPr lang="en-US" dirty="0" smtClean="0"/>
            </a:br>
            <a:r>
              <a:rPr lang="en-US" sz="3600" dirty="0" smtClean="0"/>
              <a:t>deviation: shifted to IGS PCO values</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27</a:t>
            </a:fld>
            <a:endParaRPr lang="en-US"/>
          </a:p>
        </p:txBody>
      </p:sp>
      <p:pic>
        <p:nvPicPr>
          <p:cNvPr id="6" name="Picture 5" descr="3DpcvR.AOA149.png"/>
          <p:cNvPicPr>
            <a:picLocks noChangeAspect="1"/>
          </p:cNvPicPr>
          <p:nvPr/>
        </p:nvPicPr>
        <p:blipFill>
          <a:blip r:embed="rId2" cstate="print"/>
          <a:stretch>
            <a:fillRect/>
          </a:stretch>
        </p:blipFill>
        <p:spPr>
          <a:xfrm>
            <a:off x="-533400" y="1543050"/>
            <a:ext cx="7086600" cy="5314950"/>
          </a:xfrm>
          <a:prstGeom prst="rect">
            <a:avLst/>
          </a:prstGeom>
        </p:spPr>
      </p:pic>
      <p:graphicFrame>
        <p:nvGraphicFramePr>
          <p:cNvPr id="5" name="Table 4"/>
          <p:cNvGraphicFramePr>
            <a:graphicFrameLocks noGrp="1"/>
          </p:cNvGraphicFramePr>
          <p:nvPr/>
        </p:nvGraphicFramePr>
        <p:xfrm>
          <a:off x="6248400" y="3124200"/>
          <a:ext cx="2895600" cy="1374648"/>
        </p:xfrm>
        <a:graphic>
          <a:graphicData uri="http://schemas.openxmlformats.org/drawingml/2006/table">
            <a:tbl>
              <a:tblPr firstRow="1" bandRow="1">
                <a:tableStyleId>{5C22544A-7EE6-4342-B048-85BDC9FD1C3A}</a:tableStyleId>
              </a:tblPr>
              <a:tblGrid>
                <a:gridCol w="457200"/>
                <a:gridCol w="1143000"/>
                <a:gridCol w="1295400"/>
              </a:tblGrid>
              <a:tr h="563592">
                <a:tc>
                  <a:txBody>
                    <a:bodyPr/>
                    <a:lstStyle/>
                    <a:p>
                      <a:endParaRPr lang="en-US" dirty="0"/>
                    </a:p>
                  </a:txBody>
                  <a:tcPr/>
                </a:tc>
                <a:tc>
                  <a:txBody>
                    <a:bodyPr/>
                    <a:lstStyle/>
                    <a:p>
                      <a:r>
                        <a:rPr lang="en-US" dirty="0" smtClean="0"/>
                        <a:t>&lt; 1 mm</a:t>
                      </a:r>
                    </a:p>
                    <a:p>
                      <a:r>
                        <a:rPr lang="en-US" sz="1600" dirty="0" smtClean="0"/>
                        <a:t>(</a:t>
                      </a:r>
                      <a:r>
                        <a:rPr lang="en-US" sz="1600" dirty="0" err="1" smtClean="0"/>
                        <a:t>elev</a:t>
                      </a:r>
                      <a:r>
                        <a:rPr lang="en-US" sz="1600" dirty="0" smtClean="0"/>
                        <a:t> &gt; 10</a:t>
                      </a:r>
                      <a:r>
                        <a:rPr lang="en-US" sz="1600" dirty="0" smtClean="0">
                          <a:sym typeface="Symbol"/>
                        </a:rPr>
                        <a:t>)</a:t>
                      </a:r>
                      <a:endParaRPr lang="en-US" sz="1600" dirty="0"/>
                    </a:p>
                  </a:txBody>
                  <a:tcPr/>
                </a:tc>
                <a:tc>
                  <a:txBody>
                    <a:bodyPr/>
                    <a:lstStyle/>
                    <a:p>
                      <a:r>
                        <a:rPr lang="en-US" dirty="0" smtClean="0"/>
                        <a:t>&lt; 2 mm</a:t>
                      </a:r>
                    </a:p>
                    <a:p>
                      <a:r>
                        <a:rPr lang="en-US" sz="1600" dirty="0" smtClean="0"/>
                        <a:t>(</a:t>
                      </a:r>
                      <a:r>
                        <a:rPr lang="en-US" sz="1600" dirty="0" err="1" smtClean="0"/>
                        <a:t>elev</a:t>
                      </a:r>
                      <a:r>
                        <a:rPr lang="en-US" sz="1600" dirty="0" smtClean="0"/>
                        <a:t> &lt;= 10</a:t>
                      </a:r>
                      <a:r>
                        <a:rPr lang="en-US" sz="1600" dirty="0" smtClean="0">
                          <a:sym typeface="Symbol"/>
                        </a:rPr>
                        <a:t>)</a:t>
                      </a:r>
                      <a:endParaRPr lang="en-US" sz="1600" dirty="0" smtClean="0"/>
                    </a:p>
                  </a:txBody>
                  <a:tcPr/>
                </a:tc>
              </a:tr>
              <a:tr h="381000">
                <a:tc>
                  <a:txBody>
                    <a:bodyPr/>
                    <a:lstStyle/>
                    <a:p>
                      <a:r>
                        <a:rPr lang="en-US" dirty="0" smtClean="0"/>
                        <a:t>L1</a:t>
                      </a:r>
                      <a:endParaRPr lang="en-US" dirty="0"/>
                    </a:p>
                  </a:txBody>
                  <a:tcPr/>
                </a:tc>
                <a:tc>
                  <a:txBody>
                    <a:bodyPr/>
                    <a:lstStyle/>
                    <a:p>
                      <a:r>
                        <a:rPr lang="en-US" dirty="0" smtClean="0"/>
                        <a:t>93%</a:t>
                      </a:r>
                      <a:endParaRPr lang="en-US" dirty="0"/>
                    </a:p>
                  </a:txBody>
                  <a:tcPr/>
                </a:tc>
                <a:tc>
                  <a:txBody>
                    <a:bodyPr/>
                    <a:lstStyle/>
                    <a:p>
                      <a:r>
                        <a:rPr lang="en-US" dirty="0" smtClean="0"/>
                        <a:t>96%</a:t>
                      </a:r>
                      <a:endParaRPr lang="en-US" dirty="0"/>
                    </a:p>
                  </a:txBody>
                  <a:tcPr/>
                </a:tc>
              </a:tr>
              <a:tr h="384048">
                <a:tc>
                  <a:txBody>
                    <a:bodyPr/>
                    <a:lstStyle/>
                    <a:p>
                      <a:r>
                        <a:rPr lang="en-US" dirty="0" smtClean="0"/>
                        <a:t>L2</a:t>
                      </a:r>
                      <a:endParaRPr lang="en-US" dirty="0"/>
                    </a:p>
                  </a:txBody>
                  <a:tcPr/>
                </a:tc>
                <a:tc>
                  <a:txBody>
                    <a:bodyPr/>
                    <a:lstStyle/>
                    <a:p>
                      <a:r>
                        <a:rPr lang="en-US" dirty="0" smtClean="0"/>
                        <a:t>77%</a:t>
                      </a:r>
                      <a:endParaRPr lang="en-US" dirty="0"/>
                    </a:p>
                  </a:txBody>
                  <a:tcPr/>
                </a:tc>
                <a:tc>
                  <a:txBody>
                    <a:bodyPr/>
                    <a:lstStyle/>
                    <a:p>
                      <a:r>
                        <a:rPr lang="en-US" dirty="0" smtClean="0"/>
                        <a:t>69%</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Javad</a:t>
            </a:r>
            <a:r>
              <a:rPr lang="en-US" dirty="0" smtClean="0"/>
              <a:t> </a:t>
            </a:r>
            <a:r>
              <a:rPr lang="en-US" dirty="0" err="1" smtClean="0"/>
              <a:t>RingAnt</a:t>
            </a:r>
            <a:r>
              <a:rPr lang="en-US" dirty="0" smtClean="0"/>
              <a:t>-DM</a:t>
            </a:r>
            <a:br>
              <a:rPr lang="en-US" dirty="0" smtClean="0"/>
            </a:br>
            <a:r>
              <a:rPr lang="en-US" sz="3600" dirty="0" smtClean="0"/>
              <a:t>deviation: keeping NGS PCO values</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28</a:t>
            </a:fld>
            <a:endParaRPr lang="en-US"/>
          </a:p>
        </p:txBody>
      </p:sp>
      <p:pic>
        <p:nvPicPr>
          <p:cNvPr id="6" name="Picture 5" descr="3DpcvR.AOA149.png"/>
          <p:cNvPicPr>
            <a:picLocks noChangeAspect="1"/>
          </p:cNvPicPr>
          <p:nvPr/>
        </p:nvPicPr>
        <p:blipFill>
          <a:blip r:embed="rId2" cstate="print"/>
          <a:stretch>
            <a:fillRect/>
          </a:stretch>
        </p:blipFill>
        <p:spPr>
          <a:xfrm>
            <a:off x="-533400" y="1543050"/>
            <a:ext cx="7086600" cy="5314950"/>
          </a:xfrm>
          <a:prstGeom prst="rect">
            <a:avLst/>
          </a:prstGeom>
        </p:spPr>
      </p:pic>
      <p:graphicFrame>
        <p:nvGraphicFramePr>
          <p:cNvPr id="5" name="Table 4"/>
          <p:cNvGraphicFramePr>
            <a:graphicFrameLocks noGrp="1"/>
          </p:cNvGraphicFramePr>
          <p:nvPr/>
        </p:nvGraphicFramePr>
        <p:xfrm>
          <a:off x="6248400" y="3124200"/>
          <a:ext cx="2895600" cy="1374648"/>
        </p:xfrm>
        <a:graphic>
          <a:graphicData uri="http://schemas.openxmlformats.org/drawingml/2006/table">
            <a:tbl>
              <a:tblPr firstRow="1" bandRow="1">
                <a:tableStyleId>{5C22544A-7EE6-4342-B048-85BDC9FD1C3A}</a:tableStyleId>
              </a:tblPr>
              <a:tblGrid>
                <a:gridCol w="457200"/>
                <a:gridCol w="1143000"/>
                <a:gridCol w="1295400"/>
              </a:tblGrid>
              <a:tr h="563592">
                <a:tc>
                  <a:txBody>
                    <a:bodyPr/>
                    <a:lstStyle/>
                    <a:p>
                      <a:endParaRPr lang="en-US" dirty="0"/>
                    </a:p>
                  </a:txBody>
                  <a:tcPr/>
                </a:tc>
                <a:tc>
                  <a:txBody>
                    <a:bodyPr/>
                    <a:lstStyle/>
                    <a:p>
                      <a:r>
                        <a:rPr lang="en-US" dirty="0" smtClean="0"/>
                        <a:t>&lt; 1 mm</a:t>
                      </a:r>
                    </a:p>
                    <a:p>
                      <a:r>
                        <a:rPr lang="en-US" sz="1600" dirty="0" smtClean="0"/>
                        <a:t>(</a:t>
                      </a:r>
                      <a:r>
                        <a:rPr lang="en-US" sz="1600" dirty="0" err="1" smtClean="0"/>
                        <a:t>elev</a:t>
                      </a:r>
                      <a:r>
                        <a:rPr lang="en-US" sz="1600" dirty="0" smtClean="0"/>
                        <a:t> &gt; 10</a:t>
                      </a:r>
                      <a:r>
                        <a:rPr lang="en-US" sz="1600" dirty="0" smtClean="0">
                          <a:sym typeface="Symbol"/>
                        </a:rPr>
                        <a:t>)</a:t>
                      </a:r>
                      <a:endParaRPr lang="en-US" sz="1600" dirty="0"/>
                    </a:p>
                  </a:txBody>
                  <a:tcPr/>
                </a:tc>
                <a:tc>
                  <a:txBody>
                    <a:bodyPr/>
                    <a:lstStyle/>
                    <a:p>
                      <a:r>
                        <a:rPr lang="en-US" dirty="0" smtClean="0"/>
                        <a:t>&lt; 2 mm</a:t>
                      </a:r>
                    </a:p>
                    <a:p>
                      <a:r>
                        <a:rPr lang="en-US" sz="1600" dirty="0" smtClean="0"/>
                        <a:t>(</a:t>
                      </a:r>
                      <a:r>
                        <a:rPr lang="en-US" sz="1600" dirty="0" err="1" smtClean="0"/>
                        <a:t>elev</a:t>
                      </a:r>
                      <a:r>
                        <a:rPr lang="en-US" sz="1600" dirty="0" smtClean="0"/>
                        <a:t> &lt;= 10</a:t>
                      </a:r>
                      <a:r>
                        <a:rPr lang="en-US" sz="1600" dirty="0" smtClean="0">
                          <a:sym typeface="Symbol"/>
                        </a:rPr>
                        <a:t>)</a:t>
                      </a:r>
                      <a:endParaRPr lang="en-US" sz="1600" dirty="0" smtClean="0"/>
                    </a:p>
                  </a:txBody>
                  <a:tcPr/>
                </a:tc>
              </a:tr>
              <a:tr h="381000">
                <a:tc>
                  <a:txBody>
                    <a:bodyPr/>
                    <a:lstStyle/>
                    <a:p>
                      <a:r>
                        <a:rPr lang="en-US" dirty="0" smtClean="0"/>
                        <a:t>L1</a:t>
                      </a:r>
                      <a:endParaRPr lang="en-US" dirty="0"/>
                    </a:p>
                  </a:txBody>
                  <a:tcPr/>
                </a:tc>
                <a:tc>
                  <a:txBody>
                    <a:bodyPr/>
                    <a:lstStyle/>
                    <a:p>
                      <a:r>
                        <a:rPr lang="en-US" dirty="0" smtClean="0"/>
                        <a:t>100%</a:t>
                      </a:r>
                      <a:endParaRPr lang="en-US" dirty="0"/>
                    </a:p>
                  </a:txBody>
                  <a:tcPr/>
                </a:tc>
                <a:tc>
                  <a:txBody>
                    <a:bodyPr/>
                    <a:lstStyle/>
                    <a:p>
                      <a:r>
                        <a:rPr lang="en-US" dirty="0" smtClean="0"/>
                        <a:t>100%</a:t>
                      </a:r>
                      <a:endParaRPr lang="en-US" dirty="0"/>
                    </a:p>
                  </a:txBody>
                  <a:tcPr/>
                </a:tc>
              </a:tr>
              <a:tr h="384048">
                <a:tc>
                  <a:txBody>
                    <a:bodyPr/>
                    <a:lstStyle/>
                    <a:p>
                      <a:r>
                        <a:rPr lang="en-US" dirty="0" smtClean="0"/>
                        <a:t>L2</a:t>
                      </a:r>
                      <a:endParaRPr lang="en-US" dirty="0"/>
                    </a:p>
                  </a:txBody>
                  <a:tcPr/>
                </a:tc>
                <a:tc>
                  <a:txBody>
                    <a:bodyPr/>
                    <a:lstStyle/>
                    <a:p>
                      <a:r>
                        <a:rPr lang="en-US" dirty="0" smtClean="0"/>
                        <a:t>90%</a:t>
                      </a:r>
                      <a:endParaRPr lang="en-US" dirty="0"/>
                    </a:p>
                  </a:txBody>
                  <a:tcPr/>
                </a:tc>
                <a:tc>
                  <a:txBody>
                    <a:bodyPr/>
                    <a:lstStyle/>
                    <a:p>
                      <a:r>
                        <a:rPr lang="en-US" dirty="0" smtClean="0"/>
                        <a:t>92%</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lstStyle/>
          <a:p>
            <a:r>
              <a:rPr lang="en-US" dirty="0" smtClean="0"/>
              <a:t>Trimble Zephyr 2</a:t>
            </a:r>
            <a:br>
              <a:rPr lang="en-US" dirty="0" smtClean="0"/>
            </a:br>
            <a:r>
              <a:rPr lang="en-US" sz="3600" dirty="0" smtClean="0"/>
              <a:t>TRM55971.00</a:t>
            </a:r>
            <a:endParaRPr lang="en-US" sz="3600" dirty="0"/>
          </a:p>
        </p:txBody>
      </p:sp>
      <p:sp>
        <p:nvSpPr>
          <p:cNvPr id="5" name="Slide Number Placeholder 4"/>
          <p:cNvSpPr>
            <a:spLocks noGrp="1"/>
          </p:cNvSpPr>
          <p:nvPr>
            <p:ph type="sldNum" sz="quarter" idx="12"/>
          </p:nvPr>
        </p:nvSpPr>
        <p:spPr/>
        <p:txBody>
          <a:bodyPr/>
          <a:lstStyle/>
          <a:p>
            <a:pPr>
              <a:defRPr/>
            </a:pPr>
            <a:fld id="{FB546179-6680-49E8-AF67-5AC22E526085}" type="slidenum">
              <a:rPr lang="en-US" smtClean="0"/>
              <a:pPr>
                <a:defRPr/>
              </a:pPr>
              <a:t>29</a:t>
            </a:fld>
            <a:endParaRPr lang="en-US"/>
          </a:p>
        </p:txBody>
      </p:sp>
      <p:pic>
        <p:nvPicPr>
          <p:cNvPr id="9" name="Picture 8" descr="2Dpcv.AOA149.png"/>
          <p:cNvPicPr>
            <a:picLocks noChangeAspect="1"/>
          </p:cNvPicPr>
          <p:nvPr/>
        </p:nvPicPr>
        <p:blipFill>
          <a:blip r:embed="rId3" cstate="print"/>
          <a:stretch>
            <a:fillRect/>
          </a:stretch>
        </p:blipFill>
        <p:spPr>
          <a:xfrm rot="5400000">
            <a:off x="3331028" y="816429"/>
            <a:ext cx="5225142" cy="6858000"/>
          </a:xfrm>
          <a:prstGeom prst="rect">
            <a:avLst/>
          </a:prstGeom>
        </p:spPr>
      </p:pic>
      <p:sp>
        <p:nvSpPr>
          <p:cNvPr id="10" name="TextBox 9"/>
          <p:cNvSpPr txBox="1"/>
          <p:nvPr/>
        </p:nvSpPr>
        <p:spPr>
          <a:xfrm>
            <a:off x="457200" y="5029200"/>
            <a:ext cx="1981200" cy="369332"/>
          </a:xfrm>
          <a:prstGeom prst="rect">
            <a:avLst/>
          </a:prstGeom>
          <a:noFill/>
        </p:spPr>
        <p:txBody>
          <a:bodyPr wrap="square" rtlCol="0">
            <a:spAutoFit/>
          </a:bodyPr>
          <a:lstStyle/>
          <a:p>
            <a:r>
              <a:rPr lang="en-US" dirty="0" smtClean="0"/>
              <a:t>s/n 30255823</a:t>
            </a:r>
            <a:endParaRPr lang="en-US" dirty="0"/>
          </a:p>
        </p:txBody>
      </p:sp>
      <p:pic>
        <p:nvPicPr>
          <p:cNvPr id="83970" name="Picture 2"/>
          <p:cNvPicPr>
            <a:picLocks noChangeAspect="1" noChangeArrowheads="1"/>
          </p:cNvPicPr>
          <p:nvPr/>
        </p:nvPicPr>
        <p:blipFill>
          <a:blip r:embed="rId4" cstate="print"/>
          <a:srcRect/>
          <a:stretch>
            <a:fillRect/>
          </a:stretch>
        </p:blipFill>
        <p:spPr bwMode="auto">
          <a:xfrm>
            <a:off x="0" y="3124200"/>
            <a:ext cx="2667000"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Outline</a:t>
            </a:r>
            <a:endParaRPr lang="en-US" dirty="0"/>
          </a:p>
        </p:txBody>
      </p:sp>
      <p:sp>
        <p:nvSpPr>
          <p:cNvPr id="5" name="Content Placeholder 4"/>
          <p:cNvSpPr>
            <a:spLocks noGrp="1"/>
          </p:cNvSpPr>
          <p:nvPr>
            <p:ph idx="1"/>
          </p:nvPr>
        </p:nvSpPr>
        <p:spPr/>
        <p:txBody>
          <a:bodyPr/>
          <a:lstStyle/>
          <a:p>
            <a:r>
              <a:rPr lang="en-US" dirty="0" smtClean="0"/>
              <a:t>What is antenna calibration?</a:t>
            </a:r>
          </a:p>
          <a:p>
            <a:r>
              <a:rPr lang="en-US" dirty="0" smtClean="0"/>
              <a:t>Relative versus absolute</a:t>
            </a:r>
          </a:p>
          <a:p>
            <a:r>
              <a:rPr lang="en-US" dirty="0" smtClean="0"/>
              <a:t>Motivation for NGS absolute facility</a:t>
            </a:r>
          </a:p>
          <a:p>
            <a:r>
              <a:rPr lang="en-US" dirty="0" smtClean="0"/>
              <a:t>NGS methods and observation models</a:t>
            </a:r>
          </a:p>
          <a:p>
            <a:r>
              <a:rPr lang="en-US" dirty="0" smtClean="0"/>
              <a:t>Example results</a:t>
            </a:r>
          </a:p>
          <a:p>
            <a:r>
              <a:rPr lang="en-US" dirty="0" smtClean="0"/>
              <a:t>Tools for the customer</a:t>
            </a:r>
            <a:endParaRPr lang="en-US" dirty="0"/>
          </a:p>
        </p:txBody>
      </p:sp>
      <p:sp>
        <p:nvSpPr>
          <p:cNvPr id="7" name="Slide Number Placeholder 6"/>
          <p:cNvSpPr>
            <a:spLocks noGrp="1"/>
          </p:cNvSpPr>
          <p:nvPr>
            <p:ph type="sldNum" sz="quarter" idx="12"/>
          </p:nvPr>
        </p:nvSpPr>
        <p:spPr/>
        <p:txBody>
          <a:bodyPr/>
          <a:lstStyle/>
          <a:p>
            <a:pPr>
              <a:defRPr/>
            </a:pPr>
            <a:fld id="{07F78AA1-1663-44D5-9C7A-BCDF66DAE6CC}"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Trimble Zephyr 2</a:t>
            </a:r>
            <a:br>
              <a:rPr lang="en-US" dirty="0" smtClean="0"/>
            </a:br>
            <a:r>
              <a:rPr lang="en-US" sz="3600" dirty="0" smtClean="0"/>
              <a:t>deviation, S/N 30255823</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30</a:t>
            </a:fld>
            <a:endParaRPr lang="en-US"/>
          </a:p>
        </p:txBody>
      </p:sp>
      <p:pic>
        <p:nvPicPr>
          <p:cNvPr id="6" name="Picture 5" descr="3DpcvR.AOA149.png"/>
          <p:cNvPicPr>
            <a:picLocks noChangeAspect="1"/>
          </p:cNvPicPr>
          <p:nvPr/>
        </p:nvPicPr>
        <p:blipFill>
          <a:blip r:embed="rId2" cstate="print"/>
          <a:stretch>
            <a:fillRect/>
          </a:stretch>
        </p:blipFill>
        <p:spPr>
          <a:xfrm>
            <a:off x="-533400" y="1543050"/>
            <a:ext cx="7086600" cy="5314950"/>
          </a:xfrm>
          <a:prstGeom prst="rect">
            <a:avLst/>
          </a:prstGeom>
        </p:spPr>
      </p:pic>
      <p:graphicFrame>
        <p:nvGraphicFramePr>
          <p:cNvPr id="5" name="Table 4"/>
          <p:cNvGraphicFramePr>
            <a:graphicFrameLocks noGrp="1"/>
          </p:cNvGraphicFramePr>
          <p:nvPr/>
        </p:nvGraphicFramePr>
        <p:xfrm>
          <a:off x="6248400" y="3124200"/>
          <a:ext cx="2895600" cy="1374648"/>
        </p:xfrm>
        <a:graphic>
          <a:graphicData uri="http://schemas.openxmlformats.org/drawingml/2006/table">
            <a:tbl>
              <a:tblPr firstRow="1" bandRow="1">
                <a:tableStyleId>{5C22544A-7EE6-4342-B048-85BDC9FD1C3A}</a:tableStyleId>
              </a:tblPr>
              <a:tblGrid>
                <a:gridCol w="457200"/>
                <a:gridCol w="1143000"/>
                <a:gridCol w="1295400"/>
              </a:tblGrid>
              <a:tr h="563592">
                <a:tc>
                  <a:txBody>
                    <a:bodyPr/>
                    <a:lstStyle/>
                    <a:p>
                      <a:endParaRPr lang="en-US" dirty="0"/>
                    </a:p>
                  </a:txBody>
                  <a:tcPr/>
                </a:tc>
                <a:tc>
                  <a:txBody>
                    <a:bodyPr/>
                    <a:lstStyle/>
                    <a:p>
                      <a:r>
                        <a:rPr lang="en-US" dirty="0" smtClean="0"/>
                        <a:t>&lt; 1 mm</a:t>
                      </a:r>
                    </a:p>
                    <a:p>
                      <a:r>
                        <a:rPr lang="en-US" sz="1600" dirty="0" smtClean="0"/>
                        <a:t>(</a:t>
                      </a:r>
                      <a:r>
                        <a:rPr lang="en-US" sz="1600" dirty="0" err="1" smtClean="0"/>
                        <a:t>elev</a:t>
                      </a:r>
                      <a:r>
                        <a:rPr lang="en-US" sz="1600" dirty="0" smtClean="0"/>
                        <a:t> &gt; 10</a:t>
                      </a:r>
                      <a:r>
                        <a:rPr lang="en-US" sz="1600" dirty="0" smtClean="0">
                          <a:sym typeface="Symbol"/>
                        </a:rPr>
                        <a:t>)</a:t>
                      </a:r>
                      <a:endParaRPr lang="en-US" sz="1600" dirty="0"/>
                    </a:p>
                  </a:txBody>
                  <a:tcPr/>
                </a:tc>
                <a:tc>
                  <a:txBody>
                    <a:bodyPr/>
                    <a:lstStyle/>
                    <a:p>
                      <a:r>
                        <a:rPr lang="en-US" dirty="0" smtClean="0"/>
                        <a:t>&lt; 2 mm</a:t>
                      </a:r>
                    </a:p>
                    <a:p>
                      <a:r>
                        <a:rPr lang="en-US" sz="1600" dirty="0" smtClean="0"/>
                        <a:t>(</a:t>
                      </a:r>
                      <a:r>
                        <a:rPr lang="en-US" sz="1600" dirty="0" err="1" smtClean="0"/>
                        <a:t>elev</a:t>
                      </a:r>
                      <a:r>
                        <a:rPr lang="en-US" sz="1600" dirty="0" smtClean="0"/>
                        <a:t> &lt;= 10</a:t>
                      </a:r>
                      <a:r>
                        <a:rPr lang="en-US" sz="1600" dirty="0" smtClean="0">
                          <a:sym typeface="Symbol"/>
                        </a:rPr>
                        <a:t>)</a:t>
                      </a:r>
                      <a:endParaRPr lang="en-US" sz="1600" dirty="0" smtClean="0"/>
                    </a:p>
                  </a:txBody>
                  <a:tcPr/>
                </a:tc>
              </a:tr>
              <a:tr h="381000">
                <a:tc>
                  <a:txBody>
                    <a:bodyPr/>
                    <a:lstStyle/>
                    <a:p>
                      <a:r>
                        <a:rPr lang="en-US" dirty="0" smtClean="0"/>
                        <a:t>L1</a:t>
                      </a:r>
                      <a:endParaRPr lang="en-US" dirty="0"/>
                    </a:p>
                  </a:txBody>
                  <a:tcPr/>
                </a:tc>
                <a:tc>
                  <a:txBody>
                    <a:bodyPr/>
                    <a:lstStyle/>
                    <a:p>
                      <a:r>
                        <a:rPr lang="en-US" dirty="0" smtClean="0"/>
                        <a:t>99%</a:t>
                      </a:r>
                      <a:endParaRPr lang="en-US" dirty="0"/>
                    </a:p>
                  </a:txBody>
                  <a:tcPr/>
                </a:tc>
                <a:tc>
                  <a:txBody>
                    <a:bodyPr/>
                    <a:lstStyle/>
                    <a:p>
                      <a:r>
                        <a:rPr lang="en-US" dirty="0" smtClean="0"/>
                        <a:t>99%</a:t>
                      </a:r>
                      <a:endParaRPr lang="en-US" dirty="0"/>
                    </a:p>
                  </a:txBody>
                  <a:tcPr/>
                </a:tc>
              </a:tr>
              <a:tr h="384048">
                <a:tc>
                  <a:txBody>
                    <a:bodyPr/>
                    <a:lstStyle/>
                    <a:p>
                      <a:r>
                        <a:rPr lang="en-US" dirty="0" smtClean="0"/>
                        <a:t>L2</a:t>
                      </a:r>
                      <a:endParaRPr lang="en-US" dirty="0"/>
                    </a:p>
                  </a:txBody>
                  <a:tcPr/>
                </a:tc>
                <a:tc>
                  <a:txBody>
                    <a:bodyPr/>
                    <a:lstStyle/>
                    <a:p>
                      <a:r>
                        <a:rPr lang="en-US" dirty="0" smtClean="0"/>
                        <a:t>81%</a:t>
                      </a:r>
                      <a:endParaRPr lang="en-US" dirty="0"/>
                    </a:p>
                  </a:txBody>
                  <a:tcPr/>
                </a:tc>
                <a:tc>
                  <a:txBody>
                    <a:bodyPr/>
                    <a:lstStyle/>
                    <a:p>
                      <a:r>
                        <a:rPr lang="en-US" dirty="0" smtClean="0"/>
                        <a:t>67%</a:t>
                      </a:r>
                      <a:endParaRPr 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Trimble Zephyr 2</a:t>
            </a:r>
            <a:br>
              <a:rPr lang="en-US" dirty="0" smtClean="0"/>
            </a:br>
            <a:r>
              <a:rPr lang="en-US" sz="3600" dirty="0" smtClean="0"/>
              <a:t>deviation, S/N 30212854</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31</a:t>
            </a:fld>
            <a:endParaRPr lang="en-US"/>
          </a:p>
        </p:txBody>
      </p:sp>
      <p:pic>
        <p:nvPicPr>
          <p:cNvPr id="6" name="Picture 5" descr="3DpcvR.AOA149.png"/>
          <p:cNvPicPr>
            <a:picLocks noChangeAspect="1"/>
          </p:cNvPicPr>
          <p:nvPr/>
        </p:nvPicPr>
        <p:blipFill>
          <a:blip r:embed="rId2" cstate="print"/>
          <a:stretch>
            <a:fillRect/>
          </a:stretch>
        </p:blipFill>
        <p:spPr>
          <a:xfrm>
            <a:off x="-533400" y="1543050"/>
            <a:ext cx="7086600" cy="5314950"/>
          </a:xfrm>
          <a:prstGeom prst="rect">
            <a:avLst/>
          </a:prstGeom>
        </p:spPr>
      </p:pic>
      <p:graphicFrame>
        <p:nvGraphicFramePr>
          <p:cNvPr id="5" name="Table 4"/>
          <p:cNvGraphicFramePr>
            <a:graphicFrameLocks noGrp="1"/>
          </p:cNvGraphicFramePr>
          <p:nvPr/>
        </p:nvGraphicFramePr>
        <p:xfrm>
          <a:off x="6248400" y="3124200"/>
          <a:ext cx="2895600" cy="1374648"/>
        </p:xfrm>
        <a:graphic>
          <a:graphicData uri="http://schemas.openxmlformats.org/drawingml/2006/table">
            <a:tbl>
              <a:tblPr firstRow="1" bandRow="1">
                <a:tableStyleId>{5C22544A-7EE6-4342-B048-85BDC9FD1C3A}</a:tableStyleId>
              </a:tblPr>
              <a:tblGrid>
                <a:gridCol w="457200"/>
                <a:gridCol w="1143000"/>
                <a:gridCol w="1295400"/>
              </a:tblGrid>
              <a:tr h="563592">
                <a:tc>
                  <a:txBody>
                    <a:bodyPr/>
                    <a:lstStyle/>
                    <a:p>
                      <a:endParaRPr lang="en-US" dirty="0"/>
                    </a:p>
                  </a:txBody>
                  <a:tcPr/>
                </a:tc>
                <a:tc>
                  <a:txBody>
                    <a:bodyPr/>
                    <a:lstStyle/>
                    <a:p>
                      <a:r>
                        <a:rPr lang="en-US" dirty="0" smtClean="0"/>
                        <a:t>&lt; 1 mm</a:t>
                      </a:r>
                    </a:p>
                    <a:p>
                      <a:r>
                        <a:rPr lang="en-US" sz="1600" dirty="0" smtClean="0"/>
                        <a:t>(</a:t>
                      </a:r>
                      <a:r>
                        <a:rPr lang="en-US" sz="1600" dirty="0" err="1" smtClean="0"/>
                        <a:t>elev</a:t>
                      </a:r>
                      <a:r>
                        <a:rPr lang="en-US" sz="1600" dirty="0" smtClean="0"/>
                        <a:t> &gt; 10</a:t>
                      </a:r>
                      <a:r>
                        <a:rPr lang="en-US" sz="1600" dirty="0" smtClean="0">
                          <a:sym typeface="Symbol"/>
                        </a:rPr>
                        <a:t>)</a:t>
                      </a:r>
                      <a:endParaRPr lang="en-US" sz="1600" dirty="0"/>
                    </a:p>
                  </a:txBody>
                  <a:tcPr/>
                </a:tc>
                <a:tc>
                  <a:txBody>
                    <a:bodyPr/>
                    <a:lstStyle/>
                    <a:p>
                      <a:r>
                        <a:rPr lang="en-US" dirty="0" smtClean="0"/>
                        <a:t>&lt; 2 mm</a:t>
                      </a:r>
                    </a:p>
                    <a:p>
                      <a:r>
                        <a:rPr lang="en-US" sz="1600" dirty="0" smtClean="0"/>
                        <a:t>(</a:t>
                      </a:r>
                      <a:r>
                        <a:rPr lang="en-US" sz="1600" dirty="0" err="1" smtClean="0"/>
                        <a:t>elev</a:t>
                      </a:r>
                      <a:r>
                        <a:rPr lang="en-US" sz="1600" dirty="0" smtClean="0"/>
                        <a:t> &lt;= 10</a:t>
                      </a:r>
                      <a:r>
                        <a:rPr lang="en-US" sz="1600" dirty="0" smtClean="0">
                          <a:sym typeface="Symbol"/>
                        </a:rPr>
                        <a:t>)</a:t>
                      </a:r>
                      <a:endParaRPr lang="en-US" sz="1600" dirty="0" smtClean="0"/>
                    </a:p>
                  </a:txBody>
                  <a:tcPr/>
                </a:tc>
              </a:tr>
              <a:tr h="381000">
                <a:tc>
                  <a:txBody>
                    <a:bodyPr/>
                    <a:lstStyle/>
                    <a:p>
                      <a:r>
                        <a:rPr lang="en-US" dirty="0" smtClean="0"/>
                        <a:t>L1</a:t>
                      </a:r>
                      <a:endParaRPr lang="en-US" dirty="0"/>
                    </a:p>
                  </a:txBody>
                  <a:tcPr/>
                </a:tc>
                <a:tc>
                  <a:txBody>
                    <a:bodyPr/>
                    <a:lstStyle/>
                    <a:p>
                      <a:r>
                        <a:rPr lang="en-US" dirty="0" smtClean="0"/>
                        <a:t>98%</a:t>
                      </a:r>
                      <a:endParaRPr lang="en-US" dirty="0"/>
                    </a:p>
                  </a:txBody>
                  <a:tcPr/>
                </a:tc>
                <a:tc>
                  <a:txBody>
                    <a:bodyPr/>
                    <a:lstStyle/>
                    <a:p>
                      <a:r>
                        <a:rPr lang="en-US" dirty="0" smtClean="0"/>
                        <a:t>97%</a:t>
                      </a:r>
                      <a:endParaRPr lang="en-US" dirty="0"/>
                    </a:p>
                  </a:txBody>
                  <a:tcPr/>
                </a:tc>
              </a:tr>
              <a:tr h="384048">
                <a:tc>
                  <a:txBody>
                    <a:bodyPr/>
                    <a:lstStyle/>
                    <a:p>
                      <a:r>
                        <a:rPr lang="en-US" dirty="0" smtClean="0"/>
                        <a:t>L2</a:t>
                      </a:r>
                      <a:endParaRPr lang="en-US" dirty="0"/>
                    </a:p>
                  </a:txBody>
                  <a:tcPr/>
                </a:tc>
                <a:tc>
                  <a:txBody>
                    <a:bodyPr/>
                    <a:lstStyle/>
                    <a:p>
                      <a:r>
                        <a:rPr lang="en-US" dirty="0" smtClean="0"/>
                        <a:t>71%</a:t>
                      </a:r>
                      <a:endParaRPr lang="en-US" dirty="0"/>
                    </a:p>
                  </a:txBody>
                  <a:tcPr/>
                </a:tc>
                <a:tc>
                  <a:txBody>
                    <a:bodyPr/>
                    <a:lstStyle/>
                    <a:p>
                      <a:r>
                        <a:rPr lang="en-US" dirty="0" smtClean="0"/>
                        <a:t>67%</a:t>
                      </a:r>
                      <a:endParaRPr lang="en-US" dirty="0"/>
                    </a:p>
                  </a:txBody>
                  <a:tcPr/>
                </a:tc>
              </a:tr>
            </a:tbl>
          </a:graphicData>
        </a:graphic>
      </p:graphicFrame>
      <p:sp>
        <p:nvSpPr>
          <p:cNvPr id="7" name="TextBox 6"/>
          <p:cNvSpPr txBox="1"/>
          <p:nvPr/>
        </p:nvSpPr>
        <p:spPr>
          <a:xfrm>
            <a:off x="6858000" y="1905000"/>
            <a:ext cx="2286000" cy="923330"/>
          </a:xfrm>
          <a:prstGeom prst="rect">
            <a:avLst/>
          </a:prstGeom>
          <a:noFill/>
        </p:spPr>
        <p:txBody>
          <a:bodyPr wrap="square" rtlCol="0">
            <a:spAutoFit/>
          </a:bodyPr>
          <a:lstStyle/>
          <a:p>
            <a:r>
              <a:rPr lang="en-US" i="1" dirty="0" smtClean="0"/>
              <a:t>Different serial number, different deviations</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Trimble Zephyr 2</a:t>
            </a:r>
            <a:br>
              <a:rPr lang="en-US" dirty="0" smtClean="0"/>
            </a:br>
            <a:r>
              <a:rPr lang="en-US" dirty="0" smtClean="0"/>
              <a:t>L1 Type Mean</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32</a:t>
            </a:fld>
            <a:endParaRPr lang="en-US"/>
          </a:p>
        </p:txBody>
      </p:sp>
      <p:pic>
        <p:nvPicPr>
          <p:cNvPr id="4" name="Picture 3" descr="TrmZeph2.vsIGS_L1.noaz.png"/>
          <p:cNvPicPr>
            <a:picLocks noChangeAspect="1"/>
          </p:cNvPicPr>
          <p:nvPr/>
        </p:nvPicPr>
        <p:blipFill>
          <a:blip r:embed="rId2" cstate="print"/>
          <a:stretch>
            <a:fillRect/>
          </a:stretch>
        </p:blipFill>
        <p:spPr>
          <a:xfrm>
            <a:off x="3759503" y="2133600"/>
            <a:ext cx="5384497" cy="4038373"/>
          </a:xfrm>
          <a:prstGeom prst="rect">
            <a:avLst/>
          </a:prstGeom>
        </p:spPr>
      </p:pic>
      <p:sp>
        <p:nvSpPr>
          <p:cNvPr id="5" name="TextBox 4"/>
          <p:cNvSpPr txBox="1"/>
          <p:nvPr/>
        </p:nvSpPr>
        <p:spPr>
          <a:xfrm>
            <a:off x="152400" y="2439412"/>
            <a:ext cx="4495800" cy="3046988"/>
          </a:xfrm>
          <a:prstGeom prst="rect">
            <a:avLst/>
          </a:prstGeom>
          <a:noFill/>
        </p:spPr>
        <p:txBody>
          <a:bodyPr wrap="square" rtlCol="0">
            <a:spAutoFit/>
          </a:bodyPr>
          <a:lstStyle/>
          <a:p>
            <a:r>
              <a:rPr lang="en-US" sz="1600" dirty="0" smtClean="0">
                <a:latin typeface="Courier" pitchFamily="49" charset="0"/>
              </a:rPr>
              <a:t>test 1:    0.90  0.40   66.69</a:t>
            </a:r>
          </a:p>
          <a:p>
            <a:r>
              <a:rPr lang="en-US" sz="1600" dirty="0" smtClean="0">
                <a:latin typeface="Courier" pitchFamily="49" charset="0"/>
              </a:rPr>
              <a:t>test 2:    0.58  0.16   67.57</a:t>
            </a:r>
          </a:p>
          <a:p>
            <a:r>
              <a:rPr lang="en-US" sz="1600" dirty="0" smtClean="0">
                <a:latin typeface="Courier" pitchFamily="49" charset="0"/>
              </a:rPr>
              <a:t>test 3:    0.48  0.40   65.99</a:t>
            </a:r>
          </a:p>
          <a:p>
            <a:r>
              <a:rPr lang="en-US" sz="1600" dirty="0" smtClean="0">
                <a:latin typeface="Courier" pitchFamily="49" charset="0"/>
              </a:rPr>
              <a:t>test 4:    0.73 -0.42   65.96</a:t>
            </a:r>
          </a:p>
          <a:p>
            <a:r>
              <a:rPr lang="en-US" sz="1600" dirty="0" smtClean="0">
                <a:latin typeface="Courier" pitchFamily="49" charset="0"/>
              </a:rPr>
              <a:t>test 5:    0.94 -0.19   66.26</a:t>
            </a:r>
          </a:p>
          <a:p>
            <a:r>
              <a:rPr lang="en-US" sz="1600" dirty="0" smtClean="0">
                <a:latin typeface="Courier" pitchFamily="49" charset="0"/>
              </a:rPr>
              <a:t>test 6:    0.61 -0.01   65.88</a:t>
            </a:r>
          </a:p>
          <a:p>
            <a:endParaRPr lang="en-US" sz="1600" dirty="0" smtClean="0">
              <a:latin typeface="Courier" pitchFamily="49" charset="0"/>
            </a:endParaRPr>
          </a:p>
          <a:p>
            <a:r>
              <a:rPr lang="en-US" sz="1600" dirty="0" smtClean="0">
                <a:latin typeface="Courier" pitchFamily="49" charset="0"/>
              </a:rPr>
              <a:t>std   :    0.18  0.33    0.65</a:t>
            </a:r>
          </a:p>
          <a:p>
            <a:endParaRPr lang="en-US" sz="1600" dirty="0" smtClean="0">
              <a:latin typeface="Courier" pitchFamily="49" charset="0"/>
            </a:endParaRPr>
          </a:p>
          <a:p>
            <a:r>
              <a:rPr lang="en-US" sz="1600" dirty="0" smtClean="0">
                <a:latin typeface="Courier" pitchFamily="49" charset="0"/>
              </a:rPr>
              <a:t>NGS MEAN:  0.71  0.06   66.39</a:t>
            </a:r>
          </a:p>
          <a:p>
            <a:r>
              <a:rPr lang="en-US" sz="1600" dirty="0" smtClean="0">
                <a:latin typeface="Courier" pitchFamily="49" charset="0"/>
              </a:rPr>
              <a:t>IGS MEAN:  1.29 -0.19   66.73</a:t>
            </a:r>
          </a:p>
          <a:p>
            <a:r>
              <a:rPr lang="en-US" sz="1600" dirty="0" smtClean="0">
                <a:latin typeface="Courier" pitchFamily="49" charset="0"/>
              </a:rPr>
              <a:t>Diff  :    0.58 -0.25    0.34</a:t>
            </a:r>
            <a:endParaRPr lang="en-US" sz="1600" dirty="0">
              <a:latin typeface="Courier"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Trimble Zephyr 2</a:t>
            </a:r>
            <a:br>
              <a:rPr lang="en-US" dirty="0" smtClean="0"/>
            </a:br>
            <a:r>
              <a:rPr lang="en-US" dirty="0" smtClean="0"/>
              <a:t>L2 Type Mean</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33</a:t>
            </a:fld>
            <a:endParaRPr lang="en-US"/>
          </a:p>
        </p:txBody>
      </p:sp>
      <p:pic>
        <p:nvPicPr>
          <p:cNvPr id="4" name="Picture 3" descr="TrmZeph2.vsIGS_L1.noaz.png"/>
          <p:cNvPicPr>
            <a:picLocks noChangeAspect="1"/>
          </p:cNvPicPr>
          <p:nvPr/>
        </p:nvPicPr>
        <p:blipFill>
          <a:blip r:embed="rId2" cstate="print"/>
          <a:stretch>
            <a:fillRect/>
          </a:stretch>
        </p:blipFill>
        <p:spPr>
          <a:xfrm>
            <a:off x="3759503" y="2133600"/>
            <a:ext cx="5384497" cy="4038372"/>
          </a:xfrm>
          <a:prstGeom prst="rect">
            <a:avLst/>
          </a:prstGeom>
        </p:spPr>
      </p:pic>
      <p:sp>
        <p:nvSpPr>
          <p:cNvPr id="5" name="TextBox 4"/>
          <p:cNvSpPr txBox="1"/>
          <p:nvPr/>
        </p:nvSpPr>
        <p:spPr>
          <a:xfrm>
            <a:off x="152400" y="2439412"/>
            <a:ext cx="4495800" cy="3046988"/>
          </a:xfrm>
          <a:prstGeom prst="rect">
            <a:avLst/>
          </a:prstGeom>
          <a:noFill/>
        </p:spPr>
        <p:txBody>
          <a:bodyPr wrap="square" rtlCol="0">
            <a:spAutoFit/>
          </a:bodyPr>
          <a:lstStyle/>
          <a:p>
            <a:r>
              <a:rPr lang="en-US" sz="1600" dirty="0" smtClean="0">
                <a:latin typeface="Courier" pitchFamily="49" charset="0"/>
              </a:rPr>
              <a:t>test 1:    0.61  1.50   58.32</a:t>
            </a:r>
          </a:p>
          <a:p>
            <a:r>
              <a:rPr lang="en-US" sz="1600" dirty="0" smtClean="0">
                <a:latin typeface="Courier" pitchFamily="49" charset="0"/>
              </a:rPr>
              <a:t>test 2:    0.20  1.24   58.65</a:t>
            </a:r>
          </a:p>
          <a:p>
            <a:r>
              <a:rPr lang="en-US" sz="1600" dirty="0" smtClean="0">
                <a:latin typeface="Courier" pitchFamily="49" charset="0"/>
              </a:rPr>
              <a:t>test 3:    0.12  0.71   57.84</a:t>
            </a:r>
          </a:p>
          <a:p>
            <a:r>
              <a:rPr lang="en-US" sz="1600" dirty="0" smtClean="0">
                <a:latin typeface="Courier" pitchFamily="49" charset="0"/>
              </a:rPr>
              <a:t>test 4:   -0.41 -0.16   57.93</a:t>
            </a:r>
          </a:p>
          <a:p>
            <a:r>
              <a:rPr lang="en-US" sz="1600" dirty="0" smtClean="0">
                <a:latin typeface="Courier" pitchFamily="49" charset="0"/>
              </a:rPr>
              <a:t>test 5:   -0.16  0.18   58.63</a:t>
            </a:r>
          </a:p>
          <a:p>
            <a:r>
              <a:rPr lang="en-US" sz="1600" dirty="0" smtClean="0">
                <a:latin typeface="Courier" pitchFamily="49" charset="0"/>
              </a:rPr>
              <a:t>test 6:   -0.25  0.80   57.63</a:t>
            </a:r>
          </a:p>
          <a:p>
            <a:endParaRPr lang="en-US" sz="1600" dirty="0" smtClean="0">
              <a:latin typeface="Courier" pitchFamily="49" charset="0"/>
            </a:endParaRPr>
          </a:p>
          <a:p>
            <a:r>
              <a:rPr lang="en-US" sz="1600" dirty="0" smtClean="0">
                <a:latin typeface="Courier" pitchFamily="49" charset="0"/>
              </a:rPr>
              <a:t>std   :    0.37  0.62    0.43</a:t>
            </a:r>
          </a:p>
          <a:p>
            <a:endParaRPr lang="en-US" sz="1600" dirty="0" smtClean="0">
              <a:latin typeface="Courier" pitchFamily="49" charset="0"/>
            </a:endParaRPr>
          </a:p>
          <a:p>
            <a:r>
              <a:rPr lang="en-US" sz="1600" dirty="0" smtClean="0">
                <a:latin typeface="Courier" pitchFamily="49" charset="0"/>
              </a:rPr>
              <a:t>NGS MEAN:  0.02  0.71   58.17</a:t>
            </a:r>
          </a:p>
          <a:p>
            <a:r>
              <a:rPr lang="de-DE" sz="1600" dirty="0" smtClean="0">
                <a:latin typeface="Courier" pitchFamily="49" charset="0"/>
              </a:rPr>
              <a:t>IGS MEAN:  0.38  0.61   57.69</a:t>
            </a:r>
          </a:p>
          <a:p>
            <a:r>
              <a:rPr lang="de-DE" sz="1600" dirty="0" smtClean="0">
                <a:latin typeface="Courier" pitchFamily="49" charset="0"/>
              </a:rPr>
              <a:t>Diff       0.36 -0.10   -0.48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Trimble Zephyr 2</a:t>
            </a:r>
            <a:br>
              <a:rPr lang="en-US" dirty="0" smtClean="0"/>
            </a:br>
            <a:r>
              <a:rPr lang="en-US" dirty="0" smtClean="0"/>
              <a:t>L1 Type Mean: NGS </a:t>
            </a:r>
            <a:r>
              <a:rPr lang="en-US" dirty="0" err="1" smtClean="0"/>
              <a:t>vs</a:t>
            </a:r>
            <a:r>
              <a:rPr lang="en-US" dirty="0" smtClean="0"/>
              <a:t> IGS</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34</a:t>
            </a:fld>
            <a:endParaRPr lang="en-US"/>
          </a:p>
        </p:txBody>
      </p:sp>
      <p:pic>
        <p:nvPicPr>
          <p:cNvPr id="6" name="Picture 5" descr="TrmZeph2.vsIGS_L1.ball.png"/>
          <p:cNvPicPr>
            <a:picLocks noChangeAspect="1"/>
          </p:cNvPicPr>
          <p:nvPr/>
        </p:nvPicPr>
        <p:blipFill>
          <a:blip r:embed="rId2" cstate="print"/>
          <a:stretch>
            <a:fillRect/>
          </a:stretch>
        </p:blipFill>
        <p:spPr>
          <a:xfrm>
            <a:off x="457200" y="2057400"/>
            <a:ext cx="4648200" cy="3486150"/>
          </a:xfrm>
          <a:prstGeom prst="rect">
            <a:avLst/>
          </a:prstGeom>
        </p:spPr>
      </p:pic>
      <p:pic>
        <p:nvPicPr>
          <p:cNvPr id="7" name="Picture 6" descr="TrmZeph2.vsIGS_L1.hist.png"/>
          <p:cNvPicPr>
            <a:picLocks noChangeAspect="1"/>
          </p:cNvPicPr>
          <p:nvPr/>
        </p:nvPicPr>
        <p:blipFill>
          <a:blip r:embed="rId3" cstate="print"/>
          <a:stretch>
            <a:fillRect/>
          </a:stretch>
        </p:blipFill>
        <p:spPr>
          <a:xfrm>
            <a:off x="5130800" y="2286000"/>
            <a:ext cx="3860800" cy="2895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Trimble Zephyr 2</a:t>
            </a:r>
            <a:br>
              <a:rPr lang="en-US" dirty="0" smtClean="0"/>
            </a:br>
            <a:r>
              <a:rPr lang="en-US" dirty="0" smtClean="0"/>
              <a:t>L2 Type Mean: NGS </a:t>
            </a:r>
            <a:r>
              <a:rPr lang="en-US" dirty="0" err="1" smtClean="0"/>
              <a:t>vs</a:t>
            </a:r>
            <a:r>
              <a:rPr lang="en-US" dirty="0" smtClean="0"/>
              <a:t> IGS</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35</a:t>
            </a:fld>
            <a:endParaRPr lang="en-US"/>
          </a:p>
        </p:txBody>
      </p:sp>
      <p:pic>
        <p:nvPicPr>
          <p:cNvPr id="6" name="Picture 5" descr="TrmZeph2.vsIGS_L1.ball.png"/>
          <p:cNvPicPr>
            <a:picLocks noChangeAspect="1"/>
          </p:cNvPicPr>
          <p:nvPr/>
        </p:nvPicPr>
        <p:blipFill>
          <a:blip r:embed="rId2" cstate="print"/>
          <a:stretch>
            <a:fillRect/>
          </a:stretch>
        </p:blipFill>
        <p:spPr>
          <a:xfrm>
            <a:off x="457200" y="2057400"/>
            <a:ext cx="4648200" cy="3486150"/>
          </a:xfrm>
          <a:prstGeom prst="rect">
            <a:avLst/>
          </a:prstGeom>
        </p:spPr>
      </p:pic>
      <p:pic>
        <p:nvPicPr>
          <p:cNvPr id="7" name="Picture 6" descr="TrmZeph2.vsIGS_L1.hist.png"/>
          <p:cNvPicPr>
            <a:picLocks noChangeAspect="1"/>
          </p:cNvPicPr>
          <p:nvPr/>
        </p:nvPicPr>
        <p:blipFill>
          <a:blip r:embed="rId3" cstate="print"/>
          <a:stretch>
            <a:fillRect/>
          </a:stretch>
        </p:blipFill>
        <p:spPr>
          <a:xfrm>
            <a:off x="5130800" y="2286000"/>
            <a:ext cx="3860800" cy="2895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Questions</a:t>
            </a:r>
            <a:endParaRPr lang="en-US" dirty="0"/>
          </a:p>
        </p:txBody>
      </p:sp>
      <p:sp>
        <p:nvSpPr>
          <p:cNvPr id="4" name="Content Placeholder 3"/>
          <p:cNvSpPr>
            <a:spLocks noGrp="1"/>
          </p:cNvSpPr>
          <p:nvPr>
            <p:ph idx="1"/>
          </p:nvPr>
        </p:nvSpPr>
        <p:spPr/>
        <p:txBody>
          <a:bodyPr/>
          <a:lstStyle/>
          <a:p>
            <a:r>
              <a:rPr lang="en-US" dirty="0" smtClean="0"/>
              <a:t>Source of histogram bias and skew towards negative residuals</a:t>
            </a:r>
          </a:p>
          <a:p>
            <a:r>
              <a:rPr lang="en-US" dirty="0" smtClean="0"/>
              <a:t>Misfit at &lt; 20</a:t>
            </a:r>
            <a:r>
              <a:rPr lang="en-US" dirty="0" smtClean="0">
                <a:sym typeface="Symbol"/>
              </a:rPr>
              <a:t></a:t>
            </a:r>
          </a:p>
          <a:p>
            <a:r>
              <a:rPr lang="en-US" dirty="0" smtClean="0"/>
              <a:t>Type mean</a:t>
            </a:r>
          </a:p>
          <a:p>
            <a:pPr lvl="1"/>
            <a:r>
              <a:rPr lang="en-US" dirty="0" smtClean="0"/>
              <a:t>Common PCO or individual PCOs?</a:t>
            </a:r>
          </a:p>
          <a:p>
            <a:pPr lvl="1"/>
            <a:r>
              <a:rPr lang="en-US" dirty="0" smtClean="0"/>
              <a:t>Statistics?</a:t>
            </a:r>
          </a:p>
          <a:p>
            <a:pPr lvl="1"/>
            <a:r>
              <a:rPr lang="en-US" dirty="0" smtClean="0"/>
              <a:t>Number of antennas required?</a:t>
            </a:r>
            <a:endParaRPr lang="en-US" dirty="0"/>
          </a:p>
        </p:txBody>
      </p:sp>
      <p:sp>
        <p:nvSpPr>
          <p:cNvPr id="3" name="Slide Number Placeholder 2"/>
          <p:cNvSpPr>
            <a:spLocks noGrp="1"/>
          </p:cNvSpPr>
          <p:nvPr>
            <p:ph type="sldNum" sz="quarter" idx="12"/>
          </p:nvPr>
        </p:nvSpPr>
        <p:spPr/>
        <p:txBody>
          <a:bodyPr/>
          <a:lstStyle/>
          <a:p>
            <a:pPr>
              <a:defRPr/>
            </a:pPr>
            <a:fld id="{84041785-8E1C-4987-9F06-F5CE8CEE84F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Next Steps</a:t>
            </a:r>
            <a:endParaRPr lang="en-US" dirty="0"/>
          </a:p>
        </p:txBody>
      </p:sp>
      <p:sp>
        <p:nvSpPr>
          <p:cNvPr id="3" name="Content Placeholder 2"/>
          <p:cNvSpPr>
            <a:spLocks noGrp="1"/>
          </p:cNvSpPr>
          <p:nvPr>
            <p:ph idx="1"/>
          </p:nvPr>
        </p:nvSpPr>
        <p:spPr/>
        <p:txBody>
          <a:bodyPr/>
          <a:lstStyle/>
          <a:p>
            <a:r>
              <a:rPr lang="en-US" dirty="0" smtClean="0"/>
              <a:t>IGS AWG approval</a:t>
            </a:r>
          </a:p>
          <a:p>
            <a:r>
              <a:rPr lang="en-US" dirty="0" smtClean="0"/>
              <a:t>Permanent piers</a:t>
            </a:r>
          </a:p>
          <a:p>
            <a:r>
              <a:rPr lang="en-US" dirty="0" smtClean="0"/>
              <a:t>GLONASS</a:t>
            </a:r>
          </a:p>
          <a:p>
            <a:r>
              <a:rPr lang="en-US" dirty="0" smtClean="0"/>
              <a:t>More automated data retrieval/processing</a:t>
            </a:r>
            <a:endParaRPr lang="en-US" dirty="0"/>
          </a:p>
        </p:txBody>
      </p:sp>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609600"/>
          </a:xfrm>
        </p:spPr>
        <p:txBody>
          <a:bodyPr/>
          <a:lstStyle/>
          <a:p>
            <a:r>
              <a:rPr lang="en-US" sz="2800" dirty="0" smtClean="0"/>
              <a:t>NGS Calibration Services</a:t>
            </a:r>
            <a:endParaRPr lang="en-US" sz="2800" dirty="0"/>
          </a:p>
        </p:txBody>
      </p:sp>
      <p:sp>
        <p:nvSpPr>
          <p:cNvPr id="4" name="Text Placeholder 3"/>
          <p:cNvSpPr>
            <a:spLocks noGrp="1"/>
          </p:cNvSpPr>
          <p:nvPr>
            <p:ph type="body" sz="half" idx="2"/>
          </p:nvPr>
        </p:nvSpPr>
        <p:spPr/>
        <p:txBody>
          <a:bodyPr/>
          <a:lstStyle/>
          <a:p>
            <a:r>
              <a:rPr lang="en-US" sz="2000" i="1" dirty="0" smtClean="0"/>
              <a:t>Database, website, processes and policies</a:t>
            </a:r>
            <a:endParaRPr lang="en-US" sz="2000" i="1" dirty="0"/>
          </a:p>
        </p:txBody>
      </p:sp>
      <p:sp>
        <p:nvSpPr>
          <p:cNvPr id="7" name="Slide Number Placeholder 6"/>
          <p:cNvSpPr>
            <a:spLocks noGrp="1"/>
          </p:cNvSpPr>
          <p:nvPr>
            <p:ph type="sldNum" sz="quarter" idx="12"/>
          </p:nvPr>
        </p:nvSpPr>
        <p:spPr/>
        <p:txBody>
          <a:bodyPr/>
          <a:lstStyle/>
          <a:p>
            <a:pPr>
              <a:defRPr/>
            </a:pPr>
            <a:fld id="{FB546179-6680-49E8-AF67-5AC22E526085}" type="slidenum">
              <a:rPr lang="en-US" smtClean="0"/>
              <a:pPr>
                <a:defRPr/>
              </a:pPr>
              <a:t>38</a:t>
            </a:fld>
            <a:endParaRPr lang="en-US"/>
          </a:p>
        </p:txBody>
      </p:sp>
      <p:pic>
        <p:nvPicPr>
          <p:cNvPr id="79874" name="Picture 2"/>
          <p:cNvPicPr>
            <a:picLocks noGrp="1" noChangeAspect="1" noChangeArrowheads="1"/>
          </p:cNvPicPr>
          <p:nvPr>
            <p:ph type="pic" idx="1"/>
          </p:nvPr>
        </p:nvPicPr>
        <p:blipFill>
          <a:blip r:embed="rId2" cstate="print"/>
          <a:srcRect t="11744" b="11744"/>
          <a:stretch>
            <a:fillRect/>
          </a:stretch>
        </p:blipFill>
        <p:spPr bwMode="auto">
          <a:xfrm>
            <a:off x="0" y="1143000"/>
            <a:ext cx="4775200" cy="3581400"/>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3074" name="Picture 2"/>
          <p:cNvPicPr>
            <a:picLocks noChangeAspect="1" noChangeArrowheads="1"/>
          </p:cNvPicPr>
          <p:nvPr/>
        </p:nvPicPr>
        <p:blipFill>
          <a:blip r:embed="rId3" cstate="print"/>
          <a:srcRect t="14883" b="6124"/>
          <a:stretch>
            <a:fillRect/>
          </a:stretch>
        </p:blipFill>
        <p:spPr bwMode="auto">
          <a:xfrm>
            <a:off x="4489169" y="1066800"/>
            <a:ext cx="465483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Website</a:t>
            </a:r>
            <a:endParaRPr lang="en-US" dirty="0"/>
          </a:p>
        </p:txBody>
      </p:sp>
      <p:pic>
        <p:nvPicPr>
          <p:cNvPr id="4098" name="Picture 2"/>
          <p:cNvPicPr>
            <a:picLocks noGrp="1" noChangeAspect="1" noChangeArrowheads="1"/>
          </p:cNvPicPr>
          <p:nvPr>
            <p:ph sz="half" idx="1"/>
          </p:nvPr>
        </p:nvPicPr>
        <p:blipFill>
          <a:blip r:embed="rId2" cstate="print"/>
          <a:srcRect t="14017"/>
          <a:stretch>
            <a:fillRect/>
          </a:stretch>
        </p:blipFill>
        <p:spPr bwMode="auto">
          <a:xfrm>
            <a:off x="1981200" y="1219200"/>
            <a:ext cx="7932485" cy="6019800"/>
          </a:xfrm>
          <a:prstGeom prst="rect">
            <a:avLst/>
          </a:prstGeom>
          <a:noFill/>
          <a:ln w="9525">
            <a:noFill/>
            <a:miter lim="800000"/>
            <a:headEnd/>
            <a:tailEnd/>
          </a:ln>
        </p:spPr>
      </p:pic>
      <p:sp>
        <p:nvSpPr>
          <p:cNvPr id="9" name="Content Placeholder 8"/>
          <p:cNvSpPr>
            <a:spLocks noGrp="1"/>
          </p:cNvSpPr>
          <p:nvPr>
            <p:ph sz="half" idx="2"/>
          </p:nvPr>
        </p:nvSpPr>
        <p:spPr>
          <a:xfrm>
            <a:off x="914400" y="2743200"/>
            <a:ext cx="2209800" cy="3886200"/>
          </a:xfrm>
          <a:solidFill>
            <a:schemeClr val="bg1"/>
          </a:solidFill>
        </p:spPr>
        <p:txBody>
          <a:bodyPr/>
          <a:lstStyle/>
          <a:p>
            <a:r>
              <a:rPr lang="en-US" sz="2400" dirty="0" smtClean="0"/>
              <a:t>Revamped along with database</a:t>
            </a:r>
          </a:p>
          <a:p>
            <a:r>
              <a:rPr lang="en-US" sz="2400" dirty="0" smtClean="0"/>
              <a:t>Photo &amp; drawing </a:t>
            </a:r>
            <a:r>
              <a:rPr lang="en-US" sz="2400" dirty="0" err="1" smtClean="0"/>
              <a:t>mouseovers</a:t>
            </a:r>
            <a:r>
              <a:rPr lang="en-US" sz="2400" dirty="0" smtClean="0"/>
              <a:t> for easy ID</a:t>
            </a:r>
          </a:p>
          <a:p>
            <a:r>
              <a:rPr lang="en-US" sz="2400" dirty="0" smtClean="0"/>
              <a:t>ANTINFO and ANTEX formats</a:t>
            </a:r>
            <a:endParaRPr lang="en-US" sz="2400" dirty="0"/>
          </a:p>
        </p:txBody>
      </p:sp>
      <p:sp>
        <p:nvSpPr>
          <p:cNvPr id="5" name="Slide Number Placeholder 4"/>
          <p:cNvSpPr>
            <a:spLocks noGrp="1"/>
          </p:cNvSpPr>
          <p:nvPr>
            <p:ph type="sldNum" sz="quarter" idx="12"/>
          </p:nvPr>
        </p:nvSpPr>
        <p:spPr/>
        <p:txBody>
          <a:bodyPr/>
          <a:lstStyle/>
          <a:p>
            <a:pPr>
              <a:defRPr/>
            </a:pPr>
            <a:fld id="{FB546179-6680-49E8-AF67-5AC22E52608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cstate="print"/>
          <a:srcRect l="11077" t="66686" r="47220" b="16628"/>
          <a:stretch>
            <a:fillRect/>
          </a:stretch>
        </p:blipFill>
        <p:spPr bwMode="auto">
          <a:xfrm>
            <a:off x="2590800" y="4724400"/>
            <a:ext cx="4572000" cy="1371600"/>
          </a:xfrm>
          <a:prstGeom prst="rect">
            <a:avLst/>
          </a:prstGeom>
          <a:noFill/>
          <a:ln w="9525">
            <a:noFill/>
            <a:miter lim="800000"/>
            <a:headEnd/>
            <a:tailEnd/>
          </a:ln>
        </p:spPr>
      </p:pic>
      <p:pic>
        <p:nvPicPr>
          <p:cNvPr id="41986" name="Picture 2"/>
          <p:cNvPicPr>
            <a:picLocks noGrp="1" noChangeAspect="1" noChangeArrowheads="1"/>
          </p:cNvPicPr>
          <p:nvPr>
            <p:ph idx="1"/>
          </p:nvPr>
        </p:nvPicPr>
        <p:blipFill>
          <a:blip r:embed="rId4" cstate="print"/>
          <a:srcRect/>
          <a:stretch>
            <a:fillRect/>
          </a:stretch>
        </p:blipFill>
        <p:spPr bwMode="auto">
          <a:xfrm>
            <a:off x="2819400" y="1828800"/>
            <a:ext cx="3333750" cy="2214619"/>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Where do I receive the signal?</a:t>
            </a:r>
            <a:br>
              <a:rPr lang="en-US" dirty="0" smtClean="0"/>
            </a:br>
            <a:r>
              <a:rPr lang="en-US" sz="3600" dirty="0" smtClean="0"/>
              <a:t>Where is the “phase center”?</a:t>
            </a:r>
            <a:endParaRPr lang="en-US" sz="3600" dirty="0"/>
          </a:p>
        </p:txBody>
      </p:sp>
      <p:sp>
        <p:nvSpPr>
          <p:cNvPr id="7" name="TextBox 6"/>
          <p:cNvSpPr txBox="1"/>
          <p:nvPr/>
        </p:nvSpPr>
        <p:spPr>
          <a:xfrm>
            <a:off x="839520" y="3636381"/>
            <a:ext cx="1658880" cy="1237910"/>
          </a:xfrm>
          <a:prstGeom prst="rect">
            <a:avLst/>
          </a:prstGeom>
          <a:noFill/>
        </p:spPr>
        <p:txBody>
          <a:bodyPr wrap="square" lIns="82936" tIns="41469" rIns="82936" bIns="41469" rtlCol="0">
            <a:spAutoFit/>
          </a:bodyPr>
          <a:lstStyle/>
          <a:p>
            <a:r>
              <a:rPr lang="en-US" sz="2500" dirty="0">
                <a:solidFill>
                  <a:schemeClr val="accent2"/>
                </a:solidFill>
              </a:rPr>
              <a:t>Antenna reference point (ARP)</a:t>
            </a:r>
          </a:p>
        </p:txBody>
      </p:sp>
      <p:cxnSp>
        <p:nvCxnSpPr>
          <p:cNvPr id="9" name="Straight Arrow Connector 8"/>
          <p:cNvCxnSpPr/>
          <p:nvPr/>
        </p:nvCxnSpPr>
        <p:spPr>
          <a:xfrm>
            <a:off x="2360160" y="4189399"/>
            <a:ext cx="2135640" cy="1906601"/>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160" y="1839074"/>
            <a:ext cx="1866240" cy="853189"/>
          </a:xfrm>
          <a:prstGeom prst="rect">
            <a:avLst/>
          </a:prstGeom>
          <a:noFill/>
        </p:spPr>
        <p:txBody>
          <a:bodyPr wrap="square" lIns="82936" tIns="41469" rIns="82936" bIns="41469" rtlCol="0">
            <a:spAutoFit/>
          </a:bodyPr>
          <a:lstStyle/>
          <a:p>
            <a:r>
              <a:rPr lang="en-US" sz="2500" dirty="0">
                <a:solidFill>
                  <a:schemeClr val="accent4"/>
                </a:solidFill>
              </a:rPr>
              <a:t>Antenna element</a:t>
            </a:r>
          </a:p>
        </p:txBody>
      </p:sp>
      <p:cxnSp>
        <p:nvCxnSpPr>
          <p:cNvPr id="15" name="Straight Arrow Connector 14"/>
          <p:cNvCxnSpPr/>
          <p:nvPr/>
        </p:nvCxnSpPr>
        <p:spPr>
          <a:xfrm>
            <a:off x="2152800" y="2253836"/>
            <a:ext cx="2266800" cy="717964"/>
          </a:xfrm>
          <a:prstGeom prst="straightConnector1">
            <a:avLst/>
          </a:prstGeom>
          <a:ln w="317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76480" y="2530346"/>
            <a:ext cx="2211840" cy="1666821"/>
          </a:xfrm>
          <a:prstGeom prst="rect">
            <a:avLst/>
          </a:prstGeom>
          <a:noFill/>
        </p:spPr>
        <p:txBody>
          <a:bodyPr wrap="square" lIns="82936" tIns="41469" rIns="82936" bIns="41469" rtlCol="0">
            <a:spAutoFit/>
          </a:bodyPr>
          <a:lstStyle/>
          <a:p>
            <a:r>
              <a:rPr lang="en-US" sz="2500" dirty="0">
                <a:solidFill>
                  <a:schemeClr val="accent1"/>
                </a:solidFill>
              </a:rPr>
              <a:t>Nonphysical and inconstant point floating in space</a:t>
            </a:r>
            <a:r>
              <a:rPr lang="en-US" sz="2500" dirty="0" smtClean="0">
                <a:solidFill>
                  <a:schemeClr val="accent1"/>
                </a:solidFill>
              </a:rPr>
              <a:t>?!</a:t>
            </a:r>
            <a:endParaRPr lang="en-US" sz="2500" dirty="0">
              <a:solidFill>
                <a:schemeClr val="accent1"/>
              </a:solidFill>
            </a:endParaRPr>
          </a:p>
        </p:txBody>
      </p:sp>
      <p:cxnSp>
        <p:nvCxnSpPr>
          <p:cNvPr id="19" name="Straight Arrow Connector 18"/>
          <p:cNvCxnSpPr/>
          <p:nvPr/>
        </p:nvCxnSpPr>
        <p:spPr>
          <a:xfrm rot="10800000">
            <a:off x="4295520" y="2046454"/>
            <a:ext cx="2211840" cy="829527"/>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4295520" y="2875981"/>
            <a:ext cx="2211840" cy="1441"/>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189600" y="2461219"/>
            <a:ext cx="3248640" cy="414764"/>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4779360" y="2875982"/>
            <a:ext cx="1658880" cy="345636"/>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3949920" y="2875982"/>
            <a:ext cx="2488320" cy="138255"/>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3673440" y="2253836"/>
            <a:ext cx="2833920" cy="622145"/>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pPr>
              <a:defRPr/>
            </a:pPr>
            <a:fld id="{07F78AA1-1663-44D5-9C7A-BCDF66DAE6CC}" type="slidenum">
              <a:rPr lang="en-US" smtClean="0"/>
              <a:pPr>
                <a:defRPr/>
              </a:pPr>
              <a:t>4</a:t>
            </a:fld>
            <a:endParaRPr lang="en-US"/>
          </a:p>
        </p:txBody>
      </p:sp>
      <p:cxnSp>
        <p:nvCxnSpPr>
          <p:cNvPr id="30" name="Straight Arrow Connector 29"/>
          <p:cNvCxnSpPr/>
          <p:nvPr/>
        </p:nvCxnSpPr>
        <p:spPr>
          <a:xfrm rot="16200000" flipH="1">
            <a:off x="1828800" y="2667000"/>
            <a:ext cx="3048000" cy="2286000"/>
          </a:xfrm>
          <a:prstGeom prst="straightConnector1">
            <a:avLst/>
          </a:prstGeom>
          <a:ln w="317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Formal Policy Document</a:t>
            </a:r>
            <a:endParaRPr lang="en-US" dirty="0"/>
          </a:p>
        </p:txBody>
      </p:sp>
      <p:sp>
        <p:nvSpPr>
          <p:cNvPr id="7" name="Content Placeholder 6"/>
          <p:cNvSpPr>
            <a:spLocks noGrp="1"/>
          </p:cNvSpPr>
          <p:nvPr>
            <p:ph idx="1"/>
          </p:nvPr>
        </p:nvSpPr>
        <p:spPr/>
        <p:txBody>
          <a:bodyPr/>
          <a:lstStyle/>
          <a:p>
            <a:r>
              <a:rPr lang="en-US" dirty="0" smtClean="0"/>
              <a:t>Approved by ESC</a:t>
            </a:r>
          </a:p>
          <a:p>
            <a:r>
              <a:rPr lang="en-US" dirty="0" smtClean="0"/>
              <a:t>Purpose/Goal</a:t>
            </a:r>
          </a:p>
          <a:p>
            <a:pPr lvl="1"/>
            <a:r>
              <a:rPr lang="en-US" dirty="0" smtClean="0"/>
              <a:t>Clear expectations</a:t>
            </a:r>
          </a:p>
          <a:p>
            <a:pPr lvl="1"/>
            <a:r>
              <a:rPr lang="en-US" dirty="0" smtClean="0"/>
              <a:t>Make our jobs easier</a:t>
            </a:r>
          </a:p>
          <a:p>
            <a:r>
              <a:rPr lang="en-US" dirty="0" smtClean="0"/>
              <a:t>Doc contents</a:t>
            </a:r>
          </a:p>
          <a:p>
            <a:pPr lvl="1"/>
            <a:r>
              <a:rPr lang="en-US" dirty="0" smtClean="0"/>
              <a:t>Calibration process and stages</a:t>
            </a:r>
          </a:p>
          <a:p>
            <a:pPr lvl="1"/>
            <a:r>
              <a:rPr lang="en-US" dirty="0" smtClean="0"/>
              <a:t>Eligibility for calibration</a:t>
            </a:r>
          </a:p>
          <a:p>
            <a:pPr lvl="1"/>
            <a:r>
              <a:rPr lang="en-US" dirty="0" smtClean="0"/>
              <a:t>Rights and responsibilities (both NGS and antenna provider)</a:t>
            </a:r>
          </a:p>
          <a:p>
            <a:endParaRPr lang="en-US" dirty="0"/>
          </a:p>
        </p:txBody>
      </p:sp>
      <p:sp>
        <p:nvSpPr>
          <p:cNvPr id="5" name="Slide Number Placeholder 4"/>
          <p:cNvSpPr>
            <a:spLocks noGrp="1"/>
          </p:cNvSpPr>
          <p:nvPr>
            <p:ph type="sldNum" sz="quarter" idx="12"/>
          </p:nvPr>
        </p:nvSpPr>
        <p:spPr/>
        <p:txBody>
          <a:bodyPr/>
          <a:lstStyle/>
          <a:p>
            <a:pPr>
              <a:defRPr/>
            </a:pPr>
            <a:fld id="{FB546179-6680-49E8-AF67-5AC22E526085}" type="slidenum">
              <a:rPr lang="en-US" smtClean="0"/>
              <a:pPr>
                <a:defRPr/>
              </a:pPr>
              <a:t>40</a:t>
            </a:fld>
            <a:endParaRPr lang="en-US"/>
          </a:p>
        </p:txBody>
      </p:sp>
      <p:sp>
        <p:nvSpPr>
          <p:cNvPr id="8" name="TextBox 7"/>
          <p:cNvSpPr txBox="1"/>
          <p:nvPr/>
        </p:nvSpPr>
        <p:spPr>
          <a:xfrm>
            <a:off x="5486400" y="1676400"/>
            <a:ext cx="3200400" cy="2308324"/>
          </a:xfrm>
          <a:prstGeom prst="rect">
            <a:avLst/>
          </a:prstGeom>
          <a:noFill/>
        </p:spPr>
        <p:txBody>
          <a:bodyPr wrap="square" rtlCol="0">
            <a:spAutoFit/>
          </a:bodyPr>
          <a:lstStyle/>
          <a:p>
            <a:r>
              <a:rPr lang="en-US" sz="2400" i="1" dirty="0" smtClean="0">
                <a:solidFill>
                  <a:srgbClr val="FF0000"/>
                </a:solidFill>
              </a:rPr>
              <a:t>Revisions expected</a:t>
            </a:r>
          </a:p>
          <a:p>
            <a:pPr>
              <a:buFont typeface="Arial" charset="0"/>
              <a:buChar char="•"/>
            </a:pPr>
            <a:r>
              <a:rPr lang="en-US" sz="2400" i="1" dirty="0" smtClean="0">
                <a:solidFill>
                  <a:srgbClr val="FF0000"/>
                </a:solidFill>
              </a:rPr>
              <a:t> with manufacturer input </a:t>
            </a:r>
          </a:p>
          <a:p>
            <a:pPr>
              <a:buFont typeface="Arial" charset="0"/>
              <a:buChar char="•"/>
            </a:pPr>
            <a:r>
              <a:rPr lang="en-US" sz="2400" i="1" dirty="0" smtClean="0">
                <a:solidFill>
                  <a:srgbClr val="FF0000"/>
                </a:solidFill>
              </a:rPr>
              <a:t> after calibration tracking system comes online</a:t>
            </a:r>
            <a:endParaRPr lang="en-US" sz="24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Antenna Intake</a:t>
            </a:r>
            <a:endParaRPr lang="en-US" dirty="0"/>
          </a:p>
        </p:txBody>
      </p:sp>
      <p:sp>
        <p:nvSpPr>
          <p:cNvPr id="8" name="Content Placeholder 7"/>
          <p:cNvSpPr>
            <a:spLocks noGrp="1"/>
          </p:cNvSpPr>
          <p:nvPr>
            <p:ph sz="half" idx="1"/>
          </p:nvPr>
        </p:nvSpPr>
        <p:spPr>
          <a:xfrm>
            <a:off x="457200" y="1600200"/>
            <a:ext cx="3276600" cy="4525963"/>
          </a:xfrm>
        </p:spPr>
        <p:txBody>
          <a:bodyPr/>
          <a:lstStyle/>
          <a:p>
            <a:r>
              <a:rPr lang="en-US" dirty="0" smtClean="0"/>
              <a:t>Request calibration via web form</a:t>
            </a:r>
          </a:p>
          <a:p>
            <a:r>
              <a:rPr lang="en-US" dirty="0" smtClean="0"/>
              <a:t>Tracking system </a:t>
            </a:r>
          </a:p>
          <a:p>
            <a:r>
              <a:rPr lang="en-US" dirty="0" smtClean="0"/>
              <a:t>Customer notification emails</a:t>
            </a:r>
          </a:p>
          <a:p>
            <a:endParaRPr lang="en-US" dirty="0"/>
          </a:p>
        </p:txBody>
      </p:sp>
      <p:sp>
        <p:nvSpPr>
          <p:cNvPr id="11" name="Slide Number Placeholder 10"/>
          <p:cNvSpPr>
            <a:spLocks noGrp="1"/>
          </p:cNvSpPr>
          <p:nvPr>
            <p:ph type="sldNum" sz="quarter" idx="12"/>
          </p:nvPr>
        </p:nvSpPr>
        <p:spPr/>
        <p:txBody>
          <a:bodyPr/>
          <a:lstStyle/>
          <a:p>
            <a:pPr>
              <a:defRPr/>
            </a:pPr>
            <a:fld id="{BE91A293-F760-4C6A-9954-394A3223D0DF}" type="slidenum">
              <a:rPr lang="en-US" smtClean="0"/>
              <a:pPr>
                <a:defRPr/>
              </a:pPr>
              <a:t>41</a:t>
            </a:fld>
            <a:endParaRPr lang="en-US"/>
          </a:p>
        </p:txBody>
      </p:sp>
      <p:pic>
        <p:nvPicPr>
          <p:cNvPr id="27650" name="Picture 2"/>
          <p:cNvPicPr>
            <a:picLocks noGrp="1" noChangeAspect="1" noChangeArrowheads="1"/>
          </p:cNvPicPr>
          <p:nvPr>
            <p:ph sz="half" idx="2"/>
          </p:nvPr>
        </p:nvPicPr>
        <p:blipFill>
          <a:blip r:embed="rId2" cstate="print"/>
          <a:srcRect/>
          <a:stretch>
            <a:fillRect/>
          </a:stretch>
        </p:blipFill>
        <p:spPr bwMode="auto">
          <a:xfrm>
            <a:off x="3886200" y="1141107"/>
            <a:ext cx="5067697" cy="5716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 and Outlook</a:t>
            </a:r>
            <a:endParaRPr lang="en-US" dirty="0"/>
          </a:p>
        </p:txBody>
      </p:sp>
      <p:sp>
        <p:nvSpPr>
          <p:cNvPr id="6" name="Content Placeholder 5"/>
          <p:cNvSpPr>
            <a:spLocks noGrp="1"/>
          </p:cNvSpPr>
          <p:nvPr>
            <p:ph idx="1"/>
          </p:nvPr>
        </p:nvSpPr>
        <p:spPr/>
        <p:txBody>
          <a:bodyPr/>
          <a:lstStyle/>
          <a:p>
            <a:r>
              <a:rPr lang="en-US" dirty="0" smtClean="0"/>
              <a:t>Good agreement with IGS type means... but needs improvement</a:t>
            </a:r>
          </a:p>
          <a:p>
            <a:r>
              <a:rPr lang="en-US" dirty="0" smtClean="0"/>
              <a:t>Pending approval from IGS Antenna Working Group</a:t>
            </a:r>
          </a:p>
          <a:p>
            <a:r>
              <a:rPr lang="en-US" dirty="0" smtClean="0"/>
              <a:t>Soon to be “open for business”</a:t>
            </a:r>
          </a:p>
          <a:p>
            <a:r>
              <a:rPr lang="en-US" dirty="0" smtClean="0"/>
              <a:t>For more information</a:t>
            </a:r>
          </a:p>
          <a:p>
            <a:pPr lvl="1"/>
            <a:r>
              <a:rPr lang="en-US" dirty="0" smtClean="0">
                <a:hlinkClick r:id="rId2"/>
              </a:rPr>
              <a:t>http://www.ngs.noaa.gov/ANTCAL</a:t>
            </a:r>
            <a:endParaRPr lang="en-US" dirty="0" smtClean="0"/>
          </a:p>
          <a:p>
            <a:pPr lvl="1"/>
            <a:r>
              <a:rPr lang="en-US" dirty="0" smtClean="0"/>
              <a:t>Email </a:t>
            </a:r>
            <a:r>
              <a:rPr lang="en-US" dirty="0" smtClean="0">
                <a:hlinkClick r:id="rId3"/>
              </a:rPr>
              <a:t>andria.bilich@noaa.gov</a:t>
            </a:r>
            <a:r>
              <a:rPr lang="en-US" dirty="0" smtClean="0"/>
              <a:t> or </a:t>
            </a:r>
            <a:r>
              <a:rPr lang="en-US" dirty="0" smtClean="0">
                <a:hlinkClick r:id="rId4"/>
              </a:rPr>
              <a:t>NGS.AbsAntCal@noaa.gov</a:t>
            </a:r>
            <a:endParaRPr lang="en-US" dirty="0"/>
          </a:p>
        </p:txBody>
      </p:sp>
      <p:sp>
        <p:nvSpPr>
          <p:cNvPr id="8" name="Slide Number Placeholder 7"/>
          <p:cNvSpPr>
            <a:spLocks noGrp="1"/>
          </p:cNvSpPr>
          <p:nvPr>
            <p:ph type="sldNum" sz="quarter" idx="12"/>
          </p:nvPr>
        </p:nvSpPr>
        <p:spPr/>
        <p:txBody>
          <a:bodyPr/>
          <a:lstStyle/>
          <a:p>
            <a:pPr>
              <a:defRPr/>
            </a:pPr>
            <a:fld id="{07F78AA1-1663-44D5-9C7A-BCDF66DAE6CC}"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 Map of “Inconstant Point”</a:t>
            </a:r>
            <a:endParaRPr lang="en-US" dirty="0"/>
          </a:p>
        </p:txBody>
      </p:sp>
      <p:sp>
        <p:nvSpPr>
          <p:cNvPr id="3" name="Content Placeholder 2"/>
          <p:cNvSpPr>
            <a:spLocks noGrp="1"/>
          </p:cNvSpPr>
          <p:nvPr>
            <p:ph sz="half" idx="1"/>
          </p:nvPr>
        </p:nvSpPr>
        <p:spPr>
          <a:xfrm>
            <a:off x="457200" y="1447800"/>
            <a:ext cx="2971800" cy="4525963"/>
          </a:xfrm>
        </p:spPr>
        <p:txBody>
          <a:bodyPr/>
          <a:lstStyle/>
          <a:p>
            <a:r>
              <a:rPr lang="en-US" sz="2400" dirty="0" smtClean="0"/>
              <a:t>mm of phase advance/delay</a:t>
            </a:r>
          </a:p>
          <a:p>
            <a:endParaRPr lang="en-US" sz="2400" dirty="0" smtClean="0"/>
          </a:p>
          <a:p>
            <a:r>
              <a:rPr lang="en-US" sz="2400" dirty="0" smtClean="0"/>
              <a:t>Mean point being positioned </a:t>
            </a:r>
            <a:r>
              <a:rPr lang="en-US" sz="2400" i="1" dirty="0" smtClean="0"/>
              <a:t>… </a:t>
            </a:r>
            <a:r>
              <a:rPr lang="en-US" sz="2400" dirty="0" smtClean="0"/>
              <a:t>phase center offset: </a:t>
            </a:r>
            <a:r>
              <a:rPr lang="en-US" sz="2400" b="1" dirty="0" smtClean="0"/>
              <a:t>PCO</a:t>
            </a:r>
          </a:p>
          <a:p>
            <a:endParaRPr lang="en-US" sz="2400" dirty="0" smtClean="0"/>
          </a:p>
          <a:p>
            <a:r>
              <a:rPr lang="en-US" sz="2400" dirty="0" smtClean="0"/>
              <a:t>Spatial variations about the mean … phase center variations: </a:t>
            </a:r>
            <a:r>
              <a:rPr lang="en-US" sz="2400" b="1" dirty="0" smtClean="0"/>
              <a:t>PCV</a:t>
            </a:r>
            <a:endParaRPr lang="en-US" sz="2400" b="1" dirty="0"/>
          </a:p>
        </p:txBody>
      </p:sp>
      <p:sp>
        <p:nvSpPr>
          <p:cNvPr id="5" name="Slide Number Placeholder 4"/>
          <p:cNvSpPr>
            <a:spLocks noGrp="1"/>
          </p:cNvSpPr>
          <p:nvPr>
            <p:ph type="sldNum" sz="quarter" idx="12"/>
          </p:nvPr>
        </p:nvSpPr>
        <p:spPr/>
        <p:txBody>
          <a:bodyPr/>
          <a:lstStyle/>
          <a:p>
            <a:pPr>
              <a:defRPr/>
            </a:pPr>
            <a:fld id="{BE91A293-F760-4C6A-9954-394A3223D0DF}" type="slidenum">
              <a:rPr lang="en-US" smtClean="0"/>
              <a:pPr>
                <a:defRPr/>
              </a:pPr>
              <a:t>5</a:t>
            </a:fld>
            <a:endParaRPr lang="en-US"/>
          </a:p>
        </p:txBody>
      </p:sp>
      <p:pic>
        <p:nvPicPr>
          <p:cNvPr id="6" name="Picture 3"/>
          <p:cNvPicPr>
            <a:picLocks noChangeAspect="1" noChangeArrowheads="1"/>
          </p:cNvPicPr>
          <p:nvPr/>
        </p:nvPicPr>
        <p:blipFill>
          <a:blip r:embed="rId3" cstate="print"/>
          <a:srcRect l="13711" t="71077" r="56658" b="16628"/>
          <a:stretch>
            <a:fillRect/>
          </a:stretch>
        </p:blipFill>
        <p:spPr bwMode="auto">
          <a:xfrm>
            <a:off x="3733800" y="1905000"/>
            <a:ext cx="3429000" cy="1066800"/>
          </a:xfrm>
          <a:prstGeom prst="rect">
            <a:avLst/>
          </a:prstGeom>
          <a:noFill/>
          <a:ln w="9525">
            <a:noFill/>
            <a:miter lim="800000"/>
            <a:headEnd/>
            <a:tailEnd/>
          </a:ln>
        </p:spPr>
      </p:pic>
      <p:sp>
        <p:nvSpPr>
          <p:cNvPr id="8" name="Oval 7"/>
          <p:cNvSpPr/>
          <p:nvPr/>
        </p:nvSpPr>
        <p:spPr>
          <a:xfrm>
            <a:off x="5257800" y="1981200"/>
            <a:ext cx="228600" cy="2286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8" idx="0"/>
          </p:cNvCxnSpPr>
          <p:nvPr/>
        </p:nvCxnSpPr>
        <p:spPr>
          <a:xfrm rot="16200000" flipH="1">
            <a:off x="4933949" y="2419351"/>
            <a:ext cx="990602" cy="114300"/>
          </a:xfrm>
          <a:prstGeom prst="straightConnector1">
            <a:avLst/>
          </a:prstGeom>
          <a:ln w="5715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0" name="Picture 9" descr="ex.el.png"/>
          <p:cNvPicPr>
            <a:picLocks noChangeAspect="1"/>
          </p:cNvPicPr>
          <p:nvPr/>
        </p:nvPicPr>
        <p:blipFill>
          <a:blip r:embed="rId4" cstate="print"/>
          <a:stretch>
            <a:fillRect/>
          </a:stretch>
        </p:blipFill>
        <p:spPr>
          <a:xfrm>
            <a:off x="3733800" y="3200702"/>
            <a:ext cx="3662174" cy="3657298"/>
          </a:xfrm>
          <a:prstGeom prst="rect">
            <a:avLst/>
          </a:prstGeom>
        </p:spPr>
      </p:pic>
      <p:cxnSp>
        <p:nvCxnSpPr>
          <p:cNvPr id="15" name="Straight Arrow Connector 14"/>
          <p:cNvCxnSpPr/>
          <p:nvPr/>
        </p:nvCxnSpPr>
        <p:spPr>
          <a:xfrm>
            <a:off x="5486400" y="2971800"/>
            <a:ext cx="2819400" cy="1588"/>
          </a:xfrm>
          <a:prstGeom prst="straightConnector1">
            <a:avLst/>
          </a:prstGeom>
          <a:ln w="19050">
            <a:prstDash val="dash"/>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543800" y="3048000"/>
            <a:ext cx="1295400" cy="923330"/>
          </a:xfrm>
          <a:prstGeom prst="rect">
            <a:avLst/>
          </a:prstGeom>
          <a:noFill/>
        </p:spPr>
        <p:txBody>
          <a:bodyPr wrap="square" rtlCol="0">
            <a:spAutoFit/>
          </a:bodyPr>
          <a:lstStyle/>
          <a:p>
            <a:r>
              <a:rPr lang="en-US" dirty="0" smtClean="0"/>
              <a:t>0</a:t>
            </a:r>
            <a:r>
              <a:rPr lang="en-US" dirty="0" smtClean="0">
                <a:sym typeface="Symbol"/>
              </a:rPr>
              <a:t> </a:t>
            </a:r>
            <a:r>
              <a:rPr lang="en-US" dirty="0" err="1" smtClean="0">
                <a:sym typeface="Symbol"/>
              </a:rPr>
              <a:t>elev</a:t>
            </a:r>
            <a:endParaRPr lang="en-US" dirty="0" smtClean="0"/>
          </a:p>
          <a:p>
            <a:r>
              <a:rPr lang="en-US" dirty="0" smtClean="0">
                <a:solidFill>
                  <a:srgbClr val="0070C0"/>
                </a:solidFill>
              </a:rPr>
              <a:t>L1: 2.5 mm</a:t>
            </a:r>
          </a:p>
          <a:p>
            <a:r>
              <a:rPr lang="en-US" dirty="0" smtClean="0">
                <a:solidFill>
                  <a:srgbClr val="FF0000"/>
                </a:solidFill>
              </a:rPr>
              <a:t>L2: -1 mm</a:t>
            </a:r>
            <a:endParaRPr lang="en-US" dirty="0">
              <a:solidFill>
                <a:srgbClr val="FF0000"/>
              </a:solidFill>
            </a:endParaRPr>
          </a:p>
        </p:txBody>
      </p:sp>
      <p:cxnSp>
        <p:nvCxnSpPr>
          <p:cNvPr id="19" name="Straight Arrow Connector 18"/>
          <p:cNvCxnSpPr/>
          <p:nvPr/>
        </p:nvCxnSpPr>
        <p:spPr>
          <a:xfrm flipV="1">
            <a:off x="5486400" y="1981200"/>
            <a:ext cx="2743200" cy="990600"/>
          </a:xfrm>
          <a:prstGeom prst="straightConnector1">
            <a:avLst/>
          </a:prstGeom>
          <a:ln w="19050">
            <a:prstDash val="dash"/>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086600" y="1143000"/>
            <a:ext cx="1295400" cy="923330"/>
          </a:xfrm>
          <a:prstGeom prst="rect">
            <a:avLst/>
          </a:prstGeom>
          <a:noFill/>
        </p:spPr>
        <p:txBody>
          <a:bodyPr wrap="square" rtlCol="0">
            <a:spAutoFit/>
          </a:bodyPr>
          <a:lstStyle/>
          <a:p>
            <a:r>
              <a:rPr lang="en-US" dirty="0" smtClean="0"/>
              <a:t>20</a:t>
            </a:r>
            <a:r>
              <a:rPr lang="en-US" dirty="0" smtClean="0">
                <a:sym typeface="Symbol"/>
              </a:rPr>
              <a:t> </a:t>
            </a:r>
            <a:r>
              <a:rPr lang="en-US" dirty="0" err="1" smtClean="0">
                <a:sym typeface="Symbol"/>
              </a:rPr>
              <a:t>elev</a:t>
            </a:r>
            <a:endParaRPr lang="en-US" dirty="0" smtClean="0"/>
          </a:p>
          <a:p>
            <a:r>
              <a:rPr lang="en-US" dirty="0" smtClean="0">
                <a:solidFill>
                  <a:srgbClr val="0070C0"/>
                </a:solidFill>
              </a:rPr>
              <a:t>L1: -0.5 mm</a:t>
            </a:r>
          </a:p>
          <a:p>
            <a:r>
              <a:rPr lang="en-US" dirty="0" smtClean="0">
                <a:solidFill>
                  <a:srgbClr val="FF0000"/>
                </a:solidFill>
              </a:rPr>
              <a:t>L2: 2.0 mm</a:t>
            </a:r>
            <a:endParaRPr lang="en-US" dirty="0">
              <a:solidFill>
                <a:srgbClr val="FF0000"/>
              </a:solidFill>
            </a:endParaRPr>
          </a:p>
        </p:txBody>
      </p:sp>
      <p:sp>
        <p:nvSpPr>
          <p:cNvPr id="23" name="TextBox 22"/>
          <p:cNvSpPr txBox="1"/>
          <p:nvPr/>
        </p:nvSpPr>
        <p:spPr>
          <a:xfrm>
            <a:off x="3962400" y="1295400"/>
            <a:ext cx="1849234" cy="576190"/>
          </a:xfrm>
          <a:prstGeom prst="rect">
            <a:avLst/>
          </a:prstGeom>
          <a:noFill/>
        </p:spPr>
        <p:txBody>
          <a:bodyPr wrap="none" lIns="82936" tIns="41469" rIns="82936" bIns="41469">
            <a:spAutoFit/>
          </a:bodyPr>
          <a:lstStyle/>
          <a:p>
            <a:pPr>
              <a:defRPr/>
            </a:pPr>
            <a:r>
              <a:rPr lang="en-GB" sz="3200" b="1" dirty="0" smtClean="0">
                <a:solidFill>
                  <a:schemeClr val="accent3">
                    <a:lumMod val="75000"/>
                  </a:schemeClr>
                </a:solidFill>
              </a:rPr>
              <a:t>PCO</a:t>
            </a:r>
            <a:r>
              <a:rPr lang="en-GB" sz="3200" b="1" i="1" dirty="0" smtClean="0">
                <a:solidFill>
                  <a:schemeClr val="accent3">
                    <a:lumMod val="75000"/>
                  </a:schemeClr>
                </a:solidFill>
              </a:rPr>
              <a:t> </a:t>
            </a:r>
            <a:r>
              <a:rPr lang="en-GB" sz="2800" b="1" i="1" dirty="0" smtClean="0">
                <a:solidFill>
                  <a:schemeClr val="accent3">
                    <a:lumMod val="75000"/>
                  </a:schemeClr>
                </a:solidFill>
              </a:rPr>
              <a:t>[ENU]</a:t>
            </a:r>
            <a:endParaRPr lang="en-US" sz="3200" b="1" dirty="0">
              <a:solidFill>
                <a:schemeClr val="accent3">
                  <a:lumMod val="75000"/>
                </a:schemeClr>
              </a:solidFill>
            </a:endParaRPr>
          </a:p>
        </p:txBody>
      </p:sp>
      <p:sp>
        <p:nvSpPr>
          <p:cNvPr id="24" name="TextBox 23"/>
          <p:cNvSpPr txBox="1"/>
          <p:nvPr/>
        </p:nvSpPr>
        <p:spPr>
          <a:xfrm>
            <a:off x="7467600" y="4343400"/>
            <a:ext cx="1117880" cy="1068633"/>
          </a:xfrm>
          <a:prstGeom prst="rect">
            <a:avLst/>
          </a:prstGeom>
          <a:noFill/>
        </p:spPr>
        <p:txBody>
          <a:bodyPr wrap="none" lIns="82936" tIns="41469" rIns="82936" bIns="41469">
            <a:spAutoFit/>
          </a:bodyPr>
          <a:lstStyle/>
          <a:p>
            <a:pPr>
              <a:defRPr/>
            </a:pPr>
            <a:r>
              <a:rPr lang="en-GB" sz="3200" b="1" dirty="0" smtClean="0">
                <a:solidFill>
                  <a:schemeClr val="accent2">
                    <a:lumMod val="75000"/>
                  </a:schemeClr>
                </a:solidFill>
              </a:rPr>
              <a:t>PCV</a:t>
            </a:r>
            <a:endParaRPr lang="en-GB" sz="3200" b="1" i="1" dirty="0">
              <a:solidFill>
                <a:schemeClr val="accent2">
                  <a:lumMod val="75000"/>
                </a:schemeClr>
              </a:solidFill>
            </a:endParaRPr>
          </a:p>
          <a:p>
            <a:pPr>
              <a:defRPr/>
            </a:pPr>
            <a:r>
              <a:rPr lang="en-GB" sz="3200" b="1" i="1" dirty="0" smtClean="0">
                <a:solidFill>
                  <a:schemeClr val="accent2">
                    <a:lumMod val="75000"/>
                  </a:schemeClr>
                </a:solidFill>
              </a:rPr>
              <a:t>(</a:t>
            </a:r>
            <a:r>
              <a:rPr lang="en-GB" sz="3200" b="1" i="1" dirty="0" err="1" smtClean="0">
                <a:solidFill>
                  <a:schemeClr val="accent2">
                    <a:lumMod val="75000"/>
                  </a:schemeClr>
                </a:solidFill>
              </a:rPr>
              <a:t>elev</a:t>
            </a:r>
            <a:r>
              <a:rPr lang="en-GB" sz="3200" b="1" i="1" dirty="0" smtClean="0">
                <a:solidFill>
                  <a:schemeClr val="accent2">
                    <a:lumMod val="75000"/>
                  </a:schemeClr>
                </a:solidFill>
              </a:rPr>
              <a:t>)</a:t>
            </a:r>
          </a:p>
        </p:txBody>
      </p:sp>
      <p:grpSp>
        <p:nvGrpSpPr>
          <p:cNvPr id="28" name="Group 27"/>
          <p:cNvGrpSpPr/>
          <p:nvPr/>
        </p:nvGrpSpPr>
        <p:grpSpPr>
          <a:xfrm rot="2440851">
            <a:off x="8174994" y="2514462"/>
            <a:ext cx="670560" cy="548640"/>
            <a:chOff x="2560320" y="2651760"/>
            <a:chExt cx="670560" cy="548640"/>
          </a:xfrm>
        </p:grpSpPr>
        <p:sp>
          <p:nvSpPr>
            <p:cNvPr id="25" name="Oval 24"/>
            <p:cNvSpPr/>
            <p:nvPr/>
          </p:nvSpPr>
          <p:spPr>
            <a:xfrm>
              <a:off x="2743200" y="2743200"/>
              <a:ext cx="304800" cy="3048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560320" y="2651760"/>
              <a:ext cx="182880" cy="54864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8000" y="2651760"/>
              <a:ext cx="182880" cy="54864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440851">
            <a:off x="8305800" y="1524000"/>
            <a:ext cx="670560" cy="548640"/>
            <a:chOff x="2560320" y="2651760"/>
            <a:chExt cx="670560" cy="548640"/>
          </a:xfrm>
        </p:grpSpPr>
        <p:sp>
          <p:nvSpPr>
            <p:cNvPr id="30" name="Oval 29"/>
            <p:cNvSpPr/>
            <p:nvPr/>
          </p:nvSpPr>
          <p:spPr>
            <a:xfrm>
              <a:off x="2743200" y="2743200"/>
              <a:ext cx="304800" cy="3048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60320" y="2651760"/>
              <a:ext cx="182880" cy="54864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48000" y="2651760"/>
              <a:ext cx="182880" cy="54864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0"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371600" y="2362200"/>
            <a:ext cx="2743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295400" y="228600"/>
            <a:ext cx="6629400" cy="1143000"/>
          </a:xfrm>
        </p:spPr>
        <p:txBody>
          <a:bodyPr/>
          <a:lstStyle/>
          <a:p>
            <a:r>
              <a:rPr lang="en-US" dirty="0" smtClean="0"/>
              <a:t>PCV </a:t>
            </a:r>
            <a:r>
              <a:rPr lang="en-US" dirty="0" err="1" smtClean="0"/>
              <a:t>Azimuthal</a:t>
            </a:r>
            <a:r>
              <a:rPr lang="en-US" dirty="0" smtClean="0"/>
              <a:t> Dependence</a:t>
            </a:r>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BE91A293-F760-4C6A-9954-394A3223D0DF}" type="slidenum">
              <a:rPr lang="en-US" smtClean="0"/>
              <a:pPr>
                <a:defRPr/>
              </a:pPr>
              <a:t>6</a:t>
            </a:fld>
            <a:endParaRPr lang="en-US"/>
          </a:p>
        </p:txBody>
      </p:sp>
      <p:pic>
        <p:nvPicPr>
          <p:cNvPr id="6" name="Content Placeholder 5" descr="ex.elaz.png"/>
          <p:cNvPicPr>
            <a:picLocks noGrp="1" noChangeAspect="1"/>
          </p:cNvPicPr>
          <p:nvPr>
            <p:ph sz="half" idx="1"/>
          </p:nvPr>
        </p:nvPicPr>
        <p:blipFill>
          <a:blip r:embed="rId4" cstate="print"/>
          <a:stretch>
            <a:fillRect/>
          </a:stretch>
        </p:blipFill>
        <p:spPr>
          <a:xfrm>
            <a:off x="4572000" y="1752600"/>
            <a:ext cx="4038600" cy="4033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Calibrations?</a:t>
            </a:r>
            <a:endParaRPr lang="en-US" dirty="0"/>
          </a:p>
        </p:txBody>
      </p:sp>
      <p:sp>
        <p:nvSpPr>
          <p:cNvPr id="3" name="Content Placeholder 2"/>
          <p:cNvSpPr>
            <a:spLocks noGrp="1"/>
          </p:cNvSpPr>
          <p:nvPr>
            <p:ph idx="1"/>
          </p:nvPr>
        </p:nvSpPr>
        <p:spPr/>
        <p:txBody>
          <a:bodyPr/>
          <a:lstStyle/>
          <a:p>
            <a:r>
              <a:rPr lang="en-US" dirty="0" smtClean="0"/>
              <a:t>Antenna introduces several mm-cm of phase advance/delay -&gt; range errors</a:t>
            </a:r>
          </a:p>
          <a:p>
            <a:endParaRPr lang="en-US" sz="2400" dirty="0" smtClean="0"/>
          </a:p>
          <a:p>
            <a:r>
              <a:rPr lang="en-US" dirty="0" smtClean="0"/>
              <a:t>Input to most GNSS data processing software</a:t>
            </a:r>
          </a:p>
          <a:p>
            <a:endParaRPr lang="en-US" sz="2400" dirty="0" smtClean="0"/>
          </a:p>
          <a:p>
            <a:r>
              <a:rPr lang="en-US" dirty="0" smtClean="0"/>
              <a:t>Omitting calibrations can cause problems:</a:t>
            </a:r>
          </a:p>
          <a:p>
            <a:pPr lvl="1"/>
            <a:r>
              <a:rPr lang="en-US" dirty="0" smtClean="0"/>
              <a:t>Long baselines</a:t>
            </a:r>
          </a:p>
          <a:p>
            <a:pPr lvl="1"/>
            <a:r>
              <a:rPr lang="en-US" dirty="0" smtClean="0"/>
              <a:t>Combining multiple antenna models</a:t>
            </a:r>
          </a:p>
          <a:p>
            <a:pPr lvl="1"/>
            <a:r>
              <a:rPr lang="en-US" dirty="0" smtClean="0"/>
              <a:t>Height errors</a:t>
            </a:r>
          </a:p>
          <a:p>
            <a:endParaRPr lang="en-US" dirty="0"/>
          </a:p>
        </p:txBody>
      </p:sp>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Relative vs. Absolute</a:t>
            </a:r>
            <a:endParaRPr lang="en-US" dirty="0"/>
          </a:p>
        </p:txBody>
      </p:sp>
      <p:graphicFrame>
        <p:nvGraphicFramePr>
          <p:cNvPr id="10" name="Content Placeholder 9"/>
          <p:cNvGraphicFramePr>
            <a:graphicFrameLocks noGrp="1"/>
          </p:cNvGraphicFramePr>
          <p:nvPr>
            <p:ph idx="1"/>
          </p:nvPr>
        </p:nvGraphicFramePr>
        <p:xfrm>
          <a:off x="457200" y="1600200"/>
          <a:ext cx="8229600" cy="3022600"/>
        </p:xfrm>
        <a:graphic>
          <a:graphicData uri="http://schemas.openxmlformats.org/drawingml/2006/table">
            <a:tbl>
              <a:tblPr firstRow="1" bandRow="1">
                <a:tableStyleId>{5C22544A-7EE6-4342-B048-85BDC9FD1C3A}</a:tableStyleId>
              </a:tblPr>
              <a:tblGrid>
                <a:gridCol w="2057400"/>
                <a:gridCol w="3048000"/>
                <a:gridCol w="3124200"/>
              </a:tblGrid>
              <a:tr h="370840">
                <a:tc>
                  <a:txBody>
                    <a:bodyPr/>
                    <a:lstStyle/>
                    <a:p>
                      <a:endParaRPr lang="en-US" dirty="0"/>
                    </a:p>
                  </a:txBody>
                  <a:tcPr/>
                </a:tc>
                <a:tc>
                  <a:txBody>
                    <a:bodyPr/>
                    <a:lstStyle/>
                    <a:p>
                      <a:r>
                        <a:rPr lang="en-US" sz="2400" dirty="0" smtClean="0"/>
                        <a:t>Relative</a:t>
                      </a:r>
                      <a:endParaRPr lang="en-US" dirty="0"/>
                    </a:p>
                  </a:txBody>
                  <a:tcPr/>
                </a:tc>
                <a:tc>
                  <a:txBody>
                    <a:bodyPr/>
                    <a:lstStyle/>
                    <a:p>
                      <a:r>
                        <a:rPr lang="en-US" sz="2400" dirty="0" smtClean="0"/>
                        <a:t>Absolute</a:t>
                      </a:r>
                      <a:endParaRPr lang="en-US" dirty="0"/>
                    </a:p>
                  </a:txBody>
                  <a:tcPr/>
                </a:tc>
              </a:tr>
              <a:tr h="370840">
                <a:tc>
                  <a:txBody>
                    <a:bodyPr/>
                    <a:lstStyle/>
                    <a:p>
                      <a:r>
                        <a:rPr lang="en-US" dirty="0" smtClean="0"/>
                        <a:t>Calibration values</a:t>
                      </a:r>
                      <a:endParaRPr lang="en-US" dirty="0"/>
                    </a:p>
                  </a:txBody>
                  <a:tcPr/>
                </a:tc>
                <a:tc>
                  <a:txBody>
                    <a:bodyPr/>
                    <a:lstStyle/>
                    <a:p>
                      <a:r>
                        <a:rPr lang="en-US" dirty="0" smtClean="0"/>
                        <a:t>Relative to a reference antenna (AOA D/M_T)</a:t>
                      </a:r>
                      <a:endParaRPr lang="en-US" dirty="0"/>
                    </a:p>
                  </a:txBody>
                  <a:tcPr/>
                </a:tc>
                <a:tc>
                  <a:txBody>
                    <a:bodyPr/>
                    <a:lstStyle/>
                    <a:p>
                      <a:r>
                        <a:rPr lang="en-US" dirty="0" smtClean="0"/>
                        <a:t>Independent of reference antenna</a:t>
                      </a:r>
                      <a:endParaRPr lang="en-US" dirty="0"/>
                    </a:p>
                  </a:txBody>
                  <a:tcPr/>
                </a:tc>
              </a:tr>
              <a:tr h="370840">
                <a:tc>
                  <a:txBody>
                    <a:bodyPr/>
                    <a:lstStyle/>
                    <a:p>
                      <a:r>
                        <a:rPr lang="en-US" dirty="0" smtClean="0"/>
                        <a:t>Method</a:t>
                      </a:r>
                      <a:endParaRPr lang="en-US" dirty="0"/>
                    </a:p>
                  </a:txBody>
                  <a:tcPr/>
                </a:tc>
                <a:tc>
                  <a:txBody>
                    <a:bodyPr/>
                    <a:lstStyle/>
                    <a:p>
                      <a:r>
                        <a:rPr lang="en-US" dirty="0" smtClean="0"/>
                        <a:t>Stationary antennas</a:t>
                      </a:r>
                      <a:endParaRPr lang="en-US" dirty="0"/>
                    </a:p>
                  </a:txBody>
                  <a:tcPr/>
                </a:tc>
                <a:tc>
                  <a:txBody>
                    <a:bodyPr/>
                    <a:lstStyle/>
                    <a:p>
                      <a:r>
                        <a:rPr lang="en-US" dirty="0" smtClean="0"/>
                        <a:t>Test antenna moves</a:t>
                      </a:r>
                      <a:endParaRPr lang="en-US" dirty="0"/>
                    </a:p>
                  </a:txBody>
                  <a:tcPr/>
                </a:tc>
              </a:tr>
              <a:tr h="370840">
                <a:tc>
                  <a:txBody>
                    <a:bodyPr/>
                    <a:lstStyle/>
                    <a:p>
                      <a:r>
                        <a:rPr lang="en-US" dirty="0" smtClean="0"/>
                        <a:t>Advantages</a:t>
                      </a:r>
                      <a:endParaRPr lang="en-US" dirty="0"/>
                    </a:p>
                  </a:txBody>
                  <a:tcPr/>
                </a:tc>
                <a:tc>
                  <a:txBody>
                    <a:bodyPr/>
                    <a:lstStyle/>
                    <a:p>
                      <a:r>
                        <a:rPr lang="en-US" dirty="0" smtClean="0"/>
                        <a:t>Straightforward</a:t>
                      </a:r>
                      <a:r>
                        <a:rPr lang="en-US" baseline="0" dirty="0" smtClean="0"/>
                        <a:t> </a:t>
                      </a:r>
                      <a:r>
                        <a:rPr lang="en-US" dirty="0" smtClean="0"/>
                        <a:t>math</a:t>
                      </a:r>
                      <a:endParaRPr lang="en-US" dirty="0"/>
                    </a:p>
                  </a:txBody>
                  <a:tcPr/>
                </a:tc>
                <a:tc>
                  <a:txBody>
                    <a:bodyPr/>
                    <a:lstStyle/>
                    <a:p>
                      <a:r>
                        <a:rPr lang="en-US" dirty="0" smtClean="0"/>
                        <a:t>Sample</a:t>
                      </a:r>
                      <a:r>
                        <a:rPr lang="en-US" baseline="0" dirty="0" smtClean="0"/>
                        <a:t> full hemisphere and low elevation angles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Limitations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Cannot sample full pattern</a:t>
                      </a:r>
                    </a:p>
                  </a:txBody>
                  <a:tcPr/>
                </a:tc>
                <a:tc>
                  <a:txBody>
                    <a:bodyPr/>
                    <a:lstStyle/>
                    <a:p>
                      <a:r>
                        <a:rPr lang="en-US" dirty="0" smtClean="0"/>
                        <a:t>Requires robot and rigorous accounting of angles &amp; rotations</a:t>
                      </a:r>
                      <a:endParaRPr lang="en-US" dirty="0"/>
                    </a:p>
                  </a:txBody>
                  <a:tcPr/>
                </a:tc>
              </a:tr>
            </a:tbl>
          </a:graphicData>
        </a:graphic>
      </p:graphicFrame>
      <p:sp>
        <p:nvSpPr>
          <p:cNvPr id="7" name="Slide Number Placeholder 6"/>
          <p:cNvSpPr>
            <a:spLocks noGrp="1"/>
          </p:cNvSpPr>
          <p:nvPr>
            <p:ph type="sldNum" sz="quarter" idx="12"/>
          </p:nvPr>
        </p:nvSpPr>
        <p:spPr/>
        <p:txBody>
          <a:bodyPr/>
          <a:lstStyle/>
          <a:p>
            <a:pPr>
              <a:defRPr/>
            </a:pPr>
            <a:fld id="{D6E38F1A-3063-45E6-869A-F038BD3F63C9}" type="slidenum">
              <a:rPr lang="en-US" smtClean="0"/>
              <a:pPr>
                <a:defRPr/>
              </a:pPr>
              <a:t>8</a:t>
            </a:fld>
            <a:endParaRPr lang="en-US"/>
          </a:p>
        </p:txBody>
      </p:sp>
      <p:sp>
        <p:nvSpPr>
          <p:cNvPr id="11" name="TextBox 10"/>
          <p:cNvSpPr txBox="1"/>
          <p:nvPr/>
        </p:nvSpPr>
        <p:spPr>
          <a:xfrm>
            <a:off x="914400" y="5638800"/>
            <a:ext cx="7239000" cy="461665"/>
          </a:xfrm>
          <a:prstGeom prst="rect">
            <a:avLst/>
          </a:prstGeom>
          <a:noFill/>
        </p:spPr>
        <p:txBody>
          <a:bodyPr wrap="square" rtlCol="0">
            <a:spAutoFit/>
          </a:bodyPr>
          <a:lstStyle/>
          <a:p>
            <a:pPr algn="ctr"/>
            <a:r>
              <a:rPr lang="en-US" sz="2400" u="sng" dirty="0" smtClean="0">
                <a:solidFill>
                  <a:schemeClr val="accent2"/>
                </a:solidFill>
              </a:rPr>
              <a:t>Do not combine</a:t>
            </a:r>
            <a:r>
              <a:rPr lang="en-US" sz="2400" dirty="0" smtClean="0">
                <a:solidFill>
                  <a:schemeClr val="accent2"/>
                </a:solidFill>
              </a:rPr>
              <a:t> relative and absolute calibrations!</a:t>
            </a:r>
            <a:endParaRPr lang="en-US" sz="2400" dirty="0">
              <a:solidFill>
                <a:schemeClr val="accent2"/>
              </a:solidFill>
            </a:endParaRPr>
          </a:p>
        </p:txBody>
      </p:sp>
      <p:sp>
        <p:nvSpPr>
          <p:cNvPr id="12" name="Oval 11"/>
          <p:cNvSpPr/>
          <p:nvPr/>
        </p:nvSpPr>
        <p:spPr>
          <a:xfrm>
            <a:off x="1828800" y="1905000"/>
            <a:ext cx="6629400" cy="914400"/>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 to Absolute?</a:t>
            </a:r>
            <a:endParaRPr lang="en-US" dirty="0"/>
          </a:p>
        </p:txBody>
      </p:sp>
      <p:sp>
        <p:nvSpPr>
          <p:cNvPr id="3" name="Content Placeholder 2"/>
          <p:cNvSpPr>
            <a:spLocks noGrp="1"/>
          </p:cNvSpPr>
          <p:nvPr>
            <p:ph idx="1"/>
          </p:nvPr>
        </p:nvSpPr>
        <p:spPr/>
        <p:txBody>
          <a:bodyPr/>
          <a:lstStyle/>
          <a:p>
            <a:r>
              <a:rPr lang="en-US" dirty="0" smtClean="0"/>
              <a:t>Better/fuller description of phase behavior</a:t>
            </a:r>
          </a:p>
          <a:p>
            <a:pPr lvl="1"/>
            <a:r>
              <a:rPr lang="en-US" dirty="0" smtClean="0"/>
              <a:t>0-10</a:t>
            </a:r>
            <a:r>
              <a:rPr lang="en-US" dirty="0" smtClean="0">
                <a:sym typeface="Symbol"/>
              </a:rPr>
              <a:t></a:t>
            </a:r>
            <a:r>
              <a:rPr lang="en-US" dirty="0" smtClean="0"/>
              <a:t> elevation coverage</a:t>
            </a:r>
          </a:p>
          <a:p>
            <a:pPr lvl="1"/>
            <a:r>
              <a:rPr lang="en-US" dirty="0" err="1" smtClean="0"/>
              <a:t>Azimuthal</a:t>
            </a:r>
            <a:r>
              <a:rPr lang="en-US" dirty="0" smtClean="0"/>
              <a:t> variations</a:t>
            </a:r>
          </a:p>
          <a:p>
            <a:pPr lvl="1"/>
            <a:r>
              <a:rPr lang="en-US" dirty="0" smtClean="0"/>
              <a:t>Multipath removed/negated</a:t>
            </a:r>
          </a:p>
          <a:p>
            <a:r>
              <a:rPr lang="en-US" dirty="0" smtClean="0"/>
              <a:t>The way of the future</a:t>
            </a:r>
          </a:p>
          <a:p>
            <a:pPr lvl="1"/>
            <a:r>
              <a:rPr lang="en-US" dirty="0" smtClean="0"/>
              <a:t>International GNSS Service (IGS) standard</a:t>
            </a:r>
          </a:p>
          <a:p>
            <a:pPr lvl="1"/>
            <a:r>
              <a:rPr lang="en-US" dirty="0" smtClean="0"/>
              <a:t>Used in OPUS</a:t>
            </a:r>
          </a:p>
          <a:p>
            <a:pPr lvl="1"/>
            <a:r>
              <a:rPr lang="en-US" dirty="0" smtClean="0"/>
              <a:t>Used in CORS multiyear [IGS08 epoch 2005.0 and NAD 83(2011) epoch 2010.0]</a:t>
            </a:r>
            <a:endParaRPr lang="en-US" dirty="0"/>
          </a:p>
        </p:txBody>
      </p:sp>
      <p:sp>
        <p:nvSpPr>
          <p:cNvPr id="4" name="Slide Number Placeholder 3"/>
          <p:cNvSpPr>
            <a:spLocks noGrp="1"/>
          </p:cNvSpPr>
          <p:nvPr>
            <p:ph type="sldNum" sz="quarter" idx="12"/>
          </p:nvPr>
        </p:nvSpPr>
        <p:spPr/>
        <p:txBody>
          <a:bodyPr/>
          <a:lstStyle/>
          <a:p>
            <a:pPr>
              <a:defRPr/>
            </a:pPr>
            <a:fld id="{07F78AA1-1663-44D5-9C7A-BCDF66DAE6CC}"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GS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GS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NGS2009</Template>
  <TotalTime>13982</TotalTime>
  <Words>1579</Words>
  <Application>Microsoft Office PowerPoint</Application>
  <PresentationFormat>On-screen Show (4:3)</PresentationFormat>
  <Paragraphs>384</Paragraphs>
  <Slides>42</Slides>
  <Notes>11</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NGS2009</vt:lpstr>
      <vt:lpstr>Office Theme</vt:lpstr>
      <vt:lpstr>1_NGS2009</vt:lpstr>
      <vt:lpstr>1_Office Theme</vt:lpstr>
      <vt:lpstr>GNSS Absolute Antenna Calibration at the National Geodetic Survey</vt:lpstr>
      <vt:lpstr>The Antcal Team</vt:lpstr>
      <vt:lpstr>Talk Outline</vt:lpstr>
      <vt:lpstr>Where do I receive the signal? Where is the “phase center”?</vt:lpstr>
      <vt:lpstr>Calibration = Map of “Inconstant Point”</vt:lpstr>
      <vt:lpstr>PCV Azimuthal Dependence</vt:lpstr>
      <vt:lpstr>Why Do I Need Calibrations?</vt:lpstr>
      <vt:lpstr>Relative vs. Absolute</vt:lpstr>
      <vt:lpstr>Why Go to Absolute?</vt:lpstr>
      <vt:lpstr>Who Does Absolute Calibrations?</vt:lpstr>
      <vt:lpstr>NGS Absolute Calibration Motivations and Goals</vt:lpstr>
      <vt:lpstr>Compatibility with IGS</vt:lpstr>
      <vt:lpstr>NGS Calibration Facility and Methods</vt:lpstr>
      <vt:lpstr>Modelled Factors</vt:lpstr>
      <vt:lpstr>Calibration Setup</vt:lpstr>
      <vt:lpstr>Time Difference of Single Differences</vt:lpstr>
      <vt:lpstr>Why Robot?</vt:lpstr>
      <vt:lpstr>NGS Robot Limitations</vt:lpstr>
      <vt:lpstr>4-stage Process</vt:lpstr>
      <vt:lpstr>Estimation strategy</vt:lpstr>
      <vt:lpstr>So Many Variables!</vt:lpstr>
      <vt:lpstr>NGS Calibration Results</vt:lpstr>
      <vt:lpstr>NGS Catalog to Date</vt:lpstr>
      <vt:lpstr>Allen Osborne chokering rev T AOAD/M_T</vt:lpstr>
      <vt:lpstr>Allen Osborne chokering rev T  deviation</vt:lpstr>
      <vt:lpstr>Javad RingAnt-DM JAVRINGANT_DM</vt:lpstr>
      <vt:lpstr>Javad RingAnt-DM deviation: shifted to IGS PCO values</vt:lpstr>
      <vt:lpstr>Javad RingAnt-DM deviation: keeping NGS PCO values</vt:lpstr>
      <vt:lpstr>Trimble Zephyr 2 TRM55971.00</vt:lpstr>
      <vt:lpstr>Trimble Zephyr 2 deviation, S/N 30255823</vt:lpstr>
      <vt:lpstr>Trimble Zephyr 2 deviation, S/N 30212854</vt:lpstr>
      <vt:lpstr>Trimble Zephyr 2 L1 Type Mean</vt:lpstr>
      <vt:lpstr>Trimble Zephyr 2 L2 Type Mean</vt:lpstr>
      <vt:lpstr>Trimble Zephyr 2 L1 Type Mean: NGS vs IGS</vt:lpstr>
      <vt:lpstr>Trimble Zephyr 2 L2 Type Mean: NGS vs IGS</vt:lpstr>
      <vt:lpstr>Outstanding Questions</vt:lpstr>
      <vt:lpstr>Development Next Steps</vt:lpstr>
      <vt:lpstr>NGS Calibration Services</vt:lpstr>
      <vt:lpstr>New Website</vt:lpstr>
      <vt:lpstr>Formal Policy Document</vt:lpstr>
      <vt:lpstr>Antenna Intake</vt:lpstr>
      <vt:lpstr>Conclusions and Outlook</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GNSS Absolute Antenna Calibration at the National Geodetic Survey</dc:title>
  <dc:creator>Andria Bilich</dc:creator>
  <cp:lastModifiedBy>Andria Bilich</cp:lastModifiedBy>
  <cp:revision>218</cp:revision>
  <dcterms:created xsi:type="dcterms:W3CDTF">2010-09-08T16:37:49Z</dcterms:created>
  <dcterms:modified xsi:type="dcterms:W3CDTF">2011-08-23T15:56:26Z</dcterms:modified>
</cp:coreProperties>
</file>