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11.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Override2.xml" ContentType="application/vnd.openxmlformats-officedocument.themeOverr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5" r:id="rId3"/>
    <p:sldMasterId id="2147483817" r:id="rId4"/>
    <p:sldMasterId id="2147483843" r:id="rId5"/>
    <p:sldMasterId id="2147483858" r:id="rId6"/>
    <p:sldMasterId id="2147483872" r:id="rId7"/>
    <p:sldMasterId id="2147483885" r:id="rId8"/>
    <p:sldMasterId id="2147483897" r:id="rId9"/>
    <p:sldMasterId id="2147484060" r:id="rId10"/>
    <p:sldMasterId id="2147484073" r:id="rId11"/>
    <p:sldMasterId id="2147484086" r:id="rId12"/>
    <p:sldMasterId id="2147484099" r:id="rId13"/>
    <p:sldMasterId id="2147484715" r:id="rId14"/>
  </p:sldMasterIdLst>
  <p:notesMasterIdLst>
    <p:notesMasterId r:id="rId47"/>
  </p:notesMasterIdLst>
  <p:handoutMasterIdLst>
    <p:handoutMasterId r:id="rId48"/>
  </p:handoutMasterIdLst>
  <p:sldIdLst>
    <p:sldId id="346" r:id="rId15"/>
    <p:sldId id="312" r:id="rId16"/>
    <p:sldId id="307" r:id="rId17"/>
    <p:sldId id="313" r:id="rId18"/>
    <p:sldId id="315" r:id="rId19"/>
    <p:sldId id="325" r:id="rId20"/>
    <p:sldId id="339" r:id="rId21"/>
    <p:sldId id="340" r:id="rId22"/>
    <p:sldId id="342" r:id="rId23"/>
    <p:sldId id="343" r:id="rId24"/>
    <p:sldId id="344" r:id="rId25"/>
    <p:sldId id="324" r:id="rId26"/>
    <p:sldId id="326" r:id="rId27"/>
    <p:sldId id="337" r:id="rId28"/>
    <p:sldId id="338" r:id="rId29"/>
    <p:sldId id="327" r:id="rId30"/>
    <p:sldId id="328" r:id="rId31"/>
    <p:sldId id="329" r:id="rId32"/>
    <p:sldId id="330" r:id="rId33"/>
    <p:sldId id="331" r:id="rId34"/>
    <p:sldId id="332" r:id="rId35"/>
    <p:sldId id="333" r:id="rId36"/>
    <p:sldId id="334" r:id="rId37"/>
    <p:sldId id="335" r:id="rId38"/>
    <p:sldId id="336" r:id="rId39"/>
    <p:sldId id="308" r:id="rId40"/>
    <p:sldId id="314" r:id="rId41"/>
    <p:sldId id="306" r:id="rId42"/>
    <p:sldId id="293" r:id="rId43"/>
    <p:sldId id="270" r:id="rId44"/>
    <p:sldId id="345" r:id="rId45"/>
    <p:sldId id="285" r:id="rId46"/>
  </p:sldIdLst>
  <p:sldSz cx="9144000" cy="6858000" type="screen4x3"/>
  <p:notesSz cx="9448800" cy="71882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68" autoAdjust="0"/>
  </p:normalViewPr>
  <p:slideViewPr>
    <p:cSldViewPr>
      <p:cViewPr varScale="1">
        <p:scale>
          <a:sx n="83" d="100"/>
          <a:sy n="83" d="100"/>
        </p:scale>
        <p:origin x="-1349" y="-67"/>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openxmlformats.org/officeDocument/2006/relationships/image" Target="../media/image32.gif"/><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spPr>
            <a:solidFill>
              <a:srgbClr val="FF0000"/>
            </a:solidFill>
            <a:ln w="63500">
              <a:solidFill>
                <a:schemeClr val="tx1"/>
              </a:solidFill>
            </a:ln>
          </c:spPr>
          <c:dLbls>
            <c:dLbl>
              <c:idx val="0"/>
              <c:layout/>
              <c:tx>
                <c:rich>
                  <a:bodyPr/>
                  <a:lstStyle/>
                  <a:p>
                    <a:r>
                      <a:rPr lang="en-US"/>
                      <a:t>0.0048 m</a:t>
                    </a:r>
                  </a:p>
                </c:rich>
              </c:tx>
              <c:dLblPos val="inEnd"/>
              <c:showVal val="1"/>
            </c:dLbl>
            <c:dLbl>
              <c:idx val="1"/>
              <c:layout/>
              <c:tx>
                <c:rich>
                  <a:bodyPr/>
                  <a:lstStyle/>
                  <a:p>
                    <a:r>
                      <a:rPr lang="en-US"/>
                      <a:t>0.0056 m</a:t>
                    </a:r>
                  </a:p>
                </c:rich>
              </c:tx>
              <c:dLblPos val="inEnd"/>
              <c:showVal val="1"/>
            </c:dLbl>
            <c:dLbl>
              <c:idx val="2"/>
              <c:layout/>
              <c:tx>
                <c:rich>
                  <a:bodyPr/>
                  <a:lstStyle/>
                  <a:p>
                    <a:r>
                      <a:rPr lang="en-US"/>
                      <a:t>0.0014 m</a:t>
                    </a:r>
                  </a:p>
                </c:rich>
              </c:tx>
              <c:dLblPos val="inEnd"/>
              <c:showVal val="1"/>
            </c:dLbl>
            <c:txPr>
              <a:bodyPr/>
              <a:lstStyle/>
              <a:p>
                <a:pPr>
                  <a:defRPr sz="2800">
                    <a:solidFill>
                      <a:schemeClr val="bg1"/>
                    </a:solidFill>
                  </a:defRPr>
                </a:pPr>
                <a:endParaRPr lang="en-US"/>
              </a:p>
            </c:txPr>
            <c:dLblPos val="inEnd"/>
            <c:showVal val="1"/>
          </c:dLbls>
          <c:cat>
            <c:strRef>
              <c:f>Sheet1!$V$19:$V$21</c:f>
              <c:strCache>
                <c:ptCount val="3"/>
                <c:pt idx="0">
                  <c:v>ITRF2008 to ITRF2005 epoch 2005</c:v>
                </c:pt>
                <c:pt idx="1">
                  <c:v>ITRF2008 to ITRF2005 epoch 1997</c:v>
                </c:pt>
                <c:pt idx="2">
                  <c:v>ITRF2005 to ITRF2000 epoch 1997</c:v>
                </c:pt>
              </c:strCache>
            </c:strRef>
          </c:cat>
          <c:val>
            <c:numRef>
              <c:f>Sheet1!$W$19:$W$21</c:f>
              <c:numCache>
                <c:formatCode>0.0000</c:formatCode>
                <c:ptCount val="3"/>
                <c:pt idx="0">
                  <c:v>4.811444689487767E-3</c:v>
                </c:pt>
                <c:pt idx="1">
                  <c:v>5.5955339334151123E-3</c:v>
                </c:pt>
                <c:pt idx="2">
                  <c:v>1.363818169698588E-3</c:v>
                </c:pt>
              </c:numCache>
            </c:numRef>
          </c:val>
        </c:ser>
        <c:gapWidth val="11"/>
        <c:overlap val="100"/>
        <c:axId val="246701056"/>
        <c:axId val="246749440"/>
      </c:barChart>
      <c:catAx>
        <c:axId val="246701056"/>
        <c:scaling>
          <c:orientation val="minMax"/>
        </c:scaling>
        <c:axPos val="b"/>
        <c:tickLblPos val="nextTo"/>
        <c:txPr>
          <a:bodyPr/>
          <a:lstStyle/>
          <a:p>
            <a:pPr>
              <a:defRPr sz="1800"/>
            </a:pPr>
            <a:endParaRPr lang="en-US"/>
          </a:p>
        </c:txPr>
        <c:crossAx val="246749440"/>
        <c:crosses val="autoZero"/>
        <c:auto val="1"/>
        <c:lblAlgn val="ctr"/>
        <c:lblOffset val="100"/>
      </c:catAx>
      <c:valAx>
        <c:axId val="246749440"/>
        <c:scaling>
          <c:orientation val="minMax"/>
          <c:max val="2.0000000000000021E-2"/>
        </c:scaling>
        <c:axPos val="l"/>
        <c:majorGridlines/>
        <c:title>
          <c:tx>
            <c:rich>
              <a:bodyPr rot="-5400000" vert="horz"/>
              <a:lstStyle/>
              <a:p>
                <a:pPr>
                  <a:defRPr sz="2000"/>
                </a:pPr>
                <a:r>
                  <a:rPr lang="en-US" sz="2000" dirty="0" smtClean="0"/>
                  <a:t>Shift  in </a:t>
                </a:r>
                <a:r>
                  <a:rPr lang="en-US" sz="2400" b="0" dirty="0" err="1" smtClean="0"/>
                  <a:t>geocenter</a:t>
                </a:r>
                <a:r>
                  <a:rPr lang="en-US" sz="2000" dirty="0" smtClean="0"/>
                  <a:t>, m</a:t>
                </a:r>
                <a:endParaRPr lang="en-US" sz="2000" dirty="0"/>
              </a:p>
            </c:rich>
          </c:tx>
          <c:layout/>
        </c:title>
        <c:numFmt formatCode="0.00" sourceLinked="0"/>
        <c:tickLblPos val="nextTo"/>
        <c:txPr>
          <a:bodyPr/>
          <a:lstStyle/>
          <a:p>
            <a:pPr>
              <a:defRPr sz="2400"/>
            </a:pPr>
            <a:endParaRPr lang="en-US"/>
          </a:p>
        </c:txPr>
        <c:crossAx val="246701056"/>
        <c:crosses val="autoZero"/>
        <c:crossBetween val="between"/>
        <c:majorUnit val="1.0000000000000011E-2"/>
      </c:valAx>
      <c:spPr>
        <a:blipFill dpi="0" rotWithShape="1">
          <a:blip xmlns:r="http://schemas.openxmlformats.org/officeDocument/2006/relationships" r:embed="rId2">
            <a:alphaModFix amt="58000"/>
          </a:blip>
          <a:srcRect/>
          <a:stretch>
            <a:fillRect/>
          </a:stretch>
        </a:blipFill>
      </c:spPr>
    </c:plotArea>
    <c:plotVisOnly val="1"/>
    <c:dispBlanksAs val="gap"/>
  </c:chart>
  <c:externalData r:id="rId3"/>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spPr>
            <a:solidFill>
              <a:srgbClr val="FF0000"/>
            </a:solidFill>
            <a:ln w="63500">
              <a:solidFill>
                <a:schemeClr val="tx1"/>
              </a:solidFill>
            </a:ln>
          </c:spPr>
          <c:dLbls>
            <c:dLbl>
              <c:idx val="0"/>
              <c:layout/>
              <c:tx>
                <c:rich>
                  <a:bodyPr/>
                  <a:lstStyle/>
                  <a:p>
                    <a:r>
                      <a:rPr lang="en-US">
                        <a:solidFill>
                          <a:srgbClr val="FF0000"/>
                        </a:solidFill>
                      </a:rPr>
                      <a:t>0.0014 m</a:t>
                    </a:r>
                    <a:endParaRPr lang="en-US"/>
                  </a:p>
                </c:rich>
              </c:tx>
              <c:dLblPos val="inEnd"/>
              <c:showVal val="1"/>
            </c:dLbl>
            <c:dLbl>
              <c:idx val="1"/>
              <c:layout/>
              <c:tx>
                <c:rich>
                  <a:bodyPr/>
                  <a:lstStyle/>
                  <a:p>
                    <a:r>
                      <a:rPr lang="en-US">
                        <a:solidFill>
                          <a:srgbClr val="FF0000"/>
                        </a:solidFill>
                      </a:rPr>
                      <a:t>0.0206 m</a:t>
                    </a:r>
                    <a:endParaRPr lang="en-US"/>
                  </a:p>
                </c:rich>
              </c:tx>
              <c:dLblPos val="inEnd"/>
              <c:showVal val="1"/>
            </c:dLbl>
            <c:dLbl>
              <c:idx val="2"/>
              <c:layout/>
              <c:tx>
                <c:rich>
                  <a:bodyPr/>
                  <a:lstStyle/>
                  <a:p>
                    <a:r>
                      <a:rPr lang="en-US">
                        <a:solidFill>
                          <a:srgbClr val="FF0000"/>
                        </a:solidFill>
                      </a:rPr>
                      <a:t>0.0102 m</a:t>
                    </a:r>
                    <a:endParaRPr lang="en-US"/>
                  </a:p>
                </c:rich>
              </c:tx>
              <c:dLblPos val="inEnd"/>
              <c:showVal val="1"/>
            </c:dLbl>
            <c:dLbl>
              <c:idx val="3"/>
              <c:layout/>
              <c:tx>
                <c:rich>
                  <a:bodyPr/>
                  <a:lstStyle/>
                  <a:p>
                    <a:r>
                      <a:rPr lang="en-US">
                        <a:solidFill>
                          <a:srgbClr val="FF0000"/>
                        </a:solidFill>
                      </a:rPr>
                      <a:t>2.2097 m</a:t>
                    </a:r>
                  </a:p>
                </c:rich>
              </c:tx>
              <c:dLblPos val="inEnd"/>
              <c:showVal val="1"/>
            </c:dLbl>
            <c:spPr>
              <a:solidFill>
                <a:schemeClr val="bg1"/>
              </a:solidFill>
            </c:spPr>
            <c:txPr>
              <a:bodyPr/>
              <a:lstStyle/>
              <a:p>
                <a:pPr>
                  <a:defRPr sz="2800">
                    <a:solidFill>
                      <a:srgbClr val="FF0000"/>
                    </a:solidFill>
                  </a:defRPr>
                </a:pPr>
                <a:endParaRPr lang="en-US"/>
              </a:p>
            </c:txPr>
            <c:dLblPos val="inEnd"/>
            <c:showVal val="1"/>
          </c:dLbls>
          <c:cat>
            <c:strRef>
              <c:f>Sheet1!$V$21:$V$24</c:f>
              <c:strCache>
                <c:ptCount val="4"/>
                <c:pt idx="0">
                  <c:v>ITRF2005 to ITRF2000 epoch 1997</c:v>
                </c:pt>
                <c:pt idx="1">
                  <c:v>ITRF2000 to ITRF1997 epoch 1997</c:v>
                </c:pt>
                <c:pt idx="2">
                  <c:v>ITRF1997 to ITRF1996 epoch 1997</c:v>
                </c:pt>
                <c:pt idx="3">
                  <c:v>ITRF1996 to NAD 83 epoch 1997</c:v>
                </c:pt>
              </c:strCache>
            </c:strRef>
          </c:cat>
          <c:val>
            <c:numRef>
              <c:f>Sheet1!$W$21:$W$24</c:f>
              <c:numCache>
                <c:formatCode>0.0000</c:formatCode>
                <c:ptCount val="4"/>
                <c:pt idx="0">
                  <c:v>1.3638181696985876E-3</c:v>
                </c:pt>
                <c:pt idx="1">
                  <c:v>2.0599757280123497E-2</c:v>
                </c:pt>
                <c:pt idx="2">
                  <c:v>1.0165210278198868E-2</c:v>
                </c:pt>
                <c:pt idx="3">
                  <c:v>2.2096513865313692</c:v>
                </c:pt>
              </c:numCache>
            </c:numRef>
          </c:val>
        </c:ser>
        <c:gapWidth val="11"/>
        <c:overlap val="100"/>
        <c:axId val="246879360"/>
        <c:axId val="246919552"/>
      </c:barChart>
      <c:catAx>
        <c:axId val="246879360"/>
        <c:scaling>
          <c:orientation val="minMax"/>
        </c:scaling>
        <c:axPos val="b"/>
        <c:tickLblPos val="nextTo"/>
        <c:txPr>
          <a:bodyPr/>
          <a:lstStyle/>
          <a:p>
            <a:pPr>
              <a:defRPr sz="1600"/>
            </a:pPr>
            <a:endParaRPr lang="en-US"/>
          </a:p>
        </c:txPr>
        <c:crossAx val="246919552"/>
        <c:crosses val="autoZero"/>
        <c:auto val="1"/>
        <c:lblAlgn val="ctr"/>
        <c:lblOffset val="100"/>
      </c:catAx>
      <c:valAx>
        <c:axId val="246919552"/>
        <c:scaling>
          <c:orientation val="minMax"/>
        </c:scaling>
        <c:axPos val="l"/>
        <c:majorGridlines/>
        <c:numFmt formatCode="0.00" sourceLinked="0"/>
        <c:tickLblPos val="nextTo"/>
        <c:txPr>
          <a:bodyPr/>
          <a:lstStyle/>
          <a:p>
            <a:pPr>
              <a:defRPr sz="2400"/>
            </a:pPr>
            <a:endParaRPr lang="en-US"/>
          </a:p>
        </c:txPr>
        <c:crossAx val="246879360"/>
        <c:crosses val="autoZero"/>
        <c:crossBetween val="between"/>
      </c:valAx>
      <c:spPr>
        <a:noFill/>
      </c:spPr>
    </c:plotArea>
    <c:plotVisOnly val="1"/>
    <c:dispBlanksAs val="gap"/>
  </c:chart>
  <c:externalData r:id="rId2"/>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32.gif"/></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drawing1.xml><?xml version="1.0" encoding="utf-8"?>
<c:userShapes xmlns:c="http://schemas.openxmlformats.org/drawingml/2006/chart">
  <cdr:relSizeAnchor xmlns:cdr="http://schemas.openxmlformats.org/drawingml/2006/chartDrawing">
    <cdr:from>
      <cdr:x>0.87049</cdr:x>
      <cdr:y>0.11762</cdr:y>
    </cdr:from>
    <cdr:to>
      <cdr:x>0.87576</cdr:x>
      <cdr:y>0.125</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 xmlns:a14="http://schemas.microsoft.com/office/drawing/2010/main" val="0"/>
            </a:ext>
          </a:extLst>
        </a:blip>
        <a:stretch xmlns:a="http://schemas.openxmlformats.org/drawingml/2006/main">
          <a:fillRect/>
        </a:stretch>
      </cdr:blipFill>
      <cdr:spPr>
        <a:xfrm xmlns:a="http://schemas.openxmlformats.org/drawingml/2006/main">
          <a:off x="7549215" y="740356"/>
          <a:ext cx="45719" cy="46483"/>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94163" cy="358775"/>
          </a:xfrm>
          <a:prstGeom prst="rect">
            <a:avLst/>
          </a:prstGeom>
        </p:spPr>
        <p:txBody>
          <a:bodyPr vert="horz" lIns="95061" tIns="47531" rIns="95061" bIns="47531"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5351463" y="0"/>
            <a:ext cx="4095750" cy="358775"/>
          </a:xfrm>
          <a:prstGeom prst="rect">
            <a:avLst/>
          </a:prstGeom>
        </p:spPr>
        <p:txBody>
          <a:bodyPr vert="horz" lIns="95061" tIns="47531" rIns="95061" bIns="47531" rtlCol="0"/>
          <a:lstStyle>
            <a:lvl1pPr algn="r">
              <a:defRPr sz="1200">
                <a:latin typeface="Calibri" charset="0"/>
                <a:ea typeface="ＭＳ Ｐゴシック" charset="0"/>
                <a:cs typeface="ＭＳ Ｐゴシック" charset="0"/>
              </a:defRPr>
            </a:lvl1pPr>
          </a:lstStyle>
          <a:p>
            <a:pPr>
              <a:defRPr/>
            </a:pPr>
            <a:fld id="{2E9DBC57-ED8D-452B-8322-EF00B02A2376}" type="datetimeFigureOut">
              <a:rPr lang="en-US"/>
              <a:pPr>
                <a:defRPr/>
              </a:pPr>
              <a:t>7/29/2013</a:t>
            </a:fld>
            <a:endParaRPr lang="en-US"/>
          </a:p>
        </p:txBody>
      </p:sp>
      <p:sp>
        <p:nvSpPr>
          <p:cNvPr id="4" name="Footer Placeholder 3"/>
          <p:cNvSpPr>
            <a:spLocks noGrp="1"/>
          </p:cNvSpPr>
          <p:nvPr>
            <p:ph type="ftr" sz="quarter" idx="2"/>
          </p:nvPr>
        </p:nvSpPr>
        <p:spPr>
          <a:xfrm>
            <a:off x="0" y="6827838"/>
            <a:ext cx="4094163" cy="358775"/>
          </a:xfrm>
          <a:prstGeom prst="rect">
            <a:avLst/>
          </a:prstGeom>
        </p:spPr>
        <p:txBody>
          <a:bodyPr vert="horz" lIns="95061" tIns="47531" rIns="95061" bIns="47531"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5351463" y="6827838"/>
            <a:ext cx="4095750" cy="358775"/>
          </a:xfrm>
          <a:prstGeom prst="rect">
            <a:avLst/>
          </a:prstGeom>
        </p:spPr>
        <p:txBody>
          <a:bodyPr vert="horz" lIns="95061" tIns="47531" rIns="95061" bIns="47531" rtlCol="0" anchor="b"/>
          <a:lstStyle>
            <a:lvl1pPr algn="r">
              <a:defRPr sz="1200">
                <a:latin typeface="Calibri" charset="0"/>
                <a:ea typeface="ＭＳ Ｐゴシック" charset="0"/>
                <a:cs typeface="ＭＳ Ｐゴシック" charset="0"/>
              </a:defRPr>
            </a:lvl1pPr>
          </a:lstStyle>
          <a:p>
            <a:pPr>
              <a:defRPr/>
            </a:pPr>
            <a:fld id="{368C4663-D1FE-4031-A632-8D9DA3DCC67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94163" cy="358775"/>
          </a:xfrm>
          <a:prstGeom prst="rect">
            <a:avLst/>
          </a:prstGeom>
        </p:spPr>
        <p:txBody>
          <a:bodyPr vert="horz" lIns="95061" tIns="47531" rIns="95061" bIns="47531"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5351463" y="0"/>
            <a:ext cx="4095750" cy="358775"/>
          </a:xfrm>
          <a:prstGeom prst="rect">
            <a:avLst/>
          </a:prstGeom>
        </p:spPr>
        <p:txBody>
          <a:bodyPr vert="horz" lIns="95061" tIns="47531" rIns="95061" bIns="47531" rtlCol="0"/>
          <a:lstStyle>
            <a:lvl1pPr algn="r">
              <a:defRPr sz="1200">
                <a:latin typeface="Calibri" charset="0"/>
                <a:ea typeface="ＭＳ Ｐゴシック" charset="0"/>
                <a:cs typeface="ＭＳ Ｐゴシック" charset="0"/>
              </a:defRPr>
            </a:lvl1pPr>
          </a:lstStyle>
          <a:p>
            <a:pPr>
              <a:defRPr/>
            </a:pPr>
            <a:fld id="{5F318EA3-17A5-4229-BAD9-F6698B745AA0}" type="datetimeFigureOut">
              <a:rPr lang="en-US"/>
              <a:pPr>
                <a:defRPr/>
              </a:pPr>
              <a:t>7/29/2013</a:t>
            </a:fld>
            <a:endParaRPr lang="en-US"/>
          </a:p>
        </p:txBody>
      </p:sp>
      <p:sp>
        <p:nvSpPr>
          <p:cNvPr id="4" name="Slide Image Placeholder 3"/>
          <p:cNvSpPr>
            <a:spLocks noGrp="1" noRot="1" noChangeAspect="1"/>
          </p:cNvSpPr>
          <p:nvPr>
            <p:ph type="sldImg" idx="2"/>
          </p:nvPr>
        </p:nvSpPr>
        <p:spPr>
          <a:xfrm>
            <a:off x="2927350" y="539750"/>
            <a:ext cx="3594100" cy="2695575"/>
          </a:xfrm>
          <a:prstGeom prst="rect">
            <a:avLst/>
          </a:prstGeom>
          <a:noFill/>
          <a:ln w="12700">
            <a:solidFill>
              <a:prstClr val="black"/>
            </a:solidFill>
          </a:ln>
        </p:spPr>
        <p:txBody>
          <a:bodyPr vert="horz" lIns="95061" tIns="47531" rIns="95061" bIns="47531" rtlCol="0" anchor="ctr"/>
          <a:lstStyle/>
          <a:p>
            <a:pPr lvl="0"/>
            <a:endParaRPr lang="en-US" noProof="0"/>
          </a:p>
        </p:txBody>
      </p:sp>
      <p:sp>
        <p:nvSpPr>
          <p:cNvPr id="5" name="Notes Placeholder 4"/>
          <p:cNvSpPr>
            <a:spLocks noGrp="1"/>
          </p:cNvSpPr>
          <p:nvPr>
            <p:ph type="body" sz="quarter" idx="3"/>
          </p:nvPr>
        </p:nvSpPr>
        <p:spPr>
          <a:xfrm>
            <a:off x="944563" y="3414713"/>
            <a:ext cx="7559675" cy="3233737"/>
          </a:xfrm>
          <a:prstGeom prst="rect">
            <a:avLst/>
          </a:prstGeom>
        </p:spPr>
        <p:txBody>
          <a:bodyPr vert="horz" lIns="95061" tIns="47531" rIns="95061" bIns="475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827838"/>
            <a:ext cx="4094163" cy="358775"/>
          </a:xfrm>
          <a:prstGeom prst="rect">
            <a:avLst/>
          </a:prstGeom>
        </p:spPr>
        <p:txBody>
          <a:bodyPr vert="horz" lIns="95061" tIns="47531" rIns="95061" bIns="47531"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5351463" y="6827838"/>
            <a:ext cx="4095750" cy="358775"/>
          </a:xfrm>
          <a:prstGeom prst="rect">
            <a:avLst/>
          </a:prstGeom>
        </p:spPr>
        <p:txBody>
          <a:bodyPr vert="horz" lIns="95061" tIns="47531" rIns="95061" bIns="47531" rtlCol="0" anchor="b"/>
          <a:lstStyle>
            <a:lvl1pPr algn="r">
              <a:defRPr sz="1200">
                <a:latin typeface="Calibri" charset="0"/>
                <a:ea typeface="ＭＳ Ｐゴシック" charset="0"/>
                <a:cs typeface="ＭＳ Ｐゴシック" charset="0"/>
              </a:defRPr>
            </a:lvl1pPr>
          </a:lstStyle>
          <a:p>
            <a:pPr>
              <a:defRPr/>
            </a:pPr>
            <a:fld id="{2E739C43-B61B-49B1-875A-DED46DCB4AB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en.wikipedia.org/wiki/Scale_(map)" TargetMode="External"/><Relationship Id="rId3" Type="http://schemas.openxmlformats.org/officeDocument/2006/relationships/hyperlink" Target="http://en.wikipedia.org/wiki/Area" TargetMode="External"/><Relationship Id="rId7" Type="http://schemas.openxmlformats.org/officeDocument/2006/relationships/hyperlink" Target="http://en.wikipedia.org/wiki/Distanc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en.wikipedia.org/wiki/Bearing_(navigation)" TargetMode="External"/><Relationship Id="rId5" Type="http://schemas.openxmlformats.org/officeDocument/2006/relationships/hyperlink" Target="http://en.wikipedia.org/wiki/Direction_(geometry)" TargetMode="External"/><Relationship Id="rId4" Type="http://schemas.openxmlformats.org/officeDocument/2006/relationships/hyperlink" Target="http://en.wikipedia.org/wiki/Shap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000692A-2BA5-46E6-B0C6-CDD21AE50BD6}" type="slidenum">
              <a:rPr lang="en-US" smtClean="0">
                <a:solidFill>
                  <a:srgbClr val="000000"/>
                </a:solidFill>
                <a:latin typeface="Arial" pitchFamily="34" charset="0"/>
                <a:ea typeface="ＭＳ Ｐゴシック" pitchFamily="34" charset="-128"/>
                <a:cs typeface="Arial" pitchFamily="34" charset="0"/>
              </a:rPr>
              <a:pPr/>
              <a:t>2</a:t>
            </a:fld>
            <a:endParaRPr lang="en-US" smtClean="0">
              <a:solidFill>
                <a:srgbClr val="000000"/>
              </a:solidFill>
              <a:latin typeface="Arial" pitchFamily="34" charset="0"/>
              <a:ea typeface="ＭＳ Ｐゴシック" pitchFamily="34" charset="-128"/>
              <a:cs typeface="Arial"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61FD4C-71A0-467C-A7B8-31DD83B1F4F4}" type="slidenum">
              <a:rPr lang="en-US" smtClean="0">
                <a:solidFill>
                  <a:srgbClr val="000000"/>
                </a:solidFill>
                <a:latin typeface="Arial" pitchFamily="34" charset="0"/>
                <a:ea typeface="ＭＳ Ｐゴシック" pitchFamily="34" charset="-128"/>
                <a:cs typeface="Arial" pitchFamily="34" charset="0"/>
              </a:rPr>
              <a:pPr/>
              <a:t>12</a:t>
            </a:fld>
            <a:endParaRPr lang="en-US" smtClean="0">
              <a:solidFill>
                <a:srgbClr val="000000"/>
              </a:solidFill>
              <a:latin typeface="Arial" pitchFamily="34" charset="0"/>
              <a:ea typeface="ＭＳ Ｐゴシック" pitchFamily="34" charset="-128"/>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6625" eaLnBrk="0" hangingPunct="0"/>
            <a:fld id="{2A2C2B34-4CFE-43FC-AC5A-6CD2A85764D0}" type="slidenum">
              <a:rPr lang="en-US" smtClean="0">
                <a:solidFill>
                  <a:srgbClr val="000000"/>
                </a:solidFill>
                <a:latin typeface="Times New Roman" pitchFamily="18" charset="0"/>
                <a:ea typeface="ＭＳ Ｐゴシック" pitchFamily="34" charset="-128"/>
              </a:rPr>
              <a:pPr defTabSz="936625" eaLnBrk="0" hangingPunct="0"/>
              <a:t>13</a:t>
            </a:fld>
            <a:endParaRPr lang="en-US" smtClean="0">
              <a:solidFill>
                <a:srgbClr val="000000"/>
              </a:solidFill>
              <a:latin typeface="Times New Roman" pitchFamily="18" charset="0"/>
              <a:ea typeface="ＭＳ Ｐゴシック" pitchFamily="34" charset="-128"/>
            </a:endParaRPr>
          </a:p>
        </p:txBody>
      </p:sp>
      <p:sp>
        <p:nvSpPr>
          <p:cNvPr id="99331" name="Rectangle 2"/>
          <p:cNvSpPr>
            <a:spLocks noGrp="1" noRot="1" noChangeAspect="1" noChangeArrowheads="1" noTextEdit="1"/>
          </p:cNvSpPr>
          <p:nvPr>
            <p:ph type="sldImg"/>
          </p:nvPr>
        </p:nvSpPr>
        <p:spPr bwMode="auto">
          <a:xfrm>
            <a:off x="2928938" y="539750"/>
            <a:ext cx="3594100" cy="2697163"/>
          </a:xfrm>
          <a:noFill/>
          <a:ln>
            <a:solidFill>
              <a:srgbClr val="000000"/>
            </a:solidFill>
            <a:miter lim="800000"/>
            <a:headEnd/>
            <a:tailEnd/>
          </a:ln>
        </p:spPr>
      </p:sp>
      <p:sp>
        <p:nvSpPr>
          <p:cNvPr id="99332" name="Rectangle 3"/>
          <p:cNvSpPr>
            <a:spLocks noGrp="1" noChangeArrowheads="1"/>
          </p:cNvSpPr>
          <p:nvPr>
            <p:ph type="body" idx="1"/>
          </p:nvPr>
        </p:nvSpPr>
        <p:spPr bwMode="auto">
          <a:xfrm>
            <a:off x="1258888" y="3414713"/>
            <a:ext cx="6931025" cy="3233737"/>
          </a:xfrm>
          <a:noFill/>
        </p:spPr>
        <p:txBody>
          <a:bodyPr wrap="square" numCol="1" anchor="t" anchorCtr="0" compatLnSpc="1">
            <a:prstTxWarp prst="textNoShape">
              <a:avLst/>
            </a:prstTxWarp>
          </a:bodyPr>
          <a:lstStyle/>
          <a:p>
            <a:pPr eaLnBrk="1" hangingPunct="1">
              <a:spcBef>
                <a:spcPct val="0"/>
              </a:spcBef>
            </a:pPr>
            <a:r>
              <a:rPr lang="en-US" sz="800" b="1" smtClean="0"/>
              <a:t>ITRF</a:t>
            </a:r>
            <a:r>
              <a:rPr lang="en-US" sz="800" smtClean="0"/>
              <a:t> (International Terrestrial Reference Frame) just has an origin; take NAD83 shaped ellipsoid centered at the ITRF origin to derive ITRF97 ellipsoid heights.</a:t>
            </a:r>
          </a:p>
          <a:p>
            <a:pPr eaLnBrk="1" hangingPunct="1">
              <a:spcBef>
                <a:spcPct val="0"/>
              </a:spcBef>
            </a:pPr>
            <a:endParaRPr lang="en-US" sz="800" b="1" smtClean="0"/>
          </a:p>
          <a:p>
            <a:pPr eaLnBrk="1" hangingPunct="1">
              <a:spcBef>
                <a:spcPct val="0"/>
              </a:spcBef>
            </a:pPr>
            <a:r>
              <a:rPr lang="en-US" sz="800" b="1" smtClean="0"/>
              <a:t>Ellipsoid heights NAD83 vs. ITRF97</a:t>
            </a:r>
            <a:r>
              <a:rPr lang="en-US" sz="800" smtClean="0"/>
              <a:t> - Defined origins are best estimate of the center of mass; NAD83 is not geocentric.  Move origin; move ellipsoid surface as illustrated.</a:t>
            </a:r>
          </a:p>
          <a:p>
            <a:pPr eaLnBrk="1" hangingPunct="1">
              <a:spcBef>
                <a:spcPct val="0"/>
              </a:spcBef>
            </a:pPr>
            <a:endParaRPr lang="en-US" sz="800" smtClean="0"/>
          </a:p>
          <a:p>
            <a:pPr eaLnBrk="1" hangingPunct="1">
              <a:spcBef>
                <a:spcPct val="0"/>
              </a:spcBef>
            </a:pPr>
            <a:r>
              <a:rPr lang="en-US" sz="800" b="1" smtClean="0"/>
              <a:t>Ellipsoid height differences</a:t>
            </a:r>
            <a:r>
              <a:rPr lang="en-US" sz="800" smtClean="0"/>
              <a:t> reflect the non-geocentricity of NAD83.</a:t>
            </a:r>
          </a:p>
          <a:p>
            <a:pPr eaLnBrk="1" hangingPunct="1">
              <a:spcBef>
                <a:spcPct val="0"/>
              </a:spcBef>
            </a:pPr>
            <a:endParaRPr lang="en-US" sz="8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8FEF21-6519-485F-BD69-D77B6658F2E8}" type="slidenum">
              <a:rPr lang="en-US" smtClean="0">
                <a:solidFill>
                  <a:srgbClr val="000000"/>
                </a:solidFill>
                <a:latin typeface="Calibri" pitchFamily="34" charset="0"/>
                <a:ea typeface="ＭＳ Ｐゴシック" pitchFamily="34" charset="-128"/>
              </a:rPr>
              <a:pPr/>
              <a:t>20</a:t>
            </a:fld>
            <a:endParaRPr lang="en-US" smtClean="0">
              <a:solidFill>
                <a:srgbClr val="000000"/>
              </a:solidFill>
              <a:latin typeface="Calibri"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8213"/>
            <a:fld id="{D004D2EB-22EC-4F46-8DD2-74D258EF77D2}" type="slidenum">
              <a:rPr lang="en-US" smtClean="0">
                <a:latin typeface="Times New Roman" pitchFamily="18" charset="0"/>
                <a:ea typeface="ＭＳ Ｐゴシック" pitchFamily="34" charset="-128"/>
              </a:rPr>
              <a:pPr defTabSz="938213"/>
              <a:t>27</a:t>
            </a:fld>
            <a:endParaRPr lang="en-US" smtClean="0">
              <a:latin typeface="Times New Roman" pitchFamily="18" charset="0"/>
              <a:ea typeface="ＭＳ Ｐゴシック" pitchFamily="34" charset="-128"/>
            </a:endParaRPr>
          </a:p>
        </p:txBody>
      </p:sp>
      <p:sp>
        <p:nvSpPr>
          <p:cNvPr id="101379" name="Rectangle 7"/>
          <p:cNvSpPr txBox="1">
            <a:spLocks noGrp="1" noChangeArrowheads="1"/>
          </p:cNvSpPr>
          <p:nvPr/>
        </p:nvSpPr>
        <p:spPr bwMode="auto">
          <a:xfrm>
            <a:off x="5354638" y="6805613"/>
            <a:ext cx="4094162" cy="358775"/>
          </a:xfrm>
          <a:prstGeom prst="rect">
            <a:avLst/>
          </a:prstGeom>
          <a:noFill/>
          <a:ln w="9525">
            <a:noFill/>
            <a:miter lim="800000"/>
            <a:headEnd/>
            <a:tailEnd/>
          </a:ln>
        </p:spPr>
        <p:txBody>
          <a:bodyPr lIns="93850" tIns="46923" rIns="93850" bIns="46923" anchor="b"/>
          <a:lstStyle/>
          <a:p>
            <a:pPr algn="r" defTabSz="903288"/>
            <a:fld id="{0B91521D-3322-4497-B16E-CE1C180AC53B}" type="slidenum">
              <a:rPr lang="en-US" sz="1200">
                <a:latin typeface="Times New Roman" pitchFamily="18" charset="0"/>
              </a:rPr>
              <a:pPr algn="r" defTabSz="903288"/>
              <a:t>27</a:t>
            </a:fld>
            <a:endParaRPr lang="en-US" sz="1200">
              <a:latin typeface="Times New Roman" pitchFamily="18" charset="0"/>
            </a:endParaRPr>
          </a:p>
        </p:txBody>
      </p:sp>
      <p:sp>
        <p:nvSpPr>
          <p:cNvPr id="101380" name="Rectangle 2"/>
          <p:cNvSpPr>
            <a:spLocks noGrp="1" noRot="1" noChangeAspect="1" noChangeArrowheads="1" noTextEdit="1"/>
          </p:cNvSpPr>
          <p:nvPr>
            <p:ph type="sldImg"/>
          </p:nvPr>
        </p:nvSpPr>
        <p:spPr bwMode="auto">
          <a:xfrm>
            <a:off x="2935288" y="536575"/>
            <a:ext cx="3581400" cy="2686050"/>
          </a:xfrm>
          <a:noFill/>
          <a:ln>
            <a:solidFill>
              <a:srgbClr val="000000"/>
            </a:solidFill>
            <a:miter lim="800000"/>
            <a:headEnd/>
            <a:tailEnd/>
          </a:ln>
        </p:spPr>
      </p:sp>
      <p:sp>
        <p:nvSpPr>
          <p:cNvPr id="10138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There have been several different ellipsoids used for the horizontal datums of the United States.  The </a:t>
            </a:r>
            <a:r>
              <a:rPr lang="en-US" dirty="0" err="1" smtClean="0"/>
              <a:t>Bessell</a:t>
            </a:r>
            <a:r>
              <a:rPr lang="en-US" dirty="0" smtClean="0"/>
              <a:t> 1841 ellipse was used from approximately 1845 until 1879.  Clarke 1866, developed by the English Geodesist A. R. Clarke was adopted in 1879 following the completion of the great Transcontinental Arc of Triangulation as it most closely approximates the size and shape of North America.  As part of the activity to complete the North American Datum of 1983 (NAD 83), In 1979, the National Geodetic Survey </a:t>
            </a:r>
            <a:r>
              <a:rPr lang="en-US" dirty="0" err="1" smtClean="0"/>
              <a:t>decieded</a:t>
            </a:r>
            <a:r>
              <a:rPr lang="en-US" dirty="0" smtClean="0"/>
              <a:t> to adopt the Geodetic Reference System 1980 (GRS 80) as recommended by the International Association of Geodesy, as it most closely reflects the size and shape of the entire globe.  It should be noted that GRS80 is for all practical purposes, the same size and shape as the World Geodetic System of 1984 (WGS 84) ellipsoid used with the Global Positioning System (GPS).  The small numerical differences in the flattening (1/f) amount to less than 0.1 millimeter from the most northern part of Alaska to the southern tip of Florida!!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DCB436-31D8-4E7F-977B-9CBE9CE3575A}" type="slidenum">
              <a:rPr lang="en-US" smtClean="0">
                <a:latin typeface="Calibri" pitchFamily="34" charset="0"/>
                <a:ea typeface="ＭＳ Ｐゴシック" pitchFamily="34" charset="-128"/>
              </a:rPr>
              <a:pPr/>
              <a:t>28</a:t>
            </a:fld>
            <a:endParaRPr lang="en-US" smtClean="0">
              <a:latin typeface="Calibri"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8447104-7E1D-4BB6-9085-C0EE44450FB8}" type="slidenum">
              <a:rPr lang="en-US" smtClean="0">
                <a:latin typeface="Calibri" pitchFamily="34" charset="0"/>
                <a:ea typeface="ＭＳ Ｐゴシック" pitchFamily="34" charset="-128"/>
              </a:rPr>
              <a:pPr/>
              <a:t>29</a:t>
            </a:fld>
            <a:endParaRPr lang="en-US" smtClean="0">
              <a:latin typeface="Calibri" pitchFamily="34" charset="0"/>
              <a:ea typeface="ＭＳ Ｐゴシック" pitchFamily="34" charset="-128"/>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dirty="0" smtClean="0"/>
              <a:t>Conceptual: Generally, Orange represents ‘horizontal’ or NAD83 at present; yellow represents orthometric vertical.</a:t>
            </a:r>
          </a:p>
          <a:p>
            <a:pPr eaLnBrk="1" hangingPunct="1">
              <a:lnSpc>
                <a:spcPct val="90000"/>
              </a:lnSpc>
              <a:spcBef>
                <a:spcPct val="0"/>
              </a:spcBef>
            </a:pPr>
            <a:r>
              <a:rPr lang="en-US" dirty="0" smtClean="0"/>
              <a:t>1)moved </a:t>
            </a:r>
            <a:r>
              <a:rPr lang="en-US" dirty="0" err="1" smtClean="0"/>
              <a:t>fr</a:t>
            </a:r>
            <a:r>
              <a:rPr lang="en-US" dirty="0" smtClean="0"/>
              <a:t> non-geocentric to 2)geocentric as well as we knew at the time from early satellite technology (DOPPLER). And leveling efforts resulted in a national vertical datum with only one constraint, rather than 26 (tide gauges). 3)Static GPS exploded on the scene which 4) led to 5)the HARN networks and state-specific adjustment. With GPS surveying, we got V(E), vertical ellipsoid and V(O), vertical orthometric. 6)With the results of repeat static surveys and the advent of CGPS (Continuous CGPS), such as NGS’ National CORS, 7)the velocity of the earth’s crust relative to a reference frame, could be determined over time.  8)Using the crustal motion model HTDP for horizontal velocities on the West Coast, </a:t>
            </a:r>
            <a:r>
              <a:rPr lang="en-US" dirty="0" err="1" smtClean="0"/>
              <a:t>eg</a:t>
            </a:r>
            <a:r>
              <a:rPr lang="en-US" dirty="0" smtClean="0"/>
              <a:t>, the Pacific-North American Plates interface, NGS produced 9) a National Re-adjustment in the NAD83 (NSRS2007) datum.  (No change to ortho.)  However, 10)underlying the NAD83 adjustment are data and analysis referenced to ITRF00, epoch 2002.00, which does take into account both horizontal AND vertical ellipsoid velocities. (velocity=time related terms shown as italicized.) This is what we have now. 11) With better global gravity models and airborne gravity data collected by NGS, we will 12) move forward with 13) new datums BOTH referenced to an ECEF, earth-centered, earth-fixed datum which we are calling 14) Geometric, for the horizontal and ellipsoid height values, and Geopotential for the orthometric height values which will be based on a </a:t>
            </a:r>
            <a:r>
              <a:rPr lang="en-US" dirty="0" err="1" smtClean="0"/>
              <a:t>a</a:t>
            </a:r>
            <a:r>
              <a:rPr lang="en-US" dirty="0" smtClean="0"/>
              <a:t> geoid model and changes in gravity over time (G(t).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6F35DD-7AD3-451B-8A5F-17D4AE7EDF17}" type="slidenum">
              <a:rPr lang="en-US" smtClean="0">
                <a:latin typeface="Arial" pitchFamily="34" charset="0"/>
                <a:ea typeface="ＭＳ Ｐゴシック" pitchFamily="34" charset="-128"/>
                <a:cs typeface="Arial" pitchFamily="34" charset="0"/>
              </a:rPr>
              <a:pPr/>
              <a:t>31</a:t>
            </a:fld>
            <a:endParaRPr 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Thank you!</a:t>
            </a:r>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83635E-05D7-4543-AC4E-019988916B61}" type="slidenum">
              <a:rPr lang="en-US" smtClean="0">
                <a:latin typeface="Arial" pitchFamily="34" charset="0"/>
                <a:ea typeface="ＭＳ Ｐゴシック" pitchFamily="34" charset="-128"/>
                <a:cs typeface="Arial" pitchFamily="34" charset="0"/>
              </a:rPr>
              <a:pPr/>
              <a:t>32</a:t>
            </a:fld>
            <a:endParaRPr 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I’ll make references to time, because they are similar, albeit 4-D vs 1-D.</a:t>
            </a:r>
          </a:p>
          <a:p>
            <a:endParaRPr lang="en-US" smtClean="0"/>
          </a:p>
          <a:p>
            <a:r>
              <a:rPr lang="en-US" smtClean="0"/>
              <a:t>Like map projection properties, there are desirable characteristics, but you have to compromise (</a:t>
            </a:r>
            <a:r>
              <a:rPr lang="en-US" smtClean="0">
                <a:hlinkClick r:id="rId3" tooltip="Area"/>
              </a:rPr>
              <a:t>Area</a:t>
            </a:r>
            <a:r>
              <a:rPr lang="en-US" smtClean="0"/>
              <a:t>, </a:t>
            </a:r>
            <a:r>
              <a:rPr lang="en-US" smtClean="0">
                <a:hlinkClick r:id="rId4" tooltip="Shape"/>
              </a:rPr>
              <a:t>Shape</a:t>
            </a:r>
            <a:r>
              <a:rPr lang="en-US" smtClean="0"/>
              <a:t>, </a:t>
            </a:r>
            <a:r>
              <a:rPr lang="en-US" smtClean="0">
                <a:hlinkClick r:id="rId5" tooltip="Direction (geometry)"/>
              </a:rPr>
              <a:t>Direction</a:t>
            </a:r>
            <a:r>
              <a:rPr lang="en-US" smtClean="0"/>
              <a:t>, </a:t>
            </a:r>
            <a:r>
              <a:rPr lang="en-US" smtClean="0">
                <a:hlinkClick r:id="rId6" tooltip="Bearing (navigation)"/>
              </a:rPr>
              <a:t>Bearing</a:t>
            </a:r>
            <a:r>
              <a:rPr lang="en-US" smtClean="0"/>
              <a:t>, </a:t>
            </a:r>
            <a:r>
              <a:rPr lang="en-US" smtClean="0">
                <a:hlinkClick r:id="rId7" tooltip="Distance"/>
              </a:rPr>
              <a:t>Distance</a:t>
            </a:r>
            <a:r>
              <a:rPr lang="en-US" smtClean="0"/>
              <a:t>, </a:t>
            </a:r>
            <a:r>
              <a:rPr lang="en-US" smtClean="0">
                <a:hlinkClick r:id="rId8" tooltip="Scale (map)"/>
              </a:rPr>
              <a:t>Scale</a:t>
            </a:r>
            <a:r>
              <a:rPr lang="en-US" smtClean="0"/>
              <a:t>)</a:t>
            </a:r>
          </a:p>
          <a:p>
            <a:endParaRPr lang="en-US"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047603-4FE1-4424-9970-A98406E6FD61}" type="slidenum">
              <a:rPr lang="en-US" smtClean="0">
                <a:latin typeface="Calibri" pitchFamily="34" charset="0"/>
                <a:ea typeface="ＭＳ Ｐゴシック" pitchFamily="34" charset="-128"/>
              </a:rPr>
              <a:pPr/>
              <a:t>3</a:t>
            </a:fld>
            <a:endParaRPr lang="en-US" smtClean="0">
              <a:latin typeface="Calibri"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5E89A8-6A10-44DB-8B84-4AF2611AF623}" type="slidenum">
              <a:rPr lang="en-US" smtClean="0">
                <a:latin typeface="Arial" pitchFamily="34" charset="0"/>
                <a:ea typeface="ＭＳ Ｐゴシック" pitchFamily="34" charset="-128"/>
                <a:cs typeface="Arial" pitchFamily="34" charset="0"/>
              </a:rPr>
              <a:pPr/>
              <a:t>4</a:t>
            </a:fld>
            <a:endParaRPr 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6B9A2F7-EF50-4D64-966E-B748EE67D1BD}" type="slidenum">
              <a:rPr lang="en-US" smtClean="0">
                <a:solidFill>
                  <a:srgbClr val="000000"/>
                </a:solidFill>
                <a:latin typeface="Arial" pitchFamily="34" charset="0"/>
                <a:ea typeface="ＭＳ Ｐゴシック" pitchFamily="34" charset="-128"/>
                <a:cs typeface="Arial" pitchFamily="34" charset="0"/>
              </a:rPr>
              <a:pPr/>
              <a:t>6</a:t>
            </a:fld>
            <a:endParaRPr lang="en-US" smtClean="0">
              <a:solidFill>
                <a:srgbClr val="000000"/>
              </a:solidFill>
              <a:latin typeface="Arial" pitchFamily="34" charset="0"/>
              <a:ea typeface="ＭＳ Ｐゴシック" pitchFamily="34" charset="-128"/>
              <a:cs typeface="Arial" pitchFamily="34" charset="0"/>
            </a:endParaRPr>
          </a:p>
        </p:txBody>
      </p:sp>
      <p:sp>
        <p:nvSpPr>
          <p:cNvPr id="93187" name="Rectangle 2"/>
          <p:cNvSpPr>
            <a:spLocks noGrp="1" noRot="1" noChangeAspect="1" noChangeArrowheads="1" noTextEdit="1"/>
          </p:cNvSpPr>
          <p:nvPr>
            <p:ph type="sldImg"/>
          </p:nvPr>
        </p:nvSpPr>
        <p:spPr bwMode="auto">
          <a:xfrm>
            <a:off x="2927350" y="541338"/>
            <a:ext cx="3594100" cy="2697162"/>
          </a:xfrm>
          <a:noFill/>
          <a:ln>
            <a:solidFill>
              <a:srgbClr val="000000"/>
            </a:solidFill>
            <a:miter lim="800000"/>
            <a:headEnd/>
            <a:tailEnd/>
          </a:ln>
        </p:spPr>
      </p:sp>
      <p:sp>
        <p:nvSpPr>
          <p:cNvPr id="93188" name="Rectangle 3"/>
          <p:cNvSpPr>
            <a:spLocks noGrp="1" noChangeArrowheads="1"/>
          </p:cNvSpPr>
          <p:nvPr>
            <p:ph type="body" idx="1"/>
          </p:nvPr>
        </p:nvSpPr>
        <p:spPr bwMode="auto">
          <a:xfrm>
            <a:off x="946150" y="3414713"/>
            <a:ext cx="7556500" cy="3233737"/>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8213"/>
            <a:fld id="{8A00A8DE-F4DE-48FE-BDE5-D977857AA3DD}" type="slidenum">
              <a:rPr lang="en-US" smtClean="0">
                <a:solidFill>
                  <a:srgbClr val="000000"/>
                </a:solidFill>
                <a:latin typeface="Times New Roman" pitchFamily="18" charset="0"/>
                <a:ea typeface="ＭＳ Ｐゴシック" pitchFamily="34" charset="-128"/>
              </a:rPr>
              <a:pPr defTabSz="938213"/>
              <a:t>7</a:t>
            </a:fld>
            <a:endParaRPr lang="en-US" smtClean="0">
              <a:solidFill>
                <a:srgbClr val="000000"/>
              </a:solidFill>
              <a:latin typeface="Times New Roman" pitchFamily="18" charset="0"/>
              <a:ea typeface="ＭＳ Ｐゴシック" pitchFamily="34" charset="-128"/>
            </a:endParaRPr>
          </a:p>
        </p:txBody>
      </p:sp>
      <p:sp>
        <p:nvSpPr>
          <p:cNvPr id="94211" name="Rectangle 2"/>
          <p:cNvSpPr>
            <a:spLocks noGrp="1" noRot="1" noChangeAspect="1" noChangeArrowheads="1" noTextEdit="1"/>
          </p:cNvSpPr>
          <p:nvPr>
            <p:ph type="sldImg"/>
          </p:nvPr>
        </p:nvSpPr>
        <p:spPr bwMode="auto">
          <a:xfrm>
            <a:off x="2928938" y="541338"/>
            <a:ext cx="3594100" cy="2695575"/>
          </a:xfrm>
          <a:noFill/>
          <a:ln>
            <a:solidFill>
              <a:srgbClr val="000000"/>
            </a:solidFill>
            <a:miter lim="800000"/>
            <a:headEnd/>
            <a:tailEnd/>
          </a:ln>
        </p:spPr>
      </p:sp>
      <p:sp>
        <p:nvSpPr>
          <p:cNvPr id="94212" name="Rectangle 3"/>
          <p:cNvSpPr>
            <a:spLocks noGrp="1" noChangeArrowheads="1"/>
          </p:cNvSpPr>
          <p:nvPr>
            <p:ph type="body" idx="1"/>
          </p:nvPr>
        </p:nvSpPr>
        <p:spPr bwMode="auto">
          <a:xfrm>
            <a:off x="1260475" y="3414713"/>
            <a:ext cx="6927850" cy="3232150"/>
          </a:xfrm>
          <a:noFill/>
        </p:spPr>
        <p:txBody>
          <a:bodyPr wrap="square" numCol="1" anchor="t" anchorCtr="0" compatLnSpc="1">
            <a:prstTxWarp prst="textNoShape">
              <a:avLst/>
            </a:prstTxWarp>
          </a:bodyPr>
          <a:lstStyle/>
          <a:p>
            <a:pPr eaLnBrk="1" hangingPunct="1">
              <a:spcBef>
                <a:spcPct val="0"/>
              </a:spcBef>
            </a:pPr>
            <a:r>
              <a:rPr lang="en-US" sz="1900" smtClean="0"/>
              <a:t>Hassler’s </a:t>
            </a:r>
            <a:r>
              <a:rPr lang="en-US" sz="1900" b="1" smtClean="0"/>
              <a:t>Great Theodolite</a:t>
            </a:r>
            <a:r>
              <a:rPr lang="en-US" sz="1900" smtClean="0"/>
              <a:t> was used until </a:t>
            </a:r>
            <a:r>
              <a:rPr lang="en-US" sz="1900" b="1" smtClean="0"/>
              <a:t>1873</a:t>
            </a:r>
            <a:r>
              <a:rPr lang="en-US" sz="1900" smtClean="0"/>
              <a:t>, when despite it 300 lbs. was picked up and tossed by a </a:t>
            </a:r>
            <a:r>
              <a:rPr lang="en-US" sz="1900" b="1" smtClean="0"/>
              <a:t>tornado</a:t>
            </a:r>
            <a:r>
              <a:rPr lang="en-US" sz="1900" smtClean="0"/>
              <a:t>.  It didn’t works so well after that. Though the basic concept of a theodolite was still employed, fortunately advances were made in instrumentation which allowed for more accurate and less cumbersome instruments.  Pictured is a </a:t>
            </a:r>
            <a:r>
              <a:rPr lang="en-US" sz="1900" b="1" smtClean="0"/>
              <a:t>Parkhurst Theodolite</a:t>
            </a:r>
            <a:r>
              <a:rPr lang="en-US" sz="1900" smtClean="0"/>
              <a:t> the workhorse used throughout the first part of the 20th century.  The Parkhurst had a </a:t>
            </a:r>
            <a:r>
              <a:rPr lang="en-US" sz="1900" b="1" smtClean="0"/>
              <a:t>9-inch circle a 2 micrometers</a:t>
            </a:r>
            <a:r>
              <a:rPr lang="en-US" sz="1900" smtClean="0"/>
              <a:t>.  The Parkhurst required a 3-person observing crew.  An observer, a recorder, and a light keeper.  The recorder was also needed to read one of the micrometers on the Parkhurst.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8213"/>
            <a:fld id="{69F1F165-72CB-490B-84AA-6FBB537D0763}" type="slidenum">
              <a:rPr lang="en-US" smtClean="0">
                <a:solidFill>
                  <a:srgbClr val="000000"/>
                </a:solidFill>
                <a:latin typeface="Times New Roman" pitchFamily="18" charset="0"/>
                <a:ea typeface="ＭＳ Ｐゴシック" pitchFamily="34" charset="-128"/>
              </a:rPr>
              <a:pPr defTabSz="938213"/>
              <a:t>8</a:t>
            </a:fld>
            <a:endParaRPr lang="en-US" smtClean="0">
              <a:solidFill>
                <a:srgbClr val="000000"/>
              </a:solidFill>
              <a:latin typeface="Times New Roman" pitchFamily="18" charset="0"/>
              <a:ea typeface="ＭＳ Ｐゴシック" pitchFamily="34" charset="-128"/>
            </a:endParaRPr>
          </a:p>
        </p:txBody>
      </p:sp>
      <p:sp>
        <p:nvSpPr>
          <p:cNvPr id="95235" name="Rectangle 2"/>
          <p:cNvSpPr>
            <a:spLocks noGrp="1" noRot="1" noChangeAspect="1" noChangeArrowheads="1" noTextEdit="1"/>
          </p:cNvSpPr>
          <p:nvPr>
            <p:ph type="sldImg"/>
          </p:nvPr>
        </p:nvSpPr>
        <p:spPr bwMode="auto">
          <a:xfrm>
            <a:off x="2922588" y="0"/>
            <a:ext cx="3594100" cy="2695575"/>
          </a:xfrm>
          <a:noFill/>
          <a:ln>
            <a:solidFill>
              <a:srgbClr val="000000"/>
            </a:solidFill>
            <a:miter lim="800000"/>
            <a:headEnd/>
            <a:tailEnd/>
          </a:ln>
        </p:spPr>
      </p:sp>
      <p:sp>
        <p:nvSpPr>
          <p:cNvPr id="95236" name="Rectangle 3"/>
          <p:cNvSpPr>
            <a:spLocks noGrp="1" noChangeArrowheads="1"/>
          </p:cNvSpPr>
          <p:nvPr>
            <p:ph type="body" idx="1"/>
          </p:nvPr>
        </p:nvSpPr>
        <p:spPr bwMode="auto">
          <a:xfrm>
            <a:off x="1260475" y="3414713"/>
            <a:ext cx="6927850" cy="3233737"/>
          </a:xfrm>
          <a:noFill/>
        </p:spPr>
        <p:txBody>
          <a:bodyPr wrap="square" numCol="1" anchor="t" anchorCtr="0" compatLnSpc="1">
            <a:prstTxWarp prst="textNoShape">
              <a:avLst/>
            </a:prstTxWarp>
          </a:bodyPr>
          <a:lstStyle/>
          <a:p>
            <a:pPr eaLnBrk="1" hangingPunct="1">
              <a:lnSpc>
                <a:spcPct val="110000"/>
              </a:lnSpc>
              <a:spcBef>
                <a:spcPct val="0"/>
              </a:spcBef>
            </a:pPr>
            <a:r>
              <a:rPr lang="en-US" sz="1900" dirty="0" smtClean="0"/>
              <a:t>Various Electronic Distance Measuring Instruments (</a:t>
            </a:r>
            <a:r>
              <a:rPr lang="en-US" sz="1900" b="1" dirty="0" smtClean="0"/>
              <a:t>EDMI</a:t>
            </a:r>
            <a:r>
              <a:rPr lang="en-US" sz="1900" dirty="0" smtClean="0"/>
              <a:t>) were developed  in the mid-20th century.  These used microwaves, infrared light, and lasers to send a beam from the instrument to a reflector and then receive the reflected signal.  The device then calculated the distance.  EDMI proved to be one of the greatest innovations in surveying.</a:t>
            </a:r>
            <a:endParaRPr lang="en-US" dirty="0" smtClean="0"/>
          </a:p>
          <a:p>
            <a:pPr eaLnBrk="1" hangingPunct="1">
              <a:lnSpc>
                <a:spcPct val="110000"/>
              </a:lnSpc>
              <a:spcBef>
                <a:spcPct val="0"/>
              </a:spcBef>
            </a:pPr>
            <a:r>
              <a:rPr lang="en-US" sz="1900" dirty="0" smtClean="0"/>
              <a:t>Laser equipped </a:t>
            </a:r>
            <a:r>
              <a:rPr lang="en-US" sz="1900" dirty="0" err="1" smtClean="0"/>
              <a:t>geodimeters</a:t>
            </a:r>
            <a:r>
              <a:rPr lang="en-US" sz="1900" dirty="0" smtClean="0"/>
              <a:t> have been used to produce accuracies of better than one part per million (1 mm in a kilometer)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6E9AD8-7F3F-430D-8D54-2D2C2678723F}" type="slidenum">
              <a:rPr lang="en-US" smtClean="0">
                <a:solidFill>
                  <a:srgbClr val="000000"/>
                </a:solidFill>
                <a:latin typeface="Arial" pitchFamily="34" charset="0"/>
                <a:ea typeface="ＭＳ Ｐゴシック" pitchFamily="34" charset="-128"/>
                <a:cs typeface="Arial" pitchFamily="34" charset="0"/>
              </a:rPr>
              <a:pPr/>
              <a:t>10</a:t>
            </a:fld>
            <a:endParaRPr lang="en-US" smtClean="0">
              <a:solidFill>
                <a:srgbClr val="000000"/>
              </a:solidFill>
              <a:latin typeface="Arial" pitchFamily="34" charset="0"/>
              <a:ea typeface="ＭＳ Ｐゴシック" pitchFamily="34" charset="-128"/>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38213"/>
            <a:fld id="{373B33BC-C38A-4E71-9ECE-B72643D91731}" type="slidenum">
              <a:rPr lang="en-US" smtClean="0">
                <a:solidFill>
                  <a:srgbClr val="000000"/>
                </a:solidFill>
                <a:latin typeface="Times New Roman" pitchFamily="18" charset="0"/>
                <a:ea typeface="ＭＳ Ｐゴシック" pitchFamily="34" charset="-128"/>
              </a:rPr>
              <a:pPr defTabSz="938213"/>
              <a:t>11</a:t>
            </a:fld>
            <a:endParaRPr lang="en-US" smtClean="0">
              <a:solidFill>
                <a:srgbClr val="000000"/>
              </a:solidFill>
              <a:latin typeface="Times New Roman" pitchFamily="18"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4C1B72E-D6C7-475A-A3DC-814D17EF19F8}"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7DEEB5-2BE4-4713-B8EE-604618DEDA8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3C35C3-479C-4FEA-9166-923234AEAB05}"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75AB5D-8B95-4FB0-AA81-31802A8B40B0}"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DE0FE7-1B67-46C3-951D-7602A42FA7F0}"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EE2061-51BD-4CBD-B4D2-10477FB08873}"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D56D3F-518D-4DE6-BCA3-454EEE70A102}"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8B7979-502A-45FF-A32F-94BEFD263505}"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49B73A-8038-4A0A-B092-C2870F0A81C4}" type="slidenum">
              <a:rPr lang="en-US"/>
              <a:pPr>
                <a:defRPr/>
              </a:pPr>
              <a:t>‹#›</a:t>
            </a:fld>
            <a:endParaRPr lang="en-US"/>
          </a:p>
        </p:txBody>
      </p:sp>
    </p:spTree>
  </p:cSld>
  <p:clrMapOvr>
    <a:masterClrMapping/>
  </p:clrMapOvr>
  <p:transition spd="med">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883DC-549D-44E6-91F4-43C1BEFBFFB4}" type="slidenum">
              <a:rPr lang="en-US"/>
              <a:pPr>
                <a:defRPr/>
              </a:pPr>
              <a:t>‹#›</a:t>
            </a:fld>
            <a:endParaRPr lang="en-US"/>
          </a:p>
        </p:txBody>
      </p:sp>
    </p:spTree>
  </p:cSld>
  <p:clrMapOvr>
    <a:masterClrMapping/>
  </p:clrMapOvr>
  <p:transition spd="med">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13F642-6C64-4670-BD31-34A7A9BDEA6A}" type="slidenum">
              <a:rPr lang="en-US"/>
              <a:pPr>
                <a:defRPr/>
              </a:pPr>
              <a:t>‹#›</a:t>
            </a:fld>
            <a:endParaRPr lang="en-US"/>
          </a:p>
        </p:txBody>
      </p:sp>
    </p:spTree>
  </p:cSld>
  <p:clrMapOvr>
    <a:masterClrMapping/>
  </p:clrMapOvr>
  <p:transition spd="med">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6CEE09-ECA4-4C6D-96DC-BC585ACFD427}" type="slidenum">
              <a:rPr lang="en-US"/>
              <a:pPr>
                <a:defRPr/>
              </a:pPr>
              <a:t>‹#›</a:t>
            </a:fld>
            <a:endParaRPr lang="en-US"/>
          </a:p>
        </p:txBody>
      </p:sp>
    </p:spTree>
  </p:cSld>
  <p:clrMapOvr>
    <a:masterClrMapping/>
  </p:clrMapOvr>
  <p:transition spd="med">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F59F0B-29A1-49C5-BBB0-11D931B9945A}" type="slidenum">
              <a:rPr lang="en-US"/>
              <a:pPr>
                <a:defRPr/>
              </a:pPr>
              <a:t>‹#›</a:t>
            </a:fld>
            <a:endParaRPr lang="en-US"/>
          </a:p>
        </p:txBody>
      </p:sp>
    </p:spTree>
  </p:cSld>
  <p:clrMapOvr>
    <a:masterClrMapping/>
  </p:clrMapOvr>
  <p:transition spd="med">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B88295D-92BE-47F3-A7CF-31CD6DDF7D7F}" type="slidenum">
              <a:rPr lang="en-US"/>
              <a:pPr>
                <a:defRPr/>
              </a:pPr>
              <a:t>‹#›</a:t>
            </a:fld>
            <a:endParaRPr lang="en-US"/>
          </a:p>
        </p:txBody>
      </p:sp>
    </p:spTree>
  </p:cSld>
  <p:clrMapOvr>
    <a:masterClrMapping/>
  </p:clrMapOvr>
  <p:transition spd="med">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7A18B28-1438-4802-A042-7AB95EFBDFBE}" type="slidenum">
              <a:rPr lang="en-US"/>
              <a:pPr>
                <a:defRPr/>
              </a:pPr>
              <a:t>‹#›</a:t>
            </a:fld>
            <a:endParaRPr lang="en-US"/>
          </a:p>
        </p:txBody>
      </p:sp>
    </p:spTree>
  </p:cSld>
  <p:clrMapOvr>
    <a:masterClrMapping/>
  </p:clrMapOvr>
  <p:transition spd="med">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7601F8-7385-493E-B364-B6B00C0C9EDC}" type="slidenum">
              <a:rPr lang="en-US"/>
              <a:pPr>
                <a:defRPr/>
              </a:pPr>
              <a:t>‹#›</a:t>
            </a:fld>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882897-46D5-4B75-A1D4-F862C872404B}"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3641F8-B0D5-48E3-8566-0F4CA774F92E}"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D835B4-010E-4FD0-99D7-21685D85588B}" type="slidenum">
              <a:rPr lang="en-US"/>
              <a:pPr>
                <a:defRPr/>
              </a:pPr>
              <a:t>‹#›</a:t>
            </a:fld>
            <a:endParaRPr lang="en-US"/>
          </a:p>
        </p:txBody>
      </p:sp>
    </p:spTree>
  </p:cSld>
  <p:clrMapOvr>
    <a:masterClrMapping/>
  </p:clrMapOvr>
  <p:transition spd="med">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35E84A-B26B-4565-8952-A06DC377B9E8}" type="slidenum">
              <a:rPr lang="en-US"/>
              <a:pPr>
                <a:defRPr/>
              </a:pPr>
              <a:t>‹#›</a:t>
            </a:fld>
            <a:endParaRPr lang="en-US"/>
          </a:p>
        </p:txBody>
      </p:sp>
    </p:spTree>
  </p:cSld>
  <p:clrMapOvr>
    <a:masterClrMapping/>
  </p:clrMapOvr>
  <p:transition spd="med">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24186C-3C26-4D14-AA5D-966680B0FE4A}" type="slidenum">
              <a:rPr lang="en-US"/>
              <a:pPr>
                <a:defRPr/>
              </a:pPr>
              <a:t>‹#›</a:t>
            </a:fld>
            <a:endParaRPr lang="en-US"/>
          </a:p>
        </p:txBody>
      </p:sp>
    </p:spTree>
  </p:cSld>
  <p:clrMapOvr>
    <a:masterClrMapping/>
  </p:clrMapOvr>
  <p:transition spd="med">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2698B2B-C4F1-44E4-9682-86D59BF5E45A}"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1D1BB6-F542-4AD8-B688-BF41744965D6}"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DE221F3-D6B1-4EA2-B647-202D2BE1192E}"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DB894A-4BC9-417E-9D5E-9351C1087F9F}"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B602334-9EBB-4987-A22A-7F4290477398}"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61B23F-CFB5-4389-942C-1F735A65ED28}"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8B90E62-A74F-402B-B81A-05674598F042}"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BA080F-BA6B-4471-94AC-5004D9478598}"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9DFECCE-4BC9-4C39-8B8E-09AB7DD3DFEC}" type="datetimeFigureOut">
              <a:rPr lang="en-US"/>
              <a:pPr>
                <a:defRPr/>
              </a:pPr>
              <a:t>7/29/2013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F2EEC5-5B8D-4E20-8497-3CC42D9B1EB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37A3C1B-F138-42C2-B53B-BD387DD50679}" type="datetimeFigureOut">
              <a:rPr lang="en-US"/>
              <a:pPr>
                <a:defRPr/>
              </a:pPr>
              <a:t>7/29/2013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A87A32E-0E93-4845-9D8E-9784E59A354C}"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88841C-A064-41C6-9401-A01F7339883B}" type="datetimeFigureOut">
              <a:rPr lang="en-US"/>
              <a:pPr>
                <a:defRPr/>
              </a:pPr>
              <a:t>7/29/2013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174CE59-90B7-47D2-97A1-616F96B93D96}"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FC240A-7A7E-4679-B285-5B4603B4CF6D}"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1AE90E-43DA-426D-8FBB-088377C7D419}"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4524E2-9029-413C-A2D6-A806D5B958AF}"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30B2A2-B9B6-4E61-A7B5-B422E69A9213}"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F6C444B-FD19-433D-8FDB-8B2816530300}"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CC31E7-5812-4BAA-9C98-FE7EEB0E47F9}"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8756C8-838B-488F-A18D-233616DCC63B}"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496DA0-FBB2-4388-9192-74C0536914B2}"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383DB9A-A154-4BCD-9FB4-FDFBE32B1480}"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3EB5E80-9854-4E9C-B259-90583F9821E7}"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9AED49-77C7-4DE1-B5DD-7B913C8B2173}"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5E200D-E6CC-4D7C-97DA-C337D00B97E1}"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9CE904-E872-460F-9BC4-15ADB373FA3A}"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B001EA-2441-4664-B9A5-E5BDABF8374B}"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1227F6-E36D-4BBD-868E-D5D74467EAE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54211D-9872-4F32-A2EA-DB8DFB0F834A}" type="slidenum">
              <a:rPr lang="en-US"/>
              <a:pPr>
                <a:defRPr/>
              </a:pPr>
              <a:t>‹#›</a:t>
            </a:fld>
            <a:endParaRPr lang="en-US"/>
          </a:p>
        </p:txBody>
      </p:sp>
    </p:spTree>
  </p:cSld>
  <p:clrMapOvr>
    <a:masterClrMapping/>
  </p:clrMapOvr>
  <p:transition spd="med">
    <p:fade thruBlk="1"/>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FA4333F-A601-4B67-BD73-47011BC0D0E6}"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9DFB02-79AB-4AEB-B728-15655ABAA0CA}"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FEA6821-67E3-4451-B1BC-7EEDBF6AC943}" type="datetimeFigureOut">
              <a:rPr lang="en-US"/>
              <a:pPr>
                <a:defRPr/>
              </a:pPr>
              <a:t>7/29/2013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C95AF64-DFB7-4BD6-B3E0-B8368B9DC584}"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E9608F-71D7-47E7-B820-316A1E7F7273}" type="datetimeFigureOut">
              <a:rPr lang="en-US"/>
              <a:pPr>
                <a:defRPr/>
              </a:pPr>
              <a:t>7/29/2013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66C9C30-A3C1-4092-94B8-D812370245DB}"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52C38EA-FB88-4656-A5E6-CE47F0129A1A}" type="datetimeFigureOut">
              <a:rPr lang="en-US"/>
              <a:pPr>
                <a:defRPr/>
              </a:pPr>
              <a:t>7/29/2013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8A0AC73-36E5-4E41-B323-34DB56329C1D}"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2340A86-879A-4B8D-8D29-43E388259E21}"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BB07A3-088F-432B-A195-FEEE2E101439}"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90BA69-2D4C-49AC-AAE9-3688B3CD0573}"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9B24E1-80E5-405A-BA3C-82AD172CC843}"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83977B-B294-497D-AA92-01FA43E12C14}"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8BF6F2-6AF8-4636-84E5-2C9B9882CFC7}"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CD1EFFA-1877-4694-8D3E-26AC7884CC8A}"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E84250-E488-430D-A7AA-973AAA219202}"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AD59CA0-029B-46E4-9C97-054096F3DF1F}"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0A0C32-9DD1-4599-B618-8A8E66BE9F4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63FF04-9C1E-4F8D-8B8B-0B69F31E6685}" type="slidenum">
              <a:rPr lang="en-US"/>
              <a:pPr>
                <a:defRPr/>
              </a:pPr>
              <a:t>‹#›</a:t>
            </a:fld>
            <a:endParaRPr lang="en-US"/>
          </a:p>
        </p:txBody>
      </p:sp>
    </p:spTree>
  </p:cSld>
  <p:clrMapOvr>
    <a:masterClrMapping/>
  </p:clrMapOvr>
  <p:transition spd="med">
    <p:fade thruBlk="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A13FFD-AF26-4133-B610-C68F2638E4E7}"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E411CF-7B1C-4A31-ABF8-F6CCA57777CD}"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55066CE-CA26-4EBF-9A9C-4AFEA5752FE2}"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5E6DD3-86A9-439B-B130-4A1A51F87E2E}"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DAE8559-10F1-4B70-A329-3E97FEEA7F4B}"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2079E2-790A-42DD-B4EF-ACB76377090C}"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A4A6C2D-1017-46FB-899D-9F1596D85C5D}" type="datetimeFigureOut">
              <a:rPr lang="en-US"/>
              <a:pPr>
                <a:defRPr/>
              </a:pPr>
              <a:t>7/29/2013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8B1ED33-BC5F-44E0-B9B0-0FE5339B61F0}"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AA862F3-4702-4CC8-A117-F4D767C6BC2D}" type="datetimeFigureOut">
              <a:rPr lang="en-US"/>
              <a:pPr>
                <a:defRPr/>
              </a:pPr>
              <a:t>7/29/2013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D63EBA1-3401-4D82-BA81-0065DCEB9B8A}"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6789F4-596E-4CD0-B7F8-EB093061A7C2}" type="datetimeFigureOut">
              <a:rPr lang="en-US"/>
              <a:pPr>
                <a:defRPr/>
              </a:pPr>
              <a:t>7/29/2013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85B5027-1550-4523-B967-DDD832D7A458}"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0DEE85-421F-463B-8BF7-3E768A752183}"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254A39-3389-4B24-85AE-9B2FD5ACED1E}"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6EB27E-6C13-4C44-A93B-DC28AA4868D6}"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BDE1B9-0EE7-4915-AE7B-26EB71B3C22D}"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57B36CF-34FA-4CC3-A9D5-7EC82E251966}"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D722F2-68C5-4805-8184-2ACC896224F2}"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A14F11-3FB9-401E-A08F-B9683709A9F6}"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E5BACA-0F7E-49DB-BD95-7FB0AACABEB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58B957-CB91-4A5C-B613-F92AE059B89B}" type="slidenum">
              <a:rPr lang="en-US"/>
              <a:pPr>
                <a:defRPr/>
              </a:pPr>
              <a:t>‹#›</a:t>
            </a:fld>
            <a:endParaRPr lang="en-US"/>
          </a:p>
        </p:txBody>
      </p:sp>
    </p:spTree>
  </p:cSld>
  <p:clrMapOvr>
    <a:masterClrMapping/>
  </p:clrMapOvr>
  <p:transition spd="med">
    <p:fade thruBlk="1"/>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DBC3D8E-95D7-4A74-ADDD-664B22EB10FB}"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44830A-48C0-4C31-B400-7AF8F9240421}"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FB591F0-05F8-4B46-84E8-73264F0F144E}"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303692-276B-4AC8-804F-5928B02AC9A8}"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41B6EE2-0190-41F9-9049-1E24FD72B319}"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7CF28A-A477-4706-886E-7780CCE6D355}"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B81309E-FFDE-41B1-8545-6CB5A1739430}"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04F97E-7417-4DF5-A17E-114F7F22E857}"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9AB86EA-79DB-4B02-B7FB-CFE5170B3A79}" type="datetimeFigureOut">
              <a:rPr lang="en-US"/>
              <a:pPr>
                <a:defRPr/>
              </a:pPr>
              <a:t>7/29/2013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DF90F31-76D8-4C69-9D8B-9A4D14F434CC}"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45890AF-8BC6-41C1-AF79-D7AB3F91930E}" type="datetimeFigureOut">
              <a:rPr lang="en-US"/>
              <a:pPr>
                <a:defRPr/>
              </a:pPr>
              <a:t>7/29/2013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A84BEF1-22FA-4DAE-93D1-ACBCEB66F7BD}"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68D0E9-E2E6-4EAB-83D9-DAA821A9DEBB}" type="datetimeFigureOut">
              <a:rPr lang="en-US"/>
              <a:pPr>
                <a:defRPr/>
              </a:pPr>
              <a:t>7/29/2013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20932BF-B549-4E91-986B-1E0E3E5D13B3}"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55FBB0-0B6E-4F26-B60E-BE71D087EAD3}"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13EA45-3C66-406F-8B56-7C93F3E08CF1}"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BEB550-5AE0-44FF-9C3D-F43862D8F5EC}"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CFBDED-52BB-440F-B55D-C6A182B8B2D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FF743D-3774-4D8F-A263-648D76DAF224}" type="slidenum">
              <a:rPr lang="en-US"/>
              <a:pPr>
                <a:defRPr/>
              </a:pPr>
              <a:t>‹#›</a:t>
            </a:fld>
            <a:endParaRPr lang="en-US"/>
          </a:p>
        </p:txBody>
      </p:sp>
    </p:spTree>
  </p:cSld>
  <p:clrMapOvr>
    <a:masterClrMapping/>
  </p:clrMapOvr>
  <p:transition spd="med">
    <p:fade thruBlk="1"/>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1E9749-B787-43E8-8569-F136679B2C3B}"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F8E655-4717-4AD1-8D79-4FFB1D4B4B71}"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E409C5-5755-4F11-9DB8-B3CFE9FCFA09}"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408EFA-6F14-45FC-AD04-4B7CE6634506}"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82D0A65-ED2B-425C-BA78-5853AB77684B}" type="datetimeFigureOut">
              <a:rPr lang="en-US">
                <a:solidFill>
                  <a:prstClr val="black">
                    <a:tint val="75000"/>
                  </a:prstClr>
                </a:solidFill>
              </a:rPr>
              <a:pPr>
                <a:defRPr/>
              </a:pPr>
              <a:t>7/29/2013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B8BEC0-367D-4F64-B3F2-736493EABE9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CE1456-5F5A-4CFF-9D14-3BD0C6B3ADE4}" type="datetimeFigureOut">
              <a:rPr lang="en-US">
                <a:solidFill>
                  <a:prstClr val="black">
                    <a:tint val="75000"/>
                  </a:prstClr>
                </a:solidFill>
              </a:rPr>
              <a:pPr>
                <a:defRPr/>
              </a:pPr>
              <a:t>7/29/2013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8B342B-4F68-4EDE-8A78-2264C309349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9BEE450-9C7D-49CA-AB63-8D1564EB84B5}" type="datetimeFigureOut">
              <a:rPr lang="en-US">
                <a:solidFill>
                  <a:prstClr val="black">
                    <a:tint val="75000"/>
                  </a:prstClr>
                </a:solidFill>
              </a:rPr>
              <a:pPr>
                <a:defRPr/>
              </a:pPr>
              <a:t>7/29/2013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9C3879-D325-493A-A0D7-71F2CA2B57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EB1DFE2-2675-4BD4-ABBC-C33DBC57EA3B}" type="datetimeFigureOut">
              <a:rPr lang="en-US">
                <a:solidFill>
                  <a:prstClr val="black">
                    <a:tint val="75000"/>
                  </a:prstClr>
                </a:solidFill>
              </a:rPr>
              <a:pPr>
                <a:defRPr/>
              </a:pPr>
              <a:t>7/29/2013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F43F52-AAF6-420E-9CB7-71F5E57B578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DD2CDA2-901D-4161-82E5-5D25E708C4A3}" type="datetimeFigureOut">
              <a:rPr lang="en-US">
                <a:solidFill>
                  <a:prstClr val="black">
                    <a:tint val="75000"/>
                  </a:prstClr>
                </a:solidFill>
              </a:rPr>
              <a:pPr>
                <a:defRPr/>
              </a:pPr>
              <a:t>7/29/2013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76B59E1-EA90-448A-BEF5-7C8C9A806CD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B72C075-E356-4FF1-8DB1-C56188F07FCF}" type="datetimeFigureOut">
              <a:rPr lang="en-US">
                <a:solidFill>
                  <a:prstClr val="black">
                    <a:tint val="75000"/>
                  </a:prstClr>
                </a:solidFill>
              </a:rPr>
              <a:pPr>
                <a:defRPr/>
              </a:pPr>
              <a:t>7/29/2013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71E88D0-E41E-43DF-8FDE-510DF233414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93CD32-375E-4FED-8A25-507C873033CF}" type="datetimeFigureOut">
              <a:rPr lang="en-US">
                <a:solidFill>
                  <a:prstClr val="black">
                    <a:tint val="75000"/>
                  </a:prstClr>
                </a:solidFill>
              </a:rPr>
              <a:pPr>
                <a:defRPr/>
              </a:pPr>
              <a:t>7/29/2013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120B95F-352D-4ADE-A4C2-FFDDE746020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7D719D-73FE-43F1-B9A0-BCC73E542DFA}" type="slidenum">
              <a:rPr lang="en-US"/>
              <a:pPr>
                <a:defRPr/>
              </a:pPr>
              <a:t>‹#›</a:t>
            </a:fld>
            <a:endParaRPr lang="en-US"/>
          </a:p>
        </p:txBody>
      </p:sp>
    </p:spTree>
  </p:cSld>
  <p:clrMapOvr>
    <a:masterClrMapping/>
  </p:clrMapOvr>
  <p:transition spd="med">
    <p:fade thruBlk="1"/>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F0DAAC-6326-493E-A5F9-33CA454D6E7A}" type="datetimeFigureOut">
              <a:rPr lang="en-US">
                <a:solidFill>
                  <a:prstClr val="black">
                    <a:tint val="75000"/>
                  </a:prstClr>
                </a:solidFill>
              </a:rPr>
              <a:pPr>
                <a:defRPr/>
              </a:pPr>
              <a:t>7/29/2013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65FEC35-5C9D-4443-A4F7-485815B2719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FD0ED38-1D07-49B5-AEE6-9F8BA5790BB5}" type="datetimeFigureOut">
              <a:rPr lang="en-US">
                <a:solidFill>
                  <a:prstClr val="black">
                    <a:tint val="75000"/>
                  </a:prstClr>
                </a:solidFill>
              </a:rPr>
              <a:pPr>
                <a:defRPr/>
              </a:pPr>
              <a:t>7/29/2013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38432A5-19EC-45D1-82E2-D02B8B765B3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9B49C8-1DED-422C-BEDD-6ED79424DFC5}" type="datetimeFigureOut">
              <a:rPr lang="en-US">
                <a:solidFill>
                  <a:prstClr val="black">
                    <a:tint val="75000"/>
                  </a:prstClr>
                </a:solidFill>
              </a:rPr>
              <a:pPr>
                <a:defRPr/>
              </a:pPr>
              <a:t>7/29/2013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550BA10-4E13-4531-AF42-0A44B1CE2F7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49160A-6AD3-4E52-9FD7-378ECD792F79}" type="datetimeFigureOut">
              <a:rPr lang="en-US">
                <a:solidFill>
                  <a:prstClr val="black">
                    <a:tint val="75000"/>
                  </a:prstClr>
                </a:solidFill>
              </a:rPr>
              <a:pPr>
                <a:defRPr/>
              </a:pPr>
              <a:t>7/29/2013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CC5DC2-2DB7-4EFE-A3E0-A5829138C44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CD8C0C-495D-4456-84FE-5970E7313008}" type="slidenum">
              <a:rPr lang="en-US"/>
              <a:pPr>
                <a:defRPr/>
              </a:pPr>
              <a:t>‹#›</a:t>
            </a:fld>
            <a:endParaRPr lang="en-US"/>
          </a:p>
        </p:txBody>
      </p:sp>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085F005-776D-4F29-BF60-22D882724E50}" type="slidenum">
              <a:rPr lang="en-US"/>
              <a:pPr>
                <a:defRPr/>
              </a:pPr>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8579F7-25C2-4803-9838-D039A73B10DC}"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218A0C-92B7-431D-ADE3-3B719709D27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D4570D-3B50-4778-BDDA-C86453407CD3}" type="slidenum">
              <a:rPr lang="en-US"/>
              <a:pPr>
                <a:defRPr/>
              </a:pPr>
              <a:t>‹#›</a:t>
            </a:fld>
            <a:endParaRPr lang="en-US"/>
          </a:p>
        </p:txBody>
      </p:sp>
    </p:spTree>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6D7933-2465-4335-8E78-F1F4B9E9C989}" type="slidenum">
              <a:rPr lang="en-US"/>
              <a:pPr>
                <a:defRPr/>
              </a:pPr>
              <a:t>‹#›</a:t>
            </a:fld>
            <a:endParaRPr lang="en-US"/>
          </a:p>
        </p:txBody>
      </p:sp>
    </p:spTree>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284B90-61C0-4617-B1A1-86F9F0E5A217}" type="slidenum">
              <a:rPr lang="en-US"/>
              <a:pPr>
                <a:defRPr/>
              </a:pPr>
              <a:t>‹#›</a:t>
            </a:fld>
            <a:endParaRPr lang="en-US"/>
          </a:p>
        </p:txBody>
      </p:sp>
    </p:spTree>
  </p:cSld>
  <p:clrMapOvr>
    <a:masterClrMapping/>
  </p:clrMapOvr>
  <p:transition spd="med">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28B351-BC9E-45BC-9951-120E89DA3E8F}" type="datetime1">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46CE2D-C34D-43B1-9946-3E4921CC6F5F}" type="slidenum">
              <a:rPr lang="en-US"/>
              <a:pPr>
                <a:defRPr/>
              </a:pPr>
              <a:t>‹#›</a:t>
            </a:fld>
            <a:endParaRPr lang="en-US"/>
          </a:p>
        </p:txBody>
      </p:sp>
    </p:spTree>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r>
              <a:rPr lang="en-US"/>
              <a:t>2010 May 11</a:t>
            </a:r>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Federal Geospatial Summit</a:t>
            </a:r>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ED2BABCA-A766-413B-B06C-D4BECF4DB97C}"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r>
              <a:rPr lang="en-US"/>
              <a:t>2010 May 11</a:t>
            </a:r>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Federal Geospatial Summit</a:t>
            </a:r>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ADAE0AC9-E5D4-4483-98F6-AA23A8742719}"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r>
              <a:rPr lang="en-US"/>
              <a:t>2010 May 11</a:t>
            </a:r>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Federal Geospatial Summit</a:t>
            </a:r>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F783F9A9-92F9-4EEB-BF5E-A0DBE5340B5E}"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r>
              <a:rPr lang="en-US"/>
              <a:t>2010 May 11</a:t>
            </a:r>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Federal Geospatial Summit</a:t>
            </a:r>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FC4300FD-4133-4CBA-8279-39A7F342887F}"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457200">
              <a:defRPr>
                <a:ea typeface="ＭＳ Ｐゴシック" charset="0"/>
              </a:defRPr>
            </a:lvl1pPr>
          </a:lstStyle>
          <a:p>
            <a:pPr>
              <a:defRPr/>
            </a:pPr>
            <a:r>
              <a:rPr lang="en-US"/>
              <a:t>2010 May 11</a:t>
            </a:r>
          </a:p>
        </p:txBody>
      </p:sp>
      <p:sp>
        <p:nvSpPr>
          <p:cNvPr id="8"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Federal Geospatial Summit</a:t>
            </a:r>
          </a:p>
        </p:txBody>
      </p:sp>
      <p:sp>
        <p:nvSpPr>
          <p:cNvPr id="9"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4A1BEC4F-BA18-4A86-B38A-B2A5FD3FFA0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F022998-C1FF-4FA7-8883-147E7F4D8F77}"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692182-8067-467D-B344-F86EC50A4C8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457200">
              <a:defRPr>
                <a:ea typeface="ＭＳ Ｐゴシック" charset="0"/>
              </a:defRPr>
            </a:lvl1pPr>
          </a:lstStyle>
          <a:p>
            <a:pPr>
              <a:defRPr/>
            </a:pPr>
            <a:r>
              <a:rPr lang="en-US"/>
              <a:t>2010 May 11</a:t>
            </a:r>
          </a:p>
        </p:txBody>
      </p:sp>
      <p:sp>
        <p:nvSpPr>
          <p:cNvPr id="4"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Federal Geospatial Summit</a:t>
            </a:r>
          </a:p>
        </p:txBody>
      </p:sp>
      <p:sp>
        <p:nvSpPr>
          <p:cNvPr id="5"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AFF1C06D-E439-46C3-911F-E3081E592B26}"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ea typeface="ＭＳ Ｐゴシック" charset="0"/>
              </a:defRPr>
            </a:lvl1pPr>
          </a:lstStyle>
          <a:p>
            <a:pPr>
              <a:defRPr/>
            </a:pPr>
            <a:r>
              <a:rPr lang="en-US"/>
              <a:t>2010 May 11</a:t>
            </a:r>
          </a:p>
        </p:txBody>
      </p:sp>
      <p:sp>
        <p:nvSpPr>
          <p:cNvPr id="3"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Federal Geospatial Summit</a:t>
            </a:r>
          </a:p>
        </p:txBody>
      </p:sp>
      <p:sp>
        <p:nvSpPr>
          <p:cNvPr id="4"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10336D04-5977-4D54-8EF1-3D444D4AE76C}"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r>
              <a:rPr lang="en-US"/>
              <a:t>2010 May 11</a:t>
            </a:r>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Federal Geospatial Summit</a:t>
            </a:r>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FF372158-E5F5-4B60-A4E7-CC170A6664CD}"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r>
              <a:rPr lang="en-US"/>
              <a:t>2010 May 11</a:t>
            </a:r>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Federal Geospatial Summit</a:t>
            </a:r>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073B323F-225F-4FBC-ABF7-4D96102FF432}"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r>
              <a:rPr lang="en-US"/>
              <a:t>2010 May 11</a:t>
            </a:r>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Federal Geospatial Summit</a:t>
            </a:r>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7677B1FA-620B-41A8-A0A9-88991C5CDCA6}"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r>
              <a:rPr lang="en-US"/>
              <a:t>2010 May 11</a:t>
            </a:r>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r>
              <a:rPr lang="en-US"/>
              <a:t>Federal Geospatial Summit</a:t>
            </a:r>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559ECF6E-181A-4B3D-9A6D-FFE2076DCA4A}"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9480DEA-3880-4D41-B079-C3C6B5AB2602}"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B2DDAA5-02E2-4CCA-81AC-5F4EE9612776}"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D2EBCEE-746B-4D56-B0B7-DC8B38787976}" type="datetimeFigureOut">
              <a:rPr lang="en-US"/>
              <a:pPr>
                <a:defRPr/>
              </a:pPr>
              <a:t>7/29/2013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B38F20B-92B0-4680-9C6C-653DF27D0E74}"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a:prstGeom prst="rect">
            <a:avLst/>
          </a:prstGeom>
        </p:spPr>
        <p:txBody>
          <a:bodyPr/>
          <a:lstStyle/>
          <a:p>
            <a:pPr lvl="0"/>
            <a:r>
              <a:rPr lang="en-US" noProof="0" dirty="0" smtClean="0"/>
              <a:t>Click icon to add clip art</a:t>
            </a: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AD4D72D-4056-417E-8BC0-2C78FC7A2B6B}"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805F28-6232-4EFD-9FBC-1B6EF33FEF4C}"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B51734-17CE-4900-ACA9-1253D344A320}"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7A4FFA-100A-4E9E-86E6-636BFE21B240}"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3BA8799-0FFC-4FE4-9FDF-C96B93640212}"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C9873A-E005-4697-B678-8E40765D5FBC}"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D6901DA-06F1-440D-A25A-1C679366EF53}"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C0B073-D024-4A38-B2F5-38FBC9FB0979}"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A935519-387E-43BC-889C-ABC03D86285E}" type="datetimeFigureOut">
              <a:rPr lang="en-US"/>
              <a:pPr>
                <a:defRPr/>
              </a:pPr>
              <a:t>7/29/2013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6181732-259D-4DA3-AD67-65E392BFD419}"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057A89B-BB15-4699-9242-DEA9F66D2C2C}" type="datetimeFigureOut">
              <a:rPr lang="en-US"/>
              <a:pPr>
                <a:defRPr/>
              </a:pPr>
              <a:t>7/29/2013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565E148-378B-4AE9-9019-8D35D9B92A46}"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52AE166-C9BD-46D2-80F9-7B7FC0785AD3}" type="datetimeFigureOut">
              <a:rPr lang="en-US"/>
              <a:pPr>
                <a:defRPr/>
              </a:pPr>
              <a:t>7/29/2013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BF9186A-6004-402C-8AC1-3888323F9B05}"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17FA354-F963-4661-9077-7726D3E2B4C8}"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CFC4E4-C2CA-4F47-A801-C54C8466C75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1A77E8A-A6AF-4E38-8633-63B1F282EEC7}" type="datetimeFigureOut">
              <a:rPr lang="en-US"/>
              <a:pPr>
                <a:defRPr/>
              </a:pPr>
              <a:t>7/29/2013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123552D-4CAC-48CA-A314-7CF0408BBE5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EC7D03-C2E9-4FEE-ACB0-1B3CD276203C}"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3C6B1A-E3ED-4244-8145-6857439EDA08}"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5E6AA0-1277-4718-ABC1-9681D7B3067F}"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B20181-58E9-4526-84A7-D84D14968C8A}"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82F219-43DB-444E-95A5-3639D7B45529}"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02DC1D-1CF8-4567-8F10-E547798EB682}"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1783826-26AE-4BC8-9951-6F566E7E6604}"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FC7200-8A95-43C9-946F-92772327A266}"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7CEEF0-5922-4E9A-8C33-1359E5AFB8B2}"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7DED66-B99A-4C1B-96B2-B2E8A3992E47}"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6F957B-3C83-4E1C-89D7-CDBC41ED3C1E}"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16BC81-89F8-4CEB-9CEF-5B18ADF3B059}"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1F5B291-F3C5-4322-BFA4-2E0AC974EA63}"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131B39-381C-4056-9C82-DC76BBA5E72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EE51B6-0A64-4124-A32A-D369F5738B75}" type="datetimeFigureOut">
              <a:rPr lang="en-US"/>
              <a:pPr>
                <a:defRPr/>
              </a:pPr>
              <a:t>7/29/2013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958F0C7-F4BF-4361-A1F1-1151EB16FAD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3D755A-FA3E-4055-8A20-1A1E45B1D803}" type="datetimeFigureOut">
              <a:rPr lang="en-US"/>
              <a:pPr>
                <a:defRPr/>
              </a:pPr>
              <a:t>7/29/2013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81BA25E-495D-4D03-96F8-5CE75F923429}"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2834F96-89FC-4CA7-8142-E19D21860622}" type="datetimeFigureOut">
              <a:rPr lang="en-US"/>
              <a:pPr>
                <a:defRPr/>
              </a:pPr>
              <a:t>7/29/2013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F89C6E6-CA31-494D-B1F0-9EABF5F1F448}"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259885-4E6E-4A40-932C-70F660B1E45D}" type="datetimeFigureOut">
              <a:rPr lang="en-US"/>
              <a:pPr>
                <a:defRPr/>
              </a:pPr>
              <a:t>7/29/2013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3D6C2C2-F3E5-4011-8BCE-9D8CCE6EC007}"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ADDCB80-12FD-4657-838A-7DF501948BDF}"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3C3A7F-5726-4C02-8D03-CE2114C0C876}"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B07221-B582-4F3A-9874-75C5F86BC168}"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FCA87C-2BEF-4E94-BBB9-B5C46E398F3A}"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1CBCAA-7A4F-4DFA-929F-525681ABC1F5}"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74382B-8F97-4A1E-857F-94E72BC48E86}"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6D0CE9-8888-4EA9-AC9B-1D5D4F5C3FF3}"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25F060-FE71-417A-A725-9D48695D7A85}"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C28FD67-AA56-4B31-A552-AF2D20A1A166}"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1D1EA5-2521-46A1-AC37-0DF9764BF22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10942A-49EC-4413-AC54-93CDB7EF9ED7}"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D363DC-8BBF-4B4E-8A50-4CE4E7E69C69}"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D6D85E-FAB9-40B6-8957-04C734AAEE57}"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38B072-C992-466F-A748-F781E75DC089}"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AF251A-36C5-41CB-AB56-3D1394DC118F}"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3B1F1A-820D-40F4-B9BD-8E9757E151C9}"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65627E-665F-492C-9B25-1D919EF3CDF4}"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25DD77-B198-43C9-A031-D7F9FE0551E2}"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E00F63C-DFD1-4A96-B473-86CB4D225485}" type="datetimeFigureOut">
              <a:rPr lang="en-US"/>
              <a:pPr>
                <a:defRPr/>
              </a:pPr>
              <a:t>7/29/2013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5E94833-5355-4887-B7A9-3383F9828B00}"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4B77606-52C5-4480-A1F4-0BA51F814FDF}" type="datetimeFigureOut">
              <a:rPr lang="en-US"/>
              <a:pPr>
                <a:defRPr/>
              </a:pPr>
              <a:t>7/29/2013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23BF52E-FAED-482A-A4B4-C14395CB3C36}"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11CAFA-6503-499C-ADB4-532F1B791CA9}" type="datetimeFigureOut">
              <a:rPr lang="en-US"/>
              <a:pPr>
                <a:defRPr/>
              </a:pPr>
              <a:t>7/29/2013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B6CD534-0994-4B51-A558-E6C6632D3FAD}"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A1475B-F4AC-43A1-9A17-DE44AB7ECA93}"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4F1C8C-8D73-4054-ADC1-247DF20A018B}"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03AD4FB-A7CC-479D-8A5E-CA65982ED7F9}"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6AB587-CA20-4234-8B5E-E455F70EA270}"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82BA4D-9E93-46BF-9320-7DF73592C03E}"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AE4DF3-EDBC-4071-96B3-D703E42A49F7}"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B52466-C992-4B58-BA82-DDA4EE40469B}"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462ABA-B6EC-4452-B0AF-0D0B47E213D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7613F7-357E-4705-BAEE-A82480BB5DB7}"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7B0B5B-B928-445A-9E81-D2D640B7CE1E}"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D539A19-4B27-4D05-9E9B-EFF7C240BBE4}"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0715D0-CF9D-4658-A755-260B5B9028AC}"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7E823D-7C50-43B2-AD0C-FBFF6EA296FE}"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F18419-0D53-48FC-BFED-61DA63963E15}"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CEFB43A-D1C8-4F98-87C1-F64368DE6DA1}" type="datetimeFigureOut">
              <a:rPr lang="en-US"/>
              <a:pPr>
                <a:defRPr/>
              </a:pPr>
              <a:t>7/29/2013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D411EA-E7C1-4A88-B2D0-DA0602AD1872}"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FC69B7-1191-4BDA-ACE0-3D42C739EE73}"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F36324-F1EA-40E4-A46D-D9DEE31655FD}"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FD77943-1FB5-45E5-A048-B99F1AFE47E1}" type="datetimeFigureOut">
              <a:rPr lang="en-US"/>
              <a:pPr>
                <a:defRPr/>
              </a:pPr>
              <a:t>7/29/2013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4045FB6-BEB4-4764-B66D-CB783B190AC9}"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007688B-6A80-4F1C-8F56-F3C343AAF4EC}" type="datetimeFigureOut">
              <a:rPr lang="en-US"/>
              <a:pPr>
                <a:defRPr/>
              </a:pPr>
              <a:t>7/29/2013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5FC17FE-860F-4CF5-A81C-3B9F57786EBB}"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236ED4-42EF-4CCC-8700-2E6D7C9F1690}" type="datetimeFigureOut">
              <a:rPr lang="en-US"/>
              <a:pPr>
                <a:defRPr/>
              </a:pPr>
              <a:t>7/29/2013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8C5428-0782-4BE4-B2AB-AEC31B081D7C}"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360B7D-7D0D-4B2C-9049-9C485ED6E5D3}"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E9776A-9D94-41EF-A7A8-85CDB2C173FD}"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65B806-61A3-41EB-8959-5FCE423E857C}" type="datetimeFigureOut">
              <a:rPr lang="en-US"/>
              <a:pPr>
                <a:defRPr/>
              </a:pPr>
              <a:t>7/29/2013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A94905D-F9D7-4FE1-BFAC-2A9E66C528B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0.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1.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2.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6" Type="http://schemas.openxmlformats.org/officeDocument/2006/relationships/image" Target="../media/image1.jpe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theme" Target="../theme/theme14.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3.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1.jpe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jpe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D5A668D3-0F25-41B9-994B-4A0E65AF8368}" type="datetimeFigureOut">
              <a:rPr lang="en-US"/>
              <a:pPr>
                <a:defRPr/>
              </a:pPr>
              <a:t>7/29/2013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16937CD8-A120-4AA5-B7CD-69C428BAC8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 id="2147484676"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FCED449A-71E2-44E6-ADEB-9D9E8B61C6BE}" type="datetimeFigureOut">
              <a:rPr lang="en-US"/>
              <a:pPr>
                <a:defRPr/>
              </a:pPr>
              <a:t>7/29/2013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3706AAF3-2B73-4557-AC8E-FB05AB19FF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 id="2147484711"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23D55943-0C86-4FE2-A9EE-638281D97C4F}" type="datetimeFigureOut">
              <a:rPr lang="en-US"/>
              <a:pPr>
                <a:defRPr/>
              </a:pPr>
              <a:t>7/29/2013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CFF5E8D9-6155-40D8-AB6B-C3A0E41F2B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 id="214748471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E99B693B-B115-48C7-B46A-C152DBAA28E2}" type="datetimeFigureOut">
              <a:rPr lang="en-US"/>
              <a:pPr>
                <a:defRPr/>
              </a:pPr>
              <a:t>7/29/2013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8C71C89B-540C-4F35-9A03-A4DD78F866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713"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7E20F17C-323D-497D-BA57-6CBD144E42FF}" type="datetimeFigureOut">
              <a:rPr lang="en-US"/>
              <a:pPr>
                <a:defRPr/>
              </a:pPr>
              <a:t>7/29/2013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BA82896B-6A6B-4C1F-BCAB-D67380C96D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 id="2147484668" r:id="rId4"/>
    <p:sldLayoutId id="2147484669" r:id="rId5"/>
    <p:sldLayoutId id="2147484670" r:id="rId6"/>
    <p:sldLayoutId id="2147484671" r:id="rId7"/>
    <p:sldLayoutId id="2147484672" r:id="rId8"/>
    <p:sldLayoutId id="2147484673" r:id="rId9"/>
    <p:sldLayoutId id="2147484674" r:id="rId10"/>
    <p:sldLayoutId id="2147484675" r:id="rId11"/>
    <p:sldLayoutId id="2147484714"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F878E571-95A6-4AA6-9D7C-890F408D1DAC}" type="datetimeFigureOut">
              <a:rPr lang="en-US">
                <a:solidFill>
                  <a:prstClr val="black">
                    <a:tint val="75000"/>
                  </a:prstClr>
                </a:solidFill>
              </a:rPr>
              <a:pPr>
                <a:defRPr/>
              </a:pPr>
              <a:t>7/29/2013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B0E0ECAD-2F3E-4440-961F-253A1C22A5BB}"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 id="2147484727" r:id="rId12"/>
    <p:sldLayoutId id="2147484728" r:id="rId13"/>
    <p:sldLayoutId id="2147484729"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ＭＳ Ｐゴシック" charset="0"/>
                <a:cs typeface="ＭＳ Ｐゴシック" charset="0"/>
              </a:defRPr>
            </a:lvl1pPr>
          </a:lstStyle>
          <a:p>
            <a:pPr>
              <a:defRPr/>
            </a:pPr>
            <a:fld id="{0628B351-BC9E-45BC-9951-120E89DA3E8F}" type="datetime1">
              <a:rPr lang="en-US"/>
              <a:pPr>
                <a:defRPr/>
              </a:pPr>
              <a:t>7/29/2013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ＭＳ Ｐゴシック" charset="0"/>
                <a:cs typeface="ＭＳ Ｐゴシック" charset="0"/>
              </a:defRPr>
            </a:lvl1pPr>
          </a:lstStyle>
          <a:p>
            <a:pPr>
              <a:defRPr/>
            </a:pPr>
            <a:fld id="{1B07879A-8DD8-43AB-B9F5-E3A6218753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 id="2147484677" r:id="rId12"/>
  </p:sldLayoutIdLst>
  <p:transition spd="med">
    <p:fade thruBlk="1"/>
  </p:transition>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6" descr="Continuation Slide.JPG"/>
          <p:cNvPicPr>
            <a:picLocks noChangeAspect="1"/>
          </p:cNvPicPr>
          <p:nvPr/>
        </p:nvPicPr>
        <p:blipFill>
          <a:blip r:embed="rId16"/>
          <a:srcRect/>
          <a:stretch>
            <a:fillRect/>
          </a:stretch>
        </p:blipFill>
        <p:spPr bwMode="auto">
          <a:xfrm>
            <a:off x="0" y="0"/>
            <a:ext cx="9144000" cy="6858000"/>
          </a:xfrm>
          <a:prstGeom prst="rect">
            <a:avLst/>
          </a:prstGeom>
          <a:noFill/>
          <a:ln w="9525">
            <a:noFill/>
            <a:miter lim="800000"/>
            <a:headEnd/>
            <a:tailEnd/>
          </a:ln>
        </p:spPr>
      </p:pic>
      <p:sp>
        <p:nvSpPr>
          <p:cNvPr id="307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mn-lt"/>
                <a:ea typeface="+mn-ea"/>
                <a:cs typeface="Arial" pitchFamily="34" charset="0"/>
              </a:defRPr>
            </a:lvl1pPr>
          </a:lstStyle>
          <a:p>
            <a:pPr>
              <a:defRPr/>
            </a:pPr>
            <a:r>
              <a:rPr lang="en-US"/>
              <a:t>2010 May 11</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mn-lt"/>
                <a:ea typeface="+mn-ea"/>
                <a:cs typeface="Arial" pitchFamily="34" charset="0"/>
              </a:defRPr>
            </a:lvl1pPr>
          </a:lstStyle>
          <a:p>
            <a:pPr>
              <a:defRPr/>
            </a:pPr>
            <a:r>
              <a:rPr lang="en-US"/>
              <a:t>Federal Geospatial Summit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mn-lt"/>
                <a:ea typeface="+mn-ea"/>
                <a:cs typeface="Arial" pitchFamily="34" charset="0"/>
              </a:defRPr>
            </a:lvl1pPr>
          </a:lstStyle>
          <a:p>
            <a:pPr>
              <a:defRPr/>
            </a:pPr>
            <a:fld id="{DDF02903-0BCF-4D5B-8844-B8DF8EC44A5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 id="2147484689" r:id="rId12"/>
    <p:sldLayoutId id="2147484690" r:id="rId13"/>
    <p:sldLayoutId id="2147484691" r:id="rId14"/>
  </p:sldLayoutIdLst>
  <p:hf hdr="0"/>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Line 10"/>
          <p:cNvSpPr>
            <a:spLocks noChangeShapeType="1"/>
          </p:cNvSpPr>
          <p:nvPr/>
        </p:nvSpPr>
        <p:spPr bwMode="auto">
          <a:xfrm flipV="1">
            <a:off x="139700" y="979488"/>
            <a:ext cx="8956675" cy="0"/>
          </a:xfrm>
          <a:prstGeom prst="line">
            <a:avLst/>
          </a:prstGeom>
          <a:noFill/>
          <a:ln w="50800">
            <a:solidFill>
              <a:srgbClr val="9A8E88"/>
            </a:solidFill>
            <a:round/>
            <a:headEnd/>
            <a:tailEnd/>
          </a:ln>
        </p:spPr>
        <p:txBody>
          <a:bodyPr wrap="none" anchor="ctr"/>
          <a:lstStyle/>
          <a:p>
            <a:endParaRPr lang="en-US"/>
          </a:p>
        </p:txBody>
      </p:sp>
      <p:pic>
        <p:nvPicPr>
          <p:cNvPr id="4099" name="Picture 11"/>
          <p:cNvPicPr>
            <a:picLocks noChangeAspect="1" noChangeArrowheads="1"/>
          </p:cNvPicPr>
          <p:nvPr/>
        </p:nvPicPr>
        <p:blipFill>
          <a:blip r:embed="rId15"/>
          <a:srcRect/>
          <a:stretch>
            <a:fillRect/>
          </a:stretch>
        </p:blipFill>
        <p:spPr bwMode="auto">
          <a:xfrm>
            <a:off x="139700" y="131763"/>
            <a:ext cx="3517900" cy="725487"/>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4575" r:id="rId1"/>
    <p:sldLayoutId id="2147484576" r:id="rId2"/>
    <p:sldLayoutId id="2147484692" r:id="rId3"/>
    <p:sldLayoutId id="2147484693" r:id="rId4"/>
    <p:sldLayoutId id="2147484694" r:id="rId5"/>
    <p:sldLayoutId id="2147484695" r:id="rId6"/>
    <p:sldLayoutId id="2147484696" r:id="rId7"/>
    <p:sldLayoutId id="2147484697" r:id="rId8"/>
    <p:sldLayoutId id="2147484698" r:id="rId9"/>
    <p:sldLayoutId id="2147484699" r:id="rId10"/>
    <p:sldLayoutId id="2147484700" r:id="rId11"/>
    <p:sldLayoutId id="2147484701" r:id="rId12"/>
    <p:sldLayoutId id="2147484702" r:id="rId13"/>
  </p:sldLayoutIdLst>
  <p:transition spd="med">
    <p:wipe dir="d"/>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1" fontAlgn="base" hangingPunct="1">
        <a:spcBef>
          <a:spcPct val="20000"/>
        </a:spcBef>
        <a:spcAft>
          <a:spcPct val="0"/>
        </a:spcAft>
        <a:buSzPct val="100000"/>
        <a:buChar char="•"/>
        <a:defRPr sz="2000">
          <a:solidFill>
            <a:schemeClr val="tx1"/>
          </a:solidFill>
          <a:latin typeface="+mn-lt"/>
        </a:defRPr>
      </a:lvl6pPr>
      <a:lvl7pPr marL="2971800" indent="-228600" algn="l" rtl="0" eaLnBrk="1" fontAlgn="base" hangingPunct="1">
        <a:spcBef>
          <a:spcPct val="20000"/>
        </a:spcBef>
        <a:spcAft>
          <a:spcPct val="0"/>
        </a:spcAft>
        <a:buSzPct val="100000"/>
        <a:buChar char="•"/>
        <a:defRPr sz="2000">
          <a:solidFill>
            <a:schemeClr val="tx1"/>
          </a:solidFill>
          <a:latin typeface="+mn-lt"/>
        </a:defRPr>
      </a:lvl7pPr>
      <a:lvl8pPr marL="3429000" indent="-228600" algn="l" rtl="0" eaLnBrk="1" fontAlgn="base" hangingPunct="1">
        <a:spcBef>
          <a:spcPct val="20000"/>
        </a:spcBef>
        <a:spcAft>
          <a:spcPct val="0"/>
        </a:spcAft>
        <a:buSzPct val="100000"/>
        <a:buChar char="•"/>
        <a:defRPr sz="2000">
          <a:solidFill>
            <a:schemeClr val="tx1"/>
          </a:solidFill>
          <a:latin typeface="+mn-lt"/>
        </a:defRPr>
      </a:lvl8pPr>
      <a:lvl9pPr marL="3886200" indent="-228600" algn="l" rtl="0" eaLnBrk="1" fontAlgn="base" hangingPunct="1">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639AC69A-2534-4C47-9A56-4E14BA5F9D7E}" type="datetimeFigureOut">
              <a:rPr lang="en-US"/>
              <a:pPr>
                <a:defRPr/>
              </a:pPr>
              <a:t>7/29/2013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F8056F6A-B1EC-4ACF-B6E2-08C9DE5BF0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703" r:id="rId12"/>
    <p:sldLayoutId id="2147484704" r:id="rId13"/>
    <p:sldLayoutId id="2147484705"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83CBC0AB-E39C-430F-8AC2-66DBBDF1E34D}" type="datetimeFigureOut">
              <a:rPr lang="en-US"/>
              <a:pPr>
                <a:defRPr/>
              </a:pPr>
              <a:t>7/29/2013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6837EA7B-4BFA-4B5B-924E-12F8FB1D0D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 id="2147484706" r:id="rId12"/>
    <p:sldLayoutId id="2147484707"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7B845BF7-8DCC-4403-B4CE-B45A45235E16}" type="datetimeFigureOut">
              <a:rPr lang="en-US"/>
              <a:pPr>
                <a:defRPr/>
              </a:pPr>
              <a:t>7/29/2013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1ED61F74-9574-4D62-A200-5786517B0A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708"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DDA7D9AB-367D-4F7B-B9C4-1F6B12B31CD1}" type="datetimeFigureOut">
              <a:rPr lang="en-US"/>
              <a:pPr>
                <a:defRPr/>
              </a:pPr>
              <a:t>7/29/2013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1CB4878E-6565-4468-BD8A-5AEB5B41E3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Calibri" charset="0"/>
                <a:ea typeface="ＭＳ Ｐゴシック" charset="0"/>
                <a:cs typeface="ＭＳ Ｐゴシック" charset="0"/>
              </a:defRPr>
            </a:lvl1pPr>
          </a:lstStyle>
          <a:p>
            <a:pPr>
              <a:defRPr/>
            </a:pPr>
            <a:fld id="{0628B351-BC9E-45BC-9951-120E89DA3E8F}" type="datetime1">
              <a:rPr lang="en-US"/>
              <a:pPr>
                <a:defRPr/>
              </a:pPr>
              <a:t>7/29/2013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Calibri" charset="0"/>
                <a:ea typeface="ＭＳ Ｐゴシック" charset="0"/>
                <a:cs typeface="ＭＳ Ｐゴシック" charset="0"/>
              </a:defRPr>
            </a:lvl1pPr>
          </a:lstStyle>
          <a:p>
            <a:pPr>
              <a:defRPr/>
            </a:pPr>
            <a:fld id="{6AE5433A-5967-4268-BDCC-A899A6063D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 id="2147484709" r:id="rId12"/>
    <p:sldLayoutId id="2147484710" r:id="rId13"/>
  </p:sldLayoutIdLst>
  <p:transition spd="med">
    <p:fade thruBlk="1"/>
  </p:transition>
  <p:timing>
    <p:tnLst>
      <p:par>
        <p:cTn id="1" dur="indefinite" restart="never" nodeType="tmRoot"/>
      </p:par>
    </p:tnLst>
  </p:timing>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7.xml"/></Relationships>
</file>

<file path=ppt/slides/_rels/slide1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3.jpeg"/><Relationship Id="rId1" Type="http://schemas.openxmlformats.org/officeDocument/2006/relationships/slideLayout" Target="../slideLayouts/slideLayout1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3.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ngs.noaa.gov/TOOLS/Htdp/Htdp.html" TargetMode="External"/><Relationship Id="rId1" Type="http://schemas.openxmlformats.org/officeDocument/2006/relationships/slideLayout" Target="../slideLayouts/slideLayout126.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hyperlink" Target="http://en.wikipedia.org/wiki/Terrestrial_Time" TargetMode="External"/><Relationship Id="rId13" Type="http://schemas.openxmlformats.org/officeDocument/2006/relationships/hyperlink" Target="http://www.bipm.org/en/scientific/tai/tai.html" TargetMode="External"/><Relationship Id="rId3" Type="http://schemas.openxmlformats.org/officeDocument/2006/relationships/hyperlink" Target="http://en.wikipedia.org/wiki/Sidereal_time" TargetMode="External"/><Relationship Id="rId7" Type="http://schemas.openxmlformats.org/officeDocument/2006/relationships/hyperlink" Target="http://en.wikipedia.org/wiki/Ephemeris_time" TargetMode="External"/><Relationship Id="rId12" Type="http://schemas.openxmlformats.org/officeDocument/2006/relationships/hyperlink" Target="http://en.wikipedia.org/wiki/International_Atomic_Time" TargetMode="External"/><Relationship Id="rId2" Type="http://schemas.openxmlformats.org/officeDocument/2006/relationships/hyperlink" Target="http://en.wikipedia.org/wiki/Solar_time" TargetMode="Externa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en.wikipedia.org/wiki/Coordinated_Universal_Time" TargetMode="External"/><Relationship Id="rId11" Type="http://schemas.openxmlformats.org/officeDocument/2006/relationships/hyperlink" Target="http://en.wikipedia.org/wiki/Barycentric_Dynamical_Time" TargetMode="External"/><Relationship Id="rId5" Type="http://schemas.openxmlformats.org/officeDocument/2006/relationships/hyperlink" Target="http://en.wikipedia.org/wiki/Greenwich_Mean_Time" TargetMode="External"/><Relationship Id="rId15" Type="http://schemas.openxmlformats.org/officeDocument/2006/relationships/hyperlink" Target="http://en.wikipedia.org/wiki/Civil_time" TargetMode="External"/><Relationship Id="rId10" Type="http://schemas.openxmlformats.org/officeDocument/2006/relationships/hyperlink" Target="http://en.wikipedia.org/wiki/Geocentric_Coordinate_Time" TargetMode="External"/><Relationship Id="rId4" Type="http://schemas.openxmlformats.org/officeDocument/2006/relationships/hyperlink" Target="http://en.wikipedia.org/wiki/Mean_solar_time" TargetMode="External"/><Relationship Id="rId9" Type="http://schemas.openxmlformats.org/officeDocument/2006/relationships/hyperlink" Target="http://en.wikipedia.org/wiki/Barycentric_Coordinate_Time" TargetMode="External"/><Relationship Id="rId14" Type="http://schemas.openxmlformats.org/officeDocument/2006/relationships/hyperlink" Target="http://en.wikipedia.org/wiki/Standard_tim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geodesy.noaa.gov/web/news/Ten_Year_Plan_2013-2023.pdf"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6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jpeg"/><Relationship Id="rId1" Type="http://schemas.openxmlformats.org/officeDocument/2006/relationships/slideLayout" Target="../slideLayouts/slideLayout1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 name="Title 1"/>
          <p:cNvSpPr txBox="1">
            <a:spLocks/>
          </p:cNvSpPr>
          <p:nvPr/>
        </p:nvSpPr>
        <p:spPr>
          <a:xfrm>
            <a:off x="685800" y="1143001"/>
            <a:ext cx="7772400" cy="3352800"/>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400" b="0" i="1" u="none" strike="noStrike" kern="1200" cap="none" spc="0" normalizeH="0" baseline="0" noProof="0" dirty="0" smtClean="0">
                <a:ln>
                  <a:noFill/>
                </a:ln>
                <a:solidFill>
                  <a:schemeClr val="tx1"/>
                </a:solidFill>
                <a:effectLst/>
                <a:uLnTx/>
                <a:uFillTx/>
                <a:latin typeface="+mj-lt"/>
                <a:ea typeface="ＭＳ Ｐゴシック" pitchFamily="34" charset="-128"/>
                <a:cs typeface="ＭＳ Ｐゴシック" charset="0"/>
              </a:rPr>
              <a:t>Positioning America </a:t>
            </a:r>
            <a:br>
              <a:rPr kumimoji="0" lang="en-US" sz="5400" b="0" i="1" u="none" strike="noStrike" kern="1200" cap="none" spc="0" normalizeH="0" baseline="0" noProof="0" dirty="0" smtClean="0">
                <a:ln>
                  <a:noFill/>
                </a:ln>
                <a:solidFill>
                  <a:schemeClr val="tx1"/>
                </a:solidFill>
                <a:effectLst/>
                <a:uLnTx/>
                <a:uFillTx/>
                <a:latin typeface="+mj-lt"/>
                <a:ea typeface="ＭＳ Ｐゴシック" pitchFamily="34" charset="-128"/>
                <a:cs typeface="ＭＳ Ｐゴシック" charset="0"/>
              </a:rPr>
            </a:br>
            <a:r>
              <a:rPr kumimoji="0" lang="en-US" sz="5400" b="0" i="1" u="none" strike="noStrike" kern="1200" cap="none" spc="0" normalizeH="0" baseline="0" noProof="0" dirty="0" smtClean="0">
                <a:ln>
                  <a:noFill/>
                </a:ln>
                <a:solidFill>
                  <a:schemeClr val="tx1"/>
                </a:solidFill>
                <a:effectLst/>
                <a:uLnTx/>
                <a:uFillTx/>
                <a:latin typeface="+mj-lt"/>
                <a:ea typeface="ＭＳ Ｐゴシック" pitchFamily="34" charset="-128"/>
                <a:cs typeface="ＭＳ Ｐゴシック" charset="0"/>
              </a:rPr>
              <a:t>for the future </a:t>
            </a:r>
            <a:r>
              <a:rPr kumimoji="0" lang="en-US" sz="5400" b="0" i="0" u="none" strike="noStrike" kern="1200" cap="none" spc="0" normalizeH="0" baseline="0" noProof="0" dirty="0" smtClean="0">
                <a:ln>
                  <a:noFill/>
                </a:ln>
                <a:solidFill>
                  <a:schemeClr val="tx1"/>
                </a:solidFill>
                <a:effectLst/>
                <a:uLnTx/>
                <a:uFillTx/>
                <a:latin typeface="+mj-lt"/>
                <a:ea typeface="ＭＳ Ｐゴシック" pitchFamily="34" charset="-128"/>
                <a:cs typeface="ＭＳ Ｐゴシック" charset="0"/>
              </a:rPr>
              <a:t/>
            </a:r>
            <a:br>
              <a:rPr kumimoji="0" lang="en-US" sz="5400" b="0" i="0" u="none" strike="noStrike" kern="1200" cap="none" spc="0" normalizeH="0" baseline="0" noProof="0" dirty="0" smtClean="0">
                <a:ln>
                  <a:noFill/>
                </a:ln>
                <a:solidFill>
                  <a:schemeClr val="tx1"/>
                </a:solidFill>
                <a:effectLst/>
                <a:uLnTx/>
                <a:uFillTx/>
                <a:latin typeface="+mj-lt"/>
                <a:ea typeface="ＭＳ Ｐゴシック" pitchFamily="34" charset="-128"/>
                <a:cs typeface="ＭＳ Ｐゴシック" charset="0"/>
              </a:rPr>
            </a:br>
            <a:r>
              <a:rPr kumimoji="0" lang="en-US" sz="5400" b="0" i="0" u="none" strike="noStrike" kern="1200" cap="none" spc="0" normalizeH="0" baseline="0" noProof="0" dirty="0" smtClean="0">
                <a:ln>
                  <a:noFill/>
                </a:ln>
                <a:solidFill>
                  <a:schemeClr val="tx1"/>
                </a:solidFill>
                <a:effectLst/>
                <a:uLnTx/>
                <a:uFillTx/>
                <a:latin typeface="+mj-lt"/>
                <a:ea typeface="ＭＳ Ｐゴシック" pitchFamily="34" charset="-128"/>
                <a:cs typeface="ＭＳ Ｐゴシック" charset="0"/>
              </a:rPr>
              <a:t>A New Geometric Datum for the U.S.</a:t>
            </a:r>
            <a:br>
              <a:rPr kumimoji="0" lang="en-US" sz="5400" b="0" i="0" u="none" strike="noStrike" kern="1200" cap="none" spc="0" normalizeH="0" baseline="0" noProof="0" dirty="0" smtClean="0">
                <a:ln>
                  <a:noFill/>
                </a:ln>
                <a:solidFill>
                  <a:schemeClr val="tx1"/>
                </a:solidFill>
                <a:effectLst/>
                <a:uLnTx/>
                <a:uFillTx/>
                <a:latin typeface="+mj-lt"/>
                <a:ea typeface="ＭＳ Ｐゴシック" pitchFamily="34" charset="-128"/>
                <a:cs typeface="ＭＳ Ｐゴシック" charset="0"/>
              </a:rPr>
            </a:br>
            <a:r>
              <a:rPr kumimoji="0" lang="en-US" sz="5400" b="0" i="0" u="none" strike="noStrike" kern="1200" cap="none" spc="0" normalizeH="0" baseline="0" noProof="0" dirty="0" smtClean="0">
                <a:ln>
                  <a:noFill/>
                </a:ln>
                <a:solidFill>
                  <a:schemeClr val="tx1"/>
                </a:solidFill>
                <a:effectLst/>
                <a:uLnTx/>
                <a:uFillTx/>
                <a:latin typeface="+mj-lt"/>
                <a:ea typeface="ＭＳ Ｐゴシック" pitchFamily="34" charset="-128"/>
                <a:cs typeface="ＭＳ Ｐゴシック" charset="0"/>
              </a:rPr>
              <a:t/>
            </a:r>
            <a:br>
              <a:rPr kumimoji="0" lang="en-US" sz="5400" b="0" i="0" u="none" strike="noStrike" kern="1200" cap="none" spc="0" normalizeH="0" baseline="0" noProof="0" dirty="0" smtClean="0">
                <a:ln>
                  <a:noFill/>
                </a:ln>
                <a:solidFill>
                  <a:schemeClr val="tx1"/>
                </a:solidFill>
                <a:effectLst/>
                <a:uLnTx/>
                <a:uFillTx/>
                <a:latin typeface="+mj-lt"/>
                <a:ea typeface="ＭＳ Ｐゴシック" pitchFamily="34" charset="-128"/>
                <a:cs typeface="ＭＳ Ｐゴシック" charset="0"/>
              </a:rPr>
            </a:br>
            <a:endParaRPr kumimoji="0" lang="en-US" sz="5400" b="0" i="0" u="none" strike="noStrike" kern="1200" cap="none" spc="0" normalizeH="0" baseline="0" noProof="0" dirty="0" smtClean="0">
              <a:ln>
                <a:noFill/>
              </a:ln>
              <a:solidFill>
                <a:schemeClr val="tx1"/>
              </a:solidFill>
              <a:effectLst/>
              <a:uLnTx/>
              <a:uFillTx/>
              <a:latin typeface="+mj-lt"/>
              <a:ea typeface="ＭＳ Ｐゴシック" pitchFamily="34" charset="-128"/>
              <a:cs typeface="ＭＳ Ｐゴシック" charset="0"/>
            </a:endParaRPr>
          </a:p>
        </p:txBody>
      </p:sp>
      <p:grpSp>
        <p:nvGrpSpPr>
          <p:cNvPr id="35" name="Group 46082"/>
          <p:cNvGrpSpPr>
            <a:grpSpLocks/>
          </p:cNvGrpSpPr>
          <p:nvPr/>
        </p:nvGrpSpPr>
        <p:grpSpPr bwMode="auto">
          <a:xfrm>
            <a:off x="-609600" y="4191000"/>
            <a:ext cx="4332288" cy="2838450"/>
            <a:chOff x="-609600" y="4191000"/>
            <a:chExt cx="4332666" cy="2839211"/>
          </a:xfrm>
        </p:grpSpPr>
        <p:sp>
          <p:nvSpPr>
            <p:cNvPr id="36" name="Line 6"/>
            <p:cNvSpPr>
              <a:spLocks noChangeShapeType="1"/>
            </p:cNvSpPr>
            <p:nvPr/>
          </p:nvSpPr>
          <p:spPr bwMode="auto">
            <a:xfrm flipH="1" flipV="1">
              <a:off x="1791759" y="4191000"/>
              <a:ext cx="545" cy="1487465"/>
            </a:xfrm>
            <a:prstGeom prst="line">
              <a:avLst/>
            </a:prstGeom>
            <a:noFill/>
            <a:ln w="28575">
              <a:solidFill>
                <a:schemeClr val="tx2"/>
              </a:solidFill>
              <a:round/>
              <a:headEnd/>
              <a:tailEnd type="triangle" w="med" len="med"/>
            </a:ln>
          </p:spPr>
          <p:txBody>
            <a:bodyPr wrap="none" anchor="ctr"/>
            <a:lstStyle/>
            <a:p>
              <a:endParaRPr lang="en-US"/>
            </a:p>
          </p:txBody>
        </p:sp>
        <p:sp>
          <p:nvSpPr>
            <p:cNvPr id="37" name="Line 7"/>
            <p:cNvSpPr>
              <a:spLocks noChangeShapeType="1"/>
            </p:cNvSpPr>
            <p:nvPr/>
          </p:nvSpPr>
          <p:spPr bwMode="auto">
            <a:xfrm>
              <a:off x="1693815" y="5611968"/>
              <a:ext cx="2029251" cy="0"/>
            </a:xfrm>
            <a:prstGeom prst="line">
              <a:avLst/>
            </a:prstGeom>
            <a:noFill/>
            <a:ln w="28575">
              <a:solidFill>
                <a:schemeClr val="tx2"/>
              </a:solidFill>
              <a:round/>
              <a:headEnd/>
              <a:tailEnd type="triangle" w="med" len="med"/>
            </a:ln>
          </p:spPr>
          <p:txBody>
            <a:bodyPr wrap="none" anchor="ctr"/>
            <a:lstStyle/>
            <a:p>
              <a:endParaRPr lang="en-US"/>
            </a:p>
          </p:txBody>
        </p:sp>
        <p:sp>
          <p:nvSpPr>
            <p:cNvPr id="38" name="Arc 8"/>
            <p:cNvSpPr>
              <a:spLocks/>
            </p:cNvSpPr>
            <p:nvPr/>
          </p:nvSpPr>
          <p:spPr bwMode="auto">
            <a:xfrm flipH="1">
              <a:off x="-70537" y="4290201"/>
              <a:ext cx="1855377" cy="132176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p:spPr>
          <p:txBody>
            <a:bodyPr wrap="none" anchor="ctr"/>
            <a:lstStyle/>
            <a:p>
              <a:endParaRPr lang="en-US"/>
            </a:p>
          </p:txBody>
        </p:sp>
        <p:sp>
          <p:nvSpPr>
            <p:cNvPr id="39" name="Line 3"/>
            <p:cNvSpPr>
              <a:spLocks noChangeShapeType="1"/>
            </p:cNvSpPr>
            <p:nvPr/>
          </p:nvSpPr>
          <p:spPr bwMode="auto">
            <a:xfrm flipH="1" flipV="1">
              <a:off x="1328081" y="4217163"/>
              <a:ext cx="105196" cy="1592661"/>
            </a:xfrm>
            <a:prstGeom prst="line">
              <a:avLst/>
            </a:prstGeom>
            <a:noFill/>
            <a:ln w="28575">
              <a:solidFill>
                <a:srgbClr val="CC0000"/>
              </a:solidFill>
              <a:round/>
              <a:headEnd/>
              <a:tailEnd type="triangle" w="med" len="med"/>
            </a:ln>
          </p:spPr>
          <p:txBody>
            <a:bodyPr wrap="none" anchor="ctr"/>
            <a:lstStyle/>
            <a:p>
              <a:endParaRPr lang="en-US"/>
            </a:p>
          </p:txBody>
        </p:sp>
        <p:sp>
          <p:nvSpPr>
            <p:cNvPr id="40" name="Arc 5"/>
            <p:cNvSpPr>
              <a:spLocks/>
            </p:cNvSpPr>
            <p:nvPr/>
          </p:nvSpPr>
          <p:spPr bwMode="auto">
            <a:xfrm>
              <a:off x="1433278" y="4389402"/>
              <a:ext cx="1854832" cy="132122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p:spPr>
          <p:txBody>
            <a:bodyPr wrap="none" anchor="ctr"/>
            <a:lstStyle/>
            <a:p>
              <a:endParaRPr lang="en-US"/>
            </a:p>
          </p:txBody>
        </p:sp>
        <p:sp>
          <p:nvSpPr>
            <p:cNvPr id="41" name="Arc 8"/>
            <p:cNvSpPr>
              <a:spLocks/>
            </p:cNvSpPr>
            <p:nvPr/>
          </p:nvSpPr>
          <p:spPr bwMode="auto">
            <a:xfrm>
              <a:off x="1781025" y="4290201"/>
              <a:ext cx="1854832" cy="132176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p:spPr>
          <p:txBody>
            <a:bodyPr wrap="none" anchor="ctr"/>
            <a:lstStyle/>
            <a:p>
              <a:endParaRPr lang="en-US"/>
            </a:p>
          </p:txBody>
        </p:sp>
        <p:sp>
          <p:nvSpPr>
            <p:cNvPr id="42" name="Arc 5"/>
            <p:cNvSpPr>
              <a:spLocks/>
            </p:cNvSpPr>
            <p:nvPr/>
          </p:nvSpPr>
          <p:spPr bwMode="auto">
            <a:xfrm flipV="1">
              <a:off x="1433823" y="5708444"/>
              <a:ext cx="1854832" cy="132176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p:spPr>
          <p:txBody>
            <a:bodyPr wrap="none" anchor="ctr"/>
            <a:lstStyle/>
            <a:p>
              <a:endParaRPr lang="en-US"/>
            </a:p>
          </p:txBody>
        </p:sp>
        <p:sp>
          <p:nvSpPr>
            <p:cNvPr id="43" name="Arc 5"/>
            <p:cNvSpPr>
              <a:spLocks/>
            </p:cNvSpPr>
            <p:nvPr/>
          </p:nvSpPr>
          <p:spPr bwMode="auto">
            <a:xfrm flipH="1">
              <a:off x="-609600" y="4389947"/>
              <a:ext cx="2041242" cy="132122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p:spPr>
          <p:txBody>
            <a:bodyPr wrap="none" anchor="ctr"/>
            <a:lstStyle/>
            <a:p>
              <a:endParaRPr lang="en-US"/>
            </a:p>
          </p:txBody>
        </p:sp>
        <p:sp>
          <p:nvSpPr>
            <p:cNvPr id="44" name="Arc 8"/>
            <p:cNvSpPr>
              <a:spLocks/>
            </p:cNvSpPr>
            <p:nvPr/>
          </p:nvSpPr>
          <p:spPr bwMode="auto">
            <a:xfrm flipV="1">
              <a:off x="1781569" y="5609243"/>
              <a:ext cx="1854832" cy="132176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p:spPr>
          <p:txBody>
            <a:bodyPr wrap="none" anchor="ctr"/>
            <a:lstStyle/>
            <a:p>
              <a:endParaRPr lang="en-US"/>
            </a:p>
          </p:txBody>
        </p:sp>
        <p:sp>
          <p:nvSpPr>
            <p:cNvPr id="45" name="Line 4"/>
            <p:cNvSpPr>
              <a:spLocks noChangeShapeType="1"/>
            </p:cNvSpPr>
            <p:nvPr/>
          </p:nvSpPr>
          <p:spPr bwMode="auto">
            <a:xfrm>
              <a:off x="1328081" y="5713349"/>
              <a:ext cx="2028706" cy="96475"/>
            </a:xfrm>
            <a:prstGeom prst="line">
              <a:avLst/>
            </a:prstGeom>
            <a:noFill/>
            <a:ln w="28575">
              <a:solidFill>
                <a:srgbClr val="CC0000"/>
              </a:solidFill>
              <a:round/>
              <a:headEnd/>
              <a:tailEnd type="triangle" w="med" len="med"/>
            </a:ln>
          </p:spPr>
          <p:txBody>
            <a:bodyPr wrap="none" anchor="ctr"/>
            <a:lstStyle/>
            <a:p>
              <a:endParaRPr lang="en-US"/>
            </a:p>
          </p:txBody>
        </p:sp>
        <p:sp>
          <p:nvSpPr>
            <p:cNvPr id="46" name="Line 3"/>
            <p:cNvSpPr>
              <a:spLocks noChangeShapeType="1"/>
            </p:cNvSpPr>
            <p:nvPr/>
          </p:nvSpPr>
          <p:spPr bwMode="auto">
            <a:xfrm flipH="1">
              <a:off x="598866" y="5678465"/>
              <a:ext cx="914401" cy="417534"/>
            </a:xfrm>
            <a:prstGeom prst="line">
              <a:avLst/>
            </a:prstGeom>
            <a:noFill/>
            <a:ln w="28575">
              <a:solidFill>
                <a:srgbClr val="CC0000"/>
              </a:solidFill>
              <a:round/>
              <a:headEnd/>
              <a:tailEnd type="triangle" w="med" len="med"/>
            </a:ln>
          </p:spPr>
          <p:txBody>
            <a:bodyPr wrap="none" anchor="ctr"/>
            <a:lstStyle/>
            <a:p>
              <a:endParaRPr lang="en-US"/>
            </a:p>
          </p:txBody>
        </p:sp>
      </p:grpSp>
      <p:sp>
        <p:nvSpPr>
          <p:cNvPr id="47" name="Line 6"/>
          <p:cNvSpPr>
            <a:spLocks noChangeShapeType="1"/>
          </p:cNvSpPr>
          <p:nvPr/>
        </p:nvSpPr>
        <p:spPr bwMode="auto">
          <a:xfrm flipH="1">
            <a:off x="865188" y="5502275"/>
            <a:ext cx="1103312" cy="646113"/>
          </a:xfrm>
          <a:prstGeom prst="line">
            <a:avLst/>
          </a:prstGeom>
          <a:noFill/>
          <a:ln w="28575">
            <a:solidFill>
              <a:schemeClr val="tx2"/>
            </a:solidFill>
            <a:round/>
            <a:headEnd/>
            <a:tailEnd type="triangle" w="med" len="med"/>
          </a:ln>
        </p:spPr>
        <p:txBody>
          <a:bodyPr wrap="none" anchor="ctr"/>
          <a:lstStyle/>
          <a:p>
            <a:endParaRPr lang="en-US"/>
          </a:p>
        </p:txBody>
      </p:sp>
      <p:sp>
        <p:nvSpPr>
          <p:cNvPr id="51" name="Subtitle 2"/>
          <p:cNvSpPr txBox="1">
            <a:spLocks/>
          </p:cNvSpPr>
          <p:nvPr/>
        </p:nvSpPr>
        <p:spPr>
          <a:xfrm>
            <a:off x="3124200" y="4724400"/>
            <a:ext cx="6400800" cy="2133600"/>
          </a:xfrm>
          <a:prstGeom prst="rect">
            <a:avLst/>
          </a:prstGeom>
        </p:spPr>
        <p:txBody>
          <a:bodyPr/>
          <a:lstStyle/>
          <a:p>
            <a:pPr marL="342900" marR="0" lvl="0" indent="-342900" algn="ctr" defTabSz="4572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ＭＳ Ｐゴシック" charset="0"/>
              </a:rPr>
              <a:t>Michael Dennis (for Joe Evjen)</a:t>
            </a:r>
          </a:p>
          <a:p>
            <a:pPr marL="342900" marR="0" lvl="0" indent="-342900" algn="ctr" defTabSz="4572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ＭＳ Ｐゴシック" charset="0"/>
                <a:cs typeface="ＭＳ Ｐゴシック" charset="0"/>
              </a:rPr>
              <a:t>National Geodetic Survey, NOAA</a:t>
            </a:r>
          </a:p>
          <a:p>
            <a:pPr marL="342900" marR="0" lvl="0" indent="-342900" algn="ctr"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ＭＳ Ｐゴシック" charset="0"/>
                <a:cs typeface="ＭＳ Ｐゴシック" charset="0"/>
              </a:rPr>
              <a:t>Esri International User Conference</a:t>
            </a:r>
          </a:p>
          <a:p>
            <a:pPr marL="342900" marR="0" lvl="0" indent="-342900" algn="ctr"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ＭＳ Ｐゴシック" charset="0"/>
                <a:cs typeface="ＭＳ Ｐゴシック" charset="0"/>
              </a:rPr>
              <a:t>July 9, 2013</a:t>
            </a:r>
            <a:endParaRPr kumimoji="0" lang="en-US" sz="2400" b="0" i="0" u="none" strike="noStrike" kern="1200" cap="none" spc="0" normalizeH="0" baseline="0" noProof="0" dirty="0">
              <a:ln>
                <a:noFill/>
              </a:ln>
              <a:solidFill>
                <a:schemeClr val="tx1"/>
              </a:solidFill>
              <a:effectLst/>
              <a:uLnTx/>
              <a:uFillTx/>
              <a:latin typeface="+mn-lt"/>
              <a:ea typeface="ＭＳ Ｐゴシック" charset="0"/>
              <a:cs typeface="ＭＳ Ｐゴシック" charset="0"/>
            </a:endParaRP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nvSpPr>
        <p:spPr bwMode="auto">
          <a:xfrm>
            <a:off x="152400" y="1816100"/>
            <a:ext cx="8839200" cy="4584700"/>
          </a:xfrm>
          <a:prstGeom prst="rect">
            <a:avLst/>
          </a:prstGeom>
          <a:noFill/>
          <a:ln w="9525">
            <a:solidFill>
              <a:schemeClr val="tx1"/>
            </a:solidFill>
            <a:miter lim="800000"/>
            <a:headEnd/>
            <a:tailEnd/>
          </a:ln>
        </p:spPr>
        <p:txBody>
          <a:bodyPr/>
          <a:lstStyle/>
          <a:p>
            <a:pPr marL="342900" indent="-342900" defTabSz="914400">
              <a:spcBef>
                <a:spcPct val="20000"/>
              </a:spcBef>
            </a:pPr>
            <a:r>
              <a:rPr lang="en-US">
                <a:solidFill>
                  <a:srgbClr val="000000"/>
                </a:solidFill>
                <a:latin typeface="Arial" pitchFamily="34" charset="0"/>
                <a:cs typeface="Arial" pitchFamily="34" charset="0"/>
              </a:rPr>
              <a:t>NETWORK	     TIME		NETWORK	   LOCAL	SHIFT</a:t>
            </a:r>
          </a:p>
          <a:p>
            <a:pPr marL="342900" indent="-342900" defTabSz="914400">
              <a:spcBef>
                <a:spcPct val="20000"/>
              </a:spcBef>
            </a:pPr>
            <a:r>
              <a:rPr lang="en-US" u="sng">
                <a:solidFill>
                  <a:srgbClr val="000000"/>
                </a:solidFill>
                <a:latin typeface="Arial" pitchFamily="34" charset="0"/>
                <a:cs typeface="Arial" pitchFamily="34" charset="0"/>
              </a:rPr>
              <a:t>			     SPAN	ACCURACY	ACCURACY		</a:t>
            </a:r>
          </a:p>
          <a:p>
            <a:pPr marL="342900" indent="-342900" defTabSz="914400">
              <a:spcBef>
                <a:spcPct val="20000"/>
              </a:spcBef>
            </a:pPr>
            <a:endParaRPr lang="en-US" u="sng">
              <a:solidFill>
                <a:srgbClr val="000000"/>
              </a:solidFill>
              <a:latin typeface="Arial" pitchFamily="34" charset="0"/>
              <a:cs typeface="Arial" pitchFamily="34" charset="0"/>
            </a:endParaRPr>
          </a:p>
          <a:p>
            <a:pPr marL="342900" indent="-342900" defTabSz="914400">
              <a:spcBef>
                <a:spcPct val="20000"/>
              </a:spcBef>
            </a:pPr>
            <a:r>
              <a:rPr lang="en-US">
                <a:solidFill>
                  <a:srgbClr val="000000"/>
                </a:solidFill>
                <a:latin typeface="Arial" pitchFamily="34" charset="0"/>
                <a:cs typeface="Arial" pitchFamily="34" charset="0"/>
              </a:rPr>
              <a:t>NAD 27		    1927-1986	10 meter	s	(1:100,000)	10-200 m</a:t>
            </a:r>
          </a:p>
          <a:p>
            <a:pPr marL="342900" indent="-342900" defTabSz="914400">
              <a:spcBef>
                <a:spcPct val="20000"/>
              </a:spcBef>
            </a:pPr>
            <a:endParaRPr lang="en-US">
              <a:solidFill>
                <a:srgbClr val="000000"/>
              </a:solidFill>
              <a:latin typeface="Arial" pitchFamily="34" charset="0"/>
              <a:cs typeface="Arial" pitchFamily="34" charset="0"/>
            </a:endParaRPr>
          </a:p>
          <a:p>
            <a:pPr marL="342900" indent="-342900" defTabSz="914400">
              <a:spcBef>
                <a:spcPct val="20000"/>
              </a:spcBef>
            </a:pPr>
            <a:r>
              <a:rPr lang="en-US">
                <a:solidFill>
                  <a:srgbClr val="000000"/>
                </a:solidFill>
                <a:latin typeface="Arial" pitchFamily="34" charset="0"/>
                <a:cs typeface="Arial" pitchFamily="34" charset="0"/>
              </a:rPr>
              <a:t>NAD83(86)	    1986-1990	1 meter		(1:100,000)	0.3-1.0 m</a:t>
            </a:r>
          </a:p>
          <a:p>
            <a:pPr marL="342900" indent="-342900" defTabSz="914400">
              <a:spcBef>
                <a:spcPct val="20000"/>
              </a:spcBef>
            </a:pPr>
            <a:endParaRPr lang="en-US">
              <a:solidFill>
                <a:srgbClr val="000000"/>
              </a:solidFill>
              <a:latin typeface="Arial" pitchFamily="34" charset="0"/>
              <a:cs typeface="Arial" pitchFamily="34" charset="0"/>
            </a:endParaRPr>
          </a:p>
          <a:p>
            <a:pPr marL="342900" indent="-342900" defTabSz="914400">
              <a:spcBef>
                <a:spcPct val="20000"/>
              </a:spcBef>
            </a:pPr>
            <a:r>
              <a:rPr lang="en-US">
                <a:solidFill>
                  <a:srgbClr val="000000"/>
                </a:solidFill>
                <a:latin typeface="Arial" pitchFamily="34" charset="0"/>
                <a:cs typeface="Arial" pitchFamily="34" charset="0"/>
              </a:rPr>
              <a:t>NAD83(199x)* 	     1990-2007	0.1 meter 	(1:1 million)	0.05 m</a:t>
            </a:r>
          </a:p>
          <a:p>
            <a:pPr marL="342900" indent="-342900" defTabSz="914400">
              <a:spcBef>
                <a:spcPct val="20000"/>
              </a:spcBef>
            </a:pPr>
            <a:r>
              <a:rPr lang="en-US">
                <a:solidFill>
                  <a:srgbClr val="000000"/>
                </a:solidFill>
                <a:latin typeface="Arial" pitchFamily="34" charset="0"/>
                <a:cs typeface="Arial" pitchFamily="34" charset="0"/>
              </a:rPr>
              <a:t>  “HARN”, “FBN”			                             (1:10 million)</a:t>
            </a:r>
          </a:p>
          <a:p>
            <a:pPr marL="342900" indent="-342900" defTabSz="914400">
              <a:spcBef>
                <a:spcPct val="20000"/>
              </a:spcBef>
            </a:pPr>
            <a:endParaRPr lang="en-US">
              <a:solidFill>
                <a:srgbClr val="000000"/>
              </a:solidFill>
              <a:latin typeface="Arial" pitchFamily="34" charset="0"/>
              <a:cs typeface="Arial" pitchFamily="34" charset="0"/>
            </a:endParaRPr>
          </a:p>
          <a:p>
            <a:pPr marL="342900" indent="-342900" defTabSz="914400">
              <a:spcBef>
                <a:spcPct val="20000"/>
              </a:spcBef>
            </a:pPr>
            <a:r>
              <a:rPr lang="en-US">
                <a:solidFill>
                  <a:srgbClr val="000000"/>
                </a:solidFill>
                <a:latin typeface="Arial" pitchFamily="34" charset="0"/>
                <a:cs typeface="Arial" pitchFamily="34" charset="0"/>
              </a:rPr>
              <a:t>NAD83(NSRS2007)  2007-2011	0.01 meter	0.01 meter	0.03 m</a:t>
            </a:r>
          </a:p>
          <a:p>
            <a:pPr marL="342900" indent="-342900" defTabSz="914400">
              <a:spcBef>
                <a:spcPct val="20000"/>
              </a:spcBef>
            </a:pPr>
            <a:endParaRPr lang="en-US">
              <a:solidFill>
                <a:srgbClr val="000000"/>
              </a:solidFill>
              <a:latin typeface="Arial" pitchFamily="34" charset="0"/>
              <a:cs typeface="Arial" pitchFamily="34" charset="0"/>
            </a:endParaRPr>
          </a:p>
          <a:p>
            <a:pPr marL="342900" indent="-342900" defTabSz="914400">
              <a:spcBef>
                <a:spcPct val="20000"/>
              </a:spcBef>
            </a:pPr>
            <a:r>
              <a:rPr lang="en-US">
                <a:solidFill>
                  <a:srgbClr val="000000"/>
                </a:solidFill>
                <a:latin typeface="Arial" pitchFamily="34" charset="0"/>
                <a:cs typeface="Arial" pitchFamily="34" charset="0"/>
              </a:rPr>
              <a:t>NAD83(NSRS2011)  2011	 	0.01 meter	0.01 meter	0.01 m</a:t>
            </a:r>
          </a:p>
          <a:p>
            <a:pPr marL="342900" indent="-342900" defTabSz="914400">
              <a:spcBef>
                <a:spcPct val="20000"/>
              </a:spcBef>
            </a:pPr>
            <a:endParaRPr lang="en-US">
              <a:solidFill>
                <a:srgbClr val="000000"/>
              </a:solidFill>
              <a:latin typeface="Arial" pitchFamily="34" charset="0"/>
              <a:cs typeface="Arial" pitchFamily="34" charset="0"/>
            </a:endParaRPr>
          </a:p>
          <a:p>
            <a:pPr marL="342900" indent="-342900" defTabSz="914400">
              <a:spcBef>
                <a:spcPct val="20000"/>
              </a:spcBef>
            </a:pPr>
            <a:endParaRPr lang="en-US">
              <a:solidFill>
                <a:srgbClr val="000000"/>
              </a:solidFill>
              <a:latin typeface="Arial" pitchFamily="34" charset="0"/>
              <a:cs typeface="Arial" pitchFamily="34" charset="0"/>
            </a:endParaRPr>
          </a:p>
        </p:txBody>
      </p:sp>
      <p:sp>
        <p:nvSpPr>
          <p:cNvPr id="63491" name="Title 4"/>
          <p:cNvSpPr>
            <a:spLocks noGrp="1"/>
          </p:cNvSpPr>
          <p:nvPr>
            <p:ph type="title"/>
          </p:nvPr>
        </p:nvSpPr>
        <p:spPr>
          <a:xfrm>
            <a:off x="457200" y="457200"/>
            <a:ext cx="8229600" cy="1143000"/>
          </a:xfrm>
        </p:spPr>
        <p:txBody>
          <a:bodyPr/>
          <a:lstStyle/>
          <a:p>
            <a:pPr eaLnBrk="1" hangingPunct="1"/>
            <a:r>
              <a:rPr lang="en-US" sz="2800" smtClean="0">
                <a:latin typeface="Verdana" pitchFamily="34" charset="0"/>
                <a:ea typeface="ＭＳ Ｐゴシック" pitchFamily="34" charset="-128"/>
              </a:rPr>
              <a:t>National Spatial Reference System (NSRS) Improvements over time</a:t>
            </a:r>
            <a:endParaRPr lang="en-US" sz="3200" smtClean="0">
              <a:latin typeface="Verdana" pitchFamily="34" charset="0"/>
              <a:ea typeface="ＭＳ Ｐゴシック" pitchFamily="34" charset="-128"/>
            </a:endParaRPr>
          </a:p>
        </p:txBody>
      </p:sp>
      <p:sp>
        <p:nvSpPr>
          <p:cNvPr id="6" name="Rectangle 5"/>
          <p:cNvSpPr/>
          <p:nvPr/>
        </p:nvSpPr>
        <p:spPr>
          <a:xfrm>
            <a:off x="3733800" y="1827213"/>
            <a:ext cx="1600200" cy="4573587"/>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TextBox 1"/>
          <p:cNvSpPr txBox="1">
            <a:spLocks noChangeArrowheads="1"/>
          </p:cNvSpPr>
          <p:nvPr/>
        </p:nvSpPr>
        <p:spPr bwMode="auto">
          <a:xfrm>
            <a:off x="0" y="914400"/>
            <a:ext cx="9144000" cy="646113"/>
          </a:xfrm>
          <a:prstGeom prst="rect">
            <a:avLst/>
          </a:prstGeom>
          <a:noFill/>
          <a:ln w="9525">
            <a:noFill/>
            <a:miter lim="800000"/>
            <a:headEnd/>
            <a:tailEnd/>
          </a:ln>
        </p:spPr>
        <p:txBody>
          <a:bodyPr>
            <a:spAutoFit/>
          </a:bodyPr>
          <a:lstStyle/>
          <a:p>
            <a:r>
              <a:rPr lang="en-US" sz="3600" b="1">
                <a:solidFill>
                  <a:srgbClr val="000000"/>
                </a:solidFill>
                <a:latin typeface="Times New Roman" pitchFamily="18" charset="0"/>
                <a:cs typeface="Times New Roman" pitchFamily="18" charset="0"/>
              </a:rPr>
              <a:t>NAD 83 POSITIONAL CHANGES</a:t>
            </a:r>
          </a:p>
        </p:txBody>
      </p:sp>
      <p:sp>
        <p:nvSpPr>
          <p:cNvPr id="64515" name="TextBox 2"/>
          <p:cNvSpPr txBox="1">
            <a:spLocks noChangeArrowheads="1"/>
          </p:cNvSpPr>
          <p:nvPr/>
        </p:nvSpPr>
        <p:spPr bwMode="auto">
          <a:xfrm>
            <a:off x="0" y="2351088"/>
            <a:ext cx="9144000" cy="4156075"/>
          </a:xfrm>
          <a:prstGeom prst="rect">
            <a:avLst/>
          </a:prstGeom>
          <a:noFill/>
          <a:ln w="9525">
            <a:noFill/>
            <a:miter lim="800000"/>
            <a:headEnd/>
            <a:tailEnd/>
          </a:ln>
        </p:spPr>
        <p:txBody>
          <a:bodyPr>
            <a:spAutoFit/>
          </a:bodyPr>
          <a:lstStyle/>
          <a:p>
            <a:r>
              <a:rPr lang="en-US" sz="2400" b="1">
                <a:solidFill>
                  <a:srgbClr val="000000"/>
                </a:solidFill>
                <a:latin typeface="Times New Roman" pitchFamily="18" charset="0"/>
                <a:cs typeface="Times New Roman" pitchFamily="18" charset="0"/>
              </a:rPr>
              <a:t>NAD 27 to NAD 83 (1986) ~ 10 m to 200+ m</a:t>
            </a:r>
          </a:p>
          <a:p>
            <a:endParaRPr lang="en-US" sz="2400" b="1">
              <a:solidFill>
                <a:srgbClr val="000000"/>
              </a:solidFill>
              <a:latin typeface="Times New Roman" pitchFamily="18" charset="0"/>
              <a:cs typeface="Times New Roman" pitchFamily="18" charset="0"/>
            </a:endParaRPr>
          </a:p>
          <a:p>
            <a:r>
              <a:rPr lang="en-US" sz="2400" b="1">
                <a:solidFill>
                  <a:srgbClr val="000000"/>
                </a:solidFill>
                <a:latin typeface="Times New Roman" pitchFamily="18" charset="0"/>
                <a:cs typeface="Times New Roman" pitchFamily="18" charset="0"/>
              </a:rPr>
              <a:t>NAD 83 (1986) to NAD 83 (199x HPGN/HARN) ~ 0.3 to 1 m</a:t>
            </a:r>
          </a:p>
          <a:p>
            <a:endParaRPr lang="en-US" sz="2400" b="1">
              <a:solidFill>
                <a:srgbClr val="000000"/>
              </a:solidFill>
              <a:latin typeface="Times New Roman" pitchFamily="18" charset="0"/>
              <a:cs typeface="Times New Roman" pitchFamily="18" charset="0"/>
            </a:endParaRPr>
          </a:p>
          <a:p>
            <a:r>
              <a:rPr lang="en-US" sz="2400" b="1">
                <a:solidFill>
                  <a:srgbClr val="000000"/>
                </a:solidFill>
                <a:latin typeface="Times New Roman" pitchFamily="18" charset="0"/>
                <a:cs typeface="Times New Roman" pitchFamily="18" charset="0"/>
              </a:rPr>
              <a:t>NAD 83 (199x HPGN/HARN) to NAD 83 (2007) ~ 0.01 to 0.05 m</a:t>
            </a:r>
          </a:p>
          <a:p>
            <a:endParaRPr lang="en-US" sz="2400" b="1">
              <a:solidFill>
                <a:srgbClr val="000000"/>
              </a:solidFill>
              <a:latin typeface="Times New Roman" pitchFamily="18" charset="0"/>
              <a:cs typeface="Times New Roman" pitchFamily="18" charset="0"/>
            </a:endParaRPr>
          </a:p>
          <a:p>
            <a:endParaRPr lang="en-US" sz="2400" b="1">
              <a:solidFill>
                <a:srgbClr val="000000"/>
              </a:solidFill>
              <a:latin typeface="Times New Roman" pitchFamily="18" charset="0"/>
              <a:cs typeface="Times New Roman" pitchFamily="18" charset="0"/>
            </a:endParaRPr>
          </a:p>
          <a:p>
            <a:endParaRPr lang="en-US" sz="2400" b="1">
              <a:solidFill>
                <a:srgbClr val="000000"/>
              </a:solidFill>
              <a:latin typeface="Times New Roman" pitchFamily="18" charset="0"/>
              <a:cs typeface="Times New Roman" pitchFamily="18" charset="0"/>
            </a:endParaRPr>
          </a:p>
          <a:p>
            <a:endParaRPr lang="en-US" sz="2400" b="1">
              <a:solidFill>
                <a:srgbClr val="000000"/>
              </a:solidFill>
              <a:latin typeface="Times New Roman" pitchFamily="18" charset="0"/>
              <a:cs typeface="Times New Roman" pitchFamily="18" charset="0"/>
            </a:endParaRPr>
          </a:p>
          <a:p>
            <a:endParaRPr lang="en-US" sz="2400" b="1">
              <a:solidFill>
                <a:srgbClr val="000000"/>
              </a:solidFill>
              <a:latin typeface="Times New Roman" pitchFamily="18" charset="0"/>
              <a:cs typeface="Times New Roman" pitchFamily="18" charset="0"/>
            </a:endParaRPr>
          </a:p>
          <a:p>
            <a:endParaRPr lang="en-US" sz="2400" b="1">
              <a:solidFill>
                <a:srgbClr val="000000"/>
              </a:solidFill>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2590800"/>
            <a:ext cx="9144000" cy="4191000"/>
          </a:xfrm>
          <a:prstGeom prst="rect">
            <a:avLst/>
          </a:prstGeom>
          <a:gradFill rotWithShape="0">
            <a:gsLst>
              <a:gs pos="0">
                <a:srgbClr val="055212"/>
              </a:gs>
              <a:gs pos="100000">
                <a:srgbClr val="0BB728"/>
              </a:gs>
            </a:gsLst>
            <a:lin ang="5400000" scaled="1"/>
          </a:gradFill>
          <a:ln w="12700">
            <a:noFill/>
            <a:miter lim="800000"/>
            <a:headEnd/>
            <a:tailEnd/>
          </a:ln>
        </p:spPr>
        <p:txBody>
          <a:bodyPr wrap="none" anchor="ctr"/>
          <a:lstStyle/>
          <a:p>
            <a:endParaRPr lang="en-US">
              <a:solidFill>
                <a:srgbClr val="000000"/>
              </a:solidFill>
            </a:endParaRPr>
          </a:p>
        </p:txBody>
      </p:sp>
      <p:sp>
        <p:nvSpPr>
          <p:cNvPr id="65539" name="Rectangle 3"/>
          <p:cNvSpPr>
            <a:spLocks noGrp="1" noChangeArrowheads="1"/>
          </p:cNvSpPr>
          <p:nvPr>
            <p:ph type="title"/>
          </p:nvPr>
        </p:nvSpPr>
        <p:spPr>
          <a:xfrm>
            <a:off x="609600" y="457200"/>
            <a:ext cx="7848600" cy="838200"/>
          </a:xfrm>
        </p:spPr>
        <p:txBody>
          <a:bodyPr/>
          <a:lstStyle/>
          <a:p>
            <a:pPr algn="l" defTabSz="414338" eaLnBrk="1" hangingPunct="1"/>
            <a:r>
              <a:rPr lang="en-US" sz="3600" smtClean="0">
                <a:latin typeface="Verdana" pitchFamily="34" charset="0"/>
                <a:ea typeface="ＭＳ Ｐゴシック" pitchFamily="34" charset="-128"/>
                <a:cs typeface="Arial" pitchFamily="34" charset="0"/>
              </a:rPr>
              <a:t>Standalone Positioning by 2017?</a:t>
            </a:r>
          </a:p>
        </p:txBody>
      </p:sp>
      <p:sp>
        <p:nvSpPr>
          <p:cNvPr id="65540" name="Rectangle 4"/>
          <p:cNvSpPr>
            <a:spLocks noGrp="1" noChangeArrowheads="1"/>
          </p:cNvSpPr>
          <p:nvPr>
            <p:ph type="body" sz="half" idx="2"/>
          </p:nvPr>
        </p:nvSpPr>
        <p:spPr>
          <a:xfrm>
            <a:off x="3124200" y="4267200"/>
            <a:ext cx="3124200" cy="1066800"/>
          </a:xfrm>
        </p:spPr>
        <p:txBody>
          <a:bodyPr/>
          <a:lstStyle/>
          <a:p>
            <a:pPr marL="311150" indent="-311150" defTabSz="414338" eaLnBrk="1" hangingPunct="1">
              <a:spcBef>
                <a:spcPct val="0"/>
              </a:spcBef>
            </a:pPr>
            <a:r>
              <a:rPr lang="en-US" sz="1900" smtClean="0">
                <a:solidFill>
                  <a:srgbClr val="FFCC00"/>
                </a:solidFill>
                <a:latin typeface="Verdana" pitchFamily="34" charset="0"/>
                <a:ea typeface="ＭＳ Ｐゴシック" pitchFamily="34" charset="-128"/>
                <a:cs typeface="Arial" pitchFamily="34" charset="0"/>
              </a:rPr>
              <a:t>C/A Code on L1</a:t>
            </a:r>
          </a:p>
          <a:p>
            <a:pPr marL="311150" indent="-311150" defTabSz="414338" eaLnBrk="1" hangingPunct="1">
              <a:spcBef>
                <a:spcPct val="0"/>
              </a:spcBef>
            </a:pPr>
            <a:r>
              <a:rPr lang="en-US" sz="1900" smtClean="0">
                <a:solidFill>
                  <a:srgbClr val="FFCC00"/>
                </a:solidFill>
                <a:latin typeface="Verdana" pitchFamily="34" charset="0"/>
                <a:ea typeface="ＭＳ Ｐゴシック" pitchFamily="34" charset="-128"/>
                <a:cs typeface="Arial" pitchFamily="34" charset="0"/>
              </a:rPr>
              <a:t>C/A Code on L2</a:t>
            </a:r>
          </a:p>
          <a:p>
            <a:pPr marL="311150" indent="-311150" defTabSz="414338" eaLnBrk="1" hangingPunct="1">
              <a:spcBef>
                <a:spcPct val="0"/>
              </a:spcBef>
            </a:pPr>
            <a:r>
              <a:rPr lang="en-US" sz="1900" smtClean="0">
                <a:solidFill>
                  <a:srgbClr val="FFCC00"/>
                </a:solidFill>
                <a:latin typeface="Verdana" pitchFamily="34" charset="0"/>
                <a:ea typeface="ＭＳ Ｐゴシック" pitchFamily="34" charset="-128"/>
                <a:cs typeface="Arial" pitchFamily="34" charset="0"/>
              </a:rPr>
              <a:t>New Code on L5</a:t>
            </a:r>
          </a:p>
        </p:txBody>
      </p:sp>
      <p:grpSp>
        <p:nvGrpSpPr>
          <p:cNvPr id="65541" name="Group 5"/>
          <p:cNvGrpSpPr>
            <a:grpSpLocks/>
          </p:cNvGrpSpPr>
          <p:nvPr/>
        </p:nvGrpSpPr>
        <p:grpSpPr bwMode="auto">
          <a:xfrm>
            <a:off x="7924800" y="1257300"/>
            <a:ext cx="490538" cy="452438"/>
            <a:chOff x="3579" y="965"/>
            <a:chExt cx="644" cy="595"/>
          </a:xfrm>
        </p:grpSpPr>
        <p:grpSp>
          <p:nvGrpSpPr>
            <p:cNvPr id="66225" name="Group 6"/>
            <p:cNvGrpSpPr>
              <a:grpSpLocks/>
            </p:cNvGrpSpPr>
            <p:nvPr/>
          </p:nvGrpSpPr>
          <p:grpSpPr bwMode="auto">
            <a:xfrm>
              <a:off x="3716" y="1085"/>
              <a:ext cx="382" cy="373"/>
              <a:chOff x="3716" y="1085"/>
              <a:chExt cx="382" cy="373"/>
            </a:xfrm>
          </p:grpSpPr>
          <p:sp>
            <p:nvSpPr>
              <p:cNvPr id="66433" name="Freeform 7"/>
              <p:cNvSpPr>
                <a:spLocks/>
              </p:cNvSpPr>
              <p:nvPr/>
            </p:nvSpPr>
            <p:spPr bwMode="auto">
              <a:xfrm>
                <a:off x="3716" y="1085"/>
                <a:ext cx="381" cy="372"/>
              </a:xfrm>
              <a:custGeom>
                <a:avLst/>
                <a:gdLst>
                  <a:gd name="T0" fmla="*/ 380 w 381"/>
                  <a:gd name="T1" fmla="*/ 275 h 372"/>
                  <a:gd name="T2" fmla="*/ 290 w 381"/>
                  <a:gd name="T3" fmla="*/ 0 h 372"/>
                  <a:gd name="T4" fmla="*/ 18 w 381"/>
                  <a:gd name="T5" fmla="*/ 105 h 372"/>
                  <a:gd name="T6" fmla="*/ 0 w 381"/>
                  <a:gd name="T7" fmla="*/ 168 h 372"/>
                  <a:gd name="T8" fmla="*/ 72 w 381"/>
                  <a:gd name="T9" fmla="*/ 368 h 372"/>
                  <a:gd name="T10" fmla="*/ 120 w 381"/>
                  <a:gd name="T11" fmla="*/ 371 h 372"/>
                  <a:gd name="T12" fmla="*/ 380 w 381"/>
                  <a:gd name="T13" fmla="*/ 275 h 372"/>
                  <a:gd name="T14" fmla="*/ 0 60000 65536"/>
                  <a:gd name="T15" fmla="*/ 0 60000 65536"/>
                  <a:gd name="T16" fmla="*/ 0 60000 65536"/>
                  <a:gd name="T17" fmla="*/ 0 60000 65536"/>
                  <a:gd name="T18" fmla="*/ 0 60000 65536"/>
                  <a:gd name="T19" fmla="*/ 0 60000 65536"/>
                  <a:gd name="T20" fmla="*/ 0 60000 65536"/>
                  <a:gd name="T21" fmla="*/ 0 w 381"/>
                  <a:gd name="T22" fmla="*/ 0 h 372"/>
                  <a:gd name="T23" fmla="*/ 381 w 381"/>
                  <a:gd name="T24" fmla="*/ 372 h 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5780E3"/>
                  </a:gs>
                </a:gsLst>
                <a:lin ang="0" scaled="1"/>
              </a:gradFill>
              <a:ln w="12700" cap="rnd">
                <a:noFill/>
                <a:round/>
                <a:headEnd/>
                <a:tailEnd/>
              </a:ln>
            </p:spPr>
            <p:txBody>
              <a:bodyPr/>
              <a:lstStyle/>
              <a:p>
                <a:endParaRPr lang="en-US"/>
              </a:p>
            </p:txBody>
          </p:sp>
          <p:sp>
            <p:nvSpPr>
              <p:cNvPr id="66434" name="Freeform 8"/>
              <p:cNvSpPr>
                <a:spLocks/>
              </p:cNvSpPr>
              <p:nvPr/>
            </p:nvSpPr>
            <p:spPr bwMode="auto">
              <a:xfrm>
                <a:off x="3716" y="1085"/>
                <a:ext cx="382" cy="373"/>
              </a:xfrm>
              <a:custGeom>
                <a:avLst/>
                <a:gdLst>
                  <a:gd name="T0" fmla="*/ 381 w 382"/>
                  <a:gd name="T1" fmla="*/ 276 h 373"/>
                  <a:gd name="T2" fmla="*/ 291 w 382"/>
                  <a:gd name="T3" fmla="*/ 0 h 373"/>
                  <a:gd name="T4" fmla="*/ 18 w 382"/>
                  <a:gd name="T5" fmla="*/ 105 h 373"/>
                  <a:gd name="T6" fmla="*/ 0 w 382"/>
                  <a:gd name="T7" fmla="*/ 168 h 373"/>
                  <a:gd name="T8" fmla="*/ 72 w 382"/>
                  <a:gd name="T9" fmla="*/ 369 h 373"/>
                  <a:gd name="T10" fmla="*/ 120 w 382"/>
                  <a:gd name="T11" fmla="*/ 372 h 373"/>
                  <a:gd name="T12" fmla="*/ 381 w 382"/>
                  <a:gd name="T13" fmla="*/ 276 h 373"/>
                  <a:gd name="T14" fmla="*/ 0 60000 65536"/>
                  <a:gd name="T15" fmla="*/ 0 60000 65536"/>
                  <a:gd name="T16" fmla="*/ 0 60000 65536"/>
                  <a:gd name="T17" fmla="*/ 0 60000 65536"/>
                  <a:gd name="T18" fmla="*/ 0 60000 65536"/>
                  <a:gd name="T19" fmla="*/ 0 60000 65536"/>
                  <a:gd name="T20" fmla="*/ 0 60000 65536"/>
                  <a:gd name="T21" fmla="*/ 0 w 382"/>
                  <a:gd name="T22" fmla="*/ 0 h 373"/>
                  <a:gd name="T23" fmla="*/ 382 w 382"/>
                  <a:gd name="T24" fmla="*/ 373 h 3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226" name="Group 9"/>
            <p:cNvGrpSpPr>
              <a:grpSpLocks/>
            </p:cNvGrpSpPr>
            <p:nvPr/>
          </p:nvGrpSpPr>
          <p:grpSpPr bwMode="auto">
            <a:xfrm>
              <a:off x="3579" y="1106"/>
              <a:ext cx="291" cy="454"/>
              <a:chOff x="3579" y="1106"/>
              <a:chExt cx="291" cy="454"/>
            </a:xfrm>
          </p:grpSpPr>
          <p:sp>
            <p:nvSpPr>
              <p:cNvPr id="66411" name="Freeform 10"/>
              <p:cNvSpPr>
                <a:spLocks/>
              </p:cNvSpPr>
              <p:nvPr/>
            </p:nvSpPr>
            <p:spPr bwMode="auto">
              <a:xfrm>
                <a:off x="3579" y="1106"/>
                <a:ext cx="291" cy="454"/>
              </a:xfrm>
              <a:custGeom>
                <a:avLst/>
                <a:gdLst>
                  <a:gd name="T0" fmla="*/ 0 w 291"/>
                  <a:gd name="T1" fmla="*/ 56 h 454"/>
                  <a:gd name="T2" fmla="*/ 135 w 291"/>
                  <a:gd name="T3" fmla="*/ 453 h 454"/>
                  <a:gd name="T4" fmla="*/ 290 w 291"/>
                  <a:gd name="T5" fmla="*/ 408 h 454"/>
                  <a:gd name="T6" fmla="*/ 149 w 291"/>
                  <a:gd name="T7" fmla="*/ 0 h 454"/>
                  <a:gd name="T8" fmla="*/ 0 w 291"/>
                  <a:gd name="T9" fmla="*/ 56 h 454"/>
                  <a:gd name="T10" fmla="*/ 0 60000 65536"/>
                  <a:gd name="T11" fmla="*/ 0 60000 65536"/>
                  <a:gd name="T12" fmla="*/ 0 60000 65536"/>
                  <a:gd name="T13" fmla="*/ 0 60000 65536"/>
                  <a:gd name="T14" fmla="*/ 0 60000 65536"/>
                  <a:gd name="T15" fmla="*/ 0 w 291"/>
                  <a:gd name="T16" fmla="*/ 0 h 454"/>
                  <a:gd name="T17" fmla="*/ 291 w 291"/>
                  <a:gd name="T18" fmla="*/ 454 h 454"/>
                </a:gdLst>
                <a:ahLst/>
                <a:cxnLst>
                  <a:cxn ang="T10">
                    <a:pos x="T0" y="T1"/>
                  </a:cxn>
                  <a:cxn ang="T11">
                    <a:pos x="T2" y="T3"/>
                  </a:cxn>
                  <a:cxn ang="T12">
                    <a:pos x="T4" y="T5"/>
                  </a:cxn>
                  <a:cxn ang="T13">
                    <a:pos x="T6" y="T7"/>
                  </a:cxn>
                  <a:cxn ang="T14">
                    <a:pos x="T8" y="T9"/>
                  </a:cxn>
                </a:cxnLst>
                <a:rect l="T15" t="T16" r="T17" b="T18"/>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grpSp>
            <p:nvGrpSpPr>
              <p:cNvPr id="66412" name="Group 11"/>
              <p:cNvGrpSpPr>
                <a:grpSpLocks/>
              </p:cNvGrpSpPr>
              <p:nvPr/>
            </p:nvGrpSpPr>
            <p:grpSpPr bwMode="auto">
              <a:xfrm>
                <a:off x="3619" y="1202"/>
                <a:ext cx="135" cy="62"/>
                <a:chOff x="3619" y="1202"/>
                <a:chExt cx="135" cy="62"/>
              </a:xfrm>
            </p:grpSpPr>
            <p:sp>
              <p:nvSpPr>
                <p:cNvPr id="66429" name="Line 12"/>
                <p:cNvSpPr>
                  <a:spLocks noChangeShapeType="1"/>
                </p:cNvSpPr>
                <p:nvPr/>
              </p:nvSpPr>
              <p:spPr bwMode="auto">
                <a:xfrm>
                  <a:off x="3619" y="1252"/>
                  <a:ext cx="6" cy="12"/>
                </a:xfrm>
                <a:prstGeom prst="line">
                  <a:avLst/>
                </a:prstGeom>
                <a:noFill/>
                <a:ln w="12700">
                  <a:solidFill>
                    <a:srgbClr val="FFFFFF"/>
                  </a:solidFill>
                  <a:round/>
                  <a:headEnd/>
                  <a:tailEnd/>
                </a:ln>
              </p:spPr>
              <p:txBody>
                <a:bodyPr wrap="none" anchor="ctr"/>
                <a:lstStyle/>
                <a:p>
                  <a:endParaRPr lang="en-US"/>
                </a:p>
              </p:txBody>
            </p:sp>
            <p:sp>
              <p:nvSpPr>
                <p:cNvPr id="66430" name="Line 13"/>
                <p:cNvSpPr>
                  <a:spLocks noChangeShapeType="1"/>
                </p:cNvSpPr>
                <p:nvPr/>
              </p:nvSpPr>
              <p:spPr bwMode="auto">
                <a:xfrm>
                  <a:off x="3657" y="1236"/>
                  <a:ext cx="6" cy="13"/>
                </a:xfrm>
                <a:prstGeom prst="line">
                  <a:avLst/>
                </a:prstGeom>
                <a:noFill/>
                <a:ln w="12700">
                  <a:solidFill>
                    <a:srgbClr val="FFFFFF"/>
                  </a:solidFill>
                  <a:round/>
                  <a:headEnd/>
                  <a:tailEnd/>
                </a:ln>
              </p:spPr>
              <p:txBody>
                <a:bodyPr wrap="none" anchor="ctr"/>
                <a:lstStyle/>
                <a:p>
                  <a:endParaRPr lang="en-US"/>
                </a:p>
              </p:txBody>
            </p:sp>
            <p:sp>
              <p:nvSpPr>
                <p:cNvPr id="66431" name="Line 14"/>
                <p:cNvSpPr>
                  <a:spLocks noChangeShapeType="1"/>
                </p:cNvSpPr>
                <p:nvPr/>
              </p:nvSpPr>
              <p:spPr bwMode="auto">
                <a:xfrm>
                  <a:off x="3703" y="1219"/>
                  <a:ext cx="6" cy="13"/>
                </a:xfrm>
                <a:prstGeom prst="line">
                  <a:avLst/>
                </a:prstGeom>
                <a:noFill/>
                <a:ln w="12700">
                  <a:solidFill>
                    <a:srgbClr val="FFFFFF"/>
                  </a:solidFill>
                  <a:round/>
                  <a:headEnd/>
                  <a:tailEnd/>
                </a:ln>
              </p:spPr>
              <p:txBody>
                <a:bodyPr wrap="none" anchor="ctr"/>
                <a:lstStyle/>
                <a:p>
                  <a:endParaRPr lang="en-US"/>
                </a:p>
              </p:txBody>
            </p:sp>
            <p:sp>
              <p:nvSpPr>
                <p:cNvPr id="66432" name="Line 15"/>
                <p:cNvSpPr>
                  <a:spLocks noChangeShapeType="1"/>
                </p:cNvSpPr>
                <p:nvPr/>
              </p:nvSpPr>
              <p:spPr bwMode="auto">
                <a:xfrm>
                  <a:off x="3747" y="1202"/>
                  <a:ext cx="7" cy="14"/>
                </a:xfrm>
                <a:prstGeom prst="line">
                  <a:avLst/>
                </a:prstGeom>
                <a:noFill/>
                <a:ln w="12700">
                  <a:solidFill>
                    <a:srgbClr val="FFFFFF"/>
                  </a:solidFill>
                  <a:round/>
                  <a:headEnd/>
                  <a:tailEnd/>
                </a:ln>
              </p:spPr>
              <p:txBody>
                <a:bodyPr wrap="none" anchor="ctr"/>
                <a:lstStyle/>
                <a:p>
                  <a:endParaRPr lang="en-US"/>
                </a:p>
              </p:txBody>
            </p:sp>
          </p:grpSp>
          <p:sp>
            <p:nvSpPr>
              <p:cNvPr id="66413" name="Freeform 16"/>
              <p:cNvSpPr>
                <a:spLocks/>
              </p:cNvSpPr>
              <p:nvPr/>
            </p:nvSpPr>
            <p:spPr bwMode="auto">
              <a:xfrm>
                <a:off x="3583" y="1110"/>
                <a:ext cx="175" cy="143"/>
              </a:xfrm>
              <a:custGeom>
                <a:avLst/>
                <a:gdLst>
                  <a:gd name="T0" fmla="*/ 0 w 175"/>
                  <a:gd name="T1" fmla="*/ 54 h 143"/>
                  <a:gd name="T2" fmla="*/ 144 w 175"/>
                  <a:gd name="T3" fmla="*/ 0 h 143"/>
                  <a:gd name="T4" fmla="*/ 174 w 175"/>
                  <a:gd name="T5" fmla="*/ 87 h 143"/>
                  <a:gd name="T6" fmla="*/ 29 w 175"/>
                  <a:gd name="T7" fmla="*/ 142 h 143"/>
                  <a:gd name="T8" fmla="*/ 0 w 175"/>
                  <a:gd name="T9" fmla="*/ 54 h 143"/>
                  <a:gd name="T10" fmla="*/ 0 60000 65536"/>
                  <a:gd name="T11" fmla="*/ 0 60000 65536"/>
                  <a:gd name="T12" fmla="*/ 0 60000 65536"/>
                  <a:gd name="T13" fmla="*/ 0 60000 65536"/>
                  <a:gd name="T14" fmla="*/ 0 60000 65536"/>
                  <a:gd name="T15" fmla="*/ 0 w 175"/>
                  <a:gd name="T16" fmla="*/ 0 h 143"/>
                  <a:gd name="T17" fmla="*/ 175 w 175"/>
                  <a:gd name="T18" fmla="*/ 143 h 143"/>
                </a:gdLst>
                <a:ahLst/>
                <a:cxnLst>
                  <a:cxn ang="T10">
                    <a:pos x="T0" y="T1"/>
                  </a:cxn>
                  <a:cxn ang="T11">
                    <a:pos x="T2" y="T3"/>
                  </a:cxn>
                  <a:cxn ang="T12">
                    <a:pos x="T4" y="T5"/>
                  </a:cxn>
                  <a:cxn ang="T13">
                    <a:pos x="T6" y="T7"/>
                  </a:cxn>
                  <a:cxn ang="T14">
                    <a:pos x="T8" y="T9"/>
                  </a:cxn>
                </a:cxnLst>
                <a:rect l="T15" t="T16" r="T17" b="T18"/>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6414" name="Freeform 17"/>
              <p:cNvSpPr>
                <a:spLocks/>
              </p:cNvSpPr>
              <p:nvPr/>
            </p:nvSpPr>
            <p:spPr bwMode="auto">
              <a:xfrm>
                <a:off x="3636" y="1272"/>
                <a:ext cx="158" cy="78"/>
              </a:xfrm>
              <a:custGeom>
                <a:avLst/>
                <a:gdLst>
                  <a:gd name="T0" fmla="*/ 0 w 158"/>
                  <a:gd name="T1" fmla="*/ 55 h 78"/>
                  <a:gd name="T2" fmla="*/ 149 w 158"/>
                  <a:gd name="T3" fmla="*/ 0 h 78"/>
                  <a:gd name="T4" fmla="*/ 157 w 158"/>
                  <a:gd name="T5" fmla="*/ 24 h 78"/>
                  <a:gd name="T6" fmla="*/ 7 w 158"/>
                  <a:gd name="T7" fmla="*/ 77 h 78"/>
                  <a:gd name="T8" fmla="*/ 0 w 158"/>
                  <a:gd name="T9" fmla="*/ 55 h 78"/>
                  <a:gd name="T10" fmla="*/ 0 60000 65536"/>
                  <a:gd name="T11" fmla="*/ 0 60000 65536"/>
                  <a:gd name="T12" fmla="*/ 0 60000 65536"/>
                  <a:gd name="T13" fmla="*/ 0 60000 65536"/>
                  <a:gd name="T14" fmla="*/ 0 60000 65536"/>
                  <a:gd name="T15" fmla="*/ 0 w 158"/>
                  <a:gd name="T16" fmla="*/ 0 h 78"/>
                  <a:gd name="T17" fmla="*/ 158 w 158"/>
                  <a:gd name="T18" fmla="*/ 78 h 78"/>
                </a:gdLst>
                <a:ahLst/>
                <a:cxnLst>
                  <a:cxn ang="T10">
                    <a:pos x="T0" y="T1"/>
                  </a:cxn>
                  <a:cxn ang="T11">
                    <a:pos x="T2" y="T3"/>
                  </a:cxn>
                  <a:cxn ang="T12">
                    <a:pos x="T4" y="T5"/>
                  </a:cxn>
                  <a:cxn ang="T13">
                    <a:pos x="T6" y="T7"/>
                  </a:cxn>
                  <a:cxn ang="T14">
                    <a:pos x="T8" y="T9"/>
                  </a:cxn>
                </a:cxnLst>
                <a:rect l="T15" t="T16" r="T17" b="T18"/>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6415" name="Freeform 18"/>
              <p:cNvSpPr>
                <a:spLocks/>
              </p:cNvSpPr>
              <p:nvPr/>
            </p:nvSpPr>
            <p:spPr bwMode="auto">
              <a:xfrm>
                <a:off x="3615" y="1211"/>
                <a:ext cx="158" cy="78"/>
              </a:xfrm>
              <a:custGeom>
                <a:avLst/>
                <a:gdLst>
                  <a:gd name="T0" fmla="*/ 0 w 158"/>
                  <a:gd name="T1" fmla="*/ 57 h 78"/>
                  <a:gd name="T2" fmla="*/ 149 w 158"/>
                  <a:gd name="T3" fmla="*/ 0 h 78"/>
                  <a:gd name="T4" fmla="*/ 157 w 158"/>
                  <a:gd name="T5" fmla="*/ 24 h 78"/>
                  <a:gd name="T6" fmla="*/ 7 w 158"/>
                  <a:gd name="T7" fmla="*/ 77 h 78"/>
                  <a:gd name="T8" fmla="*/ 0 w 158"/>
                  <a:gd name="T9" fmla="*/ 57 h 78"/>
                  <a:gd name="T10" fmla="*/ 0 60000 65536"/>
                  <a:gd name="T11" fmla="*/ 0 60000 65536"/>
                  <a:gd name="T12" fmla="*/ 0 60000 65536"/>
                  <a:gd name="T13" fmla="*/ 0 60000 65536"/>
                  <a:gd name="T14" fmla="*/ 0 60000 65536"/>
                  <a:gd name="T15" fmla="*/ 0 w 158"/>
                  <a:gd name="T16" fmla="*/ 0 h 78"/>
                  <a:gd name="T17" fmla="*/ 158 w 158"/>
                  <a:gd name="T18" fmla="*/ 78 h 78"/>
                </a:gdLst>
                <a:ahLst/>
                <a:cxnLst>
                  <a:cxn ang="T10">
                    <a:pos x="T0" y="T1"/>
                  </a:cxn>
                  <a:cxn ang="T11">
                    <a:pos x="T2" y="T3"/>
                  </a:cxn>
                  <a:cxn ang="T12">
                    <a:pos x="T4" y="T5"/>
                  </a:cxn>
                  <a:cxn ang="T13">
                    <a:pos x="T6" y="T7"/>
                  </a:cxn>
                  <a:cxn ang="T14">
                    <a:pos x="T8" y="T9"/>
                  </a:cxn>
                </a:cxnLst>
                <a:rect l="T15" t="T16" r="T17" b="T18"/>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6416" name="Group 19"/>
              <p:cNvGrpSpPr>
                <a:grpSpLocks/>
              </p:cNvGrpSpPr>
              <p:nvPr/>
            </p:nvGrpSpPr>
            <p:grpSpPr bwMode="auto">
              <a:xfrm>
                <a:off x="3645" y="1296"/>
                <a:ext cx="153" cy="76"/>
                <a:chOff x="3645" y="1296"/>
                <a:chExt cx="153" cy="76"/>
              </a:xfrm>
            </p:grpSpPr>
            <p:sp>
              <p:nvSpPr>
                <p:cNvPr id="66427" name="Freeform 20"/>
                <p:cNvSpPr>
                  <a:spLocks/>
                </p:cNvSpPr>
                <p:nvPr/>
              </p:nvSpPr>
              <p:spPr bwMode="auto">
                <a:xfrm>
                  <a:off x="3645" y="1296"/>
                  <a:ext cx="152" cy="74"/>
                </a:xfrm>
                <a:custGeom>
                  <a:avLst/>
                  <a:gdLst>
                    <a:gd name="T0" fmla="*/ 0 w 152"/>
                    <a:gd name="T1" fmla="*/ 54 h 74"/>
                    <a:gd name="T2" fmla="*/ 145 w 152"/>
                    <a:gd name="T3" fmla="*/ 0 h 74"/>
                    <a:gd name="T4" fmla="*/ 151 w 152"/>
                    <a:gd name="T5" fmla="*/ 19 h 74"/>
                    <a:gd name="T6" fmla="*/ 6 w 152"/>
                    <a:gd name="T7" fmla="*/ 73 h 74"/>
                    <a:gd name="T8" fmla="*/ 0 w 152"/>
                    <a:gd name="T9" fmla="*/ 54 h 74"/>
                    <a:gd name="T10" fmla="*/ 0 60000 65536"/>
                    <a:gd name="T11" fmla="*/ 0 60000 65536"/>
                    <a:gd name="T12" fmla="*/ 0 60000 65536"/>
                    <a:gd name="T13" fmla="*/ 0 60000 65536"/>
                    <a:gd name="T14" fmla="*/ 0 60000 65536"/>
                    <a:gd name="T15" fmla="*/ 0 w 152"/>
                    <a:gd name="T16" fmla="*/ 0 h 74"/>
                    <a:gd name="T17" fmla="*/ 152 w 152"/>
                    <a:gd name="T18" fmla="*/ 74 h 74"/>
                  </a:gdLst>
                  <a:ahLst/>
                  <a:cxnLst>
                    <a:cxn ang="T10">
                      <a:pos x="T0" y="T1"/>
                    </a:cxn>
                    <a:cxn ang="T11">
                      <a:pos x="T2" y="T3"/>
                    </a:cxn>
                    <a:cxn ang="T12">
                      <a:pos x="T4" y="T5"/>
                    </a:cxn>
                    <a:cxn ang="T13">
                      <a:pos x="T6" y="T7"/>
                    </a:cxn>
                    <a:cxn ang="T14">
                      <a:pos x="T8" y="T9"/>
                    </a:cxn>
                  </a:cxnLst>
                  <a:rect l="T15" t="T16" r="T17" b="T18"/>
                  <a:pathLst>
                    <a:path w="152" h="74">
                      <a:moveTo>
                        <a:pt x="0" y="54"/>
                      </a:moveTo>
                      <a:lnTo>
                        <a:pt x="145" y="0"/>
                      </a:lnTo>
                      <a:lnTo>
                        <a:pt x="151" y="19"/>
                      </a:lnTo>
                      <a:lnTo>
                        <a:pt x="6" y="73"/>
                      </a:lnTo>
                      <a:lnTo>
                        <a:pt x="0" y="54"/>
                      </a:lnTo>
                    </a:path>
                  </a:pathLst>
                </a:custGeom>
                <a:gradFill rotWithShape="0">
                  <a:gsLst>
                    <a:gs pos="0">
                      <a:srgbClr val="B5CDFE"/>
                    </a:gs>
                    <a:gs pos="100000">
                      <a:srgbClr val="A2C1FE"/>
                    </a:gs>
                  </a:gsLst>
                  <a:lin ang="5400000" scaled="1"/>
                </a:gradFill>
                <a:ln w="12700" cap="rnd">
                  <a:noFill/>
                  <a:round/>
                  <a:headEnd/>
                  <a:tailEnd/>
                </a:ln>
              </p:spPr>
              <p:txBody>
                <a:bodyPr/>
                <a:lstStyle/>
                <a:p>
                  <a:endParaRPr lang="en-US"/>
                </a:p>
              </p:txBody>
            </p:sp>
            <p:sp>
              <p:nvSpPr>
                <p:cNvPr id="66428" name="Freeform 21"/>
                <p:cNvSpPr>
                  <a:spLocks/>
                </p:cNvSpPr>
                <p:nvPr/>
              </p:nvSpPr>
              <p:spPr bwMode="auto">
                <a:xfrm>
                  <a:off x="3645" y="1296"/>
                  <a:ext cx="153" cy="76"/>
                </a:xfrm>
                <a:custGeom>
                  <a:avLst/>
                  <a:gdLst>
                    <a:gd name="T0" fmla="*/ 0 w 153"/>
                    <a:gd name="T1" fmla="*/ 56 h 76"/>
                    <a:gd name="T2" fmla="*/ 146 w 153"/>
                    <a:gd name="T3" fmla="*/ 0 h 76"/>
                    <a:gd name="T4" fmla="*/ 152 w 153"/>
                    <a:gd name="T5" fmla="*/ 19 h 76"/>
                    <a:gd name="T6" fmla="*/ 6 w 153"/>
                    <a:gd name="T7" fmla="*/ 75 h 76"/>
                    <a:gd name="T8" fmla="*/ 0 w 153"/>
                    <a:gd name="T9" fmla="*/ 56 h 76"/>
                    <a:gd name="T10" fmla="*/ 0 60000 65536"/>
                    <a:gd name="T11" fmla="*/ 0 60000 65536"/>
                    <a:gd name="T12" fmla="*/ 0 60000 65536"/>
                    <a:gd name="T13" fmla="*/ 0 60000 65536"/>
                    <a:gd name="T14" fmla="*/ 0 60000 65536"/>
                    <a:gd name="T15" fmla="*/ 0 w 153"/>
                    <a:gd name="T16" fmla="*/ 0 h 76"/>
                    <a:gd name="T17" fmla="*/ 153 w 153"/>
                    <a:gd name="T18" fmla="*/ 76 h 76"/>
                  </a:gdLst>
                  <a:ahLst/>
                  <a:cxnLst>
                    <a:cxn ang="T10">
                      <a:pos x="T0" y="T1"/>
                    </a:cxn>
                    <a:cxn ang="T11">
                      <a:pos x="T2" y="T3"/>
                    </a:cxn>
                    <a:cxn ang="T12">
                      <a:pos x="T4" y="T5"/>
                    </a:cxn>
                    <a:cxn ang="T13">
                      <a:pos x="T6" y="T7"/>
                    </a:cxn>
                    <a:cxn ang="T14">
                      <a:pos x="T8" y="T9"/>
                    </a:cxn>
                  </a:cxnLst>
                  <a:rect l="T15" t="T16" r="T17" b="T18"/>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6417" name="Freeform 22"/>
              <p:cNvSpPr>
                <a:spLocks/>
              </p:cNvSpPr>
              <p:nvPr/>
            </p:nvSpPr>
            <p:spPr bwMode="auto">
              <a:xfrm>
                <a:off x="3653" y="1317"/>
                <a:ext cx="156" cy="78"/>
              </a:xfrm>
              <a:custGeom>
                <a:avLst/>
                <a:gdLst>
                  <a:gd name="T0" fmla="*/ 0 w 156"/>
                  <a:gd name="T1" fmla="*/ 55 h 78"/>
                  <a:gd name="T2" fmla="*/ 147 w 156"/>
                  <a:gd name="T3" fmla="*/ 0 h 78"/>
                  <a:gd name="T4" fmla="*/ 155 w 156"/>
                  <a:gd name="T5" fmla="*/ 24 h 78"/>
                  <a:gd name="T6" fmla="*/ 6 w 156"/>
                  <a:gd name="T7" fmla="*/ 77 h 78"/>
                  <a:gd name="T8" fmla="*/ 0 w 156"/>
                  <a:gd name="T9" fmla="*/ 55 h 78"/>
                  <a:gd name="T10" fmla="*/ 0 60000 65536"/>
                  <a:gd name="T11" fmla="*/ 0 60000 65536"/>
                  <a:gd name="T12" fmla="*/ 0 60000 65536"/>
                  <a:gd name="T13" fmla="*/ 0 60000 65536"/>
                  <a:gd name="T14" fmla="*/ 0 60000 65536"/>
                  <a:gd name="T15" fmla="*/ 0 w 156"/>
                  <a:gd name="T16" fmla="*/ 0 h 78"/>
                  <a:gd name="T17" fmla="*/ 156 w 156"/>
                  <a:gd name="T18" fmla="*/ 78 h 78"/>
                </a:gdLst>
                <a:ahLst/>
                <a:cxnLst>
                  <a:cxn ang="T10">
                    <a:pos x="T0" y="T1"/>
                  </a:cxn>
                  <a:cxn ang="T11">
                    <a:pos x="T2" y="T3"/>
                  </a:cxn>
                  <a:cxn ang="T12">
                    <a:pos x="T4" y="T5"/>
                  </a:cxn>
                  <a:cxn ang="T13">
                    <a:pos x="T6" y="T7"/>
                  </a:cxn>
                  <a:cxn ang="T14">
                    <a:pos x="T8" y="T9"/>
                  </a:cxn>
                </a:cxnLst>
                <a:rect l="T15" t="T16" r="T17" b="T18"/>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6418" name="Group 23"/>
              <p:cNvGrpSpPr>
                <a:grpSpLocks/>
              </p:cNvGrpSpPr>
              <p:nvPr/>
            </p:nvGrpSpPr>
            <p:grpSpPr bwMode="auto">
              <a:xfrm>
                <a:off x="3683" y="1409"/>
                <a:ext cx="155" cy="69"/>
                <a:chOff x="3683" y="1409"/>
                <a:chExt cx="155" cy="69"/>
              </a:xfrm>
            </p:grpSpPr>
            <p:sp>
              <p:nvSpPr>
                <p:cNvPr id="66422" name="Freeform 24"/>
                <p:cNvSpPr>
                  <a:spLocks/>
                </p:cNvSpPr>
                <p:nvPr/>
              </p:nvSpPr>
              <p:spPr bwMode="auto">
                <a:xfrm>
                  <a:off x="3683" y="1409"/>
                  <a:ext cx="155" cy="69"/>
                </a:xfrm>
                <a:custGeom>
                  <a:avLst/>
                  <a:gdLst>
                    <a:gd name="T0" fmla="*/ 0 w 155"/>
                    <a:gd name="T1" fmla="*/ 57 h 69"/>
                    <a:gd name="T2" fmla="*/ 4 w 155"/>
                    <a:gd name="T3" fmla="*/ 68 h 69"/>
                    <a:gd name="T4" fmla="*/ 154 w 155"/>
                    <a:gd name="T5" fmla="*/ 11 h 69"/>
                    <a:gd name="T6" fmla="*/ 151 w 155"/>
                    <a:gd name="T7" fmla="*/ 0 h 69"/>
                    <a:gd name="T8" fmla="*/ 0 w 155"/>
                    <a:gd name="T9" fmla="*/ 57 h 69"/>
                    <a:gd name="T10" fmla="*/ 0 60000 65536"/>
                    <a:gd name="T11" fmla="*/ 0 60000 65536"/>
                    <a:gd name="T12" fmla="*/ 0 60000 65536"/>
                    <a:gd name="T13" fmla="*/ 0 60000 65536"/>
                    <a:gd name="T14" fmla="*/ 0 60000 65536"/>
                    <a:gd name="T15" fmla="*/ 0 w 155"/>
                    <a:gd name="T16" fmla="*/ 0 h 69"/>
                    <a:gd name="T17" fmla="*/ 155 w 155"/>
                    <a:gd name="T18" fmla="*/ 69 h 69"/>
                  </a:gdLst>
                  <a:ahLst/>
                  <a:cxnLst>
                    <a:cxn ang="T10">
                      <a:pos x="T0" y="T1"/>
                    </a:cxn>
                    <a:cxn ang="T11">
                      <a:pos x="T2" y="T3"/>
                    </a:cxn>
                    <a:cxn ang="T12">
                      <a:pos x="T4" y="T5"/>
                    </a:cxn>
                    <a:cxn ang="T13">
                      <a:pos x="T6" y="T7"/>
                    </a:cxn>
                    <a:cxn ang="T14">
                      <a:pos x="T8" y="T9"/>
                    </a:cxn>
                  </a:cxnLst>
                  <a:rect l="T15" t="T16" r="T17" b="T18"/>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6423" name="Line 25"/>
                <p:cNvSpPr>
                  <a:spLocks noChangeShapeType="1"/>
                </p:cNvSpPr>
                <p:nvPr/>
              </p:nvSpPr>
              <p:spPr bwMode="auto">
                <a:xfrm>
                  <a:off x="3693" y="1464"/>
                  <a:ext cx="6" cy="12"/>
                </a:xfrm>
                <a:prstGeom prst="line">
                  <a:avLst/>
                </a:prstGeom>
                <a:noFill/>
                <a:ln w="12700">
                  <a:solidFill>
                    <a:srgbClr val="FFFFFF"/>
                  </a:solidFill>
                  <a:round/>
                  <a:headEnd/>
                  <a:tailEnd/>
                </a:ln>
              </p:spPr>
              <p:txBody>
                <a:bodyPr wrap="none" anchor="ctr"/>
                <a:lstStyle/>
                <a:p>
                  <a:endParaRPr lang="en-US"/>
                </a:p>
              </p:txBody>
            </p:sp>
            <p:sp>
              <p:nvSpPr>
                <p:cNvPr id="66424" name="Line 26"/>
                <p:cNvSpPr>
                  <a:spLocks noChangeShapeType="1"/>
                </p:cNvSpPr>
                <p:nvPr/>
              </p:nvSpPr>
              <p:spPr bwMode="auto">
                <a:xfrm>
                  <a:off x="3730" y="1448"/>
                  <a:ext cx="7" cy="13"/>
                </a:xfrm>
                <a:prstGeom prst="line">
                  <a:avLst/>
                </a:prstGeom>
                <a:noFill/>
                <a:ln w="12700">
                  <a:solidFill>
                    <a:srgbClr val="FFFFFF"/>
                  </a:solidFill>
                  <a:round/>
                  <a:headEnd/>
                  <a:tailEnd/>
                </a:ln>
              </p:spPr>
              <p:txBody>
                <a:bodyPr wrap="none" anchor="ctr"/>
                <a:lstStyle/>
                <a:p>
                  <a:endParaRPr lang="en-US"/>
                </a:p>
              </p:txBody>
            </p:sp>
            <p:sp>
              <p:nvSpPr>
                <p:cNvPr id="66425" name="Line 27"/>
                <p:cNvSpPr>
                  <a:spLocks noChangeShapeType="1"/>
                </p:cNvSpPr>
                <p:nvPr/>
              </p:nvSpPr>
              <p:spPr bwMode="auto">
                <a:xfrm>
                  <a:off x="3777" y="1430"/>
                  <a:ext cx="6" cy="13"/>
                </a:xfrm>
                <a:prstGeom prst="line">
                  <a:avLst/>
                </a:prstGeom>
                <a:noFill/>
                <a:ln w="12700">
                  <a:solidFill>
                    <a:srgbClr val="FFFFFF"/>
                  </a:solidFill>
                  <a:round/>
                  <a:headEnd/>
                  <a:tailEnd/>
                </a:ln>
              </p:spPr>
              <p:txBody>
                <a:bodyPr wrap="none" anchor="ctr"/>
                <a:lstStyle/>
                <a:p>
                  <a:endParaRPr lang="en-US"/>
                </a:p>
              </p:txBody>
            </p:sp>
            <p:sp>
              <p:nvSpPr>
                <p:cNvPr id="66426" name="Line 28"/>
                <p:cNvSpPr>
                  <a:spLocks noChangeShapeType="1"/>
                </p:cNvSpPr>
                <p:nvPr/>
              </p:nvSpPr>
              <p:spPr bwMode="auto">
                <a:xfrm>
                  <a:off x="3821" y="1413"/>
                  <a:ext cx="7" cy="15"/>
                </a:xfrm>
                <a:prstGeom prst="line">
                  <a:avLst/>
                </a:prstGeom>
                <a:noFill/>
                <a:ln w="12700">
                  <a:solidFill>
                    <a:srgbClr val="FFFFFF"/>
                  </a:solidFill>
                  <a:round/>
                  <a:headEnd/>
                  <a:tailEnd/>
                </a:ln>
              </p:spPr>
              <p:txBody>
                <a:bodyPr wrap="none" anchor="ctr"/>
                <a:lstStyle/>
                <a:p>
                  <a:endParaRPr lang="en-US"/>
                </a:p>
              </p:txBody>
            </p:sp>
          </p:grpSp>
          <p:sp>
            <p:nvSpPr>
              <p:cNvPr id="66419" name="Freeform 29"/>
              <p:cNvSpPr>
                <a:spLocks/>
              </p:cNvSpPr>
              <p:nvPr/>
            </p:nvSpPr>
            <p:spPr bwMode="auto">
              <a:xfrm>
                <a:off x="3674" y="1385"/>
                <a:ext cx="157" cy="79"/>
              </a:xfrm>
              <a:custGeom>
                <a:avLst/>
                <a:gdLst>
                  <a:gd name="T0" fmla="*/ 0 w 157"/>
                  <a:gd name="T1" fmla="*/ 57 h 79"/>
                  <a:gd name="T2" fmla="*/ 148 w 157"/>
                  <a:gd name="T3" fmla="*/ 0 h 79"/>
                  <a:gd name="T4" fmla="*/ 156 w 157"/>
                  <a:gd name="T5" fmla="*/ 24 h 79"/>
                  <a:gd name="T6" fmla="*/ 7 w 157"/>
                  <a:gd name="T7" fmla="*/ 78 h 79"/>
                  <a:gd name="T8" fmla="*/ 0 w 157"/>
                  <a:gd name="T9" fmla="*/ 57 h 79"/>
                  <a:gd name="T10" fmla="*/ 0 60000 65536"/>
                  <a:gd name="T11" fmla="*/ 0 60000 65536"/>
                  <a:gd name="T12" fmla="*/ 0 60000 65536"/>
                  <a:gd name="T13" fmla="*/ 0 60000 65536"/>
                  <a:gd name="T14" fmla="*/ 0 60000 65536"/>
                  <a:gd name="T15" fmla="*/ 0 w 157"/>
                  <a:gd name="T16" fmla="*/ 0 h 79"/>
                  <a:gd name="T17" fmla="*/ 157 w 157"/>
                  <a:gd name="T18" fmla="*/ 79 h 79"/>
                </a:gdLst>
                <a:ahLst/>
                <a:cxnLst>
                  <a:cxn ang="T10">
                    <a:pos x="T0" y="T1"/>
                  </a:cxn>
                  <a:cxn ang="T11">
                    <a:pos x="T2" y="T3"/>
                  </a:cxn>
                  <a:cxn ang="T12">
                    <a:pos x="T4" y="T5"/>
                  </a:cxn>
                  <a:cxn ang="T13">
                    <a:pos x="T6" y="T7"/>
                  </a:cxn>
                  <a:cxn ang="T14">
                    <a:pos x="T8" y="T9"/>
                  </a:cxn>
                </a:cxnLst>
                <a:rect l="T15" t="T16" r="T17" b="T18"/>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6420" name="Freeform 30"/>
              <p:cNvSpPr>
                <a:spLocks/>
              </p:cNvSpPr>
              <p:nvPr/>
            </p:nvSpPr>
            <p:spPr bwMode="auto">
              <a:xfrm>
                <a:off x="3688" y="1425"/>
                <a:ext cx="178" cy="131"/>
              </a:xfrm>
              <a:custGeom>
                <a:avLst/>
                <a:gdLst>
                  <a:gd name="T0" fmla="*/ 0 w 178"/>
                  <a:gd name="T1" fmla="*/ 52 h 131"/>
                  <a:gd name="T2" fmla="*/ 147 w 178"/>
                  <a:gd name="T3" fmla="*/ 0 h 131"/>
                  <a:gd name="T4" fmla="*/ 177 w 178"/>
                  <a:gd name="T5" fmla="*/ 87 h 131"/>
                  <a:gd name="T6" fmla="*/ 27 w 178"/>
                  <a:gd name="T7" fmla="*/ 130 h 131"/>
                  <a:gd name="T8" fmla="*/ 0 w 178"/>
                  <a:gd name="T9" fmla="*/ 52 h 131"/>
                  <a:gd name="T10" fmla="*/ 0 60000 65536"/>
                  <a:gd name="T11" fmla="*/ 0 60000 65536"/>
                  <a:gd name="T12" fmla="*/ 0 60000 65536"/>
                  <a:gd name="T13" fmla="*/ 0 60000 65536"/>
                  <a:gd name="T14" fmla="*/ 0 60000 65536"/>
                  <a:gd name="T15" fmla="*/ 0 w 178"/>
                  <a:gd name="T16" fmla="*/ 0 h 131"/>
                  <a:gd name="T17" fmla="*/ 178 w 178"/>
                  <a:gd name="T18" fmla="*/ 131 h 131"/>
                </a:gdLst>
                <a:ahLst/>
                <a:cxnLst>
                  <a:cxn ang="T10">
                    <a:pos x="T0" y="T1"/>
                  </a:cxn>
                  <a:cxn ang="T11">
                    <a:pos x="T2" y="T3"/>
                  </a:cxn>
                  <a:cxn ang="T12">
                    <a:pos x="T4" y="T5"/>
                  </a:cxn>
                  <a:cxn ang="T13">
                    <a:pos x="T6" y="T7"/>
                  </a:cxn>
                  <a:cxn ang="T14">
                    <a:pos x="T8" y="T9"/>
                  </a:cxn>
                </a:cxnLst>
                <a:rect l="T15" t="T16" r="T17" b="T18"/>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6421" name="Line 31"/>
              <p:cNvSpPr>
                <a:spLocks noChangeShapeType="1"/>
              </p:cNvSpPr>
              <p:nvPr/>
            </p:nvSpPr>
            <p:spPr bwMode="auto">
              <a:xfrm flipH="1">
                <a:off x="3617" y="1215"/>
                <a:ext cx="148" cy="47"/>
              </a:xfrm>
              <a:prstGeom prst="line">
                <a:avLst/>
              </a:prstGeom>
              <a:noFill/>
              <a:ln w="12700">
                <a:solidFill>
                  <a:srgbClr val="FFFFFF"/>
                </a:solidFill>
                <a:round/>
                <a:headEnd/>
                <a:tailEnd/>
              </a:ln>
            </p:spPr>
            <p:txBody>
              <a:bodyPr wrap="none" anchor="ctr"/>
              <a:lstStyle/>
              <a:p>
                <a:endParaRPr lang="en-US"/>
              </a:p>
            </p:txBody>
          </p:sp>
        </p:grpSp>
        <p:grpSp>
          <p:nvGrpSpPr>
            <p:cNvPr id="66227" name="Group 32"/>
            <p:cNvGrpSpPr>
              <a:grpSpLocks/>
            </p:cNvGrpSpPr>
            <p:nvPr/>
          </p:nvGrpSpPr>
          <p:grpSpPr bwMode="auto">
            <a:xfrm>
              <a:off x="3806" y="1111"/>
              <a:ext cx="60" cy="50"/>
              <a:chOff x="3806" y="1111"/>
              <a:chExt cx="60" cy="50"/>
            </a:xfrm>
          </p:grpSpPr>
          <p:grpSp>
            <p:nvGrpSpPr>
              <p:cNvPr id="66399" name="Group 33"/>
              <p:cNvGrpSpPr>
                <a:grpSpLocks/>
              </p:cNvGrpSpPr>
              <p:nvPr/>
            </p:nvGrpSpPr>
            <p:grpSpPr bwMode="auto">
              <a:xfrm>
                <a:off x="3843" y="1121"/>
                <a:ext cx="23" cy="16"/>
                <a:chOff x="3843" y="1121"/>
                <a:chExt cx="23" cy="16"/>
              </a:xfrm>
            </p:grpSpPr>
            <p:sp>
              <p:nvSpPr>
                <p:cNvPr id="66409" name="Freeform 34"/>
                <p:cNvSpPr>
                  <a:spLocks/>
                </p:cNvSpPr>
                <p:nvPr/>
              </p:nvSpPr>
              <p:spPr bwMode="auto">
                <a:xfrm>
                  <a:off x="3843" y="1121"/>
                  <a:ext cx="21" cy="14"/>
                </a:xfrm>
                <a:custGeom>
                  <a:avLst/>
                  <a:gdLst>
                    <a:gd name="T0" fmla="*/ 0 w 21"/>
                    <a:gd name="T1" fmla="*/ 5 h 14"/>
                    <a:gd name="T2" fmla="*/ 2 w 21"/>
                    <a:gd name="T3" fmla="*/ 4 h 14"/>
                    <a:gd name="T4" fmla="*/ 4 w 21"/>
                    <a:gd name="T5" fmla="*/ 6 h 14"/>
                    <a:gd name="T6" fmla="*/ 11 w 21"/>
                    <a:gd name="T7" fmla="*/ 3 h 14"/>
                    <a:gd name="T8" fmla="*/ 12 w 21"/>
                    <a:gd name="T9" fmla="*/ 1 h 14"/>
                    <a:gd name="T10" fmla="*/ 14 w 21"/>
                    <a:gd name="T11" fmla="*/ 0 h 14"/>
                    <a:gd name="T12" fmla="*/ 16 w 21"/>
                    <a:gd name="T13" fmla="*/ 2 h 14"/>
                    <a:gd name="T14" fmla="*/ 20 w 21"/>
                    <a:gd name="T15" fmla="*/ 2 h 14"/>
                    <a:gd name="T16" fmla="*/ 17 w 21"/>
                    <a:gd name="T17" fmla="*/ 6 h 14"/>
                    <a:gd name="T18" fmla="*/ 17 w 21"/>
                    <a:gd name="T19" fmla="*/ 8 h 14"/>
                    <a:gd name="T20" fmla="*/ 15 w 21"/>
                    <a:gd name="T21" fmla="*/ 9 h 14"/>
                    <a:gd name="T22" fmla="*/ 13 w 21"/>
                    <a:gd name="T23" fmla="*/ 7 h 14"/>
                    <a:gd name="T24" fmla="*/ 6 w 21"/>
                    <a:gd name="T25" fmla="*/ 10 h 14"/>
                    <a:gd name="T26" fmla="*/ 6 w 21"/>
                    <a:gd name="T27" fmla="*/ 12 h 14"/>
                    <a:gd name="T28" fmla="*/ 3 w 21"/>
                    <a:gd name="T29" fmla="*/ 13 h 14"/>
                    <a:gd name="T30" fmla="*/ 0 w 21"/>
                    <a:gd name="T31" fmla="*/ 5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14"/>
                    <a:gd name="T50" fmla="*/ 21 w 21"/>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B0C7FE"/>
                    </a:gs>
                    <a:gs pos="100000">
                      <a:srgbClr val="618FFD"/>
                    </a:gs>
                  </a:gsLst>
                  <a:lin ang="5400000" scaled="1"/>
                </a:gradFill>
                <a:ln w="12700" cap="rnd">
                  <a:noFill/>
                  <a:round/>
                  <a:headEnd/>
                  <a:tailEnd/>
                </a:ln>
              </p:spPr>
              <p:txBody>
                <a:bodyPr/>
                <a:lstStyle/>
                <a:p>
                  <a:endParaRPr lang="en-US"/>
                </a:p>
              </p:txBody>
            </p:sp>
            <p:sp>
              <p:nvSpPr>
                <p:cNvPr id="66410" name="Freeform 35"/>
                <p:cNvSpPr>
                  <a:spLocks/>
                </p:cNvSpPr>
                <p:nvPr/>
              </p:nvSpPr>
              <p:spPr bwMode="auto">
                <a:xfrm>
                  <a:off x="3843" y="1121"/>
                  <a:ext cx="23" cy="16"/>
                </a:xfrm>
                <a:custGeom>
                  <a:avLst/>
                  <a:gdLst>
                    <a:gd name="T0" fmla="*/ 0 w 23"/>
                    <a:gd name="T1" fmla="*/ 6 h 16"/>
                    <a:gd name="T2" fmla="*/ 2 w 23"/>
                    <a:gd name="T3" fmla="*/ 4 h 16"/>
                    <a:gd name="T4" fmla="*/ 5 w 23"/>
                    <a:gd name="T5" fmla="*/ 7 h 16"/>
                    <a:gd name="T6" fmla="*/ 12 w 23"/>
                    <a:gd name="T7" fmla="*/ 4 h 16"/>
                    <a:gd name="T8" fmla="*/ 13 w 23"/>
                    <a:gd name="T9" fmla="*/ 1 h 16"/>
                    <a:gd name="T10" fmla="*/ 15 w 23"/>
                    <a:gd name="T11" fmla="*/ 0 h 16"/>
                    <a:gd name="T12" fmla="*/ 18 w 23"/>
                    <a:gd name="T13" fmla="*/ 2 h 16"/>
                    <a:gd name="T14" fmla="*/ 22 w 23"/>
                    <a:gd name="T15" fmla="*/ 2 h 16"/>
                    <a:gd name="T16" fmla="*/ 19 w 23"/>
                    <a:gd name="T17" fmla="*/ 7 h 16"/>
                    <a:gd name="T18" fmla="*/ 19 w 23"/>
                    <a:gd name="T19" fmla="*/ 10 h 16"/>
                    <a:gd name="T20" fmla="*/ 16 w 23"/>
                    <a:gd name="T21" fmla="*/ 10 h 16"/>
                    <a:gd name="T22" fmla="*/ 14 w 23"/>
                    <a:gd name="T23" fmla="*/ 8 h 16"/>
                    <a:gd name="T24" fmla="*/ 6 w 23"/>
                    <a:gd name="T25" fmla="*/ 11 h 16"/>
                    <a:gd name="T26" fmla="*/ 6 w 23"/>
                    <a:gd name="T27" fmla="*/ 14 h 16"/>
                    <a:gd name="T28" fmla="*/ 4 w 23"/>
                    <a:gd name="T29" fmla="*/ 15 h 16"/>
                    <a:gd name="T30" fmla="*/ 0 w 23"/>
                    <a:gd name="T31" fmla="*/ 6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6"/>
                    <a:gd name="T50" fmla="*/ 23 w 23"/>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400" name="Group 36"/>
              <p:cNvGrpSpPr>
                <a:grpSpLocks/>
              </p:cNvGrpSpPr>
              <p:nvPr/>
            </p:nvGrpSpPr>
            <p:grpSpPr bwMode="auto">
              <a:xfrm>
                <a:off x="3810" y="1120"/>
                <a:ext cx="44" cy="41"/>
                <a:chOff x="3810" y="1120"/>
                <a:chExt cx="44" cy="41"/>
              </a:xfrm>
            </p:grpSpPr>
            <p:sp>
              <p:nvSpPr>
                <p:cNvPr id="66407" name="Freeform 37"/>
                <p:cNvSpPr>
                  <a:spLocks/>
                </p:cNvSpPr>
                <p:nvPr/>
              </p:nvSpPr>
              <p:spPr bwMode="auto">
                <a:xfrm>
                  <a:off x="3810" y="1120"/>
                  <a:ext cx="42" cy="39"/>
                </a:xfrm>
                <a:custGeom>
                  <a:avLst/>
                  <a:gdLst>
                    <a:gd name="T0" fmla="*/ 8 w 42"/>
                    <a:gd name="T1" fmla="*/ 38 h 39"/>
                    <a:gd name="T2" fmla="*/ 0 w 42"/>
                    <a:gd name="T3" fmla="*/ 13 h 39"/>
                    <a:gd name="T4" fmla="*/ 32 w 42"/>
                    <a:gd name="T5" fmla="*/ 0 h 39"/>
                    <a:gd name="T6" fmla="*/ 41 w 42"/>
                    <a:gd name="T7" fmla="*/ 25 h 39"/>
                    <a:gd name="T8" fmla="*/ 8 w 42"/>
                    <a:gd name="T9" fmla="*/ 38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8" y="38"/>
                      </a:moveTo>
                      <a:lnTo>
                        <a:pt x="0" y="13"/>
                      </a:lnTo>
                      <a:lnTo>
                        <a:pt x="32" y="0"/>
                      </a:lnTo>
                      <a:lnTo>
                        <a:pt x="41" y="25"/>
                      </a:lnTo>
                      <a:lnTo>
                        <a:pt x="8" y="38"/>
                      </a:lnTo>
                    </a:path>
                  </a:pathLst>
                </a:custGeom>
                <a:gradFill rotWithShape="0">
                  <a:gsLst>
                    <a:gs pos="0">
                      <a:srgbClr val="DFE9FF"/>
                    </a:gs>
                    <a:gs pos="100000">
                      <a:srgbClr val="618FFD"/>
                    </a:gs>
                  </a:gsLst>
                  <a:lin ang="0" scaled="1"/>
                </a:gradFill>
                <a:ln w="12700" cap="rnd">
                  <a:noFill/>
                  <a:round/>
                  <a:headEnd/>
                  <a:tailEnd/>
                </a:ln>
              </p:spPr>
              <p:txBody>
                <a:bodyPr/>
                <a:lstStyle/>
                <a:p>
                  <a:endParaRPr lang="en-US"/>
                </a:p>
              </p:txBody>
            </p:sp>
            <p:sp>
              <p:nvSpPr>
                <p:cNvPr id="66408" name="Freeform 38"/>
                <p:cNvSpPr>
                  <a:spLocks/>
                </p:cNvSpPr>
                <p:nvPr/>
              </p:nvSpPr>
              <p:spPr bwMode="auto">
                <a:xfrm>
                  <a:off x="3810" y="1120"/>
                  <a:ext cx="44" cy="41"/>
                </a:xfrm>
                <a:custGeom>
                  <a:avLst/>
                  <a:gdLst>
                    <a:gd name="T0" fmla="*/ 8 w 44"/>
                    <a:gd name="T1" fmla="*/ 40 h 41"/>
                    <a:gd name="T2" fmla="*/ 0 w 44"/>
                    <a:gd name="T3" fmla="*/ 14 h 41"/>
                    <a:gd name="T4" fmla="*/ 33 w 44"/>
                    <a:gd name="T5" fmla="*/ 0 h 41"/>
                    <a:gd name="T6" fmla="*/ 43 w 44"/>
                    <a:gd name="T7" fmla="*/ 26 h 41"/>
                    <a:gd name="T8" fmla="*/ 8 w 44"/>
                    <a:gd name="T9" fmla="*/ 40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401" name="Group 39"/>
              <p:cNvGrpSpPr>
                <a:grpSpLocks/>
              </p:cNvGrpSpPr>
              <p:nvPr/>
            </p:nvGrpSpPr>
            <p:grpSpPr bwMode="auto">
              <a:xfrm>
                <a:off x="3827" y="1111"/>
                <a:ext cx="13" cy="14"/>
                <a:chOff x="3827" y="1111"/>
                <a:chExt cx="13" cy="14"/>
              </a:xfrm>
            </p:grpSpPr>
            <p:sp>
              <p:nvSpPr>
                <p:cNvPr id="66405" name="Freeform 40"/>
                <p:cNvSpPr>
                  <a:spLocks/>
                </p:cNvSpPr>
                <p:nvPr/>
              </p:nvSpPr>
              <p:spPr bwMode="auto">
                <a:xfrm>
                  <a:off x="3827" y="1111"/>
                  <a:ext cx="11" cy="13"/>
                </a:xfrm>
                <a:custGeom>
                  <a:avLst/>
                  <a:gdLst>
                    <a:gd name="T0" fmla="*/ 3 w 11"/>
                    <a:gd name="T1" fmla="*/ 12 h 13"/>
                    <a:gd name="T2" fmla="*/ 0 w 11"/>
                    <a:gd name="T3" fmla="*/ 3 h 13"/>
                    <a:gd name="T4" fmla="*/ 7 w 11"/>
                    <a:gd name="T5" fmla="*/ 0 h 13"/>
                    <a:gd name="T6" fmla="*/ 10 w 11"/>
                    <a:gd name="T7" fmla="*/ 10 h 13"/>
                    <a:gd name="T8" fmla="*/ 3 w 11"/>
                    <a:gd name="T9" fmla="*/ 12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3" y="12"/>
                      </a:moveTo>
                      <a:lnTo>
                        <a:pt x="0" y="3"/>
                      </a:lnTo>
                      <a:lnTo>
                        <a:pt x="7" y="0"/>
                      </a:lnTo>
                      <a:lnTo>
                        <a:pt x="10" y="10"/>
                      </a:lnTo>
                      <a:lnTo>
                        <a:pt x="3" y="12"/>
                      </a:lnTo>
                    </a:path>
                  </a:pathLst>
                </a:custGeom>
                <a:gradFill rotWithShape="0">
                  <a:gsLst>
                    <a:gs pos="0">
                      <a:srgbClr val="DFE9FF"/>
                    </a:gs>
                    <a:gs pos="100000">
                      <a:srgbClr val="618FFD"/>
                    </a:gs>
                  </a:gsLst>
                  <a:lin ang="0" scaled="1"/>
                </a:gradFill>
                <a:ln w="12700" cap="rnd">
                  <a:noFill/>
                  <a:round/>
                  <a:headEnd/>
                  <a:tailEnd/>
                </a:ln>
              </p:spPr>
              <p:txBody>
                <a:bodyPr/>
                <a:lstStyle/>
                <a:p>
                  <a:endParaRPr lang="en-US"/>
                </a:p>
              </p:txBody>
            </p:sp>
            <p:sp>
              <p:nvSpPr>
                <p:cNvPr id="66406" name="Freeform 41"/>
                <p:cNvSpPr>
                  <a:spLocks/>
                </p:cNvSpPr>
                <p:nvPr/>
              </p:nvSpPr>
              <p:spPr bwMode="auto">
                <a:xfrm>
                  <a:off x="3827" y="1111"/>
                  <a:ext cx="13" cy="14"/>
                </a:xfrm>
                <a:custGeom>
                  <a:avLst/>
                  <a:gdLst>
                    <a:gd name="T0" fmla="*/ 4 w 13"/>
                    <a:gd name="T1" fmla="*/ 13 h 14"/>
                    <a:gd name="T2" fmla="*/ 0 w 13"/>
                    <a:gd name="T3" fmla="*/ 3 h 14"/>
                    <a:gd name="T4" fmla="*/ 8 w 13"/>
                    <a:gd name="T5" fmla="*/ 0 h 14"/>
                    <a:gd name="T6" fmla="*/ 12 w 13"/>
                    <a:gd name="T7" fmla="*/ 10 h 14"/>
                    <a:gd name="T8" fmla="*/ 4 w 13"/>
                    <a:gd name="T9" fmla="*/ 13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402" name="Group 42"/>
              <p:cNvGrpSpPr>
                <a:grpSpLocks/>
              </p:cNvGrpSpPr>
              <p:nvPr/>
            </p:nvGrpSpPr>
            <p:grpSpPr bwMode="auto">
              <a:xfrm>
                <a:off x="3806" y="1136"/>
                <a:ext cx="10" cy="7"/>
                <a:chOff x="3806" y="1136"/>
                <a:chExt cx="10" cy="7"/>
              </a:xfrm>
            </p:grpSpPr>
            <p:sp>
              <p:nvSpPr>
                <p:cNvPr id="66403" name="Freeform 43"/>
                <p:cNvSpPr>
                  <a:spLocks/>
                </p:cNvSpPr>
                <p:nvPr/>
              </p:nvSpPr>
              <p:spPr bwMode="auto">
                <a:xfrm>
                  <a:off x="3806" y="1136"/>
                  <a:ext cx="8" cy="5"/>
                </a:xfrm>
                <a:custGeom>
                  <a:avLst/>
                  <a:gdLst>
                    <a:gd name="T0" fmla="*/ 1 w 8"/>
                    <a:gd name="T1" fmla="*/ 4 h 5"/>
                    <a:gd name="T2" fmla="*/ 0 w 8"/>
                    <a:gd name="T3" fmla="*/ 2 h 5"/>
                    <a:gd name="T4" fmla="*/ 6 w 8"/>
                    <a:gd name="T5" fmla="*/ 0 h 5"/>
                    <a:gd name="T6" fmla="*/ 7 w 8"/>
                    <a:gd name="T7" fmla="*/ 3 h 5"/>
                    <a:gd name="T8" fmla="*/ 1 w 8"/>
                    <a:gd name="T9" fmla="*/ 4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1" y="4"/>
                      </a:moveTo>
                      <a:lnTo>
                        <a:pt x="0" y="2"/>
                      </a:lnTo>
                      <a:lnTo>
                        <a:pt x="6" y="0"/>
                      </a:lnTo>
                      <a:lnTo>
                        <a:pt x="7" y="3"/>
                      </a:lnTo>
                      <a:lnTo>
                        <a:pt x="1" y="4"/>
                      </a:lnTo>
                    </a:path>
                  </a:pathLst>
                </a:custGeom>
                <a:gradFill rotWithShape="0">
                  <a:gsLst>
                    <a:gs pos="0">
                      <a:srgbClr val="CFDDFE"/>
                    </a:gs>
                    <a:gs pos="100000">
                      <a:srgbClr val="618FFD"/>
                    </a:gs>
                  </a:gsLst>
                  <a:lin ang="5400000" scaled="1"/>
                </a:gradFill>
                <a:ln w="12700" cap="rnd">
                  <a:noFill/>
                  <a:round/>
                  <a:headEnd/>
                  <a:tailEnd/>
                </a:ln>
              </p:spPr>
              <p:txBody>
                <a:bodyPr/>
                <a:lstStyle/>
                <a:p>
                  <a:endParaRPr lang="en-US"/>
                </a:p>
              </p:txBody>
            </p:sp>
            <p:sp>
              <p:nvSpPr>
                <p:cNvPr id="66404" name="Freeform 44"/>
                <p:cNvSpPr>
                  <a:spLocks/>
                </p:cNvSpPr>
                <p:nvPr/>
              </p:nvSpPr>
              <p:spPr bwMode="auto">
                <a:xfrm>
                  <a:off x="3806" y="1136"/>
                  <a:ext cx="10" cy="7"/>
                </a:xfrm>
                <a:custGeom>
                  <a:avLst/>
                  <a:gdLst>
                    <a:gd name="T0" fmla="*/ 2 w 10"/>
                    <a:gd name="T1" fmla="*/ 6 h 7"/>
                    <a:gd name="T2" fmla="*/ 0 w 10"/>
                    <a:gd name="T3" fmla="*/ 3 h 7"/>
                    <a:gd name="T4" fmla="*/ 8 w 10"/>
                    <a:gd name="T5" fmla="*/ 0 h 7"/>
                    <a:gd name="T6" fmla="*/ 9 w 10"/>
                    <a:gd name="T7" fmla="*/ 4 h 7"/>
                    <a:gd name="T8" fmla="*/ 2 w 10"/>
                    <a:gd name="T9" fmla="*/ 6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grpSp>
          <p:nvGrpSpPr>
            <p:cNvPr id="66228" name="Group 45"/>
            <p:cNvGrpSpPr>
              <a:grpSpLocks/>
            </p:cNvGrpSpPr>
            <p:nvPr/>
          </p:nvGrpSpPr>
          <p:grpSpPr bwMode="auto">
            <a:xfrm>
              <a:off x="3716" y="1163"/>
              <a:ext cx="202" cy="296"/>
              <a:chOff x="3716" y="1163"/>
              <a:chExt cx="202" cy="296"/>
            </a:xfrm>
          </p:grpSpPr>
          <p:sp>
            <p:nvSpPr>
              <p:cNvPr id="66397" name="Freeform 46"/>
              <p:cNvSpPr>
                <a:spLocks/>
              </p:cNvSpPr>
              <p:nvPr/>
            </p:nvSpPr>
            <p:spPr bwMode="auto">
              <a:xfrm>
                <a:off x="3716" y="1163"/>
                <a:ext cx="201" cy="295"/>
              </a:xfrm>
              <a:custGeom>
                <a:avLst/>
                <a:gdLst>
                  <a:gd name="T0" fmla="*/ 18 w 201"/>
                  <a:gd name="T1" fmla="*/ 27 h 295"/>
                  <a:gd name="T2" fmla="*/ 90 w 201"/>
                  <a:gd name="T3" fmla="*/ 0 h 295"/>
                  <a:gd name="T4" fmla="*/ 133 w 201"/>
                  <a:gd name="T5" fmla="*/ 14 h 295"/>
                  <a:gd name="T6" fmla="*/ 200 w 201"/>
                  <a:gd name="T7" fmla="*/ 212 h 295"/>
                  <a:gd name="T8" fmla="*/ 181 w 201"/>
                  <a:gd name="T9" fmla="*/ 271 h 295"/>
                  <a:gd name="T10" fmla="*/ 120 w 201"/>
                  <a:gd name="T11" fmla="*/ 294 h 295"/>
                  <a:gd name="T12" fmla="*/ 72 w 201"/>
                  <a:gd name="T13" fmla="*/ 292 h 295"/>
                  <a:gd name="T14" fmla="*/ 0 w 201"/>
                  <a:gd name="T15" fmla="*/ 90 h 295"/>
                  <a:gd name="T16" fmla="*/ 18 w 201"/>
                  <a:gd name="T17" fmla="*/ 27 h 2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1"/>
                  <a:gd name="T28" fmla="*/ 0 h 295"/>
                  <a:gd name="T29" fmla="*/ 201 w 201"/>
                  <a:gd name="T30" fmla="*/ 295 h 2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B0C7FE"/>
                  </a:gs>
                  <a:gs pos="100000">
                    <a:srgbClr val="618FFD"/>
                  </a:gs>
                </a:gsLst>
                <a:lin ang="0" scaled="1"/>
              </a:gradFill>
              <a:ln w="12700" cap="rnd">
                <a:noFill/>
                <a:round/>
                <a:headEnd/>
                <a:tailEnd/>
              </a:ln>
            </p:spPr>
            <p:txBody>
              <a:bodyPr/>
              <a:lstStyle/>
              <a:p>
                <a:endParaRPr lang="en-US"/>
              </a:p>
            </p:txBody>
          </p:sp>
          <p:sp>
            <p:nvSpPr>
              <p:cNvPr id="66398" name="Freeform 47"/>
              <p:cNvSpPr>
                <a:spLocks/>
              </p:cNvSpPr>
              <p:nvPr/>
            </p:nvSpPr>
            <p:spPr bwMode="auto">
              <a:xfrm>
                <a:off x="3716" y="1163"/>
                <a:ext cx="202" cy="296"/>
              </a:xfrm>
              <a:custGeom>
                <a:avLst/>
                <a:gdLst>
                  <a:gd name="T0" fmla="*/ 18 w 202"/>
                  <a:gd name="T1" fmla="*/ 27 h 296"/>
                  <a:gd name="T2" fmla="*/ 90 w 202"/>
                  <a:gd name="T3" fmla="*/ 0 h 296"/>
                  <a:gd name="T4" fmla="*/ 134 w 202"/>
                  <a:gd name="T5" fmla="*/ 14 h 296"/>
                  <a:gd name="T6" fmla="*/ 201 w 202"/>
                  <a:gd name="T7" fmla="*/ 213 h 296"/>
                  <a:gd name="T8" fmla="*/ 182 w 202"/>
                  <a:gd name="T9" fmla="*/ 272 h 296"/>
                  <a:gd name="T10" fmla="*/ 121 w 202"/>
                  <a:gd name="T11" fmla="*/ 295 h 296"/>
                  <a:gd name="T12" fmla="*/ 72 w 202"/>
                  <a:gd name="T13" fmla="*/ 293 h 296"/>
                  <a:gd name="T14" fmla="*/ 0 w 202"/>
                  <a:gd name="T15" fmla="*/ 90 h 296"/>
                  <a:gd name="T16" fmla="*/ 18 w 202"/>
                  <a:gd name="T17" fmla="*/ 27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296"/>
                  <a:gd name="T29" fmla="*/ 202 w 202"/>
                  <a:gd name="T30" fmla="*/ 296 h 2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229" name="Group 48"/>
            <p:cNvGrpSpPr>
              <a:grpSpLocks/>
            </p:cNvGrpSpPr>
            <p:nvPr/>
          </p:nvGrpSpPr>
          <p:grpSpPr bwMode="auto">
            <a:xfrm>
              <a:off x="3859" y="1166"/>
              <a:ext cx="66" cy="97"/>
              <a:chOff x="3859" y="1166"/>
              <a:chExt cx="66" cy="97"/>
            </a:xfrm>
          </p:grpSpPr>
          <p:grpSp>
            <p:nvGrpSpPr>
              <p:cNvPr id="66389" name="Group 49"/>
              <p:cNvGrpSpPr>
                <a:grpSpLocks/>
              </p:cNvGrpSpPr>
              <p:nvPr/>
            </p:nvGrpSpPr>
            <p:grpSpPr bwMode="auto">
              <a:xfrm>
                <a:off x="3859" y="1166"/>
                <a:ext cx="66" cy="97"/>
                <a:chOff x="3859" y="1166"/>
                <a:chExt cx="66" cy="97"/>
              </a:xfrm>
            </p:grpSpPr>
            <p:sp>
              <p:nvSpPr>
                <p:cNvPr id="66395" name="Freeform 50"/>
                <p:cNvSpPr>
                  <a:spLocks/>
                </p:cNvSpPr>
                <p:nvPr/>
              </p:nvSpPr>
              <p:spPr bwMode="auto">
                <a:xfrm>
                  <a:off x="3859" y="1166"/>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a:p>
              </p:txBody>
            </p:sp>
            <p:sp>
              <p:nvSpPr>
                <p:cNvPr id="66396" name="Freeform 51"/>
                <p:cNvSpPr>
                  <a:spLocks/>
                </p:cNvSpPr>
                <p:nvPr/>
              </p:nvSpPr>
              <p:spPr bwMode="auto">
                <a:xfrm>
                  <a:off x="3859" y="1166"/>
                  <a:ext cx="66" cy="97"/>
                </a:xfrm>
                <a:custGeom>
                  <a:avLst/>
                  <a:gdLst>
                    <a:gd name="T0" fmla="*/ 0 w 66"/>
                    <a:gd name="T1" fmla="*/ 14 h 97"/>
                    <a:gd name="T2" fmla="*/ 27 w 66"/>
                    <a:gd name="T3" fmla="*/ 96 h 97"/>
                    <a:gd name="T4" fmla="*/ 65 w 66"/>
                    <a:gd name="T5" fmla="*/ 81 h 97"/>
                    <a:gd name="T6" fmla="*/ 39 w 66"/>
                    <a:gd name="T7" fmla="*/ 0 h 97"/>
                    <a:gd name="T8" fmla="*/ 0 w 66"/>
                    <a:gd name="T9" fmla="*/ 14 h 97"/>
                    <a:gd name="T10" fmla="*/ 0 60000 65536"/>
                    <a:gd name="T11" fmla="*/ 0 60000 65536"/>
                    <a:gd name="T12" fmla="*/ 0 60000 65536"/>
                    <a:gd name="T13" fmla="*/ 0 60000 65536"/>
                    <a:gd name="T14" fmla="*/ 0 60000 65536"/>
                    <a:gd name="T15" fmla="*/ 0 w 66"/>
                    <a:gd name="T16" fmla="*/ 0 h 97"/>
                    <a:gd name="T17" fmla="*/ 66 w 66"/>
                    <a:gd name="T18" fmla="*/ 97 h 97"/>
                  </a:gdLst>
                  <a:ahLst/>
                  <a:cxnLst>
                    <a:cxn ang="T10">
                      <a:pos x="T0" y="T1"/>
                    </a:cxn>
                    <a:cxn ang="T11">
                      <a:pos x="T2" y="T3"/>
                    </a:cxn>
                    <a:cxn ang="T12">
                      <a:pos x="T4" y="T5"/>
                    </a:cxn>
                    <a:cxn ang="T13">
                      <a:pos x="T6" y="T7"/>
                    </a:cxn>
                    <a:cxn ang="T14">
                      <a:pos x="T8" y="T9"/>
                    </a:cxn>
                  </a:cxnLst>
                  <a:rect l="T15" t="T16" r="T17" b="T18"/>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6390" name="Line 52"/>
              <p:cNvSpPr>
                <a:spLocks noChangeShapeType="1"/>
              </p:cNvSpPr>
              <p:nvPr/>
            </p:nvSpPr>
            <p:spPr bwMode="auto">
              <a:xfrm flipV="1">
                <a:off x="3876" y="1207"/>
                <a:ext cx="33" cy="13"/>
              </a:xfrm>
              <a:prstGeom prst="line">
                <a:avLst/>
              </a:prstGeom>
              <a:noFill/>
              <a:ln w="12700">
                <a:solidFill>
                  <a:srgbClr val="000000"/>
                </a:solidFill>
                <a:round/>
                <a:headEnd/>
                <a:tailEnd/>
              </a:ln>
            </p:spPr>
            <p:txBody>
              <a:bodyPr wrap="none" anchor="ctr"/>
              <a:lstStyle/>
              <a:p>
                <a:endParaRPr lang="en-US"/>
              </a:p>
            </p:txBody>
          </p:sp>
          <p:sp>
            <p:nvSpPr>
              <p:cNvPr id="66391" name="Line 53"/>
              <p:cNvSpPr>
                <a:spLocks noChangeShapeType="1"/>
              </p:cNvSpPr>
              <p:nvPr/>
            </p:nvSpPr>
            <p:spPr bwMode="auto">
              <a:xfrm>
                <a:off x="3871" y="1182"/>
                <a:ext cx="19" cy="75"/>
              </a:xfrm>
              <a:prstGeom prst="line">
                <a:avLst/>
              </a:prstGeom>
              <a:noFill/>
              <a:ln w="12700">
                <a:solidFill>
                  <a:srgbClr val="000000"/>
                </a:solidFill>
                <a:round/>
                <a:headEnd/>
                <a:tailEnd/>
              </a:ln>
            </p:spPr>
            <p:txBody>
              <a:bodyPr wrap="none" anchor="ctr"/>
              <a:lstStyle/>
              <a:p>
                <a:endParaRPr lang="en-US"/>
              </a:p>
            </p:txBody>
          </p:sp>
          <p:sp>
            <p:nvSpPr>
              <p:cNvPr id="66392" name="Line 54"/>
              <p:cNvSpPr>
                <a:spLocks noChangeShapeType="1"/>
              </p:cNvSpPr>
              <p:nvPr/>
            </p:nvSpPr>
            <p:spPr bwMode="auto">
              <a:xfrm>
                <a:off x="3879" y="1179"/>
                <a:ext cx="19" cy="76"/>
              </a:xfrm>
              <a:prstGeom prst="line">
                <a:avLst/>
              </a:prstGeom>
              <a:noFill/>
              <a:ln w="12700">
                <a:solidFill>
                  <a:srgbClr val="000000"/>
                </a:solidFill>
                <a:round/>
                <a:headEnd/>
                <a:tailEnd/>
              </a:ln>
            </p:spPr>
            <p:txBody>
              <a:bodyPr wrap="none" anchor="ctr"/>
              <a:lstStyle/>
              <a:p>
                <a:endParaRPr lang="en-US"/>
              </a:p>
            </p:txBody>
          </p:sp>
          <p:sp>
            <p:nvSpPr>
              <p:cNvPr id="66393" name="Line 55"/>
              <p:cNvSpPr>
                <a:spLocks noChangeShapeType="1"/>
              </p:cNvSpPr>
              <p:nvPr/>
            </p:nvSpPr>
            <p:spPr bwMode="auto">
              <a:xfrm>
                <a:off x="3887" y="1176"/>
                <a:ext cx="18" cy="76"/>
              </a:xfrm>
              <a:prstGeom prst="line">
                <a:avLst/>
              </a:prstGeom>
              <a:noFill/>
              <a:ln w="12700">
                <a:solidFill>
                  <a:srgbClr val="000000"/>
                </a:solidFill>
                <a:round/>
                <a:headEnd/>
                <a:tailEnd/>
              </a:ln>
            </p:spPr>
            <p:txBody>
              <a:bodyPr wrap="none" anchor="ctr"/>
              <a:lstStyle/>
              <a:p>
                <a:endParaRPr lang="en-US"/>
              </a:p>
            </p:txBody>
          </p:sp>
          <p:sp>
            <p:nvSpPr>
              <p:cNvPr id="66394" name="Line 56"/>
              <p:cNvSpPr>
                <a:spLocks noChangeShapeType="1"/>
              </p:cNvSpPr>
              <p:nvPr/>
            </p:nvSpPr>
            <p:spPr bwMode="auto">
              <a:xfrm>
                <a:off x="3894" y="1173"/>
                <a:ext cx="19" cy="75"/>
              </a:xfrm>
              <a:prstGeom prst="line">
                <a:avLst/>
              </a:prstGeom>
              <a:noFill/>
              <a:ln w="12700">
                <a:solidFill>
                  <a:srgbClr val="000000"/>
                </a:solidFill>
                <a:round/>
                <a:headEnd/>
                <a:tailEnd/>
              </a:ln>
            </p:spPr>
            <p:txBody>
              <a:bodyPr wrap="none" anchor="ctr"/>
              <a:lstStyle/>
              <a:p>
                <a:endParaRPr lang="en-US"/>
              </a:p>
            </p:txBody>
          </p:sp>
        </p:grpSp>
        <p:grpSp>
          <p:nvGrpSpPr>
            <p:cNvPr id="66230" name="Group 57"/>
            <p:cNvGrpSpPr>
              <a:grpSpLocks/>
            </p:cNvGrpSpPr>
            <p:nvPr/>
          </p:nvGrpSpPr>
          <p:grpSpPr bwMode="auto">
            <a:xfrm>
              <a:off x="3895" y="1271"/>
              <a:ext cx="67" cy="97"/>
              <a:chOff x="3895" y="1271"/>
              <a:chExt cx="67" cy="97"/>
            </a:xfrm>
          </p:grpSpPr>
          <p:grpSp>
            <p:nvGrpSpPr>
              <p:cNvPr id="66381" name="Group 58"/>
              <p:cNvGrpSpPr>
                <a:grpSpLocks/>
              </p:cNvGrpSpPr>
              <p:nvPr/>
            </p:nvGrpSpPr>
            <p:grpSpPr bwMode="auto">
              <a:xfrm>
                <a:off x="3895" y="1271"/>
                <a:ext cx="67" cy="97"/>
                <a:chOff x="3895" y="1271"/>
                <a:chExt cx="67" cy="97"/>
              </a:xfrm>
            </p:grpSpPr>
            <p:sp>
              <p:nvSpPr>
                <p:cNvPr id="66387" name="Freeform 59"/>
                <p:cNvSpPr>
                  <a:spLocks/>
                </p:cNvSpPr>
                <p:nvPr/>
              </p:nvSpPr>
              <p:spPr bwMode="auto">
                <a:xfrm>
                  <a:off x="3895" y="1271"/>
                  <a:ext cx="66" cy="95"/>
                </a:xfrm>
                <a:custGeom>
                  <a:avLst/>
                  <a:gdLst>
                    <a:gd name="T0" fmla="*/ 0 w 66"/>
                    <a:gd name="T1" fmla="*/ 13 h 95"/>
                    <a:gd name="T2" fmla="*/ 27 w 66"/>
                    <a:gd name="T3" fmla="*/ 94 h 95"/>
                    <a:gd name="T4" fmla="*/ 65 w 66"/>
                    <a:gd name="T5" fmla="*/ 79 h 95"/>
                    <a:gd name="T6" fmla="*/ 39 w 66"/>
                    <a:gd name="T7" fmla="*/ 0 h 95"/>
                    <a:gd name="T8" fmla="*/ 0 w 66"/>
                    <a:gd name="T9" fmla="*/ 13 h 95"/>
                    <a:gd name="T10" fmla="*/ 0 60000 65536"/>
                    <a:gd name="T11" fmla="*/ 0 60000 65536"/>
                    <a:gd name="T12" fmla="*/ 0 60000 65536"/>
                    <a:gd name="T13" fmla="*/ 0 60000 65536"/>
                    <a:gd name="T14" fmla="*/ 0 60000 65536"/>
                    <a:gd name="T15" fmla="*/ 0 w 66"/>
                    <a:gd name="T16" fmla="*/ 0 h 95"/>
                    <a:gd name="T17" fmla="*/ 66 w 66"/>
                    <a:gd name="T18" fmla="*/ 95 h 95"/>
                  </a:gdLst>
                  <a:ahLst/>
                  <a:cxnLst>
                    <a:cxn ang="T10">
                      <a:pos x="T0" y="T1"/>
                    </a:cxn>
                    <a:cxn ang="T11">
                      <a:pos x="T2" y="T3"/>
                    </a:cxn>
                    <a:cxn ang="T12">
                      <a:pos x="T4" y="T5"/>
                    </a:cxn>
                    <a:cxn ang="T13">
                      <a:pos x="T6" y="T7"/>
                    </a:cxn>
                    <a:cxn ang="T14">
                      <a:pos x="T8" y="T9"/>
                    </a:cxn>
                  </a:cxnLst>
                  <a:rect l="T15" t="T16" r="T17" b="T18"/>
                  <a:pathLst>
                    <a:path w="66" h="95">
                      <a:moveTo>
                        <a:pt x="0" y="13"/>
                      </a:moveTo>
                      <a:lnTo>
                        <a:pt x="27" y="94"/>
                      </a:lnTo>
                      <a:lnTo>
                        <a:pt x="65" y="79"/>
                      </a:lnTo>
                      <a:lnTo>
                        <a:pt x="39" y="0"/>
                      </a:lnTo>
                      <a:lnTo>
                        <a:pt x="0" y="13"/>
                      </a:lnTo>
                    </a:path>
                  </a:pathLst>
                </a:custGeom>
                <a:gradFill rotWithShape="0">
                  <a:gsLst>
                    <a:gs pos="0">
                      <a:srgbClr val="CECECE"/>
                    </a:gs>
                    <a:gs pos="100000">
                      <a:srgbClr val="909090"/>
                    </a:gs>
                  </a:gsLst>
                  <a:lin ang="0" scaled="1"/>
                </a:gradFill>
                <a:ln w="12700" cap="rnd">
                  <a:noFill/>
                  <a:round/>
                  <a:headEnd/>
                  <a:tailEnd/>
                </a:ln>
              </p:spPr>
              <p:txBody>
                <a:bodyPr/>
                <a:lstStyle/>
                <a:p>
                  <a:endParaRPr lang="en-US"/>
                </a:p>
              </p:txBody>
            </p:sp>
            <p:sp>
              <p:nvSpPr>
                <p:cNvPr id="66388" name="Freeform 60"/>
                <p:cNvSpPr>
                  <a:spLocks/>
                </p:cNvSpPr>
                <p:nvPr/>
              </p:nvSpPr>
              <p:spPr bwMode="auto">
                <a:xfrm>
                  <a:off x="3895" y="1271"/>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6382" name="Line 61"/>
              <p:cNvSpPr>
                <a:spLocks noChangeShapeType="1"/>
              </p:cNvSpPr>
              <p:nvPr/>
            </p:nvSpPr>
            <p:spPr bwMode="auto">
              <a:xfrm flipV="1">
                <a:off x="3912" y="1311"/>
                <a:ext cx="34" cy="13"/>
              </a:xfrm>
              <a:prstGeom prst="line">
                <a:avLst/>
              </a:prstGeom>
              <a:noFill/>
              <a:ln w="12700">
                <a:solidFill>
                  <a:srgbClr val="000000"/>
                </a:solidFill>
                <a:round/>
                <a:headEnd/>
                <a:tailEnd/>
              </a:ln>
            </p:spPr>
            <p:txBody>
              <a:bodyPr wrap="none" anchor="ctr"/>
              <a:lstStyle/>
              <a:p>
                <a:endParaRPr lang="en-US"/>
              </a:p>
            </p:txBody>
          </p:sp>
          <p:sp>
            <p:nvSpPr>
              <p:cNvPr id="66383" name="Line 62"/>
              <p:cNvSpPr>
                <a:spLocks noChangeShapeType="1"/>
              </p:cNvSpPr>
              <p:nvPr/>
            </p:nvSpPr>
            <p:spPr bwMode="auto">
              <a:xfrm>
                <a:off x="3908" y="1287"/>
                <a:ext cx="19" cy="75"/>
              </a:xfrm>
              <a:prstGeom prst="line">
                <a:avLst/>
              </a:prstGeom>
              <a:noFill/>
              <a:ln w="12700">
                <a:solidFill>
                  <a:srgbClr val="000000"/>
                </a:solidFill>
                <a:round/>
                <a:headEnd/>
                <a:tailEnd/>
              </a:ln>
            </p:spPr>
            <p:txBody>
              <a:bodyPr wrap="none" anchor="ctr"/>
              <a:lstStyle/>
              <a:p>
                <a:endParaRPr lang="en-US"/>
              </a:p>
            </p:txBody>
          </p:sp>
          <p:sp>
            <p:nvSpPr>
              <p:cNvPr id="66384" name="Line 63"/>
              <p:cNvSpPr>
                <a:spLocks noChangeShapeType="1"/>
              </p:cNvSpPr>
              <p:nvPr/>
            </p:nvSpPr>
            <p:spPr bwMode="auto">
              <a:xfrm>
                <a:off x="3916" y="1284"/>
                <a:ext cx="19" cy="75"/>
              </a:xfrm>
              <a:prstGeom prst="line">
                <a:avLst/>
              </a:prstGeom>
              <a:noFill/>
              <a:ln w="12700">
                <a:solidFill>
                  <a:srgbClr val="000000"/>
                </a:solidFill>
                <a:round/>
                <a:headEnd/>
                <a:tailEnd/>
              </a:ln>
            </p:spPr>
            <p:txBody>
              <a:bodyPr wrap="none" anchor="ctr"/>
              <a:lstStyle/>
              <a:p>
                <a:endParaRPr lang="en-US"/>
              </a:p>
            </p:txBody>
          </p:sp>
          <p:sp>
            <p:nvSpPr>
              <p:cNvPr id="66385" name="Line 64"/>
              <p:cNvSpPr>
                <a:spLocks noChangeShapeType="1"/>
              </p:cNvSpPr>
              <p:nvPr/>
            </p:nvSpPr>
            <p:spPr bwMode="auto">
              <a:xfrm>
                <a:off x="3923" y="1280"/>
                <a:ext cx="19" cy="76"/>
              </a:xfrm>
              <a:prstGeom prst="line">
                <a:avLst/>
              </a:prstGeom>
              <a:noFill/>
              <a:ln w="12700">
                <a:solidFill>
                  <a:srgbClr val="000000"/>
                </a:solidFill>
                <a:round/>
                <a:headEnd/>
                <a:tailEnd/>
              </a:ln>
            </p:spPr>
            <p:txBody>
              <a:bodyPr wrap="none" anchor="ctr"/>
              <a:lstStyle/>
              <a:p>
                <a:endParaRPr lang="en-US"/>
              </a:p>
            </p:txBody>
          </p:sp>
          <p:sp>
            <p:nvSpPr>
              <p:cNvPr id="66386" name="Line 65"/>
              <p:cNvSpPr>
                <a:spLocks noChangeShapeType="1"/>
              </p:cNvSpPr>
              <p:nvPr/>
            </p:nvSpPr>
            <p:spPr bwMode="auto">
              <a:xfrm>
                <a:off x="3931" y="1278"/>
                <a:ext cx="19" cy="75"/>
              </a:xfrm>
              <a:prstGeom prst="line">
                <a:avLst/>
              </a:prstGeom>
              <a:noFill/>
              <a:ln w="12700">
                <a:solidFill>
                  <a:srgbClr val="000000"/>
                </a:solidFill>
                <a:round/>
                <a:headEnd/>
                <a:tailEnd/>
              </a:ln>
            </p:spPr>
            <p:txBody>
              <a:bodyPr wrap="none" anchor="ctr"/>
              <a:lstStyle/>
              <a:p>
                <a:endParaRPr lang="en-US"/>
              </a:p>
            </p:txBody>
          </p:sp>
        </p:grpSp>
        <p:grpSp>
          <p:nvGrpSpPr>
            <p:cNvPr id="66231" name="Group 66"/>
            <p:cNvGrpSpPr>
              <a:grpSpLocks/>
            </p:cNvGrpSpPr>
            <p:nvPr/>
          </p:nvGrpSpPr>
          <p:grpSpPr bwMode="auto">
            <a:xfrm>
              <a:off x="3956" y="1247"/>
              <a:ext cx="67" cy="97"/>
              <a:chOff x="3956" y="1247"/>
              <a:chExt cx="67" cy="97"/>
            </a:xfrm>
          </p:grpSpPr>
          <p:grpSp>
            <p:nvGrpSpPr>
              <p:cNvPr id="66373" name="Group 67"/>
              <p:cNvGrpSpPr>
                <a:grpSpLocks/>
              </p:cNvGrpSpPr>
              <p:nvPr/>
            </p:nvGrpSpPr>
            <p:grpSpPr bwMode="auto">
              <a:xfrm>
                <a:off x="3956" y="1247"/>
                <a:ext cx="67" cy="97"/>
                <a:chOff x="3956" y="1247"/>
                <a:chExt cx="67" cy="97"/>
              </a:xfrm>
            </p:grpSpPr>
            <p:sp>
              <p:nvSpPr>
                <p:cNvPr id="66379" name="Freeform 68"/>
                <p:cNvSpPr>
                  <a:spLocks/>
                </p:cNvSpPr>
                <p:nvPr/>
              </p:nvSpPr>
              <p:spPr bwMode="auto">
                <a:xfrm>
                  <a:off x="3956" y="1247"/>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a:p>
              </p:txBody>
            </p:sp>
            <p:sp>
              <p:nvSpPr>
                <p:cNvPr id="66380" name="Freeform 69"/>
                <p:cNvSpPr>
                  <a:spLocks/>
                </p:cNvSpPr>
                <p:nvPr/>
              </p:nvSpPr>
              <p:spPr bwMode="auto">
                <a:xfrm>
                  <a:off x="3956" y="1247"/>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6374" name="Line 70"/>
              <p:cNvSpPr>
                <a:spLocks noChangeShapeType="1"/>
              </p:cNvSpPr>
              <p:nvPr/>
            </p:nvSpPr>
            <p:spPr bwMode="auto">
              <a:xfrm flipV="1">
                <a:off x="3973" y="1287"/>
                <a:ext cx="34" cy="13"/>
              </a:xfrm>
              <a:prstGeom prst="line">
                <a:avLst/>
              </a:prstGeom>
              <a:noFill/>
              <a:ln w="12700">
                <a:solidFill>
                  <a:srgbClr val="000000"/>
                </a:solidFill>
                <a:round/>
                <a:headEnd/>
                <a:tailEnd/>
              </a:ln>
            </p:spPr>
            <p:txBody>
              <a:bodyPr wrap="none" anchor="ctr"/>
              <a:lstStyle/>
              <a:p>
                <a:endParaRPr lang="en-US"/>
              </a:p>
            </p:txBody>
          </p:sp>
          <p:sp>
            <p:nvSpPr>
              <p:cNvPr id="66375" name="Line 71"/>
              <p:cNvSpPr>
                <a:spLocks noChangeShapeType="1"/>
              </p:cNvSpPr>
              <p:nvPr/>
            </p:nvSpPr>
            <p:spPr bwMode="auto">
              <a:xfrm>
                <a:off x="3968" y="1263"/>
                <a:ext cx="19" cy="75"/>
              </a:xfrm>
              <a:prstGeom prst="line">
                <a:avLst/>
              </a:prstGeom>
              <a:noFill/>
              <a:ln w="12700">
                <a:solidFill>
                  <a:srgbClr val="000000"/>
                </a:solidFill>
                <a:round/>
                <a:headEnd/>
                <a:tailEnd/>
              </a:ln>
            </p:spPr>
            <p:txBody>
              <a:bodyPr wrap="none" anchor="ctr"/>
              <a:lstStyle/>
              <a:p>
                <a:endParaRPr lang="en-US"/>
              </a:p>
            </p:txBody>
          </p:sp>
          <p:sp>
            <p:nvSpPr>
              <p:cNvPr id="66376" name="Line 72"/>
              <p:cNvSpPr>
                <a:spLocks noChangeShapeType="1"/>
              </p:cNvSpPr>
              <p:nvPr/>
            </p:nvSpPr>
            <p:spPr bwMode="auto">
              <a:xfrm>
                <a:off x="3976" y="1260"/>
                <a:ext cx="20" cy="75"/>
              </a:xfrm>
              <a:prstGeom prst="line">
                <a:avLst/>
              </a:prstGeom>
              <a:noFill/>
              <a:ln w="12700">
                <a:solidFill>
                  <a:srgbClr val="000000"/>
                </a:solidFill>
                <a:round/>
                <a:headEnd/>
                <a:tailEnd/>
              </a:ln>
            </p:spPr>
            <p:txBody>
              <a:bodyPr wrap="none" anchor="ctr"/>
              <a:lstStyle/>
              <a:p>
                <a:endParaRPr lang="en-US"/>
              </a:p>
            </p:txBody>
          </p:sp>
          <p:sp>
            <p:nvSpPr>
              <p:cNvPr id="66377" name="Line 73"/>
              <p:cNvSpPr>
                <a:spLocks noChangeShapeType="1"/>
              </p:cNvSpPr>
              <p:nvPr/>
            </p:nvSpPr>
            <p:spPr bwMode="auto">
              <a:xfrm>
                <a:off x="3984" y="1256"/>
                <a:ext cx="19" cy="76"/>
              </a:xfrm>
              <a:prstGeom prst="line">
                <a:avLst/>
              </a:prstGeom>
              <a:noFill/>
              <a:ln w="12700">
                <a:solidFill>
                  <a:srgbClr val="000000"/>
                </a:solidFill>
                <a:round/>
                <a:headEnd/>
                <a:tailEnd/>
              </a:ln>
            </p:spPr>
            <p:txBody>
              <a:bodyPr wrap="none" anchor="ctr"/>
              <a:lstStyle/>
              <a:p>
                <a:endParaRPr lang="en-US"/>
              </a:p>
            </p:txBody>
          </p:sp>
          <p:sp>
            <p:nvSpPr>
              <p:cNvPr id="66378" name="Line 74"/>
              <p:cNvSpPr>
                <a:spLocks noChangeShapeType="1"/>
              </p:cNvSpPr>
              <p:nvPr/>
            </p:nvSpPr>
            <p:spPr bwMode="auto">
              <a:xfrm>
                <a:off x="3992" y="1253"/>
                <a:ext cx="18" cy="76"/>
              </a:xfrm>
              <a:prstGeom prst="line">
                <a:avLst/>
              </a:prstGeom>
              <a:noFill/>
              <a:ln w="12700">
                <a:solidFill>
                  <a:srgbClr val="000000"/>
                </a:solidFill>
                <a:round/>
                <a:headEnd/>
                <a:tailEnd/>
              </a:ln>
            </p:spPr>
            <p:txBody>
              <a:bodyPr wrap="none" anchor="ctr"/>
              <a:lstStyle/>
              <a:p>
                <a:endParaRPr lang="en-US"/>
              </a:p>
            </p:txBody>
          </p:sp>
        </p:grpSp>
        <p:grpSp>
          <p:nvGrpSpPr>
            <p:cNvPr id="66232" name="Group 75"/>
            <p:cNvGrpSpPr>
              <a:grpSpLocks/>
            </p:cNvGrpSpPr>
            <p:nvPr/>
          </p:nvGrpSpPr>
          <p:grpSpPr bwMode="auto">
            <a:xfrm>
              <a:off x="3917" y="1146"/>
              <a:ext cx="67" cy="97"/>
              <a:chOff x="3917" y="1146"/>
              <a:chExt cx="67" cy="97"/>
            </a:xfrm>
          </p:grpSpPr>
          <p:grpSp>
            <p:nvGrpSpPr>
              <p:cNvPr id="66365" name="Group 76"/>
              <p:cNvGrpSpPr>
                <a:grpSpLocks/>
              </p:cNvGrpSpPr>
              <p:nvPr/>
            </p:nvGrpSpPr>
            <p:grpSpPr bwMode="auto">
              <a:xfrm>
                <a:off x="3917" y="1146"/>
                <a:ext cx="67" cy="97"/>
                <a:chOff x="3917" y="1146"/>
                <a:chExt cx="67" cy="97"/>
              </a:xfrm>
            </p:grpSpPr>
            <p:sp>
              <p:nvSpPr>
                <p:cNvPr id="66371" name="Freeform 77"/>
                <p:cNvSpPr>
                  <a:spLocks/>
                </p:cNvSpPr>
                <p:nvPr/>
              </p:nvSpPr>
              <p:spPr bwMode="auto">
                <a:xfrm>
                  <a:off x="3917" y="1146"/>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a:p>
              </p:txBody>
            </p:sp>
            <p:sp>
              <p:nvSpPr>
                <p:cNvPr id="66372" name="Freeform 78"/>
                <p:cNvSpPr>
                  <a:spLocks/>
                </p:cNvSpPr>
                <p:nvPr/>
              </p:nvSpPr>
              <p:spPr bwMode="auto">
                <a:xfrm>
                  <a:off x="3917" y="1146"/>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6366" name="Line 79"/>
              <p:cNvSpPr>
                <a:spLocks noChangeShapeType="1"/>
              </p:cNvSpPr>
              <p:nvPr/>
            </p:nvSpPr>
            <p:spPr bwMode="auto">
              <a:xfrm flipV="1">
                <a:off x="3935" y="1187"/>
                <a:ext cx="33" cy="13"/>
              </a:xfrm>
              <a:prstGeom prst="line">
                <a:avLst/>
              </a:prstGeom>
              <a:noFill/>
              <a:ln w="12700">
                <a:solidFill>
                  <a:srgbClr val="000000"/>
                </a:solidFill>
                <a:round/>
                <a:headEnd/>
                <a:tailEnd/>
              </a:ln>
            </p:spPr>
            <p:txBody>
              <a:bodyPr wrap="none" anchor="ctr"/>
              <a:lstStyle/>
              <a:p>
                <a:endParaRPr lang="en-US"/>
              </a:p>
            </p:txBody>
          </p:sp>
          <p:sp>
            <p:nvSpPr>
              <p:cNvPr id="66367" name="Line 80"/>
              <p:cNvSpPr>
                <a:spLocks noChangeShapeType="1"/>
              </p:cNvSpPr>
              <p:nvPr/>
            </p:nvSpPr>
            <p:spPr bwMode="auto">
              <a:xfrm>
                <a:off x="3929" y="1162"/>
                <a:ext cx="19" cy="75"/>
              </a:xfrm>
              <a:prstGeom prst="line">
                <a:avLst/>
              </a:prstGeom>
              <a:noFill/>
              <a:ln w="12700">
                <a:solidFill>
                  <a:srgbClr val="000000"/>
                </a:solidFill>
                <a:round/>
                <a:headEnd/>
                <a:tailEnd/>
              </a:ln>
            </p:spPr>
            <p:txBody>
              <a:bodyPr wrap="none" anchor="ctr"/>
              <a:lstStyle/>
              <a:p>
                <a:endParaRPr lang="en-US"/>
              </a:p>
            </p:txBody>
          </p:sp>
          <p:sp>
            <p:nvSpPr>
              <p:cNvPr id="66368" name="Line 81"/>
              <p:cNvSpPr>
                <a:spLocks noChangeShapeType="1"/>
              </p:cNvSpPr>
              <p:nvPr/>
            </p:nvSpPr>
            <p:spPr bwMode="auto">
              <a:xfrm>
                <a:off x="3937" y="1159"/>
                <a:ext cx="19" cy="76"/>
              </a:xfrm>
              <a:prstGeom prst="line">
                <a:avLst/>
              </a:prstGeom>
              <a:noFill/>
              <a:ln w="12700">
                <a:solidFill>
                  <a:srgbClr val="000000"/>
                </a:solidFill>
                <a:round/>
                <a:headEnd/>
                <a:tailEnd/>
              </a:ln>
            </p:spPr>
            <p:txBody>
              <a:bodyPr wrap="none" anchor="ctr"/>
              <a:lstStyle/>
              <a:p>
                <a:endParaRPr lang="en-US"/>
              </a:p>
            </p:txBody>
          </p:sp>
          <p:sp>
            <p:nvSpPr>
              <p:cNvPr id="66369" name="Line 82"/>
              <p:cNvSpPr>
                <a:spLocks noChangeShapeType="1"/>
              </p:cNvSpPr>
              <p:nvPr/>
            </p:nvSpPr>
            <p:spPr bwMode="auto">
              <a:xfrm>
                <a:off x="3945" y="1156"/>
                <a:ext cx="19" cy="76"/>
              </a:xfrm>
              <a:prstGeom prst="line">
                <a:avLst/>
              </a:prstGeom>
              <a:noFill/>
              <a:ln w="12700">
                <a:solidFill>
                  <a:srgbClr val="000000"/>
                </a:solidFill>
                <a:round/>
                <a:headEnd/>
                <a:tailEnd/>
              </a:ln>
            </p:spPr>
            <p:txBody>
              <a:bodyPr wrap="none" anchor="ctr"/>
              <a:lstStyle/>
              <a:p>
                <a:endParaRPr lang="en-US"/>
              </a:p>
            </p:txBody>
          </p:sp>
          <p:sp>
            <p:nvSpPr>
              <p:cNvPr id="66370" name="Line 83"/>
              <p:cNvSpPr>
                <a:spLocks noChangeShapeType="1"/>
              </p:cNvSpPr>
              <p:nvPr/>
            </p:nvSpPr>
            <p:spPr bwMode="auto">
              <a:xfrm>
                <a:off x="3952" y="1153"/>
                <a:ext cx="20" cy="75"/>
              </a:xfrm>
              <a:prstGeom prst="line">
                <a:avLst/>
              </a:prstGeom>
              <a:noFill/>
              <a:ln w="12700">
                <a:solidFill>
                  <a:srgbClr val="000000"/>
                </a:solidFill>
                <a:round/>
                <a:headEnd/>
                <a:tailEnd/>
              </a:ln>
            </p:spPr>
            <p:txBody>
              <a:bodyPr wrap="none" anchor="ctr"/>
              <a:lstStyle/>
              <a:p>
                <a:endParaRPr lang="en-US"/>
              </a:p>
            </p:txBody>
          </p:sp>
        </p:grpSp>
        <p:sp>
          <p:nvSpPr>
            <p:cNvPr id="66233" name="Freeform 84"/>
            <p:cNvSpPr>
              <a:spLocks/>
            </p:cNvSpPr>
            <p:nvPr/>
          </p:nvSpPr>
          <p:spPr bwMode="auto">
            <a:xfrm>
              <a:off x="3740" y="1187"/>
              <a:ext cx="122" cy="171"/>
            </a:xfrm>
            <a:custGeom>
              <a:avLst/>
              <a:gdLst>
                <a:gd name="T0" fmla="*/ 114 w 122"/>
                <a:gd name="T1" fmla="*/ 63 h 171"/>
                <a:gd name="T2" fmla="*/ 110 w 122"/>
                <a:gd name="T3" fmla="*/ 52 h 171"/>
                <a:gd name="T4" fmla="*/ 104 w 122"/>
                <a:gd name="T5" fmla="*/ 42 h 171"/>
                <a:gd name="T6" fmla="*/ 98 w 122"/>
                <a:gd name="T7" fmla="*/ 32 h 171"/>
                <a:gd name="T8" fmla="*/ 91 w 122"/>
                <a:gd name="T9" fmla="*/ 23 h 171"/>
                <a:gd name="T10" fmla="*/ 84 w 122"/>
                <a:gd name="T11" fmla="*/ 16 h 171"/>
                <a:gd name="T12" fmla="*/ 76 w 122"/>
                <a:gd name="T13" fmla="*/ 9 h 171"/>
                <a:gd name="T14" fmla="*/ 67 w 122"/>
                <a:gd name="T15" fmla="*/ 5 h 171"/>
                <a:gd name="T16" fmla="*/ 59 w 122"/>
                <a:gd name="T17" fmla="*/ 2 h 171"/>
                <a:gd name="T18" fmla="*/ 51 w 122"/>
                <a:gd name="T19" fmla="*/ 0 h 171"/>
                <a:gd name="T20" fmla="*/ 42 w 122"/>
                <a:gd name="T21" fmla="*/ 0 h 171"/>
                <a:gd name="T22" fmla="*/ 35 w 122"/>
                <a:gd name="T23" fmla="*/ 2 h 171"/>
                <a:gd name="T24" fmla="*/ 27 w 122"/>
                <a:gd name="T25" fmla="*/ 6 h 171"/>
                <a:gd name="T26" fmla="*/ 21 w 122"/>
                <a:gd name="T27" fmla="*/ 10 h 171"/>
                <a:gd name="T28" fmla="*/ 15 w 122"/>
                <a:gd name="T29" fmla="*/ 17 h 171"/>
                <a:gd name="T30" fmla="*/ 10 w 122"/>
                <a:gd name="T31" fmla="*/ 25 h 171"/>
                <a:gd name="T32" fmla="*/ 6 w 122"/>
                <a:gd name="T33" fmla="*/ 34 h 171"/>
                <a:gd name="T34" fmla="*/ 3 w 122"/>
                <a:gd name="T35" fmla="*/ 43 h 171"/>
                <a:gd name="T36" fmla="*/ 1 w 122"/>
                <a:gd name="T37" fmla="*/ 54 h 171"/>
                <a:gd name="T38" fmla="*/ 0 w 122"/>
                <a:gd name="T39" fmla="*/ 66 h 171"/>
                <a:gd name="T40" fmla="*/ 1 w 122"/>
                <a:gd name="T41" fmla="*/ 77 h 171"/>
                <a:gd name="T42" fmla="*/ 2 w 122"/>
                <a:gd name="T43" fmla="*/ 89 h 171"/>
                <a:gd name="T44" fmla="*/ 5 w 122"/>
                <a:gd name="T45" fmla="*/ 101 h 171"/>
                <a:gd name="T46" fmla="*/ 9 w 122"/>
                <a:gd name="T47" fmla="*/ 113 h 171"/>
                <a:gd name="T48" fmla="*/ 14 w 122"/>
                <a:gd name="T49" fmla="*/ 123 h 171"/>
                <a:gd name="T50" fmla="*/ 20 w 122"/>
                <a:gd name="T51" fmla="*/ 133 h 171"/>
                <a:gd name="T52" fmla="*/ 26 w 122"/>
                <a:gd name="T53" fmla="*/ 143 h 171"/>
                <a:gd name="T54" fmla="*/ 34 w 122"/>
                <a:gd name="T55" fmla="*/ 151 h 171"/>
                <a:gd name="T56" fmla="*/ 41 w 122"/>
                <a:gd name="T57" fmla="*/ 158 h 171"/>
                <a:gd name="T58" fmla="*/ 49 w 122"/>
                <a:gd name="T59" fmla="*/ 163 h 171"/>
                <a:gd name="T60" fmla="*/ 58 w 122"/>
                <a:gd name="T61" fmla="*/ 167 h 171"/>
                <a:gd name="T62" fmla="*/ 66 w 122"/>
                <a:gd name="T63" fmla="*/ 170 h 171"/>
                <a:gd name="T64" fmla="*/ 74 w 122"/>
                <a:gd name="T65" fmla="*/ 170 h 171"/>
                <a:gd name="T66" fmla="*/ 82 w 122"/>
                <a:gd name="T67" fmla="*/ 169 h 171"/>
                <a:gd name="T68" fmla="*/ 90 w 122"/>
                <a:gd name="T69" fmla="*/ 167 h 171"/>
                <a:gd name="T70" fmla="*/ 97 w 122"/>
                <a:gd name="T71" fmla="*/ 162 h 171"/>
                <a:gd name="T72" fmla="*/ 103 w 122"/>
                <a:gd name="T73" fmla="*/ 156 h 171"/>
                <a:gd name="T74" fmla="*/ 109 w 122"/>
                <a:gd name="T75" fmla="*/ 149 h 171"/>
                <a:gd name="T76" fmla="*/ 114 w 122"/>
                <a:gd name="T77" fmla="*/ 141 h 171"/>
                <a:gd name="T78" fmla="*/ 117 w 122"/>
                <a:gd name="T79" fmla="*/ 132 h 171"/>
                <a:gd name="T80" fmla="*/ 120 w 122"/>
                <a:gd name="T81" fmla="*/ 121 h 171"/>
                <a:gd name="T82" fmla="*/ 121 w 122"/>
                <a:gd name="T83" fmla="*/ 110 h 171"/>
                <a:gd name="T84" fmla="*/ 121 w 122"/>
                <a:gd name="T85" fmla="*/ 99 h 171"/>
                <a:gd name="T86" fmla="*/ 120 w 122"/>
                <a:gd name="T87" fmla="*/ 87 h 171"/>
                <a:gd name="T88" fmla="*/ 117 w 122"/>
                <a:gd name="T89" fmla="*/ 75 h 1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2"/>
                <a:gd name="T136" fmla="*/ 0 h 171"/>
                <a:gd name="T137" fmla="*/ 122 w 122"/>
                <a:gd name="T138" fmla="*/ 171 h 1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6234" name="Group 85"/>
            <p:cNvGrpSpPr>
              <a:grpSpLocks/>
            </p:cNvGrpSpPr>
            <p:nvPr/>
          </p:nvGrpSpPr>
          <p:grpSpPr bwMode="auto">
            <a:xfrm>
              <a:off x="3745" y="1204"/>
              <a:ext cx="77" cy="42"/>
              <a:chOff x="3745" y="1204"/>
              <a:chExt cx="77" cy="42"/>
            </a:xfrm>
          </p:grpSpPr>
          <p:sp>
            <p:nvSpPr>
              <p:cNvPr id="66360" name="Freeform 86"/>
              <p:cNvSpPr>
                <a:spLocks/>
              </p:cNvSpPr>
              <p:nvPr/>
            </p:nvSpPr>
            <p:spPr bwMode="auto">
              <a:xfrm>
                <a:off x="3745" y="1208"/>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361" name="Line 87"/>
              <p:cNvSpPr>
                <a:spLocks noChangeShapeType="1"/>
              </p:cNvSpPr>
              <p:nvPr/>
            </p:nvSpPr>
            <p:spPr bwMode="auto">
              <a:xfrm flipH="1" flipV="1">
                <a:off x="3765" y="1231"/>
                <a:ext cx="12" cy="5"/>
              </a:xfrm>
              <a:prstGeom prst="line">
                <a:avLst/>
              </a:prstGeom>
              <a:noFill/>
              <a:ln w="12700">
                <a:solidFill>
                  <a:srgbClr val="000000"/>
                </a:solidFill>
                <a:round/>
                <a:headEnd/>
                <a:tailEnd/>
              </a:ln>
            </p:spPr>
            <p:txBody>
              <a:bodyPr wrap="none" anchor="ctr"/>
              <a:lstStyle/>
              <a:p>
                <a:endParaRPr lang="en-US"/>
              </a:p>
            </p:txBody>
          </p:sp>
          <p:sp>
            <p:nvSpPr>
              <p:cNvPr id="66362" name="Line 88"/>
              <p:cNvSpPr>
                <a:spLocks noChangeShapeType="1"/>
              </p:cNvSpPr>
              <p:nvPr/>
            </p:nvSpPr>
            <p:spPr bwMode="auto">
              <a:xfrm flipH="1" flipV="1">
                <a:off x="3779" y="1224"/>
                <a:ext cx="12" cy="5"/>
              </a:xfrm>
              <a:prstGeom prst="line">
                <a:avLst/>
              </a:prstGeom>
              <a:noFill/>
              <a:ln w="12700">
                <a:solidFill>
                  <a:srgbClr val="000000"/>
                </a:solidFill>
                <a:round/>
                <a:headEnd/>
                <a:tailEnd/>
              </a:ln>
            </p:spPr>
            <p:txBody>
              <a:bodyPr wrap="none" anchor="ctr"/>
              <a:lstStyle/>
              <a:p>
                <a:endParaRPr lang="en-US"/>
              </a:p>
            </p:txBody>
          </p:sp>
          <p:sp>
            <p:nvSpPr>
              <p:cNvPr id="66363" name="Line 89"/>
              <p:cNvSpPr>
                <a:spLocks noChangeShapeType="1"/>
              </p:cNvSpPr>
              <p:nvPr/>
            </p:nvSpPr>
            <p:spPr bwMode="auto">
              <a:xfrm flipH="1" flipV="1">
                <a:off x="3749" y="1237"/>
                <a:ext cx="12" cy="5"/>
              </a:xfrm>
              <a:prstGeom prst="line">
                <a:avLst/>
              </a:prstGeom>
              <a:noFill/>
              <a:ln w="12700">
                <a:solidFill>
                  <a:srgbClr val="000000"/>
                </a:solidFill>
                <a:round/>
                <a:headEnd/>
                <a:tailEnd/>
              </a:ln>
            </p:spPr>
            <p:txBody>
              <a:bodyPr wrap="none" anchor="ctr"/>
              <a:lstStyle/>
              <a:p>
                <a:endParaRPr lang="en-US"/>
              </a:p>
            </p:txBody>
          </p:sp>
          <p:sp>
            <p:nvSpPr>
              <p:cNvPr id="66364" name="Freeform 90"/>
              <p:cNvSpPr>
                <a:spLocks/>
              </p:cNvSpPr>
              <p:nvPr/>
            </p:nvSpPr>
            <p:spPr bwMode="auto">
              <a:xfrm>
                <a:off x="3789" y="1204"/>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sp>
          <p:nvSpPr>
            <p:cNvPr id="66235" name="Freeform 91"/>
            <p:cNvSpPr>
              <a:spLocks/>
            </p:cNvSpPr>
            <p:nvPr/>
          </p:nvSpPr>
          <p:spPr bwMode="auto">
            <a:xfrm>
              <a:off x="3769" y="1244"/>
              <a:ext cx="75" cy="38"/>
            </a:xfrm>
            <a:custGeom>
              <a:avLst/>
              <a:gdLst>
                <a:gd name="T0" fmla="*/ 71 w 75"/>
                <a:gd name="T1" fmla="*/ 0 h 38"/>
                <a:gd name="T2" fmla="*/ 0 w 75"/>
                <a:gd name="T3" fmla="*/ 31 h 38"/>
                <a:gd name="T4" fmla="*/ 0 w 75"/>
                <a:gd name="T5" fmla="*/ 35 h 38"/>
                <a:gd name="T6" fmla="*/ 3 w 75"/>
                <a:gd name="T7" fmla="*/ 37 h 38"/>
                <a:gd name="T8" fmla="*/ 74 w 75"/>
                <a:gd name="T9" fmla="*/ 6 h 38"/>
                <a:gd name="T10" fmla="*/ 74 w 75"/>
                <a:gd name="T11" fmla="*/ 3 h 38"/>
                <a:gd name="T12" fmla="*/ 71 w 75"/>
                <a:gd name="T13" fmla="*/ 0 h 38"/>
                <a:gd name="T14" fmla="*/ 0 60000 65536"/>
                <a:gd name="T15" fmla="*/ 0 60000 65536"/>
                <a:gd name="T16" fmla="*/ 0 60000 65536"/>
                <a:gd name="T17" fmla="*/ 0 60000 65536"/>
                <a:gd name="T18" fmla="*/ 0 60000 65536"/>
                <a:gd name="T19" fmla="*/ 0 60000 65536"/>
                <a:gd name="T20" fmla="*/ 0 60000 65536"/>
                <a:gd name="T21" fmla="*/ 0 w 75"/>
                <a:gd name="T22" fmla="*/ 0 h 38"/>
                <a:gd name="T23" fmla="*/ 75 w 7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236" name="Freeform 92"/>
            <p:cNvSpPr>
              <a:spLocks/>
            </p:cNvSpPr>
            <p:nvPr/>
          </p:nvSpPr>
          <p:spPr bwMode="auto">
            <a:xfrm>
              <a:off x="3813" y="1240"/>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nvGrpSpPr>
            <p:cNvPr id="66237" name="Group 93"/>
            <p:cNvGrpSpPr>
              <a:grpSpLocks/>
            </p:cNvGrpSpPr>
            <p:nvPr/>
          </p:nvGrpSpPr>
          <p:grpSpPr bwMode="auto">
            <a:xfrm>
              <a:off x="3777" y="1294"/>
              <a:ext cx="77" cy="42"/>
              <a:chOff x="3777" y="1294"/>
              <a:chExt cx="77" cy="42"/>
            </a:xfrm>
          </p:grpSpPr>
          <p:sp>
            <p:nvSpPr>
              <p:cNvPr id="66355" name="Freeform 94"/>
              <p:cNvSpPr>
                <a:spLocks/>
              </p:cNvSpPr>
              <p:nvPr/>
            </p:nvSpPr>
            <p:spPr bwMode="auto">
              <a:xfrm>
                <a:off x="3777" y="1297"/>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356" name="Line 95"/>
              <p:cNvSpPr>
                <a:spLocks noChangeShapeType="1"/>
              </p:cNvSpPr>
              <p:nvPr/>
            </p:nvSpPr>
            <p:spPr bwMode="auto">
              <a:xfrm flipH="1" flipV="1">
                <a:off x="3797" y="1321"/>
                <a:ext cx="12" cy="5"/>
              </a:xfrm>
              <a:prstGeom prst="line">
                <a:avLst/>
              </a:prstGeom>
              <a:noFill/>
              <a:ln w="12700">
                <a:solidFill>
                  <a:srgbClr val="000000"/>
                </a:solidFill>
                <a:round/>
                <a:headEnd/>
                <a:tailEnd/>
              </a:ln>
            </p:spPr>
            <p:txBody>
              <a:bodyPr wrap="none" anchor="ctr"/>
              <a:lstStyle/>
              <a:p>
                <a:endParaRPr lang="en-US"/>
              </a:p>
            </p:txBody>
          </p:sp>
          <p:sp>
            <p:nvSpPr>
              <p:cNvPr id="66357" name="Line 96"/>
              <p:cNvSpPr>
                <a:spLocks noChangeShapeType="1"/>
              </p:cNvSpPr>
              <p:nvPr/>
            </p:nvSpPr>
            <p:spPr bwMode="auto">
              <a:xfrm flipH="1" flipV="1">
                <a:off x="3811" y="1314"/>
                <a:ext cx="11" cy="6"/>
              </a:xfrm>
              <a:prstGeom prst="line">
                <a:avLst/>
              </a:prstGeom>
              <a:noFill/>
              <a:ln w="12700">
                <a:solidFill>
                  <a:srgbClr val="000000"/>
                </a:solidFill>
                <a:round/>
                <a:headEnd/>
                <a:tailEnd/>
              </a:ln>
            </p:spPr>
            <p:txBody>
              <a:bodyPr wrap="none" anchor="ctr"/>
              <a:lstStyle/>
              <a:p>
                <a:endParaRPr lang="en-US"/>
              </a:p>
            </p:txBody>
          </p:sp>
          <p:sp>
            <p:nvSpPr>
              <p:cNvPr id="66358" name="Line 97"/>
              <p:cNvSpPr>
                <a:spLocks noChangeShapeType="1"/>
              </p:cNvSpPr>
              <p:nvPr/>
            </p:nvSpPr>
            <p:spPr bwMode="auto">
              <a:xfrm flipH="1" flipV="1">
                <a:off x="3781" y="1327"/>
                <a:ext cx="12" cy="5"/>
              </a:xfrm>
              <a:prstGeom prst="line">
                <a:avLst/>
              </a:prstGeom>
              <a:noFill/>
              <a:ln w="12700">
                <a:solidFill>
                  <a:srgbClr val="000000"/>
                </a:solidFill>
                <a:round/>
                <a:headEnd/>
                <a:tailEnd/>
              </a:ln>
            </p:spPr>
            <p:txBody>
              <a:bodyPr wrap="none" anchor="ctr"/>
              <a:lstStyle/>
              <a:p>
                <a:endParaRPr lang="en-US"/>
              </a:p>
            </p:txBody>
          </p:sp>
          <p:sp>
            <p:nvSpPr>
              <p:cNvPr id="66359" name="Freeform 98"/>
              <p:cNvSpPr>
                <a:spLocks/>
              </p:cNvSpPr>
              <p:nvPr/>
            </p:nvSpPr>
            <p:spPr bwMode="auto">
              <a:xfrm>
                <a:off x="3821" y="1294"/>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sp>
          <p:nvSpPr>
            <p:cNvPr id="66238" name="Freeform 99"/>
            <p:cNvSpPr>
              <a:spLocks/>
            </p:cNvSpPr>
            <p:nvPr/>
          </p:nvSpPr>
          <p:spPr bwMode="auto">
            <a:xfrm>
              <a:off x="3721" y="1196"/>
              <a:ext cx="120" cy="169"/>
            </a:xfrm>
            <a:custGeom>
              <a:avLst/>
              <a:gdLst>
                <a:gd name="T0" fmla="*/ 110 w 120"/>
                <a:gd name="T1" fmla="*/ 57 h 169"/>
                <a:gd name="T2" fmla="*/ 103 w 120"/>
                <a:gd name="T3" fmla="*/ 41 h 169"/>
                <a:gd name="T4" fmla="*/ 93 w 120"/>
                <a:gd name="T5" fmla="*/ 27 h 169"/>
                <a:gd name="T6" fmla="*/ 82 w 120"/>
                <a:gd name="T7" fmla="*/ 16 h 169"/>
                <a:gd name="T8" fmla="*/ 70 w 120"/>
                <a:gd name="T9" fmla="*/ 7 h 169"/>
                <a:gd name="T10" fmla="*/ 58 w 120"/>
                <a:gd name="T11" fmla="*/ 2 h 169"/>
                <a:gd name="T12" fmla="*/ 46 w 120"/>
                <a:gd name="T13" fmla="*/ 0 h 169"/>
                <a:gd name="T14" fmla="*/ 34 w 120"/>
                <a:gd name="T15" fmla="*/ 2 h 169"/>
                <a:gd name="T16" fmla="*/ 24 w 120"/>
                <a:gd name="T17" fmla="*/ 8 h 169"/>
                <a:gd name="T18" fmla="*/ 14 w 120"/>
                <a:gd name="T19" fmla="*/ 17 h 169"/>
                <a:gd name="T20" fmla="*/ 7 w 120"/>
                <a:gd name="T21" fmla="*/ 29 h 169"/>
                <a:gd name="T22" fmla="*/ 2 w 120"/>
                <a:gd name="T23" fmla="*/ 43 h 169"/>
                <a:gd name="T24" fmla="*/ 0 w 120"/>
                <a:gd name="T25" fmla="*/ 59 h 169"/>
                <a:gd name="T26" fmla="*/ 1 w 120"/>
                <a:gd name="T27" fmla="*/ 76 h 169"/>
                <a:gd name="T28" fmla="*/ 4 w 120"/>
                <a:gd name="T29" fmla="*/ 94 h 169"/>
                <a:gd name="T30" fmla="*/ 9 w 120"/>
                <a:gd name="T31" fmla="*/ 111 h 169"/>
                <a:gd name="T32" fmla="*/ 16 w 120"/>
                <a:gd name="T33" fmla="*/ 127 h 169"/>
                <a:gd name="T34" fmla="*/ 26 w 120"/>
                <a:gd name="T35" fmla="*/ 141 h 169"/>
                <a:gd name="T36" fmla="*/ 37 w 120"/>
                <a:gd name="T37" fmla="*/ 152 h 169"/>
                <a:gd name="T38" fmla="*/ 49 w 120"/>
                <a:gd name="T39" fmla="*/ 161 h 169"/>
                <a:gd name="T40" fmla="*/ 61 w 120"/>
                <a:gd name="T41" fmla="*/ 166 h 169"/>
                <a:gd name="T42" fmla="*/ 73 w 120"/>
                <a:gd name="T43" fmla="*/ 168 h 169"/>
                <a:gd name="T44" fmla="*/ 85 w 120"/>
                <a:gd name="T45" fmla="*/ 166 h 169"/>
                <a:gd name="T46" fmla="*/ 95 w 120"/>
                <a:gd name="T47" fmla="*/ 160 h 169"/>
                <a:gd name="T48" fmla="*/ 105 w 120"/>
                <a:gd name="T49" fmla="*/ 151 h 169"/>
                <a:gd name="T50" fmla="*/ 112 w 120"/>
                <a:gd name="T51" fmla="*/ 139 h 169"/>
                <a:gd name="T52" fmla="*/ 117 w 120"/>
                <a:gd name="T53" fmla="*/ 125 h 169"/>
                <a:gd name="T54" fmla="*/ 119 w 120"/>
                <a:gd name="T55" fmla="*/ 109 h 169"/>
                <a:gd name="T56" fmla="*/ 118 w 120"/>
                <a:gd name="T57" fmla="*/ 92 h 169"/>
                <a:gd name="T58" fmla="*/ 115 w 120"/>
                <a:gd name="T59" fmla="*/ 74 h 169"/>
                <a:gd name="T60" fmla="*/ 112 w 120"/>
                <a:gd name="T61" fmla="*/ 75 h 169"/>
                <a:gd name="T62" fmla="*/ 115 w 120"/>
                <a:gd name="T63" fmla="*/ 92 h 169"/>
                <a:gd name="T64" fmla="*/ 116 w 120"/>
                <a:gd name="T65" fmla="*/ 106 h 169"/>
                <a:gd name="T66" fmla="*/ 113 w 120"/>
                <a:gd name="T67" fmla="*/ 124 h 169"/>
                <a:gd name="T68" fmla="*/ 109 w 120"/>
                <a:gd name="T69" fmla="*/ 138 h 169"/>
                <a:gd name="T70" fmla="*/ 102 w 120"/>
                <a:gd name="T71" fmla="*/ 149 h 169"/>
                <a:gd name="T72" fmla="*/ 93 w 120"/>
                <a:gd name="T73" fmla="*/ 157 h 169"/>
                <a:gd name="T74" fmla="*/ 84 w 120"/>
                <a:gd name="T75" fmla="*/ 163 h 169"/>
                <a:gd name="T76" fmla="*/ 73 w 120"/>
                <a:gd name="T77" fmla="*/ 165 h 169"/>
                <a:gd name="T78" fmla="*/ 62 w 120"/>
                <a:gd name="T79" fmla="*/ 163 h 169"/>
                <a:gd name="T80" fmla="*/ 50 w 120"/>
                <a:gd name="T81" fmla="*/ 158 h 169"/>
                <a:gd name="T82" fmla="*/ 39 w 120"/>
                <a:gd name="T83" fmla="*/ 150 h 169"/>
                <a:gd name="T84" fmla="*/ 28 w 120"/>
                <a:gd name="T85" fmla="*/ 139 h 169"/>
                <a:gd name="T86" fmla="*/ 19 w 120"/>
                <a:gd name="T87" fmla="*/ 125 h 169"/>
                <a:gd name="T88" fmla="*/ 12 w 120"/>
                <a:gd name="T89" fmla="*/ 110 h 169"/>
                <a:gd name="T90" fmla="*/ 7 w 120"/>
                <a:gd name="T91" fmla="*/ 93 h 169"/>
                <a:gd name="T92" fmla="*/ 4 w 120"/>
                <a:gd name="T93" fmla="*/ 76 h 169"/>
                <a:gd name="T94" fmla="*/ 3 w 120"/>
                <a:gd name="T95" fmla="*/ 62 h 169"/>
                <a:gd name="T96" fmla="*/ 6 w 120"/>
                <a:gd name="T97" fmla="*/ 44 h 169"/>
                <a:gd name="T98" fmla="*/ 10 w 120"/>
                <a:gd name="T99" fmla="*/ 30 h 169"/>
                <a:gd name="T100" fmla="*/ 17 w 120"/>
                <a:gd name="T101" fmla="*/ 19 h 169"/>
                <a:gd name="T102" fmla="*/ 26 w 120"/>
                <a:gd name="T103" fmla="*/ 11 h 169"/>
                <a:gd name="T104" fmla="*/ 35 w 120"/>
                <a:gd name="T105" fmla="*/ 5 h 169"/>
                <a:gd name="T106" fmla="*/ 46 w 120"/>
                <a:gd name="T107" fmla="*/ 3 h 169"/>
                <a:gd name="T108" fmla="*/ 57 w 120"/>
                <a:gd name="T109" fmla="*/ 5 h 169"/>
                <a:gd name="T110" fmla="*/ 69 w 120"/>
                <a:gd name="T111" fmla="*/ 10 h 169"/>
                <a:gd name="T112" fmla="*/ 80 w 120"/>
                <a:gd name="T113" fmla="*/ 18 h 169"/>
                <a:gd name="T114" fmla="*/ 91 w 120"/>
                <a:gd name="T115" fmla="*/ 29 h 169"/>
                <a:gd name="T116" fmla="*/ 100 w 120"/>
                <a:gd name="T117" fmla="*/ 43 h 169"/>
                <a:gd name="T118" fmla="*/ 107 w 120"/>
                <a:gd name="T119" fmla="*/ 58 h 169"/>
                <a:gd name="T120" fmla="*/ 114 w 120"/>
                <a:gd name="T121" fmla="*/ 68 h 1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169"/>
                <a:gd name="T185" fmla="*/ 120 w 120"/>
                <a:gd name="T186" fmla="*/ 169 h 16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p:spPr>
          <p:txBody>
            <a:bodyPr/>
            <a:lstStyle/>
            <a:p>
              <a:endParaRPr lang="en-US"/>
            </a:p>
          </p:txBody>
        </p:sp>
        <p:grpSp>
          <p:nvGrpSpPr>
            <p:cNvPr id="66239" name="Group 100"/>
            <p:cNvGrpSpPr>
              <a:grpSpLocks/>
            </p:cNvGrpSpPr>
            <p:nvPr/>
          </p:nvGrpSpPr>
          <p:grpSpPr bwMode="auto">
            <a:xfrm>
              <a:off x="3711" y="1322"/>
              <a:ext cx="78" cy="42"/>
              <a:chOff x="3711" y="1322"/>
              <a:chExt cx="78" cy="42"/>
            </a:xfrm>
          </p:grpSpPr>
          <p:sp>
            <p:nvSpPr>
              <p:cNvPr id="66350" name="Freeform 101"/>
              <p:cNvSpPr>
                <a:spLocks/>
              </p:cNvSpPr>
              <p:nvPr/>
            </p:nvSpPr>
            <p:spPr bwMode="auto">
              <a:xfrm>
                <a:off x="3711" y="1325"/>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351" name="Line 102"/>
              <p:cNvSpPr>
                <a:spLocks noChangeShapeType="1"/>
              </p:cNvSpPr>
              <p:nvPr/>
            </p:nvSpPr>
            <p:spPr bwMode="auto">
              <a:xfrm flipH="1" flipV="1">
                <a:off x="3731" y="1348"/>
                <a:ext cx="12" cy="5"/>
              </a:xfrm>
              <a:prstGeom prst="line">
                <a:avLst/>
              </a:prstGeom>
              <a:noFill/>
              <a:ln w="12700">
                <a:solidFill>
                  <a:srgbClr val="000000"/>
                </a:solidFill>
                <a:round/>
                <a:headEnd/>
                <a:tailEnd/>
              </a:ln>
            </p:spPr>
            <p:txBody>
              <a:bodyPr wrap="none" anchor="ctr"/>
              <a:lstStyle/>
              <a:p>
                <a:endParaRPr lang="en-US"/>
              </a:p>
            </p:txBody>
          </p:sp>
          <p:sp>
            <p:nvSpPr>
              <p:cNvPr id="66352" name="Line 103"/>
              <p:cNvSpPr>
                <a:spLocks noChangeShapeType="1"/>
              </p:cNvSpPr>
              <p:nvPr/>
            </p:nvSpPr>
            <p:spPr bwMode="auto">
              <a:xfrm flipH="1" flipV="1">
                <a:off x="3745" y="1342"/>
                <a:ext cx="12" cy="5"/>
              </a:xfrm>
              <a:prstGeom prst="line">
                <a:avLst/>
              </a:prstGeom>
              <a:noFill/>
              <a:ln w="12700">
                <a:solidFill>
                  <a:srgbClr val="000000"/>
                </a:solidFill>
                <a:round/>
                <a:headEnd/>
                <a:tailEnd/>
              </a:ln>
            </p:spPr>
            <p:txBody>
              <a:bodyPr wrap="none" anchor="ctr"/>
              <a:lstStyle/>
              <a:p>
                <a:endParaRPr lang="en-US"/>
              </a:p>
            </p:txBody>
          </p:sp>
          <p:sp>
            <p:nvSpPr>
              <p:cNvPr id="66353" name="Line 104"/>
              <p:cNvSpPr>
                <a:spLocks noChangeShapeType="1"/>
              </p:cNvSpPr>
              <p:nvPr/>
            </p:nvSpPr>
            <p:spPr bwMode="auto">
              <a:xfrm flipH="1" flipV="1">
                <a:off x="3715" y="1355"/>
                <a:ext cx="12" cy="5"/>
              </a:xfrm>
              <a:prstGeom prst="line">
                <a:avLst/>
              </a:prstGeom>
              <a:noFill/>
              <a:ln w="12700">
                <a:solidFill>
                  <a:srgbClr val="000000"/>
                </a:solidFill>
                <a:round/>
                <a:headEnd/>
                <a:tailEnd/>
              </a:ln>
            </p:spPr>
            <p:txBody>
              <a:bodyPr wrap="none" anchor="ctr"/>
              <a:lstStyle/>
              <a:p>
                <a:endParaRPr lang="en-US"/>
              </a:p>
            </p:txBody>
          </p:sp>
          <p:sp>
            <p:nvSpPr>
              <p:cNvPr id="66354" name="Freeform 105"/>
              <p:cNvSpPr>
                <a:spLocks/>
              </p:cNvSpPr>
              <p:nvPr/>
            </p:nvSpPr>
            <p:spPr bwMode="auto">
              <a:xfrm>
                <a:off x="3755" y="1322"/>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240" name="Group 106"/>
            <p:cNvGrpSpPr>
              <a:grpSpLocks/>
            </p:cNvGrpSpPr>
            <p:nvPr/>
          </p:nvGrpSpPr>
          <p:grpSpPr bwMode="auto">
            <a:xfrm>
              <a:off x="3703" y="1196"/>
              <a:ext cx="77" cy="41"/>
              <a:chOff x="3703" y="1196"/>
              <a:chExt cx="77" cy="41"/>
            </a:xfrm>
          </p:grpSpPr>
          <p:sp>
            <p:nvSpPr>
              <p:cNvPr id="66345" name="Freeform 107"/>
              <p:cNvSpPr>
                <a:spLocks/>
              </p:cNvSpPr>
              <p:nvPr/>
            </p:nvSpPr>
            <p:spPr bwMode="auto">
              <a:xfrm>
                <a:off x="3703" y="1199"/>
                <a:ext cx="75" cy="38"/>
              </a:xfrm>
              <a:custGeom>
                <a:avLst/>
                <a:gdLst>
                  <a:gd name="T0" fmla="*/ 71 w 75"/>
                  <a:gd name="T1" fmla="*/ 0 h 38"/>
                  <a:gd name="T2" fmla="*/ 0 w 75"/>
                  <a:gd name="T3" fmla="*/ 31 h 38"/>
                  <a:gd name="T4" fmla="*/ 0 w 75"/>
                  <a:gd name="T5" fmla="*/ 35 h 38"/>
                  <a:gd name="T6" fmla="*/ 3 w 75"/>
                  <a:gd name="T7" fmla="*/ 37 h 38"/>
                  <a:gd name="T8" fmla="*/ 74 w 75"/>
                  <a:gd name="T9" fmla="*/ 6 h 38"/>
                  <a:gd name="T10" fmla="*/ 73 w 75"/>
                  <a:gd name="T11" fmla="*/ 3 h 38"/>
                  <a:gd name="T12" fmla="*/ 71 w 75"/>
                  <a:gd name="T13" fmla="*/ 0 h 38"/>
                  <a:gd name="T14" fmla="*/ 0 60000 65536"/>
                  <a:gd name="T15" fmla="*/ 0 60000 65536"/>
                  <a:gd name="T16" fmla="*/ 0 60000 65536"/>
                  <a:gd name="T17" fmla="*/ 0 60000 65536"/>
                  <a:gd name="T18" fmla="*/ 0 60000 65536"/>
                  <a:gd name="T19" fmla="*/ 0 60000 65536"/>
                  <a:gd name="T20" fmla="*/ 0 60000 65536"/>
                  <a:gd name="T21" fmla="*/ 0 w 75"/>
                  <a:gd name="T22" fmla="*/ 0 h 38"/>
                  <a:gd name="T23" fmla="*/ 75 w 7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346" name="Line 108"/>
              <p:cNvSpPr>
                <a:spLocks noChangeShapeType="1"/>
              </p:cNvSpPr>
              <p:nvPr/>
            </p:nvSpPr>
            <p:spPr bwMode="auto">
              <a:xfrm flipH="1" flipV="1">
                <a:off x="3723" y="1222"/>
                <a:ext cx="11" cy="6"/>
              </a:xfrm>
              <a:prstGeom prst="line">
                <a:avLst/>
              </a:prstGeom>
              <a:noFill/>
              <a:ln w="12700">
                <a:solidFill>
                  <a:srgbClr val="000000"/>
                </a:solidFill>
                <a:round/>
                <a:headEnd/>
                <a:tailEnd/>
              </a:ln>
            </p:spPr>
            <p:txBody>
              <a:bodyPr wrap="none" anchor="ctr"/>
              <a:lstStyle/>
              <a:p>
                <a:endParaRPr lang="en-US"/>
              </a:p>
            </p:txBody>
          </p:sp>
          <p:sp>
            <p:nvSpPr>
              <p:cNvPr id="66347" name="Line 109"/>
              <p:cNvSpPr>
                <a:spLocks noChangeShapeType="1"/>
              </p:cNvSpPr>
              <p:nvPr/>
            </p:nvSpPr>
            <p:spPr bwMode="auto">
              <a:xfrm flipH="1" flipV="1">
                <a:off x="3737" y="1216"/>
                <a:ext cx="12" cy="4"/>
              </a:xfrm>
              <a:prstGeom prst="line">
                <a:avLst/>
              </a:prstGeom>
              <a:noFill/>
              <a:ln w="12700">
                <a:solidFill>
                  <a:srgbClr val="000000"/>
                </a:solidFill>
                <a:round/>
                <a:headEnd/>
                <a:tailEnd/>
              </a:ln>
            </p:spPr>
            <p:txBody>
              <a:bodyPr wrap="none" anchor="ctr"/>
              <a:lstStyle/>
              <a:p>
                <a:endParaRPr lang="en-US"/>
              </a:p>
            </p:txBody>
          </p:sp>
          <p:sp>
            <p:nvSpPr>
              <p:cNvPr id="66348" name="Line 110"/>
              <p:cNvSpPr>
                <a:spLocks noChangeShapeType="1"/>
              </p:cNvSpPr>
              <p:nvPr/>
            </p:nvSpPr>
            <p:spPr bwMode="auto">
              <a:xfrm flipH="1" flipV="1">
                <a:off x="3707" y="1228"/>
                <a:ext cx="12" cy="5"/>
              </a:xfrm>
              <a:prstGeom prst="line">
                <a:avLst/>
              </a:prstGeom>
              <a:noFill/>
              <a:ln w="12700">
                <a:solidFill>
                  <a:srgbClr val="000000"/>
                </a:solidFill>
                <a:round/>
                <a:headEnd/>
                <a:tailEnd/>
              </a:ln>
            </p:spPr>
            <p:txBody>
              <a:bodyPr wrap="none" anchor="ctr"/>
              <a:lstStyle/>
              <a:p>
                <a:endParaRPr lang="en-US"/>
              </a:p>
            </p:txBody>
          </p:sp>
          <p:sp>
            <p:nvSpPr>
              <p:cNvPr id="66349" name="Freeform 111"/>
              <p:cNvSpPr>
                <a:spLocks/>
              </p:cNvSpPr>
              <p:nvPr/>
            </p:nvSpPr>
            <p:spPr bwMode="auto">
              <a:xfrm>
                <a:off x="3747" y="1196"/>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241" name="Group 112"/>
            <p:cNvGrpSpPr>
              <a:grpSpLocks/>
            </p:cNvGrpSpPr>
            <p:nvPr/>
          </p:nvGrpSpPr>
          <p:grpSpPr bwMode="auto">
            <a:xfrm>
              <a:off x="3752" y="1336"/>
              <a:ext cx="78" cy="41"/>
              <a:chOff x="3752" y="1336"/>
              <a:chExt cx="78" cy="41"/>
            </a:xfrm>
          </p:grpSpPr>
          <p:sp>
            <p:nvSpPr>
              <p:cNvPr id="66340" name="Freeform 113"/>
              <p:cNvSpPr>
                <a:spLocks/>
              </p:cNvSpPr>
              <p:nvPr/>
            </p:nvSpPr>
            <p:spPr bwMode="auto">
              <a:xfrm>
                <a:off x="3752" y="1339"/>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341" name="Line 114"/>
              <p:cNvSpPr>
                <a:spLocks noChangeShapeType="1"/>
              </p:cNvSpPr>
              <p:nvPr/>
            </p:nvSpPr>
            <p:spPr bwMode="auto">
              <a:xfrm flipH="1" flipV="1">
                <a:off x="3772" y="1362"/>
                <a:ext cx="12" cy="6"/>
              </a:xfrm>
              <a:prstGeom prst="line">
                <a:avLst/>
              </a:prstGeom>
              <a:noFill/>
              <a:ln w="12700">
                <a:solidFill>
                  <a:srgbClr val="000000"/>
                </a:solidFill>
                <a:round/>
                <a:headEnd/>
                <a:tailEnd/>
              </a:ln>
            </p:spPr>
            <p:txBody>
              <a:bodyPr wrap="none" anchor="ctr"/>
              <a:lstStyle/>
              <a:p>
                <a:endParaRPr lang="en-US"/>
              </a:p>
            </p:txBody>
          </p:sp>
          <p:sp>
            <p:nvSpPr>
              <p:cNvPr id="66342" name="Line 115"/>
              <p:cNvSpPr>
                <a:spLocks noChangeShapeType="1"/>
              </p:cNvSpPr>
              <p:nvPr/>
            </p:nvSpPr>
            <p:spPr bwMode="auto">
              <a:xfrm flipH="1" flipV="1">
                <a:off x="3786" y="1356"/>
                <a:ext cx="12" cy="4"/>
              </a:xfrm>
              <a:prstGeom prst="line">
                <a:avLst/>
              </a:prstGeom>
              <a:noFill/>
              <a:ln w="12700">
                <a:solidFill>
                  <a:srgbClr val="000000"/>
                </a:solidFill>
                <a:round/>
                <a:headEnd/>
                <a:tailEnd/>
              </a:ln>
            </p:spPr>
            <p:txBody>
              <a:bodyPr wrap="none" anchor="ctr"/>
              <a:lstStyle/>
              <a:p>
                <a:endParaRPr lang="en-US"/>
              </a:p>
            </p:txBody>
          </p:sp>
          <p:sp>
            <p:nvSpPr>
              <p:cNvPr id="66343" name="Line 116"/>
              <p:cNvSpPr>
                <a:spLocks noChangeShapeType="1"/>
              </p:cNvSpPr>
              <p:nvPr/>
            </p:nvSpPr>
            <p:spPr bwMode="auto">
              <a:xfrm flipH="1" flipV="1">
                <a:off x="3757" y="1368"/>
                <a:ext cx="11" cy="5"/>
              </a:xfrm>
              <a:prstGeom prst="line">
                <a:avLst/>
              </a:prstGeom>
              <a:noFill/>
              <a:ln w="12700">
                <a:solidFill>
                  <a:srgbClr val="000000"/>
                </a:solidFill>
                <a:round/>
                <a:headEnd/>
                <a:tailEnd/>
              </a:ln>
            </p:spPr>
            <p:txBody>
              <a:bodyPr wrap="none" anchor="ctr"/>
              <a:lstStyle/>
              <a:p>
                <a:endParaRPr lang="en-US"/>
              </a:p>
            </p:txBody>
          </p:sp>
          <p:sp>
            <p:nvSpPr>
              <p:cNvPr id="66344" name="Freeform 117"/>
              <p:cNvSpPr>
                <a:spLocks/>
              </p:cNvSpPr>
              <p:nvPr/>
            </p:nvSpPr>
            <p:spPr bwMode="auto">
              <a:xfrm>
                <a:off x="3796" y="1336"/>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242" name="Group 118"/>
            <p:cNvGrpSpPr>
              <a:grpSpLocks/>
            </p:cNvGrpSpPr>
            <p:nvPr/>
          </p:nvGrpSpPr>
          <p:grpSpPr bwMode="auto">
            <a:xfrm>
              <a:off x="3680" y="1247"/>
              <a:ext cx="77" cy="42"/>
              <a:chOff x="3680" y="1247"/>
              <a:chExt cx="77" cy="42"/>
            </a:xfrm>
          </p:grpSpPr>
          <p:sp>
            <p:nvSpPr>
              <p:cNvPr id="66335" name="Freeform 119"/>
              <p:cNvSpPr>
                <a:spLocks/>
              </p:cNvSpPr>
              <p:nvPr/>
            </p:nvSpPr>
            <p:spPr bwMode="auto">
              <a:xfrm>
                <a:off x="3680" y="1250"/>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336" name="Line 120"/>
              <p:cNvSpPr>
                <a:spLocks noChangeShapeType="1"/>
              </p:cNvSpPr>
              <p:nvPr/>
            </p:nvSpPr>
            <p:spPr bwMode="auto">
              <a:xfrm flipH="1" flipV="1">
                <a:off x="3700" y="1273"/>
                <a:ext cx="11" cy="5"/>
              </a:xfrm>
              <a:prstGeom prst="line">
                <a:avLst/>
              </a:prstGeom>
              <a:noFill/>
              <a:ln w="12700">
                <a:solidFill>
                  <a:srgbClr val="000000"/>
                </a:solidFill>
                <a:round/>
                <a:headEnd/>
                <a:tailEnd/>
              </a:ln>
            </p:spPr>
            <p:txBody>
              <a:bodyPr wrap="none" anchor="ctr"/>
              <a:lstStyle/>
              <a:p>
                <a:endParaRPr lang="en-US"/>
              </a:p>
            </p:txBody>
          </p:sp>
          <p:sp>
            <p:nvSpPr>
              <p:cNvPr id="66337" name="Line 121"/>
              <p:cNvSpPr>
                <a:spLocks noChangeShapeType="1"/>
              </p:cNvSpPr>
              <p:nvPr/>
            </p:nvSpPr>
            <p:spPr bwMode="auto">
              <a:xfrm flipH="1" flipV="1">
                <a:off x="3714" y="1267"/>
                <a:ext cx="11" cy="5"/>
              </a:xfrm>
              <a:prstGeom prst="line">
                <a:avLst/>
              </a:prstGeom>
              <a:noFill/>
              <a:ln w="12700">
                <a:solidFill>
                  <a:srgbClr val="000000"/>
                </a:solidFill>
                <a:round/>
                <a:headEnd/>
                <a:tailEnd/>
              </a:ln>
            </p:spPr>
            <p:txBody>
              <a:bodyPr wrap="none" anchor="ctr"/>
              <a:lstStyle/>
              <a:p>
                <a:endParaRPr lang="en-US"/>
              </a:p>
            </p:txBody>
          </p:sp>
          <p:sp>
            <p:nvSpPr>
              <p:cNvPr id="66338" name="Line 122"/>
              <p:cNvSpPr>
                <a:spLocks noChangeShapeType="1"/>
              </p:cNvSpPr>
              <p:nvPr/>
            </p:nvSpPr>
            <p:spPr bwMode="auto">
              <a:xfrm flipH="1" flipV="1">
                <a:off x="3684" y="1280"/>
                <a:ext cx="12" cy="4"/>
              </a:xfrm>
              <a:prstGeom prst="line">
                <a:avLst/>
              </a:prstGeom>
              <a:noFill/>
              <a:ln w="12700">
                <a:solidFill>
                  <a:srgbClr val="000000"/>
                </a:solidFill>
                <a:round/>
                <a:headEnd/>
                <a:tailEnd/>
              </a:ln>
            </p:spPr>
            <p:txBody>
              <a:bodyPr wrap="none" anchor="ctr"/>
              <a:lstStyle/>
              <a:p>
                <a:endParaRPr lang="en-US"/>
              </a:p>
            </p:txBody>
          </p:sp>
          <p:sp>
            <p:nvSpPr>
              <p:cNvPr id="66339" name="Freeform 123"/>
              <p:cNvSpPr>
                <a:spLocks/>
              </p:cNvSpPr>
              <p:nvPr/>
            </p:nvSpPr>
            <p:spPr bwMode="auto">
              <a:xfrm>
                <a:off x="3724" y="1247"/>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243" name="Group 124"/>
            <p:cNvGrpSpPr>
              <a:grpSpLocks/>
            </p:cNvGrpSpPr>
            <p:nvPr/>
          </p:nvGrpSpPr>
          <p:grpSpPr bwMode="auto">
            <a:xfrm>
              <a:off x="3685" y="1286"/>
              <a:ext cx="78" cy="42"/>
              <a:chOff x="3685" y="1286"/>
              <a:chExt cx="78" cy="42"/>
            </a:xfrm>
          </p:grpSpPr>
          <p:sp>
            <p:nvSpPr>
              <p:cNvPr id="66330" name="Freeform 125"/>
              <p:cNvSpPr>
                <a:spLocks/>
              </p:cNvSpPr>
              <p:nvPr/>
            </p:nvSpPr>
            <p:spPr bwMode="auto">
              <a:xfrm>
                <a:off x="3685" y="1289"/>
                <a:ext cx="77" cy="39"/>
              </a:xfrm>
              <a:custGeom>
                <a:avLst/>
                <a:gdLst>
                  <a:gd name="T0" fmla="*/ 73 w 77"/>
                  <a:gd name="T1" fmla="*/ 0 h 39"/>
                  <a:gd name="T2" fmla="*/ 0 w 77"/>
                  <a:gd name="T3" fmla="*/ 32 h 39"/>
                  <a:gd name="T4" fmla="*/ 0 w 77"/>
                  <a:gd name="T5" fmla="*/ 36 h 39"/>
                  <a:gd name="T6" fmla="*/ 3 w 77"/>
                  <a:gd name="T7" fmla="*/ 38 h 39"/>
                  <a:gd name="T8" fmla="*/ 76 w 77"/>
                  <a:gd name="T9" fmla="*/ 7 h 39"/>
                  <a:gd name="T10" fmla="*/ 76 w 77"/>
                  <a:gd name="T11" fmla="*/ 3 h 39"/>
                  <a:gd name="T12" fmla="*/ 73 w 77"/>
                  <a:gd name="T13" fmla="*/ 0 h 39"/>
                  <a:gd name="T14" fmla="*/ 0 60000 65536"/>
                  <a:gd name="T15" fmla="*/ 0 60000 65536"/>
                  <a:gd name="T16" fmla="*/ 0 60000 65536"/>
                  <a:gd name="T17" fmla="*/ 0 60000 65536"/>
                  <a:gd name="T18" fmla="*/ 0 60000 65536"/>
                  <a:gd name="T19" fmla="*/ 0 60000 65536"/>
                  <a:gd name="T20" fmla="*/ 0 60000 65536"/>
                  <a:gd name="T21" fmla="*/ 0 w 77"/>
                  <a:gd name="T22" fmla="*/ 0 h 39"/>
                  <a:gd name="T23" fmla="*/ 77 w 7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331" name="Line 126"/>
              <p:cNvSpPr>
                <a:spLocks noChangeShapeType="1"/>
              </p:cNvSpPr>
              <p:nvPr/>
            </p:nvSpPr>
            <p:spPr bwMode="auto">
              <a:xfrm flipH="1" flipV="1">
                <a:off x="3705" y="1312"/>
                <a:ext cx="12" cy="5"/>
              </a:xfrm>
              <a:prstGeom prst="line">
                <a:avLst/>
              </a:prstGeom>
              <a:noFill/>
              <a:ln w="12700">
                <a:solidFill>
                  <a:srgbClr val="000000"/>
                </a:solidFill>
                <a:round/>
                <a:headEnd/>
                <a:tailEnd/>
              </a:ln>
            </p:spPr>
            <p:txBody>
              <a:bodyPr wrap="none" anchor="ctr"/>
              <a:lstStyle/>
              <a:p>
                <a:endParaRPr lang="en-US"/>
              </a:p>
            </p:txBody>
          </p:sp>
          <p:sp>
            <p:nvSpPr>
              <p:cNvPr id="66332" name="Line 127"/>
              <p:cNvSpPr>
                <a:spLocks noChangeShapeType="1"/>
              </p:cNvSpPr>
              <p:nvPr/>
            </p:nvSpPr>
            <p:spPr bwMode="auto">
              <a:xfrm flipH="1" flipV="1">
                <a:off x="3720" y="1306"/>
                <a:ext cx="12" cy="5"/>
              </a:xfrm>
              <a:prstGeom prst="line">
                <a:avLst/>
              </a:prstGeom>
              <a:noFill/>
              <a:ln w="12700">
                <a:solidFill>
                  <a:srgbClr val="000000"/>
                </a:solidFill>
                <a:round/>
                <a:headEnd/>
                <a:tailEnd/>
              </a:ln>
            </p:spPr>
            <p:txBody>
              <a:bodyPr wrap="none" anchor="ctr"/>
              <a:lstStyle/>
              <a:p>
                <a:endParaRPr lang="en-US"/>
              </a:p>
            </p:txBody>
          </p:sp>
          <p:sp>
            <p:nvSpPr>
              <p:cNvPr id="66333" name="Line 128"/>
              <p:cNvSpPr>
                <a:spLocks noChangeShapeType="1"/>
              </p:cNvSpPr>
              <p:nvPr/>
            </p:nvSpPr>
            <p:spPr bwMode="auto">
              <a:xfrm flipH="1" flipV="1">
                <a:off x="3690" y="1319"/>
                <a:ext cx="11" cy="5"/>
              </a:xfrm>
              <a:prstGeom prst="line">
                <a:avLst/>
              </a:prstGeom>
              <a:noFill/>
              <a:ln w="12700">
                <a:solidFill>
                  <a:srgbClr val="000000"/>
                </a:solidFill>
                <a:round/>
                <a:headEnd/>
                <a:tailEnd/>
              </a:ln>
            </p:spPr>
            <p:txBody>
              <a:bodyPr wrap="none" anchor="ctr"/>
              <a:lstStyle/>
              <a:p>
                <a:endParaRPr lang="en-US"/>
              </a:p>
            </p:txBody>
          </p:sp>
          <p:sp>
            <p:nvSpPr>
              <p:cNvPr id="66334" name="Freeform 129"/>
              <p:cNvSpPr>
                <a:spLocks/>
              </p:cNvSpPr>
              <p:nvPr/>
            </p:nvSpPr>
            <p:spPr bwMode="auto">
              <a:xfrm>
                <a:off x="3729" y="1286"/>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244" name="Group 130"/>
            <p:cNvGrpSpPr>
              <a:grpSpLocks/>
            </p:cNvGrpSpPr>
            <p:nvPr/>
          </p:nvGrpSpPr>
          <p:grpSpPr bwMode="auto">
            <a:xfrm>
              <a:off x="3707" y="1254"/>
              <a:ext cx="78" cy="42"/>
              <a:chOff x="3707" y="1254"/>
              <a:chExt cx="78" cy="42"/>
            </a:xfrm>
          </p:grpSpPr>
          <p:sp>
            <p:nvSpPr>
              <p:cNvPr id="66325" name="Freeform 131"/>
              <p:cNvSpPr>
                <a:spLocks/>
              </p:cNvSpPr>
              <p:nvPr/>
            </p:nvSpPr>
            <p:spPr bwMode="auto">
              <a:xfrm>
                <a:off x="3707" y="1257"/>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326" name="Line 132"/>
              <p:cNvSpPr>
                <a:spLocks noChangeShapeType="1"/>
              </p:cNvSpPr>
              <p:nvPr/>
            </p:nvSpPr>
            <p:spPr bwMode="auto">
              <a:xfrm flipH="1" flipV="1">
                <a:off x="3727" y="1280"/>
                <a:ext cx="12" cy="5"/>
              </a:xfrm>
              <a:prstGeom prst="line">
                <a:avLst/>
              </a:prstGeom>
              <a:noFill/>
              <a:ln w="12700">
                <a:solidFill>
                  <a:srgbClr val="000000"/>
                </a:solidFill>
                <a:round/>
                <a:headEnd/>
                <a:tailEnd/>
              </a:ln>
            </p:spPr>
            <p:txBody>
              <a:bodyPr wrap="none" anchor="ctr"/>
              <a:lstStyle/>
              <a:p>
                <a:endParaRPr lang="en-US"/>
              </a:p>
            </p:txBody>
          </p:sp>
          <p:sp>
            <p:nvSpPr>
              <p:cNvPr id="66327" name="Line 133"/>
              <p:cNvSpPr>
                <a:spLocks noChangeShapeType="1"/>
              </p:cNvSpPr>
              <p:nvPr/>
            </p:nvSpPr>
            <p:spPr bwMode="auto">
              <a:xfrm flipH="1" flipV="1">
                <a:off x="3741" y="1274"/>
                <a:ext cx="12" cy="5"/>
              </a:xfrm>
              <a:prstGeom prst="line">
                <a:avLst/>
              </a:prstGeom>
              <a:noFill/>
              <a:ln w="12700">
                <a:solidFill>
                  <a:srgbClr val="000000"/>
                </a:solidFill>
                <a:round/>
                <a:headEnd/>
                <a:tailEnd/>
              </a:ln>
            </p:spPr>
            <p:txBody>
              <a:bodyPr wrap="none" anchor="ctr"/>
              <a:lstStyle/>
              <a:p>
                <a:endParaRPr lang="en-US"/>
              </a:p>
            </p:txBody>
          </p:sp>
          <p:sp>
            <p:nvSpPr>
              <p:cNvPr id="66328" name="Line 134"/>
              <p:cNvSpPr>
                <a:spLocks noChangeShapeType="1"/>
              </p:cNvSpPr>
              <p:nvPr/>
            </p:nvSpPr>
            <p:spPr bwMode="auto">
              <a:xfrm flipH="1" flipV="1">
                <a:off x="3711" y="1287"/>
                <a:ext cx="12" cy="5"/>
              </a:xfrm>
              <a:prstGeom prst="line">
                <a:avLst/>
              </a:prstGeom>
              <a:noFill/>
              <a:ln w="12700">
                <a:solidFill>
                  <a:srgbClr val="000000"/>
                </a:solidFill>
                <a:round/>
                <a:headEnd/>
                <a:tailEnd/>
              </a:ln>
            </p:spPr>
            <p:txBody>
              <a:bodyPr wrap="none" anchor="ctr"/>
              <a:lstStyle/>
              <a:p>
                <a:endParaRPr lang="en-US"/>
              </a:p>
            </p:txBody>
          </p:sp>
          <p:sp>
            <p:nvSpPr>
              <p:cNvPr id="66329" name="Freeform 135"/>
              <p:cNvSpPr>
                <a:spLocks/>
              </p:cNvSpPr>
              <p:nvPr/>
            </p:nvSpPr>
            <p:spPr bwMode="auto">
              <a:xfrm>
                <a:off x="3751" y="1254"/>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245" name="Group 136"/>
            <p:cNvGrpSpPr>
              <a:grpSpLocks/>
            </p:cNvGrpSpPr>
            <p:nvPr/>
          </p:nvGrpSpPr>
          <p:grpSpPr bwMode="auto">
            <a:xfrm>
              <a:off x="3709" y="1290"/>
              <a:ext cx="77" cy="42"/>
              <a:chOff x="3709" y="1290"/>
              <a:chExt cx="77" cy="42"/>
            </a:xfrm>
          </p:grpSpPr>
          <p:sp>
            <p:nvSpPr>
              <p:cNvPr id="66320" name="Freeform 137"/>
              <p:cNvSpPr>
                <a:spLocks/>
              </p:cNvSpPr>
              <p:nvPr/>
            </p:nvSpPr>
            <p:spPr bwMode="auto">
              <a:xfrm>
                <a:off x="3709" y="1293"/>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321" name="Line 138"/>
              <p:cNvSpPr>
                <a:spLocks noChangeShapeType="1"/>
              </p:cNvSpPr>
              <p:nvPr/>
            </p:nvSpPr>
            <p:spPr bwMode="auto">
              <a:xfrm flipH="1" flipV="1">
                <a:off x="3729" y="1316"/>
                <a:ext cx="12" cy="5"/>
              </a:xfrm>
              <a:prstGeom prst="line">
                <a:avLst/>
              </a:prstGeom>
              <a:noFill/>
              <a:ln w="12700">
                <a:solidFill>
                  <a:srgbClr val="000000"/>
                </a:solidFill>
                <a:round/>
                <a:headEnd/>
                <a:tailEnd/>
              </a:ln>
            </p:spPr>
            <p:txBody>
              <a:bodyPr wrap="none" anchor="ctr"/>
              <a:lstStyle/>
              <a:p>
                <a:endParaRPr lang="en-US"/>
              </a:p>
            </p:txBody>
          </p:sp>
          <p:sp>
            <p:nvSpPr>
              <p:cNvPr id="66322" name="Line 139"/>
              <p:cNvSpPr>
                <a:spLocks noChangeShapeType="1"/>
              </p:cNvSpPr>
              <p:nvPr/>
            </p:nvSpPr>
            <p:spPr bwMode="auto">
              <a:xfrm flipH="1" flipV="1">
                <a:off x="3743" y="1310"/>
                <a:ext cx="11" cy="5"/>
              </a:xfrm>
              <a:prstGeom prst="line">
                <a:avLst/>
              </a:prstGeom>
              <a:noFill/>
              <a:ln w="12700">
                <a:solidFill>
                  <a:srgbClr val="000000"/>
                </a:solidFill>
                <a:round/>
                <a:headEnd/>
                <a:tailEnd/>
              </a:ln>
            </p:spPr>
            <p:txBody>
              <a:bodyPr wrap="none" anchor="ctr"/>
              <a:lstStyle/>
              <a:p>
                <a:endParaRPr lang="en-US"/>
              </a:p>
            </p:txBody>
          </p:sp>
          <p:sp>
            <p:nvSpPr>
              <p:cNvPr id="66323" name="Line 140"/>
              <p:cNvSpPr>
                <a:spLocks noChangeShapeType="1"/>
              </p:cNvSpPr>
              <p:nvPr/>
            </p:nvSpPr>
            <p:spPr bwMode="auto">
              <a:xfrm flipH="1" flipV="1">
                <a:off x="3713" y="1323"/>
                <a:ext cx="12" cy="5"/>
              </a:xfrm>
              <a:prstGeom prst="line">
                <a:avLst/>
              </a:prstGeom>
              <a:noFill/>
              <a:ln w="12700">
                <a:solidFill>
                  <a:srgbClr val="000000"/>
                </a:solidFill>
                <a:round/>
                <a:headEnd/>
                <a:tailEnd/>
              </a:ln>
            </p:spPr>
            <p:txBody>
              <a:bodyPr wrap="none" anchor="ctr"/>
              <a:lstStyle/>
              <a:p>
                <a:endParaRPr lang="en-US"/>
              </a:p>
            </p:txBody>
          </p:sp>
          <p:sp>
            <p:nvSpPr>
              <p:cNvPr id="66324" name="Freeform 141"/>
              <p:cNvSpPr>
                <a:spLocks/>
              </p:cNvSpPr>
              <p:nvPr/>
            </p:nvSpPr>
            <p:spPr bwMode="auto">
              <a:xfrm>
                <a:off x="3753" y="1290"/>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246" name="Group 142"/>
            <p:cNvGrpSpPr>
              <a:grpSpLocks/>
            </p:cNvGrpSpPr>
            <p:nvPr/>
          </p:nvGrpSpPr>
          <p:grpSpPr bwMode="auto">
            <a:xfrm>
              <a:off x="3737" y="1281"/>
              <a:ext cx="77" cy="42"/>
              <a:chOff x="3737" y="1281"/>
              <a:chExt cx="77" cy="42"/>
            </a:xfrm>
          </p:grpSpPr>
          <p:sp>
            <p:nvSpPr>
              <p:cNvPr id="66315" name="Freeform 143"/>
              <p:cNvSpPr>
                <a:spLocks/>
              </p:cNvSpPr>
              <p:nvPr/>
            </p:nvSpPr>
            <p:spPr bwMode="auto">
              <a:xfrm>
                <a:off x="3737" y="1284"/>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316" name="Line 144"/>
              <p:cNvSpPr>
                <a:spLocks noChangeShapeType="1"/>
              </p:cNvSpPr>
              <p:nvPr/>
            </p:nvSpPr>
            <p:spPr bwMode="auto">
              <a:xfrm flipH="1" flipV="1">
                <a:off x="3757" y="1308"/>
                <a:ext cx="12" cy="5"/>
              </a:xfrm>
              <a:prstGeom prst="line">
                <a:avLst/>
              </a:prstGeom>
              <a:noFill/>
              <a:ln w="12700">
                <a:solidFill>
                  <a:srgbClr val="000000"/>
                </a:solidFill>
                <a:round/>
                <a:headEnd/>
                <a:tailEnd/>
              </a:ln>
            </p:spPr>
            <p:txBody>
              <a:bodyPr wrap="none" anchor="ctr"/>
              <a:lstStyle/>
              <a:p>
                <a:endParaRPr lang="en-US"/>
              </a:p>
            </p:txBody>
          </p:sp>
          <p:sp>
            <p:nvSpPr>
              <p:cNvPr id="66317" name="Line 145"/>
              <p:cNvSpPr>
                <a:spLocks noChangeShapeType="1"/>
              </p:cNvSpPr>
              <p:nvPr/>
            </p:nvSpPr>
            <p:spPr bwMode="auto">
              <a:xfrm flipH="1" flipV="1">
                <a:off x="3771" y="1301"/>
                <a:ext cx="12" cy="6"/>
              </a:xfrm>
              <a:prstGeom prst="line">
                <a:avLst/>
              </a:prstGeom>
              <a:noFill/>
              <a:ln w="12700">
                <a:solidFill>
                  <a:srgbClr val="000000"/>
                </a:solidFill>
                <a:round/>
                <a:headEnd/>
                <a:tailEnd/>
              </a:ln>
            </p:spPr>
            <p:txBody>
              <a:bodyPr wrap="none" anchor="ctr"/>
              <a:lstStyle/>
              <a:p>
                <a:endParaRPr lang="en-US"/>
              </a:p>
            </p:txBody>
          </p:sp>
          <p:sp>
            <p:nvSpPr>
              <p:cNvPr id="66318" name="Line 146"/>
              <p:cNvSpPr>
                <a:spLocks noChangeShapeType="1"/>
              </p:cNvSpPr>
              <p:nvPr/>
            </p:nvSpPr>
            <p:spPr bwMode="auto">
              <a:xfrm flipH="1" flipV="1">
                <a:off x="3741" y="1314"/>
                <a:ext cx="12" cy="6"/>
              </a:xfrm>
              <a:prstGeom prst="line">
                <a:avLst/>
              </a:prstGeom>
              <a:noFill/>
              <a:ln w="12700">
                <a:solidFill>
                  <a:srgbClr val="000000"/>
                </a:solidFill>
                <a:round/>
                <a:headEnd/>
                <a:tailEnd/>
              </a:ln>
            </p:spPr>
            <p:txBody>
              <a:bodyPr wrap="none" anchor="ctr"/>
              <a:lstStyle/>
              <a:p>
                <a:endParaRPr lang="en-US"/>
              </a:p>
            </p:txBody>
          </p:sp>
          <p:sp>
            <p:nvSpPr>
              <p:cNvPr id="66319" name="Freeform 147"/>
              <p:cNvSpPr>
                <a:spLocks/>
              </p:cNvSpPr>
              <p:nvPr/>
            </p:nvSpPr>
            <p:spPr bwMode="auto">
              <a:xfrm>
                <a:off x="3781" y="1281"/>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247" name="Group 148"/>
            <p:cNvGrpSpPr>
              <a:grpSpLocks/>
            </p:cNvGrpSpPr>
            <p:nvPr/>
          </p:nvGrpSpPr>
          <p:grpSpPr bwMode="auto">
            <a:xfrm>
              <a:off x="3726" y="1252"/>
              <a:ext cx="77" cy="41"/>
              <a:chOff x="3726" y="1252"/>
              <a:chExt cx="77" cy="41"/>
            </a:xfrm>
          </p:grpSpPr>
          <p:sp>
            <p:nvSpPr>
              <p:cNvPr id="66310" name="Freeform 149"/>
              <p:cNvSpPr>
                <a:spLocks/>
              </p:cNvSpPr>
              <p:nvPr/>
            </p:nvSpPr>
            <p:spPr bwMode="auto">
              <a:xfrm>
                <a:off x="3726" y="1255"/>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311" name="Line 150"/>
              <p:cNvSpPr>
                <a:spLocks noChangeShapeType="1"/>
              </p:cNvSpPr>
              <p:nvPr/>
            </p:nvSpPr>
            <p:spPr bwMode="auto">
              <a:xfrm flipH="1" flipV="1">
                <a:off x="3746" y="1278"/>
                <a:ext cx="11" cy="5"/>
              </a:xfrm>
              <a:prstGeom prst="line">
                <a:avLst/>
              </a:prstGeom>
              <a:noFill/>
              <a:ln w="12700">
                <a:solidFill>
                  <a:srgbClr val="000000"/>
                </a:solidFill>
                <a:round/>
                <a:headEnd/>
                <a:tailEnd/>
              </a:ln>
            </p:spPr>
            <p:txBody>
              <a:bodyPr wrap="none" anchor="ctr"/>
              <a:lstStyle/>
              <a:p>
                <a:endParaRPr lang="en-US"/>
              </a:p>
            </p:txBody>
          </p:sp>
          <p:sp>
            <p:nvSpPr>
              <p:cNvPr id="66312" name="Line 151"/>
              <p:cNvSpPr>
                <a:spLocks noChangeShapeType="1"/>
              </p:cNvSpPr>
              <p:nvPr/>
            </p:nvSpPr>
            <p:spPr bwMode="auto">
              <a:xfrm flipH="1" flipV="1">
                <a:off x="3760" y="1272"/>
                <a:ext cx="12" cy="4"/>
              </a:xfrm>
              <a:prstGeom prst="line">
                <a:avLst/>
              </a:prstGeom>
              <a:noFill/>
              <a:ln w="12700">
                <a:solidFill>
                  <a:srgbClr val="000000"/>
                </a:solidFill>
                <a:round/>
                <a:headEnd/>
                <a:tailEnd/>
              </a:ln>
            </p:spPr>
            <p:txBody>
              <a:bodyPr wrap="none" anchor="ctr"/>
              <a:lstStyle/>
              <a:p>
                <a:endParaRPr lang="en-US"/>
              </a:p>
            </p:txBody>
          </p:sp>
          <p:sp>
            <p:nvSpPr>
              <p:cNvPr id="66313" name="Line 152"/>
              <p:cNvSpPr>
                <a:spLocks noChangeShapeType="1"/>
              </p:cNvSpPr>
              <p:nvPr/>
            </p:nvSpPr>
            <p:spPr bwMode="auto">
              <a:xfrm flipH="1" flipV="1">
                <a:off x="3730" y="1284"/>
                <a:ext cx="12" cy="5"/>
              </a:xfrm>
              <a:prstGeom prst="line">
                <a:avLst/>
              </a:prstGeom>
              <a:noFill/>
              <a:ln w="12700">
                <a:solidFill>
                  <a:srgbClr val="000000"/>
                </a:solidFill>
                <a:round/>
                <a:headEnd/>
                <a:tailEnd/>
              </a:ln>
            </p:spPr>
            <p:txBody>
              <a:bodyPr wrap="none" anchor="ctr"/>
              <a:lstStyle/>
              <a:p>
                <a:endParaRPr lang="en-US"/>
              </a:p>
            </p:txBody>
          </p:sp>
          <p:sp>
            <p:nvSpPr>
              <p:cNvPr id="66314" name="Freeform 153"/>
              <p:cNvSpPr>
                <a:spLocks/>
              </p:cNvSpPr>
              <p:nvPr/>
            </p:nvSpPr>
            <p:spPr bwMode="auto">
              <a:xfrm>
                <a:off x="3770" y="1252"/>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sp>
          <p:nvSpPr>
            <p:cNvPr id="66248" name="Line 154"/>
            <p:cNvSpPr>
              <a:spLocks noChangeShapeType="1"/>
            </p:cNvSpPr>
            <p:nvPr/>
          </p:nvSpPr>
          <p:spPr bwMode="auto">
            <a:xfrm flipV="1">
              <a:off x="3847" y="1302"/>
              <a:ext cx="7" cy="7"/>
            </a:xfrm>
            <a:prstGeom prst="line">
              <a:avLst/>
            </a:prstGeom>
            <a:noFill/>
            <a:ln w="25400">
              <a:solidFill>
                <a:srgbClr val="808080"/>
              </a:solidFill>
              <a:round/>
              <a:headEnd/>
              <a:tailEnd/>
            </a:ln>
          </p:spPr>
          <p:txBody>
            <a:bodyPr wrap="none" anchor="ctr"/>
            <a:lstStyle/>
            <a:p>
              <a:endParaRPr lang="en-US"/>
            </a:p>
          </p:txBody>
        </p:sp>
        <p:sp>
          <p:nvSpPr>
            <p:cNvPr id="66249" name="Line 155"/>
            <p:cNvSpPr>
              <a:spLocks noChangeShapeType="1"/>
            </p:cNvSpPr>
            <p:nvPr/>
          </p:nvSpPr>
          <p:spPr bwMode="auto">
            <a:xfrm flipV="1">
              <a:off x="3827" y="1225"/>
              <a:ext cx="10" cy="7"/>
            </a:xfrm>
            <a:prstGeom prst="line">
              <a:avLst/>
            </a:prstGeom>
            <a:noFill/>
            <a:ln w="25400">
              <a:solidFill>
                <a:srgbClr val="808080"/>
              </a:solidFill>
              <a:round/>
              <a:headEnd/>
              <a:tailEnd/>
            </a:ln>
          </p:spPr>
          <p:txBody>
            <a:bodyPr wrap="none" anchor="ctr"/>
            <a:lstStyle/>
            <a:p>
              <a:endParaRPr lang="en-US"/>
            </a:p>
          </p:txBody>
        </p:sp>
        <p:sp>
          <p:nvSpPr>
            <p:cNvPr id="66250" name="Line 156"/>
            <p:cNvSpPr>
              <a:spLocks noChangeShapeType="1"/>
            </p:cNvSpPr>
            <p:nvPr/>
          </p:nvSpPr>
          <p:spPr bwMode="auto">
            <a:xfrm flipV="1">
              <a:off x="3789" y="1194"/>
              <a:ext cx="16" cy="9"/>
            </a:xfrm>
            <a:prstGeom prst="line">
              <a:avLst/>
            </a:prstGeom>
            <a:noFill/>
            <a:ln w="25400">
              <a:solidFill>
                <a:srgbClr val="808080"/>
              </a:solidFill>
              <a:round/>
              <a:headEnd/>
              <a:tailEnd/>
            </a:ln>
          </p:spPr>
          <p:txBody>
            <a:bodyPr wrap="none" anchor="ctr"/>
            <a:lstStyle/>
            <a:p>
              <a:endParaRPr lang="en-US"/>
            </a:p>
          </p:txBody>
        </p:sp>
        <p:sp>
          <p:nvSpPr>
            <p:cNvPr id="66251" name="Line 157"/>
            <p:cNvSpPr>
              <a:spLocks noChangeShapeType="1"/>
            </p:cNvSpPr>
            <p:nvPr/>
          </p:nvSpPr>
          <p:spPr bwMode="auto">
            <a:xfrm flipV="1">
              <a:off x="3831" y="1342"/>
              <a:ext cx="10" cy="7"/>
            </a:xfrm>
            <a:prstGeom prst="line">
              <a:avLst/>
            </a:prstGeom>
            <a:noFill/>
            <a:ln w="25400">
              <a:solidFill>
                <a:srgbClr val="808080"/>
              </a:solidFill>
              <a:round/>
              <a:headEnd/>
              <a:tailEnd/>
            </a:ln>
          </p:spPr>
          <p:txBody>
            <a:bodyPr wrap="none" anchor="ctr"/>
            <a:lstStyle/>
            <a:p>
              <a:endParaRPr lang="en-US"/>
            </a:p>
          </p:txBody>
        </p:sp>
        <p:sp>
          <p:nvSpPr>
            <p:cNvPr id="66252" name="Freeform 158"/>
            <p:cNvSpPr>
              <a:spLocks/>
            </p:cNvSpPr>
            <p:nvPr/>
          </p:nvSpPr>
          <p:spPr bwMode="auto">
            <a:xfrm>
              <a:off x="3805" y="1334"/>
              <a:ext cx="28" cy="27"/>
            </a:xfrm>
            <a:custGeom>
              <a:avLst/>
              <a:gdLst>
                <a:gd name="T0" fmla="*/ 27 w 28"/>
                <a:gd name="T1" fmla="*/ 0 h 27"/>
                <a:gd name="T2" fmla="*/ 15 w 28"/>
                <a:gd name="T3" fmla="*/ 16 h 27"/>
                <a:gd name="T4" fmla="*/ 0 w 28"/>
                <a:gd name="T5" fmla="*/ 26 h 27"/>
                <a:gd name="T6" fmla="*/ 0 60000 65536"/>
                <a:gd name="T7" fmla="*/ 0 60000 65536"/>
                <a:gd name="T8" fmla="*/ 0 60000 65536"/>
                <a:gd name="T9" fmla="*/ 0 w 28"/>
                <a:gd name="T10" fmla="*/ 0 h 27"/>
                <a:gd name="T11" fmla="*/ 28 w 28"/>
                <a:gd name="T12" fmla="*/ 27 h 27"/>
              </a:gdLst>
              <a:ahLst/>
              <a:cxnLst>
                <a:cxn ang="T6">
                  <a:pos x="T0" y="T1"/>
                </a:cxn>
                <a:cxn ang="T7">
                  <a:pos x="T2" y="T3"/>
                </a:cxn>
                <a:cxn ang="T8">
                  <a:pos x="T4" y="T5"/>
                </a:cxn>
              </a:cxnLst>
              <a:rect l="T9" t="T10" r="T11" b="T12"/>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p:spPr>
          <p:txBody>
            <a:bodyPr/>
            <a:lstStyle/>
            <a:p>
              <a:endParaRPr lang="en-US"/>
            </a:p>
          </p:txBody>
        </p:sp>
        <p:sp>
          <p:nvSpPr>
            <p:cNvPr id="66253" name="Freeform 159"/>
            <p:cNvSpPr>
              <a:spLocks/>
            </p:cNvSpPr>
            <p:nvPr/>
          </p:nvSpPr>
          <p:spPr bwMode="auto">
            <a:xfrm>
              <a:off x="3760" y="1199"/>
              <a:ext cx="28" cy="5"/>
            </a:xfrm>
            <a:custGeom>
              <a:avLst/>
              <a:gdLst>
                <a:gd name="T0" fmla="*/ 0 w 28"/>
                <a:gd name="T1" fmla="*/ 0 h 5"/>
                <a:gd name="T2" fmla="*/ 13 w 28"/>
                <a:gd name="T3" fmla="*/ 0 h 5"/>
                <a:gd name="T4" fmla="*/ 27 w 28"/>
                <a:gd name="T5" fmla="*/ 4 h 5"/>
                <a:gd name="T6" fmla="*/ 0 60000 65536"/>
                <a:gd name="T7" fmla="*/ 0 60000 65536"/>
                <a:gd name="T8" fmla="*/ 0 60000 65536"/>
                <a:gd name="T9" fmla="*/ 0 w 28"/>
                <a:gd name="T10" fmla="*/ 0 h 5"/>
                <a:gd name="T11" fmla="*/ 28 w 28"/>
                <a:gd name="T12" fmla="*/ 5 h 5"/>
              </a:gdLst>
              <a:ahLst/>
              <a:cxnLst>
                <a:cxn ang="T6">
                  <a:pos x="T0" y="T1"/>
                </a:cxn>
                <a:cxn ang="T7">
                  <a:pos x="T2" y="T3"/>
                </a:cxn>
                <a:cxn ang="T8">
                  <a:pos x="T4" y="T5"/>
                </a:cxn>
              </a:cxnLst>
              <a:rect l="T9" t="T10" r="T11" b="T12"/>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p:spPr>
          <p:txBody>
            <a:bodyPr/>
            <a:lstStyle/>
            <a:p>
              <a:endParaRPr lang="en-US"/>
            </a:p>
          </p:txBody>
        </p:sp>
        <p:grpSp>
          <p:nvGrpSpPr>
            <p:cNvPr id="66254" name="Group 160"/>
            <p:cNvGrpSpPr>
              <a:grpSpLocks/>
            </p:cNvGrpSpPr>
            <p:nvPr/>
          </p:nvGrpSpPr>
          <p:grpSpPr bwMode="auto">
            <a:xfrm>
              <a:off x="3768" y="1255"/>
              <a:ext cx="50" cy="27"/>
              <a:chOff x="3768" y="1255"/>
              <a:chExt cx="50" cy="27"/>
            </a:xfrm>
          </p:grpSpPr>
          <p:sp>
            <p:nvSpPr>
              <p:cNvPr id="66306" name="Freeform 161"/>
              <p:cNvSpPr>
                <a:spLocks/>
              </p:cNvSpPr>
              <p:nvPr/>
            </p:nvSpPr>
            <p:spPr bwMode="auto">
              <a:xfrm>
                <a:off x="3768" y="1255"/>
                <a:ext cx="50" cy="27"/>
              </a:xfrm>
              <a:custGeom>
                <a:avLst/>
                <a:gdLst>
                  <a:gd name="T0" fmla="*/ 45 w 50"/>
                  <a:gd name="T1" fmla="*/ 0 h 27"/>
                  <a:gd name="T2" fmla="*/ 0 w 50"/>
                  <a:gd name="T3" fmla="*/ 20 h 27"/>
                  <a:gd name="T4" fmla="*/ 0 w 50"/>
                  <a:gd name="T5" fmla="*/ 24 h 27"/>
                  <a:gd name="T6" fmla="*/ 3 w 50"/>
                  <a:gd name="T7" fmla="*/ 26 h 27"/>
                  <a:gd name="T8" fmla="*/ 49 w 50"/>
                  <a:gd name="T9" fmla="*/ 5 h 27"/>
                  <a:gd name="T10" fmla="*/ 49 w 50"/>
                  <a:gd name="T11" fmla="*/ 1 h 27"/>
                  <a:gd name="T12" fmla="*/ 45 w 50"/>
                  <a:gd name="T13" fmla="*/ 0 h 27"/>
                  <a:gd name="T14" fmla="*/ 0 60000 65536"/>
                  <a:gd name="T15" fmla="*/ 0 60000 65536"/>
                  <a:gd name="T16" fmla="*/ 0 60000 65536"/>
                  <a:gd name="T17" fmla="*/ 0 60000 65536"/>
                  <a:gd name="T18" fmla="*/ 0 60000 65536"/>
                  <a:gd name="T19" fmla="*/ 0 60000 65536"/>
                  <a:gd name="T20" fmla="*/ 0 60000 65536"/>
                  <a:gd name="T21" fmla="*/ 0 w 50"/>
                  <a:gd name="T22" fmla="*/ 0 h 27"/>
                  <a:gd name="T23" fmla="*/ 50 w 5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307" name="Line 162"/>
              <p:cNvSpPr>
                <a:spLocks noChangeShapeType="1"/>
              </p:cNvSpPr>
              <p:nvPr/>
            </p:nvSpPr>
            <p:spPr bwMode="auto">
              <a:xfrm flipH="1" flipV="1">
                <a:off x="3789" y="1266"/>
                <a:ext cx="12" cy="6"/>
              </a:xfrm>
              <a:prstGeom prst="line">
                <a:avLst/>
              </a:prstGeom>
              <a:noFill/>
              <a:ln w="12700">
                <a:solidFill>
                  <a:srgbClr val="000000"/>
                </a:solidFill>
                <a:round/>
                <a:headEnd/>
                <a:tailEnd/>
              </a:ln>
            </p:spPr>
            <p:txBody>
              <a:bodyPr wrap="none" anchor="ctr"/>
              <a:lstStyle/>
              <a:p>
                <a:endParaRPr lang="en-US"/>
              </a:p>
            </p:txBody>
          </p:sp>
          <p:sp>
            <p:nvSpPr>
              <p:cNvPr id="66308" name="Line 163"/>
              <p:cNvSpPr>
                <a:spLocks noChangeShapeType="1"/>
              </p:cNvSpPr>
              <p:nvPr/>
            </p:nvSpPr>
            <p:spPr bwMode="auto">
              <a:xfrm flipH="1" flipV="1">
                <a:off x="3804" y="1260"/>
                <a:ext cx="11" cy="4"/>
              </a:xfrm>
              <a:prstGeom prst="line">
                <a:avLst/>
              </a:prstGeom>
              <a:noFill/>
              <a:ln w="12700">
                <a:solidFill>
                  <a:srgbClr val="000000"/>
                </a:solidFill>
                <a:round/>
                <a:headEnd/>
                <a:tailEnd/>
              </a:ln>
            </p:spPr>
            <p:txBody>
              <a:bodyPr wrap="none" anchor="ctr"/>
              <a:lstStyle/>
              <a:p>
                <a:endParaRPr lang="en-US"/>
              </a:p>
            </p:txBody>
          </p:sp>
          <p:sp>
            <p:nvSpPr>
              <p:cNvPr id="66309" name="Line 164"/>
              <p:cNvSpPr>
                <a:spLocks noChangeShapeType="1"/>
              </p:cNvSpPr>
              <p:nvPr/>
            </p:nvSpPr>
            <p:spPr bwMode="auto">
              <a:xfrm flipH="1" flipV="1">
                <a:off x="3773" y="1272"/>
                <a:ext cx="12" cy="5"/>
              </a:xfrm>
              <a:prstGeom prst="line">
                <a:avLst/>
              </a:prstGeom>
              <a:noFill/>
              <a:ln w="12700">
                <a:solidFill>
                  <a:srgbClr val="000000"/>
                </a:solidFill>
                <a:round/>
                <a:headEnd/>
                <a:tailEnd/>
              </a:ln>
            </p:spPr>
            <p:txBody>
              <a:bodyPr wrap="none" anchor="ctr"/>
              <a:lstStyle/>
              <a:p>
                <a:endParaRPr lang="en-US"/>
              </a:p>
            </p:txBody>
          </p:sp>
        </p:grpSp>
        <p:grpSp>
          <p:nvGrpSpPr>
            <p:cNvPr id="66255" name="Group 165"/>
            <p:cNvGrpSpPr>
              <a:grpSpLocks/>
            </p:cNvGrpSpPr>
            <p:nvPr/>
          </p:nvGrpSpPr>
          <p:grpSpPr bwMode="auto">
            <a:xfrm>
              <a:off x="3609" y="1412"/>
              <a:ext cx="196" cy="80"/>
              <a:chOff x="3609" y="1412"/>
              <a:chExt cx="196" cy="80"/>
            </a:xfrm>
          </p:grpSpPr>
          <p:sp>
            <p:nvSpPr>
              <p:cNvPr id="66296" name="Freeform 166"/>
              <p:cNvSpPr>
                <a:spLocks/>
              </p:cNvSpPr>
              <p:nvPr/>
            </p:nvSpPr>
            <p:spPr bwMode="auto">
              <a:xfrm>
                <a:off x="3626" y="1414"/>
                <a:ext cx="177" cy="74"/>
              </a:xfrm>
              <a:custGeom>
                <a:avLst/>
                <a:gdLst>
                  <a:gd name="T0" fmla="*/ 174 w 177"/>
                  <a:gd name="T1" fmla="*/ 0 h 74"/>
                  <a:gd name="T2" fmla="*/ 0 w 177"/>
                  <a:gd name="T3" fmla="*/ 67 h 74"/>
                  <a:gd name="T4" fmla="*/ 1 w 177"/>
                  <a:gd name="T5" fmla="*/ 73 h 74"/>
                  <a:gd name="T6" fmla="*/ 176 w 177"/>
                  <a:gd name="T7" fmla="*/ 6 h 74"/>
                  <a:gd name="T8" fmla="*/ 176 w 177"/>
                  <a:gd name="T9" fmla="*/ 3 h 74"/>
                  <a:gd name="T10" fmla="*/ 174 w 177"/>
                  <a:gd name="T11" fmla="*/ 0 h 74"/>
                  <a:gd name="T12" fmla="*/ 0 60000 65536"/>
                  <a:gd name="T13" fmla="*/ 0 60000 65536"/>
                  <a:gd name="T14" fmla="*/ 0 60000 65536"/>
                  <a:gd name="T15" fmla="*/ 0 60000 65536"/>
                  <a:gd name="T16" fmla="*/ 0 60000 65536"/>
                  <a:gd name="T17" fmla="*/ 0 60000 65536"/>
                  <a:gd name="T18" fmla="*/ 0 w 177"/>
                  <a:gd name="T19" fmla="*/ 0 h 74"/>
                  <a:gd name="T20" fmla="*/ 177 w 1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nvGrpSpPr>
              <p:cNvPr id="66297" name="Group 167"/>
              <p:cNvGrpSpPr>
                <a:grpSpLocks/>
              </p:cNvGrpSpPr>
              <p:nvPr/>
            </p:nvGrpSpPr>
            <p:grpSpPr bwMode="auto">
              <a:xfrm>
                <a:off x="3709" y="1442"/>
                <a:ext cx="17" cy="14"/>
                <a:chOff x="3709" y="1442"/>
                <a:chExt cx="17" cy="14"/>
              </a:xfrm>
            </p:grpSpPr>
            <p:sp>
              <p:nvSpPr>
                <p:cNvPr id="66304" name="Freeform 168"/>
                <p:cNvSpPr>
                  <a:spLocks/>
                </p:cNvSpPr>
                <p:nvPr/>
              </p:nvSpPr>
              <p:spPr bwMode="auto">
                <a:xfrm>
                  <a:off x="3709" y="1442"/>
                  <a:ext cx="17" cy="14"/>
                </a:xfrm>
                <a:custGeom>
                  <a:avLst/>
                  <a:gdLst>
                    <a:gd name="T0" fmla="*/ 0 w 17"/>
                    <a:gd name="T1" fmla="*/ 7 h 14"/>
                    <a:gd name="T2" fmla="*/ 2 w 17"/>
                    <a:gd name="T3" fmla="*/ 9 h 14"/>
                    <a:gd name="T4" fmla="*/ 2 w 17"/>
                    <a:gd name="T5" fmla="*/ 13 h 14"/>
                    <a:gd name="T6" fmla="*/ 7 w 17"/>
                    <a:gd name="T7" fmla="*/ 13 h 14"/>
                    <a:gd name="T8" fmla="*/ 16 w 17"/>
                    <a:gd name="T9" fmla="*/ 10 h 14"/>
                    <a:gd name="T10" fmla="*/ 16 w 17"/>
                    <a:gd name="T11" fmla="*/ 4 h 14"/>
                    <a:gd name="T12" fmla="*/ 13 w 17"/>
                    <a:gd name="T13" fmla="*/ 0 h 14"/>
                    <a:gd name="T14" fmla="*/ 4 w 17"/>
                    <a:gd name="T15" fmla="*/ 4 h 14"/>
                    <a:gd name="T16" fmla="*/ 0 w 1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sp>
              <p:nvSpPr>
                <p:cNvPr id="66305" name="Freeform 169"/>
                <p:cNvSpPr>
                  <a:spLocks/>
                </p:cNvSpPr>
                <p:nvPr/>
              </p:nvSpPr>
              <p:spPr bwMode="auto">
                <a:xfrm>
                  <a:off x="3713" y="1447"/>
                  <a:ext cx="4" cy="9"/>
                </a:xfrm>
                <a:custGeom>
                  <a:avLst/>
                  <a:gdLst>
                    <a:gd name="T0" fmla="*/ 3 w 4"/>
                    <a:gd name="T1" fmla="*/ 8 h 9"/>
                    <a:gd name="T2" fmla="*/ 3 w 4"/>
                    <a:gd name="T3" fmla="*/ 3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298" name="Group 170"/>
              <p:cNvGrpSpPr>
                <a:grpSpLocks/>
              </p:cNvGrpSpPr>
              <p:nvPr/>
            </p:nvGrpSpPr>
            <p:grpSpPr bwMode="auto">
              <a:xfrm>
                <a:off x="3788" y="1412"/>
                <a:ext cx="17" cy="14"/>
                <a:chOff x="3788" y="1412"/>
                <a:chExt cx="17" cy="14"/>
              </a:xfrm>
            </p:grpSpPr>
            <p:sp>
              <p:nvSpPr>
                <p:cNvPr id="66302" name="Freeform 171"/>
                <p:cNvSpPr>
                  <a:spLocks/>
                </p:cNvSpPr>
                <p:nvPr/>
              </p:nvSpPr>
              <p:spPr bwMode="auto">
                <a:xfrm>
                  <a:off x="3788" y="1412"/>
                  <a:ext cx="17" cy="14"/>
                </a:xfrm>
                <a:custGeom>
                  <a:avLst/>
                  <a:gdLst>
                    <a:gd name="T0" fmla="*/ 0 w 17"/>
                    <a:gd name="T1" fmla="*/ 7 h 14"/>
                    <a:gd name="T2" fmla="*/ 2 w 17"/>
                    <a:gd name="T3" fmla="*/ 9 h 14"/>
                    <a:gd name="T4" fmla="*/ 2 w 17"/>
                    <a:gd name="T5" fmla="*/ 13 h 14"/>
                    <a:gd name="T6" fmla="*/ 7 w 17"/>
                    <a:gd name="T7" fmla="*/ 13 h 14"/>
                    <a:gd name="T8" fmla="*/ 16 w 17"/>
                    <a:gd name="T9" fmla="*/ 10 h 14"/>
                    <a:gd name="T10" fmla="*/ 16 w 17"/>
                    <a:gd name="T11" fmla="*/ 4 h 14"/>
                    <a:gd name="T12" fmla="*/ 13 w 17"/>
                    <a:gd name="T13" fmla="*/ 0 h 14"/>
                    <a:gd name="T14" fmla="*/ 4 w 17"/>
                    <a:gd name="T15" fmla="*/ 4 h 14"/>
                    <a:gd name="T16" fmla="*/ 0 w 1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sp>
              <p:nvSpPr>
                <p:cNvPr id="66303" name="Freeform 172"/>
                <p:cNvSpPr>
                  <a:spLocks/>
                </p:cNvSpPr>
                <p:nvPr/>
              </p:nvSpPr>
              <p:spPr bwMode="auto">
                <a:xfrm>
                  <a:off x="3792" y="1416"/>
                  <a:ext cx="4" cy="10"/>
                </a:xfrm>
                <a:custGeom>
                  <a:avLst/>
                  <a:gdLst>
                    <a:gd name="T0" fmla="*/ 3 w 4"/>
                    <a:gd name="T1" fmla="*/ 9 h 10"/>
                    <a:gd name="T2" fmla="*/ 3 w 4"/>
                    <a:gd name="T3" fmla="*/ 3 h 10"/>
                    <a:gd name="T4" fmla="*/ 0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299" name="Group 173"/>
              <p:cNvGrpSpPr>
                <a:grpSpLocks/>
              </p:cNvGrpSpPr>
              <p:nvPr/>
            </p:nvGrpSpPr>
            <p:grpSpPr bwMode="auto">
              <a:xfrm>
                <a:off x="3609" y="1473"/>
                <a:ext cx="35" cy="19"/>
                <a:chOff x="3609" y="1473"/>
                <a:chExt cx="35" cy="19"/>
              </a:xfrm>
            </p:grpSpPr>
            <p:sp>
              <p:nvSpPr>
                <p:cNvPr id="66300" name="Freeform 174"/>
                <p:cNvSpPr>
                  <a:spLocks/>
                </p:cNvSpPr>
                <p:nvPr/>
              </p:nvSpPr>
              <p:spPr bwMode="auto">
                <a:xfrm>
                  <a:off x="3609" y="1473"/>
                  <a:ext cx="35" cy="19"/>
                </a:xfrm>
                <a:custGeom>
                  <a:avLst/>
                  <a:gdLst>
                    <a:gd name="T0" fmla="*/ 34 w 35"/>
                    <a:gd name="T1" fmla="*/ 11 h 19"/>
                    <a:gd name="T2" fmla="*/ 34 w 35"/>
                    <a:gd name="T3" fmla="*/ 7 h 19"/>
                    <a:gd name="T4" fmla="*/ 32 w 35"/>
                    <a:gd name="T5" fmla="*/ 3 h 19"/>
                    <a:gd name="T6" fmla="*/ 30 w 35"/>
                    <a:gd name="T7" fmla="*/ 0 h 19"/>
                    <a:gd name="T8" fmla="*/ 14 w 35"/>
                    <a:gd name="T9" fmla="*/ 6 h 19"/>
                    <a:gd name="T10" fmla="*/ 0 w 35"/>
                    <a:gd name="T11" fmla="*/ 18 h 19"/>
                    <a:gd name="T12" fmla="*/ 19 w 35"/>
                    <a:gd name="T13" fmla="*/ 17 h 19"/>
                    <a:gd name="T14" fmla="*/ 34 w 35"/>
                    <a:gd name="T15" fmla="*/ 11 h 19"/>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9"/>
                    <a:gd name="T26" fmla="*/ 35 w 3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301" name="Freeform 175"/>
                <p:cNvSpPr>
                  <a:spLocks/>
                </p:cNvSpPr>
                <p:nvPr/>
              </p:nvSpPr>
              <p:spPr bwMode="auto">
                <a:xfrm>
                  <a:off x="3624" y="1480"/>
                  <a:ext cx="5" cy="11"/>
                </a:xfrm>
                <a:custGeom>
                  <a:avLst/>
                  <a:gdLst>
                    <a:gd name="T0" fmla="*/ 3 w 5"/>
                    <a:gd name="T1" fmla="*/ 10 h 11"/>
                    <a:gd name="T2" fmla="*/ 4 w 5"/>
                    <a:gd name="T3" fmla="*/ 5 h 11"/>
                    <a:gd name="T4" fmla="*/ 2 w 5"/>
                    <a:gd name="T5" fmla="*/ 2 h 11"/>
                    <a:gd name="T6" fmla="*/ 0 w 5"/>
                    <a:gd name="T7" fmla="*/ 0 h 11"/>
                    <a:gd name="T8" fmla="*/ 0 60000 65536"/>
                    <a:gd name="T9" fmla="*/ 0 60000 65536"/>
                    <a:gd name="T10" fmla="*/ 0 60000 65536"/>
                    <a:gd name="T11" fmla="*/ 0 60000 65536"/>
                    <a:gd name="T12" fmla="*/ 0 w 5"/>
                    <a:gd name="T13" fmla="*/ 0 h 11"/>
                    <a:gd name="T14" fmla="*/ 5 w 5"/>
                    <a:gd name="T15" fmla="*/ 11 h 11"/>
                  </a:gdLst>
                  <a:ahLst/>
                  <a:cxnLst>
                    <a:cxn ang="T8">
                      <a:pos x="T0" y="T1"/>
                    </a:cxn>
                    <a:cxn ang="T9">
                      <a:pos x="T2" y="T3"/>
                    </a:cxn>
                    <a:cxn ang="T10">
                      <a:pos x="T4" y="T5"/>
                    </a:cxn>
                    <a:cxn ang="T11">
                      <a:pos x="T6" y="T7"/>
                    </a:cxn>
                  </a:cxnLst>
                  <a:rect l="T12" t="T13" r="T14" b="T15"/>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grpSp>
          <p:nvGrpSpPr>
            <p:cNvPr id="66256" name="Group 176"/>
            <p:cNvGrpSpPr>
              <a:grpSpLocks/>
            </p:cNvGrpSpPr>
            <p:nvPr/>
          </p:nvGrpSpPr>
          <p:grpSpPr bwMode="auto">
            <a:xfrm>
              <a:off x="3837" y="1414"/>
              <a:ext cx="24" cy="25"/>
              <a:chOff x="3837" y="1414"/>
              <a:chExt cx="24" cy="25"/>
            </a:xfrm>
          </p:grpSpPr>
          <p:grpSp>
            <p:nvGrpSpPr>
              <p:cNvPr id="66290" name="Group 177"/>
              <p:cNvGrpSpPr>
                <a:grpSpLocks/>
              </p:cNvGrpSpPr>
              <p:nvPr/>
            </p:nvGrpSpPr>
            <p:grpSpPr bwMode="auto">
              <a:xfrm>
                <a:off x="3844" y="1414"/>
                <a:ext cx="17" cy="24"/>
                <a:chOff x="3844" y="1414"/>
                <a:chExt cx="17" cy="24"/>
              </a:xfrm>
            </p:grpSpPr>
            <p:sp>
              <p:nvSpPr>
                <p:cNvPr id="66294" name="Freeform 178"/>
                <p:cNvSpPr>
                  <a:spLocks/>
                </p:cNvSpPr>
                <p:nvPr/>
              </p:nvSpPr>
              <p:spPr bwMode="auto">
                <a:xfrm>
                  <a:off x="3844" y="1414"/>
                  <a:ext cx="17" cy="24"/>
                </a:xfrm>
                <a:custGeom>
                  <a:avLst/>
                  <a:gdLst>
                    <a:gd name="T0" fmla="*/ 15 w 17"/>
                    <a:gd name="T1" fmla="*/ 9 h 24"/>
                    <a:gd name="T2" fmla="*/ 15 w 17"/>
                    <a:gd name="T3" fmla="*/ 7 h 24"/>
                    <a:gd name="T4" fmla="*/ 14 w 17"/>
                    <a:gd name="T5" fmla="*/ 6 h 24"/>
                    <a:gd name="T6" fmla="*/ 13 w 17"/>
                    <a:gd name="T7" fmla="*/ 4 h 24"/>
                    <a:gd name="T8" fmla="*/ 12 w 17"/>
                    <a:gd name="T9" fmla="*/ 3 h 24"/>
                    <a:gd name="T10" fmla="*/ 10 w 17"/>
                    <a:gd name="T11" fmla="*/ 1 h 24"/>
                    <a:gd name="T12" fmla="*/ 9 w 17"/>
                    <a:gd name="T13" fmla="*/ 1 h 24"/>
                    <a:gd name="T14" fmla="*/ 8 w 17"/>
                    <a:gd name="T15" fmla="*/ 0 h 24"/>
                    <a:gd name="T16" fmla="*/ 6 w 17"/>
                    <a:gd name="T17" fmla="*/ 0 h 24"/>
                    <a:gd name="T18" fmla="*/ 5 w 17"/>
                    <a:gd name="T19" fmla="*/ 0 h 24"/>
                    <a:gd name="T20" fmla="*/ 4 w 17"/>
                    <a:gd name="T21" fmla="*/ 1 h 24"/>
                    <a:gd name="T22" fmla="*/ 3 w 17"/>
                    <a:gd name="T23" fmla="*/ 2 h 24"/>
                    <a:gd name="T24" fmla="*/ 2 w 17"/>
                    <a:gd name="T25" fmla="*/ 3 h 24"/>
                    <a:gd name="T26" fmla="*/ 1 w 17"/>
                    <a:gd name="T27" fmla="*/ 5 h 24"/>
                    <a:gd name="T28" fmla="*/ 0 w 17"/>
                    <a:gd name="T29" fmla="*/ 6 h 24"/>
                    <a:gd name="T30" fmla="*/ 0 w 17"/>
                    <a:gd name="T31" fmla="*/ 8 h 24"/>
                    <a:gd name="T32" fmla="*/ 0 w 17"/>
                    <a:gd name="T33" fmla="*/ 10 h 24"/>
                    <a:gd name="T34" fmla="*/ 0 w 17"/>
                    <a:gd name="T35" fmla="*/ 12 h 24"/>
                    <a:gd name="T36" fmla="*/ 1 w 17"/>
                    <a:gd name="T37" fmla="*/ 14 h 24"/>
                    <a:gd name="T38" fmla="*/ 1 w 17"/>
                    <a:gd name="T39" fmla="*/ 16 h 24"/>
                    <a:gd name="T40" fmla="*/ 2 w 17"/>
                    <a:gd name="T41" fmla="*/ 17 h 24"/>
                    <a:gd name="T42" fmla="*/ 3 w 17"/>
                    <a:gd name="T43" fmla="*/ 19 h 24"/>
                    <a:gd name="T44" fmla="*/ 4 w 17"/>
                    <a:gd name="T45" fmla="*/ 20 h 24"/>
                    <a:gd name="T46" fmla="*/ 6 w 17"/>
                    <a:gd name="T47" fmla="*/ 22 h 24"/>
                    <a:gd name="T48" fmla="*/ 7 w 17"/>
                    <a:gd name="T49" fmla="*/ 22 h 24"/>
                    <a:gd name="T50" fmla="*/ 8 w 17"/>
                    <a:gd name="T51" fmla="*/ 23 h 24"/>
                    <a:gd name="T52" fmla="*/ 10 w 17"/>
                    <a:gd name="T53" fmla="*/ 23 h 24"/>
                    <a:gd name="T54" fmla="*/ 11 w 17"/>
                    <a:gd name="T55" fmla="*/ 23 h 24"/>
                    <a:gd name="T56" fmla="*/ 12 w 17"/>
                    <a:gd name="T57" fmla="*/ 22 h 24"/>
                    <a:gd name="T58" fmla="*/ 13 w 17"/>
                    <a:gd name="T59" fmla="*/ 21 h 24"/>
                    <a:gd name="T60" fmla="*/ 14 w 17"/>
                    <a:gd name="T61" fmla="*/ 20 h 24"/>
                    <a:gd name="T62" fmla="*/ 15 w 17"/>
                    <a:gd name="T63" fmla="*/ 18 h 24"/>
                    <a:gd name="T64" fmla="*/ 16 w 17"/>
                    <a:gd name="T65" fmla="*/ 17 h 24"/>
                    <a:gd name="T66" fmla="*/ 16 w 17"/>
                    <a:gd name="T67" fmla="*/ 15 h 24"/>
                    <a:gd name="T68" fmla="*/ 16 w 17"/>
                    <a:gd name="T69" fmla="*/ 13 h 24"/>
                    <a:gd name="T70" fmla="*/ 16 w 17"/>
                    <a:gd name="T71" fmla="*/ 11 h 24"/>
                    <a:gd name="T72" fmla="*/ 15 w 17"/>
                    <a:gd name="T73" fmla="*/ 9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4"/>
                    <a:gd name="T113" fmla="*/ 17 w 17"/>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p:spPr>
              <p:txBody>
                <a:bodyPr/>
                <a:lstStyle/>
                <a:p>
                  <a:endParaRPr lang="en-US"/>
                </a:p>
              </p:txBody>
            </p:sp>
            <p:sp>
              <p:nvSpPr>
                <p:cNvPr id="66295" name="Freeform 179"/>
                <p:cNvSpPr>
                  <a:spLocks/>
                </p:cNvSpPr>
                <p:nvPr/>
              </p:nvSpPr>
              <p:spPr bwMode="auto">
                <a:xfrm>
                  <a:off x="3844" y="1414"/>
                  <a:ext cx="17" cy="24"/>
                </a:xfrm>
                <a:custGeom>
                  <a:avLst/>
                  <a:gdLst>
                    <a:gd name="T0" fmla="*/ 15 w 17"/>
                    <a:gd name="T1" fmla="*/ 9 h 24"/>
                    <a:gd name="T2" fmla="*/ 15 w 17"/>
                    <a:gd name="T3" fmla="*/ 7 h 24"/>
                    <a:gd name="T4" fmla="*/ 14 w 17"/>
                    <a:gd name="T5" fmla="*/ 5 h 24"/>
                    <a:gd name="T6" fmla="*/ 13 w 17"/>
                    <a:gd name="T7" fmla="*/ 4 h 24"/>
                    <a:gd name="T8" fmla="*/ 12 w 17"/>
                    <a:gd name="T9" fmla="*/ 3 h 24"/>
                    <a:gd name="T10" fmla="*/ 10 w 17"/>
                    <a:gd name="T11" fmla="*/ 1 h 24"/>
                    <a:gd name="T12" fmla="*/ 9 w 17"/>
                    <a:gd name="T13" fmla="*/ 1 h 24"/>
                    <a:gd name="T14" fmla="*/ 8 w 17"/>
                    <a:gd name="T15" fmla="*/ 0 h 24"/>
                    <a:gd name="T16" fmla="*/ 7 w 17"/>
                    <a:gd name="T17" fmla="*/ 0 h 24"/>
                    <a:gd name="T18" fmla="*/ 5 w 17"/>
                    <a:gd name="T19" fmla="*/ 0 h 24"/>
                    <a:gd name="T20" fmla="*/ 4 w 17"/>
                    <a:gd name="T21" fmla="*/ 1 h 24"/>
                    <a:gd name="T22" fmla="*/ 3 w 17"/>
                    <a:gd name="T23" fmla="*/ 2 h 24"/>
                    <a:gd name="T24" fmla="*/ 2 w 17"/>
                    <a:gd name="T25" fmla="*/ 3 h 24"/>
                    <a:gd name="T26" fmla="*/ 1 w 17"/>
                    <a:gd name="T27" fmla="*/ 4 h 24"/>
                    <a:gd name="T28" fmla="*/ 0 w 17"/>
                    <a:gd name="T29" fmla="*/ 6 h 24"/>
                    <a:gd name="T30" fmla="*/ 0 w 17"/>
                    <a:gd name="T31" fmla="*/ 8 h 24"/>
                    <a:gd name="T32" fmla="*/ 0 w 17"/>
                    <a:gd name="T33" fmla="*/ 10 h 24"/>
                    <a:gd name="T34" fmla="*/ 0 w 17"/>
                    <a:gd name="T35" fmla="*/ 12 h 24"/>
                    <a:gd name="T36" fmla="*/ 1 w 17"/>
                    <a:gd name="T37" fmla="*/ 14 h 24"/>
                    <a:gd name="T38" fmla="*/ 1 w 17"/>
                    <a:gd name="T39" fmla="*/ 16 h 24"/>
                    <a:gd name="T40" fmla="*/ 2 w 17"/>
                    <a:gd name="T41" fmla="*/ 18 h 24"/>
                    <a:gd name="T42" fmla="*/ 3 w 17"/>
                    <a:gd name="T43" fmla="*/ 19 h 24"/>
                    <a:gd name="T44" fmla="*/ 4 w 17"/>
                    <a:gd name="T45" fmla="*/ 20 h 24"/>
                    <a:gd name="T46" fmla="*/ 6 w 17"/>
                    <a:gd name="T47" fmla="*/ 22 h 24"/>
                    <a:gd name="T48" fmla="*/ 7 w 17"/>
                    <a:gd name="T49" fmla="*/ 22 h 24"/>
                    <a:gd name="T50" fmla="*/ 8 w 17"/>
                    <a:gd name="T51" fmla="*/ 23 h 24"/>
                    <a:gd name="T52" fmla="*/ 9 w 17"/>
                    <a:gd name="T53" fmla="*/ 23 h 24"/>
                    <a:gd name="T54" fmla="*/ 11 w 17"/>
                    <a:gd name="T55" fmla="*/ 23 h 24"/>
                    <a:gd name="T56" fmla="*/ 12 w 17"/>
                    <a:gd name="T57" fmla="*/ 22 h 24"/>
                    <a:gd name="T58" fmla="*/ 13 w 17"/>
                    <a:gd name="T59" fmla="*/ 21 h 24"/>
                    <a:gd name="T60" fmla="*/ 14 w 17"/>
                    <a:gd name="T61" fmla="*/ 20 h 24"/>
                    <a:gd name="T62" fmla="*/ 15 w 17"/>
                    <a:gd name="T63" fmla="*/ 19 h 24"/>
                    <a:gd name="T64" fmla="*/ 16 w 17"/>
                    <a:gd name="T65" fmla="*/ 17 h 24"/>
                    <a:gd name="T66" fmla="*/ 16 w 17"/>
                    <a:gd name="T67" fmla="*/ 15 h 24"/>
                    <a:gd name="T68" fmla="*/ 16 w 17"/>
                    <a:gd name="T69" fmla="*/ 13 h 24"/>
                    <a:gd name="T70" fmla="*/ 16 w 17"/>
                    <a:gd name="T71" fmla="*/ 11 h 24"/>
                    <a:gd name="T72" fmla="*/ 15 w 17"/>
                    <a:gd name="T73" fmla="*/ 9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4"/>
                    <a:gd name="T113" fmla="*/ 17 w 17"/>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291" name="Group 180"/>
              <p:cNvGrpSpPr>
                <a:grpSpLocks/>
              </p:cNvGrpSpPr>
              <p:nvPr/>
            </p:nvGrpSpPr>
            <p:grpSpPr bwMode="auto">
              <a:xfrm>
                <a:off x="3837" y="1417"/>
                <a:ext cx="19" cy="22"/>
                <a:chOff x="3837" y="1417"/>
                <a:chExt cx="19" cy="22"/>
              </a:xfrm>
            </p:grpSpPr>
            <p:sp>
              <p:nvSpPr>
                <p:cNvPr id="66292" name="Freeform 181"/>
                <p:cNvSpPr>
                  <a:spLocks/>
                </p:cNvSpPr>
                <p:nvPr/>
              </p:nvSpPr>
              <p:spPr bwMode="auto">
                <a:xfrm>
                  <a:off x="3837" y="1417"/>
                  <a:ext cx="19" cy="22"/>
                </a:xfrm>
                <a:custGeom>
                  <a:avLst/>
                  <a:gdLst>
                    <a:gd name="T0" fmla="*/ 17 w 19"/>
                    <a:gd name="T1" fmla="*/ 8 h 22"/>
                    <a:gd name="T2" fmla="*/ 17 w 19"/>
                    <a:gd name="T3" fmla="*/ 7 h 22"/>
                    <a:gd name="T4" fmla="*/ 16 w 19"/>
                    <a:gd name="T5" fmla="*/ 5 h 22"/>
                    <a:gd name="T6" fmla="*/ 15 w 19"/>
                    <a:gd name="T7" fmla="*/ 4 h 22"/>
                    <a:gd name="T8" fmla="*/ 13 w 19"/>
                    <a:gd name="T9" fmla="*/ 2 h 22"/>
                    <a:gd name="T10" fmla="*/ 12 w 19"/>
                    <a:gd name="T11" fmla="*/ 1 h 22"/>
                    <a:gd name="T12" fmla="*/ 10 w 19"/>
                    <a:gd name="T13" fmla="*/ 1 h 22"/>
                    <a:gd name="T14" fmla="*/ 9 w 19"/>
                    <a:gd name="T15" fmla="*/ 0 h 22"/>
                    <a:gd name="T16" fmla="*/ 7 w 19"/>
                    <a:gd name="T17" fmla="*/ 0 h 22"/>
                    <a:gd name="T18" fmla="*/ 6 w 19"/>
                    <a:gd name="T19" fmla="*/ 0 h 22"/>
                    <a:gd name="T20" fmla="*/ 4 w 19"/>
                    <a:gd name="T21" fmla="*/ 1 h 22"/>
                    <a:gd name="T22" fmla="*/ 3 w 19"/>
                    <a:gd name="T23" fmla="*/ 2 h 22"/>
                    <a:gd name="T24" fmla="*/ 2 w 19"/>
                    <a:gd name="T25" fmla="*/ 3 h 22"/>
                    <a:gd name="T26" fmla="*/ 1 w 19"/>
                    <a:gd name="T27" fmla="*/ 4 h 22"/>
                    <a:gd name="T28" fmla="*/ 0 w 19"/>
                    <a:gd name="T29" fmla="*/ 6 h 22"/>
                    <a:gd name="T30" fmla="*/ 0 w 19"/>
                    <a:gd name="T31" fmla="*/ 7 h 22"/>
                    <a:gd name="T32" fmla="*/ 0 w 19"/>
                    <a:gd name="T33" fmla="*/ 9 h 22"/>
                    <a:gd name="T34" fmla="*/ 0 w 19"/>
                    <a:gd name="T35" fmla="*/ 11 h 22"/>
                    <a:gd name="T36" fmla="*/ 1 w 19"/>
                    <a:gd name="T37" fmla="*/ 13 h 22"/>
                    <a:gd name="T38" fmla="*/ 1 w 19"/>
                    <a:gd name="T39" fmla="*/ 14 h 22"/>
                    <a:gd name="T40" fmla="*/ 2 w 19"/>
                    <a:gd name="T41" fmla="*/ 16 h 22"/>
                    <a:gd name="T42" fmla="*/ 3 w 19"/>
                    <a:gd name="T43" fmla="*/ 17 h 22"/>
                    <a:gd name="T44" fmla="*/ 5 w 19"/>
                    <a:gd name="T45" fmla="*/ 19 h 22"/>
                    <a:gd name="T46" fmla="*/ 6 w 19"/>
                    <a:gd name="T47" fmla="*/ 20 h 22"/>
                    <a:gd name="T48" fmla="*/ 8 w 19"/>
                    <a:gd name="T49" fmla="*/ 20 h 22"/>
                    <a:gd name="T50" fmla="*/ 9 w 19"/>
                    <a:gd name="T51" fmla="*/ 21 h 22"/>
                    <a:gd name="T52" fmla="*/ 11 w 19"/>
                    <a:gd name="T53" fmla="*/ 21 h 22"/>
                    <a:gd name="T54" fmla="*/ 12 w 19"/>
                    <a:gd name="T55" fmla="*/ 21 h 22"/>
                    <a:gd name="T56" fmla="*/ 14 w 19"/>
                    <a:gd name="T57" fmla="*/ 20 h 22"/>
                    <a:gd name="T58" fmla="*/ 15 w 19"/>
                    <a:gd name="T59" fmla="*/ 19 h 22"/>
                    <a:gd name="T60" fmla="*/ 16 w 19"/>
                    <a:gd name="T61" fmla="*/ 18 h 22"/>
                    <a:gd name="T62" fmla="*/ 17 w 19"/>
                    <a:gd name="T63" fmla="*/ 17 h 22"/>
                    <a:gd name="T64" fmla="*/ 18 w 19"/>
                    <a:gd name="T65" fmla="*/ 15 h 22"/>
                    <a:gd name="T66" fmla="*/ 18 w 19"/>
                    <a:gd name="T67" fmla="*/ 14 h 22"/>
                    <a:gd name="T68" fmla="*/ 18 w 19"/>
                    <a:gd name="T69" fmla="*/ 12 h 22"/>
                    <a:gd name="T70" fmla="*/ 18 w 19"/>
                    <a:gd name="T71" fmla="*/ 10 h 22"/>
                    <a:gd name="T72" fmla="*/ 17 w 19"/>
                    <a:gd name="T73" fmla="*/ 8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2"/>
                    <a:gd name="T113" fmla="*/ 19 w 1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p:spPr>
              <p:txBody>
                <a:bodyPr/>
                <a:lstStyle/>
                <a:p>
                  <a:endParaRPr lang="en-US"/>
                </a:p>
              </p:txBody>
            </p:sp>
            <p:sp>
              <p:nvSpPr>
                <p:cNvPr id="66293" name="Freeform 182"/>
                <p:cNvSpPr>
                  <a:spLocks/>
                </p:cNvSpPr>
                <p:nvPr/>
              </p:nvSpPr>
              <p:spPr bwMode="auto">
                <a:xfrm>
                  <a:off x="3837" y="1417"/>
                  <a:ext cx="19" cy="22"/>
                </a:xfrm>
                <a:custGeom>
                  <a:avLst/>
                  <a:gdLst>
                    <a:gd name="T0" fmla="*/ 17 w 19"/>
                    <a:gd name="T1" fmla="*/ 8 h 22"/>
                    <a:gd name="T2" fmla="*/ 17 w 19"/>
                    <a:gd name="T3" fmla="*/ 7 h 22"/>
                    <a:gd name="T4" fmla="*/ 16 w 19"/>
                    <a:gd name="T5" fmla="*/ 5 h 22"/>
                    <a:gd name="T6" fmla="*/ 15 w 19"/>
                    <a:gd name="T7" fmla="*/ 4 h 22"/>
                    <a:gd name="T8" fmla="*/ 13 w 19"/>
                    <a:gd name="T9" fmla="*/ 2 h 22"/>
                    <a:gd name="T10" fmla="*/ 12 w 19"/>
                    <a:gd name="T11" fmla="*/ 1 h 22"/>
                    <a:gd name="T12" fmla="*/ 10 w 19"/>
                    <a:gd name="T13" fmla="*/ 1 h 22"/>
                    <a:gd name="T14" fmla="*/ 9 w 19"/>
                    <a:gd name="T15" fmla="*/ 0 h 22"/>
                    <a:gd name="T16" fmla="*/ 7 w 19"/>
                    <a:gd name="T17" fmla="*/ 0 h 22"/>
                    <a:gd name="T18" fmla="*/ 6 w 19"/>
                    <a:gd name="T19" fmla="*/ 0 h 22"/>
                    <a:gd name="T20" fmla="*/ 4 w 19"/>
                    <a:gd name="T21" fmla="*/ 1 h 22"/>
                    <a:gd name="T22" fmla="*/ 3 w 19"/>
                    <a:gd name="T23" fmla="*/ 2 h 22"/>
                    <a:gd name="T24" fmla="*/ 2 w 19"/>
                    <a:gd name="T25" fmla="*/ 3 h 22"/>
                    <a:gd name="T26" fmla="*/ 1 w 19"/>
                    <a:gd name="T27" fmla="*/ 4 h 22"/>
                    <a:gd name="T28" fmla="*/ 0 w 19"/>
                    <a:gd name="T29" fmla="*/ 6 h 22"/>
                    <a:gd name="T30" fmla="*/ 0 w 19"/>
                    <a:gd name="T31" fmla="*/ 7 h 22"/>
                    <a:gd name="T32" fmla="*/ 0 w 19"/>
                    <a:gd name="T33" fmla="*/ 9 h 22"/>
                    <a:gd name="T34" fmla="*/ 0 w 19"/>
                    <a:gd name="T35" fmla="*/ 11 h 22"/>
                    <a:gd name="T36" fmla="*/ 1 w 19"/>
                    <a:gd name="T37" fmla="*/ 13 h 22"/>
                    <a:gd name="T38" fmla="*/ 1 w 19"/>
                    <a:gd name="T39" fmla="*/ 14 h 22"/>
                    <a:gd name="T40" fmla="*/ 2 w 19"/>
                    <a:gd name="T41" fmla="*/ 16 h 22"/>
                    <a:gd name="T42" fmla="*/ 3 w 19"/>
                    <a:gd name="T43" fmla="*/ 17 h 22"/>
                    <a:gd name="T44" fmla="*/ 5 w 19"/>
                    <a:gd name="T45" fmla="*/ 19 h 22"/>
                    <a:gd name="T46" fmla="*/ 6 w 19"/>
                    <a:gd name="T47" fmla="*/ 20 h 22"/>
                    <a:gd name="T48" fmla="*/ 8 w 19"/>
                    <a:gd name="T49" fmla="*/ 20 h 22"/>
                    <a:gd name="T50" fmla="*/ 9 w 19"/>
                    <a:gd name="T51" fmla="*/ 21 h 22"/>
                    <a:gd name="T52" fmla="*/ 11 w 19"/>
                    <a:gd name="T53" fmla="*/ 21 h 22"/>
                    <a:gd name="T54" fmla="*/ 12 w 19"/>
                    <a:gd name="T55" fmla="*/ 21 h 22"/>
                    <a:gd name="T56" fmla="*/ 14 w 19"/>
                    <a:gd name="T57" fmla="*/ 20 h 22"/>
                    <a:gd name="T58" fmla="*/ 15 w 19"/>
                    <a:gd name="T59" fmla="*/ 19 h 22"/>
                    <a:gd name="T60" fmla="*/ 16 w 19"/>
                    <a:gd name="T61" fmla="*/ 18 h 22"/>
                    <a:gd name="T62" fmla="*/ 17 w 19"/>
                    <a:gd name="T63" fmla="*/ 17 h 22"/>
                    <a:gd name="T64" fmla="*/ 18 w 19"/>
                    <a:gd name="T65" fmla="*/ 15 h 22"/>
                    <a:gd name="T66" fmla="*/ 18 w 19"/>
                    <a:gd name="T67" fmla="*/ 14 h 22"/>
                    <a:gd name="T68" fmla="*/ 18 w 19"/>
                    <a:gd name="T69" fmla="*/ 12 h 22"/>
                    <a:gd name="T70" fmla="*/ 18 w 19"/>
                    <a:gd name="T71" fmla="*/ 10 h 22"/>
                    <a:gd name="T72" fmla="*/ 17 w 19"/>
                    <a:gd name="T73" fmla="*/ 8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2"/>
                    <a:gd name="T113" fmla="*/ 19 w 1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grpSp>
          <p:nvGrpSpPr>
            <p:cNvPr id="66257" name="Group 183"/>
            <p:cNvGrpSpPr>
              <a:grpSpLocks/>
            </p:cNvGrpSpPr>
            <p:nvPr/>
          </p:nvGrpSpPr>
          <p:grpSpPr bwMode="auto">
            <a:xfrm>
              <a:off x="3807" y="1360"/>
              <a:ext cx="89" cy="70"/>
              <a:chOff x="3807" y="1360"/>
              <a:chExt cx="89" cy="70"/>
            </a:xfrm>
          </p:grpSpPr>
          <p:sp>
            <p:nvSpPr>
              <p:cNvPr id="66286" name="Freeform 184"/>
              <p:cNvSpPr>
                <a:spLocks/>
              </p:cNvSpPr>
              <p:nvPr/>
            </p:nvSpPr>
            <p:spPr bwMode="auto">
              <a:xfrm>
                <a:off x="3820" y="1360"/>
                <a:ext cx="76" cy="69"/>
              </a:xfrm>
              <a:custGeom>
                <a:avLst/>
                <a:gdLst>
                  <a:gd name="T0" fmla="*/ 65 w 76"/>
                  <a:gd name="T1" fmla="*/ 0 h 69"/>
                  <a:gd name="T2" fmla="*/ 69 w 76"/>
                  <a:gd name="T3" fmla="*/ 6 h 69"/>
                  <a:gd name="T4" fmla="*/ 73 w 76"/>
                  <a:gd name="T5" fmla="*/ 13 h 69"/>
                  <a:gd name="T6" fmla="*/ 75 w 76"/>
                  <a:gd name="T7" fmla="*/ 21 h 69"/>
                  <a:gd name="T8" fmla="*/ 75 w 76"/>
                  <a:gd name="T9" fmla="*/ 28 h 69"/>
                  <a:gd name="T10" fmla="*/ 20 w 76"/>
                  <a:gd name="T11" fmla="*/ 68 h 69"/>
                  <a:gd name="T12" fmla="*/ 11 w 76"/>
                  <a:gd name="T13" fmla="*/ 59 h 69"/>
                  <a:gd name="T14" fmla="*/ 2 w 76"/>
                  <a:gd name="T15" fmla="*/ 39 h 69"/>
                  <a:gd name="T16" fmla="*/ 1 w 76"/>
                  <a:gd name="T17" fmla="*/ 25 h 69"/>
                  <a:gd name="T18" fmla="*/ 0 w 76"/>
                  <a:gd name="T19" fmla="*/ 10 h 69"/>
                  <a:gd name="T20" fmla="*/ 65 w 76"/>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9"/>
                  <a:gd name="T35" fmla="*/ 76 w 76"/>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grpSp>
            <p:nvGrpSpPr>
              <p:cNvPr id="66287" name="Group 185"/>
              <p:cNvGrpSpPr>
                <a:grpSpLocks/>
              </p:cNvGrpSpPr>
              <p:nvPr/>
            </p:nvGrpSpPr>
            <p:grpSpPr bwMode="auto">
              <a:xfrm>
                <a:off x="3807" y="1368"/>
                <a:ext cx="47" cy="62"/>
                <a:chOff x="3807" y="1368"/>
                <a:chExt cx="47" cy="62"/>
              </a:xfrm>
            </p:grpSpPr>
            <p:sp>
              <p:nvSpPr>
                <p:cNvPr id="66288" name="Freeform 186"/>
                <p:cNvSpPr>
                  <a:spLocks/>
                </p:cNvSpPr>
                <p:nvPr/>
              </p:nvSpPr>
              <p:spPr bwMode="auto">
                <a:xfrm>
                  <a:off x="3807" y="1368"/>
                  <a:ext cx="47" cy="62"/>
                </a:xfrm>
                <a:custGeom>
                  <a:avLst/>
                  <a:gdLst>
                    <a:gd name="T0" fmla="*/ 44 w 47"/>
                    <a:gd name="T1" fmla="*/ 24 h 62"/>
                    <a:gd name="T2" fmla="*/ 43 w 47"/>
                    <a:gd name="T3" fmla="*/ 19 h 62"/>
                    <a:gd name="T4" fmla="*/ 40 w 47"/>
                    <a:gd name="T5" fmla="*/ 15 h 62"/>
                    <a:gd name="T6" fmla="*/ 37 w 47"/>
                    <a:gd name="T7" fmla="*/ 10 h 62"/>
                    <a:gd name="T8" fmla="*/ 34 w 47"/>
                    <a:gd name="T9" fmla="*/ 7 h 62"/>
                    <a:gd name="T10" fmla="*/ 30 w 47"/>
                    <a:gd name="T11" fmla="*/ 4 h 62"/>
                    <a:gd name="T12" fmla="*/ 26 w 47"/>
                    <a:gd name="T13" fmla="*/ 2 h 62"/>
                    <a:gd name="T14" fmla="*/ 23 w 47"/>
                    <a:gd name="T15" fmla="*/ 0 h 62"/>
                    <a:gd name="T16" fmla="*/ 18 w 47"/>
                    <a:gd name="T17" fmla="*/ 0 h 62"/>
                    <a:gd name="T18" fmla="*/ 15 w 47"/>
                    <a:gd name="T19" fmla="*/ 1 h 62"/>
                    <a:gd name="T20" fmla="*/ 11 w 47"/>
                    <a:gd name="T21" fmla="*/ 2 h 62"/>
                    <a:gd name="T22" fmla="*/ 8 w 47"/>
                    <a:gd name="T23" fmla="*/ 5 h 62"/>
                    <a:gd name="T24" fmla="*/ 5 w 47"/>
                    <a:gd name="T25" fmla="*/ 8 h 62"/>
                    <a:gd name="T26" fmla="*/ 3 w 47"/>
                    <a:gd name="T27" fmla="*/ 12 h 62"/>
                    <a:gd name="T28" fmla="*/ 1 w 47"/>
                    <a:gd name="T29" fmla="*/ 16 h 62"/>
                    <a:gd name="T30" fmla="*/ 0 w 47"/>
                    <a:gd name="T31" fmla="*/ 21 h 62"/>
                    <a:gd name="T32" fmla="*/ 0 w 47"/>
                    <a:gd name="T33" fmla="*/ 26 h 62"/>
                    <a:gd name="T34" fmla="*/ 1 w 47"/>
                    <a:gd name="T35" fmla="*/ 31 h 62"/>
                    <a:gd name="T36" fmla="*/ 2 w 47"/>
                    <a:gd name="T37" fmla="*/ 37 h 62"/>
                    <a:gd name="T38" fmla="*/ 3 w 47"/>
                    <a:gd name="T39" fmla="*/ 42 h 62"/>
                    <a:gd name="T40" fmla="*/ 6 w 47"/>
                    <a:gd name="T41" fmla="*/ 46 h 62"/>
                    <a:gd name="T42" fmla="*/ 9 w 47"/>
                    <a:gd name="T43" fmla="*/ 51 h 62"/>
                    <a:gd name="T44" fmla="*/ 12 w 47"/>
                    <a:gd name="T45" fmla="*/ 54 h 62"/>
                    <a:gd name="T46" fmla="*/ 16 w 47"/>
                    <a:gd name="T47" fmla="*/ 57 h 62"/>
                    <a:gd name="T48" fmla="*/ 20 w 47"/>
                    <a:gd name="T49" fmla="*/ 59 h 62"/>
                    <a:gd name="T50" fmla="*/ 23 w 47"/>
                    <a:gd name="T51" fmla="*/ 61 h 62"/>
                    <a:gd name="T52" fmla="*/ 28 w 47"/>
                    <a:gd name="T53" fmla="*/ 61 h 62"/>
                    <a:gd name="T54" fmla="*/ 31 w 47"/>
                    <a:gd name="T55" fmla="*/ 60 h 62"/>
                    <a:gd name="T56" fmla="*/ 35 w 47"/>
                    <a:gd name="T57" fmla="*/ 59 h 62"/>
                    <a:gd name="T58" fmla="*/ 38 w 47"/>
                    <a:gd name="T59" fmla="*/ 56 h 62"/>
                    <a:gd name="T60" fmla="*/ 41 w 47"/>
                    <a:gd name="T61" fmla="*/ 53 h 62"/>
                    <a:gd name="T62" fmla="*/ 43 w 47"/>
                    <a:gd name="T63" fmla="*/ 49 h 62"/>
                    <a:gd name="T64" fmla="*/ 45 w 47"/>
                    <a:gd name="T65" fmla="*/ 45 h 62"/>
                    <a:gd name="T66" fmla="*/ 46 w 47"/>
                    <a:gd name="T67" fmla="*/ 40 h 62"/>
                    <a:gd name="T68" fmla="*/ 46 w 47"/>
                    <a:gd name="T69" fmla="*/ 35 h 62"/>
                    <a:gd name="T70" fmla="*/ 45 w 47"/>
                    <a:gd name="T71" fmla="*/ 30 h 62"/>
                    <a:gd name="T72" fmla="*/ 44 w 47"/>
                    <a:gd name="T73" fmla="*/ 24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62"/>
                    <a:gd name="T113" fmla="*/ 47 w 4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000000"/>
                    </a:gs>
                  </a:gsLst>
                  <a:lin ang="0" scaled="1"/>
                </a:gradFill>
                <a:ln w="12700" cap="rnd">
                  <a:noFill/>
                  <a:round/>
                  <a:headEnd/>
                  <a:tailEnd/>
                </a:ln>
              </p:spPr>
              <p:txBody>
                <a:bodyPr/>
                <a:lstStyle/>
                <a:p>
                  <a:endParaRPr lang="en-US"/>
                </a:p>
              </p:txBody>
            </p:sp>
            <p:sp>
              <p:nvSpPr>
                <p:cNvPr id="66289" name="Freeform 187"/>
                <p:cNvSpPr>
                  <a:spLocks/>
                </p:cNvSpPr>
                <p:nvPr/>
              </p:nvSpPr>
              <p:spPr bwMode="auto">
                <a:xfrm>
                  <a:off x="3807" y="1368"/>
                  <a:ext cx="47" cy="62"/>
                </a:xfrm>
                <a:custGeom>
                  <a:avLst/>
                  <a:gdLst>
                    <a:gd name="T0" fmla="*/ 44 w 47"/>
                    <a:gd name="T1" fmla="*/ 24 h 62"/>
                    <a:gd name="T2" fmla="*/ 43 w 47"/>
                    <a:gd name="T3" fmla="*/ 19 h 62"/>
                    <a:gd name="T4" fmla="*/ 40 w 47"/>
                    <a:gd name="T5" fmla="*/ 15 h 62"/>
                    <a:gd name="T6" fmla="*/ 37 w 47"/>
                    <a:gd name="T7" fmla="*/ 10 h 62"/>
                    <a:gd name="T8" fmla="*/ 34 w 47"/>
                    <a:gd name="T9" fmla="*/ 7 h 62"/>
                    <a:gd name="T10" fmla="*/ 30 w 47"/>
                    <a:gd name="T11" fmla="*/ 4 h 62"/>
                    <a:gd name="T12" fmla="*/ 26 w 47"/>
                    <a:gd name="T13" fmla="*/ 2 h 62"/>
                    <a:gd name="T14" fmla="*/ 23 w 47"/>
                    <a:gd name="T15" fmla="*/ 0 h 62"/>
                    <a:gd name="T16" fmla="*/ 19 w 47"/>
                    <a:gd name="T17" fmla="*/ 0 h 62"/>
                    <a:gd name="T18" fmla="*/ 15 w 47"/>
                    <a:gd name="T19" fmla="*/ 1 h 62"/>
                    <a:gd name="T20" fmla="*/ 11 w 47"/>
                    <a:gd name="T21" fmla="*/ 2 h 62"/>
                    <a:gd name="T22" fmla="*/ 8 w 47"/>
                    <a:gd name="T23" fmla="*/ 5 h 62"/>
                    <a:gd name="T24" fmla="*/ 5 w 47"/>
                    <a:gd name="T25" fmla="*/ 8 h 62"/>
                    <a:gd name="T26" fmla="*/ 3 w 47"/>
                    <a:gd name="T27" fmla="*/ 12 h 62"/>
                    <a:gd name="T28" fmla="*/ 1 w 47"/>
                    <a:gd name="T29" fmla="*/ 16 h 62"/>
                    <a:gd name="T30" fmla="*/ 0 w 47"/>
                    <a:gd name="T31" fmla="*/ 21 h 62"/>
                    <a:gd name="T32" fmla="*/ 0 w 47"/>
                    <a:gd name="T33" fmla="*/ 26 h 62"/>
                    <a:gd name="T34" fmla="*/ 1 w 47"/>
                    <a:gd name="T35" fmla="*/ 32 h 62"/>
                    <a:gd name="T36" fmla="*/ 2 w 47"/>
                    <a:gd name="T37" fmla="*/ 37 h 62"/>
                    <a:gd name="T38" fmla="*/ 3 w 47"/>
                    <a:gd name="T39" fmla="*/ 42 h 62"/>
                    <a:gd name="T40" fmla="*/ 6 w 47"/>
                    <a:gd name="T41" fmla="*/ 46 h 62"/>
                    <a:gd name="T42" fmla="*/ 9 w 47"/>
                    <a:gd name="T43" fmla="*/ 51 h 62"/>
                    <a:gd name="T44" fmla="*/ 12 w 47"/>
                    <a:gd name="T45" fmla="*/ 54 h 62"/>
                    <a:gd name="T46" fmla="*/ 16 w 47"/>
                    <a:gd name="T47" fmla="*/ 57 h 62"/>
                    <a:gd name="T48" fmla="*/ 20 w 47"/>
                    <a:gd name="T49" fmla="*/ 59 h 62"/>
                    <a:gd name="T50" fmla="*/ 23 w 47"/>
                    <a:gd name="T51" fmla="*/ 61 h 62"/>
                    <a:gd name="T52" fmla="*/ 27 w 47"/>
                    <a:gd name="T53" fmla="*/ 61 h 62"/>
                    <a:gd name="T54" fmla="*/ 31 w 47"/>
                    <a:gd name="T55" fmla="*/ 60 h 62"/>
                    <a:gd name="T56" fmla="*/ 35 w 47"/>
                    <a:gd name="T57" fmla="*/ 59 h 62"/>
                    <a:gd name="T58" fmla="*/ 38 w 47"/>
                    <a:gd name="T59" fmla="*/ 56 h 62"/>
                    <a:gd name="T60" fmla="*/ 41 w 47"/>
                    <a:gd name="T61" fmla="*/ 53 h 62"/>
                    <a:gd name="T62" fmla="*/ 43 w 47"/>
                    <a:gd name="T63" fmla="*/ 49 h 62"/>
                    <a:gd name="T64" fmla="*/ 45 w 47"/>
                    <a:gd name="T65" fmla="*/ 45 h 62"/>
                    <a:gd name="T66" fmla="*/ 46 w 47"/>
                    <a:gd name="T67" fmla="*/ 40 h 62"/>
                    <a:gd name="T68" fmla="*/ 46 w 47"/>
                    <a:gd name="T69" fmla="*/ 35 h 62"/>
                    <a:gd name="T70" fmla="*/ 45 w 47"/>
                    <a:gd name="T71" fmla="*/ 29 h 62"/>
                    <a:gd name="T72" fmla="*/ 44 w 47"/>
                    <a:gd name="T73" fmla="*/ 24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62"/>
                    <a:gd name="T113" fmla="*/ 47 w 4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sp>
          <p:nvSpPr>
            <p:cNvPr id="66258" name="Line 188"/>
            <p:cNvSpPr>
              <a:spLocks noChangeShapeType="1"/>
            </p:cNvSpPr>
            <p:nvPr/>
          </p:nvSpPr>
          <p:spPr bwMode="auto">
            <a:xfrm flipV="1">
              <a:off x="3921" y="1324"/>
              <a:ext cx="134" cy="52"/>
            </a:xfrm>
            <a:prstGeom prst="line">
              <a:avLst/>
            </a:prstGeom>
            <a:noFill/>
            <a:ln w="12700">
              <a:solidFill>
                <a:srgbClr val="000000"/>
              </a:solidFill>
              <a:round/>
              <a:headEnd/>
              <a:tailEnd/>
            </a:ln>
          </p:spPr>
          <p:txBody>
            <a:bodyPr wrap="none" anchor="ctr"/>
            <a:lstStyle/>
            <a:p>
              <a:endParaRPr lang="en-US"/>
            </a:p>
          </p:txBody>
        </p:sp>
        <p:sp>
          <p:nvSpPr>
            <p:cNvPr id="66259" name="Line 189"/>
            <p:cNvSpPr>
              <a:spLocks noChangeShapeType="1"/>
            </p:cNvSpPr>
            <p:nvPr/>
          </p:nvSpPr>
          <p:spPr bwMode="auto">
            <a:xfrm flipV="1">
              <a:off x="3854" y="1124"/>
              <a:ext cx="134" cy="52"/>
            </a:xfrm>
            <a:prstGeom prst="line">
              <a:avLst/>
            </a:prstGeom>
            <a:noFill/>
            <a:ln w="12700">
              <a:solidFill>
                <a:srgbClr val="000000"/>
              </a:solidFill>
              <a:round/>
              <a:headEnd/>
              <a:tailEnd/>
            </a:ln>
          </p:spPr>
          <p:txBody>
            <a:bodyPr wrap="none" anchor="ctr"/>
            <a:lstStyle/>
            <a:p>
              <a:endParaRPr lang="en-US"/>
            </a:p>
          </p:txBody>
        </p:sp>
        <p:grpSp>
          <p:nvGrpSpPr>
            <p:cNvPr id="66260" name="Group 190"/>
            <p:cNvGrpSpPr>
              <a:grpSpLocks/>
            </p:cNvGrpSpPr>
            <p:nvPr/>
          </p:nvGrpSpPr>
          <p:grpSpPr bwMode="auto">
            <a:xfrm>
              <a:off x="3913" y="965"/>
              <a:ext cx="310" cy="484"/>
              <a:chOff x="3913" y="965"/>
              <a:chExt cx="310" cy="484"/>
            </a:xfrm>
          </p:grpSpPr>
          <p:sp>
            <p:nvSpPr>
              <p:cNvPr id="66261" name="Freeform 191"/>
              <p:cNvSpPr>
                <a:spLocks/>
              </p:cNvSpPr>
              <p:nvPr/>
            </p:nvSpPr>
            <p:spPr bwMode="auto">
              <a:xfrm>
                <a:off x="3913" y="965"/>
                <a:ext cx="310" cy="484"/>
              </a:xfrm>
              <a:custGeom>
                <a:avLst/>
                <a:gdLst>
                  <a:gd name="T0" fmla="*/ 0 w 310"/>
                  <a:gd name="T1" fmla="*/ 60 h 484"/>
                  <a:gd name="T2" fmla="*/ 144 w 310"/>
                  <a:gd name="T3" fmla="*/ 483 h 484"/>
                  <a:gd name="T4" fmla="*/ 309 w 310"/>
                  <a:gd name="T5" fmla="*/ 435 h 484"/>
                  <a:gd name="T6" fmla="*/ 159 w 310"/>
                  <a:gd name="T7" fmla="*/ 0 h 484"/>
                  <a:gd name="T8" fmla="*/ 0 w 310"/>
                  <a:gd name="T9" fmla="*/ 60 h 484"/>
                  <a:gd name="T10" fmla="*/ 0 60000 65536"/>
                  <a:gd name="T11" fmla="*/ 0 60000 65536"/>
                  <a:gd name="T12" fmla="*/ 0 60000 65536"/>
                  <a:gd name="T13" fmla="*/ 0 60000 65536"/>
                  <a:gd name="T14" fmla="*/ 0 60000 65536"/>
                  <a:gd name="T15" fmla="*/ 0 w 310"/>
                  <a:gd name="T16" fmla="*/ 0 h 484"/>
                  <a:gd name="T17" fmla="*/ 310 w 310"/>
                  <a:gd name="T18" fmla="*/ 484 h 484"/>
                </a:gdLst>
                <a:ahLst/>
                <a:cxnLst>
                  <a:cxn ang="T10">
                    <a:pos x="T0" y="T1"/>
                  </a:cxn>
                  <a:cxn ang="T11">
                    <a:pos x="T2" y="T3"/>
                  </a:cxn>
                  <a:cxn ang="T12">
                    <a:pos x="T4" y="T5"/>
                  </a:cxn>
                  <a:cxn ang="T13">
                    <a:pos x="T6" y="T7"/>
                  </a:cxn>
                  <a:cxn ang="T14">
                    <a:pos x="T8" y="T9"/>
                  </a:cxn>
                </a:cxnLst>
                <a:rect l="T15" t="T16" r="T17" b="T18"/>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6262" name="Freeform 192"/>
              <p:cNvSpPr>
                <a:spLocks/>
              </p:cNvSpPr>
              <p:nvPr/>
            </p:nvSpPr>
            <p:spPr bwMode="auto">
              <a:xfrm>
                <a:off x="3972" y="1142"/>
                <a:ext cx="166" cy="83"/>
              </a:xfrm>
              <a:custGeom>
                <a:avLst/>
                <a:gdLst>
                  <a:gd name="T0" fmla="*/ 0 w 166"/>
                  <a:gd name="T1" fmla="*/ 58 h 83"/>
                  <a:gd name="T2" fmla="*/ 158 w 166"/>
                  <a:gd name="T3" fmla="*/ 0 h 83"/>
                  <a:gd name="T4" fmla="*/ 165 w 166"/>
                  <a:gd name="T5" fmla="*/ 23 h 83"/>
                  <a:gd name="T6" fmla="*/ 8 w 166"/>
                  <a:gd name="T7" fmla="*/ 82 h 83"/>
                  <a:gd name="T8" fmla="*/ 0 w 166"/>
                  <a:gd name="T9" fmla="*/ 58 h 83"/>
                  <a:gd name="T10" fmla="*/ 0 60000 65536"/>
                  <a:gd name="T11" fmla="*/ 0 60000 65536"/>
                  <a:gd name="T12" fmla="*/ 0 60000 65536"/>
                  <a:gd name="T13" fmla="*/ 0 60000 65536"/>
                  <a:gd name="T14" fmla="*/ 0 60000 65536"/>
                  <a:gd name="T15" fmla="*/ 0 w 166"/>
                  <a:gd name="T16" fmla="*/ 0 h 83"/>
                  <a:gd name="T17" fmla="*/ 166 w 166"/>
                  <a:gd name="T18" fmla="*/ 83 h 83"/>
                </a:gdLst>
                <a:ahLst/>
                <a:cxnLst>
                  <a:cxn ang="T10">
                    <a:pos x="T0" y="T1"/>
                  </a:cxn>
                  <a:cxn ang="T11">
                    <a:pos x="T2" y="T3"/>
                  </a:cxn>
                  <a:cxn ang="T12">
                    <a:pos x="T4" y="T5"/>
                  </a:cxn>
                  <a:cxn ang="T13">
                    <a:pos x="T6" y="T7"/>
                  </a:cxn>
                  <a:cxn ang="T14">
                    <a:pos x="T8" y="T9"/>
                  </a:cxn>
                </a:cxnLst>
                <a:rect l="T15" t="T16" r="T17" b="T18"/>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6263" name="Group 193"/>
              <p:cNvGrpSpPr>
                <a:grpSpLocks/>
              </p:cNvGrpSpPr>
              <p:nvPr/>
            </p:nvGrpSpPr>
            <p:grpSpPr bwMode="auto">
              <a:xfrm>
                <a:off x="3933" y="1168"/>
                <a:ext cx="216" cy="97"/>
                <a:chOff x="3933" y="1168"/>
                <a:chExt cx="216" cy="97"/>
              </a:xfrm>
            </p:grpSpPr>
            <p:sp>
              <p:nvSpPr>
                <p:cNvPr id="66284" name="Freeform 194"/>
                <p:cNvSpPr>
                  <a:spLocks/>
                </p:cNvSpPr>
                <p:nvPr/>
              </p:nvSpPr>
              <p:spPr bwMode="auto">
                <a:xfrm>
                  <a:off x="3933" y="1168"/>
                  <a:ext cx="214" cy="96"/>
                </a:xfrm>
                <a:custGeom>
                  <a:avLst/>
                  <a:gdLst>
                    <a:gd name="T0" fmla="*/ 0 w 214"/>
                    <a:gd name="T1" fmla="*/ 77 h 96"/>
                    <a:gd name="T2" fmla="*/ 207 w 214"/>
                    <a:gd name="T3" fmla="*/ 0 h 96"/>
                    <a:gd name="T4" fmla="*/ 211 w 214"/>
                    <a:gd name="T5" fmla="*/ 10 h 96"/>
                    <a:gd name="T6" fmla="*/ 213 w 214"/>
                    <a:gd name="T7" fmla="*/ 21 h 96"/>
                    <a:gd name="T8" fmla="*/ 7 w 214"/>
                    <a:gd name="T9" fmla="*/ 95 h 96"/>
                    <a:gd name="T10" fmla="*/ 0 w 214"/>
                    <a:gd name="T11" fmla="*/ 86 h 96"/>
                    <a:gd name="T12" fmla="*/ 0 w 214"/>
                    <a:gd name="T13" fmla="*/ 77 h 96"/>
                    <a:gd name="T14" fmla="*/ 0 60000 65536"/>
                    <a:gd name="T15" fmla="*/ 0 60000 65536"/>
                    <a:gd name="T16" fmla="*/ 0 60000 65536"/>
                    <a:gd name="T17" fmla="*/ 0 60000 65536"/>
                    <a:gd name="T18" fmla="*/ 0 60000 65536"/>
                    <a:gd name="T19" fmla="*/ 0 60000 65536"/>
                    <a:gd name="T20" fmla="*/ 0 60000 65536"/>
                    <a:gd name="T21" fmla="*/ 0 w 214"/>
                    <a:gd name="T22" fmla="*/ 0 h 96"/>
                    <a:gd name="T23" fmla="*/ 214 w 21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96">
                      <a:moveTo>
                        <a:pt x="0" y="77"/>
                      </a:moveTo>
                      <a:lnTo>
                        <a:pt x="207" y="0"/>
                      </a:lnTo>
                      <a:lnTo>
                        <a:pt x="211" y="10"/>
                      </a:lnTo>
                      <a:lnTo>
                        <a:pt x="213" y="21"/>
                      </a:lnTo>
                      <a:lnTo>
                        <a:pt x="7" y="95"/>
                      </a:lnTo>
                      <a:lnTo>
                        <a:pt x="0" y="86"/>
                      </a:lnTo>
                      <a:lnTo>
                        <a:pt x="0" y="77"/>
                      </a:lnTo>
                    </a:path>
                  </a:pathLst>
                </a:custGeom>
                <a:gradFill rotWithShape="0">
                  <a:gsLst>
                    <a:gs pos="0">
                      <a:srgbClr val="F6F9FF"/>
                    </a:gs>
                    <a:gs pos="100000">
                      <a:srgbClr val="A2C1FE"/>
                    </a:gs>
                  </a:gsLst>
                  <a:lin ang="5400000" scaled="1"/>
                </a:gradFill>
                <a:ln w="12700" cap="rnd">
                  <a:noFill/>
                  <a:round/>
                  <a:headEnd/>
                  <a:tailEnd/>
                </a:ln>
              </p:spPr>
              <p:txBody>
                <a:bodyPr/>
                <a:lstStyle/>
                <a:p>
                  <a:endParaRPr lang="en-US"/>
                </a:p>
              </p:txBody>
            </p:sp>
            <p:sp>
              <p:nvSpPr>
                <p:cNvPr id="66285" name="Freeform 195"/>
                <p:cNvSpPr>
                  <a:spLocks/>
                </p:cNvSpPr>
                <p:nvPr/>
              </p:nvSpPr>
              <p:spPr bwMode="auto">
                <a:xfrm>
                  <a:off x="3933" y="1168"/>
                  <a:ext cx="216" cy="97"/>
                </a:xfrm>
                <a:custGeom>
                  <a:avLst/>
                  <a:gdLst>
                    <a:gd name="T0" fmla="*/ 0 w 216"/>
                    <a:gd name="T1" fmla="*/ 78 h 97"/>
                    <a:gd name="T2" fmla="*/ 209 w 216"/>
                    <a:gd name="T3" fmla="*/ 0 h 97"/>
                    <a:gd name="T4" fmla="*/ 213 w 216"/>
                    <a:gd name="T5" fmla="*/ 10 h 97"/>
                    <a:gd name="T6" fmla="*/ 215 w 216"/>
                    <a:gd name="T7" fmla="*/ 21 h 97"/>
                    <a:gd name="T8" fmla="*/ 7 w 216"/>
                    <a:gd name="T9" fmla="*/ 96 h 97"/>
                    <a:gd name="T10" fmla="*/ 0 w 216"/>
                    <a:gd name="T11" fmla="*/ 87 h 97"/>
                    <a:gd name="T12" fmla="*/ 0 w 216"/>
                    <a:gd name="T13" fmla="*/ 78 h 97"/>
                    <a:gd name="T14" fmla="*/ 0 60000 65536"/>
                    <a:gd name="T15" fmla="*/ 0 60000 65536"/>
                    <a:gd name="T16" fmla="*/ 0 60000 65536"/>
                    <a:gd name="T17" fmla="*/ 0 60000 65536"/>
                    <a:gd name="T18" fmla="*/ 0 60000 65536"/>
                    <a:gd name="T19" fmla="*/ 0 60000 65536"/>
                    <a:gd name="T20" fmla="*/ 0 60000 65536"/>
                    <a:gd name="T21" fmla="*/ 0 w 216"/>
                    <a:gd name="T22" fmla="*/ 0 h 97"/>
                    <a:gd name="T23" fmla="*/ 216 w 216"/>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6264" name="Freeform 196"/>
              <p:cNvSpPr>
                <a:spLocks/>
              </p:cNvSpPr>
              <p:nvPr/>
            </p:nvSpPr>
            <p:spPr bwMode="auto">
              <a:xfrm>
                <a:off x="3989" y="1190"/>
                <a:ext cx="168" cy="84"/>
              </a:xfrm>
              <a:custGeom>
                <a:avLst/>
                <a:gdLst>
                  <a:gd name="T0" fmla="*/ 0 w 168"/>
                  <a:gd name="T1" fmla="*/ 59 h 84"/>
                  <a:gd name="T2" fmla="*/ 159 w 168"/>
                  <a:gd name="T3" fmla="*/ 0 h 84"/>
                  <a:gd name="T4" fmla="*/ 167 w 168"/>
                  <a:gd name="T5" fmla="*/ 26 h 84"/>
                  <a:gd name="T6" fmla="*/ 8 w 168"/>
                  <a:gd name="T7" fmla="*/ 83 h 84"/>
                  <a:gd name="T8" fmla="*/ 0 w 168"/>
                  <a:gd name="T9" fmla="*/ 59 h 84"/>
                  <a:gd name="T10" fmla="*/ 0 60000 65536"/>
                  <a:gd name="T11" fmla="*/ 0 60000 65536"/>
                  <a:gd name="T12" fmla="*/ 0 60000 65536"/>
                  <a:gd name="T13" fmla="*/ 0 60000 65536"/>
                  <a:gd name="T14" fmla="*/ 0 60000 65536"/>
                  <a:gd name="T15" fmla="*/ 0 w 168"/>
                  <a:gd name="T16" fmla="*/ 0 h 84"/>
                  <a:gd name="T17" fmla="*/ 168 w 168"/>
                  <a:gd name="T18" fmla="*/ 84 h 84"/>
                </a:gdLst>
                <a:ahLst/>
                <a:cxnLst>
                  <a:cxn ang="T10">
                    <a:pos x="T0" y="T1"/>
                  </a:cxn>
                  <a:cxn ang="T11">
                    <a:pos x="T2" y="T3"/>
                  </a:cxn>
                  <a:cxn ang="T12">
                    <a:pos x="T4" y="T5"/>
                  </a:cxn>
                  <a:cxn ang="T13">
                    <a:pos x="T6" y="T7"/>
                  </a:cxn>
                  <a:cxn ang="T14">
                    <a:pos x="T8" y="T9"/>
                  </a:cxn>
                </a:cxnLst>
                <a:rect l="T15" t="T16" r="T17" b="T18"/>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6265" name="Group 197"/>
              <p:cNvGrpSpPr>
                <a:grpSpLocks/>
              </p:cNvGrpSpPr>
              <p:nvPr/>
            </p:nvGrpSpPr>
            <p:grpSpPr bwMode="auto">
              <a:xfrm>
                <a:off x="3946" y="1063"/>
                <a:ext cx="164" cy="72"/>
                <a:chOff x="3946" y="1063"/>
                <a:chExt cx="164" cy="72"/>
              </a:xfrm>
            </p:grpSpPr>
            <p:sp>
              <p:nvSpPr>
                <p:cNvPr id="66279" name="Freeform 198"/>
                <p:cNvSpPr>
                  <a:spLocks/>
                </p:cNvSpPr>
                <p:nvPr/>
              </p:nvSpPr>
              <p:spPr bwMode="auto">
                <a:xfrm>
                  <a:off x="3946" y="1063"/>
                  <a:ext cx="164" cy="72"/>
                </a:xfrm>
                <a:custGeom>
                  <a:avLst/>
                  <a:gdLst>
                    <a:gd name="T0" fmla="*/ 0 w 164"/>
                    <a:gd name="T1" fmla="*/ 59 h 72"/>
                    <a:gd name="T2" fmla="*/ 4 w 164"/>
                    <a:gd name="T3" fmla="*/ 71 h 72"/>
                    <a:gd name="T4" fmla="*/ 163 w 164"/>
                    <a:gd name="T5" fmla="*/ 11 h 72"/>
                    <a:gd name="T6" fmla="*/ 160 w 164"/>
                    <a:gd name="T7" fmla="*/ 0 h 72"/>
                    <a:gd name="T8" fmla="*/ 0 w 164"/>
                    <a:gd name="T9" fmla="*/ 59 h 72"/>
                    <a:gd name="T10" fmla="*/ 0 60000 65536"/>
                    <a:gd name="T11" fmla="*/ 0 60000 65536"/>
                    <a:gd name="T12" fmla="*/ 0 60000 65536"/>
                    <a:gd name="T13" fmla="*/ 0 60000 65536"/>
                    <a:gd name="T14" fmla="*/ 0 60000 65536"/>
                    <a:gd name="T15" fmla="*/ 0 w 164"/>
                    <a:gd name="T16" fmla="*/ 0 h 72"/>
                    <a:gd name="T17" fmla="*/ 164 w 164"/>
                    <a:gd name="T18" fmla="*/ 72 h 72"/>
                  </a:gdLst>
                  <a:ahLst/>
                  <a:cxnLst>
                    <a:cxn ang="T10">
                      <a:pos x="T0" y="T1"/>
                    </a:cxn>
                    <a:cxn ang="T11">
                      <a:pos x="T2" y="T3"/>
                    </a:cxn>
                    <a:cxn ang="T12">
                      <a:pos x="T4" y="T5"/>
                    </a:cxn>
                    <a:cxn ang="T13">
                      <a:pos x="T6" y="T7"/>
                    </a:cxn>
                    <a:cxn ang="T14">
                      <a:pos x="T8" y="T9"/>
                    </a:cxn>
                  </a:cxnLst>
                  <a:rect l="T15" t="T16" r="T17" b="T18"/>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6280" name="Line 199"/>
                <p:cNvSpPr>
                  <a:spLocks noChangeShapeType="1"/>
                </p:cNvSpPr>
                <p:nvPr/>
              </p:nvSpPr>
              <p:spPr bwMode="auto">
                <a:xfrm>
                  <a:off x="3956" y="1120"/>
                  <a:ext cx="7" cy="13"/>
                </a:xfrm>
                <a:prstGeom prst="line">
                  <a:avLst/>
                </a:prstGeom>
                <a:noFill/>
                <a:ln w="12700">
                  <a:solidFill>
                    <a:srgbClr val="FFFFFF"/>
                  </a:solidFill>
                  <a:round/>
                  <a:headEnd/>
                  <a:tailEnd/>
                </a:ln>
              </p:spPr>
              <p:txBody>
                <a:bodyPr wrap="none" anchor="ctr"/>
                <a:lstStyle/>
                <a:p>
                  <a:endParaRPr lang="en-US"/>
                </a:p>
              </p:txBody>
            </p:sp>
            <p:sp>
              <p:nvSpPr>
                <p:cNvPr id="66281" name="Line 200"/>
                <p:cNvSpPr>
                  <a:spLocks noChangeShapeType="1"/>
                </p:cNvSpPr>
                <p:nvPr/>
              </p:nvSpPr>
              <p:spPr bwMode="auto">
                <a:xfrm>
                  <a:off x="3996" y="1103"/>
                  <a:ext cx="7" cy="15"/>
                </a:xfrm>
                <a:prstGeom prst="line">
                  <a:avLst/>
                </a:prstGeom>
                <a:noFill/>
                <a:ln w="12700">
                  <a:solidFill>
                    <a:srgbClr val="FFFFFF"/>
                  </a:solidFill>
                  <a:round/>
                  <a:headEnd/>
                  <a:tailEnd/>
                </a:ln>
              </p:spPr>
              <p:txBody>
                <a:bodyPr wrap="none" anchor="ctr"/>
                <a:lstStyle/>
                <a:p>
                  <a:endParaRPr lang="en-US"/>
                </a:p>
              </p:txBody>
            </p:sp>
            <p:sp>
              <p:nvSpPr>
                <p:cNvPr id="66282" name="Line 201"/>
                <p:cNvSpPr>
                  <a:spLocks noChangeShapeType="1"/>
                </p:cNvSpPr>
                <p:nvPr/>
              </p:nvSpPr>
              <p:spPr bwMode="auto">
                <a:xfrm>
                  <a:off x="4045" y="1085"/>
                  <a:ext cx="7" cy="14"/>
                </a:xfrm>
                <a:prstGeom prst="line">
                  <a:avLst/>
                </a:prstGeom>
                <a:noFill/>
                <a:ln w="12700">
                  <a:solidFill>
                    <a:srgbClr val="FFFFFF"/>
                  </a:solidFill>
                  <a:round/>
                  <a:headEnd/>
                  <a:tailEnd/>
                </a:ln>
              </p:spPr>
              <p:txBody>
                <a:bodyPr wrap="none" anchor="ctr"/>
                <a:lstStyle/>
                <a:p>
                  <a:endParaRPr lang="en-US"/>
                </a:p>
              </p:txBody>
            </p:sp>
            <p:sp>
              <p:nvSpPr>
                <p:cNvPr id="66283" name="Line 202"/>
                <p:cNvSpPr>
                  <a:spLocks noChangeShapeType="1"/>
                </p:cNvSpPr>
                <p:nvPr/>
              </p:nvSpPr>
              <p:spPr bwMode="auto">
                <a:xfrm>
                  <a:off x="4096" y="1067"/>
                  <a:ext cx="0" cy="16"/>
                </a:xfrm>
                <a:prstGeom prst="line">
                  <a:avLst/>
                </a:prstGeom>
                <a:noFill/>
                <a:ln w="12700">
                  <a:solidFill>
                    <a:srgbClr val="FFFFFF"/>
                  </a:solidFill>
                  <a:round/>
                  <a:headEnd/>
                  <a:tailEnd/>
                </a:ln>
              </p:spPr>
              <p:txBody>
                <a:bodyPr wrap="none" anchor="ctr"/>
                <a:lstStyle/>
                <a:p>
                  <a:endParaRPr lang="en-US"/>
                </a:p>
              </p:txBody>
            </p:sp>
          </p:grpSp>
          <p:grpSp>
            <p:nvGrpSpPr>
              <p:cNvPr id="66266" name="Group 203"/>
              <p:cNvGrpSpPr>
                <a:grpSpLocks/>
              </p:cNvGrpSpPr>
              <p:nvPr/>
            </p:nvGrpSpPr>
            <p:grpSpPr bwMode="auto">
              <a:xfrm>
                <a:off x="4024" y="1288"/>
                <a:ext cx="164" cy="73"/>
                <a:chOff x="4024" y="1288"/>
                <a:chExt cx="164" cy="73"/>
              </a:xfrm>
            </p:grpSpPr>
            <p:sp>
              <p:nvSpPr>
                <p:cNvPr id="66274" name="Freeform 204"/>
                <p:cNvSpPr>
                  <a:spLocks/>
                </p:cNvSpPr>
                <p:nvPr/>
              </p:nvSpPr>
              <p:spPr bwMode="auto">
                <a:xfrm>
                  <a:off x="4024" y="1288"/>
                  <a:ext cx="164" cy="73"/>
                </a:xfrm>
                <a:custGeom>
                  <a:avLst/>
                  <a:gdLst>
                    <a:gd name="T0" fmla="*/ 0 w 164"/>
                    <a:gd name="T1" fmla="*/ 60 h 73"/>
                    <a:gd name="T2" fmla="*/ 4 w 164"/>
                    <a:gd name="T3" fmla="*/ 72 h 73"/>
                    <a:gd name="T4" fmla="*/ 163 w 164"/>
                    <a:gd name="T5" fmla="*/ 11 h 73"/>
                    <a:gd name="T6" fmla="*/ 160 w 164"/>
                    <a:gd name="T7" fmla="*/ 0 h 73"/>
                    <a:gd name="T8" fmla="*/ 0 w 164"/>
                    <a:gd name="T9" fmla="*/ 60 h 73"/>
                    <a:gd name="T10" fmla="*/ 0 60000 65536"/>
                    <a:gd name="T11" fmla="*/ 0 60000 65536"/>
                    <a:gd name="T12" fmla="*/ 0 60000 65536"/>
                    <a:gd name="T13" fmla="*/ 0 60000 65536"/>
                    <a:gd name="T14" fmla="*/ 0 60000 65536"/>
                    <a:gd name="T15" fmla="*/ 0 w 164"/>
                    <a:gd name="T16" fmla="*/ 0 h 73"/>
                    <a:gd name="T17" fmla="*/ 164 w 164"/>
                    <a:gd name="T18" fmla="*/ 73 h 73"/>
                  </a:gdLst>
                  <a:ahLst/>
                  <a:cxnLst>
                    <a:cxn ang="T10">
                      <a:pos x="T0" y="T1"/>
                    </a:cxn>
                    <a:cxn ang="T11">
                      <a:pos x="T2" y="T3"/>
                    </a:cxn>
                    <a:cxn ang="T12">
                      <a:pos x="T4" y="T5"/>
                    </a:cxn>
                    <a:cxn ang="T13">
                      <a:pos x="T6" y="T7"/>
                    </a:cxn>
                    <a:cxn ang="T14">
                      <a:pos x="T8" y="T9"/>
                    </a:cxn>
                  </a:cxnLst>
                  <a:rect l="T15" t="T16" r="T17" b="T18"/>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6275" name="Line 205"/>
                <p:cNvSpPr>
                  <a:spLocks noChangeShapeType="1"/>
                </p:cNvSpPr>
                <p:nvPr/>
              </p:nvSpPr>
              <p:spPr bwMode="auto">
                <a:xfrm>
                  <a:off x="4034" y="1345"/>
                  <a:ext cx="7" cy="14"/>
                </a:xfrm>
                <a:prstGeom prst="line">
                  <a:avLst/>
                </a:prstGeom>
                <a:noFill/>
                <a:ln w="12700">
                  <a:solidFill>
                    <a:srgbClr val="FFFFFF"/>
                  </a:solidFill>
                  <a:round/>
                  <a:headEnd/>
                  <a:tailEnd/>
                </a:ln>
              </p:spPr>
              <p:txBody>
                <a:bodyPr wrap="none" anchor="ctr"/>
                <a:lstStyle/>
                <a:p>
                  <a:endParaRPr lang="en-US"/>
                </a:p>
              </p:txBody>
            </p:sp>
            <p:sp>
              <p:nvSpPr>
                <p:cNvPr id="66276" name="Line 206"/>
                <p:cNvSpPr>
                  <a:spLocks noChangeShapeType="1"/>
                </p:cNvSpPr>
                <p:nvPr/>
              </p:nvSpPr>
              <p:spPr bwMode="auto">
                <a:xfrm>
                  <a:off x="4074" y="1329"/>
                  <a:ext cx="6" cy="14"/>
                </a:xfrm>
                <a:prstGeom prst="line">
                  <a:avLst/>
                </a:prstGeom>
                <a:noFill/>
                <a:ln w="12700">
                  <a:solidFill>
                    <a:srgbClr val="FFFFFF"/>
                  </a:solidFill>
                  <a:round/>
                  <a:headEnd/>
                  <a:tailEnd/>
                </a:ln>
              </p:spPr>
              <p:txBody>
                <a:bodyPr wrap="none" anchor="ctr"/>
                <a:lstStyle/>
                <a:p>
                  <a:endParaRPr lang="en-US"/>
                </a:p>
              </p:txBody>
            </p:sp>
            <p:sp>
              <p:nvSpPr>
                <p:cNvPr id="66277" name="Line 207"/>
                <p:cNvSpPr>
                  <a:spLocks noChangeShapeType="1"/>
                </p:cNvSpPr>
                <p:nvPr/>
              </p:nvSpPr>
              <p:spPr bwMode="auto">
                <a:xfrm>
                  <a:off x="4124" y="1310"/>
                  <a:ext cx="6" cy="14"/>
                </a:xfrm>
                <a:prstGeom prst="line">
                  <a:avLst/>
                </a:prstGeom>
                <a:noFill/>
                <a:ln w="12700">
                  <a:solidFill>
                    <a:srgbClr val="FFFFFF"/>
                  </a:solidFill>
                  <a:round/>
                  <a:headEnd/>
                  <a:tailEnd/>
                </a:ln>
              </p:spPr>
              <p:txBody>
                <a:bodyPr wrap="none" anchor="ctr"/>
                <a:lstStyle/>
                <a:p>
                  <a:endParaRPr lang="en-US"/>
                </a:p>
              </p:txBody>
            </p:sp>
            <p:sp>
              <p:nvSpPr>
                <p:cNvPr id="66278" name="Line 208"/>
                <p:cNvSpPr>
                  <a:spLocks noChangeShapeType="1"/>
                </p:cNvSpPr>
                <p:nvPr/>
              </p:nvSpPr>
              <p:spPr bwMode="auto">
                <a:xfrm>
                  <a:off x="4170" y="1292"/>
                  <a:ext cx="7" cy="16"/>
                </a:xfrm>
                <a:prstGeom prst="line">
                  <a:avLst/>
                </a:prstGeom>
                <a:noFill/>
                <a:ln w="12700">
                  <a:solidFill>
                    <a:srgbClr val="FFFFFF"/>
                  </a:solidFill>
                  <a:round/>
                  <a:headEnd/>
                  <a:tailEnd/>
                </a:ln>
              </p:spPr>
              <p:txBody>
                <a:bodyPr wrap="none" anchor="ctr"/>
                <a:lstStyle/>
                <a:p>
                  <a:endParaRPr lang="en-US"/>
                </a:p>
              </p:txBody>
            </p:sp>
          </p:grpSp>
          <p:sp>
            <p:nvSpPr>
              <p:cNvPr id="66267" name="Freeform 209"/>
              <p:cNvSpPr>
                <a:spLocks/>
              </p:cNvSpPr>
              <p:nvPr/>
            </p:nvSpPr>
            <p:spPr bwMode="auto">
              <a:xfrm>
                <a:off x="3917" y="969"/>
                <a:ext cx="187" cy="153"/>
              </a:xfrm>
              <a:custGeom>
                <a:avLst/>
                <a:gdLst>
                  <a:gd name="T0" fmla="*/ 0 w 187"/>
                  <a:gd name="T1" fmla="*/ 58 h 153"/>
                  <a:gd name="T2" fmla="*/ 154 w 187"/>
                  <a:gd name="T3" fmla="*/ 0 h 153"/>
                  <a:gd name="T4" fmla="*/ 186 w 187"/>
                  <a:gd name="T5" fmla="*/ 93 h 153"/>
                  <a:gd name="T6" fmla="*/ 32 w 187"/>
                  <a:gd name="T7" fmla="*/ 152 h 153"/>
                  <a:gd name="T8" fmla="*/ 0 w 187"/>
                  <a:gd name="T9" fmla="*/ 58 h 153"/>
                  <a:gd name="T10" fmla="*/ 0 60000 65536"/>
                  <a:gd name="T11" fmla="*/ 0 60000 65536"/>
                  <a:gd name="T12" fmla="*/ 0 60000 65536"/>
                  <a:gd name="T13" fmla="*/ 0 60000 65536"/>
                  <a:gd name="T14" fmla="*/ 0 60000 65536"/>
                  <a:gd name="T15" fmla="*/ 0 w 187"/>
                  <a:gd name="T16" fmla="*/ 0 h 153"/>
                  <a:gd name="T17" fmla="*/ 187 w 187"/>
                  <a:gd name="T18" fmla="*/ 153 h 153"/>
                </a:gdLst>
                <a:ahLst/>
                <a:cxnLst>
                  <a:cxn ang="T10">
                    <a:pos x="T0" y="T1"/>
                  </a:cxn>
                  <a:cxn ang="T11">
                    <a:pos x="T2" y="T3"/>
                  </a:cxn>
                  <a:cxn ang="T12">
                    <a:pos x="T4" y="T5"/>
                  </a:cxn>
                  <a:cxn ang="T13">
                    <a:pos x="T6" y="T7"/>
                  </a:cxn>
                  <a:cxn ang="T14">
                    <a:pos x="T8" y="T9"/>
                  </a:cxn>
                </a:cxnLst>
                <a:rect l="T15" t="T16" r="T17" b="T18"/>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6268" name="Freeform 210"/>
              <p:cNvSpPr>
                <a:spLocks/>
              </p:cNvSpPr>
              <p:nvPr/>
            </p:nvSpPr>
            <p:spPr bwMode="auto">
              <a:xfrm>
                <a:off x="4029" y="1304"/>
                <a:ext cx="189" cy="141"/>
              </a:xfrm>
              <a:custGeom>
                <a:avLst/>
                <a:gdLst>
                  <a:gd name="T0" fmla="*/ 0 w 189"/>
                  <a:gd name="T1" fmla="*/ 56 h 141"/>
                  <a:gd name="T2" fmla="*/ 156 w 189"/>
                  <a:gd name="T3" fmla="*/ 0 h 141"/>
                  <a:gd name="T4" fmla="*/ 188 w 189"/>
                  <a:gd name="T5" fmla="*/ 93 h 141"/>
                  <a:gd name="T6" fmla="*/ 29 w 189"/>
                  <a:gd name="T7" fmla="*/ 140 h 141"/>
                  <a:gd name="T8" fmla="*/ 0 w 189"/>
                  <a:gd name="T9" fmla="*/ 56 h 141"/>
                  <a:gd name="T10" fmla="*/ 0 60000 65536"/>
                  <a:gd name="T11" fmla="*/ 0 60000 65536"/>
                  <a:gd name="T12" fmla="*/ 0 60000 65536"/>
                  <a:gd name="T13" fmla="*/ 0 60000 65536"/>
                  <a:gd name="T14" fmla="*/ 0 60000 65536"/>
                  <a:gd name="T15" fmla="*/ 0 w 189"/>
                  <a:gd name="T16" fmla="*/ 0 h 141"/>
                  <a:gd name="T17" fmla="*/ 189 w 189"/>
                  <a:gd name="T18" fmla="*/ 141 h 141"/>
                </a:gdLst>
                <a:ahLst/>
                <a:cxnLst>
                  <a:cxn ang="T10">
                    <a:pos x="T0" y="T1"/>
                  </a:cxn>
                  <a:cxn ang="T11">
                    <a:pos x="T2" y="T3"/>
                  </a:cxn>
                  <a:cxn ang="T12">
                    <a:pos x="T4" y="T5"/>
                  </a:cxn>
                  <a:cxn ang="T13">
                    <a:pos x="T6" y="T7"/>
                  </a:cxn>
                  <a:cxn ang="T14">
                    <a:pos x="T8" y="T9"/>
                  </a:cxn>
                </a:cxnLst>
                <a:rect l="T15" t="T16" r="T17" b="T18"/>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6269" name="Freeform 211"/>
              <p:cNvSpPr>
                <a:spLocks/>
              </p:cNvSpPr>
              <p:nvPr/>
            </p:nvSpPr>
            <p:spPr bwMode="auto">
              <a:xfrm>
                <a:off x="3952" y="1077"/>
                <a:ext cx="167" cy="84"/>
              </a:xfrm>
              <a:custGeom>
                <a:avLst/>
                <a:gdLst>
                  <a:gd name="T0" fmla="*/ 0 w 167"/>
                  <a:gd name="T1" fmla="*/ 59 h 84"/>
                  <a:gd name="T2" fmla="*/ 158 w 167"/>
                  <a:gd name="T3" fmla="*/ 0 h 84"/>
                  <a:gd name="T4" fmla="*/ 166 w 167"/>
                  <a:gd name="T5" fmla="*/ 26 h 84"/>
                  <a:gd name="T6" fmla="*/ 7 w 167"/>
                  <a:gd name="T7" fmla="*/ 83 h 84"/>
                  <a:gd name="T8" fmla="*/ 0 w 167"/>
                  <a:gd name="T9" fmla="*/ 59 h 84"/>
                  <a:gd name="T10" fmla="*/ 0 60000 65536"/>
                  <a:gd name="T11" fmla="*/ 0 60000 65536"/>
                  <a:gd name="T12" fmla="*/ 0 60000 65536"/>
                  <a:gd name="T13" fmla="*/ 0 60000 65536"/>
                  <a:gd name="T14" fmla="*/ 0 60000 65536"/>
                  <a:gd name="T15" fmla="*/ 0 w 167"/>
                  <a:gd name="T16" fmla="*/ 0 h 84"/>
                  <a:gd name="T17" fmla="*/ 167 w 167"/>
                  <a:gd name="T18" fmla="*/ 84 h 84"/>
                </a:gdLst>
                <a:ahLst/>
                <a:cxnLst>
                  <a:cxn ang="T10">
                    <a:pos x="T0" y="T1"/>
                  </a:cxn>
                  <a:cxn ang="T11">
                    <a:pos x="T2" y="T3"/>
                  </a:cxn>
                  <a:cxn ang="T12">
                    <a:pos x="T4" y="T5"/>
                  </a:cxn>
                  <a:cxn ang="T13">
                    <a:pos x="T6" y="T7"/>
                  </a:cxn>
                  <a:cxn ang="T14">
                    <a:pos x="T8" y="T9"/>
                  </a:cxn>
                </a:cxnLst>
                <a:rect l="T15" t="T16" r="T17" b="T18"/>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6270" name="Line 212"/>
              <p:cNvSpPr>
                <a:spLocks noChangeShapeType="1"/>
              </p:cNvSpPr>
              <p:nvPr/>
            </p:nvSpPr>
            <p:spPr bwMode="auto">
              <a:xfrm flipH="1">
                <a:off x="3952" y="1083"/>
                <a:ext cx="157" cy="50"/>
              </a:xfrm>
              <a:prstGeom prst="line">
                <a:avLst/>
              </a:prstGeom>
              <a:noFill/>
              <a:ln w="12700">
                <a:solidFill>
                  <a:srgbClr val="FFFFFF"/>
                </a:solidFill>
                <a:round/>
                <a:headEnd/>
                <a:tailEnd/>
              </a:ln>
            </p:spPr>
            <p:txBody>
              <a:bodyPr wrap="none" anchor="ctr"/>
              <a:lstStyle/>
              <a:p>
                <a:endParaRPr lang="en-US"/>
              </a:p>
            </p:txBody>
          </p:sp>
          <p:sp>
            <p:nvSpPr>
              <p:cNvPr id="66271" name="Freeform 213"/>
              <p:cNvSpPr>
                <a:spLocks/>
              </p:cNvSpPr>
              <p:nvPr/>
            </p:nvSpPr>
            <p:spPr bwMode="auto">
              <a:xfrm>
                <a:off x="4015" y="1262"/>
                <a:ext cx="166" cy="84"/>
              </a:xfrm>
              <a:custGeom>
                <a:avLst/>
                <a:gdLst>
                  <a:gd name="T0" fmla="*/ 0 w 166"/>
                  <a:gd name="T1" fmla="*/ 59 h 84"/>
                  <a:gd name="T2" fmla="*/ 157 w 166"/>
                  <a:gd name="T3" fmla="*/ 0 h 84"/>
                  <a:gd name="T4" fmla="*/ 165 w 166"/>
                  <a:gd name="T5" fmla="*/ 26 h 84"/>
                  <a:gd name="T6" fmla="*/ 7 w 166"/>
                  <a:gd name="T7" fmla="*/ 83 h 84"/>
                  <a:gd name="T8" fmla="*/ 0 w 166"/>
                  <a:gd name="T9" fmla="*/ 59 h 84"/>
                  <a:gd name="T10" fmla="*/ 0 60000 65536"/>
                  <a:gd name="T11" fmla="*/ 0 60000 65536"/>
                  <a:gd name="T12" fmla="*/ 0 60000 65536"/>
                  <a:gd name="T13" fmla="*/ 0 60000 65536"/>
                  <a:gd name="T14" fmla="*/ 0 60000 65536"/>
                  <a:gd name="T15" fmla="*/ 0 w 166"/>
                  <a:gd name="T16" fmla="*/ 0 h 84"/>
                  <a:gd name="T17" fmla="*/ 166 w 166"/>
                  <a:gd name="T18" fmla="*/ 84 h 84"/>
                </a:gdLst>
                <a:ahLst/>
                <a:cxnLst>
                  <a:cxn ang="T10">
                    <a:pos x="T0" y="T1"/>
                  </a:cxn>
                  <a:cxn ang="T11">
                    <a:pos x="T2" y="T3"/>
                  </a:cxn>
                  <a:cxn ang="T12">
                    <a:pos x="T4" y="T5"/>
                  </a:cxn>
                  <a:cxn ang="T13">
                    <a:pos x="T6" y="T7"/>
                  </a:cxn>
                  <a:cxn ang="T14">
                    <a:pos x="T8" y="T9"/>
                  </a:cxn>
                </a:cxnLst>
                <a:rect l="T15" t="T16" r="T17" b="T18"/>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6272" name="Line 214"/>
              <p:cNvSpPr>
                <a:spLocks noChangeShapeType="1"/>
              </p:cNvSpPr>
              <p:nvPr/>
            </p:nvSpPr>
            <p:spPr bwMode="auto">
              <a:xfrm flipH="1">
                <a:off x="4023" y="1291"/>
                <a:ext cx="157" cy="49"/>
              </a:xfrm>
              <a:prstGeom prst="line">
                <a:avLst/>
              </a:prstGeom>
              <a:noFill/>
              <a:ln w="12700">
                <a:solidFill>
                  <a:srgbClr val="FFFFFF"/>
                </a:solidFill>
                <a:round/>
                <a:headEnd/>
                <a:tailEnd/>
              </a:ln>
            </p:spPr>
            <p:txBody>
              <a:bodyPr wrap="none" anchor="ctr"/>
              <a:lstStyle/>
              <a:p>
                <a:endParaRPr lang="en-US"/>
              </a:p>
            </p:txBody>
          </p:sp>
          <p:sp>
            <p:nvSpPr>
              <p:cNvPr id="66273" name="Freeform 215"/>
              <p:cNvSpPr>
                <a:spLocks/>
              </p:cNvSpPr>
              <p:nvPr/>
            </p:nvSpPr>
            <p:spPr bwMode="auto">
              <a:xfrm>
                <a:off x="4140" y="1170"/>
                <a:ext cx="7" cy="19"/>
              </a:xfrm>
              <a:custGeom>
                <a:avLst/>
                <a:gdLst>
                  <a:gd name="T0" fmla="*/ 0 w 7"/>
                  <a:gd name="T1" fmla="*/ 0 h 19"/>
                  <a:gd name="T2" fmla="*/ 0 w 7"/>
                  <a:gd name="T3" fmla="*/ 6 h 19"/>
                  <a:gd name="T4" fmla="*/ 3 w 7"/>
                  <a:gd name="T5" fmla="*/ 13 h 19"/>
                  <a:gd name="T6" fmla="*/ 6 w 7"/>
                  <a:gd name="T7" fmla="*/ 18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sp>
        <p:nvSpPr>
          <p:cNvPr id="65542" name="Line 216"/>
          <p:cNvSpPr>
            <a:spLocks noChangeShapeType="1"/>
          </p:cNvSpPr>
          <p:nvPr/>
        </p:nvSpPr>
        <p:spPr bwMode="auto">
          <a:xfrm>
            <a:off x="3200400" y="1371600"/>
            <a:ext cx="457200" cy="838200"/>
          </a:xfrm>
          <a:prstGeom prst="line">
            <a:avLst/>
          </a:prstGeom>
          <a:noFill/>
          <a:ln w="12700">
            <a:solidFill>
              <a:srgbClr val="000000"/>
            </a:solidFill>
            <a:round/>
            <a:headEnd/>
            <a:tailEnd/>
          </a:ln>
        </p:spPr>
        <p:txBody>
          <a:bodyPr wrap="none" anchor="ctr"/>
          <a:lstStyle/>
          <a:p>
            <a:endParaRPr lang="en-US"/>
          </a:p>
        </p:txBody>
      </p:sp>
      <p:sp>
        <p:nvSpPr>
          <p:cNvPr id="65543" name="Line 217"/>
          <p:cNvSpPr>
            <a:spLocks noChangeShapeType="1"/>
          </p:cNvSpPr>
          <p:nvPr/>
        </p:nvSpPr>
        <p:spPr bwMode="auto">
          <a:xfrm>
            <a:off x="3657600" y="2057400"/>
            <a:ext cx="609600" cy="1143000"/>
          </a:xfrm>
          <a:prstGeom prst="line">
            <a:avLst/>
          </a:prstGeom>
          <a:noFill/>
          <a:ln w="12700">
            <a:solidFill>
              <a:srgbClr val="000000"/>
            </a:solidFill>
            <a:round/>
            <a:headEnd/>
            <a:tailEnd/>
          </a:ln>
        </p:spPr>
        <p:txBody>
          <a:bodyPr wrap="none" anchor="ctr"/>
          <a:lstStyle/>
          <a:p>
            <a:endParaRPr lang="en-US"/>
          </a:p>
        </p:txBody>
      </p:sp>
      <p:sp>
        <p:nvSpPr>
          <p:cNvPr id="65544" name="Line 218"/>
          <p:cNvSpPr>
            <a:spLocks noChangeShapeType="1"/>
          </p:cNvSpPr>
          <p:nvPr/>
        </p:nvSpPr>
        <p:spPr bwMode="auto">
          <a:xfrm flipV="1">
            <a:off x="3657600" y="2057400"/>
            <a:ext cx="0" cy="152400"/>
          </a:xfrm>
          <a:prstGeom prst="line">
            <a:avLst/>
          </a:prstGeom>
          <a:noFill/>
          <a:ln w="12700">
            <a:solidFill>
              <a:srgbClr val="000000"/>
            </a:solidFill>
            <a:round/>
            <a:headEnd/>
            <a:tailEnd/>
          </a:ln>
        </p:spPr>
        <p:txBody>
          <a:bodyPr wrap="none" anchor="ctr"/>
          <a:lstStyle/>
          <a:p>
            <a:endParaRPr lang="en-US"/>
          </a:p>
        </p:txBody>
      </p:sp>
      <p:sp>
        <p:nvSpPr>
          <p:cNvPr id="65545" name="Line 219"/>
          <p:cNvSpPr>
            <a:spLocks noChangeShapeType="1"/>
          </p:cNvSpPr>
          <p:nvPr/>
        </p:nvSpPr>
        <p:spPr bwMode="auto">
          <a:xfrm>
            <a:off x="762000" y="1752600"/>
            <a:ext cx="2133600" cy="914400"/>
          </a:xfrm>
          <a:prstGeom prst="line">
            <a:avLst/>
          </a:prstGeom>
          <a:noFill/>
          <a:ln w="12700">
            <a:solidFill>
              <a:srgbClr val="000000"/>
            </a:solidFill>
            <a:round/>
            <a:headEnd/>
            <a:tailEnd/>
          </a:ln>
        </p:spPr>
        <p:txBody>
          <a:bodyPr wrap="none" anchor="ctr"/>
          <a:lstStyle/>
          <a:p>
            <a:endParaRPr lang="en-US"/>
          </a:p>
        </p:txBody>
      </p:sp>
      <p:sp>
        <p:nvSpPr>
          <p:cNvPr id="65546" name="Line 220"/>
          <p:cNvSpPr>
            <a:spLocks noChangeShapeType="1"/>
          </p:cNvSpPr>
          <p:nvPr/>
        </p:nvSpPr>
        <p:spPr bwMode="auto">
          <a:xfrm flipH="1" flipV="1">
            <a:off x="2819400" y="2514600"/>
            <a:ext cx="1447800" cy="685800"/>
          </a:xfrm>
          <a:prstGeom prst="line">
            <a:avLst/>
          </a:prstGeom>
          <a:noFill/>
          <a:ln w="12700">
            <a:solidFill>
              <a:srgbClr val="000000"/>
            </a:solidFill>
            <a:round/>
            <a:headEnd/>
            <a:tailEnd/>
          </a:ln>
        </p:spPr>
        <p:txBody>
          <a:bodyPr wrap="none" anchor="ctr"/>
          <a:lstStyle/>
          <a:p>
            <a:endParaRPr lang="en-US"/>
          </a:p>
        </p:txBody>
      </p:sp>
      <p:sp>
        <p:nvSpPr>
          <p:cNvPr id="65547" name="Line 221"/>
          <p:cNvSpPr>
            <a:spLocks noChangeShapeType="1"/>
          </p:cNvSpPr>
          <p:nvPr/>
        </p:nvSpPr>
        <p:spPr bwMode="auto">
          <a:xfrm>
            <a:off x="2819400" y="2514600"/>
            <a:ext cx="76200" cy="152400"/>
          </a:xfrm>
          <a:prstGeom prst="line">
            <a:avLst/>
          </a:prstGeom>
          <a:noFill/>
          <a:ln w="12700">
            <a:solidFill>
              <a:srgbClr val="000000"/>
            </a:solidFill>
            <a:round/>
            <a:headEnd/>
            <a:tailEnd/>
          </a:ln>
        </p:spPr>
        <p:txBody>
          <a:bodyPr wrap="none" anchor="ctr"/>
          <a:lstStyle/>
          <a:p>
            <a:endParaRPr lang="en-US"/>
          </a:p>
        </p:txBody>
      </p:sp>
      <p:sp>
        <p:nvSpPr>
          <p:cNvPr id="65548" name="Line 222"/>
          <p:cNvSpPr>
            <a:spLocks noChangeShapeType="1"/>
          </p:cNvSpPr>
          <p:nvPr/>
        </p:nvSpPr>
        <p:spPr bwMode="auto">
          <a:xfrm flipV="1">
            <a:off x="4267200" y="1752600"/>
            <a:ext cx="1447800" cy="1447800"/>
          </a:xfrm>
          <a:prstGeom prst="line">
            <a:avLst/>
          </a:prstGeom>
          <a:noFill/>
          <a:ln w="12700">
            <a:solidFill>
              <a:srgbClr val="000000"/>
            </a:solidFill>
            <a:round/>
            <a:headEnd/>
            <a:tailEnd/>
          </a:ln>
        </p:spPr>
        <p:txBody>
          <a:bodyPr wrap="none" anchor="ctr"/>
          <a:lstStyle/>
          <a:p>
            <a:endParaRPr lang="en-US"/>
          </a:p>
        </p:txBody>
      </p:sp>
      <p:sp>
        <p:nvSpPr>
          <p:cNvPr id="65549" name="Line 223"/>
          <p:cNvSpPr>
            <a:spLocks noChangeShapeType="1"/>
          </p:cNvSpPr>
          <p:nvPr/>
        </p:nvSpPr>
        <p:spPr bwMode="auto">
          <a:xfrm flipH="1">
            <a:off x="5715000" y="1447800"/>
            <a:ext cx="533400" cy="457200"/>
          </a:xfrm>
          <a:prstGeom prst="line">
            <a:avLst/>
          </a:prstGeom>
          <a:noFill/>
          <a:ln w="12700">
            <a:solidFill>
              <a:srgbClr val="000000"/>
            </a:solidFill>
            <a:round/>
            <a:headEnd/>
            <a:tailEnd/>
          </a:ln>
        </p:spPr>
        <p:txBody>
          <a:bodyPr wrap="none" anchor="ctr"/>
          <a:lstStyle/>
          <a:p>
            <a:endParaRPr lang="en-US"/>
          </a:p>
        </p:txBody>
      </p:sp>
      <p:sp>
        <p:nvSpPr>
          <p:cNvPr id="65550" name="Line 224"/>
          <p:cNvSpPr>
            <a:spLocks noChangeShapeType="1"/>
          </p:cNvSpPr>
          <p:nvPr/>
        </p:nvSpPr>
        <p:spPr bwMode="auto">
          <a:xfrm flipV="1">
            <a:off x="5715000" y="1752600"/>
            <a:ext cx="0" cy="152400"/>
          </a:xfrm>
          <a:prstGeom prst="line">
            <a:avLst/>
          </a:prstGeom>
          <a:noFill/>
          <a:ln w="12700">
            <a:solidFill>
              <a:srgbClr val="000000"/>
            </a:solidFill>
            <a:round/>
            <a:headEnd/>
            <a:tailEnd/>
          </a:ln>
        </p:spPr>
        <p:txBody>
          <a:bodyPr wrap="none" anchor="ctr"/>
          <a:lstStyle/>
          <a:p>
            <a:endParaRPr lang="en-US"/>
          </a:p>
        </p:txBody>
      </p:sp>
      <p:sp>
        <p:nvSpPr>
          <p:cNvPr id="65551" name="Line 225"/>
          <p:cNvSpPr>
            <a:spLocks noChangeShapeType="1"/>
          </p:cNvSpPr>
          <p:nvPr/>
        </p:nvSpPr>
        <p:spPr bwMode="auto">
          <a:xfrm flipV="1">
            <a:off x="4343400" y="1905000"/>
            <a:ext cx="2743200" cy="1295400"/>
          </a:xfrm>
          <a:prstGeom prst="line">
            <a:avLst/>
          </a:prstGeom>
          <a:noFill/>
          <a:ln w="12700">
            <a:solidFill>
              <a:srgbClr val="000000"/>
            </a:solidFill>
            <a:round/>
            <a:headEnd/>
            <a:tailEnd/>
          </a:ln>
        </p:spPr>
        <p:txBody>
          <a:bodyPr wrap="none" anchor="ctr"/>
          <a:lstStyle/>
          <a:p>
            <a:endParaRPr lang="en-US"/>
          </a:p>
        </p:txBody>
      </p:sp>
      <p:sp>
        <p:nvSpPr>
          <p:cNvPr id="65552" name="Line 226"/>
          <p:cNvSpPr>
            <a:spLocks noChangeShapeType="1"/>
          </p:cNvSpPr>
          <p:nvPr/>
        </p:nvSpPr>
        <p:spPr bwMode="auto">
          <a:xfrm flipH="1">
            <a:off x="7010400" y="1600200"/>
            <a:ext cx="990600" cy="457200"/>
          </a:xfrm>
          <a:prstGeom prst="line">
            <a:avLst/>
          </a:prstGeom>
          <a:noFill/>
          <a:ln w="12700">
            <a:solidFill>
              <a:srgbClr val="000000"/>
            </a:solidFill>
            <a:round/>
            <a:headEnd/>
            <a:tailEnd/>
          </a:ln>
        </p:spPr>
        <p:txBody>
          <a:bodyPr wrap="none" anchor="ctr"/>
          <a:lstStyle/>
          <a:p>
            <a:endParaRPr lang="en-US"/>
          </a:p>
        </p:txBody>
      </p:sp>
      <p:sp>
        <p:nvSpPr>
          <p:cNvPr id="65553" name="Line 227"/>
          <p:cNvSpPr>
            <a:spLocks noChangeShapeType="1"/>
          </p:cNvSpPr>
          <p:nvPr/>
        </p:nvSpPr>
        <p:spPr bwMode="auto">
          <a:xfrm flipV="1">
            <a:off x="7010400" y="1905000"/>
            <a:ext cx="76200" cy="152400"/>
          </a:xfrm>
          <a:prstGeom prst="line">
            <a:avLst/>
          </a:prstGeom>
          <a:noFill/>
          <a:ln w="12700">
            <a:solidFill>
              <a:srgbClr val="000000"/>
            </a:solidFill>
            <a:round/>
            <a:headEnd/>
            <a:tailEnd/>
          </a:ln>
        </p:spPr>
        <p:txBody>
          <a:bodyPr wrap="none" anchor="ctr"/>
          <a:lstStyle/>
          <a:p>
            <a:endParaRPr lang="en-US"/>
          </a:p>
        </p:txBody>
      </p:sp>
      <p:pic>
        <p:nvPicPr>
          <p:cNvPr id="65554" name="Picture 228"/>
          <p:cNvPicPr>
            <a:picLocks noChangeAspect="1" noChangeArrowheads="1"/>
          </p:cNvPicPr>
          <p:nvPr/>
        </p:nvPicPr>
        <p:blipFill>
          <a:blip r:embed="rId3"/>
          <a:srcRect/>
          <a:stretch>
            <a:fillRect/>
          </a:stretch>
        </p:blipFill>
        <p:spPr bwMode="auto">
          <a:xfrm>
            <a:off x="7162800" y="1981200"/>
            <a:ext cx="804863" cy="885825"/>
          </a:xfrm>
          <a:prstGeom prst="rect">
            <a:avLst/>
          </a:prstGeom>
          <a:noFill/>
          <a:ln w="9525">
            <a:noFill/>
            <a:miter lim="800000"/>
            <a:headEnd/>
            <a:tailEnd/>
          </a:ln>
        </p:spPr>
      </p:pic>
      <p:sp>
        <p:nvSpPr>
          <p:cNvPr id="65555" name="Line 230"/>
          <p:cNvSpPr>
            <a:spLocks noChangeShapeType="1"/>
          </p:cNvSpPr>
          <p:nvPr/>
        </p:nvSpPr>
        <p:spPr bwMode="auto">
          <a:xfrm>
            <a:off x="838200" y="1828800"/>
            <a:ext cx="2133600" cy="914400"/>
          </a:xfrm>
          <a:prstGeom prst="line">
            <a:avLst/>
          </a:prstGeom>
          <a:noFill/>
          <a:ln w="12700">
            <a:solidFill>
              <a:srgbClr val="000000"/>
            </a:solidFill>
            <a:round/>
            <a:headEnd/>
            <a:tailEnd/>
          </a:ln>
        </p:spPr>
        <p:txBody>
          <a:bodyPr wrap="none" anchor="ctr"/>
          <a:lstStyle/>
          <a:p>
            <a:endParaRPr lang="en-US"/>
          </a:p>
        </p:txBody>
      </p:sp>
      <p:sp>
        <p:nvSpPr>
          <p:cNvPr id="65556" name="Line 231"/>
          <p:cNvSpPr>
            <a:spLocks noChangeShapeType="1"/>
          </p:cNvSpPr>
          <p:nvPr/>
        </p:nvSpPr>
        <p:spPr bwMode="auto">
          <a:xfrm flipH="1" flipV="1">
            <a:off x="2895600" y="2590800"/>
            <a:ext cx="1447800" cy="685800"/>
          </a:xfrm>
          <a:prstGeom prst="line">
            <a:avLst/>
          </a:prstGeom>
          <a:noFill/>
          <a:ln w="12700">
            <a:solidFill>
              <a:srgbClr val="000000"/>
            </a:solidFill>
            <a:round/>
            <a:headEnd/>
            <a:tailEnd/>
          </a:ln>
        </p:spPr>
        <p:txBody>
          <a:bodyPr wrap="none" anchor="ctr"/>
          <a:lstStyle/>
          <a:p>
            <a:endParaRPr lang="en-US"/>
          </a:p>
        </p:txBody>
      </p:sp>
      <p:sp>
        <p:nvSpPr>
          <p:cNvPr id="65557" name="Line 232"/>
          <p:cNvSpPr>
            <a:spLocks noChangeShapeType="1"/>
          </p:cNvSpPr>
          <p:nvPr/>
        </p:nvSpPr>
        <p:spPr bwMode="auto">
          <a:xfrm>
            <a:off x="2895600" y="2590800"/>
            <a:ext cx="76200" cy="152400"/>
          </a:xfrm>
          <a:prstGeom prst="line">
            <a:avLst/>
          </a:prstGeom>
          <a:noFill/>
          <a:ln w="12700">
            <a:solidFill>
              <a:srgbClr val="000000"/>
            </a:solidFill>
            <a:round/>
            <a:headEnd/>
            <a:tailEnd/>
          </a:ln>
        </p:spPr>
        <p:txBody>
          <a:bodyPr wrap="none" anchor="ctr"/>
          <a:lstStyle/>
          <a:p>
            <a:endParaRPr lang="en-US"/>
          </a:p>
        </p:txBody>
      </p:sp>
      <p:sp>
        <p:nvSpPr>
          <p:cNvPr id="65558" name="Line 233"/>
          <p:cNvSpPr>
            <a:spLocks noChangeShapeType="1"/>
          </p:cNvSpPr>
          <p:nvPr/>
        </p:nvSpPr>
        <p:spPr bwMode="auto">
          <a:xfrm>
            <a:off x="3200400" y="1295400"/>
            <a:ext cx="457200" cy="838200"/>
          </a:xfrm>
          <a:prstGeom prst="line">
            <a:avLst/>
          </a:prstGeom>
          <a:noFill/>
          <a:ln w="12700">
            <a:solidFill>
              <a:srgbClr val="000000"/>
            </a:solidFill>
            <a:round/>
            <a:headEnd/>
            <a:tailEnd/>
          </a:ln>
        </p:spPr>
        <p:txBody>
          <a:bodyPr wrap="none" anchor="ctr"/>
          <a:lstStyle/>
          <a:p>
            <a:endParaRPr lang="en-US"/>
          </a:p>
        </p:txBody>
      </p:sp>
      <p:sp>
        <p:nvSpPr>
          <p:cNvPr id="65559" name="Line 234"/>
          <p:cNvSpPr>
            <a:spLocks noChangeShapeType="1"/>
          </p:cNvSpPr>
          <p:nvPr/>
        </p:nvSpPr>
        <p:spPr bwMode="auto">
          <a:xfrm>
            <a:off x="3657600" y="1981200"/>
            <a:ext cx="609600" cy="1143000"/>
          </a:xfrm>
          <a:prstGeom prst="line">
            <a:avLst/>
          </a:prstGeom>
          <a:noFill/>
          <a:ln w="12700">
            <a:solidFill>
              <a:srgbClr val="000000"/>
            </a:solidFill>
            <a:round/>
            <a:headEnd/>
            <a:tailEnd/>
          </a:ln>
        </p:spPr>
        <p:txBody>
          <a:bodyPr wrap="none" anchor="ctr"/>
          <a:lstStyle/>
          <a:p>
            <a:endParaRPr lang="en-US"/>
          </a:p>
        </p:txBody>
      </p:sp>
      <p:sp>
        <p:nvSpPr>
          <p:cNvPr id="65560" name="Line 235"/>
          <p:cNvSpPr>
            <a:spLocks noChangeShapeType="1"/>
          </p:cNvSpPr>
          <p:nvPr/>
        </p:nvSpPr>
        <p:spPr bwMode="auto">
          <a:xfrm flipV="1">
            <a:off x="3657600" y="1981200"/>
            <a:ext cx="0" cy="152400"/>
          </a:xfrm>
          <a:prstGeom prst="line">
            <a:avLst/>
          </a:prstGeom>
          <a:noFill/>
          <a:ln w="12700">
            <a:solidFill>
              <a:srgbClr val="000000"/>
            </a:solidFill>
            <a:round/>
            <a:headEnd/>
            <a:tailEnd/>
          </a:ln>
        </p:spPr>
        <p:txBody>
          <a:bodyPr wrap="none" anchor="ctr"/>
          <a:lstStyle/>
          <a:p>
            <a:endParaRPr lang="en-US"/>
          </a:p>
        </p:txBody>
      </p:sp>
      <p:sp>
        <p:nvSpPr>
          <p:cNvPr id="65561" name="Line 236"/>
          <p:cNvSpPr>
            <a:spLocks noChangeShapeType="1"/>
          </p:cNvSpPr>
          <p:nvPr/>
        </p:nvSpPr>
        <p:spPr bwMode="auto">
          <a:xfrm flipV="1">
            <a:off x="4243388" y="1828800"/>
            <a:ext cx="1447800" cy="1447800"/>
          </a:xfrm>
          <a:prstGeom prst="line">
            <a:avLst/>
          </a:prstGeom>
          <a:noFill/>
          <a:ln w="12700">
            <a:solidFill>
              <a:srgbClr val="000000"/>
            </a:solidFill>
            <a:round/>
            <a:headEnd/>
            <a:tailEnd/>
          </a:ln>
        </p:spPr>
        <p:txBody>
          <a:bodyPr wrap="none" anchor="ctr"/>
          <a:lstStyle/>
          <a:p>
            <a:endParaRPr lang="en-US"/>
          </a:p>
        </p:txBody>
      </p:sp>
      <p:sp>
        <p:nvSpPr>
          <p:cNvPr id="65562" name="Line 237"/>
          <p:cNvSpPr>
            <a:spLocks noChangeShapeType="1"/>
          </p:cNvSpPr>
          <p:nvPr/>
        </p:nvSpPr>
        <p:spPr bwMode="auto">
          <a:xfrm flipH="1">
            <a:off x="5691188" y="1524000"/>
            <a:ext cx="533400" cy="457200"/>
          </a:xfrm>
          <a:prstGeom prst="line">
            <a:avLst/>
          </a:prstGeom>
          <a:noFill/>
          <a:ln w="12700">
            <a:solidFill>
              <a:srgbClr val="000000"/>
            </a:solidFill>
            <a:round/>
            <a:headEnd/>
            <a:tailEnd/>
          </a:ln>
        </p:spPr>
        <p:txBody>
          <a:bodyPr wrap="none" anchor="ctr"/>
          <a:lstStyle/>
          <a:p>
            <a:endParaRPr lang="en-US"/>
          </a:p>
        </p:txBody>
      </p:sp>
      <p:sp>
        <p:nvSpPr>
          <p:cNvPr id="65563" name="Line 238"/>
          <p:cNvSpPr>
            <a:spLocks noChangeShapeType="1"/>
          </p:cNvSpPr>
          <p:nvPr/>
        </p:nvSpPr>
        <p:spPr bwMode="auto">
          <a:xfrm flipV="1">
            <a:off x="5691188" y="1828800"/>
            <a:ext cx="0" cy="152400"/>
          </a:xfrm>
          <a:prstGeom prst="line">
            <a:avLst/>
          </a:prstGeom>
          <a:noFill/>
          <a:ln w="12700">
            <a:solidFill>
              <a:srgbClr val="000000"/>
            </a:solidFill>
            <a:round/>
            <a:headEnd/>
            <a:tailEnd/>
          </a:ln>
        </p:spPr>
        <p:txBody>
          <a:bodyPr wrap="none" anchor="ctr"/>
          <a:lstStyle/>
          <a:p>
            <a:endParaRPr lang="en-US"/>
          </a:p>
        </p:txBody>
      </p:sp>
      <p:sp>
        <p:nvSpPr>
          <p:cNvPr id="65564" name="Line 239"/>
          <p:cNvSpPr>
            <a:spLocks noChangeShapeType="1"/>
          </p:cNvSpPr>
          <p:nvPr/>
        </p:nvSpPr>
        <p:spPr bwMode="auto">
          <a:xfrm flipV="1">
            <a:off x="4419600" y="1828800"/>
            <a:ext cx="2743200" cy="1295400"/>
          </a:xfrm>
          <a:prstGeom prst="line">
            <a:avLst/>
          </a:prstGeom>
          <a:noFill/>
          <a:ln w="12700">
            <a:solidFill>
              <a:srgbClr val="000000"/>
            </a:solidFill>
            <a:round/>
            <a:headEnd/>
            <a:tailEnd/>
          </a:ln>
        </p:spPr>
        <p:txBody>
          <a:bodyPr wrap="none" anchor="ctr"/>
          <a:lstStyle/>
          <a:p>
            <a:endParaRPr lang="en-US"/>
          </a:p>
        </p:txBody>
      </p:sp>
      <p:sp>
        <p:nvSpPr>
          <p:cNvPr id="65565" name="Line 240"/>
          <p:cNvSpPr>
            <a:spLocks noChangeShapeType="1"/>
          </p:cNvSpPr>
          <p:nvPr/>
        </p:nvSpPr>
        <p:spPr bwMode="auto">
          <a:xfrm flipH="1">
            <a:off x="7086600" y="1524000"/>
            <a:ext cx="990600" cy="457200"/>
          </a:xfrm>
          <a:prstGeom prst="line">
            <a:avLst/>
          </a:prstGeom>
          <a:noFill/>
          <a:ln w="12700">
            <a:solidFill>
              <a:srgbClr val="000000"/>
            </a:solidFill>
            <a:round/>
            <a:headEnd/>
            <a:tailEnd/>
          </a:ln>
        </p:spPr>
        <p:txBody>
          <a:bodyPr wrap="none" anchor="ctr"/>
          <a:lstStyle/>
          <a:p>
            <a:endParaRPr lang="en-US"/>
          </a:p>
        </p:txBody>
      </p:sp>
      <p:sp>
        <p:nvSpPr>
          <p:cNvPr id="65566" name="Line 241"/>
          <p:cNvSpPr>
            <a:spLocks noChangeShapeType="1"/>
          </p:cNvSpPr>
          <p:nvPr/>
        </p:nvSpPr>
        <p:spPr bwMode="auto">
          <a:xfrm flipV="1">
            <a:off x="7086600" y="1828800"/>
            <a:ext cx="76200" cy="152400"/>
          </a:xfrm>
          <a:prstGeom prst="line">
            <a:avLst/>
          </a:prstGeom>
          <a:noFill/>
          <a:ln w="12700">
            <a:solidFill>
              <a:srgbClr val="000000"/>
            </a:solidFill>
            <a:round/>
            <a:headEnd/>
            <a:tailEnd/>
          </a:ln>
        </p:spPr>
        <p:txBody>
          <a:bodyPr wrap="none" anchor="ctr"/>
          <a:lstStyle/>
          <a:p>
            <a:endParaRPr lang="en-US"/>
          </a:p>
        </p:txBody>
      </p:sp>
      <p:sp>
        <p:nvSpPr>
          <p:cNvPr id="65567" name="Line 246"/>
          <p:cNvSpPr>
            <a:spLocks noChangeShapeType="1"/>
          </p:cNvSpPr>
          <p:nvPr/>
        </p:nvSpPr>
        <p:spPr bwMode="auto">
          <a:xfrm>
            <a:off x="914400" y="1905000"/>
            <a:ext cx="2133600" cy="914400"/>
          </a:xfrm>
          <a:prstGeom prst="line">
            <a:avLst/>
          </a:prstGeom>
          <a:noFill/>
          <a:ln w="12700">
            <a:solidFill>
              <a:srgbClr val="000000"/>
            </a:solidFill>
            <a:round/>
            <a:headEnd/>
            <a:tailEnd/>
          </a:ln>
        </p:spPr>
        <p:txBody>
          <a:bodyPr wrap="none" anchor="ctr"/>
          <a:lstStyle/>
          <a:p>
            <a:endParaRPr lang="en-US"/>
          </a:p>
        </p:txBody>
      </p:sp>
      <p:sp>
        <p:nvSpPr>
          <p:cNvPr id="65568" name="Line 247"/>
          <p:cNvSpPr>
            <a:spLocks noChangeShapeType="1"/>
          </p:cNvSpPr>
          <p:nvPr/>
        </p:nvSpPr>
        <p:spPr bwMode="auto">
          <a:xfrm flipH="1" flipV="1">
            <a:off x="2971800" y="2667000"/>
            <a:ext cx="1319213" cy="609600"/>
          </a:xfrm>
          <a:prstGeom prst="line">
            <a:avLst/>
          </a:prstGeom>
          <a:noFill/>
          <a:ln w="12700">
            <a:solidFill>
              <a:srgbClr val="000000"/>
            </a:solidFill>
            <a:round/>
            <a:headEnd/>
            <a:tailEnd/>
          </a:ln>
        </p:spPr>
        <p:txBody>
          <a:bodyPr wrap="none" anchor="ctr"/>
          <a:lstStyle/>
          <a:p>
            <a:endParaRPr lang="en-US"/>
          </a:p>
        </p:txBody>
      </p:sp>
      <p:sp>
        <p:nvSpPr>
          <p:cNvPr id="65569" name="Line 248"/>
          <p:cNvSpPr>
            <a:spLocks noChangeShapeType="1"/>
          </p:cNvSpPr>
          <p:nvPr/>
        </p:nvSpPr>
        <p:spPr bwMode="auto">
          <a:xfrm>
            <a:off x="2974975" y="2667000"/>
            <a:ext cx="73025" cy="152400"/>
          </a:xfrm>
          <a:prstGeom prst="line">
            <a:avLst/>
          </a:prstGeom>
          <a:noFill/>
          <a:ln w="12700">
            <a:solidFill>
              <a:srgbClr val="000000"/>
            </a:solidFill>
            <a:round/>
            <a:headEnd/>
            <a:tailEnd/>
          </a:ln>
        </p:spPr>
        <p:txBody>
          <a:bodyPr wrap="none" anchor="ctr"/>
          <a:lstStyle/>
          <a:p>
            <a:endParaRPr lang="en-US"/>
          </a:p>
        </p:txBody>
      </p:sp>
      <p:sp>
        <p:nvSpPr>
          <p:cNvPr id="65570" name="Line 249"/>
          <p:cNvSpPr>
            <a:spLocks noChangeShapeType="1"/>
          </p:cNvSpPr>
          <p:nvPr/>
        </p:nvSpPr>
        <p:spPr bwMode="auto">
          <a:xfrm>
            <a:off x="3200400" y="1219200"/>
            <a:ext cx="457200" cy="838200"/>
          </a:xfrm>
          <a:prstGeom prst="line">
            <a:avLst/>
          </a:prstGeom>
          <a:noFill/>
          <a:ln w="12700">
            <a:solidFill>
              <a:srgbClr val="000000"/>
            </a:solidFill>
            <a:round/>
            <a:headEnd/>
            <a:tailEnd/>
          </a:ln>
        </p:spPr>
        <p:txBody>
          <a:bodyPr wrap="none" anchor="ctr"/>
          <a:lstStyle/>
          <a:p>
            <a:endParaRPr lang="en-US"/>
          </a:p>
        </p:txBody>
      </p:sp>
      <p:sp>
        <p:nvSpPr>
          <p:cNvPr id="65571" name="Line 250"/>
          <p:cNvSpPr>
            <a:spLocks noChangeShapeType="1"/>
          </p:cNvSpPr>
          <p:nvPr/>
        </p:nvSpPr>
        <p:spPr bwMode="auto">
          <a:xfrm>
            <a:off x="3657600" y="1905000"/>
            <a:ext cx="609600" cy="1143000"/>
          </a:xfrm>
          <a:prstGeom prst="line">
            <a:avLst/>
          </a:prstGeom>
          <a:noFill/>
          <a:ln w="12700">
            <a:solidFill>
              <a:srgbClr val="000000"/>
            </a:solidFill>
            <a:round/>
            <a:headEnd/>
            <a:tailEnd/>
          </a:ln>
        </p:spPr>
        <p:txBody>
          <a:bodyPr wrap="none" anchor="ctr"/>
          <a:lstStyle/>
          <a:p>
            <a:endParaRPr lang="en-US"/>
          </a:p>
        </p:txBody>
      </p:sp>
      <p:sp>
        <p:nvSpPr>
          <p:cNvPr id="65572" name="Line 251"/>
          <p:cNvSpPr>
            <a:spLocks noChangeShapeType="1"/>
          </p:cNvSpPr>
          <p:nvPr/>
        </p:nvSpPr>
        <p:spPr bwMode="auto">
          <a:xfrm flipV="1">
            <a:off x="3657600" y="1905000"/>
            <a:ext cx="0" cy="152400"/>
          </a:xfrm>
          <a:prstGeom prst="line">
            <a:avLst/>
          </a:prstGeom>
          <a:noFill/>
          <a:ln w="12700">
            <a:solidFill>
              <a:srgbClr val="000000"/>
            </a:solidFill>
            <a:round/>
            <a:headEnd/>
            <a:tailEnd/>
          </a:ln>
        </p:spPr>
        <p:txBody>
          <a:bodyPr wrap="none" anchor="ctr"/>
          <a:lstStyle/>
          <a:p>
            <a:endParaRPr lang="en-US"/>
          </a:p>
        </p:txBody>
      </p:sp>
      <p:sp>
        <p:nvSpPr>
          <p:cNvPr id="65573" name="Line 252"/>
          <p:cNvSpPr>
            <a:spLocks noChangeShapeType="1"/>
          </p:cNvSpPr>
          <p:nvPr/>
        </p:nvSpPr>
        <p:spPr bwMode="auto">
          <a:xfrm flipV="1">
            <a:off x="4291013" y="1676400"/>
            <a:ext cx="1447800" cy="1447800"/>
          </a:xfrm>
          <a:prstGeom prst="line">
            <a:avLst/>
          </a:prstGeom>
          <a:noFill/>
          <a:ln w="12700">
            <a:solidFill>
              <a:srgbClr val="000000"/>
            </a:solidFill>
            <a:round/>
            <a:headEnd/>
            <a:tailEnd/>
          </a:ln>
        </p:spPr>
        <p:txBody>
          <a:bodyPr wrap="none" anchor="ctr"/>
          <a:lstStyle/>
          <a:p>
            <a:endParaRPr lang="en-US"/>
          </a:p>
        </p:txBody>
      </p:sp>
      <p:sp>
        <p:nvSpPr>
          <p:cNvPr id="65574" name="Line 253"/>
          <p:cNvSpPr>
            <a:spLocks noChangeShapeType="1"/>
          </p:cNvSpPr>
          <p:nvPr/>
        </p:nvSpPr>
        <p:spPr bwMode="auto">
          <a:xfrm flipH="1">
            <a:off x="5738813" y="1371600"/>
            <a:ext cx="533400" cy="457200"/>
          </a:xfrm>
          <a:prstGeom prst="line">
            <a:avLst/>
          </a:prstGeom>
          <a:noFill/>
          <a:ln w="12700">
            <a:solidFill>
              <a:srgbClr val="000000"/>
            </a:solidFill>
            <a:round/>
            <a:headEnd/>
            <a:tailEnd/>
          </a:ln>
        </p:spPr>
        <p:txBody>
          <a:bodyPr wrap="none" anchor="ctr"/>
          <a:lstStyle/>
          <a:p>
            <a:endParaRPr lang="en-US"/>
          </a:p>
        </p:txBody>
      </p:sp>
      <p:sp>
        <p:nvSpPr>
          <p:cNvPr id="65575" name="Line 254"/>
          <p:cNvSpPr>
            <a:spLocks noChangeShapeType="1"/>
          </p:cNvSpPr>
          <p:nvPr/>
        </p:nvSpPr>
        <p:spPr bwMode="auto">
          <a:xfrm flipV="1">
            <a:off x="5738813" y="1676400"/>
            <a:ext cx="0" cy="152400"/>
          </a:xfrm>
          <a:prstGeom prst="line">
            <a:avLst/>
          </a:prstGeom>
          <a:noFill/>
          <a:ln w="12700">
            <a:solidFill>
              <a:srgbClr val="000000"/>
            </a:solidFill>
            <a:round/>
            <a:headEnd/>
            <a:tailEnd/>
          </a:ln>
        </p:spPr>
        <p:txBody>
          <a:bodyPr wrap="none" anchor="ctr"/>
          <a:lstStyle/>
          <a:p>
            <a:endParaRPr lang="en-US"/>
          </a:p>
        </p:txBody>
      </p:sp>
      <p:sp>
        <p:nvSpPr>
          <p:cNvPr id="65576" name="Line 255"/>
          <p:cNvSpPr>
            <a:spLocks noChangeShapeType="1"/>
          </p:cNvSpPr>
          <p:nvPr/>
        </p:nvSpPr>
        <p:spPr bwMode="auto">
          <a:xfrm flipV="1">
            <a:off x="4291013" y="1966913"/>
            <a:ext cx="2743200" cy="1295400"/>
          </a:xfrm>
          <a:prstGeom prst="line">
            <a:avLst/>
          </a:prstGeom>
          <a:noFill/>
          <a:ln w="12700">
            <a:solidFill>
              <a:srgbClr val="000000"/>
            </a:solidFill>
            <a:round/>
            <a:headEnd/>
            <a:tailEnd/>
          </a:ln>
        </p:spPr>
        <p:txBody>
          <a:bodyPr wrap="none" anchor="ctr"/>
          <a:lstStyle/>
          <a:p>
            <a:endParaRPr lang="en-US"/>
          </a:p>
        </p:txBody>
      </p:sp>
      <p:sp>
        <p:nvSpPr>
          <p:cNvPr id="65577" name="Line 256"/>
          <p:cNvSpPr>
            <a:spLocks noChangeShapeType="1"/>
          </p:cNvSpPr>
          <p:nvPr/>
        </p:nvSpPr>
        <p:spPr bwMode="auto">
          <a:xfrm flipH="1">
            <a:off x="6934200" y="1676400"/>
            <a:ext cx="990600" cy="457200"/>
          </a:xfrm>
          <a:prstGeom prst="line">
            <a:avLst/>
          </a:prstGeom>
          <a:noFill/>
          <a:ln w="12700">
            <a:solidFill>
              <a:srgbClr val="000000"/>
            </a:solidFill>
            <a:round/>
            <a:headEnd/>
            <a:tailEnd/>
          </a:ln>
        </p:spPr>
        <p:txBody>
          <a:bodyPr wrap="none" anchor="ctr"/>
          <a:lstStyle/>
          <a:p>
            <a:endParaRPr lang="en-US"/>
          </a:p>
        </p:txBody>
      </p:sp>
      <p:sp>
        <p:nvSpPr>
          <p:cNvPr id="65578" name="Line 257"/>
          <p:cNvSpPr>
            <a:spLocks noChangeShapeType="1"/>
          </p:cNvSpPr>
          <p:nvPr/>
        </p:nvSpPr>
        <p:spPr bwMode="auto">
          <a:xfrm flipV="1">
            <a:off x="6934200" y="1981200"/>
            <a:ext cx="76200" cy="152400"/>
          </a:xfrm>
          <a:prstGeom prst="line">
            <a:avLst/>
          </a:prstGeom>
          <a:noFill/>
          <a:ln w="12700">
            <a:solidFill>
              <a:srgbClr val="000000"/>
            </a:solidFill>
            <a:round/>
            <a:headEnd/>
            <a:tailEnd/>
          </a:ln>
        </p:spPr>
        <p:txBody>
          <a:bodyPr wrap="none" anchor="ctr"/>
          <a:lstStyle/>
          <a:p>
            <a:endParaRPr lang="en-US"/>
          </a:p>
        </p:txBody>
      </p:sp>
      <p:grpSp>
        <p:nvGrpSpPr>
          <p:cNvPr id="65579" name="Group 258"/>
          <p:cNvGrpSpPr>
            <a:grpSpLocks/>
          </p:cNvGrpSpPr>
          <p:nvPr/>
        </p:nvGrpSpPr>
        <p:grpSpPr bwMode="auto">
          <a:xfrm>
            <a:off x="4267200" y="2667000"/>
            <a:ext cx="747713" cy="1295400"/>
            <a:chOff x="1776" y="1864"/>
            <a:chExt cx="632" cy="1096"/>
          </a:xfrm>
        </p:grpSpPr>
        <p:sp>
          <p:nvSpPr>
            <p:cNvPr id="66217" name="Freeform 259"/>
            <p:cNvSpPr>
              <a:spLocks/>
            </p:cNvSpPr>
            <p:nvPr/>
          </p:nvSpPr>
          <p:spPr bwMode="auto">
            <a:xfrm>
              <a:off x="2160" y="2120"/>
              <a:ext cx="248" cy="328"/>
            </a:xfrm>
            <a:custGeom>
              <a:avLst/>
              <a:gdLst>
                <a:gd name="T0" fmla="*/ 32 w 248"/>
                <a:gd name="T1" fmla="*/ 104 h 328"/>
                <a:gd name="T2" fmla="*/ 24 w 248"/>
                <a:gd name="T3" fmla="*/ 80 h 328"/>
                <a:gd name="T4" fmla="*/ 24 w 248"/>
                <a:gd name="T5" fmla="*/ 56 h 328"/>
                <a:gd name="T6" fmla="*/ 40 w 248"/>
                <a:gd name="T7" fmla="*/ 32 h 328"/>
                <a:gd name="T8" fmla="*/ 80 w 248"/>
                <a:gd name="T9" fmla="*/ 8 h 328"/>
                <a:gd name="T10" fmla="*/ 120 w 248"/>
                <a:gd name="T11" fmla="*/ 0 h 328"/>
                <a:gd name="T12" fmla="*/ 152 w 248"/>
                <a:gd name="T13" fmla="*/ 8 h 328"/>
                <a:gd name="T14" fmla="*/ 176 w 248"/>
                <a:gd name="T15" fmla="*/ 16 h 328"/>
                <a:gd name="T16" fmla="*/ 192 w 248"/>
                <a:gd name="T17" fmla="*/ 48 h 328"/>
                <a:gd name="T18" fmla="*/ 192 w 248"/>
                <a:gd name="T19" fmla="*/ 72 h 328"/>
                <a:gd name="T20" fmla="*/ 184 w 248"/>
                <a:gd name="T21" fmla="*/ 96 h 328"/>
                <a:gd name="T22" fmla="*/ 216 w 248"/>
                <a:gd name="T23" fmla="*/ 112 h 328"/>
                <a:gd name="T24" fmla="*/ 232 w 248"/>
                <a:gd name="T25" fmla="*/ 128 h 328"/>
                <a:gd name="T26" fmla="*/ 248 w 248"/>
                <a:gd name="T27" fmla="*/ 152 h 328"/>
                <a:gd name="T28" fmla="*/ 248 w 248"/>
                <a:gd name="T29" fmla="*/ 176 h 328"/>
                <a:gd name="T30" fmla="*/ 232 w 248"/>
                <a:gd name="T31" fmla="*/ 200 h 328"/>
                <a:gd name="T32" fmla="*/ 200 w 248"/>
                <a:gd name="T33" fmla="*/ 232 h 328"/>
                <a:gd name="T34" fmla="*/ 224 w 248"/>
                <a:gd name="T35" fmla="*/ 248 h 328"/>
                <a:gd name="T36" fmla="*/ 232 w 248"/>
                <a:gd name="T37" fmla="*/ 272 h 328"/>
                <a:gd name="T38" fmla="*/ 224 w 248"/>
                <a:gd name="T39" fmla="*/ 304 h 328"/>
                <a:gd name="T40" fmla="*/ 208 w 248"/>
                <a:gd name="T41" fmla="*/ 320 h 328"/>
                <a:gd name="T42" fmla="*/ 176 w 248"/>
                <a:gd name="T43" fmla="*/ 328 h 328"/>
                <a:gd name="T44" fmla="*/ 152 w 248"/>
                <a:gd name="T45" fmla="*/ 328 h 328"/>
                <a:gd name="T46" fmla="*/ 120 w 248"/>
                <a:gd name="T47" fmla="*/ 320 h 328"/>
                <a:gd name="T48" fmla="*/ 104 w 248"/>
                <a:gd name="T49" fmla="*/ 304 h 328"/>
                <a:gd name="T50" fmla="*/ 72 w 248"/>
                <a:gd name="T51" fmla="*/ 304 h 328"/>
                <a:gd name="T52" fmla="*/ 48 w 248"/>
                <a:gd name="T53" fmla="*/ 296 h 328"/>
                <a:gd name="T54" fmla="*/ 24 w 248"/>
                <a:gd name="T55" fmla="*/ 288 h 328"/>
                <a:gd name="T56" fmla="*/ 16 w 248"/>
                <a:gd name="T57" fmla="*/ 264 h 328"/>
                <a:gd name="T58" fmla="*/ 0 w 248"/>
                <a:gd name="T59" fmla="*/ 240 h 328"/>
                <a:gd name="T60" fmla="*/ 8 w 248"/>
                <a:gd name="T61" fmla="*/ 216 h 328"/>
                <a:gd name="T62" fmla="*/ 24 w 248"/>
                <a:gd name="T63" fmla="*/ 200 h 328"/>
                <a:gd name="T64" fmla="*/ 16 w 248"/>
                <a:gd name="T65" fmla="*/ 168 h 328"/>
                <a:gd name="T66" fmla="*/ 8 w 248"/>
                <a:gd name="T67" fmla="*/ 144 h 328"/>
                <a:gd name="T68" fmla="*/ 16 w 248"/>
                <a:gd name="T69" fmla="*/ 120 h 328"/>
                <a:gd name="T70" fmla="*/ 32 w 248"/>
                <a:gd name="T71" fmla="*/ 104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8"/>
                <a:gd name="T109" fmla="*/ 0 h 328"/>
                <a:gd name="T110" fmla="*/ 248 w 248"/>
                <a:gd name="T111" fmla="*/ 328 h 3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8" h="328">
                  <a:moveTo>
                    <a:pt x="32" y="104"/>
                  </a:moveTo>
                  <a:lnTo>
                    <a:pt x="24" y="80"/>
                  </a:lnTo>
                  <a:lnTo>
                    <a:pt x="24" y="56"/>
                  </a:lnTo>
                  <a:lnTo>
                    <a:pt x="40" y="32"/>
                  </a:lnTo>
                  <a:lnTo>
                    <a:pt x="80" y="8"/>
                  </a:lnTo>
                  <a:lnTo>
                    <a:pt x="120" y="0"/>
                  </a:lnTo>
                  <a:lnTo>
                    <a:pt x="152" y="8"/>
                  </a:lnTo>
                  <a:lnTo>
                    <a:pt x="176" y="16"/>
                  </a:lnTo>
                  <a:lnTo>
                    <a:pt x="192" y="48"/>
                  </a:lnTo>
                  <a:lnTo>
                    <a:pt x="192" y="72"/>
                  </a:lnTo>
                  <a:lnTo>
                    <a:pt x="184" y="96"/>
                  </a:lnTo>
                  <a:lnTo>
                    <a:pt x="216" y="112"/>
                  </a:lnTo>
                  <a:lnTo>
                    <a:pt x="232" y="128"/>
                  </a:lnTo>
                  <a:lnTo>
                    <a:pt x="248" y="152"/>
                  </a:lnTo>
                  <a:lnTo>
                    <a:pt x="248" y="176"/>
                  </a:lnTo>
                  <a:lnTo>
                    <a:pt x="232" y="200"/>
                  </a:lnTo>
                  <a:lnTo>
                    <a:pt x="200" y="232"/>
                  </a:lnTo>
                  <a:lnTo>
                    <a:pt x="224" y="248"/>
                  </a:lnTo>
                  <a:lnTo>
                    <a:pt x="232" y="272"/>
                  </a:lnTo>
                  <a:lnTo>
                    <a:pt x="224" y="304"/>
                  </a:lnTo>
                  <a:lnTo>
                    <a:pt x="208" y="320"/>
                  </a:lnTo>
                  <a:lnTo>
                    <a:pt x="176" y="328"/>
                  </a:lnTo>
                  <a:lnTo>
                    <a:pt x="152" y="328"/>
                  </a:lnTo>
                  <a:lnTo>
                    <a:pt x="120" y="320"/>
                  </a:lnTo>
                  <a:lnTo>
                    <a:pt x="104" y="304"/>
                  </a:lnTo>
                  <a:lnTo>
                    <a:pt x="72" y="304"/>
                  </a:lnTo>
                  <a:lnTo>
                    <a:pt x="48" y="296"/>
                  </a:lnTo>
                  <a:lnTo>
                    <a:pt x="24" y="288"/>
                  </a:lnTo>
                  <a:lnTo>
                    <a:pt x="16" y="264"/>
                  </a:lnTo>
                  <a:lnTo>
                    <a:pt x="0" y="240"/>
                  </a:lnTo>
                  <a:lnTo>
                    <a:pt x="8" y="216"/>
                  </a:lnTo>
                  <a:lnTo>
                    <a:pt x="24" y="200"/>
                  </a:lnTo>
                  <a:lnTo>
                    <a:pt x="16" y="168"/>
                  </a:lnTo>
                  <a:lnTo>
                    <a:pt x="8" y="144"/>
                  </a:lnTo>
                  <a:lnTo>
                    <a:pt x="16" y="120"/>
                  </a:lnTo>
                  <a:lnTo>
                    <a:pt x="32" y="104"/>
                  </a:lnTo>
                  <a:close/>
                </a:path>
              </a:pathLst>
            </a:custGeom>
            <a:solidFill>
              <a:srgbClr val="000000"/>
            </a:solidFill>
            <a:ln w="9525">
              <a:solidFill>
                <a:schemeClr val="accent2"/>
              </a:solidFill>
              <a:round/>
              <a:headEnd/>
              <a:tailEnd/>
            </a:ln>
          </p:spPr>
          <p:txBody>
            <a:bodyPr/>
            <a:lstStyle/>
            <a:p>
              <a:endParaRPr lang="en-US"/>
            </a:p>
          </p:txBody>
        </p:sp>
        <p:sp>
          <p:nvSpPr>
            <p:cNvPr id="66218" name="Freeform 260"/>
            <p:cNvSpPr>
              <a:spLocks/>
            </p:cNvSpPr>
            <p:nvPr/>
          </p:nvSpPr>
          <p:spPr bwMode="auto">
            <a:xfrm>
              <a:off x="2184" y="2136"/>
              <a:ext cx="208" cy="296"/>
            </a:xfrm>
            <a:custGeom>
              <a:avLst/>
              <a:gdLst>
                <a:gd name="T0" fmla="*/ 40 w 208"/>
                <a:gd name="T1" fmla="*/ 88 h 296"/>
                <a:gd name="T2" fmla="*/ 24 w 208"/>
                <a:gd name="T3" fmla="*/ 72 h 296"/>
                <a:gd name="T4" fmla="*/ 16 w 208"/>
                <a:gd name="T5" fmla="*/ 48 h 296"/>
                <a:gd name="T6" fmla="*/ 16 w 208"/>
                <a:gd name="T7" fmla="*/ 40 h 296"/>
                <a:gd name="T8" fmla="*/ 40 w 208"/>
                <a:gd name="T9" fmla="*/ 16 h 296"/>
                <a:gd name="T10" fmla="*/ 72 w 208"/>
                <a:gd name="T11" fmla="*/ 8 h 296"/>
                <a:gd name="T12" fmla="*/ 104 w 208"/>
                <a:gd name="T13" fmla="*/ 0 h 296"/>
                <a:gd name="T14" fmla="*/ 136 w 208"/>
                <a:gd name="T15" fmla="*/ 8 h 296"/>
                <a:gd name="T16" fmla="*/ 152 w 208"/>
                <a:gd name="T17" fmla="*/ 32 h 296"/>
                <a:gd name="T18" fmla="*/ 152 w 208"/>
                <a:gd name="T19" fmla="*/ 48 h 296"/>
                <a:gd name="T20" fmla="*/ 152 w 208"/>
                <a:gd name="T21" fmla="*/ 64 h 296"/>
                <a:gd name="T22" fmla="*/ 136 w 208"/>
                <a:gd name="T23" fmla="*/ 88 h 296"/>
                <a:gd name="T24" fmla="*/ 144 w 208"/>
                <a:gd name="T25" fmla="*/ 96 h 296"/>
                <a:gd name="T26" fmla="*/ 184 w 208"/>
                <a:gd name="T27" fmla="*/ 104 h 296"/>
                <a:gd name="T28" fmla="*/ 200 w 208"/>
                <a:gd name="T29" fmla="*/ 128 h 296"/>
                <a:gd name="T30" fmla="*/ 208 w 208"/>
                <a:gd name="T31" fmla="*/ 144 h 296"/>
                <a:gd name="T32" fmla="*/ 192 w 208"/>
                <a:gd name="T33" fmla="*/ 168 h 296"/>
                <a:gd name="T34" fmla="*/ 176 w 208"/>
                <a:gd name="T35" fmla="*/ 192 h 296"/>
                <a:gd name="T36" fmla="*/ 160 w 208"/>
                <a:gd name="T37" fmla="*/ 216 h 296"/>
                <a:gd name="T38" fmla="*/ 160 w 208"/>
                <a:gd name="T39" fmla="*/ 224 h 296"/>
                <a:gd name="T40" fmla="*/ 184 w 208"/>
                <a:gd name="T41" fmla="*/ 240 h 296"/>
                <a:gd name="T42" fmla="*/ 192 w 208"/>
                <a:gd name="T43" fmla="*/ 256 h 296"/>
                <a:gd name="T44" fmla="*/ 184 w 208"/>
                <a:gd name="T45" fmla="*/ 272 h 296"/>
                <a:gd name="T46" fmla="*/ 176 w 208"/>
                <a:gd name="T47" fmla="*/ 288 h 296"/>
                <a:gd name="T48" fmla="*/ 152 w 208"/>
                <a:gd name="T49" fmla="*/ 296 h 296"/>
                <a:gd name="T50" fmla="*/ 120 w 208"/>
                <a:gd name="T51" fmla="*/ 288 h 296"/>
                <a:gd name="T52" fmla="*/ 88 w 208"/>
                <a:gd name="T53" fmla="*/ 264 h 296"/>
                <a:gd name="T54" fmla="*/ 80 w 208"/>
                <a:gd name="T55" fmla="*/ 272 h 296"/>
                <a:gd name="T56" fmla="*/ 64 w 208"/>
                <a:gd name="T57" fmla="*/ 272 h 296"/>
                <a:gd name="T58" fmla="*/ 40 w 208"/>
                <a:gd name="T59" fmla="*/ 272 h 296"/>
                <a:gd name="T60" fmla="*/ 16 w 208"/>
                <a:gd name="T61" fmla="*/ 256 h 296"/>
                <a:gd name="T62" fmla="*/ 0 w 208"/>
                <a:gd name="T63" fmla="*/ 232 h 296"/>
                <a:gd name="T64" fmla="*/ 8 w 208"/>
                <a:gd name="T65" fmla="*/ 200 h 296"/>
                <a:gd name="T66" fmla="*/ 16 w 208"/>
                <a:gd name="T67" fmla="*/ 192 h 296"/>
                <a:gd name="T68" fmla="*/ 16 w 208"/>
                <a:gd name="T69" fmla="*/ 176 h 296"/>
                <a:gd name="T70" fmla="*/ 0 w 208"/>
                <a:gd name="T71" fmla="*/ 144 h 296"/>
                <a:gd name="T72" fmla="*/ 0 w 208"/>
                <a:gd name="T73" fmla="*/ 128 h 296"/>
                <a:gd name="T74" fmla="*/ 8 w 208"/>
                <a:gd name="T75" fmla="*/ 104 h 296"/>
                <a:gd name="T76" fmla="*/ 24 w 208"/>
                <a:gd name="T77" fmla="*/ 96 h 296"/>
                <a:gd name="T78" fmla="*/ 40 w 208"/>
                <a:gd name="T79" fmla="*/ 88 h 2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8"/>
                <a:gd name="T121" fmla="*/ 0 h 296"/>
                <a:gd name="T122" fmla="*/ 208 w 208"/>
                <a:gd name="T123" fmla="*/ 296 h 2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8" h="296">
                  <a:moveTo>
                    <a:pt x="40" y="88"/>
                  </a:moveTo>
                  <a:lnTo>
                    <a:pt x="24" y="72"/>
                  </a:lnTo>
                  <a:lnTo>
                    <a:pt x="16" y="48"/>
                  </a:lnTo>
                  <a:lnTo>
                    <a:pt x="16" y="40"/>
                  </a:lnTo>
                  <a:lnTo>
                    <a:pt x="40" y="16"/>
                  </a:lnTo>
                  <a:lnTo>
                    <a:pt x="72" y="8"/>
                  </a:lnTo>
                  <a:lnTo>
                    <a:pt x="104" y="0"/>
                  </a:lnTo>
                  <a:lnTo>
                    <a:pt x="136" y="8"/>
                  </a:lnTo>
                  <a:lnTo>
                    <a:pt x="152" y="32"/>
                  </a:lnTo>
                  <a:lnTo>
                    <a:pt x="152" y="48"/>
                  </a:lnTo>
                  <a:lnTo>
                    <a:pt x="152" y="64"/>
                  </a:lnTo>
                  <a:lnTo>
                    <a:pt x="136" y="88"/>
                  </a:lnTo>
                  <a:lnTo>
                    <a:pt x="144" y="96"/>
                  </a:lnTo>
                  <a:lnTo>
                    <a:pt x="184" y="104"/>
                  </a:lnTo>
                  <a:lnTo>
                    <a:pt x="200" y="128"/>
                  </a:lnTo>
                  <a:lnTo>
                    <a:pt x="208" y="144"/>
                  </a:lnTo>
                  <a:lnTo>
                    <a:pt x="192" y="168"/>
                  </a:lnTo>
                  <a:lnTo>
                    <a:pt x="176" y="192"/>
                  </a:lnTo>
                  <a:lnTo>
                    <a:pt x="160" y="216"/>
                  </a:lnTo>
                  <a:lnTo>
                    <a:pt x="160" y="224"/>
                  </a:lnTo>
                  <a:lnTo>
                    <a:pt x="184" y="240"/>
                  </a:lnTo>
                  <a:lnTo>
                    <a:pt x="192" y="256"/>
                  </a:lnTo>
                  <a:lnTo>
                    <a:pt x="184" y="272"/>
                  </a:lnTo>
                  <a:lnTo>
                    <a:pt x="176" y="288"/>
                  </a:lnTo>
                  <a:lnTo>
                    <a:pt x="152" y="296"/>
                  </a:lnTo>
                  <a:lnTo>
                    <a:pt x="120" y="288"/>
                  </a:lnTo>
                  <a:lnTo>
                    <a:pt x="88" y="264"/>
                  </a:lnTo>
                  <a:lnTo>
                    <a:pt x="80" y="272"/>
                  </a:lnTo>
                  <a:lnTo>
                    <a:pt x="64" y="272"/>
                  </a:lnTo>
                  <a:lnTo>
                    <a:pt x="40" y="272"/>
                  </a:lnTo>
                  <a:lnTo>
                    <a:pt x="16" y="256"/>
                  </a:lnTo>
                  <a:lnTo>
                    <a:pt x="0" y="232"/>
                  </a:lnTo>
                  <a:lnTo>
                    <a:pt x="8" y="200"/>
                  </a:lnTo>
                  <a:lnTo>
                    <a:pt x="16" y="192"/>
                  </a:lnTo>
                  <a:lnTo>
                    <a:pt x="16" y="176"/>
                  </a:lnTo>
                  <a:lnTo>
                    <a:pt x="0" y="144"/>
                  </a:lnTo>
                  <a:lnTo>
                    <a:pt x="0" y="128"/>
                  </a:lnTo>
                  <a:lnTo>
                    <a:pt x="8" y="104"/>
                  </a:lnTo>
                  <a:lnTo>
                    <a:pt x="24" y="96"/>
                  </a:lnTo>
                  <a:lnTo>
                    <a:pt x="40" y="88"/>
                  </a:lnTo>
                  <a:close/>
                </a:path>
              </a:pathLst>
            </a:custGeom>
            <a:solidFill>
              <a:srgbClr val="336699"/>
            </a:solidFill>
            <a:ln w="9525">
              <a:solidFill>
                <a:schemeClr val="accent2"/>
              </a:solidFill>
              <a:round/>
              <a:headEnd/>
              <a:tailEnd/>
            </a:ln>
          </p:spPr>
          <p:txBody>
            <a:bodyPr/>
            <a:lstStyle/>
            <a:p>
              <a:endParaRPr lang="en-US"/>
            </a:p>
          </p:txBody>
        </p:sp>
        <p:sp>
          <p:nvSpPr>
            <p:cNvPr id="66219" name="Freeform 261"/>
            <p:cNvSpPr>
              <a:spLocks/>
            </p:cNvSpPr>
            <p:nvPr/>
          </p:nvSpPr>
          <p:spPr bwMode="auto">
            <a:xfrm>
              <a:off x="2192" y="2136"/>
              <a:ext cx="160" cy="272"/>
            </a:xfrm>
            <a:custGeom>
              <a:avLst/>
              <a:gdLst>
                <a:gd name="T0" fmla="*/ 16 w 160"/>
                <a:gd name="T1" fmla="*/ 80 h 272"/>
                <a:gd name="T2" fmla="*/ 48 w 160"/>
                <a:gd name="T3" fmla="*/ 72 h 272"/>
                <a:gd name="T4" fmla="*/ 80 w 160"/>
                <a:gd name="T5" fmla="*/ 64 h 272"/>
                <a:gd name="T6" fmla="*/ 80 w 160"/>
                <a:gd name="T7" fmla="*/ 40 h 272"/>
                <a:gd name="T8" fmla="*/ 72 w 160"/>
                <a:gd name="T9" fmla="*/ 16 h 272"/>
                <a:gd name="T10" fmla="*/ 56 w 160"/>
                <a:gd name="T11" fmla="*/ 0 h 272"/>
                <a:gd name="T12" fmla="*/ 72 w 160"/>
                <a:gd name="T13" fmla="*/ 0 h 272"/>
                <a:gd name="T14" fmla="*/ 88 w 160"/>
                <a:gd name="T15" fmla="*/ 16 h 272"/>
                <a:gd name="T16" fmla="*/ 96 w 160"/>
                <a:gd name="T17" fmla="*/ 40 h 272"/>
                <a:gd name="T18" fmla="*/ 96 w 160"/>
                <a:gd name="T19" fmla="*/ 72 h 272"/>
                <a:gd name="T20" fmla="*/ 120 w 160"/>
                <a:gd name="T21" fmla="*/ 72 h 272"/>
                <a:gd name="T22" fmla="*/ 144 w 160"/>
                <a:gd name="T23" fmla="*/ 80 h 272"/>
                <a:gd name="T24" fmla="*/ 136 w 160"/>
                <a:gd name="T25" fmla="*/ 88 h 272"/>
                <a:gd name="T26" fmla="*/ 112 w 160"/>
                <a:gd name="T27" fmla="*/ 88 h 272"/>
                <a:gd name="T28" fmla="*/ 96 w 160"/>
                <a:gd name="T29" fmla="*/ 88 h 272"/>
                <a:gd name="T30" fmla="*/ 112 w 160"/>
                <a:gd name="T31" fmla="*/ 112 h 272"/>
                <a:gd name="T32" fmla="*/ 112 w 160"/>
                <a:gd name="T33" fmla="*/ 152 h 272"/>
                <a:gd name="T34" fmla="*/ 104 w 160"/>
                <a:gd name="T35" fmla="*/ 192 h 272"/>
                <a:gd name="T36" fmla="*/ 128 w 160"/>
                <a:gd name="T37" fmla="*/ 192 h 272"/>
                <a:gd name="T38" fmla="*/ 160 w 160"/>
                <a:gd name="T39" fmla="*/ 208 h 272"/>
                <a:gd name="T40" fmla="*/ 160 w 160"/>
                <a:gd name="T41" fmla="*/ 224 h 272"/>
                <a:gd name="T42" fmla="*/ 136 w 160"/>
                <a:gd name="T43" fmla="*/ 216 h 272"/>
                <a:gd name="T44" fmla="*/ 104 w 160"/>
                <a:gd name="T45" fmla="*/ 208 h 272"/>
                <a:gd name="T46" fmla="*/ 96 w 160"/>
                <a:gd name="T47" fmla="*/ 240 h 272"/>
                <a:gd name="T48" fmla="*/ 80 w 160"/>
                <a:gd name="T49" fmla="*/ 272 h 272"/>
                <a:gd name="T50" fmla="*/ 72 w 160"/>
                <a:gd name="T51" fmla="*/ 272 h 272"/>
                <a:gd name="T52" fmla="*/ 80 w 160"/>
                <a:gd name="T53" fmla="*/ 248 h 272"/>
                <a:gd name="T54" fmla="*/ 80 w 160"/>
                <a:gd name="T55" fmla="*/ 224 h 272"/>
                <a:gd name="T56" fmla="*/ 88 w 160"/>
                <a:gd name="T57" fmla="*/ 208 h 272"/>
                <a:gd name="T58" fmla="*/ 56 w 160"/>
                <a:gd name="T59" fmla="*/ 200 h 272"/>
                <a:gd name="T60" fmla="*/ 24 w 160"/>
                <a:gd name="T61" fmla="*/ 200 h 272"/>
                <a:gd name="T62" fmla="*/ 0 w 160"/>
                <a:gd name="T63" fmla="*/ 192 h 272"/>
                <a:gd name="T64" fmla="*/ 0 w 160"/>
                <a:gd name="T65" fmla="*/ 184 h 272"/>
                <a:gd name="T66" fmla="*/ 24 w 160"/>
                <a:gd name="T67" fmla="*/ 184 h 272"/>
                <a:gd name="T68" fmla="*/ 48 w 160"/>
                <a:gd name="T69" fmla="*/ 192 h 272"/>
                <a:gd name="T70" fmla="*/ 88 w 160"/>
                <a:gd name="T71" fmla="*/ 192 h 272"/>
                <a:gd name="T72" fmla="*/ 96 w 160"/>
                <a:gd name="T73" fmla="*/ 160 h 272"/>
                <a:gd name="T74" fmla="*/ 88 w 160"/>
                <a:gd name="T75" fmla="*/ 136 h 272"/>
                <a:gd name="T76" fmla="*/ 88 w 160"/>
                <a:gd name="T77" fmla="*/ 104 h 272"/>
                <a:gd name="T78" fmla="*/ 80 w 160"/>
                <a:gd name="T79" fmla="*/ 80 h 272"/>
                <a:gd name="T80" fmla="*/ 16 w 160"/>
                <a:gd name="T81" fmla="*/ 96 h 272"/>
                <a:gd name="T82" fmla="*/ 16 w 160"/>
                <a:gd name="T83" fmla="*/ 80 h 2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
                <a:gd name="T127" fmla="*/ 0 h 272"/>
                <a:gd name="T128" fmla="*/ 160 w 160"/>
                <a:gd name="T129" fmla="*/ 272 h 2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 h="272">
                  <a:moveTo>
                    <a:pt x="16" y="80"/>
                  </a:moveTo>
                  <a:lnTo>
                    <a:pt x="48" y="72"/>
                  </a:lnTo>
                  <a:lnTo>
                    <a:pt x="80" y="64"/>
                  </a:lnTo>
                  <a:lnTo>
                    <a:pt x="80" y="40"/>
                  </a:lnTo>
                  <a:lnTo>
                    <a:pt x="72" y="16"/>
                  </a:lnTo>
                  <a:lnTo>
                    <a:pt x="56" y="0"/>
                  </a:lnTo>
                  <a:lnTo>
                    <a:pt x="72" y="0"/>
                  </a:lnTo>
                  <a:lnTo>
                    <a:pt x="88" y="16"/>
                  </a:lnTo>
                  <a:lnTo>
                    <a:pt x="96" y="40"/>
                  </a:lnTo>
                  <a:lnTo>
                    <a:pt x="96" y="72"/>
                  </a:lnTo>
                  <a:lnTo>
                    <a:pt x="120" y="72"/>
                  </a:lnTo>
                  <a:lnTo>
                    <a:pt x="144" y="80"/>
                  </a:lnTo>
                  <a:lnTo>
                    <a:pt x="136" y="88"/>
                  </a:lnTo>
                  <a:lnTo>
                    <a:pt x="112" y="88"/>
                  </a:lnTo>
                  <a:lnTo>
                    <a:pt x="96" y="88"/>
                  </a:lnTo>
                  <a:lnTo>
                    <a:pt x="112" y="112"/>
                  </a:lnTo>
                  <a:lnTo>
                    <a:pt x="112" y="152"/>
                  </a:lnTo>
                  <a:lnTo>
                    <a:pt x="104" y="192"/>
                  </a:lnTo>
                  <a:lnTo>
                    <a:pt x="128" y="192"/>
                  </a:lnTo>
                  <a:lnTo>
                    <a:pt x="160" y="208"/>
                  </a:lnTo>
                  <a:lnTo>
                    <a:pt x="160" y="224"/>
                  </a:lnTo>
                  <a:lnTo>
                    <a:pt x="136" y="216"/>
                  </a:lnTo>
                  <a:lnTo>
                    <a:pt x="104" y="208"/>
                  </a:lnTo>
                  <a:lnTo>
                    <a:pt x="96" y="240"/>
                  </a:lnTo>
                  <a:lnTo>
                    <a:pt x="80" y="272"/>
                  </a:lnTo>
                  <a:lnTo>
                    <a:pt x="72" y="272"/>
                  </a:lnTo>
                  <a:lnTo>
                    <a:pt x="80" y="248"/>
                  </a:lnTo>
                  <a:lnTo>
                    <a:pt x="80" y="224"/>
                  </a:lnTo>
                  <a:lnTo>
                    <a:pt x="88" y="208"/>
                  </a:lnTo>
                  <a:lnTo>
                    <a:pt x="56" y="200"/>
                  </a:lnTo>
                  <a:lnTo>
                    <a:pt x="24" y="200"/>
                  </a:lnTo>
                  <a:lnTo>
                    <a:pt x="0" y="192"/>
                  </a:lnTo>
                  <a:lnTo>
                    <a:pt x="0" y="184"/>
                  </a:lnTo>
                  <a:lnTo>
                    <a:pt x="24" y="184"/>
                  </a:lnTo>
                  <a:lnTo>
                    <a:pt x="48" y="192"/>
                  </a:lnTo>
                  <a:lnTo>
                    <a:pt x="88" y="192"/>
                  </a:lnTo>
                  <a:lnTo>
                    <a:pt x="96" y="160"/>
                  </a:lnTo>
                  <a:lnTo>
                    <a:pt x="88" y="136"/>
                  </a:lnTo>
                  <a:lnTo>
                    <a:pt x="88" y="104"/>
                  </a:lnTo>
                  <a:lnTo>
                    <a:pt x="80" y="80"/>
                  </a:lnTo>
                  <a:lnTo>
                    <a:pt x="16" y="96"/>
                  </a:lnTo>
                  <a:lnTo>
                    <a:pt x="16" y="80"/>
                  </a:lnTo>
                  <a:close/>
                </a:path>
              </a:pathLst>
            </a:custGeom>
            <a:solidFill>
              <a:srgbClr val="000000"/>
            </a:solidFill>
            <a:ln w="9525">
              <a:solidFill>
                <a:schemeClr val="accent2"/>
              </a:solidFill>
              <a:round/>
              <a:headEnd/>
              <a:tailEnd/>
            </a:ln>
          </p:spPr>
          <p:txBody>
            <a:bodyPr/>
            <a:lstStyle/>
            <a:p>
              <a:endParaRPr lang="en-US"/>
            </a:p>
          </p:txBody>
        </p:sp>
        <p:sp>
          <p:nvSpPr>
            <p:cNvPr id="66220" name="Freeform 262"/>
            <p:cNvSpPr>
              <a:spLocks/>
            </p:cNvSpPr>
            <p:nvPr/>
          </p:nvSpPr>
          <p:spPr bwMode="auto">
            <a:xfrm>
              <a:off x="2000" y="1864"/>
              <a:ext cx="264" cy="232"/>
            </a:xfrm>
            <a:custGeom>
              <a:avLst/>
              <a:gdLst>
                <a:gd name="T0" fmla="*/ 96 w 264"/>
                <a:gd name="T1" fmla="*/ 112 h 232"/>
                <a:gd name="T2" fmla="*/ 104 w 264"/>
                <a:gd name="T3" fmla="*/ 72 h 232"/>
                <a:gd name="T4" fmla="*/ 120 w 264"/>
                <a:gd name="T5" fmla="*/ 40 h 232"/>
                <a:gd name="T6" fmla="*/ 152 w 264"/>
                <a:gd name="T7" fmla="*/ 16 h 232"/>
                <a:gd name="T8" fmla="*/ 176 w 264"/>
                <a:gd name="T9" fmla="*/ 8 h 232"/>
                <a:gd name="T10" fmla="*/ 200 w 264"/>
                <a:gd name="T11" fmla="*/ 0 h 232"/>
                <a:gd name="T12" fmla="*/ 224 w 264"/>
                <a:gd name="T13" fmla="*/ 8 h 232"/>
                <a:gd name="T14" fmla="*/ 248 w 264"/>
                <a:gd name="T15" fmla="*/ 32 h 232"/>
                <a:gd name="T16" fmla="*/ 264 w 264"/>
                <a:gd name="T17" fmla="*/ 64 h 232"/>
                <a:gd name="T18" fmla="*/ 264 w 264"/>
                <a:gd name="T19" fmla="*/ 104 h 232"/>
                <a:gd name="T20" fmla="*/ 264 w 264"/>
                <a:gd name="T21" fmla="*/ 152 h 232"/>
                <a:gd name="T22" fmla="*/ 248 w 264"/>
                <a:gd name="T23" fmla="*/ 184 h 232"/>
                <a:gd name="T24" fmla="*/ 232 w 264"/>
                <a:gd name="T25" fmla="*/ 216 h 232"/>
                <a:gd name="T26" fmla="*/ 208 w 264"/>
                <a:gd name="T27" fmla="*/ 232 h 232"/>
                <a:gd name="T28" fmla="*/ 184 w 264"/>
                <a:gd name="T29" fmla="*/ 232 h 232"/>
                <a:gd name="T30" fmla="*/ 152 w 264"/>
                <a:gd name="T31" fmla="*/ 232 h 232"/>
                <a:gd name="T32" fmla="*/ 128 w 264"/>
                <a:gd name="T33" fmla="*/ 216 h 232"/>
                <a:gd name="T34" fmla="*/ 112 w 264"/>
                <a:gd name="T35" fmla="*/ 192 h 232"/>
                <a:gd name="T36" fmla="*/ 96 w 264"/>
                <a:gd name="T37" fmla="*/ 160 h 232"/>
                <a:gd name="T38" fmla="*/ 96 w 264"/>
                <a:gd name="T39" fmla="*/ 136 h 232"/>
                <a:gd name="T40" fmla="*/ 56 w 264"/>
                <a:gd name="T41" fmla="*/ 144 h 232"/>
                <a:gd name="T42" fmla="*/ 16 w 264"/>
                <a:gd name="T43" fmla="*/ 160 h 232"/>
                <a:gd name="T44" fmla="*/ 0 w 264"/>
                <a:gd name="T45" fmla="*/ 160 h 232"/>
                <a:gd name="T46" fmla="*/ 0 w 264"/>
                <a:gd name="T47" fmla="*/ 136 h 232"/>
                <a:gd name="T48" fmla="*/ 24 w 264"/>
                <a:gd name="T49" fmla="*/ 120 h 232"/>
                <a:gd name="T50" fmla="*/ 48 w 264"/>
                <a:gd name="T51" fmla="*/ 120 h 232"/>
                <a:gd name="T52" fmla="*/ 96 w 264"/>
                <a:gd name="T53" fmla="*/ 112 h 2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4"/>
                <a:gd name="T82" fmla="*/ 0 h 232"/>
                <a:gd name="T83" fmla="*/ 264 w 264"/>
                <a:gd name="T84" fmla="*/ 232 h 2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4" h="232">
                  <a:moveTo>
                    <a:pt x="96" y="112"/>
                  </a:moveTo>
                  <a:lnTo>
                    <a:pt x="104" y="72"/>
                  </a:lnTo>
                  <a:lnTo>
                    <a:pt x="120" y="40"/>
                  </a:lnTo>
                  <a:lnTo>
                    <a:pt x="152" y="16"/>
                  </a:lnTo>
                  <a:lnTo>
                    <a:pt x="176" y="8"/>
                  </a:lnTo>
                  <a:lnTo>
                    <a:pt x="200" y="0"/>
                  </a:lnTo>
                  <a:lnTo>
                    <a:pt x="224" y="8"/>
                  </a:lnTo>
                  <a:lnTo>
                    <a:pt x="248" y="32"/>
                  </a:lnTo>
                  <a:lnTo>
                    <a:pt x="264" y="64"/>
                  </a:lnTo>
                  <a:lnTo>
                    <a:pt x="264" y="104"/>
                  </a:lnTo>
                  <a:lnTo>
                    <a:pt x="264" y="152"/>
                  </a:lnTo>
                  <a:lnTo>
                    <a:pt x="248" y="184"/>
                  </a:lnTo>
                  <a:lnTo>
                    <a:pt x="232" y="216"/>
                  </a:lnTo>
                  <a:lnTo>
                    <a:pt x="208" y="232"/>
                  </a:lnTo>
                  <a:lnTo>
                    <a:pt x="184" y="232"/>
                  </a:lnTo>
                  <a:lnTo>
                    <a:pt x="152" y="232"/>
                  </a:lnTo>
                  <a:lnTo>
                    <a:pt x="128" y="216"/>
                  </a:lnTo>
                  <a:lnTo>
                    <a:pt x="112" y="192"/>
                  </a:lnTo>
                  <a:lnTo>
                    <a:pt x="96" y="160"/>
                  </a:lnTo>
                  <a:lnTo>
                    <a:pt x="96" y="136"/>
                  </a:lnTo>
                  <a:lnTo>
                    <a:pt x="56" y="144"/>
                  </a:lnTo>
                  <a:lnTo>
                    <a:pt x="16" y="160"/>
                  </a:lnTo>
                  <a:lnTo>
                    <a:pt x="0" y="160"/>
                  </a:lnTo>
                  <a:lnTo>
                    <a:pt x="0" y="136"/>
                  </a:lnTo>
                  <a:lnTo>
                    <a:pt x="24" y="120"/>
                  </a:lnTo>
                  <a:lnTo>
                    <a:pt x="48" y="120"/>
                  </a:lnTo>
                  <a:lnTo>
                    <a:pt x="96" y="112"/>
                  </a:lnTo>
                  <a:close/>
                </a:path>
              </a:pathLst>
            </a:custGeom>
            <a:solidFill>
              <a:srgbClr val="000000"/>
            </a:solidFill>
            <a:ln w="9525">
              <a:solidFill>
                <a:schemeClr val="accent2"/>
              </a:solidFill>
              <a:round/>
              <a:headEnd/>
              <a:tailEnd/>
            </a:ln>
          </p:spPr>
          <p:txBody>
            <a:bodyPr/>
            <a:lstStyle/>
            <a:p>
              <a:endParaRPr lang="en-US"/>
            </a:p>
          </p:txBody>
        </p:sp>
        <p:sp>
          <p:nvSpPr>
            <p:cNvPr id="66221" name="Freeform 263"/>
            <p:cNvSpPr>
              <a:spLocks/>
            </p:cNvSpPr>
            <p:nvPr/>
          </p:nvSpPr>
          <p:spPr bwMode="auto">
            <a:xfrm>
              <a:off x="2080" y="2112"/>
              <a:ext cx="200" cy="408"/>
            </a:xfrm>
            <a:custGeom>
              <a:avLst/>
              <a:gdLst>
                <a:gd name="T0" fmla="*/ 8 w 200"/>
                <a:gd name="T1" fmla="*/ 56 h 408"/>
                <a:gd name="T2" fmla="*/ 24 w 200"/>
                <a:gd name="T3" fmla="*/ 24 h 408"/>
                <a:gd name="T4" fmla="*/ 56 w 200"/>
                <a:gd name="T5" fmla="*/ 0 h 408"/>
                <a:gd name="T6" fmla="*/ 88 w 200"/>
                <a:gd name="T7" fmla="*/ 0 h 408"/>
                <a:gd name="T8" fmla="*/ 112 w 200"/>
                <a:gd name="T9" fmla="*/ 0 h 408"/>
                <a:gd name="T10" fmla="*/ 128 w 200"/>
                <a:gd name="T11" fmla="*/ 16 h 408"/>
                <a:gd name="T12" fmla="*/ 136 w 200"/>
                <a:gd name="T13" fmla="*/ 40 h 408"/>
                <a:gd name="T14" fmla="*/ 144 w 200"/>
                <a:gd name="T15" fmla="*/ 72 h 408"/>
                <a:gd name="T16" fmla="*/ 144 w 200"/>
                <a:gd name="T17" fmla="*/ 112 h 408"/>
                <a:gd name="T18" fmla="*/ 136 w 200"/>
                <a:gd name="T19" fmla="*/ 152 h 408"/>
                <a:gd name="T20" fmla="*/ 136 w 200"/>
                <a:gd name="T21" fmla="*/ 200 h 408"/>
                <a:gd name="T22" fmla="*/ 144 w 200"/>
                <a:gd name="T23" fmla="*/ 256 h 408"/>
                <a:gd name="T24" fmla="*/ 168 w 200"/>
                <a:gd name="T25" fmla="*/ 288 h 408"/>
                <a:gd name="T26" fmla="*/ 192 w 200"/>
                <a:gd name="T27" fmla="*/ 304 h 408"/>
                <a:gd name="T28" fmla="*/ 200 w 200"/>
                <a:gd name="T29" fmla="*/ 328 h 408"/>
                <a:gd name="T30" fmla="*/ 200 w 200"/>
                <a:gd name="T31" fmla="*/ 360 h 408"/>
                <a:gd name="T32" fmla="*/ 184 w 200"/>
                <a:gd name="T33" fmla="*/ 392 h 408"/>
                <a:gd name="T34" fmla="*/ 136 w 200"/>
                <a:gd name="T35" fmla="*/ 408 h 408"/>
                <a:gd name="T36" fmla="*/ 112 w 200"/>
                <a:gd name="T37" fmla="*/ 392 h 408"/>
                <a:gd name="T38" fmla="*/ 88 w 200"/>
                <a:gd name="T39" fmla="*/ 392 h 408"/>
                <a:gd name="T40" fmla="*/ 56 w 200"/>
                <a:gd name="T41" fmla="*/ 360 h 408"/>
                <a:gd name="T42" fmla="*/ 24 w 200"/>
                <a:gd name="T43" fmla="*/ 320 h 408"/>
                <a:gd name="T44" fmla="*/ 8 w 200"/>
                <a:gd name="T45" fmla="*/ 264 h 408"/>
                <a:gd name="T46" fmla="*/ 0 w 200"/>
                <a:gd name="T47" fmla="*/ 208 h 408"/>
                <a:gd name="T48" fmla="*/ 8 w 200"/>
                <a:gd name="T49" fmla="*/ 152 h 408"/>
                <a:gd name="T50" fmla="*/ 0 w 200"/>
                <a:gd name="T51" fmla="*/ 96 h 408"/>
                <a:gd name="T52" fmla="*/ 8 w 200"/>
                <a:gd name="T53" fmla="*/ 56 h 4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
                <a:gd name="T82" fmla="*/ 0 h 408"/>
                <a:gd name="T83" fmla="*/ 200 w 200"/>
                <a:gd name="T84" fmla="*/ 408 h 4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 h="408">
                  <a:moveTo>
                    <a:pt x="8" y="56"/>
                  </a:moveTo>
                  <a:lnTo>
                    <a:pt x="24" y="24"/>
                  </a:lnTo>
                  <a:lnTo>
                    <a:pt x="56" y="0"/>
                  </a:lnTo>
                  <a:lnTo>
                    <a:pt x="88" y="0"/>
                  </a:lnTo>
                  <a:lnTo>
                    <a:pt x="112" y="0"/>
                  </a:lnTo>
                  <a:lnTo>
                    <a:pt x="128" y="16"/>
                  </a:lnTo>
                  <a:lnTo>
                    <a:pt x="136" y="40"/>
                  </a:lnTo>
                  <a:lnTo>
                    <a:pt x="144" y="72"/>
                  </a:lnTo>
                  <a:lnTo>
                    <a:pt x="144" y="112"/>
                  </a:lnTo>
                  <a:lnTo>
                    <a:pt x="136" y="152"/>
                  </a:lnTo>
                  <a:lnTo>
                    <a:pt x="136" y="200"/>
                  </a:lnTo>
                  <a:lnTo>
                    <a:pt x="144" y="256"/>
                  </a:lnTo>
                  <a:lnTo>
                    <a:pt x="168" y="288"/>
                  </a:lnTo>
                  <a:lnTo>
                    <a:pt x="192" y="304"/>
                  </a:lnTo>
                  <a:lnTo>
                    <a:pt x="200" y="328"/>
                  </a:lnTo>
                  <a:lnTo>
                    <a:pt x="200" y="360"/>
                  </a:lnTo>
                  <a:lnTo>
                    <a:pt x="184" y="392"/>
                  </a:lnTo>
                  <a:lnTo>
                    <a:pt x="136" y="408"/>
                  </a:lnTo>
                  <a:lnTo>
                    <a:pt x="112" y="392"/>
                  </a:lnTo>
                  <a:lnTo>
                    <a:pt x="88" y="392"/>
                  </a:lnTo>
                  <a:lnTo>
                    <a:pt x="56" y="360"/>
                  </a:lnTo>
                  <a:lnTo>
                    <a:pt x="24" y="320"/>
                  </a:lnTo>
                  <a:lnTo>
                    <a:pt x="8" y="264"/>
                  </a:lnTo>
                  <a:lnTo>
                    <a:pt x="0" y="208"/>
                  </a:lnTo>
                  <a:lnTo>
                    <a:pt x="8" y="152"/>
                  </a:lnTo>
                  <a:lnTo>
                    <a:pt x="0" y="96"/>
                  </a:lnTo>
                  <a:lnTo>
                    <a:pt x="8" y="56"/>
                  </a:lnTo>
                  <a:close/>
                </a:path>
              </a:pathLst>
            </a:custGeom>
            <a:solidFill>
              <a:srgbClr val="000000"/>
            </a:solidFill>
            <a:ln w="9525">
              <a:solidFill>
                <a:schemeClr val="accent2"/>
              </a:solidFill>
              <a:round/>
              <a:headEnd/>
              <a:tailEnd/>
            </a:ln>
          </p:spPr>
          <p:txBody>
            <a:bodyPr/>
            <a:lstStyle/>
            <a:p>
              <a:endParaRPr lang="en-US"/>
            </a:p>
          </p:txBody>
        </p:sp>
        <p:sp>
          <p:nvSpPr>
            <p:cNvPr id="66222" name="Freeform 264"/>
            <p:cNvSpPr>
              <a:spLocks/>
            </p:cNvSpPr>
            <p:nvPr/>
          </p:nvSpPr>
          <p:spPr bwMode="auto">
            <a:xfrm>
              <a:off x="1776" y="2120"/>
              <a:ext cx="384" cy="248"/>
            </a:xfrm>
            <a:custGeom>
              <a:avLst/>
              <a:gdLst>
                <a:gd name="T0" fmla="*/ 288 w 384"/>
                <a:gd name="T1" fmla="*/ 72 h 248"/>
                <a:gd name="T2" fmla="*/ 320 w 384"/>
                <a:gd name="T3" fmla="*/ 32 h 248"/>
                <a:gd name="T4" fmla="*/ 368 w 384"/>
                <a:gd name="T5" fmla="*/ 0 h 248"/>
                <a:gd name="T6" fmla="*/ 384 w 384"/>
                <a:gd name="T7" fmla="*/ 24 h 248"/>
                <a:gd name="T8" fmla="*/ 384 w 384"/>
                <a:gd name="T9" fmla="*/ 72 h 248"/>
                <a:gd name="T10" fmla="*/ 344 w 384"/>
                <a:gd name="T11" fmla="*/ 112 h 248"/>
                <a:gd name="T12" fmla="*/ 312 w 384"/>
                <a:gd name="T13" fmla="*/ 152 h 248"/>
                <a:gd name="T14" fmla="*/ 272 w 384"/>
                <a:gd name="T15" fmla="*/ 200 h 248"/>
                <a:gd name="T16" fmla="*/ 224 w 384"/>
                <a:gd name="T17" fmla="*/ 232 h 248"/>
                <a:gd name="T18" fmla="*/ 160 w 384"/>
                <a:gd name="T19" fmla="*/ 240 h 248"/>
                <a:gd name="T20" fmla="*/ 88 w 384"/>
                <a:gd name="T21" fmla="*/ 248 h 248"/>
                <a:gd name="T22" fmla="*/ 48 w 384"/>
                <a:gd name="T23" fmla="*/ 248 h 248"/>
                <a:gd name="T24" fmla="*/ 0 w 384"/>
                <a:gd name="T25" fmla="*/ 232 h 248"/>
                <a:gd name="T26" fmla="*/ 8 w 384"/>
                <a:gd name="T27" fmla="*/ 208 h 248"/>
                <a:gd name="T28" fmla="*/ 32 w 384"/>
                <a:gd name="T29" fmla="*/ 192 h 248"/>
                <a:gd name="T30" fmla="*/ 64 w 384"/>
                <a:gd name="T31" fmla="*/ 184 h 248"/>
                <a:gd name="T32" fmla="*/ 88 w 384"/>
                <a:gd name="T33" fmla="*/ 216 h 248"/>
                <a:gd name="T34" fmla="*/ 112 w 384"/>
                <a:gd name="T35" fmla="*/ 224 h 248"/>
                <a:gd name="T36" fmla="*/ 176 w 384"/>
                <a:gd name="T37" fmla="*/ 208 h 248"/>
                <a:gd name="T38" fmla="*/ 232 w 384"/>
                <a:gd name="T39" fmla="*/ 184 h 248"/>
                <a:gd name="T40" fmla="*/ 256 w 384"/>
                <a:gd name="T41" fmla="*/ 152 h 248"/>
                <a:gd name="T42" fmla="*/ 280 w 384"/>
                <a:gd name="T43" fmla="*/ 104 h 248"/>
                <a:gd name="T44" fmla="*/ 288 w 384"/>
                <a:gd name="T45" fmla="*/ 72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4"/>
                <a:gd name="T70" fmla="*/ 0 h 248"/>
                <a:gd name="T71" fmla="*/ 384 w 384"/>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4" h="248">
                  <a:moveTo>
                    <a:pt x="288" y="72"/>
                  </a:moveTo>
                  <a:lnTo>
                    <a:pt x="320" y="32"/>
                  </a:lnTo>
                  <a:lnTo>
                    <a:pt x="368" y="0"/>
                  </a:lnTo>
                  <a:lnTo>
                    <a:pt x="384" y="24"/>
                  </a:lnTo>
                  <a:lnTo>
                    <a:pt x="384" y="72"/>
                  </a:lnTo>
                  <a:lnTo>
                    <a:pt x="344" y="112"/>
                  </a:lnTo>
                  <a:lnTo>
                    <a:pt x="312" y="152"/>
                  </a:lnTo>
                  <a:lnTo>
                    <a:pt x="272" y="200"/>
                  </a:lnTo>
                  <a:lnTo>
                    <a:pt x="224" y="232"/>
                  </a:lnTo>
                  <a:lnTo>
                    <a:pt x="160" y="240"/>
                  </a:lnTo>
                  <a:lnTo>
                    <a:pt x="88" y="248"/>
                  </a:lnTo>
                  <a:lnTo>
                    <a:pt x="48" y="248"/>
                  </a:lnTo>
                  <a:lnTo>
                    <a:pt x="0" y="232"/>
                  </a:lnTo>
                  <a:lnTo>
                    <a:pt x="8" y="208"/>
                  </a:lnTo>
                  <a:lnTo>
                    <a:pt x="32" y="192"/>
                  </a:lnTo>
                  <a:lnTo>
                    <a:pt x="64" y="184"/>
                  </a:lnTo>
                  <a:lnTo>
                    <a:pt x="88" y="216"/>
                  </a:lnTo>
                  <a:lnTo>
                    <a:pt x="112" y="224"/>
                  </a:lnTo>
                  <a:lnTo>
                    <a:pt x="176" y="208"/>
                  </a:lnTo>
                  <a:lnTo>
                    <a:pt x="232" y="184"/>
                  </a:lnTo>
                  <a:lnTo>
                    <a:pt x="256" y="152"/>
                  </a:lnTo>
                  <a:lnTo>
                    <a:pt x="280" y="104"/>
                  </a:lnTo>
                  <a:lnTo>
                    <a:pt x="288" y="72"/>
                  </a:lnTo>
                  <a:close/>
                </a:path>
              </a:pathLst>
            </a:custGeom>
            <a:solidFill>
              <a:srgbClr val="000000"/>
            </a:solidFill>
            <a:ln w="9525">
              <a:solidFill>
                <a:schemeClr val="accent2"/>
              </a:solidFill>
              <a:round/>
              <a:headEnd/>
              <a:tailEnd/>
            </a:ln>
          </p:spPr>
          <p:txBody>
            <a:bodyPr/>
            <a:lstStyle/>
            <a:p>
              <a:endParaRPr lang="en-US"/>
            </a:p>
          </p:txBody>
        </p:sp>
        <p:sp>
          <p:nvSpPr>
            <p:cNvPr id="66223" name="Freeform 265"/>
            <p:cNvSpPr>
              <a:spLocks/>
            </p:cNvSpPr>
            <p:nvPr/>
          </p:nvSpPr>
          <p:spPr bwMode="auto">
            <a:xfrm>
              <a:off x="2024" y="2400"/>
              <a:ext cx="176" cy="512"/>
            </a:xfrm>
            <a:custGeom>
              <a:avLst/>
              <a:gdLst>
                <a:gd name="T0" fmla="*/ 88 w 176"/>
                <a:gd name="T1" fmla="*/ 120 h 512"/>
                <a:gd name="T2" fmla="*/ 104 w 176"/>
                <a:gd name="T3" fmla="*/ 24 h 512"/>
                <a:gd name="T4" fmla="*/ 128 w 176"/>
                <a:gd name="T5" fmla="*/ 0 h 512"/>
                <a:gd name="T6" fmla="*/ 168 w 176"/>
                <a:gd name="T7" fmla="*/ 8 h 512"/>
                <a:gd name="T8" fmla="*/ 176 w 176"/>
                <a:gd name="T9" fmla="*/ 56 h 512"/>
                <a:gd name="T10" fmla="*/ 160 w 176"/>
                <a:gd name="T11" fmla="*/ 96 h 512"/>
                <a:gd name="T12" fmla="*/ 136 w 176"/>
                <a:gd name="T13" fmla="*/ 176 h 512"/>
                <a:gd name="T14" fmla="*/ 112 w 176"/>
                <a:gd name="T15" fmla="*/ 232 h 512"/>
                <a:gd name="T16" fmla="*/ 112 w 176"/>
                <a:gd name="T17" fmla="*/ 296 h 512"/>
                <a:gd name="T18" fmla="*/ 136 w 176"/>
                <a:gd name="T19" fmla="*/ 368 h 512"/>
                <a:gd name="T20" fmla="*/ 144 w 176"/>
                <a:gd name="T21" fmla="*/ 424 h 512"/>
                <a:gd name="T22" fmla="*/ 144 w 176"/>
                <a:gd name="T23" fmla="*/ 448 h 512"/>
                <a:gd name="T24" fmla="*/ 128 w 176"/>
                <a:gd name="T25" fmla="*/ 456 h 512"/>
                <a:gd name="T26" fmla="*/ 88 w 176"/>
                <a:gd name="T27" fmla="*/ 456 h 512"/>
                <a:gd name="T28" fmla="*/ 48 w 176"/>
                <a:gd name="T29" fmla="*/ 496 h 512"/>
                <a:gd name="T30" fmla="*/ 32 w 176"/>
                <a:gd name="T31" fmla="*/ 512 h 512"/>
                <a:gd name="T32" fmla="*/ 16 w 176"/>
                <a:gd name="T33" fmla="*/ 504 h 512"/>
                <a:gd name="T34" fmla="*/ 0 w 176"/>
                <a:gd name="T35" fmla="*/ 472 h 512"/>
                <a:gd name="T36" fmla="*/ 8 w 176"/>
                <a:gd name="T37" fmla="*/ 432 h 512"/>
                <a:gd name="T38" fmla="*/ 72 w 176"/>
                <a:gd name="T39" fmla="*/ 416 h 512"/>
                <a:gd name="T40" fmla="*/ 104 w 176"/>
                <a:gd name="T41" fmla="*/ 408 h 512"/>
                <a:gd name="T42" fmla="*/ 104 w 176"/>
                <a:gd name="T43" fmla="*/ 376 h 512"/>
                <a:gd name="T44" fmla="*/ 88 w 176"/>
                <a:gd name="T45" fmla="*/ 328 h 512"/>
                <a:gd name="T46" fmla="*/ 72 w 176"/>
                <a:gd name="T47" fmla="*/ 288 h 512"/>
                <a:gd name="T48" fmla="*/ 72 w 176"/>
                <a:gd name="T49" fmla="*/ 232 h 512"/>
                <a:gd name="T50" fmla="*/ 72 w 176"/>
                <a:gd name="T51" fmla="*/ 184 h 512"/>
                <a:gd name="T52" fmla="*/ 88 w 176"/>
                <a:gd name="T53" fmla="*/ 120 h 5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512"/>
                <a:gd name="T83" fmla="*/ 176 w 176"/>
                <a:gd name="T84" fmla="*/ 512 h 5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512">
                  <a:moveTo>
                    <a:pt x="88" y="120"/>
                  </a:moveTo>
                  <a:lnTo>
                    <a:pt x="104" y="24"/>
                  </a:lnTo>
                  <a:lnTo>
                    <a:pt x="128" y="0"/>
                  </a:lnTo>
                  <a:lnTo>
                    <a:pt x="168" y="8"/>
                  </a:lnTo>
                  <a:lnTo>
                    <a:pt x="176" y="56"/>
                  </a:lnTo>
                  <a:lnTo>
                    <a:pt x="160" y="96"/>
                  </a:lnTo>
                  <a:lnTo>
                    <a:pt x="136" y="176"/>
                  </a:lnTo>
                  <a:lnTo>
                    <a:pt x="112" y="232"/>
                  </a:lnTo>
                  <a:lnTo>
                    <a:pt x="112" y="296"/>
                  </a:lnTo>
                  <a:lnTo>
                    <a:pt x="136" y="368"/>
                  </a:lnTo>
                  <a:lnTo>
                    <a:pt x="144" y="424"/>
                  </a:lnTo>
                  <a:lnTo>
                    <a:pt x="144" y="448"/>
                  </a:lnTo>
                  <a:lnTo>
                    <a:pt x="128" y="456"/>
                  </a:lnTo>
                  <a:lnTo>
                    <a:pt x="88" y="456"/>
                  </a:lnTo>
                  <a:lnTo>
                    <a:pt x="48" y="496"/>
                  </a:lnTo>
                  <a:lnTo>
                    <a:pt x="32" y="512"/>
                  </a:lnTo>
                  <a:lnTo>
                    <a:pt x="16" y="504"/>
                  </a:lnTo>
                  <a:lnTo>
                    <a:pt x="0" y="472"/>
                  </a:lnTo>
                  <a:lnTo>
                    <a:pt x="8" y="432"/>
                  </a:lnTo>
                  <a:lnTo>
                    <a:pt x="72" y="416"/>
                  </a:lnTo>
                  <a:lnTo>
                    <a:pt x="104" y="408"/>
                  </a:lnTo>
                  <a:lnTo>
                    <a:pt x="104" y="376"/>
                  </a:lnTo>
                  <a:lnTo>
                    <a:pt x="88" y="328"/>
                  </a:lnTo>
                  <a:lnTo>
                    <a:pt x="72" y="288"/>
                  </a:lnTo>
                  <a:lnTo>
                    <a:pt x="72" y="232"/>
                  </a:lnTo>
                  <a:lnTo>
                    <a:pt x="72" y="184"/>
                  </a:lnTo>
                  <a:lnTo>
                    <a:pt x="88" y="120"/>
                  </a:lnTo>
                  <a:close/>
                </a:path>
              </a:pathLst>
            </a:custGeom>
            <a:solidFill>
              <a:srgbClr val="000000"/>
            </a:solidFill>
            <a:ln w="9525">
              <a:solidFill>
                <a:schemeClr val="accent2"/>
              </a:solidFill>
              <a:round/>
              <a:headEnd/>
              <a:tailEnd/>
            </a:ln>
          </p:spPr>
          <p:txBody>
            <a:bodyPr/>
            <a:lstStyle/>
            <a:p>
              <a:endParaRPr lang="en-US"/>
            </a:p>
          </p:txBody>
        </p:sp>
        <p:sp>
          <p:nvSpPr>
            <p:cNvPr id="66224" name="Freeform 266"/>
            <p:cNvSpPr>
              <a:spLocks/>
            </p:cNvSpPr>
            <p:nvPr/>
          </p:nvSpPr>
          <p:spPr bwMode="auto">
            <a:xfrm>
              <a:off x="2096" y="2432"/>
              <a:ext cx="176" cy="528"/>
            </a:xfrm>
            <a:custGeom>
              <a:avLst/>
              <a:gdLst>
                <a:gd name="T0" fmla="*/ 88 w 176"/>
                <a:gd name="T1" fmla="*/ 120 h 528"/>
                <a:gd name="T2" fmla="*/ 104 w 176"/>
                <a:gd name="T3" fmla="*/ 32 h 528"/>
                <a:gd name="T4" fmla="*/ 128 w 176"/>
                <a:gd name="T5" fmla="*/ 0 h 528"/>
                <a:gd name="T6" fmla="*/ 176 w 176"/>
                <a:gd name="T7" fmla="*/ 8 h 528"/>
                <a:gd name="T8" fmla="*/ 176 w 176"/>
                <a:gd name="T9" fmla="*/ 56 h 528"/>
                <a:gd name="T10" fmla="*/ 160 w 176"/>
                <a:gd name="T11" fmla="*/ 96 h 528"/>
                <a:gd name="T12" fmla="*/ 136 w 176"/>
                <a:gd name="T13" fmla="*/ 184 h 528"/>
                <a:gd name="T14" fmla="*/ 120 w 176"/>
                <a:gd name="T15" fmla="*/ 240 h 528"/>
                <a:gd name="T16" fmla="*/ 120 w 176"/>
                <a:gd name="T17" fmla="*/ 304 h 528"/>
                <a:gd name="T18" fmla="*/ 136 w 176"/>
                <a:gd name="T19" fmla="*/ 376 h 528"/>
                <a:gd name="T20" fmla="*/ 144 w 176"/>
                <a:gd name="T21" fmla="*/ 432 h 528"/>
                <a:gd name="T22" fmla="*/ 144 w 176"/>
                <a:gd name="T23" fmla="*/ 456 h 528"/>
                <a:gd name="T24" fmla="*/ 128 w 176"/>
                <a:gd name="T25" fmla="*/ 464 h 528"/>
                <a:gd name="T26" fmla="*/ 88 w 176"/>
                <a:gd name="T27" fmla="*/ 472 h 528"/>
                <a:gd name="T28" fmla="*/ 48 w 176"/>
                <a:gd name="T29" fmla="*/ 504 h 528"/>
                <a:gd name="T30" fmla="*/ 40 w 176"/>
                <a:gd name="T31" fmla="*/ 528 h 528"/>
                <a:gd name="T32" fmla="*/ 16 w 176"/>
                <a:gd name="T33" fmla="*/ 520 h 528"/>
                <a:gd name="T34" fmla="*/ 0 w 176"/>
                <a:gd name="T35" fmla="*/ 480 h 528"/>
                <a:gd name="T36" fmla="*/ 16 w 176"/>
                <a:gd name="T37" fmla="*/ 440 h 528"/>
                <a:gd name="T38" fmla="*/ 72 w 176"/>
                <a:gd name="T39" fmla="*/ 424 h 528"/>
                <a:gd name="T40" fmla="*/ 104 w 176"/>
                <a:gd name="T41" fmla="*/ 416 h 528"/>
                <a:gd name="T42" fmla="*/ 112 w 176"/>
                <a:gd name="T43" fmla="*/ 384 h 528"/>
                <a:gd name="T44" fmla="*/ 88 w 176"/>
                <a:gd name="T45" fmla="*/ 336 h 528"/>
                <a:gd name="T46" fmla="*/ 80 w 176"/>
                <a:gd name="T47" fmla="*/ 296 h 528"/>
                <a:gd name="T48" fmla="*/ 72 w 176"/>
                <a:gd name="T49" fmla="*/ 240 h 528"/>
                <a:gd name="T50" fmla="*/ 72 w 176"/>
                <a:gd name="T51" fmla="*/ 184 h 528"/>
                <a:gd name="T52" fmla="*/ 88 w 176"/>
                <a:gd name="T53" fmla="*/ 120 h 5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528"/>
                <a:gd name="T83" fmla="*/ 176 w 176"/>
                <a:gd name="T84" fmla="*/ 528 h 5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528">
                  <a:moveTo>
                    <a:pt x="88" y="120"/>
                  </a:moveTo>
                  <a:lnTo>
                    <a:pt x="104" y="32"/>
                  </a:lnTo>
                  <a:lnTo>
                    <a:pt x="128" y="0"/>
                  </a:lnTo>
                  <a:lnTo>
                    <a:pt x="176" y="8"/>
                  </a:lnTo>
                  <a:lnTo>
                    <a:pt x="176" y="56"/>
                  </a:lnTo>
                  <a:lnTo>
                    <a:pt x="160" y="96"/>
                  </a:lnTo>
                  <a:lnTo>
                    <a:pt x="136" y="184"/>
                  </a:lnTo>
                  <a:lnTo>
                    <a:pt x="120" y="240"/>
                  </a:lnTo>
                  <a:lnTo>
                    <a:pt x="120" y="304"/>
                  </a:lnTo>
                  <a:lnTo>
                    <a:pt x="136" y="376"/>
                  </a:lnTo>
                  <a:lnTo>
                    <a:pt x="144" y="432"/>
                  </a:lnTo>
                  <a:lnTo>
                    <a:pt x="144" y="456"/>
                  </a:lnTo>
                  <a:lnTo>
                    <a:pt x="128" y="464"/>
                  </a:lnTo>
                  <a:lnTo>
                    <a:pt x="88" y="472"/>
                  </a:lnTo>
                  <a:lnTo>
                    <a:pt x="48" y="504"/>
                  </a:lnTo>
                  <a:lnTo>
                    <a:pt x="40" y="528"/>
                  </a:lnTo>
                  <a:lnTo>
                    <a:pt x="16" y="520"/>
                  </a:lnTo>
                  <a:lnTo>
                    <a:pt x="0" y="480"/>
                  </a:lnTo>
                  <a:lnTo>
                    <a:pt x="16" y="440"/>
                  </a:lnTo>
                  <a:lnTo>
                    <a:pt x="72" y="424"/>
                  </a:lnTo>
                  <a:lnTo>
                    <a:pt x="104" y="416"/>
                  </a:lnTo>
                  <a:lnTo>
                    <a:pt x="112" y="384"/>
                  </a:lnTo>
                  <a:lnTo>
                    <a:pt x="88" y="336"/>
                  </a:lnTo>
                  <a:lnTo>
                    <a:pt x="80" y="296"/>
                  </a:lnTo>
                  <a:lnTo>
                    <a:pt x="72" y="240"/>
                  </a:lnTo>
                  <a:lnTo>
                    <a:pt x="72" y="184"/>
                  </a:lnTo>
                  <a:lnTo>
                    <a:pt x="88" y="120"/>
                  </a:lnTo>
                  <a:close/>
                </a:path>
              </a:pathLst>
            </a:custGeom>
            <a:solidFill>
              <a:srgbClr val="000000"/>
            </a:solidFill>
            <a:ln w="9525">
              <a:solidFill>
                <a:schemeClr val="accent2"/>
              </a:solidFill>
              <a:round/>
              <a:headEnd/>
              <a:tailEnd/>
            </a:ln>
          </p:spPr>
          <p:txBody>
            <a:bodyPr/>
            <a:lstStyle/>
            <a:p>
              <a:endParaRPr lang="en-US"/>
            </a:p>
          </p:txBody>
        </p:sp>
      </p:grpSp>
      <p:sp>
        <p:nvSpPr>
          <p:cNvPr id="65580" name="Text Box 267"/>
          <p:cNvSpPr txBox="1">
            <a:spLocks noChangeArrowheads="1"/>
          </p:cNvSpPr>
          <p:nvPr/>
        </p:nvSpPr>
        <p:spPr bwMode="auto">
          <a:xfrm>
            <a:off x="6326188" y="3544888"/>
            <a:ext cx="2057400" cy="1560512"/>
          </a:xfrm>
          <a:prstGeom prst="rect">
            <a:avLst/>
          </a:prstGeom>
          <a:noFill/>
          <a:ln w="12700">
            <a:noFill/>
            <a:miter lim="800000"/>
            <a:headEnd/>
            <a:tailEnd/>
          </a:ln>
        </p:spPr>
        <p:txBody>
          <a:bodyPr>
            <a:spAutoFit/>
          </a:bodyPr>
          <a:lstStyle/>
          <a:p>
            <a:pPr>
              <a:lnSpc>
                <a:spcPct val="80000"/>
              </a:lnSpc>
              <a:spcBef>
                <a:spcPct val="50000"/>
              </a:spcBef>
            </a:pPr>
            <a:r>
              <a:rPr lang="en-US">
                <a:solidFill>
                  <a:srgbClr val="FFFFCC"/>
                </a:solidFill>
                <a:latin typeface="Verdana" pitchFamily="34" charset="0"/>
                <a:cs typeface="Arial" pitchFamily="34" charset="0"/>
              </a:rPr>
              <a:t>Better Resistance To Interference</a:t>
            </a:r>
          </a:p>
          <a:p>
            <a:pPr>
              <a:lnSpc>
                <a:spcPct val="80000"/>
              </a:lnSpc>
              <a:spcBef>
                <a:spcPct val="50000"/>
              </a:spcBef>
            </a:pPr>
            <a:r>
              <a:rPr lang="en-US">
                <a:solidFill>
                  <a:srgbClr val="FFFFCC"/>
                </a:solidFill>
                <a:latin typeface="Verdana" pitchFamily="34" charset="0"/>
                <a:cs typeface="Arial" pitchFamily="34" charset="0"/>
              </a:rPr>
              <a:t>Faster Ambiguity Resolution</a:t>
            </a:r>
          </a:p>
        </p:txBody>
      </p:sp>
      <p:grpSp>
        <p:nvGrpSpPr>
          <p:cNvPr id="65581" name="Group 268"/>
          <p:cNvGrpSpPr>
            <a:grpSpLocks/>
          </p:cNvGrpSpPr>
          <p:nvPr/>
        </p:nvGrpSpPr>
        <p:grpSpPr bwMode="auto">
          <a:xfrm>
            <a:off x="6080125" y="1143000"/>
            <a:ext cx="490538" cy="452438"/>
            <a:chOff x="3579" y="965"/>
            <a:chExt cx="644" cy="595"/>
          </a:xfrm>
        </p:grpSpPr>
        <p:grpSp>
          <p:nvGrpSpPr>
            <p:cNvPr id="66007" name="Group 269"/>
            <p:cNvGrpSpPr>
              <a:grpSpLocks/>
            </p:cNvGrpSpPr>
            <p:nvPr/>
          </p:nvGrpSpPr>
          <p:grpSpPr bwMode="auto">
            <a:xfrm>
              <a:off x="3716" y="1085"/>
              <a:ext cx="382" cy="373"/>
              <a:chOff x="3716" y="1085"/>
              <a:chExt cx="382" cy="373"/>
            </a:xfrm>
          </p:grpSpPr>
          <p:sp>
            <p:nvSpPr>
              <p:cNvPr id="66215" name="Freeform 270"/>
              <p:cNvSpPr>
                <a:spLocks/>
              </p:cNvSpPr>
              <p:nvPr/>
            </p:nvSpPr>
            <p:spPr bwMode="auto">
              <a:xfrm>
                <a:off x="3716" y="1085"/>
                <a:ext cx="381" cy="372"/>
              </a:xfrm>
              <a:custGeom>
                <a:avLst/>
                <a:gdLst>
                  <a:gd name="T0" fmla="*/ 380 w 381"/>
                  <a:gd name="T1" fmla="*/ 275 h 372"/>
                  <a:gd name="T2" fmla="*/ 290 w 381"/>
                  <a:gd name="T3" fmla="*/ 0 h 372"/>
                  <a:gd name="T4" fmla="*/ 18 w 381"/>
                  <a:gd name="T5" fmla="*/ 105 h 372"/>
                  <a:gd name="T6" fmla="*/ 0 w 381"/>
                  <a:gd name="T7" fmla="*/ 168 h 372"/>
                  <a:gd name="T8" fmla="*/ 72 w 381"/>
                  <a:gd name="T9" fmla="*/ 368 h 372"/>
                  <a:gd name="T10" fmla="*/ 120 w 381"/>
                  <a:gd name="T11" fmla="*/ 371 h 372"/>
                  <a:gd name="T12" fmla="*/ 380 w 381"/>
                  <a:gd name="T13" fmla="*/ 275 h 372"/>
                  <a:gd name="T14" fmla="*/ 0 60000 65536"/>
                  <a:gd name="T15" fmla="*/ 0 60000 65536"/>
                  <a:gd name="T16" fmla="*/ 0 60000 65536"/>
                  <a:gd name="T17" fmla="*/ 0 60000 65536"/>
                  <a:gd name="T18" fmla="*/ 0 60000 65536"/>
                  <a:gd name="T19" fmla="*/ 0 60000 65536"/>
                  <a:gd name="T20" fmla="*/ 0 60000 65536"/>
                  <a:gd name="T21" fmla="*/ 0 w 381"/>
                  <a:gd name="T22" fmla="*/ 0 h 372"/>
                  <a:gd name="T23" fmla="*/ 381 w 381"/>
                  <a:gd name="T24" fmla="*/ 372 h 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5780E3"/>
                  </a:gs>
                </a:gsLst>
                <a:lin ang="0" scaled="1"/>
              </a:gradFill>
              <a:ln w="12700" cap="rnd">
                <a:noFill/>
                <a:round/>
                <a:headEnd/>
                <a:tailEnd/>
              </a:ln>
            </p:spPr>
            <p:txBody>
              <a:bodyPr/>
              <a:lstStyle/>
              <a:p>
                <a:endParaRPr lang="en-US"/>
              </a:p>
            </p:txBody>
          </p:sp>
          <p:sp>
            <p:nvSpPr>
              <p:cNvPr id="66216" name="Freeform 271"/>
              <p:cNvSpPr>
                <a:spLocks/>
              </p:cNvSpPr>
              <p:nvPr/>
            </p:nvSpPr>
            <p:spPr bwMode="auto">
              <a:xfrm>
                <a:off x="3716" y="1085"/>
                <a:ext cx="382" cy="373"/>
              </a:xfrm>
              <a:custGeom>
                <a:avLst/>
                <a:gdLst>
                  <a:gd name="T0" fmla="*/ 381 w 382"/>
                  <a:gd name="T1" fmla="*/ 276 h 373"/>
                  <a:gd name="T2" fmla="*/ 291 w 382"/>
                  <a:gd name="T3" fmla="*/ 0 h 373"/>
                  <a:gd name="T4" fmla="*/ 18 w 382"/>
                  <a:gd name="T5" fmla="*/ 105 h 373"/>
                  <a:gd name="T6" fmla="*/ 0 w 382"/>
                  <a:gd name="T7" fmla="*/ 168 h 373"/>
                  <a:gd name="T8" fmla="*/ 72 w 382"/>
                  <a:gd name="T9" fmla="*/ 369 h 373"/>
                  <a:gd name="T10" fmla="*/ 120 w 382"/>
                  <a:gd name="T11" fmla="*/ 372 h 373"/>
                  <a:gd name="T12" fmla="*/ 381 w 382"/>
                  <a:gd name="T13" fmla="*/ 276 h 373"/>
                  <a:gd name="T14" fmla="*/ 0 60000 65536"/>
                  <a:gd name="T15" fmla="*/ 0 60000 65536"/>
                  <a:gd name="T16" fmla="*/ 0 60000 65536"/>
                  <a:gd name="T17" fmla="*/ 0 60000 65536"/>
                  <a:gd name="T18" fmla="*/ 0 60000 65536"/>
                  <a:gd name="T19" fmla="*/ 0 60000 65536"/>
                  <a:gd name="T20" fmla="*/ 0 60000 65536"/>
                  <a:gd name="T21" fmla="*/ 0 w 382"/>
                  <a:gd name="T22" fmla="*/ 0 h 373"/>
                  <a:gd name="T23" fmla="*/ 382 w 382"/>
                  <a:gd name="T24" fmla="*/ 373 h 3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008" name="Group 272"/>
            <p:cNvGrpSpPr>
              <a:grpSpLocks/>
            </p:cNvGrpSpPr>
            <p:nvPr/>
          </p:nvGrpSpPr>
          <p:grpSpPr bwMode="auto">
            <a:xfrm>
              <a:off x="3579" y="1106"/>
              <a:ext cx="291" cy="454"/>
              <a:chOff x="3579" y="1106"/>
              <a:chExt cx="291" cy="454"/>
            </a:xfrm>
          </p:grpSpPr>
          <p:sp>
            <p:nvSpPr>
              <p:cNvPr id="66193" name="Freeform 273"/>
              <p:cNvSpPr>
                <a:spLocks/>
              </p:cNvSpPr>
              <p:nvPr/>
            </p:nvSpPr>
            <p:spPr bwMode="auto">
              <a:xfrm>
                <a:off x="3579" y="1106"/>
                <a:ext cx="291" cy="454"/>
              </a:xfrm>
              <a:custGeom>
                <a:avLst/>
                <a:gdLst>
                  <a:gd name="T0" fmla="*/ 0 w 291"/>
                  <a:gd name="T1" fmla="*/ 56 h 454"/>
                  <a:gd name="T2" fmla="*/ 135 w 291"/>
                  <a:gd name="T3" fmla="*/ 453 h 454"/>
                  <a:gd name="T4" fmla="*/ 290 w 291"/>
                  <a:gd name="T5" fmla="*/ 408 h 454"/>
                  <a:gd name="T6" fmla="*/ 149 w 291"/>
                  <a:gd name="T7" fmla="*/ 0 h 454"/>
                  <a:gd name="T8" fmla="*/ 0 w 291"/>
                  <a:gd name="T9" fmla="*/ 56 h 454"/>
                  <a:gd name="T10" fmla="*/ 0 60000 65536"/>
                  <a:gd name="T11" fmla="*/ 0 60000 65536"/>
                  <a:gd name="T12" fmla="*/ 0 60000 65536"/>
                  <a:gd name="T13" fmla="*/ 0 60000 65536"/>
                  <a:gd name="T14" fmla="*/ 0 60000 65536"/>
                  <a:gd name="T15" fmla="*/ 0 w 291"/>
                  <a:gd name="T16" fmla="*/ 0 h 454"/>
                  <a:gd name="T17" fmla="*/ 291 w 291"/>
                  <a:gd name="T18" fmla="*/ 454 h 454"/>
                </a:gdLst>
                <a:ahLst/>
                <a:cxnLst>
                  <a:cxn ang="T10">
                    <a:pos x="T0" y="T1"/>
                  </a:cxn>
                  <a:cxn ang="T11">
                    <a:pos x="T2" y="T3"/>
                  </a:cxn>
                  <a:cxn ang="T12">
                    <a:pos x="T4" y="T5"/>
                  </a:cxn>
                  <a:cxn ang="T13">
                    <a:pos x="T6" y="T7"/>
                  </a:cxn>
                  <a:cxn ang="T14">
                    <a:pos x="T8" y="T9"/>
                  </a:cxn>
                </a:cxnLst>
                <a:rect l="T15" t="T16" r="T17" b="T18"/>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grpSp>
            <p:nvGrpSpPr>
              <p:cNvPr id="66194" name="Group 274"/>
              <p:cNvGrpSpPr>
                <a:grpSpLocks/>
              </p:cNvGrpSpPr>
              <p:nvPr/>
            </p:nvGrpSpPr>
            <p:grpSpPr bwMode="auto">
              <a:xfrm>
                <a:off x="3619" y="1202"/>
                <a:ext cx="135" cy="62"/>
                <a:chOff x="3619" y="1202"/>
                <a:chExt cx="135" cy="62"/>
              </a:xfrm>
            </p:grpSpPr>
            <p:sp>
              <p:nvSpPr>
                <p:cNvPr id="66211" name="Line 275"/>
                <p:cNvSpPr>
                  <a:spLocks noChangeShapeType="1"/>
                </p:cNvSpPr>
                <p:nvPr/>
              </p:nvSpPr>
              <p:spPr bwMode="auto">
                <a:xfrm>
                  <a:off x="3619" y="1252"/>
                  <a:ext cx="6" cy="12"/>
                </a:xfrm>
                <a:prstGeom prst="line">
                  <a:avLst/>
                </a:prstGeom>
                <a:noFill/>
                <a:ln w="12700">
                  <a:solidFill>
                    <a:srgbClr val="FFFFFF"/>
                  </a:solidFill>
                  <a:round/>
                  <a:headEnd/>
                  <a:tailEnd/>
                </a:ln>
              </p:spPr>
              <p:txBody>
                <a:bodyPr wrap="none" anchor="ctr"/>
                <a:lstStyle/>
                <a:p>
                  <a:endParaRPr lang="en-US"/>
                </a:p>
              </p:txBody>
            </p:sp>
            <p:sp>
              <p:nvSpPr>
                <p:cNvPr id="66212" name="Line 276"/>
                <p:cNvSpPr>
                  <a:spLocks noChangeShapeType="1"/>
                </p:cNvSpPr>
                <p:nvPr/>
              </p:nvSpPr>
              <p:spPr bwMode="auto">
                <a:xfrm>
                  <a:off x="3657" y="1236"/>
                  <a:ext cx="6" cy="13"/>
                </a:xfrm>
                <a:prstGeom prst="line">
                  <a:avLst/>
                </a:prstGeom>
                <a:noFill/>
                <a:ln w="12700">
                  <a:solidFill>
                    <a:srgbClr val="FFFFFF"/>
                  </a:solidFill>
                  <a:round/>
                  <a:headEnd/>
                  <a:tailEnd/>
                </a:ln>
              </p:spPr>
              <p:txBody>
                <a:bodyPr wrap="none" anchor="ctr"/>
                <a:lstStyle/>
                <a:p>
                  <a:endParaRPr lang="en-US"/>
                </a:p>
              </p:txBody>
            </p:sp>
            <p:sp>
              <p:nvSpPr>
                <p:cNvPr id="66213" name="Line 277"/>
                <p:cNvSpPr>
                  <a:spLocks noChangeShapeType="1"/>
                </p:cNvSpPr>
                <p:nvPr/>
              </p:nvSpPr>
              <p:spPr bwMode="auto">
                <a:xfrm>
                  <a:off x="3703" y="1219"/>
                  <a:ext cx="6" cy="13"/>
                </a:xfrm>
                <a:prstGeom prst="line">
                  <a:avLst/>
                </a:prstGeom>
                <a:noFill/>
                <a:ln w="12700">
                  <a:solidFill>
                    <a:srgbClr val="FFFFFF"/>
                  </a:solidFill>
                  <a:round/>
                  <a:headEnd/>
                  <a:tailEnd/>
                </a:ln>
              </p:spPr>
              <p:txBody>
                <a:bodyPr wrap="none" anchor="ctr"/>
                <a:lstStyle/>
                <a:p>
                  <a:endParaRPr lang="en-US"/>
                </a:p>
              </p:txBody>
            </p:sp>
            <p:sp>
              <p:nvSpPr>
                <p:cNvPr id="66214" name="Line 278"/>
                <p:cNvSpPr>
                  <a:spLocks noChangeShapeType="1"/>
                </p:cNvSpPr>
                <p:nvPr/>
              </p:nvSpPr>
              <p:spPr bwMode="auto">
                <a:xfrm>
                  <a:off x="3747" y="1202"/>
                  <a:ext cx="7" cy="14"/>
                </a:xfrm>
                <a:prstGeom prst="line">
                  <a:avLst/>
                </a:prstGeom>
                <a:noFill/>
                <a:ln w="12700">
                  <a:solidFill>
                    <a:srgbClr val="FFFFFF"/>
                  </a:solidFill>
                  <a:round/>
                  <a:headEnd/>
                  <a:tailEnd/>
                </a:ln>
              </p:spPr>
              <p:txBody>
                <a:bodyPr wrap="none" anchor="ctr"/>
                <a:lstStyle/>
                <a:p>
                  <a:endParaRPr lang="en-US"/>
                </a:p>
              </p:txBody>
            </p:sp>
          </p:grpSp>
          <p:sp>
            <p:nvSpPr>
              <p:cNvPr id="66195" name="Freeform 279"/>
              <p:cNvSpPr>
                <a:spLocks/>
              </p:cNvSpPr>
              <p:nvPr/>
            </p:nvSpPr>
            <p:spPr bwMode="auto">
              <a:xfrm>
                <a:off x="3583" y="1110"/>
                <a:ext cx="175" cy="143"/>
              </a:xfrm>
              <a:custGeom>
                <a:avLst/>
                <a:gdLst>
                  <a:gd name="T0" fmla="*/ 0 w 175"/>
                  <a:gd name="T1" fmla="*/ 54 h 143"/>
                  <a:gd name="T2" fmla="*/ 144 w 175"/>
                  <a:gd name="T3" fmla="*/ 0 h 143"/>
                  <a:gd name="T4" fmla="*/ 174 w 175"/>
                  <a:gd name="T5" fmla="*/ 87 h 143"/>
                  <a:gd name="T6" fmla="*/ 29 w 175"/>
                  <a:gd name="T7" fmla="*/ 142 h 143"/>
                  <a:gd name="T8" fmla="*/ 0 w 175"/>
                  <a:gd name="T9" fmla="*/ 54 h 143"/>
                  <a:gd name="T10" fmla="*/ 0 60000 65536"/>
                  <a:gd name="T11" fmla="*/ 0 60000 65536"/>
                  <a:gd name="T12" fmla="*/ 0 60000 65536"/>
                  <a:gd name="T13" fmla="*/ 0 60000 65536"/>
                  <a:gd name="T14" fmla="*/ 0 60000 65536"/>
                  <a:gd name="T15" fmla="*/ 0 w 175"/>
                  <a:gd name="T16" fmla="*/ 0 h 143"/>
                  <a:gd name="T17" fmla="*/ 175 w 175"/>
                  <a:gd name="T18" fmla="*/ 143 h 143"/>
                </a:gdLst>
                <a:ahLst/>
                <a:cxnLst>
                  <a:cxn ang="T10">
                    <a:pos x="T0" y="T1"/>
                  </a:cxn>
                  <a:cxn ang="T11">
                    <a:pos x="T2" y="T3"/>
                  </a:cxn>
                  <a:cxn ang="T12">
                    <a:pos x="T4" y="T5"/>
                  </a:cxn>
                  <a:cxn ang="T13">
                    <a:pos x="T6" y="T7"/>
                  </a:cxn>
                  <a:cxn ang="T14">
                    <a:pos x="T8" y="T9"/>
                  </a:cxn>
                </a:cxnLst>
                <a:rect l="T15" t="T16" r="T17" b="T18"/>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6196" name="Freeform 280"/>
              <p:cNvSpPr>
                <a:spLocks/>
              </p:cNvSpPr>
              <p:nvPr/>
            </p:nvSpPr>
            <p:spPr bwMode="auto">
              <a:xfrm>
                <a:off x="3636" y="1272"/>
                <a:ext cx="158" cy="78"/>
              </a:xfrm>
              <a:custGeom>
                <a:avLst/>
                <a:gdLst>
                  <a:gd name="T0" fmla="*/ 0 w 158"/>
                  <a:gd name="T1" fmla="*/ 55 h 78"/>
                  <a:gd name="T2" fmla="*/ 149 w 158"/>
                  <a:gd name="T3" fmla="*/ 0 h 78"/>
                  <a:gd name="T4" fmla="*/ 157 w 158"/>
                  <a:gd name="T5" fmla="*/ 24 h 78"/>
                  <a:gd name="T6" fmla="*/ 7 w 158"/>
                  <a:gd name="T7" fmla="*/ 77 h 78"/>
                  <a:gd name="T8" fmla="*/ 0 w 158"/>
                  <a:gd name="T9" fmla="*/ 55 h 78"/>
                  <a:gd name="T10" fmla="*/ 0 60000 65536"/>
                  <a:gd name="T11" fmla="*/ 0 60000 65536"/>
                  <a:gd name="T12" fmla="*/ 0 60000 65536"/>
                  <a:gd name="T13" fmla="*/ 0 60000 65536"/>
                  <a:gd name="T14" fmla="*/ 0 60000 65536"/>
                  <a:gd name="T15" fmla="*/ 0 w 158"/>
                  <a:gd name="T16" fmla="*/ 0 h 78"/>
                  <a:gd name="T17" fmla="*/ 158 w 158"/>
                  <a:gd name="T18" fmla="*/ 78 h 78"/>
                </a:gdLst>
                <a:ahLst/>
                <a:cxnLst>
                  <a:cxn ang="T10">
                    <a:pos x="T0" y="T1"/>
                  </a:cxn>
                  <a:cxn ang="T11">
                    <a:pos x="T2" y="T3"/>
                  </a:cxn>
                  <a:cxn ang="T12">
                    <a:pos x="T4" y="T5"/>
                  </a:cxn>
                  <a:cxn ang="T13">
                    <a:pos x="T6" y="T7"/>
                  </a:cxn>
                  <a:cxn ang="T14">
                    <a:pos x="T8" y="T9"/>
                  </a:cxn>
                </a:cxnLst>
                <a:rect l="T15" t="T16" r="T17" b="T18"/>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6197" name="Freeform 281"/>
              <p:cNvSpPr>
                <a:spLocks/>
              </p:cNvSpPr>
              <p:nvPr/>
            </p:nvSpPr>
            <p:spPr bwMode="auto">
              <a:xfrm>
                <a:off x="3615" y="1211"/>
                <a:ext cx="158" cy="78"/>
              </a:xfrm>
              <a:custGeom>
                <a:avLst/>
                <a:gdLst>
                  <a:gd name="T0" fmla="*/ 0 w 158"/>
                  <a:gd name="T1" fmla="*/ 57 h 78"/>
                  <a:gd name="T2" fmla="*/ 149 w 158"/>
                  <a:gd name="T3" fmla="*/ 0 h 78"/>
                  <a:gd name="T4" fmla="*/ 157 w 158"/>
                  <a:gd name="T5" fmla="*/ 24 h 78"/>
                  <a:gd name="T6" fmla="*/ 7 w 158"/>
                  <a:gd name="T7" fmla="*/ 77 h 78"/>
                  <a:gd name="T8" fmla="*/ 0 w 158"/>
                  <a:gd name="T9" fmla="*/ 57 h 78"/>
                  <a:gd name="T10" fmla="*/ 0 60000 65536"/>
                  <a:gd name="T11" fmla="*/ 0 60000 65536"/>
                  <a:gd name="T12" fmla="*/ 0 60000 65536"/>
                  <a:gd name="T13" fmla="*/ 0 60000 65536"/>
                  <a:gd name="T14" fmla="*/ 0 60000 65536"/>
                  <a:gd name="T15" fmla="*/ 0 w 158"/>
                  <a:gd name="T16" fmla="*/ 0 h 78"/>
                  <a:gd name="T17" fmla="*/ 158 w 158"/>
                  <a:gd name="T18" fmla="*/ 78 h 78"/>
                </a:gdLst>
                <a:ahLst/>
                <a:cxnLst>
                  <a:cxn ang="T10">
                    <a:pos x="T0" y="T1"/>
                  </a:cxn>
                  <a:cxn ang="T11">
                    <a:pos x="T2" y="T3"/>
                  </a:cxn>
                  <a:cxn ang="T12">
                    <a:pos x="T4" y="T5"/>
                  </a:cxn>
                  <a:cxn ang="T13">
                    <a:pos x="T6" y="T7"/>
                  </a:cxn>
                  <a:cxn ang="T14">
                    <a:pos x="T8" y="T9"/>
                  </a:cxn>
                </a:cxnLst>
                <a:rect l="T15" t="T16" r="T17" b="T18"/>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6198" name="Group 282"/>
              <p:cNvGrpSpPr>
                <a:grpSpLocks/>
              </p:cNvGrpSpPr>
              <p:nvPr/>
            </p:nvGrpSpPr>
            <p:grpSpPr bwMode="auto">
              <a:xfrm>
                <a:off x="3645" y="1296"/>
                <a:ext cx="153" cy="76"/>
                <a:chOff x="3645" y="1296"/>
                <a:chExt cx="153" cy="76"/>
              </a:xfrm>
            </p:grpSpPr>
            <p:sp>
              <p:nvSpPr>
                <p:cNvPr id="66209" name="Freeform 283"/>
                <p:cNvSpPr>
                  <a:spLocks/>
                </p:cNvSpPr>
                <p:nvPr/>
              </p:nvSpPr>
              <p:spPr bwMode="auto">
                <a:xfrm>
                  <a:off x="3645" y="1296"/>
                  <a:ext cx="152" cy="74"/>
                </a:xfrm>
                <a:custGeom>
                  <a:avLst/>
                  <a:gdLst>
                    <a:gd name="T0" fmla="*/ 0 w 152"/>
                    <a:gd name="T1" fmla="*/ 54 h 74"/>
                    <a:gd name="T2" fmla="*/ 145 w 152"/>
                    <a:gd name="T3" fmla="*/ 0 h 74"/>
                    <a:gd name="T4" fmla="*/ 151 w 152"/>
                    <a:gd name="T5" fmla="*/ 19 h 74"/>
                    <a:gd name="T6" fmla="*/ 6 w 152"/>
                    <a:gd name="T7" fmla="*/ 73 h 74"/>
                    <a:gd name="T8" fmla="*/ 0 w 152"/>
                    <a:gd name="T9" fmla="*/ 54 h 74"/>
                    <a:gd name="T10" fmla="*/ 0 60000 65536"/>
                    <a:gd name="T11" fmla="*/ 0 60000 65536"/>
                    <a:gd name="T12" fmla="*/ 0 60000 65536"/>
                    <a:gd name="T13" fmla="*/ 0 60000 65536"/>
                    <a:gd name="T14" fmla="*/ 0 60000 65536"/>
                    <a:gd name="T15" fmla="*/ 0 w 152"/>
                    <a:gd name="T16" fmla="*/ 0 h 74"/>
                    <a:gd name="T17" fmla="*/ 152 w 152"/>
                    <a:gd name="T18" fmla="*/ 74 h 74"/>
                  </a:gdLst>
                  <a:ahLst/>
                  <a:cxnLst>
                    <a:cxn ang="T10">
                      <a:pos x="T0" y="T1"/>
                    </a:cxn>
                    <a:cxn ang="T11">
                      <a:pos x="T2" y="T3"/>
                    </a:cxn>
                    <a:cxn ang="T12">
                      <a:pos x="T4" y="T5"/>
                    </a:cxn>
                    <a:cxn ang="T13">
                      <a:pos x="T6" y="T7"/>
                    </a:cxn>
                    <a:cxn ang="T14">
                      <a:pos x="T8" y="T9"/>
                    </a:cxn>
                  </a:cxnLst>
                  <a:rect l="T15" t="T16" r="T17" b="T18"/>
                  <a:pathLst>
                    <a:path w="152" h="74">
                      <a:moveTo>
                        <a:pt x="0" y="54"/>
                      </a:moveTo>
                      <a:lnTo>
                        <a:pt x="145" y="0"/>
                      </a:lnTo>
                      <a:lnTo>
                        <a:pt x="151" y="19"/>
                      </a:lnTo>
                      <a:lnTo>
                        <a:pt x="6" y="73"/>
                      </a:lnTo>
                      <a:lnTo>
                        <a:pt x="0" y="54"/>
                      </a:lnTo>
                    </a:path>
                  </a:pathLst>
                </a:custGeom>
                <a:gradFill rotWithShape="0">
                  <a:gsLst>
                    <a:gs pos="0">
                      <a:srgbClr val="B5CDFE"/>
                    </a:gs>
                    <a:gs pos="100000">
                      <a:srgbClr val="A2C1FE"/>
                    </a:gs>
                  </a:gsLst>
                  <a:lin ang="5400000" scaled="1"/>
                </a:gradFill>
                <a:ln w="12700" cap="rnd">
                  <a:noFill/>
                  <a:round/>
                  <a:headEnd/>
                  <a:tailEnd/>
                </a:ln>
              </p:spPr>
              <p:txBody>
                <a:bodyPr/>
                <a:lstStyle/>
                <a:p>
                  <a:endParaRPr lang="en-US"/>
                </a:p>
              </p:txBody>
            </p:sp>
            <p:sp>
              <p:nvSpPr>
                <p:cNvPr id="66210" name="Freeform 284"/>
                <p:cNvSpPr>
                  <a:spLocks/>
                </p:cNvSpPr>
                <p:nvPr/>
              </p:nvSpPr>
              <p:spPr bwMode="auto">
                <a:xfrm>
                  <a:off x="3645" y="1296"/>
                  <a:ext cx="153" cy="76"/>
                </a:xfrm>
                <a:custGeom>
                  <a:avLst/>
                  <a:gdLst>
                    <a:gd name="T0" fmla="*/ 0 w 153"/>
                    <a:gd name="T1" fmla="*/ 56 h 76"/>
                    <a:gd name="T2" fmla="*/ 146 w 153"/>
                    <a:gd name="T3" fmla="*/ 0 h 76"/>
                    <a:gd name="T4" fmla="*/ 152 w 153"/>
                    <a:gd name="T5" fmla="*/ 19 h 76"/>
                    <a:gd name="T6" fmla="*/ 6 w 153"/>
                    <a:gd name="T7" fmla="*/ 75 h 76"/>
                    <a:gd name="T8" fmla="*/ 0 w 153"/>
                    <a:gd name="T9" fmla="*/ 56 h 76"/>
                    <a:gd name="T10" fmla="*/ 0 60000 65536"/>
                    <a:gd name="T11" fmla="*/ 0 60000 65536"/>
                    <a:gd name="T12" fmla="*/ 0 60000 65536"/>
                    <a:gd name="T13" fmla="*/ 0 60000 65536"/>
                    <a:gd name="T14" fmla="*/ 0 60000 65536"/>
                    <a:gd name="T15" fmla="*/ 0 w 153"/>
                    <a:gd name="T16" fmla="*/ 0 h 76"/>
                    <a:gd name="T17" fmla="*/ 153 w 153"/>
                    <a:gd name="T18" fmla="*/ 76 h 76"/>
                  </a:gdLst>
                  <a:ahLst/>
                  <a:cxnLst>
                    <a:cxn ang="T10">
                      <a:pos x="T0" y="T1"/>
                    </a:cxn>
                    <a:cxn ang="T11">
                      <a:pos x="T2" y="T3"/>
                    </a:cxn>
                    <a:cxn ang="T12">
                      <a:pos x="T4" y="T5"/>
                    </a:cxn>
                    <a:cxn ang="T13">
                      <a:pos x="T6" y="T7"/>
                    </a:cxn>
                    <a:cxn ang="T14">
                      <a:pos x="T8" y="T9"/>
                    </a:cxn>
                  </a:cxnLst>
                  <a:rect l="T15" t="T16" r="T17" b="T18"/>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6199" name="Freeform 285"/>
              <p:cNvSpPr>
                <a:spLocks/>
              </p:cNvSpPr>
              <p:nvPr/>
            </p:nvSpPr>
            <p:spPr bwMode="auto">
              <a:xfrm>
                <a:off x="3653" y="1317"/>
                <a:ext cx="156" cy="78"/>
              </a:xfrm>
              <a:custGeom>
                <a:avLst/>
                <a:gdLst>
                  <a:gd name="T0" fmla="*/ 0 w 156"/>
                  <a:gd name="T1" fmla="*/ 55 h 78"/>
                  <a:gd name="T2" fmla="*/ 147 w 156"/>
                  <a:gd name="T3" fmla="*/ 0 h 78"/>
                  <a:gd name="T4" fmla="*/ 155 w 156"/>
                  <a:gd name="T5" fmla="*/ 24 h 78"/>
                  <a:gd name="T6" fmla="*/ 6 w 156"/>
                  <a:gd name="T7" fmla="*/ 77 h 78"/>
                  <a:gd name="T8" fmla="*/ 0 w 156"/>
                  <a:gd name="T9" fmla="*/ 55 h 78"/>
                  <a:gd name="T10" fmla="*/ 0 60000 65536"/>
                  <a:gd name="T11" fmla="*/ 0 60000 65536"/>
                  <a:gd name="T12" fmla="*/ 0 60000 65536"/>
                  <a:gd name="T13" fmla="*/ 0 60000 65536"/>
                  <a:gd name="T14" fmla="*/ 0 60000 65536"/>
                  <a:gd name="T15" fmla="*/ 0 w 156"/>
                  <a:gd name="T16" fmla="*/ 0 h 78"/>
                  <a:gd name="T17" fmla="*/ 156 w 156"/>
                  <a:gd name="T18" fmla="*/ 78 h 78"/>
                </a:gdLst>
                <a:ahLst/>
                <a:cxnLst>
                  <a:cxn ang="T10">
                    <a:pos x="T0" y="T1"/>
                  </a:cxn>
                  <a:cxn ang="T11">
                    <a:pos x="T2" y="T3"/>
                  </a:cxn>
                  <a:cxn ang="T12">
                    <a:pos x="T4" y="T5"/>
                  </a:cxn>
                  <a:cxn ang="T13">
                    <a:pos x="T6" y="T7"/>
                  </a:cxn>
                  <a:cxn ang="T14">
                    <a:pos x="T8" y="T9"/>
                  </a:cxn>
                </a:cxnLst>
                <a:rect l="T15" t="T16" r="T17" b="T18"/>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6200" name="Group 286"/>
              <p:cNvGrpSpPr>
                <a:grpSpLocks/>
              </p:cNvGrpSpPr>
              <p:nvPr/>
            </p:nvGrpSpPr>
            <p:grpSpPr bwMode="auto">
              <a:xfrm>
                <a:off x="3683" y="1409"/>
                <a:ext cx="155" cy="69"/>
                <a:chOff x="3683" y="1409"/>
                <a:chExt cx="155" cy="69"/>
              </a:xfrm>
            </p:grpSpPr>
            <p:sp>
              <p:nvSpPr>
                <p:cNvPr id="66204" name="Freeform 287"/>
                <p:cNvSpPr>
                  <a:spLocks/>
                </p:cNvSpPr>
                <p:nvPr/>
              </p:nvSpPr>
              <p:spPr bwMode="auto">
                <a:xfrm>
                  <a:off x="3683" y="1409"/>
                  <a:ext cx="155" cy="69"/>
                </a:xfrm>
                <a:custGeom>
                  <a:avLst/>
                  <a:gdLst>
                    <a:gd name="T0" fmla="*/ 0 w 155"/>
                    <a:gd name="T1" fmla="*/ 57 h 69"/>
                    <a:gd name="T2" fmla="*/ 4 w 155"/>
                    <a:gd name="T3" fmla="*/ 68 h 69"/>
                    <a:gd name="T4" fmla="*/ 154 w 155"/>
                    <a:gd name="T5" fmla="*/ 11 h 69"/>
                    <a:gd name="T6" fmla="*/ 151 w 155"/>
                    <a:gd name="T7" fmla="*/ 0 h 69"/>
                    <a:gd name="T8" fmla="*/ 0 w 155"/>
                    <a:gd name="T9" fmla="*/ 57 h 69"/>
                    <a:gd name="T10" fmla="*/ 0 60000 65536"/>
                    <a:gd name="T11" fmla="*/ 0 60000 65536"/>
                    <a:gd name="T12" fmla="*/ 0 60000 65536"/>
                    <a:gd name="T13" fmla="*/ 0 60000 65536"/>
                    <a:gd name="T14" fmla="*/ 0 60000 65536"/>
                    <a:gd name="T15" fmla="*/ 0 w 155"/>
                    <a:gd name="T16" fmla="*/ 0 h 69"/>
                    <a:gd name="T17" fmla="*/ 155 w 155"/>
                    <a:gd name="T18" fmla="*/ 69 h 69"/>
                  </a:gdLst>
                  <a:ahLst/>
                  <a:cxnLst>
                    <a:cxn ang="T10">
                      <a:pos x="T0" y="T1"/>
                    </a:cxn>
                    <a:cxn ang="T11">
                      <a:pos x="T2" y="T3"/>
                    </a:cxn>
                    <a:cxn ang="T12">
                      <a:pos x="T4" y="T5"/>
                    </a:cxn>
                    <a:cxn ang="T13">
                      <a:pos x="T6" y="T7"/>
                    </a:cxn>
                    <a:cxn ang="T14">
                      <a:pos x="T8" y="T9"/>
                    </a:cxn>
                  </a:cxnLst>
                  <a:rect l="T15" t="T16" r="T17" b="T18"/>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6205" name="Line 288"/>
                <p:cNvSpPr>
                  <a:spLocks noChangeShapeType="1"/>
                </p:cNvSpPr>
                <p:nvPr/>
              </p:nvSpPr>
              <p:spPr bwMode="auto">
                <a:xfrm>
                  <a:off x="3693" y="1464"/>
                  <a:ext cx="6" cy="12"/>
                </a:xfrm>
                <a:prstGeom prst="line">
                  <a:avLst/>
                </a:prstGeom>
                <a:noFill/>
                <a:ln w="12700">
                  <a:solidFill>
                    <a:srgbClr val="FFFFFF"/>
                  </a:solidFill>
                  <a:round/>
                  <a:headEnd/>
                  <a:tailEnd/>
                </a:ln>
              </p:spPr>
              <p:txBody>
                <a:bodyPr wrap="none" anchor="ctr"/>
                <a:lstStyle/>
                <a:p>
                  <a:endParaRPr lang="en-US"/>
                </a:p>
              </p:txBody>
            </p:sp>
            <p:sp>
              <p:nvSpPr>
                <p:cNvPr id="66206" name="Line 289"/>
                <p:cNvSpPr>
                  <a:spLocks noChangeShapeType="1"/>
                </p:cNvSpPr>
                <p:nvPr/>
              </p:nvSpPr>
              <p:spPr bwMode="auto">
                <a:xfrm>
                  <a:off x="3730" y="1448"/>
                  <a:ext cx="7" cy="13"/>
                </a:xfrm>
                <a:prstGeom prst="line">
                  <a:avLst/>
                </a:prstGeom>
                <a:noFill/>
                <a:ln w="12700">
                  <a:solidFill>
                    <a:srgbClr val="FFFFFF"/>
                  </a:solidFill>
                  <a:round/>
                  <a:headEnd/>
                  <a:tailEnd/>
                </a:ln>
              </p:spPr>
              <p:txBody>
                <a:bodyPr wrap="none" anchor="ctr"/>
                <a:lstStyle/>
                <a:p>
                  <a:endParaRPr lang="en-US"/>
                </a:p>
              </p:txBody>
            </p:sp>
            <p:sp>
              <p:nvSpPr>
                <p:cNvPr id="66207" name="Line 290"/>
                <p:cNvSpPr>
                  <a:spLocks noChangeShapeType="1"/>
                </p:cNvSpPr>
                <p:nvPr/>
              </p:nvSpPr>
              <p:spPr bwMode="auto">
                <a:xfrm>
                  <a:off x="3777" y="1430"/>
                  <a:ext cx="6" cy="13"/>
                </a:xfrm>
                <a:prstGeom prst="line">
                  <a:avLst/>
                </a:prstGeom>
                <a:noFill/>
                <a:ln w="12700">
                  <a:solidFill>
                    <a:srgbClr val="FFFFFF"/>
                  </a:solidFill>
                  <a:round/>
                  <a:headEnd/>
                  <a:tailEnd/>
                </a:ln>
              </p:spPr>
              <p:txBody>
                <a:bodyPr wrap="none" anchor="ctr"/>
                <a:lstStyle/>
                <a:p>
                  <a:endParaRPr lang="en-US"/>
                </a:p>
              </p:txBody>
            </p:sp>
            <p:sp>
              <p:nvSpPr>
                <p:cNvPr id="66208" name="Line 291"/>
                <p:cNvSpPr>
                  <a:spLocks noChangeShapeType="1"/>
                </p:cNvSpPr>
                <p:nvPr/>
              </p:nvSpPr>
              <p:spPr bwMode="auto">
                <a:xfrm>
                  <a:off x="3821" y="1413"/>
                  <a:ext cx="7" cy="15"/>
                </a:xfrm>
                <a:prstGeom prst="line">
                  <a:avLst/>
                </a:prstGeom>
                <a:noFill/>
                <a:ln w="12700">
                  <a:solidFill>
                    <a:srgbClr val="FFFFFF"/>
                  </a:solidFill>
                  <a:round/>
                  <a:headEnd/>
                  <a:tailEnd/>
                </a:ln>
              </p:spPr>
              <p:txBody>
                <a:bodyPr wrap="none" anchor="ctr"/>
                <a:lstStyle/>
                <a:p>
                  <a:endParaRPr lang="en-US"/>
                </a:p>
              </p:txBody>
            </p:sp>
          </p:grpSp>
          <p:sp>
            <p:nvSpPr>
              <p:cNvPr id="66201" name="Freeform 292"/>
              <p:cNvSpPr>
                <a:spLocks/>
              </p:cNvSpPr>
              <p:nvPr/>
            </p:nvSpPr>
            <p:spPr bwMode="auto">
              <a:xfrm>
                <a:off x="3674" y="1385"/>
                <a:ext cx="157" cy="79"/>
              </a:xfrm>
              <a:custGeom>
                <a:avLst/>
                <a:gdLst>
                  <a:gd name="T0" fmla="*/ 0 w 157"/>
                  <a:gd name="T1" fmla="*/ 57 h 79"/>
                  <a:gd name="T2" fmla="*/ 148 w 157"/>
                  <a:gd name="T3" fmla="*/ 0 h 79"/>
                  <a:gd name="T4" fmla="*/ 156 w 157"/>
                  <a:gd name="T5" fmla="*/ 24 h 79"/>
                  <a:gd name="T6" fmla="*/ 7 w 157"/>
                  <a:gd name="T7" fmla="*/ 78 h 79"/>
                  <a:gd name="T8" fmla="*/ 0 w 157"/>
                  <a:gd name="T9" fmla="*/ 57 h 79"/>
                  <a:gd name="T10" fmla="*/ 0 60000 65536"/>
                  <a:gd name="T11" fmla="*/ 0 60000 65536"/>
                  <a:gd name="T12" fmla="*/ 0 60000 65536"/>
                  <a:gd name="T13" fmla="*/ 0 60000 65536"/>
                  <a:gd name="T14" fmla="*/ 0 60000 65536"/>
                  <a:gd name="T15" fmla="*/ 0 w 157"/>
                  <a:gd name="T16" fmla="*/ 0 h 79"/>
                  <a:gd name="T17" fmla="*/ 157 w 157"/>
                  <a:gd name="T18" fmla="*/ 79 h 79"/>
                </a:gdLst>
                <a:ahLst/>
                <a:cxnLst>
                  <a:cxn ang="T10">
                    <a:pos x="T0" y="T1"/>
                  </a:cxn>
                  <a:cxn ang="T11">
                    <a:pos x="T2" y="T3"/>
                  </a:cxn>
                  <a:cxn ang="T12">
                    <a:pos x="T4" y="T5"/>
                  </a:cxn>
                  <a:cxn ang="T13">
                    <a:pos x="T6" y="T7"/>
                  </a:cxn>
                  <a:cxn ang="T14">
                    <a:pos x="T8" y="T9"/>
                  </a:cxn>
                </a:cxnLst>
                <a:rect l="T15" t="T16" r="T17" b="T18"/>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6202" name="Freeform 293"/>
              <p:cNvSpPr>
                <a:spLocks/>
              </p:cNvSpPr>
              <p:nvPr/>
            </p:nvSpPr>
            <p:spPr bwMode="auto">
              <a:xfrm>
                <a:off x="3688" y="1425"/>
                <a:ext cx="178" cy="131"/>
              </a:xfrm>
              <a:custGeom>
                <a:avLst/>
                <a:gdLst>
                  <a:gd name="T0" fmla="*/ 0 w 178"/>
                  <a:gd name="T1" fmla="*/ 52 h 131"/>
                  <a:gd name="T2" fmla="*/ 147 w 178"/>
                  <a:gd name="T3" fmla="*/ 0 h 131"/>
                  <a:gd name="T4" fmla="*/ 177 w 178"/>
                  <a:gd name="T5" fmla="*/ 87 h 131"/>
                  <a:gd name="T6" fmla="*/ 27 w 178"/>
                  <a:gd name="T7" fmla="*/ 130 h 131"/>
                  <a:gd name="T8" fmla="*/ 0 w 178"/>
                  <a:gd name="T9" fmla="*/ 52 h 131"/>
                  <a:gd name="T10" fmla="*/ 0 60000 65536"/>
                  <a:gd name="T11" fmla="*/ 0 60000 65536"/>
                  <a:gd name="T12" fmla="*/ 0 60000 65536"/>
                  <a:gd name="T13" fmla="*/ 0 60000 65536"/>
                  <a:gd name="T14" fmla="*/ 0 60000 65536"/>
                  <a:gd name="T15" fmla="*/ 0 w 178"/>
                  <a:gd name="T16" fmla="*/ 0 h 131"/>
                  <a:gd name="T17" fmla="*/ 178 w 178"/>
                  <a:gd name="T18" fmla="*/ 131 h 131"/>
                </a:gdLst>
                <a:ahLst/>
                <a:cxnLst>
                  <a:cxn ang="T10">
                    <a:pos x="T0" y="T1"/>
                  </a:cxn>
                  <a:cxn ang="T11">
                    <a:pos x="T2" y="T3"/>
                  </a:cxn>
                  <a:cxn ang="T12">
                    <a:pos x="T4" y="T5"/>
                  </a:cxn>
                  <a:cxn ang="T13">
                    <a:pos x="T6" y="T7"/>
                  </a:cxn>
                  <a:cxn ang="T14">
                    <a:pos x="T8" y="T9"/>
                  </a:cxn>
                </a:cxnLst>
                <a:rect l="T15" t="T16" r="T17" b="T18"/>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6203" name="Line 294"/>
              <p:cNvSpPr>
                <a:spLocks noChangeShapeType="1"/>
              </p:cNvSpPr>
              <p:nvPr/>
            </p:nvSpPr>
            <p:spPr bwMode="auto">
              <a:xfrm flipH="1">
                <a:off x="3617" y="1215"/>
                <a:ext cx="148" cy="47"/>
              </a:xfrm>
              <a:prstGeom prst="line">
                <a:avLst/>
              </a:prstGeom>
              <a:noFill/>
              <a:ln w="12700">
                <a:solidFill>
                  <a:srgbClr val="FFFFFF"/>
                </a:solidFill>
                <a:round/>
                <a:headEnd/>
                <a:tailEnd/>
              </a:ln>
            </p:spPr>
            <p:txBody>
              <a:bodyPr wrap="none" anchor="ctr"/>
              <a:lstStyle/>
              <a:p>
                <a:endParaRPr lang="en-US"/>
              </a:p>
            </p:txBody>
          </p:sp>
        </p:grpSp>
        <p:grpSp>
          <p:nvGrpSpPr>
            <p:cNvPr id="66009" name="Group 295"/>
            <p:cNvGrpSpPr>
              <a:grpSpLocks/>
            </p:cNvGrpSpPr>
            <p:nvPr/>
          </p:nvGrpSpPr>
          <p:grpSpPr bwMode="auto">
            <a:xfrm>
              <a:off x="3806" y="1111"/>
              <a:ext cx="60" cy="50"/>
              <a:chOff x="3806" y="1111"/>
              <a:chExt cx="60" cy="50"/>
            </a:xfrm>
          </p:grpSpPr>
          <p:grpSp>
            <p:nvGrpSpPr>
              <p:cNvPr id="66181" name="Group 296"/>
              <p:cNvGrpSpPr>
                <a:grpSpLocks/>
              </p:cNvGrpSpPr>
              <p:nvPr/>
            </p:nvGrpSpPr>
            <p:grpSpPr bwMode="auto">
              <a:xfrm>
                <a:off x="3843" y="1121"/>
                <a:ext cx="23" cy="16"/>
                <a:chOff x="3843" y="1121"/>
                <a:chExt cx="23" cy="16"/>
              </a:xfrm>
            </p:grpSpPr>
            <p:sp>
              <p:nvSpPr>
                <p:cNvPr id="66191" name="Freeform 297"/>
                <p:cNvSpPr>
                  <a:spLocks/>
                </p:cNvSpPr>
                <p:nvPr/>
              </p:nvSpPr>
              <p:spPr bwMode="auto">
                <a:xfrm>
                  <a:off x="3843" y="1121"/>
                  <a:ext cx="21" cy="14"/>
                </a:xfrm>
                <a:custGeom>
                  <a:avLst/>
                  <a:gdLst>
                    <a:gd name="T0" fmla="*/ 0 w 21"/>
                    <a:gd name="T1" fmla="*/ 5 h 14"/>
                    <a:gd name="T2" fmla="*/ 2 w 21"/>
                    <a:gd name="T3" fmla="*/ 4 h 14"/>
                    <a:gd name="T4" fmla="*/ 4 w 21"/>
                    <a:gd name="T5" fmla="*/ 6 h 14"/>
                    <a:gd name="T6" fmla="*/ 11 w 21"/>
                    <a:gd name="T7" fmla="*/ 3 h 14"/>
                    <a:gd name="T8" fmla="*/ 12 w 21"/>
                    <a:gd name="T9" fmla="*/ 1 h 14"/>
                    <a:gd name="T10" fmla="*/ 14 w 21"/>
                    <a:gd name="T11" fmla="*/ 0 h 14"/>
                    <a:gd name="T12" fmla="*/ 16 w 21"/>
                    <a:gd name="T13" fmla="*/ 2 h 14"/>
                    <a:gd name="T14" fmla="*/ 20 w 21"/>
                    <a:gd name="T15" fmla="*/ 2 h 14"/>
                    <a:gd name="T16" fmla="*/ 17 w 21"/>
                    <a:gd name="T17" fmla="*/ 6 h 14"/>
                    <a:gd name="T18" fmla="*/ 17 w 21"/>
                    <a:gd name="T19" fmla="*/ 8 h 14"/>
                    <a:gd name="T20" fmla="*/ 15 w 21"/>
                    <a:gd name="T21" fmla="*/ 9 h 14"/>
                    <a:gd name="T22" fmla="*/ 13 w 21"/>
                    <a:gd name="T23" fmla="*/ 7 h 14"/>
                    <a:gd name="T24" fmla="*/ 6 w 21"/>
                    <a:gd name="T25" fmla="*/ 10 h 14"/>
                    <a:gd name="T26" fmla="*/ 6 w 21"/>
                    <a:gd name="T27" fmla="*/ 12 h 14"/>
                    <a:gd name="T28" fmla="*/ 3 w 21"/>
                    <a:gd name="T29" fmla="*/ 13 h 14"/>
                    <a:gd name="T30" fmla="*/ 0 w 21"/>
                    <a:gd name="T31" fmla="*/ 5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14"/>
                    <a:gd name="T50" fmla="*/ 21 w 21"/>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B0C7FE"/>
                    </a:gs>
                    <a:gs pos="100000">
                      <a:srgbClr val="618FFD"/>
                    </a:gs>
                  </a:gsLst>
                  <a:lin ang="5400000" scaled="1"/>
                </a:gradFill>
                <a:ln w="12700" cap="rnd">
                  <a:noFill/>
                  <a:round/>
                  <a:headEnd/>
                  <a:tailEnd/>
                </a:ln>
              </p:spPr>
              <p:txBody>
                <a:bodyPr/>
                <a:lstStyle/>
                <a:p>
                  <a:endParaRPr lang="en-US"/>
                </a:p>
              </p:txBody>
            </p:sp>
            <p:sp>
              <p:nvSpPr>
                <p:cNvPr id="66192" name="Freeform 298"/>
                <p:cNvSpPr>
                  <a:spLocks/>
                </p:cNvSpPr>
                <p:nvPr/>
              </p:nvSpPr>
              <p:spPr bwMode="auto">
                <a:xfrm>
                  <a:off x="3843" y="1121"/>
                  <a:ext cx="23" cy="16"/>
                </a:xfrm>
                <a:custGeom>
                  <a:avLst/>
                  <a:gdLst>
                    <a:gd name="T0" fmla="*/ 0 w 23"/>
                    <a:gd name="T1" fmla="*/ 6 h 16"/>
                    <a:gd name="T2" fmla="*/ 2 w 23"/>
                    <a:gd name="T3" fmla="*/ 4 h 16"/>
                    <a:gd name="T4" fmla="*/ 5 w 23"/>
                    <a:gd name="T5" fmla="*/ 7 h 16"/>
                    <a:gd name="T6" fmla="*/ 12 w 23"/>
                    <a:gd name="T7" fmla="*/ 4 h 16"/>
                    <a:gd name="T8" fmla="*/ 13 w 23"/>
                    <a:gd name="T9" fmla="*/ 1 h 16"/>
                    <a:gd name="T10" fmla="*/ 15 w 23"/>
                    <a:gd name="T11" fmla="*/ 0 h 16"/>
                    <a:gd name="T12" fmla="*/ 18 w 23"/>
                    <a:gd name="T13" fmla="*/ 2 h 16"/>
                    <a:gd name="T14" fmla="*/ 22 w 23"/>
                    <a:gd name="T15" fmla="*/ 2 h 16"/>
                    <a:gd name="T16" fmla="*/ 19 w 23"/>
                    <a:gd name="T17" fmla="*/ 7 h 16"/>
                    <a:gd name="T18" fmla="*/ 19 w 23"/>
                    <a:gd name="T19" fmla="*/ 10 h 16"/>
                    <a:gd name="T20" fmla="*/ 16 w 23"/>
                    <a:gd name="T21" fmla="*/ 10 h 16"/>
                    <a:gd name="T22" fmla="*/ 14 w 23"/>
                    <a:gd name="T23" fmla="*/ 8 h 16"/>
                    <a:gd name="T24" fmla="*/ 6 w 23"/>
                    <a:gd name="T25" fmla="*/ 11 h 16"/>
                    <a:gd name="T26" fmla="*/ 6 w 23"/>
                    <a:gd name="T27" fmla="*/ 14 h 16"/>
                    <a:gd name="T28" fmla="*/ 4 w 23"/>
                    <a:gd name="T29" fmla="*/ 15 h 16"/>
                    <a:gd name="T30" fmla="*/ 0 w 23"/>
                    <a:gd name="T31" fmla="*/ 6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6"/>
                    <a:gd name="T50" fmla="*/ 23 w 23"/>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182" name="Group 299"/>
              <p:cNvGrpSpPr>
                <a:grpSpLocks/>
              </p:cNvGrpSpPr>
              <p:nvPr/>
            </p:nvGrpSpPr>
            <p:grpSpPr bwMode="auto">
              <a:xfrm>
                <a:off x="3810" y="1120"/>
                <a:ext cx="44" cy="41"/>
                <a:chOff x="3810" y="1120"/>
                <a:chExt cx="44" cy="41"/>
              </a:xfrm>
            </p:grpSpPr>
            <p:sp>
              <p:nvSpPr>
                <p:cNvPr id="66189" name="Freeform 300"/>
                <p:cNvSpPr>
                  <a:spLocks/>
                </p:cNvSpPr>
                <p:nvPr/>
              </p:nvSpPr>
              <p:spPr bwMode="auto">
                <a:xfrm>
                  <a:off x="3810" y="1120"/>
                  <a:ext cx="42" cy="39"/>
                </a:xfrm>
                <a:custGeom>
                  <a:avLst/>
                  <a:gdLst>
                    <a:gd name="T0" fmla="*/ 8 w 42"/>
                    <a:gd name="T1" fmla="*/ 38 h 39"/>
                    <a:gd name="T2" fmla="*/ 0 w 42"/>
                    <a:gd name="T3" fmla="*/ 13 h 39"/>
                    <a:gd name="T4" fmla="*/ 32 w 42"/>
                    <a:gd name="T5" fmla="*/ 0 h 39"/>
                    <a:gd name="T6" fmla="*/ 41 w 42"/>
                    <a:gd name="T7" fmla="*/ 25 h 39"/>
                    <a:gd name="T8" fmla="*/ 8 w 42"/>
                    <a:gd name="T9" fmla="*/ 38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8" y="38"/>
                      </a:moveTo>
                      <a:lnTo>
                        <a:pt x="0" y="13"/>
                      </a:lnTo>
                      <a:lnTo>
                        <a:pt x="32" y="0"/>
                      </a:lnTo>
                      <a:lnTo>
                        <a:pt x="41" y="25"/>
                      </a:lnTo>
                      <a:lnTo>
                        <a:pt x="8" y="38"/>
                      </a:lnTo>
                    </a:path>
                  </a:pathLst>
                </a:custGeom>
                <a:gradFill rotWithShape="0">
                  <a:gsLst>
                    <a:gs pos="0">
                      <a:srgbClr val="DFE9FF"/>
                    </a:gs>
                    <a:gs pos="100000">
                      <a:srgbClr val="618FFD"/>
                    </a:gs>
                  </a:gsLst>
                  <a:lin ang="0" scaled="1"/>
                </a:gradFill>
                <a:ln w="12700" cap="rnd">
                  <a:noFill/>
                  <a:round/>
                  <a:headEnd/>
                  <a:tailEnd/>
                </a:ln>
              </p:spPr>
              <p:txBody>
                <a:bodyPr/>
                <a:lstStyle/>
                <a:p>
                  <a:endParaRPr lang="en-US"/>
                </a:p>
              </p:txBody>
            </p:sp>
            <p:sp>
              <p:nvSpPr>
                <p:cNvPr id="66190" name="Freeform 301"/>
                <p:cNvSpPr>
                  <a:spLocks/>
                </p:cNvSpPr>
                <p:nvPr/>
              </p:nvSpPr>
              <p:spPr bwMode="auto">
                <a:xfrm>
                  <a:off x="3810" y="1120"/>
                  <a:ext cx="44" cy="41"/>
                </a:xfrm>
                <a:custGeom>
                  <a:avLst/>
                  <a:gdLst>
                    <a:gd name="T0" fmla="*/ 8 w 44"/>
                    <a:gd name="T1" fmla="*/ 40 h 41"/>
                    <a:gd name="T2" fmla="*/ 0 w 44"/>
                    <a:gd name="T3" fmla="*/ 14 h 41"/>
                    <a:gd name="T4" fmla="*/ 33 w 44"/>
                    <a:gd name="T5" fmla="*/ 0 h 41"/>
                    <a:gd name="T6" fmla="*/ 43 w 44"/>
                    <a:gd name="T7" fmla="*/ 26 h 41"/>
                    <a:gd name="T8" fmla="*/ 8 w 44"/>
                    <a:gd name="T9" fmla="*/ 40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183" name="Group 302"/>
              <p:cNvGrpSpPr>
                <a:grpSpLocks/>
              </p:cNvGrpSpPr>
              <p:nvPr/>
            </p:nvGrpSpPr>
            <p:grpSpPr bwMode="auto">
              <a:xfrm>
                <a:off x="3827" y="1111"/>
                <a:ext cx="13" cy="14"/>
                <a:chOff x="3827" y="1111"/>
                <a:chExt cx="13" cy="14"/>
              </a:xfrm>
            </p:grpSpPr>
            <p:sp>
              <p:nvSpPr>
                <p:cNvPr id="66187" name="Freeform 303"/>
                <p:cNvSpPr>
                  <a:spLocks/>
                </p:cNvSpPr>
                <p:nvPr/>
              </p:nvSpPr>
              <p:spPr bwMode="auto">
                <a:xfrm>
                  <a:off x="3827" y="1111"/>
                  <a:ext cx="11" cy="13"/>
                </a:xfrm>
                <a:custGeom>
                  <a:avLst/>
                  <a:gdLst>
                    <a:gd name="T0" fmla="*/ 3 w 11"/>
                    <a:gd name="T1" fmla="*/ 12 h 13"/>
                    <a:gd name="T2" fmla="*/ 0 w 11"/>
                    <a:gd name="T3" fmla="*/ 3 h 13"/>
                    <a:gd name="T4" fmla="*/ 7 w 11"/>
                    <a:gd name="T5" fmla="*/ 0 h 13"/>
                    <a:gd name="T6" fmla="*/ 10 w 11"/>
                    <a:gd name="T7" fmla="*/ 10 h 13"/>
                    <a:gd name="T8" fmla="*/ 3 w 11"/>
                    <a:gd name="T9" fmla="*/ 12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3" y="12"/>
                      </a:moveTo>
                      <a:lnTo>
                        <a:pt x="0" y="3"/>
                      </a:lnTo>
                      <a:lnTo>
                        <a:pt x="7" y="0"/>
                      </a:lnTo>
                      <a:lnTo>
                        <a:pt x="10" y="10"/>
                      </a:lnTo>
                      <a:lnTo>
                        <a:pt x="3" y="12"/>
                      </a:lnTo>
                    </a:path>
                  </a:pathLst>
                </a:custGeom>
                <a:gradFill rotWithShape="0">
                  <a:gsLst>
                    <a:gs pos="0">
                      <a:srgbClr val="DFE9FF"/>
                    </a:gs>
                    <a:gs pos="100000">
                      <a:srgbClr val="618FFD"/>
                    </a:gs>
                  </a:gsLst>
                  <a:lin ang="0" scaled="1"/>
                </a:gradFill>
                <a:ln w="12700" cap="rnd">
                  <a:noFill/>
                  <a:round/>
                  <a:headEnd/>
                  <a:tailEnd/>
                </a:ln>
              </p:spPr>
              <p:txBody>
                <a:bodyPr/>
                <a:lstStyle/>
                <a:p>
                  <a:endParaRPr lang="en-US"/>
                </a:p>
              </p:txBody>
            </p:sp>
            <p:sp>
              <p:nvSpPr>
                <p:cNvPr id="66188" name="Freeform 304"/>
                <p:cNvSpPr>
                  <a:spLocks/>
                </p:cNvSpPr>
                <p:nvPr/>
              </p:nvSpPr>
              <p:spPr bwMode="auto">
                <a:xfrm>
                  <a:off x="3827" y="1111"/>
                  <a:ext cx="13" cy="14"/>
                </a:xfrm>
                <a:custGeom>
                  <a:avLst/>
                  <a:gdLst>
                    <a:gd name="T0" fmla="*/ 4 w 13"/>
                    <a:gd name="T1" fmla="*/ 13 h 14"/>
                    <a:gd name="T2" fmla="*/ 0 w 13"/>
                    <a:gd name="T3" fmla="*/ 3 h 14"/>
                    <a:gd name="T4" fmla="*/ 8 w 13"/>
                    <a:gd name="T5" fmla="*/ 0 h 14"/>
                    <a:gd name="T6" fmla="*/ 12 w 13"/>
                    <a:gd name="T7" fmla="*/ 10 h 14"/>
                    <a:gd name="T8" fmla="*/ 4 w 13"/>
                    <a:gd name="T9" fmla="*/ 13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184" name="Group 305"/>
              <p:cNvGrpSpPr>
                <a:grpSpLocks/>
              </p:cNvGrpSpPr>
              <p:nvPr/>
            </p:nvGrpSpPr>
            <p:grpSpPr bwMode="auto">
              <a:xfrm>
                <a:off x="3806" y="1136"/>
                <a:ext cx="10" cy="7"/>
                <a:chOff x="3806" y="1136"/>
                <a:chExt cx="10" cy="7"/>
              </a:xfrm>
            </p:grpSpPr>
            <p:sp>
              <p:nvSpPr>
                <p:cNvPr id="66185" name="Freeform 306"/>
                <p:cNvSpPr>
                  <a:spLocks/>
                </p:cNvSpPr>
                <p:nvPr/>
              </p:nvSpPr>
              <p:spPr bwMode="auto">
                <a:xfrm>
                  <a:off x="3806" y="1136"/>
                  <a:ext cx="8" cy="5"/>
                </a:xfrm>
                <a:custGeom>
                  <a:avLst/>
                  <a:gdLst>
                    <a:gd name="T0" fmla="*/ 1 w 8"/>
                    <a:gd name="T1" fmla="*/ 4 h 5"/>
                    <a:gd name="T2" fmla="*/ 0 w 8"/>
                    <a:gd name="T3" fmla="*/ 2 h 5"/>
                    <a:gd name="T4" fmla="*/ 6 w 8"/>
                    <a:gd name="T5" fmla="*/ 0 h 5"/>
                    <a:gd name="T6" fmla="*/ 7 w 8"/>
                    <a:gd name="T7" fmla="*/ 3 h 5"/>
                    <a:gd name="T8" fmla="*/ 1 w 8"/>
                    <a:gd name="T9" fmla="*/ 4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1" y="4"/>
                      </a:moveTo>
                      <a:lnTo>
                        <a:pt x="0" y="2"/>
                      </a:lnTo>
                      <a:lnTo>
                        <a:pt x="6" y="0"/>
                      </a:lnTo>
                      <a:lnTo>
                        <a:pt x="7" y="3"/>
                      </a:lnTo>
                      <a:lnTo>
                        <a:pt x="1" y="4"/>
                      </a:lnTo>
                    </a:path>
                  </a:pathLst>
                </a:custGeom>
                <a:gradFill rotWithShape="0">
                  <a:gsLst>
                    <a:gs pos="0">
                      <a:srgbClr val="CFDDFE"/>
                    </a:gs>
                    <a:gs pos="100000">
                      <a:srgbClr val="618FFD"/>
                    </a:gs>
                  </a:gsLst>
                  <a:lin ang="5400000" scaled="1"/>
                </a:gradFill>
                <a:ln w="12700" cap="rnd">
                  <a:noFill/>
                  <a:round/>
                  <a:headEnd/>
                  <a:tailEnd/>
                </a:ln>
              </p:spPr>
              <p:txBody>
                <a:bodyPr/>
                <a:lstStyle/>
                <a:p>
                  <a:endParaRPr lang="en-US"/>
                </a:p>
              </p:txBody>
            </p:sp>
            <p:sp>
              <p:nvSpPr>
                <p:cNvPr id="66186" name="Freeform 307"/>
                <p:cNvSpPr>
                  <a:spLocks/>
                </p:cNvSpPr>
                <p:nvPr/>
              </p:nvSpPr>
              <p:spPr bwMode="auto">
                <a:xfrm>
                  <a:off x="3806" y="1136"/>
                  <a:ext cx="10" cy="7"/>
                </a:xfrm>
                <a:custGeom>
                  <a:avLst/>
                  <a:gdLst>
                    <a:gd name="T0" fmla="*/ 2 w 10"/>
                    <a:gd name="T1" fmla="*/ 6 h 7"/>
                    <a:gd name="T2" fmla="*/ 0 w 10"/>
                    <a:gd name="T3" fmla="*/ 3 h 7"/>
                    <a:gd name="T4" fmla="*/ 8 w 10"/>
                    <a:gd name="T5" fmla="*/ 0 h 7"/>
                    <a:gd name="T6" fmla="*/ 9 w 10"/>
                    <a:gd name="T7" fmla="*/ 4 h 7"/>
                    <a:gd name="T8" fmla="*/ 2 w 10"/>
                    <a:gd name="T9" fmla="*/ 6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grpSp>
          <p:nvGrpSpPr>
            <p:cNvPr id="66010" name="Group 308"/>
            <p:cNvGrpSpPr>
              <a:grpSpLocks/>
            </p:cNvGrpSpPr>
            <p:nvPr/>
          </p:nvGrpSpPr>
          <p:grpSpPr bwMode="auto">
            <a:xfrm>
              <a:off x="3716" y="1163"/>
              <a:ext cx="202" cy="296"/>
              <a:chOff x="3716" y="1163"/>
              <a:chExt cx="202" cy="296"/>
            </a:xfrm>
          </p:grpSpPr>
          <p:sp>
            <p:nvSpPr>
              <p:cNvPr id="66179" name="Freeform 309"/>
              <p:cNvSpPr>
                <a:spLocks/>
              </p:cNvSpPr>
              <p:nvPr/>
            </p:nvSpPr>
            <p:spPr bwMode="auto">
              <a:xfrm>
                <a:off x="3716" y="1163"/>
                <a:ext cx="201" cy="295"/>
              </a:xfrm>
              <a:custGeom>
                <a:avLst/>
                <a:gdLst>
                  <a:gd name="T0" fmla="*/ 18 w 201"/>
                  <a:gd name="T1" fmla="*/ 27 h 295"/>
                  <a:gd name="T2" fmla="*/ 90 w 201"/>
                  <a:gd name="T3" fmla="*/ 0 h 295"/>
                  <a:gd name="T4" fmla="*/ 133 w 201"/>
                  <a:gd name="T5" fmla="*/ 14 h 295"/>
                  <a:gd name="T6" fmla="*/ 200 w 201"/>
                  <a:gd name="T7" fmla="*/ 212 h 295"/>
                  <a:gd name="T8" fmla="*/ 181 w 201"/>
                  <a:gd name="T9" fmla="*/ 271 h 295"/>
                  <a:gd name="T10" fmla="*/ 120 w 201"/>
                  <a:gd name="T11" fmla="*/ 294 h 295"/>
                  <a:gd name="T12" fmla="*/ 72 w 201"/>
                  <a:gd name="T13" fmla="*/ 292 h 295"/>
                  <a:gd name="T14" fmla="*/ 0 w 201"/>
                  <a:gd name="T15" fmla="*/ 90 h 295"/>
                  <a:gd name="T16" fmla="*/ 18 w 201"/>
                  <a:gd name="T17" fmla="*/ 27 h 2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1"/>
                  <a:gd name="T28" fmla="*/ 0 h 295"/>
                  <a:gd name="T29" fmla="*/ 201 w 201"/>
                  <a:gd name="T30" fmla="*/ 295 h 2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B0C7FE"/>
                  </a:gs>
                  <a:gs pos="100000">
                    <a:srgbClr val="618FFD"/>
                  </a:gs>
                </a:gsLst>
                <a:lin ang="0" scaled="1"/>
              </a:gradFill>
              <a:ln w="12700" cap="rnd">
                <a:noFill/>
                <a:round/>
                <a:headEnd/>
                <a:tailEnd/>
              </a:ln>
            </p:spPr>
            <p:txBody>
              <a:bodyPr/>
              <a:lstStyle/>
              <a:p>
                <a:endParaRPr lang="en-US"/>
              </a:p>
            </p:txBody>
          </p:sp>
          <p:sp>
            <p:nvSpPr>
              <p:cNvPr id="66180" name="Freeform 310"/>
              <p:cNvSpPr>
                <a:spLocks/>
              </p:cNvSpPr>
              <p:nvPr/>
            </p:nvSpPr>
            <p:spPr bwMode="auto">
              <a:xfrm>
                <a:off x="3716" y="1163"/>
                <a:ext cx="202" cy="296"/>
              </a:xfrm>
              <a:custGeom>
                <a:avLst/>
                <a:gdLst>
                  <a:gd name="T0" fmla="*/ 18 w 202"/>
                  <a:gd name="T1" fmla="*/ 27 h 296"/>
                  <a:gd name="T2" fmla="*/ 90 w 202"/>
                  <a:gd name="T3" fmla="*/ 0 h 296"/>
                  <a:gd name="T4" fmla="*/ 134 w 202"/>
                  <a:gd name="T5" fmla="*/ 14 h 296"/>
                  <a:gd name="T6" fmla="*/ 201 w 202"/>
                  <a:gd name="T7" fmla="*/ 213 h 296"/>
                  <a:gd name="T8" fmla="*/ 182 w 202"/>
                  <a:gd name="T9" fmla="*/ 272 h 296"/>
                  <a:gd name="T10" fmla="*/ 121 w 202"/>
                  <a:gd name="T11" fmla="*/ 295 h 296"/>
                  <a:gd name="T12" fmla="*/ 72 w 202"/>
                  <a:gd name="T13" fmla="*/ 293 h 296"/>
                  <a:gd name="T14" fmla="*/ 0 w 202"/>
                  <a:gd name="T15" fmla="*/ 90 h 296"/>
                  <a:gd name="T16" fmla="*/ 18 w 202"/>
                  <a:gd name="T17" fmla="*/ 27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296"/>
                  <a:gd name="T29" fmla="*/ 202 w 202"/>
                  <a:gd name="T30" fmla="*/ 296 h 2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011" name="Group 311"/>
            <p:cNvGrpSpPr>
              <a:grpSpLocks/>
            </p:cNvGrpSpPr>
            <p:nvPr/>
          </p:nvGrpSpPr>
          <p:grpSpPr bwMode="auto">
            <a:xfrm>
              <a:off x="3859" y="1166"/>
              <a:ext cx="66" cy="97"/>
              <a:chOff x="3859" y="1166"/>
              <a:chExt cx="66" cy="97"/>
            </a:xfrm>
          </p:grpSpPr>
          <p:grpSp>
            <p:nvGrpSpPr>
              <p:cNvPr id="66171" name="Group 312"/>
              <p:cNvGrpSpPr>
                <a:grpSpLocks/>
              </p:cNvGrpSpPr>
              <p:nvPr/>
            </p:nvGrpSpPr>
            <p:grpSpPr bwMode="auto">
              <a:xfrm>
                <a:off x="3859" y="1166"/>
                <a:ext cx="66" cy="97"/>
                <a:chOff x="3859" y="1166"/>
                <a:chExt cx="66" cy="97"/>
              </a:xfrm>
            </p:grpSpPr>
            <p:sp>
              <p:nvSpPr>
                <p:cNvPr id="66177" name="Freeform 313"/>
                <p:cNvSpPr>
                  <a:spLocks/>
                </p:cNvSpPr>
                <p:nvPr/>
              </p:nvSpPr>
              <p:spPr bwMode="auto">
                <a:xfrm>
                  <a:off x="3859" y="1166"/>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a:p>
              </p:txBody>
            </p:sp>
            <p:sp>
              <p:nvSpPr>
                <p:cNvPr id="66178" name="Freeform 314"/>
                <p:cNvSpPr>
                  <a:spLocks/>
                </p:cNvSpPr>
                <p:nvPr/>
              </p:nvSpPr>
              <p:spPr bwMode="auto">
                <a:xfrm>
                  <a:off x="3859" y="1166"/>
                  <a:ext cx="66" cy="97"/>
                </a:xfrm>
                <a:custGeom>
                  <a:avLst/>
                  <a:gdLst>
                    <a:gd name="T0" fmla="*/ 0 w 66"/>
                    <a:gd name="T1" fmla="*/ 14 h 97"/>
                    <a:gd name="T2" fmla="*/ 27 w 66"/>
                    <a:gd name="T3" fmla="*/ 96 h 97"/>
                    <a:gd name="T4" fmla="*/ 65 w 66"/>
                    <a:gd name="T5" fmla="*/ 81 h 97"/>
                    <a:gd name="T6" fmla="*/ 39 w 66"/>
                    <a:gd name="T7" fmla="*/ 0 h 97"/>
                    <a:gd name="T8" fmla="*/ 0 w 66"/>
                    <a:gd name="T9" fmla="*/ 14 h 97"/>
                    <a:gd name="T10" fmla="*/ 0 60000 65536"/>
                    <a:gd name="T11" fmla="*/ 0 60000 65536"/>
                    <a:gd name="T12" fmla="*/ 0 60000 65536"/>
                    <a:gd name="T13" fmla="*/ 0 60000 65536"/>
                    <a:gd name="T14" fmla="*/ 0 60000 65536"/>
                    <a:gd name="T15" fmla="*/ 0 w 66"/>
                    <a:gd name="T16" fmla="*/ 0 h 97"/>
                    <a:gd name="T17" fmla="*/ 66 w 66"/>
                    <a:gd name="T18" fmla="*/ 97 h 97"/>
                  </a:gdLst>
                  <a:ahLst/>
                  <a:cxnLst>
                    <a:cxn ang="T10">
                      <a:pos x="T0" y="T1"/>
                    </a:cxn>
                    <a:cxn ang="T11">
                      <a:pos x="T2" y="T3"/>
                    </a:cxn>
                    <a:cxn ang="T12">
                      <a:pos x="T4" y="T5"/>
                    </a:cxn>
                    <a:cxn ang="T13">
                      <a:pos x="T6" y="T7"/>
                    </a:cxn>
                    <a:cxn ang="T14">
                      <a:pos x="T8" y="T9"/>
                    </a:cxn>
                  </a:cxnLst>
                  <a:rect l="T15" t="T16" r="T17" b="T18"/>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6172" name="Line 315"/>
              <p:cNvSpPr>
                <a:spLocks noChangeShapeType="1"/>
              </p:cNvSpPr>
              <p:nvPr/>
            </p:nvSpPr>
            <p:spPr bwMode="auto">
              <a:xfrm flipV="1">
                <a:off x="3876" y="1207"/>
                <a:ext cx="33" cy="13"/>
              </a:xfrm>
              <a:prstGeom prst="line">
                <a:avLst/>
              </a:prstGeom>
              <a:noFill/>
              <a:ln w="12700">
                <a:solidFill>
                  <a:srgbClr val="000000"/>
                </a:solidFill>
                <a:round/>
                <a:headEnd/>
                <a:tailEnd/>
              </a:ln>
            </p:spPr>
            <p:txBody>
              <a:bodyPr wrap="none" anchor="ctr"/>
              <a:lstStyle/>
              <a:p>
                <a:endParaRPr lang="en-US"/>
              </a:p>
            </p:txBody>
          </p:sp>
          <p:sp>
            <p:nvSpPr>
              <p:cNvPr id="66173" name="Line 316"/>
              <p:cNvSpPr>
                <a:spLocks noChangeShapeType="1"/>
              </p:cNvSpPr>
              <p:nvPr/>
            </p:nvSpPr>
            <p:spPr bwMode="auto">
              <a:xfrm>
                <a:off x="3871" y="1182"/>
                <a:ext cx="19" cy="75"/>
              </a:xfrm>
              <a:prstGeom prst="line">
                <a:avLst/>
              </a:prstGeom>
              <a:noFill/>
              <a:ln w="12700">
                <a:solidFill>
                  <a:srgbClr val="000000"/>
                </a:solidFill>
                <a:round/>
                <a:headEnd/>
                <a:tailEnd/>
              </a:ln>
            </p:spPr>
            <p:txBody>
              <a:bodyPr wrap="none" anchor="ctr"/>
              <a:lstStyle/>
              <a:p>
                <a:endParaRPr lang="en-US"/>
              </a:p>
            </p:txBody>
          </p:sp>
          <p:sp>
            <p:nvSpPr>
              <p:cNvPr id="66174" name="Line 317"/>
              <p:cNvSpPr>
                <a:spLocks noChangeShapeType="1"/>
              </p:cNvSpPr>
              <p:nvPr/>
            </p:nvSpPr>
            <p:spPr bwMode="auto">
              <a:xfrm>
                <a:off x="3879" y="1179"/>
                <a:ext cx="19" cy="76"/>
              </a:xfrm>
              <a:prstGeom prst="line">
                <a:avLst/>
              </a:prstGeom>
              <a:noFill/>
              <a:ln w="12700">
                <a:solidFill>
                  <a:srgbClr val="000000"/>
                </a:solidFill>
                <a:round/>
                <a:headEnd/>
                <a:tailEnd/>
              </a:ln>
            </p:spPr>
            <p:txBody>
              <a:bodyPr wrap="none" anchor="ctr"/>
              <a:lstStyle/>
              <a:p>
                <a:endParaRPr lang="en-US"/>
              </a:p>
            </p:txBody>
          </p:sp>
          <p:sp>
            <p:nvSpPr>
              <p:cNvPr id="66175" name="Line 318"/>
              <p:cNvSpPr>
                <a:spLocks noChangeShapeType="1"/>
              </p:cNvSpPr>
              <p:nvPr/>
            </p:nvSpPr>
            <p:spPr bwMode="auto">
              <a:xfrm>
                <a:off x="3887" y="1176"/>
                <a:ext cx="18" cy="76"/>
              </a:xfrm>
              <a:prstGeom prst="line">
                <a:avLst/>
              </a:prstGeom>
              <a:noFill/>
              <a:ln w="12700">
                <a:solidFill>
                  <a:srgbClr val="000000"/>
                </a:solidFill>
                <a:round/>
                <a:headEnd/>
                <a:tailEnd/>
              </a:ln>
            </p:spPr>
            <p:txBody>
              <a:bodyPr wrap="none" anchor="ctr"/>
              <a:lstStyle/>
              <a:p>
                <a:endParaRPr lang="en-US"/>
              </a:p>
            </p:txBody>
          </p:sp>
          <p:sp>
            <p:nvSpPr>
              <p:cNvPr id="66176" name="Line 319"/>
              <p:cNvSpPr>
                <a:spLocks noChangeShapeType="1"/>
              </p:cNvSpPr>
              <p:nvPr/>
            </p:nvSpPr>
            <p:spPr bwMode="auto">
              <a:xfrm>
                <a:off x="3894" y="1173"/>
                <a:ext cx="19" cy="75"/>
              </a:xfrm>
              <a:prstGeom prst="line">
                <a:avLst/>
              </a:prstGeom>
              <a:noFill/>
              <a:ln w="12700">
                <a:solidFill>
                  <a:srgbClr val="000000"/>
                </a:solidFill>
                <a:round/>
                <a:headEnd/>
                <a:tailEnd/>
              </a:ln>
            </p:spPr>
            <p:txBody>
              <a:bodyPr wrap="none" anchor="ctr"/>
              <a:lstStyle/>
              <a:p>
                <a:endParaRPr lang="en-US"/>
              </a:p>
            </p:txBody>
          </p:sp>
        </p:grpSp>
        <p:grpSp>
          <p:nvGrpSpPr>
            <p:cNvPr id="66012" name="Group 320"/>
            <p:cNvGrpSpPr>
              <a:grpSpLocks/>
            </p:cNvGrpSpPr>
            <p:nvPr/>
          </p:nvGrpSpPr>
          <p:grpSpPr bwMode="auto">
            <a:xfrm>
              <a:off x="3895" y="1271"/>
              <a:ext cx="67" cy="97"/>
              <a:chOff x="3895" y="1271"/>
              <a:chExt cx="67" cy="97"/>
            </a:xfrm>
          </p:grpSpPr>
          <p:grpSp>
            <p:nvGrpSpPr>
              <p:cNvPr id="66163" name="Group 321"/>
              <p:cNvGrpSpPr>
                <a:grpSpLocks/>
              </p:cNvGrpSpPr>
              <p:nvPr/>
            </p:nvGrpSpPr>
            <p:grpSpPr bwMode="auto">
              <a:xfrm>
                <a:off x="3895" y="1271"/>
                <a:ext cx="67" cy="97"/>
                <a:chOff x="3895" y="1271"/>
                <a:chExt cx="67" cy="97"/>
              </a:xfrm>
            </p:grpSpPr>
            <p:sp>
              <p:nvSpPr>
                <p:cNvPr id="66169" name="Freeform 322"/>
                <p:cNvSpPr>
                  <a:spLocks/>
                </p:cNvSpPr>
                <p:nvPr/>
              </p:nvSpPr>
              <p:spPr bwMode="auto">
                <a:xfrm>
                  <a:off x="3895" y="1271"/>
                  <a:ext cx="66" cy="95"/>
                </a:xfrm>
                <a:custGeom>
                  <a:avLst/>
                  <a:gdLst>
                    <a:gd name="T0" fmla="*/ 0 w 66"/>
                    <a:gd name="T1" fmla="*/ 13 h 95"/>
                    <a:gd name="T2" fmla="*/ 27 w 66"/>
                    <a:gd name="T3" fmla="*/ 94 h 95"/>
                    <a:gd name="T4" fmla="*/ 65 w 66"/>
                    <a:gd name="T5" fmla="*/ 79 h 95"/>
                    <a:gd name="T6" fmla="*/ 39 w 66"/>
                    <a:gd name="T7" fmla="*/ 0 h 95"/>
                    <a:gd name="T8" fmla="*/ 0 w 66"/>
                    <a:gd name="T9" fmla="*/ 13 h 95"/>
                    <a:gd name="T10" fmla="*/ 0 60000 65536"/>
                    <a:gd name="T11" fmla="*/ 0 60000 65536"/>
                    <a:gd name="T12" fmla="*/ 0 60000 65536"/>
                    <a:gd name="T13" fmla="*/ 0 60000 65536"/>
                    <a:gd name="T14" fmla="*/ 0 60000 65536"/>
                    <a:gd name="T15" fmla="*/ 0 w 66"/>
                    <a:gd name="T16" fmla="*/ 0 h 95"/>
                    <a:gd name="T17" fmla="*/ 66 w 66"/>
                    <a:gd name="T18" fmla="*/ 95 h 95"/>
                  </a:gdLst>
                  <a:ahLst/>
                  <a:cxnLst>
                    <a:cxn ang="T10">
                      <a:pos x="T0" y="T1"/>
                    </a:cxn>
                    <a:cxn ang="T11">
                      <a:pos x="T2" y="T3"/>
                    </a:cxn>
                    <a:cxn ang="T12">
                      <a:pos x="T4" y="T5"/>
                    </a:cxn>
                    <a:cxn ang="T13">
                      <a:pos x="T6" y="T7"/>
                    </a:cxn>
                    <a:cxn ang="T14">
                      <a:pos x="T8" y="T9"/>
                    </a:cxn>
                  </a:cxnLst>
                  <a:rect l="T15" t="T16" r="T17" b="T18"/>
                  <a:pathLst>
                    <a:path w="66" h="95">
                      <a:moveTo>
                        <a:pt x="0" y="13"/>
                      </a:moveTo>
                      <a:lnTo>
                        <a:pt x="27" y="94"/>
                      </a:lnTo>
                      <a:lnTo>
                        <a:pt x="65" y="79"/>
                      </a:lnTo>
                      <a:lnTo>
                        <a:pt x="39" y="0"/>
                      </a:lnTo>
                      <a:lnTo>
                        <a:pt x="0" y="13"/>
                      </a:lnTo>
                    </a:path>
                  </a:pathLst>
                </a:custGeom>
                <a:gradFill rotWithShape="0">
                  <a:gsLst>
                    <a:gs pos="0">
                      <a:srgbClr val="CECECE"/>
                    </a:gs>
                    <a:gs pos="100000">
                      <a:srgbClr val="909090"/>
                    </a:gs>
                  </a:gsLst>
                  <a:lin ang="0" scaled="1"/>
                </a:gradFill>
                <a:ln w="12700" cap="rnd">
                  <a:noFill/>
                  <a:round/>
                  <a:headEnd/>
                  <a:tailEnd/>
                </a:ln>
              </p:spPr>
              <p:txBody>
                <a:bodyPr/>
                <a:lstStyle/>
                <a:p>
                  <a:endParaRPr lang="en-US"/>
                </a:p>
              </p:txBody>
            </p:sp>
            <p:sp>
              <p:nvSpPr>
                <p:cNvPr id="66170" name="Freeform 323"/>
                <p:cNvSpPr>
                  <a:spLocks/>
                </p:cNvSpPr>
                <p:nvPr/>
              </p:nvSpPr>
              <p:spPr bwMode="auto">
                <a:xfrm>
                  <a:off x="3895" y="1271"/>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6164" name="Line 324"/>
              <p:cNvSpPr>
                <a:spLocks noChangeShapeType="1"/>
              </p:cNvSpPr>
              <p:nvPr/>
            </p:nvSpPr>
            <p:spPr bwMode="auto">
              <a:xfrm flipV="1">
                <a:off x="3912" y="1311"/>
                <a:ext cx="34" cy="13"/>
              </a:xfrm>
              <a:prstGeom prst="line">
                <a:avLst/>
              </a:prstGeom>
              <a:noFill/>
              <a:ln w="12700">
                <a:solidFill>
                  <a:srgbClr val="000000"/>
                </a:solidFill>
                <a:round/>
                <a:headEnd/>
                <a:tailEnd/>
              </a:ln>
            </p:spPr>
            <p:txBody>
              <a:bodyPr wrap="none" anchor="ctr"/>
              <a:lstStyle/>
              <a:p>
                <a:endParaRPr lang="en-US"/>
              </a:p>
            </p:txBody>
          </p:sp>
          <p:sp>
            <p:nvSpPr>
              <p:cNvPr id="66165" name="Line 325"/>
              <p:cNvSpPr>
                <a:spLocks noChangeShapeType="1"/>
              </p:cNvSpPr>
              <p:nvPr/>
            </p:nvSpPr>
            <p:spPr bwMode="auto">
              <a:xfrm>
                <a:off x="3908" y="1287"/>
                <a:ext cx="19" cy="75"/>
              </a:xfrm>
              <a:prstGeom prst="line">
                <a:avLst/>
              </a:prstGeom>
              <a:noFill/>
              <a:ln w="12700">
                <a:solidFill>
                  <a:srgbClr val="000000"/>
                </a:solidFill>
                <a:round/>
                <a:headEnd/>
                <a:tailEnd/>
              </a:ln>
            </p:spPr>
            <p:txBody>
              <a:bodyPr wrap="none" anchor="ctr"/>
              <a:lstStyle/>
              <a:p>
                <a:endParaRPr lang="en-US"/>
              </a:p>
            </p:txBody>
          </p:sp>
          <p:sp>
            <p:nvSpPr>
              <p:cNvPr id="66166" name="Line 326"/>
              <p:cNvSpPr>
                <a:spLocks noChangeShapeType="1"/>
              </p:cNvSpPr>
              <p:nvPr/>
            </p:nvSpPr>
            <p:spPr bwMode="auto">
              <a:xfrm>
                <a:off x="3916" y="1284"/>
                <a:ext cx="19" cy="75"/>
              </a:xfrm>
              <a:prstGeom prst="line">
                <a:avLst/>
              </a:prstGeom>
              <a:noFill/>
              <a:ln w="12700">
                <a:solidFill>
                  <a:srgbClr val="000000"/>
                </a:solidFill>
                <a:round/>
                <a:headEnd/>
                <a:tailEnd/>
              </a:ln>
            </p:spPr>
            <p:txBody>
              <a:bodyPr wrap="none" anchor="ctr"/>
              <a:lstStyle/>
              <a:p>
                <a:endParaRPr lang="en-US"/>
              </a:p>
            </p:txBody>
          </p:sp>
          <p:sp>
            <p:nvSpPr>
              <p:cNvPr id="66167" name="Line 327"/>
              <p:cNvSpPr>
                <a:spLocks noChangeShapeType="1"/>
              </p:cNvSpPr>
              <p:nvPr/>
            </p:nvSpPr>
            <p:spPr bwMode="auto">
              <a:xfrm>
                <a:off x="3923" y="1280"/>
                <a:ext cx="19" cy="76"/>
              </a:xfrm>
              <a:prstGeom prst="line">
                <a:avLst/>
              </a:prstGeom>
              <a:noFill/>
              <a:ln w="12700">
                <a:solidFill>
                  <a:srgbClr val="000000"/>
                </a:solidFill>
                <a:round/>
                <a:headEnd/>
                <a:tailEnd/>
              </a:ln>
            </p:spPr>
            <p:txBody>
              <a:bodyPr wrap="none" anchor="ctr"/>
              <a:lstStyle/>
              <a:p>
                <a:endParaRPr lang="en-US"/>
              </a:p>
            </p:txBody>
          </p:sp>
          <p:sp>
            <p:nvSpPr>
              <p:cNvPr id="66168" name="Line 328"/>
              <p:cNvSpPr>
                <a:spLocks noChangeShapeType="1"/>
              </p:cNvSpPr>
              <p:nvPr/>
            </p:nvSpPr>
            <p:spPr bwMode="auto">
              <a:xfrm>
                <a:off x="3931" y="1278"/>
                <a:ext cx="19" cy="75"/>
              </a:xfrm>
              <a:prstGeom prst="line">
                <a:avLst/>
              </a:prstGeom>
              <a:noFill/>
              <a:ln w="12700">
                <a:solidFill>
                  <a:srgbClr val="000000"/>
                </a:solidFill>
                <a:round/>
                <a:headEnd/>
                <a:tailEnd/>
              </a:ln>
            </p:spPr>
            <p:txBody>
              <a:bodyPr wrap="none" anchor="ctr"/>
              <a:lstStyle/>
              <a:p>
                <a:endParaRPr lang="en-US"/>
              </a:p>
            </p:txBody>
          </p:sp>
        </p:grpSp>
        <p:grpSp>
          <p:nvGrpSpPr>
            <p:cNvPr id="66013" name="Group 329"/>
            <p:cNvGrpSpPr>
              <a:grpSpLocks/>
            </p:cNvGrpSpPr>
            <p:nvPr/>
          </p:nvGrpSpPr>
          <p:grpSpPr bwMode="auto">
            <a:xfrm>
              <a:off x="3956" y="1247"/>
              <a:ext cx="67" cy="97"/>
              <a:chOff x="3956" y="1247"/>
              <a:chExt cx="67" cy="97"/>
            </a:xfrm>
          </p:grpSpPr>
          <p:grpSp>
            <p:nvGrpSpPr>
              <p:cNvPr id="66155" name="Group 330"/>
              <p:cNvGrpSpPr>
                <a:grpSpLocks/>
              </p:cNvGrpSpPr>
              <p:nvPr/>
            </p:nvGrpSpPr>
            <p:grpSpPr bwMode="auto">
              <a:xfrm>
                <a:off x="3956" y="1247"/>
                <a:ext cx="67" cy="97"/>
                <a:chOff x="3956" y="1247"/>
                <a:chExt cx="67" cy="97"/>
              </a:xfrm>
            </p:grpSpPr>
            <p:sp>
              <p:nvSpPr>
                <p:cNvPr id="66161" name="Freeform 331"/>
                <p:cNvSpPr>
                  <a:spLocks/>
                </p:cNvSpPr>
                <p:nvPr/>
              </p:nvSpPr>
              <p:spPr bwMode="auto">
                <a:xfrm>
                  <a:off x="3956" y="1247"/>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a:p>
              </p:txBody>
            </p:sp>
            <p:sp>
              <p:nvSpPr>
                <p:cNvPr id="66162" name="Freeform 332"/>
                <p:cNvSpPr>
                  <a:spLocks/>
                </p:cNvSpPr>
                <p:nvPr/>
              </p:nvSpPr>
              <p:spPr bwMode="auto">
                <a:xfrm>
                  <a:off x="3956" y="1247"/>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6156" name="Line 333"/>
              <p:cNvSpPr>
                <a:spLocks noChangeShapeType="1"/>
              </p:cNvSpPr>
              <p:nvPr/>
            </p:nvSpPr>
            <p:spPr bwMode="auto">
              <a:xfrm flipV="1">
                <a:off x="3973" y="1287"/>
                <a:ext cx="34" cy="13"/>
              </a:xfrm>
              <a:prstGeom prst="line">
                <a:avLst/>
              </a:prstGeom>
              <a:noFill/>
              <a:ln w="12700">
                <a:solidFill>
                  <a:srgbClr val="000000"/>
                </a:solidFill>
                <a:round/>
                <a:headEnd/>
                <a:tailEnd/>
              </a:ln>
            </p:spPr>
            <p:txBody>
              <a:bodyPr wrap="none" anchor="ctr"/>
              <a:lstStyle/>
              <a:p>
                <a:endParaRPr lang="en-US"/>
              </a:p>
            </p:txBody>
          </p:sp>
          <p:sp>
            <p:nvSpPr>
              <p:cNvPr id="66157" name="Line 334"/>
              <p:cNvSpPr>
                <a:spLocks noChangeShapeType="1"/>
              </p:cNvSpPr>
              <p:nvPr/>
            </p:nvSpPr>
            <p:spPr bwMode="auto">
              <a:xfrm>
                <a:off x="3968" y="1263"/>
                <a:ext cx="19" cy="75"/>
              </a:xfrm>
              <a:prstGeom prst="line">
                <a:avLst/>
              </a:prstGeom>
              <a:noFill/>
              <a:ln w="12700">
                <a:solidFill>
                  <a:srgbClr val="000000"/>
                </a:solidFill>
                <a:round/>
                <a:headEnd/>
                <a:tailEnd/>
              </a:ln>
            </p:spPr>
            <p:txBody>
              <a:bodyPr wrap="none" anchor="ctr"/>
              <a:lstStyle/>
              <a:p>
                <a:endParaRPr lang="en-US"/>
              </a:p>
            </p:txBody>
          </p:sp>
          <p:sp>
            <p:nvSpPr>
              <p:cNvPr id="66158" name="Line 335"/>
              <p:cNvSpPr>
                <a:spLocks noChangeShapeType="1"/>
              </p:cNvSpPr>
              <p:nvPr/>
            </p:nvSpPr>
            <p:spPr bwMode="auto">
              <a:xfrm>
                <a:off x="3976" y="1260"/>
                <a:ext cx="20" cy="75"/>
              </a:xfrm>
              <a:prstGeom prst="line">
                <a:avLst/>
              </a:prstGeom>
              <a:noFill/>
              <a:ln w="12700">
                <a:solidFill>
                  <a:srgbClr val="000000"/>
                </a:solidFill>
                <a:round/>
                <a:headEnd/>
                <a:tailEnd/>
              </a:ln>
            </p:spPr>
            <p:txBody>
              <a:bodyPr wrap="none" anchor="ctr"/>
              <a:lstStyle/>
              <a:p>
                <a:endParaRPr lang="en-US"/>
              </a:p>
            </p:txBody>
          </p:sp>
          <p:sp>
            <p:nvSpPr>
              <p:cNvPr id="66159" name="Line 336"/>
              <p:cNvSpPr>
                <a:spLocks noChangeShapeType="1"/>
              </p:cNvSpPr>
              <p:nvPr/>
            </p:nvSpPr>
            <p:spPr bwMode="auto">
              <a:xfrm>
                <a:off x="3984" y="1256"/>
                <a:ext cx="19" cy="76"/>
              </a:xfrm>
              <a:prstGeom prst="line">
                <a:avLst/>
              </a:prstGeom>
              <a:noFill/>
              <a:ln w="12700">
                <a:solidFill>
                  <a:srgbClr val="000000"/>
                </a:solidFill>
                <a:round/>
                <a:headEnd/>
                <a:tailEnd/>
              </a:ln>
            </p:spPr>
            <p:txBody>
              <a:bodyPr wrap="none" anchor="ctr"/>
              <a:lstStyle/>
              <a:p>
                <a:endParaRPr lang="en-US"/>
              </a:p>
            </p:txBody>
          </p:sp>
          <p:sp>
            <p:nvSpPr>
              <p:cNvPr id="66160" name="Line 337"/>
              <p:cNvSpPr>
                <a:spLocks noChangeShapeType="1"/>
              </p:cNvSpPr>
              <p:nvPr/>
            </p:nvSpPr>
            <p:spPr bwMode="auto">
              <a:xfrm>
                <a:off x="3992" y="1253"/>
                <a:ext cx="18" cy="76"/>
              </a:xfrm>
              <a:prstGeom prst="line">
                <a:avLst/>
              </a:prstGeom>
              <a:noFill/>
              <a:ln w="12700">
                <a:solidFill>
                  <a:srgbClr val="000000"/>
                </a:solidFill>
                <a:round/>
                <a:headEnd/>
                <a:tailEnd/>
              </a:ln>
            </p:spPr>
            <p:txBody>
              <a:bodyPr wrap="none" anchor="ctr"/>
              <a:lstStyle/>
              <a:p>
                <a:endParaRPr lang="en-US"/>
              </a:p>
            </p:txBody>
          </p:sp>
        </p:grpSp>
        <p:grpSp>
          <p:nvGrpSpPr>
            <p:cNvPr id="66014" name="Group 338"/>
            <p:cNvGrpSpPr>
              <a:grpSpLocks/>
            </p:cNvGrpSpPr>
            <p:nvPr/>
          </p:nvGrpSpPr>
          <p:grpSpPr bwMode="auto">
            <a:xfrm>
              <a:off x="3917" y="1146"/>
              <a:ext cx="67" cy="97"/>
              <a:chOff x="3917" y="1146"/>
              <a:chExt cx="67" cy="97"/>
            </a:xfrm>
          </p:grpSpPr>
          <p:grpSp>
            <p:nvGrpSpPr>
              <p:cNvPr id="66147" name="Group 339"/>
              <p:cNvGrpSpPr>
                <a:grpSpLocks/>
              </p:cNvGrpSpPr>
              <p:nvPr/>
            </p:nvGrpSpPr>
            <p:grpSpPr bwMode="auto">
              <a:xfrm>
                <a:off x="3917" y="1146"/>
                <a:ext cx="67" cy="97"/>
                <a:chOff x="3917" y="1146"/>
                <a:chExt cx="67" cy="97"/>
              </a:xfrm>
            </p:grpSpPr>
            <p:sp>
              <p:nvSpPr>
                <p:cNvPr id="66153" name="Freeform 340"/>
                <p:cNvSpPr>
                  <a:spLocks/>
                </p:cNvSpPr>
                <p:nvPr/>
              </p:nvSpPr>
              <p:spPr bwMode="auto">
                <a:xfrm>
                  <a:off x="3917" y="1146"/>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a:p>
              </p:txBody>
            </p:sp>
            <p:sp>
              <p:nvSpPr>
                <p:cNvPr id="66154" name="Freeform 341"/>
                <p:cNvSpPr>
                  <a:spLocks/>
                </p:cNvSpPr>
                <p:nvPr/>
              </p:nvSpPr>
              <p:spPr bwMode="auto">
                <a:xfrm>
                  <a:off x="3917" y="1146"/>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6148" name="Line 342"/>
              <p:cNvSpPr>
                <a:spLocks noChangeShapeType="1"/>
              </p:cNvSpPr>
              <p:nvPr/>
            </p:nvSpPr>
            <p:spPr bwMode="auto">
              <a:xfrm flipV="1">
                <a:off x="3935" y="1187"/>
                <a:ext cx="33" cy="13"/>
              </a:xfrm>
              <a:prstGeom prst="line">
                <a:avLst/>
              </a:prstGeom>
              <a:noFill/>
              <a:ln w="12700">
                <a:solidFill>
                  <a:srgbClr val="000000"/>
                </a:solidFill>
                <a:round/>
                <a:headEnd/>
                <a:tailEnd/>
              </a:ln>
            </p:spPr>
            <p:txBody>
              <a:bodyPr wrap="none" anchor="ctr"/>
              <a:lstStyle/>
              <a:p>
                <a:endParaRPr lang="en-US"/>
              </a:p>
            </p:txBody>
          </p:sp>
          <p:sp>
            <p:nvSpPr>
              <p:cNvPr id="66149" name="Line 343"/>
              <p:cNvSpPr>
                <a:spLocks noChangeShapeType="1"/>
              </p:cNvSpPr>
              <p:nvPr/>
            </p:nvSpPr>
            <p:spPr bwMode="auto">
              <a:xfrm>
                <a:off x="3929" y="1162"/>
                <a:ext cx="19" cy="75"/>
              </a:xfrm>
              <a:prstGeom prst="line">
                <a:avLst/>
              </a:prstGeom>
              <a:noFill/>
              <a:ln w="12700">
                <a:solidFill>
                  <a:srgbClr val="000000"/>
                </a:solidFill>
                <a:round/>
                <a:headEnd/>
                <a:tailEnd/>
              </a:ln>
            </p:spPr>
            <p:txBody>
              <a:bodyPr wrap="none" anchor="ctr"/>
              <a:lstStyle/>
              <a:p>
                <a:endParaRPr lang="en-US"/>
              </a:p>
            </p:txBody>
          </p:sp>
          <p:sp>
            <p:nvSpPr>
              <p:cNvPr id="66150" name="Line 344"/>
              <p:cNvSpPr>
                <a:spLocks noChangeShapeType="1"/>
              </p:cNvSpPr>
              <p:nvPr/>
            </p:nvSpPr>
            <p:spPr bwMode="auto">
              <a:xfrm>
                <a:off x="3937" y="1159"/>
                <a:ext cx="19" cy="76"/>
              </a:xfrm>
              <a:prstGeom prst="line">
                <a:avLst/>
              </a:prstGeom>
              <a:noFill/>
              <a:ln w="12700">
                <a:solidFill>
                  <a:srgbClr val="000000"/>
                </a:solidFill>
                <a:round/>
                <a:headEnd/>
                <a:tailEnd/>
              </a:ln>
            </p:spPr>
            <p:txBody>
              <a:bodyPr wrap="none" anchor="ctr"/>
              <a:lstStyle/>
              <a:p>
                <a:endParaRPr lang="en-US"/>
              </a:p>
            </p:txBody>
          </p:sp>
          <p:sp>
            <p:nvSpPr>
              <p:cNvPr id="66151" name="Line 345"/>
              <p:cNvSpPr>
                <a:spLocks noChangeShapeType="1"/>
              </p:cNvSpPr>
              <p:nvPr/>
            </p:nvSpPr>
            <p:spPr bwMode="auto">
              <a:xfrm>
                <a:off x="3945" y="1156"/>
                <a:ext cx="19" cy="76"/>
              </a:xfrm>
              <a:prstGeom prst="line">
                <a:avLst/>
              </a:prstGeom>
              <a:noFill/>
              <a:ln w="12700">
                <a:solidFill>
                  <a:srgbClr val="000000"/>
                </a:solidFill>
                <a:round/>
                <a:headEnd/>
                <a:tailEnd/>
              </a:ln>
            </p:spPr>
            <p:txBody>
              <a:bodyPr wrap="none" anchor="ctr"/>
              <a:lstStyle/>
              <a:p>
                <a:endParaRPr lang="en-US"/>
              </a:p>
            </p:txBody>
          </p:sp>
          <p:sp>
            <p:nvSpPr>
              <p:cNvPr id="66152" name="Line 346"/>
              <p:cNvSpPr>
                <a:spLocks noChangeShapeType="1"/>
              </p:cNvSpPr>
              <p:nvPr/>
            </p:nvSpPr>
            <p:spPr bwMode="auto">
              <a:xfrm>
                <a:off x="3952" y="1153"/>
                <a:ext cx="20" cy="75"/>
              </a:xfrm>
              <a:prstGeom prst="line">
                <a:avLst/>
              </a:prstGeom>
              <a:noFill/>
              <a:ln w="12700">
                <a:solidFill>
                  <a:srgbClr val="000000"/>
                </a:solidFill>
                <a:round/>
                <a:headEnd/>
                <a:tailEnd/>
              </a:ln>
            </p:spPr>
            <p:txBody>
              <a:bodyPr wrap="none" anchor="ctr"/>
              <a:lstStyle/>
              <a:p>
                <a:endParaRPr lang="en-US"/>
              </a:p>
            </p:txBody>
          </p:sp>
        </p:grpSp>
        <p:sp>
          <p:nvSpPr>
            <p:cNvPr id="66015" name="Freeform 347"/>
            <p:cNvSpPr>
              <a:spLocks/>
            </p:cNvSpPr>
            <p:nvPr/>
          </p:nvSpPr>
          <p:spPr bwMode="auto">
            <a:xfrm>
              <a:off x="3740" y="1187"/>
              <a:ext cx="122" cy="171"/>
            </a:xfrm>
            <a:custGeom>
              <a:avLst/>
              <a:gdLst>
                <a:gd name="T0" fmla="*/ 114 w 122"/>
                <a:gd name="T1" fmla="*/ 63 h 171"/>
                <a:gd name="T2" fmla="*/ 110 w 122"/>
                <a:gd name="T3" fmla="*/ 52 h 171"/>
                <a:gd name="T4" fmla="*/ 104 w 122"/>
                <a:gd name="T5" fmla="*/ 42 h 171"/>
                <a:gd name="T6" fmla="*/ 98 w 122"/>
                <a:gd name="T7" fmla="*/ 32 h 171"/>
                <a:gd name="T8" fmla="*/ 91 w 122"/>
                <a:gd name="T9" fmla="*/ 23 h 171"/>
                <a:gd name="T10" fmla="*/ 84 w 122"/>
                <a:gd name="T11" fmla="*/ 16 h 171"/>
                <a:gd name="T12" fmla="*/ 76 w 122"/>
                <a:gd name="T13" fmla="*/ 9 h 171"/>
                <a:gd name="T14" fmla="*/ 67 w 122"/>
                <a:gd name="T15" fmla="*/ 5 h 171"/>
                <a:gd name="T16" fmla="*/ 59 w 122"/>
                <a:gd name="T17" fmla="*/ 2 h 171"/>
                <a:gd name="T18" fmla="*/ 51 w 122"/>
                <a:gd name="T19" fmla="*/ 0 h 171"/>
                <a:gd name="T20" fmla="*/ 42 w 122"/>
                <a:gd name="T21" fmla="*/ 0 h 171"/>
                <a:gd name="T22" fmla="*/ 35 w 122"/>
                <a:gd name="T23" fmla="*/ 2 h 171"/>
                <a:gd name="T24" fmla="*/ 27 w 122"/>
                <a:gd name="T25" fmla="*/ 6 h 171"/>
                <a:gd name="T26" fmla="*/ 21 w 122"/>
                <a:gd name="T27" fmla="*/ 10 h 171"/>
                <a:gd name="T28" fmla="*/ 15 w 122"/>
                <a:gd name="T29" fmla="*/ 17 h 171"/>
                <a:gd name="T30" fmla="*/ 10 w 122"/>
                <a:gd name="T31" fmla="*/ 25 h 171"/>
                <a:gd name="T32" fmla="*/ 6 w 122"/>
                <a:gd name="T33" fmla="*/ 34 h 171"/>
                <a:gd name="T34" fmla="*/ 3 w 122"/>
                <a:gd name="T35" fmla="*/ 43 h 171"/>
                <a:gd name="T36" fmla="*/ 1 w 122"/>
                <a:gd name="T37" fmla="*/ 54 h 171"/>
                <a:gd name="T38" fmla="*/ 0 w 122"/>
                <a:gd name="T39" fmla="*/ 66 h 171"/>
                <a:gd name="T40" fmla="*/ 1 w 122"/>
                <a:gd name="T41" fmla="*/ 77 h 171"/>
                <a:gd name="T42" fmla="*/ 2 w 122"/>
                <a:gd name="T43" fmla="*/ 89 h 171"/>
                <a:gd name="T44" fmla="*/ 5 w 122"/>
                <a:gd name="T45" fmla="*/ 101 h 171"/>
                <a:gd name="T46" fmla="*/ 9 w 122"/>
                <a:gd name="T47" fmla="*/ 113 h 171"/>
                <a:gd name="T48" fmla="*/ 14 w 122"/>
                <a:gd name="T49" fmla="*/ 123 h 171"/>
                <a:gd name="T50" fmla="*/ 20 w 122"/>
                <a:gd name="T51" fmla="*/ 133 h 171"/>
                <a:gd name="T52" fmla="*/ 26 w 122"/>
                <a:gd name="T53" fmla="*/ 143 h 171"/>
                <a:gd name="T54" fmla="*/ 34 w 122"/>
                <a:gd name="T55" fmla="*/ 151 h 171"/>
                <a:gd name="T56" fmla="*/ 41 w 122"/>
                <a:gd name="T57" fmla="*/ 158 h 171"/>
                <a:gd name="T58" fmla="*/ 49 w 122"/>
                <a:gd name="T59" fmla="*/ 163 h 171"/>
                <a:gd name="T60" fmla="*/ 58 w 122"/>
                <a:gd name="T61" fmla="*/ 167 h 171"/>
                <a:gd name="T62" fmla="*/ 66 w 122"/>
                <a:gd name="T63" fmla="*/ 170 h 171"/>
                <a:gd name="T64" fmla="*/ 74 w 122"/>
                <a:gd name="T65" fmla="*/ 170 h 171"/>
                <a:gd name="T66" fmla="*/ 82 w 122"/>
                <a:gd name="T67" fmla="*/ 169 h 171"/>
                <a:gd name="T68" fmla="*/ 90 w 122"/>
                <a:gd name="T69" fmla="*/ 167 h 171"/>
                <a:gd name="T70" fmla="*/ 97 w 122"/>
                <a:gd name="T71" fmla="*/ 162 h 171"/>
                <a:gd name="T72" fmla="*/ 103 w 122"/>
                <a:gd name="T73" fmla="*/ 156 h 171"/>
                <a:gd name="T74" fmla="*/ 109 w 122"/>
                <a:gd name="T75" fmla="*/ 149 h 171"/>
                <a:gd name="T76" fmla="*/ 114 w 122"/>
                <a:gd name="T77" fmla="*/ 141 h 171"/>
                <a:gd name="T78" fmla="*/ 117 w 122"/>
                <a:gd name="T79" fmla="*/ 132 h 171"/>
                <a:gd name="T80" fmla="*/ 120 w 122"/>
                <a:gd name="T81" fmla="*/ 121 h 171"/>
                <a:gd name="T82" fmla="*/ 121 w 122"/>
                <a:gd name="T83" fmla="*/ 110 h 171"/>
                <a:gd name="T84" fmla="*/ 121 w 122"/>
                <a:gd name="T85" fmla="*/ 99 h 171"/>
                <a:gd name="T86" fmla="*/ 120 w 122"/>
                <a:gd name="T87" fmla="*/ 87 h 171"/>
                <a:gd name="T88" fmla="*/ 117 w 122"/>
                <a:gd name="T89" fmla="*/ 75 h 1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2"/>
                <a:gd name="T136" fmla="*/ 0 h 171"/>
                <a:gd name="T137" fmla="*/ 122 w 122"/>
                <a:gd name="T138" fmla="*/ 171 h 1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6016" name="Group 348"/>
            <p:cNvGrpSpPr>
              <a:grpSpLocks/>
            </p:cNvGrpSpPr>
            <p:nvPr/>
          </p:nvGrpSpPr>
          <p:grpSpPr bwMode="auto">
            <a:xfrm>
              <a:off x="3745" y="1204"/>
              <a:ext cx="77" cy="42"/>
              <a:chOff x="3745" y="1204"/>
              <a:chExt cx="77" cy="42"/>
            </a:xfrm>
          </p:grpSpPr>
          <p:sp>
            <p:nvSpPr>
              <p:cNvPr id="66142" name="Freeform 349"/>
              <p:cNvSpPr>
                <a:spLocks/>
              </p:cNvSpPr>
              <p:nvPr/>
            </p:nvSpPr>
            <p:spPr bwMode="auto">
              <a:xfrm>
                <a:off x="3745" y="1208"/>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143" name="Line 350"/>
              <p:cNvSpPr>
                <a:spLocks noChangeShapeType="1"/>
              </p:cNvSpPr>
              <p:nvPr/>
            </p:nvSpPr>
            <p:spPr bwMode="auto">
              <a:xfrm flipH="1" flipV="1">
                <a:off x="3765" y="1231"/>
                <a:ext cx="12" cy="5"/>
              </a:xfrm>
              <a:prstGeom prst="line">
                <a:avLst/>
              </a:prstGeom>
              <a:noFill/>
              <a:ln w="12700">
                <a:solidFill>
                  <a:srgbClr val="000000"/>
                </a:solidFill>
                <a:round/>
                <a:headEnd/>
                <a:tailEnd/>
              </a:ln>
            </p:spPr>
            <p:txBody>
              <a:bodyPr wrap="none" anchor="ctr"/>
              <a:lstStyle/>
              <a:p>
                <a:endParaRPr lang="en-US"/>
              </a:p>
            </p:txBody>
          </p:sp>
          <p:sp>
            <p:nvSpPr>
              <p:cNvPr id="66144" name="Line 351"/>
              <p:cNvSpPr>
                <a:spLocks noChangeShapeType="1"/>
              </p:cNvSpPr>
              <p:nvPr/>
            </p:nvSpPr>
            <p:spPr bwMode="auto">
              <a:xfrm flipH="1" flipV="1">
                <a:off x="3779" y="1224"/>
                <a:ext cx="12" cy="5"/>
              </a:xfrm>
              <a:prstGeom prst="line">
                <a:avLst/>
              </a:prstGeom>
              <a:noFill/>
              <a:ln w="12700">
                <a:solidFill>
                  <a:srgbClr val="000000"/>
                </a:solidFill>
                <a:round/>
                <a:headEnd/>
                <a:tailEnd/>
              </a:ln>
            </p:spPr>
            <p:txBody>
              <a:bodyPr wrap="none" anchor="ctr"/>
              <a:lstStyle/>
              <a:p>
                <a:endParaRPr lang="en-US"/>
              </a:p>
            </p:txBody>
          </p:sp>
          <p:sp>
            <p:nvSpPr>
              <p:cNvPr id="66145" name="Line 352"/>
              <p:cNvSpPr>
                <a:spLocks noChangeShapeType="1"/>
              </p:cNvSpPr>
              <p:nvPr/>
            </p:nvSpPr>
            <p:spPr bwMode="auto">
              <a:xfrm flipH="1" flipV="1">
                <a:off x="3749" y="1237"/>
                <a:ext cx="12" cy="5"/>
              </a:xfrm>
              <a:prstGeom prst="line">
                <a:avLst/>
              </a:prstGeom>
              <a:noFill/>
              <a:ln w="12700">
                <a:solidFill>
                  <a:srgbClr val="000000"/>
                </a:solidFill>
                <a:round/>
                <a:headEnd/>
                <a:tailEnd/>
              </a:ln>
            </p:spPr>
            <p:txBody>
              <a:bodyPr wrap="none" anchor="ctr"/>
              <a:lstStyle/>
              <a:p>
                <a:endParaRPr lang="en-US"/>
              </a:p>
            </p:txBody>
          </p:sp>
          <p:sp>
            <p:nvSpPr>
              <p:cNvPr id="66146" name="Freeform 353"/>
              <p:cNvSpPr>
                <a:spLocks/>
              </p:cNvSpPr>
              <p:nvPr/>
            </p:nvSpPr>
            <p:spPr bwMode="auto">
              <a:xfrm>
                <a:off x="3789" y="1204"/>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sp>
          <p:nvSpPr>
            <p:cNvPr id="66017" name="Freeform 354"/>
            <p:cNvSpPr>
              <a:spLocks/>
            </p:cNvSpPr>
            <p:nvPr/>
          </p:nvSpPr>
          <p:spPr bwMode="auto">
            <a:xfrm>
              <a:off x="3769" y="1244"/>
              <a:ext cx="75" cy="38"/>
            </a:xfrm>
            <a:custGeom>
              <a:avLst/>
              <a:gdLst>
                <a:gd name="T0" fmla="*/ 71 w 75"/>
                <a:gd name="T1" fmla="*/ 0 h 38"/>
                <a:gd name="T2" fmla="*/ 0 w 75"/>
                <a:gd name="T3" fmla="*/ 31 h 38"/>
                <a:gd name="T4" fmla="*/ 0 w 75"/>
                <a:gd name="T5" fmla="*/ 35 h 38"/>
                <a:gd name="T6" fmla="*/ 3 w 75"/>
                <a:gd name="T7" fmla="*/ 37 h 38"/>
                <a:gd name="T8" fmla="*/ 74 w 75"/>
                <a:gd name="T9" fmla="*/ 6 h 38"/>
                <a:gd name="T10" fmla="*/ 74 w 75"/>
                <a:gd name="T11" fmla="*/ 3 h 38"/>
                <a:gd name="T12" fmla="*/ 71 w 75"/>
                <a:gd name="T13" fmla="*/ 0 h 38"/>
                <a:gd name="T14" fmla="*/ 0 60000 65536"/>
                <a:gd name="T15" fmla="*/ 0 60000 65536"/>
                <a:gd name="T16" fmla="*/ 0 60000 65536"/>
                <a:gd name="T17" fmla="*/ 0 60000 65536"/>
                <a:gd name="T18" fmla="*/ 0 60000 65536"/>
                <a:gd name="T19" fmla="*/ 0 60000 65536"/>
                <a:gd name="T20" fmla="*/ 0 60000 65536"/>
                <a:gd name="T21" fmla="*/ 0 w 75"/>
                <a:gd name="T22" fmla="*/ 0 h 38"/>
                <a:gd name="T23" fmla="*/ 75 w 7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018" name="Freeform 355"/>
            <p:cNvSpPr>
              <a:spLocks/>
            </p:cNvSpPr>
            <p:nvPr/>
          </p:nvSpPr>
          <p:spPr bwMode="auto">
            <a:xfrm>
              <a:off x="3813" y="1240"/>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nvGrpSpPr>
            <p:cNvPr id="66019" name="Group 356"/>
            <p:cNvGrpSpPr>
              <a:grpSpLocks/>
            </p:cNvGrpSpPr>
            <p:nvPr/>
          </p:nvGrpSpPr>
          <p:grpSpPr bwMode="auto">
            <a:xfrm>
              <a:off x="3777" y="1294"/>
              <a:ext cx="77" cy="42"/>
              <a:chOff x="3777" y="1294"/>
              <a:chExt cx="77" cy="42"/>
            </a:xfrm>
          </p:grpSpPr>
          <p:sp>
            <p:nvSpPr>
              <p:cNvPr id="66137" name="Freeform 357"/>
              <p:cNvSpPr>
                <a:spLocks/>
              </p:cNvSpPr>
              <p:nvPr/>
            </p:nvSpPr>
            <p:spPr bwMode="auto">
              <a:xfrm>
                <a:off x="3777" y="1297"/>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138" name="Line 358"/>
              <p:cNvSpPr>
                <a:spLocks noChangeShapeType="1"/>
              </p:cNvSpPr>
              <p:nvPr/>
            </p:nvSpPr>
            <p:spPr bwMode="auto">
              <a:xfrm flipH="1" flipV="1">
                <a:off x="3797" y="1321"/>
                <a:ext cx="12" cy="5"/>
              </a:xfrm>
              <a:prstGeom prst="line">
                <a:avLst/>
              </a:prstGeom>
              <a:noFill/>
              <a:ln w="12700">
                <a:solidFill>
                  <a:srgbClr val="000000"/>
                </a:solidFill>
                <a:round/>
                <a:headEnd/>
                <a:tailEnd/>
              </a:ln>
            </p:spPr>
            <p:txBody>
              <a:bodyPr wrap="none" anchor="ctr"/>
              <a:lstStyle/>
              <a:p>
                <a:endParaRPr lang="en-US"/>
              </a:p>
            </p:txBody>
          </p:sp>
          <p:sp>
            <p:nvSpPr>
              <p:cNvPr id="66139" name="Line 359"/>
              <p:cNvSpPr>
                <a:spLocks noChangeShapeType="1"/>
              </p:cNvSpPr>
              <p:nvPr/>
            </p:nvSpPr>
            <p:spPr bwMode="auto">
              <a:xfrm flipH="1" flipV="1">
                <a:off x="3811" y="1314"/>
                <a:ext cx="11" cy="6"/>
              </a:xfrm>
              <a:prstGeom prst="line">
                <a:avLst/>
              </a:prstGeom>
              <a:noFill/>
              <a:ln w="12700">
                <a:solidFill>
                  <a:srgbClr val="000000"/>
                </a:solidFill>
                <a:round/>
                <a:headEnd/>
                <a:tailEnd/>
              </a:ln>
            </p:spPr>
            <p:txBody>
              <a:bodyPr wrap="none" anchor="ctr"/>
              <a:lstStyle/>
              <a:p>
                <a:endParaRPr lang="en-US"/>
              </a:p>
            </p:txBody>
          </p:sp>
          <p:sp>
            <p:nvSpPr>
              <p:cNvPr id="66140" name="Line 360"/>
              <p:cNvSpPr>
                <a:spLocks noChangeShapeType="1"/>
              </p:cNvSpPr>
              <p:nvPr/>
            </p:nvSpPr>
            <p:spPr bwMode="auto">
              <a:xfrm flipH="1" flipV="1">
                <a:off x="3781" y="1327"/>
                <a:ext cx="12" cy="5"/>
              </a:xfrm>
              <a:prstGeom prst="line">
                <a:avLst/>
              </a:prstGeom>
              <a:noFill/>
              <a:ln w="12700">
                <a:solidFill>
                  <a:srgbClr val="000000"/>
                </a:solidFill>
                <a:round/>
                <a:headEnd/>
                <a:tailEnd/>
              </a:ln>
            </p:spPr>
            <p:txBody>
              <a:bodyPr wrap="none" anchor="ctr"/>
              <a:lstStyle/>
              <a:p>
                <a:endParaRPr lang="en-US"/>
              </a:p>
            </p:txBody>
          </p:sp>
          <p:sp>
            <p:nvSpPr>
              <p:cNvPr id="66141" name="Freeform 361"/>
              <p:cNvSpPr>
                <a:spLocks/>
              </p:cNvSpPr>
              <p:nvPr/>
            </p:nvSpPr>
            <p:spPr bwMode="auto">
              <a:xfrm>
                <a:off x="3821" y="1294"/>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sp>
          <p:nvSpPr>
            <p:cNvPr id="66020" name="Freeform 362"/>
            <p:cNvSpPr>
              <a:spLocks/>
            </p:cNvSpPr>
            <p:nvPr/>
          </p:nvSpPr>
          <p:spPr bwMode="auto">
            <a:xfrm>
              <a:off x="3721" y="1196"/>
              <a:ext cx="120" cy="169"/>
            </a:xfrm>
            <a:custGeom>
              <a:avLst/>
              <a:gdLst>
                <a:gd name="T0" fmla="*/ 110 w 120"/>
                <a:gd name="T1" fmla="*/ 57 h 169"/>
                <a:gd name="T2" fmla="*/ 103 w 120"/>
                <a:gd name="T3" fmla="*/ 41 h 169"/>
                <a:gd name="T4" fmla="*/ 93 w 120"/>
                <a:gd name="T5" fmla="*/ 27 h 169"/>
                <a:gd name="T6" fmla="*/ 82 w 120"/>
                <a:gd name="T7" fmla="*/ 16 h 169"/>
                <a:gd name="T8" fmla="*/ 70 w 120"/>
                <a:gd name="T9" fmla="*/ 7 h 169"/>
                <a:gd name="T10" fmla="*/ 58 w 120"/>
                <a:gd name="T11" fmla="*/ 2 h 169"/>
                <a:gd name="T12" fmla="*/ 46 w 120"/>
                <a:gd name="T13" fmla="*/ 0 h 169"/>
                <a:gd name="T14" fmla="*/ 34 w 120"/>
                <a:gd name="T15" fmla="*/ 2 h 169"/>
                <a:gd name="T16" fmla="*/ 24 w 120"/>
                <a:gd name="T17" fmla="*/ 8 h 169"/>
                <a:gd name="T18" fmla="*/ 14 w 120"/>
                <a:gd name="T19" fmla="*/ 17 h 169"/>
                <a:gd name="T20" fmla="*/ 7 w 120"/>
                <a:gd name="T21" fmla="*/ 29 h 169"/>
                <a:gd name="T22" fmla="*/ 2 w 120"/>
                <a:gd name="T23" fmla="*/ 43 h 169"/>
                <a:gd name="T24" fmla="*/ 0 w 120"/>
                <a:gd name="T25" fmla="*/ 59 h 169"/>
                <a:gd name="T26" fmla="*/ 1 w 120"/>
                <a:gd name="T27" fmla="*/ 76 h 169"/>
                <a:gd name="T28" fmla="*/ 4 w 120"/>
                <a:gd name="T29" fmla="*/ 94 h 169"/>
                <a:gd name="T30" fmla="*/ 9 w 120"/>
                <a:gd name="T31" fmla="*/ 111 h 169"/>
                <a:gd name="T32" fmla="*/ 16 w 120"/>
                <a:gd name="T33" fmla="*/ 127 h 169"/>
                <a:gd name="T34" fmla="*/ 26 w 120"/>
                <a:gd name="T35" fmla="*/ 141 h 169"/>
                <a:gd name="T36" fmla="*/ 37 w 120"/>
                <a:gd name="T37" fmla="*/ 152 h 169"/>
                <a:gd name="T38" fmla="*/ 49 w 120"/>
                <a:gd name="T39" fmla="*/ 161 h 169"/>
                <a:gd name="T40" fmla="*/ 61 w 120"/>
                <a:gd name="T41" fmla="*/ 166 h 169"/>
                <a:gd name="T42" fmla="*/ 73 w 120"/>
                <a:gd name="T43" fmla="*/ 168 h 169"/>
                <a:gd name="T44" fmla="*/ 85 w 120"/>
                <a:gd name="T45" fmla="*/ 166 h 169"/>
                <a:gd name="T46" fmla="*/ 95 w 120"/>
                <a:gd name="T47" fmla="*/ 160 h 169"/>
                <a:gd name="T48" fmla="*/ 105 w 120"/>
                <a:gd name="T49" fmla="*/ 151 h 169"/>
                <a:gd name="T50" fmla="*/ 112 w 120"/>
                <a:gd name="T51" fmla="*/ 139 h 169"/>
                <a:gd name="T52" fmla="*/ 117 w 120"/>
                <a:gd name="T53" fmla="*/ 125 h 169"/>
                <a:gd name="T54" fmla="*/ 119 w 120"/>
                <a:gd name="T55" fmla="*/ 109 h 169"/>
                <a:gd name="T56" fmla="*/ 118 w 120"/>
                <a:gd name="T57" fmla="*/ 92 h 169"/>
                <a:gd name="T58" fmla="*/ 115 w 120"/>
                <a:gd name="T59" fmla="*/ 74 h 169"/>
                <a:gd name="T60" fmla="*/ 112 w 120"/>
                <a:gd name="T61" fmla="*/ 75 h 169"/>
                <a:gd name="T62" fmla="*/ 115 w 120"/>
                <a:gd name="T63" fmla="*/ 92 h 169"/>
                <a:gd name="T64" fmla="*/ 116 w 120"/>
                <a:gd name="T65" fmla="*/ 106 h 169"/>
                <a:gd name="T66" fmla="*/ 113 w 120"/>
                <a:gd name="T67" fmla="*/ 124 h 169"/>
                <a:gd name="T68" fmla="*/ 109 w 120"/>
                <a:gd name="T69" fmla="*/ 138 h 169"/>
                <a:gd name="T70" fmla="*/ 102 w 120"/>
                <a:gd name="T71" fmla="*/ 149 h 169"/>
                <a:gd name="T72" fmla="*/ 93 w 120"/>
                <a:gd name="T73" fmla="*/ 157 h 169"/>
                <a:gd name="T74" fmla="*/ 84 w 120"/>
                <a:gd name="T75" fmla="*/ 163 h 169"/>
                <a:gd name="T76" fmla="*/ 73 w 120"/>
                <a:gd name="T77" fmla="*/ 165 h 169"/>
                <a:gd name="T78" fmla="*/ 62 w 120"/>
                <a:gd name="T79" fmla="*/ 163 h 169"/>
                <a:gd name="T80" fmla="*/ 50 w 120"/>
                <a:gd name="T81" fmla="*/ 158 h 169"/>
                <a:gd name="T82" fmla="*/ 39 w 120"/>
                <a:gd name="T83" fmla="*/ 150 h 169"/>
                <a:gd name="T84" fmla="*/ 28 w 120"/>
                <a:gd name="T85" fmla="*/ 139 h 169"/>
                <a:gd name="T86" fmla="*/ 19 w 120"/>
                <a:gd name="T87" fmla="*/ 125 h 169"/>
                <a:gd name="T88" fmla="*/ 12 w 120"/>
                <a:gd name="T89" fmla="*/ 110 h 169"/>
                <a:gd name="T90" fmla="*/ 7 w 120"/>
                <a:gd name="T91" fmla="*/ 93 h 169"/>
                <a:gd name="T92" fmla="*/ 4 w 120"/>
                <a:gd name="T93" fmla="*/ 76 h 169"/>
                <a:gd name="T94" fmla="*/ 3 w 120"/>
                <a:gd name="T95" fmla="*/ 62 h 169"/>
                <a:gd name="T96" fmla="*/ 6 w 120"/>
                <a:gd name="T97" fmla="*/ 44 h 169"/>
                <a:gd name="T98" fmla="*/ 10 w 120"/>
                <a:gd name="T99" fmla="*/ 30 h 169"/>
                <a:gd name="T100" fmla="*/ 17 w 120"/>
                <a:gd name="T101" fmla="*/ 19 h 169"/>
                <a:gd name="T102" fmla="*/ 26 w 120"/>
                <a:gd name="T103" fmla="*/ 11 h 169"/>
                <a:gd name="T104" fmla="*/ 35 w 120"/>
                <a:gd name="T105" fmla="*/ 5 h 169"/>
                <a:gd name="T106" fmla="*/ 46 w 120"/>
                <a:gd name="T107" fmla="*/ 3 h 169"/>
                <a:gd name="T108" fmla="*/ 57 w 120"/>
                <a:gd name="T109" fmla="*/ 5 h 169"/>
                <a:gd name="T110" fmla="*/ 69 w 120"/>
                <a:gd name="T111" fmla="*/ 10 h 169"/>
                <a:gd name="T112" fmla="*/ 80 w 120"/>
                <a:gd name="T113" fmla="*/ 18 h 169"/>
                <a:gd name="T114" fmla="*/ 91 w 120"/>
                <a:gd name="T115" fmla="*/ 29 h 169"/>
                <a:gd name="T116" fmla="*/ 100 w 120"/>
                <a:gd name="T117" fmla="*/ 43 h 169"/>
                <a:gd name="T118" fmla="*/ 107 w 120"/>
                <a:gd name="T119" fmla="*/ 58 h 169"/>
                <a:gd name="T120" fmla="*/ 114 w 120"/>
                <a:gd name="T121" fmla="*/ 68 h 1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169"/>
                <a:gd name="T185" fmla="*/ 120 w 120"/>
                <a:gd name="T186" fmla="*/ 169 h 16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p:spPr>
          <p:txBody>
            <a:bodyPr/>
            <a:lstStyle/>
            <a:p>
              <a:endParaRPr lang="en-US"/>
            </a:p>
          </p:txBody>
        </p:sp>
        <p:grpSp>
          <p:nvGrpSpPr>
            <p:cNvPr id="66021" name="Group 363"/>
            <p:cNvGrpSpPr>
              <a:grpSpLocks/>
            </p:cNvGrpSpPr>
            <p:nvPr/>
          </p:nvGrpSpPr>
          <p:grpSpPr bwMode="auto">
            <a:xfrm>
              <a:off x="3711" y="1322"/>
              <a:ext cx="78" cy="42"/>
              <a:chOff x="3711" y="1322"/>
              <a:chExt cx="78" cy="42"/>
            </a:xfrm>
          </p:grpSpPr>
          <p:sp>
            <p:nvSpPr>
              <p:cNvPr id="66132" name="Freeform 364"/>
              <p:cNvSpPr>
                <a:spLocks/>
              </p:cNvSpPr>
              <p:nvPr/>
            </p:nvSpPr>
            <p:spPr bwMode="auto">
              <a:xfrm>
                <a:off x="3711" y="1325"/>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133" name="Line 365"/>
              <p:cNvSpPr>
                <a:spLocks noChangeShapeType="1"/>
              </p:cNvSpPr>
              <p:nvPr/>
            </p:nvSpPr>
            <p:spPr bwMode="auto">
              <a:xfrm flipH="1" flipV="1">
                <a:off x="3731" y="1348"/>
                <a:ext cx="12" cy="5"/>
              </a:xfrm>
              <a:prstGeom prst="line">
                <a:avLst/>
              </a:prstGeom>
              <a:noFill/>
              <a:ln w="12700">
                <a:solidFill>
                  <a:srgbClr val="000000"/>
                </a:solidFill>
                <a:round/>
                <a:headEnd/>
                <a:tailEnd/>
              </a:ln>
            </p:spPr>
            <p:txBody>
              <a:bodyPr wrap="none" anchor="ctr"/>
              <a:lstStyle/>
              <a:p>
                <a:endParaRPr lang="en-US"/>
              </a:p>
            </p:txBody>
          </p:sp>
          <p:sp>
            <p:nvSpPr>
              <p:cNvPr id="66134" name="Line 366"/>
              <p:cNvSpPr>
                <a:spLocks noChangeShapeType="1"/>
              </p:cNvSpPr>
              <p:nvPr/>
            </p:nvSpPr>
            <p:spPr bwMode="auto">
              <a:xfrm flipH="1" flipV="1">
                <a:off x="3745" y="1342"/>
                <a:ext cx="12" cy="5"/>
              </a:xfrm>
              <a:prstGeom prst="line">
                <a:avLst/>
              </a:prstGeom>
              <a:noFill/>
              <a:ln w="12700">
                <a:solidFill>
                  <a:srgbClr val="000000"/>
                </a:solidFill>
                <a:round/>
                <a:headEnd/>
                <a:tailEnd/>
              </a:ln>
            </p:spPr>
            <p:txBody>
              <a:bodyPr wrap="none" anchor="ctr"/>
              <a:lstStyle/>
              <a:p>
                <a:endParaRPr lang="en-US"/>
              </a:p>
            </p:txBody>
          </p:sp>
          <p:sp>
            <p:nvSpPr>
              <p:cNvPr id="66135" name="Line 367"/>
              <p:cNvSpPr>
                <a:spLocks noChangeShapeType="1"/>
              </p:cNvSpPr>
              <p:nvPr/>
            </p:nvSpPr>
            <p:spPr bwMode="auto">
              <a:xfrm flipH="1" flipV="1">
                <a:off x="3715" y="1355"/>
                <a:ext cx="12" cy="5"/>
              </a:xfrm>
              <a:prstGeom prst="line">
                <a:avLst/>
              </a:prstGeom>
              <a:noFill/>
              <a:ln w="12700">
                <a:solidFill>
                  <a:srgbClr val="000000"/>
                </a:solidFill>
                <a:round/>
                <a:headEnd/>
                <a:tailEnd/>
              </a:ln>
            </p:spPr>
            <p:txBody>
              <a:bodyPr wrap="none" anchor="ctr"/>
              <a:lstStyle/>
              <a:p>
                <a:endParaRPr lang="en-US"/>
              </a:p>
            </p:txBody>
          </p:sp>
          <p:sp>
            <p:nvSpPr>
              <p:cNvPr id="66136" name="Freeform 368"/>
              <p:cNvSpPr>
                <a:spLocks/>
              </p:cNvSpPr>
              <p:nvPr/>
            </p:nvSpPr>
            <p:spPr bwMode="auto">
              <a:xfrm>
                <a:off x="3755" y="1322"/>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022" name="Group 369"/>
            <p:cNvGrpSpPr>
              <a:grpSpLocks/>
            </p:cNvGrpSpPr>
            <p:nvPr/>
          </p:nvGrpSpPr>
          <p:grpSpPr bwMode="auto">
            <a:xfrm>
              <a:off x="3703" y="1196"/>
              <a:ext cx="77" cy="41"/>
              <a:chOff x="3703" y="1196"/>
              <a:chExt cx="77" cy="41"/>
            </a:xfrm>
          </p:grpSpPr>
          <p:sp>
            <p:nvSpPr>
              <p:cNvPr id="66127" name="Freeform 370"/>
              <p:cNvSpPr>
                <a:spLocks/>
              </p:cNvSpPr>
              <p:nvPr/>
            </p:nvSpPr>
            <p:spPr bwMode="auto">
              <a:xfrm>
                <a:off x="3703" y="1199"/>
                <a:ext cx="75" cy="38"/>
              </a:xfrm>
              <a:custGeom>
                <a:avLst/>
                <a:gdLst>
                  <a:gd name="T0" fmla="*/ 71 w 75"/>
                  <a:gd name="T1" fmla="*/ 0 h 38"/>
                  <a:gd name="T2" fmla="*/ 0 w 75"/>
                  <a:gd name="T3" fmla="*/ 31 h 38"/>
                  <a:gd name="T4" fmla="*/ 0 w 75"/>
                  <a:gd name="T5" fmla="*/ 35 h 38"/>
                  <a:gd name="T6" fmla="*/ 3 w 75"/>
                  <a:gd name="T7" fmla="*/ 37 h 38"/>
                  <a:gd name="T8" fmla="*/ 74 w 75"/>
                  <a:gd name="T9" fmla="*/ 6 h 38"/>
                  <a:gd name="T10" fmla="*/ 73 w 75"/>
                  <a:gd name="T11" fmla="*/ 3 h 38"/>
                  <a:gd name="T12" fmla="*/ 71 w 75"/>
                  <a:gd name="T13" fmla="*/ 0 h 38"/>
                  <a:gd name="T14" fmla="*/ 0 60000 65536"/>
                  <a:gd name="T15" fmla="*/ 0 60000 65536"/>
                  <a:gd name="T16" fmla="*/ 0 60000 65536"/>
                  <a:gd name="T17" fmla="*/ 0 60000 65536"/>
                  <a:gd name="T18" fmla="*/ 0 60000 65536"/>
                  <a:gd name="T19" fmla="*/ 0 60000 65536"/>
                  <a:gd name="T20" fmla="*/ 0 60000 65536"/>
                  <a:gd name="T21" fmla="*/ 0 w 75"/>
                  <a:gd name="T22" fmla="*/ 0 h 38"/>
                  <a:gd name="T23" fmla="*/ 75 w 7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128" name="Line 371"/>
              <p:cNvSpPr>
                <a:spLocks noChangeShapeType="1"/>
              </p:cNvSpPr>
              <p:nvPr/>
            </p:nvSpPr>
            <p:spPr bwMode="auto">
              <a:xfrm flipH="1" flipV="1">
                <a:off x="3723" y="1222"/>
                <a:ext cx="11" cy="6"/>
              </a:xfrm>
              <a:prstGeom prst="line">
                <a:avLst/>
              </a:prstGeom>
              <a:noFill/>
              <a:ln w="12700">
                <a:solidFill>
                  <a:srgbClr val="000000"/>
                </a:solidFill>
                <a:round/>
                <a:headEnd/>
                <a:tailEnd/>
              </a:ln>
            </p:spPr>
            <p:txBody>
              <a:bodyPr wrap="none" anchor="ctr"/>
              <a:lstStyle/>
              <a:p>
                <a:endParaRPr lang="en-US"/>
              </a:p>
            </p:txBody>
          </p:sp>
          <p:sp>
            <p:nvSpPr>
              <p:cNvPr id="66129" name="Line 372"/>
              <p:cNvSpPr>
                <a:spLocks noChangeShapeType="1"/>
              </p:cNvSpPr>
              <p:nvPr/>
            </p:nvSpPr>
            <p:spPr bwMode="auto">
              <a:xfrm flipH="1" flipV="1">
                <a:off x="3737" y="1216"/>
                <a:ext cx="12" cy="4"/>
              </a:xfrm>
              <a:prstGeom prst="line">
                <a:avLst/>
              </a:prstGeom>
              <a:noFill/>
              <a:ln w="12700">
                <a:solidFill>
                  <a:srgbClr val="000000"/>
                </a:solidFill>
                <a:round/>
                <a:headEnd/>
                <a:tailEnd/>
              </a:ln>
            </p:spPr>
            <p:txBody>
              <a:bodyPr wrap="none" anchor="ctr"/>
              <a:lstStyle/>
              <a:p>
                <a:endParaRPr lang="en-US"/>
              </a:p>
            </p:txBody>
          </p:sp>
          <p:sp>
            <p:nvSpPr>
              <p:cNvPr id="66130" name="Line 373"/>
              <p:cNvSpPr>
                <a:spLocks noChangeShapeType="1"/>
              </p:cNvSpPr>
              <p:nvPr/>
            </p:nvSpPr>
            <p:spPr bwMode="auto">
              <a:xfrm flipH="1" flipV="1">
                <a:off x="3707" y="1228"/>
                <a:ext cx="12" cy="5"/>
              </a:xfrm>
              <a:prstGeom prst="line">
                <a:avLst/>
              </a:prstGeom>
              <a:noFill/>
              <a:ln w="12700">
                <a:solidFill>
                  <a:srgbClr val="000000"/>
                </a:solidFill>
                <a:round/>
                <a:headEnd/>
                <a:tailEnd/>
              </a:ln>
            </p:spPr>
            <p:txBody>
              <a:bodyPr wrap="none" anchor="ctr"/>
              <a:lstStyle/>
              <a:p>
                <a:endParaRPr lang="en-US"/>
              </a:p>
            </p:txBody>
          </p:sp>
          <p:sp>
            <p:nvSpPr>
              <p:cNvPr id="66131" name="Freeform 374"/>
              <p:cNvSpPr>
                <a:spLocks/>
              </p:cNvSpPr>
              <p:nvPr/>
            </p:nvSpPr>
            <p:spPr bwMode="auto">
              <a:xfrm>
                <a:off x="3747" y="1196"/>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023" name="Group 375"/>
            <p:cNvGrpSpPr>
              <a:grpSpLocks/>
            </p:cNvGrpSpPr>
            <p:nvPr/>
          </p:nvGrpSpPr>
          <p:grpSpPr bwMode="auto">
            <a:xfrm>
              <a:off x="3752" y="1336"/>
              <a:ext cx="78" cy="41"/>
              <a:chOff x="3752" y="1336"/>
              <a:chExt cx="78" cy="41"/>
            </a:xfrm>
          </p:grpSpPr>
          <p:sp>
            <p:nvSpPr>
              <p:cNvPr id="66122" name="Freeform 376"/>
              <p:cNvSpPr>
                <a:spLocks/>
              </p:cNvSpPr>
              <p:nvPr/>
            </p:nvSpPr>
            <p:spPr bwMode="auto">
              <a:xfrm>
                <a:off x="3752" y="1339"/>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123" name="Line 377"/>
              <p:cNvSpPr>
                <a:spLocks noChangeShapeType="1"/>
              </p:cNvSpPr>
              <p:nvPr/>
            </p:nvSpPr>
            <p:spPr bwMode="auto">
              <a:xfrm flipH="1" flipV="1">
                <a:off x="3772" y="1362"/>
                <a:ext cx="12" cy="6"/>
              </a:xfrm>
              <a:prstGeom prst="line">
                <a:avLst/>
              </a:prstGeom>
              <a:noFill/>
              <a:ln w="12700">
                <a:solidFill>
                  <a:srgbClr val="000000"/>
                </a:solidFill>
                <a:round/>
                <a:headEnd/>
                <a:tailEnd/>
              </a:ln>
            </p:spPr>
            <p:txBody>
              <a:bodyPr wrap="none" anchor="ctr"/>
              <a:lstStyle/>
              <a:p>
                <a:endParaRPr lang="en-US"/>
              </a:p>
            </p:txBody>
          </p:sp>
          <p:sp>
            <p:nvSpPr>
              <p:cNvPr id="66124" name="Line 378"/>
              <p:cNvSpPr>
                <a:spLocks noChangeShapeType="1"/>
              </p:cNvSpPr>
              <p:nvPr/>
            </p:nvSpPr>
            <p:spPr bwMode="auto">
              <a:xfrm flipH="1" flipV="1">
                <a:off x="3786" y="1356"/>
                <a:ext cx="12" cy="4"/>
              </a:xfrm>
              <a:prstGeom prst="line">
                <a:avLst/>
              </a:prstGeom>
              <a:noFill/>
              <a:ln w="12700">
                <a:solidFill>
                  <a:srgbClr val="000000"/>
                </a:solidFill>
                <a:round/>
                <a:headEnd/>
                <a:tailEnd/>
              </a:ln>
            </p:spPr>
            <p:txBody>
              <a:bodyPr wrap="none" anchor="ctr"/>
              <a:lstStyle/>
              <a:p>
                <a:endParaRPr lang="en-US"/>
              </a:p>
            </p:txBody>
          </p:sp>
          <p:sp>
            <p:nvSpPr>
              <p:cNvPr id="66125" name="Line 379"/>
              <p:cNvSpPr>
                <a:spLocks noChangeShapeType="1"/>
              </p:cNvSpPr>
              <p:nvPr/>
            </p:nvSpPr>
            <p:spPr bwMode="auto">
              <a:xfrm flipH="1" flipV="1">
                <a:off x="3757" y="1368"/>
                <a:ext cx="11" cy="5"/>
              </a:xfrm>
              <a:prstGeom prst="line">
                <a:avLst/>
              </a:prstGeom>
              <a:noFill/>
              <a:ln w="12700">
                <a:solidFill>
                  <a:srgbClr val="000000"/>
                </a:solidFill>
                <a:round/>
                <a:headEnd/>
                <a:tailEnd/>
              </a:ln>
            </p:spPr>
            <p:txBody>
              <a:bodyPr wrap="none" anchor="ctr"/>
              <a:lstStyle/>
              <a:p>
                <a:endParaRPr lang="en-US"/>
              </a:p>
            </p:txBody>
          </p:sp>
          <p:sp>
            <p:nvSpPr>
              <p:cNvPr id="66126" name="Freeform 380"/>
              <p:cNvSpPr>
                <a:spLocks/>
              </p:cNvSpPr>
              <p:nvPr/>
            </p:nvSpPr>
            <p:spPr bwMode="auto">
              <a:xfrm>
                <a:off x="3796" y="1336"/>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024" name="Group 381"/>
            <p:cNvGrpSpPr>
              <a:grpSpLocks/>
            </p:cNvGrpSpPr>
            <p:nvPr/>
          </p:nvGrpSpPr>
          <p:grpSpPr bwMode="auto">
            <a:xfrm>
              <a:off x="3680" y="1247"/>
              <a:ext cx="77" cy="42"/>
              <a:chOff x="3680" y="1247"/>
              <a:chExt cx="77" cy="42"/>
            </a:xfrm>
          </p:grpSpPr>
          <p:sp>
            <p:nvSpPr>
              <p:cNvPr id="66117" name="Freeform 382"/>
              <p:cNvSpPr>
                <a:spLocks/>
              </p:cNvSpPr>
              <p:nvPr/>
            </p:nvSpPr>
            <p:spPr bwMode="auto">
              <a:xfrm>
                <a:off x="3680" y="1250"/>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118" name="Line 383"/>
              <p:cNvSpPr>
                <a:spLocks noChangeShapeType="1"/>
              </p:cNvSpPr>
              <p:nvPr/>
            </p:nvSpPr>
            <p:spPr bwMode="auto">
              <a:xfrm flipH="1" flipV="1">
                <a:off x="3700" y="1273"/>
                <a:ext cx="11" cy="5"/>
              </a:xfrm>
              <a:prstGeom prst="line">
                <a:avLst/>
              </a:prstGeom>
              <a:noFill/>
              <a:ln w="12700">
                <a:solidFill>
                  <a:srgbClr val="000000"/>
                </a:solidFill>
                <a:round/>
                <a:headEnd/>
                <a:tailEnd/>
              </a:ln>
            </p:spPr>
            <p:txBody>
              <a:bodyPr wrap="none" anchor="ctr"/>
              <a:lstStyle/>
              <a:p>
                <a:endParaRPr lang="en-US"/>
              </a:p>
            </p:txBody>
          </p:sp>
          <p:sp>
            <p:nvSpPr>
              <p:cNvPr id="66119" name="Line 384"/>
              <p:cNvSpPr>
                <a:spLocks noChangeShapeType="1"/>
              </p:cNvSpPr>
              <p:nvPr/>
            </p:nvSpPr>
            <p:spPr bwMode="auto">
              <a:xfrm flipH="1" flipV="1">
                <a:off x="3714" y="1267"/>
                <a:ext cx="11" cy="5"/>
              </a:xfrm>
              <a:prstGeom prst="line">
                <a:avLst/>
              </a:prstGeom>
              <a:noFill/>
              <a:ln w="12700">
                <a:solidFill>
                  <a:srgbClr val="000000"/>
                </a:solidFill>
                <a:round/>
                <a:headEnd/>
                <a:tailEnd/>
              </a:ln>
            </p:spPr>
            <p:txBody>
              <a:bodyPr wrap="none" anchor="ctr"/>
              <a:lstStyle/>
              <a:p>
                <a:endParaRPr lang="en-US"/>
              </a:p>
            </p:txBody>
          </p:sp>
          <p:sp>
            <p:nvSpPr>
              <p:cNvPr id="66120" name="Line 385"/>
              <p:cNvSpPr>
                <a:spLocks noChangeShapeType="1"/>
              </p:cNvSpPr>
              <p:nvPr/>
            </p:nvSpPr>
            <p:spPr bwMode="auto">
              <a:xfrm flipH="1" flipV="1">
                <a:off x="3684" y="1280"/>
                <a:ext cx="12" cy="4"/>
              </a:xfrm>
              <a:prstGeom prst="line">
                <a:avLst/>
              </a:prstGeom>
              <a:noFill/>
              <a:ln w="12700">
                <a:solidFill>
                  <a:srgbClr val="000000"/>
                </a:solidFill>
                <a:round/>
                <a:headEnd/>
                <a:tailEnd/>
              </a:ln>
            </p:spPr>
            <p:txBody>
              <a:bodyPr wrap="none" anchor="ctr"/>
              <a:lstStyle/>
              <a:p>
                <a:endParaRPr lang="en-US"/>
              </a:p>
            </p:txBody>
          </p:sp>
          <p:sp>
            <p:nvSpPr>
              <p:cNvPr id="66121" name="Freeform 386"/>
              <p:cNvSpPr>
                <a:spLocks/>
              </p:cNvSpPr>
              <p:nvPr/>
            </p:nvSpPr>
            <p:spPr bwMode="auto">
              <a:xfrm>
                <a:off x="3724" y="1247"/>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025" name="Group 387"/>
            <p:cNvGrpSpPr>
              <a:grpSpLocks/>
            </p:cNvGrpSpPr>
            <p:nvPr/>
          </p:nvGrpSpPr>
          <p:grpSpPr bwMode="auto">
            <a:xfrm>
              <a:off x="3685" y="1286"/>
              <a:ext cx="78" cy="42"/>
              <a:chOff x="3685" y="1286"/>
              <a:chExt cx="78" cy="42"/>
            </a:xfrm>
          </p:grpSpPr>
          <p:sp>
            <p:nvSpPr>
              <p:cNvPr id="66112" name="Freeform 388"/>
              <p:cNvSpPr>
                <a:spLocks/>
              </p:cNvSpPr>
              <p:nvPr/>
            </p:nvSpPr>
            <p:spPr bwMode="auto">
              <a:xfrm>
                <a:off x="3685" y="1289"/>
                <a:ext cx="77" cy="39"/>
              </a:xfrm>
              <a:custGeom>
                <a:avLst/>
                <a:gdLst>
                  <a:gd name="T0" fmla="*/ 73 w 77"/>
                  <a:gd name="T1" fmla="*/ 0 h 39"/>
                  <a:gd name="T2" fmla="*/ 0 w 77"/>
                  <a:gd name="T3" fmla="*/ 32 h 39"/>
                  <a:gd name="T4" fmla="*/ 0 w 77"/>
                  <a:gd name="T5" fmla="*/ 36 h 39"/>
                  <a:gd name="T6" fmla="*/ 3 w 77"/>
                  <a:gd name="T7" fmla="*/ 38 h 39"/>
                  <a:gd name="T8" fmla="*/ 76 w 77"/>
                  <a:gd name="T9" fmla="*/ 7 h 39"/>
                  <a:gd name="T10" fmla="*/ 76 w 77"/>
                  <a:gd name="T11" fmla="*/ 3 h 39"/>
                  <a:gd name="T12" fmla="*/ 73 w 77"/>
                  <a:gd name="T13" fmla="*/ 0 h 39"/>
                  <a:gd name="T14" fmla="*/ 0 60000 65536"/>
                  <a:gd name="T15" fmla="*/ 0 60000 65536"/>
                  <a:gd name="T16" fmla="*/ 0 60000 65536"/>
                  <a:gd name="T17" fmla="*/ 0 60000 65536"/>
                  <a:gd name="T18" fmla="*/ 0 60000 65536"/>
                  <a:gd name="T19" fmla="*/ 0 60000 65536"/>
                  <a:gd name="T20" fmla="*/ 0 60000 65536"/>
                  <a:gd name="T21" fmla="*/ 0 w 77"/>
                  <a:gd name="T22" fmla="*/ 0 h 39"/>
                  <a:gd name="T23" fmla="*/ 77 w 7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113" name="Line 389"/>
              <p:cNvSpPr>
                <a:spLocks noChangeShapeType="1"/>
              </p:cNvSpPr>
              <p:nvPr/>
            </p:nvSpPr>
            <p:spPr bwMode="auto">
              <a:xfrm flipH="1" flipV="1">
                <a:off x="3705" y="1312"/>
                <a:ext cx="12" cy="5"/>
              </a:xfrm>
              <a:prstGeom prst="line">
                <a:avLst/>
              </a:prstGeom>
              <a:noFill/>
              <a:ln w="12700">
                <a:solidFill>
                  <a:srgbClr val="000000"/>
                </a:solidFill>
                <a:round/>
                <a:headEnd/>
                <a:tailEnd/>
              </a:ln>
            </p:spPr>
            <p:txBody>
              <a:bodyPr wrap="none" anchor="ctr"/>
              <a:lstStyle/>
              <a:p>
                <a:endParaRPr lang="en-US"/>
              </a:p>
            </p:txBody>
          </p:sp>
          <p:sp>
            <p:nvSpPr>
              <p:cNvPr id="66114" name="Line 390"/>
              <p:cNvSpPr>
                <a:spLocks noChangeShapeType="1"/>
              </p:cNvSpPr>
              <p:nvPr/>
            </p:nvSpPr>
            <p:spPr bwMode="auto">
              <a:xfrm flipH="1" flipV="1">
                <a:off x="3720" y="1306"/>
                <a:ext cx="12" cy="5"/>
              </a:xfrm>
              <a:prstGeom prst="line">
                <a:avLst/>
              </a:prstGeom>
              <a:noFill/>
              <a:ln w="12700">
                <a:solidFill>
                  <a:srgbClr val="000000"/>
                </a:solidFill>
                <a:round/>
                <a:headEnd/>
                <a:tailEnd/>
              </a:ln>
            </p:spPr>
            <p:txBody>
              <a:bodyPr wrap="none" anchor="ctr"/>
              <a:lstStyle/>
              <a:p>
                <a:endParaRPr lang="en-US"/>
              </a:p>
            </p:txBody>
          </p:sp>
          <p:sp>
            <p:nvSpPr>
              <p:cNvPr id="66115" name="Line 391"/>
              <p:cNvSpPr>
                <a:spLocks noChangeShapeType="1"/>
              </p:cNvSpPr>
              <p:nvPr/>
            </p:nvSpPr>
            <p:spPr bwMode="auto">
              <a:xfrm flipH="1" flipV="1">
                <a:off x="3690" y="1319"/>
                <a:ext cx="11" cy="5"/>
              </a:xfrm>
              <a:prstGeom prst="line">
                <a:avLst/>
              </a:prstGeom>
              <a:noFill/>
              <a:ln w="12700">
                <a:solidFill>
                  <a:srgbClr val="000000"/>
                </a:solidFill>
                <a:round/>
                <a:headEnd/>
                <a:tailEnd/>
              </a:ln>
            </p:spPr>
            <p:txBody>
              <a:bodyPr wrap="none" anchor="ctr"/>
              <a:lstStyle/>
              <a:p>
                <a:endParaRPr lang="en-US"/>
              </a:p>
            </p:txBody>
          </p:sp>
          <p:sp>
            <p:nvSpPr>
              <p:cNvPr id="66116" name="Freeform 392"/>
              <p:cNvSpPr>
                <a:spLocks/>
              </p:cNvSpPr>
              <p:nvPr/>
            </p:nvSpPr>
            <p:spPr bwMode="auto">
              <a:xfrm>
                <a:off x="3729" y="1286"/>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026" name="Group 393"/>
            <p:cNvGrpSpPr>
              <a:grpSpLocks/>
            </p:cNvGrpSpPr>
            <p:nvPr/>
          </p:nvGrpSpPr>
          <p:grpSpPr bwMode="auto">
            <a:xfrm>
              <a:off x="3707" y="1254"/>
              <a:ext cx="78" cy="42"/>
              <a:chOff x="3707" y="1254"/>
              <a:chExt cx="78" cy="42"/>
            </a:xfrm>
          </p:grpSpPr>
          <p:sp>
            <p:nvSpPr>
              <p:cNvPr id="66107" name="Freeform 394"/>
              <p:cNvSpPr>
                <a:spLocks/>
              </p:cNvSpPr>
              <p:nvPr/>
            </p:nvSpPr>
            <p:spPr bwMode="auto">
              <a:xfrm>
                <a:off x="3707" y="1257"/>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108" name="Line 395"/>
              <p:cNvSpPr>
                <a:spLocks noChangeShapeType="1"/>
              </p:cNvSpPr>
              <p:nvPr/>
            </p:nvSpPr>
            <p:spPr bwMode="auto">
              <a:xfrm flipH="1" flipV="1">
                <a:off x="3727" y="1280"/>
                <a:ext cx="12" cy="5"/>
              </a:xfrm>
              <a:prstGeom prst="line">
                <a:avLst/>
              </a:prstGeom>
              <a:noFill/>
              <a:ln w="12700">
                <a:solidFill>
                  <a:srgbClr val="000000"/>
                </a:solidFill>
                <a:round/>
                <a:headEnd/>
                <a:tailEnd/>
              </a:ln>
            </p:spPr>
            <p:txBody>
              <a:bodyPr wrap="none" anchor="ctr"/>
              <a:lstStyle/>
              <a:p>
                <a:endParaRPr lang="en-US"/>
              </a:p>
            </p:txBody>
          </p:sp>
          <p:sp>
            <p:nvSpPr>
              <p:cNvPr id="66109" name="Line 396"/>
              <p:cNvSpPr>
                <a:spLocks noChangeShapeType="1"/>
              </p:cNvSpPr>
              <p:nvPr/>
            </p:nvSpPr>
            <p:spPr bwMode="auto">
              <a:xfrm flipH="1" flipV="1">
                <a:off x="3741" y="1274"/>
                <a:ext cx="12" cy="5"/>
              </a:xfrm>
              <a:prstGeom prst="line">
                <a:avLst/>
              </a:prstGeom>
              <a:noFill/>
              <a:ln w="12700">
                <a:solidFill>
                  <a:srgbClr val="000000"/>
                </a:solidFill>
                <a:round/>
                <a:headEnd/>
                <a:tailEnd/>
              </a:ln>
            </p:spPr>
            <p:txBody>
              <a:bodyPr wrap="none" anchor="ctr"/>
              <a:lstStyle/>
              <a:p>
                <a:endParaRPr lang="en-US"/>
              </a:p>
            </p:txBody>
          </p:sp>
          <p:sp>
            <p:nvSpPr>
              <p:cNvPr id="66110" name="Line 397"/>
              <p:cNvSpPr>
                <a:spLocks noChangeShapeType="1"/>
              </p:cNvSpPr>
              <p:nvPr/>
            </p:nvSpPr>
            <p:spPr bwMode="auto">
              <a:xfrm flipH="1" flipV="1">
                <a:off x="3711" y="1287"/>
                <a:ext cx="12" cy="5"/>
              </a:xfrm>
              <a:prstGeom prst="line">
                <a:avLst/>
              </a:prstGeom>
              <a:noFill/>
              <a:ln w="12700">
                <a:solidFill>
                  <a:srgbClr val="000000"/>
                </a:solidFill>
                <a:round/>
                <a:headEnd/>
                <a:tailEnd/>
              </a:ln>
            </p:spPr>
            <p:txBody>
              <a:bodyPr wrap="none" anchor="ctr"/>
              <a:lstStyle/>
              <a:p>
                <a:endParaRPr lang="en-US"/>
              </a:p>
            </p:txBody>
          </p:sp>
          <p:sp>
            <p:nvSpPr>
              <p:cNvPr id="66111" name="Freeform 398"/>
              <p:cNvSpPr>
                <a:spLocks/>
              </p:cNvSpPr>
              <p:nvPr/>
            </p:nvSpPr>
            <p:spPr bwMode="auto">
              <a:xfrm>
                <a:off x="3751" y="1254"/>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027" name="Group 399"/>
            <p:cNvGrpSpPr>
              <a:grpSpLocks/>
            </p:cNvGrpSpPr>
            <p:nvPr/>
          </p:nvGrpSpPr>
          <p:grpSpPr bwMode="auto">
            <a:xfrm>
              <a:off x="3709" y="1290"/>
              <a:ext cx="77" cy="42"/>
              <a:chOff x="3709" y="1290"/>
              <a:chExt cx="77" cy="42"/>
            </a:xfrm>
          </p:grpSpPr>
          <p:sp>
            <p:nvSpPr>
              <p:cNvPr id="66102" name="Freeform 400"/>
              <p:cNvSpPr>
                <a:spLocks/>
              </p:cNvSpPr>
              <p:nvPr/>
            </p:nvSpPr>
            <p:spPr bwMode="auto">
              <a:xfrm>
                <a:off x="3709" y="1293"/>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103" name="Line 401"/>
              <p:cNvSpPr>
                <a:spLocks noChangeShapeType="1"/>
              </p:cNvSpPr>
              <p:nvPr/>
            </p:nvSpPr>
            <p:spPr bwMode="auto">
              <a:xfrm flipH="1" flipV="1">
                <a:off x="3729" y="1316"/>
                <a:ext cx="12" cy="5"/>
              </a:xfrm>
              <a:prstGeom prst="line">
                <a:avLst/>
              </a:prstGeom>
              <a:noFill/>
              <a:ln w="12700">
                <a:solidFill>
                  <a:srgbClr val="000000"/>
                </a:solidFill>
                <a:round/>
                <a:headEnd/>
                <a:tailEnd/>
              </a:ln>
            </p:spPr>
            <p:txBody>
              <a:bodyPr wrap="none" anchor="ctr"/>
              <a:lstStyle/>
              <a:p>
                <a:endParaRPr lang="en-US"/>
              </a:p>
            </p:txBody>
          </p:sp>
          <p:sp>
            <p:nvSpPr>
              <p:cNvPr id="66104" name="Line 402"/>
              <p:cNvSpPr>
                <a:spLocks noChangeShapeType="1"/>
              </p:cNvSpPr>
              <p:nvPr/>
            </p:nvSpPr>
            <p:spPr bwMode="auto">
              <a:xfrm flipH="1" flipV="1">
                <a:off x="3743" y="1310"/>
                <a:ext cx="11" cy="5"/>
              </a:xfrm>
              <a:prstGeom prst="line">
                <a:avLst/>
              </a:prstGeom>
              <a:noFill/>
              <a:ln w="12700">
                <a:solidFill>
                  <a:srgbClr val="000000"/>
                </a:solidFill>
                <a:round/>
                <a:headEnd/>
                <a:tailEnd/>
              </a:ln>
            </p:spPr>
            <p:txBody>
              <a:bodyPr wrap="none" anchor="ctr"/>
              <a:lstStyle/>
              <a:p>
                <a:endParaRPr lang="en-US"/>
              </a:p>
            </p:txBody>
          </p:sp>
          <p:sp>
            <p:nvSpPr>
              <p:cNvPr id="66105" name="Line 403"/>
              <p:cNvSpPr>
                <a:spLocks noChangeShapeType="1"/>
              </p:cNvSpPr>
              <p:nvPr/>
            </p:nvSpPr>
            <p:spPr bwMode="auto">
              <a:xfrm flipH="1" flipV="1">
                <a:off x="3713" y="1323"/>
                <a:ext cx="12" cy="5"/>
              </a:xfrm>
              <a:prstGeom prst="line">
                <a:avLst/>
              </a:prstGeom>
              <a:noFill/>
              <a:ln w="12700">
                <a:solidFill>
                  <a:srgbClr val="000000"/>
                </a:solidFill>
                <a:round/>
                <a:headEnd/>
                <a:tailEnd/>
              </a:ln>
            </p:spPr>
            <p:txBody>
              <a:bodyPr wrap="none" anchor="ctr"/>
              <a:lstStyle/>
              <a:p>
                <a:endParaRPr lang="en-US"/>
              </a:p>
            </p:txBody>
          </p:sp>
          <p:sp>
            <p:nvSpPr>
              <p:cNvPr id="66106" name="Freeform 404"/>
              <p:cNvSpPr>
                <a:spLocks/>
              </p:cNvSpPr>
              <p:nvPr/>
            </p:nvSpPr>
            <p:spPr bwMode="auto">
              <a:xfrm>
                <a:off x="3753" y="1290"/>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028" name="Group 405"/>
            <p:cNvGrpSpPr>
              <a:grpSpLocks/>
            </p:cNvGrpSpPr>
            <p:nvPr/>
          </p:nvGrpSpPr>
          <p:grpSpPr bwMode="auto">
            <a:xfrm>
              <a:off x="3737" y="1281"/>
              <a:ext cx="77" cy="42"/>
              <a:chOff x="3737" y="1281"/>
              <a:chExt cx="77" cy="42"/>
            </a:xfrm>
          </p:grpSpPr>
          <p:sp>
            <p:nvSpPr>
              <p:cNvPr id="66097" name="Freeform 406"/>
              <p:cNvSpPr>
                <a:spLocks/>
              </p:cNvSpPr>
              <p:nvPr/>
            </p:nvSpPr>
            <p:spPr bwMode="auto">
              <a:xfrm>
                <a:off x="3737" y="1284"/>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098" name="Line 407"/>
              <p:cNvSpPr>
                <a:spLocks noChangeShapeType="1"/>
              </p:cNvSpPr>
              <p:nvPr/>
            </p:nvSpPr>
            <p:spPr bwMode="auto">
              <a:xfrm flipH="1" flipV="1">
                <a:off x="3757" y="1308"/>
                <a:ext cx="12" cy="5"/>
              </a:xfrm>
              <a:prstGeom prst="line">
                <a:avLst/>
              </a:prstGeom>
              <a:noFill/>
              <a:ln w="12700">
                <a:solidFill>
                  <a:srgbClr val="000000"/>
                </a:solidFill>
                <a:round/>
                <a:headEnd/>
                <a:tailEnd/>
              </a:ln>
            </p:spPr>
            <p:txBody>
              <a:bodyPr wrap="none" anchor="ctr"/>
              <a:lstStyle/>
              <a:p>
                <a:endParaRPr lang="en-US"/>
              </a:p>
            </p:txBody>
          </p:sp>
          <p:sp>
            <p:nvSpPr>
              <p:cNvPr id="66099" name="Line 408"/>
              <p:cNvSpPr>
                <a:spLocks noChangeShapeType="1"/>
              </p:cNvSpPr>
              <p:nvPr/>
            </p:nvSpPr>
            <p:spPr bwMode="auto">
              <a:xfrm flipH="1" flipV="1">
                <a:off x="3771" y="1301"/>
                <a:ext cx="12" cy="6"/>
              </a:xfrm>
              <a:prstGeom prst="line">
                <a:avLst/>
              </a:prstGeom>
              <a:noFill/>
              <a:ln w="12700">
                <a:solidFill>
                  <a:srgbClr val="000000"/>
                </a:solidFill>
                <a:round/>
                <a:headEnd/>
                <a:tailEnd/>
              </a:ln>
            </p:spPr>
            <p:txBody>
              <a:bodyPr wrap="none" anchor="ctr"/>
              <a:lstStyle/>
              <a:p>
                <a:endParaRPr lang="en-US"/>
              </a:p>
            </p:txBody>
          </p:sp>
          <p:sp>
            <p:nvSpPr>
              <p:cNvPr id="66100" name="Line 409"/>
              <p:cNvSpPr>
                <a:spLocks noChangeShapeType="1"/>
              </p:cNvSpPr>
              <p:nvPr/>
            </p:nvSpPr>
            <p:spPr bwMode="auto">
              <a:xfrm flipH="1" flipV="1">
                <a:off x="3741" y="1314"/>
                <a:ext cx="12" cy="6"/>
              </a:xfrm>
              <a:prstGeom prst="line">
                <a:avLst/>
              </a:prstGeom>
              <a:noFill/>
              <a:ln w="12700">
                <a:solidFill>
                  <a:srgbClr val="000000"/>
                </a:solidFill>
                <a:round/>
                <a:headEnd/>
                <a:tailEnd/>
              </a:ln>
            </p:spPr>
            <p:txBody>
              <a:bodyPr wrap="none" anchor="ctr"/>
              <a:lstStyle/>
              <a:p>
                <a:endParaRPr lang="en-US"/>
              </a:p>
            </p:txBody>
          </p:sp>
          <p:sp>
            <p:nvSpPr>
              <p:cNvPr id="66101" name="Freeform 410"/>
              <p:cNvSpPr>
                <a:spLocks/>
              </p:cNvSpPr>
              <p:nvPr/>
            </p:nvSpPr>
            <p:spPr bwMode="auto">
              <a:xfrm>
                <a:off x="3781" y="1281"/>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029" name="Group 411"/>
            <p:cNvGrpSpPr>
              <a:grpSpLocks/>
            </p:cNvGrpSpPr>
            <p:nvPr/>
          </p:nvGrpSpPr>
          <p:grpSpPr bwMode="auto">
            <a:xfrm>
              <a:off x="3726" y="1252"/>
              <a:ext cx="77" cy="41"/>
              <a:chOff x="3726" y="1252"/>
              <a:chExt cx="77" cy="41"/>
            </a:xfrm>
          </p:grpSpPr>
          <p:sp>
            <p:nvSpPr>
              <p:cNvPr id="66092" name="Freeform 412"/>
              <p:cNvSpPr>
                <a:spLocks/>
              </p:cNvSpPr>
              <p:nvPr/>
            </p:nvSpPr>
            <p:spPr bwMode="auto">
              <a:xfrm>
                <a:off x="3726" y="1255"/>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093" name="Line 413"/>
              <p:cNvSpPr>
                <a:spLocks noChangeShapeType="1"/>
              </p:cNvSpPr>
              <p:nvPr/>
            </p:nvSpPr>
            <p:spPr bwMode="auto">
              <a:xfrm flipH="1" flipV="1">
                <a:off x="3746" y="1278"/>
                <a:ext cx="11" cy="5"/>
              </a:xfrm>
              <a:prstGeom prst="line">
                <a:avLst/>
              </a:prstGeom>
              <a:noFill/>
              <a:ln w="12700">
                <a:solidFill>
                  <a:srgbClr val="000000"/>
                </a:solidFill>
                <a:round/>
                <a:headEnd/>
                <a:tailEnd/>
              </a:ln>
            </p:spPr>
            <p:txBody>
              <a:bodyPr wrap="none" anchor="ctr"/>
              <a:lstStyle/>
              <a:p>
                <a:endParaRPr lang="en-US"/>
              </a:p>
            </p:txBody>
          </p:sp>
          <p:sp>
            <p:nvSpPr>
              <p:cNvPr id="66094" name="Line 414"/>
              <p:cNvSpPr>
                <a:spLocks noChangeShapeType="1"/>
              </p:cNvSpPr>
              <p:nvPr/>
            </p:nvSpPr>
            <p:spPr bwMode="auto">
              <a:xfrm flipH="1" flipV="1">
                <a:off x="3760" y="1272"/>
                <a:ext cx="12" cy="4"/>
              </a:xfrm>
              <a:prstGeom prst="line">
                <a:avLst/>
              </a:prstGeom>
              <a:noFill/>
              <a:ln w="12700">
                <a:solidFill>
                  <a:srgbClr val="000000"/>
                </a:solidFill>
                <a:round/>
                <a:headEnd/>
                <a:tailEnd/>
              </a:ln>
            </p:spPr>
            <p:txBody>
              <a:bodyPr wrap="none" anchor="ctr"/>
              <a:lstStyle/>
              <a:p>
                <a:endParaRPr lang="en-US"/>
              </a:p>
            </p:txBody>
          </p:sp>
          <p:sp>
            <p:nvSpPr>
              <p:cNvPr id="66095" name="Line 415"/>
              <p:cNvSpPr>
                <a:spLocks noChangeShapeType="1"/>
              </p:cNvSpPr>
              <p:nvPr/>
            </p:nvSpPr>
            <p:spPr bwMode="auto">
              <a:xfrm flipH="1" flipV="1">
                <a:off x="3730" y="1284"/>
                <a:ext cx="12" cy="5"/>
              </a:xfrm>
              <a:prstGeom prst="line">
                <a:avLst/>
              </a:prstGeom>
              <a:noFill/>
              <a:ln w="12700">
                <a:solidFill>
                  <a:srgbClr val="000000"/>
                </a:solidFill>
                <a:round/>
                <a:headEnd/>
                <a:tailEnd/>
              </a:ln>
            </p:spPr>
            <p:txBody>
              <a:bodyPr wrap="none" anchor="ctr"/>
              <a:lstStyle/>
              <a:p>
                <a:endParaRPr lang="en-US"/>
              </a:p>
            </p:txBody>
          </p:sp>
          <p:sp>
            <p:nvSpPr>
              <p:cNvPr id="66096" name="Freeform 416"/>
              <p:cNvSpPr>
                <a:spLocks/>
              </p:cNvSpPr>
              <p:nvPr/>
            </p:nvSpPr>
            <p:spPr bwMode="auto">
              <a:xfrm>
                <a:off x="3770" y="1252"/>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sp>
          <p:nvSpPr>
            <p:cNvPr id="66030" name="Line 417"/>
            <p:cNvSpPr>
              <a:spLocks noChangeShapeType="1"/>
            </p:cNvSpPr>
            <p:nvPr/>
          </p:nvSpPr>
          <p:spPr bwMode="auto">
            <a:xfrm flipV="1">
              <a:off x="3847" y="1302"/>
              <a:ext cx="7" cy="7"/>
            </a:xfrm>
            <a:prstGeom prst="line">
              <a:avLst/>
            </a:prstGeom>
            <a:noFill/>
            <a:ln w="25400">
              <a:solidFill>
                <a:srgbClr val="808080"/>
              </a:solidFill>
              <a:round/>
              <a:headEnd/>
              <a:tailEnd/>
            </a:ln>
          </p:spPr>
          <p:txBody>
            <a:bodyPr wrap="none" anchor="ctr"/>
            <a:lstStyle/>
            <a:p>
              <a:endParaRPr lang="en-US"/>
            </a:p>
          </p:txBody>
        </p:sp>
        <p:sp>
          <p:nvSpPr>
            <p:cNvPr id="66031" name="Line 418"/>
            <p:cNvSpPr>
              <a:spLocks noChangeShapeType="1"/>
            </p:cNvSpPr>
            <p:nvPr/>
          </p:nvSpPr>
          <p:spPr bwMode="auto">
            <a:xfrm flipV="1">
              <a:off x="3827" y="1225"/>
              <a:ext cx="10" cy="7"/>
            </a:xfrm>
            <a:prstGeom prst="line">
              <a:avLst/>
            </a:prstGeom>
            <a:noFill/>
            <a:ln w="25400">
              <a:solidFill>
                <a:srgbClr val="808080"/>
              </a:solidFill>
              <a:round/>
              <a:headEnd/>
              <a:tailEnd/>
            </a:ln>
          </p:spPr>
          <p:txBody>
            <a:bodyPr wrap="none" anchor="ctr"/>
            <a:lstStyle/>
            <a:p>
              <a:endParaRPr lang="en-US"/>
            </a:p>
          </p:txBody>
        </p:sp>
        <p:sp>
          <p:nvSpPr>
            <p:cNvPr id="66032" name="Line 419"/>
            <p:cNvSpPr>
              <a:spLocks noChangeShapeType="1"/>
            </p:cNvSpPr>
            <p:nvPr/>
          </p:nvSpPr>
          <p:spPr bwMode="auto">
            <a:xfrm flipV="1">
              <a:off x="3789" y="1194"/>
              <a:ext cx="16" cy="9"/>
            </a:xfrm>
            <a:prstGeom prst="line">
              <a:avLst/>
            </a:prstGeom>
            <a:noFill/>
            <a:ln w="25400">
              <a:solidFill>
                <a:srgbClr val="808080"/>
              </a:solidFill>
              <a:round/>
              <a:headEnd/>
              <a:tailEnd/>
            </a:ln>
          </p:spPr>
          <p:txBody>
            <a:bodyPr wrap="none" anchor="ctr"/>
            <a:lstStyle/>
            <a:p>
              <a:endParaRPr lang="en-US"/>
            </a:p>
          </p:txBody>
        </p:sp>
        <p:sp>
          <p:nvSpPr>
            <p:cNvPr id="66033" name="Line 420"/>
            <p:cNvSpPr>
              <a:spLocks noChangeShapeType="1"/>
            </p:cNvSpPr>
            <p:nvPr/>
          </p:nvSpPr>
          <p:spPr bwMode="auto">
            <a:xfrm flipV="1">
              <a:off x="3831" y="1342"/>
              <a:ext cx="10" cy="7"/>
            </a:xfrm>
            <a:prstGeom prst="line">
              <a:avLst/>
            </a:prstGeom>
            <a:noFill/>
            <a:ln w="25400">
              <a:solidFill>
                <a:srgbClr val="808080"/>
              </a:solidFill>
              <a:round/>
              <a:headEnd/>
              <a:tailEnd/>
            </a:ln>
          </p:spPr>
          <p:txBody>
            <a:bodyPr wrap="none" anchor="ctr"/>
            <a:lstStyle/>
            <a:p>
              <a:endParaRPr lang="en-US"/>
            </a:p>
          </p:txBody>
        </p:sp>
        <p:sp>
          <p:nvSpPr>
            <p:cNvPr id="66034" name="Freeform 421"/>
            <p:cNvSpPr>
              <a:spLocks/>
            </p:cNvSpPr>
            <p:nvPr/>
          </p:nvSpPr>
          <p:spPr bwMode="auto">
            <a:xfrm>
              <a:off x="3805" y="1334"/>
              <a:ext cx="28" cy="27"/>
            </a:xfrm>
            <a:custGeom>
              <a:avLst/>
              <a:gdLst>
                <a:gd name="T0" fmla="*/ 27 w 28"/>
                <a:gd name="T1" fmla="*/ 0 h 27"/>
                <a:gd name="T2" fmla="*/ 15 w 28"/>
                <a:gd name="T3" fmla="*/ 16 h 27"/>
                <a:gd name="T4" fmla="*/ 0 w 28"/>
                <a:gd name="T5" fmla="*/ 26 h 27"/>
                <a:gd name="T6" fmla="*/ 0 60000 65536"/>
                <a:gd name="T7" fmla="*/ 0 60000 65536"/>
                <a:gd name="T8" fmla="*/ 0 60000 65536"/>
                <a:gd name="T9" fmla="*/ 0 w 28"/>
                <a:gd name="T10" fmla="*/ 0 h 27"/>
                <a:gd name="T11" fmla="*/ 28 w 28"/>
                <a:gd name="T12" fmla="*/ 27 h 27"/>
              </a:gdLst>
              <a:ahLst/>
              <a:cxnLst>
                <a:cxn ang="T6">
                  <a:pos x="T0" y="T1"/>
                </a:cxn>
                <a:cxn ang="T7">
                  <a:pos x="T2" y="T3"/>
                </a:cxn>
                <a:cxn ang="T8">
                  <a:pos x="T4" y="T5"/>
                </a:cxn>
              </a:cxnLst>
              <a:rect l="T9" t="T10" r="T11" b="T12"/>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p:spPr>
          <p:txBody>
            <a:bodyPr/>
            <a:lstStyle/>
            <a:p>
              <a:endParaRPr lang="en-US"/>
            </a:p>
          </p:txBody>
        </p:sp>
        <p:sp>
          <p:nvSpPr>
            <p:cNvPr id="66035" name="Freeform 422"/>
            <p:cNvSpPr>
              <a:spLocks/>
            </p:cNvSpPr>
            <p:nvPr/>
          </p:nvSpPr>
          <p:spPr bwMode="auto">
            <a:xfrm>
              <a:off x="3760" y="1199"/>
              <a:ext cx="28" cy="5"/>
            </a:xfrm>
            <a:custGeom>
              <a:avLst/>
              <a:gdLst>
                <a:gd name="T0" fmla="*/ 0 w 28"/>
                <a:gd name="T1" fmla="*/ 0 h 5"/>
                <a:gd name="T2" fmla="*/ 13 w 28"/>
                <a:gd name="T3" fmla="*/ 0 h 5"/>
                <a:gd name="T4" fmla="*/ 27 w 28"/>
                <a:gd name="T5" fmla="*/ 4 h 5"/>
                <a:gd name="T6" fmla="*/ 0 60000 65536"/>
                <a:gd name="T7" fmla="*/ 0 60000 65536"/>
                <a:gd name="T8" fmla="*/ 0 60000 65536"/>
                <a:gd name="T9" fmla="*/ 0 w 28"/>
                <a:gd name="T10" fmla="*/ 0 h 5"/>
                <a:gd name="T11" fmla="*/ 28 w 28"/>
                <a:gd name="T12" fmla="*/ 5 h 5"/>
              </a:gdLst>
              <a:ahLst/>
              <a:cxnLst>
                <a:cxn ang="T6">
                  <a:pos x="T0" y="T1"/>
                </a:cxn>
                <a:cxn ang="T7">
                  <a:pos x="T2" y="T3"/>
                </a:cxn>
                <a:cxn ang="T8">
                  <a:pos x="T4" y="T5"/>
                </a:cxn>
              </a:cxnLst>
              <a:rect l="T9" t="T10" r="T11" b="T12"/>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p:spPr>
          <p:txBody>
            <a:bodyPr/>
            <a:lstStyle/>
            <a:p>
              <a:endParaRPr lang="en-US"/>
            </a:p>
          </p:txBody>
        </p:sp>
        <p:grpSp>
          <p:nvGrpSpPr>
            <p:cNvPr id="66036" name="Group 423"/>
            <p:cNvGrpSpPr>
              <a:grpSpLocks/>
            </p:cNvGrpSpPr>
            <p:nvPr/>
          </p:nvGrpSpPr>
          <p:grpSpPr bwMode="auto">
            <a:xfrm>
              <a:off x="3768" y="1255"/>
              <a:ext cx="50" cy="27"/>
              <a:chOff x="3768" y="1255"/>
              <a:chExt cx="50" cy="27"/>
            </a:xfrm>
          </p:grpSpPr>
          <p:sp>
            <p:nvSpPr>
              <p:cNvPr id="66088" name="Freeform 424"/>
              <p:cNvSpPr>
                <a:spLocks/>
              </p:cNvSpPr>
              <p:nvPr/>
            </p:nvSpPr>
            <p:spPr bwMode="auto">
              <a:xfrm>
                <a:off x="3768" y="1255"/>
                <a:ext cx="50" cy="27"/>
              </a:xfrm>
              <a:custGeom>
                <a:avLst/>
                <a:gdLst>
                  <a:gd name="T0" fmla="*/ 45 w 50"/>
                  <a:gd name="T1" fmla="*/ 0 h 27"/>
                  <a:gd name="T2" fmla="*/ 0 w 50"/>
                  <a:gd name="T3" fmla="*/ 20 h 27"/>
                  <a:gd name="T4" fmla="*/ 0 w 50"/>
                  <a:gd name="T5" fmla="*/ 24 h 27"/>
                  <a:gd name="T6" fmla="*/ 3 w 50"/>
                  <a:gd name="T7" fmla="*/ 26 h 27"/>
                  <a:gd name="T8" fmla="*/ 49 w 50"/>
                  <a:gd name="T9" fmla="*/ 5 h 27"/>
                  <a:gd name="T10" fmla="*/ 49 w 50"/>
                  <a:gd name="T11" fmla="*/ 1 h 27"/>
                  <a:gd name="T12" fmla="*/ 45 w 50"/>
                  <a:gd name="T13" fmla="*/ 0 h 27"/>
                  <a:gd name="T14" fmla="*/ 0 60000 65536"/>
                  <a:gd name="T15" fmla="*/ 0 60000 65536"/>
                  <a:gd name="T16" fmla="*/ 0 60000 65536"/>
                  <a:gd name="T17" fmla="*/ 0 60000 65536"/>
                  <a:gd name="T18" fmla="*/ 0 60000 65536"/>
                  <a:gd name="T19" fmla="*/ 0 60000 65536"/>
                  <a:gd name="T20" fmla="*/ 0 60000 65536"/>
                  <a:gd name="T21" fmla="*/ 0 w 50"/>
                  <a:gd name="T22" fmla="*/ 0 h 27"/>
                  <a:gd name="T23" fmla="*/ 50 w 5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089" name="Line 425"/>
              <p:cNvSpPr>
                <a:spLocks noChangeShapeType="1"/>
              </p:cNvSpPr>
              <p:nvPr/>
            </p:nvSpPr>
            <p:spPr bwMode="auto">
              <a:xfrm flipH="1" flipV="1">
                <a:off x="3789" y="1266"/>
                <a:ext cx="12" cy="6"/>
              </a:xfrm>
              <a:prstGeom prst="line">
                <a:avLst/>
              </a:prstGeom>
              <a:noFill/>
              <a:ln w="12700">
                <a:solidFill>
                  <a:srgbClr val="000000"/>
                </a:solidFill>
                <a:round/>
                <a:headEnd/>
                <a:tailEnd/>
              </a:ln>
            </p:spPr>
            <p:txBody>
              <a:bodyPr wrap="none" anchor="ctr"/>
              <a:lstStyle/>
              <a:p>
                <a:endParaRPr lang="en-US"/>
              </a:p>
            </p:txBody>
          </p:sp>
          <p:sp>
            <p:nvSpPr>
              <p:cNvPr id="66090" name="Line 426"/>
              <p:cNvSpPr>
                <a:spLocks noChangeShapeType="1"/>
              </p:cNvSpPr>
              <p:nvPr/>
            </p:nvSpPr>
            <p:spPr bwMode="auto">
              <a:xfrm flipH="1" flipV="1">
                <a:off x="3804" y="1260"/>
                <a:ext cx="11" cy="4"/>
              </a:xfrm>
              <a:prstGeom prst="line">
                <a:avLst/>
              </a:prstGeom>
              <a:noFill/>
              <a:ln w="12700">
                <a:solidFill>
                  <a:srgbClr val="000000"/>
                </a:solidFill>
                <a:round/>
                <a:headEnd/>
                <a:tailEnd/>
              </a:ln>
            </p:spPr>
            <p:txBody>
              <a:bodyPr wrap="none" anchor="ctr"/>
              <a:lstStyle/>
              <a:p>
                <a:endParaRPr lang="en-US"/>
              </a:p>
            </p:txBody>
          </p:sp>
          <p:sp>
            <p:nvSpPr>
              <p:cNvPr id="66091" name="Line 427"/>
              <p:cNvSpPr>
                <a:spLocks noChangeShapeType="1"/>
              </p:cNvSpPr>
              <p:nvPr/>
            </p:nvSpPr>
            <p:spPr bwMode="auto">
              <a:xfrm flipH="1" flipV="1">
                <a:off x="3773" y="1272"/>
                <a:ext cx="12" cy="5"/>
              </a:xfrm>
              <a:prstGeom prst="line">
                <a:avLst/>
              </a:prstGeom>
              <a:noFill/>
              <a:ln w="12700">
                <a:solidFill>
                  <a:srgbClr val="000000"/>
                </a:solidFill>
                <a:round/>
                <a:headEnd/>
                <a:tailEnd/>
              </a:ln>
            </p:spPr>
            <p:txBody>
              <a:bodyPr wrap="none" anchor="ctr"/>
              <a:lstStyle/>
              <a:p>
                <a:endParaRPr lang="en-US"/>
              </a:p>
            </p:txBody>
          </p:sp>
        </p:grpSp>
        <p:grpSp>
          <p:nvGrpSpPr>
            <p:cNvPr id="66037" name="Group 428"/>
            <p:cNvGrpSpPr>
              <a:grpSpLocks/>
            </p:cNvGrpSpPr>
            <p:nvPr/>
          </p:nvGrpSpPr>
          <p:grpSpPr bwMode="auto">
            <a:xfrm>
              <a:off x="3609" y="1412"/>
              <a:ext cx="196" cy="80"/>
              <a:chOff x="3609" y="1412"/>
              <a:chExt cx="196" cy="80"/>
            </a:xfrm>
          </p:grpSpPr>
          <p:sp>
            <p:nvSpPr>
              <p:cNvPr id="66078" name="Freeform 429"/>
              <p:cNvSpPr>
                <a:spLocks/>
              </p:cNvSpPr>
              <p:nvPr/>
            </p:nvSpPr>
            <p:spPr bwMode="auto">
              <a:xfrm>
                <a:off x="3626" y="1414"/>
                <a:ext cx="177" cy="74"/>
              </a:xfrm>
              <a:custGeom>
                <a:avLst/>
                <a:gdLst>
                  <a:gd name="T0" fmla="*/ 174 w 177"/>
                  <a:gd name="T1" fmla="*/ 0 h 74"/>
                  <a:gd name="T2" fmla="*/ 0 w 177"/>
                  <a:gd name="T3" fmla="*/ 67 h 74"/>
                  <a:gd name="T4" fmla="*/ 1 w 177"/>
                  <a:gd name="T5" fmla="*/ 73 h 74"/>
                  <a:gd name="T6" fmla="*/ 176 w 177"/>
                  <a:gd name="T7" fmla="*/ 6 h 74"/>
                  <a:gd name="T8" fmla="*/ 176 w 177"/>
                  <a:gd name="T9" fmla="*/ 3 h 74"/>
                  <a:gd name="T10" fmla="*/ 174 w 177"/>
                  <a:gd name="T11" fmla="*/ 0 h 74"/>
                  <a:gd name="T12" fmla="*/ 0 60000 65536"/>
                  <a:gd name="T13" fmla="*/ 0 60000 65536"/>
                  <a:gd name="T14" fmla="*/ 0 60000 65536"/>
                  <a:gd name="T15" fmla="*/ 0 60000 65536"/>
                  <a:gd name="T16" fmla="*/ 0 60000 65536"/>
                  <a:gd name="T17" fmla="*/ 0 60000 65536"/>
                  <a:gd name="T18" fmla="*/ 0 w 177"/>
                  <a:gd name="T19" fmla="*/ 0 h 74"/>
                  <a:gd name="T20" fmla="*/ 177 w 1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nvGrpSpPr>
              <p:cNvPr id="66079" name="Group 430"/>
              <p:cNvGrpSpPr>
                <a:grpSpLocks/>
              </p:cNvGrpSpPr>
              <p:nvPr/>
            </p:nvGrpSpPr>
            <p:grpSpPr bwMode="auto">
              <a:xfrm>
                <a:off x="3709" y="1442"/>
                <a:ext cx="17" cy="14"/>
                <a:chOff x="3709" y="1442"/>
                <a:chExt cx="17" cy="14"/>
              </a:xfrm>
            </p:grpSpPr>
            <p:sp>
              <p:nvSpPr>
                <p:cNvPr id="66086" name="Freeform 431"/>
                <p:cNvSpPr>
                  <a:spLocks/>
                </p:cNvSpPr>
                <p:nvPr/>
              </p:nvSpPr>
              <p:spPr bwMode="auto">
                <a:xfrm>
                  <a:off x="3709" y="1442"/>
                  <a:ext cx="17" cy="14"/>
                </a:xfrm>
                <a:custGeom>
                  <a:avLst/>
                  <a:gdLst>
                    <a:gd name="T0" fmla="*/ 0 w 17"/>
                    <a:gd name="T1" fmla="*/ 7 h 14"/>
                    <a:gd name="T2" fmla="*/ 2 w 17"/>
                    <a:gd name="T3" fmla="*/ 9 h 14"/>
                    <a:gd name="T4" fmla="*/ 2 w 17"/>
                    <a:gd name="T5" fmla="*/ 13 h 14"/>
                    <a:gd name="T6" fmla="*/ 7 w 17"/>
                    <a:gd name="T7" fmla="*/ 13 h 14"/>
                    <a:gd name="T8" fmla="*/ 16 w 17"/>
                    <a:gd name="T9" fmla="*/ 10 h 14"/>
                    <a:gd name="T10" fmla="*/ 16 w 17"/>
                    <a:gd name="T11" fmla="*/ 4 h 14"/>
                    <a:gd name="T12" fmla="*/ 13 w 17"/>
                    <a:gd name="T13" fmla="*/ 0 h 14"/>
                    <a:gd name="T14" fmla="*/ 4 w 17"/>
                    <a:gd name="T15" fmla="*/ 4 h 14"/>
                    <a:gd name="T16" fmla="*/ 0 w 1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sp>
              <p:nvSpPr>
                <p:cNvPr id="66087" name="Freeform 432"/>
                <p:cNvSpPr>
                  <a:spLocks/>
                </p:cNvSpPr>
                <p:nvPr/>
              </p:nvSpPr>
              <p:spPr bwMode="auto">
                <a:xfrm>
                  <a:off x="3713" y="1447"/>
                  <a:ext cx="4" cy="9"/>
                </a:xfrm>
                <a:custGeom>
                  <a:avLst/>
                  <a:gdLst>
                    <a:gd name="T0" fmla="*/ 3 w 4"/>
                    <a:gd name="T1" fmla="*/ 8 h 9"/>
                    <a:gd name="T2" fmla="*/ 3 w 4"/>
                    <a:gd name="T3" fmla="*/ 3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080" name="Group 433"/>
              <p:cNvGrpSpPr>
                <a:grpSpLocks/>
              </p:cNvGrpSpPr>
              <p:nvPr/>
            </p:nvGrpSpPr>
            <p:grpSpPr bwMode="auto">
              <a:xfrm>
                <a:off x="3788" y="1412"/>
                <a:ext cx="17" cy="14"/>
                <a:chOff x="3788" y="1412"/>
                <a:chExt cx="17" cy="14"/>
              </a:xfrm>
            </p:grpSpPr>
            <p:sp>
              <p:nvSpPr>
                <p:cNvPr id="66084" name="Freeform 434"/>
                <p:cNvSpPr>
                  <a:spLocks/>
                </p:cNvSpPr>
                <p:nvPr/>
              </p:nvSpPr>
              <p:spPr bwMode="auto">
                <a:xfrm>
                  <a:off x="3788" y="1412"/>
                  <a:ext cx="17" cy="14"/>
                </a:xfrm>
                <a:custGeom>
                  <a:avLst/>
                  <a:gdLst>
                    <a:gd name="T0" fmla="*/ 0 w 17"/>
                    <a:gd name="T1" fmla="*/ 7 h 14"/>
                    <a:gd name="T2" fmla="*/ 2 w 17"/>
                    <a:gd name="T3" fmla="*/ 9 h 14"/>
                    <a:gd name="T4" fmla="*/ 2 w 17"/>
                    <a:gd name="T5" fmla="*/ 13 h 14"/>
                    <a:gd name="T6" fmla="*/ 7 w 17"/>
                    <a:gd name="T7" fmla="*/ 13 h 14"/>
                    <a:gd name="T8" fmla="*/ 16 w 17"/>
                    <a:gd name="T9" fmla="*/ 10 h 14"/>
                    <a:gd name="T10" fmla="*/ 16 w 17"/>
                    <a:gd name="T11" fmla="*/ 4 h 14"/>
                    <a:gd name="T12" fmla="*/ 13 w 17"/>
                    <a:gd name="T13" fmla="*/ 0 h 14"/>
                    <a:gd name="T14" fmla="*/ 4 w 17"/>
                    <a:gd name="T15" fmla="*/ 4 h 14"/>
                    <a:gd name="T16" fmla="*/ 0 w 1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sp>
              <p:nvSpPr>
                <p:cNvPr id="66085" name="Freeform 435"/>
                <p:cNvSpPr>
                  <a:spLocks/>
                </p:cNvSpPr>
                <p:nvPr/>
              </p:nvSpPr>
              <p:spPr bwMode="auto">
                <a:xfrm>
                  <a:off x="3792" y="1416"/>
                  <a:ext cx="4" cy="10"/>
                </a:xfrm>
                <a:custGeom>
                  <a:avLst/>
                  <a:gdLst>
                    <a:gd name="T0" fmla="*/ 3 w 4"/>
                    <a:gd name="T1" fmla="*/ 9 h 10"/>
                    <a:gd name="T2" fmla="*/ 3 w 4"/>
                    <a:gd name="T3" fmla="*/ 3 h 10"/>
                    <a:gd name="T4" fmla="*/ 0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6081" name="Group 436"/>
              <p:cNvGrpSpPr>
                <a:grpSpLocks/>
              </p:cNvGrpSpPr>
              <p:nvPr/>
            </p:nvGrpSpPr>
            <p:grpSpPr bwMode="auto">
              <a:xfrm>
                <a:off x="3609" y="1473"/>
                <a:ext cx="35" cy="19"/>
                <a:chOff x="3609" y="1473"/>
                <a:chExt cx="35" cy="19"/>
              </a:xfrm>
            </p:grpSpPr>
            <p:sp>
              <p:nvSpPr>
                <p:cNvPr id="66082" name="Freeform 437"/>
                <p:cNvSpPr>
                  <a:spLocks/>
                </p:cNvSpPr>
                <p:nvPr/>
              </p:nvSpPr>
              <p:spPr bwMode="auto">
                <a:xfrm>
                  <a:off x="3609" y="1473"/>
                  <a:ext cx="35" cy="19"/>
                </a:xfrm>
                <a:custGeom>
                  <a:avLst/>
                  <a:gdLst>
                    <a:gd name="T0" fmla="*/ 34 w 35"/>
                    <a:gd name="T1" fmla="*/ 11 h 19"/>
                    <a:gd name="T2" fmla="*/ 34 w 35"/>
                    <a:gd name="T3" fmla="*/ 7 h 19"/>
                    <a:gd name="T4" fmla="*/ 32 w 35"/>
                    <a:gd name="T5" fmla="*/ 3 h 19"/>
                    <a:gd name="T6" fmla="*/ 30 w 35"/>
                    <a:gd name="T7" fmla="*/ 0 h 19"/>
                    <a:gd name="T8" fmla="*/ 14 w 35"/>
                    <a:gd name="T9" fmla="*/ 6 h 19"/>
                    <a:gd name="T10" fmla="*/ 0 w 35"/>
                    <a:gd name="T11" fmla="*/ 18 h 19"/>
                    <a:gd name="T12" fmla="*/ 19 w 35"/>
                    <a:gd name="T13" fmla="*/ 17 h 19"/>
                    <a:gd name="T14" fmla="*/ 34 w 35"/>
                    <a:gd name="T15" fmla="*/ 11 h 19"/>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9"/>
                    <a:gd name="T26" fmla="*/ 35 w 3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6083" name="Freeform 438"/>
                <p:cNvSpPr>
                  <a:spLocks/>
                </p:cNvSpPr>
                <p:nvPr/>
              </p:nvSpPr>
              <p:spPr bwMode="auto">
                <a:xfrm>
                  <a:off x="3624" y="1480"/>
                  <a:ext cx="5" cy="11"/>
                </a:xfrm>
                <a:custGeom>
                  <a:avLst/>
                  <a:gdLst>
                    <a:gd name="T0" fmla="*/ 3 w 5"/>
                    <a:gd name="T1" fmla="*/ 10 h 11"/>
                    <a:gd name="T2" fmla="*/ 4 w 5"/>
                    <a:gd name="T3" fmla="*/ 5 h 11"/>
                    <a:gd name="T4" fmla="*/ 2 w 5"/>
                    <a:gd name="T5" fmla="*/ 2 h 11"/>
                    <a:gd name="T6" fmla="*/ 0 w 5"/>
                    <a:gd name="T7" fmla="*/ 0 h 11"/>
                    <a:gd name="T8" fmla="*/ 0 60000 65536"/>
                    <a:gd name="T9" fmla="*/ 0 60000 65536"/>
                    <a:gd name="T10" fmla="*/ 0 60000 65536"/>
                    <a:gd name="T11" fmla="*/ 0 60000 65536"/>
                    <a:gd name="T12" fmla="*/ 0 w 5"/>
                    <a:gd name="T13" fmla="*/ 0 h 11"/>
                    <a:gd name="T14" fmla="*/ 5 w 5"/>
                    <a:gd name="T15" fmla="*/ 11 h 11"/>
                  </a:gdLst>
                  <a:ahLst/>
                  <a:cxnLst>
                    <a:cxn ang="T8">
                      <a:pos x="T0" y="T1"/>
                    </a:cxn>
                    <a:cxn ang="T9">
                      <a:pos x="T2" y="T3"/>
                    </a:cxn>
                    <a:cxn ang="T10">
                      <a:pos x="T4" y="T5"/>
                    </a:cxn>
                    <a:cxn ang="T11">
                      <a:pos x="T6" y="T7"/>
                    </a:cxn>
                  </a:cxnLst>
                  <a:rect l="T12" t="T13" r="T14" b="T15"/>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grpSp>
          <p:nvGrpSpPr>
            <p:cNvPr id="66038" name="Group 439"/>
            <p:cNvGrpSpPr>
              <a:grpSpLocks/>
            </p:cNvGrpSpPr>
            <p:nvPr/>
          </p:nvGrpSpPr>
          <p:grpSpPr bwMode="auto">
            <a:xfrm>
              <a:off x="3837" y="1414"/>
              <a:ext cx="24" cy="25"/>
              <a:chOff x="3837" y="1414"/>
              <a:chExt cx="24" cy="25"/>
            </a:xfrm>
          </p:grpSpPr>
          <p:grpSp>
            <p:nvGrpSpPr>
              <p:cNvPr id="66072" name="Group 440"/>
              <p:cNvGrpSpPr>
                <a:grpSpLocks/>
              </p:cNvGrpSpPr>
              <p:nvPr/>
            </p:nvGrpSpPr>
            <p:grpSpPr bwMode="auto">
              <a:xfrm>
                <a:off x="3844" y="1414"/>
                <a:ext cx="17" cy="24"/>
                <a:chOff x="3844" y="1414"/>
                <a:chExt cx="17" cy="24"/>
              </a:xfrm>
            </p:grpSpPr>
            <p:sp>
              <p:nvSpPr>
                <p:cNvPr id="66076" name="Freeform 441"/>
                <p:cNvSpPr>
                  <a:spLocks/>
                </p:cNvSpPr>
                <p:nvPr/>
              </p:nvSpPr>
              <p:spPr bwMode="auto">
                <a:xfrm>
                  <a:off x="3844" y="1414"/>
                  <a:ext cx="17" cy="24"/>
                </a:xfrm>
                <a:custGeom>
                  <a:avLst/>
                  <a:gdLst>
                    <a:gd name="T0" fmla="*/ 15 w 17"/>
                    <a:gd name="T1" fmla="*/ 9 h 24"/>
                    <a:gd name="T2" fmla="*/ 15 w 17"/>
                    <a:gd name="T3" fmla="*/ 7 h 24"/>
                    <a:gd name="T4" fmla="*/ 14 w 17"/>
                    <a:gd name="T5" fmla="*/ 6 h 24"/>
                    <a:gd name="T6" fmla="*/ 13 w 17"/>
                    <a:gd name="T7" fmla="*/ 4 h 24"/>
                    <a:gd name="T8" fmla="*/ 12 w 17"/>
                    <a:gd name="T9" fmla="*/ 3 h 24"/>
                    <a:gd name="T10" fmla="*/ 10 w 17"/>
                    <a:gd name="T11" fmla="*/ 1 h 24"/>
                    <a:gd name="T12" fmla="*/ 9 w 17"/>
                    <a:gd name="T13" fmla="*/ 1 h 24"/>
                    <a:gd name="T14" fmla="*/ 8 w 17"/>
                    <a:gd name="T15" fmla="*/ 0 h 24"/>
                    <a:gd name="T16" fmla="*/ 6 w 17"/>
                    <a:gd name="T17" fmla="*/ 0 h 24"/>
                    <a:gd name="T18" fmla="*/ 5 w 17"/>
                    <a:gd name="T19" fmla="*/ 0 h 24"/>
                    <a:gd name="T20" fmla="*/ 4 w 17"/>
                    <a:gd name="T21" fmla="*/ 1 h 24"/>
                    <a:gd name="T22" fmla="*/ 3 w 17"/>
                    <a:gd name="T23" fmla="*/ 2 h 24"/>
                    <a:gd name="T24" fmla="*/ 2 w 17"/>
                    <a:gd name="T25" fmla="*/ 3 h 24"/>
                    <a:gd name="T26" fmla="*/ 1 w 17"/>
                    <a:gd name="T27" fmla="*/ 5 h 24"/>
                    <a:gd name="T28" fmla="*/ 0 w 17"/>
                    <a:gd name="T29" fmla="*/ 6 h 24"/>
                    <a:gd name="T30" fmla="*/ 0 w 17"/>
                    <a:gd name="T31" fmla="*/ 8 h 24"/>
                    <a:gd name="T32" fmla="*/ 0 w 17"/>
                    <a:gd name="T33" fmla="*/ 10 h 24"/>
                    <a:gd name="T34" fmla="*/ 0 w 17"/>
                    <a:gd name="T35" fmla="*/ 12 h 24"/>
                    <a:gd name="T36" fmla="*/ 1 w 17"/>
                    <a:gd name="T37" fmla="*/ 14 h 24"/>
                    <a:gd name="T38" fmla="*/ 1 w 17"/>
                    <a:gd name="T39" fmla="*/ 16 h 24"/>
                    <a:gd name="T40" fmla="*/ 2 w 17"/>
                    <a:gd name="T41" fmla="*/ 17 h 24"/>
                    <a:gd name="T42" fmla="*/ 3 w 17"/>
                    <a:gd name="T43" fmla="*/ 19 h 24"/>
                    <a:gd name="T44" fmla="*/ 4 w 17"/>
                    <a:gd name="T45" fmla="*/ 20 h 24"/>
                    <a:gd name="T46" fmla="*/ 6 w 17"/>
                    <a:gd name="T47" fmla="*/ 22 h 24"/>
                    <a:gd name="T48" fmla="*/ 7 w 17"/>
                    <a:gd name="T49" fmla="*/ 22 h 24"/>
                    <a:gd name="T50" fmla="*/ 8 w 17"/>
                    <a:gd name="T51" fmla="*/ 23 h 24"/>
                    <a:gd name="T52" fmla="*/ 10 w 17"/>
                    <a:gd name="T53" fmla="*/ 23 h 24"/>
                    <a:gd name="T54" fmla="*/ 11 w 17"/>
                    <a:gd name="T55" fmla="*/ 23 h 24"/>
                    <a:gd name="T56" fmla="*/ 12 w 17"/>
                    <a:gd name="T57" fmla="*/ 22 h 24"/>
                    <a:gd name="T58" fmla="*/ 13 w 17"/>
                    <a:gd name="T59" fmla="*/ 21 h 24"/>
                    <a:gd name="T60" fmla="*/ 14 w 17"/>
                    <a:gd name="T61" fmla="*/ 20 h 24"/>
                    <a:gd name="T62" fmla="*/ 15 w 17"/>
                    <a:gd name="T63" fmla="*/ 18 h 24"/>
                    <a:gd name="T64" fmla="*/ 16 w 17"/>
                    <a:gd name="T65" fmla="*/ 17 h 24"/>
                    <a:gd name="T66" fmla="*/ 16 w 17"/>
                    <a:gd name="T67" fmla="*/ 15 h 24"/>
                    <a:gd name="T68" fmla="*/ 16 w 17"/>
                    <a:gd name="T69" fmla="*/ 13 h 24"/>
                    <a:gd name="T70" fmla="*/ 16 w 17"/>
                    <a:gd name="T71" fmla="*/ 11 h 24"/>
                    <a:gd name="T72" fmla="*/ 15 w 17"/>
                    <a:gd name="T73" fmla="*/ 9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4"/>
                    <a:gd name="T113" fmla="*/ 17 w 17"/>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p:spPr>
              <p:txBody>
                <a:bodyPr/>
                <a:lstStyle/>
                <a:p>
                  <a:endParaRPr lang="en-US"/>
                </a:p>
              </p:txBody>
            </p:sp>
            <p:sp>
              <p:nvSpPr>
                <p:cNvPr id="66077" name="Freeform 442"/>
                <p:cNvSpPr>
                  <a:spLocks/>
                </p:cNvSpPr>
                <p:nvPr/>
              </p:nvSpPr>
              <p:spPr bwMode="auto">
                <a:xfrm>
                  <a:off x="3844" y="1414"/>
                  <a:ext cx="17" cy="24"/>
                </a:xfrm>
                <a:custGeom>
                  <a:avLst/>
                  <a:gdLst>
                    <a:gd name="T0" fmla="*/ 15 w 17"/>
                    <a:gd name="T1" fmla="*/ 9 h 24"/>
                    <a:gd name="T2" fmla="*/ 15 w 17"/>
                    <a:gd name="T3" fmla="*/ 7 h 24"/>
                    <a:gd name="T4" fmla="*/ 14 w 17"/>
                    <a:gd name="T5" fmla="*/ 5 h 24"/>
                    <a:gd name="T6" fmla="*/ 13 w 17"/>
                    <a:gd name="T7" fmla="*/ 4 h 24"/>
                    <a:gd name="T8" fmla="*/ 12 w 17"/>
                    <a:gd name="T9" fmla="*/ 3 h 24"/>
                    <a:gd name="T10" fmla="*/ 10 w 17"/>
                    <a:gd name="T11" fmla="*/ 1 h 24"/>
                    <a:gd name="T12" fmla="*/ 9 w 17"/>
                    <a:gd name="T13" fmla="*/ 1 h 24"/>
                    <a:gd name="T14" fmla="*/ 8 w 17"/>
                    <a:gd name="T15" fmla="*/ 0 h 24"/>
                    <a:gd name="T16" fmla="*/ 7 w 17"/>
                    <a:gd name="T17" fmla="*/ 0 h 24"/>
                    <a:gd name="T18" fmla="*/ 5 w 17"/>
                    <a:gd name="T19" fmla="*/ 0 h 24"/>
                    <a:gd name="T20" fmla="*/ 4 w 17"/>
                    <a:gd name="T21" fmla="*/ 1 h 24"/>
                    <a:gd name="T22" fmla="*/ 3 w 17"/>
                    <a:gd name="T23" fmla="*/ 2 h 24"/>
                    <a:gd name="T24" fmla="*/ 2 w 17"/>
                    <a:gd name="T25" fmla="*/ 3 h 24"/>
                    <a:gd name="T26" fmla="*/ 1 w 17"/>
                    <a:gd name="T27" fmla="*/ 4 h 24"/>
                    <a:gd name="T28" fmla="*/ 0 w 17"/>
                    <a:gd name="T29" fmla="*/ 6 h 24"/>
                    <a:gd name="T30" fmla="*/ 0 w 17"/>
                    <a:gd name="T31" fmla="*/ 8 h 24"/>
                    <a:gd name="T32" fmla="*/ 0 w 17"/>
                    <a:gd name="T33" fmla="*/ 10 h 24"/>
                    <a:gd name="T34" fmla="*/ 0 w 17"/>
                    <a:gd name="T35" fmla="*/ 12 h 24"/>
                    <a:gd name="T36" fmla="*/ 1 w 17"/>
                    <a:gd name="T37" fmla="*/ 14 h 24"/>
                    <a:gd name="T38" fmla="*/ 1 w 17"/>
                    <a:gd name="T39" fmla="*/ 16 h 24"/>
                    <a:gd name="T40" fmla="*/ 2 w 17"/>
                    <a:gd name="T41" fmla="*/ 18 h 24"/>
                    <a:gd name="T42" fmla="*/ 3 w 17"/>
                    <a:gd name="T43" fmla="*/ 19 h 24"/>
                    <a:gd name="T44" fmla="*/ 4 w 17"/>
                    <a:gd name="T45" fmla="*/ 20 h 24"/>
                    <a:gd name="T46" fmla="*/ 6 w 17"/>
                    <a:gd name="T47" fmla="*/ 22 h 24"/>
                    <a:gd name="T48" fmla="*/ 7 w 17"/>
                    <a:gd name="T49" fmla="*/ 22 h 24"/>
                    <a:gd name="T50" fmla="*/ 8 w 17"/>
                    <a:gd name="T51" fmla="*/ 23 h 24"/>
                    <a:gd name="T52" fmla="*/ 9 w 17"/>
                    <a:gd name="T53" fmla="*/ 23 h 24"/>
                    <a:gd name="T54" fmla="*/ 11 w 17"/>
                    <a:gd name="T55" fmla="*/ 23 h 24"/>
                    <a:gd name="T56" fmla="*/ 12 w 17"/>
                    <a:gd name="T57" fmla="*/ 22 h 24"/>
                    <a:gd name="T58" fmla="*/ 13 w 17"/>
                    <a:gd name="T59" fmla="*/ 21 h 24"/>
                    <a:gd name="T60" fmla="*/ 14 w 17"/>
                    <a:gd name="T61" fmla="*/ 20 h 24"/>
                    <a:gd name="T62" fmla="*/ 15 w 17"/>
                    <a:gd name="T63" fmla="*/ 19 h 24"/>
                    <a:gd name="T64" fmla="*/ 16 w 17"/>
                    <a:gd name="T65" fmla="*/ 17 h 24"/>
                    <a:gd name="T66" fmla="*/ 16 w 17"/>
                    <a:gd name="T67" fmla="*/ 15 h 24"/>
                    <a:gd name="T68" fmla="*/ 16 w 17"/>
                    <a:gd name="T69" fmla="*/ 13 h 24"/>
                    <a:gd name="T70" fmla="*/ 16 w 17"/>
                    <a:gd name="T71" fmla="*/ 11 h 24"/>
                    <a:gd name="T72" fmla="*/ 15 w 17"/>
                    <a:gd name="T73" fmla="*/ 9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4"/>
                    <a:gd name="T113" fmla="*/ 17 w 17"/>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6073" name="Group 443"/>
              <p:cNvGrpSpPr>
                <a:grpSpLocks/>
              </p:cNvGrpSpPr>
              <p:nvPr/>
            </p:nvGrpSpPr>
            <p:grpSpPr bwMode="auto">
              <a:xfrm>
                <a:off x="3837" y="1417"/>
                <a:ext cx="19" cy="22"/>
                <a:chOff x="3837" y="1417"/>
                <a:chExt cx="19" cy="22"/>
              </a:xfrm>
            </p:grpSpPr>
            <p:sp>
              <p:nvSpPr>
                <p:cNvPr id="66074" name="Freeform 444"/>
                <p:cNvSpPr>
                  <a:spLocks/>
                </p:cNvSpPr>
                <p:nvPr/>
              </p:nvSpPr>
              <p:spPr bwMode="auto">
                <a:xfrm>
                  <a:off x="3837" y="1417"/>
                  <a:ext cx="19" cy="22"/>
                </a:xfrm>
                <a:custGeom>
                  <a:avLst/>
                  <a:gdLst>
                    <a:gd name="T0" fmla="*/ 17 w 19"/>
                    <a:gd name="T1" fmla="*/ 8 h 22"/>
                    <a:gd name="T2" fmla="*/ 17 w 19"/>
                    <a:gd name="T3" fmla="*/ 7 h 22"/>
                    <a:gd name="T4" fmla="*/ 16 w 19"/>
                    <a:gd name="T5" fmla="*/ 5 h 22"/>
                    <a:gd name="T6" fmla="*/ 15 w 19"/>
                    <a:gd name="T7" fmla="*/ 4 h 22"/>
                    <a:gd name="T8" fmla="*/ 13 w 19"/>
                    <a:gd name="T9" fmla="*/ 2 h 22"/>
                    <a:gd name="T10" fmla="*/ 12 w 19"/>
                    <a:gd name="T11" fmla="*/ 1 h 22"/>
                    <a:gd name="T12" fmla="*/ 10 w 19"/>
                    <a:gd name="T13" fmla="*/ 1 h 22"/>
                    <a:gd name="T14" fmla="*/ 9 w 19"/>
                    <a:gd name="T15" fmla="*/ 0 h 22"/>
                    <a:gd name="T16" fmla="*/ 7 w 19"/>
                    <a:gd name="T17" fmla="*/ 0 h 22"/>
                    <a:gd name="T18" fmla="*/ 6 w 19"/>
                    <a:gd name="T19" fmla="*/ 0 h 22"/>
                    <a:gd name="T20" fmla="*/ 4 w 19"/>
                    <a:gd name="T21" fmla="*/ 1 h 22"/>
                    <a:gd name="T22" fmla="*/ 3 w 19"/>
                    <a:gd name="T23" fmla="*/ 2 h 22"/>
                    <a:gd name="T24" fmla="*/ 2 w 19"/>
                    <a:gd name="T25" fmla="*/ 3 h 22"/>
                    <a:gd name="T26" fmla="*/ 1 w 19"/>
                    <a:gd name="T27" fmla="*/ 4 h 22"/>
                    <a:gd name="T28" fmla="*/ 0 w 19"/>
                    <a:gd name="T29" fmla="*/ 6 h 22"/>
                    <a:gd name="T30" fmla="*/ 0 w 19"/>
                    <a:gd name="T31" fmla="*/ 7 h 22"/>
                    <a:gd name="T32" fmla="*/ 0 w 19"/>
                    <a:gd name="T33" fmla="*/ 9 h 22"/>
                    <a:gd name="T34" fmla="*/ 0 w 19"/>
                    <a:gd name="T35" fmla="*/ 11 h 22"/>
                    <a:gd name="T36" fmla="*/ 1 w 19"/>
                    <a:gd name="T37" fmla="*/ 13 h 22"/>
                    <a:gd name="T38" fmla="*/ 1 w 19"/>
                    <a:gd name="T39" fmla="*/ 14 h 22"/>
                    <a:gd name="T40" fmla="*/ 2 w 19"/>
                    <a:gd name="T41" fmla="*/ 16 h 22"/>
                    <a:gd name="T42" fmla="*/ 3 w 19"/>
                    <a:gd name="T43" fmla="*/ 17 h 22"/>
                    <a:gd name="T44" fmla="*/ 5 w 19"/>
                    <a:gd name="T45" fmla="*/ 19 h 22"/>
                    <a:gd name="T46" fmla="*/ 6 w 19"/>
                    <a:gd name="T47" fmla="*/ 20 h 22"/>
                    <a:gd name="T48" fmla="*/ 8 w 19"/>
                    <a:gd name="T49" fmla="*/ 20 h 22"/>
                    <a:gd name="T50" fmla="*/ 9 w 19"/>
                    <a:gd name="T51" fmla="*/ 21 h 22"/>
                    <a:gd name="T52" fmla="*/ 11 w 19"/>
                    <a:gd name="T53" fmla="*/ 21 h 22"/>
                    <a:gd name="T54" fmla="*/ 12 w 19"/>
                    <a:gd name="T55" fmla="*/ 21 h 22"/>
                    <a:gd name="T56" fmla="*/ 14 w 19"/>
                    <a:gd name="T57" fmla="*/ 20 h 22"/>
                    <a:gd name="T58" fmla="*/ 15 w 19"/>
                    <a:gd name="T59" fmla="*/ 19 h 22"/>
                    <a:gd name="T60" fmla="*/ 16 w 19"/>
                    <a:gd name="T61" fmla="*/ 18 h 22"/>
                    <a:gd name="T62" fmla="*/ 17 w 19"/>
                    <a:gd name="T63" fmla="*/ 17 h 22"/>
                    <a:gd name="T64" fmla="*/ 18 w 19"/>
                    <a:gd name="T65" fmla="*/ 15 h 22"/>
                    <a:gd name="T66" fmla="*/ 18 w 19"/>
                    <a:gd name="T67" fmla="*/ 14 h 22"/>
                    <a:gd name="T68" fmla="*/ 18 w 19"/>
                    <a:gd name="T69" fmla="*/ 12 h 22"/>
                    <a:gd name="T70" fmla="*/ 18 w 19"/>
                    <a:gd name="T71" fmla="*/ 10 h 22"/>
                    <a:gd name="T72" fmla="*/ 17 w 19"/>
                    <a:gd name="T73" fmla="*/ 8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2"/>
                    <a:gd name="T113" fmla="*/ 19 w 1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p:spPr>
              <p:txBody>
                <a:bodyPr/>
                <a:lstStyle/>
                <a:p>
                  <a:endParaRPr lang="en-US"/>
                </a:p>
              </p:txBody>
            </p:sp>
            <p:sp>
              <p:nvSpPr>
                <p:cNvPr id="66075" name="Freeform 445"/>
                <p:cNvSpPr>
                  <a:spLocks/>
                </p:cNvSpPr>
                <p:nvPr/>
              </p:nvSpPr>
              <p:spPr bwMode="auto">
                <a:xfrm>
                  <a:off x="3837" y="1417"/>
                  <a:ext cx="19" cy="22"/>
                </a:xfrm>
                <a:custGeom>
                  <a:avLst/>
                  <a:gdLst>
                    <a:gd name="T0" fmla="*/ 17 w 19"/>
                    <a:gd name="T1" fmla="*/ 8 h 22"/>
                    <a:gd name="T2" fmla="*/ 17 w 19"/>
                    <a:gd name="T3" fmla="*/ 7 h 22"/>
                    <a:gd name="T4" fmla="*/ 16 w 19"/>
                    <a:gd name="T5" fmla="*/ 5 h 22"/>
                    <a:gd name="T6" fmla="*/ 15 w 19"/>
                    <a:gd name="T7" fmla="*/ 4 h 22"/>
                    <a:gd name="T8" fmla="*/ 13 w 19"/>
                    <a:gd name="T9" fmla="*/ 2 h 22"/>
                    <a:gd name="T10" fmla="*/ 12 w 19"/>
                    <a:gd name="T11" fmla="*/ 1 h 22"/>
                    <a:gd name="T12" fmla="*/ 10 w 19"/>
                    <a:gd name="T13" fmla="*/ 1 h 22"/>
                    <a:gd name="T14" fmla="*/ 9 w 19"/>
                    <a:gd name="T15" fmla="*/ 0 h 22"/>
                    <a:gd name="T16" fmla="*/ 7 w 19"/>
                    <a:gd name="T17" fmla="*/ 0 h 22"/>
                    <a:gd name="T18" fmla="*/ 6 w 19"/>
                    <a:gd name="T19" fmla="*/ 0 h 22"/>
                    <a:gd name="T20" fmla="*/ 4 w 19"/>
                    <a:gd name="T21" fmla="*/ 1 h 22"/>
                    <a:gd name="T22" fmla="*/ 3 w 19"/>
                    <a:gd name="T23" fmla="*/ 2 h 22"/>
                    <a:gd name="T24" fmla="*/ 2 w 19"/>
                    <a:gd name="T25" fmla="*/ 3 h 22"/>
                    <a:gd name="T26" fmla="*/ 1 w 19"/>
                    <a:gd name="T27" fmla="*/ 4 h 22"/>
                    <a:gd name="T28" fmla="*/ 0 w 19"/>
                    <a:gd name="T29" fmla="*/ 6 h 22"/>
                    <a:gd name="T30" fmla="*/ 0 w 19"/>
                    <a:gd name="T31" fmla="*/ 7 h 22"/>
                    <a:gd name="T32" fmla="*/ 0 w 19"/>
                    <a:gd name="T33" fmla="*/ 9 h 22"/>
                    <a:gd name="T34" fmla="*/ 0 w 19"/>
                    <a:gd name="T35" fmla="*/ 11 h 22"/>
                    <a:gd name="T36" fmla="*/ 1 w 19"/>
                    <a:gd name="T37" fmla="*/ 13 h 22"/>
                    <a:gd name="T38" fmla="*/ 1 w 19"/>
                    <a:gd name="T39" fmla="*/ 14 h 22"/>
                    <a:gd name="T40" fmla="*/ 2 w 19"/>
                    <a:gd name="T41" fmla="*/ 16 h 22"/>
                    <a:gd name="T42" fmla="*/ 3 w 19"/>
                    <a:gd name="T43" fmla="*/ 17 h 22"/>
                    <a:gd name="T44" fmla="*/ 5 w 19"/>
                    <a:gd name="T45" fmla="*/ 19 h 22"/>
                    <a:gd name="T46" fmla="*/ 6 w 19"/>
                    <a:gd name="T47" fmla="*/ 20 h 22"/>
                    <a:gd name="T48" fmla="*/ 8 w 19"/>
                    <a:gd name="T49" fmla="*/ 20 h 22"/>
                    <a:gd name="T50" fmla="*/ 9 w 19"/>
                    <a:gd name="T51" fmla="*/ 21 h 22"/>
                    <a:gd name="T52" fmla="*/ 11 w 19"/>
                    <a:gd name="T53" fmla="*/ 21 h 22"/>
                    <a:gd name="T54" fmla="*/ 12 w 19"/>
                    <a:gd name="T55" fmla="*/ 21 h 22"/>
                    <a:gd name="T56" fmla="*/ 14 w 19"/>
                    <a:gd name="T57" fmla="*/ 20 h 22"/>
                    <a:gd name="T58" fmla="*/ 15 w 19"/>
                    <a:gd name="T59" fmla="*/ 19 h 22"/>
                    <a:gd name="T60" fmla="*/ 16 w 19"/>
                    <a:gd name="T61" fmla="*/ 18 h 22"/>
                    <a:gd name="T62" fmla="*/ 17 w 19"/>
                    <a:gd name="T63" fmla="*/ 17 h 22"/>
                    <a:gd name="T64" fmla="*/ 18 w 19"/>
                    <a:gd name="T65" fmla="*/ 15 h 22"/>
                    <a:gd name="T66" fmla="*/ 18 w 19"/>
                    <a:gd name="T67" fmla="*/ 14 h 22"/>
                    <a:gd name="T68" fmla="*/ 18 w 19"/>
                    <a:gd name="T69" fmla="*/ 12 h 22"/>
                    <a:gd name="T70" fmla="*/ 18 w 19"/>
                    <a:gd name="T71" fmla="*/ 10 h 22"/>
                    <a:gd name="T72" fmla="*/ 17 w 19"/>
                    <a:gd name="T73" fmla="*/ 8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2"/>
                    <a:gd name="T113" fmla="*/ 19 w 1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grpSp>
          <p:nvGrpSpPr>
            <p:cNvPr id="66039" name="Group 446"/>
            <p:cNvGrpSpPr>
              <a:grpSpLocks/>
            </p:cNvGrpSpPr>
            <p:nvPr/>
          </p:nvGrpSpPr>
          <p:grpSpPr bwMode="auto">
            <a:xfrm>
              <a:off x="3807" y="1360"/>
              <a:ext cx="89" cy="70"/>
              <a:chOff x="3807" y="1360"/>
              <a:chExt cx="89" cy="70"/>
            </a:xfrm>
          </p:grpSpPr>
          <p:sp>
            <p:nvSpPr>
              <p:cNvPr id="66068" name="Freeform 447"/>
              <p:cNvSpPr>
                <a:spLocks/>
              </p:cNvSpPr>
              <p:nvPr/>
            </p:nvSpPr>
            <p:spPr bwMode="auto">
              <a:xfrm>
                <a:off x="3820" y="1360"/>
                <a:ext cx="76" cy="69"/>
              </a:xfrm>
              <a:custGeom>
                <a:avLst/>
                <a:gdLst>
                  <a:gd name="T0" fmla="*/ 65 w 76"/>
                  <a:gd name="T1" fmla="*/ 0 h 69"/>
                  <a:gd name="T2" fmla="*/ 69 w 76"/>
                  <a:gd name="T3" fmla="*/ 6 h 69"/>
                  <a:gd name="T4" fmla="*/ 73 w 76"/>
                  <a:gd name="T5" fmla="*/ 13 h 69"/>
                  <a:gd name="T6" fmla="*/ 75 w 76"/>
                  <a:gd name="T7" fmla="*/ 21 h 69"/>
                  <a:gd name="T8" fmla="*/ 75 w 76"/>
                  <a:gd name="T9" fmla="*/ 28 h 69"/>
                  <a:gd name="T10" fmla="*/ 20 w 76"/>
                  <a:gd name="T11" fmla="*/ 68 h 69"/>
                  <a:gd name="T12" fmla="*/ 11 w 76"/>
                  <a:gd name="T13" fmla="*/ 59 h 69"/>
                  <a:gd name="T14" fmla="*/ 2 w 76"/>
                  <a:gd name="T15" fmla="*/ 39 h 69"/>
                  <a:gd name="T16" fmla="*/ 1 w 76"/>
                  <a:gd name="T17" fmla="*/ 25 h 69"/>
                  <a:gd name="T18" fmla="*/ 0 w 76"/>
                  <a:gd name="T19" fmla="*/ 10 h 69"/>
                  <a:gd name="T20" fmla="*/ 65 w 76"/>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9"/>
                  <a:gd name="T35" fmla="*/ 76 w 76"/>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grpSp>
            <p:nvGrpSpPr>
              <p:cNvPr id="66069" name="Group 448"/>
              <p:cNvGrpSpPr>
                <a:grpSpLocks/>
              </p:cNvGrpSpPr>
              <p:nvPr/>
            </p:nvGrpSpPr>
            <p:grpSpPr bwMode="auto">
              <a:xfrm>
                <a:off x="3807" y="1368"/>
                <a:ext cx="47" cy="62"/>
                <a:chOff x="3807" y="1368"/>
                <a:chExt cx="47" cy="62"/>
              </a:xfrm>
            </p:grpSpPr>
            <p:sp>
              <p:nvSpPr>
                <p:cNvPr id="66070" name="Freeform 449"/>
                <p:cNvSpPr>
                  <a:spLocks/>
                </p:cNvSpPr>
                <p:nvPr/>
              </p:nvSpPr>
              <p:spPr bwMode="auto">
                <a:xfrm>
                  <a:off x="3807" y="1368"/>
                  <a:ext cx="47" cy="62"/>
                </a:xfrm>
                <a:custGeom>
                  <a:avLst/>
                  <a:gdLst>
                    <a:gd name="T0" fmla="*/ 44 w 47"/>
                    <a:gd name="T1" fmla="*/ 24 h 62"/>
                    <a:gd name="T2" fmla="*/ 43 w 47"/>
                    <a:gd name="T3" fmla="*/ 19 h 62"/>
                    <a:gd name="T4" fmla="*/ 40 w 47"/>
                    <a:gd name="T5" fmla="*/ 15 h 62"/>
                    <a:gd name="T6" fmla="*/ 37 w 47"/>
                    <a:gd name="T7" fmla="*/ 10 h 62"/>
                    <a:gd name="T8" fmla="*/ 34 w 47"/>
                    <a:gd name="T9" fmla="*/ 7 h 62"/>
                    <a:gd name="T10" fmla="*/ 30 w 47"/>
                    <a:gd name="T11" fmla="*/ 4 h 62"/>
                    <a:gd name="T12" fmla="*/ 26 w 47"/>
                    <a:gd name="T13" fmla="*/ 2 h 62"/>
                    <a:gd name="T14" fmla="*/ 23 w 47"/>
                    <a:gd name="T15" fmla="*/ 0 h 62"/>
                    <a:gd name="T16" fmla="*/ 18 w 47"/>
                    <a:gd name="T17" fmla="*/ 0 h 62"/>
                    <a:gd name="T18" fmla="*/ 15 w 47"/>
                    <a:gd name="T19" fmla="*/ 1 h 62"/>
                    <a:gd name="T20" fmla="*/ 11 w 47"/>
                    <a:gd name="T21" fmla="*/ 2 h 62"/>
                    <a:gd name="T22" fmla="*/ 8 w 47"/>
                    <a:gd name="T23" fmla="*/ 5 h 62"/>
                    <a:gd name="T24" fmla="*/ 5 w 47"/>
                    <a:gd name="T25" fmla="*/ 8 h 62"/>
                    <a:gd name="T26" fmla="*/ 3 w 47"/>
                    <a:gd name="T27" fmla="*/ 12 h 62"/>
                    <a:gd name="T28" fmla="*/ 1 w 47"/>
                    <a:gd name="T29" fmla="*/ 16 h 62"/>
                    <a:gd name="T30" fmla="*/ 0 w 47"/>
                    <a:gd name="T31" fmla="*/ 21 h 62"/>
                    <a:gd name="T32" fmla="*/ 0 w 47"/>
                    <a:gd name="T33" fmla="*/ 26 h 62"/>
                    <a:gd name="T34" fmla="*/ 1 w 47"/>
                    <a:gd name="T35" fmla="*/ 31 h 62"/>
                    <a:gd name="T36" fmla="*/ 2 w 47"/>
                    <a:gd name="T37" fmla="*/ 37 h 62"/>
                    <a:gd name="T38" fmla="*/ 3 w 47"/>
                    <a:gd name="T39" fmla="*/ 42 h 62"/>
                    <a:gd name="T40" fmla="*/ 6 w 47"/>
                    <a:gd name="T41" fmla="*/ 46 h 62"/>
                    <a:gd name="T42" fmla="*/ 9 w 47"/>
                    <a:gd name="T43" fmla="*/ 51 h 62"/>
                    <a:gd name="T44" fmla="*/ 12 w 47"/>
                    <a:gd name="T45" fmla="*/ 54 h 62"/>
                    <a:gd name="T46" fmla="*/ 16 w 47"/>
                    <a:gd name="T47" fmla="*/ 57 h 62"/>
                    <a:gd name="T48" fmla="*/ 20 w 47"/>
                    <a:gd name="T49" fmla="*/ 59 h 62"/>
                    <a:gd name="T50" fmla="*/ 23 w 47"/>
                    <a:gd name="T51" fmla="*/ 61 h 62"/>
                    <a:gd name="T52" fmla="*/ 28 w 47"/>
                    <a:gd name="T53" fmla="*/ 61 h 62"/>
                    <a:gd name="T54" fmla="*/ 31 w 47"/>
                    <a:gd name="T55" fmla="*/ 60 h 62"/>
                    <a:gd name="T56" fmla="*/ 35 w 47"/>
                    <a:gd name="T57" fmla="*/ 59 h 62"/>
                    <a:gd name="T58" fmla="*/ 38 w 47"/>
                    <a:gd name="T59" fmla="*/ 56 h 62"/>
                    <a:gd name="T60" fmla="*/ 41 w 47"/>
                    <a:gd name="T61" fmla="*/ 53 h 62"/>
                    <a:gd name="T62" fmla="*/ 43 w 47"/>
                    <a:gd name="T63" fmla="*/ 49 h 62"/>
                    <a:gd name="T64" fmla="*/ 45 w 47"/>
                    <a:gd name="T65" fmla="*/ 45 h 62"/>
                    <a:gd name="T66" fmla="*/ 46 w 47"/>
                    <a:gd name="T67" fmla="*/ 40 h 62"/>
                    <a:gd name="T68" fmla="*/ 46 w 47"/>
                    <a:gd name="T69" fmla="*/ 35 h 62"/>
                    <a:gd name="T70" fmla="*/ 45 w 47"/>
                    <a:gd name="T71" fmla="*/ 30 h 62"/>
                    <a:gd name="T72" fmla="*/ 44 w 47"/>
                    <a:gd name="T73" fmla="*/ 24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62"/>
                    <a:gd name="T113" fmla="*/ 47 w 4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000000"/>
                    </a:gs>
                  </a:gsLst>
                  <a:lin ang="0" scaled="1"/>
                </a:gradFill>
                <a:ln w="12700" cap="rnd">
                  <a:noFill/>
                  <a:round/>
                  <a:headEnd/>
                  <a:tailEnd/>
                </a:ln>
              </p:spPr>
              <p:txBody>
                <a:bodyPr/>
                <a:lstStyle/>
                <a:p>
                  <a:endParaRPr lang="en-US"/>
                </a:p>
              </p:txBody>
            </p:sp>
            <p:sp>
              <p:nvSpPr>
                <p:cNvPr id="66071" name="Freeform 450"/>
                <p:cNvSpPr>
                  <a:spLocks/>
                </p:cNvSpPr>
                <p:nvPr/>
              </p:nvSpPr>
              <p:spPr bwMode="auto">
                <a:xfrm>
                  <a:off x="3807" y="1368"/>
                  <a:ext cx="47" cy="62"/>
                </a:xfrm>
                <a:custGeom>
                  <a:avLst/>
                  <a:gdLst>
                    <a:gd name="T0" fmla="*/ 44 w 47"/>
                    <a:gd name="T1" fmla="*/ 24 h 62"/>
                    <a:gd name="T2" fmla="*/ 43 w 47"/>
                    <a:gd name="T3" fmla="*/ 19 h 62"/>
                    <a:gd name="T4" fmla="*/ 40 w 47"/>
                    <a:gd name="T5" fmla="*/ 15 h 62"/>
                    <a:gd name="T6" fmla="*/ 37 w 47"/>
                    <a:gd name="T7" fmla="*/ 10 h 62"/>
                    <a:gd name="T8" fmla="*/ 34 w 47"/>
                    <a:gd name="T9" fmla="*/ 7 h 62"/>
                    <a:gd name="T10" fmla="*/ 30 w 47"/>
                    <a:gd name="T11" fmla="*/ 4 h 62"/>
                    <a:gd name="T12" fmla="*/ 26 w 47"/>
                    <a:gd name="T13" fmla="*/ 2 h 62"/>
                    <a:gd name="T14" fmla="*/ 23 w 47"/>
                    <a:gd name="T15" fmla="*/ 0 h 62"/>
                    <a:gd name="T16" fmla="*/ 19 w 47"/>
                    <a:gd name="T17" fmla="*/ 0 h 62"/>
                    <a:gd name="T18" fmla="*/ 15 w 47"/>
                    <a:gd name="T19" fmla="*/ 1 h 62"/>
                    <a:gd name="T20" fmla="*/ 11 w 47"/>
                    <a:gd name="T21" fmla="*/ 2 h 62"/>
                    <a:gd name="T22" fmla="*/ 8 w 47"/>
                    <a:gd name="T23" fmla="*/ 5 h 62"/>
                    <a:gd name="T24" fmla="*/ 5 w 47"/>
                    <a:gd name="T25" fmla="*/ 8 h 62"/>
                    <a:gd name="T26" fmla="*/ 3 w 47"/>
                    <a:gd name="T27" fmla="*/ 12 h 62"/>
                    <a:gd name="T28" fmla="*/ 1 w 47"/>
                    <a:gd name="T29" fmla="*/ 16 h 62"/>
                    <a:gd name="T30" fmla="*/ 0 w 47"/>
                    <a:gd name="T31" fmla="*/ 21 h 62"/>
                    <a:gd name="T32" fmla="*/ 0 w 47"/>
                    <a:gd name="T33" fmla="*/ 26 h 62"/>
                    <a:gd name="T34" fmla="*/ 1 w 47"/>
                    <a:gd name="T35" fmla="*/ 32 h 62"/>
                    <a:gd name="T36" fmla="*/ 2 w 47"/>
                    <a:gd name="T37" fmla="*/ 37 h 62"/>
                    <a:gd name="T38" fmla="*/ 3 w 47"/>
                    <a:gd name="T39" fmla="*/ 42 h 62"/>
                    <a:gd name="T40" fmla="*/ 6 w 47"/>
                    <a:gd name="T41" fmla="*/ 46 h 62"/>
                    <a:gd name="T42" fmla="*/ 9 w 47"/>
                    <a:gd name="T43" fmla="*/ 51 h 62"/>
                    <a:gd name="T44" fmla="*/ 12 w 47"/>
                    <a:gd name="T45" fmla="*/ 54 h 62"/>
                    <a:gd name="T46" fmla="*/ 16 w 47"/>
                    <a:gd name="T47" fmla="*/ 57 h 62"/>
                    <a:gd name="T48" fmla="*/ 20 w 47"/>
                    <a:gd name="T49" fmla="*/ 59 h 62"/>
                    <a:gd name="T50" fmla="*/ 23 w 47"/>
                    <a:gd name="T51" fmla="*/ 61 h 62"/>
                    <a:gd name="T52" fmla="*/ 27 w 47"/>
                    <a:gd name="T53" fmla="*/ 61 h 62"/>
                    <a:gd name="T54" fmla="*/ 31 w 47"/>
                    <a:gd name="T55" fmla="*/ 60 h 62"/>
                    <a:gd name="T56" fmla="*/ 35 w 47"/>
                    <a:gd name="T57" fmla="*/ 59 h 62"/>
                    <a:gd name="T58" fmla="*/ 38 w 47"/>
                    <a:gd name="T59" fmla="*/ 56 h 62"/>
                    <a:gd name="T60" fmla="*/ 41 w 47"/>
                    <a:gd name="T61" fmla="*/ 53 h 62"/>
                    <a:gd name="T62" fmla="*/ 43 w 47"/>
                    <a:gd name="T63" fmla="*/ 49 h 62"/>
                    <a:gd name="T64" fmla="*/ 45 w 47"/>
                    <a:gd name="T65" fmla="*/ 45 h 62"/>
                    <a:gd name="T66" fmla="*/ 46 w 47"/>
                    <a:gd name="T67" fmla="*/ 40 h 62"/>
                    <a:gd name="T68" fmla="*/ 46 w 47"/>
                    <a:gd name="T69" fmla="*/ 35 h 62"/>
                    <a:gd name="T70" fmla="*/ 45 w 47"/>
                    <a:gd name="T71" fmla="*/ 29 h 62"/>
                    <a:gd name="T72" fmla="*/ 44 w 47"/>
                    <a:gd name="T73" fmla="*/ 24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62"/>
                    <a:gd name="T113" fmla="*/ 47 w 4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sp>
          <p:nvSpPr>
            <p:cNvPr id="66040" name="Line 451"/>
            <p:cNvSpPr>
              <a:spLocks noChangeShapeType="1"/>
            </p:cNvSpPr>
            <p:nvPr/>
          </p:nvSpPr>
          <p:spPr bwMode="auto">
            <a:xfrm flipV="1">
              <a:off x="3921" y="1324"/>
              <a:ext cx="134" cy="52"/>
            </a:xfrm>
            <a:prstGeom prst="line">
              <a:avLst/>
            </a:prstGeom>
            <a:noFill/>
            <a:ln w="12700">
              <a:solidFill>
                <a:srgbClr val="000000"/>
              </a:solidFill>
              <a:round/>
              <a:headEnd/>
              <a:tailEnd/>
            </a:ln>
          </p:spPr>
          <p:txBody>
            <a:bodyPr wrap="none" anchor="ctr"/>
            <a:lstStyle/>
            <a:p>
              <a:endParaRPr lang="en-US"/>
            </a:p>
          </p:txBody>
        </p:sp>
        <p:sp>
          <p:nvSpPr>
            <p:cNvPr id="66041" name="Line 452"/>
            <p:cNvSpPr>
              <a:spLocks noChangeShapeType="1"/>
            </p:cNvSpPr>
            <p:nvPr/>
          </p:nvSpPr>
          <p:spPr bwMode="auto">
            <a:xfrm flipV="1">
              <a:off x="3854" y="1124"/>
              <a:ext cx="134" cy="52"/>
            </a:xfrm>
            <a:prstGeom prst="line">
              <a:avLst/>
            </a:prstGeom>
            <a:noFill/>
            <a:ln w="12700">
              <a:solidFill>
                <a:srgbClr val="000000"/>
              </a:solidFill>
              <a:round/>
              <a:headEnd/>
              <a:tailEnd/>
            </a:ln>
          </p:spPr>
          <p:txBody>
            <a:bodyPr wrap="none" anchor="ctr"/>
            <a:lstStyle/>
            <a:p>
              <a:endParaRPr lang="en-US"/>
            </a:p>
          </p:txBody>
        </p:sp>
        <p:grpSp>
          <p:nvGrpSpPr>
            <p:cNvPr id="66042" name="Group 453"/>
            <p:cNvGrpSpPr>
              <a:grpSpLocks/>
            </p:cNvGrpSpPr>
            <p:nvPr/>
          </p:nvGrpSpPr>
          <p:grpSpPr bwMode="auto">
            <a:xfrm>
              <a:off x="3913" y="965"/>
              <a:ext cx="310" cy="484"/>
              <a:chOff x="3913" y="965"/>
              <a:chExt cx="310" cy="484"/>
            </a:xfrm>
          </p:grpSpPr>
          <p:sp>
            <p:nvSpPr>
              <p:cNvPr id="66043" name="Freeform 454"/>
              <p:cNvSpPr>
                <a:spLocks/>
              </p:cNvSpPr>
              <p:nvPr/>
            </p:nvSpPr>
            <p:spPr bwMode="auto">
              <a:xfrm>
                <a:off x="3913" y="965"/>
                <a:ext cx="310" cy="484"/>
              </a:xfrm>
              <a:custGeom>
                <a:avLst/>
                <a:gdLst>
                  <a:gd name="T0" fmla="*/ 0 w 310"/>
                  <a:gd name="T1" fmla="*/ 60 h 484"/>
                  <a:gd name="T2" fmla="*/ 144 w 310"/>
                  <a:gd name="T3" fmla="*/ 483 h 484"/>
                  <a:gd name="T4" fmla="*/ 309 w 310"/>
                  <a:gd name="T5" fmla="*/ 435 h 484"/>
                  <a:gd name="T6" fmla="*/ 159 w 310"/>
                  <a:gd name="T7" fmla="*/ 0 h 484"/>
                  <a:gd name="T8" fmla="*/ 0 w 310"/>
                  <a:gd name="T9" fmla="*/ 60 h 484"/>
                  <a:gd name="T10" fmla="*/ 0 60000 65536"/>
                  <a:gd name="T11" fmla="*/ 0 60000 65536"/>
                  <a:gd name="T12" fmla="*/ 0 60000 65536"/>
                  <a:gd name="T13" fmla="*/ 0 60000 65536"/>
                  <a:gd name="T14" fmla="*/ 0 60000 65536"/>
                  <a:gd name="T15" fmla="*/ 0 w 310"/>
                  <a:gd name="T16" fmla="*/ 0 h 484"/>
                  <a:gd name="T17" fmla="*/ 310 w 310"/>
                  <a:gd name="T18" fmla="*/ 484 h 484"/>
                </a:gdLst>
                <a:ahLst/>
                <a:cxnLst>
                  <a:cxn ang="T10">
                    <a:pos x="T0" y="T1"/>
                  </a:cxn>
                  <a:cxn ang="T11">
                    <a:pos x="T2" y="T3"/>
                  </a:cxn>
                  <a:cxn ang="T12">
                    <a:pos x="T4" y="T5"/>
                  </a:cxn>
                  <a:cxn ang="T13">
                    <a:pos x="T6" y="T7"/>
                  </a:cxn>
                  <a:cxn ang="T14">
                    <a:pos x="T8" y="T9"/>
                  </a:cxn>
                </a:cxnLst>
                <a:rect l="T15" t="T16" r="T17" b="T18"/>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6044" name="Freeform 455"/>
              <p:cNvSpPr>
                <a:spLocks/>
              </p:cNvSpPr>
              <p:nvPr/>
            </p:nvSpPr>
            <p:spPr bwMode="auto">
              <a:xfrm>
                <a:off x="3972" y="1142"/>
                <a:ext cx="166" cy="83"/>
              </a:xfrm>
              <a:custGeom>
                <a:avLst/>
                <a:gdLst>
                  <a:gd name="T0" fmla="*/ 0 w 166"/>
                  <a:gd name="T1" fmla="*/ 58 h 83"/>
                  <a:gd name="T2" fmla="*/ 158 w 166"/>
                  <a:gd name="T3" fmla="*/ 0 h 83"/>
                  <a:gd name="T4" fmla="*/ 165 w 166"/>
                  <a:gd name="T5" fmla="*/ 23 h 83"/>
                  <a:gd name="T6" fmla="*/ 8 w 166"/>
                  <a:gd name="T7" fmla="*/ 82 h 83"/>
                  <a:gd name="T8" fmla="*/ 0 w 166"/>
                  <a:gd name="T9" fmla="*/ 58 h 83"/>
                  <a:gd name="T10" fmla="*/ 0 60000 65536"/>
                  <a:gd name="T11" fmla="*/ 0 60000 65536"/>
                  <a:gd name="T12" fmla="*/ 0 60000 65536"/>
                  <a:gd name="T13" fmla="*/ 0 60000 65536"/>
                  <a:gd name="T14" fmla="*/ 0 60000 65536"/>
                  <a:gd name="T15" fmla="*/ 0 w 166"/>
                  <a:gd name="T16" fmla="*/ 0 h 83"/>
                  <a:gd name="T17" fmla="*/ 166 w 166"/>
                  <a:gd name="T18" fmla="*/ 83 h 83"/>
                </a:gdLst>
                <a:ahLst/>
                <a:cxnLst>
                  <a:cxn ang="T10">
                    <a:pos x="T0" y="T1"/>
                  </a:cxn>
                  <a:cxn ang="T11">
                    <a:pos x="T2" y="T3"/>
                  </a:cxn>
                  <a:cxn ang="T12">
                    <a:pos x="T4" y="T5"/>
                  </a:cxn>
                  <a:cxn ang="T13">
                    <a:pos x="T6" y="T7"/>
                  </a:cxn>
                  <a:cxn ang="T14">
                    <a:pos x="T8" y="T9"/>
                  </a:cxn>
                </a:cxnLst>
                <a:rect l="T15" t="T16" r="T17" b="T18"/>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6045" name="Group 456"/>
              <p:cNvGrpSpPr>
                <a:grpSpLocks/>
              </p:cNvGrpSpPr>
              <p:nvPr/>
            </p:nvGrpSpPr>
            <p:grpSpPr bwMode="auto">
              <a:xfrm>
                <a:off x="3933" y="1168"/>
                <a:ext cx="216" cy="97"/>
                <a:chOff x="3933" y="1168"/>
                <a:chExt cx="216" cy="97"/>
              </a:xfrm>
            </p:grpSpPr>
            <p:sp>
              <p:nvSpPr>
                <p:cNvPr id="66066" name="Freeform 457"/>
                <p:cNvSpPr>
                  <a:spLocks/>
                </p:cNvSpPr>
                <p:nvPr/>
              </p:nvSpPr>
              <p:spPr bwMode="auto">
                <a:xfrm>
                  <a:off x="3933" y="1168"/>
                  <a:ext cx="214" cy="96"/>
                </a:xfrm>
                <a:custGeom>
                  <a:avLst/>
                  <a:gdLst>
                    <a:gd name="T0" fmla="*/ 0 w 214"/>
                    <a:gd name="T1" fmla="*/ 77 h 96"/>
                    <a:gd name="T2" fmla="*/ 207 w 214"/>
                    <a:gd name="T3" fmla="*/ 0 h 96"/>
                    <a:gd name="T4" fmla="*/ 211 w 214"/>
                    <a:gd name="T5" fmla="*/ 10 h 96"/>
                    <a:gd name="T6" fmla="*/ 213 w 214"/>
                    <a:gd name="T7" fmla="*/ 21 h 96"/>
                    <a:gd name="T8" fmla="*/ 7 w 214"/>
                    <a:gd name="T9" fmla="*/ 95 h 96"/>
                    <a:gd name="T10" fmla="*/ 0 w 214"/>
                    <a:gd name="T11" fmla="*/ 86 h 96"/>
                    <a:gd name="T12" fmla="*/ 0 w 214"/>
                    <a:gd name="T13" fmla="*/ 77 h 96"/>
                    <a:gd name="T14" fmla="*/ 0 60000 65536"/>
                    <a:gd name="T15" fmla="*/ 0 60000 65536"/>
                    <a:gd name="T16" fmla="*/ 0 60000 65536"/>
                    <a:gd name="T17" fmla="*/ 0 60000 65536"/>
                    <a:gd name="T18" fmla="*/ 0 60000 65536"/>
                    <a:gd name="T19" fmla="*/ 0 60000 65536"/>
                    <a:gd name="T20" fmla="*/ 0 60000 65536"/>
                    <a:gd name="T21" fmla="*/ 0 w 214"/>
                    <a:gd name="T22" fmla="*/ 0 h 96"/>
                    <a:gd name="T23" fmla="*/ 214 w 21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96">
                      <a:moveTo>
                        <a:pt x="0" y="77"/>
                      </a:moveTo>
                      <a:lnTo>
                        <a:pt x="207" y="0"/>
                      </a:lnTo>
                      <a:lnTo>
                        <a:pt x="211" y="10"/>
                      </a:lnTo>
                      <a:lnTo>
                        <a:pt x="213" y="21"/>
                      </a:lnTo>
                      <a:lnTo>
                        <a:pt x="7" y="95"/>
                      </a:lnTo>
                      <a:lnTo>
                        <a:pt x="0" y="86"/>
                      </a:lnTo>
                      <a:lnTo>
                        <a:pt x="0" y="77"/>
                      </a:lnTo>
                    </a:path>
                  </a:pathLst>
                </a:custGeom>
                <a:gradFill rotWithShape="0">
                  <a:gsLst>
                    <a:gs pos="0">
                      <a:srgbClr val="F6F9FF"/>
                    </a:gs>
                    <a:gs pos="100000">
                      <a:srgbClr val="A2C1FE"/>
                    </a:gs>
                  </a:gsLst>
                  <a:lin ang="5400000" scaled="1"/>
                </a:gradFill>
                <a:ln w="12700" cap="rnd">
                  <a:noFill/>
                  <a:round/>
                  <a:headEnd/>
                  <a:tailEnd/>
                </a:ln>
              </p:spPr>
              <p:txBody>
                <a:bodyPr/>
                <a:lstStyle/>
                <a:p>
                  <a:endParaRPr lang="en-US"/>
                </a:p>
              </p:txBody>
            </p:sp>
            <p:sp>
              <p:nvSpPr>
                <p:cNvPr id="66067" name="Freeform 458"/>
                <p:cNvSpPr>
                  <a:spLocks/>
                </p:cNvSpPr>
                <p:nvPr/>
              </p:nvSpPr>
              <p:spPr bwMode="auto">
                <a:xfrm>
                  <a:off x="3933" y="1168"/>
                  <a:ext cx="216" cy="97"/>
                </a:xfrm>
                <a:custGeom>
                  <a:avLst/>
                  <a:gdLst>
                    <a:gd name="T0" fmla="*/ 0 w 216"/>
                    <a:gd name="T1" fmla="*/ 78 h 97"/>
                    <a:gd name="T2" fmla="*/ 209 w 216"/>
                    <a:gd name="T3" fmla="*/ 0 h 97"/>
                    <a:gd name="T4" fmla="*/ 213 w 216"/>
                    <a:gd name="T5" fmla="*/ 10 h 97"/>
                    <a:gd name="T6" fmla="*/ 215 w 216"/>
                    <a:gd name="T7" fmla="*/ 21 h 97"/>
                    <a:gd name="T8" fmla="*/ 7 w 216"/>
                    <a:gd name="T9" fmla="*/ 96 h 97"/>
                    <a:gd name="T10" fmla="*/ 0 w 216"/>
                    <a:gd name="T11" fmla="*/ 87 h 97"/>
                    <a:gd name="T12" fmla="*/ 0 w 216"/>
                    <a:gd name="T13" fmla="*/ 78 h 97"/>
                    <a:gd name="T14" fmla="*/ 0 60000 65536"/>
                    <a:gd name="T15" fmla="*/ 0 60000 65536"/>
                    <a:gd name="T16" fmla="*/ 0 60000 65536"/>
                    <a:gd name="T17" fmla="*/ 0 60000 65536"/>
                    <a:gd name="T18" fmla="*/ 0 60000 65536"/>
                    <a:gd name="T19" fmla="*/ 0 60000 65536"/>
                    <a:gd name="T20" fmla="*/ 0 60000 65536"/>
                    <a:gd name="T21" fmla="*/ 0 w 216"/>
                    <a:gd name="T22" fmla="*/ 0 h 97"/>
                    <a:gd name="T23" fmla="*/ 216 w 216"/>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6046" name="Freeform 459"/>
              <p:cNvSpPr>
                <a:spLocks/>
              </p:cNvSpPr>
              <p:nvPr/>
            </p:nvSpPr>
            <p:spPr bwMode="auto">
              <a:xfrm>
                <a:off x="3989" y="1190"/>
                <a:ext cx="168" cy="84"/>
              </a:xfrm>
              <a:custGeom>
                <a:avLst/>
                <a:gdLst>
                  <a:gd name="T0" fmla="*/ 0 w 168"/>
                  <a:gd name="T1" fmla="*/ 59 h 84"/>
                  <a:gd name="T2" fmla="*/ 159 w 168"/>
                  <a:gd name="T3" fmla="*/ 0 h 84"/>
                  <a:gd name="T4" fmla="*/ 167 w 168"/>
                  <a:gd name="T5" fmla="*/ 26 h 84"/>
                  <a:gd name="T6" fmla="*/ 8 w 168"/>
                  <a:gd name="T7" fmla="*/ 83 h 84"/>
                  <a:gd name="T8" fmla="*/ 0 w 168"/>
                  <a:gd name="T9" fmla="*/ 59 h 84"/>
                  <a:gd name="T10" fmla="*/ 0 60000 65536"/>
                  <a:gd name="T11" fmla="*/ 0 60000 65536"/>
                  <a:gd name="T12" fmla="*/ 0 60000 65536"/>
                  <a:gd name="T13" fmla="*/ 0 60000 65536"/>
                  <a:gd name="T14" fmla="*/ 0 60000 65536"/>
                  <a:gd name="T15" fmla="*/ 0 w 168"/>
                  <a:gd name="T16" fmla="*/ 0 h 84"/>
                  <a:gd name="T17" fmla="*/ 168 w 168"/>
                  <a:gd name="T18" fmla="*/ 84 h 84"/>
                </a:gdLst>
                <a:ahLst/>
                <a:cxnLst>
                  <a:cxn ang="T10">
                    <a:pos x="T0" y="T1"/>
                  </a:cxn>
                  <a:cxn ang="T11">
                    <a:pos x="T2" y="T3"/>
                  </a:cxn>
                  <a:cxn ang="T12">
                    <a:pos x="T4" y="T5"/>
                  </a:cxn>
                  <a:cxn ang="T13">
                    <a:pos x="T6" y="T7"/>
                  </a:cxn>
                  <a:cxn ang="T14">
                    <a:pos x="T8" y="T9"/>
                  </a:cxn>
                </a:cxnLst>
                <a:rect l="T15" t="T16" r="T17" b="T18"/>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6047" name="Group 460"/>
              <p:cNvGrpSpPr>
                <a:grpSpLocks/>
              </p:cNvGrpSpPr>
              <p:nvPr/>
            </p:nvGrpSpPr>
            <p:grpSpPr bwMode="auto">
              <a:xfrm>
                <a:off x="3946" y="1063"/>
                <a:ext cx="164" cy="72"/>
                <a:chOff x="3946" y="1063"/>
                <a:chExt cx="164" cy="72"/>
              </a:xfrm>
            </p:grpSpPr>
            <p:sp>
              <p:nvSpPr>
                <p:cNvPr id="66061" name="Freeform 461"/>
                <p:cNvSpPr>
                  <a:spLocks/>
                </p:cNvSpPr>
                <p:nvPr/>
              </p:nvSpPr>
              <p:spPr bwMode="auto">
                <a:xfrm>
                  <a:off x="3946" y="1063"/>
                  <a:ext cx="164" cy="72"/>
                </a:xfrm>
                <a:custGeom>
                  <a:avLst/>
                  <a:gdLst>
                    <a:gd name="T0" fmla="*/ 0 w 164"/>
                    <a:gd name="T1" fmla="*/ 59 h 72"/>
                    <a:gd name="T2" fmla="*/ 4 w 164"/>
                    <a:gd name="T3" fmla="*/ 71 h 72"/>
                    <a:gd name="T4" fmla="*/ 163 w 164"/>
                    <a:gd name="T5" fmla="*/ 11 h 72"/>
                    <a:gd name="T6" fmla="*/ 160 w 164"/>
                    <a:gd name="T7" fmla="*/ 0 h 72"/>
                    <a:gd name="T8" fmla="*/ 0 w 164"/>
                    <a:gd name="T9" fmla="*/ 59 h 72"/>
                    <a:gd name="T10" fmla="*/ 0 60000 65536"/>
                    <a:gd name="T11" fmla="*/ 0 60000 65536"/>
                    <a:gd name="T12" fmla="*/ 0 60000 65536"/>
                    <a:gd name="T13" fmla="*/ 0 60000 65536"/>
                    <a:gd name="T14" fmla="*/ 0 60000 65536"/>
                    <a:gd name="T15" fmla="*/ 0 w 164"/>
                    <a:gd name="T16" fmla="*/ 0 h 72"/>
                    <a:gd name="T17" fmla="*/ 164 w 164"/>
                    <a:gd name="T18" fmla="*/ 72 h 72"/>
                  </a:gdLst>
                  <a:ahLst/>
                  <a:cxnLst>
                    <a:cxn ang="T10">
                      <a:pos x="T0" y="T1"/>
                    </a:cxn>
                    <a:cxn ang="T11">
                      <a:pos x="T2" y="T3"/>
                    </a:cxn>
                    <a:cxn ang="T12">
                      <a:pos x="T4" y="T5"/>
                    </a:cxn>
                    <a:cxn ang="T13">
                      <a:pos x="T6" y="T7"/>
                    </a:cxn>
                    <a:cxn ang="T14">
                      <a:pos x="T8" y="T9"/>
                    </a:cxn>
                  </a:cxnLst>
                  <a:rect l="T15" t="T16" r="T17" b="T18"/>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6062" name="Line 462"/>
                <p:cNvSpPr>
                  <a:spLocks noChangeShapeType="1"/>
                </p:cNvSpPr>
                <p:nvPr/>
              </p:nvSpPr>
              <p:spPr bwMode="auto">
                <a:xfrm>
                  <a:off x="3956" y="1120"/>
                  <a:ext cx="7" cy="13"/>
                </a:xfrm>
                <a:prstGeom prst="line">
                  <a:avLst/>
                </a:prstGeom>
                <a:noFill/>
                <a:ln w="12700">
                  <a:solidFill>
                    <a:srgbClr val="FFFFFF"/>
                  </a:solidFill>
                  <a:round/>
                  <a:headEnd/>
                  <a:tailEnd/>
                </a:ln>
              </p:spPr>
              <p:txBody>
                <a:bodyPr wrap="none" anchor="ctr"/>
                <a:lstStyle/>
                <a:p>
                  <a:endParaRPr lang="en-US"/>
                </a:p>
              </p:txBody>
            </p:sp>
            <p:sp>
              <p:nvSpPr>
                <p:cNvPr id="66063" name="Line 463"/>
                <p:cNvSpPr>
                  <a:spLocks noChangeShapeType="1"/>
                </p:cNvSpPr>
                <p:nvPr/>
              </p:nvSpPr>
              <p:spPr bwMode="auto">
                <a:xfrm>
                  <a:off x="3996" y="1103"/>
                  <a:ext cx="7" cy="15"/>
                </a:xfrm>
                <a:prstGeom prst="line">
                  <a:avLst/>
                </a:prstGeom>
                <a:noFill/>
                <a:ln w="12700">
                  <a:solidFill>
                    <a:srgbClr val="FFFFFF"/>
                  </a:solidFill>
                  <a:round/>
                  <a:headEnd/>
                  <a:tailEnd/>
                </a:ln>
              </p:spPr>
              <p:txBody>
                <a:bodyPr wrap="none" anchor="ctr"/>
                <a:lstStyle/>
                <a:p>
                  <a:endParaRPr lang="en-US"/>
                </a:p>
              </p:txBody>
            </p:sp>
            <p:sp>
              <p:nvSpPr>
                <p:cNvPr id="66064" name="Line 464"/>
                <p:cNvSpPr>
                  <a:spLocks noChangeShapeType="1"/>
                </p:cNvSpPr>
                <p:nvPr/>
              </p:nvSpPr>
              <p:spPr bwMode="auto">
                <a:xfrm>
                  <a:off x="4045" y="1085"/>
                  <a:ext cx="7" cy="14"/>
                </a:xfrm>
                <a:prstGeom prst="line">
                  <a:avLst/>
                </a:prstGeom>
                <a:noFill/>
                <a:ln w="12700">
                  <a:solidFill>
                    <a:srgbClr val="FFFFFF"/>
                  </a:solidFill>
                  <a:round/>
                  <a:headEnd/>
                  <a:tailEnd/>
                </a:ln>
              </p:spPr>
              <p:txBody>
                <a:bodyPr wrap="none" anchor="ctr"/>
                <a:lstStyle/>
                <a:p>
                  <a:endParaRPr lang="en-US"/>
                </a:p>
              </p:txBody>
            </p:sp>
            <p:sp>
              <p:nvSpPr>
                <p:cNvPr id="66065" name="Line 465"/>
                <p:cNvSpPr>
                  <a:spLocks noChangeShapeType="1"/>
                </p:cNvSpPr>
                <p:nvPr/>
              </p:nvSpPr>
              <p:spPr bwMode="auto">
                <a:xfrm>
                  <a:off x="4096" y="1067"/>
                  <a:ext cx="0" cy="16"/>
                </a:xfrm>
                <a:prstGeom prst="line">
                  <a:avLst/>
                </a:prstGeom>
                <a:noFill/>
                <a:ln w="12700">
                  <a:solidFill>
                    <a:srgbClr val="FFFFFF"/>
                  </a:solidFill>
                  <a:round/>
                  <a:headEnd/>
                  <a:tailEnd/>
                </a:ln>
              </p:spPr>
              <p:txBody>
                <a:bodyPr wrap="none" anchor="ctr"/>
                <a:lstStyle/>
                <a:p>
                  <a:endParaRPr lang="en-US"/>
                </a:p>
              </p:txBody>
            </p:sp>
          </p:grpSp>
          <p:grpSp>
            <p:nvGrpSpPr>
              <p:cNvPr id="66048" name="Group 466"/>
              <p:cNvGrpSpPr>
                <a:grpSpLocks/>
              </p:cNvGrpSpPr>
              <p:nvPr/>
            </p:nvGrpSpPr>
            <p:grpSpPr bwMode="auto">
              <a:xfrm>
                <a:off x="4024" y="1288"/>
                <a:ext cx="164" cy="73"/>
                <a:chOff x="4024" y="1288"/>
                <a:chExt cx="164" cy="73"/>
              </a:xfrm>
            </p:grpSpPr>
            <p:sp>
              <p:nvSpPr>
                <p:cNvPr id="66056" name="Freeform 467"/>
                <p:cNvSpPr>
                  <a:spLocks/>
                </p:cNvSpPr>
                <p:nvPr/>
              </p:nvSpPr>
              <p:spPr bwMode="auto">
                <a:xfrm>
                  <a:off x="4024" y="1288"/>
                  <a:ext cx="164" cy="73"/>
                </a:xfrm>
                <a:custGeom>
                  <a:avLst/>
                  <a:gdLst>
                    <a:gd name="T0" fmla="*/ 0 w 164"/>
                    <a:gd name="T1" fmla="*/ 60 h 73"/>
                    <a:gd name="T2" fmla="*/ 4 w 164"/>
                    <a:gd name="T3" fmla="*/ 72 h 73"/>
                    <a:gd name="T4" fmla="*/ 163 w 164"/>
                    <a:gd name="T5" fmla="*/ 11 h 73"/>
                    <a:gd name="T6" fmla="*/ 160 w 164"/>
                    <a:gd name="T7" fmla="*/ 0 h 73"/>
                    <a:gd name="T8" fmla="*/ 0 w 164"/>
                    <a:gd name="T9" fmla="*/ 60 h 73"/>
                    <a:gd name="T10" fmla="*/ 0 60000 65536"/>
                    <a:gd name="T11" fmla="*/ 0 60000 65536"/>
                    <a:gd name="T12" fmla="*/ 0 60000 65536"/>
                    <a:gd name="T13" fmla="*/ 0 60000 65536"/>
                    <a:gd name="T14" fmla="*/ 0 60000 65536"/>
                    <a:gd name="T15" fmla="*/ 0 w 164"/>
                    <a:gd name="T16" fmla="*/ 0 h 73"/>
                    <a:gd name="T17" fmla="*/ 164 w 164"/>
                    <a:gd name="T18" fmla="*/ 73 h 73"/>
                  </a:gdLst>
                  <a:ahLst/>
                  <a:cxnLst>
                    <a:cxn ang="T10">
                      <a:pos x="T0" y="T1"/>
                    </a:cxn>
                    <a:cxn ang="T11">
                      <a:pos x="T2" y="T3"/>
                    </a:cxn>
                    <a:cxn ang="T12">
                      <a:pos x="T4" y="T5"/>
                    </a:cxn>
                    <a:cxn ang="T13">
                      <a:pos x="T6" y="T7"/>
                    </a:cxn>
                    <a:cxn ang="T14">
                      <a:pos x="T8" y="T9"/>
                    </a:cxn>
                  </a:cxnLst>
                  <a:rect l="T15" t="T16" r="T17" b="T18"/>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6057" name="Line 468"/>
                <p:cNvSpPr>
                  <a:spLocks noChangeShapeType="1"/>
                </p:cNvSpPr>
                <p:nvPr/>
              </p:nvSpPr>
              <p:spPr bwMode="auto">
                <a:xfrm>
                  <a:off x="4034" y="1345"/>
                  <a:ext cx="7" cy="14"/>
                </a:xfrm>
                <a:prstGeom prst="line">
                  <a:avLst/>
                </a:prstGeom>
                <a:noFill/>
                <a:ln w="12700">
                  <a:solidFill>
                    <a:srgbClr val="FFFFFF"/>
                  </a:solidFill>
                  <a:round/>
                  <a:headEnd/>
                  <a:tailEnd/>
                </a:ln>
              </p:spPr>
              <p:txBody>
                <a:bodyPr wrap="none" anchor="ctr"/>
                <a:lstStyle/>
                <a:p>
                  <a:endParaRPr lang="en-US"/>
                </a:p>
              </p:txBody>
            </p:sp>
            <p:sp>
              <p:nvSpPr>
                <p:cNvPr id="66058" name="Line 469"/>
                <p:cNvSpPr>
                  <a:spLocks noChangeShapeType="1"/>
                </p:cNvSpPr>
                <p:nvPr/>
              </p:nvSpPr>
              <p:spPr bwMode="auto">
                <a:xfrm>
                  <a:off x="4074" y="1329"/>
                  <a:ext cx="6" cy="14"/>
                </a:xfrm>
                <a:prstGeom prst="line">
                  <a:avLst/>
                </a:prstGeom>
                <a:noFill/>
                <a:ln w="12700">
                  <a:solidFill>
                    <a:srgbClr val="FFFFFF"/>
                  </a:solidFill>
                  <a:round/>
                  <a:headEnd/>
                  <a:tailEnd/>
                </a:ln>
              </p:spPr>
              <p:txBody>
                <a:bodyPr wrap="none" anchor="ctr"/>
                <a:lstStyle/>
                <a:p>
                  <a:endParaRPr lang="en-US"/>
                </a:p>
              </p:txBody>
            </p:sp>
            <p:sp>
              <p:nvSpPr>
                <p:cNvPr id="66059" name="Line 470"/>
                <p:cNvSpPr>
                  <a:spLocks noChangeShapeType="1"/>
                </p:cNvSpPr>
                <p:nvPr/>
              </p:nvSpPr>
              <p:spPr bwMode="auto">
                <a:xfrm>
                  <a:off x="4124" y="1310"/>
                  <a:ext cx="6" cy="14"/>
                </a:xfrm>
                <a:prstGeom prst="line">
                  <a:avLst/>
                </a:prstGeom>
                <a:noFill/>
                <a:ln w="12700">
                  <a:solidFill>
                    <a:srgbClr val="FFFFFF"/>
                  </a:solidFill>
                  <a:round/>
                  <a:headEnd/>
                  <a:tailEnd/>
                </a:ln>
              </p:spPr>
              <p:txBody>
                <a:bodyPr wrap="none" anchor="ctr"/>
                <a:lstStyle/>
                <a:p>
                  <a:endParaRPr lang="en-US"/>
                </a:p>
              </p:txBody>
            </p:sp>
            <p:sp>
              <p:nvSpPr>
                <p:cNvPr id="66060" name="Line 471"/>
                <p:cNvSpPr>
                  <a:spLocks noChangeShapeType="1"/>
                </p:cNvSpPr>
                <p:nvPr/>
              </p:nvSpPr>
              <p:spPr bwMode="auto">
                <a:xfrm>
                  <a:off x="4170" y="1292"/>
                  <a:ext cx="7" cy="16"/>
                </a:xfrm>
                <a:prstGeom prst="line">
                  <a:avLst/>
                </a:prstGeom>
                <a:noFill/>
                <a:ln w="12700">
                  <a:solidFill>
                    <a:srgbClr val="FFFFFF"/>
                  </a:solidFill>
                  <a:round/>
                  <a:headEnd/>
                  <a:tailEnd/>
                </a:ln>
              </p:spPr>
              <p:txBody>
                <a:bodyPr wrap="none" anchor="ctr"/>
                <a:lstStyle/>
                <a:p>
                  <a:endParaRPr lang="en-US"/>
                </a:p>
              </p:txBody>
            </p:sp>
          </p:grpSp>
          <p:sp>
            <p:nvSpPr>
              <p:cNvPr id="66049" name="Freeform 472"/>
              <p:cNvSpPr>
                <a:spLocks/>
              </p:cNvSpPr>
              <p:nvPr/>
            </p:nvSpPr>
            <p:spPr bwMode="auto">
              <a:xfrm>
                <a:off x="3917" y="969"/>
                <a:ext cx="187" cy="153"/>
              </a:xfrm>
              <a:custGeom>
                <a:avLst/>
                <a:gdLst>
                  <a:gd name="T0" fmla="*/ 0 w 187"/>
                  <a:gd name="T1" fmla="*/ 58 h 153"/>
                  <a:gd name="T2" fmla="*/ 154 w 187"/>
                  <a:gd name="T3" fmla="*/ 0 h 153"/>
                  <a:gd name="T4" fmla="*/ 186 w 187"/>
                  <a:gd name="T5" fmla="*/ 93 h 153"/>
                  <a:gd name="T6" fmla="*/ 32 w 187"/>
                  <a:gd name="T7" fmla="*/ 152 h 153"/>
                  <a:gd name="T8" fmla="*/ 0 w 187"/>
                  <a:gd name="T9" fmla="*/ 58 h 153"/>
                  <a:gd name="T10" fmla="*/ 0 60000 65536"/>
                  <a:gd name="T11" fmla="*/ 0 60000 65536"/>
                  <a:gd name="T12" fmla="*/ 0 60000 65536"/>
                  <a:gd name="T13" fmla="*/ 0 60000 65536"/>
                  <a:gd name="T14" fmla="*/ 0 60000 65536"/>
                  <a:gd name="T15" fmla="*/ 0 w 187"/>
                  <a:gd name="T16" fmla="*/ 0 h 153"/>
                  <a:gd name="T17" fmla="*/ 187 w 187"/>
                  <a:gd name="T18" fmla="*/ 153 h 153"/>
                </a:gdLst>
                <a:ahLst/>
                <a:cxnLst>
                  <a:cxn ang="T10">
                    <a:pos x="T0" y="T1"/>
                  </a:cxn>
                  <a:cxn ang="T11">
                    <a:pos x="T2" y="T3"/>
                  </a:cxn>
                  <a:cxn ang="T12">
                    <a:pos x="T4" y="T5"/>
                  </a:cxn>
                  <a:cxn ang="T13">
                    <a:pos x="T6" y="T7"/>
                  </a:cxn>
                  <a:cxn ang="T14">
                    <a:pos x="T8" y="T9"/>
                  </a:cxn>
                </a:cxnLst>
                <a:rect l="T15" t="T16" r="T17" b="T18"/>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6050" name="Freeform 473"/>
              <p:cNvSpPr>
                <a:spLocks/>
              </p:cNvSpPr>
              <p:nvPr/>
            </p:nvSpPr>
            <p:spPr bwMode="auto">
              <a:xfrm>
                <a:off x="4029" y="1304"/>
                <a:ext cx="189" cy="141"/>
              </a:xfrm>
              <a:custGeom>
                <a:avLst/>
                <a:gdLst>
                  <a:gd name="T0" fmla="*/ 0 w 189"/>
                  <a:gd name="T1" fmla="*/ 56 h 141"/>
                  <a:gd name="T2" fmla="*/ 156 w 189"/>
                  <a:gd name="T3" fmla="*/ 0 h 141"/>
                  <a:gd name="T4" fmla="*/ 188 w 189"/>
                  <a:gd name="T5" fmla="*/ 93 h 141"/>
                  <a:gd name="T6" fmla="*/ 29 w 189"/>
                  <a:gd name="T7" fmla="*/ 140 h 141"/>
                  <a:gd name="T8" fmla="*/ 0 w 189"/>
                  <a:gd name="T9" fmla="*/ 56 h 141"/>
                  <a:gd name="T10" fmla="*/ 0 60000 65536"/>
                  <a:gd name="T11" fmla="*/ 0 60000 65536"/>
                  <a:gd name="T12" fmla="*/ 0 60000 65536"/>
                  <a:gd name="T13" fmla="*/ 0 60000 65536"/>
                  <a:gd name="T14" fmla="*/ 0 60000 65536"/>
                  <a:gd name="T15" fmla="*/ 0 w 189"/>
                  <a:gd name="T16" fmla="*/ 0 h 141"/>
                  <a:gd name="T17" fmla="*/ 189 w 189"/>
                  <a:gd name="T18" fmla="*/ 141 h 141"/>
                </a:gdLst>
                <a:ahLst/>
                <a:cxnLst>
                  <a:cxn ang="T10">
                    <a:pos x="T0" y="T1"/>
                  </a:cxn>
                  <a:cxn ang="T11">
                    <a:pos x="T2" y="T3"/>
                  </a:cxn>
                  <a:cxn ang="T12">
                    <a:pos x="T4" y="T5"/>
                  </a:cxn>
                  <a:cxn ang="T13">
                    <a:pos x="T6" y="T7"/>
                  </a:cxn>
                  <a:cxn ang="T14">
                    <a:pos x="T8" y="T9"/>
                  </a:cxn>
                </a:cxnLst>
                <a:rect l="T15" t="T16" r="T17" b="T18"/>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6051" name="Freeform 474"/>
              <p:cNvSpPr>
                <a:spLocks/>
              </p:cNvSpPr>
              <p:nvPr/>
            </p:nvSpPr>
            <p:spPr bwMode="auto">
              <a:xfrm>
                <a:off x="3952" y="1077"/>
                <a:ext cx="167" cy="84"/>
              </a:xfrm>
              <a:custGeom>
                <a:avLst/>
                <a:gdLst>
                  <a:gd name="T0" fmla="*/ 0 w 167"/>
                  <a:gd name="T1" fmla="*/ 59 h 84"/>
                  <a:gd name="T2" fmla="*/ 158 w 167"/>
                  <a:gd name="T3" fmla="*/ 0 h 84"/>
                  <a:gd name="T4" fmla="*/ 166 w 167"/>
                  <a:gd name="T5" fmla="*/ 26 h 84"/>
                  <a:gd name="T6" fmla="*/ 7 w 167"/>
                  <a:gd name="T7" fmla="*/ 83 h 84"/>
                  <a:gd name="T8" fmla="*/ 0 w 167"/>
                  <a:gd name="T9" fmla="*/ 59 h 84"/>
                  <a:gd name="T10" fmla="*/ 0 60000 65536"/>
                  <a:gd name="T11" fmla="*/ 0 60000 65536"/>
                  <a:gd name="T12" fmla="*/ 0 60000 65536"/>
                  <a:gd name="T13" fmla="*/ 0 60000 65536"/>
                  <a:gd name="T14" fmla="*/ 0 60000 65536"/>
                  <a:gd name="T15" fmla="*/ 0 w 167"/>
                  <a:gd name="T16" fmla="*/ 0 h 84"/>
                  <a:gd name="T17" fmla="*/ 167 w 167"/>
                  <a:gd name="T18" fmla="*/ 84 h 84"/>
                </a:gdLst>
                <a:ahLst/>
                <a:cxnLst>
                  <a:cxn ang="T10">
                    <a:pos x="T0" y="T1"/>
                  </a:cxn>
                  <a:cxn ang="T11">
                    <a:pos x="T2" y="T3"/>
                  </a:cxn>
                  <a:cxn ang="T12">
                    <a:pos x="T4" y="T5"/>
                  </a:cxn>
                  <a:cxn ang="T13">
                    <a:pos x="T6" y="T7"/>
                  </a:cxn>
                  <a:cxn ang="T14">
                    <a:pos x="T8" y="T9"/>
                  </a:cxn>
                </a:cxnLst>
                <a:rect l="T15" t="T16" r="T17" b="T18"/>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6052" name="Line 475"/>
              <p:cNvSpPr>
                <a:spLocks noChangeShapeType="1"/>
              </p:cNvSpPr>
              <p:nvPr/>
            </p:nvSpPr>
            <p:spPr bwMode="auto">
              <a:xfrm flipH="1">
                <a:off x="3952" y="1083"/>
                <a:ext cx="157" cy="50"/>
              </a:xfrm>
              <a:prstGeom prst="line">
                <a:avLst/>
              </a:prstGeom>
              <a:noFill/>
              <a:ln w="12700">
                <a:solidFill>
                  <a:srgbClr val="FFFFFF"/>
                </a:solidFill>
                <a:round/>
                <a:headEnd/>
                <a:tailEnd/>
              </a:ln>
            </p:spPr>
            <p:txBody>
              <a:bodyPr wrap="none" anchor="ctr"/>
              <a:lstStyle/>
              <a:p>
                <a:endParaRPr lang="en-US"/>
              </a:p>
            </p:txBody>
          </p:sp>
          <p:sp>
            <p:nvSpPr>
              <p:cNvPr id="66053" name="Freeform 476"/>
              <p:cNvSpPr>
                <a:spLocks/>
              </p:cNvSpPr>
              <p:nvPr/>
            </p:nvSpPr>
            <p:spPr bwMode="auto">
              <a:xfrm>
                <a:off x="4015" y="1262"/>
                <a:ext cx="166" cy="84"/>
              </a:xfrm>
              <a:custGeom>
                <a:avLst/>
                <a:gdLst>
                  <a:gd name="T0" fmla="*/ 0 w 166"/>
                  <a:gd name="T1" fmla="*/ 59 h 84"/>
                  <a:gd name="T2" fmla="*/ 157 w 166"/>
                  <a:gd name="T3" fmla="*/ 0 h 84"/>
                  <a:gd name="T4" fmla="*/ 165 w 166"/>
                  <a:gd name="T5" fmla="*/ 26 h 84"/>
                  <a:gd name="T6" fmla="*/ 7 w 166"/>
                  <a:gd name="T7" fmla="*/ 83 h 84"/>
                  <a:gd name="T8" fmla="*/ 0 w 166"/>
                  <a:gd name="T9" fmla="*/ 59 h 84"/>
                  <a:gd name="T10" fmla="*/ 0 60000 65536"/>
                  <a:gd name="T11" fmla="*/ 0 60000 65536"/>
                  <a:gd name="T12" fmla="*/ 0 60000 65536"/>
                  <a:gd name="T13" fmla="*/ 0 60000 65536"/>
                  <a:gd name="T14" fmla="*/ 0 60000 65536"/>
                  <a:gd name="T15" fmla="*/ 0 w 166"/>
                  <a:gd name="T16" fmla="*/ 0 h 84"/>
                  <a:gd name="T17" fmla="*/ 166 w 166"/>
                  <a:gd name="T18" fmla="*/ 84 h 84"/>
                </a:gdLst>
                <a:ahLst/>
                <a:cxnLst>
                  <a:cxn ang="T10">
                    <a:pos x="T0" y="T1"/>
                  </a:cxn>
                  <a:cxn ang="T11">
                    <a:pos x="T2" y="T3"/>
                  </a:cxn>
                  <a:cxn ang="T12">
                    <a:pos x="T4" y="T5"/>
                  </a:cxn>
                  <a:cxn ang="T13">
                    <a:pos x="T6" y="T7"/>
                  </a:cxn>
                  <a:cxn ang="T14">
                    <a:pos x="T8" y="T9"/>
                  </a:cxn>
                </a:cxnLst>
                <a:rect l="T15" t="T16" r="T17" b="T18"/>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6054" name="Line 477"/>
              <p:cNvSpPr>
                <a:spLocks noChangeShapeType="1"/>
              </p:cNvSpPr>
              <p:nvPr/>
            </p:nvSpPr>
            <p:spPr bwMode="auto">
              <a:xfrm flipH="1">
                <a:off x="4023" y="1291"/>
                <a:ext cx="157" cy="49"/>
              </a:xfrm>
              <a:prstGeom prst="line">
                <a:avLst/>
              </a:prstGeom>
              <a:noFill/>
              <a:ln w="12700">
                <a:solidFill>
                  <a:srgbClr val="FFFFFF"/>
                </a:solidFill>
                <a:round/>
                <a:headEnd/>
                <a:tailEnd/>
              </a:ln>
            </p:spPr>
            <p:txBody>
              <a:bodyPr wrap="none" anchor="ctr"/>
              <a:lstStyle/>
              <a:p>
                <a:endParaRPr lang="en-US"/>
              </a:p>
            </p:txBody>
          </p:sp>
          <p:sp>
            <p:nvSpPr>
              <p:cNvPr id="66055" name="Freeform 478"/>
              <p:cNvSpPr>
                <a:spLocks/>
              </p:cNvSpPr>
              <p:nvPr/>
            </p:nvSpPr>
            <p:spPr bwMode="auto">
              <a:xfrm>
                <a:off x="4140" y="1170"/>
                <a:ext cx="7" cy="19"/>
              </a:xfrm>
              <a:custGeom>
                <a:avLst/>
                <a:gdLst>
                  <a:gd name="T0" fmla="*/ 0 w 7"/>
                  <a:gd name="T1" fmla="*/ 0 h 19"/>
                  <a:gd name="T2" fmla="*/ 0 w 7"/>
                  <a:gd name="T3" fmla="*/ 6 h 19"/>
                  <a:gd name="T4" fmla="*/ 3 w 7"/>
                  <a:gd name="T5" fmla="*/ 13 h 19"/>
                  <a:gd name="T6" fmla="*/ 6 w 7"/>
                  <a:gd name="T7" fmla="*/ 18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grpSp>
        <p:nvGrpSpPr>
          <p:cNvPr id="65582" name="Group 479"/>
          <p:cNvGrpSpPr>
            <a:grpSpLocks/>
          </p:cNvGrpSpPr>
          <p:nvPr/>
        </p:nvGrpSpPr>
        <p:grpSpPr bwMode="auto">
          <a:xfrm>
            <a:off x="2946400" y="1071563"/>
            <a:ext cx="490538" cy="452437"/>
            <a:chOff x="3579" y="965"/>
            <a:chExt cx="644" cy="595"/>
          </a:xfrm>
        </p:grpSpPr>
        <p:grpSp>
          <p:nvGrpSpPr>
            <p:cNvPr id="65797" name="Group 480"/>
            <p:cNvGrpSpPr>
              <a:grpSpLocks/>
            </p:cNvGrpSpPr>
            <p:nvPr/>
          </p:nvGrpSpPr>
          <p:grpSpPr bwMode="auto">
            <a:xfrm>
              <a:off x="3716" y="1085"/>
              <a:ext cx="382" cy="373"/>
              <a:chOff x="3716" y="1085"/>
              <a:chExt cx="382" cy="373"/>
            </a:xfrm>
          </p:grpSpPr>
          <p:sp>
            <p:nvSpPr>
              <p:cNvPr id="66005" name="Freeform 481"/>
              <p:cNvSpPr>
                <a:spLocks/>
              </p:cNvSpPr>
              <p:nvPr/>
            </p:nvSpPr>
            <p:spPr bwMode="auto">
              <a:xfrm>
                <a:off x="3716" y="1085"/>
                <a:ext cx="381" cy="372"/>
              </a:xfrm>
              <a:custGeom>
                <a:avLst/>
                <a:gdLst>
                  <a:gd name="T0" fmla="*/ 380 w 381"/>
                  <a:gd name="T1" fmla="*/ 275 h 372"/>
                  <a:gd name="T2" fmla="*/ 290 w 381"/>
                  <a:gd name="T3" fmla="*/ 0 h 372"/>
                  <a:gd name="T4" fmla="*/ 18 w 381"/>
                  <a:gd name="T5" fmla="*/ 105 h 372"/>
                  <a:gd name="T6" fmla="*/ 0 w 381"/>
                  <a:gd name="T7" fmla="*/ 168 h 372"/>
                  <a:gd name="T8" fmla="*/ 72 w 381"/>
                  <a:gd name="T9" fmla="*/ 368 h 372"/>
                  <a:gd name="T10" fmla="*/ 120 w 381"/>
                  <a:gd name="T11" fmla="*/ 371 h 372"/>
                  <a:gd name="T12" fmla="*/ 380 w 381"/>
                  <a:gd name="T13" fmla="*/ 275 h 372"/>
                  <a:gd name="T14" fmla="*/ 0 60000 65536"/>
                  <a:gd name="T15" fmla="*/ 0 60000 65536"/>
                  <a:gd name="T16" fmla="*/ 0 60000 65536"/>
                  <a:gd name="T17" fmla="*/ 0 60000 65536"/>
                  <a:gd name="T18" fmla="*/ 0 60000 65536"/>
                  <a:gd name="T19" fmla="*/ 0 60000 65536"/>
                  <a:gd name="T20" fmla="*/ 0 60000 65536"/>
                  <a:gd name="T21" fmla="*/ 0 w 381"/>
                  <a:gd name="T22" fmla="*/ 0 h 372"/>
                  <a:gd name="T23" fmla="*/ 381 w 381"/>
                  <a:gd name="T24" fmla="*/ 372 h 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5780E3"/>
                  </a:gs>
                </a:gsLst>
                <a:lin ang="0" scaled="1"/>
              </a:gradFill>
              <a:ln w="12700" cap="rnd">
                <a:noFill/>
                <a:round/>
                <a:headEnd/>
                <a:tailEnd/>
              </a:ln>
            </p:spPr>
            <p:txBody>
              <a:bodyPr/>
              <a:lstStyle/>
              <a:p>
                <a:endParaRPr lang="en-US"/>
              </a:p>
            </p:txBody>
          </p:sp>
          <p:sp>
            <p:nvSpPr>
              <p:cNvPr id="66006" name="Freeform 482"/>
              <p:cNvSpPr>
                <a:spLocks/>
              </p:cNvSpPr>
              <p:nvPr/>
            </p:nvSpPr>
            <p:spPr bwMode="auto">
              <a:xfrm>
                <a:off x="3716" y="1085"/>
                <a:ext cx="382" cy="373"/>
              </a:xfrm>
              <a:custGeom>
                <a:avLst/>
                <a:gdLst>
                  <a:gd name="T0" fmla="*/ 381 w 382"/>
                  <a:gd name="T1" fmla="*/ 276 h 373"/>
                  <a:gd name="T2" fmla="*/ 291 w 382"/>
                  <a:gd name="T3" fmla="*/ 0 h 373"/>
                  <a:gd name="T4" fmla="*/ 18 w 382"/>
                  <a:gd name="T5" fmla="*/ 105 h 373"/>
                  <a:gd name="T6" fmla="*/ 0 w 382"/>
                  <a:gd name="T7" fmla="*/ 168 h 373"/>
                  <a:gd name="T8" fmla="*/ 72 w 382"/>
                  <a:gd name="T9" fmla="*/ 369 h 373"/>
                  <a:gd name="T10" fmla="*/ 120 w 382"/>
                  <a:gd name="T11" fmla="*/ 372 h 373"/>
                  <a:gd name="T12" fmla="*/ 381 w 382"/>
                  <a:gd name="T13" fmla="*/ 276 h 373"/>
                  <a:gd name="T14" fmla="*/ 0 60000 65536"/>
                  <a:gd name="T15" fmla="*/ 0 60000 65536"/>
                  <a:gd name="T16" fmla="*/ 0 60000 65536"/>
                  <a:gd name="T17" fmla="*/ 0 60000 65536"/>
                  <a:gd name="T18" fmla="*/ 0 60000 65536"/>
                  <a:gd name="T19" fmla="*/ 0 60000 65536"/>
                  <a:gd name="T20" fmla="*/ 0 60000 65536"/>
                  <a:gd name="T21" fmla="*/ 0 w 382"/>
                  <a:gd name="T22" fmla="*/ 0 h 373"/>
                  <a:gd name="T23" fmla="*/ 382 w 382"/>
                  <a:gd name="T24" fmla="*/ 373 h 3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798" name="Group 483"/>
            <p:cNvGrpSpPr>
              <a:grpSpLocks/>
            </p:cNvGrpSpPr>
            <p:nvPr/>
          </p:nvGrpSpPr>
          <p:grpSpPr bwMode="auto">
            <a:xfrm>
              <a:off x="3579" y="1106"/>
              <a:ext cx="291" cy="454"/>
              <a:chOff x="3579" y="1106"/>
              <a:chExt cx="291" cy="454"/>
            </a:xfrm>
          </p:grpSpPr>
          <p:sp>
            <p:nvSpPr>
              <p:cNvPr id="65983" name="Freeform 484"/>
              <p:cNvSpPr>
                <a:spLocks/>
              </p:cNvSpPr>
              <p:nvPr/>
            </p:nvSpPr>
            <p:spPr bwMode="auto">
              <a:xfrm>
                <a:off x="3579" y="1106"/>
                <a:ext cx="291" cy="454"/>
              </a:xfrm>
              <a:custGeom>
                <a:avLst/>
                <a:gdLst>
                  <a:gd name="T0" fmla="*/ 0 w 291"/>
                  <a:gd name="T1" fmla="*/ 56 h 454"/>
                  <a:gd name="T2" fmla="*/ 135 w 291"/>
                  <a:gd name="T3" fmla="*/ 453 h 454"/>
                  <a:gd name="T4" fmla="*/ 290 w 291"/>
                  <a:gd name="T5" fmla="*/ 408 h 454"/>
                  <a:gd name="T6" fmla="*/ 149 w 291"/>
                  <a:gd name="T7" fmla="*/ 0 h 454"/>
                  <a:gd name="T8" fmla="*/ 0 w 291"/>
                  <a:gd name="T9" fmla="*/ 56 h 454"/>
                  <a:gd name="T10" fmla="*/ 0 60000 65536"/>
                  <a:gd name="T11" fmla="*/ 0 60000 65536"/>
                  <a:gd name="T12" fmla="*/ 0 60000 65536"/>
                  <a:gd name="T13" fmla="*/ 0 60000 65536"/>
                  <a:gd name="T14" fmla="*/ 0 60000 65536"/>
                  <a:gd name="T15" fmla="*/ 0 w 291"/>
                  <a:gd name="T16" fmla="*/ 0 h 454"/>
                  <a:gd name="T17" fmla="*/ 291 w 291"/>
                  <a:gd name="T18" fmla="*/ 454 h 454"/>
                </a:gdLst>
                <a:ahLst/>
                <a:cxnLst>
                  <a:cxn ang="T10">
                    <a:pos x="T0" y="T1"/>
                  </a:cxn>
                  <a:cxn ang="T11">
                    <a:pos x="T2" y="T3"/>
                  </a:cxn>
                  <a:cxn ang="T12">
                    <a:pos x="T4" y="T5"/>
                  </a:cxn>
                  <a:cxn ang="T13">
                    <a:pos x="T6" y="T7"/>
                  </a:cxn>
                  <a:cxn ang="T14">
                    <a:pos x="T8" y="T9"/>
                  </a:cxn>
                </a:cxnLst>
                <a:rect l="T15" t="T16" r="T17" b="T18"/>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grpSp>
            <p:nvGrpSpPr>
              <p:cNvPr id="65984" name="Group 485"/>
              <p:cNvGrpSpPr>
                <a:grpSpLocks/>
              </p:cNvGrpSpPr>
              <p:nvPr/>
            </p:nvGrpSpPr>
            <p:grpSpPr bwMode="auto">
              <a:xfrm>
                <a:off x="3619" y="1202"/>
                <a:ext cx="135" cy="62"/>
                <a:chOff x="3619" y="1202"/>
                <a:chExt cx="135" cy="62"/>
              </a:xfrm>
            </p:grpSpPr>
            <p:sp>
              <p:nvSpPr>
                <p:cNvPr id="66001" name="Line 486"/>
                <p:cNvSpPr>
                  <a:spLocks noChangeShapeType="1"/>
                </p:cNvSpPr>
                <p:nvPr/>
              </p:nvSpPr>
              <p:spPr bwMode="auto">
                <a:xfrm>
                  <a:off x="3619" y="1252"/>
                  <a:ext cx="6" cy="12"/>
                </a:xfrm>
                <a:prstGeom prst="line">
                  <a:avLst/>
                </a:prstGeom>
                <a:noFill/>
                <a:ln w="12700">
                  <a:solidFill>
                    <a:srgbClr val="FFFFFF"/>
                  </a:solidFill>
                  <a:round/>
                  <a:headEnd/>
                  <a:tailEnd/>
                </a:ln>
              </p:spPr>
              <p:txBody>
                <a:bodyPr wrap="none" anchor="ctr"/>
                <a:lstStyle/>
                <a:p>
                  <a:endParaRPr lang="en-US"/>
                </a:p>
              </p:txBody>
            </p:sp>
            <p:sp>
              <p:nvSpPr>
                <p:cNvPr id="66002" name="Line 487"/>
                <p:cNvSpPr>
                  <a:spLocks noChangeShapeType="1"/>
                </p:cNvSpPr>
                <p:nvPr/>
              </p:nvSpPr>
              <p:spPr bwMode="auto">
                <a:xfrm>
                  <a:off x="3657" y="1236"/>
                  <a:ext cx="6" cy="13"/>
                </a:xfrm>
                <a:prstGeom prst="line">
                  <a:avLst/>
                </a:prstGeom>
                <a:noFill/>
                <a:ln w="12700">
                  <a:solidFill>
                    <a:srgbClr val="FFFFFF"/>
                  </a:solidFill>
                  <a:round/>
                  <a:headEnd/>
                  <a:tailEnd/>
                </a:ln>
              </p:spPr>
              <p:txBody>
                <a:bodyPr wrap="none" anchor="ctr"/>
                <a:lstStyle/>
                <a:p>
                  <a:endParaRPr lang="en-US"/>
                </a:p>
              </p:txBody>
            </p:sp>
            <p:sp>
              <p:nvSpPr>
                <p:cNvPr id="66003" name="Line 488"/>
                <p:cNvSpPr>
                  <a:spLocks noChangeShapeType="1"/>
                </p:cNvSpPr>
                <p:nvPr/>
              </p:nvSpPr>
              <p:spPr bwMode="auto">
                <a:xfrm>
                  <a:off x="3703" y="1219"/>
                  <a:ext cx="6" cy="13"/>
                </a:xfrm>
                <a:prstGeom prst="line">
                  <a:avLst/>
                </a:prstGeom>
                <a:noFill/>
                <a:ln w="12700">
                  <a:solidFill>
                    <a:srgbClr val="FFFFFF"/>
                  </a:solidFill>
                  <a:round/>
                  <a:headEnd/>
                  <a:tailEnd/>
                </a:ln>
              </p:spPr>
              <p:txBody>
                <a:bodyPr wrap="none" anchor="ctr"/>
                <a:lstStyle/>
                <a:p>
                  <a:endParaRPr lang="en-US"/>
                </a:p>
              </p:txBody>
            </p:sp>
            <p:sp>
              <p:nvSpPr>
                <p:cNvPr id="66004" name="Line 489"/>
                <p:cNvSpPr>
                  <a:spLocks noChangeShapeType="1"/>
                </p:cNvSpPr>
                <p:nvPr/>
              </p:nvSpPr>
              <p:spPr bwMode="auto">
                <a:xfrm>
                  <a:off x="3747" y="1202"/>
                  <a:ext cx="7" cy="14"/>
                </a:xfrm>
                <a:prstGeom prst="line">
                  <a:avLst/>
                </a:prstGeom>
                <a:noFill/>
                <a:ln w="12700">
                  <a:solidFill>
                    <a:srgbClr val="FFFFFF"/>
                  </a:solidFill>
                  <a:round/>
                  <a:headEnd/>
                  <a:tailEnd/>
                </a:ln>
              </p:spPr>
              <p:txBody>
                <a:bodyPr wrap="none" anchor="ctr"/>
                <a:lstStyle/>
                <a:p>
                  <a:endParaRPr lang="en-US"/>
                </a:p>
              </p:txBody>
            </p:sp>
          </p:grpSp>
          <p:sp>
            <p:nvSpPr>
              <p:cNvPr id="65985" name="Freeform 490"/>
              <p:cNvSpPr>
                <a:spLocks/>
              </p:cNvSpPr>
              <p:nvPr/>
            </p:nvSpPr>
            <p:spPr bwMode="auto">
              <a:xfrm>
                <a:off x="3583" y="1110"/>
                <a:ext cx="175" cy="143"/>
              </a:xfrm>
              <a:custGeom>
                <a:avLst/>
                <a:gdLst>
                  <a:gd name="T0" fmla="*/ 0 w 175"/>
                  <a:gd name="T1" fmla="*/ 54 h 143"/>
                  <a:gd name="T2" fmla="*/ 144 w 175"/>
                  <a:gd name="T3" fmla="*/ 0 h 143"/>
                  <a:gd name="T4" fmla="*/ 174 w 175"/>
                  <a:gd name="T5" fmla="*/ 87 h 143"/>
                  <a:gd name="T6" fmla="*/ 29 w 175"/>
                  <a:gd name="T7" fmla="*/ 142 h 143"/>
                  <a:gd name="T8" fmla="*/ 0 w 175"/>
                  <a:gd name="T9" fmla="*/ 54 h 143"/>
                  <a:gd name="T10" fmla="*/ 0 60000 65536"/>
                  <a:gd name="T11" fmla="*/ 0 60000 65536"/>
                  <a:gd name="T12" fmla="*/ 0 60000 65536"/>
                  <a:gd name="T13" fmla="*/ 0 60000 65536"/>
                  <a:gd name="T14" fmla="*/ 0 60000 65536"/>
                  <a:gd name="T15" fmla="*/ 0 w 175"/>
                  <a:gd name="T16" fmla="*/ 0 h 143"/>
                  <a:gd name="T17" fmla="*/ 175 w 175"/>
                  <a:gd name="T18" fmla="*/ 143 h 143"/>
                </a:gdLst>
                <a:ahLst/>
                <a:cxnLst>
                  <a:cxn ang="T10">
                    <a:pos x="T0" y="T1"/>
                  </a:cxn>
                  <a:cxn ang="T11">
                    <a:pos x="T2" y="T3"/>
                  </a:cxn>
                  <a:cxn ang="T12">
                    <a:pos x="T4" y="T5"/>
                  </a:cxn>
                  <a:cxn ang="T13">
                    <a:pos x="T6" y="T7"/>
                  </a:cxn>
                  <a:cxn ang="T14">
                    <a:pos x="T8" y="T9"/>
                  </a:cxn>
                </a:cxnLst>
                <a:rect l="T15" t="T16" r="T17" b="T18"/>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5986" name="Freeform 491"/>
              <p:cNvSpPr>
                <a:spLocks/>
              </p:cNvSpPr>
              <p:nvPr/>
            </p:nvSpPr>
            <p:spPr bwMode="auto">
              <a:xfrm>
                <a:off x="3636" y="1272"/>
                <a:ext cx="158" cy="78"/>
              </a:xfrm>
              <a:custGeom>
                <a:avLst/>
                <a:gdLst>
                  <a:gd name="T0" fmla="*/ 0 w 158"/>
                  <a:gd name="T1" fmla="*/ 55 h 78"/>
                  <a:gd name="T2" fmla="*/ 149 w 158"/>
                  <a:gd name="T3" fmla="*/ 0 h 78"/>
                  <a:gd name="T4" fmla="*/ 157 w 158"/>
                  <a:gd name="T5" fmla="*/ 24 h 78"/>
                  <a:gd name="T6" fmla="*/ 7 w 158"/>
                  <a:gd name="T7" fmla="*/ 77 h 78"/>
                  <a:gd name="T8" fmla="*/ 0 w 158"/>
                  <a:gd name="T9" fmla="*/ 55 h 78"/>
                  <a:gd name="T10" fmla="*/ 0 60000 65536"/>
                  <a:gd name="T11" fmla="*/ 0 60000 65536"/>
                  <a:gd name="T12" fmla="*/ 0 60000 65536"/>
                  <a:gd name="T13" fmla="*/ 0 60000 65536"/>
                  <a:gd name="T14" fmla="*/ 0 60000 65536"/>
                  <a:gd name="T15" fmla="*/ 0 w 158"/>
                  <a:gd name="T16" fmla="*/ 0 h 78"/>
                  <a:gd name="T17" fmla="*/ 158 w 158"/>
                  <a:gd name="T18" fmla="*/ 78 h 78"/>
                </a:gdLst>
                <a:ahLst/>
                <a:cxnLst>
                  <a:cxn ang="T10">
                    <a:pos x="T0" y="T1"/>
                  </a:cxn>
                  <a:cxn ang="T11">
                    <a:pos x="T2" y="T3"/>
                  </a:cxn>
                  <a:cxn ang="T12">
                    <a:pos x="T4" y="T5"/>
                  </a:cxn>
                  <a:cxn ang="T13">
                    <a:pos x="T6" y="T7"/>
                  </a:cxn>
                  <a:cxn ang="T14">
                    <a:pos x="T8" y="T9"/>
                  </a:cxn>
                </a:cxnLst>
                <a:rect l="T15" t="T16" r="T17" b="T18"/>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5987" name="Freeform 492"/>
              <p:cNvSpPr>
                <a:spLocks/>
              </p:cNvSpPr>
              <p:nvPr/>
            </p:nvSpPr>
            <p:spPr bwMode="auto">
              <a:xfrm>
                <a:off x="3615" y="1211"/>
                <a:ext cx="158" cy="78"/>
              </a:xfrm>
              <a:custGeom>
                <a:avLst/>
                <a:gdLst>
                  <a:gd name="T0" fmla="*/ 0 w 158"/>
                  <a:gd name="T1" fmla="*/ 57 h 78"/>
                  <a:gd name="T2" fmla="*/ 149 w 158"/>
                  <a:gd name="T3" fmla="*/ 0 h 78"/>
                  <a:gd name="T4" fmla="*/ 157 w 158"/>
                  <a:gd name="T5" fmla="*/ 24 h 78"/>
                  <a:gd name="T6" fmla="*/ 7 w 158"/>
                  <a:gd name="T7" fmla="*/ 77 h 78"/>
                  <a:gd name="T8" fmla="*/ 0 w 158"/>
                  <a:gd name="T9" fmla="*/ 57 h 78"/>
                  <a:gd name="T10" fmla="*/ 0 60000 65536"/>
                  <a:gd name="T11" fmla="*/ 0 60000 65536"/>
                  <a:gd name="T12" fmla="*/ 0 60000 65536"/>
                  <a:gd name="T13" fmla="*/ 0 60000 65536"/>
                  <a:gd name="T14" fmla="*/ 0 60000 65536"/>
                  <a:gd name="T15" fmla="*/ 0 w 158"/>
                  <a:gd name="T16" fmla="*/ 0 h 78"/>
                  <a:gd name="T17" fmla="*/ 158 w 158"/>
                  <a:gd name="T18" fmla="*/ 78 h 78"/>
                </a:gdLst>
                <a:ahLst/>
                <a:cxnLst>
                  <a:cxn ang="T10">
                    <a:pos x="T0" y="T1"/>
                  </a:cxn>
                  <a:cxn ang="T11">
                    <a:pos x="T2" y="T3"/>
                  </a:cxn>
                  <a:cxn ang="T12">
                    <a:pos x="T4" y="T5"/>
                  </a:cxn>
                  <a:cxn ang="T13">
                    <a:pos x="T6" y="T7"/>
                  </a:cxn>
                  <a:cxn ang="T14">
                    <a:pos x="T8" y="T9"/>
                  </a:cxn>
                </a:cxnLst>
                <a:rect l="T15" t="T16" r="T17" b="T18"/>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5988" name="Group 493"/>
              <p:cNvGrpSpPr>
                <a:grpSpLocks/>
              </p:cNvGrpSpPr>
              <p:nvPr/>
            </p:nvGrpSpPr>
            <p:grpSpPr bwMode="auto">
              <a:xfrm>
                <a:off x="3645" y="1296"/>
                <a:ext cx="153" cy="76"/>
                <a:chOff x="3645" y="1296"/>
                <a:chExt cx="153" cy="76"/>
              </a:xfrm>
            </p:grpSpPr>
            <p:sp>
              <p:nvSpPr>
                <p:cNvPr id="65999" name="Freeform 494"/>
                <p:cNvSpPr>
                  <a:spLocks/>
                </p:cNvSpPr>
                <p:nvPr/>
              </p:nvSpPr>
              <p:spPr bwMode="auto">
                <a:xfrm>
                  <a:off x="3645" y="1296"/>
                  <a:ext cx="152" cy="74"/>
                </a:xfrm>
                <a:custGeom>
                  <a:avLst/>
                  <a:gdLst>
                    <a:gd name="T0" fmla="*/ 0 w 152"/>
                    <a:gd name="T1" fmla="*/ 54 h 74"/>
                    <a:gd name="T2" fmla="*/ 145 w 152"/>
                    <a:gd name="T3" fmla="*/ 0 h 74"/>
                    <a:gd name="T4" fmla="*/ 151 w 152"/>
                    <a:gd name="T5" fmla="*/ 19 h 74"/>
                    <a:gd name="T6" fmla="*/ 6 w 152"/>
                    <a:gd name="T7" fmla="*/ 73 h 74"/>
                    <a:gd name="T8" fmla="*/ 0 w 152"/>
                    <a:gd name="T9" fmla="*/ 54 h 74"/>
                    <a:gd name="T10" fmla="*/ 0 60000 65536"/>
                    <a:gd name="T11" fmla="*/ 0 60000 65536"/>
                    <a:gd name="T12" fmla="*/ 0 60000 65536"/>
                    <a:gd name="T13" fmla="*/ 0 60000 65536"/>
                    <a:gd name="T14" fmla="*/ 0 60000 65536"/>
                    <a:gd name="T15" fmla="*/ 0 w 152"/>
                    <a:gd name="T16" fmla="*/ 0 h 74"/>
                    <a:gd name="T17" fmla="*/ 152 w 152"/>
                    <a:gd name="T18" fmla="*/ 74 h 74"/>
                  </a:gdLst>
                  <a:ahLst/>
                  <a:cxnLst>
                    <a:cxn ang="T10">
                      <a:pos x="T0" y="T1"/>
                    </a:cxn>
                    <a:cxn ang="T11">
                      <a:pos x="T2" y="T3"/>
                    </a:cxn>
                    <a:cxn ang="T12">
                      <a:pos x="T4" y="T5"/>
                    </a:cxn>
                    <a:cxn ang="T13">
                      <a:pos x="T6" y="T7"/>
                    </a:cxn>
                    <a:cxn ang="T14">
                      <a:pos x="T8" y="T9"/>
                    </a:cxn>
                  </a:cxnLst>
                  <a:rect l="T15" t="T16" r="T17" b="T18"/>
                  <a:pathLst>
                    <a:path w="152" h="74">
                      <a:moveTo>
                        <a:pt x="0" y="54"/>
                      </a:moveTo>
                      <a:lnTo>
                        <a:pt x="145" y="0"/>
                      </a:lnTo>
                      <a:lnTo>
                        <a:pt x="151" y="19"/>
                      </a:lnTo>
                      <a:lnTo>
                        <a:pt x="6" y="73"/>
                      </a:lnTo>
                      <a:lnTo>
                        <a:pt x="0" y="54"/>
                      </a:lnTo>
                    </a:path>
                  </a:pathLst>
                </a:custGeom>
                <a:gradFill rotWithShape="0">
                  <a:gsLst>
                    <a:gs pos="0">
                      <a:srgbClr val="B5CDFE"/>
                    </a:gs>
                    <a:gs pos="100000">
                      <a:srgbClr val="A2C1FE"/>
                    </a:gs>
                  </a:gsLst>
                  <a:lin ang="5400000" scaled="1"/>
                </a:gradFill>
                <a:ln w="12700" cap="rnd">
                  <a:noFill/>
                  <a:round/>
                  <a:headEnd/>
                  <a:tailEnd/>
                </a:ln>
              </p:spPr>
              <p:txBody>
                <a:bodyPr/>
                <a:lstStyle/>
                <a:p>
                  <a:endParaRPr lang="en-US"/>
                </a:p>
              </p:txBody>
            </p:sp>
            <p:sp>
              <p:nvSpPr>
                <p:cNvPr id="66000" name="Freeform 495"/>
                <p:cNvSpPr>
                  <a:spLocks/>
                </p:cNvSpPr>
                <p:nvPr/>
              </p:nvSpPr>
              <p:spPr bwMode="auto">
                <a:xfrm>
                  <a:off x="3645" y="1296"/>
                  <a:ext cx="153" cy="76"/>
                </a:xfrm>
                <a:custGeom>
                  <a:avLst/>
                  <a:gdLst>
                    <a:gd name="T0" fmla="*/ 0 w 153"/>
                    <a:gd name="T1" fmla="*/ 56 h 76"/>
                    <a:gd name="T2" fmla="*/ 146 w 153"/>
                    <a:gd name="T3" fmla="*/ 0 h 76"/>
                    <a:gd name="T4" fmla="*/ 152 w 153"/>
                    <a:gd name="T5" fmla="*/ 19 h 76"/>
                    <a:gd name="T6" fmla="*/ 6 w 153"/>
                    <a:gd name="T7" fmla="*/ 75 h 76"/>
                    <a:gd name="T8" fmla="*/ 0 w 153"/>
                    <a:gd name="T9" fmla="*/ 56 h 76"/>
                    <a:gd name="T10" fmla="*/ 0 60000 65536"/>
                    <a:gd name="T11" fmla="*/ 0 60000 65536"/>
                    <a:gd name="T12" fmla="*/ 0 60000 65536"/>
                    <a:gd name="T13" fmla="*/ 0 60000 65536"/>
                    <a:gd name="T14" fmla="*/ 0 60000 65536"/>
                    <a:gd name="T15" fmla="*/ 0 w 153"/>
                    <a:gd name="T16" fmla="*/ 0 h 76"/>
                    <a:gd name="T17" fmla="*/ 153 w 153"/>
                    <a:gd name="T18" fmla="*/ 76 h 76"/>
                  </a:gdLst>
                  <a:ahLst/>
                  <a:cxnLst>
                    <a:cxn ang="T10">
                      <a:pos x="T0" y="T1"/>
                    </a:cxn>
                    <a:cxn ang="T11">
                      <a:pos x="T2" y="T3"/>
                    </a:cxn>
                    <a:cxn ang="T12">
                      <a:pos x="T4" y="T5"/>
                    </a:cxn>
                    <a:cxn ang="T13">
                      <a:pos x="T6" y="T7"/>
                    </a:cxn>
                    <a:cxn ang="T14">
                      <a:pos x="T8" y="T9"/>
                    </a:cxn>
                  </a:cxnLst>
                  <a:rect l="T15" t="T16" r="T17" b="T18"/>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5989" name="Freeform 496"/>
              <p:cNvSpPr>
                <a:spLocks/>
              </p:cNvSpPr>
              <p:nvPr/>
            </p:nvSpPr>
            <p:spPr bwMode="auto">
              <a:xfrm>
                <a:off x="3653" y="1317"/>
                <a:ext cx="156" cy="78"/>
              </a:xfrm>
              <a:custGeom>
                <a:avLst/>
                <a:gdLst>
                  <a:gd name="T0" fmla="*/ 0 w 156"/>
                  <a:gd name="T1" fmla="*/ 55 h 78"/>
                  <a:gd name="T2" fmla="*/ 147 w 156"/>
                  <a:gd name="T3" fmla="*/ 0 h 78"/>
                  <a:gd name="T4" fmla="*/ 155 w 156"/>
                  <a:gd name="T5" fmla="*/ 24 h 78"/>
                  <a:gd name="T6" fmla="*/ 6 w 156"/>
                  <a:gd name="T7" fmla="*/ 77 h 78"/>
                  <a:gd name="T8" fmla="*/ 0 w 156"/>
                  <a:gd name="T9" fmla="*/ 55 h 78"/>
                  <a:gd name="T10" fmla="*/ 0 60000 65536"/>
                  <a:gd name="T11" fmla="*/ 0 60000 65536"/>
                  <a:gd name="T12" fmla="*/ 0 60000 65536"/>
                  <a:gd name="T13" fmla="*/ 0 60000 65536"/>
                  <a:gd name="T14" fmla="*/ 0 60000 65536"/>
                  <a:gd name="T15" fmla="*/ 0 w 156"/>
                  <a:gd name="T16" fmla="*/ 0 h 78"/>
                  <a:gd name="T17" fmla="*/ 156 w 156"/>
                  <a:gd name="T18" fmla="*/ 78 h 78"/>
                </a:gdLst>
                <a:ahLst/>
                <a:cxnLst>
                  <a:cxn ang="T10">
                    <a:pos x="T0" y="T1"/>
                  </a:cxn>
                  <a:cxn ang="T11">
                    <a:pos x="T2" y="T3"/>
                  </a:cxn>
                  <a:cxn ang="T12">
                    <a:pos x="T4" y="T5"/>
                  </a:cxn>
                  <a:cxn ang="T13">
                    <a:pos x="T6" y="T7"/>
                  </a:cxn>
                  <a:cxn ang="T14">
                    <a:pos x="T8" y="T9"/>
                  </a:cxn>
                </a:cxnLst>
                <a:rect l="T15" t="T16" r="T17" b="T18"/>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5990" name="Group 497"/>
              <p:cNvGrpSpPr>
                <a:grpSpLocks/>
              </p:cNvGrpSpPr>
              <p:nvPr/>
            </p:nvGrpSpPr>
            <p:grpSpPr bwMode="auto">
              <a:xfrm>
                <a:off x="3683" y="1409"/>
                <a:ext cx="155" cy="69"/>
                <a:chOff x="3683" y="1409"/>
                <a:chExt cx="155" cy="69"/>
              </a:xfrm>
            </p:grpSpPr>
            <p:sp>
              <p:nvSpPr>
                <p:cNvPr id="65994" name="Freeform 498"/>
                <p:cNvSpPr>
                  <a:spLocks/>
                </p:cNvSpPr>
                <p:nvPr/>
              </p:nvSpPr>
              <p:spPr bwMode="auto">
                <a:xfrm>
                  <a:off x="3683" y="1409"/>
                  <a:ext cx="155" cy="69"/>
                </a:xfrm>
                <a:custGeom>
                  <a:avLst/>
                  <a:gdLst>
                    <a:gd name="T0" fmla="*/ 0 w 155"/>
                    <a:gd name="T1" fmla="*/ 57 h 69"/>
                    <a:gd name="T2" fmla="*/ 4 w 155"/>
                    <a:gd name="T3" fmla="*/ 68 h 69"/>
                    <a:gd name="T4" fmla="*/ 154 w 155"/>
                    <a:gd name="T5" fmla="*/ 11 h 69"/>
                    <a:gd name="T6" fmla="*/ 151 w 155"/>
                    <a:gd name="T7" fmla="*/ 0 h 69"/>
                    <a:gd name="T8" fmla="*/ 0 w 155"/>
                    <a:gd name="T9" fmla="*/ 57 h 69"/>
                    <a:gd name="T10" fmla="*/ 0 60000 65536"/>
                    <a:gd name="T11" fmla="*/ 0 60000 65536"/>
                    <a:gd name="T12" fmla="*/ 0 60000 65536"/>
                    <a:gd name="T13" fmla="*/ 0 60000 65536"/>
                    <a:gd name="T14" fmla="*/ 0 60000 65536"/>
                    <a:gd name="T15" fmla="*/ 0 w 155"/>
                    <a:gd name="T16" fmla="*/ 0 h 69"/>
                    <a:gd name="T17" fmla="*/ 155 w 155"/>
                    <a:gd name="T18" fmla="*/ 69 h 69"/>
                  </a:gdLst>
                  <a:ahLst/>
                  <a:cxnLst>
                    <a:cxn ang="T10">
                      <a:pos x="T0" y="T1"/>
                    </a:cxn>
                    <a:cxn ang="T11">
                      <a:pos x="T2" y="T3"/>
                    </a:cxn>
                    <a:cxn ang="T12">
                      <a:pos x="T4" y="T5"/>
                    </a:cxn>
                    <a:cxn ang="T13">
                      <a:pos x="T6" y="T7"/>
                    </a:cxn>
                    <a:cxn ang="T14">
                      <a:pos x="T8" y="T9"/>
                    </a:cxn>
                  </a:cxnLst>
                  <a:rect l="T15" t="T16" r="T17" b="T18"/>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5995" name="Line 499"/>
                <p:cNvSpPr>
                  <a:spLocks noChangeShapeType="1"/>
                </p:cNvSpPr>
                <p:nvPr/>
              </p:nvSpPr>
              <p:spPr bwMode="auto">
                <a:xfrm>
                  <a:off x="3693" y="1464"/>
                  <a:ext cx="6" cy="12"/>
                </a:xfrm>
                <a:prstGeom prst="line">
                  <a:avLst/>
                </a:prstGeom>
                <a:noFill/>
                <a:ln w="12700">
                  <a:solidFill>
                    <a:srgbClr val="FFFFFF"/>
                  </a:solidFill>
                  <a:round/>
                  <a:headEnd/>
                  <a:tailEnd/>
                </a:ln>
              </p:spPr>
              <p:txBody>
                <a:bodyPr wrap="none" anchor="ctr"/>
                <a:lstStyle/>
                <a:p>
                  <a:endParaRPr lang="en-US"/>
                </a:p>
              </p:txBody>
            </p:sp>
            <p:sp>
              <p:nvSpPr>
                <p:cNvPr id="65996" name="Line 500"/>
                <p:cNvSpPr>
                  <a:spLocks noChangeShapeType="1"/>
                </p:cNvSpPr>
                <p:nvPr/>
              </p:nvSpPr>
              <p:spPr bwMode="auto">
                <a:xfrm>
                  <a:off x="3730" y="1448"/>
                  <a:ext cx="7" cy="13"/>
                </a:xfrm>
                <a:prstGeom prst="line">
                  <a:avLst/>
                </a:prstGeom>
                <a:noFill/>
                <a:ln w="12700">
                  <a:solidFill>
                    <a:srgbClr val="FFFFFF"/>
                  </a:solidFill>
                  <a:round/>
                  <a:headEnd/>
                  <a:tailEnd/>
                </a:ln>
              </p:spPr>
              <p:txBody>
                <a:bodyPr wrap="none" anchor="ctr"/>
                <a:lstStyle/>
                <a:p>
                  <a:endParaRPr lang="en-US"/>
                </a:p>
              </p:txBody>
            </p:sp>
            <p:sp>
              <p:nvSpPr>
                <p:cNvPr id="65997" name="Line 501"/>
                <p:cNvSpPr>
                  <a:spLocks noChangeShapeType="1"/>
                </p:cNvSpPr>
                <p:nvPr/>
              </p:nvSpPr>
              <p:spPr bwMode="auto">
                <a:xfrm>
                  <a:off x="3777" y="1430"/>
                  <a:ext cx="6" cy="13"/>
                </a:xfrm>
                <a:prstGeom prst="line">
                  <a:avLst/>
                </a:prstGeom>
                <a:noFill/>
                <a:ln w="12700">
                  <a:solidFill>
                    <a:srgbClr val="FFFFFF"/>
                  </a:solidFill>
                  <a:round/>
                  <a:headEnd/>
                  <a:tailEnd/>
                </a:ln>
              </p:spPr>
              <p:txBody>
                <a:bodyPr wrap="none" anchor="ctr"/>
                <a:lstStyle/>
                <a:p>
                  <a:endParaRPr lang="en-US"/>
                </a:p>
              </p:txBody>
            </p:sp>
            <p:sp>
              <p:nvSpPr>
                <p:cNvPr id="65998" name="Line 502"/>
                <p:cNvSpPr>
                  <a:spLocks noChangeShapeType="1"/>
                </p:cNvSpPr>
                <p:nvPr/>
              </p:nvSpPr>
              <p:spPr bwMode="auto">
                <a:xfrm>
                  <a:off x="3821" y="1413"/>
                  <a:ext cx="7" cy="15"/>
                </a:xfrm>
                <a:prstGeom prst="line">
                  <a:avLst/>
                </a:prstGeom>
                <a:noFill/>
                <a:ln w="12700">
                  <a:solidFill>
                    <a:srgbClr val="FFFFFF"/>
                  </a:solidFill>
                  <a:round/>
                  <a:headEnd/>
                  <a:tailEnd/>
                </a:ln>
              </p:spPr>
              <p:txBody>
                <a:bodyPr wrap="none" anchor="ctr"/>
                <a:lstStyle/>
                <a:p>
                  <a:endParaRPr lang="en-US"/>
                </a:p>
              </p:txBody>
            </p:sp>
          </p:grpSp>
          <p:sp>
            <p:nvSpPr>
              <p:cNvPr id="65991" name="Freeform 503"/>
              <p:cNvSpPr>
                <a:spLocks/>
              </p:cNvSpPr>
              <p:nvPr/>
            </p:nvSpPr>
            <p:spPr bwMode="auto">
              <a:xfrm>
                <a:off x="3674" y="1385"/>
                <a:ext cx="157" cy="79"/>
              </a:xfrm>
              <a:custGeom>
                <a:avLst/>
                <a:gdLst>
                  <a:gd name="T0" fmla="*/ 0 w 157"/>
                  <a:gd name="T1" fmla="*/ 57 h 79"/>
                  <a:gd name="T2" fmla="*/ 148 w 157"/>
                  <a:gd name="T3" fmla="*/ 0 h 79"/>
                  <a:gd name="T4" fmla="*/ 156 w 157"/>
                  <a:gd name="T5" fmla="*/ 24 h 79"/>
                  <a:gd name="T6" fmla="*/ 7 w 157"/>
                  <a:gd name="T7" fmla="*/ 78 h 79"/>
                  <a:gd name="T8" fmla="*/ 0 w 157"/>
                  <a:gd name="T9" fmla="*/ 57 h 79"/>
                  <a:gd name="T10" fmla="*/ 0 60000 65536"/>
                  <a:gd name="T11" fmla="*/ 0 60000 65536"/>
                  <a:gd name="T12" fmla="*/ 0 60000 65536"/>
                  <a:gd name="T13" fmla="*/ 0 60000 65536"/>
                  <a:gd name="T14" fmla="*/ 0 60000 65536"/>
                  <a:gd name="T15" fmla="*/ 0 w 157"/>
                  <a:gd name="T16" fmla="*/ 0 h 79"/>
                  <a:gd name="T17" fmla="*/ 157 w 157"/>
                  <a:gd name="T18" fmla="*/ 79 h 79"/>
                </a:gdLst>
                <a:ahLst/>
                <a:cxnLst>
                  <a:cxn ang="T10">
                    <a:pos x="T0" y="T1"/>
                  </a:cxn>
                  <a:cxn ang="T11">
                    <a:pos x="T2" y="T3"/>
                  </a:cxn>
                  <a:cxn ang="T12">
                    <a:pos x="T4" y="T5"/>
                  </a:cxn>
                  <a:cxn ang="T13">
                    <a:pos x="T6" y="T7"/>
                  </a:cxn>
                  <a:cxn ang="T14">
                    <a:pos x="T8" y="T9"/>
                  </a:cxn>
                </a:cxnLst>
                <a:rect l="T15" t="T16" r="T17" b="T18"/>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5992" name="Freeform 504"/>
              <p:cNvSpPr>
                <a:spLocks/>
              </p:cNvSpPr>
              <p:nvPr/>
            </p:nvSpPr>
            <p:spPr bwMode="auto">
              <a:xfrm>
                <a:off x="3688" y="1425"/>
                <a:ext cx="178" cy="131"/>
              </a:xfrm>
              <a:custGeom>
                <a:avLst/>
                <a:gdLst>
                  <a:gd name="T0" fmla="*/ 0 w 178"/>
                  <a:gd name="T1" fmla="*/ 52 h 131"/>
                  <a:gd name="T2" fmla="*/ 147 w 178"/>
                  <a:gd name="T3" fmla="*/ 0 h 131"/>
                  <a:gd name="T4" fmla="*/ 177 w 178"/>
                  <a:gd name="T5" fmla="*/ 87 h 131"/>
                  <a:gd name="T6" fmla="*/ 27 w 178"/>
                  <a:gd name="T7" fmla="*/ 130 h 131"/>
                  <a:gd name="T8" fmla="*/ 0 w 178"/>
                  <a:gd name="T9" fmla="*/ 52 h 131"/>
                  <a:gd name="T10" fmla="*/ 0 60000 65536"/>
                  <a:gd name="T11" fmla="*/ 0 60000 65536"/>
                  <a:gd name="T12" fmla="*/ 0 60000 65536"/>
                  <a:gd name="T13" fmla="*/ 0 60000 65536"/>
                  <a:gd name="T14" fmla="*/ 0 60000 65536"/>
                  <a:gd name="T15" fmla="*/ 0 w 178"/>
                  <a:gd name="T16" fmla="*/ 0 h 131"/>
                  <a:gd name="T17" fmla="*/ 178 w 178"/>
                  <a:gd name="T18" fmla="*/ 131 h 131"/>
                </a:gdLst>
                <a:ahLst/>
                <a:cxnLst>
                  <a:cxn ang="T10">
                    <a:pos x="T0" y="T1"/>
                  </a:cxn>
                  <a:cxn ang="T11">
                    <a:pos x="T2" y="T3"/>
                  </a:cxn>
                  <a:cxn ang="T12">
                    <a:pos x="T4" y="T5"/>
                  </a:cxn>
                  <a:cxn ang="T13">
                    <a:pos x="T6" y="T7"/>
                  </a:cxn>
                  <a:cxn ang="T14">
                    <a:pos x="T8" y="T9"/>
                  </a:cxn>
                </a:cxnLst>
                <a:rect l="T15" t="T16" r="T17" b="T18"/>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5993" name="Line 505"/>
              <p:cNvSpPr>
                <a:spLocks noChangeShapeType="1"/>
              </p:cNvSpPr>
              <p:nvPr/>
            </p:nvSpPr>
            <p:spPr bwMode="auto">
              <a:xfrm flipH="1">
                <a:off x="3617" y="1215"/>
                <a:ext cx="148" cy="47"/>
              </a:xfrm>
              <a:prstGeom prst="line">
                <a:avLst/>
              </a:prstGeom>
              <a:noFill/>
              <a:ln w="12700">
                <a:solidFill>
                  <a:srgbClr val="FFFFFF"/>
                </a:solidFill>
                <a:round/>
                <a:headEnd/>
                <a:tailEnd/>
              </a:ln>
            </p:spPr>
            <p:txBody>
              <a:bodyPr wrap="none" anchor="ctr"/>
              <a:lstStyle/>
              <a:p>
                <a:endParaRPr lang="en-US"/>
              </a:p>
            </p:txBody>
          </p:sp>
        </p:grpSp>
        <p:grpSp>
          <p:nvGrpSpPr>
            <p:cNvPr id="65799" name="Group 506"/>
            <p:cNvGrpSpPr>
              <a:grpSpLocks/>
            </p:cNvGrpSpPr>
            <p:nvPr/>
          </p:nvGrpSpPr>
          <p:grpSpPr bwMode="auto">
            <a:xfrm>
              <a:off x="3806" y="1111"/>
              <a:ext cx="60" cy="50"/>
              <a:chOff x="3806" y="1111"/>
              <a:chExt cx="60" cy="50"/>
            </a:xfrm>
          </p:grpSpPr>
          <p:grpSp>
            <p:nvGrpSpPr>
              <p:cNvPr id="65971" name="Group 507"/>
              <p:cNvGrpSpPr>
                <a:grpSpLocks/>
              </p:cNvGrpSpPr>
              <p:nvPr/>
            </p:nvGrpSpPr>
            <p:grpSpPr bwMode="auto">
              <a:xfrm>
                <a:off x="3843" y="1121"/>
                <a:ext cx="23" cy="16"/>
                <a:chOff x="3843" y="1121"/>
                <a:chExt cx="23" cy="16"/>
              </a:xfrm>
            </p:grpSpPr>
            <p:sp>
              <p:nvSpPr>
                <p:cNvPr id="65981" name="Freeform 508"/>
                <p:cNvSpPr>
                  <a:spLocks/>
                </p:cNvSpPr>
                <p:nvPr/>
              </p:nvSpPr>
              <p:spPr bwMode="auto">
                <a:xfrm>
                  <a:off x="3843" y="1121"/>
                  <a:ext cx="21" cy="14"/>
                </a:xfrm>
                <a:custGeom>
                  <a:avLst/>
                  <a:gdLst>
                    <a:gd name="T0" fmla="*/ 0 w 21"/>
                    <a:gd name="T1" fmla="*/ 5 h 14"/>
                    <a:gd name="T2" fmla="*/ 2 w 21"/>
                    <a:gd name="T3" fmla="*/ 4 h 14"/>
                    <a:gd name="T4" fmla="*/ 4 w 21"/>
                    <a:gd name="T5" fmla="*/ 6 h 14"/>
                    <a:gd name="T6" fmla="*/ 11 w 21"/>
                    <a:gd name="T7" fmla="*/ 3 h 14"/>
                    <a:gd name="T8" fmla="*/ 12 w 21"/>
                    <a:gd name="T9" fmla="*/ 1 h 14"/>
                    <a:gd name="T10" fmla="*/ 14 w 21"/>
                    <a:gd name="T11" fmla="*/ 0 h 14"/>
                    <a:gd name="T12" fmla="*/ 16 w 21"/>
                    <a:gd name="T13" fmla="*/ 2 h 14"/>
                    <a:gd name="T14" fmla="*/ 20 w 21"/>
                    <a:gd name="T15" fmla="*/ 2 h 14"/>
                    <a:gd name="T16" fmla="*/ 17 w 21"/>
                    <a:gd name="T17" fmla="*/ 6 h 14"/>
                    <a:gd name="T18" fmla="*/ 17 w 21"/>
                    <a:gd name="T19" fmla="*/ 8 h 14"/>
                    <a:gd name="T20" fmla="*/ 15 w 21"/>
                    <a:gd name="T21" fmla="*/ 9 h 14"/>
                    <a:gd name="T22" fmla="*/ 13 w 21"/>
                    <a:gd name="T23" fmla="*/ 7 h 14"/>
                    <a:gd name="T24" fmla="*/ 6 w 21"/>
                    <a:gd name="T25" fmla="*/ 10 h 14"/>
                    <a:gd name="T26" fmla="*/ 6 w 21"/>
                    <a:gd name="T27" fmla="*/ 12 h 14"/>
                    <a:gd name="T28" fmla="*/ 3 w 21"/>
                    <a:gd name="T29" fmla="*/ 13 h 14"/>
                    <a:gd name="T30" fmla="*/ 0 w 21"/>
                    <a:gd name="T31" fmla="*/ 5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14"/>
                    <a:gd name="T50" fmla="*/ 21 w 21"/>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B0C7FE"/>
                    </a:gs>
                    <a:gs pos="100000">
                      <a:srgbClr val="618FFD"/>
                    </a:gs>
                  </a:gsLst>
                  <a:lin ang="5400000" scaled="1"/>
                </a:gradFill>
                <a:ln w="12700" cap="rnd">
                  <a:noFill/>
                  <a:round/>
                  <a:headEnd/>
                  <a:tailEnd/>
                </a:ln>
              </p:spPr>
              <p:txBody>
                <a:bodyPr/>
                <a:lstStyle/>
                <a:p>
                  <a:endParaRPr lang="en-US"/>
                </a:p>
              </p:txBody>
            </p:sp>
            <p:sp>
              <p:nvSpPr>
                <p:cNvPr id="65982" name="Freeform 509"/>
                <p:cNvSpPr>
                  <a:spLocks/>
                </p:cNvSpPr>
                <p:nvPr/>
              </p:nvSpPr>
              <p:spPr bwMode="auto">
                <a:xfrm>
                  <a:off x="3843" y="1121"/>
                  <a:ext cx="23" cy="16"/>
                </a:xfrm>
                <a:custGeom>
                  <a:avLst/>
                  <a:gdLst>
                    <a:gd name="T0" fmla="*/ 0 w 23"/>
                    <a:gd name="T1" fmla="*/ 6 h 16"/>
                    <a:gd name="T2" fmla="*/ 2 w 23"/>
                    <a:gd name="T3" fmla="*/ 4 h 16"/>
                    <a:gd name="T4" fmla="*/ 5 w 23"/>
                    <a:gd name="T5" fmla="*/ 7 h 16"/>
                    <a:gd name="T6" fmla="*/ 12 w 23"/>
                    <a:gd name="T7" fmla="*/ 4 h 16"/>
                    <a:gd name="T8" fmla="*/ 13 w 23"/>
                    <a:gd name="T9" fmla="*/ 1 h 16"/>
                    <a:gd name="T10" fmla="*/ 15 w 23"/>
                    <a:gd name="T11" fmla="*/ 0 h 16"/>
                    <a:gd name="T12" fmla="*/ 18 w 23"/>
                    <a:gd name="T13" fmla="*/ 2 h 16"/>
                    <a:gd name="T14" fmla="*/ 22 w 23"/>
                    <a:gd name="T15" fmla="*/ 2 h 16"/>
                    <a:gd name="T16" fmla="*/ 19 w 23"/>
                    <a:gd name="T17" fmla="*/ 7 h 16"/>
                    <a:gd name="T18" fmla="*/ 19 w 23"/>
                    <a:gd name="T19" fmla="*/ 10 h 16"/>
                    <a:gd name="T20" fmla="*/ 16 w 23"/>
                    <a:gd name="T21" fmla="*/ 10 h 16"/>
                    <a:gd name="T22" fmla="*/ 14 w 23"/>
                    <a:gd name="T23" fmla="*/ 8 h 16"/>
                    <a:gd name="T24" fmla="*/ 6 w 23"/>
                    <a:gd name="T25" fmla="*/ 11 h 16"/>
                    <a:gd name="T26" fmla="*/ 6 w 23"/>
                    <a:gd name="T27" fmla="*/ 14 h 16"/>
                    <a:gd name="T28" fmla="*/ 4 w 23"/>
                    <a:gd name="T29" fmla="*/ 15 h 16"/>
                    <a:gd name="T30" fmla="*/ 0 w 23"/>
                    <a:gd name="T31" fmla="*/ 6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6"/>
                    <a:gd name="T50" fmla="*/ 23 w 23"/>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972" name="Group 510"/>
              <p:cNvGrpSpPr>
                <a:grpSpLocks/>
              </p:cNvGrpSpPr>
              <p:nvPr/>
            </p:nvGrpSpPr>
            <p:grpSpPr bwMode="auto">
              <a:xfrm>
                <a:off x="3810" y="1120"/>
                <a:ext cx="44" cy="41"/>
                <a:chOff x="3810" y="1120"/>
                <a:chExt cx="44" cy="41"/>
              </a:xfrm>
            </p:grpSpPr>
            <p:sp>
              <p:nvSpPr>
                <p:cNvPr id="65979" name="Freeform 511"/>
                <p:cNvSpPr>
                  <a:spLocks/>
                </p:cNvSpPr>
                <p:nvPr/>
              </p:nvSpPr>
              <p:spPr bwMode="auto">
                <a:xfrm>
                  <a:off x="3810" y="1120"/>
                  <a:ext cx="42" cy="39"/>
                </a:xfrm>
                <a:custGeom>
                  <a:avLst/>
                  <a:gdLst>
                    <a:gd name="T0" fmla="*/ 8 w 42"/>
                    <a:gd name="T1" fmla="*/ 38 h 39"/>
                    <a:gd name="T2" fmla="*/ 0 w 42"/>
                    <a:gd name="T3" fmla="*/ 13 h 39"/>
                    <a:gd name="T4" fmla="*/ 32 w 42"/>
                    <a:gd name="T5" fmla="*/ 0 h 39"/>
                    <a:gd name="T6" fmla="*/ 41 w 42"/>
                    <a:gd name="T7" fmla="*/ 25 h 39"/>
                    <a:gd name="T8" fmla="*/ 8 w 42"/>
                    <a:gd name="T9" fmla="*/ 38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8" y="38"/>
                      </a:moveTo>
                      <a:lnTo>
                        <a:pt x="0" y="13"/>
                      </a:lnTo>
                      <a:lnTo>
                        <a:pt x="32" y="0"/>
                      </a:lnTo>
                      <a:lnTo>
                        <a:pt x="41" y="25"/>
                      </a:lnTo>
                      <a:lnTo>
                        <a:pt x="8" y="38"/>
                      </a:lnTo>
                    </a:path>
                  </a:pathLst>
                </a:custGeom>
                <a:gradFill rotWithShape="0">
                  <a:gsLst>
                    <a:gs pos="0">
                      <a:srgbClr val="DFE9FF"/>
                    </a:gs>
                    <a:gs pos="100000">
                      <a:srgbClr val="618FFD"/>
                    </a:gs>
                  </a:gsLst>
                  <a:lin ang="0" scaled="1"/>
                </a:gradFill>
                <a:ln w="12700" cap="rnd">
                  <a:noFill/>
                  <a:round/>
                  <a:headEnd/>
                  <a:tailEnd/>
                </a:ln>
              </p:spPr>
              <p:txBody>
                <a:bodyPr/>
                <a:lstStyle/>
                <a:p>
                  <a:endParaRPr lang="en-US"/>
                </a:p>
              </p:txBody>
            </p:sp>
            <p:sp>
              <p:nvSpPr>
                <p:cNvPr id="65980" name="Freeform 512"/>
                <p:cNvSpPr>
                  <a:spLocks/>
                </p:cNvSpPr>
                <p:nvPr/>
              </p:nvSpPr>
              <p:spPr bwMode="auto">
                <a:xfrm>
                  <a:off x="3810" y="1120"/>
                  <a:ext cx="44" cy="41"/>
                </a:xfrm>
                <a:custGeom>
                  <a:avLst/>
                  <a:gdLst>
                    <a:gd name="T0" fmla="*/ 8 w 44"/>
                    <a:gd name="T1" fmla="*/ 40 h 41"/>
                    <a:gd name="T2" fmla="*/ 0 w 44"/>
                    <a:gd name="T3" fmla="*/ 14 h 41"/>
                    <a:gd name="T4" fmla="*/ 33 w 44"/>
                    <a:gd name="T5" fmla="*/ 0 h 41"/>
                    <a:gd name="T6" fmla="*/ 43 w 44"/>
                    <a:gd name="T7" fmla="*/ 26 h 41"/>
                    <a:gd name="T8" fmla="*/ 8 w 44"/>
                    <a:gd name="T9" fmla="*/ 40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973" name="Group 513"/>
              <p:cNvGrpSpPr>
                <a:grpSpLocks/>
              </p:cNvGrpSpPr>
              <p:nvPr/>
            </p:nvGrpSpPr>
            <p:grpSpPr bwMode="auto">
              <a:xfrm>
                <a:off x="3827" y="1111"/>
                <a:ext cx="13" cy="14"/>
                <a:chOff x="3827" y="1111"/>
                <a:chExt cx="13" cy="14"/>
              </a:xfrm>
            </p:grpSpPr>
            <p:sp>
              <p:nvSpPr>
                <p:cNvPr id="65977" name="Freeform 514"/>
                <p:cNvSpPr>
                  <a:spLocks/>
                </p:cNvSpPr>
                <p:nvPr/>
              </p:nvSpPr>
              <p:spPr bwMode="auto">
                <a:xfrm>
                  <a:off x="3827" y="1111"/>
                  <a:ext cx="11" cy="13"/>
                </a:xfrm>
                <a:custGeom>
                  <a:avLst/>
                  <a:gdLst>
                    <a:gd name="T0" fmla="*/ 3 w 11"/>
                    <a:gd name="T1" fmla="*/ 12 h 13"/>
                    <a:gd name="T2" fmla="*/ 0 w 11"/>
                    <a:gd name="T3" fmla="*/ 3 h 13"/>
                    <a:gd name="T4" fmla="*/ 7 w 11"/>
                    <a:gd name="T5" fmla="*/ 0 h 13"/>
                    <a:gd name="T6" fmla="*/ 10 w 11"/>
                    <a:gd name="T7" fmla="*/ 10 h 13"/>
                    <a:gd name="T8" fmla="*/ 3 w 11"/>
                    <a:gd name="T9" fmla="*/ 12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3" y="12"/>
                      </a:moveTo>
                      <a:lnTo>
                        <a:pt x="0" y="3"/>
                      </a:lnTo>
                      <a:lnTo>
                        <a:pt x="7" y="0"/>
                      </a:lnTo>
                      <a:lnTo>
                        <a:pt x="10" y="10"/>
                      </a:lnTo>
                      <a:lnTo>
                        <a:pt x="3" y="12"/>
                      </a:lnTo>
                    </a:path>
                  </a:pathLst>
                </a:custGeom>
                <a:gradFill rotWithShape="0">
                  <a:gsLst>
                    <a:gs pos="0">
                      <a:srgbClr val="DFE9FF"/>
                    </a:gs>
                    <a:gs pos="100000">
                      <a:srgbClr val="618FFD"/>
                    </a:gs>
                  </a:gsLst>
                  <a:lin ang="0" scaled="1"/>
                </a:gradFill>
                <a:ln w="12700" cap="rnd">
                  <a:noFill/>
                  <a:round/>
                  <a:headEnd/>
                  <a:tailEnd/>
                </a:ln>
              </p:spPr>
              <p:txBody>
                <a:bodyPr/>
                <a:lstStyle/>
                <a:p>
                  <a:endParaRPr lang="en-US"/>
                </a:p>
              </p:txBody>
            </p:sp>
            <p:sp>
              <p:nvSpPr>
                <p:cNvPr id="65978" name="Freeform 515"/>
                <p:cNvSpPr>
                  <a:spLocks/>
                </p:cNvSpPr>
                <p:nvPr/>
              </p:nvSpPr>
              <p:spPr bwMode="auto">
                <a:xfrm>
                  <a:off x="3827" y="1111"/>
                  <a:ext cx="13" cy="14"/>
                </a:xfrm>
                <a:custGeom>
                  <a:avLst/>
                  <a:gdLst>
                    <a:gd name="T0" fmla="*/ 4 w 13"/>
                    <a:gd name="T1" fmla="*/ 13 h 14"/>
                    <a:gd name="T2" fmla="*/ 0 w 13"/>
                    <a:gd name="T3" fmla="*/ 3 h 14"/>
                    <a:gd name="T4" fmla="*/ 8 w 13"/>
                    <a:gd name="T5" fmla="*/ 0 h 14"/>
                    <a:gd name="T6" fmla="*/ 12 w 13"/>
                    <a:gd name="T7" fmla="*/ 10 h 14"/>
                    <a:gd name="T8" fmla="*/ 4 w 13"/>
                    <a:gd name="T9" fmla="*/ 13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974" name="Group 516"/>
              <p:cNvGrpSpPr>
                <a:grpSpLocks/>
              </p:cNvGrpSpPr>
              <p:nvPr/>
            </p:nvGrpSpPr>
            <p:grpSpPr bwMode="auto">
              <a:xfrm>
                <a:off x="3806" y="1136"/>
                <a:ext cx="10" cy="7"/>
                <a:chOff x="3806" y="1136"/>
                <a:chExt cx="10" cy="7"/>
              </a:xfrm>
            </p:grpSpPr>
            <p:sp>
              <p:nvSpPr>
                <p:cNvPr id="65975" name="Freeform 517"/>
                <p:cNvSpPr>
                  <a:spLocks/>
                </p:cNvSpPr>
                <p:nvPr/>
              </p:nvSpPr>
              <p:spPr bwMode="auto">
                <a:xfrm>
                  <a:off x="3806" y="1136"/>
                  <a:ext cx="8" cy="5"/>
                </a:xfrm>
                <a:custGeom>
                  <a:avLst/>
                  <a:gdLst>
                    <a:gd name="T0" fmla="*/ 1 w 8"/>
                    <a:gd name="T1" fmla="*/ 4 h 5"/>
                    <a:gd name="T2" fmla="*/ 0 w 8"/>
                    <a:gd name="T3" fmla="*/ 2 h 5"/>
                    <a:gd name="T4" fmla="*/ 6 w 8"/>
                    <a:gd name="T5" fmla="*/ 0 h 5"/>
                    <a:gd name="T6" fmla="*/ 7 w 8"/>
                    <a:gd name="T7" fmla="*/ 3 h 5"/>
                    <a:gd name="T8" fmla="*/ 1 w 8"/>
                    <a:gd name="T9" fmla="*/ 4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1" y="4"/>
                      </a:moveTo>
                      <a:lnTo>
                        <a:pt x="0" y="2"/>
                      </a:lnTo>
                      <a:lnTo>
                        <a:pt x="6" y="0"/>
                      </a:lnTo>
                      <a:lnTo>
                        <a:pt x="7" y="3"/>
                      </a:lnTo>
                      <a:lnTo>
                        <a:pt x="1" y="4"/>
                      </a:lnTo>
                    </a:path>
                  </a:pathLst>
                </a:custGeom>
                <a:gradFill rotWithShape="0">
                  <a:gsLst>
                    <a:gs pos="0">
                      <a:srgbClr val="CFDDFE"/>
                    </a:gs>
                    <a:gs pos="100000">
                      <a:srgbClr val="618FFD"/>
                    </a:gs>
                  </a:gsLst>
                  <a:lin ang="5400000" scaled="1"/>
                </a:gradFill>
                <a:ln w="12700" cap="rnd">
                  <a:noFill/>
                  <a:round/>
                  <a:headEnd/>
                  <a:tailEnd/>
                </a:ln>
              </p:spPr>
              <p:txBody>
                <a:bodyPr/>
                <a:lstStyle/>
                <a:p>
                  <a:endParaRPr lang="en-US"/>
                </a:p>
              </p:txBody>
            </p:sp>
            <p:sp>
              <p:nvSpPr>
                <p:cNvPr id="65976" name="Freeform 518"/>
                <p:cNvSpPr>
                  <a:spLocks/>
                </p:cNvSpPr>
                <p:nvPr/>
              </p:nvSpPr>
              <p:spPr bwMode="auto">
                <a:xfrm>
                  <a:off x="3806" y="1136"/>
                  <a:ext cx="10" cy="7"/>
                </a:xfrm>
                <a:custGeom>
                  <a:avLst/>
                  <a:gdLst>
                    <a:gd name="T0" fmla="*/ 2 w 10"/>
                    <a:gd name="T1" fmla="*/ 6 h 7"/>
                    <a:gd name="T2" fmla="*/ 0 w 10"/>
                    <a:gd name="T3" fmla="*/ 3 h 7"/>
                    <a:gd name="T4" fmla="*/ 8 w 10"/>
                    <a:gd name="T5" fmla="*/ 0 h 7"/>
                    <a:gd name="T6" fmla="*/ 9 w 10"/>
                    <a:gd name="T7" fmla="*/ 4 h 7"/>
                    <a:gd name="T8" fmla="*/ 2 w 10"/>
                    <a:gd name="T9" fmla="*/ 6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grpSp>
          <p:nvGrpSpPr>
            <p:cNvPr id="65800" name="Group 519"/>
            <p:cNvGrpSpPr>
              <a:grpSpLocks/>
            </p:cNvGrpSpPr>
            <p:nvPr/>
          </p:nvGrpSpPr>
          <p:grpSpPr bwMode="auto">
            <a:xfrm>
              <a:off x="3716" y="1163"/>
              <a:ext cx="202" cy="296"/>
              <a:chOff x="3716" y="1163"/>
              <a:chExt cx="202" cy="296"/>
            </a:xfrm>
          </p:grpSpPr>
          <p:sp>
            <p:nvSpPr>
              <p:cNvPr id="65969" name="Freeform 520"/>
              <p:cNvSpPr>
                <a:spLocks/>
              </p:cNvSpPr>
              <p:nvPr/>
            </p:nvSpPr>
            <p:spPr bwMode="auto">
              <a:xfrm>
                <a:off x="3716" y="1163"/>
                <a:ext cx="201" cy="295"/>
              </a:xfrm>
              <a:custGeom>
                <a:avLst/>
                <a:gdLst>
                  <a:gd name="T0" fmla="*/ 18 w 201"/>
                  <a:gd name="T1" fmla="*/ 27 h 295"/>
                  <a:gd name="T2" fmla="*/ 90 w 201"/>
                  <a:gd name="T3" fmla="*/ 0 h 295"/>
                  <a:gd name="T4" fmla="*/ 133 w 201"/>
                  <a:gd name="T5" fmla="*/ 14 h 295"/>
                  <a:gd name="T6" fmla="*/ 200 w 201"/>
                  <a:gd name="T7" fmla="*/ 212 h 295"/>
                  <a:gd name="T8" fmla="*/ 181 w 201"/>
                  <a:gd name="T9" fmla="*/ 271 h 295"/>
                  <a:gd name="T10" fmla="*/ 120 w 201"/>
                  <a:gd name="T11" fmla="*/ 294 h 295"/>
                  <a:gd name="T12" fmla="*/ 72 w 201"/>
                  <a:gd name="T13" fmla="*/ 292 h 295"/>
                  <a:gd name="T14" fmla="*/ 0 w 201"/>
                  <a:gd name="T15" fmla="*/ 90 h 295"/>
                  <a:gd name="T16" fmla="*/ 18 w 201"/>
                  <a:gd name="T17" fmla="*/ 27 h 2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1"/>
                  <a:gd name="T28" fmla="*/ 0 h 295"/>
                  <a:gd name="T29" fmla="*/ 201 w 201"/>
                  <a:gd name="T30" fmla="*/ 295 h 2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B0C7FE"/>
                  </a:gs>
                  <a:gs pos="100000">
                    <a:srgbClr val="618FFD"/>
                  </a:gs>
                </a:gsLst>
                <a:lin ang="0" scaled="1"/>
              </a:gradFill>
              <a:ln w="12700" cap="rnd">
                <a:noFill/>
                <a:round/>
                <a:headEnd/>
                <a:tailEnd/>
              </a:ln>
            </p:spPr>
            <p:txBody>
              <a:bodyPr/>
              <a:lstStyle/>
              <a:p>
                <a:endParaRPr lang="en-US"/>
              </a:p>
            </p:txBody>
          </p:sp>
          <p:sp>
            <p:nvSpPr>
              <p:cNvPr id="65970" name="Freeform 521"/>
              <p:cNvSpPr>
                <a:spLocks/>
              </p:cNvSpPr>
              <p:nvPr/>
            </p:nvSpPr>
            <p:spPr bwMode="auto">
              <a:xfrm>
                <a:off x="3716" y="1163"/>
                <a:ext cx="202" cy="296"/>
              </a:xfrm>
              <a:custGeom>
                <a:avLst/>
                <a:gdLst>
                  <a:gd name="T0" fmla="*/ 18 w 202"/>
                  <a:gd name="T1" fmla="*/ 27 h 296"/>
                  <a:gd name="T2" fmla="*/ 90 w 202"/>
                  <a:gd name="T3" fmla="*/ 0 h 296"/>
                  <a:gd name="T4" fmla="*/ 134 w 202"/>
                  <a:gd name="T5" fmla="*/ 14 h 296"/>
                  <a:gd name="T6" fmla="*/ 201 w 202"/>
                  <a:gd name="T7" fmla="*/ 213 h 296"/>
                  <a:gd name="T8" fmla="*/ 182 w 202"/>
                  <a:gd name="T9" fmla="*/ 272 h 296"/>
                  <a:gd name="T10" fmla="*/ 121 w 202"/>
                  <a:gd name="T11" fmla="*/ 295 h 296"/>
                  <a:gd name="T12" fmla="*/ 72 w 202"/>
                  <a:gd name="T13" fmla="*/ 293 h 296"/>
                  <a:gd name="T14" fmla="*/ 0 w 202"/>
                  <a:gd name="T15" fmla="*/ 90 h 296"/>
                  <a:gd name="T16" fmla="*/ 18 w 202"/>
                  <a:gd name="T17" fmla="*/ 27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296"/>
                  <a:gd name="T29" fmla="*/ 202 w 202"/>
                  <a:gd name="T30" fmla="*/ 296 h 2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801" name="Group 522"/>
            <p:cNvGrpSpPr>
              <a:grpSpLocks/>
            </p:cNvGrpSpPr>
            <p:nvPr/>
          </p:nvGrpSpPr>
          <p:grpSpPr bwMode="auto">
            <a:xfrm>
              <a:off x="3859" y="1166"/>
              <a:ext cx="66" cy="97"/>
              <a:chOff x="3859" y="1166"/>
              <a:chExt cx="66" cy="97"/>
            </a:xfrm>
          </p:grpSpPr>
          <p:grpSp>
            <p:nvGrpSpPr>
              <p:cNvPr id="65961" name="Group 523"/>
              <p:cNvGrpSpPr>
                <a:grpSpLocks/>
              </p:cNvGrpSpPr>
              <p:nvPr/>
            </p:nvGrpSpPr>
            <p:grpSpPr bwMode="auto">
              <a:xfrm>
                <a:off x="3859" y="1166"/>
                <a:ext cx="66" cy="97"/>
                <a:chOff x="3859" y="1166"/>
                <a:chExt cx="66" cy="97"/>
              </a:xfrm>
            </p:grpSpPr>
            <p:sp>
              <p:nvSpPr>
                <p:cNvPr id="65967" name="Freeform 524"/>
                <p:cNvSpPr>
                  <a:spLocks/>
                </p:cNvSpPr>
                <p:nvPr/>
              </p:nvSpPr>
              <p:spPr bwMode="auto">
                <a:xfrm>
                  <a:off x="3859" y="1166"/>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a:p>
              </p:txBody>
            </p:sp>
            <p:sp>
              <p:nvSpPr>
                <p:cNvPr id="65968" name="Freeform 525"/>
                <p:cNvSpPr>
                  <a:spLocks/>
                </p:cNvSpPr>
                <p:nvPr/>
              </p:nvSpPr>
              <p:spPr bwMode="auto">
                <a:xfrm>
                  <a:off x="3859" y="1166"/>
                  <a:ext cx="66" cy="97"/>
                </a:xfrm>
                <a:custGeom>
                  <a:avLst/>
                  <a:gdLst>
                    <a:gd name="T0" fmla="*/ 0 w 66"/>
                    <a:gd name="T1" fmla="*/ 14 h 97"/>
                    <a:gd name="T2" fmla="*/ 27 w 66"/>
                    <a:gd name="T3" fmla="*/ 96 h 97"/>
                    <a:gd name="T4" fmla="*/ 65 w 66"/>
                    <a:gd name="T5" fmla="*/ 81 h 97"/>
                    <a:gd name="T6" fmla="*/ 39 w 66"/>
                    <a:gd name="T7" fmla="*/ 0 h 97"/>
                    <a:gd name="T8" fmla="*/ 0 w 66"/>
                    <a:gd name="T9" fmla="*/ 14 h 97"/>
                    <a:gd name="T10" fmla="*/ 0 60000 65536"/>
                    <a:gd name="T11" fmla="*/ 0 60000 65536"/>
                    <a:gd name="T12" fmla="*/ 0 60000 65536"/>
                    <a:gd name="T13" fmla="*/ 0 60000 65536"/>
                    <a:gd name="T14" fmla="*/ 0 60000 65536"/>
                    <a:gd name="T15" fmla="*/ 0 w 66"/>
                    <a:gd name="T16" fmla="*/ 0 h 97"/>
                    <a:gd name="T17" fmla="*/ 66 w 66"/>
                    <a:gd name="T18" fmla="*/ 97 h 97"/>
                  </a:gdLst>
                  <a:ahLst/>
                  <a:cxnLst>
                    <a:cxn ang="T10">
                      <a:pos x="T0" y="T1"/>
                    </a:cxn>
                    <a:cxn ang="T11">
                      <a:pos x="T2" y="T3"/>
                    </a:cxn>
                    <a:cxn ang="T12">
                      <a:pos x="T4" y="T5"/>
                    </a:cxn>
                    <a:cxn ang="T13">
                      <a:pos x="T6" y="T7"/>
                    </a:cxn>
                    <a:cxn ang="T14">
                      <a:pos x="T8" y="T9"/>
                    </a:cxn>
                  </a:cxnLst>
                  <a:rect l="T15" t="T16" r="T17" b="T18"/>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5962" name="Line 526"/>
              <p:cNvSpPr>
                <a:spLocks noChangeShapeType="1"/>
              </p:cNvSpPr>
              <p:nvPr/>
            </p:nvSpPr>
            <p:spPr bwMode="auto">
              <a:xfrm flipV="1">
                <a:off x="3876" y="1207"/>
                <a:ext cx="33" cy="13"/>
              </a:xfrm>
              <a:prstGeom prst="line">
                <a:avLst/>
              </a:prstGeom>
              <a:noFill/>
              <a:ln w="12700">
                <a:solidFill>
                  <a:srgbClr val="000000"/>
                </a:solidFill>
                <a:round/>
                <a:headEnd/>
                <a:tailEnd/>
              </a:ln>
            </p:spPr>
            <p:txBody>
              <a:bodyPr wrap="none" anchor="ctr"/>
              <a:lstStyle/>
              <a:p>
                <a:endParaRPr lang="en-US"/>
              </a:p>
            </p:txBody>
          </p:sp>
          <p:sp>
            <p:nvSpPr>
              <p:cNvPr id="65963" name="Line 527"/>
              <p:cNvSpPr>
                <a:spLocks noChangeShapeType="1"/>
              </p:cNvSpPr>
              <p:nvPr/>
            </p:nvSpPr>
            <p:spPr bwMode="auto">
              <a:xfrm>
                <a:off x="3871" y="1182"/>
                <a:ext cx="19" cy="75"/>
              </a:xfrm>
              <a:prstGeom prst="line">
                <a:avLst/>
              </a:prstGeom>
              <a:noFill/>
              <a:ln w="12700">
                <a:solidFill>
                  <a:srgbClr val="000000"/>
                </a:solidFill>
                <a:round/>
                <a:headEnd/>
                <a:tailEnd/>
              </a:ln>
            </p:spPr>
            <p:txBody>
              <a:bodyPr wrap="none" anchor="ctr"/>
              <a:lstStyle/>
              <a:p>
                <a:endParaRPr lang="en-US"/>
              </a:p>
            </p:txBody>
          </p:sp>
          <p:sp>
            <p:nvSpPr>
              <p:cNvPr id="65964" name="Line 528"/>
              <p:cNvSpPr>
                <a:spLocks noChangeShapeType="1"/>
              </p:cNvSpPr>
              <p:nvPr/>
            </p:nvSpPr>
            <p:spPr bwMode="auto">
              <a:xfrm>
                <a:off x="3879" y="1179"/>
                <a:ext cx="19" cy="76"/>
              </a:xfrm>
              <a:prstGeom prst="line">
                <a:avLst/>
              </a:prstGeom>
              <a:noFill/>
              <a:ln w="12700">
                <a:solidFill>
                  <a:srgbClr val="000000"/>
                </a:solidFill>
                <a:round/>
                <a:headEnd/>
                <a:tailEnd/>
              </a:ln>
            </p:spPr>
            <p:txBody>
              <a:bodyPr wrap="none" anchor="ctr"/>
              <a:lstStyle/>
              <a:p>
                <a:endParaRPr lang="en-US"/>
              </a:p>
            </p:txBody>
          </p:sp>
          <p:sp>
            <p:nvSpPr>
              <p:cNvPr id="65965" name="Line 529"/>
              <p:cNvSpPr>
                <a:spLocks noChangeShapeType="1"/>
              </p:cNvSpPr>
              <p:nvPr/>
            </p:nvSpPr>
            <p:spPr bwMode="auto">
              <a:xfrm>
                <a:off x="3887" y="1176"/>
                <a:ext cx="18" cy="76"/>
              </a:xfrm>
              <a:prstGeom prst="line">
                <a:avLst/>
              </a:prstGeom>
              <a:noFill/>
              <a:ln w="12700">
                <a:solidFill>
                  <a:srgbClr val="000000"/>
                </a:solidFill>
                <a:round/>
                <a:headEnd/>
                <a:tailEnd/>
              </a:ln>
            </p:spPr>
            <p:txBody>
              <a:bodyPr wrap="none" anchor="ctr"/>
              <a:lstStyle/>
              <a:p>
                <a:endParaRPr lang="en-US"/>
              </a:p>
            </p:txBody>
          </p:sp>
          <p:sp>
            <p:nvSpPr>
              <p:cNvPr id="65966" name="Line 530"/>
              <p:cNvSpPr>
                <a:spLocks noChangeShapeType="1"/>
              </p:cNvSpPr>
              <p:nvPr/>
            </p:nvSpPr>
            <p:spPr bwMode="auto">
              <a:xfrm>
                <a:off x="3894" y="1173"/>
                <a:ext cx="19" cy="75"/>
              </a:xfrm>
              <a:prstGeom prst="line">
                <a:avLst/>
              </a:prstGeom>
              <a:noFill/>
              <a:ln w="12700">
                <a:solidFill>
                  <a:srgbClr val="000000"/>
                </a:solidFill>
                <a:round/>
                <a:headEnd/>
                <a:tailEnd/>
              </a:ln>
            </p:spPr>
            <p:txBody>
              <a:bodyPr wrap="none" anchor="ctr"/>
              <a:lstStyle/>
              <a:p>
                <a:endParaRPr lang="en-US"/>
              </a:p>
            </p:txBody>
          </p:sp>
        </p:grpSp>
        <p:grpSp>
          <p:nvGrpSpPr>
            <p:cNvPr id="65802" name="Group 531"/>
            <p:cNvGrpSpPr>
              <a:grpSpLocks/>
            </p:cNvGrpSpPr>
            <p:nvPr/>
          </p:nvGrpSpPr>
          <p:grpSpPr bwMode="auto">
            <a:xfrm>
              <a:off x="3895" y="1271"/>
              <a:ext cx="67" cy="97"/>
              <a:chOff x="3895" y="1271"/>
              <a:chExt cx="67" cy="97"/>
            </a:xfrm>
          </p:grpSpPr>
          <p:grpSp>
            <p:nvGrpSpPr>
              <p:cNvPr id="65953" name="Group 532"/>
              <p:cNvGrpSpPr>
                <a:grpSpLocks/>
              </p:cNvGrpSpPr>
              <p:nvPr/>
            </p:nvGrpSpPr>
            <p:grpSpPr bwMode="auto">
              <a:xfrm>
                <a:off x="3895" y="1271"/>
                <a:ext cx="67" cy="97"/>
                <a:chOff x="3895" y="1271"/>
                <a:chExt cx="67" cy="97"/>
              </a:xfrm>
            </p:grpSpPr>
            <p:sp>
              <p:nvSpPr>
                <p:cNvPr id="65959" name="Freeform 533"/>
                <p:cNvSpPr>
                  <a:spLocks/>
                </p:cNvSpPr>
                <p:nvPr/>
              </p:nvSpPr>
              <p:spPr bwMode="auto">
                <a:xfrm>
                  <a:off x="3895" y="1271"/>
                  <a:ext cx="66" cy="95"/>
                </a:xfrm>
                <a:custGeom>
                  <a:avLst/>
                  <a:gdLst>
                    <a:gd name="T0" fmla="*/ 0 w 66"/>
                    <a:gd name="T1" fmla="*/ 13 h 95"/>
                    <a:gd name="T2" fmla="*/ 27 w 66"/>
                    <a:gd name="T3" fmla="*/ 94 h 95"/>
                    <a:gd name="T4" fmla="*/ 65 w 66"/>
                    <a:gd name="T5" fmla="*/ 79 h 95"/>
                    <a:gd name="T6" fmla="*/ 39 w 66"/>
                    <a:gd name="T7" fmla="*/ 0 h 95"/>
                    <a:gd name="T8" fmla="*/ 0 w 66"/>
                    <a:gd name="T9" fmla="*/ 13 h 95"/>
                    <a:gd name="T10" fmla="*/ 0 60000 65536"/>
                    <a:gd name="T11" fmla="*/ 0 60000 65536"/>
                    <a:gd name="T12" fmla="*/ 0 60000 65536"/>
                    <a:gd name="T13" fmla="*/ 0 60000 65536"/>
                    <a:gd name="T14" fmla="*/ 0 60000 65536"/>
                    <a:gd name="T15" fmla="*/ 0 w 66"/>
                    <a:gd name="T16" fmla="*/ 0 h 95"/>
                    <a:gd name="T17" fmla="*/ 66 w 66"/>
                    <a:gd name="T18" fmla="*/ 95 h 95"/>
                  </a:gdLst>
                  <a:ahLst/>
                  <a:cxnLst>
                    <a:cxn ang="T10">
                      <a:pos x="T0" y="T1"/>
                    </a:cxn>
                    <a:cxn ang="T11">
                      <a:pos x="T2" y="T3"/>
                    </a:cxn>
                    <a:cxn ang="T12">
                      <a:pos x="T4" y="T5"/>
                    </a:cxn>
                    <a:cxn ang="T13">
                      <a:pos x="T6" y="T7"/>
                    </a:cxn>
                    <a:cxn ang="T14">
                      <a:pos x="T8" y="T9"/>
                    </a:cxn>
                  </a:cxnLst>
                  <a:rect l="T15" t="T16" r="T17" b="T18"/>
                  <a:pathLst>
                    <a:path w="66" h="95">
                      <a:moveTo>
                        <a:pt x="0" y="13"/>
                      </a:moveTo>
                      <a:lnTo>
                        <a:pt x="27" y="94"/>
                      </a:lnTo>
                      <a:lnTo>
                        <a:pt x="65" y="79"/>
                      </a:lnTo>
                      <a:lnTo>
                        <a:pt x="39" y="0"/>
                      </a:lnTo>
                      <a:lnTo>
                        <a:pt x="0" y="13"/>
                      </a:lnTo>
                    </a:path>
                  </a:pathLst>
                </a:custGeom>
                <a:gradFill rotWithShape="0">
                  <a:gsLst>
                    <a:gs pos="0">
                      <a:srgbClr val="CECECE"/>
                    </a:gs>
                    <a:gs pos="100000">
                      <a:srgbClr val="909090"/>
                    </a:gs>
                  </a:gsLst>
                  <a:lin ang="0" scaled="1"/>
                </a:gradFill>
                <a:ln w="12700" cap="rnd">
                  <a:noFill/>
                  <a:round/>
                  <a:headEnd/>
                  <a:tailEnd/>
                </a:ln>
              </p:spPr>
              <p:txBody>
                <a:bodyPr/>
                <a:lstStyle/>
                <a:p>
                  <a:endParaRPr lang="en-US"/>
                </a:p>
              </p:txBody>
            </p:sp>
            <p:sp>
              <p:nvSpPr>
                <p:cNvPr id="65960" name="Freeform 534"/>
                <p:cNvSpPr>
                  <a:spLocks/>
                </p:cNvSpPr>
                <p:nvPr/>
              </p:nvSpPr>
              <p:spPr bwMode="auto">
                <a:xfrm>
                  <a:off x="3895" y="1271"/>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5954" name="Line 535"/>
              <p:cNvSpPr>
                <a:spLocks noChangeShapeType="1"/>
              </p:cNvSpPr>
              <p:nvPr/>
            </p:nvSpPr>
            <p:spPr bwMode="auto">
              <a:xfrm flipV="1">
                <a:off x="3912" y="1311"/>
                <a:ext cx="34" cy="13"/>
              </a:xfrm>
              <a:prstGeom prst="line">
                <a:avLst/>
              </a:prstGeom>
              <a:noFill/>
              <a:ln w="12700">
                <a:solidFill>
                  <a:srgbClr val="000000"/>
                </a:solidFill>
                <a:round/>
                <a:headEnd/>
                <a:tailEnd/>
              </a:ln>
            </p:spPr>
            <p:txBody>
              <a:bodyPr wrap="none" anchor="ctr"/>
              <a:lstStyle/>
              <a:p>
                <a:endParaRPr lang="en-US"/>
              </a:p>
            </p:txBody>
          </p:sp>
          <p:sp>
            <p:nvSpPr>
              <p:cNvPr id="65955" name="Line 536"/>
              <p:cNvSpPr>
                <a:spLocks noChangeShapeType="1"/>
              </p:cNvSpPr>
              <p:nvPr/>
            </p:nvSpPr>
            <p:spPr bwMode="auto">
              <a:xfrm>
                <a:off x="3908" y="1287"/>
                <a:ext cx="19" cy="75"/>
              </a:xfrm>
              <a:prstGeom prst="line">
                <a:avLst/>
              </a:prstGeom>
              <a:noFill/>
              <a:ln w="12700">
                <a:solidFill>
                  <a:srgbClr val="000000"/>
                </a:solidFill>
                <a:round/>
                <a:headEnd/>
                <a:tailEnd/>
              </a:ln>
            </p:spPr>
            <p:txBody>
              <a:bodyPr wrap="none" anchor="ctr"/>
              <a:lstStyle/>
              <a:p>
                <a:endParaRPr lang="en-US"/>
              </a:p>
            </p:txBody>
          </p:sp>
          <p:sp>
            <p:nvSpPr>
              <p:cNvPr id="65956" name="Line 537"/>
              <p:cNvSpPr>
                <a:spLocks noChangeShapeType="1"/>
              </p:cNvSpPr>
              <p:nvPr/>
            </p:nvSpPr>
            <p:spPr bwMode="auto">
              <a:xfrm>
                <a:off x="3916" y="1284"/>
                <a:ext cx="19" cy="75"/>
              </a:xfrm>
              <a:prstGeom prst="line">
                <a:avLst/>
              </a:prstGeom>
              <a:noFill/>
              <a:ln w="12700">
                <a:solidFill>
                  <a:srgbClr val="000000"/>
                </a:solidFill>
                <a:round/>
                <a:headEnd/>
                <a:tailEnd/>
              </a:ln>
            </p:spPr>
            <p:txBody>
              <a:bodyPr wrap="none" anchor="ctr"/>
              <a:lstStyle/>
              <a:p>
                <a:endParaRPr lang="en-US"/>
              </a:p>
            </p:txBody>
          </p:sp>
          <p:sp>
            <p:nvSpPr>
              <p:cNvPr id="65957" name="Line 538"/>
              <p:cNvSpPr>
                <a:spLocks noChangeShapeType="1"/>
              </p:cNvSpPr>
              <p:nvPr/>
            </p:nvSpPr>
            <p:spPr bwMode="auto">
              <a:xfrm>
                <a:off x="3923" y="1280"/>
                <a:ext cx="19" cy="76"/>
              </a:xfrm>
              <a:prstGeom prst="line">
                <a:avLst/>
              </a:prstGeom>
              <a:noFill/>
              <a:ln w="12700">
                <a:solidFill>
                  <a:srgbClr val="000000"/>
                </a:solidFill>
                <a:round/>
                <a:headEnd/>
                <a:tailEnd/>
              </a:ln>
            </p:spPr>
            <p:txBody>
              <a:bodyPr wrap="none" anchor="ctr"/>
              <a:lstStyle/>
              <a:p>
                <a:endParaRPr lang="en-US"/>
              </a:p>
            </p:txBody>
          </p:sp>
          <p:sp>
            <p:nvSpPr>
              <p:cNvPr id="65958" name="Line 539"/>
              <p:cNvSpPr>
                <a:spLocks noChangeShapeType="1"/>
              </p:cNvSpPr>
              <p:nvPr/>
            </p:nvSpPr>
            <p:spPr bwMode="auto">
              <a:xfrm>
                <a:off x="3931" y="1278"/>
                <a:ext cx="19" cy="75"/>
              </a:xfrm>
              <a:prstGeom prst="line">
                <a:avLst/>
              </a:prstGeom>
              <a:noFill/>
              <a:ln w="12700">
                <a:solidFill>
                  <a:srgbClr val="000000"/>
                </a:solidFill>
                <a:round/>
                <a:headEnd/>
                <a:tailEnd/>
              </a:ln>
            </p:spPr>
            <p:txBody>
              <a:bodyPr wrap="none" anchor="ctr"/>
              <a:lstStyle/>
              <a:p>
                <a:endParaRPr lang="en-US"/>
              </a:p>
            </p:txBody>
          </p:sp>
        </p:grpSp>
        <p:grpSp>
          <p:nvGrpSpPr>
            <p:cNvPr id="65803" name="Group 540"/>
            <p:cNvGrpSpPr>
              <a:grpSpLocks/>
            </p:cNvGrpSpPr>
            <p:nvPr/>
          </p:nvGrpSpPr>
          <p:grpSpPr bwMode="auto">
            <a:xfrm>
              <a:off x="3956" y="1247"/>
              <a:ext cx="67" cy="97"/>
              <a:chOff x="3956" y="1247"/>
              <a:chExt cx="67" cy="97"/>
            </a:xfrm>
          </p:grpSpPr>
          <p:grpSp>
            <p:nvGrpSpPr>
              <p:cNvPr id="65945" name="Group 541"/>
              <p:cNvGrpSpPr>
                <a:grpSpLocks/>
              </p:cNvGrpSpPr>
              <p:nvPr/>
            </p:nvGrpSpPr>
            <p:grpSpPr bwMode="auto">
              <a:xfrm>
                <a:off x="3956" y="1247"/>
                <a:ext cx="67" cy="97"/>
                <a:chOff x="3956" y="1247"/>
                <a:chExt cx="67" cy="97"/>
              </a:xfrm>
            </p:grpSpPr>
            <p:sp>
              <p:nvSpPr>
                <p:cNvPr id="65951" name="Freeform 542"/>
                <p:cNvSpPr>
                  <a:spLocks/>
                </p:cNvSpPr>
                <p:nvPr/>
              </p:nvSpPr>
              <p:spPr bwMode="auto">
                <a:xfrm>
                  <a:off x="3956" y="1247"/>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a:p>
              </p:txBody>
            </p:sp>
            <p:sp>
              <p:nvSpPr>
                <p:cNvPr id="65952" name="Freeform 543"/>
                <p:cNvSpPr>
                  <a:spLocks/>
                </p:cNvSpPr>
                <p:nvPr/>
              </p:nvSpPr>
              <p:spPr bwMode="auto">
                <a:xfrm>
                  <a:off x="3956" y="1247"/>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5946" name="Line 544"/>
              <p:cNvSpPr>
                <a:spLocks noChangeShapeType="1"/>
              </p:cNvSpPr>
              <p:nvPr/>
            </p:nvSpPr>
            <p:spPr bwMode="auto">
              <a:xfrm flipV="1">
                <a:off x="3973" y="1287"/>
                <a:ext cx="34" cy="13"/>
              </a:xfrm>
              <a:prstGeom prst="line">
                <a:avLst/>
              </a:prstGeom>
              <a:noFill/>
              <a:ln w="12700">
                <a:solidFill>
                  <a:srgbClr val="000000"/>
                </a:solidFill>
                <a:round/>
                <a:headEnd/>
                <a:tailEnd/>
              </a:ln>
            </p:spPr>
            <p:txBody>
              <a:bodyPr wrap="none" anchor="ctr"/>
              <a:lstStyle/>
              <a:p>
                <a:endParaRPr lang="en-US"/>
              </a:p>
            </p:txBody>
          </p:sp>
          <p:sp>
            <p:nvSpPr>
              <p:cNvPr id="65947" name="Line 545"/>
              <p:cNvSpPr>
                <a:spLocks noChangeShapeType="1"/>
              </p:cNvSpPr>
              <p:nvPr/>
            </p:nvSpPr>
            <p:spPr bwMode="auto">
              <a:xfrm>
                <a:off x="3968" y="1263"/>
                <a:ext cx="19" cy="75"/>
              </a:xfrm>
              <a:prstGeom prst="line">
                <a:avLst/>
              </a:prstGeom>
              <a:noFill/>
              <a:ln w="12700">
                <a:solidFill>
                  <a:srgbClr val="000000"/>
                </a:solidFill>
                <a:round/>
                <a:headEnd/>
                <a:tailEnd/>
              </a:ln>
            </p:spPr>
            <p:txBody>
              <a:bodyPr wrap="none" anchor="ctr"/>
              <a:lstStyle/>
              <a:p>
                <a:endParaRPr lang="en-US"/>
              </a:p>
            </p:txBody>
          </p:sp>
          <p:sp>
            <p:nvSpPr>
              <p:cNvPr id="65948" name="Line 546"/>
              <p:cNvSpPr>
                <a:spLocks noChangeShapeType="1"/>
              </p:cNvSpPr>
              <p:nvPr/>
            </p:nvSpPr>
            <p:spPr bwMode="auto">
              <a:xfrm>
                <a:off x="3976" y="1260"/>
                <a:ext cx="20" cy="75"/>
              </a:xfrm>
              <a:prstGeom prst="line">
                <a:avLst/>
              </a:prstGeom>
              <a:noFill/>
              <a:ln w="12700">
                <a:solidFill>
                  <a:srgbClr val="000000"/>
                </a:solidFill>
                <a:round/>
                <a:headEnd/>
                <a:tailEnd/>
              </a:ln>
            </p:spPr>
            <p:txBody>
              <a:bodyPr wrap="none" anchor="ctr"/>
              <a:lstStyle/>
              <a:p>
                <a:endParaRPr lang="en-US"/>
              </a:p>
            </p:txBody>
          </p:sp>
          <p:sp>
            <p:nvSpPr>
              <p:cNvPr id="65949" name="Line 547"/>
              <p:cNvSpPr>
                <a:spLocks noChangeShapeType="1"/>
              </p:cNvSpPr>
              <p:nvPr/>
            </p:nvSpPr>
            <p:spPr bwMode="auto">
              <a:xfrm>
                <a:off x="3984" y="1256"/>
                <a:ext cx="19" cy="76"/>
              </a:xfrm>
              <a:prstGeom prst="line">
                <a:avLst/>
              </a:prstGeom>
              <a:noFill/>
              <a:ln w="12700">
                <a:solidFill>
                  <a:srgbClr val="000000"/>
                </a:solidFill>
                <a:round/>
                <a:headEnd/>
                <a:tailEnd/>
              </a:ln>
            </p:spPr>
            <p:txBody>
              <a:bodyPr wrap="none" anchor="ctr"/>
              <a:lstStyle/>
              <a:p>
                <a:endParaRPr lang="en-US"/>
              </a:p>
            </p:txBody>
          </p:sp>
          <p:sp>
            <p:nvSpPr>
              <p:cNvPr id="65950" name="Line 548"/>
              <p:cNvSpPr>
                <a:spLocks noChangeShapeType="1"/>
              </p:cNvSpPr>
              <p:nvPr/>
            </p:nvSpPr>
            <p:spPr bwMode="auto">
              <a:xfrm>
                <a:off x="3992" y="1253"/>
                <a:ext cx="18" cy="76"/>
              </a:xfrm>
              <a:prstGeom prst="line">
                <a:avLst/>
              </a:prstGeom>
              <a:noFill/>
              <a:ln w="12700">
                <a:solidFill>
                  <a:srgbClr val="000000"/>
                </a:solidFill>
                <a:round/>
                <a:headEnd/>
                <a:tailEnd/>
              </a:ln>
            </p:spPr>
            <p:txBody>
              <a:bodyPr wrap="none" anchor="ctr"/>
              <a:lstStyle/>
              <a:p>
                <a:endParaRPr lang="en-US"/>
              </a:p>
            </p:txBody>
          </p:sp>
        </p:grpSp>
        <p:grpSp>
          <p:nvGrpSpPr>
            <p:cNvPr id="65804" name="Group 549"/>
            <p:cNvGrpSpPr>
              <a:grpSpLocks/>
            </p:cNvGrpSpPr>
            <p:nvPr/>
          </p:nvGrpSpPr>
          <p:grpSpPr bwMode="auto">
            <a:xfrm>
              <a:off x="3917" y="1146"/>
              <a:ext cx="67" cy="97"/>
              <a:chOff x="3917" y="1146"/>
              <a:chExt cx="67" cy="97"/>
            </a:xfrm>
          </p:grpSpPr>
          <p:grpSp>
            <p:nvGrpSpPr>
              <p:cNvPr id="65937" name="Group 550"/>
              <p:cNvGrpSpPr>
                <a:grpSpLocks/>
              </p:cNvGrpSpPr>
              <p:nvPr/>
            </p:nvGrpSpPr>
            <p:grpSpPr bwMode="auto">
              <a:xfrm>
                <a:off x="3917" y="1146"/>
                <a:ext cx="67" cy="97"/>
                <a:chOff x="3917" y="1146"/>
                <a:chExt cx="67" cy="97"/>
              </a:xfrm>
            </p:grpSpPr>
            <p:sp>
              <p:nvSpPr>
                <p:cNvPr id="65943" name="Freeform 551"/>
                <p:cNvSpPr>
                  <a:spLocks/>
                </p:cNvSpPr>
                <p:nvPr/>
              </p:nvSpPr>
              <p:spPr bwMode="auto">
                <a:xfrm>
                  <a:off x="3917" y="1146"/>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a:p>
              </p:txBody>
            </p:sp>
            <p:sp>
              <p:nvSpPr>
                <p:cNvPr id="65944" name="Freeform 552"/>
                <p:cNvSpPr>
                  <a:spLocks/>
                </p:cNvSpPr>
                <p:nvPr/>
              </p:nvSpPr>
              <p:spPr bwMode="auto">
                <a:xfrm>
                  <a:off x="3917" y="1146"/>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5938" name="Line 553"/>
              <p:cNvSpPr>
                <a:spLocks noChangeShapeType="1"/>
              </p:cNvSpPr>
              <p:nvPr/>
            </p:nvSpPr>
            <p:spPr bwMode="auto">
              <a:xfrm flipV="1">
                <a:off x="3935" y="1187"/>
                <a:ext cx="33" cy="13"/>
              </a:xfrm>
              <a:prstGeom prst="line">
                <a:avLst/>
              </a:prstGeom>
              <a:noFill/>
              <a:ln w="12700">
                <a:solidFill>
                  <a:srgbClr val="000000"/>
                </a:solidFill>
                <a:round/>
                <a:headEnd/>
                <a:tailEnd/>
              </a:ln>
            </p:spPr>
            <p:txBody>
              <a:bodyPr wrap="none" anchor="ctr"/>
              <a:lstStyle/>
              <a:p>
                <a:endParaRPr lang="en-US"/>
              </a:p>
            </p:txBody>
          </p:sp>
          <p:sp>
            <p:nvSpPr>
              <p:cNvPr id="65939" name="Line 554"/>
              <p:cNvSpPr>
                <a:spLocks noChangeShapeType="1"/>
              </p:cNvSpPr>
              <p:nvPr/>
            </p:nvSpPr>
            <p:spPr bwMode="auto">
              <a:xfrm>
                <a:off x="3929" y="1162"/>
                <a:ext cx="19" cy="75"/>
              </a:xfrm>
              <a:prstGeom prst="line">
                <a:avLst/>
              </a:prstGeom>
              <a:noFill/>
              <a:ln w="12700">
                <a:solidFill>
                  <a:srgbClr val="000000"/>
                </a:solidFill>
                <a:round/>
                <a:headEnd/>
                <a:tailEnd/>
              </a:ln>
            </p:spPr>
            <p:txBody>
              <a:bodyPr wrap="none" anchor="ctr"/>
              <a:lstStyle/>
              <a:p>
                <a:endParaRPr lang="en-US"/>
              </a:p>
            </p:txBody>
          </p:sp>
          <p:sp>
            <p:nvSpPr>
              <p:cNvPr id="65940" name="Line 555"/>
              <p:cNvSpPr>
                <a:spLocks noChangeShapeType="1"/>
              </p:cNvSpPr>
              <p:nvPr/>
            </p:nvSpPr>
            <p:spPr bwMode="auto">
              <a:xfrm>
                <a:off x="3937" y="1159"/>
                <a:ext cx="19" cy="76"/>
              </a:xfrm>
              <a:prstGeom prst="line">
                <a:avLst/>
              </a:prstGeom>
              <a:noFill/>
              <a:ln w="12700">
                <a:solidFill>
                  <a:srgbClr val="000000"/>
                </a:solidFill>
                <a:round/>
                <a:headEnd/>
                <a:tailEnd/>
              </a:ln>
            </p:spPr>
            <p:txBody>
              <a:bodyPr wrap="none" anchor="ctr"/>
              <a:lstStyle/>
              <a:p>
                <a:endParaRPr lang="en-US"/>
              </a:p>
            </p:txBody>
          </p:sp>
          <p:sp>
            <p:nvSpPr>
              <p:cNvPr id="65941" name="Line 556"/>
              <p:cNvSpPr>
                <a:spLocks noChangeShapeType="1"/>
              </p:cNvSpPr>
              <p:nvPr/>
            </p:nvSpPr>
            <p:spPr bwMode="auto">
              <a:xfrm>
                <a:off x="3945" y="1156"/>
                <a:ext cx="19" cy="76"/>
              </a:xfrm>
              <a:prstGeom prst="line">
                <a:avLst/>
              </a:prstGeom>
              <a:noFill/>
              <a:ln w="12700">
                <a:solidFill>
                  <a:srgbClr val="000000"/>
                </a:solidFill>
                <a:round/>
                <a:headEnd/>
                <a:tailEnd/>
              </a:ln>
            </p:spPr>
            <p:txBody>
              <a:bodyPr wrap="none" anchor="ctr"/>
              <a:lstStyle/>
              <a:p>
                <a:endParaRPr lang="en-US"/>
              </a:p>
            </p:txBody>
          </p:sp>
          <p:sp>
            <p:nvSpPr>
              <p:cNvPr id="65942" name="Line 557"/>
              <p:cNvSpPr>
                <a:spLocks noChangeShapeType="1"/>
              </p:cNvSpPr>
              <p:nvPr/>
            </p:nvSpPr>
            <p:spPr bwMode="auto">
              <a:xfrm>
                <a:off x="3952" y="1153"/>
                <a:ext cx="20" cy="75"/>
              </a:xfrm>
              <a:prstGeom prst="line">
                <a:avLst/>
              </a:prstGeom>
              <a:noFill/>
              <a:ln w="12700">
                <a:solidFill>
                  <a:srgbClr val="000000"/>
                </a:solidFill>
                <a:round/>
                <a:headEnd/>
                <a:tailEnd/>
              </a:ln>
            </p:spPr>
            <p:txBody>
              <a:bodyPr wrap="none" anchor="ctr"/>
              <a:lstStyle/>
              <a:p>
                <a:endParaRPr lang="en-US"/>
              </a:p>
            </p:txBody>
          </p:sp>
        </p:grpSp>
        <p:sp>
          <p:nvSpPr>
            <p:cNvPr id="65805" name="Freeform 558"/>
            <p:cNvSpPr>
              <a:spLocks/>
            </p:cNvSpPr>
            <p:nvPr/>
          </p:nvSpPr>
          <p:spPr bwMode="auto">
            <a:xfrm>
              <a:off x="3740" y="1187"/>
              <a:ext cx="122" cy="171"/>
            </a:xfrm>
            <a:custGeom>
              <a:avLst/>
              <a:gdLst>
                <a:gd name="T0" fmla="*/ 114 w 122"/>
                <a:gd name="T1" fmla="*/ 63 h 171"/>
                <a:gd name="T2" fmla="*/ 110 w 122"/>
                <a:gd name="T3" fmla="*/ 52 h 171"/>
                <a:gd name="T4" fmla="*/ 104 w 122"/>
                <a:gd name="T5" fmla="*/ 42 h 171"/>
                <a:gd name="T6" fmla="*/ 98 w 122"/>
                <a:gd name="T7" fmla="*/ 32 h 171"/>
                <a:gd name="T8" fmla="*/ 91 w 122"/>
                <a:gd name="T9" fmla="*/ 23 h 171"/>
                <a:gd name="T10" fmla="*/ 84 w 122"/>
                <a:gd name="T11" fmla="*/ 16 h 171"/>
                <a:gd name="T12" fmla="*/ 76 w 122"/>
                <a:gd name="T13" fmla="*/ 9 h 171"/>
                <a:gd name="T14" fmla="*/ 67 w 122"/>
                <a:gd name="T15" fmla="*/ 5 h 171"/>
                <a:gd name="T16" fmla="*/ 59 w 122"/>
                <a:gd name="T17" fmla="*/ 2 h 171"/>
                <a:gd name="T18" fmla="*/ 51 w 122"/>
                <a:gd name="T19" fmla="*/ 0 h 171"/>
                <a:gd name="T20" fmla="*/ 42 w 122"/>
                <a:gd name="T21" fmla="*/ 0 h 171"/>
                <a:gd name="T22" fmla="*/ 35 w 122"/>
                <a:gd name="T23" fmla="*/ 2 h 171"/>
                <a:gd name="T24" fmla="*/ 27 w 122"/>
                <a:gd name="T25" fmla="*/ 6 h 171"/>
                <a:gd name="T26" fmla="*/ 21 w 122"/>
                <a:gd name="T27" fmla="*/ 10 h 171"/>
                <a:gd name="T28" fmla="*/ 15 w 122"/>
                <a:gd name="T29" fmla="*/ 17 h 171"/>
                <a:gd name="T30" fmla="*/ 10 w 122"/>
                <a:gd name="T31" fmla="*/ 25 h 171"/>
                <a:gd name="T32" fmla="*/ 6 w 122"/>
                <a:gd name="T33" fmla="*/ 34 h 171"/>
                <a:gd name="T34" fmla="*/ 3 w 122"/>
                <a:gd name="T35" fmla="*/ 43 h 171"/>
                <a:gd name="T36" fmla="*/ 1 w 122"/>
                <a:gd name="T37" fmla="*/ 54 h 171"/>
                <a:gd name="T38" fmla="*/ 0 w 122"/>
                <a:gd name="T39" fmla="*/ 66 h 171"/>
                <a:gd name="T40" fmla="*/ 1 w 122"/>
                <a:gd name="T41" fmla="*/ 77 h 171"/>
                <a:gd name="T42" fmla="*/ 2 w 122"/>
                <a:gd name="T43" fmla="*/ 89 h 171"/>
                <a:gd name="T44" fmla="*/ 5 w 122"/>
                <a:gd name="T45" fmla="*/ 101 h 171"/>
                <a:gd name="T46" fmla="*/ 9 w 122"/>
                <a:gd name="T47" fmla="*/ 113 h 171"/>
                <a:gd name="T48" fmla="*/ 14 w 122"/>
                <a:gd name="T49" fmla="*/ 123 h 171"/>
                <a:gd name="T50" fmla="*/ 20 w 122"/>
                <a:gd name="T51" fmla="*/ 133 h 171"/>
                <a:gd name="T52" fmla="*/ 26 w 122"/>
                <a:gd name="T53" fmla="*/ 143 h 171"/>
                <a:gd name="T54" fmla="*/ 34 w 122"/>
                <a:gd name="T55" fmla="*/ 151 h 171"/>
                <a:gd name="T56" fmla="*/ 41 w 122"/>
                <a:gd name="T57" fmla="*/ 158 h 171"/>
                <a:gd name="T58" fmla="*/ 49 w 122"/>
                <a:gd name="T59" fmla="*/ 163 h 171"/>
                <a:gd name="T60" fmla="*/ 58 w 122"/>
                <a:gd name="T61" fmla="*/ 167 h 171"/>
                <a:gd name="T62" fmla="*/ 66 w 122"/>
                <a:gd name="T63" fmla="*/ 170 h 171"/>
                <a:gd name="T64" fmla="*/ 74 w 122"/>
                <a:gd name="T65" fmla="*/ 170 h 171"/>
                <a:gd name="T66" fmla="*/ 82 w 122"/>
                <a:gd name="T67" fmla="*/ 169 h 171"/>
                <a:gd name="T68" fmla="*/ 90 w 122"/>
                <a:gd name="T69" fmla="*/ 167 h 171"/>
                <a:gd name="T70" fmla="*/ 97 w 122"/>
                <a:gd name="T71" fmla="*/ 162 h 171"/>
                <a:gd name="T72" fmla="*/ 103 w 122"/>
                <a:gd name="T73" fmla="*/ 156 h 171"/>
                <a:gd name="T74" fmla="*/ 109 w 122"/>
                <a:gd name="T75" fmla="*/ 149 h 171"/>
                <a:gd name="T76" fmla="*/ 114 w 122"/>
                <a:gd name="T77" fmla="*/ 141 h 171"/>
                <a:gd name="T78" fmla="*/ 117 w 122"/>
                <a:gd name="T79" fmla="*/ 132 h 171"/>
                <a:gd name="T80" fmla="*/ 120 w 122"/>
                <a:gd name="T81" fmla="*/ 121 h 171"/>
                <a:gd name="T82" fmla="*/ 121 w 122"/>
                <a:gd name="T83" fmla="*/ 110 h 171"/>
                <a:gd name="T84" fmla="*/ 121 w 122"/>
                <a:gd name="T85" fmla="*/ 99 h 171"/>
                <a:gd name="T86" fmla="*/ 120 w 122"/>
                <a:gd name="T87" fmla="*/ 87 h 171"/>
                <a:gd name="T88" fmla="*/ 117 w 122"/>
                <a:gd name="T89" fmla="*/ 75 h 1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2"/>
                <a:gd name="T136" fmla="*/ 0 h 171"/>
                <a:gd name="T137" fmla="*/ 122 w 122"/>
                <a:gd name="T138" fmla="*/ 171 h 1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5806" name="Group 559"/>
            <p:cNvGrpSpPr>
              <a:grpSpLocks/>
            </p:cNvGrpSpPr>
            <p:nvPr/>
          </p:nvGrpSpPr>
          <p:grpSpPr bwMode="auto">
            <a:xfrm>
              <a:off x="3745" y="1204"/>
              <a:ext cx="77" cy="42"/>
              <a:chOff x="3745" y="1204"/>
              <a:chExt cx="77" cy="42"/>
            </a:xfrm>
          </p:grpSpPr>
          <p:sp>
            <p:nvSpPr>
              <p:cNvPr id="65932" name="Freeform 560"/>
              <p:cNvSpPr>
                <a:spLocks/>
              </p:cNvSpPr>
              <p:nvPr/>
            </p:nvSpPr>
            <p:spPr bwMode="auto">
              <a:xfrm>
                <a:off x="3745" y="1208"/>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933" name="Line 561"/>
              <p:cNvSpPr>
                <a:spLocks noChangeShapeType="1"/>
              </p:cNvSpPr>
              <p:nvPr/>
            </p:nvSpPr>
            <p:spPr bwMode="auto">
              <a:xfrm flipH="1" flipV="1">
                <a:off x="3765" y="1231"/>
                <a:ext cx="12" cy="5"/>
              </a:xfrm>
              <a:prstGeom prst="line">
                <a:avLst/>
              </a:prstGeom>
              <a:noFill/>
              <a:ln w="12700">
                <a:solidFill>
                  <a:srgbClr val="000000"/>
                </a:solidFill>
                <a:round/>
                <a:headEnd/>
                <a:tailEnd/>
              </a:ln>
            </p:spPr>
            <p:txBody>
              <a:bodyPr wrap="none" anchor="ctr"/>
              <a:lstStyle/>
              <a:p>
                <a:endParaRPr lang="en-US"/>
              </a:p>
            </p:txBody>
          </p:sp>
          <p:sp>
            <p:nvSpPr>
              <p:cNvPr id="65934" name="Line 562"/>
              <p:cNvSpPr>
                <a:spLocks noChangeShapeType="1"/>
              </p:cNvSpPr>
              <p:nvPr/>
            </p:nvSpPr>
            <p:spPr bwMode="auto">
              <a:xfrm flipH="1" flipV="1">
                <a:off x="3779" y="1224"/>
                <a:ext cx="12" cy="5"/>
              </a:xfrm>
              <a:prstGeom prst="line">
                <a:avLst/>
              </a:prstGeom>
              <a:noFill/>
              <a:ln w="12700">
                <a:solidFill>
                  <a:srgbClr val="000000"/>
                </a:solidFill>
                <a:round/>
                <a:headEnd/>
                <a:tailEnd/>
              </a:ln>
            </p:spPr>
            <p:txBody>
              <a:bodyPr wrap="none" anchor="ctr"/>
              <a:lstStyle/>
              <a:p>
                <a:endParaRPr lang="en-US"/>
              </a:p>
            </p:txBody>
          </p:sp>
          <p:sp>
            <p:nvSpPr>
              <p:cNvPr id="65935" name="Line 563"/>
              <p:cNvSpPr>
                <a:spLocks noChangeShapeType="1"/>
              </p:cNvSpPr>
              <p:nvPr/>
            </p:nvSpPr>
            <p:spPr bwMode="auto">
              <a:xfrm flipH="1" flipV="1">
                <a:off x="3749" y="1237"/>
                <a:ext cx="12" cy="5"/>
              </a:xfrm>
              <a:prstGeom prst="line">
                <a:avLst/>
              </a:prstGeom>
              <a:noFill/>
              <a:ln w="12700">
                <a:solidFill>
                  <a:srgbClr val="000000"/>
                </a:solidFill>
                <a:round/>
                <a:headEnd/>
                <a:tailEnd/>
              </a:ln>
            </p:spPr>
            <p:txBody>
              <a:bodyPr wrap="none" anchor="ctr"/>
              <a:lstStyle/>
              <a:p>
                <a:endParaRPr lang="en-US"/>
              </a:p>
            </p:txBody>
          </p:sp>
          <p:sp>
            <p:nvSpPr>
              <p:cNvPr id="65936" name="Freeform 564"/>
              <p:cNvSpPr>
                <a:spLocks/>
              </p:cNvSpPr>
              <p:nvPr/>
            </p:nvSpPr>
            <p:spPr bwMode="auto">
              <a:xfrm>
                <a:off x="3789" y="1204"/>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sp>
          <p:nvSpPr>
            <p:cNvPr id="65807" name="Freeform 565"/>
            <p:cNvSpPr>
              <a:spLocks/>
            </p:cNvSpPr>
            <p:nvPr/>
          </p:nvSpPr>
          <p:spPr bwMode="auto">
            <a:xfrm>
              <a:off x="3769" y="1244"/>
              <a:ext cx="75" cy="38"/>
            </a:xfrm>
            <a:custGeom>
              <a:avLst/>
              <a:gdLst>
                <a:gd name="T0" fmla="*/ 71 w 75"/>
                <a:gd name="T1" fmla="*/ 0 h 38"/>
                <a:gd name="T2" fmla="*/ 0 w 75"/>
                <a:gd name="T3" fmla="*/ 31 h 38"/>
                <a:gd name="T4" fmla="*/ 0 w 75"/>
                <a:gd name="T5" fmla="*/ 35 h 38"/>
                <a:gd name="T6" fmla="*/ 3 w 75"/>
                <a:gd name="T7" fmla="*/ 37 h 38"/>
                <a:gd name="T8" fmla="*/ 74 w 75"/>
                <a:gd name="T9" fmla="*/ 6 h 38"/>
                <a:gd name="T10" fmla="*/ 74 w 75"/>
                <a:gd name="T11" fmla="*/ 3 h 38"/>
                <a:gd name="T12" fmla="*/ 71 w 75"/>
                <a:gd name="T13" fmla="*/ 0 h 38"/>
                <a:gd name="T14" fmla="*/ 0 60000 65536"/>
                <a:gd name="T15" fmla="*/ 0 60000 65536"/>
                <a:gd name="T16" fmla="*/ 0 60000 65536"/>
                <a:gd name="T17" fmla="*/ 0 60000 65536"/>
                <a:gd name="T18" fmla="*/ 0 60000 65536"/>
                <a:gd name="T19" fmla="*/ 0 60000 65536"/>
                <a:gd name="T20" fmla="*/ 0 60000 65536"/>
                <a:gd name="T21" fmla="*/ 0 w 75"/>
                <a:gd name="T22" fmla="*/ 0 h 38"/>
                <a:gd name="T23" fmla="*/ 75 w 7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808" name="Freeform 566"/>
            <p:cNvSpPr>
              <a:spLocks/>
            </p:cNvSpPr>
            <p:nvPr/>
          </p:nvSpPr>
          <p:spPr bwMode="auto">
            <a:xfrm>
              <a:off x="3813" y="1240"/>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nvGrpSpPr>
            <p:cNvPr id="65809" name="Group 567"/>
            <p:cNvGrpSpPr>
              <a:grpSpLocks/>
            </p:cNvGrpSpPr>
            <p:nvPr/>
          </p:nvGrpSpPr>
          <p:grpSpPr bwMode="auto">
            <a:xfrm>
              <a:off x="3777" y="1294"/>
              <a:ext cx="77" cy="42"/>
              <a:chOff x="3777" y="1294"/>
              <a:chExt cx="77" cy="42"/>
            </a:xfrm>
          </p:grpSpPr>
          <p:sp>
            <p:nvSpPr>
              <p:cNvPr id="65927" name="Freeform 568"/>
              <p:cNvSpPr>
                <a:spLocks/>
              </p:cNvSpPr>
              <p:nvPr/>
            </p:nvSpPr>
            <p:spPr bwMode="auto">
              <a:xfrm>
                <a:off x="3777" y="1297"/>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928" name="Line 569"/>
              <p:cNvSpPr>
                <a:spLocks noChangeShapeType="1"/>
              </p:cNvSpPr>
              <p:nvPr/>
            </p:nvSpPr>
            <p:spPr bwMode="auto">
              <a:xfrm flipH="1" flipV="1">
                <a:off x="3797" y="1321"/>
                <a:ext cx="12" cy="5"/>
              </a:xfrm>
              <a:prstGeom prst="line">
                <a:avLst/>
              </a:prstGeom>
              <a:noFill/>
              <a:ln w="12700">
                <a:solidFill>
                  <a:srgbClr val="000000"/>
                </a:solidFill>
                <a:round/>
                <a:headEnd/>
                <a:tailEnd/>
              </a:ln>
            </p:spPr>
            <p:txBody>
              <a:bodyPr wrap="none" anchor="ctr"/>
              <a:lstStyle/>
              <a:p>
                <a:endParaRPr lang="en-US"/>
              </a:p>
            </p:txBody>
          </p:sp>
          <p:sp>
            <p:nvSpPr>
              <p:cNvPr id="65929" name="Line 570"/>
              <p:cNvSpPr>
                <a:spLocks noChangeShapeType="1"/>
              </p:cNvSpPr>
              <p:nvPr/>
            </p:nvSpPr>
            <p:spPr bwMode="auto">
              <a:xfrm flipH="1" flipV="1">
                <a:off x="3811" y="1314"/>
                <a:ext cx="11" cy="6"/>
              </a:xfrm>
              <a:prstGeom prst="line">
                <a:avLst/>
              </a:prstGeom>
              <a:noFill/>
              <a:ln w="12700">
                <a:solidFill>
                  <a:srgbClr val="000000"/>
                </a:solidFill>
                <a:round/>
                <a:headEnd/>
                <a:tailEnd/>
              </a:ln>
            </p:spPr>
            <p:txBody>
              <a:bodyPr wrap="none" anchor="ctr"/>
              <a:lstStyle/>
              <a:p>
                <a:endParaRPr lang="en-US"/>
              </a:p>
            </p:txBody>
          </p:sp>
          <p:sp>
            <p:nvSpPr>
              <p:cNvPr id="65930" name="Line 571"/>
              <p:cNvSpPr>
                <a:spLocks noChangeShapeType="1"/>
              </p:cNvSpPr>
              <p:nvPr/>
            </p:nvSpPr>
            <p:spPr bwMode="auto">
              <a:xfrm flipH="1" flipV="1">
                <a:off x="3781" y="1327"/>
                <a:ext cx="12" cy="5"/>
              </a:xfrm>
              <a:prstGeom prst="line">
                <a:avLst/>
              </a:prstGeom>
              <a:noFill/>
              <a:ln w="12700">
                <a:solidFill>
                  <a:srgbClr val="000000"/>
                </a:solidFill>
                <a:round/>
                <a:headEnd/>
                <a:tailEnd/>
              </a:ln>
            </p:spPr>
            <p:txBody>
              <a:bodyPr wrap="none" anchor="ctr"/>
              <a:lstStyle/>
              <a:p>
                <a:endParaRPr lang="en-US"/>
              </a:p>
            </p:txBody>
          </p:sp>
          <p:sp>
            <p:nvSpPr>
              <p:cNvPr id="65931" name="Freeform 572"/>
              <p:cNvSpPr>
                <a:spLocks/>
              </p:cNvSpPr>
              <p:nvPr/>
            </p:nvSpPr>
            <p:spPr bwMode="auto">
              <a:xfrm>
                <a:off x="3821" y="1294"/>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sp>
          <p:nvSpPr>
            <p:cNvPr id="65810" name="Freeform 573"/>
            <p:cNvSpPr>
              <a:spLocks/>
            </p:cNvSpPr>
            <p:nvPr/>
          </p:nvSpPr>
          <p:spPr bwMode="auto">
            <a:xfrm>
              <a:off x="3721" y="1196"/>
              <a:ext cx="120" cy="169"/>
            </a:xfrm>
            <a:custGeom>
              <a:avLst/>
              <a:gdLst>
                <a:gd name="T0" fmla="*/ 110 w 120"/>
                <a:gd name="T1" fmla="*/ 57 h 169"/>
                <a:gd name="T2" fmla="*/ 103 w 120"/>
                <a:gd name="T3" fmla="*/ 41 h 169"/>
                <a:gd name="T4" fmla="*/ 93 w 120"/>
                <a:gd name="T5" fmla="*/ 27 h 169"/>
                <a:gd name="T6" fmla="*/ 82 w 120"/>
                <a:gd name="T7" fmla="*/ 16 h 169"/>
                <a:gd name="T8" fmla="*/ 70 w 120"/>
                <a:gd name="T9" fmla="*/ 7 h 169"/>
                <a:gd name="T10" fmla="*/ 58 w 120"/>
                <a:gd name="T11" fmla="*/ 2 h 169"/>
                <a:gd name="T12" fmla="*/ 46 w 120"/>
                <a:gd name="T13" fmla="*/ 0 h 169"/>
                <a:gd name="T14" fmla="*/ 34 w 120"/>
                <a:gd name="T15" fmla="*/ 2 h 169"/>
                <a:gd name="T16" fmla="*/ 24 w 120"/>
                <a:gd name="T17" fmla="*/ 8 h 169"/>
                <a:gd name="T18" fmla="*/ 14 w 120"/>
                <a:gd name="T19" fmla="*/ 17 h 169"/>
                <a:gd name="T20" fmla="*/ 7 w 120"/>
                <a:gd name="T21" fmla="*/ 29 h 169"/>
                <a:gd name="T22" fmla="*/ 2 w 120"/>
                <a:gd name="T23" fmla="*/ 43 h 169"/>
                <a:gd name="T24" fmla="*/ 0 w 120"/>
                <a:gd name="T25" fmla="*/ 59 h 169"/>
                <a:gd name="T26" fmla="*/ 1 w 120"/>
                <a:gd name="T27" fmla="*/ 76 h 169"/>
                <a:gd name="T28" fmla="*/ 4 w 120"/>
                <a:gd name="T29" fmla="*/ 94 h 169"/>
                <a:gd name="T30" fmla="*/ 9 w 120"/>
                <a:gd name="T31" fmla="*/ 111 h 169"/>
                <a:gd name="T32" fmla="*/ 16 w 120"/>
                <a:gd name="T33" fmla="*/ 127 h 169"/>
                <a:gd name="T34" fmla="*/ 26 w 120"/>
                <a:gd name="T35" fmla="*/ 141 h 169"/>
                <a:gd name="T36" fmla="*/ 37 w 120"/>
                <a:gd name="T37" fmla="*/ 152 h 169"/>
                <a:gd name="T38" fmla="*/ 49 w 120"/>
                <a:gd name="T39" fmla="*/ 161 h 169"/>
                <a:gd name="T40" fmla="*/ 61 w 120"/>
                <a:gd name="T41" fmla="*/ 166 h 169"/>
                <a:gd name="T42" fmla="*/ 73 w 120"/>
                <a:gd name="T43" fmla="*/ 168 h 169"/>
                <a:gd name="T44" fmla="*/ 85 w 120"/>
                <a:gd name="T45" fmla="*/ 166 h 169"/>
                <a:gd name="T46" fmla="*/ 95 w 120"/>
                <a:gd name="T47" fmla="*/ 160 h 169"/>
                <a:gd name="T48" fmla="*/ 105 w 120"/>
                <a:gd name="T49" fmla="*/ 151 h 169"/>
                <a:gd name="T50" fmla="*/ 112 w 120"/>
                <a:gd name="T51" fmla="*/ 139 h 169"/>
                <a:gd name="T52" fmla="*/ 117 w 120"/>
                <a:gd name="T53" fmla="*/ 125 h 169"/>
                <a:gd name="T54" fmla="*/ 119 w 120"/>
                <a:gd name="T55" fmla="*/ 109 h 169"/>
                <a:gd name="T56" fmla="*/ 118 w 120"/>
                <a:gd name="T57" fmla="*/ 92 h 169"/>
                <a:gd name="T58" fmla="*/ 115 w 120"/>
                <a:gd name="T59" fmla="*/ 74 h 169"/>
                <a:gd name="T60" fmla="*/ 112 w 120"/>
                <a:gd name="T61" fmla="*/ 75 h 169"/>
                <a:gd name="T62" fmla="*/ 115 w 120"/>
                <a:gd name="T63" fmla="*/ 92 h 169"/>
                <a:gd name="T64" fmla="*/ 116 w 120"/>
                <a:gd name="T65" fmla="*/ 106 h 169"/>
                <a:gd name="T66" fmla="*/ 113 w 120"/>
                <a:gd name="T67" fmla="*/ 124 h 169"/>
                <a:gd name="T68" fmla="*/ 109 w 120"/>
                <a:gd name="T69" fmla="*/ 138 h 169"/>
                <a:gd name="T70" fmla="*/ 102 w 120"/>
                <a:gd name="T71" fmla="*/ 149 h 169"/>
                <a:gd name="T72" fmla="*/ 93 w 120"/>
                <a:gd name="T73" fmla="*/ 157 h 169"/>
                <a:gd name="T74" fmla="*/ 84 w 120"/>
                <a:gd name="T75" fmla="*/ 163 h 169"/>
                <a:gd name="T76" fmla="*/ 73 w 120"/>
                <a:gd name="T77" fmla="*/ 165 h 169"/>
                <a:gd name="T78" fmla="*/ 62 w 120"/>
                <a:gd name="T79" fmla="*/ 163 h 169"/>
                <a:gd name="T80" fmla="*/ 50 w 120"/>
                <a:gd name="T81" fmla="*/ 158 h 169"/>
                <a:gd name="T82" fmla="*/ 39 w 120"/>
                <a:gd name="T83" fmla="*/ 150 h 169"/>
                <a:gd name="T84" fmla="*/ 28 w 120"/>
                <a:gd name="T85" fmla="*/ 139 h 169"/>
                <a:gd name="T86" fmla="*/ 19 w 120"/>
                <a:gd name="T87" fmla="*/ 125 h 169"/>
                <a:gd name="T88" fmla="*/ 12 w 120"/>
                <a:gd name="T89" fmla="*/ 110 h 169"/>
                <a:gd name="T90" fmla="*/ 7 w 120"/>
                <a:gd name="T91" fmla="*/ 93 h 169"/>
                <a:gd name="T92" fmla="*/ 4 w 120"/>
                <a:gd name="T93" fmla="*/ 76 h 169"/>
                <a:gd name="T94" fmla="*/ 3 w 120"/>
                <a:gd name="T95" fmla="*/ 62 h 169"/>
                <a:gd name="T96" fmla="*/ 6 w 120"/>
                <a:gd name="T97" fmla="*/ 44 h 169"/>
                <a:gd name="T98" fmla="*/ 10 w 120"/>
                <a:gd name="T99" fmla="*/ 30 h 169"/>
                <a:gd name="T100" fmla="*/ 17 w 120"/>
                <a:gd name="T101" fmla="*/ 19 h 169"/>
                <a:gd name="T102" fmla="*/ 26 w 120"/>
                <a:gd name="T103" fmla="*/ 11 h 169"/>
                <a:gd name="T104" fmla="*/ 35 w 120"/>
                <a:gd name="T105" fmla="*/ 5 h 169"/>
                <a:gd name="T106" fmla="*/ 46 w 120"/>
                <a:gd name="T107" fmla="*/ 3 h 169"/>
                <a:gd name="T108" fmla="*/ 57 w 120"/>
                <a:gd name="T109" fmla="*/ 5 h 169"/>
                <a:gd name="T110" fmla="*/ 69 w 120"/>
                <a:gd name="T111" fmla="*/ 10 h 169"/>
                <a:gd name="T112" fmla="*/ 80 w 120"/>
                <a:gd name="T113" fmla="*/ 18 h 169"/>
                <a:gd name="T114" fmla="*/ 91 w 120"/>
                <a:gd name="T115" fmla="*/ 29 h 169"/>
                <a:gd name="T116" fmla="*/ 100 w 120"/>
                <a:gd name="T117" fmla="*/ 43 h 169"/>
                <a:gd name="T118" fmla="*/ 107 w 120"/>
                <a:gd name="T119" fmla="*/ 58 h 169"/>
                <a:gd name="T120" fmla="*/ 114 w 120"/>
                <a:gd name="T121" fmla="*/ 68 h 1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169"/>
                <a:gd name="T185" fmla="*/ 120 w 120"/>
                <a:gd name="T186" fmla="*/ 169 h 16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p:spPr>
          <p:txBody>
            <a:bodyPr/>
            <a:lstStyle/>
            <a:p>
              <a:endParaRPr lang="en-US"/>
            </a:p>
          </p:txBody>
        </p:sp>
        <p:grpSp>
          <p:nvGrpSpPr>
            <p:cNvPr id="65811" name="Group 574"/>
            <p:cNvGrpSpPr>
              <a:grpSpLocks/>
            </p:cNvGrpSpPr>
            <p:nvPr/>
          </p:nvGrpSpPr>
          <p:grpSpPr bwMode="auto">
            <a:xfrm>
              <a:off x="3711" y="1322"/>
              <a:ext cx="78" cy="42"/>
              <a:chOff x="3711" y="1322"/>
              <a:chExt cx="78" cy="42"/>
            </a:xfrm>
          </p:grpSpPr>
          <p:sp>
            <p:nvSpPr>
              <p:cNvPr id="65922" name="Freeform 575"/>
              <p:cNvSpPr>
                <a:spLocks/>
              </p:cNvSpPr>
              <p:nvPr/>
            </p:nvSpPr>
            <p:spPr bwMode="auto">
              <a:xfrm>
                <a:off x="3711" y="1325"/>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923" name="Line 576"/>
              <p:cNvSpPr>
                <a:spLocks noChangeShapeType="1"/>
              </p:cNvSpPr>
              <p:nvPr/>
            </p:nvSpPr>
            <p:spPr bwMode="auto">
              <a:xfrm flipH="1" flipV="1">
                <a:off x="3731" y="1348"/>
                <a:ext cx="12" cy="5"/>
              </a:xfrm>
              <a:prstGeom prst="line">
                <a:avLst/>
              </a:prstGeom>
              <a:noFill/>
              <a:ln w="12700">
                <a:solidFill>
                  <a:srgbClr val="000000"/>
                </a:solidFill>
                <a:round/>
                <a:headEnd/>
                <a:tailEnd/>
              </a:ln>
            </p:spPr>
            <p:txBody>
              <a:bodyPr wrap="none" anchor="ctr"/>
              <a:lstStyle/>
              <a:p>
                <a:endParaRPr lang="en-US"/>
              </a:p>
            </p:txBody>
          </p:sp>
          <p:sp>
            <p:nvSpPr>
              <p:cNvPr id="65924" name="Line 577"/>
              <p:cNvSpPr>
                <a:spLocks noChangeShapeType="1"/>
              </p:cNvSpPr>
              <p:nvPr/>
            </p:nvSpPr>
            <p:spPr bwMode="auto">
              <a:xfrm flipH="1" flipV="1">
                <a:off x="3745" y="1342"/>
                <a:ext cx="12" cy="5"/>
              </a:xfrm>
              <a:prstGeom prst="line">
                <a:avLst/>
              </a:prstGeom>
              <a:noFill/>
              <a:ln w="12700">
                <a:solidFill>
                  <a:srgbClr val="000000"/>
                </a:solidFill>
                <a:round/>
                <a:headEnd/>
                <a:tailEnd/>
              </a:ln>
            </p:spPr>
            <p:txBody>
              <a:bodyPr wrap="none" anchor="ctr"/>
              <a:lstStyle/>
              <a:p>
                <a:endParaRPr lang="en-US"/>
              </a:p>
            </p:txBody>
          </p:sp>
          <p:sp>
            <p:nvSpPr>
              <p:cNvPr id="65925" name="Line 578"/>
              <p:cNvSpPr>
                <a:spLocks noChangeShapeType="1"/>
              </p:cNvSpPr>
              <p:nvPr/>
            </p:nvSpPr>
            <p:spPr bwMode="auto">
              <a:xfrm flipH="1" flipV="1">
                <a:off x="3715" y="1355"/>
                <a:ext cx="12" cy="5"/>
              </a:xfrm>
              <a:prstGeom prst="line">
                <a:avLst/>
              </a:prstGeom>
              <a:noFill/>
              <a:ln w="12700">
                <a:solidFill>
                  <a:srgbClr val="000000"/>
                </a:solidFill>
                <a:round/>
                <a:headEnd/>
                <a:tailEnd/>
              </a:ln>
            </p:spPr>
            <p:txBody>
              <a:bodyPr wrap="none" anchor="ctr"/>
              <a:lstStyle/>
              <a:p>
                <a:endParaRPr lang="en-US"/>
              </a:p>
            </p:txBody>
          </p:sp>
          <p:sp>
            <p:nvSpPr>
              <p:cNvPr id="65926" name="Freeform 579"/>
              <p:cNvSpPr>
                <a:spLocks/>
              </p:cNvSpPr>
              <p:nvPr/>
            </p:nvSpPr>
            <p:spPr bwMode="auto">
              <a:xfrm>
                <a:off x="3755" y="1322"/>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812" name="Group 580"/>
            <p:cNvGrpSpPr>
              <a:grpSpLocks/>
            </p:cNvGrpSpPr>
            <p:nvPr/>
          </p:nvGrpSpPr>
          <p:grpSpPr bwMode="auto">
            <a:xfrm>
              <a:off x="3703" y="1196"/>
              <a:ext cx="77" cy="41"/>
              <a:chOff x="3703" y="1196"/>
              <a:chExt cx="77" cy="41"/>
            </a:xfrm>
          </p:grpSpPr>
          <p:sp>
            <p:nvSpPr>
              <p:cNvPr id="65917" name="Freeform 581"/>
              <p:cNvSpPr>
                <a:spLocks/>
              </p:cNvSpPr>
              <p:nvPr/>
            </p:nvSpPr>
            <p:spPr bwMode="auto">
              <a:xfrm>
                <a:off x="3703" y="1199"/>
                <a:ext cx="75" cy="38"/>
              </a:xfrm>
              <a:custGeom>
                <a:avLst/>
                <a:gdLst>
                  <a:gd name="T0" fmla="*/ 71 w 75"/>
                  <a:gd name="T1" fmla="*/ 0 h 38"/>
                  <a:gd name="T2" fmla="*/ 0 w 75"/>
                  <a:gd name="T3" fmla="*/ 31 h 38"/>
                  <a:gd name="T4" fmla="*/ 0 w 75"/>
                  <a:gd name="T5" fmla="*/ 35 h 38"/>
                  <a:gd name="T6" fmla="*/ 3 w 75"/>
                  <a:gd name="T7" fmla="*/ 37 h 38"/>
                  <a:gd name="T8" fmla="*/ 74 w 75"/>
                  <a:gd name="T9" fmla="*/ 6 h 38"/>
                  <a:gd name="T10" fmla="*/ 73 w 75"/>
                  <a:gd name="T11" fmla="*/ 3 h 38"/>
                  <a:gd name="T12" fmla="*/ 71 w 75"/>
                  <a:gd name="T13" fmla="*/ 0 h 38"/>
                  <a:gd name="T14" fmla="*/ 0 60000 65536"/>
                  <a:gd name="T15" fmla="*/ 0 60000 65536"/>
                  <a:gd name="T16" fmla="*/ 0 60000 65536"/>
                  <a:gd name="T17" fmla="*/ 0 60000 65536"/>
                  <a:gd name="T18" fmla="*/ 0 60000 65536"/>
                  <a:gd name="T19" fmla="*/ 0 60000 65536"/>
                  <a:gd name="T20" fmla="*/ 0 60000 65536"/>
                  <a:gd name="T21" fmla="*/ 0 w 75"/>
                  <a:gd name="T22" fmla="*/ 0 h 38"/>
                  <a:gd name="T23" fmla="*/ 75 w 7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918" name="Line 582"/>
              <p:cNvSpPr>
                <a:spLocks noChangeShapeType="1"/>
              </p:cNvSpPr>
              <p:nvPr/>
            </p:nvSpPr>
            <p:spPr bwMode="auto">
              <a:xfrm flipH="1" flipV="1">
                <a:off x="3723" y="1222"/>
                <a:ext cx="11" cy="6"/>
              </a:xfrm>
              <a:prstGeom prst="line">
                <a:avLst/>
              </a:prstGeom>
              <a:noFill/>
              <a:ln w="12700">
                <a:solidFill>
                  <a:srgbClr val="000000"/>
                </a:solidFill>
                <a:round/>
                <a:headEnd/>
                <a:tailEnd/>
              </a:ln>
            </p:spPr>
            <p:txBody>
              <a:bodyPr wrap="none" anchor="ctr"/>
              <a:lstStyle/>
              <a:p>
                <a:endParaRPr lang="en-US"/>
              </a:p>
            </p:txBody>
          </p:sp>
          <p:sp>
            <p:nvSpPr>
              <p:cNvPr id="65919" name="Line 583"/>
              <p:cNvSpPr>
                <a:spLocks noChangeShapeType="1"/>
              </p:cNvSpPr>
              <p:nvPr/>
            </p:nvSpPr>
            <p:spPr bwMode="auto">
              <a:xfrm flipH="1" flipV="1">
                <a:off x="3737" y="1216"/>
                <a:ext cx="12" cy="4"/>
              </a:xfrm>
              <a:prstGeom prst="line">
                <a:avLst/>
              </a:prstGeom>
              <a:noFill/>
              <a:ln w="12700">
                <a:solidFill>
                  <a:srgbClr val="000000"/>
                </a:solidFill>
                <a:round/>
                <a:headEnd/>
                <a:tailEnd/>
              </a:ln>
            </p:spPr>
            <p:txBody>
              <a:bodyPr wrap="none" anchor="ctr"/>
              <a:lstStyle/>
              <a:p>
                <a:endParaRPr lang="en-US"/>
              </a:p>
            </p:txBody>
          </p:sp>
          <p:sp>
            <p:nvSpPr>
              <p:cNvPr id="65920" name="Line 584"/>
              <p:cNvSpPr>
                <a:spLocks noChangeShapeType="1"/>
              </p:cNvSpPr>
              <p:nvPr/>
            </p:nvSpPr>
            <p:spPr bwMode="auto">
              <a:xfrm flipH="1" flipV="1">
                <a:off x="3707" y="1228"/>
                <a:ext cx="12" cy="5"/>
              </a:xfrm>
              <a:prstGeom prst="line">
                <a:avLst/>
              </a:prstGeom>
              <a:noFill/>
              <a:ln w="12700">
                <a:solidFill>
                  <a:srgbClr val="000000"/>
                </a:solidFill>
                <a:round/>
                <a:headEnd/>
                <a:tailEnd/>
              </a:ln>
            </p:spPr>
            <p:txBody>
              <a:bodyPr wrap="none" anchor="ctr"/>
              <a:lstStyle/>
              <a:p>
                <a:endParaRPr lang="en-US"/>
              </a:p>
            </p:txBody>
          </p:sp>
          <p:sp>
            <p:nvSpPr>
              <p:cNvPr id="65921" name="Freeform 585"/>
              <p:cNvSpPr>
                <a:spLocks/>
              </p:cNvSpPr>
              <p:nvPr/>
            </p:nvSpPr>
            <p:spPr bwMode="auto">
              <a:xfrm>
                <a:off x="3747" y="1196"/>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813" name="Group 586"/>
            <p:cNvGrpSpPr>
              <a:grpSpLocks/>
            </p:cNvGrpSpPr>
            <p:nvPr/>
          </p:nvGrpSpPr>
          <p:grpSpPr bwMode="auto">
            <a:xfrm>
              <a:off x="3752" y="1336"/>
              <a:ext cx="78" cy="41"/>
              <a:chOff x="3752" y="1336"/>
              <a:chExt cx="78" cy="41"/>
            </a:xfrm>
          </p:grpSpPr>
          <p:sp>
            <p:nvSpPr>
              <p:cNvPr id="65912" name="Freeform 587"/>
              <p:cNvSpPr>
                <a:spLocks/>
              </p:cNvSpPr>
              <p:nvPr/>
            </p:nvSpPr>
            <p:spPr bwMode="auto">
              <a:xfrm>
                <a:off x="3752" y="1339"/>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913" name="Line 588"/>
              <p:cNvSpPr>
                <a:spLocks noChangeShapeType="1"/>
              </p:cNvSpPr>
              <p:nvPr/>
            </p:nvSpPr>
            <p:spPr bwMode="auto">
              <a:xfrm flipH="1" flipV="1">
                <a:off x="3772" y="1362"/>
                <a:ext cx="12" cy="6"/>
              </a:xfrm>
              <a:prstGeom prst="line">
                <a:avLst/>
              </a:prstGeom>
              <a:noFill/>
              <a:ln w="12700">
                <a:solidFill>
                  <a:srgbClr val="000000"/>
                </a:solidFill>
                <a:round/>
                <a:headEnd/>
                <a:tailEnd/>
              </a:ln>
            </p:spPr>
            <p:txBody>
              <a:bodyPr wrap="none" anchor="ctr"/>
              <a:lstStyle/>
              <a:p>
                <a:endParaRPr lang="en-US"/>
              </a:p>
            </p:txBody>
          </p:sp>
          <p:sp>
            <p:nvSpPr>
              <p:cNvPr id="65914" name="Line 589"/>
              <p:cNvSpPr>
                <a:spLocks noChangeShapeType="1"/>
              </p:cNvSpPr>
              <p:nvPr/>
            </p:nvSpPr>
            <p:spPr bwMode="auto">
              <a:xfrm flipH="1" flipV="1">
                <a:off x="3786" y="1356"/>
                <a:ext cx="12" cy="4"/>
              </a:xfrm>
              <a:prstGeom prst="line">
                <a:avLst/>
              </a:prstGeom>
              <a:noFill/>
              <a:ln w="12700">
                <a:solidFill>
                  <a:srgbClr val="000000"/>
                </a:solidFill>
                <a:round/>
                <a:headEnd/>
                <a:tailEnd/>
              </a:ln>
            </p:spPr>
            <p:txBody>
              <a:bodyPr wrap="none" anchor="ctr"/>
              <a:lstStyle/>
              <a:p>
                <a:endParaRPr lang="en-US"/>
              </a:p>
            </p:txBody>
          </p:sp>
          <p:sp>
            <p:nvSpPr>
              <p:cNvPr id="65915" name="Line 590"/>
              <p:cNvSpPr>
                <a:spLocks noChangeShapeType="1"/>
              </p:cNvSpPr>
              <p:nvPr/>
            </p:nvSpPr>
            <p:spPr bwMode="auto">
              <a:xfrm flipH="1" flipV="1">
                <a:off x="3757" y="1368"/>
                <a:ext cx="11" cy="5"/>
              </a:xfrm>
              <a:prstGeom prst="line">
                <a:avLst/>
              </a:prstGeom>
              <a:noFill/>
              <a:ln w="12700">
                <a:solidFill>
                  <a:srgbClr val="000000"/>
                </a:solidFill>
                <a:round/>
                <a:headEnd/>
                <a:tailEnd/>
              </a:ln>
            </p:spPr>
            <p:txBody>
              <a:bodyPr wrap="none" anchor="ctr"/>
              <a:lstStyle/>
              <a:p>
                <a:endParaRPr lang="en-US"/>
              </a:p>
            </p:txBody>
          </p:sp>
          <p:sp>
            <p:nvSpPr>
              <p:cNvPr id="65916" name="Freeform 591"/>
              <p:cNvSpPr>
                <a:spLocks/>
              </p:cNvSpPr>
              <p:nvPr/>
            </p:nvSpPr>
            <p:spPr bwMode="auto">
              <a:xfrm>
                <a:off x="3796" y="1336"/>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814" name="Group 592"/>
            <p:cNvGrpSpPr>
              <a:grpSpLocks/>
            </p:cNvGrpSpPr>
            <p:nvPr/>
          </p:nvGrpSpPr>
          <p:grpSpPr bwMode="auto">
            <a:xfrm>
              <a:off x="3680" y="1247"/>
              <a:ext cx="77" cy="42"/>
              <a:chOff x="3680" y="1247"/>
              <a:chExt cx="77" cy="42"/>
            </a:xfrm>
          </p:grpSpPr>
          <p:sp>
            <p:nvSpPr>
              <p:cNvPr id="65907" name="Freeform 593"/>
              <p:cNvSpPr>
                <a:spLocks/>
              </p:cNvSpPr>
              <p:nvPr/>
            </p:nvSpPr>
            <p:spPr bwMode="auto">
              <a:xfrm>
                <a:off x="3680" y="1250"/>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908" name="Line 594"/>
              <p:cNvSpPr>
                <a:spLocks noChangeShapeType="1"/>
              </p:cNvSpPr>
              <p:nvPr/>
            </p:nvSpPr>
            <p:spPr bwMode="auto">
              <a:xfrm flipH="1" flipV="1">
                <a:off x="3700" y="1273"/>
                <a:ext cx="11" cy="5"/>
              </a:xfrm>
              <a:prstGeom prst="line">
                <a:avLst/>
              </a:prstGeom>
              <a:noFill/>
              <a:ln w="12700">
                <a:solidFill>
                  <a:srgbClr val="000000"/>
                </a:solidFill>
                <a:round/>
                <a:headEnd/>
                <a:tailEnd/>
              </a:ln>
            </p:spPr>
            <p:txBody>
              <a:bodyPr wrap="none" anchor="ctr"/>
              <a:lstStyle/>
              <a:p>
                <a:endParaRPr lang="en-US"/>
              </a:p>
            </p:txBody>
          </p:sp>
          <p:sp>
            <p:nvSpPr>
              <p:cNvPr id="65909" name="Line 595"/>
              <p:cNvSpPr>
                <a:spLocks noChangeShapeType="1"/>
              </p:cNvSpPr>
              <p:nvPr/>
            </p:nvSpPr>
            <p:spPr bwMode="auto">
              <a:xfrm flipH="1" flipV="1">
                <a:off x="3714" y="1267"/>
                <a:ext cx="11" cy="5"/>
              </a:xfrm>
              <a:prstGeom prst="line">
                <a:avLst/>
              </a:prstGeom>
              <a:noFill/>
              <a:ln w="12700">
                <a:solidFill>
                  <a:srgbClr val="000000"/>
                </a:solidFill>
                <a:round/>
                <a:headEnd/>
                <a:tailEnd/>
              </a:ln>
            </p:spPr>
            <p:txBody>
              <a:bodyPr wrap="none" anchor="ctr"/>
              <a:lstStyle/>
              <a:p>
                <a:endParaRPr lang="en-US"/>
              </a:p>
            </p:txBody>
          </p:sp>
          <p:sp>
            <p:nvSpPr>
              <p:cNvPr id="65910" name="Line 596"/>
              <p:cNvSpPr>
                <a:spLocks noChangeShapeType="1"/>
              </p:cNvSpPr>
              <p:nvPr/>
            </p:nvSpPr>
            <p:spPr bwMode="auto">
              <a:xfrm flipH="1" flipV="1">
                <a:off x="3684" y="1280"/>
                <a:ext cx="12" cy="4"/>
              </a:xfrm>
              <a:prstGeom prst="line">
                <a:avLst/>
              </a:prstGeom>
              <a:noFill/>
              <a:ln w="12700">
                <a:solidFill>
                  <a:srgbClr val="000000"/>
                </a:solidFill>
                <a:round/>
                <a:headEnd/>
                <a:tailEnd/>
              </a:ln>
            </p:spPr>
            <p:txBody>
              <a:bodyPr wrap="none" anchor="ctr"/>
              <a:lstStyle/>
              <a:p>
                <a:endParaRPr lang="en-US"/>
              </a:p>
            </p:txBody>
          </p:sp>
          <p:sp>
            <p:nvSpPr>
              <p:cNvPr id="65911" name="Freeform 597"/>
              <p:cNvSpPr>
                <a:spLocks/>
              </p:cNvSpPr>
              <p:nvPr/>
            </p:nvSpPr>
            <p:spPr bwMode="auto">
              <a:xfrm>
                <a:off x="3724" y="1247"/>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815" name="Group 598"/>
            <p:cNvGrpSpPr>
              <a:grpSpLocks/>
            </p:cNvGrpSpPr>
            <p:nvPr/>
          </p:nvGrpSpPr>
          <p:grpSpPr bwMode="auto">
            <a:xfrm>
              <a:off x="3685" y="1286"/>
              <a:ext cx="78" cy="42"/>
              <a:chOff x="3685" y="1286"/>
              <a:chExt cx="78" cy="42"/>
            </a:xfrm>
          </p:grpSpPr>
          <p:sp>
            <p:nvSpPr>
              <p:cNvPr id="65902" name="Freeform 599"/>
              <p:cNvSpPr>
                <a:spLocks/>
              </p:cNvSpPr>
              <p:nvPr/>
            </p:nvSpPr>
            <p:spPr bwMode="auto">
              <a:xfrm>
                <a:off x="3685" y="1289"/>
                <a:ext cx="77" cy="39"/>
              </a:xfrm>
              <a:custGeom>
                <a:avLst/>
                <a:gdLst>
                  <a:gd name="T0" fmla="*/ 73 w 77"/>
                  <a:gd name="T1" fmla="*/ 0 h 39"/>
                  <a:gd name="T2" fmla="*/ 0 w 77"/>
                  <a:gd name="T3" fmla="*/ 32 h 39"/>
                  <a:gd name="T4" fmla="*/ 0 w 77"/>
                  <a:gd name="T5" fmla="*/ 36 h 39"/>
                  <a:gd name="T6" fmla="*/ 3 w 77"/>
                  <a:gd name="T7" fmla="*/ 38 h 39"/>
                  <a:gd name="T8" fmla="*/ 76 w 77"/>
                  <a:gd name="T9" fmla="*/ 7 h 39"/>
                  <a:gd name="T10" fmla="*/ 76 w 77"/>
                  <a:gd name="T11" fmla="*/ 3 h 39"/>
                  <a:gd name="T12" fmla="*/ 73 w 77"/>
                  <a:gd name="T13" fmla="*/ 0 h 39"/>
                  <a:gd name="T14" fmla="*/ 0 60000 65536"/>
                  <a:gd name="T15" fmla="*/ 0 60000 65536"/>
                  <a:gd name="T16" fmla="*/ 0 60000 65536"/>
                  <a:gd name="T17" fmla="*/ 0 60000 65536"/>
                  <a:gd name="T18" fmla="*/ 0 60000 65536"/>
                  <a:gd name="T19" fmla="*/ 0 60000 65536"/>
                  <a:gd name="T20" fmla="*/ 0 60000 65536"/>
                  <a:gd name="T21" fmla="*/ 0 w 77"/>
                  <a:gd name="T22" fmla="*/ 0 h 39"/>
                  <a:gd name="T23" fmla="*/ 77 w 7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903" name="Line 600"/>
              <p:cNvSpPr>
                <a:spLocks noChangeShapeType="1"/>
              </p:cNvSpPr>
              <p:nvPr/>
            </p:nvSpPr>
            <p:spPr bwMode="auto">
              <a:xfrm flipH="1" flipV="1">
                <a:off x="3705" y="1312"/>
                <a:ext cx="12" cy="5"/>
              </a:xfrm>
              <a:prstGeom prst="line">
                <a:avLst/>
              </a:prstGeom>
              <a:noFill/>
              <a:ln w="12700">
                <a:solidFill>
                  <a:srgbClr val="000000"/>
                </a:solidFill>
                <a:round/>
                <a:headEnd/>
                <a:tailEnd/>
              </a:ln>
            </p:spPr>
            <p:txBody>
              <a:bodyPr wrap="none" anchor="ctr"/>
              <a:lstStyle/>
              <a:p>
                <a:endParaRPr lang="en-US"/>
              </a:p>
            </p:txBody>
          </p:sp>
          <p:sp>
            <p:nvSpPr>
              <p:cNvPr id="65904" name="Line 601"/>
              <p:cNvSpPr>
                <a:spLocks noChangeShapeType="1"/>
              </p:cNvSpPr>
              <p:nvPr/>
            </p:nvSpPr>
            <p:spPr bwMode="auto">
              <a:xfrm flipH="1" flipV="1">
                <a:off x="3720" y="1306"/>
                <a:ext cx="12" cy="5"/>
              </a:xfrm>
              <a:prstGeom prst="line">
                <a:avLst/>
              </a:prstGeom>
              <a:noFill/>
              <a:ln w="12700">
                <a:solidFill>
                  <a:srgbClr val="000000"/>
                </a:solidFill>
                <a:round/>
                <a:headEnd/>
                <a:tailEnd/>
              </a:ln>
            </p:spPr>
            <p:txBody>
              <a:bodyPr wrap="none" anchor="ctr"/>
              <a:lstStyle/>
              <a:p>
                <a:endParaRPr lang="en-US"/>
              </a:p>
            </p:txBody>
          </p:sp>
          <p:sp>
            <p:nvSpPr>
              <p:cNvPr id="65905" name="Line 602"/>
              <p:cNvSpPr>
                <a:spLocks noChangeShapeType="1"/>
              </p:cNvSpPr>
              <p:nvPr/>
            </p:nvSpPr>
            <p:spPr bwMode="auto">
              <a:xfrm flipH="1" flipV="1">
                <a:off x="3690" y="1319"/>
                <a:ext cx="11" cy="5"/>
              </a:xfrm>
              <a:prstGeom prst="line">
                <a:avLst/>
              </a:prstGeom>
              <a:noFill/>
              <a:ln w="12700">
                <a:solidFill>
                  <a:srgbClr val="000000"/>
                </a:solidFill>
                <a:round/>
                <a:headEnd/>
                <a:tailEnd/>
              </a:ln>
            </p:spPr>
            <p:txBody>
              <a:bodyPr wrap="none" anchor="ctr"/>
              <a:lstStyle/>
              <a:p>
                <a:endParaRPr lang="en-US"/>
              </a:p>
            </p:txBody>
          </p:sp>
          <p:sp>
            <p:nvSpPr>
              <p:cNvPr id="65906" name="Freeform 603"/>
              <p:cNvSpPr>
                <a:spLocks/>
              </p:cNvSpPr>
              <p:nvPr/>
            </p:nvSpPr>
            <p:spPr bwMode="auto">
              <a:xfrm>
                <a:off x="3729" y="1286"/>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816" name="Group 604"/>
            <p:cNvGrpSpPr>
              <a:grpSpLocks/>
            </p:cNvGrpSpPr>
            <p:nvPr/>
          </p:nvGrpSpPr>
          <p:grpSpPr bwMode="auto">
            <a:xfrm>
              <a:off x="3707" y="1254"/>
              <a:ext cx="78" cy="42"/>
              <a:chOff x="3707" y="1254"/>
              <a:chExt cx="78" cy="42"/>
            </a:xfrm>
          </p:grpSpPr>
          <p:sp>
            <p:nvSpPr>
              <p:cNvPr id="65897" name="Freeform 605"/>
              <p:cNvSpPr>
                <a:spLocks/>
              </p:cNvSpPr>
              <p:nvPr/>
            </p:nvSpPr>
            <p:spPr bwMode="auto">
              <a:xfrm>
                <a:off x="3707" y="1257"/>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898" name="Line 606"/>
              <p:cNvSpPr>
                <a:spLocks noChangeShapeType="1"/>
              </p:cNvSpPr>
              <p:nvPr/>
            </p:nvSpPr>
            <p:spPr bwMode="auto">
              <a:xfrm flipH="1" flipV="1">
                <a:off x="3727" y="1280"/>
                <a:ext cx="12" cy="5"/>
              </a:xfrm>
              <a:prstGeom prst="line">
                <a:avLst/>
              </a:prstGeom>
              <a:noFill/>
              <a:ln w="12700">
                <a:solidFill>
                  <a:srgbClr val="000000"/>
                </a:solidFill>
                <a:round/>
                <a:headEnd/>
                <a:tailEnd/>
              </a:ln>
            </p:spPr>
            <p:txBody>
              <a:bodyPr wrap="none" anchor="ctr"/>
              <a:lstStyle/>
              <a:p>
                <a:endParaRPr lang="en-US"/>
              </a:p>
            </p:txBody>
          </p:sp>
          <p:sp>
            <p:nvSpPr>
              <p:cNvPr id="65899" name="Line 607"/>
              <p:cNvSpPr>
                <a:spLocks noChangeShapeType="1"/>
              </p:cNvSpPr>
              <p:nvPr/>
            </p:nvSpPr>
            <p:spPr bwMode="auto">
              <a:xfrm flipH="1" flipV="1">
                <a:off x="3741" y="1274"/>
                <a:ext cx="12" cy="5"/>
              </a:xfrm>
              <a:prstGeom prst="line">
                <a:avLst/>
              </a:prstGeom>
              <a:noFill/>
              <a:ln w="12700">
                <a:solidFill>
                  <a:srgbClr val="000000"/>
                </a:solidFill>
                <a:round/>
                <a:headEnd/>
                <a:tailEnd/>
              </a:ln>
            </p:spPr>
            <p:txBody>
              <a:bodyPr wrap="none" anchor="ctr"/>
              <a:lstStyle/>
              <a:p>
                <a:endParaRPr lang="en-US"/>
              </a:p>
            </p:txBody>
          </p:sp>
          <p:sp>
            <p:nvSpPr>
              <p:cNvPr id="65900" name="Line 608"/>
              <p:cNvSpPr>
                <a:spLocks noChangeShapeType="1"/>
              </p:cNvSpPr>
              <p:nvPr/>
            </p:nvSpPr>
            <p:spPr bwMode="auto">
              <a:xfrm flipH="1" flipV="1">
                <a:off x="3711" y="1287"/>
                <a:ext cx="12" cy="5"/>
              </a:xfrm>
              <a:prstGeom prst="line">
                <a:avLst/>
              </a:prstGeom>
              <a:noFill/>
              <a:ln w="12700">
                <a:solidFill>
                  <a:srgbClr val="000000"/>
                </a:solidFill>
                <a:round/>
                <a:headEnd/>
                <a:tailEnd/>
              </a:ln>
            </p:spPr>
            <p:txBody>
              <a:bodyPr wrap="none" anchor="ctr"/>
              <a:lstStyle/>
              <a:p>
                <a:endParaRPr lang="en-US"/>
              </a:p>
            </p:txBody>
          </p:sp>
          <p:sp>
            <p:nvSpPr>
              <p:cNvPr id="65901" name="Freeform 609"/>
              <p:cNvSpPr>
                <a:spLocks/>
              </p:cNvSpPr>
              <p:nvPr/>
            </p:nvSpPr>
            <p:spPr bwMode="auto">
              <a:xfrm>
                <a:off x="3751" y="1254"/>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817" name="Group 610"/>
            <p:cNvGrpSpPr>
              <a:grpSpLocks/>
            </p:cNvGrpSpPr>
            <p:nvPr/>
          </p:nvGrpSpPr>
          <p:grpSpPr bwMode="auto">
            <a:xfrm>
              <a:off x="3709" y="1290"/>
              <a:ext cx="77" cy="42"/>
              <a:chOff x="3709" y="1290"/>
              <a:chExt cx="77" cy="42"/>
            </a:xfrm>
          </p:grpSpPr>
          <p:sp>
            <p:nvSpPr>
              <p:cNvPr id="65892" name="Freeform 611"/>
              <p:cNvSpPr>
                <a:spLocks/>
              </p:cNvSpPr>
              <p:nvPr/>
            </p:nvSpPr>
            <p:spPr bwMode="auto">
              <a:xfrm>
                <a:off x="3709" y="1293"/>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893" name="Line 612"/>
              <p:cNvSpPr>
                <a:spLocks noChangeShapeType="1"/>
              </p:cNvSpPr>
              <p:nvPr/>
            </p:nvSpPr>
            <p:spPr bwMode="auto">
              <a:xfrm flipH="1" flipV="1">
                <a:off x="3729" y="1316"/>
                <a:ext cx="12" cy="5"/>
              </a:xfrm>
              <a:prstGeom prst="line">
                <a:avLst/>
              </a:prstGeom>
              <a:noFill/>
              <a:ln w="12700">
                <a:solidFill>
                  <a:srgbClr val="000000"/>
                </a:solidFill>
                <a:round/>
                <a:headEnd/>
                <a:tailEnd/>
              </a:ln>
            </p:spPr>
            <p:txBody>
              <a:bodyPr wrap="none" anchor="ctr"/>
              <a:lstStyle/>
              <a:p>
                <a:endParaRPr lang="en-US"/>
              </a:p>
            </p:txBody>
          </p:sp>
          <p:sp>
            <p:nvSpPr>
              <p:cNvPr id="65894" name="Line 613"/>
              <p:cNvSpPr>
                <a:spLocks noChangeShapeType="1"/>
              </p:cNvSpPr>
              <p:nvPr/>
            </p:nvSpPr>
            <p:spPr bwMode="auto">
              <a:xfrm flipH="1" flipV="1">
                <a:off x="3743" y="1310"/>
                <a:ext cx="11" cy="5"/>
              </a:xfrm>
              <a:prstGeom prst="line">
                <a:avLst/>
              </a:prstGeom>
              <a:noFill/>
              <a:ln w="12700">
                <a:solidFill>
                  <a:srgbClr val="000000"/>
                </a:solidFill>
                <a:round/>
                <a:headEnd/>
                <a:tailEnd/>
              </a:ln>
            </p:spPr>
            <p:txBody>
              <a:bodyPr wrap="none" anchor="ctr"/>
              <a:lstStyle/>
              <a:p>
                <a:endParaRPr lang="en-US"/>
              </a:p>
            </p:txBody>
          </p:sp>
          <p:sp>
            <p:nvSpPr>
              <p:cNvPr id="65895" name="Line 614"/>
              <p:cNvSpPr>
                <a:spLocks noChangeShapeType="1"/>
              </p:cNvSpPr>
              <p:nvPr/>
            </p:nvSpPr>
            <p:spPr bwMode="auto">
              <a:xfrm flipH="1" flipV="1">
                <a:off x="3713" y="1323"/>
                <a:ext cx="12" cy="5"/>
              </a:xfrm>
              <a:prstGeom prst="line">
                <a:avLst/>
              </a:prstGeom>
              <a:noFill/>
              <a:ln w="12700">
                <a:solidFill>
                  <a:srgbClr val="000000"/>
                </a:solidFill>
                <a:round/>
                <a:headEnd/>
                <a:tailEnd/>
              </a:ln>
            </p:spPr>
            <p:txBody>
              <a:bodyPr wrap="none" anchor="ctr"/>
              <a:lstStyle/>
              <a:p>
                <a:endParaRPr lang="en-US"/>
              </a:p>
            </p:txBody>
          </p:sp>
          <p:sp>
            <p:nvSpPr>
              <p:cNvPr id="65896" name="Freeform 615"/>
              <p:cNvSpPr>
                <a:spLocks/>
              </p:cNvSpPr>
              <p:nvPr/>
            </p:nvSpPr>
            <p:spPr bwMode="auto">
              <a:xfrm>
                <a:off x="3753" y="1290"/>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818" name="Group 616"/>
            <p:cNvGrpSpPr>
              <a:grpSpLocks/>
            </p:cNvGrpSpPr>
            <p:nvPr/>
          </p:nvGrpSpPr>
          <p:grpSpPr bwMode="auto">
            <a:xfrm>
              <a:off x="3737" y="1281"/>
              <a:ext cx="77" cy="42"/>
              <a:chOff x="3737" y="1281"/>
              <a:chExt cx="77" cy="42"/>
            </a:xfrm>
          </p:grpSpPr>
          <p:sp>
            <p:nvSpPr>
              <p:cNvPr id="65887" name="Freeform 617"/>
              <p:cNvSpPr>
                <a:spLocks/>
              </p:cNvSpPr>
              <p:nvPr/>
            </p:nvSpPr>
            <p:spPr bwMode="auto">
              <a:xfrm>
                <a:off x="3737" y="1284"/>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888" name="Line 618"/>
              <p:cNvSpPr>
                <a:spLocks noChangeShapeType="1"/>
              </p:cNvSpPr>
              <p:nvPr/>
            </p:nvSpPr>
            <p:spPr bwMode="auto">
              <a:xfrm flipH="1" flipV="1">
                <a:off x="3757" y="1308"/>
                <a:ext cx="12" cy="5"/>
              </a:xfrm>
              <a:prstGeom prst="line">
                <a:avLst/>
              </a:prstGeom>
              <a:noFill/>
              <a:ln w="12700">
                <a:solidFill>
                  <a:srgbClr val="000000"/>
                </a:solidFill>
                <a:round/>
                <a:headEnd/>
                <a:tailEnd/>
              </a:ln>
            </p:spPr>
            <p:txBody>
              <a:bodyPr wrap="none" anchor="ctr"/>
              <a:lstStyle/>
              <a:p>
                <a:endParaRPr lang="en-US"/>
              </a:p>
            </p:txBody>
          </p:sp>
          <p:sp>
            <p:nvSpPr>
              <p:cNvPr id="65889" name="Line 619"/>
              <p:cNvSpPr>
                <a:spLocks noChangeShapeType="1"/>
              </p:cNvSpPr>
              <p:nvPr/>
            </p:nvSpPr>
            <p:spPr bwMode="auto">
              <a:xfrm flipH="1" flipV="1">
                <a:off x="3771" y="1301"/>
                <a:ext cx="12" cy="6"/>
              </a:xfrm>
              <a:prstGeom prst="line">
                <a:avLst/>
              </a:prstGeom>
              <a:noFill/>
              <a:ln w="12700">
                <a:solidFill>
                  <a:srgbClr val="000000"/>
                </a:solidFill>
                <a:round/>
                <a:headEnd/>
                <a:tailEnd/>
              </a:ln>
            </p:spPr>
            <p:txBody>
              <a:bodyPr wrap="none" anchor="ctr"/>
              <a:lstStyle/>
              <a:p>
                <a:endParaRPr lang="en-US"/>
              </a:p>
            </p:txBody>
          </p:sp>
          <p:sp>
            <p:nvSpPr>
              <p:cNvPr id="65890" name="Line 620"/>
              <p:cNvSpPr>
                <a:spLocks noChangeShapeType="1"/>
              </p:cNvSpPr>
              <p:nvPr/>
            </p:nvSpPr>
            <p:spPr bwMode="auto">
              <a:xfrm flipH="1" flipV="1">
                <a:off x="3741" y="1314"/>
                <a:ext cx="12" cy="6"/>
              </a:xfrm>
              <a:prstGeom prst="line">
                <a:avLst/>
              </a:prstGeom>
              <a:noFill/>
              <a:ln w="12700">
                <a:solidFill>
                  <a:srgbClr val="000000"/>
                </a:solidFill>
                <a:round/>
                <a:headEnd/>
                <a:tailEnd/>
              </a:ln>
            </p:spPr>
            <p:txBody>
              <a:bodyPr wrap="none" anchor="ctr"/>
              <a:lstStyle/>
              <a:p>
                <a:endParaRPr lang="en-US"/>
              </a:p>
            </p:txBody>
          </p:sp>
          <p:sp>
            <p:nvSpPr>
              <p:cNvPr id="65891" name="Freeform 621"/>
              <p:cNvSpPr>
                <a:spLocks/>
              </p:cNvSpPr>
              <p:nvPr/>
            </p:nvSpPr>
            <p:spPr bwMode="auto">
              <a:xfrm>
                <a:off x="3781" y="1281"/>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819" name="Group 622"/>
            <p:cNvGrpSpPr>
              <a:grpSpLocks/>
            </p:cNvGrpSpPr>
            <p:nvPr/>
          </p:nvGrpSpPr>
          <p:grpSpPr bwMode="auto">
            <a:xfrm>
              <a:off x="3726" y="1252"/>
              <a:ext cx="77" cy="41"/>
              <a:chOff x="3726" y="1252"/>
              <a:chExt cx="77" cy="41"/>
            </a:xfrm>
          </p:grpSpPr>
          <p:sp>
            <p:nvSpPr>
              <p:cNvPr id="65882" name="Freeform 623"/>
              <p:cNvSpPr>
                <a:spLocks/>
              </p:cNvSpPr>
              <p:nvPr/>
            </p:nvSpPr>
            <p:spPr bwMode="auto">
              <a:xfrm>
                <a:off x="3726" y="1255"/>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883" name="Line 624"/>
              <p:cNvSpPr>
                <a:spLocks noChangeShapeType="1"/>
              </p:cNvSpPr>
              <p:nvPr/>
            </p:nvSpPr>
            <p:spPr bwMode="auto">
              <a:xfrm flipH="1" flipV="1">
                <a:off x="3746" y="1278"/>
                <a:ext cx="11" cy="5"/>
              </a:xfrm>
              <a:prstGeom prst="line">
                <a:avLst/>
              </a:prstGeom>
              <a:noFill/>
              <a:ln w="12700">
                <a:solidFill>
                  <a:srgbClr val="000000"/>
                </a:solidFill>
                <a:round/>
                <a:headEnd/>
                <a:tailEnd/>
              </a:ln>
            </p:spPr>
            <p:txBody>
              <a:bodyPr wrap="none" anchor="ctr"/>
              <a:lstStyle/>
              <a:p>
                <a:endParaRPr lang="en-US"/>
              </a:p>
            </p:txBody>
          </p:sp>
          <p:sp>
            <p:nvSpPr>
              <p:cNvPr id="65884" name="Line 625"/>
              <p:cNvSpPr>
                <a:spLocks noChangeShapeType="1"/>
              </p:cNvSpPr>
              <p:nvPr/>
            </p:nvSpPr>
            <p:spPr bwMode="auto">
              <a:xfrm flipH="1" flipV="1">
                <a:off x="3760" y="1272"/>
                <a:ext cx="12" cy="4"/>
              </a:xfrm>
              <a:prstGeom prst="line">
                <a:avLst/>
              </a:prstGeom>
              <a:noFill/>
              <a:ln w="12700">
                <a:solidFill>
                  <a:srgbClr val="000000"/>
                </a:solidFill>
                <a:round/>
                <a:headEnd/>
                <a:tailEnd/>
              </a:ln>
            </p:spPr>
            <p:txBody>
              <a:bodyPr wrap="none" anchor="ctr"/>
              <a:lstStyle/>
              <a:p>
                <a:endParaRPr lang="en-US"/>
              </a:p>
            </p:txBody>
          </p:sp>
          <p:sp>
            <p:nvSpPr>
              <p:cNvPr id="65885" name="Line 626"/>
              <p:cNvSpPr>
                <a:spLocks noChangeShapeType="1"/>
              </p:cNvSpPr>
              <p:nvPr/>
            </p:nvSpPr>
            <p:spPr bwMode="auto">
              <a:xfrm flipH="1" flipV="1">
                <a:off x="3730" y="1284"/>
                <a:ext cx="12" cy="5"/>
              </a:xfrm>
              <a:prstGeom prst="line">
                <a:avLst/>
              </a:prstGeom>
              <a:noFill/>
              <a:ln w="12700">
                <a:solidFill>
                  <a:srgbClr val="000000"/>
                </a:solidFill>
                <a:round/>
                <a:headEnd/>
                <a:tailEnd/>
              </a:ln>
            </p:spPr>
            <p:txBody>
              <a:bodyPr wrap="none" anchor="ctr"/>
              <a:lstStyle/>
              <a:p>
                <a:endParaRPr lang="en-US"/>
              </a:p>
            </p:txBody>
          </p:sp>
          <p:sp>
            <p:nvSpPr>
              <p:cNvPr id="65886" name="Freeform 627"/>
              <p:cNvSpPr>
                <a:spLocks/>
              </p:cNvSpPr>
              <p:nvPr/>
            </p:nvSpPr>
            <p:spPr bwMode="auto">
              <a:xfrm>
                <a:off x="3770" y="1252"/>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sp>
          <p:nvSpPr>
            <p:cNvPr id="65820" name="Line 628"/>
            <p:cNvSpPr>
              <a:spLocks noChangeShapeType="1"/>
            </p:cNvSpPr>
            <p:nvPr/>
          </p:nvSpPr>
          <p:spPr bwMode="auto">
            <a:xfrm flipV="1">
              <a:off x="3847" y="1302"/>
              <a:ext cx="7" cy="7"/>
            </a:xfrm>
            <a:prstGeom prst="line">
              <a:avLst/>
            </a:prstGeom>
            <a:noFill/>
            <a:ln w="25400">
              <a:solidFill>
                <a:srgbClr val="808080"/>
              </a:solidFill>
              <a:round/>
              <a:headEnd/>
              <a:tailEnd/>
            </a:ln>
          </p:spPr>
          <p:txBody>
            <a:bodyPr wrap="none" anchor="ctr"/>
            <a:lstStyle/>
            <a:p>
              <a:endParaRPr lang="en-US"/>
            </a:p>
          </p:txBody>
        </p:sp>
        <p:sp>
          <p:nvSpPr>
            <p:cNvPr id="65821" name="Line 629"/>
            <p:cNvSpPr>
              <a:spLocks noChangeShapeType="1"/>
            </p:cNvSpPr>
            <p:nvPr/>
          </p:nvSpPr>
          <p:spPr bwMode="auto">
            <a:xfrm flipV="1">
              <a:off x="3827" y="1225"/>
              <a:ext cx="10" cy="7"/>
            </a:xfrm>
            <a:prstGeom prst="line">
              <a:avLst/>
            </a:prstGeom>
            <a:noFill/>
            <a:ln w="25400">
              <a:solidFill>
                <a:srgbClr val="808080"/>
              </a:solidFill>
              <a:round/>
              <a:headEnd/>
              <a:tailEnd/>
            </a:ln>
          </p:spPr>
          <p:txBody>
            <a:bodyPr wrap="none" anchor="ctr"/>
            <a:lstStyle/>
            <a:p>
              <a:endParaRPr lang="en-US"/>
            </a:p>
          </p:txBody>
        </p:sp>
        <p:sp>
          <p:nvSpPr>
            <p:cNvPr id="65822" name="Line 630"/>
            <p:cNvSpPr>
              <a:spLocks noChangeShapeType="1"/>
            </p:cNvSpPr>
            <p:nvPr/>
          </p:nvSpPr>
          <p:spPr bwMode="auto">
            <a:xfrm flipV="1">
              <a:off x="3789" y="1194"/>
              <a:ext cx="16" cy="9"/>
            </a:xfrm>
            <a:prstGeom prst="line">
              <a:avLst/>
            </a:prstGeom>
            <a:noFill/>
            <a:ln w="25400">
              <a:solidFill>
                <a:srgbClr val="808080"/>
              </a:solidFill>
              <a:round/>
              <a:headEnd/>
              <a:tailEnd/>
            </a:ln>
          </p:spPr>
          <p:txBody>
            <a:bodyPr wrap="none" anchor="ctr"/>
            <a:lstStyle/>
            <a:p>
              <a:endParaRPr lang="en-US"/>
            </a:p>
          </p:txBody>
        </p:sp>
        <p:sp>
          <p:nvSpPr>
            <p:cNvPr id="65823" name="Line 631"/>
            <p:cNvSpPr>
              <a:spLocks noChangeShapeType="1"/>
            </p:cNvSpPr>
            <p:nvPr/>
          </p:nvSpPr>
          <p:spPr bwMode="auto">
            <a:xfrm flipV="1">
              <a:off x="3831" y="1342"/>
              <a:ext cx="10" cy="7"/>
            </a:xfrm>
            <a:prstGeom prst="line">
              <a:avLst/>
            </a:prstGeom>
            <a:noFill/>
            <a:ln w="25400">
              <a:solidFill>
                <a:srgbClr val="808080"/>
              </a:solidFill>
              <a:round/>
              <a:headEnd/>
              <a:tailEnd/>
            </a:ln>
          </p:spPr>
          <p:txBody>
            <a:bodyPr wrap="none" anchor="ctr"/>
            <a:lstStyle/>
            <a:p>
              <a:endParaRPr lang="en-US"/>
            </a:p>
          </p:txBody>
        </p:sp>
        <p:sp>
          <p:nvSpPr>
            <p:cNvPr id="65824" name="Freeform 632"/>
            <p:cNvSpPr>
              <a:spLocks/>
            </p:cNvSpPr>
            <p:nvPr/>
          </p:nvSpPr>
          <p:spPr bwMode="auto">
            <a:xfrm>
              <a:off x="3805" y="1334"/>
              <a:ext cx="28" cy="27"/>
            </a:xfrm>
            <a:custGeom>
              <a:avLst/>
              <a:gdLst>
                <a:gd name="T0" fmla="*/ 27 w 28"/>
                <a:gd name="T1" fmla="*/ 0 h 27"/>
                <a:gd name="T2" fmla="*/ 15 w 28"/>
                <a:gd name="T3" fmla="*/ 16 h 27"/>
                <a:gd name="T4" fmla="*/ 0 w 28"/>
                <a:gd name="T5" fmla="*/ 26 h 27"/>
                <a:gd name="T6" fmla="*/ 0 60000 65536"/>
                <a:gd name="T7" fmla="*/ 0 60000 65536"/>
                <a:gd name="T8" fmla="*/ 0 60000 65536"/>
                <a:gd name="T9" fmla="*/ 0 w 28"/>
                <a:gd name="T10" fmla="*/ 0 h 27"/>
                <a:gd name="T11" fmla="*/ 28 w 28"/>
                <a:gd name="T12" fmla="*/ 27 h 27"/>
              </a:gdLst>
              <a:ahLst/>
              <a:cxnLst>
                <a:cxn ang="T6">
                  <a:pos x="T0" y="T1"/>
                </a:cxn>
                <a:cxn ang="T7">
                  <a:pos x="T2" y="T3"/>
                </a:cxn>
                <a:cxn ang="T8">
                  <a:pos x="T4" y="T5"/>
                </a:cxn>
              </a:cxnLst>
              <a:rect l="T9" t="T10" r="T11" b="T12"/>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p:spPr>
          <p:txBody>
            <a:bodyPr/>
            <a:lstStyle/>
            <a:p>
              <a:endParaRPr lang="en-US"/>
            </a:p>
          </p:txBody>
        </p:sp>
        <p:sp>
          <p:nvSpPr>
            <p:cNvPr id="65825" name="Freeform 633"/>
            <p:cNvSpPr>
              <a:spLocks/>
            </p:cNvSpPr>
            <p:nvPr/>
          </p:nvSpPr>
          <p:spPr bwMode="auto">
            <a:xfrm>
              <a:off x="3760" y="1199"/>
              <a:ext cx="28" cy="5"/>
            </a:xfrm>
            <a:custGeom>
              <a:avLst/>
              <a:gdLst>
                <a:gd name="T0" fmla="*/ 0 w 28"/>
                <a:gd name="T1" fmla="*/ 0 h 5"/>
                <a:gd name="T2" fmla="*/ 13 w 28"/>
                <a:gd name="T3" fmla="*/ 0 h 5"/>
                <a:gd name="T4" fmla="*/ 27 w 28"/>
                <a:gd name="T5" fmla="*/ 4 h 5"/>
                <a:gd name="T6" fmla="*/ 0 60000 65536"/>
                <a:gd name="T7" fmla="*/ 0 60000 65536"/>
                <a:gd name="T8" fmla="*/ 0 60000 65536"/>
                <a:gd name="T9" fmla="*/ 0 w 28"/>
                <a:gd name="T10" fmla="*/ 0 h 5"/>
                <a:gd name="T11" fmla="*/ 28 w 28"/>
                <a:gd name="T12" fmla="*/ 5 h 5"/>
              </a:gdLst>
              <a:ahLst/>
              <a:cxnLst>
                <a:cxn ang="T6">
                  <a:pos x="T0" y="T1"/>
                </a:cxn>
                <a:cxn ang="T7">
                  <a:pos x="T2" y="T3"/>
                </a:cxn>
                <a:cxn ang="T8">
                  <a:pos x="T4" y="T5"/>
                </a:cxn>
              </a:cxnLst>
              <a:rect l="T9" t="T10" r="T11" b="T12"/>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p:spPr>
          <p:txBody>
            <a:bodyPr/>
            <a:lstStyle/>
            <a:p>
              <a:endParaRPr lang="en-US"/>
            </a:p>
          </p:txBody>
        </p:sp>
        <p:grpSp>
          <p:nvGrpSpPr>
            <p:cNvPr id="65826" name="Group 634"/>
            <p:cNvGrpSpPr>
              <a:grpSpLocks/>
            </p:cNvGrpSpPr>
            <p:nvPr/>
          </p:nvGrpSpPr>
          <p:grpSpPr bwMode="auto">
            <a:xfrm>
              <a:off x="3768" y="1255"/>
              <a:ext cx="50" cy="27"/>
              <a:chOff x="3768" y="1255"/>
              <a:chExt cx="50" cy="27"/>
            </a:xfrm>
          </p:grpSpPr>
          <p:sp>
            <p:nvSpPr>
              <p:cNvPr id="65878" name="Freeform 635"/>
              <p:cNvSpPr>
                <a:spLocks/>
              </p:cNvSpPr>
              <p:nvPr/>
            </p:nvSpPr>
            <p:spPr bwMode="auto">
              <a:xfrm>
                <a:off x="3768" y="1255"/>
                <a:ext cx="50" cy="27"/>
              </a:xfrm>
              <a:custGeom>
                <a:avLst/>
                <a:gdLst>
                  <a:gd name="T0" fmla="*/ 45 w 50"/>
                  <a:gd name="T1" fmla="*/ 0 h 27"/>
                  <a:gd name="T2" fmla="*/ 0 w 50"/>
                  <a:gd name="T3" fmla="*/ 20 h 27"/>
                  <a:gd name="T4" fmla="*/ 0 w 50"/>
                  <a:gd name="T5" fmla="*/ 24 h 27"/>
                  <a:gd name="T6" fmla="*/ 3 w 50"/>
                  <a:gd name="T7" fmla="*/ 26 h 27"/>
                  <a:gd name="T8" fmla="*/ 49 w 50"/>
                  <a:gd name="T9" fmla="*/ 5 h 27"/>
                  <a:gd name="T10" fmla="*/ 49 w 50"/>
                  <a:gd name="T11" fmla="*/ 1 h 27"/>
                  <a:gd name="T12" fmla="*/ 45 w 50"/>
                  <a:gd name="T13" fmla="*/ 0 h 27"/>
                  <a:gd name="T14" fmla="*/ 0 60000 65536"/>
                  <a:gd name="T15" fmla="*/ 0 60000 65536"/>
                  <a:gd name="T16" fmla="*/ 0 60000 65536"/>
                  <a:gd name="T17" fmla="*/ 0 60000 65536"/>
                  <a:gd name="T18" fmla="*/ 0 60000 65536"/>
                  <a:gd name="T19" fmla="*/ 0 60000 65536"/>
                  <a:gd name="T20" fmla="*/ 0 60000 65536"/>
                  <a:gd name="T21" fmla="*/ 0 w 50"/>
                  <a:gd name="T22" fmla="*/ 0 h 27"/>
                  <a:gd name="T23" fmla="*/ 50 w 5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879" name="Line 636"/>
              <p:cNvSpPr>
                <a:spLocks noChangeShapeType="1"/>
              </p:cNvSpPr>
              <p:nvPr/>
            </p:nvSpPr>
            <p:spPr bwMode="auto">
              <a:xfrm flipH="1" flipV="1">
                <a:off x="3789" y="1266"/>
                <a:ext cx="12" cy="6"/>
              </a:xfrm>
              <a:prstGeom prst="line">
                <a:avLst/>
              </a:prstGeom>
              <a:noFill/>
              <a:ln w="12700">
                <a:solidFill>
                  <a:srgbClr val="000000"/>
                </a:solidFill>
                <a:round/>
                <a:headEnd/>
                <a:tailEnd/>
              </a:ln>
            </p:spPr>
            <p:txBody>
              <a:bodyPr wrap="none" anchor="ctr"/>
              <a:lstStyle/>
              <a:p>
                <a:endParaRPr lang="en-US"/>
              </a:p>
            </p:txBody>
          </p:sp>
          <p:sp>
            <p:nvSpPr>
              <p:cNvPr id="65880" name="Line 637"/>
              <p:cNvSpPr>
                <a:spLocks noChangeShapeType="1"/>
              </p:cNvSpPr>
              <p:nvPr/>
            </p:nvSpPr>
            <p:spPr bwMode="auto">
              <a:xfrm flipH="1" flipV="1">
                <a:off x="3804" y="1260"/>
                <a:ext cx="11" cy="4"/>
              </a:xfrm>
              <a:prstGeom prst="line">
                <a:avLst/>
              </a:prstGeom>
              <a:noFill/>
              <a:ln w="12700">
                <a:solidFill>
                  <a:srgbClr val="000000"/>
                </a:solidFill>
                <a:round/>
                <a:headEnd/>
                <a:tailEnd/>
              </a:ln>
            </p:spPr>
            <p:txBody>
              <a:bodyPr wrap="none" anchor="ctr"/>
              <a:lstStyle/>
              <a:p>
                <a:endParaRPr lang="en-US"/>
              </a:p>
            </p:txBody>
          </p:sp>
          <p:sp>
            <p:nvSpPr>
              <p:cNvPr id="65881" name="Line 638"/>
              <p:cNvSpPr>
                <a:spLocks noChangeShapeType="1"/>
              </p:cNvSpPr>
              <p:nvPr/>
            </p:nvSpPr>
            <p:spPr bwMode="auto">
              <a:xfrm flipH="1" flipV="1">
                <a:off x="3773" y="1272"/>
                <a:ext cx="12" cy="5"/>
              </a:xfrm>
              <a:prstGeom prst="line">
                <a:avLst/>
              </a:prstGeom>
              <a:noFill/>
              <a:ln w="12700">
                <a:solidFill>
                  <a:srgbClr val="000000"/>
                </a:solidFill>
                <a:round/>
                <a:headEnd/>
                <a:tailEnd/>
              </a:ln>
            </p:spPr>
            <p:txBody>
              <a:bodyPr wrap="none" anchor="ctr"/>
              <a:lstStyle/>
              <a:p>
                <a:endParaRPr lang="en-US"/>
              </a:p>
            </p:txBody>
          </p:sp>
        </p:grpSp>
        <p:grpSp>
          <p:nvGrpSpPr>
            <p:cNvPr id="65827" name="Group 639"/>
            <p:cNvGrpSpPr>
              <a:grpSpLocks/>
            </p:cNvGrpSpPr>
            <p:nvPr/>
          </p:nvGrpSpPr>
          <p:grpSpPr bwMode="auto">
            <a:xfrm>
              <a:off x="3609" y="1412"/>
              <a:ext cx="196" cy="80"/>
              <a:chOff x="3609" y="1412"/>
              <a:chExt cx="196" cy="80"/>
            </a:xfrm>
          </p:grpSpPr>
          <p:sp>
            <p:nvSpPr>
              <p:cNvPr id="65868" name="Freeform 640"/>
              <p:cNvSpPr>
                <a:spLocks/>
              </p:cNvSpPr>
              <p:nvPr/>
            </p:nvSpPr>
            <p:spPr bwMode="auto">
              <a:xfrm>
                <a:off x="3626" y="1414"/>
                <a:ext cx="177" cy="74"/>
              </a:xfrm>
              <a:custGeom>
                <a:avLst/>
                <a:gdLst>
                  <a:gd name="T0" fmla="*/ 174 w 177"/>
                  <a:gd name="T1" fmla="*/ 0 h 74"/>
                  <a:gd name="T2" fmla="*/ 0 w 177"/>
                  <a:gd name="T3" fmla="*/ 67 h 74"/>
                  <a:gd name="T4" fmla="*/ 1 w 177"/>
                  <a:gd name="T5" fmla="*/ 73 h 74"/>
                  <a:gd name="T6" fmla="*/ 176 w 177"/>
                  <a:gd name="T7" fmla="*/ 6 h 74"/>
                  <a:gd name="T8" fmla="*/ 176 w 177"/>
                  <a:gd name="T9" fmla="*/ 3 h 74"/>
                  <a:gd name="T10" fmla="*/ 174 w 177"/>
                  <a:gd name="T11" fmla="*/ 0 h 74"/>
                  <a:gd name="T12" fmla="*/ 0 60000 65536"/>
                  <a:gd name="T13" fmla="*/ 0 60000 65536"/>
                  <a:gd name="T14" fmla="*/ 0 60000 65536"/>
                  <a:gd name="T15" fmla="*/ 0 60000 65536"/>
                  <a:gd name="T16" fmla="*/ 0 60000 65536"/>
                  <a:gd name="T17" fmla="*/ 0 60000 65536"/>
                  <a:gd name="T18" fmla="*/ 0 w 177"/>
                  <a:gd name="T19" fmla="*/ 0 h 74"/>
                  <a:gd name="T20" fmla="*/ 177 w 1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nvGrpSpPr>
              <p:cNvPr id="65869" name="Group 641"/>
              <p:cNvGrpSpPr>
                <a:grpSpLocks/>
              </p:cNvGrpSpPr>
              <p:nvPr/>
            </p:nvGrpSpPr>
            <p:grpSpPr bwMode="auto">
              <a:xfrm>
                <a:off x="3709" y="1442"/>
                <a:ext cx="17" cy="14"/>
                <a:chOff x="3709" y="1442"/>
                <a:chExt cx="17" cy="14"/>
              </a:xfrm>
            </p:grpSpPr>
            <p:sp>
              <p:nvSpPr>
                <p:cNvPr id="65876" name="Freeform 642"/>
                <p:cNvSpPr>
                  <a:spLocks/>
                </p:cNvSpPr>
                <p:nvPr/>
              </p:nvSpPr>
              <p:spPr bwMode="auto">
                <a:xfrm>
                  <a:off x="3709" y="1442"/>
                  <a:ext cx="17" cy="14"/>
                </a:xfrm>
                <a:custGeom>
                  <a:avLst/>
                  <a:gdLst>
                    <a:gd name="T0" fmla="*/ 0 w 17"/>
                    <a:gd name="T1" fmla="*/ 7 h 14"/>
                    <a:gd name="T2" fmla="*/ 2 w 17"/>
                    <a:gd name="T3" fmla="*/ 9 h 14"/>
                    <a:gd name="T4" fmla="*/ 2 w 17"/>
                    <a:gd name="T5" fmla="*/ 13 h 14"/>
                    <a:gd name="T6" fmla="*/ 7 w 17"/>
                    <a:gd name="T7" fmla="*/ 13 h 14"/>
                    <a:gd name="T8" fmla="*/ 16 w 17"/>
                    <a:gd name="T9" fmla="*/ 10 h 14"/>
                    <a:gd name="T10" fmla="*/ 16 w 17"/>
                    <a:gd name="T11" fmla="*/ 4 h 14"/>
                    <a:gd name="T12" fmla="*/ 13 w 17"/>
                    <a:gd name="T13" fmla="*/ 0 h 14"/>
                    <a:gd name="T14" fmla="*/ 4 w 17"/>
                    <a:gd name="T15" fmla="*/ 4 h 14"/>
                    <a:gd name="T16" fmla="*/ 0 w 1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sp>
              <p:nvSpPr>
                <p:cNvPr id="65877" name="Freeform 643"/>
                <p:cNvSpPr>
                  <a:spLocks/>
                </p:cNvSpPr>
                <p:nvPr/>
              </p:nvSpPr>
              <p:spPr bwMode="auto">
                <a:xfrm>
                  <a:off x="3713" y="1447"/>
                  <a:ext cx="4" cy="9"/>
                </a:xfrm>
                <a:custGeom>
                  <a:avLst/>
                  <a:gdLst>
                    <a:gd name="T0" fmla="*/ 3 w 4"/>
                    <a:gd name="T1" fmla="*/ 8 h 9"/>
                    <a:gd name="T2" fmla="*/ 3 w 4"/>
                    <a:gd name="T3" fmla="*/ 3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870" name="Group 644"/>
              <p:cNvGrpSpPr>
                <a:grpSpLocks/>
              </p:cNvGrpSpPr>
              <p:nvPr/>
            </p:nvGrpSpPr>
            <p:grpSpPr bwMode="auto">
              <a:xfrm>
                <a:off x="3788" y="1412"/>
                <a:ext cx="17" cy="14"/>
                <a:chOff x="3788" y="1412"/>
                <a:chExt cx="17" cy="14"/>
              </a:xfrm>
            </p:grpSpPr>
            <p:sp>
              <p:nvSpPr>
                <p:cNvPr id="65874" name="Freeform 645"/>
                <p:cNvSpPr>
                  <a:spLocks/>
                </p:cNvSpPr>
                <p:nvPr/>
              </p:nvSpPr>
              <p:spPr bwMode="auto">
                <a:xfrm>
                  <a:off x="3788" y="1412"/>
                  <a:ext cx="17" cy="14"/>
                </a:xfrm>
                <a:custGeom>
                  <a:avLst/>
                  <a:gdLst>
                    <a:gd name="T0" fmla="*/ 0 w 17"/>
                    <a:gd name="T1" fmla="*/ 7 h 14"/>
                    <a:gd name="T2" fmla="*/ 2 w 17"/>
                    <a:gd name="T3" fmla="*/ 9 h 14"/>
                    <a:gd name="T4" fmla="*/ 2 w 17"/>
                    <a:gd name="T5" fmla="*/ 13 h 14"/>
                    <a:gd name="T6" fmla="*/ 7 w 17"/>
                    <a:gd name="T7" fmla="*/ 13 h 14"/>
                    <a:gd name="T8" fmla="*/ 16 w 17"/>
                    <a:gd name="T9" fmla="*/ 10 h 14"/>
                    <a:gd name="T10" fmla="*/ 16 w 17"/>
                    <a:gd name="T11" fmla="*/ 4 h 14"/>
                    <a:gd name="T12" fmla="*/ 13 w 17"/>
                    <a:gd name="T13" fmla="*/ 0 h 14"/>
                    <a:gd name="T14" fmla="*/ 4 w 17"/>
                    <a:gd name="T15" fmla="*/ 4 h 14"/>
                    <a:gd name="T16" fmla="*/ 0 w 1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sp>
              <p:nvSpPr>
                <p:cNvPr id="65875" name="Freeform 646"/>
                <p:cNvSpPr>
                  <a:spLocks/>
                </p:cNvSpPr>
                <p:nvPr/>
              </p:nvSpPr>
              <p:spPr bwMode="auto">
                <a:xfrm>
                  <a:off x="3792" y="1416"/>
                  <a:ext cx="4" cy="10"/>
                </a:xfrm>
                <a:custGeom>
                  <a:avLst/>
                  <a:gdLst>
                    <a:gd name="T0" fmla="*/ 3 w 4"/>
                    <a:gd name="T1" fmla="*/ 9 h 10"/>
                    <a:gd name="T2" fmla="*/ 3 w 4"/>
                    <a:gd name="T3" fmla="*/ 3 h 10"/>
                    <a:gd name="T4" fmla="*/ 0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871" name="Group 647"/>
              <p:cNvGrpSpPr>
                <a:grpSpLocks/>
              </p:cNvGrpSpPr>
              <p:nvPr/>
            </p:nvGrpSpPr>
            <p:grpSpPr bwMode="auto">
              <a:xfrm>
                <a:off x="3609" y="1473"/>
                <a:ext cx="35" cy="19"/>
                <a:chOff x="3609" y="1473"/>
                <a:chExt cx="35" cy="19"/>
              </a:xfrm>
            </p:grpSpPr>
            <p:sp>
              <p:nvSpPr>
                <p:cNvPr id="65872" name="Freeform 648"/>
                <p:cNvSpPr>
                  <a:spLocks/>
                </p:cNvSpPr>
                <p:nvPr/>
              </p:nvSpPr>
              <p:spPr bwMode="auto">
                <a:xfrm>
                  <a:off x="3609" y="1473"/>
                  <a:ext cx="35" cy="19"/>
                </a:xfrm>
                <a:custGeom>
                  <a:avLst/>
                  <a:gdLst>
                    <a:gd name="T0" fmla="*/ 34 w 35"/>
                    <a:gd name="T1" fmla="*/ 11 h 19"/>
                    <a:gd name="T2" fmla="*/ 34 w 35"/>
                    <a:gd name="T3" fmla="*/ 7 h 19"/>
                    <a:gd name="T4" fmla="*/ 32 w 35"/>
                    <a:gd name="T5" fmla="*/ 3 h 19"/>
                    <a:gd name="T6" fmla="*/ 30 w 35"/>
                    <a:gd name="T7" fmla="*/ 0 h 19"/>
                    <a:gd name="T8" fmla="*/ 14 w 35"/>
                    <a:gd name="T9" fmla="*/ 6 h 19"/>
                    <a:gd name="T10" fmla="*/ 0 w 35"/>
                    <a:gd name="T11" fmla="*/ 18 h 19"/>
                    <a:gd name="T12" fmla="*/ 19 w 35"/>
                    <a:gd name="T13" fmla="*/ 17 h 19"/>
                    <a:gd name="T14" fmla="*/ 34 w 35"/>
                    <a:gd name="T15" fmla="*/ 11 h 19"/>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9"/>
                    <a:gd name="T26" fmla="*/ 35 w 3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873" name="Freeform 649"/>
                <p:cNvSpPr>
                  <a:spLocks/>
                </p:cNvSpPr>
                <p:nvPr/>
              </p:nvSpPr>
              <p:spPr bwMode="auto">
                <a:xfrm>
                  <a:off x="3624" y="1480"/>
                  <a:ext cx="5" cy="11"/>
                </a:xfrm>
                <a:custGeom>
                  <a:avLst/>
                  <a:gdLst>
                    <a:gd name="T0" fmla="*/ 3 w 5"/>
                    <a:gd name="T1" fmla="*/ 10 h 11"/>
                    <a:gd name="T2" fmla="*/ 4 w 5"/>
                    <a:gd name="T3" fmla="*/ 5 h 11"/>
                    <a:gd name="T4" fmla="*/ 2 w 5"/>
                    <a:gd name="T5" fmla="*/ 2 h 11"/>
                    <a:gd name="T6" fmla="*/ 0 w 5"/>
                    <a:gd name="T7" fmla="*/ 0 h 11"/>
                    <a:gd name="T8" fmla="*/ 0 60000 65536"/>
                    <a:gd name="T9" fmla="*/ 0 60000 65536"/>
                    <a:gd name="T10" fmla="*/ 0 60000 65536"/>
                    <a:gd name="T11" fmla="*/ 0 60000 65536"/>
                    <a:gd name="T12" fmla="*/ 0 w 5"/>
                    <a:gd name="T13" fmla="*/ 0 h 11"/>
                    <a:gd name="T14" fmla="*/ 5 w 5"/>
                    <a:gd name="T15" fmla="*/ 11 h 11"/>
                  </a:gdLst>
                  <a:ahLst/>
                  <a:cxnLst>
                    <a:cxn ang="T8">
                      <a:pos x="T0" y="T1"/>
                    </a:cxn>
                    <a:cxn ang="T9">
                      <a:pos x="T2" y="T3"/>
                    </a:cxn>
                    <a:cxn ang="T10">
                      <a:pos x="T4" y="T5"/>
                    </a:cxn>
                    <a:cxn ang="T11">
                      <a:pos x="T6" y="T7"/>
                    </a:cxn>
                  </a:cxnLst>
                  <a:rect l="T12" t="T13" r="T14" b="T15"/>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grpSp>
          <p:nvGrpSpPr>
            <p:cNvPr id="65828" name="Group 650"/>
            <p:cNvGrpSpPr>
              <a:grpSpLocks/>
            </p:cNvGrpSpPr>
            <p:nvPr/>
          </p:nvGrpSpPr>
          <p:grpSpPr bwMode="auto">
            <a:xfrm>
              <a:off x="3837" y="1414"/>
              <a:ext cx="24" cy="25"/>
              <a:chOff x="3837" y="1414"/>
              <a:chExt cx="24" cy="25"/>
            </a:xfrm>
          </p:grpSpPr>
          <p:grpSp>
            <p:nvGrpSpPr>
              <p:cNvPr id="65862" name="Group 651"/>
              <p:cNvGrpSpPr>
                <a:grpSpLocks/>
              </p:cNvGrpSpPr>
              <p:nvPr/>
            </p:nvGrpSpPr>
            <p:grpSpPr bwMode="auto">
              <a:xfrm>
                <a:off x="3844" y="1414"/>
                <a:ext cx="17" cy="24"/>
                <a:chOff x="3844" y="1414"/>
                <a:chExt cx="17" cy="24"/>
              </a:xfrm>
            </p:grpSpPr>
            <p:sp>
              <p:nvSpPr>
                <p:cNvPr id="65866" name="Freeform 652"/>
                <p:cNvSpPr>
                  <a:spLocks/>
                </p:cNvSpPr>
                <p:nvPr/>
              </p:nvSpPr>
              <p:spPr bwMode="auto">
                <a:xfrm>
                  <a:off x="3844" y="1414"/>
                  <a:ext cx="17" cy="24"/>
                </a:xfrm>
                <a:custGeom>
                  <a:avLst/>
                  <a:gdLst>
                    <a:gd name="T0" fmla="*/ 15 w 17"/>
                    <a:gd name="T1" fmla="*/ 9 h 24"/>
                    <a:gd name="T2" fmla="*/ 15 w 17"/>
                    <a:gd name="T3" fmla="*/ 7 h 24"/>
                    <a:gd name="T4" fmla="*/ 14 w 17"/>
                    <a:gd name="T5" fmla="*/ 6 h 24"/>
                    <a:gd name="T6" fmla="*/ 13 w 17"/>
                    <a:gd name="T7" fmla="*/ 4 h 24"/>
                    <a:gd name="T8" fmla="*/ 12 w 17"/>
                    <a:gd name="T9" fmla="*/ 3 h 24"/>
                    <a:gd name="T10" fmla="*/ 10 w 17"/>
                    <a:gd name="T11" fmla="*/ 1 h 24"/>
                    <a:gd name="T12" fmla="*/ 9 w 17"/>
                    <a:gd name="T13" fmla="*/ 1 h 24"/>
                    <a:gd name="T14" fmla="*/ 8 w 17"/>
                    <a:gd name="T15" fmla="*/ 0 h 24"/>
                    <a:gd name="T16" fmla="*/ 6 w 17"/>
                    <a:gd name="T17" fmla="*/ 0 h 24"/>
                    <a:gd name="T18" fmla="*/ 5 w 17"/>
                    <a:gd name="T19" fmla="*/ 0 h 24"/>
                    <a:gd name="T20" fmla="*/ 4 w 17"/>
                    <a:gd name="T21" fmla="*/ 1 h 24"/>
                    <a:gd name="T22" fmla="*/ 3 w 17"/>
                    <a:gd name="T23" fmla="*/ 2 h 24"/>
                    <a:gd name="T24" fmla="*/ 2 w 17"/>
                    <a:gd name="T25" fmla="*/ 3 h 24"/>
                    <a:gd name="T26" fmla="*/ 1 w 17"/>
                    <a:gd name="T27" fmla="*/ 5 h 24"/>
                    <a:gd name="T28" fmla="*/ 0 w 17"/>
                    <a:gd name="T29" fmla="*/ 6 h 24"/>
                    <a:gd name="T30" fmla="*/ 0 w 17"/>
                    <a:gd name="T31" fmla="*/ 8 h 24"/>
                    <a:gd name="T32" fmla="*/ 0 w 17"/>
                    <a:gd name="T33" fmla="*/ 10 h 24"/>
                    <a:gd name="T34" fmla="*/ 0 w 17"/>
                    <a:gd name="T35" fmla="*/ 12 h 24"/>
                    <a:gd name="T36" fmla="*/ 1 w 17"/>
                    <a:gd name="T37" fmla="*/ 14 h 24"/>
                    <a:gd name="T38" fmla="*/ 1 w 17"/>
                    <a:gd name="T39" fmla="*/ 16 h 24"/>
                    <a:gd name="T40" fmla="*/ 2 w 17"/>
                    <a:gd name="T41" fmla="*/ 17 h 24"/>
                    <a:gd name="T42" fmla="*/ 3 w 17"/>
                    <a:gd name="T43" fmla="*/ 19 h 24"/>
                    <a:gd name="T44" fmla="*/ 4 w 17"/>
                    <a:gd name="T45" fmla="*/ 20 h 24"/>
                    <a:gd name="T46" fmla="*/ 6 w 17"/>
                    <a:gd name="T47" fmla="*/ 22 h 24"/>
                    <a:gd name="T48" fmla="*/ 7 w 17"/>
                    <a:gd name="T49" fmla="*/ 22 h 24"/>
                    <a:gd name="T50" fmla="*/ 8 w 17"/>
                    <a:gd name="T51" fmla="*/ 23 h 24"/>
                    <a:gd name="T52" fmla="*/ 10 w 17"/>
                    <a:gd name="T53" fmla="*/ 23 h 24"/>
                    <a:gd name="T54" fmla="*/ 11 w 17"/>
                    <a:gd name="T55" fmla="*/ 23 h 24"/>
                    <a:gd name="T56" fmla="*/ 12 w 17"/>
                    <a:gd name="T57" fmla="*/ 22 h 24"/>
                    <a:gd name="T58" fmla="*/ 13 w 17"/>
                    <a:gd name="T59" fmla="*/ 21 h 24"/>
                    <a:gd name="T60" fmla="*/ 14 w 17"/>
                    <a:gd name="T61" fmla="*/ 20 h 24"/>
                    <a:gd name="T62" fmla="*/ 15 w 17"/>
                    <a:gd name="T63" fmla="*/ 18 h 24"/>
                    <a:gd name="T64" fmla="*/ 16 w 17"/>
                    <a:gd name="T65" fmla="*/ 17 h 24"/>
                    <a:gd name="T66" fmla="*/ 16 w 17"/>
                    <a:gd name="T67" fmla="*/ 15 h 24"/>
                    <a:gd name="T68" fmla="*/ 16 w 17"/>
                    <a:gd name="T69" fmla="*/ 13 h 24"/>
                    <a:gd name="T70" fmla="*/ 16 w 17"/>
                    <a:gd name="T71" fmla="*/ 11 h 24"/>
                    <a:gd name="T72" fmla="*/ 15 w 17"/>
                    <a:gd name="T73" fmla="*/ 9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4"/>
                    <a:gd name="T113" fmla="*/ 17 w 17"/>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p:spPr>
              <p:txBody>
                <a:bodyPr/>
                <a:lstStyle/>
                <a:p>
                  <a:endParaRPr lang="en-US"/>
                </a:p>
              </p:txBody>
            </p:sp>
            <p:sp>
              <p:nvSpPr>
                <p:cNvPr id="65867" name="Freeform 653"/>
                <p:cNvSpPr>
                  <a:spLocks/>
                </p:cNvSpPr>
                <p:nvPr/>
              </p:nvSpPr>
              <p:spPr bwMode="auto">
                <a:xfrm>
                  <a:off x="3844" y="1414"/>
                  <a:ext cx="17" cy="24"/>
                </a:xfrm>
                <a:custGeom>
                  <a:avLst/>
                  <a:gdLst>
                    <a:gd name="T0" fmla="*/ 15 w 17"/>
                    <a:gd name="T1" fmla="*/ 9 h 24"/>
                    <a:gd name="T2" fmla="*/ 15 w 17"/>
                    <a:gd name="T3" fmla="*/ 7 h 24"/>
                    <a:gd name="T4" fmla="*/ 14 w 17"/>
                    <a:gd name="T5" fmla="*/ 5 h 24"/>
                    <a:gd name="T6" fmla="*/ 13 w 17"/>
                    <a:gd name="T7" fmla="*/ 4 h 24"/>
                    <a:gd name="T8" fmla="*/ 12 w 17"/>
                    <a:gd name="T9" fmla="*/ 3 h 24"/>
                    <a:gd name="T10" fmla="*/ 10 w 17"/>
                    <a:gd name="T11" fmla="*/ 1 h 24"/>
                    <a:gd name="T12" fmla="*/ 9 w 17"/>
                    <a:gd name="T13" fmla="*/ 1 h 24"/>
                    <a:gd name="T14" fmla="*/ 8 w 17"/>
                    <a:gd name="T15" fmla="*/ 0 h 24"/>
                    <a:gd name="T16" fmla="*/ 7 w 17"/>
                    <a:gd name="T17" fmla="*/ 0 h 24"/>
                    <a:gd name="T18" fmla="*/ 5 w 17"/>
                    <a:gd name="T19" fmla="*/ 0 h 24"/>
                    <a:gd name="T20" fmla="*/ 4 w 17"/>
                    <a:gd name="T21" fmla="*/ 1 h 24"/>
                    <a:gd name="T22" fmla="*/ 3 w 17"/>
                    <a:gd name="T23" fmla="*/ 2 h 24"/>
                    <a:gd name="T24" fmla="*/ 2 w 17"/>
                    <a:gd name="T25" fmla="*/ 3 h 24"/>
                    <a:gd name="T26" fmla="*/ 1 w 17"/>
                    <a:gd name="T27" fmla="*/ 4 h 24"/>
                    <a:gd name="T28" fmla="*/ 0 w 17"/>
                    <a:gd name="T29" fmla="*/ 6 h 24"/>
                    <a:gd name="T30" fmla="*/ 0 w 17"/>
                    <a:gd name="T31" fmla="*/ 8 h 24"/>
                    <a:gd name="T32" fmla="*/ 0 w 17"/>
                    <a:gd name="T33" fmla="*/ 10 h 24"/>
                    <a:gd name="T34" fmla="*/ 0 w 17"/>
                    <a:gd name="T35" fmla="*/ 12 h 24"/>
                    <a:gd name="T36" fmla="*/ 1 w 17"/>
                    <a:gd name="T37" fmla="*/ 14 h 24"/>
                    <a:gd name="T38" fmla="*/ 1 w 17"/>
                    <a:gd name="T39" fmla="*/ 16 h 24"/>
                    <a:gd name="T40" fmla="*/ 2 w 17"/>
                    <a:gd name="T41" fmla="*/ 18 h 24"/>
                    <a:gd name="T42" fmla="*/ 3 w 17"/>
                    <a:gd name="T43" fmla="*/ 19 h 24"/>
                    <a:gd name="T44" fmla="*/ 4 w 17"/>
                    <a:gd name="T45" fmla="*/ 20 h 24"/>
                    <a:gd name="T46" fmla="*/ 6 w 17"/>
                    <a:gd name="T47" fmla="*/ 22 h 24"/>
                    <a:gd name="T48" fmla="*/ 7 w 17"/>
                    <a:gd name="T49" fmla="*/ 22 h 24"/>
                    <a:gd name="T50" fmla="*/ 8 w 17"/>
                    <a:gd name="T51" fmla="*/ 23 h 24"/>
                    <a:gd name="T52" fmla="*/ 9 w 17"/>
                    <a:gd name="T53" fmla="*/ 23 h 24"/>
                    <a:gd name="T54" fmla="*/ 11 w 17"/>
                    <a:gd name="T55" fmla="*/ 23 h 24"/>
                    <a:gd name="T56" fmla="*/ 12 w 17"/>
                    <a:gd name="T57" fmla="*/ 22 h 24"/>
                    <a:gd name="T58" fmla="*/ 13 w 17"/>
                    <a:gd name="T59" fmla="*/ 21 h 24"/>
                    <a:gd name="T60" fmla="*/ 14 w 17"/>
                    <a:gd name="T61" fmla="*/ 20 h 24"/>
                    <a:gd name="T62" fmla="*/ 15 w 17"/>
                    <a:gd name="T63" fmla="*/ 19 h 24"/>
                    <a:gd name="T64" fmla="*/ 16 w 17"/>
                    <a:gd name="T65" fmla="*/ 17 h 24"/>
                    <a:gd name="T66" fmla="*/ 16 w 17"/>
                    <a:gd name="T67" fmla="*/ 15 h 24"/>
                    <a:gd name="T68" fmla="*/ 16 w 17"/>
                    <a:gd name="T69" fmla="*/ 13 h 24"/>
                    <a:gd name="T70" fmla="*/ 16 w 17"/>
                    <a:gd name="T71" fmla="*/ 11 h 24"/>
                    <a:gd name="T72" fmla="*/ 15 w 17"/>
                    <a:gd name="T73" fmla="*/ 9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4"/>
                    <a:gd name="T113" fmla="*/ 17 w 17"/>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863" name="Group 654"/>
              <p:cNvGrpSpPr>
                <a:grpSpLocks/>
              </p:cNvGrpSpPr>
              <p:nvPr/>
            </p:nvGrpSpPr>
            <p:grpSpPr bwMode="auto">
              <a:xfrm>
                <a:off x="3837" y="1417"/>
                <a:ext cx="19" cy="22"/>
                <a:chOff x="3837" y="1417"/>
                <a:chExt cx="19" cy="22"/>
              </a:xfrm>
            </p:grpSpPr>
            <p:sp>
              <p:nvSpPr>
                <p:cNvPr id="65864" name="Freeform 655"/>
                <p:cNvSpPr>
                  <a:spLocks/>
                </p:cNvSpPr>
                <p:nvPr/>
              </p:nvSpPr>
              <p:spPr bwMode="auto">
                <a:xfrm>
                  <a:off x="3837" y="1417"/>
                  <a:ext cx="19" cy="22"/>
                </a:xfrm>
                <a:custGeom>
                  <a:avLst/>
                  <a:gdLst>
                    <a:gd name="T0" fmla="*/ 17 w 19"/>
                    <a:gd name="T1" fmla="*/ 8 h 22"/>
                    <a:gd name="T2" fmla="*/ 17 w 19"/>
                    <a:gd name="T3" fmla="*/ 7 h 22"/>
                    <a:gd name="T4" fmla="*/ 16 w 19"/>
                    <a:gd name="T5" fmla="*/ 5 h 22"/>
                    <a:gd name="T6" fmla="*/ 15 w 19"/>
                    <a:gd name="T7" fmla="*/ 4 h 22"/>
                    <a:gd name="T8" fmla="*/ 13 w 19"/>
                    <a:gd name="T9" fmla="*/ 2 h 22"/>
                    <a:gd name="T10" fmla="*/ 12 w 19"/>
                    <a:gd name="T11" fmla="*/ 1 h 22"/>
                    <a:gd name="T12" fmla="*/ 10 w 19"/>
                    <a:gd name="T13" fmla="*/ 1 h 22"/>
                    <a:gd name="T14" fmla="*/ 9 w 19"/>
                    <a:gd name="T15" fmla="*/ 0 h 22"/>
                    <a:gd name="T16" fmla="*/ 7 w 19"/>
                    <a:gd name="T17" fmla="*/ 0 h 22"/>
                    <a:gd name="T18" fmla="*/ 6 w 19"/>
                    <a:gd name="T19" fmla="*/ 0 h 22"/>
                    <a:gd name="T20" fmla="*/ 4 w 19"/>
                    <a:gd name="T21" fmla="*/ 1 h 22"/>
                    <a:gd name="T22" fmla="*/ 3 w 19"/>
                    <a:gd name="T23" fmla="*/ 2 h 22"/>
                    <a:gd name="T24" fmla="*/ 2 w 19"/>
                    <a:gd name="T25" fmla="*/ 3 h 22"/>
                    <a:gd name="T26" fmla="*/ 1 w 19"/>
                    <a:gd name="T27" fmla="*/ 4 h 22"/>
                    <a:gd name="T28" fmla="*/ 0 w 19"/>
                    <a:gd name="T29" fmla="*/ 6 h 22"/>
                    <a:gd name="T30" fmla="*/ 0 w 19"/>
                    <a:gd name="T31" fmla="*/ 7 h 22"/>
                    <a:gd name="T32" fmla="*/ 0 w 19"/>
                    <a:gd name="T33" fmla="*/ 9 h 22"/>
                    <a:gd name="T34" fmla="*/ 0 w 19"/>
                    <a:gd name="T35" fmla="*/ 11 h 22"/>
                    <a:gd name="T36" fmla="*/ 1 w 19"/>
                    <a:gd name="T37" fmla="*/ 13 h 22"/>
                    <a:gd name="T38" fmla="*/ 1 w 19"/>
                    <a:gd name="T39" fmla="*/ 14 h 22"/>
                    <a:gd name="T40" fmla="*/ 2 w 19"/>
                    <a:gd name="T41" fmla="*/ 16 h 22"/>
                    <a:gd name="T42" fmla="*/ 3 w 19"/>
                    <a:gd name="T43" fmla="*/ 17 h 22"/>
                    <a:gd name="T44" fmla="*/ 5 w 19"/>
                    <a:gd name="T45" fmla="*/ 19 h 22"/>
                    <a:gd name="T46" fmla="*/ 6 w 19"/>
                    <a:gd name="T47" fmla="*/ 20 h 22"/>
                    <a:gd name="T48" fmla="*/ 8 w 19"/>
                    <a:gd name="T49" fmla="*/ 20 h 22"/>
                    <a:gd name="T50" fmla="*/ 9 w 19"/>
                    <a:gd name="T51" fmla="*/ 21 h 22"/>
                    <a:gd name="T52" fmla="*/ 11 w 19"/>
                    <a:gd name="T53" fmla="*/ 21 h 22"/>
                    <a:gd name="T54" fmla="*/ 12 w 19"/>
                    <a:gd name="T55" fmla="*/ 21 h 22"/>
                    <a:gd name="T56" fmla="*/ 14 w 19"/>
                    <a:gd name="T57" fmla="*/ 20 h 22"/>
                    <a:gd name="T58" fmla="*/ 15 w 19"/>
                    <a:gd name="T59" fmla="*/ 19 h 22"/>
                    <a:gd name="T60" fmla="*/ 16 w 19"/>
                    <a:gd name="T61" fmla="*/ 18 h 22"/>
                    <a:gd name="T62" fmla="*/ 17 w 19"/>
                    <a:gd name="T63" fmla="*/ 17 h 22"/>
                    <a:gd name="T64" fmla="*/ 18 w 19"/>
                    <a:gd name="T65" fmla="*/ 15 h 22"/>
                    <a:gd name="T66" fmla="*/ 18 w 19"/>
                    <a:gd name="T67" fmla="*/ 14 h 22"/>
                    <a:gd name="T68" fmla="*/ 18 w 19"/>
                    <a:gd name="T69" fmla="*/ 12 h 22"/>
                    <a:gd name="T70" fmla="*/ 18 w 19"/>
                    <a:gd name="T71" fmla="*/ 10 h 22"/>
                    <a:gd name="T72" fmla="*/ 17 w 19"/>
                    <a:gd name="T73" fmla="*/ 8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2"/>
                    <a:gd name="T113" fmla="*/ 19 w 1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p:spPr>
              <p:txBody>
                <a:bodyPr/>
                <a:lstStyle/>
                <a:p>
                  <a:endParaRPr lang="en-US"/>
                </a:p>
              </p:txBody>
            </p:sp>
            <p:sp>
              <p:nvSpPr>
                <p:cNvPr id="65865" name="Freeform 656"/>
                <p:cNvSpPr>
                  <a:spLocks/>
                </p:cNvSpPr>
                <p:nvPr/>
              </p:nvSpPr>
              <p:spPr bwMode="auto">
                <a:xfrm>
                  <a:off x="3837" y="1417"/>
                  <a:ext cx="19" cy="22"/>
                </a:xfrm>
                <a:custGeom>
                  <a:avLst/>
                  <a:gdLst>
                    <a:gd name="T0" fmla="*/ 17 w 19"/>
                    <a:gd name="T1" fmla="*/ 8 h 22"/>
                    <a:gd name="T2" fmla="*/ 17 w 19"/>
                    <a:gd name="T3" fmla="*/ 7 h 22"/>
                    <a:gd name="T4" fmla="*/ 16 w 19"/>
                    <a:gd name="T5" fmla="*/ 5 h 22"/>
                    <a:gd name="T6" fmla="*/ 15 w 19"/>
                    <a:gd name="T7" fmla="*/ 4 h 22"/>
                    <a:gd name="T8" fmla="*/ 13 w 19"/>
                    <a:gd name="T9" fmla="*/ 2 h 22"/>
                    <a:gd name="T10" fmla="*/ 12 w 19"/>
                    <a:gd name="T11" fmla="*/ 1 h 22"/>
                    <a:gd name="T12" fmla="*/ 10 w 19"/>
                    <a:gd name="T13" fmla="*/ 1 h 22"/>
                    <a:gd name="T14" fmla="*/ 9 w 19"/>
                    <a:gd name="T15" fmla="*/ 0 h 22"/>
                    <a:gd name="T16" fmla="*/ 7 w 19"/>
                    <a:gd name="T17" fmla="*/ 0 h 22"/>
                    <a:gd name="T18" fmla="*/ 6 w 19"/>
                    <a:gd name="T19" fmla="*/ 0 h 22"/>
                    <a:gd name="T20" fmla="*/ 4 w 19"/>
                    <a:gd name="T21" fmla="*/ 1 h 22"/>
                    <a:gd name="T22" fmla="*/ 3 w 19"/>
                    <a:gd name="T23" fmla="*/ 2 h 22"/>
                    <a:gd name="T24" fmla="*/ 2 w 19"/>
                    <a:gd name="T25" fmla="*/ 3 h 22"/>
                    <a:gd name="T26" fmla="*/ 1 w 19"/>
                    <a:gd name="T27" fmla="*/ 4 h 22"/>
                    <a:gd name="T28" fmla="*/ 0 w 19"/>
                    <a:gd name="T29" fmla="*/ 6 h 22"/>
                    <a:gd name="T30" fmla="*/ 0 w 19"/>
                    <a:gd name="T31" fmla="*/ 7 h 22"/>
                    <a:gd name="T32" fmla="*/ 0 w 19"/>
                    <a:gd name="T33" fmla="*/ 9 h 22"/>
                    <a:gd name="T34" fmla="*/ 0 w 19"/>
                    <a:gd name="T35" fmla="*/ 11 h 22"/>
                    <a:gd name="T36" fmla="*/ 1 w 19"/>
                    <a:gd name="T37" fmla="*/ 13 h 22"/>
                    <a:gd name="T38" fmla="*/ 1 w 19"/>
                    <a:gd name="T39" fmla="*/ 14 h 22"/>
                    <a:gd name="T40" fmla="*/ 2 w 19"/>
                    <a:gd name="T41" fmla="*/ 16 h 22"/>
                    <a:gd name="T42" fmla="*/ 3 w 19"/>
                    <a:gd name="T43" fmla="*/ 17 h 22"/>
                    <a:gd name="T44" fmla="*/ 5 w 19"/>
                    <a:gd name="T45" fmla="*/ 19 h 22"/>
                    <a:gd name="T46" fmla="*/ 6 w 19"/>
                    <a:gd name="T47" fmla="*/ 20 h 22"/>
                    <a:gd name="T48" fmla="*/ 8 w 19"/>
                    <a:gd name="T49" fmla="*/ 20 h 22"/>
                    <a:gd name="T50" fmla="*/ 9 w 19"/>
                    <a:gd name="T51" fmla="*/ 21 h 22"/>
                    <a:gd name="T52" fmla="*/ 11 w 19"/>
                    <a:gd name="T53" fmla="*/ 21 h 22"/>
                    <a:gd name="T54" fmla="*/ 12 w 19"/>
                    <a:gd name="T55" fmla="*/ 21 h 22"/>
                    <a:gd name="T56" fmla="*/ 14 w 19"/>
                    <a:gd name="T57" fmla="*/ 20 h 22"/>
                    <a:gd name="T58" fmla="*/ 15 w 19"/>
                    <a:gd name="T59" fmla="*/ 19 h 22"/>
                    <a:gd name="T60" fmla="*/ 16 w 19"/>
                    <a:gd name="T61" fmla="*/ 18 h 22"/>
                    <a:gd name="T62" fmla="*/ 17 w 19"/>
                    <a:gd name="T63" fmla="*/ 17 h 22"/>
                    <a:gd name="T64" fmla="*/ 18 w 19"/>
                    <a:gd name="T65" fmla="*/ 15 h 22"/>
                    <a:gd name="T66" fmla="*/ 18 w 19"/>
                    <a:gd name="T67" fmla="*/ 14 h 22"/>
                    <a:gd name="T68" fmla="*/ 18 w 19"/>
                    <a:gd name="T69" fmla="*/ 12 h 22"/>
                    <a:gd name="T70" fmla="*/ 18 w 19"/>
                    <a:gd name="T71" fmla="*/ 10 h 22"/>
                    <a:gd name="T72" fmla="*/ 17 w 19"/>
                    <a:gd name="T73" fmla="*/ 8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2"/>
                    <a:gd name="T113" fmla="*/ 19 w 1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grpSp>
          <p:nvGrpSpPr>
            <p:cNvPr id="65829" name="Group 657"/>
            <p:cNvGrpSpPr>
              <a:grpSpLocks/>
            </p:cNvGrpSpPr>
            <p:nvPr/>
          </p:nvGrpSpPr>
          <p:grpSpPr bwMode="auto">
            <a:xfrm>
              <a:off x="3807" y="1360"/>
              <a:ext cx="89" cy="70"/>
              <a:chOff x="3807" y="1360"/>
              <a:chExt cx="89" cy="70"/>
            </a:xfrm>
          </p:grpSpPr>
          <p:sp>
            <p:nvSpPr>
              <p:cNvPr id="65858" name="Freeform 658"/>
              <p:cNvSpPr>
                <a:spLocks/>
              </p:cNvSpPr>
              <p:nvPr/>
            </p:nvSpPr>
            <p:spPr bwMode="auto">
              <a:xfrm>
                <a:off x="3820" y="1360"/>
                <a:ext cx="76" cy="69"/>
              </a:xfrm>
              <a:custGeom>
                <a:avLst/>
                <a:gdLst>
                  <a:gd name="T0" fmla="*/ 65 w 76"/>
                  <a:gd name="T1" fmla="*/ 0 h 69"/>
                  <a:gd name="T2" fmla="*/ 69 w 76"/>
                  <a:gd name="T3" fmla="*/ 6 h 69"/>
                  <a:gd name="T4" fmla="*/ 73 w 76"/>
                  <a:gd name="T5" fmla="*/ 13 h 69"/>
                  <a:gd name="T6" fmla="*/ 75 w 76"/>
                  <a:gd name="T7" fmla="*/ 21 h 69"/>
                  <a:gd name="T8" fmla="*/ 75 w 76"/>
                  <a:gd name="T9" fmla="*/ 28 h 69"/>
                  <a:gd name="T10" fmla="*/ 20 w 76"/>
                  <a:gd name="T11" fmla="*/ 68 h 69"/>
                  <a:gd name="T12" fmla="*/ 11 w 76"/>
                  <a:gd name="T13" fmla="*/ 59 h 69"/>
                  <a:gd name="T14" fmla="*/ 2 w 76"/>
                  <a:gd name="T15" fmla="*/ 39 h 69"/>
                  <a:gd name="T16" fmla="*/ 1 w 76"/>
                  <a:gd name="T17" fmla="*/ 25 h 69"/>
                  <a:gd name="T18" fmla="*/ 0 w 76"/>
                  <a:gd name="T19" fmla="*/ 10 h 69"/>
                  <a:gd name="T20" fmla="*/ 65 w 76"/>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9"/>
                  <a:gd name="T35" fmla="*/ 76 w 76"/>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grpSp>
            <p:nvGrpSpPr>
              <p:cNvPr id="65859" name="Group 659"/>
              <p:cNvGrpSpPr>
                <a:grpSpLocks/>
              </p:cNvGrpSpPr>
              <p:nvPr/>
            </p:nvGrpSpPr>
            <p:grpSpPr bwMode="auto">
              <a:xfrm>
                <a:off x="3807" y="1368"/>
                <a:ext cx="47" cy="62"/>
                <a:chOff x="3807" y="1368"/>
                <a:chExt cx="47" cy="62"/>
              </a:xfrm>
            </p:grpSpPr>
            <p:sp>
              <p:nvSpPr>
                <p:cNvPr id="65860" name="Freeform 660"/>
                <p:cNvSpPr>
                  <a:spLocks/>
                </p:cNvSpPr>
                <p:nvPr/>
              </p:nvSpPr>
              <p:spPr bwMode="auto">
                <a:xfrm>
                  <a:off x="3807" y="1368"/>
                  <a:ext cx="47" cy="62"/>
                </a:xfrm>
                <a:custGeom>
                  <a:avLst/>
                  <a:gdLst>
                    <a:gd name="T0" fmla="*/ 44 w 47"/>
                    <a:gd name="T1" fmla="*/ 24 h 62"/>
                    <a:gd name="T2" fmla="*/ 43 w 47"/>
                    <a:gd name="T3" fmla="*/ 19 h 62"/>
                    <a:gd name="T4" fmla="*/ 40 w 47"/>
                    <a:gd name="T5" fmla="*/ 15 h 62"/>
                    <a:gd name="T6" fmla="*/ 37 w 47"/>
                    <a:gd name="T7" fmla="*/ 10 h 62"/>
                    <a:gd name="T8" fmla="*/ 34 w 47"/>
                    <a:gd name="T9" fmla="*/ 7 h 62"/>
                    <a:gd name="T10" fmla="*/ 30 w 47"/>
                    <a:gd name="T11" fmla="*/ 4 h 62"/>
                    <a:gd name="T12" fmla="*/ 26 w 47"/>
                    <a:gd name="T13" fmla="*/ 2 h 62"/>
                    <a:gd name="T14" fmla="*/ 23 w 47"/>
                    <a:gd name="T15" fmla="*/ 0 h 62"/>
                    <a:gd name="T16" fmla="*/ 18 w 47"/>
                    <a:gd name="T17" fmla="*/ 0 h 62"/>
                    <a:gd name="T18" fmla="*/ 15 w 47"/>
                    <a:gd name="T19" fmla="*/ 1 h 62"/>
                    <a:gd name="T20" fmla="*/ 11 w 47"/>
                    <a:gd name="T21" fmla="*/ 2 h 62"/>
                    <a:gd name="T22" fmla="*/ 8 w 47"/>
                    <a:gd name="T23" fmla="*/ 5 h 62"/>
                    <a:gd name="T24" fmla="*/ 5 w 47"/>
                    <a:gd name="T25" fmla="*/ 8 h 62"/>
                    <a:gd name="T26" fmla="*/ 3 w 47"/>
                    <a:gd name="T27" fmla="*/ 12 h 62"/>
                    <a:gd name="T28" fmla="*/ 1 w 47"/>
                    <a:gd name="T29" fmla="*/ 16 h 62"/>
                    <a:gd name="T30" fmla="*/ 0 w 47"/>
                    <a:gd name="T31" fmla="*/ 21 h 62"/>
                    <a:gd name="T32" fmla="*/ 0 w 47"/>
                    <a:gd name="T33" fmla="*/ 26 h 62"/>
                    <a:gd name="T34" fmla="*/ 1 w 47"/>
                    <a:gd name="T35" fmla="*/ 31 h 62"/>
                    <a:gd name="T36" fmla="*/ 2 w 47"/>
                    <a:gd name="T37" fmla="*/ 37 h 62"/>
                    <a:gd name="T38" fmla="*/ 3 w 47"/>
                    <a:gd name="T39" fmla="*/ 42 h 62"/>
                    <a:gd name="T40" fmla="*/ 6 w 47"/>
                    <a:gd name="T41" fmla="*/ 46 h 62"/>
                    <a:gd name="T42" fmla="*/ 9 w 47"/>
                    <a:gd name="T43" fmla="*/ 51 h 62"/>
                    <a:gd name="T44" fmla="*/ 12 w 47"/>
                    <a:gd name="T45" fmla="*/ 54 h 62"/>
                    <a:gd name="T46" fmla="*/ 16 w 47"/>
                    <a:gd name="T47" fmla="*/ 57 h 62"/>
                    <a:gd name="T48" fmla="*/ 20 w 47"/>
                    <a:gd name="T49" fmla="*/ 59 h 62"/>
                    <a:gd name="T50" fmla="*/ 23 w 47"/>
                    <a:gd name="T51" fmla="*/ 61 h 62"/>
                    <a:gd name="T52" fmla="*/ 28 w 47"/>
                    <a:gd name="T53" fmla="*/ 61 h 62"/>
                    <a:gd name="T54" fmla="*/ 31 w 47"/>
                    <a:gd name="T55" fmla="*/ 60 h 62"/>
                    <a:gd name="T56" fmla="*/ 35 w 47"/>
                    <a:gd name="T57" fmla="*/ 59 h 62"/>
                    <a:gd name="T58" fmla="*/ 38 w 47"/>
                    <a:gd name="T59" fmla="*/ 56 h 62"/>
                    <a:gd name="T60" fmla="*/ 41 w 47"/>
                    <a:gd name="T61" fmla="*/ 53 h 62"/>
                    <a:gd name="T62" fmla="*/ 43 w 47"/>
                    <a:gd name="T63" fmla="*/ 49 h 62"/>
                    <a:gd name="T64" fmla="*/ 45 w 47"/>
                    <a:gd name="T65" fmla="*/ 45 h 62"/>
                    <a:gd name="T66" fmla="*/ 46 w 47"/>
                    <a:gd name="T67" fmla="*/ 40 h 62"/>
                    <a:gd name="T68" fmla="*/ 46 w 47"/>
                    <a:gd name="T69" fmla="*/ 35 h 62"/>
                    <a:gd name="T70" fmla="*/ 45 w 47"/>
                    <a:gd name="T71" fmla="*/ 30 h 62"/>
                    <a:gd name="T72" fmla="*/ 44 w 47"/>
                    <a:gd name="T73" fmla="*/ 24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62"/>
                    <a:gd name="T113" fmla="*/ 47 w 4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000000"/>
                    </a:gs>
                  </a:gsLst>
                  <a:lin ang="0" scaled="1"/>
                </a:gradFill>
                <a:ln w="12700" cap="rnd">
                  <a:noFill/>
                  <a:round/>
                  <a:headEnd/>
                  <a:tailEnd/>
                </a:ln>
              </p:spPr>
              <p:txBody>
                <a:bodyPr/>
                <a:lstStyle/>
                <a:p>
                  <a:endParaRPr lang="en-US"/>
                </a:p>
              </p:txBody>
            </p:sp>
            <p:sp>
              <p:nvSpPr>
                <p:cNvPr id="65861" name="Freeform 661"/>
                <p:cNvSpPr>
                  <a:spLocks/>
                </p:cNvSpPr>
                <p:nvPr/>
              </p:nvSpPr>
              <p:spPr bwMode="auto">
                <a:xfrm>
                  <a:off x="3807" y="1368"/>
                  <a:ext cx="47" cy="62"/>
                </a:xfrm>
                <a:custGeom>
                  <a:avLst/>
                  <a:gdLst>
                    <a:gd name="T0" fmla="*/ 44 w 47"/>
                    <a:gd name="T1" fmla="*/ 24 h 62"/>
                    <a:gd name="T2" fmla="*/ 43 w 47"/>
                    <a:gd name="T3" fmla="*/ 19 h 62"/>
                    <a:gd name="T4" fmla="*/ 40 w 47"/>
                    <a:gd name="T5" fmla="*/ 15 h 62"/>
                    <a:gd name="T6" fmla="*/ 37 w 47"/>
                    <a:gd name="T7" fmla="*/ 10 h 62"/>
                    <a:gd name="T8" fmla="*/ 34 w 47"/>
                    <a:gd name="T9" fmla="*/ 7 h 62"/>
                    <a:gd name="T10" fmla="*/ 30 w 47"/>
                    <a:gd name="T11" fmla="*/ 4 h 62"/>
                    <a:gd name="T12" fmla="*/ 26 w 47"/>
                    <a:gd name="T13" fmla="*/ 2 h 62"/>
                    <a:gd name="T14" fmla="*/ 23 w 47"/>
                    <a:gd name="T15" fmla="*/ 0 h 62"/>
                    <a:gd name="T16" fmla="*/ 19 w 47"/>
                    <a:gd name="T17" fmla="*/ 0 h 62"/>
                    <a:gd name="T18" fmla="*/ 15 w 47"/>
                    <a:gd name="T19" fmla="*/ 1 h 62"/>
                    <a:gd name="T20" fmla="*/ 11 w 47"/>
                    <a:gd name="T21" fmla="*/ 2 h 62"/>
                    <a:gd name="T22" fmla="*/ 8 w 47"/>
                    <a:gd name="T23" fmla="*/ 5 h 62"/>
                    <a:gd name="T24" fmla="*/ 5 w 47"/>
                    <a:gd name="T25" fmla="*/ 8 h 62"/>
                    <a:gd name="T26" fmla="*/ 3 w 47"/>
                    <a:gd name="T27" fmla="*/ 12 h 62"/>
                    <a:gd name="T28" fmla="*/ 1 w 47"/>
                    <a:gd name="T29" fmla="*/ 16 h 62"/>
                    <a:gd name="T30" fmla="*/ 0 w 47"/>
                    <a:gd name="T31" fmla="*/ 21 h 62"/>
                    <a:gd name="T32" fmla="*/ 0 w 47"/>
                    <a:gd name="T33" fmla="*/ 26 h 62"/>
                    <a:gd name="T34" fmla="*/ 1 w 47"/>
                    <a:gd name="T35" fmla="*/ 32 h 62"/>
                    <a:gd name="T36" fmla="*/ 2 w 47"/>
                    <a:gd name="T37" fmla="*/ 37 h 62"/>
                    <a:gd name="T38" fmla="*/ 3 w 47"/>
                    <a:gd name="T39" fmla="*/ 42 h 62"/>
                    <a:gd name="T40" fmla="*/ 6 w 47"/>
                    <a:gd name="T41" fmla="*/ 46 h 62"/>
                    <a:gd name="T42" fmla="*/ 9 w 47"/>
                    <a:gd name="T43" fmla="*/ 51 h 62"/>
                    <a:gd name="T44" fmla="*/ 12 w 47"/>
                    <a:gd name="T45" fmla="*/ 54 h 62"/>
                    <a:gd name="T46" fmla="*/ 16 w 47"/>
                    <a:gd name="T47" fmla="*/ 57 h 62"/>
                    <a:gd name="T48" fmla="*/ 20 w 47"/>
                    <a:gd name="T49" fmla="*/ 59 h 62"/>
                    <a:gd name="T50" fmla="*/ 23 w 47"/>
                    <a:gd name="T51" fmla="*/ 61 h 62"/>
                    <a:gd name="T52" fmla="*/ 27 w 47"/>
                    <a:gd name="T53" fmla="*/ 61 h 62"/>
                    <a:gd name="T54" fmla="*/ 31 w 47"/>
                    <a:gd name="T55" fmla="*/ 60 h 62"/>
                    <a:gd name="T56" fmla="*/ 35 w 47"/>
                    <a:gd name="T57" fmla="*/ 59 h 62"/>
                    <a:gd name="T58" fmla="*/ 38 w 47"/>
                    <a:gd name="T59" fmla="*/ 56 h 62"/>
                    <a:gd name="T60" fmla="*/ 41 w 47"/>
                    <a:gd name="T61" fmla="*/ 53 h 62"/>
                    <a:gd name="T62" fmla="*/ 43 w 47"/>
                    <a:gd name="T63" fmla="*/ 49 h 62"/>
                    <a:gd name="T64" fmla="*/ 45 w 47"/>
                    <a:gd name="T65" fmla="*/ 45 h 62"/>
                    <a:gd name="T66" fmla="*/ 46 w 47"/>
                    <a:gd name="T67" fmla="*/ 40 h 62"/>
                    <a:gd name="T68" fmla="*/ 46 w 47"/>
                    <a:gd name="T69" fmla="*/ 35 h 62"/>
                    <a:gd name="T70" fmla="*/ 45 w 47"/>
                    <a:gd name="T71" fmla="*/ 29 h 62"/>
                    <a:gd name="T72" fmla="*/ 44 w 47"/>
                    <a:gd name="T73" fmla="*/ 24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62"/>
                    <a:gd name="T113" fmla="*/ 47 w 4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sp>
          <p:nvSpPr>
            <p:cNvPr id="65830" name="Line 662"/>
            <p:cNvSpPr>
              <a:spLocks noChangeShapeType="1"/>
            </p:cNvSpPr>
            <p:nvPr/>
          </p:nvSpPr>
          <p:spPr bwMode="auto">
            <a:xfrm flipV="1">
              <a:off x="3921" y="1324"/>
              <a:ext cx="134" cy="52"/>
            </a:xfrm>
            <a:prstGeom prst="line">
              <a:avLst/>
            </a:prstGeom>
            <a:noFill/>
            <a:ln w="12700">
              <a:solidFill>
                <a:srgbClr val="000000"/>
              </a:solidFill>
              <a:round/>
              <a:headEnd/>
              <a:tailEnd/>
            </a:ln>
          </p:spPr>
          <p:txBody>
            <a:bodyPr wrap="none" anchor="ctr"/>
            <a:lstStyle/>
            <a:p>
              <a:endParaRPr lang="en-US"/>
            </a:p>
          </p:txBody>
        </p:sp>
        <p:sp>
          <p:nvSpPr>
            <p:cNvPr id="65831" name="Line 663"/>
            <p:cNvSpPr>
              <a:spLocks noChangeShapeType="1"/>
            </p:cNvSpPr>
            <p:nvPr/>
          </p:nvSpPr>
          <p:spPr bwMode="auto">
            <a:xfrm flipV="1">
              <a:off x="3854" y="1124"/>
              <a:ext cx="134" cy="52"/>
            </a:xfrm>
            <a:prstGeom prst="line">
              <a:avLst/>
            </a:prstGeom>
            <a:noFill/>
            <a:ln w="12700">
              <a:solidFill>
                <a:srgbClr val="000000"/>
              </a:solidFill>
              <a:round/>
              <a:headEnd/>
              <a:tailEnd/>
            </a:ln>
          </p:spPr>
          <p:txBody>
            <a:bodyPr wrap="none" anchor="ctr"/>
            <a:lstStyle/>
            <a:p>
              <a:endParaRPr lang="en-US"/>
            </a:p>
          </p:txBody>
        </p:sp>
        <p:grpSp>
          <p:nvGrpSpPr>
            <p:cNvPr id="65832" name="Group 664"/>
            <p:cNvGrpSpPr>
              <a:grpSpLocks/>
            </p:cNvGrpSpPr>
            <p:nvPr/>
          </p:nvGrpSpPr>
          <p:grpSpPr bwMode="auto">
            <a:xfrm>
              <a:off x="3913" y="965"/>
              <a:ext cx="310" cy="484"/>
              <a:chOff x="3913" y="965"/>
              <a:chExt cx="310" cy="484"/>
            </a:xfrm>
          </p:grpSpPr>
          <p:sp>
            <p:nvSpPr>
              <p:cNvPr id="65833" name="Freeform 665"/>
              <p:cNvSpPr>
                <a:spLocks/>
              </p:cNvSpPr>
              <p:nvPr/>
            </p:nvSpPr>
            <p:spPr bwMode="auto">
              <a:xfrm>
                <a:off x="3913" y="965"/>
                <a:ext cx="310" cy="484"/>
              </a:xfrm>
              <a:custGeom>
                <a:avLst/>
                <a:gdLst>
                  <a:gd name="T0" fmla="*/ 0 w 310"/>
                  <a:gd name="T1" fmla="*/ 60 h 484"/>
                  <a:gd name="T2" fmla="*/ 144 w 310"/>
                  <a:gd name="T3" fmla="*/ 483 h 484"/>
                  <a:gd name="T4" fmla="*/ 309 w 310"/>
                  <a:gd name="T5" fmla="*/ 435 h 484"/>
                  <a:gd name="T6" fmla="*/ 159 w 310"/>
                  <a:gd name="T7" fmla="*/ 0 h 484"/>
                  <a:gd name="T8" fmla="*/ 0 w 310"/>
                  <a:gd name="T9" fmla="*/ 60 h 484"/>
                  <a:gd name="T10" fmla="*/ 0 60000 65536"/>
                  <a:gd name="T11" fmla="*/ 0 60000 65536"/>
                  <a:gd name="T12" fmla="*/ 0 60000 65536"/>
                  <a:gd name="T13" fmla="*/ 0 60000 65536"/>
                  <a:gd name="T14" fmla="*/ 0 60000 65536"/>
                  <a:gd name="T15" fmla="*/ 0 w 310"/>
                  <a:gd name="T16" fmla="*/ 0 h 484"/>
                  <a:gd name="T17" fmla="*/ 310 w 310"/>
                  <a:gd name="T18" fmla="*/ 484 h 484"/>
                </a:gdLst>
                <a:ahLst/>
                <a:cxnLst>
                  <a:cxn ang="T10">
                    <a:pos x="T0" y="T1"/>
                  </a:cxn>
                  <a:cxn ang="T11">
                    <a:pos x="T2" y="T3"/>
                  </a:cxn>
                  <a:cxn ang="T12">
                    <a:pos x="T4" y="T5"/>
                  </a:cxn>
                  <a:cxn ang="T13">
                    <a:pos x="T6" y="T7"/>
                  </a:cxn>
                  <a:cxn ang="T14">
                    <a:pos x="T8" y="T9"/>
                  </a:cxn>
                </a:cxnLst>
                <a:rect l="T15" t="T16" r="T17" b="T18"/>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5834" name="Freeform 666"/>
              <p:cNvSpPr>
                <a:spLocks/>
              </p:cNvSpPr>
              <p:nvPr/>
            </p:nvSpPr>
            <p:spPr bwMode="auto">
              <a:xfrm>
                <a:off x="3972" y="1142"/>
                <a:ext cx="166" cy="83"/>
              </a:xfrm>
              <a:custGeom>
                <a:avLst/>
                <a:gdLst>
                  <a:gd name="T0" fmla="*/ 0 w 166"/>
                  <a:gd name="T1" fmla="*/ 58 h 83"/>
                  <a:gd name="T2" fmla="*/ 158 w 166"/>
                  <a:gd name="T3" fmla="*/ 0 h 83"/>
                  <a:gd name="T4" fmla="*/ 165 w 166"/>
                  <a:gd name="T5" fmla="*/ 23 h 83"/>
                  <a:gd name="T6" fmla="*/ 8 w 166"/>
                  <a:gd name="T7" fmla="*/ 82 h 83"/>
                  <a:gd name="T8" fmla="*/ 0 w 166"/>
                  <a:gd name="T9" fmla="*/ 58 h 83"/>
                  <a:gd name="T10" fmla="*/ 0 60000 65536"/>
                  <a:gd name="T11" fmla="*/ 0 60000 65536"/>
                  <a:gd name="T12" fmla="*/ 0 60000 65536"/>
                  <a:gd name="T13" fmla="*/ 0 60000 65536"/>
                  <a:gd name="T14" fmla="*/ 0 60000 65536"/>
                  <a:gd name="T15" fmla="*/ 0 w 166"/>
                  <a:gd name="T16" fmla="*/ 0 h 83"/>
                  <a:gd name="T17" fmla="*/ 166 w 166"/>
                  <a:gd name="T18" fmla="*/ 83 h 83"/>
                </a:gdLst>
                <a:ahLst/>
                <a:cxnLst>
                  <a:cxn ang="T10">
                    <a:pos x="T0" y="T1"/>
                  </a:cxn>
                  <a:cxn ang="T11">
                    <a:pos x="T2" y="T3"/>
                  </a:cxn>
                  <a:cxn ang="T12">
                    <a:pos x="T4" y="T5"/>
                  </a:cxn>
                  <a:cxn ang="T13">
                    <a:pos x="T6" y="T7"/>
                  </a:cxn>
                  <a:cxn ang="T14">
                    <a:pos x="T8" y="T9"/>
                  </a:cxn>
                </a:cxnLst>
                <a:rect l="T15" t="T16" r="T17" b="T18"/>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5835" name="Group 667"/>
              <p:cNvGrpSpPr>
                <a:grpSpLocks/>
              </p:cNvGrpSpPr>
              <p:nvPr/>
            </p:nvGrpSpPr>
            <p:grpSpPr bwMode="auto">
              <a:xfrm>
                <a:off x="3933" y="1168"/>
                <a:ext cx="216" cy="97"/>
                <a:chOff x="3933" y="1168"/>
                <a:chExt cx="216" cy="97"/>
              </a:xfrm>
            </p:grpSpPr>
            <p:sp>
              <p:nvSpPr>
                <p:cNvPr id="65856" name="Freeform 668"/>
                <p:cNvSpPr>
                  <a:spLocks/>
                </p:cNvSpPr>
                <p:nvPr/>
              </p:nvSpPr>
              <p:spPr bwMode="auto">
                <a:xfrm>
                  <a:off x="3933" y="1168"/>
                  <a:ext cx="214" cy="96"/>
                </a:xfrm>
                <a:custGeom>
                  <a:avLst/>
                  <a:gdLst>
                    <a:gd name="T0" fmla="*/ 0 w 214"/>
                    <a:gd name="T1" fmla="*/ 77 h 96"/>
                    <a:gd name="T2" fmla="*/ 207 w 214"/>
                    <a:gd name="T3" fmla="*/ 0 h 96"/>
                    <a:gd name="T4" fmla="*/ 211 w 214"/>
                    <a:gd name="T5" fmla="*/ 10 h 96"/>
                    <a:gd name="T6" fmla="*/ 213 w 214"/>
                    <a:gd name="T7" fmla="*/ 21 h 96"/>
                    <a:gd name="T8" fmla="*/ 7 w 214"/>
                    <a:gd name="T9" fmla="*/ 95 h 96"/>
                    <a:gd name="T10" fmla="*/ 0 w 214"/>
                    <a:gd name="T11" fmla="*/ 86 h 96"/>
                    <a:gd name="T12" fmla="*/ 0 w 214"/>
                    <a:gd name="T13" fmla="*/ 77 h 96"/>
                    <a:gd name="T14" fmla="*/ 0 60000 65536"/>
                    <a:gd name="T15" fmla="*/ 0 60000 65536"/>
                    <a:gd name="T16" fmla="*/ 0 60000 65536"/>
                    <a:gd name="T17" fmla="*/ 0 60000 65536"/>
                    <a:gd name="T18" fmla="*/ 0 60000 65536"/>
                    <a:gd name="T19" fmla="*/ 0 60000 65536"/>
                    <a:gd name="T20" fmla="*/ 0 60000 65536"/>
                    <a:gd name="T21" fmla="*/ 0 w 214"/>
                    <a:gd name="T22" fmla="*/ 0 h 96"/>
                    <a:gd name="T23" fmla="*/ 214 w 21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96">
                      <a:moveTo>
                        <a:pt x="0" y="77"/>
                      </a:moveTo>
                      <a:lnTo>
                        <a:pt x="207" y="0"/>
                      </a:lnTo>
                      <a:lnTo>
                        <a:pt x="211" y="10"/>
                      </a:lnTo>
                      <a:lnTo>
                        <a:pt x="213" y="21"/>
                      </a:lnTo>
                      <a:lnTo>
                        <a:pt x="7" y="95"/>
                      </a:lnTo>
                      <a:lnTo>
                        <a:pt x="0" y="86"/>
                      </a:lnTo>
                      <a:lnTo>
                        <a:pt x="0" y="77"/>
                      </a:lnTo>
                    </a:path>
                  </a:pathLst>
                </a:custGeom>
                <a:gradFill rotWithShape="0">
                  <a:gsLst>
                    <a:gs pos="0">
                      <a:srgbClr val="F6F9FF"/>
                    </a:gs>
                    <a:gs pos="100000">
                      <a:srgbClr val="A2C1FE"/>
                    </a:gs>
                  </a:gsLst>
                  <a:lin ang="5400000" scaled="1"/>
                </a:gradFill>
                <a:ln w="12700" cap="rnd">
                  <a:noFill/>
                  <a:round/>
                  <a:headEnd/>
                  <a:tailEnd/>
                </a:ln>
              </p:spPr>
              <p:txBody>
                <a:bodyPr/>
                <a:lstStyle/>
                <a:p>
                  <a:endParaRPr lang="en-US"/>
                </a:p>
              </p:txBody>
            </p:sp>
            <p:sp>
              <p:nvSpPr>
                <p:cNvPr id="65857" name="Freeform 669"/>
                <p:cNvSpPr>
                  <a:spLocks/>
                </p:cNvSpPr>
                <p:nvPr/>
              </p:nvSpPr>
              <p:spPr bwMode="auto">
                <a:xfrm>
                  <a:off x="3933" y="1168"/>
                  <a:ext cx="216" cy="97"/>
                </a:xfrm>
                <a:custGeom>
                  <a:avLst/>
                  <a:gdLst>
                    <a:gd name="T0" fmla="*/ 0 w 216"/>
                    <a:gd name="T1" fmla="*/ 78 h 97"/>
                    <a:gd name="T2" fmla="*/ 209 w 216"/>
                    <a:gd name="T3" fmla="*/ 0 h 97"/>
                    <a:gd name="T4" fmla="*/ 213 w 216"/>
                    <a:gd name="T5" fmla="*/ 10 h 97"/>
                    <a:gd name="T6" fmla="*/ 215 w 216"/>
                    <a:gd name="T7" fmla="*/ 21 h 97"/>
                    <a:gd name="T8" fmla="*/ 7 w 216"/>
                    <a:gd name="T9" fmla="*/ 96 h 97"/>
                    <a:gd name="T10" fmla="*/ 0 w 216"/>
                    <a:gd name="T11" fmla="*/ 87 h 97"/>
                    <a:gd name="T12" fmla="*/ 0 w 216"/>
                    <a:gd name="T13" fmla="*/ 78 h 97"/>
                    <a:gd name="T14" fmla="*/ 0 60000 65536"/>
                    <a:gd name="T15" fmla="*/ 0 60000 65536"/>
                    <a:gd name="T16" fmla="*/ 0 60000 65536"/>
                    <a:gd name="T17" fmla="*/ 0 60000 65536"/>
                    <a:gd name="T18" fmla="*/ 0 60000 65536"/>
                    <a:gd name="T19" fmla="*/ 0 60000 65536"/>
                    <a:gd name="T20" fmla="*/ 0 60000 65536"/>
                    <a:gd name="T21" fmla="*/ 0 w 216"/>
                    <a:gd name="T22" fmla="*/ 0 h 97"/>
                    <a:gd name="T23" fmla="*/ 216 w 216"/>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5836" name="Freeform 670"/>
              <p:cNvSpPr>
                <a:spLocks/>
              </p:cNvSpPr>
              <p:nvPr/>
            </p:nvSpPr>
            <p:spPr bwMode="auto">
              <a:xfrm>
                <a:off x="3989" y="1190"/>
                <a:ext cx="168" cy="84"/>
              </a:xfrm>
              <a:custGeom>
                <a:avLst/>
                <a:gdLst>
                  <a:gd name="T0" fmla="*/ 0 w 168"/>
                  <a:gd name="T1" fmla="*/ 59 h 84"/>
                  <a:gd name="T2" fmla="*/ 159 w 168"/>
                  <a:gd name="T3" fmla="*/ 0 h 84"/>
                  <a:gd name="T4" fmla="*/ 167 w 168"/>
                  <a:gd name="T5" fmla="*/ 26 h 84"/>
                  <a:gd name="T6" fmla="*/ 8 w 168"/>
                  <a:gd name="T7" fmla="*/ 83 h 84"/>
                  <a:gd name="T8" fmla="*/ 0 w 168"/>
                  <a:gd name="T9" fmla="*/ 59 h 84"/>
                  <a:gd name="T10" fmla="*/ 0 60000 65536"/>
                  <a:gd name="T11" fmla="*/ 0 60000 65536"/>
                  <a:gd name="T12" fmla="*/ 0 60000 65536"/>
                  <a:gd name="T13" fmla="*/ 0 60000 65536"/>
                  <a:gd name="T14" fmla="*/ 0 60000 65536"/>
                  <a:gd name="T15" fmla="*/ 0 w 168"/>
                  <a:gd name="T16" fmla="*/ 0 h 84"/>
                  <a:gd name="T17" fmla="*/ 168 w 168"/>
                  <a:gd name="T18" fmla="*/ 84 h 84"/>
                </a:gdLst>
                <a:ahLst/>
                <a:cxnLst>
                  <a:cxn ang="T10">
                    <a:pos x="T0" y="T1"/>
                  </a:cxn>
                  <a:cxn ang="T11">
                    <a:pos x="T2" y="T3"/>
                  </a:cxn>
                  <a:cxn ang="T12">
                    <a:pos x="T4" y="T5"/>
                  </a:cxn>
                  <a:cxn ang="T13">
                    <a:pos x="T6" y="T7"/>
                  </a:cxn>
                  <a:cxn ang="T14">
                    <a:pos x="T8" y="T9"/>
                  </a:cxn>
                </a:cxnLst>
                <a:rect l="T15" t="T16" r="T17" b="T18"/>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5837" name="Group 671"/>
              <p:cNvGrpSpPr>
                <a:grpSpLocks/>
              </p:cNvGrpSpPr>
              <p:nvPr/>
            </p:nvGrpSpPr>
            <p:grpSpPr bwMode="auto">
              <a:xfrm>
                <a:off x="3946" y="1063"/>
                <a:ext cx="164" cy="72"/>
                <a:chOff x="3946" y="1063"/>
                <a:chExt cx="164" cy="72"/>
              </a:xfrm>
            </p:grpSpPr>
            <p:sp>
              <p:nvSpPr>
                <p:cNvPr id="65851" name="Freeform 672"/>
                <p:cNvSpPr>
                  <a:spLocks/>
                </p:cNvSpPr>
                <p:nvPr/>
              </p:nvSpPr>
              <p:spPr bwMode="auto">
                <a:xfrm>
                  <a:off x="3946" y="1063"/>
                  <a:ext cx="164" cy="72"/>
                </a:xfrm>
                <a:custGeom>
                  <a:avLst/>
                  <a:gdLst>
                    <a:gd name="T0" fmla="*/ 0 w 164"/>
                    <a:gd name="T1" fmla="*/ 59 h 72"/>
                    <a:gd name="T2" fmla="*/ 4 w 164"/>
                    <a:gd name="T3" fmla="*/ 71 h 72"/>
                    <a:gd name="T4" fmla="*/ 163 w 164"/>
                    <a:gd name="T5" fmla="*/ 11 h 72"/>
                    <a:gd name="T6" fmla="*/ 160 w 164"/>
                    <a:gd name="T7" fmla="*/ 0 h 72"/>
                    <a:gd name="T8" fmla="*/ 0 w 164"/>
                    <a:gd name="T9" fmla="*/ 59 h 72"/>
                    <a:gd name="T10" fmla="*/ 0 60000 65536"/>
                    <a:gd name="T11" fmla="*/ 0 60000 65536"/>
                    <a:gd name="T12" fmla="*/ 0 60000 65536"/>
                    <a:gd name="T13" fmla="*/ 0 60000 65536"/>
                    <a:gd name="T14" fmla="*/ 0 60000 65536"/>
                    <a:gd name="T15" fmla="*/ 0 w 164"/>
                    <a:gd name="T16" fmla="*/ 0 h 72"/>
                    <a:gd name="T17" fmla="*/ 164 w 164"/>
                    <a:gd name="T18" fmla="*/ 72 h 72"/>
                  </a:gdLst>
                  <a:ahLst/>
                  <a:cxnLst>
                    <a:cxn ang="T10">
                      <a:pos x="T0" y="T1"/>
                    </a:cxn>
                    <a:cxn ang="T11">
                      <a:pos x="T2" y="T3"/>
                    </a:cxn>
                    <a:cxn ang="T12">
                      <a:pos x="T4" y="T5"/>
                    </a:cxn>
                    <a:cxn ang="T13">
                      <a:pos x="T6" y="T7"/>
                    </a:cxn>
                    <a:cxn ang="T14">
                      <a:pos x="T8" y="T9"/>
                    </a:cxn>
                  </a:cxnLst>
                  <a:rect l="T15" t="T16" r="T17" b="T18"/>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5852" name="Line 673"/>
                <p:cNvSpPr>
                  <a:spLocks noChangeShapeType="1"/>
                </p:cNvSpPr>
                <p:nvPr/>
              </p:nvSpPr>
              <p:spPr bwMode="auto">
                <a:xfrm>
                  <a:off x="3956" y="1120"/>
                  <a:ext cx="7" cy="13"/>
                </a:xfrm>
                <a:prstGeom prst="line">
                  <a:avLst/>
                </a:prstGeom>
                <a:noFill/>
                <a:ln w="12700">
                  <a:solidFill>
                    <a:srgbClr val="FFFFFF"/>
                  </a:solidFill>
                  <a:round/>
                  <a:headEnd/>
                  <a:tailEnd/>
                </a:ln>
              </p:spPr>
              <p:txBody>
                <a:bodyPr wrap="none" anchor="ctr"/>
                <a:lstStyle/>
                <a:p>
                  <a:endParaRPr lang="en-US"/>
                </a:p>
              </p:txBody>
            </p:sp>
            <p:sp>
              <p:nvSpPr>
                <p:cNvPr id="65853" name="Line 674"/>
                <p:cNvSpPr>
                  <a:spLocks noChangeShapeType="1"/>
                </p:cNvSpPr>
                <p:nvPr/>
              </p:nvSpPr>
              <p:spPr bwMode="auto">
                <a:xfrm>
                  <a:off x="3996" y="1103"/>
                  <a:ext cx="7" cy="15"/>
                </a:xfrm>
                <a:prstGeom prst="line">
                  <a:avLst/>
                </a:prstGeom>
                <a:noFill/>
                <a:ln w="12700">
                  <a:solidFill>
                    <a:srgbClr val="FFFFFF"/>
                  </a:solidFill>
                  <a:round/>
                  <a:headEnd/>
                  <a:tailEnd/>
                </a:ln>
              </p:spPr>
              <p:txBody>
                <a:bodyPr wrap="none" anchor="ctr"/>
                <a:lstStyle/>
                <a:p>
                  <a:endParaRPr lang="en-US"/>
                </a:p>
              </p:txBody>
            </p:sp>
            <p:sp>
              <p:nvSpPr>
                <p:cNvPr id="65854" name="Line 675"/>
                <p:cNvSpPr>
                  <a:spLocks noChangeShapeType="1"/>
                </p:cNvSpPr>
                <p:nvPr/>
              </p:nvSpPr>
              <p:spPr bwMode="auto">
                <a:xfrm>
                  <a:off x="4045" y="1085"/>
                  <a:ext cx="7" cy="14"/>
                </a:xfrm>
                <a:prstGeom prst="line">
                  <a:avLst/>
                </a:prstGeom>
                <a:noFill/>
                <a:ln w="12700">
                  <a:solidFill>
                    <a:srgbClr val="FFFFFF"/>
                  </a:solidFill>
                  <a:round/>
                  <a:headEnd/>
                  <a:tailEnd/>
                </a:ln>
              </p:spPr>
              <p:txBody>
                <a:bodyPr wrap="none" anchor="ctr"/>
                <a:lstStyle/>
                <a:p>
                  <a:endParaRPr lang="en-US"/>
                </a:p>
              </p:txBody>
            </p:sp>
            <p:sp>
              <p:nvSpPr>
                <p:cNvPr id="65855" name="Line 676"/>
                <p:cNvSpPr>
                  <a:spLocks noChangeShapeType="1"/>
                </p:cNvSpPr>
                <p:nvPr/>
              </p:nvSpPr>
              <p:spPr bwMode="auto">
                <a:xfrm>
                  <a:off x="4096" y="1067"/>
                  <a:ext cx="0" cy="16"/>
                </a:xfrm>
                <a:prstGeom prst="line">
                  <a:avLst/>
                </a:prstGeom>
                <a:noFill/>
                <a:ln w="12700">
                  <a:solidFill>
                    <a:srgbClr val="FFFFFF"/>
                  </a:solidFill>
                  <a:round/>
                  <a:headEnd/>
                  <a:tailEnd/>
                </a:ln>
              </p:spPr>
              <p:txBody>
                <a:bodyPr wrap="none" anchor="ctr"/>
                <a:lstStyle/>
                <a:p>
                  <a:endParaRPr lang="en-US"/>
                </a:p>
              </p:txBody>
            </p:sp>
          </p:grpSp>
          <p:grpSp>
            <p:nvGrpSpPr>
              <p:cNvPr id="65838" name="Group 677"/>
              <p:cNvGrpSpPr>
                <a:grpSpLocks/>
              </p:cNvGrpSpPr>
              <p:nvPr/>
            </p:nvGrpSpPr>
            <p:grpSpPr bwMode="auto">
              <a:xfrm>
                <a:off x="4024" y="1288"/>
                <a:ext cx="164" cy="73"/>
                <a:chOff x="4024" y="1288"/>
                <a:chExt cx="164" cy="73"/>
              </a:xfrm>
            </p:grpSpPr>
            <p:sp>
              <p:nvSpPr>
                <p:cNvPr id="65846" name="Freeform 678"/>
                <p:cNvSpPr>
                  <a:spLocks/>
                </p:cNvSpPr>
                <p:nvPr/>
              </p:nvSpPr>
              <p:spPr bwMode="auto">
                <a:xfrm>
                  <a:off x="4024" y="1288"/>
                  <a:ext cx="164" cy="73"/>
                </a:xfrm>
                <a:custGeom>
                  <a:avLst/>
                  <a:gdLst>
                    <a:gd name="T0" fmla="*/ 0 w 164"/>
                    <a:gd name="T1" fmla="*/ 60 h 73"/>
                    <a:gd name="T2" fmla="*/ 4 w 164"/>
                    <a:gd name="T3" fmla="*/ 72 h 73"/>
                    <a:gd name="T4" fmla="*/ 163 w 164"/>
                    <a:gd name="T5" fmla="*/ 11 h 73"/>
                    <a:gd name="T6" fmla="*/ 160 w 164"/>
                    <a:gd name="T7" fmla="*/ 0 h 73"/>
                    <a:gd name="T8" fmla="*/ 0 w 164"/>
                    <a:gd name="T9" fmla="*/ 60 h 73"/>
                    <a:gd name="T10" fmla="*/ 0 60000 65536"/>
                    <a:gd name="T11" fmla="*/ 0 60000 65536"/>
                    <a:gd name="T12" fmla="*/ 0 60000 65536"/>
                    <a:gd name="T13" fmla="*/ 0 60000 65536"/>
                    <a:gd name="T14" fmla="*/ 0 60000 65536"/>
                    <a:gd name="T15" fmla="*/ 0 w 164"/>
                    <a:gd name="T16" fmla="*/ 0 h 73"/>
                    <a:gd name="T17" fmla="*/ 164 w 164"/>
                    <a:gd name="T18" fmla="*/ 73 h 73"/>
                  </a:gdLst>
                  <a:ahLst/>
                  <a:cxnLst>
                    <a:cxn ang="T10">
                      <a:pos x="T0" y="T1"/>
                    </a:cxn>
                    <a:cxn ang="T11">
                      <a:pos x="T2" y="T3"/>
                    </a:cxn>
                    <a:cxn ang="T12">
                      <a:pos x="T4" y="T5"/>
                    </a:cxn>
                    <a:cxn ang="T13">
                      <a:pos x="T6" y="T7"/>
                    </a:cxn>
                    <a:cxn ang="T14">
                      <a:pos x="T8" y="T9"/>
                    </a:cxn>
                  </a:cxnLst>
                  <a:rect l="T15" t="T16" r="T17" b="T18"/>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5847" name="Line 679"/>
                <p:cNvSpPr>
                  <a:spLocks noChangeShapeType="1"/>
                </p:cNvSpPr>
                <p:nvPr/>
              </p:nvSpPr>
              <p:spPr bwMode="auto">
                <a:xfrm>
                  <a:off x="4034" y="1345"/>
                  <a:ext cx="7" cy="14"/>
                </a:xfrm>
                <a:prstGeom prst="line">
                  <a:avLst/>
                </a:prstGeom>
                <a:noFill/>
                <a:ln w="12700">
                  <a:solidFill>
                    <a:srgbClr val="FFFFFF"/>
                  </a:solidFill>
                  <a:round/>
                  <a:headEnd/>
                  <a:tailEnd/>
                </a:ln>
              </p:spPr>
              <p:txBody>
                <a:bodyPr wrap="none" anchor="ctr"/>
                <a:lstStyle/>
                <a:p>
                  <a:endParaRPr lang="en-US"/>
                </a:p>
              </p:txBody>
            </p:sp>
            <p:sp>
              <p:nvSpPr>
                <p:cNvPr id="65848" name="Line 680"/>
                <p:cNvSpPr>
                  <a:spLocks noChangeShapeType="1"/>
                </p:cNvSpPr>
                <p:nvPr/>
              </p:nvSpPr>
              <p:spPr bwMode="auto">
                <a:xfrm>
                  <a:off x="4074" y="1329"/>
                  <a:ext cx="6" cy="14"/>
                </a:xfrm>
                <a:prstGeom prst="line">
                  <a:avLst/>
                </a:prstGeom>
                <a:noFill/>
                <a:ln w="12700">
                  <a:solidFill>
                    <a:srgbClr val="FFFFFF"/>
                  </a:solidFill>
                  <a:round/>
                  <a:headEnd/>
                  <a:tailEnd/>
                </a:ln>
              </p:spPr>
              <p:txBody>
                <a:bodyPr wrap="none" anchor="ctr"/>
                <a:lstStyle/>
                <a:p>
                  <a:endParaRPr lang="en-US"/>
                </a:p>
              </p:txBody>
            </p:sp>
            <p:sp>
              <p:nvSpPr>
                <p:cNvPr id="65849" name="Line 681"/>
                <p:cNvSpPr>
                  <a:spLocks noChangeShapeType="1"/>
                </p:cNvSpPr>
                <p:nvPr/>
              </p:nvSpPr>
              <p:spPr bwMode="auto">
                <a:xfrm>
                  <a:off x="4124" y="1310"/>
                  <a:ext cx="6" cy="14"/>
                </a:xfrm>
                <a:prstGeom prst="line">
                  <a:avLst/>
                </a:prstGeom>
                <a:noFill/>
                <a:ln w="12700">
                  <a:solidFill>
                    <a:srgbClr val="FFFFFF"/>
                  </a:solidFill>
                  <a:round/>
                  <a:headEnd/>
                  <a:tailEnd/>
                </a:ln>
              </p:spPr>
              <p:txBody>
                <a:bodyPr wrap="none" anchor="ctr"/>
                <a:lstStyle/>
                <a:p>
                  <a:endParaRPr lang="en-US"/>
                </a:p>
              </p:txBody>
            </p:sp>
            <p:sp>
              <p:nvSpPr>
                <p:cNvPr id="65850" name="Line 682"/>
                <p:cNvSpPr>
                  <a:spLocks noChangeShapeType="1"/>
                </p:cNvSpPr>
                <p:nvPr/>
              </p:nvSpPr>
              <p:spPr bwMode="auto">
                <a:xfrm>
                  <a:off x="4170" y="1292"/>
                  <a:ext cx="7" cy="16"/>
                </a:xfrm>
                <a:prstGeom prst="line">
                  <a:avLst/>
                </a:prstGeom>
                <a:noFill/>
                <a:ln w="12700">
                  <a:solidFill>
                    <a:srgbClr val="FFFFFF"/>
                  </a:solidFill>
                  <a:round/>
                  <a:headEnd/>
                  <a:tailEnd/>
                </a:ln>
              </p:spPr>
              <p:txBody>
                <a:bodyPr wrap="none" anchor="ctr"/>
                <a:lstStyle/>
                <a:p>
                  <a:endParaRPr lang="en-US"/>
                </a:p>
              </p:txBody>
            </p:sp>
          </p:grpSp>
          <p:sp>
            <p:nvSpPr>
              <p:cNvPr id="65839" name="Freeform 683"/>
              <p:cNvSpPr>
                <a:spLocks/>
              </p:cNvSpPr>
              <p:nvPr/>
            </p:nvSpPr>
            <p:spPr bwMode="auto">
              <a:xfrm>
                <a:off x="3917" y="969"/>
                <a:ext cx="187" cy="153"/>
              </a:xfrm>
              <a:custGeom>
                <a:avLst/>
                <a:gdLst>
                  <a:gd name="T0" fmla="*/ 0 w 187"/>
                  <a:gd name="T1" fmla="*/ 58 h 153"/>
                  <a:gd name="T2" fmla="*/ 154 w 187"/>
                  <a:gd name="T3" fmla="*/ 0 h 153"/>
                  <a:gd name="T4" fmla="*/ 186 w 187"/>
                  <a:gd name="T5" fmla="*/ 93 h 153"/>
                  <a:gd name="T6" fmla="*/ 32 w 187"/>
                  <a:gd name="T7" fmla="*/ 152 h 153"/>
                  <a:gd name="T8" fmla="*/ 0 w 187"/>
                  <a:gd name="T9" fmla="*/ 58 h 153"/>
                  <a:gd name="T10" fmla="*/ 0 60000 65536"/>
                  <a:gd name="T11" fmla="*/ 0 60000 65536"/>
                  <a:gd name="T12" fmla="*/ 0 60000 65536"/>
                  <a:gd name="T13" fmla="*/ 0 60000 65536"/>
                  <a:gd name="T14" fmla="*/ 0 60000 65536"/>
                  <a:gd name="T15" fmla="*/ 0 w 187"/>
                  <a:gd name="T16" fmla="*/ 0 h 153"/>
                  <a:gd name="T17" fmla="*/ 187 w 187"/>
                  <a:gd name="T18" fmla="*/ 153 h 153"/>
                </a:gdLst>
                <a:ahLst/>
                <a:cxnLst>
                  <a:cxn ang="T10">
                    <a:pos x="T0" y="T1"/>
                  </a:cxn>
                  <a:cxn ang="T11">
                    <a:pos x="T2" y="T3"/>
                  </a:cxn>
                  <a:cxn ang="T12">
                    <a:pos x="T4" y="T5"/>
                  </a:cxn>
                  <a:cxn ang="T13">
                    <a:pos x="T6" y="T7"/>
                  </a:cxn>
                  <a:cxn ang="T14">
                    <a:pos x="T8" y="T9"/>
                  </a:cxn>
                </a:cxnLst>
                <a:rect l="T15" t="T16" r="T17" b="T18"/>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5840" name="Freeform 684"/>
              <p:cNvSpPr>
                <a:spLocks/>
              </p:cNvSpPr>
              <p:nvPr/>
            </p:nvSpPr>
            <p:spPr bwMode="auto">
              <a:xfrm>
                <a:off x="4029" y="1304"/>
                <a:ext cx="189" cy="141"/>
              </a:xfrm>
              <a:custGeom>
                <a:avLst/>
                <a:gdLst>
                  <a:gd name="T0" fmla="*/ 0 w 189"/>
                  <a:gd name="T1" fmla="*/ 56 h 141"/>
                  <a:gd name="T2" fmla="*/ 156 w 189"/>
                  <a:gd name="T3" fmla="*/ 0 h 141"/>
                  <a:gd name="T4" fmla="*/ 188 w 189"/>
                  <a:gd name="T5" fmla="*/ 93 h 141"/>
                  <a:gd name="T6" fmla="*/ 29 w 189"/>
                  <a:gd name="T7" fmla="*/ 140 h 141"/>
                  <a:gd name="T8" fmla="*/ 0 w 189"/>
                  <a:gd name="T9" fmla="*/ 56 h 141"/>
                  <a:gd name="T10" fmla="*/ 0 60000 65536"/>
                  <a:gd name="T11" fmla="*/ 0 60000 65536"/>
                  <a:gd name="T12" fmla="*/ 0 60000 65536"/>
                  <a:gd name="T13" fmla="*/ 0 60000 65536"/>
                  <a:gd name="T14" fmla="*/ 0 60000 65536"/>
                  <a:gd name="T15" fmla="*/ 0 w 189"/>
                  <a:gd name="T16" fmla="*/ 0 h 141"/>
                  <a:gd name="T17" fmla="*/ 189 w 189"/>
                  <a:gd name="T18" fmla="*/ 141 h 141"/>
                </a:gdLst>
                <a:ahLst/>
                <a:cxnLst>
                  <a:cxn ang="T10">
                    <a:pos x="T0" y="T1"/>
                  </a:cxn>
                  <a:cxn ang="T11">
                    <a:pos x="T2" y="T3"/>
                  </a:cxn>
                  <a:cxn ang="T12">
                    <a:pos x="T4" y="T5"/>
                  </a:cxn>
                  <a:cxn ang="T13">
                    <a:pos x="T6" y="T7"/>
                  </a:cxn>
                  <a:cxn ang="T14">
                    <a:pos x="T8" y="T9"/>
                  </a:cxn>
                </a:cxnLst>
                <a:rect l="T15" t="T16" r="T17" b="T18"/>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5841" name="Freeform 685"/>
              <p:cNvSpPr>
                <a:spLocks/>
              </p:cNvSpPr>
              <p:nvPr/>
            </p:nvSpPr>
            <p:spPr bwMode="auto">
              <a:xfrm>
                <a:off x="3952" y="1077"/>
                <a:ext cx="167" cy="84"/>
              </a:xfrm>
              <a:custGeom>
                <a:avLst/>
                <a:gdLst>
                  <a:gd name="T0" fmla="*/ 0 w 167"/>
                  <a:gd name="T1" fmla="*/ 59 h 84"/>
                  <a:gd name="T2" fmla="*/ 158 w 167"/>
                  <a:gd name="T3" fmla="*/ 0 h 84"/>
                  <a:gd name="T4" fmla="*/ 166 w 167"/>
                  <a:gd name="T5" fmla="*/ 26 h 84"/>
                  <a:gd name="T6" fmla="*/ 7 w 167"/>
                  <a:gd name="T7" fmla="*/ 83 h 84"/>
                  <a:gd name="T8" fmla="*/ 0 w 167"/>
                  <a:gd name="T9" fmla="*/ 59 h 84"/>
                  <a:gd name="T10" fmla="*/ 0 60000 65536"/>
                  <a:gd name="T11" fmla="*/ 0 60000 65536"/>
                  <a:gd name="T12" fmla="*/ 0 60000 65536"/>
                  <a:gd name="T13" fmla="*/ 0 60000 65536"/>
                  <a:gd name="T14" fmla="*/ 0 60000 65536"/>
                  <a:gd name="T15" fmla="*/ 0 w 167"/>
                  <a:gd name="T16" fmla="*/ 0 h 84"/>
                  <a:gd name="T17" fmla="*/ 167 w 167"/>
                  <a:gd name="T18" fmla="*/ 84 h 84"/>
                </a:gdLst>
                <a:ahLst/>
                <a:cxnLst>
                  <a:cxn ang="T10">
                    <a:pos x="T0" y="T1"/>
                  </a:cxn>
                  <a:cxn ang="T11">
                    <a:pos x="T2" y="T3"/>
                  </a:cxn>
                  <a:cxn ang="T12">
                    <a:pos x="T4" y="T5"/>
                  </a:cxn>
                  <a:cxn ang="T13">
                    <a:pos x="T6" y="T7"/>
                  </a:cxn>
                  <a:cxn ang="T14">
                    <a:pos x="T8" y="T9"/>
                  </a:cxn>
                </a:cxnLst>
                <a:rect l="T15" t="T16" r="T17" b="T18"/>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5842" name="Line 686"/>
              <p:cNvSpPr>
                <a:spLocks noChangeShapeType="1"/>
              </p:cNvSpPr>
              <p:nvPr/>
            </p:nvSpPr>
            <p:spPr bwMode="auto">
              <a:xfrm flipH="1">
                <a:off x="3952" y="1083"/>
                <a:ext cx="157" cy="50"/>
              </a:xfrm>
              <a:prstGeom prst="line">
                <a:avLst/>
              </a:prstGeom>
              <a:noFill/>
              <a:ln w="12700">
                <a:solidFill>
                  <a:srgbClr val="FFFFFF"/>
                </a:solidFill>
                <a:round/>
                <a:headEnd/>
                <a:tailEnd/>
              </a:ln>
            </p:spPr>
            <p:txBody>
              <a:bodyPr wrap="none" anchor="ctr"/>
              <a:lstStyle/>
              <a:p>
                <a:endParaRPr lang="en-US"/>
              </a:p>
            </p:txBody>
          </p:sp>
          <p:sp>
            <p:nvSpPr>
              <p:cNvPr id="65843" name="Freeform 687"/>
              <p:cNvSpPr>
                <a:spLocks/>
              </p:cNvSpPr>
              <p:nvPr/>
            </p:nvSpPr>
            <p:spPr bwMode="auto">
              <a:xfrm>
                <a:off x="4015" y="1262"/>
                <a:ext cx="166" cy="84"/>
              </a:xfrm>
              <a:custGeom>
                <a:avLst/>
                <a:gdLst>
                  <a:gd name="T0" fmla="*/ 0 w 166"/>
                  <a:gd name="T1" fmla="*/ 59 h 84"/>
                  <a:gd name="T2" fmla="*/ 157 w 166"/>
                  <a:gd name="T3" fmla="*/ 0 h 84"/>
                  <a:gd name="T4" fmla="*/ 165 w 166"/>
                  <a:gd name="T5" fmla="*/ 26 h 84"/>
                  <a:gd name="T6" fmla="*/ 7 w 166"/>
                  <a:gd name="T7" fmla="*/ 83 h 84"/>
                  <a:gd name="T8" fmla="*/ 0 w 166"/>
                  <a:gd name="T9" fmla="*/ 59 h 84"/>
                  <a:gd name="T10" fmla="*/ 0 60000 65536"/>
                  <a:gd name="T11" fmla="*/ 0 60000 65536"/>
                  <a:gd name="T12" fmla="*/ 0 60000 65536"/>
                  <a:gd name="T13" fmla="*/ 0 60000 65536"/>
                  <a:gd name="T14" fmla="*/ 0 60000 65536"/>
                  <a:gd name="T15" fmla="*/ 0 w 166"/>
                  <a:gd name="T16" fmla="*/ 0 h 84"/>
                  <a:gd name="T17" fmla="*/ 166 w 166"/>
                  <a:gd name="T18" fmla="*/ 84 h 84"/>
                </a:gdLst>
                <a:ahLst/>
                <a:cxnLst>
                  <a:cxn ang="T10">
                    <a:pos x="T0" y="T1"/>
                  </a:cxn>
                  <a:cxn ang="T11">
                    <a:pos x="T2" y="T3"/>
                  </a:cxn>
                  <a:cxn ang="T12">
                    <a:pos x="T4" y="T5"/>
                  </a:cxn>
                  <a:cxn ang="T13">
                    <a:pos x="T6" y="T7"/>
                  </a:cxn>
                  <a:cxn ang="T14">
                    <a:pos x="T8" y="T9"/>
                  </a:cxn>
                </a:cxnLst>
                <a:rect l="T15" t="T16" r="T17" b="T18"/>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5844" name="Line 688"/>
              <p:cNvSpPr>
                <a:spLocks noChangeShapeType="1"/>
              </p:cNvSpPr>
              <p:nvPr/>
            </p:nvSpPr>
            <p:spPr bwMode="auto">
              <a:xfrm flipH="1">
                <a:off x="4023" y="1291"/>
                <a:ext cx="157" cy="49"/>
              </a:xfrm>
              <a:prstGeom prst="line">
                <a:avLst/>
              </a:prstGeom>
              <a:noFill/>
              <a:ln w="12700">
                <a:solidFill>
                  <a:srgbClr val="FFFFFF"/>
                </a:solidFill>
                <a:round/>
                <a:headEnd/>
                <a:tailEnd/>
              </a:ln>
            </p:spPr>
            <p:txBody>
              <a:bodyPr wrap="none" anchor="ctr"/>
              <a:lstStyle/>
              <a:p>
                <a:endParaRPr lang="en-US"/>
              </a:p>
            </p:txBody>
          </p:sp>
          <p:sp>
            <p:nvSpPr>
              <p:cNvPr id="65845" name="Freeform 689"/>
              <p:cNvSpPr>
                <a:spLocks/>
              </p:cNvSpPr>
              <p:nvPr/>
            </p:nvSpPr>
            <p:spPr bwMode="auto">
              <a:xfrm>
                <a:off x="4140" y="1170"/>
                <a:ext cx="7" cy="19"/>
              </a:xfrm>
              <a:custGeom>
                <a:avLst/>
                <a:gdLst>
                  <a:gd name="T0" fmla="*/ 0 w 7"/>
                  <a:gd name="T1" fmla="*/ 0 h 19"/>
                  <a:gd name="T2" fmla="*/ 0 w 7"/>
                  <a:gd name="T3" fmla="*/ 6 h 19"/>
                  <a:gd name="T4" fmla="*/ 3 w 7"/>
                  <a:gd name="T5" fmla="*/ 13 h 19"/>
                  <a:gd name="T6" fmla="*/ 6 w 7"/>
                  <a:gd name="T7" fmla="*/ 18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grpSp>
        <p:nvGrpSpPr>
          <p:cNvPr id="65583" name="Group 690"/>
          <p:cNvGrpSpPr>
            <a:grpSpLocks/>
          </p:cNvGrpSpPr>
          <p:nvPr/>
        </p:nvGrpSpPr>
        <p:grpSpPr bwMode="auto">
          <a:xfrm>
            <a:off x="579438" y="1598613"/>
            <a:ext cx="490537" cy="452437"/>
            <a:chOff x="3579" y="965"/>
            <a:chExt cx="644" cy="595"/>
          </a:xfrm>
        </p:grpSpPr>
        <p:grpSp>
          <p:nvGrpSpPr>
            <p:cNvPr id="65587" name="Group 691"/>
            <p:cNvGrpSpPr>
              <a:grpSpLocks/>
            </p:cNvGrpSpPr>
            <p:nvPr/>
          </p:nvGrpSpPr>
          <p:grpSpPr bwMode="auto">
            <a:xfrm>
              <a:off x="3716" y="1085"/>
              <a:ext cx="382" cy="373"/>
              <a:chOff x="3716" y="1085"/>
              <a:chExt cx="382" cy="373"/>
            </a:xfrm>
          </p:grpSpPr>
          <p:sp>
            <p:nvSpPr>
              <p:cNvPr id="65795" name="Freeform 692"/>
              <p:cNvSpPr>
                <a:spLocks/>
              </p:cNvSpPr>
              <p:nvPr/>
            </p:nvSpPr>
            <p:spPr bwMode="auto">
              <a:xfrm>
                <a:off x="3716" y="1085"/>
                <a:ext cx="381" cy="372"/>
              </a:xfrm>
              <a:custGeom>
                <a:avLst/>
                <a:gdLst>
                  <a:gd name="T0" fmla="*/ 380 w 381"/>
                  <a:gd name="T1" fmla="*/ 275 h 372"/>
                  <a:gd name="T2" fmla="*/ 290 w 381"/>
                  <a:gd name="T3" fmla="*/ 0 h 372"/>
                  <a:gd name="T4" fmla="*/ 18 w 381"/>
                  <a:gd name="T5" fmla="*/ 105 h 372"/>
                  <a:gd name="T6" fmla="*/ 0 w 381"/>
                  <a:gd name="T7" fmla="*/ 168 h 372"/>
                  <a:gd name="T8" fmla="*/ 72 w 381"/>
                  <a:gd name="T9" fmla="*/ 368 h 372"/>
                  <a:gd name="T10" fmla="*/ 120 w 381"/>
                  <a:gd name="T11" fmla="*/ 371 h 372"/>
                  <a:gd name="T12" fmla="*/ 380 w 381"/>
                  <a:gd name="T13" fmla="*/ 275 h 372"/>
                  <a:gd name="T14" fmla="*/ 0 60000 65536"/>
                  <a:gd name="T15" fmla="*/ 0 60000 65536"/>
                  <a:gd name="T16" fmla="*/ 0 60000 65536"/>
                  <a:gd name="T17" fmla="*/ 0 60000 65536"/>
                  <a:gd name="T18" fmla="*/ 0 60000 65536"/>
                  <a:gd name="T19" fmla="*/ 0 60000 65536"/>
                  <a:gd name="T20" fmla="*/ 0 60000 65536"/>
                  <a:gd name="T21" fmla="*/ 0 w 381"/>
                  <a:gd name="T22" fmla="*/ 0 h 372"/>
                  <a:gd name="T23" fmla="*/ 381 w 381"/>
                  <a:gd name="T24" fmla="*/ 372 h 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5780E3"/>
                  </a:gs>
                </a:gsLst>
                <a:lin ang="0" scaled="1"/>
              </a:gradFill>
              <a:ln w="12700" cap="rnd">
                <a:noFill/>
                <a:round/>
                <a:headEnd/>
                <a:tailEnd/>
              </a:ln>
            </p:spPr>
            <p:txBody>
              <a:bodyPr/>
              <a:lstStyle/>
              <a:p>
                <a:endParaRPr lang="en-US"/>
              </a:p>
            </p:txBody>
          </p:sp>
          <p:sp>
            <p:nvSpPr>
              <p:cNvPr id="65796" name="Freeform 693"/>
              <p:cNvSpPr>
                <a:spLocks/>
              </p:cNvSpPr>
              <p:nvPr/>
            </p:nvSpPr>
            <p:spPr bwMode="auto">
              <a:xfrm>
                <a:off x="3716" y="1085"/>
                <a:ext cx="382" cy="373"/>
              </a:xfrm>
              <a:custGeom>
                <a:avLst/>
                <a:gdLst>
                  <a:gd name="T0" fmla="*/ 381 w 382"/>
                  <a:gd name="T1" fmla="*/ 276 h 373"/>
                  <a:gd name="T2" fmla="*/ 291 w 382"/>
                  <a:gd name="T3" fmla="*/ 0 h 373"/>
                  <a:gd name="T4" fmla="*/ 18 w 382"/>
                  <a:gd name="T5" fmla="*/ 105 h 373"/>
                  <a:gd name="T6" fmla="*/ 0 w 382"/>
                  <a:gd name="T7" fmla="*/ 168 h 373"/>
                  <a:gd name="T8" fmla="*/ 72 w 382"/>
                  <a:gd name="T9" fmla="*/ 369 h 373"/>
                  <a:gd name="T10" fmla="*/ 120 w 382"/>
                  <a:gd name="T11" fmla="*/ 372 h 373"/>
                  <a:gd name="T12" fmla="*/ 381 w 382"/>
                  <a:gd name="T13" fmla="*/ 276 h 373"/>
                  <a:gd name="T14" fmla="*/ 0 60000 65536"/>
                  <a:gd name="T15" fmla="*/ 0 60000 65536"/>
                  <a:gd name="T16" fmla="*/ 0 60000 65536"/>
                  <a:gd name="T17" fmla="*/ 0 60000 65536"/>
                  <a:gd name="T18" fmla="*/ 0 60000 65536"/>
                  <a:gd name="T19" fmla="*/ 0 60000 65536"/>
                  <a:gd name="T20" fmla="*/ 0 60000 65536"/>
                  <a:gd name="T21" fmla="*/ 0 w 382"/>
                  <a:gd name="T22" fmla="*/ 0 h 373"/>
                  <a:gd name="T23" fmla="*/ 382 w 382"/>
                  <a:gd name="T24" fmla="*/ 373 h 3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2" h="373">
                    <a:moveTo>
                      <a:pt x="381" y="276"/>
                    </a:moveTo>
                    <a:lnTo>
                      <a:pt x="291" y="0"/>
                    </a:lnTo>
                    <a:lnTo>
                      <a:pt x="18" y="105"/>
                    </a:lnTo>
                    <a:lnTo>
                      <a:pt x="0" y="168"/>
                    </a:lnTo>
                    <a:lnTo>
                      <a:pt x="72" y="369"/>
                    </a:lnTo>
                    <a:lnTo>
                      <a:pt x="120" y="372"/>
                    </a:lnTo>
                    <a:lnTo>
                      <a:pt x="381" y="276"/>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588" name="Group 694"/>
            <p:cNvGrpSpPr>
              <a:grpSpLocks/>
            </p:cNvGrpSpPr>
            <p:nvPr/>
          </p:nvGrpSpPr>
          <p:grpSpPr bwMode="auto">
            <a:xfrm>
              <a:off x="3579" y="1106"/>
              <a:ext cx="291" cy="454"/>
              <a:chOff x="3579" y="1106"/>
              <a:chExt cx="291" cy="454"/>
            </a:xfrm>
          </p:grpSpPr>
          <p:sp>
            <p:nvSpPr>
              <p:cNvPr id="65773" name="Freeform 695"/>
              <p:cNvSpPr>
                <a:spLocks/>
              </p:cNvSpPr>
              <p:nvPr/>
            </p:nvSpPr>
            <p:spPr bwMode="auto">
              <a:xfrm>
                <a:off x="3579" y="1106"/>
                <a:ext cx="291" cy="454"/>
              </a:xfrm>
              <a:custGeom>
                <a:avLst/>
                <a:gdLst>
                  <a:gd name="T0" fmla="*/ 0 w 291"/>
                  <a:gd name="T1" fmla="*/ 56 h 454"/>
                  <a:gd name="T2" fmla="*/ 135 w 291"/>
                  <a:gd name="T3" fmla="*/ 453 h 454"/>
                  <a:gd name="T4" fmla="*/ 290 w 291"/>
                  <a:gd name="T5" fmla="*/ 408 h 454"/>
                  <a:gd name="T6" fmla="*/ 149 w 291"/>
                  <a:gd name="T7" fmla="*/ 0 h 454"/>
                  <a:gd name="T8" fmla="*/ 0 w 291"/>
                  <a:gd name="T9" fmla="*/ 56 h 454"/>
                  <a:gd name="T10" fmla="*/ 0 60000 65536"/>
                  <a:gd name="T11" fmla="*/ 0 60000 65536"/>
                  <a:gd name="T12" fmla="*/ 0 60000 65536"/>
                  <a:gd name="T13" fmla="*/ 0 60000 65536"/>
                  <a:gd name="T14" fmla="*/ 0 60000 65536"/>
                  <a:gd name="T15" fmla="*/ 0 w 291"/>
                  <a:gd name="T16" fmla="*/ 0 h 454"/>
                  <a:gd name="T17" fmla="*/ 291 w 291"/>
                  <a:gd name="T18" fmla="*/ 454 h 454"/>
                </a:gdLst>
                <a:ahLst/>
                <a:cxnLst>
                  <a:cxn ang="T10">
                    <a:pos x="T0" y="T1"/>
                  </a:cxn>
                  <a:cxn ang="T11">
                    <a:pos x="T2" y="T3"/>
                  </a:cxn>
                  <a:cxn ang="T12">
                    <a:pos x="T4" y="T5"/>
                  </a:cxn>
                  <a:cxn ang="T13">
                    <a:pos x="T6" y="T7"/>
                  </a:cxn>
                  <a:cxn ang="T14">
                    <a:pos x="T8" y="T9"/>
                  </a:cxn>
                </a:cxnLst>
                <a:rect l="T15" t="T16" r="T17" b="T18"/>
                <a:pathLst>
                  <a:path w="291" h="454">
                    <a:moveTo>
                      <a:pt x="0" y="56"/>
                    </a:moveTo>
                    <a:lnTo>
                      <a:pt x="135" y="453"/>
                    </a:lnTo>
                    <a:lnTo>
                      <a:pt x="290" y="408"/>
                    </a:lnTo>
                    <a:lnTo>
                      <a:pt x="149" y="0"/>
                    </a:lnTo>
                    <a:lnTo>
                      <a:pt x="0" y="56"/>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grpSp>
            <p:nvGrpSpPr>
              <p:cNvPr id="65774" name="Group 696"/>
              <p:cNvGrpSpPr>
                <a:grpSpLocks/>
              </p:cNvGrpSpPr>
              <p:nvPr/>
            </p:nvGrpSpPr>
            <p:grpSpPr bwMode="auto">
              <a:xfrm>
                <a:off x="3619" y="1202"/>
                <a:ext cx="135" cy="62"/>
                <a:chOff x="3619" y="1202"/>
                <a:chExt cx="135" cy="62"/>
              </a:xfrm>
            </p:grpSpPr>
            <p:sp>
              <p:nvSpPr>
                <p:cNvPr id="65791" name="Line 697"/>
                <p:cNvSpPr>
                  <a:spLocks noChangeShapeType="1"/>
                </p:cNvSpPr>
                <p:nvPr/>
              </p:nvSpPr>
              <p:spPr bwMode="auto">
                <a:xfrm>
                  <a:off x="3619" y="1252"/>
                  <a:ext cx="6" cy="12"/>
                </a:xfrm>
                <a:prstGeom prst="line">
                  <a:avLst/>
                </a:prstGeom>
                <a:noFill/>
                <a:ln w="12700">
                  <a:solidFill>
                    <a:srgbClr val="FFFFFF"/>
                  </a:solidFill>
                  <a:round/>
                  <a:headEnd/>
                  <a:tailEnd/>
                </a:ln>
              </p:spPr>
              <p:txBody>
                <a:bodyPr wrap="none" anchor="ctr"/>
                <a:lstStyle/>
                <a:p>
                  <a:endParaRPr lang="en-US"/>
                </a:p>
              </p:txBody>
            </p:sp>
            <p:sp>
              <p:nvSpPr>
                <p:cNvPr id="65792" name="Line 698"/>
                <p:cNvSpPr>
                  <a:spLocks noChangeShapeType="1"/>
                </p:cNvSpPr>
                <p:nvPr/>
              </p:nvSpPr>
              <p:spPr bwMode="auto">
                <a:xfrm>
                  <a:off x="3657" y="1236"/>
                  <a:ext cx="6" cy="13"/>
                </a:xfrm>
                <a:prstGeom prst="line">
                  <a:avLst/>
                </a:prstGeom>
                <a:noFill/>
                <a:ln w="12700">
                  <a:solidFill>
                    <a:srgbClr val="FFFFFF"/>
                  </a:solidFill>
                  <a:round/>
                  <a:headEnd/>
                  <a:tailEnd/>
                </a:ln>
              </p:spPr>
              <p:txBody>
                <a:bodyPr wrap="none" anchor="ctr"/>
                <a:lstStyle/>
                <a:p>
                  <a:endParaRPr lang="en-US"/>
                </a:p>
              </p:txBody>
            </p:sp>
            <p:sp>
              <p:nvSpPr>
                <p:cNvPr id="65793" name="Line 699"/>
                <p:cNvSpPr>
                  <a:spLocks noChangeShapeType="1"/>
                </p:cNvSpPr>
                <p:nvPr/>
              </p:nvSpPr>
              <p:spPr bwMode="auto">
                <a:xfrm>
                  <a:off x="3703" y="1219"/>
                  <a:ext cx="6" cy="13"/>
                </a:xfrm>
                <a:prstGeom prst="line">
                  <a:avLst/>
                </a:prstGeom>
                <a:noFill/>
                <a:ln w="12700">
                  <a:solidFill>
                    <a:srgbClr val="FFFFFF"/>
                  </a:solidFill>
                  <a:round/>
                  <a:headEnd/>
                  <a:tailEnd/>
                </a:ln>
              </p:spPr>
              <p:txBody>
                <a:bodyPr wrap="none" anchor="ctr"/>
                <a:lstStyle/>
                <a:p>
                  <a:endParaRPr lang="en-US"/>
                </a:p>
              </p:txBody>
            </p:sp>
            <p:sp>
              <p:nvSpPr>
                <p:cNvPr id="65794" name="Line 700"/>
                <p:cNvSpPr>
                  <a:spLocks noChangeShapeType="1"/>
                </p:cNvSpPr>
                <p:nvPr/>
              </p:nvSpPr>
              <p:spPr bwMode="auto">
                <a:xfrm>
                  <a:off x="3747" y="1202"/>
                  <a:ext cx="7" cy="14"/>
                </a:xfrm>
                <a:prstGeom prst="line">
                  <a:avLst/>
                </a:prstGeom>
                <a:noFill/>
                <a:ln w="12700">
                  <a:solidFill>
                    <a:srgbClr val="FFFFFF"/>
                  </a:solidFill>
                  <a:round/>
                  <a:headEnd/>
                  <a:tailEnd/>
                </a:ln>
              </p:spPr>
              <p:txBody>
                <a:bodyPr wrap="none" anchor="ctr"/>
                <a:lstStyle/>
                <a:p>
                  <a:endParaRPr lang="en-US"/>
                </a:p>
              </p:txBody>
            </p:sp>
          </p:grpSp>
          <p:sp>
            <p:nvSpPr>
              <p:cNvPr id="65775" name="Freeform 701"/>
              <p:cNvSpPr>
                <a:spLocks/>
              </p:cNvSpPr>
              <p:nvPr/>
            </p:nvSpPr>
            <p:spPr bwMode="auto">
              <a:xfrm>
                <a:off x="3583" y="1110"/>
                <a:ext cx="175" cy="143"/>
              </a:xfrm>
              <a:custGeom>
                <a:avLst/>
                <a:gdLst>
                  <a:gd name="T0" fmla="*/ 0 w 175"/>
                  <a:gd name="T1" fmla="*/ 54 h 143"/>
                  <a:gd name="T2" fmla="*/ 144 w 175"/>
                  <a:gd name="T3" fmla="*/ 0 h 143"/>
                  <a:gd name="T4" fmla="*/ 174 w 175"/>
                  <a:gd name="T5" fmla="*/ 87 h 143"/>
                  <a:gd name="T6" fmla="*/ 29 w 175"/>
                  <a:gd name="T7" fmla="*/ 142 h 143"/>
                  <a:gd name="T8" fmla="*/ 0 w 175"/>
                  <a:gd name="T9" fmla="*/ 54 h 143"/>
                  <a:gd name="T10" fmla="*/ 0 60000 65536"/>
                  <a:gd name="T11" fmla="*/ 0 60000 65536"/>
                  <a:gd name="T12" fmla="*/ 0 60000 65536"/>
                  <a:gd name="T13" fmla="*/ 0 60000 65536"/>
                  <a:gd name="T14" fmla="*/ 0 60000 65536"/>
                  <a:gd name="T15" fmla="*/ 0 w 175"/>
                  <a:gd name="T16" fmla="*/ 0 h 143"/>
                  <a:gd name="T17" fmla="*/ 175 w 175"/>
                  <a:gd name="T18" fmla="*/ 143 h 143"/>
                </a:gdLst>
                <a:ahLst/>
                <a:cxnLst>
                  <a:cxn ang="T10">
                    <a:pos x="T0" y="T1"/>
                  </a:cxn>
                  <a:cxn ang="T11">
                    <a:pos x="T2" y="T3"/>
                  </a:cxn>
                  <a:cxn ang="T12">
                    <a:pos x="T4" y="T5"/>
                  </a:cxn>
                  <a:cxn ang="T13">
                    <a:pos x="T6" y="T7"/>
                  </a:cxn>
                  <a:cxn ang="T14">
                    <a:pos x="T8" y="T9"/>
                  </a:cxn>
                </a:cxnLst>
                <a:rect l="T15" t="T16" r="T17" b="T18"/>
                <a:pathLst>
                  <a:path w="175" h="143">
                    <a:moveTo>
                      <a:pt x="0" y="54"/>
                    </a:moveTo>
                    <a:lnTo>
                      <a:pt x="144" y="0"/>
                    </a:lnTo>
                    <a:lnTo>
                      <a:pt x="174" y="87"/>
                    </a:lnTo>
                    <a:lnTo>
                      <a:pt x="29" y="142"/>
                    </a:lnTo>
                    <a:lnTo>
                      <a:pt x="0" y="54"/>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5776" name="Freeform 702"/>
              <p:cNvSpPr>
                <a:spLocks/>
              </p:cNvSpPr>
              <p:nvPr/>
            </p:nvSpPr>
            <p:spPr bwMode="auto">
              <a:xfrm>
                <a:off x="3636" y="1272"/>
                <a:ext cx="158" cy="78"/>
              </a:xfrm>
              <a:custGeom>
                <a:avLst/>
                <a:gdLst>
                  <a:gd name="T0" fmla="*/ 0 w 158"/>
                  <a:gd name="T1" fmla="*/ 55 h 78"/>
                  <a:gd name="T2" fmla="*/ 149 w 158"/>
                  <a:gd name="T3" fmla="*/ 0 h 78"/>
                  <a:gd name="T4" fmla="*/ 157 w 158"/>
                  <a:gd name="T5" fmla="*/ 24 h 78"/>
                  <a:gd name="T6" fmla="*/ 7 w 158"/>
                  <a:gd name="T7" fmla="*/ 77 h 78"/>
                  <a:gd name="T8" fmla="*/ 0 w 158"/>
                  <a:gd name="T9" fmla="*/ 55 h 78"/>
                  <a:gd name="T10" fmla="*/ 0 60000 65536"/>
                  <a:gd name="T11" fmla="*/ 0 60000 65536"/>
                  <a:gd name="T12" fmla="*/ 0 60000 65536"/>
                  <a:gd name="T13" fmla="*/ 0 60000 65536"/>
                  <a:gd name="T14" fmla="*/ 0 60000 65536"/>
                  <a:gd name="T15" fmla="*/ 0 w 158"/>
                  <a:gd name="T16" fmla="*/ 0 h 78"/>
                  <a:gd name="T17" fmla="*/ 158 w 158"/>
                  <a:gd name="T18" fmla="*/ 78 h 78"/>
                </a:gdLst>
                <a:ahLst/>
                <a:cxnLst>
                  <a:cxn ang="T10">
                    <a:pos x="T0" y="T1"/>
                  </a:cxn>
                  <a:cxn ang="T11">
                    <a:pos x="T2" y="T3"/>
                  </a:cxn>
                  <a:cxn ang="T12">
                    <a:pos x="T4" y="T5"/>
                  </a:cxn>
                  <a:cxn ang="T13">
                    <a:pos x="T6" y="T7"/>
                  </a:cxn>
                  <a:cxn ang="T14">
                    <a:pos x="T8" y="T9"/>
                  </a:cxn>
                </a:cxnLst>
                <a:rect l="T15" t="T16" r="T17" b="T18"/>
                <a:pathLst>
                  <a:path w="158" h="78">
                    <a:moveTo>
                      <a:pt x="0" y="55"/>
                    </a:moveTo>
                    <a:lnTo>
                      <a:pt x="149" y="0"/>
                    </a:lnTo>
                    <a:lnTo>
                      <a:pt x="157" y="24"/>
                    </a:lnTo>
                    <a:lnTo>
                      <a:pt x="7" y="77"/>
                    </a:lnTo>
                    <a:lnTo>
                      <a:pt x="0" y="55"/>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5777" name="Freeform 703"/>
              <p:cNvSpPr>
                <a:spLocks/>
              </p:cNvSpPr>
              <p:nvPr/>
            </p:nvSpPr>
            <p:spPr bwMode="auto">
              <a:xfrm>
                <a:off x="3615" y="1211"/>
                <a:ext cx="158" cy="78"/>
              </a:xfrm>
              <a:custGeom>
                <a:avLst/>
                <a:gdLst>
                  <a:gd name="T0" fmla="*/ 0 w 158"/>
                  <a:gd name="T1" fmla="*/ 57 h 78"/>
                  <a:gd name="T2" fmla="*/ 149 w 158"/>
                  <a:gd name="T3" fmla="*/ 0 h 78"/>
                  <a:gd name="T4" fmla="*/ 157 w 158"/>
                  <a:gd name="T5" fmla="*/ 24 h 78"/>
                  <a:gd name="T6" fmla="*/ 7 w 158"/>
                  <a:gd name="T7" fmla="*/ 77 h 78"/>
                  <a:gd name="T8" fmla="*/ 0 w 158"/>
                  <a:gd name="T9" fmla="*/ 57 h 78"/>
                  <a:gd name="T10" fmla="*/ 0 60000 65536"/>
                  <a:gd name="T11" fmla="*/ 0 60000 65536"/>
                  <a:gd name="T12" fmla="*/ 0 60000 65536"/>
                  <a:gd name="T13" fmla="*/ 0 60000 65536"/>
                  <a:gd name="T14" fmla="*/ 0 60000 65536"/>
                  <a:gd name="T15" fmla="*/ 0 w 158"/>
                  <a:gd name="T16" fmla="*/ 0 h 78"/>
                  <a:gd name="T17" fmla="*/ 158 w 158"/>
                  <a:gd name="T18" fmla="*/ 78 h 78"/>
                </a:gdLst>
                <a:ahLst/>
                <a:cxnLst>
                  <a:cxn ang="T10">
                    <a:pos x="T0" y="T1"/>
                  </a:cxn>
                  <a:cxn ang="T11">
                    <a:pos x="T2" y="T3"/>
                  </a:cxn>
                  <a:cxn ang="T12">
                    <a:pos x="T4" y="T5"/>
                  </a:cxn>
                  <a:cxn ang="T13">
                    <a:pos x="T6" y="T7"/>
                  </a:cxn>
                  <a:cxn ang="T14">
                    <a:pos x="T8" y="T9"/>
                  </a:cxn>
                </a:cxnLst>
                <a:rect l="T15" t="T16" r="T17" b="T18"/>
                <a:pathLst>
                  <a:path w="158" h="78">
                    <a:moveTo>
                      <a:pt x="0" y="57"/>
                    </a:moveTo>
                    <a:lnTo>
                      <a:pt x="149" y="0"/>
                    </a:lnTo>
                    <a:lnTo>
                      <a:pt x="157" y="24"/>
                    </a:lnTo>
                    <a:lnTo>
                      <a:pt x="7" y="77"/>
                    </a:lnTo>
                    <a:lnTo>
                      <a:pt x="0" y="57"/>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5778" name="Group 704"/>
              <p:cNvGrpSpPr>
                <a:grpSpLocks/>
              </p:cNvGrpSpPr>
              <p:nvPr/>
            </p:nvGrpSpPr>
            <p:grpSpPr bwMode="auto">
              <a:xfrm>
                <a:off x="3645" y="1296"/>
                <a:ext cx="153" cy="76"/>
                <a:chOff x="3645" y="1296"/>
                <a:chExt cx="153" cy="76"/>
              </a:xfrm>
            </p:grpSpPr>
            <p:sp>
              <p:nvSpPr>
                <p:cNvPr id="65789" name="Freeform 705"/>
                <p:cNvSpPr>
                  <a:spLocks/>
                </p:cNvSpPr>
                <p:nvPr/>
              </p:nvSpPr>
              <p:spPr bwMode="auto">
                <a:xfrm>
                  <a:off x="3645" y="1296"/>
                  <a:ext cx="152" cy="74"/>
                </a:xfrm>
                <a:custGeom>
                  <a:avLst/>
                  <a:gdLst>
                    <a:gd name="T0" fmla="*/ 0 w 152"/>
                    <a:gd name="T1" fmla="*/ 54 h 74"/>
                    <a:gd name="T2" fmla="*/ 145 w 152"/>
                    <a:gd name="T3" fmla="*/ 0 h 74"/>
                    <a:gd name="T4" fmla="*/ 151 w 152"/>
                    <a:gd name="T5" fmla="*/ 19 h 74"/>
                    <a:gd name="T6" fmla="*/ 6 w 152"/>
                    <a:gd name="T7" fmla="*/ 73 h 74"/>
                    <a:gd name="T8" fmla="*/ 0 w 152"/>
                    <a:gd name="T9" fmla="*/ 54 h 74"/>
                    <a:gd name="T10" fmla="*/ 0 60000 65536"/>
                    <a:gd name="T11" fmla="*/ 0 60000 65536"/>
                    <a:gd name="T12" fmla="*/ 0 60000 65536"/>
                    <a:gd name="T13" fmla="*/ 0 60000 65536"/>
                    <a:gd name="T14" fmla="*/ 0 60000 65536"/>
                    <a:gd name="T15" fmla="*/ 0 w 152"/>
                    <a:gd name="T16" fmla="*/ 0 h 74"/>
                    <a:gd name="T17" fmla="*/ 152 w 152"/>
                    <a:gd name="T18" fmla="*/ 74 h 74"/>
                  </a:gdLst>
                  <a:ahLst/>
                  <a:cxnLst>
                    <a:cxn ang="T10">
                      <a:pos x="T0" y="T1"/>
                    </a:cxn>
                    <a:cxn ang="T11">
                      <a:pos x="T2" y="T3"/>
                    </a:cxn>
                    <a:cxn ang="T12">
                      <a:pos x="T4" y="T5"/>
                    </a:cxn>
                    <a:cxn ang="T13">
                      <a:pos x="T6" y="T7"/>
                    </a:cxn>
                    <a:cxn ang="T14">
                      <a:pos x="T8" y="T9"/>
                    </a:cxn>
                  </a:cxnLst>
                  <a:rect l="T15" t="T16" r="T17" b="T18"/>
                  <a:pathLst>
                    <a:path w="152" h="74">
                      <a:moveTo>
                        <a:pt x="0" y="54"/>
                      </a:moveTo>
                      <a:lnTo>
                        <a:pt x="145" y="0"/>
                      </a:lnTo>
                      <a:lnTo>
                        <a:pt x="151" y="19"/>
                      </a:lnTo>
                      <a:lnTo>
                        <a:pt x="6" y="73"/>
                      </a:lnTo>
                      <a:lnTo>
                        <a:pt x="0" y="54"/>
                      </a:lnTo>
                    </a:path>
                  </a:pathLst>
                </a:custGeom>
                <a:gradFill rotWithShape="0">
                  <a:gsLst>
                    <a:gs pos="0">
                      <a:srgbClr val="B5CDFE"/>
                    </a:gs>
                    <a:gs pos="100000">
                      <a:srgbClr val="A2C1FE"/>
                    </a:gs>
                  </a:gsLst>
                  <a:lin ang="5400000" scaled="1"/>
                </a:gradFill>
                <a:ln w="12700" cap="rnd">
                  <a:noFill/>
                  <a:round/>
                  <a:headEnd/>
                  <a:tailEnd/>
                </a:ln>
              </p:spPr>
              <p:txBody>
                <a:bodyPr/>
                <a:lstStyle/>
                <a:p>
                  <a:endParaRPr lang="en-US"/>
                </a:p>
              </p:txBody>
            </p:sp>
            <p:sp>
              <p:nvSpPr>
                <p:cNvPr id="65790" name="Freeform 706"/>
                <p:cNvSpPr>
                  <a:spLocks/>
                </p:cNvSpPr>
                <p:nvPr/>
              </p:nvSpPr>
              <p:spPr bwMode="auto">
                <a:xfrm>
                  <a:off x="3645" y="1296"/>
                  <a:ext cx="153" cy="76"/>
                </a:xfrm>
                <a:custGeom>
                  <a:avLst/>
                  <a:gdLst>
                    <a:gd name="T0" fmla="*/ 0 w 153"/>
                    <a:gd name="T1" fmla="*/ 56 h 76"/>
                    <a:gd name="T2" fmla="*/ 146 w 153"/>
                    <a:gd name="T3" fmla="*/ 0 h 76"/>
                    <a:gd name="T4" fmla="*/ 152 w 153"/>
                    <a:gd name="T5" fmla="*/ 19 h 76"/>
                    <a:gd name="T6" fmla="*/ 6 w 153"/>
                    <a:gd name="T7" fmla="*/ 75 h 76"/>
                    <a:gd name="T8" fmla="*/ 0 w 153"/>
                    <a:gd name="T9" fmla="*/ 56 h 76"/>
                    <a:gd name="T10" fmla="*/ 0 60000 65536"/>
                    <a:gd name="T11" fmla="*/ 0 60000 65536"/>
                    <a:gd name="T12" fmla="*/ 0 60000 65536"/>
                    <a:gd name="T13" fmla="*/ 0 60000 65536"/>
                    <a:gd name="T14" fmla="*/ 0 60000 65536"/>
                    <a:gd name="T15" fmla="*/ 0 w 153"/>
                    <a:gd name="T16" fmla="*/ 0 h 76"/>
                    <a:gd name="T17" fmla="*/ 153 w 153"/>
                    <a:gd name="T18" fmla="*/ 76 h 76"/>
                  </a:gdLst>
                  <a:ahLst/>
                  <a:cxnLst>
                    <a:cxn ang="T10">
                      <a:pos x="T0" y="T1"/>
                    </a:cxn>
                    <a:cxn ang="T11">
                      <a:pos x="T2" y="T3"/>
                    </a:cxn>
                    <a:cxn ang="T12">
                      <a:pos x="T4" y="T5"/>
                    </a:cxn>
                    <a:cxn ang="T13">
                      <a:pos x="T6" y="T7"/>
                    </a:cxn>
                    <a:cxn ang="T14">
                      <a:pos x="T8" y="T9"/>
                    </a:cxn>
                  </a:cxnLst>
                  <a:rect l="T15" t="T16" r="T17" b="T18"/>
                  <a:pathLst>
                    <a:path w="153" h="76">
                      <a:moveTo>
                        <a:pt x="0" y="56"/>
                      </a:moveTo>
                      <a:lnTo>
                        <a:pt x="146" y="0"/>
                      </a:lnTo>
                      <a:lnTo>
                        <a:pt x="152" y="19"/>
                      </a:lnTo>
                      <a:lnTo>
                        <a:pt x="6" y="75"/>
                      </a:lnTo>
                      <a:lnTo>
                        <a:pt x="0" y="56"/>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5779" name="Freeform 707"/>
              <p:cNvSpPr>
                <a:spLocks/>
              </p:cNvSpPr>
              <p:nvPr/>
            </p:nvSpPr>
            <p:spPr bwMode="auto">
              <a:xfrm>
                <a:off x="3653" y="1317"/>
                <a:ext cx="156" cy="78"/>
              </a:xfrm>
              <a:custGeom>
                <a:avLst/>
                <a:gdLst>
                  <a:gd name="T0" fmla="*/ 0 w 156"/>
                  <a:gd name="T1" fmla="*/ 55 h 78"/>
                  <a:gd name="T2" fmla="*/ 147 w 156"/>
                  <a:gd name="T3" fmla="*/ 0 h 78"/>
                  <a:gd name="T4" fmla="*/ 155 w 156"/>
                  <a:gd name="T5" fmla="*/ 24 h 78"/>
                  <a:gd name="T6" fmla="*/ 6 w 156"/>
                  <a:gd name="T7" fmla="*/ 77 h 78"/>
                  <a:gd name="T8" fmla="*/ 0 w 156"/>
                  <a:gd name="T9" fmla="*/ 55 h 78"/>
                  <a:gd name="T10" fmla="*/ 0 60000 65536"/>
                  <a:gd name="T11" fmla="*/ 0 60000 65536"/>
                  <a:gd name="T12" fmla="*/ 0 60000 65536"/>
                  <a:gd name="T13" fmla="*/ 0 60000 65536"/>
                  <a:gd name="T14" fmla="*/ 0 60000 65536"/>
                  <a:gd name="T15" fmla="*/ 0 w 156"/>
                  <a:gd name="T16" fmla="*/ 0 h 78"/>
                  <a:gd name="T17" fmla="*/ 156 w 156"/>
                  <a:gd name="T18" fmla="*/ 78 h 78"/>
                </a:gdLst>
                <a:ahLst/>
                <a:cxnLst>
                  <a:cxn ang="T10">
                    <a:pos x="T0" y="T1"/>
                  </a:cxn>
                  <a:cxn ang="T11">
                    <a:pos x="T2" y="T3"/>
                  </a:cxn>
                  <a:cxn ang="T12">
                    <a:pos x="T4" y="T5"/>
                  </a:cxn>
                  <a:cxn ang="T13">
                    <a:pos x="T6" y="T7"/>
                  </a:cxn>
                  <a:cxn ang="T14">
                    <a:pos x="T8" y="T9"/>
                  </a:cxn>
                </a:cxnLst>
                <a:rect l="T15" t="T16" r="T17" b="T18"/>
                <a:pathLst>
                  <a:path w="156" h="78">
                    <a:moveTo>
                      <a:pt x="0" y="55"/>
                    </a:moveTo>
                    <a:lnTo>
                      <a:pt x="147" y="0"/>
                    </a:lnTo>
                    <a:lnTo>
                      <a:pt x="155" y="24"/>
                    </a:lnTo>
                    <a:lnTo>
                      <a:pt x="6" y="77"/>
                    </a:lnTo>
                    <a:lnTo>
                      <a:pt x="0" y="55"/>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5780" name="Group 708"/>
              <p:cNvGrpSpPr>
                <a:grpSpLocks/>
              </p:cNvGrpSpPr>
              <p:nvPr/>
            </p:nvGrpSpPr>
            <p:grpSpPr bwMode="auto">
              <a:xfrm>
                <a:off x="3683" y="1409"/>
                <a:ext cx="155" cy="69"/>
                <a:chOff x="3683" y="1409"/>
                <a:chExt cx="155" cy="69"/>
              </a:xfrm>
            </p:grpSpPr>
            <p:sp>
              <p:nvSpPr>
                <p:cNvPr id="65784" name="Freeform 709"/>
                <p:cNvSpPr>
                  <a:spLocks/>
                </p:cNvSpPr>
                <p:nvPr/>
              </p:nvSpPr>
              <p:spPr bwMode="auto">
                <a:xfrm>
                  <a:off x="3683" y="1409"/>
                  <a:ext cx="155" cy="69"/>
                </a:xfrm>
                <a:custGeom>
                  <a:avLst/>
                  <a:gdLst>
                    <a:gd name="T0" fmla="*/ 0 w 155"/>
                    <a:gd name="T1" fmla="*/ 57 h 69"/>
                    <a:gd name="T2" fmla="*/ 4 w 155"/>
                    <a:gd name="T3" fmla="*/ 68 h 69"/>
                    <a:gd name="T4" fmla="*/ 154 w 155"/>
                    <a:gd name="T5" fmla="*/ 11 h 69"/>
                    <a:gd name="T6" fmla="*/ 151 w 155"/>
                    <a:gd name="T7" fmla="*/ 0 h 69"/>
                    <a:gd name="T8" fmla="*/ 0 w 155"/>
                    <a:gd name="T9" fmla="*/ 57 h 69"/>
                    <a:gd name="T10" fmla="*/ 0 60000 65536"/>
                    <a:gd name="T11" fmla="*/ 0 60000 65536"/>
                    <a:gd name="T12" fmla="*/ 0 60000 65536"/>
                    <a:gd name="T13" fmla="*/ 0 60000 65536"/>
                    <a:gd name="T14" fmla="*/ 0 60000 65536"/>
                    <a:gd name="T15" fmla="*/ 0 w 155"/>
                    <a:gd name="T16" fmla="*/ 0 h 69"/>
                    <a:gd name="T17" fmla="*/ 155 w 155"/>
                    <a:gd name="T18" fmla="*/ 69 h 69"/>
                  </a:gdLst>
                  <a:ahLst/>
                  <a:cxnLst>
                    <a:cxn ang="T10">
                      <a:pos x="T0" y="T1"/>
                    </a:cxn>
                    <a:cxn ang="T11">
                      <a:pos x="T2" y="T3"/>
                    </a:cxn>
                    <a:cxn ang="T12">
                      <a:pos x="T4" y="T5"/>
                    </a:cxn>
                    <a:cxn ang="T13">
                      <a:pos x="T6" y="T7"/>
                    </a:cxn>
                    <a:cxn ang="T14">
                      <a:pos x="T8" y="T9"/>
                    </a:cxn>
                  </a:cxnLst>
                  <a:rect l="T15" t="T16" r="T17" b="T18"/>
                  <a:pathLst>
                    <a:path w="155" h="69">
                      <a:moveTo>
                        <a:pt x="0" y="57"/>
                      </a:moveTo>
                      <a:lnTo>
                        <a:pt x="4" y="68"/>
                      </a:lnTo>
                      <a:lnTo>
                        <a:pt x="154" y="11"/>
                      </a:lnTo>
                      <a:lnTo>
                        <a:pt x="151" y="0"/>
                      </a:lnTo>
                      <a:lnTo>
                        <a:pt x="0" y="57"/>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5785" name="Line 710"/>
                <p:cNvSpPr>
                  <a:spLocks noChangeShapeType="1"/>
                </p:cNvSpPr>
                <p:nvPr/>
              </p:nvSpPr>
              <p:spPr bwMode="auto">
                <a:xfrm>
                  <a:off x="3693" y="1464"/>
                  <a:ext cx="6" cy="12"/>
                </a:xfrm>
                <a:prstGeom prst="line">
                  <a:avLst/>
                </a:prstGeom>
                <a:noFill/>
                <a:ln w="12700">
                  <a:solidFill>
                    <a:srgbClr val="FFFFFF"/>
                  </a:solidFill>
                  <a:round/>
                  <a:headEnd/>
                  <a:tailEnd/>
                </a:ln>
              </p:spPr>
              <p:txBody>
                <a:bodyPr wrap="none" anchor="ctr"/>
                <a:lstStyle/>
                <a:p>
                  <a:endParaRPr lang="en-US"/>
                </a:p>
              </p:txBody>
            </p:sp>
            <p:sp>
              <p:nvSpPr>
                <p:cNvPr id="65786" name="Line 711"/>
                <p:cNvSpPr>
                  <a:spLocks noChangeShapeType="1"/>
                </p:cNvSpPr>
                <p:nvPr/>
              </p:nvSpPr>
              <p:spPr bwMode="auto">
                <a:xfrm>
                  <a:off x="3730" y="1448"/>
                  <a:ext cx="7" cy="13"/>
                </a:xfrm>
                <a:prstGeom prst="line">
                  <a:avLst/>
                </a:prstGeom>
                <a:noFill/>
                <a:ln w="12700">
                  <a:solidFill>
                    <a:srgbClr val="FFFFFF"/>
                  </a:solidFill>
                  <a:round/>
                  <a:headEnd/>
                  <a:tailEnd/>
                </a:ln>
              </p:spPr>
              <p:txBody>
                <a:bodyPr wrap="none" anchor="ctr"/>
                <a:lstStyle/>
                <a:p>
                  <a:endParaRPr lang="en-US"/>
                </a:p>
              </p:txBody>
            </p:sp>
            <p:sp>
              <p:nvSpPr>
                <p:cNvPr id="65787" name="Line 712"/>
                <p:cNvSpPr>
                  <a:spLocks noChangeShapeType="1"/>
                </p:cNvSpPr>
                <p:nvPr/>
              </p:nvSpPr>
              <p:spPr bwMode="auto">
                <a:xfrm>
                  <a:off x="3777" y="1430"/>
                  <a:ext cx="6" cy="13"/>
                </a:xfrm>
                <a:prstGeom prst="line">
                  <a:avLst/>
                </a:prstGeom>
                <a:noFill/>
                <a:ln w="12700">
                  <a:solidFill>
                    <a:srgbClr val="FFFFFF"/>
                  </a:solidFill>
                  <a:round/>
                  <a:headEnd/>
                  <a:tailEnd/>
                </a:ln>
              </p:spPr>
              <p:txBody>
                <a:bodyPr wrap="none" anchor="ctr"/>
                <a:lstStyle/>
                <a:p>
                  <a:endParaRPr lang="en-US"/>
                </a:p>
              </p:txBody>
            </p:sp>
            <p:sp>
              <p:nvSpPr>
                <p:cNvPr id="65788" name="Line 713"/>
                <p:cNvSpPr>
                  <a:spLocks noChangeShapeType="1"/>
                </p:cNvSpPr>
                <p:nvPr/>
              </p:nvSpPr>
              <p:spPr bwMode="auto">
                <a:xfrm>
                  <a:off x="3821" y="1413"/>
                  <a:ext cx="7" cy="15"/>
                </a:xfrm>
                <a:prstGeom prst="line">
                  <a:avLst/>
                </a:prstGeom>
                <a:noFill/>
                <a:ln w="12700">
                  <a:solidFill>
                    <a:srgbClr val="FFFFFF"/>
                  </a:solidFill>
                  <a:round/>
                  <a:headEnd/>
                  <a:tailEnd/>
                </a:ln>
              </p:spPr>
              <p:txBody>
                <a:bodyPr wrap="none" anchor="ctr"/>
                <a:lstStyle/>
                <a:p>
                  <a:endParaRPr lang="en-US"/>
                </a:p>
              </p:txBody>
            </p:sp>
          </p:grpSp>
          <p:sp>
            <p:nvSpPr>
              <p:cNvPr id="65781" name="Freeform 714"/>
              <p:cNvSpPr>
                <a:spLocks/>
              </p:cNvSpPr>
              <p:nvPr/>
            </p:nvSpPr>
            <p:spPr bwMode="auto">
              <a:xfrm>
                <a:off x="3674" y="1385"/>
                <a:ext cx="157" cy="79"/>
              </a:xfrm>
              <a:custGeom>
                <a:avLst/>
                <a:gdLst>
                  <a:gd name="T0" fmla="*/ 0 w 157"/>
                  <a:gd name="T1" fmla="*/ 57 h 79"/>
                  <a:gd name="T2" fmla="*/ 148 w 157"/>
                  <a:gd name="T3" fmla="*/ 0 h 79"/>
                  <a:gd name="T4" fmla="*/ 156 w 157"/>
                  <a:gd name="T5" fmla="*/ 24 h 79"/>
                  <a:gd name="T6" fmla="*/ 7 w 157"/>
                  <a:gd name="T7" fmla="*/ 78 h 79"/>
                  <a:gd name="T8" fmla="*/ 0 w 157"/>
                  <a:gd name="T9" fmla="*/ 57 h 79"/>
                  <a:gd name="T10" fmla="*/ 0 60000 65536"/>
                  <a:gd name="T11" fmla="*/ 0 60000 65536"/>
                  <a:gd name="T12" fmla="*/ 0 60000 65536"/>
                  <a:gd name="T13" fmla="*/ 0 60000 65536"/>
                  <a:gd name="T14" fmla="*/ 0 60000 65536"/>
                  <a:gd name="T15" fmla="*/ 0 w 157"/>
                  <a:gd name="T16" fmla="*/ 0 h 79"/>
                  <a:gd name="T17" fmla="*/ 157 w 157"/>
                  <a:gd name="T18" fmla="*/ 79 h 79"/>
                </a:gdLst>
                <a:ahLst/>
                <a:cxnLst>
                  <a:cxn ang="T10">
                    <a:pos x="T0" y="T1"/>
                  </a:cxn>
                  <a:cxn ang="T11">
                    <a:pos x="T2" y="T3"/>
                  </a:cxn>
                  <a:cxn ang="T12">
                    <a:pos x="T4" y="T5"/>
                  </a:cxn>
                  <a:cxn ang="T13">
                    <a:pos x="T6" y="T7"/>
                  </a:cxn>
                  <a:cxn ang="T14">
                    <a:pos x="T8" y="T9"/>
                  </a:cxn>
                </a:cxnLst>
                <a:rect l="T15" t="T16" r="T17" b="T18"/>
                <a:pathLst>
                  <a:path w="157" h="79">
                    <a:moveTo>
                      <a:pt x="0" y="57"/>
                    </a:moveTo>
                    <a:lnTo>
                      <a:pt x="148" y="0"/>
                    </a:lnTo>
                    <a:lnTo>
                      <a:pt x="156" y="24"/>
                    </a:lnTo>
                    <a:lnTo>
                      <a:pt x="7" y="78"/>
                    </a:lnTo>
                    <a:lnTo>
                      <a:pt x="0" y="57"/>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5782" name="Freeform 715"/>
              <p:cNvSpPr>
                <a:spLocks/>
              </p:cNvSpPr>
              <p:nvPr/>
            </p:nvSpPr>
            <p:spPr bwMode="auto">
              <a:xfrm>
                <a:off x="3688" y="1425"/>
                <a:ext cx="178" cy="131"/>
              </a:xfrm>
              <a:custGeom>
                <a:avLst/>
                <a:gdLst>
                  <a:gd name="T0" fmla="*/ 0 w 178"/>
                  <a:gd name="T1" fmla="*/ 52 h 131"/>
                  <a:gd name="T2" fmla="*/ 147 w 178"/>
                  <a:gd name="T3" fmla="*/ 0 h 131"/>
                  <a:gd name="T4" fmla="*/ 177 w 178"/>
                  <a:gd name="T5" fmla="*/ 87 h 131"/>
                  <a:gd name="T6" fmla="*/ 27 w 178"/>
                  <a:gd name="T7" fmla="*/ 130 h 131"/>
                  <a:gd name="T8" fmla="*/ 0 w 178"/>
                  <a:gd name="T9" fmla="*/ 52 h 131"/>
                  <a:gd name="T10" fmla="*/ 0 60000 65536"/>
                  <a:gd name="T11" fmla="*/ 0 60000 65536"/>
                  <a:gd name="T12" fmla="*/ 0 60000 65536"/>
                  <a:gd name="T13" fmla="*/ 0 60000 65536"/>
                  <a:gd name="T14" fmla="*/ 0 60000 65536"/>
                  <a:gd name="T15" fmla="*/ 0 w 178"/>
                  <a:gd name="T16" fmla="*/ 0 h 131"/>
                  <a:gd name="T17" fmla="*/ 178 w 178"/>
                  <a:gd name="T18" fmla="*/ 131 h 131"/>
                </a:gdLst>
                <a:ahLst/>
                <a:cxnLst>
                  <a:cxn ang="T10">
                    <a:pos x="T0" y="T1"/>
                  </a:cxn>
                  <a:cxn ang="T11">
                    <a:pos x="T2" y="T3"/>
                  </a:cxn>
                  <a:cxn ang="T12">
                    <a:pos x="T4" y="T5"/>
                  </a:cxn>
                  <a:cxn ang="T13">
                    <a:pos x="T6" y="T7"/>
                  </a:cxn>
                  <a:cxn ang="T14">
                    <a:pos x="T8" y="T9"/>
                  </a:cxn>
                </a:cxnLst>
                <a:rect l="T15" t="T16" r="T17" b="T18"/>
                <a:pathLst>
                  <a:path w="178" h="131">
                    <a:moveTo>
                      <a:pt x="0" y="52"/>
                    </a:moveTo>
                    <a:lnTo>
                      <a:pt x="147" y="0"/>
                    </a:lnTo>
                    <a:lnTo>
                      <a:pt x="177" y="87"/>
                    </a:lnTo>
                    <a:lnTo>
                      <a:pt x="27" y="130"/>
                    </a:lnTo>
                    <a:lnTo>
                      <a:pt x="0" y="52"/>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5783" name="Line 716"/>
              <p:cNvSpPr>
                <a:spLocks noChangeShapeType="1"/>
              </p:cNvSpPr>
              <p:nvPr/>
            </p:nvSpPr>
            <p:spPr bwMode="auto">
              <a:xfrm flipH="1">
                <a:off x="3617" y="1215"/>
                <a:ext cx="148" cy="47"/>
              </a:xfrm>
              <a:prstGeom prst="line">
                <a:avLst/>
              </a:prstGeom>
              <a:noFill/>
              <a:ln w="12700">
                <a:solidFill>
                  <a:srgbClr val="FFFFFF"/>
                </a:solidFill>
                <a:round/>
                <a:headEnd/>
                <a:tailEnd/>
              </a:ln>
            </p:spPr>
            <p:txBody>
              <a:bodyPr wrap="none" anchor="ctr"/>
              <a:lstStyle/>
              <a:p>
                <a:endParaRPr lang="en-US"/>
              </a:p>
            </p:txBody>
          </p:sp>
        </p:grpSp>
        <p:grpSp>
          <p:nvGrpSpPr>
            <p:cNvPr id="65589" name="Group 717"/>
            <p:cNvGrpSpPr>
              <a:grpSpLocks/>
            </p:cNvGrpSpPr>
            <p:nvPr/>
          </p:nvGrpSpPr>
          <p:grpSpPr bwMode="auto">
            <a:xfrm>
              <a:off x="3806" y="1111"/>
              <a:ext cx="60" cy="50"/>
              <a:chOff x="3806" y="1111"/>
              <a:chExt cx="60" cy="50"/>
            </a:xfrm>
          </p:grpSpPr>
          <p:grpSp>
            <p:nvGrpSpPr>
              <p:cNvPr id="65761" name="Group 718"/>
              <p:cNvGrpSpPr>
                <a:grpSpLocks/>
              </p:cNvGrpSpPr>
              <p:nvPr/>
            </p:nvGrpSpPr>
            <p:grpSpPr bwMode="auto">
              <a:xfrm>
                <a:off x="3843" y="1121"/>
                <a:ext cx="23" cy="16"/>
                <a:chOff x="3843" y="1121"/>
                <a:chExt cx="23" cy="16"/>
              </a:xfrm>
            </p:grpSpPr>
            <p:sp>
              <p:nvSpPr>
                <p:cNvPr id="65771" name="Freeform 719"/>
                <p:cNvSpPr>
                  <a:spLocks/>
                </p:cNvSpPr>
                <p:nvPr/>
              </p:nvSpPr>
              <p:spPr bwMode="auto">
                <a:xfrm>
                  <a:off x="3843" y="1121"/>
                  <a:ext cx="21" cy="14"/>
                </a:xfrm>
                <a:custGeom>
                  <a:avLst/>
                  <a:gdLst>
                    <a:gd name="T0" fmla="*/ 0 w 21"/>
                    <a:gd name="T1" fmla="*/ 5 h 14"/>
                    <a:gd name="T2" fmla="*/ 2 w 21"/>
                    <a:gd name="T3" fmla="*/ 4 h 14"/>
                    <a:gd name="T4" fmla="*/ 4 w 21"/>
                    <a:gd name="T5" fmla="*/ 6 h 14"/>
                    <a:gd name="T6" fmla="*/ 11 w 21"/>
                    <a:gd name="T7" fmla="*/ 3 h 14"/>
                    <a:gd name="T8" fmla="*/ 12 w 21"/>
                    <a:gd name="T9" fmla="*/ 1 h 14"/>
                    <a:gd name="T10" fmla="*/ 14 w 21"/>
                    <a:gd name="T11" fmla="*/ 0 h 14"/>
                    <a:gd name="T12" fmla="*/ 16 w 21"/>
                    <a:gd name="T13" fmla="*/ 2 h 14"/>
                    <a:gd name="T14" fmla="*/ 20 w 21"/>
                    <a:gd name="T15" fmla="*/ 2 h 14"/>
                    <a:gd name="T16" fmla="*/ 17 w 21"/>
                    <a:gd name="T17" fmla="*/ 6 h 14"/>
                    <a:gd name="T18" fmla="*/ 17 w 21"/>
                    <a:gd name="T19" fmla="*/ 8 h 14"/>
                    <a:gd name="T20" fmla="*/ 15 w 21"/>
                    <a:gd name="T21" fmla="*/ 9 h 14"/>
                    <a:gd name="T22" fmla="*/ 13 w 21"/>
                    <a:gd name="T23" fmla="*/ 7 h 14"/>
                    <a:gd name="T24" fmla="*/ 6 w 21"/>
                    <a:gd name="T25" fmla="*/ 10 h 14"/>
                    <a:gd name="T26" fmla="*/ 6 w 21"/>
                    <a:gd name="T27" fmla="*/ 12 h 14"/>
                    <a:gd name="T28" fmla="*/ 3 w 21"/>
                    <a:gd name="T29" fmla="*/ 13 h 14"/>
                    <a:gd name="T30" fmla="*/ 0 w 21"/>
                    <a:gd name="T31" fmla="*/ 5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14"/>
                    <a:gd name="T50" fmla="*/ 21 w 21"/>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B0C7FE"/>
                    </a:gs>
                    <a:gs pos="100000">
                      <a:srgbClr val="618FFD"/>
                    </a:gs>
                  </a:gsLst>
                  <a:lin ang="5400000" scaled="1"/>
                </a:gradFill>
                <a:ln w="12700" cap="rnd">
                  <a:noFill/>
                  <a:round/>
                  <a:headEnd/>
                  <a:tailEnd/>
                </a:ln>
              </p:spPr>
              <p:txBody>
                <a:bodyPr/>
                <a:lstStyle/>
                <a:p>
                  <a:endParaRPr lang="en-US"/>
                </a:p>
              </p:txBody>
            </p:sp>
            <p:sp>
              <p:nvSpPr>
                <p:cNvPr id="65772" name="Freeform 720"/>
                <p:cNvSpPr>
                  <a:spLocks/>
                </p:cNvSpPr>
                <p:nvPr/>
              </p:nvSpPr>
              <p:spPr bwMode="auto">
                <a:xfrm>
                  <a:off x="3843" y="1121"/>
                  <a:ext cx="23" cy="16"/>
                </a:xfrm>
                <a:custGeom>
                  <a:avLst/>
                  <a:gdLst>
                    <a:gd name="T0" fmla="*/ 0 w 23"/>
                    <a:gd name="T1" fmla="*/ 6 h 16"/>
                    <a:gd name="T2" fmla="*/ 2 w 23"/>
                    <a:gd name="T3" fmla="*/ 4 h 16"/>
                    <a:gd name="T4" fmla="*/ 5 w 23"/>
                    <a:gd name="T5" fmla="*/ 7 h 16"/>
                    <a:gd name="T6" fmla="*/ 12 w 23"/>
                    <a:gd name="T7" fmla="*/ 4 h 16"/>
                    <a:gd name="T8" fmla="*/ 13 w 23"/>
                    <a:gd name="T9" fmla="*/ 1 h 16"/>
                    <a:gd name="T10" fmla="*/ 15 w 23"/>
                    <a:gd name="T11" fmla="*/ 0 h 16"/>
                    <a:gd name="T12" fmla="*/ 18 w 23"/>
                    <a:gd name="T13" fmla="*/ 2 h 16"/>
                    <a:gd name="T14" fmla="*/ 22 w 23"/>
                    <a:gd name="T15" fmla="*/ 2 h 16"/>
                    <a:gd name="T16" fmla="*/ 19 w 23"/>
                    <a:gd name="T17" fmla="*/ 7 h 16"/>
                    <a:gd name="T18" fmla="*/ 19 w 23"/>
                    <a:gd name="T19" fmla="*/ 10 h 16"/>
                    <a:gd name="T20" fmla="*/ 16 w 23"/>
                    <a:gd name="T21" fmla="*/ 10 h 16"/>
                    <a:gd name="T22" fmla="*/ 14 w 23"/>
                    <a:gd name="T23" fmla="*/ 8 h 16"/>
                    <a:gd name="T24" fmla="*/ 6 w 23"/>
                    <a:gd name="T25" fmla="*/ 11 h 16"/>
                    <a:gd name="T26" fmla="*/ 6 w 23"/>
                    <a:gd name="T27" fmla="*/ 14 h 16"/>
                    <a:gd name="T28" fmla="*/ 4 w 23"/>
                    <a:gd name="T29" fmla="*/ 15 h 16"/>
                    <a:gd name="T30" fmla="*/ 0 w 23"/>
                    <a:gd name="T31" fmla="*/ 6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6"/>
                    <a:gd name="T50" fmla="*/ 23 w 23"/>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762" name="Group 721"/>
              <p:cNvGrpSpPr>
                <a:grpSpLocks/>
              </p:cNvGrpSpPr>
              <p:nvPr/>
            </p:nvGrpSpPr>
            <p:grpSpPr bwMode="auto">
              <a:xfrm>
                <a:off x="3810" y="1120"/>
                <a:ext cx="44" cy="41"/>
                <a:chOff x="3810" y="1120"/>
                <a:chExt cx="44" cy="41"/>
              </a:xfrm>
            </p:grpSpPr>
            <p:sp>
              <p:nvSpPr>
                <p:cNvPr id="65769" name="Freeform 722"/>
                <p:cNvSpPr>
                  <a:spLocks/>
                </p:cNvSpPr>
                <p:nvPr/>
              </p:nvSpPr>
              <p:spPr bwMode="auto">
                <a:xfrm>
                  <a:off x="3810" y="1120"/>
                  <a:ext cx="42" cy="39"/>
                </a:xfrm>
                <a:custGeom>
                  <a:avLst/>
                  <a:gdLst>
                    <a:gd name="T0" fmla="*/ 8 w 42"/>
                    <a:gd name="T1" fmla="*/ 38 h 39"/>
                    <a:gd name="T2" fmla="*/ 0 w 42"/>
                    <a:gd name="T3" fmla="*/ 13 h 39"/>
                    <a:gd name="T4" fmla="*/ 32 w 42"/>
                    <a:gd name="T5" fmla="*/ 0 h 39"/>
                    <a:gd name="T6" fmla="*/ 41 w 42"/>
                    <a:gd name="T7" fmla="*/ 25 h 39"/>
                    <a:gd name="T8" fmla="*/ 8 w 42"/>
                    <a:gd name="T9" fmla="*/ 38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8" y="38"/>
                      </a:moveTo>
                      <a:lnTo>
                        <a:pt x="0" y="13"/>
                      </a:lnTo>
                      <a:lnTo>
                        <a:pt x="32" y="0"/>
                      </a:lnTo>
                      <a:lnTo>
                        <a:pt x="41" y="25"/>
                      </a:lnTo>
                      <a:lnTo>
                        <a:pt x="8" y="38"/>
                      </a:lnTo>
                    </a:path>
                  </a:pathLst>
                </a:custGeom>
                <a:gradFill rotWithShape="0">
                  <a:gsLst>
                    <a:gs pos="0">
                      <a:srgbClr val="DFE9FF"/>
                    </a:gs>
                    <a:gs pos="100000">
                      <a:srgbClr val="618FFD"/>
                    </a:gs>
                  </a:gsLst>
                  <a:lin ang="0" scaled="1"/>
                </a:gradFill>
                <a:ln w="12700" cap="rnd">
                  <a:noFill/>
                  <a:round/>
                  <a:headEnd/>
                  <a:tailEnd/>
                </a:ln>
              </p:spPr>
              <p:txBody>
                <a:bodyPr/>
                <a:lstStyle/>
                <a:p>
                  <a:endParaRPr lang="en-US"/>
                </a:p>
              </p:txBody>
            </p:sp>
            <p:sp>
              <p:nvSpPr>
                <p:cNvPr id="65770" name="Freeform 723"/>
                <p:cNvSpPr>
                  <a:spLocks/>
                </p:cNvSpPr>
                <p:nvPr/>
              </p:nvSpPr>
              <p:spPr bwMode="auto">
                <a:xfrm>
                  <a:off x="3810" y="1120"/>
                  <a:ext cx="44" cy="41"/>
                </a:xfrm>
                <a:custGeom>
                  <a:avLst/>
                  <a:gdLst>
                    <a:gd name="T0" fmla="*/ 8 w 44"/>
                    <a:gd name="T1" fmla="*/ 40 h 41"/>
                    <a:gd name="T2" fmla="*/ 0 w 44"/>
                    <a:gd name="T3" fmla="*/ 14 h 41"/>
                    <a:gd name="T4" fmla="*/ 33 w 44"/>
                    <a:gd name="T5" fmla="*/ 0 h 41"/>
                    <a:gd name="T6" fmla="*/ 43 w 44"/>
                    <a:gd name="T7" fmla="*/ 26 h 41"/>
                    <a:gd name="T8" fmla="*/ 8 w 44"/>
                    <a:gd name="T9" fmla="*/ 40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8" y="40"/>
                      </a:moveTo>
                      <a:lnTo>
                        <a:pt x="0" y="14"/>
                      </a:lnTo>
                      <a:lnTo>
                        <a:pt x="33" y="0"/>
                      </a:lnTo>
                      <a:lnTo>
                        <a:pt x="43" y="26"/>
                      </a:lnTo>
                      <a:lnTo>
                        <a:pt x="8" y="4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763" name="Group 724"/>
              <p:cNvGrpSpPr>
                <a:grpSpLocks/>
              </p:cNvGrpSpPr>
              <p:nvPr/>
            </p:nvGrpSpPr>
            <p:grpSpPr bwMode="auto">
              <a:xfrm>
                <a:off x="3827" y="1111"/>
                <a:ext cx="13" cy="14"/>
                <a:chOff x="3827" y="1111"/>
                <a:chExt cx="13" cy="14"/>
              </a:xfrm>
            </p:grpSpPr>
            <p:sp>
              <p:nvSpPr>
                <p:cNvPr id="65767" name="Freeform 725"/>
                <p:cNvSpPr>
                  <a:spLocks/>
                </p:cNvSpPr>
                <p:nvPr/>
              </p:nvSpPr>
              <p:spPr bwMode="auto">
                <a:xfrm>
                  <a:off x="3827" y="1111"/>
                  <a:ext cx="11" cy="13"/>
                </a:xfrm>
                <a:custGeom>
                  <a:avLst/>
                  <a:gdLst>
                    <a:gd name="T0" fmla="*/ 3 w 11"/>
                    <a:gd name="T1" fmla="*/ 12 h 13"/>
                    <a:gd name="T2" fmla="*/ 0 w 11"/>
                    <a:gd name="T3" fmla="*/ 3 h 13"/>
                    <a:gd name="T4" fmla="*/ 7 w 11"/>
                    <a:gd name="T5" fmla="*/ 0 h 13"/>
                    <a:gd name="T6" fmla="*/ 10 w 11"/>
                    <a:gd name="T7" fmla="*/ 10 h 13"/>
                    <a:gd name="T8" fmla="*/ 3 w 11"/>
                    <a:gd name="T9" fmla="*/ 12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3" y="12"/>
                      </a:moveTo>
                      <a:lnTo>
                        <a:pt x="0" y="3"/>
                      </a:lnTo>
                      <a:lnTo>
                        <a:pt x="7" y="0"/>
                      </a:lnTo>
                      <a:lnTo>
                        <a:pt x="10" y="10"/>
                      </a:lnTo>
                      <a:lnTo>
                        <a:pt x="3" y="12"/>
                      </a:lnTo>
                    </a:path>
                  </a:pathLst>
                </a:custGeom>
                <a:gradFill rotWithShape="0">
                  <a:gsLst>
                    <a:gs pos="0">
                      <a:srgbClr val="DFE9FF"/>
                    </a:gs>
                    <a:gs pos="100000">
                      <a:srgbClr val="618FFD"/>
                    </a:gs>
                  </a:gsLst>
                  <a:lin ang="0" scaled="1"/>
                </a:gradFill>
                <a:ln w="12700" cap="rnd">
                  <a:noFill/>
                  <a:round/>
                  <a:headEnd/>
                  <a:tailEnd/>
                </a:ln>
              </p:spPr>
              <p:txBody>
                <a:bodyPr/>
                <a:lstStyle/>
                <a:p>
                  <a:endParaRPr lang="en-US"/>
                </a:p>
              </p:txBody>
            </p:sp>
            <p:sp>
              <p:nvSpPr>
                <p:cNvPr id="65768" name="Freeform 726"/>
                <p:cNvSpPr>
                  <a:spLocks/>
                </p:cNvSpPr>
                <p:nvPr/>
              </p:nvSpPr>
              <p:spPr bwMode="auto">
                <a:xfrm>
                  <a:off x="3827" y="1111"/>
                  <a:ext cx="13" cy="14"/>
                </a:xfrm>
                <a:custGeom>
                  <a:avLst/>
                  <a:gdLst>
                    <a:gd name="T0" fmla="*/ 4 w 13"/>
                    <a:gd name="T1" fmla="*/ 13 h 14"/>
                    <a:gd name="T2" fmla="*/ 0 w 13"/>
                    <a:gd name="T3" fmla="*/ 3 h 14"/>
                    <a:gd name="T4" fmla="*/ 8 w 13"/>
                    <a:gd name="T5" fmla="*/ 0 h 14"/>
                    <a:gd name="T6" fmla="*/ 12 w 13"/>
                    <a:gd name="T7" fmla="*/ 10 h 14"/>
                    <a:gd name="T8" fmla="*/ 4 w 13"/>
                    <a:gd name="T9" fmla="*/ 13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4" y="13"/>
                      </a:moveTo>
                      <a:lnTo>
                        <a:pt x="0" y="3"/>
                      </a:lnTo>
                      <a:lnTo>
                        <a:pt x="8" y="0"/>
                      </a:lnTo>
                      <a:lnTo>
                        <a:pt x="12" y="10"/>
                      </a:lnTo>
                      <a:lnTo>
                        <a:pt x="4" y="13"/>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764" name="Group 727"/>
              <p:cNvGrpSpPr>
                <a:grpSpLocks/>
              </p:cNvGrpSpPr>
              <p:nvPr/>
            </p:nvGrpSpPr>
            <p:grpSpPr bwMode="auto">
              <a:xfrm>
                <a:off x="3806" y="1136"/>
                <a:ext cx="10" cy="7"/>
                <a:chOff x="3806" y="1136"/>
                <a:chExt cx="10" cy="7"/>
              </a:xfrm>
            </p:grpSpPr>
            <p:sp>
              <p:nvSpPr>
                <p:cNvPr id="65765" name="Freeform 728"/>
                <p:cNvSpPr>
                  <a:spLocks/>
                </p:cNvSpPr>
                <p:nvPr/>
              </p:nvSpPr>
              <p:spPr bwMode="auto">
                <a:xfrm>
                  <a:off x="3806" y="1136"/>
                  <a:ext cx="8" cy="5"/>
                </a:xfrm>
                <a:custGeom>
                  <a:avLst/>
                  <a:gdLst>
                    <a:gd name="T0" fmla="*/ 1 w 8"/>
                    <a:gd name="T1" fmla="*/ 4 h 5"/>
                    <a:gd name="T2" fmla="*/ 0 w 8"/>
                    <a:gd name="T3" fmla="*/ 2 h 5"/>
                    <a:gd name="T4" fmla="*/ 6 w 8"/>
                    <a:gd name="T5" fmla="*/ 0 h 5"/>
                    <a:gd name="T6" fmla="*/ 7 w 8"/>
                    <a:gd name="T7" fmla="*/ 3 h 5"/>
                    <a:gd name="T8" fmla="*/ 1 w 8"/>
                    <a:gd name="T9" fmla="*/ 4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1" y="4"/>
                      </a:moveTo>
                      <a:lnTo>
                        <a:pt x="0" y="2"/>
                      </a:lnTo>
                      <a:lnTo>
                        <a:pt x="6" y="0"/>
                      </a:lnTo>
                      <a:lnTo>
                        <a:pt x="7" y="3"/>
                      </a:lnTo>
                      <a:lnTo>
                        <a:pt x="1" y="4"/>
                      </a:lnTo>
                    </a:path>
                  </a:pathLst>
                </a:custGeom>
                <a:gradFill rotWithShape="0">
                  <a:gsLst>
                    <a:gs pos="0">
                      <a:srgbClr val="CFDDFE"/>
                    </a:gs>
                    <a:gs pos="100000">
                      <a:srgbClr val="618FFD"/>
                    </a:gs>
                  </a:gsLst>
                  <a:lin ang="5400000" scaled="1"/>
                </a:gradFill>
                <a:ln w="12700" cap="rnd">
                  <a:noFill/>
                  <a:round/>
                  <a:headEnd/>
                  <a:tailEnd/>
                </a:ln>
              </p:spPr>
              <p:txBody>
                <a:bodyPr/>
                <a:lstStyle/>
                <a:p>
                  <a:endParaRPr lang="en-US"/>
                </a:p>
              </p:txBody>
            </p:sp>
            <p:sp>
              <p:nvSpPr>
                <p:cNvPr id="65766" name="Freeform 729"/>
                <p:cNvSpPr>
                  <a:spLocks/>
                </p:cNvSpPr>
                <p:nvPr/>
              </p:nvSpPr>
              <p:spPr bwMode="auto">
                <a:xfrm>
                  <a:off x="3806" y="1136"/>
                  <a:ext cx="10" cy="7"/>
                </a:xfrm>
                <a:custGeom>
                  <a:avLst/>
                  <a:gdLst>
                    <a:gd name="T0" fmla="*/ 2 w 10"/>
                    <a:gd name="T1" fmla="*/ 6 h 7"/>
                    <a:gd name="T2" fmla="*/ 0 w 10"/>
                    <a:gd name="T3" fmla="*/ 3 h 7"/>
                    <a:gd name="T4" fmla="*/ 8 w 10"/>
                    <a:gd name="T5" fmla="*/ 0 h 7"/>
                    <a:gd name="T6" fmla="*/ 9 w 10"/>
                    <a:gd name="T7" fmla="*/ 4 h 7"/>
                    <a:gd name="T8" fmla="*/ 2 w 10"/>
                    <a:gd name="T9" fmla="*/ 6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2" y="6"/>
                      </a:moveTo>
                      <a:lnTo>
                        <a:pt x="0" y="3"/>
                      </a:lnTo>
                      <a:lnTo>
                        <a:pt x="8" y="0"/>
                      </a:lnTo>
                      <a:lnTo>
                        <a:pt x="9" y="4"/>
                      </a:lnTo>
                      <a:lnTo>
                        <a:pt x="2" y="6"/>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grpSp>
          <p:nvGrpSpPr>
            <p:cNvPr id="65590" name="Group 730"/>
            <p:cNvGrpSpPr>
              <a:grpSpLocks/>
            </p:cNvGrpSpPr>
            <p:nvPr/>
          </p:nvGrpSpPr>
          <p:grpSpPr bwMode="auto">
            <a:xfrm>
              <a:off x="3716" y="1163"/>
              <a:ext cx="202" cy="296"/>
              <a:chOff x="3716" y="1163"/>
              <a:chExt cx="202" cy="296"/>
            </a:xfrm>
          </p:grpSpPr>
          <p:sp>
            <p:nvSpPr>
              <p:cNvPr id="65759" name="Freeform 731"/>
              <p:cNvSpPr>
                <a:spLocks/>
              </p:cNvSpPr>
              <p:nvPr/>
            </p:nvSpPr>
            <p:spPr bwMode="auto">
              <a:xfrm>
                <a:off x="3716" y="1163"/>
                <a:ext cx="201" cy="295"/>
              </a:xfrm>
              <a:custGeom>
                <a:avLst/>
                <a:gdLst>
                  <a:gd name="T0" fmla="*/ 18 w 201"/>
                  <a:gd name="T1" fmla="*/ 27 h 295"/>
                  <a:gd name="T2" fmla="*/ 90 w 201"/>
                  <a:gd name="T3" fmla="*/ 0 h 295"/>
                  <a:gd name="T4" fmla="*/ 133 w 201"/>
                  <a:gd name="T5" fmla="*/ 14 h 295"/>
                  <a:gd name="T6" fmla="*/ 200 w 201"/>
                  <a:gd name="T7" fmla="*/ 212 h 295"/>
                  <a:gd name="T8" fmla="*/ 181 w 201"/>
                  <a:gd name="T9" fmla="*/ 271 h 295"/>
                  <a:gd name="T10" fmla="*/ 120 w 201"/>
                  <a:gd name="T11" fmla="*/ 294 h 295"/>
                  <a:gd name="T12" fmla="*/ 72 w 201"/>
                  <a:gd name="T13" fmla="*/ 292 h 295"/>
                  <a:gd name="T14" fmla="*/ 0 w 201"/>
                  <a:gd name="T15" fmla="*/ 90 h 295"/>
                  <a:gd name="T16" fmla="*/ 18 w 201"/>
                  <a:gd name="T17" fmla="*/ 27 h 2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1"/>
                  <a:gd name="T28" fmla="*/ 0 h 295"/>
                  <a:gd name="T29" fmla="*/ 201 w 201"/>
                  <a:gd name="T30" fmla="*/ 295 h 2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B0C7FE"/>
                  </a:gs>
                  <a:gs pos="100000">
                    <a:srgbClr val="618FFD"/>
                  </a:gs>
                </a:gsLst>
                <a:lin ang="0" scaled="1"/>
              </a:gradFill>
              <a:ln w="12700" cap="rnd">
                <a:noFill/>
                <a:round/>
                <a:headEnd/>
                <a:tailEnd/>
              </a:ln>
            </p:spPr>
            <p:txBody>
              <a:bodyPr/>
              <a:lstStyle/>
              <a:p>
                <a:endParaRPr lang="en-US"/>
              </a:p>
            </p:txBody>
          </p:sp>
          <p:sp>
            <p:nvSpPr>
              <p:cNvPr id="65760" name="Freeform 732"/>
              <p:cNvSpPr>
                <a:spLocks/>
              </p:cNvSpPr>
              <p:nvPr/>
            </p:nvSpPr>
            <p:spPr bwMode="auto">
              <a:xfrm>
                <a:off x="3716" y="1163"/>
                <a:ext cx="202" cy="296"/>
              </a:xfrm>
              <a:custGeom>
                <a:avLst/>
                <a:gdLst>
                  <a:gd name="T0" fmla="*/ 18 w 202"/>
                  <a:gd name="T1" fmla="*/ 27 h 296"/>
                  <a:gd name="T2" fmla="*/ 90 w 202"/>
                  <a:gd name="T3" fmla="*/ 0 h 296"/>
                  <a:gd name="T4" fmla="*/ 134 w 202"/>
                  <a:gd name="T5" fmla="*/ 14 h 296"/>
                  <a:gd name="T6" fmla="*/ 201 w 202"/>
                  <a:gd name="T7" fmla="*/ 213 h 296"/>
                  <a:gd name="T8" fmla="*/ 182 w 202"/>
                  <a:gd name="T9" fmla="*/ 272 h 296"/>
                  <a:gd name="T10" fmla="*/ 121 w 202"/>
                  <a:gd name="T11" fmla="*/ 295 h 296"/>
                  <a:gd name="T12" fmla="*/ 72 w 202"/>
                  <a:gd name="T13" fmla="*/ 293 h 296"/>
                  <a:gd name="T14" fmla="*/ 0 w 202"/>
                  <a:gd name="T15" fmla="*/ 90 h 296"/>
                  <a:gd name="T16" fmla="*/ 18 w 202"/>
                  <a:gd name="T17" fmla="*/ 27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296"/>
                  <a:gd name="T29" fmla="*/ 202 w 202"/>
                  <a:gd name="T30" fmla="*/ 296 h 2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591" name="Group 733"/>
            <p:cNvGrpSpPr>
              <a:grpSpLocks/>
            </p:cNvGrpSpPr>
            <p:nvPr/>
          </p:nvGrpSpPr>
          <p:grpSpPr bwMode="auto">
            <a:xfrm>
              <a:off x="3859" y="1166"/>
              <a:ext cx="66" cy="97"/>
              <a:chOff x="3859" y="1166"/>
              <a:chExt cx="66" cy="97"/>
            </a:xfrm>
          </p:grpSpPr>
          <p:grpSp>
            <p:nvGrpSpPr>
              <p:cNvPr id="65751" name="Group 734"/>
              <p:cNvGrpSpPr>
                <a:grpSpLocks/>
              </p:cNvGrpSpPr>
              <p:nvPr/>
            </p:nvGrpSpPr>
            <p:grpSpPr bwMode="auto">
              <a:xfrm>
                <a:off x="3859" y="1166"/>
                <a:ext cx="66" cy="97"/>
                <a:chOff x="3859" y="1166"/>
                <a:chExt cx="66" cy="97"/>
              </a:xfrm>
            </p:grpSpPr>
            <p:sp>
              <p:nvSpPr>
                <p:cNvPr id="65757" name="Freeform 735"/>
                <p:cNvSpPr>
                  <a:spLocks/>
                </p:cNvSpPr>
                <p:nvPr/>
              </p:nvSpPr>
              <p:spPr bwMode="auto">
                <a:xfrm>
                  <a:off x="3859" y="1166"/>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a:p>
              </p:txBody>
            </p:sp>
            <p:sp>
              <p:nvSpPr>
                <p:cNvPr id="65758" name="Freeform 736"/>
                <p:cNvSpPr>
                  <a:spLocks/>
                </p:cNvSpPr>
                <p:nvPr/>
              </p:nvSpPr>
              <p:spPr bwMode="auto">
                <a:xfrm>
                  <a:off x="3859" y="1166"/>
                  <a:ext cx="66" cy="97"/>
                </a:xfrm>
                <a:custGeom>
                  <a:avLst/>
                  <a:gdLst>
                    <a:gd name="T0" fmla="*/ 0 w 66"/>
                    <a:gd name="T1" fmla="*/ 14 h 97"/>
                    <a:gd name="T2" fmla="*/ 27 w 66"/>
                    <a:gd name="T3" fmla="*/ 96 h 97"/>
                    <a:gd name="T4" fmla="*/ 65 w 66"/>
                    <a:gd name="T5" fmla="*/ 81 h 97"/>
                    <a:gd name="T6" fmla="*/ 39 w 66"/>
                    <a:gd name="T7" fmla="*/ 0 h 97"/>
                    <a:gd name="T8" fmla="*/ 0 w 66"/>
                    <a:gd name="T9" fmla="*/ 14 h 97"/>
                    <a:gd name="T10" fmla="*/ 0 60000 65536"/>
                    <a:gd name="T11" fmla="*/ 0 60000 65536"/>
                    <a:gd name="T12" fmla="*/ 0 60000 65536"/>
                    <a:gd name="T13" fmla="*/ 0 60000 65536"/>
                    <a:gd name="T14" fmla="*/ 0 60000 65536"/>
                    <a:gd name="T15" fmla="*/ 0 w 66"/>
                    <a:gd name="T16" fmla="*/ 0 h 97"/>
                    <a:gd name="T17" fmla="*/ 66 w 66"/>
                    <a:gd name="T18" fmla="*/ 97 h 97"/>
                  </a:gdLst>
                  <a:ahLst/>
                  <a:cxnLst>
                    <a:cxn ang="T10">
                      <a:pos x="T0" y="T1"/>
                    </a:cxn>
                    <a:cxn ang="T11">
                      <a:pos x="T2" y="T3"/>
                    </a:cxn>
                    <a:cxn ang="T12">
                      <a:pos x="T4" y="T5"/>
                    </a:cxn>
                    <a:cxn ang="T13">
                      <a:pos x="T6" y="T7"/>
                    </a:cxn>
                    <a:cxn ang="T14">
                      <a:pos x="T8" y="T9"/>
                    </a:cxn>
                  </a:cxnLst>
                  <a:rect l="T15" t="T16" r="T17" b="T18"/>
                  <a:pathLst>
                    <a:path w="66" h="97">
                      <a:moveTo>
                        <a:pt x="0" y="14"/>
                      </a:moveTo>
                      <a:lnTo>
                        <a:pt x="27" y="96"/>
                      </a:lnTo>
                      <a:lnTo>
                        <a:pt x="65" y="81"/>
                      </a:lnTo>
                      <a:lnTo>
                        <a:pt x="39"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5752" name="Line 737"/>
              <p:cNvSpPr>
                <a:spLocks noChangeShapeType="1"/>
              </p:cNvSpPr>
              <p:nvPr/>
            </p:nvSpPr>
            <p:spPr bwMode="auto">
              <a:xfrm flipV="1">
                <a:off x="3876" y="1207"/>
                <a:ext cx="33" cy="13"/>
              </a:xfrm>
              <a:prstGeom prst="line">
                <a:avLst/>
              </a:prstGeom>
              <a:noFill/>
              <a:ln w="12700">
                <a:solidFill>
                  <a:srgbClr val="000000"/>
                </a:solidFill>
                <a:round/>
                <a:headEnd/>
                <a:tailEnd/>
              </a:ln>
            </p:spPr>
            <p:txBody>
              <a:bodyPr wrap="none" anchor="ctr"/>
              <a:lstStyle/>
              <a:p>
                <a:endParaRPr lang="en-US"/>
              </a:p>
            </p:txBody>
          </p:sp>
          <p:sp>
            <p:nvSpPr>
              <p:cNvPr id="65753" name="Line 738"/>
              <p:cNvSpPr>
                <a:spLocks noChangeShapeType="1"/>
              </p:cNvSpPr>
              <p:nvPr/>
            </p:nvSpPr>
            <p:spPr bwMode="auto">
              <a:xfrm>
                <a:off x="3871" y="1182"/>
                <a:ext cx="19" cy="75"/>
              </a:xfrm>
              <a:prstGeom prst="line">
                <a:avLst/>
              </a:prstGeom>
              <a:noFill/>
              <a:ln w="12700">
                <a:solidFill>
                  <a:srgbClr val="000000"/>
                </a:solidFill>
                <a:round/>
                <a:headEnd/>
                <a:tailEnd/>
              </a:ln>
            </p:spPr>
            <p:txBody>
              <a:bodyPr wrap="none" anchor="ctr"/>
              <a:lstStyle/>
              <a:p>
                <a:endParaRPr lang="en-US"/>
              </a:p>
            </p:txBody>
          </p:sp>
          <p:sp>
            <p:nvSpPr>
              <p:cNvPr id="65754" name="Line 739"/>
              <p:cNvSpPr>
                <a:spLocks noChangeShapeType="1"/>
              </p:cNvSpPr>
              <p:nvPr/>
            </p:nvSpPr>
            <p:spPr bwMode="auto">
              <a:xfrm>
                <a:off x="3879" y="1179"/>
                <a:ext cx="19" cy="76"/>
              </a:xfrm>
              <a:prstGeom prst="line">
                <a:avLst/>
              </a:prstGeom>
              <a:noFill/>
              <a:ln w="12700">
                <a:solidFill>
                  <a:srgbClr val="000000"/>
                </a:solidFill>
                <a:round/>
                <a:headEnd/>
                <a:tailEnd/>
              </a:ln>
            </p:spPr>
            <p:txBody>
              <a:bodyPr wrap="none" anchor="ctr"/>
              <a:lstStyle/>
              <a:p>
                <a:endParaRPr lang="en-US"/>
              </a:p>
            </p:txBody>
          </p:sp>
          <p:sp>
            <p:nvSpPr>
              <p:cNvPr id="65755" name="Line 740"/>
              <p:cNvSpPr>
                <a:spLocks noChangeShapeType="1"/>
              </p:cNvSpPr>
              <p:nvPr/>
            </p:nvSpPr>
            <p:spPr bwMode="auto">
              <a:xfrm>
                <a:off x="3887" y="1176"/>
                <a:ext cx="18" cy="76"/>
              </a:xfrm>
              <a:prstGeom prst="line">
                <a:avLst/>
              </a:prstGeom>
              <a:noFill/>
              <a:ln w="12700">
                <a:solidFill>
                  <a:srgbClr val="000000"/>
                </a:solidFill>
                <a:round/>
                <a:headEnd/>
                <a:tailEnd/>
              </a:ln>
            </p:spPr>
            <p:txBody>
              <a:bodyPr wrap="none" anchor="ctr"/>
              <a:lstStyle/>
              <a:p>
                <a:endParaRPr lang="en-US"/>
              </a:p>
            </p:txBody>
          </p:sp>
          <p:sp>
            <p:nvSpPr>
              <p:cNvPr id="65756" name="Line 741"/>
              <p:cNvSpPr>
                <a:spLocks noChangeShapeType="1"/>
              </p:cNvSpPr>
              <p:nvPr/>
            </p:nvSpPr>
            <p:spPr bwMode="auto">
              <a:xfrm>
                <a:off x="3894" y="1173"/>
                <a:ext cx="19" cy="75"/>
              </a:xfrm>
              <a:prstGeom prst="line">
                <a:avLst/>
              </a:prstGeom>
              <a:noFill/>
              <a:ln w="12700">
                <a:solidFill>
                  <a:srgbClr val="000000"/>
                </a:solidFill>
                <a:round/>
                <a:headEnd/>
                <a:tailEnd/>
              </a:ln>
            </p:spPr>
            <p:txBody>
              <a:bodyPr wrap="none" anchor="ctr"/>
              <a:lstStyle/>
              <a:p>
                <a:endParaRPr lang="en-US"/>
              </a:p>
            </p:txBody>
          </p:sp>
        </p:grpSp>
        <p:grpSp>
          <p:nvGrpSpPr>
            <p:cNvPr id="65592" name="Group 742"/>
            <p:cNvGrpSpPr>
              <a:grpSpLocks/>
            </p:cNvGrpSpPr>
            <p:nvPr/>
          </p:nvGrpSpPr>
          <p:grpSpPr bwMode="auto">
            <a:xfrm>
              <a:off x="3895" y="1271"/>
              <a:ext cx="67" cy="97"/>
              <a:chOff x="3895" y="1271"/>
              <a:chExt cx="67" cy="97"/>
            </a:xfrm>
          </p:grpSpPr>
          <p:grpSp>
            <p:nvGrpSpPr>
              <p:cNvPr id="65743" name="Group 743"/>
              <p:cNvGrpSpPr>
                <a:grpSpLocks/>
              </p:cNvGrpSpPr>
              <p:nvPr/>
            </p:nvGrpSpPr>
            <p:grpSpPr bwMode="auto">
              <a:xfrm>
                <a:off x="3895" y="1271"/>
                <a:ext cx="67" cy="97"/>
                <a:chOff x="3895" y="1271"/>
                <a:chExt cx="67" cy="97"/>
              </a:xfrm>
            </p:grpSpPr>
            <p:sp>
              <p:nvSpPr>
                <p:cNvPr id="65749" name="Freeform 744"/>
                <p:cNvSpPr>
                  <a:spLocks/>
                </p:cNvSpPr>
                <p:nvPr/>
              </p:nvSpPr>
              <p:spPr bwMode="auto">
                <a:xfrm>
                  <a:off x="3895" y="1271"/>
                  <a:ext cx="66" cy="95"/>
                </a:xfrm>
                <a:custGeom>
                  <a:avLst/>
                  <a:gdLst>
                    <a:gd name="T0" fmla="*/ 0 w 66"/>
                    <a:gd name="T1" fmla="*/ 13 h 95"/>
                    <a:gd name="T2" fmla="*/ 27 w 66"/>
                    <a:gd name="T3" fmla="*/ 94 h 95"/>
                    <a:gd name="T4" fmla="*/ 65 w 66"/>
                    <a:gd name="T5" fmla="*/ 79 h 95"/>
                    <a:gd name="T6" fmla="*/ 39 w 66"/>
                    <a:gd name="T7" fmla="*/ 0 h 95"/>
                    <a:gd name="T8" fmla="*/ 0 w 66"/>
                    <a:gd name="T9" fmla="*/ 13 h 95"/>
                    <a:gd name="T10" fmla="*/ 0 60000 65536"/>
                    <a:gd name="T11" fmla="*/ 0 60000 65536"/>
                    <a:gd name="T12" fmla="*/ 0 60000 65536"/>
                    <a:gd name="T13" fmla="*/ 0 60000 65536"/>
                    <a:gd name="T14" fmla="*/ 0 60000 65536"/>
                    <a:gd name="T15" fmla="*/ 0 w 66"/>
                    <a:gd name="T16" fmla="*/ 0 h 95"/>
                    <a:gd name="T17" fmla="*/ 66 w 66"/>
                    <a:gd name="T18" fmla="*/ 95 h 95"/>
                  </a:gdLst>
                  <a:ahLst/>
                  <a:cxnLst>
                    <a:cxn ang="T10">
                      <a:pos x="T0" y="T1"/>
                    </a:cxn>
                    <a:cxn ang="T11">
                      <a:pos x="T2" y="T3"/>
                    </a:cxn>
                    <a:cxn ang="T12">
                      <a:pos x="T4" y="T5"/>
                    </a:cxn>
                    <a:cxn ang="T13">
                      <a:pos x="T6" y="T7"/>
                    </a:cxn>
                    <a:cxn ang="T14">
                      <a:pos x="T8" y="T9"/>
                    </a:cxn>
                  </a:cxnLst>
                  <a:rect l="T15" t="T16" r="T17" b="T18"/>
                  <a:pathLst>
                    <a:path w="66" h="95">
                      <a:moveTo>
                        <a:pt x="0" y="13"/>
                      </a:moveTo>
                      <a:lnTo>
                        <a:pt x="27" y="94"/>
                      </a:lnTo>
                      <a:lnTo>
                        <a:pt x="65" y="79"/>
                      </a:lnTo>
                      <a:lnTo>
                        <a:pt x="39" y="0"/>
                      </a:lnTo>
                      <a:lnTo>
                        <a:pt x="0" y="13"/>
                      </a:lnTo>
                    </a:path>
                  </a:pathLst>
                </a:custGeom>
                <a:gradFill rotWithShape="0">
                  <a:gsLst>
                    <a:gs pos="0">
                      <a:srgbClr val="CECECE"/>
                    </a:gs>
                    <a:gs pos="100000">
                      <a:srgbClr val="909090"/>
                    </a:gs>
                  </a:gsLst>
                  <a:lin ang="0" scaled="1"/>
                </a:gradFill>
                <a:ln w="12700" cap="rnd">
                  <a:noFill/>
                  <a:round/>
                  <a:headEnd/>
                  <a:tailEnd/>
                </a:ln>
              </p:spPr>
              <p:txBody>
                <a:bodyPr/>
                <a:lstStyle/>
                <a:p>
                  <a:endParaRPr lang="en-US"/>
                </a:p>
              </p:txBody>
            </p:sp>
            <p:sp>
              <p:nvSpPr>
                <p:cNvPr id="65750" name="Freeform 745"/>
                <p:cNvSpPr>
                  <a:spLocks/>
                </p:cNvSpPr>
                <p:nvPr/>
              </p:nvSpPr>
              <p:spPr bwMode="auto">
                <a:xfrm>
                  <a:off x="3895" y="1271"/>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5744" name="Line 746"/>
              <p:cNvSpPr>
                <a:spLocks noChangeShapeType="1"/>
              </p:cNvSpPr>
              <p:nvPr/>
            </p:nvSpPr>
            <p:spPr bwMode="auto">
              <a:xfrm flipV="1">
                <a:off x="3912" y="1311"/>
                <a:ext cx="34" cy="13"/>
              </a:xfrm>
              <a:prstGeom prst="line">
                <a:avLst/>
              </a:prstGeom>
              <a:noFill/>
              <a:ln w="12700">
                <a:solidFill>
                  <a:srgbClr val="000000"/>
                </a:solidFill>
                <a:round/>
                <a:headEnd/>
                <a:tailEnd/>
              </a:ln>
            </p:spPr>
            <p:txBody>
              <a:bodyPr wrap="none" anchor="ctr"/>
              <a:lstStyle/>
              <a:p>
                <a:endParaRPr lang="en-US"/>
              </a:p>
            </p:txBody>
          </p:sp>
          <p:sp>
            <p:nvSpPr>
              <p:cNvPr id="65745" name="Line 747"/>
              <p:cNvSpPr>
                <a:spLocks noChangeShapeType="1"/>
              </p:cNvSpPr>
              <p:nvPr/>
            </p:nvSpPr>
            <p:spPr bwMode="auto">
              <a:xfrm>
                <a:off x="3908" y="1287"/>
                <a:ext cx="19" cy="75"/>
              </a:xfrm>
              <a:prstGeom prst="line">
                <a:avLst/>
              </a:prstGeom>
              <a:noFill/>
              <a:ln w="12700">
                <a:solidFill>
                  <a:srgbClr val="000000"/>
                </a:solidFill>
                <a:round/>
                <a:headEnd/>
                <a:tailEnd/>
              </a:ln>
            </p:spPr>
            <p:txBody>
              <a:bodyPr wrap="none" anchor="ctr"/>
              <a:lstStyle/>
              <a:p>
                <a:endParaRPr lang="en-US"/>
              </a:p>
            </p:txBody>
          </p:sp>
          <p:sp>
            <p:nvSpPr>
              <p:cNvPr id="65746" name="Line 748"/>
              <p:cNvSpPr>
                <a:spLocks noChangeShapeType="1"/>
              </p:cNvSpPr>
              <p:nvPr/>
            </p:nvSpPr>
            <p:spPr bwMode="auto">
              <a:xfrm>
                <a:off x="3916" y="1284"/>
                <a:ext cx="19" cy="75"/>
              </a:xfrm>
              <a:prstGeom prst="line">
                <a:avLst/>
              </a:prstGeom>
              <a:noFill/>
              <a:ln w="12700">
                <a:solidFill>
                  <a:srgbClr val="000000"/>
                </a:solidFill>
                <a:round/>
                <a:headEnd/>
                <a:tailEnd/>
              </a:ln>
            </p:spPr>
            <p:txBody>
              <a:bodyPr wrap="none" anchor="ctr"/>
              <a:lstStyle/>
              <a:p>
                <a:endParaRPr lang="en-US"/>
              </a:p>
            </p:txBody>
          </p:sp>
          <p:sp>
            <p:nvSpPr>
              <p:cNvPr id="65747" name="Line 749"/>
              <p:cNvSpPr>
                <a:spLocks noChangeShapeType="1"/>
              </p:cNvSpPr>
              <p:nvPr/>
            </p:nvSpPr>
            <p:spPr bwMode="auto">
              <a:xfrm>
                <a:off x="3923" y="1280"/>
                <a:ext cx="19" cy="76"/>
              </a:xfrm>
              <a:prstGeom prst="line">
                <a:avLst/>
              </a:prstGeom>
              <a:noFill/>
              <a:ln w="12700">
                <a:solidFill>
                  <a:srgbClr val="000000"/>
                </a:solidFill>
                <a:round/>
                <a:headEnd/>
                <a:tailEnd/>
              </a:ln>
            </p:spPr>
            <p:txBody>
              <a:bodyPr wrap="none" anchor="ctr"/>
              <a:lstStyle/>
              <a:p>
                <a:endParaRPr lang="en-US"/>
              </a:p>
            </p:txBody>
          </p:sp>
          <p:sp>
            <p:nvSpPr>
              <p:cNvPr id="65748" name="Line 750"/>
              <p:cNvSpPr>
                <a:spLocks noChangeShapeType="1"/>
              </p:cNvSpPr>
              <p:nvPr/>
            </p:nvSpPr>
            <p:spPr bwMode="auto">
              <a:xfrm>
                <a:off x="3931" y="1278"/>
                <a:ext cx="19" cy="75"/>
              </a:xfrm>
              <a:prstGeom prst="line">
                <a:avLst/>
              </a:prstGeom>
              <a:noFill/>
              <a:ln w="12700">
                <a:solidFill>
                  <a:srgbClr val="000000"/>
                </a:solidFill>
                <a:round/>
                <a:headEnd/>
                <a:tailEnd/>
              </a:ln>
            </p:spPr>
            <p:txBody>
              <a:bodyPr wrap="none" anchor="ctr"/>
              <a:lstStyle/>
              <a:p>
                <a:endParaRPr lang="en-US"/>
              </a:p>
            </p:txBody>
          </p:sp>
        </p:grpSp>
        <p:grpSp>
          <p:nvGrpSpPr>
            <p:cNvPr id="65593" name="Group 751"/>
            <p:cNvGrpSpPr>
              <a:grpSpLocks/>
            </p:cNvGrpSpPr>
            <p:nvPr/>
          </p:nvGrpSpPr>
          <p:grpSpPr bwMode="auto">
            <a:xfrm>
              <a:off x="3956" y="1247"/>
              <a:ext cx="67" cy="97"/>
              <a:chOff x="3956" y="1247"/>
              <a:chExt cx="67" cy="97"/>
            </a:xfrm>
          </p:grpSpPr>
          <p:grpSp>
            <p:nvGrpSpPr>
              <p:cNvPr id="65735" name="Group 752"/>
              <p:cNvGrpSpPr>
                <a:grpSpLocks/>
              </p:cNvGrpSpPr>
              <p:nvPr/>
            </p:nvGrpSpPr>
            <p:grpSpPr bwMode="auto">
              <a:xfrm>
                <a:off x="3956" y="1247"/>
                <a:ext cx="67" cy="97"/>
                <a:chOff x="3956" y="1247"/>
                <a:chExt cx="67" cy="97"/>
              </a:xfrm>
            </p:grpSpPr>
            <p:sp>
              <p:nvSpPr>
                <p:cNvPr id="65741" name="Freeform 753"/>
                <p:cNvSpPr>
                  <a:spLocks/>
                </p:cNvSpPr>
                <p:nvPr/>
              </p:nvSpPr>
              <p:spPr bwMode="auto">
                <a:xfrm>
                  <a:off x="3956" y="1247"/>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a:p>
              </p:txBody>
            </p:sp>
            <p:sp>
              <p:nvSpPr>
                <p:cNvPr id="65742" name="Freeform 754"/>
                <p:cNvSpPr>
                  <a:spLocks/>
                </p:cNvSpPr>
                <p:nvPr/>
              </p:nvSpPr>
              <p:spPr bwMode="auto">
                <a:xfrm>
                  <a:off x="3956" y="1247"/>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5736" name="Line 755"/>
              <p:cNvSpPr>
                <a:spLocks noChangeShapeType="1"/>
              </p:cNvSpPr>
              <p:nvPr/>
            </p:nvSpPr>
            <p:spPr bwMode="auto">
              <a:xfrm flipV="1">
                <a:off x="3973" y="1287"/>
                <a:ext cx="34" cy="13"/>
              </a:xfrm>
              <a:prstGeom prst="line">
                <a:avLst/>
              </a:prstGeom>
              <a:noFill/>
              <a:ln w="12700">
                <a:solidFill>
                  <a:srgbClr val="000000"/>
                </a:solidFill>
                <a:round/>
                <a:headEnd/>
                <a:tailEnd/>
              </a:ln>
            </p:spPr>
            <p:txBody>
              <a:bodyPr wrap="none" anchor="ctr"/>
              <a:lstStyle/>
              <a:p>
                <a:endParaRPr lang="en-US"/>
              </a:p>
            </p:txBody>
          </p:sp>
          <p:sp>
            <p:nvSpPr>
              <p:cNvPr id="65737" name="Line 756"/>
              <p:cNvSpPr>
                <a:spLocks noChangeShapeType="1"/>
              </p:cNvSpPr>
              <p:nvPr/>
            </p:nvSpPr>
            <p:spPr bwMode="auto">
              <a:xfrm>
                <a:off x="3968" y="1263"/>
                <a:ext cx="19" cy="75"/>
              </a:xfrm>
              <a:prstGeom prst="line">
                <a:avLst/>
              </a:prstGeom>
              <a:noFill/>
              <a:ln w="12700">
                <a:solidFill>
                  <a:srgbClr val="000000"/>
                </a:solidFill>
                <a:round/>
                <a:headEnd/>
                <a:tailEnd/>
              </a:ln>
            </p:spPr>
            <p:txBody>
              <a:bodyPr wrap="none" anchor="ctr"/>
              <a:lstStyle/>
              <a:p>
                <a:endParaRPr lang="en-US"/>
              </a:p>
            </p:txBody>
          </p:sp>
          <p:sp>
            <p:nvSpPr>
              <p:cNvPr id="65738" name="Line 757"/>
              <p:cNvSpPr>
                <a:spLocks noChangeShapeType="1"/>
              </p:cNvSpPr>
              <p:nvPr/>
            </p:nvSpPr>
            <p:spPr bwMode="auto">
              <a:xfrm>
                <a:off x="3976" y="1260"/>
                <a:ext cx="20" cy="75"/>
              </a:xfrm>
              <a:prstGeom prst="line">
                <a:avLst/>
              </a:prstGeom>
              <a:noFill/>
              <a:ln w="12700">
                <a:solidFill>
                  <a:srgbClr val="000000"/>
                </a:solidFill>
                <a:round/>
                <a:headEnd/>
                <a:tailEnd/>
              </a:ln>
            </p:spPr>
            <p:txBody>
              <a:bodyPr wrap="none" anchor="ctr"/>
              <a:lstStyle/>
              <a:p>
                <a:endParaRPr lang="en-US"/>
              </a:p>
            </p:txBody>
          </p:sp>
          <p:sp>
            <p:nvSpPr>
              <p:cNvPr id="65739" name="Line 758"/>
              <p:cNvSpPr>
                <a:spLocks noChangeShapeType="1"/>
              </p:cNvSpPr>
              <p:nvPr/>
            </p:nvSpPr>
            <p:spPr bwMode="auto">
              <a:xfrm>
                <a:off x="3984" y="1256"/>
                <a:ext cx="19" cy="76"/>
              </a:xfrm>
              <a:prstGeom prst="line">
                <a:avLst/>
              </a:prstGeom>
              <a:noFill/>
              <a:ln w="12700">
                <a:solidFill>
                  <a:srgbClr val="000000"/>
                </a:solidFill>
                <a:round/>
                <a:headEnd/>
                <a:tailEnd/>
              </a:ln>
            </p:spPr>
            <p:txBody>
              <a:bodyPr wrap="none" anchor="ctr"/>
              <a:lstStyle/>
              <a:p>
                <a:endParaRPr lang="en-US"/>
              </a:p>
            </p:txBody>
          </p:sp>
          <p:sp>
            <p:nvSpPr>
              <p:cNvPr id="65740" name="Line 759"/>
              <p:cNvSpPr>
                <a:spLocks noChangeShapeType="1"/>
              </p:cNvSpPr>
              <p:nvPr/>
            </p:nvSpPr>
            <p:spPr bwMode="auto">
              <a:xfrm>
                <a:off x="3992" y="1253"/>
                <a:ext cx="18" cy="76"/>
              </a:xfrm>
              <a:prstGeom prst="line">
                <a:avLst/>
              </a:prstGeom>
              <a:noFill/>
              <a:ln w="12700">
                <a:solidFill>
                  <a:srgbClr val="000000"/>
                </a:solidFill>
                <a:round/>
                <a:headEnd/>
                <a:tailEnd/>
              </a:ln>
            </p:spPr>
            <p:txBody>
              <a:bodyPr wrap="none" anchor="ctr"/>
              <a:lstStyle/>
              <a:p>
                <a:endParaRPr lang="en-US"/>
              </a:p>
            </p:txBody>
          </p:sp>
        </p:grpSp>
        <p:grpSp>
          <p:nvGrpSpPr>
            <p:cNvPr id="65594" name="Group 760"/>
            <p:cNvGrpSpPr>
              <a:grpSpLocks/>
            </p:cNvGrpSpPr>
            <p:nvPr/>
          </p:nvGrpSpPr>
          <p:grpSpPr bwMode="auto">
            <a:xfrm>
              <a:off x="3917" y="1146"/>
              <a:ext cx="67" cy="97"/>
              <a:chOff x="3917" y="1146"/>
              <a:chExt cx="67" cy="97"/>
            </a:xfrm>
          </p:grpSpPr>
          <p:grpSp>
            <p:nvGrpSpPr>
              <p:cNvPr id="65727" name="Group 761"/>
              <p:cNvGrpSpPr>
                <a:grpSpLocks/>
              </p:cNvGrpSpPr>
              <p:nvPr/>
            </p:nvGrpSpPr>
            <p:grpSpPr bwMode="auto">
              <a:xfrm>
                <a:off x="3917" y="1146"/>
                <a:ext cx="67" cy="97"/>
                <a:chOff x="3917" y="1146"/>
                <a:chExt cx="67" cy="97"/>
              </a:xfrm>
            </p:grpSpPr>
            <p:sp>
              <p:nvSpPr>
                <p:cNvPr id="65733" name="Freeform 762"/>
                <p:cNvSpPr>
                  <a:spLocks/>
                </p:cNvSpPr>
                <p:nvPr/>
              </p:nvSpPr>
              <p:spPr bwMode="auto">
                <a:xfrm>
                  <a:off x="3917" y="1146"/>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a:p>
              </p:txBody>
            </p:sp>
            <p:sp>
              <p:nvSpPr>
                <p:cNvPr id="65734" name="Freeform 763"/>
                <p:cNvSpPr>
                  <a:spLocks/>
                </p:cNvSpPr>
                <p:nvPr/>
              </p:nvSpPr>
              <p:spPr bwMode="auto">
                <a:xfrm>
                  <a:off x="3917" y="1146"/>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5728" name="Line 764"/>
              <p:cNvSpPr>
                <a:spLocks noChangeShapeType="1"/>
              </p:cNvSpPr>
              <p:nvPr/>
            </p:nvSpPr>
            <p:spPr bwMode="auto">
              <a:xfrm flipV="1">
                <a:off x="3935" y="1187"/>
                <a:ext cx="33" cy="13"/>
              </a:xfrm>
              <a:prstGeom prst="line">
                <a:avLst/>
              </a:prstGeom>
              <a:noFill/>
              <a:ln w="12700">
                <a:solidFill>
                  <a:srgbClr val="000000"/>
                </a:solidFill>
                <a:round/>
                <a:headEnd/>
                <a:tailEnd/>
              </a:ln>
            </p:spPr>
            <p:txBody>
              <a:bodyPr wrap="none" anchor="ctr"/>
              <a:lstStyle/>
              <a:p>
                <a:endParaRPr lang="en-US"/>
              </a:p>
            </p:txBody>
          </p:sp>
          <p:sp>
            <p:nvSpPr>
              <p:cNvPr id="65729" name="Line 765"/>
              <p:cNvSpPr>
                <a:spLocks noChangeShapeType="1"/>
              </p:cNvSpPr>
              <p:nvPr/>
            </p:nvSpPr>
            <p:spPr bwMode="auto">
              <a:xfrm>
                <a:off x="3929" y="1162"/>
                <a:ext cx="19" cy="75"/>
              </a:xfrm>
              <a:prstGeom prst="line">
                <a:avLst/>
              </a:prstGeom>
              <a:noFill/>
              <a:ln w="12700">
                <a:solidFill>
                  <a:srgbClr val="000000"/>
                </a:solidFill>
                <a:round/>
                <a:headEnd/>
                <a:tailEnd/>
              </a:ln>
            </p:spPr>
            <p:txBody>
              <a:bodyPr wrap="none" anchor="ctr"/>
              <a:lstStyle/>
              <a:p>
                <a:endParaRPr lang="en-US"/>
              </a:p>
            </p:txBody>
          </p:sp>
          <p:sp>
            <p:nvSpPr>
              <p:cNvPr id="65730" name="Line 766"/>
              <p:cNvSpPr>
                <a:spLocks noChangeShapeType="1"/>
              </p:cNvSpPr>
              <p:nvPr/>
            </p:nvSpPr>
            <p:spPr bwMode="auto">
              <a:xfrm>
                <a:off x="3937" y="1159"/>
                <a:ext cx="19" cy="76"/>
              </a:xfrm>
              <a:prstGeom prst="line">
                <a:avLst/>
              </a:prstGeom>
              <a:noFill/>
              <a:ln w="12700">
                <a:solidFill>
                  <a:srgbClr val="000000"/>
                </a:solidFill>
                <a:round/>
                <a:headEnd/>
                <a:tailEnd/>
              </a:ln>
            </p:spPr>
            <p:txBody>
              <a:bodyPr wrap="none" anchor="ctr"/>
              <a:lstStyle/>
              <a:p>
                <a:endParaRPr lang="en-US"/>
              </a:p>
            </p:txBody>
          </p:sp>
          <p:sp>
            <p:nvSpPr>
              <p:cNvPr id="65731" name="Line 767"/>
              <p:cNvSpPr>
                <a:spLocks noChangeShapeType="1"/>
              </p:cNvSpPr>
              <p:nvPr/>
            </p:nvSpPr>
            <p:spPr bwMode="auto">
              <a:xfrm>
                <a:off x="3945" y="1156"/>
                <a:ext cx="19" cy="76"/>
              </a:xfrm>
              <a:prstGeom prst="line">
                <a:avLst/>
              </a:prstGeom>
              <a:noFill/>
              <a:ln w="12700">
                <a:solidFill>
                  <a:srgbClr val="000000"/>
                </a:solidFill>
                <a:round/>
                <a:headEnd/>
                <a:tailEnd/>
              </a:ln>
            </p:spPr>
            <p:txBody>
              <a:bodyPr wrap="none" anchor="ctr"/>
              <a:lstStyle/>
              <a:p>
                <a:endParaRPr lang="en-US"/>
              </a:p>
            </p:txBody>
          </p:sp>
          <p:sp>
            <p:nvSpPr>
              <p:cNvPr id="65732" name="Line 768"/>
              <p:cNvSpPr>
                <a:spLocks noChangeShapeType="1"/>
              </p:cNvSpPr>
              <p:nvPr/>
            </p:nvSpPr>
            <p:spPr bwMode="auto">
              <a:xfrm>
                <a:off x="3952" y="1153"/>
                <a:ext cx="20" cy="75"/>
              </a:xfrm>
              <a:prstGeom prst="line">
                <a:avLst/>
              </a:prstGeom>
              <a:noFill/>
              <a:ln w="12700">
                <a:solidFill>
                  <a:srgbClr val="000000"/>
                </a:solidFill>
                <a:round/>
                <a:headEnd/>
                <a:tailEnd/>
              </a:ln>
            </p:spPr>
            <p:txBody>
              <a:bodyPr wrap="none" anchor="ctr"/>
              <a:lstStyle/>
              <a:p>
                <a:endParaRPr lang="en-US"/>
              </a:p>
            </p:txBody>
          </p:sp>
        </p:grpSp>
        <p:sp>
          <p:nvSpPr>
            <p:cNvPr id="65595" name="Freeform 769"/>
            <p:cNvSpPr>
              <a:spLocks/>
            </p:cNvSpPr>
            <p:nvPr/>
          </p:nvSpPr>
          <p:spPr bwMode="auto">
            <a:xfrm>
              <a:off x="3740" y="1187"/>
              <a:ext cx="122" cy="171"/>
            </a:xfrm>
            <a:custGeom>
              <a:avLst/>
              <a:gdLst>
                <a:gd name="T0" fmla="*/ 114 w 122"/>
                <a:gd name="T1" fmla="*/ 63 h 171"/>
                <a:gd name="T2" fmla="*/ 110 w 122"/>
                <a:gd name="T3" fmla="*/ 52 h 171"/>
                <a:gd name="T4" fmla="*/ 104 w 122"/>
                <a:gd name="T5" fmla="*/ 42 h 171"/>
                <a:gd name="T6" fmla="*/ 98 w 122"/>
                <a:gd name="T7" fmla="*/ 32 h 171"/>
                <a:gd name="T8" fmla="*/ 91 w 122"/>
                <a:gd name="T9" fmla="*/ 23 h 171"/>
                <a:gd name="T10" fmla="*/ 84 w 122"/>
                <a:gd name="T11" fmla="*/ 16 h 171"/>
                <a:gd name="T12" fmla="*/ 76 w 122"/>
                <a:gd name="T13" fmla="*/ 9 h 171"/>
                <a:gd name="T14" fmla="*/ 67 w 122"/>
                <a:gd name="T15" fmla="*/ 5 h 171"/>
                <a:gd name="T16" fmla="*/ 59 w 122"/>
                <a:gd name="T17" fmla="*/ 2 h 171"/>
                <a:gd name="T18" fmla="*/ 51 w 122"/>
                <a:gd name="T19" fmla="*/ 0 h 171"/>
                <a:gd name="T20" fmla="*/ 42 w 122"/>
                <a:gd name="T21" fmla="*/ 0 h 171"/>
                <a:gd name="T22" fmla="*/ 35 w 122"/>
                <a:gd name="T23" fmla="*/ 2 h 171"/>
                <a:gd name="T24" fmla="*/ 27 w 122"/>
                <a:gd name="T25" fmla="*/ 6 h 171"/>
                <a:gd name="T26" fmla="*/ 21 w 122"/>
                <a:gd name="T27" fmla="*/ 10 h 171"/>
                <a:gd name="T28" fmla="*/ 15 w 122"/>
                <a:gd name="T29" fmla="*/ 17 h 171"/>
                <a:gd name="T30" fmla="*/ 10 w 122"/>
                <a:gd name="T31" fmla="*/ 25 h 171"/>
                <a:gd name="T32" fmla="*/ 6 w 122"/>
                <a:gd name="T33" fmla="*/ 34 h 171"/>
                <a:gd name="T34" fmla="*/ 3 w 122"/>
                <a:gd name="T35" fmla="*/ 43 h 171"/>
                <a:gd name="T36" fmla="*/ 1 w 122"/>
                <a:gd name="T37" fmla="*/ 54 h 171"/>
                <a:gd name="T38" fmla="*/ 0 w 122"/>
                <a:gd name="T39" fmla="*/ 66 h 171"/>
                <a:gd name="T40" fmla="*/ 1 w 122"/>
                <a:gd name="T41" fmla="*/ 77 h 171"/>
                <a:gd name="T42" fmla="*/ 2 w 122"/>
                <a:gd name="T43" fmla="*/ 89 h 171"/>
                <a:gd name="T44" fmla="*/ 5 w 122"/>
                <a:gd name="T45" fmla="*/ 101 h 171"/>
                <a:gd name="T46" fmla="*/ 9 w 122"/>
                <a:gd name="T47" fmla="*/ 113 h 171"/>
                <a:gd name="T48" fmla="*/ 14 w 122"/>
                <a:gd name="T49" fmla="*/ 123 h 171"/>
                <a:gd name="T50" fmla="*/ 20 w 122"/>
                <a:gd name="T51" fmla="*/ 133 h 171"/>
                <a:gd name="T52" fmla="*/ 26 w 122"/>
                <a:gd name="T53" fmla="*/ 143 h 171"/>
                <a:gd name="T54" fmla="*/ 34 w 122"/>
                <a:gd name="T55" fmla="*/ 151 h 171"/>
                <a:gd name="T56" fmla="*/ 41 w 122"/>
                <a:gd name="T57" fmla="*/ 158 h 171"/>
                <a:gd name="T58" fmla="*/ 49 w 122"/>
                <a:gd name="T59" fmla="*/ 163 h 171"/>
                <a:gd name="T60" fmla="*/ 58 w 122"/>
                <a:gd name="T61" fmla="*/ 167 h 171"/>
                <a:gd name="T62" fmla="*/ 66 w 122"/>
                <a:gd name="T63" fmla="*/ 170 h 171"/>
                <a:gd name="T64" fmla="*/ 74 w 122"/>
                <a:gd name="T65" fmla="*/ 170 h 171"/>
                <a:gd name="T66" fmla="*/ 82 w 122"/>
                <a:gd name="T67" fmla="*/ 169 h 171"/>
                <a:gd name="T68" fmla="*/ 90 w 122"/>
                <a:gd name="T69" fmla="*/ 167 h 171"/>
                <a:gd name="T70" fmla="*/ 97 w 122"/>
                <a:gd name="T71" fmla="*/ 162 h 171"/>
                <a:gd name="T72" fmla="*/ 103 w 122"/>
                <a:gd name="T73" fmla="*/ 156 h 171"/>
                <a:gd name="T74" fmla="*/ 109 w 122"/>
                <a:gd name="T75" fmla="*/ 149 h 171"/>
                <a:gd name="T76" fmla="*/ 114 w 122"/>
                <a:gd name="T77" fmla="*/ 141 h 171"/>
                <a:gd name="T78" fmla="*/ 117 w 122"/>
                <a:gd name="T79" fmla="*/ 132 h 171"/>
                <a:gd name="T80" fmla="*/ 120 w 122"/>
                <a:gd name="T81" fmla="*/ 121 h 171"/>
                <a:gd name="T82" fmla="*/ 121 w 122"/>
                <a:gd name="T83" fmla="*/ 110 h 171"/>
                <a:gd name="T84" fmla="*/ 121 w 122"/>
                <a:gd name="T85" fmla="*/ 99 h 171"/>
                <a:gd name="T86" fmla="*/ 120 w 122"/>
                <a:gd name="T87" fmla="*/ 87 h 171"/>
                <a:gd name="T88" fmla="*/ 117 w 122"/>
                <a:gd name="T89" fmla="*/ 75 h 1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2"/>
                <a:gd name="T136" fmla="*/ 0 h 171"/>
                <a:gd name="T137" fmla="*/ 122 w 122"/>
                <a:gd name="T138" fmla="*/ 171 h 1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5596" name="Group 770"/>
            <p:cNvGrpSpPr>
              <a:grpSpLocks/>
            </p:cNvGrpSpPr>
            <p:nvPr/>
          </p:nvGrpSpPr>
          <p:grpSpPr bwMode="auto">
            <a:xfrm>
              <a:off x="3745" y="1204"/>
              <a:ext cx="77" cy="42"/>
              <a:chOff x="3745" y="1204"/>
              <a:chExt cx="77" cy="42"/>
            </a:xfrm>
          </p:grpSpPr>
          <p:sp>
            <p:nvSpPr>
              <p:cNvPr id="65722" name="Freeform 771"/>
              <p:cNvSpPr>
                <a:spLocks/>
              </p:cNvSpPr>
              <p:nvPr/>
            </p:nvSpPr>
            <p:spPr bwMode="auto">
              <a:xfrm>
                <a:off x="3745" y="1208"/>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723" name="Line 772"/>
              <p:cNvSpPr>
                <a:spLocks noChangeShapeType="1"/>
              </p:cNvSpPr>
              <p:nvPr/>
            </p:nvSpPr>
            <p:spPr bwMode="auto">
              <a:xfrm flipH="1" flipV="1">
                <a:off x="3765" y="1231"/>
                <a:ext cx="12" cy="5"/>
              </a:xfrm>
              <a:prstGeom prst="line">
                <a:avLst/>
              </a:prstGeom>
              <a:noFill/>
              <a:ln w="12700">
                <a:solidFill>
                  <a:srgbClr val="000000"/>
                </a:solidFill>
                <a:round/>
                <a:headEnd/>
                <a:tailEnd/>
              </a:ln>
            </p:spPr>
            <p:txBody>
              <a:bodyPr wrap="none" anchor="ctr"/>
              <a:lstStyle/>
              <a:p>
                <a:endParaRPr lang="en-US"/>
              </a:p>
            </p:txBody>
          </p:sp>
          <p:sp>
            <p:nvSpPr>
              <p:cNvPr id="65724" name="Line 773"/>
              <p:cNvSpPr>
                <a:spLocks noChangeShapeType="1"/>
              </p:cNvSpPr>
              <p:nvPr/>
            </p:nvSpPr>
            <p:spPr bwMode="auto">
              <a:xfrm flipH="1" flipV="1">
                <a:off x="3779" y="1224"/>
                <a:ext cx="12" cy="5"/>
              </a:xfrm>
              <a:prstGeom prst="line">
                <a:avLst/>
              </a:prstGeom>
              <a:noFill/>
              <a:ln w="12700">
                <a:solidFill>
                  <a:srgbClr val="000000"/>
                </a:solidFill>
                <a:round/>
                <a:headEnd/>
                <a:tailEnd/>
              </a:ln>
            </p:spPr>
            <p:txBody>
              <a:bodyPr wrap="none" anchor="ctr"/>
              <a:lstStyle/>
              <a:p>
                <a:endParaRPr lang="en-US"/>
              </a:p>
            </p:txBody>
          </p:sp>
          <p:sp>
            <p:nvSpPr>
              <p:cNvPr id="65725" name="Line 774"/>
              <p:cNvSpPr>
                <a:spLocks noChangeShapeType="1"/>
              </p:cNvSpPr>
              <p:nvPr/>
            </p:nvSpPr>
            <p:spPr bwMode="auto">
              <a:xfrm flipH="1" flipV="1">
                <a:off x="3749" y="1237"/>
                <a:ext cx="12" cy="5"/>
              </a:xfrm>
              <a:prstGeom prst="line">
                <a:avLst/>
              </a:prstGeom>
              <a:noFill/>
              <a:ln w="12700">
                <a:solidFill>
                  <a:srgbClr val="000000"/>
                </a:solidFill>
                <a:round/>
                <a:headEnd/>
                <a:tailEnd/>
              </a:ln>
            </p:spPr>
            <p:txBody>
              <a:bodyPr wrap="none" anchor="ctr"/>
              <a:lstStyle/>
              <a:p>
                <a:endParaRPr lang="en-US"/>
              </a:p>
            </p:txBody>
          </p:sp>
          <p:sp>
            <p:nvSpPr>
              <p:cNvPr id="65726" name="Freeform 775"/>
              <p:cNvSpPr>
                <a:spLocks/>
              </p:cNvSpPr>
              <p:nvPr/>
            </p:nvSpPr>
            <p:spPr bwMode="auto">
              <a:xfrm>
                <a:off x="3789" y="1204"/>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sp>
          <p:nvSpPr>
            <p:cNvPr id="65597" name="Freeform 776"/>
            <p:cNvSpPr>
              <a:spLocks/>
            </p:cNvSpPr>
            <p:nvPr/>
          </p:nvSpPr>
          <p:spPr bwMode="auto">
            <a:xfrm>
              <a:off x="3769" y="1244"/>
              <a:ext cx="75" cy="38"/>
            </a:xfrm>
            <a:custGeom>
              <a:avLst/>
              <a:gdLst>
                <a:gd name="T0" fmla="*/ 71 w 75"/>
                <a:gd name="T1" fmla="*/ 0 h 38"/>
                <a:gd name="T2" fmla="*/ 0 w 75"/>
                <a:gd name="T3" fmla="*/ 31 h 38"/>
                <a:gd name="T4" fmla="*/ 0 w 75"/>
                <a:gd name="T5" fmla="*/ 35 h 38"/>
                <a:gd name="T6" fmla="*/ 3 w 75"/>
                <a:gd name="T7" fmla="*/ 37 h 38"/>
                <a:gd name="T8" fmla="*/ 74 w 75"/>
                <a:gd name="T9" fmla="*/ 6 h 38"/>
                <a:gd name="T10" fmla="*/ 74 w 75"/>
                <a:gd name="T11" fmla="*/ 3 h 38"/>
                <a:gd name="T12" fmla="*/ 71 w 75"/>
                <a:gd name="T13" fmla="*/ 0 h 38"/>
                <a:gd name="T14" fmla="*/ 0 60000 65536"/>
                <a:gd name="T15" fmla="*/ 0 60000 65536"/>
                <a:gd name="T16" fmla="*/ 0 60000 65536"/>
                <a:gd name="T17" fmla="*/ 0 60000 65536"/>
                <a:gd name="T18" fmla="*/ 0 60000 65536"/>
                <a:gd name="T19" fmla="*/ 0 60000 65536"/>
                <a:gd name="T20" fmla="*/ 0 60000 65536"/>
                <a:gd name="T21" fmla="*/ 0 w 75"/>
                <a:gd name="T22" fmla="*/ 0 h 38"/>
                <a:gd name="T23" fmla="*/ 75 w 7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8">
                  <a:moveTo>
                    <a:pt x="71" y="0"/>
                  </a:moveTo>
                  <a:lnTo>
                    <a:pt x="0" y="31"/>
                  </a:lnTo>
                  <a:lnTo>
                    <a:pt x="0" y="35"/>
                  </a:lnTo>
                  <a:lnTo>
                    <a:pt x="3" y="37"/>
                  </a:lnTo>
                  <a:lnTo>
                    <a:pt x="74" y="6"/>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598" name="Freeform 777"/>
            <p:cNvSpPr>
              <a:spLocks/>
            </p:cNvSpPr>
            <p:nvPr/>
          </p:nvSpPr>
          <p:spPr bwMode="auto">
            <a:xfrm>
              <a:off x="3813" y="1240"/>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nvGrpSpPr>
            <p:cNvPr id="65599" name="Group 778"/>
            <p:cNvGrpSpPr>
              <a:grpSpLocks/>
            </p:cNvGrpSpPr>
            <p:nvPr/>
          </p:nvGrpSpPr>
          <p:grpSpPr bwMode="auto">
            <a:xfrm>
              <a:off x="3777" y="1294"/>
              <a:ext cx="77" cy="42"/>
              <a:chOff x="3777" y="1294"/>
              <a:chExt cx="77" cy="42"/>
            </a:xfrm>
          </p:grpSpPr>
          <p:sp>
            <p:nvSpPr>
              <p:cNvPr id="65717" name="Freeform 779"/>
              <p:cNvSpPr>
                <a:spLocks/>
              </p:cNvSpPr>
              <p:nvPr/>
            </p:nvSpPr>
            <p:spPr bwMode="auto">
              <a:xfrm>
                <a:off x="3777" y="1297"/>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718" name="Line 780"/>
              <p:cNvSpPr>
                <a:spLocks noChangeShapeType="1"/>
              </p:cNvSpPr>
              <p:nvPr/>
            </p:nvSpPr>
            <p:spPr bwMode="auto">
              <a:xfrm flipH="1" flipV="1">
                <a:off x="3797" y="1321"/>
                <a:ext cx="12" cy="5"/>
              </a:xfrm>
              <a:prstGeom prst="line">
                <a:avLst/>
              </a:prstGeom>
              <a:noFill/>
              <a:ln w="12700">
                <a:solidFill>
                  <a:srgbClr val="000000"/>
                </a:solidFill>
                <a:round/>
                <a:headEnd/>
                <a:tailEnd/>
              </a:ln>
            </p:spPr>
            <p:txBody>
              <a:bodyPr wrap="none" anchor="ctr"/>
              <a:lstStyle/>
              <a:p>
                <a:endParaRPr lang="en-US"/>
              </a:p>
            </p:txBody>
          </p:sp>
          <p:sp>
            <p:nvSpPr>
              <p:cNvPr id="65719" name="Line 781"/>
              <p:cNvSpPr>
                <a:spLocks noChangeShapeType="1"/>
              </p:cNvSpPr>
              <p:nvPr/>
            </p:nvSpPr>
            <p:spPr bwMode="auto">
              <a:xfrm flipH="1" flipV="1">
                <a:off x="3811" y="1314"/>
                <a:ext cx="11" cy="6"/>
              </a:xfrm>
              <a:prstGeom prst="line">
                <a:avLst/>
              </a:prstGeom>
              <a:noFill/>
              <a:ln w="12700">
                <a:solidFill>
                  <a:srgbClr val="000000"/>
                </a:solidFill>
                <a:round/>
                <a:headEnd/>
                <a:tailEnd/>
              </a:ln>
            </p:spPr>
            <p:txBody>
              <a:bodyPr wrap="none" anchor="ctr"/>
              <a:lstStyle/>
              <a:p>
                <a:endParaRPr lang="en-US"/>
              </a:p>
            </p:txBody>
          </p:sp>
          <p:sp>
            <p:nvSpPr>
              <p:cNvPr id="65720" name="Line 782"/>
              <p:cNvSpPr>
                <a:spLocks noChangeShapeType="1"/>
              </p:cNvSpPr>
              <p:nvPr/>
            </p:nvSpPr>
            <p:spPr bwMode="auto">
              <a:xfrm flipH="1" flipV="1">
                <a:off x="3781" y="1327"/>
                <a:ext cx="12" cy="5"/>
              </a:xfrm>
              <a:prstGeom prst="line">
                <a:avLst/>
              </a:prstGeom>
              <a:noFill/>
              <a:ln w="12700">
                <a:solidFill>
                  <a:srgbClr val="000000"/>
                </a:solidFill>
                <a:round/>
                <a:headEnd/>
                <a:tailEnd/>
              </a:ln>
            </p:spPr>
            <p:txBody>
              <a:bodyPr wrap="none" anchor="ctr"/>
              <a:lstStyle/>
              <a:p>
                <a:endParaRPr lang="en-US"/>
              </a:p>
            </p:txBody>
          </p:sp>
          <p:sp>
            <p:nvSpPr>
              <p:cNvPr id="65721" name="Freeform 783"/>
              <p:cNvSpPr>
                <a:spLocks/>
              </p:cNvSpPr>
              <p:nvPr/>
            </p:nvSpPr>
            <p:spPr bwMode="auto">
              <a:xfrm>
                <a:off x="3821" y="1294"/>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sp>
          <p:nvSpPr>
            <p:cNvPr id="65600" name="Freeform 784"/>
            <p:cNvSpPr>
              <a:spLocks/>
            </p:cNvSpPr>
            <p:nvPr/>
          </p:nvSpPr>
          <p:spPr bwMode="auto">
            <a:xfrm>
              <a:off x="3721" y="1196"/>
              <a:ext cx="120" cy="169"/>
            </a:xfrm>
            <a:custGeom>
              <a:avLst/>
              <a:gdLst>
                <a:gd name="T0" fmla="*/ 110 w 120"/>
                <a:gd name="T1" fmla="*/ 57 h 169"/>
                <a:gd name="T2" fmla="*/ 103 w 120"/>
                <a:gd name="T3" fmla="*/ 41 h 169"/>
                <a:gd name="T4" fmla="*/ 93 w 120"/>
                <a:gd name="T5" fmla="*/ 27 h 169"/>
                <a:gd name="T6" fmla="*/ 82 w 120"/>
                <a:gd name="T7" fmla="*/ 16 h 169"/>
                <a:gd name="T8" fmla="*/ 70 w 120"/>
                <a:gd name="T9" fmla="*/ 7 h 169"/>
                <a:gd name="T10" fmla="*/ 58 w 120"/>
                <a:gd name="T11" fmla="*/ 2 h 169"/>
                <a:gd name="T12" fmla="*/ 46 w 120"/>
                <a:gd name="T13" fmla="*/ 0 h 169"/>
                <a:gd name="T14" fmla="*/ 34 w 120"/>
                <a:gd name="T15" fmla="*/ 2 h 169"/>
                <a:gd name="T16" fmla="*/ 24 w 120"/>
                <a:gd name="T17" fmla="*/ 8 h 169"/>
                <a:gd name="T18" fmla="*/ 14 w 120"/>
                <a:gd name="T19" fmla="*/ 17 h 169"/>
                <a:gd name="T20" fmla="*/ 7 w 120"/>
                <a:gd name="T21" fmla="*/ 29 h 169"/>
                <a:gd name="T22" fmla="*/ 2 w 120"/>
                <a:gd name="T23" fmla="*/ 43 h 169"/>
                <a:gd name="T24" fmla="*/ 0 w 120"/>
                <a:gd name="T25" fmla="*/ 59 h 169"/>
                <a:gd name="T26" fmla="*/ 1 w 120"/>
                <a:gd name="T27" fmla="*/ 76 h 169"/>
                <a:gd name="T28" fmla="*/ 4 w 120"/>
                <a:gd name="T29" fmla="*/ 94 h 169"/>
                <a:gd name="T30" fmla="*/ 9 w 120"/>
                <a:gd name="T31" fmla="*/ 111 h 169"/>
                <a:gd name="T32" fmla="*/ 16 w 120"/>
                <a:gd name="T33" fmla="*/ 127 h 169"/>
                <a:gd name="T34" fmla="*/ 26 w 120"/>
                <a:gd name="T35" fmla="*/ 141 h 169"/>
                <a:gd name="T36" fmla="*/ 37 w 120"/>
                <a:gd name="T37" fmla="*/ 152 h 169"/>
                <a:gd name="T38" fmla="*/ 49 w 120"/>
                <a:gd name="T39" fmla="*/ 161 h 169"/>
                <a:gd name="T40" fmla="*/ 61 w 120"/>
                <a:gd name="T41" fmla="*/ 166 h 169"/>
                <a:gd name="T42" fmla="*/ 73 w 120"/>
                <a:gd name="T43" fmla="*/ 168 h 169"/>
                <a:gd name="T44" fmla="*/ 85 w 120"/>
                <a:gd name="T45" fmla="*/ 166 h 169"/>
                <a:gd name="T46" fmla="*/ 95 w 120"/>
                <a:gd name="T47" fmla="*/ 160 h 169"/>
                <a:gd name="T48" fmla="*/ 105 w 120"/>
                <a:gd name="T49" fmla="*/ 151 h 169"/>
                <a:gd name="T50" fmla="*/ 112 w 120"/>
                <a:gd name="T51" fmla="*/ 139 h 169"/>
                <a:gd name="T52" fmla="*/ 117 w 120"/>
                <a:gd name="T53" fmla="*/ 125 h 169"/>
                <a:gd name="T54" fmla="*/ 119 w 120"/>
                <a:gd name="T55" fmla="*/ 109 h 169"/>
                <a:gd name="T56" fmla="*/ 118 w 120"/>
                <a:gd name="T57" fmla="*/ 92 h 169"/>
                <a:gd name="T58" fmla="*/ 115 w 120"/>
                <a:gd name="T59" fmla="*/ 74 h 169"/>
                <a:gd name="T60" fmla="*/ 112 w 120"/>
                <a:gd name="T61" fmla="*/ 75 h 169"/>
                <a:gd name="T62" fmla="*/ 115 w 120"/>
                <a:gd name="T63" fmla="*/ 92 h 169"/>
                <a:gd name="T64" fmla="*/ 116 w 120"/>
                <a:gd name="T65" fmla="*/ 106 h 169"/>
                <a:gd name="T66" fmla="*/ 113 w 120"/>
                <a:gd name="T67" fmla="*/ 124 h 169"/>
                <a:gd name="T68" fmla="*/ 109 w 120"/>
                <a:gd name="T69" fmla="*/ 138 h 169"/>
                <a:gd name="T70" fmla="*/ 102 w 120"/>
                <a:gd name="T71" fmla="*/ 149 h 169"/>
                <a:gd name="T72" fmla="*/ 93 w 120"/>
                <a:gd name="T73" fmla="*/ 157 h 169"/>
                <a:gd name="T74" fmla="*/ 84 w 120"/>
                <a:gd name="T75" fmla="*/ 163 h 169"/>
                <a:gd name="T76" fmla="*/ 73 w 120"/>
                <a:gd name="T77" fmla="*/ 165 h 169"/>
                <a:gd name="T78" fmla="*/ 62 w 120"/>
                <a:gd name="T79" fmla="*/ 163 h 169"/>
                <a:gd name="T80" fmla="*/ 50 w 120"/>
                <a:gd name="T81" fmla="*/ 158 h 169"/>
                <a:gd name="T82" fmla="*/ 39 w 120"/>
                <a:gd name="T83" fmla="*/ 150 h 169"/>
                <a:gd name="T84" fmla="*/ 28 w 120"/>
                <a:gd name="T85" fmla="*/ 139 h 169"/>
                <a:gd name="T86" fmla="*/ 19 w 120"/>
                <a:gd name="T87" fmla="*/ 125 h 169"/>
                <a:gd name="T88" fmla="*/ 12 w 120"/>
                <a:gd name="T89" fmla="*/ 110 h 169"/>
                <a:gd name="T90" fmla="*/ 7 w 120"/>
                <a:gd name="T91" fmla="*/ 93 h 169"/>
                <a:gd name="T92" fmla="*/ 4 w 120"/>
                <a:gd name="T93" fmla="*/ 76 h 169"/>
                <a:gd name="T94" fmla="*/ 3 w 120"/>
                <a:gd name="T95" fmla="*/ 62 h 169"/>
                <a:gd name="T96" fmla="*/ 6 w 120"/>
                <a:gd name="T97" fmla="*/ 44 h 169"/>
                <a:gd name="T98" fmla="*/ 10 w 120"/>
                <a:gd name="T99" fmla="*/ 30 h 169"/>
                <a:gd name="T100" fmla="*/ 17 w 120"/>
                <a:gd name="T101" fmla="*/ 19 h 169"/>
                <a:gd name="T102" fmla="*/ 26 w 120"/>
                <a:gd name="T103" fmla="*/ 11 h 169"/>
                <a:gd name="T104" fmla="*/ 35 w 120"/>
                <a:gd name="T105" fmla="*/ 5 h 169"/>
                <a:gd name="T106" fmla="*/ 46 w 120"/>
                <a:gd name="T107" fmla="*/ 3 h 169"/>
                <a:gd name="T108" fmla="*/ 57 w 120"/>
                <a:gd name="T109" fmla="*/ 5 h 169"/>
                <a:gd name="T110" fmla="*/ 69 w 120"/>
                <a:gd name="T111" fmla="*/ 10 h 169"/>
                <a:gd name="T112" fmla="*/ 80 w 120"/>
                <a:gd name="T113" fmla="*/ 18 h 169"/>
                <a:gd name="T114" fmla="*/ 91 w 120"/>
                <a:gd name="T115" fmla="*/ 29 h 169"/>
                <a:gd name="T116" fmla="*/ 100 w 120"/>
                <a:gd name="T117" fmla="*/ 43 h 169"/>
                <a:gd name="T118" fmla="*/ 107 w 120"/>
                <a:gd name="T119" fmla="*/ 58 h 169"/>
                <a:gd name="T120" fmla="*/ 114 w 120"/>
                <a:gd name="T121" fmla="*/ 68 h 1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169"/>
                <a:gd name="T185" fmla="*/ 120 w 120"/>
                <a:gd name="T186" fmla="*/ 169 h 16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p:spPr>
          <p:txBody>
            <a:bodyPr/>
            <a:lstStyle/>
            <a:p>
              <a:endParaRPr lang="en-US"/>
            </a:p>
          </p:txBody>
        </p:sp>
        <p:grpSp>
          <p:nvGrpSpPr>
            <p:cNvPr id="65601" name="Group 785"/>
            <p:cNvGrpSpPr>
              <a:grpSpLocks/>
            </p:cNvGrpSpPr>
            <p:nvPr/>
          </p:nvGrpSpPr>
          <p:grpSpPr bwMode="auto">
            <a:xfrm>
              <a:off x="3711" y="1322"/>
              <a:ext cx="78" cy="42"/>
              <a:chOff x="3711" y="1322"/>
              <a:chExt cx="78" cy="42"/>
            </a:xfrm>
          </p:grpSpPr>
          <p:sp>
            <p:nvSpPr>
              <p:cNvPr id="65712" name="Freeform 786"/>
              <p:cNvSpPr>
                <a:spLocks/>
              </p:cNvSpPr>
              <p:nvPr/>
            </p:nvSpPr>
            <p:spPr bwMode="auto">
              <a:xfrm>
                <a:off x="3711" y="1325"/>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713" name="Line 787"/>
              <p:cNvSpPr>
                <a:spLocks noChangeShapeType="1"/>
              </p:cNvSpPr>
              <p:nvPr/>
            </p:nvSpPr>
            <p:spPr bwMode="auto">
              <a:xfrm flipH="1" flipV="1">
                <a:off x="3731" y="1348"/>
                <a:ext cx="12" cy="5"/>
              </a:xfrm>
              <a:prstGeom prst="line">
                <a:avLst/>
              </a:prstGeom>
              <a:noFill/>
              <a:ln w="12700">
                <a:solidFill>
                  <a:srgbClr val="000000"/>
                </a:solidFill>
                <a:round/>
                <a:headEnd/>
                <a:tailEnd/>
              </a:ln>
            </p:spPr>
            <p:txBody>
              <a:bodyPr wrap="none" anchor="ctr"/>
              <a:lstStyle/>
              <a:p>
                <a:endParaRPr lang="en-US"/>
              </a:p>
            </p:txBody>
          </p:sp>
          <p:sp>
            <p:nvSpPr>
              <p:cNvPr id="65714" name="Line 788"/>
              <p:cNvSpPr>
                <a:spLocks noChangeShapeType="1"/>
              </p:cNvSpPr>
              <p:nvPr/>
            </p:nvSpPr>
            <p:spPr bwMode="auto">
              <a:xfrm flipH="1" flipV="1">
                <a:off x="3745" y="1342"/>
                <a:ext cx="12" cy="5"/>
              </a:xfrm>
              <a:prstGeom prst="line">
                <a:avLst/>
              </a:prstGeom>
              <a:noFill/>
              <a:ln w="12700">
                <a:solidFill>
                  <a:srgbClr val="000000"/>
                </a:solidFill>
                <a:round/>
                <a:headEnd/>
                <a:tailEnd/>
              </a:ln>
            </p:spPr>
            <p:txBody>
              <a:bodyPr wrap="none" anchor="ctr"/>
              <a:lstStyle/>
              <a:p>
                <a:endParaRPr lang="en-US"/>
              </a:p>
            </p:txBody>
          </p:sp>
          <p:sp>
            <p:nvSpPr>
              <p:cNvPr id="65715" name="Line 789"/>
              <p:cNvSpPr>
                <a:spLocks noChangeShapeType="1"/>
              </p:cNvSpPr>
              <p:nvPr/>
            </p:nvSpPr>
            <p:spPr bwMode="auto">
              <a:xfrm flipH="1" flipV="1">
                <a:off x="3715" y="1355"/>
                <a:ext cx="12" cy="5"/>
              </a:xfrm>
              <a:prstGeom prst="line">
                <a:avLst/>
              </a:prstGeom>
              <a:noFill/>
              <a:ln w="12700">
                <a:solidFill>
                  <a:srgbClr val="000000"/>
                </a:solidFill>
                <a:round/>
                <a:headEnd/>
                <a:tailEnd/>
              </a:ln>
            </p:spPr>
            <p:txBody>
              <a:bodyPr wrap="none" anchor="ctr"/>
              <a:lstStyle/>
              <a:p>
                <a:endParaRPr lang="en-US"/>
              </a:p>
            </p:txBody>
          </p:sp>
          <p:sp>
            <p:nvSpPr>
              <p:cNvPr id="65716" name="Freeform 790"/>
              <p:cNvSpPr>
                <a:spLocks/>
              </p:cNvSpPr>
              <p:nvPr/>
            </p:nvSpPr>
            <p:spPr bwMode="auto">
              <a:xfrm>
                <a:off x="3755" y="1322"/>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602" name="Group 791"/>
            <p:cNvGrpSpPr>
              <a:grpSpLocks/>
            </p:cNvGrpSpPr>
            <p:nvPr/>
          </p:nvGrpSpPr>
          <p:grpSpPr bwMode="auto">
            <a:xfrm>
              <a:off x="3703" y="1196"/>
              <a:ext cx="77" cy="41"/>
              <a:chOff x="3703" y="1196"/>
              <a:chExt cx="77" cy="41"/>
            </a:xfrm>
          </p:grpSpPr>
          <p:sp>
            <p:nvSpPr>
              <p:cNvPr id="65707" name="Freeform 792"/>
              <p:cNvSpPr>
                <a:spLocks/>
              </p:cNvSpPr>
              <p:nvPr/>
            </p:nvSpPr>
            <p:spPr bwMode="auto">
              <a:xfrm>
                <a:off x="3703" y="1199"/>
                <a:ext cx="75" cy="38"/>
              </a:xfrm>
              <a:custGeom>
                <a:avLst/>
                <a:gdLst>
                  <a:gd name="T0" fmla="*/ 71 w 75"/>
                  <a:gd name="T1" fmla="*/ 0 h 38"/>
                  <a:gd name="T2" fmla="*/ 0 w 75"/>
                  <a:gd name="T3" fmla="*/ 31 h 38"/>
                  <a:gd name="T4" fmla="*/ 0 w 75"/>
                  <a:gd name="T5" fmla="*/ 35 h 38"/>
                  <a:gd name="T6" fmla="*/ 3 w 75"/>
                  <a:gd name="T7" fmla="*/ 37 h 38"/>
                  <a:gd name="T8" fmla="*/ 74 w 75"/>
                  <a:gd name="T9" fmla="*/ 6 h 38"/>
                  <a:gd name="T10" fmla="*/ 73 w 75"/>
                  <a:gd name="T11" fmla="*/ 3 h 38"/>
                  <a:gd name="T12" fmla="*/ 71 w 75"/>
                  <a:gd name="T13" fmla="*/ 0 h 38"/>
                  <a:gd name="T14" fmla="*/ 0 60000 65536"/>
                  <a:gd name="T15" fmla="*/ 0 60000 65536"/>
                  <a:gd name="T16" fmla="*/ 0 60000 65536"/>
                  <a:gd name="T17" fmla="*/ 0 60000 65536"/>
                  <a:gd name="T18" fmla="*/ 0 60000 65536"/>
                  <a:gd name="T19" fmla="*/ 0 60000 65536"/>
                  <a:gd name="T20" fmla="*/ 0 60000 65536"/>
                  <a:gd name="T21" fmla="*/ 0 w 75"/>
                  <a:gd name="T22" fmla="*/ 0 h 38"/>
                  <a:gd name="T23" fmla="*/ 75 w 7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8">
                    <a:moveTo>
                      <a:pt x="71" y="0"/>
                    </a:moveTo>
                    <a:lnTo>
                      <a:pt x="0" y="31"/>
                    </a:lnTo>
                    <a:lnTo>
                      <a:pt x="0" y="35"/>
                    </a:lnTo>
                    <a:lnTo>
                      <a:pt x="3" y="37"/>
                    </a:lnTo>
                    <a:lnTo>
                      <a:pt x="74" y="6"/>
                    </a:lnTo>
                    <a:lnTo>
                      <a:pt x="73"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708" name="Line 793"/>
              <p:cNvSpPr>
                <a:spLocks noChangeShapeType="1"/>
              </p:cNvSpPr>
              <p:nvPr/>
            </p:nvSpPr>
            <p:spPr bwMode="auto">
              <a:xfrm flipH="1" flipV="1">
                <a:off x="3723" y="1222"/>
                <a:ext cx="11" cy="6"/>
              </a:xfrm>
              <a:prstGeom prst="line">
                <a:avLst/>
              </a:prstGeom>
              <a:noFill/>
              <a:ln w="12700">
                <a:solidFill>
                  <a:srgbClr val="000000"/>
                </a:solidFill>
                <a:round/>
                <a:headEnd/>
                <a:tailEnd/>
              </a:ln>
            </p:spPr>
            <p:txBody>
              <a:bodyPr wrap="none" anchor="ctr"/>
              <a:lstStyle/>
              <a:p>
                <a:endParaRPr lang="en-US"/>
              </a:p>
            </p:txBody>
          </p:sp>
          <p:sp>
            <p:nvSpPr>
              <p:cNvPr id="65709" name="Line 794"/>
              <p:cNvSpPr>
                <a:spLocks noChangeShapeType="1"/>
              </p:cNvSpPr>
              <p:nvPr/>
            </p:nvSpPr>
            <p:spPr bwMode="auto">
              <a:xfrm flipH="1" flipV="1">
                <a:off x="3737" y="1216"/>
                <a:ext cx="12" cy="4"/>
              </a:xfrm>
              <a:prstGeom prst="line">
                <a:avLst/>
              </a:prstGeom>
              <a:noFill/>
              <a:ln w="12700">
                <a:solidFill>
                  <a:srgbClr val="000000"/>
                </a:solidFill>
                <a:round/>
                <a:headEnd/>
                <a:tailEnd/>
              </a:ln>
            </p:spPr>
            <p:txBody>
              <a:bodyPr wrap="none" anchor="ctr"/>
              <a:lstStyle/>
              <a:p>
                <a:endParaRPr lang="en-US"/>
              </a:p>
            </p:txBody>
          </p:sp>
          <p:sp>
            <p:nvSpPr>
              <p:cNvPr id="65710" name="Line 795"/>
              <p:cNvSpPr>
                <a:spLocks noChangeShapeType="1"/>
              </p:cNvSpPr>
              <p:nvPr/>
            </p:nvSpPr>
            <p:spPr bwMode="auto">
              <a:xfrm flipH="1" flipV="1">
                <a:off x="3707" y="1228"/>
                <a:ext cx="12" cy="5"/>
              </a:xfrm>
              <a:prstGeom prst="line">
                <a:avLst/>
              </a:prstGeom>
              <a:noFill/>
              <a:ln w="12700">
                <a:solidFill>
                  <a:srgbClr val="000000"/>
                </a:solidFill>
                <a:round/>
                <a:headEnd/>
                <a:tailEnd/>
              </a:ln>
            </p:spPr>
            <p:txBody>
              <a:bodyPr wrap="none" anchor="ctr"/>
              <a:lstStyle/>
              <a:p>
                <a:endParaRPr lang="en-US"/>
              </a:p>
            </p:txBody>
          </p:sp>
          <p:sp>
            <p:nvSpPr>
              <p:cNvPr id="65711" name="Freeform 796"/>
              <p:cNvSpPr>
                <a:spLocks/>
              </p:cNvSpPr>
              <p:nvPr/>
            </p:nvSpPr>
            <p:spPr bwMode="auto">
              <a:xfrm>
                <a:off x="3747" y="1196"/>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603" name="Group 797"/>
            <p:cNvGrpSpPr>
              <a:grpSpLocks/>
            </p:cNvGrpSpPr>
            <p:nvPr/>
          </p:nvGrpSpPr>
          <p:grpSpPr bwMode="auto">
            <a:xfrm>
              <a:off x="3752" y="1336"/>
              <a:ext cx="78" cy="41"/>
              <a:chOff x="3752" y="1336"/>
              <a:chExt cx="78" cy="41"/>
            </a:xfrm>
          </p:grpSpPr>
          <p:sp>
            <p:nvSpPr>
              <p:cNvPr id="65702" name="Freeform 798"/>
              <p:cNvSpPr>
                <a:spLocks/>
              </p:cNvSpPr>
              <p:nvPr/>
            </p:nvSpPr>
            <p:spPr bwMode="auto">
              <a:xfrm>
                <a:off x="3752" y="1339"/>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703" name="Line 799"/>
              <p:cNvSpPr>
                <a:spLocks noChangeShapeType="1"/>
              </p:cNvSpPr>
              <p:nvPr/>
            </p:nvSpPr>
            <p:spPr bwMode="auto">
              <a:xfrm flipH="1" flipV="1">
                <a:off x="3772" y="1362"/>
                <a:ext cx="12" cy="6"/>
              </a:xfrm>
              <a:prstGeom prst="line">
                <a:avLst/>
              </a:prstGeom>
              <a:noFill/>
              <a:ln w="12700">
                <a:solidFill>
                  <a:srgbClr val="000000"/>
                </a:solidFill>
                <a:round/>
                <a:headEnd/>
                <a:tailEnd/>
              </a:ln>
            </p:spPr>
            <p:txBody>
              <a:bodyPr wrap="none" anchor="ctr"/>
              <a:lstStyle/>
              <a:p>
                <a:endParaRPr lang="en-US"/>
              </a:p>
            </p:txBody>
          </p:sp>
          <p:sp>
            <p:nvSpPr>
              <p:cNvPr id="65704" name="Line 800"/>
              <p:cNvSpPr>
                <a:spLocks noChangeShapeType="1"/>
              </p:cNvSpPr>
              <p:nvPr/>
            </p:nvSpPr>
            <p:spPr bwMode="auto">
              <a:xfrm flipH="1" flipV="1">
                <a:off x="3786" y="1356"/>
                <a:ext cx="12" cy="4"/>
              </a:xfrm>
              <a:prstGeom prst="line">
                <a:avLst/>
              </a:prstGeom>
              <a:noFill/>
              <a:ln w="12700">
                <a:solidFill>
                  <a:srgbClr val="000000"/>
                </a:solidFill>
                <a:round/>
                <a:headEnd/>
                <a:tailEnd/>
              </a:ln>
            </p:spPr>
            <p:txBody>
              <a:bodyPr wrap="none" anchor="ctr"/>
              <a:lstStyle/>
              <a:p>
                <a:endParaRPr lang="en-US"/>
              </a:p>
            </p:txBody>
          </p:sp>
          <p:sp>
            <p:nvSpPr>
              <p:cNvPr id="65705" name="Line 801"/>
              <p:cNvSpPr>
                <a:spLocks noChangeShapeType="1"/>
              </p:cNvSpPr>
              <p:nvPr/>
            </p:nvSpPr>
            <p:spPr bwMode="auto">
              <a:xfrm flipH="1" flipV="1">
                <a:off x="3757" y="1368"/>
                <a:ext cx="11" cy="5"/>
              </a:xfrm>
              <a:prstGeom prst="line">
                <a:avLst/>
              </a:prstGeom>
              <a:noFill/>
              <a:ln w="12700">
                <a:solidFill>
                  <a:srgbClr val="000000"/>
                </a:solidFill>
                <a:round/>
                <a:headEnd/>
                <a:tailEnd/>
              </a:ln>
            </p:spPr>
            <p:txBody>
              <a:bodyPr wrap="none" anchor="ctr"/>
              <a:lstStyle/>
              <a:p>
                <a:endParaRPr lang="en-US"/>
              </a:p>
            </p:txBody>
          </p:sp>
          <p:sp>
            <p:nvSpPr>
              <p:cNvPr id="65706" name="Freeform 802"/>
              <p:cNvSpPr>
                <a:spLocks/>
              </p:cNvSpPr>
              <p:nvPr/>
            </p:nvSpPr>
            <p:spPr bwMode="auto">
              <a:xfrm>
                <a:off x="3796" y="1336"/>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604" name="Group 803"/>
            <p:cNvGrpSpPr>
              <a:grpSpLocks/>
            </p:cNvGrpSpPr>
            <p:nvPr/>
          </p:nvGrpSpPr>
          <p:grpSpPr bwMode="auto">
            <a:xfrm>
              <a:off x="3680" y="1247"/>
              <a:ext cx="77" cy="42"/>
              <a:chOff x="3680" y="1247"/>
              <a:chExt cx="77" cy="42"/>
            </a:xfrm>
          </p:grpSpPr>
          <p:sp>
            <p:nvSpPr>
              <p:cNvPr id="65697" name="Freeform 804"/>
              <p:cNvSpPr>
                <a:spLocks/>
              </p:cNvSpPr>
              <p:nvPr/>
            </p:nvSpPr>
            <p:spPr bwMode="auto">
              <a:xfrm>
                <a:off x="3680" y="1250"/>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698" name="Line 805"/>
              <p:cNvSpPr>
                <a:spLocks noChangeShapeType="1"/>
              </p:cNvSpPr>
              <p:nvPr/>
            </p:nvSpPr>
            <p:spPr bwMode="auto">
              <a:xfrm flipH="1" flipV="1">
                <a:off x="3700" y="1273"/>
                <a:ext cx="11" cy="5"/>
              </a:xfrm>
              <a:prstGeom prst="line">
                <a:avLst/>
              </a:prstGeom>
              <a:noFill/>
              <a:ln w="12700">
                <a:solidFill>
                  <a:srgbClr val="000000"/>
                </a:solidFill>
                <a:round/>
                <a:headEnd/>
                <a:tailEnd/>
              </a:ln>
            </p:spPr>
            <p:txBody>
              <a:bodyPr wrap="none" anchor="ctr"/>
              <a:lstStyle/>
              <a:p>
                <a:endParaRPr lang="en-US"/>
              </a:p>
            </p:txBody>
          </p:sp>
          <p:sp>
            <p:nvSpPr>
              <p:cNvPr id="65699" name="Line 806"/>
              <p:cNvSpPr>
                <a:spLocks noChangeShapeType="1"/>
              </p:cNvSpPr>
              <p:nvPr/>
            </p:nvSpPr>
            <p:spPr bwMode="auto">
              <a:xfrm flipH="1" flipV="1">
                <a:off x="3714" y="1267"/>
                <a:ext cx="11" cy="5"/>
              </a:xfrm>
              <a:prstGeom prst="line">
                <a:avLst/>
              </a:prstGeom>
              <a:noFill/>
              <a:ln w="12700">
                <a:solidFill>
                  <a:srgbClr val="000000"/>
                </a:solidFill>
                <a:round/>
                <a:headEnd/>
                <a:tailEnd/>
              </a:ln>
            </p:spPr>
            <p:txBody>
              <a:bodyPr wrap="none" anchor="ctr"/>
              <a:lstStyle/>
              <a:p>
                <a:endParaRPr lang="en-US"/>
              </a:p>
            </p:txBody>
          </p:sp>
          <p:sp>
            <p:nvSpPr>
              <p:cNvPr id="65700" name="Line 807"/>
              <p:cNvSpPr>
                <a:spLocks noChangeShapeType="1"/>
              </p:cNvSpPr>
              <p:nvPr/>
            </p:nvSpPr>
            <p:spPr bwMode="auto">
              <a:xfrm flipH="1" flipV="1">
                <a:off x="3684" y="1280"/>
                <a:ext cx="12" cy="4"/>
              </a:xfrm>
              <a:prstGeom prst="line">
                <a:avLst/>
              </a:prstGeom>
              <a:noFill/>
              <a:ln w="12700">
                <a:solidFill>
                  <a:srgbClr val="000000"/>
                </a:solidFill>
                <a:round/>
                <a:headEnd/>
                <a:tailEnd/>
              </a:ln>
            </p:spPr>
            <p:txBody>
              <a:bodyPr wrap="none" anchor="ctr"/>
              <a:lstStyle/>
              <a:p>
                <a:endParaRPr lang="en-US"/>
              </a:p>
            </p:txBody>
          </p:sp>
          <p:sp>
            <p:nvSpPr>
              <p:cNvPr id="65701" name="Freeform 808"/>
              <p:cNvSpPr>
                <a:spLocks/>
              </p:cNvSpPr>
              <p:nvPr/>
            </p:nvSpPr>
            <p:spPr bwMode="auto">
              <a:xfrm>
                <a:off x="3724" y="1247"/>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605" name="Group 809"/>
            <p:cNvGrpSpPr>
              <a:grpSpLocks/>
            </p:cNvGrpSpPr>
            <p:nvPr/>
          </p:nvGrpSpPr>
          <p:grpSpPr bwMode="auto">
            <a:xfrm>
              <a:off x="3685" y="1286"/>
              <a:ext cx="78" cy="42"/>
              <a:chOff x="3685" y="1286"/>
              <a:chExt cx="78" cy="42"/>
            </a:xfrm>
          </p:grpSpPr>
          <p:sp>
            <p:nvSpPr>
              <p:cNvPr id="65692" name="Freeform 810"/>
              <p:cNvSpPr>
                <a:spLocks/>
              </p:cNvSpPr>
              <p:nvPr/>
            </p:nvSpPr>
            <p:spPr bwMode="auto">
              <a:xfrm>
                <a:off x="3685" y="1289"/>
                <a:ext cx="77" cy="39"/>
              </a:xfrm>
              <a:custGeom>
                <a:avLst/>
                <a:gdLst>
                  <a:gd name="T0" fmla="*/ 73 w 77"/>
                  <a:gd name="T1" fmla="*/ 0 h 39"/>
                  <a:gd name="T2" fmla="*/ 0 w 77"/>
                  <a:gd name="T3" fmla="*/ 32 h 39"/>
                  <a:gd name="T4" fmla="*/ 0 w 77"/>
                  <a:gd name="T5" fmla="*/ 36 h 39"/>
                  <a:gd name="T6" fmla="*/ 3 w 77"/>
                  <a:gd name="T7" fmla="*/ 38 h 39"/>
                  <a:gd name="T8" fmla="*/ 76 w 77"/>
                  <a:gd name="T9" fmla="*/ 7 h 39"/>
                  <a:gd name="T10" fmla="*/ 76 w 77"/>
                  <a:gd name="T11" fmla="*/ 3 h 39"/>
                  <a:gd name="T12" fmla="*/ 73 w 77"/>
                  <a:gd name="T13" fmla="*/ 0 h 39"/>
                  <a:gd name="T14" fmla="*/ 0 60000 65536"/>
                  <a:gd name="T15" fmla="*/ 0 60000 65536"/>
                  <a:gd name="T16" fmla="*/ 0 60000 65536"/>
                  <a:gd name="T17" fmla="*/ 0 60000 65536"/>
                  <a:gd name="T18" fmla="*/ 0 60000 65536"/>
                  <a:gd name="T19" fmla="*/ 0 60000 65536"/>
                  <a:gd name="T20" fmla="*/ 0 60000 65536"/>
                  <a:gd name="T21" fmla="*/ 0 w 77"/>
                  <a:gd name="T22" fmla="*/ 0 h 39"/>
                  <a:gd name="T23" fmla="*/ 77 w 7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39">
                    <a:moveTo>
                      <a:pt x="73" y="0"/>
                    </a:moveTo>
                    <a:lnTo>
                      <a:pt x="0" y="32"/>
                    </a:lnTo>
                    <a:lnTo>
                      <a:pt x="0" y="36"/>
                    </a:lnTo>
                    <a:lnTo>
                      <a:pt x="3" y="38"/>
                    </a:lnTo>
                    <a:lnTo>
                      <a:pt x="76" y="7"/>
                    </a:lnTo>
                    <a:lnTo>
                      <a:pt x="76" y="3"/>
                    </a:lnTo>
                    <a:lnTo>
                      <a:pt x="73"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693" name="Line 811"/>
              <p:cNvSpPr>
                <a:spLocks noChangeShapeType="1"/>
              </p:cNvSpPr>
              <p:nvPr/>
            </p:nvSpPr>
            <p:spPr bwMode="auto">
              <a:xfrm flipH="1" flipV="1">
                <a:off x="3705" y="1312"/>
                <a:ext cx="12" cy="5"/>
              </a:xfrm>
              <a:prstGeom prst="line">
                <a:avLst/>
              </a:prstGeom>
              <a:noFill/>
              <a:ln w="12700">
                <a:solidFill>
                  <a:srgbClr val="000000"/>
                </a:solidFill>
                <a:round/>
                <a:headEnd/>
                <a:tailEnd/>
              </a:ln>
            </p:spPr>
            <p:txBody>
              <a:bodyPr wrap="none" anchor="ctr"/>
              <a:lstStyle/>
              <a:p>
                <a:endParaRPr lang="en-US"/>
              </a:p>
            </p:txBody>
          </p:sp>
          <p:sp>
            <p:nvSpPr>
              <p:cNvPr id="65694" name="Line 812"/>
              <p:cNvSpPr>
                <a:spLocks noChangeShapeType="1"/>
              </p:cNvSpPr>
              <p:nvPr/>
            </p:nvSpPr>
            <p:spPr bwMode="auto">
              <a:xfrm flipH="1" flipV="1">
                <a:off x="3720" y="1306"/>
                <a:ext cx="12" cy="5"/>
              </a:xfrm>
              <a:prstGeom prst="line">
                <a:avLst/>
              </a:prstGeom>
              <a:noFill/>
              <a:ln w="12700">
                <a:solidFill>
                  <a:srgbClr val="000000"/>
                </a:solidFill>
                <a:round/>
                <a:headEnd/>
                <a:tailEnd/>
              </a:ln>
            </p:spPr>
            <p:txBody>
              <a:bodyPr wrap="none" anchor="ctr"/>
              <a:lstStyle/>
              <a:p>
                <a:endParaRPr lang="en-US"/>
              </a:p>
            </p:txBody>
          </p:sp>
          <p:sp>
            <p:nvSpPr>
              <p:cNvPr id="65695" name="Line 813"/>
              <p:cNvSpPr>
                <a:spLocks noChangeShapeType="1"/>
              </p:cNvSpPr>
              <p:nvPr/>
            </p:nvSpPr>
            <p:spPr bwMode="auto">
              <a:xfrm flipH="1" flipV="1">
                <a:off x="3690" y="1319"/>
                <a:ext cx="11" cy="5"/>
              </a:xfrm>
              <a:prstGeom prst="line">
                <a:avLst/>
              </a:prstGeom>
              <a:noFill/>
              <a:ln w="12700">
                <a:solidFill>
                  <a:srgbClr val="000000"/>
                </a:solidFill>
                <a:round/>
                <a:headEnd/>
                <a:tailEnd/>
              </a:ln>
            </p:spPr>
            <p:txBody>
              <a:bodyPr wrap="none" anchor="ctr"/>
              <a:lstStyle/>
              <a:p>
                <a:endParaRPr lang="en-US"/>
              </a:p>
            </p:txBody>
          </p:sp>
          <p:sp>
            <p:nvSpPr>
              <p:cNvPr id="65696" name="Freeform 814"/>
              <p:cNvSpPr>
                <a:spLocks/>
              </p:cNvSpPr>
              <p:nvPr/>
            </p:nvSpPr>
            <p:spPr bwMode="auto">
              <a:xfrm>
                <a:off x="3729" y="1286"/>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606" name="Group 815"/>
            <p:cNvGrpSpPr>
              <a:grpSpLocks/>
            </p:cNvGrpSpPr>
            <p:nvPr/>
          </p:nvGrpSpPr>
          <p:grpSpPr bwMode="auto">
            <a:xfrm>
              <a:off x="3707" y="1254"/>
              <a:ext cx="78" cy="42"/>
              <a:chOff x="3707" y="1254"/>
              <a:chExt cx="78" cy="42"/>
            </a:xfrm>
          </p:grpSpPr>
          <p:sp>
            <p:nvSpPr>
              <p:cNvPr id="65687" name="Freeform 816"/>
              <p:cNvSpPr>
                <a:spLocks/>
              </p:cNvSpPr>
              <p:nvPr/>
            </p:nvSpPr>
            <p:spPr bwMode="auto">
              <a:xfrm>
                <a:off x="3707" y="1257"/>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688" name="Line 817"/>
              <p:cNvSpPr>
                <a:spLocks noChangeShapeType="1"/>
              </p:cNvSpPr>
              <p:nvPr/>
            </p:nvSpPr>
            <p:spPr bwMode="auto">
              <a:xfrm flipH="1" flipV="1">
                <a:off x="3727" y="1280"/>
                <a:ext cx="12" cy="5"/>
              </a:xfrm>
              <a:prstGeom prst="line">
                <a:avLst/>
              </a:prstGeom>
              <a:noFill/>
              <a:ln w="12700">
                <a:solidFill>
                  <a:srgbClr val="000000"/>
                </a:solidFill>
                <a:round/>
                <a:headEnd/>
                <a:tailEnd/>
              </a:ln>
            </p:spPr>
            <p:txBody>
              <a:bodyPr wrap="none" anchor="ctr"/>
              <a:lstStyle/>
              <a:p>
                <a:endParaRPr lang="en-US"/>
              </a:p>
            </p:txBody>
          </p:sp>
          <p:sp>
            <p:nvSpPr>
              <p:cNvPr id="65689" name="Line 818"/>
              <p:cNvSpPr>
                <a:spLocks noChangeShapeType="1"/>
              </p:cNvSpPr>
              <p:nvPr/>
            </p:nvSpPr>
            <p:spPr bwMode="auto">
              <a:xfrm flipH="1" flipV="1">
                <a:off x="3741" y="1274"/>
                <a:ext cx="12" cy="5"/>
              </a:xfrm>
              <a:prstGeom prst="line">
                <a:avLst/>
              </a:prstGeom>
              <a:noFill/>
              <a:ln w="12700">
                <a:solidFill>
                  <a:srgbClr val="000000"/>
                </a:solidFill>
                <a:round/>
                <a:headEnd/>
                <a:tailEnd/>
              </a:ln>
            </p:spPr>
            <p:txBody>
              <a:bodyPr wrap="none" anchor="ctr"/>
              <a:lstStyle/>
              <a:p>
                <a:endParaRPr lang="en-US"/>
              </a:p>
            </p:txBody>
          </p:sp>
          <p:sp>
            <p:nvSpPr>
              <p:cNvPr id="65690" name="Line 819"/>
              <p:cNvSpPr>
                <a:spLocks noChangeShapeType="1"/>
              </p:cNvSpPr>
              <p:nvPr/>
            </p:nvSpPr>
            <p:spPr bwMode="auto">
              <a:xfrm flipH="1" flipV="1">
                <a:off x="3711" y="1287"/>
                <a:ext cx="12" cy="5"/>
              </a:xfrm>
              <a:prstGeom prst="line">
                <a:avLst/>
              </a:prstGeom>
              <a:noFill/>
              <a:ln w="12700">
                <a:solidFill>
                  <a:srgbClr val="000000"/>
                </a:solidFill>
                <a:round/>
                <a:headEnd/>
                <a:tailEnd/>
              </a:ln>
            </p:spPr>
            <p:txBody>
              <a:bodyPr wrap="none" anchor="ctr"/>
              <a:lstStyle/>
              <a:p>
                <a:endParaRPr lang="en-US"/>
              </a:p>
            </p:txBody>
          </p:sp>
          <p:sp>
            <p:nvSpPr>
              <p:cNvPr id="65691" name="Freeform 820"/>
              <p:cNvSpPr>
                <a:spLocks/>
              </p:cNvSpPr>
              <p:nvPr/>
            </p:nvSpPr>
            <p:spPr bwMode="auto">
              <a:xfrm>
                <a:off x="3751" y="1254"/>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607" name="Group 821"/>
            <p:cNvGrpSpPr>
              <a:grpSpLocks/>
            </p:cNvGrpSpPr>
            <p:nvPr/>
          </p:nvGrpSpPr>
          <p:grpSpPr bwMode="auto">
            <a:xfrm>
              <a:off x="3709" y="1290"/>
              <a:ext cx="77" cy="42"/>
              <a:chOff x="3709" y="1290"/>
              <a:chExt cx="77" cy="42"/>
            </a:xfrm>
          </p:grpSpPr>
          <p:sp>
            <p:nvSpPr>
              <p:cNvPr id="65682" name="Freeform 822"/>
              <p:cNvSpPr>
                <a:spLocks/>
              </p:cNvSpPr>
              <p:nvPr/>
            </p:nvSpPr>
            <p:spPr bwMode="auto">
              <a:xfrm>
                <a:off x="3709" y="1293"/>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683" name="Line 823"/>
              <p:cNvSpPr>
                <a:spLocks noChangeShapeType="1"/>
              </p:cNvSpPr>
              <p:nvPr/>
            </p:nvSpPr>
            <p:spPr bwMode="auto">
              <a:xfrm flipH="1" flipV="1">
                <a:off x="3729" y="1316"/>
                <a:ext cx="12" cy="5"/>
              </a:xfrm>
              <a:prstGeom prst="line">
                <a:avLst/>
              </a:prstGeom>
              <a:noFill/>
              <a:ln w="12700">
                <a:solidFill>
                  <a:srgbClr val="000000"/>
                </a:solidFill>
                <a:round/>
                <a:headEnd/>
                <a:tailEnd/>
              </a:ln>
            </p:spPr>
            <p:txBody>
              <a:bodyPr wrap="none" anchor="ctr"/>
              <a:lstStyle/>
              <a:p>
                <a:endParaRPr lang="en-US"/>
              </a:p>
            </p:txBody>
          </p:sp>
          <p:sp>
            <p:nvSpPr>
              <p:cNvPr id="65684" name="Line 824"/>
              <p:cNvSpPr>
                <a:spLocks noChangeShapeType="1"/>
              </p:cNvSpPr>
              <p:nvPr/>
            </p:nvSpPr>
            <p:spPr bwMode="auto">
              <a:xfrm flipH="1" flipV="1">
                <a:off x="3743" y="1310"/>
                <a:ext cx="11" cy="5"/>
              </a:xfrm>
              <a:prstGeom prst="line">
                <a:avLst/>
              </a:prstGeom>
              <a:noFill/>
              <a:ln w="12700">
                <a:solidFill>
                  <a:srgbClr val="000000"/>
                </a:solidFill>
                <a:round/>
                <a:headEnd/>
                <a:tailEnd/>
              </a:ln>
            </p:spPr>
            <p:txBody>
              <a:bodyPr wrap="none" anchor="ctr"/>
              <a:lstStyle/>
              <a:p>
                <a:endParaRPr lang="en-US"/>
              </a:p>
            </p:txBody>
          </p:sp>
          <p:sp>
            <p:nvSpPr>
              <p:cNvPr id="65685" name="Line 825"/>
              <p:cNvSpPr>
                <a:spLocks noChangeShapeType="1"/>
              </p:cNvSpPr>
              <p:nvPr/>
            </p:nvSpPr>
            <p:spPr bwMode="auto">
              <a:xfrm flipH="1" flipV="1">
                <a:off x="3713" y="1323"/>
                <a:ext cx="12" cy="5"/>
              </a:xfrm>
              <a:prstGeom prst="line">
                <a:avLst/>
              </a:prstGeom>
              <a:noFill/>
              <a:ln w="12700">
                <a:solidFill>
                  <a:srgbClr val="000000"/>
                </a:solidFill>
                <a:round/>
                <a:headEnd/>
                <a:tailEnd/>
              </a:ln>
            </p:spPr>
            <p:txBody>
              <a:bodyPr wrap="none" anchor="ctr"/>
              <a:lstStyle/>
              <a:p>
                <a:endParaRPr lang="en-US"/>
              </a:p>
            </p:txBody>
          </p:sp>
          <p:sp>
            <p:nvSpPr>
              <p:cNvPr id="65686" name="Freeform 826"/>
              <p:cNvSpPr>
                <a:spLocks/>
              </p:cNvSpPr>
              <p:nvPr/>
            </p:nvSpPr>
            <p:spPr bwMode="auto">
              <a:xfrm>
                <a:off x="3753" y="1290"/>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608" name="Group 827"/>
            <p:cNvGrpSpPr>
              <a:grpSpLocks/>
            </p:cNvGrpSpPr>
            <p:nvPr/>
          </p:nvGrpSpPr>
          <p:grpSpPr bwMode="auto">
            <a:xfrm>
              <a:off x="3737" y="1281"/>
              <a:ext cx="77" cy="42"/>
              <a:chOff x="3737" y="1281"/>
              <a:chExt cx="77" cy="42"/>
            </a:xfrm>
          </p:grpSpPr>
          <p:sp>
            <p:nvSpPr>
              <p:cNvPr id="65677" name="Freeform 828"/>
              <p:cNvSpPr>
                <a:spLocks/>
              </p:cNvSpPr>
              <p:nvPr/>
            </p:nvSpPr>
            <p:spPr bwMode="auto">
              <a:xfrm>
                <a:off x="3737" y="1284"/>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678" name="Line 829"/>
              <p:cNvSpPr>
                <a:spLocks noChangeShapeType="1"/>
              </p:cNvSpPr>
              <p:nvPr/>
            </p:nvSpPr>
            <p:spPr bwMode="auto">
              <a:xfrm flipH="1" flipV="1">
                <a:off x="3757" y="1308"/>
                <a:ext cx="12" cy="5"/>
              </a:xfrm>
              <a:prstGeom prst="line">
                <a:avLst/>
              </a:prstGeom>
              <a:noFill/>
              <a:ln w="12700">
                <a:solidFill>
                  <a:srgbClr val="000000"/>
                </a:solidFill>
                <a:round/>
                <a:headEnd/>
                <a:tailEnd/>
              </a:ln>
            </p:spPr>
            <p:txBody>
              <a:bodyPr wrap="none" anchor="ctr"/>
              <a:lstStyle/>
              <a:p>
                <a:endParaRPr lang="en-US"/>
              </a:p>
            </p:txBody>
          </p:sp>
          <p:sp>
            <p:nvSpPr>
              <p:cNvPr id="65679" name="Line 830"/>
              <p:cNvSpPr>
                <a:spLocks noChangeShapeType="1"/>
              </p:cNvSpPr>
              <p:nvPr/>
            </p:nvSpPr>
            <p:spPr bwMode="auto">
              <a:xfrm flipH="1" flipV="1">
                <a:off x="3771" y="1301"/>
                <a:ext cx="12" cy="6"/>
              </a:xfrm>
              <a:prstGeom prst="line">
                <a:avLst/>
              </a:prstGeom>
              <a:noFill/>
              <a:ln w="12700">
                <a:solidFill>
                  <a:srgbClr val="000000"/>
                </a:solidFill>
                <a:round/>
                <a:headEnd/>
                <a:tailEnd/>
              </a:ln>
            </p:spPr>
            <p:txBody>
              <a:bodyPr wrap="none" anchor="ctr"/>
              <a:lstStyle/>
              <a:p>
                <a:endParaRPr lang="en-US"/>
              </a:p>
            </p:txBody>
          </p:sp>
          <p:sp>
            <p:nvSpPr>
              <p:cNvPr id="65680" name="Line 831"/>
              <p:cNvSpPr>
                <a:spLocks noChangeShapeType="1"/>
              </p:cNvSpPr>
              <p:nvPr/>
            </p:nvSpPr>
            <p:spPr bwMode="auto">
              <a:xfrm flipH="1" flipV="1">
                <a:off x="3741" y="1314"/>
                <a:ext cx="12" cy="6"/>
              </a:xfrm>
              <a:prstGeom prst="line">
                <a:avLst/>
              </a:prstGeom>
              <a:noFill/>
              <a:ln w="12700">
                <a:solidFill>
                  <a:srgbClr val="000000"/>
                </a:solidFill>
                <a:round/>
                <a:headEnd/>
                <a:tailEnd/>
              </a:ln>
            </p:spPr>
            <p:txBody>
              <a:bodyPr wrap="none" anchor="ctr"/>
              <a:lstStyle/>
              <a:p>
                <a:endParaRPr lang="en-US"/>
              </a:p>
            </p:txBody>
          </p:sp>
          <p:sp>
            <p:nvSpPr>
              <p:cNvPr id="65681" name="Freeform 832"/>
              <p:cNvSpPr>
                <a:spLocks/>
              </p:cNvSpPr>
              <p:nvPr/>
            </p:nvSpPr>
            <p:spPr bwMode="auto">
              <a:xfrm>
                <a:off x="3781" y="1281"/>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609" name="Group 833"/>
            <p:cNvGrpSpPr>
              <a:grpSpLocks/>
            </p:cNvGrpSpPr>
            <p:nvPr/>
          </p:nvGrpSpPr>
          <p:grpSpPr bwMode="auto">
            <a:xfrm>
              <a:off x="3726" y="1252"/>
              <a:ext cx="77" cy="41"/>
              <a:chOff x="3726" y="1252"/>
              <a:chExt cx="77" cy="41"/>
            </a:xfrm>
          </p:grpSpPr>
          <p:sp>
            <p:nvSpPr>
              <p:cNvPr id="65672" name="Freeform 834"/>
              <p:cNvSpPr>
                <a:spLocks/>
              </p:cNvSpPr>
              <p:nvPr/>
            </p:nvSpPr>
            <p:spPr bwMode="auto">
              <a:xfrm>
                <a:off x="3726" y="1255"/>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673" name="Line 835"/>
              <p:cNvSpPr>
                <a:spLocks noChangeShapeType="1"/>
              </p:cNvSpPr>
              <p:nvPr/>
            </p:nvSpPr>
            <p:spPr bwMode="auto">
              <a:xfrm flipH="1" flipV="1">
                <a:off x="3746" y="1278"/>
                <a:ext cx="11" cy="5"/>
              </a:xfrm>
              <a:prstGeom prst="line">
                <a:avLst/>
              </a:prstGeom>
              <a:noFill/>
              <a:ln w="12700">
                <a:solidFill>
                  <a:srgbClr val="000000"/>
                </a:solidFill>
                <a:round/>
                <a:headEnd/>
                <a:tailEnd/>
              </a:ln>
            </p:spPr>
            <p:txBody>
              <a:bodyPr wrap="none" anchor="ctr"/>
              <a:lstStyle/>
              <a:p>
                <a:endParaRPr lang="en-US"/>
              </a:p>
            </p:txBody>
          </p:sp>
          <p:sp>
            <p:nvSpPr>
              <p:cNvPr id="65674" name="Line 836"/>
              <p:cNvSpPr>
                <a:spLocks noChangeShapeType="1"/>
              </p:cNvSpPr>
              <p:nvPr/>
            </p:nvSpPr>
            <p:spPr bwMode="auto">
              <a:xfrm flipH="1" flipV="1">
                <a:off x="3760" y="1272"/>
                <a:ext cx="12" cy="4"/>
              </a:xfrm>
              <a:prstGeom prst="line">
                <a:avLst/>
              </a:prstGeom>
              <a:noFill/>
              <a:ln w="12700">
                <a:solidFill>
                  <a:srgbClr val="000000"/>
                </a:solidFill>
                <a:round/>
                <a:headEnd/>
                <a:tailEnd/>
              </a:ln>
            </p:spPr>
            <p:txBody>
              <a:bodyPr wrap="none" anchor="ctr"/>
              <a:lstStyle/>
              <a:p>
                <a:endParaRPr lang="en-US"/>
              </a:p>
            </p:txBody>
          </p:sp>
          <p:sp>
            <p:nvSpPr>
              <p:cNvPr id="65675" name="Line 837"/>
              <p:cNvSpPr>
                <a:spLocks noChangeShapeType="1"/>
              </p:cNvSpPr>
              <p:nvPr/>
            </p:nvSpPr>
            <p:spPr bwMode="auto">
              <a:xfrm flipH="1" flipV="1">
                <a:off x="3730" y="1284"/>
                <a:ext cx="12" cy="5"/>
              </a:xfrm>
              <a:prstGeom prst="line">
                <a:avLst/>
              </a:prstGeom>
              <a:noFill/>
              <a:ln w="12700">
                <a:solidFill>
                  <a:srgbClr val="000000"/>
                </a:solidFill>
                <a:round/>
                <a:headEnd/>
                <a:tailEnd/>
              </a:ln>
            </p:spPr>
            <p:txBody>
              <a:bodyPr wrap="none" anchor="ctr"/>
              <a:lstStyle/>
              <a:p>
                <a:endParaRPr lang="en-US"/>
              </a:p>
            </p:txBody>
          </p:sp>
          <p:sp>
            <p:nvSpPr>
              <p:cNvPr id="65676" name="Freeform 838"/>
              <p:cNvSpPr>
                <a:spLocks/>
              </p:cNvSpPr>
              <p:nvPr/>
            </p:nvSpPr>
            <p:spPr bwMode="auto">
              <a:xfrm>
                <a:off x="3770" y="1252"/>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sp>
          <p:nvSpPr>
            <p:cNvPr id="65610" name="Line 839"/>
            <p:cNvSpPr>
              <a:spLocks noChangeShapeType="1"/>
            </p:cNvSpPr>
            <p:nvPr/>
          </p:nvSpPr>
          <p:spPr bwMode="auto">
            <a:xfrm flipV="1">
              <a:off x="3847" y="1302"/>
              <a:ext cx="7" cy="7"/>
            </a:xfrm>
            <a:prstGeom prst="line">
              <a:avLst/>
            </a:prstGeom>
            <a:noFill/>
            <a:ln w="25400">
              <a:solidFill>
                <a:srgbClr val="808080"/>
              </a:solidFill>
              <a:round/>
              <a:headEnd/>
              <a:tailEnd/>
            </a:ln>
          </p:spPr>
          <p:txBody>
            <a:bodyPr wrap="none" anchor="ctr"/>
            <a:lstStyle/>
            <a:p>
              <a:endParaRPr lang="en-US"/>
            </a:p>
          </p:txBody>
        </p:sp>
        <p:sp>
          <p:nvSpPr>
            <p:cNvPr id="65611" name="Line 840"/>
            <p:cNvSpPr>
              <a:spLocks noChangeShapeType="1"/>
            </p:cNvSpPr>
            <p:nvPr/>
          </p:nvSpPr>
          <p:spPr bwMode="auto">
            <a:xfrm flipV="1">
              <a:off x="3827" y="1225"/>
              <a:ext cx="10" cy="7"/>
            </a:xfrm>
            <a:prstGeom prst="line">
              <a:avLst/>
            </a:prstGeom>
            <a:noFill/>
            <a:ln w="25400">
              <a:solidFill>
                <a:srgbClr val="808080"/>
              </a:solidFill>
              <a:round/>
              <a:headEnd/>
              <a:tailEnd/>
            </a:ln>
          </p:spPr>
          <p:txBody>
            <a:bodyPr wrap="none" anchor="ctr"/>
            <a:lstStyle/>
            <a:p>
              <a:endParaRPr lang="en-US"/>
            </a:p>
          </p:txBody>
        </p:sp>
        <p:sp>
          <p:nvSpPr>
            <p:cNvPr id="65612" name="Line 841"/>
            <p:cNvSpPr>
              <a:spLocks noChangeShapeType="1"/>
            </p:cNvSpPr>
            <p:nvPr/>
          </p:nvSpPr>
          <p:spPr bwMode="auto">
            <a:xfrm flipV="1">
              <a:off x="3789" y="1194"/>
              <a:ext cx="16" cy="9"/>
            </a:xfrm>
            <a:prstGeom prst="line">
              <a:avLst/>
            </a:prstGeom>
            <a:noFill/>
            <a:ln w="25400">
              <a:solidFill>
                <a:srgbClr val="808080"/>
              </a:solidFill>
              <a:round/>
              <a:headEnd/>
              <a:tailEnd/>
            </a:ln>
          </p:spPr>
          <p:txBody>
            <a:bodyPr wrap="none" anchor="ctr"/>
            <a:lstStyle/>
            <a:p>
              <a:endParaRPr lang="en-US"/>
            </a:p>
          </p:txBody>
        </p:sp>
        <p:sp>
          <p:nvSpPr>
            <p:cNvPr id="65613" name="Line 842"/>
            <p:cNvSpPr>
              <a:spLocks noChangeShapeType="1"/>
            </p:cNvSpPr>
            <p:nvPr/>
          </p:nvSpPr>
          <p:spPr bwMode="auto">
            <a:xfrm flipV="1">
              <a:off x="3831" y="1342"/>
              <a:ext cx="10" cy="7"/>
            </a:xfrm>
            <a:prstGeom prst="line">
              <a:avLst/>
            </a:prstGeom>
            <a:noFill/>
            <a:ln w="25400">
              <a:solidFill>
                <a:srgbClr val="808080"/>
              </a:solidFill>
              <a:round/>
              <a:headEnd/>
              <a:tailEnd/>
            </a:ln>
          </p:spPr>
          <p:txBody>
            <a:bodyPr wrap="none" anchor="ctr"/>
            <a:lstStyle/>
            <a:p>
              <a:endParaRPr lang="en-US"/>
            </a:p>
          </p:txBody>
        </p:sp>
        <p:sp>
          <p:nvSpPr>
            <p:cNvPr id="65614" name="Freeform 843"/>
            <p:cNvSpPr>
              <a:spLocks/>
            </p:cNvSpPr>
            <p:nvPr/>
          </p:nvSpPr>
          <p:spPr bwMode="auto">
            <a:xfrm>
              <a:off x="3805" y="1334"/>
              <a:ext cx="28" cy="27"/>
            </a:xfrm>
            <a:custGeom>
              <a:avLst/>
              <a:gdLst>
                <a:gd name="T0" fmla="*/ 27 w 28"/>
                <a:gd name="T1" fmla="*/ 0 h 27"/>
                <a:gd name="T2" fmla="*/ 15 w 28"/>
                <a:gd name="T3" fmla="*/ 16 h 27"/>
                <a:gd name="T4" fmla="*/ 0 w 28"/>
                <a:gd name="T5" fmla="*/ 26 h 27"/>
                <a:gd name="T6" fmla="*/ 0 60000 65536"/>
                <a:gd name="T7" fmla="*/ 0 60000 65536"/>
                <a:gd name="T8" fmla="*/ 0 60000 65536"/>
                <a:gd name="T9" fmla="*/ 0 w 28"/>
                <a:gd name="T10" fmla="*/ 0 h 27"/>
                <a:gd name="T11" fmla="*/ 28 w 28"/>
                <a:gd name="T12" fmla="*/ 27 h 27"/>
              </a:gdLst>
              <a:ahLst/>
              <a:cxnLst>
                <a:cxn ang="T6">
                  <a:pos x="T0" y="T1"/>
                </a:cxn>
                <a:cxn ang="T7">
                  <a:pos x="T2" y="T3"/>
                </a:cxn>
                <a:cxn ang="T8">
                  <a:pos x="T4" y="T5"/>
                </a:cxn>
              </a:cxnLst>
              <a:rect l="T9" t="T10" r="T11" b="T12"/>
              <a:pathLst>
                <a:path w="28" h="27">
                  <a:moveTo>
                    <a:pt x="27" y="0"/>
                  </a:moveTo>
                  <a:lnTo>
                    <a:pt x="15" y="16"/>
                  </a:lnTo>
                  <a:lnTo>
                    <a:pt x="0" y="26"/>
                  </a:lnTo>
                </a:path>
              </a:pathLst>
            </a:custGeom>
            <a:noFill/>
            <a:ln w="25400" cap="rnd" cmpd="sng">
              <a:solidFill>
                <a:srgbClr val="808080"/>
              </a:solidFill>
              <a:prstDash val="solid"/>
              <a:round/>
              <a:headEnd type="none" w="med" len="med"/>
              <a:tailEnd type="none" w="med" len="med"/>
            </a:ln>
          </p:spPr>
          <p:txBody>
            <a:bodyPr/>
            <a:lstStyle/>
            <a:p>
              <a:endParaRPr lang="en-US"/>
            </a:p>
          </p:txBody>
        </p:sp>
        <p:sp>
          <p:nvSpPr>
            <p:cNvPr id="65615" name="Freeform 844"/>
            <p:cNvSpPr>
              <a:spLocks/>
            </p:cNvSpPr>
            <p:nvPr/>
          </p:nvSpPr>
          <p:spPr bwMode="auto">
            <a:xfrm>
              <a:off x="3760" y="1199"/>
              <a:ext cx="28" cy="5"/>
            </a:xfrm>
            <a:custGeom>
              <a:avLst/>
              <a:gdLst>
                <a:gd name="T0" fmla="*/ 0 w 28"/>
                <a:gd name="T1" fmla="*/ 0 h 5"/>
                <a:gd name="T2" fmla="*/ 13 w 28"/>
                <a:gd name="T3" fmla="*/ 0 h 5"/>
                <a:gd name="T4" fmla="*/ 27 w 28"/>
                <a:gd name="T5" fmla="*/ 4 h 5"/>
                <a:gd name="T6" fmla="*/ 0 60000 65536"/>
                <a:gd name="T7" fmla="*/ 0 60000 65536"/>
                <a:gd name="T8" fmla="*/ 0 60000 65536"/>
                <a:gd name="T9" fmla="*/ 0 w 28"/>
                <a:gd name="T10" fmla="*/ 0 h 5"/>
                <a:gd name="T11" fmla="*/ 28 w 28"/>
                <a:gd name="T12" fmla="*/ 5 h 5"/>
              </a:gdLst>
              <a:ahLst/>
              <a:cxnLst>
                <a:cxn ang="T6">
                  <a:pos x="T0" y="T1"/>
                </a:cxn>
                <a:cxn ang="T7">
                  <a:pos x="T2" y="T3"/>
                </a:cxn>
                <a:cxn ang="T8">
                  <a:pos x="T4" y="T5"/>
                </a:cxn>
              </a:cxnLst>
              <a:rect l="T9" t="T10" r="T11" b="T12"/>
              <a:pathLst>
                <a:path w="28" h="5">
                  <a:moveTo>
                    <a:pt x="0" y="0"/>
                  </a:moveTo>
                  <a:lnTo>
                    <a:pt x="13" y="0"/>
                  </a:lnTo>
                  <a:lnTo>
                    <a:pt x="27" y="4"/>
                  </a:lnTo>
                </a:path>
              </a:pathLst>
            </a:custGeom>
            <a:noFill/>
            <a:ln w="25400" cap="rnd" cmpd="sng">
              <a:solidFill>
                <a:srgbClr val="808080"/>
              </a:solidFill>
              <a:prstDash val="solid"/>
              <a:round/>
              <a:headEnd type="none" w="med" len="med"/>
              <a:tailEnd type="none" w="med" len="med"/>
            </a:ln>
          </p:spPr>
          <p:txBody>
            <a:bodyPr/>
            <a:lstStyle/>
            <a:p>
              <a:endParaRPr lang="en-US"/>
            </a:p>
          </p:txBody>
        </p:sp>
        <p:grpSp>
          <p:nvGrpSpPr>
            <p:cNvPr id="65616" name="Group 845"/>
            <p:cNvGrpSpPr>
              <a:grpSpLocks/>
            </p:cNvGrpSpPr>
            <p:nvPr/>
          </p:nvGrpSpPr>
          <p:grpSpPr bwMode="auto">
            <a:xfrm>
              <a:off x="3768" y="1255"/>
              <a:ext cx="50" cy="27"/>
              <a:chOff x="3768" y="1255"/>
              <a:chExt cx="50" cy="27"/>
            </a:xfrm>
          </p:grpSpPr>
          <p:sp>
            <p:nvSpPr>
              <p:cNvPr id="65668" name="Freeform 846"/>
              <p:cNvSpPr>
                <a:spLocks/>
              </p:cNvSpPr>
              <p:nvPr/>
            </p:nvSpPr>
            <p:spPr bwMode="auto">
              <a:xfrm>
                <a:off x="3768" y="1255"/>
                <a:ext cx="50" cy="27"/>
              </a:xfrm>
              <a:custGeom>
                <a:avLst/>
                <a:gdLst>
                  <a:gd name="T0" fmla="*/ 45 w 50"/>
                  <a:gd name="T1" fmla="*/ 0 h 27"/>
                  <a:gd name="T2" fmla="*/ 0 w 50"/>
                  <a:gd name="T3" fmla="*/ 20 h 27"/>
                  <a:gd name="T4" fmla="*/ 0 w 50"/>
                  <a:gd name="T5" fmla="*/ 24 h 27"/>
                  <a:gd name="T6" fmla="*/ 3 w 50"/>
                  <a:gd name="T7" fmla="*/ 26 h 27"/>
                  <a:gd name="T8" fmla="*/ 49 w 50"/>
                  <a:gd name="T9" fmla="*/ 5 h 27"/>
                  <a:gd name="T10" fmla="*/ 49 w 50"/>
                  <a:gd name="T11" fmla="*/ 1 h 27"/>
                  <a:gd name="T12" fmla="*/ 45 w 50"/>
                  <a:gd name="T13" fmla="*/ 0 h 27"/>
                  <a:gd name="T14" fmla="*/ 0 60000 65536"/>
                  <a:gd name="T15" fmla="*/ 0 60000 65536"/>
                  <a:gd name="T16" fmla="*/ 0 60000 65536"/>
                  <a:gd name="T17" fmla="*/ 0 60000 65536"/>
                  <a:gd name="T18" fmla="*/ 0 60000 65536"/>
                  <a:gd name="T19" fmla="*/ 0 60000 65536"/>
                  <a:gd name="T20" fmla="*/ 0 60000 65536"/>
                  <a:gd name="T21" fmla="*/ 0 w 50"/>
                  <a:gd name="T22" fmla="*/ 0 h 27"/>
                  <a:gd name="T23" fmla="*/ 50 w 5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7">
                    <a:moveTo>
                      <a:pt x="45" y="0"/>
                    </a:moveTo>
                    <a:lnTo>
                      <a:pt x="0" y="20"/>
                    </a:lnTo>
                    <a:lnTo>
                      <a:pt x="0" y="24"/>
                    </a:lnTo>
                    <a:lnTo>
                      <a:pt x="3" y="26"/>
                    </a:lnTo>
                    <a:lnTo>
                      <a:pt x="49" y="5"/>
                    </a:lnTo>
                    <a:lnTo>
                      <a:pt x="49" y="1"/>
                    </a:lnTo>
                    <a:lnTo>
                      <a:pt x="45"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669" name="Line 847"/>
              <p:cNvSpPr>
                <a:spLocks noChangeShapeType="1"/>
              </p:cNvSpPr>
              <p:nvPr/>
            </p:nvSpPr>
            <p:spPr bwMode="auto">
              <a:xfrm flipH="1" flipV="1">
                <a:off x="3789" y="1266"/>
                <a:ext cx="12" cy="6"/>
              </a:xfrm>
              <a:prstGeom prst="line">
                <a:avLst/>
              </a:prstGeom>
              <a:noFill/>
              <a:ln w="12700">
                <a:solidFill>
                  <a:srgbClr val="000000"/>
                </a:solidFill>
                <a:round/>
                <a:headEnd/>
                <a:tailEnd/>
              </a:ln>
            </p:spPr>
            <p:txBody>
              <a:bodyPr wrap="none" anchor="ctr"/>
              <a:lstStyle/>
              <a:p>
                <a:endParaRPr lang="en-US"/>
              </a:p>
            </p:txBody>
          </p:sp>
          <p:sp>
            <p:nvSpPr>
              <p:cNvPr id="65670" name="Line 848"/>
              <p:cNvSpPr>
                <a:spLocks noChangeShapeType="1"/>
              </p:cNvSpPr>
              <p:nvPr/>
            </p:nvSpPr>
            <p:spPr bwMode="auto">
              <a:xfrm flipH="1" flipV="1">
                <a:off x="3804" y="1260"/>
                <a:ext cx="11" cy="4"/>
              </a:xfrm>
              <a:prstGeom prst="line">
                <a:avLst/>
              </a:prstGeom>
              <a:noFill/>
              <a:ln w="12700">
                <a:solidFill>
                  <a:srgbClr val="000000"/>
                </a:solidFill>
                <a:round/>
                <a:headEnd/>
                <a:tailEnd/>
              </a:ln>
            </p:spPr>
            <p:txBody>
              <a:bodyPr wrap="none" anchor="ctr"/>
              <a:lstStyle/>
              <a:p>
                <a:endParaRPr lang="en-US"/>
              </a:p>
            </p:txBody>
          </p:sp>
          <p:sp>
            <p:nvSpPr>
              <p:cNvPr id="65671" name="Line 849"/>
              <p:cNvSpPr>
                <a:spLocks noChangeShapeType="1"/>
              </p:cNvSpPr>
              <p:nvPr/>
            </p:nvSpPr>
            <p:spPr bwMode="auto">
              <a:xfrm flipH="1" flipV="1">
                <a:off x="3773" y="1272"/>
                <a:ext cx="12" cy="5"/>
              </a:xfrm>
              <a:prstGeom prst="line">
                <a:avLst/>
              </a:prstGeom>
              <a:noFill/>
              <a:ln w="12700">
                <a:solidFill>
                  <a:srgbClr val="000000"/>
                </a:solidFill>
                <a:round/>
                <a:headEnd/>
                <a:tailEnd/>
              </a:ln>
            </p:spPr>
            <p:txBody>
              <a:bodyPr wrap="none" anchor="ctr"/>
              <a:lstStyle/>
              <a:p>
                <a:endParaRPr lang="en-US"/>
              </a:p>
            </p:txBody>
          </p:sp>
        </p:grpSp>
        <p:grpSp>
          <p:nvGrpSpPr>
            <p:cNvPr id="65617" name="Group 850"/>
            <p:cNvGrpSpPr>
              <a:grpSpLocks/>
            </p:cNvGrpSpPr>
            <p:nvPr/>
          </p:nvGrpSpPr>
          <p:grpSpPr bwMode="auto">
            <a:xfrm>
              <a:off x="3609" y="1412"/>
              <a:ext cx="196" cy="80"/>
              <a:chOff x="3609" y="1412"/>
              <a:chExt cx="196" cy="80"/>
            </a:xfrm>
          </p:grpSpPr>
          <p:sp>
            <p:nvSpPr>
              <p:cNvPr id="65658" name="Freeform 851"/>
              <p:cNvSpPr>
                <a:spLocks/>
              </p:cNvSpPr>
              <p:nvPr/>
            </p:nvSpPr>
            <p:spPr bwMode="auto">
              <a:xfrm>
                <a:off x="3626" y="1414"/>
                <a:ext cx="177" cy="74"/>
              </a:xfrm>
              <a:custGeom>
                <a:avLst/>
                <a:gdLst>
                  <a:gd name="T0" fmla="*/ 174 w 177"/>
                  <a:gd name="T1" fmla="*/ 0 h 74"/>
                  <a:gd name="T2" fmla="*/ 0 w 177"/>
                  <a:gd name="T3" fmla="*/ 67 h 74"/>
                  <a:gd name="T4" fmla="*/ 1 w 177"/>
                  <a:gd name="T5" fmla="*/ 73 h 74"/>
                  <a:gd name="T6" fmla="*/ 176 w 177"/>
                  <a:gd name="T7" fmla="*/ 6 h 74"/>
                  <a:gd name="T8" fmla="*/ 176 w 177"/>
                  <a:gd name="T9" fmla="*/ 3 h 74"/>
                  <a:gd name="T10" fmla="*/ 174 w 177"/>
                  <a:gd name="T11" fmla="*/ 0 h 74"/>
                  <a:gd name="T12" fmla="*/ 0 60000 65536"/>
                  <a:gd name="T13" fmla="*/ 0 60000 65536"/>
                  <a:gd name="T14" fmla="*/ 0 60000 65536"/>
                  <a:gd name="T15" fmla="*/ 0 60000 65536"/>
                  <a:gd name="T16" fmla="*/ 0 60000 65536"/>
                  <a:gd name="T17" fmla="*/ 0 60000 65536"/>
                  <a:gd name="T18" fmla="*/ 0 w 177"/>
                  <a:gd name="T19" fmla="*/ 0 h 74"/>
                  <a:gd name="T20" fmla="*/ 177 w 1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77" h="74">
                    <a:moveTo>
                      <a:pt x="174" y="0"/>
                    </a:moveTo>
                    <a:lnTo>
                      <a:pt x="0" y="67"/>
                    </a:lnTo>
                    <a:lnTo>
                      <a:pt x="1" y="73"/>
                    </a:lnTo>
                    <a:lnTo>
                      <a:pt x="176" y="6"/>
                    </a:lnTo>
                    <a:lnTo>
                      <a:pt x="176" y="3"/>
                    </a:lnTo>
                    <a:lnTo>
                      <a:pt x="174" y="0"/>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nvGrpSpPr>
              <p:cNvPr id="65659" name="Group 852"/>
              <p:cNvGrpSpPr>
                <a:grpSpLocks/>
              </p:cNvGrpSpPr>
              <p:nvPr/>
            </p:nvGrpSpPr>
            <p:grpSpPr bwMode="auto">
              <a:xfrm>
                <a:off x="3709" y="1442"/>
                <a:ext cx="17" cy="14"/>
                <a:chOff x="3709" y="1442"/>
                <a:chExt cx="17" cy="14"/>
              </a:xfrm>
            </p:grpSpPr>
            <p:sp>
              <p:nvSpPr>
                <p:cNvPr id="65666" name="Freeform 853"/>
                <p:cNvSpPr>
                  <a:spLocks/>
                </p:cNvSpPr>
                <p:nvPr/>
              </p:nvSpPr>
              <p:spPr bwMode="auto">
                <a:xfrm>
                  <a:off x="3709" y="1442"/>
                  <a:ext cx="17" cy="14"/>
                </a:xfrm>
                <a:custGeom>
                  <a:avLst/>
                  <a:gdLst>
                    <a:gd name="T0" fmla="*/ 0 w 17"/>
                    <a:gd name="T1" fmla="*/ 7 h 14"/>
                    <a:gd name="T2" fmla="*/ 2 w 17"/>
                    <a:gd name="T3" fmla="*/ 9 h 14"/>
                    <a:gd name="T4" fmla="*/ 2 w 17"/>
                    <a:gd name="T5" fmla="*/ 13 h 14"/>
                    <a:gd name="T6" fmla="*/ 7 w 17"/>
                    <a:gd name="T7" fmla="*/ 13 h 14"/>
                    <a:gd name="T8" fmla="*/ 16 w 17"/>
                    <a:gd name="T9" fmla="*/ 10 h 14"/>
                    <a:gd name="T10" fmla="*/ 16 w 17"/>
                    <a:gd name="T11" fmla="*/ 4 h 14"/>
                    <a:gd name="T12" fmla="*/ 13 w 17"/>
                    <a:gd name="T13" fmla="*/ 0 h 14"/>
                    <a:gd name="T14" fmla="*/ 4 w 17"/>
                    <a:gd name="T15" fmla="*/ 4 h 14"/>
                    <a:gd name="T16" fmla="*/ 0 w 1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sp>
              <p:nvSpPr>
                <p:cNvPr id="65667" name="Freeform 854"/>
                <p:cNvSpPr>
                  <a:spLocks/>
                </p:cNvSpPr>
                <p:nvPr/>
              </p:nvSpPr>
              <p:spPr bwMode="auto">
                <a:xfrm>
                  <a:off x="3713" y="1447"/>
                  <a:ext cx="4" cy="9"/>
                </a:xfrm>
                <a:custGeom>
                  <a:avLst/>
                  <a:gdLst>
                    <a:gd name="T0" fmla="*/ 3 w 4"/>
                    <a:gd name="T1" fmla="*/ 8 h 9"/>
                    <a:gd name="T2" fmla="*/ 3 w 4"/>
                    <a:gd name="T3" fmla="*/ 3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3" y="8"/>
                      </a:moveTo>
                      <a:lnTo>
                        <a:pt x="3" y="3"/>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660" name="Group 855"/>
              <p:cNvGrpSpPr>
                <a:grpSpLocks/>
              </p:cNvGrpSpPr>
              <p:nvPr/>
            </p:nvGrpSpPr>
            <p:grpSpPr bwMode="auto">
              <a:xfrm>
                <a:off x="3788" y="1412"/>
                <a:ext cx="17" cy="14"/>
                <a:chOff x="3788" y="1412"/>
                <a:chExt cx="17" cy="14"/>
              </a:xfrm>
            </p:grpSpPr>
            <p:sp>
              <p:nvSpPr>
                <p:cNvPr id="65664" name="Freeform 856"/>
                <p:cNvSpPr>
                  <a:spLocks/>
                </p:cNvSpPr>
                <p:nvPr/>
              </p:nvSpPr>
              <p:spPr bwMode="auto">
                <a:xfrm>
                  <a:off x="3788" y="1412"/>
                  <a:ext cx="17" cy="14"/>
                </a:xfrm>
                <a:custGeom>
                  <a:avLst/>
                  <a:gdLst>
                    <a:gd name="T0" fmla="*/ 0 w 17"/>
                    <a:gd name="T1" fmla="*/ 7 h 14"/>
                    <a:gd name="T2" fmla="*/ 2 w 17"/>
                    <a:gd name="T3" fmla="*/ 9 h 14"/>
                    <a:gd name="T4" fmla="*/ 2 w 17"/>
                    <a:gd name="T5" fmla="*/ 13 h 14"/>
                    <a:gd name="T6" fmla="*/ 7 w 17"/>
                    <a:gd name="T7" fmla="*/ 13 h 14"/>
                    <a:gd name="T8" fmla="*/ 16 w 17"/>
                    <a:gd name="T9" fmla="*/ 10 h 14"/>
                    <a:gd name="T10" fmla="*/ 16 w 17"/>
                    <a:gd name="T11" fmla="*/ 4 h 14"/>
                    <a:gd name="T12" fmla="*/ 13 w 17"/>
                    <a:gd name="T13" fmla="*/ 0 h 14"/>
                    <a:gd name="T14" fmla="*/ 4 w 17"/>
                    <a:gd name="T15" fmla="*/ 4 h 14"/>
                    <a:gd name="T16" fmla="*/ 0 w 1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sp>
              <p:nvSpPr>
                <p:cNvPr id="65665" name="Freeform 857"/>
                <p:cNvSpPr>
                  <a:spLocks/>
                </p:cNvSpPr>
                <p:nvPr/>
              </p:nvSpPr>
              <p:spPr bwMode="auto">
                <a:xfrm>
                  <a:off x="3792" y="1416"/>
                  <a:ext cx="4" cy="10"/>
                </a:xfrm>
                <a:custGeom>
                  <a:avLst/>
                  <a:gdLst>
                    <a:gd name="T0" fmla="*/ 3 w 4"/>
                    <a:gd name="T1" fmla="*/ 9 h 10"/>
                    <a:gd name="T2" fmla="*/ 3 w 4"/>
                    <a:gd name="T3" fmla="*/ 3 h 10"/>
                    <a:gd name="T4" fmla="*/ 0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3" y="9"/>
                      </a:moveTo>
                      <a:lnTo>
                        <a:pt x="3" y="3"/>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nvGrpSpPr>
              <p:cNvPr id="65661" name="Group 858"/>
              <p:cNvGrpSpPr>
                <a:grpSpLocks/>
              </p:cNvGrpSpPr>
              <p:nvPr/>
            </p:nvGrpSpPr>
            <p:grpSpPr bwMode="auto">
              <a:xfrm>
                <a:off x="3609" y="1473"/>
                <a:ext cx="35" cy="19"/>
                <a:chOff x="3609" y="1473"/>
                <a:chExt cx="35" cy="19"/>
              </a:xfrm>
            </p:grpSpPr>
            <p:sp>
              <p:nvSpPr>
                <p:cNvPr id="65662" name="Freeform 859"/>
                <p:cNvSpPr>
                  <a:spLocks/>
                </p:cNvSpPr>
                <p:nvPr/>
              </p:nvSpPr>
              <p:spPr bwMode="auto">
                <a:xfrm>
                  <a:off x="3609" y="1473"/>
                  <a:ext cx="35" cy="19"/>
                </a:xfrm>
                <a:custGeom>
                  <a:avLst/>
                  <a:gdLst>
                    <a:gd name="T0" fmla="*/ 34 w 35"/>
                    <a:gd name="T1" fmla="*/ 11 h 19"/>
                    <a:gd name="T2" fmla="*/ 34 w 35"/>
                    <a:gd name="T3" fmla="*/ 7 h 19"/>
                    <a:gd name="T4" fmla="*/ 32 w 35"/>
                    <a:gd name="T5" fmla="*/ 3 h 19"/>
                    <a:gd name="T6" fmla="*/ 30 w 35"/>
                    <a:gd name="T7" fmla="*/ 0 h 19"/>
                    <a:gd name="T8" fmla="*/ 14 w 35"/>
                    <a:gd name="T9" fmla="*/ 6 h 19"/>
                    <a:gd name="T10" fmla="*/ 0 w 35"/>
                    <a:gd name="T11" fmla="*/ 18 h 19"/>
                    <a:gd name="T12" fmla="*/ 19 w 35"/>
                    <a:gd name="T13" fmla="*/ 17 h 19"/>
                    <a:gd name="T14" fmla="*/ 34 w 35"/>
                    <a:gd name="T15" fmla="*/ 11 h 19"/>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9"/>
                    <a:gd name="T26" fmla="*/ 35 w 3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sp>
              <p:nvSpPr>
                <p:cNvPr id="65663" name="Freeform 860"/>
                <p:cNvSpPr>
                  <a:spLocks/>
                </p:cNvSpPr>
                <p:nvPr/>
              </p:nvSpPr>
              <p:spPr bwMode="auto">
                <a:xfrm>
                  <a:off x="3624" y="1480"/>
                  <a:ext cx="5" cy="11"/>
                </a:xfrm>
                <a:custGeom>
                  <a:avLst/>
                  <a:gdLst>
                    <a:gd name="T0" fmla="*/ 3 w 5"/>
                    <a:gd name="T1" fmla="*/ 10 h 11"/>
                    <a:gd name="T2" fmla="*/ 4 w 5"/>
                    <a:gd name="T3" fmla="*/ 5 h 11"/>
                    <a:gd name="T4" fmla="*/ 2 w 5"/>
                    <a:gd name="T5" fmla="*/ 2 h 11"/>
                    <a:gd name="T6" fmla="*/ 0 w 5"/>
                    <a:gd name="T7" fmla="*/ 0 h 11"/>
                    <a:gd name="T8" fmla="*/ 0 60000 65536"/>
                    <a:gd name="T9" fmla="*/ 0 60000 65536"/>
                    <a:gd name="T10" fmla="*/ 0 60000 65536"/>
                    <a:gd name="T11" fmla="*/ 0 60000 65536"/>
                    <a:gd name="T12" fmla="*/ 0 w 5"/>
                    <a:gd name="T13" fmla="*/ 0 h 11"/>
                    <a:gd name="T14" fmla="*/ 5 w 5"/>
                    <a:gd name="T15" fmla="*/ 11 h 11"/>
                  </a:gdLst>
                  <a:ahLst/>
                  <a:cxnLst>
                    <a:cxn ang="T8">
                      <a:pos x="T0" y="T1"/>
                    </a:cxn>
                    <a:cxn ang="T9">
                      <a:pos x="T2" y="T3"/>
                    </a:cxn>
                    <a:cxn ang="T10">
                      <a:pos x="T4" y="T5"/>
                    </a:cxn>
                    <a:cxn ang="T11">
                      <a:pos x="T6" y="T7"/>
                    </a:cxn>
                  </a:cxnLst>
                  <a:rect l="T12" t="T13" r="T14" b="T15"/>
                  <a:pathLst>
                    <a:path w="5" h="11">
                      <a:moveTo>
                        <a:pt x="3" y="10"/>
                      </a:moveTo>
                      <a:lnTo>
                        <a:pt x="4" y="5"/>
                      </a:lnTo>
                      <a:lnTo>
                        <a:pt x="2" y="2"/>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grpSp>
          <p:nvGrpSpPr>
            <p:cNvPr id="65618" name="Group 861"/>
            <p:cNvGrpSpPr>
              <a:grpSpLocks/>
            </p:cNvGrpSpPr>
            <p:nvPr/>
          </p:nvGrpSpPr>
          <p:grpSpPr bwMode="auto">
            <a:xfrm>
              <a:off x="3837" y="1414"/>
              <a:ext cx="24" cy="25"/>
              <a:chOff x="3837" y="1414"/>
              <a:chExt cx="24" cy="25"/>
            </a:xfrm>
          </p:grpSpPr>
          <p:grpSp>
            <p:nvGrpSpPr>
              <p:cNvPr id="65652" name="Group 862"/>
              <p:cNvGrpSpPr>
                <a:grpSpLocks/>
              </p:cNvGrpSpPr>
              <p:nvPr/>
            </p:nvGrpSpPr>
            <p:grpSpPr bwMode="auto">
              <a:xfrm>
                <a:off x="3844" y="1414"/>
                <a:ext cx="17" cy="24"/>
                <a:chOff x="3844" y="1414"/>
                <a:chExt cx="17" cy="24"/>
              </a:xfrm>
            </p:grpSpPr>
            <p:sp>
              <p:nvSpPr>
                <p:cNvPr id="65656" name="Freeform 863"/>
                <p:cNvSpPr>
                  <a:spLocks/>
                </p:cNvSpPr>
                <p:nvPr/>
              </p:nvSpPr>
              <p:spPr bwMode="auto">
                <a:xfrm>
                  <a:off x="3844" y="1414"/>
                  <a:ext cx="17" cy="24"/>
                </a:xfrm>
                <a:custGeom>
                  <a:avLst/>
                  <a:gdLst>
                    <a:gd name="T0" fmla="*/ 15 w 17"/>
                    <a:gd name="T1" fmla="*/ 9 h 24"/>
                    <a:gd name="T2" fmla="*/ 15 w 17"/>
                    <a:gd name="T3" fmla="*/ 7 h 24"/>
                    <a:gd name="T4" fmla="*/ 14 w 17"/>
                    <a:gd name="T5" fmla="*/ 6 h 24"/>
                    <a:gd name="T6" fmla="*/ 13 w 17"/>
                    <a:gd name="T7" fmla="*/ 4 h 24"/>
                    <a:gd name="T8" fmla="*/ 12 w 17"/>
                    <a:gd name="T9" fmla="*/ 3 h 24"/>
                    <a:gd name="T10" fmla="*/ 10 w 17"/>
                    <a:gd name="T11" fmla="*/ 1 h 24"/>
                    <a:gd name="T12" fmla="*/ 9 w 17"/>
                    <a:gd name="T13" fmla="*/ 1 h 24"/>
                    <a:gd name="T14" fmla="*/ 8 w 17"/>
                    <a:gd name="T15" fmla="*/ 0 h 24"/>
                    <a:gd name="T16" fmla="*/ 6 w 17"/>
                    <a:gd name="T17" fmla="*/ 0 h 24"/>
                    <a:gd name="T18" fmla="*/ 5 w 17"/>
                    <a:gd name="T19" fmla="*/ 0 h 24"/>
                    <a:gd name="T20" fmla="*/ 4 w 17"/>
                    <a:gd name="T21" fmla="*/ 1 h 24"/>
                    <a:gd name="T22" fmla="*/ 3 w 17"/>
                    <a:gd name="T23" fmla="*/ 2 h 24"/>
                    <a:gd name="T24" fmla="*/ 2 w 17"/>
                    <a:gd name="T25" fmla="*/ 3 h 24"/>
                    <a:gd name="T26" fmla="*/ 1 w 17"/>
                    <a:gd name="T27" fmla="*/ 5 h 24"/>
                    <a:gd name="T28" fmla="*/ 0 w 17"/>
                    <a:gd name="T29" fmla="*/ 6 h 24"/>
                    <a:gd name="T30" fmla="*/ 0 w 17"/>
                    <a:gd name="T31" fmla="*/ 8 h 24"/>
                    <a:gd name="T32" fmla="*/ 0 w 17"/>
                    <a:gd name="T33" fmla="*/ 10 h 24"/>
                    <a:gd name="T34" fmla="*/ 0 w 17"/>
                    <a:gd name="T35" fmla="*/ 12 h 24"/>
                    <a:gd name="T36" fmla="*/ 1 w 17"/>
                    <a:gd name="T37" fmla="*/ 14 h 24"/>
                    <a:gd name="T38" fmla="*/ 1 w 17"/>
                    <a:gd name="T39" fmla="*/ 16 h 24"/>
                    <a:gd name="T40" fmla="*/ 2 w 17"/>
                    <a:gd name="T41" fmla="*/ 17 h 24"/>
                    <a:gd name="T42" fmla="*/ 3 w 17"/>
                    <a:gd name="T43" fmla="*/ 19 h 24"/>
                    <a:gd name="T44" fmla="*/ 4 w 17"/>
                    <a:gd name="T45" fmla="*/ 20 h 24"/>
                    <a:gd name="T46" fmla="*/ 6 w 17"/>
                    <a:gd name="T47" fmla="*/ 22 h 24"/>
                    <a:gd name="T48" fmla="*/ 7 w 17"/>
                    <a:gd name="T49" fmla="*/ 22 h 24"/>
                    <a:gd name="T50" fmla="*/ 8 w 17"/>
                    <a:gd name="T51" fmla="*/ 23 h 24"/>
                    <a:gd name="T52" fmla="*/ 10 w 17"/>
                    <a:gd name="T53" fmla="*/ 23 h 24"/>
                    <a:gd name="T54" fmla="*/ 11 w 17"/>
                    <a:gd name="T55" fmla="*/ 23 h 24"/>
                    <a:gd name="T56" fmla="*/ 12 w 17"/>
                    <a:gd name="T57" fmla="*/ 22 h 24"/>
                    <a:gd name="T58" fmla="*/ 13 w 17"/>
                    <a:gd name="T59" fmla="*/ 21 h 24"/>
                    <a:gd name="T60" fmla="*/ 14 w 17"/>
                    <a:gd name="T61" fmla="*/ 20 h 24"/>
                    <a:gd name="T62" fmla="*/ 15 w 17"/>
                    <a:gd name="T63" fmla="*/ 18 h 24"/>
                    <a:gd name="T64" fmla="*/ 16 w 17"/>
                    <a:gd name="T65" fmla="*/ 17 h 24"/>
                    <a:gd name="T66" fmla="*/ 16 w 17"/>
                    <a:gd name="T67" fmla="*/ 15 h 24"/>
                    <a:gd name="T68" fmla="*/ 16 w 17"/>
                    <a:gd name="T69" fmla="*/ 13 h 24"/>
                    <a:gd name="T70" fmla="*/ 16 w 17"/>
                    <a:gd name="T71" fmla="*/ 11 h 24"/>
                    <a:gd name="T72" fmla="*/ 15 w 17"/>
                    <a:gd name="T73" fmla="*/ 9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4"/>
                    <a:gd name="T113" fmla="*/ 17 w 17"/>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p:spPr>
              <p:txBody>
                <a:bodyPr/>
                <a:lstStyle/>
                <a:p>
                  <a:endParaRPr lang="en-US"/>
                </a:p>
              </p:txBody>
            </p:sp>
            <p:sp>
              <p:nvSpPr>
                <p:cNvPr id="65657" name="Freeform 864"/>
                <p:cNvSpPr>
                  <a:spLocks/>
                </p:cNvSpPr>
                <p:nvPr/>
              </p:nvSpPr>
              <p:spPr bwMode="auto">
                <a:xfrm>
                  <a:off x="3844" y="1414"/>
                  <a:ext cx="17" cy="24"/>
                </a:xfrm>
                <a:custGeom>
                  <a:avLst/>
                  <a:gdLst>
                    <a:gd name="T0" fmla="*/ 15 w 17"/>
                    <a:gd name="T1" fmla="*/ 9 h 24"/>
                    <a:gd name="T2" fmla="*/ 15 w 17"/>
                    <a:gd name="T3" fmla="*/ 7 h 24"/>
                    <a:gd name="T4" fmla="*/ 14 w 17"/>
                    <a:gd name="T5" fmla="*/ 5 h 24"/>
                    <a:gd name="T6" fmla="*/ 13 w 17"/>
                    <a:gd name="T7" fmla="*/ 4 h 24"/>
                    <a:gd name="T8" fmla="*/ 12 w 17"/>
                    <a:gd name="T9" fmla="*/ 3 h 24"/>
                    <a:gd name="T10" fmla="*/ 10 w 17"/>
                    <a:gd name="T11" fmla="*/ 1 h 24"/>
                    <a:gd name="T12" fmla="*/ 9 w 17"/>
                    <a:gd name="T13" fmla="*/ 1 h 24"/>
                    <a:gd name="T14" fmla="*/ 8 w 17"/>
                    <a:gd name="T15" fmla="*/ 0 h 24"/>
                    <a:gd name="T16" fmla="*/ 7 w 17"/>
                    <a:gd name="T17" fmla="*/ 0 h 24"/>
                    <a:gd name="T18" fmla="*/ 5 w 17"/>
                    <a:gd name="T19" fmla="*/ 0 h 24"/>
                    <a:gd name="T20" fmla="*/ 4 w 17"/>
                    <a:gd name="T21" fmla="*/ 1 h 24"/>
                    <a:gd name="T22" fmla="*/ 3 w 17"/>
                    <a:gd name="T23" fmla="*/ 2 h 24"/>
                    <a:gd name="T24" fmla="*/ 2 w 17"/>
                    <a:gd name="T25" fmla="*/ 3 h 24"/>
                    <a:gd name="T26" fmla="*/ 1 w 17"/>
                    <a:gd name="T27" fmla="*/ 4 h 24"/>
                    <a:gd name="T28" fmla="*/ 0 w 17"/>
                    <a:gd name="T29" fmla="*/ 6 h 24"/>
                    <a:gd name="T30" fmla="*/ 0 w 17"/>
                    <a:gd name="T31" fmla="*/ 8 h 24"/>
                    <a:gd name="T32" fmla="*/ 0 w 17"/>
                    <a:gd name="T33" fmla="*/ 10 h 24"/>
                    <a:gd name="T34" fmla="*/ 0 w 17"/>
                    <a:gd name="T35" fmla="*/ 12 h 24"/>
                    <a:gd name="T36" fmla="*/ 1 w 17"/>
                    <a:gd name="T37" fmla="*/ 14 h 24"/>
                    <a:gd name="T38" fmla="*/ 1 w 17"/>
                    <a:gd name="T39" fmla="*/ 16 h 24"/>
                    <a:gd name="T40" fmla="*/ 2 w 17"/>
                    <a:gd name="T41" fmla="*/ 18 h 24"/>
                    <a:gd name="T42" fmla="*/ 3 w 17"/>
                    <a:gd name="T43" fmla="*/ 19 h 24"/>
                    <a:gd name="T44" fmla="*/ 4 w 17"/>
                    <a:gd name="T45" fmla="*/ 20 h 24"/>
                    <a:gd name="T46" fmla="*/ 6 w 17"/>
                    <a:gd name="T47" fmla="*/ 22 h 24"/>
                    <a:gd name="T48" fmla="*/ 7 w 17"/>
                    <a:gd name="T49" fmla="*/ 22 h 24"/>
                    <a:gd name="T50" fmla="*/ 8 w 17"/>
                    <a:gd name="T51" fmla="*/ 23 h 24"/>
                    <a:gd name="T52" fmla="*/ 9 w 17"/>
                    <a:gd name="T53" fmla="*/ 23 h 24"/>
                    <a:gd name="T54" fmla="*/ 11 w 17"/>
                    <a:gd name="T55" fmla="*/ 23 h 24"/>
                    <a:gd name="T56" fmla="*/ 12 w 17"/>
                    <a:gd name="T57" fmla="*/ 22 h 24"/>
                    <a:gd name="T58" fmla="*/ 13 w 17"/>
                    <a:gd name="T59" fmla="*/ 21 h 24"/>
                    <a:gd name="T60" fmla="*/ 14 w 17"/>
                    <a:gd name="T61" fmla="*/ 20 h 24"/>
                    <a:gd name="T62" fmla="*/ 15 w 17"/>
                    <a:gd name="T63" fmla="*/ 19 h 24"/>
                    <a:gd name="T64" fmla="*/ 16 w 17"/>
                    <a:gd name="T65" fmla="*/ 17 h 24"/>
                    <a:gd name="T66" fmla="*/ 16 w 17"/>
                    <a:gd name="T67" fmla="*/ 15 h 24"/>
                    <a:gd name="T68" fmla="*/ 16 w 17"/>
                    <a:gd name="T69" fmla="*/ 13 h 24"/>
                    <a:gd name="T70" fmla="*/ 16 w 17"/>
                    <a:gd name="T71" fmla="*/ 11 h 24"/>
                    <a:gd name="T72" fmla="*/ 15 w 17"/>
                    <a:gd name="T73" fmla="*/ 9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4"/>
                    <a:gd name="T113" fmla="*/ 17 w 17"/>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nvGrpSpPr>
              <p:cNvPr id="65653" name="Group 865"/>
              <p:cNvGrpSpPr>
                <a:grpSpLocks/>
              </p:cNvGrpSpPr>
              <p:nvPr/>
            </p:nvGrpSpPr>
            <p:grpSpPr bwMode="auto">
              <a:xfrm>
                <a:off x="3837" y="1417"/>
                <a:ext cx="19" cy="22"/>
                <a:chOff x="3837" y="1417"/>
                <a:chExt cx="19" cy="22"/>
              </a:xfrm>
            </p:grpSpPr>
            <p:sp>
              <p:nvSpPr>
                <p:cNvPr id="65654" name="Freeform 866"/>
                <p:cNvSpPr>
                  <a:spLocks/>
                </p:cNvSpPr>
                <p:nvPr/>
              </p:nvSpPr>
              <p:spPr bwMode="auto">
                <a:xfrm>
                  <a:off x="3837" y="1417"/>
                  <a:ext cx="19" cy="22"/>
                </a:xfrm>
                <a:custGeom>
                  <a:avLst/>
                  <a:gdLst>
                    <a:gd name="T0" fmla="*/ 17 w 19"/>
                    <a:gd name="T1" fmla="*/ 8 h 22"/>
                    <a:gd name="T2" fmla="*/ 17 w 19"/>
                    <a:gd name="T3" fmla="*/ 7 h 22"/>
                    <a:gd name="T4" fmla="*/ 16 w 19"/>
                    <a:gd name="T5" fmla="*/ 5 h 22"/>
                    <a:gd name="T6" fmla="*/ 15 w 19"/>
                    <a:gd name="T7" fmla="*/ 4 h 22"/>
                    <a:gd name="T8" fmla="*/ 13 w 19"/>
                    <a:gd name="T9" fmla="*/ 2 h 22"/>
                    <a:gd name="T10" fmla="*/ 12 w 19"/>
                    <a:gd name="T11" fmla="*/ 1 h 22"/>
                    <a:gd name="T12" fmla="*/ 10 w 19"/>
                    <a:gd name="T13" fmla="*/ 1 h 22"/>
                    <a:gd name="T14" fmla="*/ 9 w 19"/>
                    <a:gd name="T15" fmla="*/ 0 h 22"/>
                    <a:gd name="T16" fmla="*/ 7 w 19"/>
                    <a:gd name="T17" fmla="*/ 0 h 22"/>
                    <a:gd name="T18" fmla="*/ 6 w 19"/>
                    <a:gd name="T19" fmla="*/ 0 h 22"/>
                    <a:gd name="T20" fmla="*/ 4 w 19"/>
                    <a:gd name="T21" fmla="*/ 1 h 22"/>
                    <a:gd name="T22" fmla="*/ 3 w 19"/>
                    <a:gd name="T23" fmla="*/ 2 h 22"/>
                    <a:gd name="T24" fmla="*/ 2 w 19"/>
                    <a:gd name="T25" fmla="*/ 3 h 22"/>
                    <a:gd name="T26" fmla="*/ 1 w 19"/>
                    <a:gd name="T27" fmla="*/ 4 h 22"/>
                    <a:gd name="T28" fmla="*/ 0 w 19"/>
                    <a:gd name="T29" fmla="*/ 6 h 22"/>
                    <a:gd name="T30" fmla="*/ 0 w 19"/>
                    <a:gd name="T31" fmla="*/ 7 h 22"/>
                    <a:gd name="T32" fmla="*/ 0 w 19"/>
                    <a:gd name="T33" fmla="*/ 9 h 22"/>
                    <a:gd name="T34" fmla="*/ 0 w 19"/>
                    <a:gd name="T35" fmla="*/ 11 h 22"/>
                    <a:gd name="T36" fmla="*/ 1 w 19"/>
                    <a:gd name="T37" fmla="*/ 13 h 22"/>
                    <a:gd name="T38" fmla="*/ 1 w 19"/>
                    <a:gd name="T39" fmla="*/ 14 h 22"/>
                    <a:gd name="T40" fmla="*/ 2 w 19"/>
                    <a:gd name="T41" fmla="*/ 16 h 22"/>
                    <a:gd name="T42" fmla="*/ 3 w 19"/>
                    <a:gd name="T43" fmla="*/ 17 h 22"/>
                    <a:gd name="T44" fmla="*/ 5 w 19"/>
                    <a:gd name="T45" fmla="*/ 19 h 22"/>
                    <a:gd name="T46" fmla="*/ 6 w 19"/>
                    <a:gd name="T47" fmla="*/ 20 h 22"/>
                    <a:gd name="T48" fmla="*/ 8 w 19"/>
                    <a:gd name="T49" fmla="*/ 20 h 22"/>
                    <a:gd name="T50" fmla="*/ 9 w 19"/>
                    <a:gd name="T51" fmla="*/ 21 h 22"/>
                    <a:gd name="T52" fmla="*/ 11 w 19"/>
                    <a:gd name="T53" fmla="*/ 21 h 22"/>
                    <a:gd name="T54" fmla="*/ 12 w 19"/>
                    <a:gd name="T55" fmla="*/ 21 h 22"/>
                    <a:gd name="T56" fmla="*/ 14 w 19"/>
                    <a:gd name="T57" fmla="*/ 20 h 22"/>
                    <a:gd name="T58" fmla="*/ 15 w 19"/>
                    <a:gd name="T59" fmla="*/ 19 h 22"/>
                    <a:gd name="T60" fmla="*/ 16 w 19"/>
                    <a:gd name="T61" fmla="*/ 18 h 22"/>
                    <a:gd name="T62" fmla="*/ 17 w 19"/>
                    <a:gd name="T63" fmla="*/ 17 h 22"/>
                    <a:gd name="T64" fmla="*/ 18 w 19"/>
                    <a:gd name="T65" fmla="*/ 15 h 22"/>
                    <a:gd name="T66" fmla="*/ 18 w 19"/>
                    <a:gd name="T67" fmla="*/ 14 h 22"/>
                    <a:gd name="T68" fmla="*/ 18 w 19"/>
                    <a:gd name="T69" fmla="*/ 12 h 22"/>
                    <a:gd name="T70" fmla="*/ 18 w 19"/>
                    <a:gd name="T71" fmla="*/ 10 h 22"/>
                    <a:gd name="T72" fmla="*/ 17 w 19"/>
                    <a:gd name="T73" fmla="*/ 8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2"/>
                    <a:gd name="T113" fmla="*/ 19 w 1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p:spPr>
              <p:txBody>
                <a:bodyPr/>
                <a:lstStyle/>
                <a:p>
                  <a:endParaRPr lang="en-US"/>
                </a:p>
              </p:txBody>
            </p:sp>
            <p:sp>
              <p:nvSpPr>
                <p:cNvPr id="65655" name="Freeform 867"/>
                <p:cNvSpPr>
                  <a:spLocks/>
                </p:cNvSpPr>
                <p:nvPr/>
              </p:nvSpPr>
              <p:spPr bwMode="auto">
                <a:xfrm>
                  <a:off x="3837" y="1417"/>
                  <a:ext cx="19" cy="22"/>
                </a:xfrm>
                <a:custGeom>
                  <a:avLst/>
                  <a:gdLst>
                    <a:gd name="T0" fmla="*/ 17 w 19"/>
                    <a:gd name="T1" fmla="*/ 8 h 22"/>
                    <a:gd name="T2" fmla="*/ 17 w 19"/>
                    <a:gd name="T3" fmla="*/ 7 h 22"/>
                    <a:gd name="T4" fmla="*/ 16 w 19"/>
                    <a:gd name="T5" fmla="*/ 5 h 22"/>
                    <a:gd name="T6" fmla="*/ 15 w 19"/>
                    <a:gd name="T7" fmla="*/ 4 h 22"/>
                    <a:gd name="T8" fmla="*/ 13 w 19"/>
                    <a:gd name="T9" fmla="*/ 2 h 22"/>
                    <a:gd name="T10" fmla="*/ 12 w 19"/>
                    <a:gd name="T11" fmla="*/ 1 h 22"/>
                    <a:gd name="T12" fmla="*/ 10 w 19"/>
                    <a:gd name="T13" fmla="*/ 1 h 22"/>
                    <a:gd name="T14" fmla="*/ 9 w 19"/>
                    <a:gd name="T15" fmla="*/ 0 h 22"/>
                    <a:gd name="T16" fmla="*/ 7 w 19"/>
                    <a:gd name="T17" fmla="*/ 0 h 22"/>
                    <a:gd name="T18" fmla="*/ 6 w 19"/>
                    <a:gd name="T19" fmla="*/ 0 h 22"/>
                    <a:gd name="T20" fmla="*/ 4 w 19"/>
                    <a:gd name="T21" fmla="*/ 1 h 22"/>
                    <a:gd name="T22" fmla="*/ 3 w 19"/>
                    <a:gd name="T23" fmla="*/ 2 h 22"/>
                    <a:gd name="T24" fmla="*/ 2 w 19"/>
                    <a:gd name="T25" fmla="*/ 3 h 22"/>
                    <a:gd name="T26" fmla="*/ 1 w 19"/>
                    <a:gd name="T27" fmla="*/ 4 h 22"/>
                    <a:gd name="T28" fmla="*/ 0 w 19"/>
                    <a:gd name="T29" fmla="*/ 6 h 22"/>
                    <a:gd name="T30" fmla="*/ 0 w 19"/>
                    <a:gd name="T31" fmla="*/ 7 h 22"/>
                    <a:gd name="T32" fmla="*/ 0 w 19"/>
                    <a:gd name="T33" fmla="*/ 9 h 22"/>
                    <a:gd name="T34" fmla="*/ 0 w 19"/>
                    <a:gd name="T35" fmla="*/ 11 h 22"/>
                    <a:gd name="T36" fmla="*/ 1 w 19"/>
                    <a:gd name="T37" fmla="*/ 13 h 22"/>
                    <a:gd name="T38" fmla="*/ 1 w 19"/>
                    <a:gd name="T39" fmla="*/ 14 h 22"/>
                    <a:gd name="T40" fmla="*/ 2 w 19"/>
                    <a:gd name="T41" fmla="*/ 16 h 22"/>
                    <a:gd name="T42" fmla="*/ 3 w 19"/>
                    <a:gd name="T43" fmla="*/ 17 h 22"/>
                    <a:gd name="T44" fmla="*/ 5 w 19"/>
                    <a:gd name="T45" fmla="*/ 19 h 22"/>
                    <a:gd name="T46" fmla="*/ 6 w 19"/>
                    <a:gd name="T47" fmla="*/ 20 h 22"/>
                    <a:gd name="T48" fmla="*/ 8 w 19"/>
                    <a:gd name="T49" fmla="*/ 20 h 22"/>
                    <a:gd name="T50" fmla="*/ 9 w 19"/>
                    <a:gd name="T51" fmla="*/ 21 h 22"/>
                    <a:gd name="T52" fmla="*/ 11 w 19"/>
                    <a:gd name="T53" fmla="*/ 21 h 22"/>
                    <a:gd name="T54" fmla="*/ 12 w 19"/>
                    <a:gd name="T55" fmla="*/ 21 h 22"/>
                    <a:gd name="T56" fmla="*/ 14 w 19"/>
                    <a:gd name="T57" fmla="*/ 20 h 22"/>
                    <a:gd name="T58" fmla="*/ 15 w 19"/>
                    <a:gd name="T59" fmla="*/ 19 h 22"/>
                    <a:gd name="T60" fmla="*/ 16 w 19"/>
                    <a:gd name="T61" fmla="*/ 18 h 22"/>
                    <a:gd name="T62" fmla="*/ 17 w 19"/>
                    <a:gd name="T63" fmla="*/ 17 h 22"/>
                    <a:gd name="T64" fmla="*/ 18 w 19"/>
                    <a:gd name="T65" fmla="*/ 15 h 22"/>
                    <a:gd name="T66" fmla="*/ 18 w 19"/>
                    <a:gd name="T67" fmla="*/ 14 h 22"/>
                    <a:gd name="T68" fmla="*/ 18 w 19"/>
                    <a:gd name="T69" fmla="*/ 12 h 22"/>
                    <a:gd name="T70" fmla="*/ 18 w 19"/>
                    <a:gd name="T71" fmla="*/ 10 h 22"/>
                    <a:gd name="T72" fmla="*/ 17 w 19"/>
                    <a:gd name="T73" fmla="*/ 8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2"/>
                    <a:gd name="T113" fmla="*/ 19 w 1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cmpd="sng">
                  <a:solidFill>
                    <a:srgbClr val="000000"/>
                  </a:solidFill>
                  <a:prstDash val="solid"/>
                  <a:round/>
                  <a:headEnd type="none" w="med" len="med"/>
                  <a:tailEnd type="none" w="med" len="med"/>
                </a:ln>
              </p:spPr>
              <p:txBody>
                <a:bodyPr/>
                <a:lstStyle/>
                <a:p>
                  <a:endParaRPr lang="en-US"/>
                </a:p>
              </p:txBody>
            </p:sp>
          </p:grpSp>
        </p:grpSp>
        <p:grpSp>
          <p:nvGrpSpPr>
            <p:cNvPr id="65619" name="Group 868"/>
            <p:cNvGrpSpPr>
              <a:grpSpLocks/>
            </p:cNvGrpSpPr>
            <p:nvPr/>
          </p:nvGrpSpPr>
          <p:grpSpPr bwMode="auto">
            <a:xfrm>
              <a:off x="3807" y="1360"/>
              <a:ext cx="89" cy="70"/>
              <a:chOff x="3807" y="1360"/>
              <a:chExt cx="89" cy="70"/>
            </a:xfrm>
          </p:grpSpPr>
          <p:sp>
            <p:nvSpPr>
              <p:cNvPr id="65648" name="Freeform 869"/>
              <p:cNvSpPr>
                <a:spLocks/>
              </p:cNvSpPr>
              <p:nvPr/>
            </p:nvSpPr>
            <p:spPr bwMode="auto">
              <a:xfrm>
                <a:off x="3820" y="1360"/>
                <a:ext cx="76" cy="69"/>
              </a:xfrm>
              <a:custGeom>
                <a:avLst/>
                <a:gdLst>
                  <a:gd name="T0" fmla="*/ 65 w 76"/>
                  <a:gd name="T1" fmla="*/ 0 h 69"/>
                  <a:gd name="T2" fmla="*/ 69 w 76"/>
                  <a:gd name="T3" fmla="*/ 6 h 69"/>
                  <a:gd name="T4" fmla="*/ 73 w 76"/>
                  <a:gd name="T5" fmla="*/ 13 h 69"/>
                  <a:gd name="T6" fmla="*/ 75 w 76"/>
                  <a:gd name="T7" fmla="*/ 21 h 69"/>
                  <a:gd name="T8" fmla="*/ 75 w 76"/>
                  <a:gd name="T9" fmla="*/ 28 h 69"/>
                  <a:gd name="T10" fmla="*/ 20 w 76"/>
                  <a:gd name="T11" fmla="*/ 68 h 69"/>
                  <a:gd name="T12" fmla="*/ 11 w 76"/>
                  <a:gd name="T13" fmla="*/ 59 h 69"/>
                  <a:gd name="T14" fmla="*/ 2 w 76"/>
                  <a:gd name="T15" fmla="*/ 39 h 69"/>
                  <a:gd name="T16" fmla="*/ 1 w 76"/>
                  <a:gd name="T17" fmla="*/ 25 h 69"/>
                  <a:gd name="T18" fmla="*/ 0 w 76"/>
                  <a:gd name="T19" fmla="*/ 10 h 69"/>
                  <a:gd name="T20" fmla="*/ 65 w 76"/>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9"/>
                  <a:gd name="T35" fmla="*/ 76 w 76"/>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cmpd="sng">
                <a:solidFill>
                  <a:srgbClr val="000000"/>
                </a:solidFill>
                <a:prstDash val="solid"/>
                <a:round/>
                <a:headEnd type="none" w="med" len="med"/>
                <a:tailEnd type="none" w="med" len="med"/>
              </a:ln>
            </p:spPr>
            <p:txBody>
              <a:bodyPr/>
              <a:lstStyle/>
              <a:p>
                <a:endParaRPr lang="en-US"/>
              </a:p>
            </p:txBody>
          </p:sp>
          <p:grpSp>
            <p:nvGrpSpPr>
              <p:cNvPr id="65649" name="Group 870"/>
              <p:cNvGrpSpPr>
                <a:grpSpLocks/>
              </p:cNvGrpSpPr>
              <p:nvPr/>
            </p:nvGrpSpPr>
            <p:grpSpPr bwMode="auto">
              <a:xfrm>
                <a:off x="3807" y="1368"/>
                <a:ext cx="47" cy="62"/>
                <a:chOff x="3807" y="1368"/>
                <a:chExt cx="47" cy="62"/>
              </a:xfrm>
            </p:grpSpPr>
            <p:sp>
              <p:nvSpPr>
                <p:cNvPr id="65650" name="Freeform 871"/>
                <p:cNvSpPr>
                  <a:spLocks/>
                </p:cNvSpPr>
                <p:nvPr/>
              </p:nvSpPr>
              <p:spPr bwMode="auto">
                <a:xfrm>
                  <a:off x="3807" y="1368"/>
                  <a:ext cx="47" cy="62"/>
                </a:xfrm>
                <a:custGeom>
                  <a:avLst/>
                  <a:gdLst>
                    <a:gd name="T0" fmla="*/ 44 w 47"/>
                    <a:gd name="T1" fmla="*/ 24 h 62"/>
                    <a:gd name="T2" fmla="*/ 43 w 47"/>
                    <a:gd name="T3" fmla="*/ 19 h 62"/>
                    <a:gd name="T4" fmla="*/ 40 w 47"/>
                    <a:gd name="T5" fmla="*/ 15 h 62"/>
                    <a:gd name="T6" fmla="*/ 37 w 47"/>
                    <a:gd name="T7" fmla="*/ 10 h 62"/>
                    <a:gd name="T8" fmla="*/ 34 w 47"/>
                    <a:gd name="T9" fmla="*/ 7 h 62"/>
                    <a:gd name="T10" fmla="*/ 30 w 47"/>
                    <a:gd name="T11" fmla="*/ 4 h 62"/>
                    <a:gd name="T12" fmla="*/ 26 w 47"/>
                    <a:gd name="T13" fmla="*/ 2 h 62"/>
                    <a:gd name="T14" fmla="*/ 23 w 47"/>
                    <a:gd name="T15" fmla="*/ 0 h 62"/>
                    <a:gd name="T16" fmla="*/ 18 w 47"/>
                    <a:gd name="T17" fmla="*/ 0 h 62"/>
                    <a:gd name="T18" fmla="*/ 15 w 47"/>
                    <a:gd name="T19" fmla="*/ 1 h 62"/>
                    <a:gd name="T20" fmla="*/ 11 w 47"/>
                    <a:gd name="T21" fmla="*/ 2 h 62"/>
                    <a:gd name="T22" fmla="*/ 8 w 47"/>
                    <a:gd name="T23" fmla="*/ 5 h 62"/>
                    <a:gd name="T24" fmla="*/ 5 w 47"/>
                    <a:gd name="T25" fmla="*/ 8 h 62"/>
                    <a:gd name="T26" fmla="*/ 3 w 47"/>
                    <a:gd name="T27" fmla="*/ 12 h 62"/>
                    <a:gd name="T28" fmla="*/ 1 w 47"/>
                    <a:gd name="T29" fmla="*/ 16 h 62"/>
                    <a:gd name="T30" fmla="*/ 0 w 47"/>
                    <a:gd name="T31" fmla="*/ 21 h 62"/>
                    <a:gd name="T32" fmla="*/ 0 w 47"/>
                    <a:gd name="T33" fmla="*/ 26 h 62"/>
                    <a:gd name="T34" fmla="*/ 1 w 47"/>
                    <a:gd name="T35" fmla="*/ 31 h 62"/>
                    <a:gd name="T36" fmla="*/ 2 w 47"/>
                    <a:gd name="T37" fmla="*/ 37 h 62"/>
                    <a:gd name="T38" fmla="*/ 3 w 47"/>
                    <a:gd name="T39" fmla="*/ 42 h 62"/>
                    <a:gd name="T40" fmla="*/ 6 w 47"/>
                    <a:gd name="T41" fmla="*/ 46 h 62"/>
                    <a:gd name="T42" fmla="*/ 9 w 47"/>
                    <a:gd name="T43" fmla="*/ 51 h 62"/>
                    <a:gd name="T44" fmla="*/ 12 w 47"/>
                    <a:gd name="T45" fmla="*/ 54 h 62"/>
                    <a:gd name="T46" fmla="*/ 16 w 47"/>
                    <a:gd name="T47" fmla="*/ 57 h 62"/>
                    <a:gd name="T48" fmla="*/ 20 w 47"/>
                    <a:gd name="T49" fmla="*/ 59 h 62"/>
                    <a:gd name="T50" fmla="*/ 23 w 47"/>
                    <a:gd name="T51" fmla="*/ 61 h 62"/>
                    <a:gd name="T52" fmla="*/ 28 w 47"/>
                    <a:gd name="T53" fmla="*/ 61 h 62"/>
                    <a:gd name="T54" fmla="*/ 31 w 47"/>
                    <a:gd name="T55" fmla="*/ 60 h 62"/>
                    <a:gd name="T56" fmla="*/ 35 w 47"/>
                    <a:gd name="T57" fmla="*/ 59 h 62"/>
                    <a:gd name="T58" fmla="*/ 38 w 47"/>
                    <a:gd name="T59" fmla="*/ 56 h 62"/>
                    <a:gd name="T60" fmla="*/ 41 w 47"/>
                    <a:gd name="T61" fmla="*/ 53 h 62"/>
                    <a:gd name="T62" fmla="*/ 43 w 47"/>
                    <a:gd name="T63" fmla="*/ 49 h 62"/>
                    <a:gd name="T64" fmla="*/ 45 w 47"/>
                    <a:gd name="T65" fmla="*/ 45 h 62"/>
                    <a:gd name="T66" fmla="*/ 46 w 47"/>
                    <a:gd name="T67" fmla="*/ 40 h 62"/>
                    <a:gd name="T68" fmla="*/ 46 w 47"/>
                    <a:gd name="T69" fmla="*/ 35 h 62"/>
                    <a:gd name="T70" fmla="*/ 45 w 47"/>
                    <a:gd name="T71" fmla="*/ 30 h 62"/>
                    <a:gd name="T72" fmla="*/ 44 w 47"/>
                    <a:gd name="T73" fmla="*/ 24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62"/>
                    <a:gd name="T113" fmla="*/ 47 w 4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000000"/>
                    </a:gs>
                  </a:gsLst>
                  <a:lin ang="0" scaled="1"/>
                </a:gradFill>
                <a:ln w="12700" cap="rnd">
                  <a:noFill/>
                  <a:round/>
                  <a:headEnd/>
                  <a:tailEnd/>
                </a:ln>
              </p:spPr>
              <p:txBody>
                <a:bodyPr/>
                <a:lstStyle/>
                <a:p>
                  <a:endParaRPr lang="en-US"/>
                </a:p>
              </p:txBody>
            </p:sp>
            <p:sp>
              <p:nvSpPr>
                <p:cNvPr id="65651" name="Freeform 872"/>
                <p:cNvSpPr>
                  <a:spLocks/>
                </p:cNvSpPr>
                <p:nvPr/>
              </p:nvSpPr>
              <p:spPr bwMode="auto">
                <a:xfrm>
                  <a:off x="3807" y="1368"/>
                  <a:ext cx="47" cy="62"/>
                </a:xfrm>
                <a:custGeom>
                  <a:avLst/>
                  <a:gdLst>
                    <a:gd name="T0" fmla="*/ 44 w 47"/>
                    <a:gd name="T1" fmla="*/ 24 h 62"/>
                    <a:gd name="T2" fmla="*/ 43 w 47"/>
                    <a:gd name="T3" fmla="*/ 19 h 62"/>
                    <a:gd name="T4" fmla="*/ 40 w 47"/>
                    <a:gd name="T5" fmla="*/ 15 h 62"/>
                    <a:gd name="T6" fmla="*/ 37 w 47"/>
                    <a:gd name="T7" fmla="*/ 10 h 62"/>
                    <a:gd name="T8" fmla="*/ 34 w 47"/>
                    <a:gd name="T9" fmla="*/ 7 h 62"/>
                    <a:gd name="T10" fmla="*/ 30 w 47"/>
                    <a:gd name="T11" fmla="*/ 4 h 62"/>
                    <a:gd name="T12" fmla="*/ 26 w 47"/>
                    <a:gd name="T13" fmla="*/ 2 h 62"/>
                    <a:gd name="T14" fmla="*/ 23 w 47"/>
                    <a:gd name="T15" fmla="*/ 0 h 62"/>
                    <a:gd name="T16" fmla="*/ 19 w 47"/>
                    <a:gd name="T17" fmla="*/ 0 h 62"/>
                    <a:gd name="T18" fmla="*/ 15 w 47"/>
                    <a:gd name="T19" fmla="*/ 1 h 62"/>
                    <a:gd name="T20" fmla="*/ 11 w 47"/>
                    <a:gd name="T21" fmla="*/ 2 h 62"/>
                    <a:gd name="T22" fmla="*/ 8 w 47"/>
                    <a:gd name="T23" fmla="*/ 5 h 62"/>
                    <a:gd name="T24" fmla="*/ 5 w 47"/>
                    <a:gd name="T25" fmla="*/ 8 h 62"/>
                    <a:gd name="T26" fmla="*/ 3 w 47"/>
                    <a:gd name="T27" fmla="*/ 12 h 62"/>
                    <a:gd name="T28" fmla="*/ 1 w 47"/>
                    <a:gd name="T29" fmla="*/ 16 h 62"/>
                    <a:gd name="T30" fmla="*/ 0 w 47"/>
                    <a:gd name="T31" fmla="*/ 21 h 62"/>
                    <a:gd name="T32" fmla="*/ 0 w 47"/>
                    <a:gd name="T33" fmla="*/ 26 h 62"/>
                    <a:gd name="T34" fmla="*/ 1 w 47"/>
                    <a:gd name="T35" fmla="*/ 32 h 62"/>
                    <a:gd name="T36" fmla="*/ 2 w 47"/>
                    <a:gd name="T37" fmla="*/ 37 h 62"/>
                    <a:gd name="T38" fmla="*/ 3 w 47"/>
                    <a:gd name="T39" fmla="*/ 42 h 62"/>
                    <a:gd name="T40" fmla="*/ 6 w 47"/>
                    <a:gd name="T41" fmla="*/ 46 h 62"/>
                    <a:gd name="T42" fmla="*/ 9 w 47"/>
                    <a:gd name="T43" fmla="*/ 51 h 62"/>
                    <a:gd name="T44" fmla="*/ 12 w 47"/>
                    <a:gd name="T45" fmla="*/ 54 h 62"/>
                    <a:gd name="T46" fmla="*/ 16 w 47"/>
                    <a:gd name="T47" fmla="*/ 57 h 62"/>
                    <a:gd name="T48" fmla="*/ 20 w 47"/>
                    <a:gd name="T49" fmla="*/ 59 h 62"/>
                    <a:gd name="T50" fmla="*/ 23 w 47"/>
                    <a:gd name="T51" fmla="*/ 61 h 62"/>
                    <a:gd name="T52" fmla="*/ 27 w 47"/>
                    <a:gd name="T53" fmla="*/ 61 h 62"/>
                    <a:gd name="T54" fmla="*/ 31 w 47"/>
                    <a:gd name="T55" fmla="*/ 60 h 62"/>
                    <a:gd name="T56" fmla="*/ 35 w 47"/>
                    <a:gd name="T57" fmla="*/ 59 h 62"/>
                    <a:gd name="T58" fmla="*/ 38 w 47"/>
                    <a:gd name="T59" fmla="*/ 56 h 62"/>
                    <a:gd name="T60" fmla="*/ 41 w 47"/>
                    <a:gd name="T61" fmla="*/ 53 h 62"/>
                    <a:gd name="T62" fmla="*/ 43 w 47"/>
                    <a:gd name="T63" fmla="*/ 49 h 62"/>
                    <a:gd name="T64" fmla="*/ 45 w 47"/>
                    <a:gd name="T65" fmla="*/ 45 h 62"/>
                    <a:gd name="T66" fmla="*/ 46 w 47"/>
                    <a:gd name="T67" fmla="*/ 40 h 62"/>
                    <a:gd name="T68" fmla="*/ 46 w 47"/>
                    <a:gd name="T69" fmla="*/ 35 h 62"/>
                    <a:gd name="T70" fmla="*/ 45 w 47"/>
                    <a:gd name="T71" fmla="*/ 29 h 62"/>
                    <a:gd name="T72" fmla="*/ 44 w 47"/>
                    <a:gd name="T73" fmla="*/ 24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62"/>
                    <a:gd name="T113" fmla="*/ 47 w 4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sp>
          <p:nvSpPr>
            <p:cNvPr id="65620" name="Line 873"/>
            <p:cNvSpPr>
              <a:spLocks noChangeShapeType="1"/>
            </p:cNvSpPr>
            <p:nvPr/>
          </p:nvSpPr>
          <p:spPr bwMode="auto">
            <a:xfrm flipV="1">
              <a:off x="3921" y="1324"/>
              <a:ext cx="134" cy="52"/>
            </a:xfrm>
            <a:prstGeom prst="line">
              <a:avLst/>
            </a:prstGeom>
            <a:noFill/>
            <a:ln w="12700">
              <a:solidFill>
                <a:srgbClr val="000000"/>
              </a:solidFill>
              <a:round/>
              <a:headEnd/>
              <a:tailEnd/>
            </a:ln>
          </p:spPr>
          <p:txBody>
            <a:bodyPr wrap="none" anchor="ctr"/>
            <a:lstStyle/>
            <a:p>
              <a:endParaRPr lang="en-US"/>
            </a:p>
          </p:txBody>
        </p:sp>
        <p:sp>
          <p:nvSpPr>
            <p:cNvPr id="65621" name="Line 874"/>
            <p:cNvSpPr>
              <a:spLocks noChangeShapeType="1"/>
            </p:cNvSpPr>
            <p:nvPr/>
          </p:nvSpPr>
          <p:spPr bwMode="auto">
            <a:xfrm flipV="1">
              <a:off x="3854" y="1124"/>
              <a:ext cx="134" cy="52"/>
            </a:xfrm>
            <a:prstGeom prst="line">
              <a:avLst/>
            </a:prstGeom>
            <a:noFill/>
            <a:ln w="12700">
              <a:solidFill>
                <a:srgbClr val="000000"/>
              </a:solidFill>
              <a:round/>
              <a:headEnd/>
              <a:tailEnd/>
            </a:ln>
          </p:spPr>
          <p:txBody>
            <a:bodyPr wrap="none" anchor="ctr"/>
            <a:lstStyle/>
            <a:p>
              <a:endParaRPr lang="en-US"/>
            </a:p>
          </p:txBody>
        </p:sp>
        <p:grpSp>
          <p:nvGrpSpPr>
            <p:cNvPr id="65622" name="Group 875"/>
            <p:cNvGrpSpPr>
              <a:grpSpLocks/>
            </p:cNvGrpSpPr>
            <p:nvPr/>
          </p:nvGrpSpPr>
          <p:grpSpPr bwMode="auto">
            <a:xfrm>
              <a:off x="3913" y="965"/>
              <a:ext cx="310" cy="484"/>
              <a:chOff x="3913" y="965"/>
              <a:chExt cx="310" cy="484"/>
            </a:xfrm>
          </p:grpSpPr>
          <p:sp>
            <p:nvSpPr>
              <p:cNvPr id="65623" name="Freeform 876"/>
              <p:cNvSpPr>
                <a:spLocks/>
              </p:cNvSpPr>
              <p:nvPr/>
            </p:nvSpPr>
            <p:spPr bwMode="auto">
              <a:xfrm>
                <a:off x="3913" y="965"/>
                <a:ext cx="310" cy="484"/>
              </a:xfrm>
              <a:custGeom>
                <a:avLst/>
                <a:gdLst>
                  <a:gd name="T0" fmla="*/ 0 w 310"/>
                  <a:gd name="T1" fmla="*/ 60 h 484"/>
                  <a:gd name="T2" fmla="*/ 144 w 310"/>
                  <a:gd name="T3" fmla="*/ 483 h 484"/>
                  <a:gd name="T4" fmla="*/ 309 w 310"/>
                  <a:gd name="T5" fmla="*/ 435 h 484"/>
                  <a:gd name="T6" fmla="*/ 159 w 310"/>
                  <a:gd name="T7" fmla="*/ 0 h 484"/>
                  <a:gd name="T8" fmla="*/ 0 w 310"/>
                  <a:gd name="T9" fmla="*/ 60 h 484"/>
                  <a:gd name="T10" fmla="*/ 0 60000 65536"/>
                  <a:gd name="T11" fmla="*/ 0 60000 65536"/>
                  <a:gd name="T12" fmla="*/ 0 60000 65536"/>
                  <a:gd name="T13" fmla="*/ 0 60000 65536"/>
                  <a:gd name="T14" fmla="*/ 0 60000 65536"/>
                  <a:gd name="T15" fmla="*/ 0 w 310"/>
                  <a:gd name="T16" fmla="*/ 0 h 484"/>
                  <a:gd name="T17" fmla="*/ 310 w 310"/>
                  <a:gd name="T18" fmla="*/ 484 h 484"/>
                </a:gdLst>
                <a:ahLst/>
                <a:cxnLst>
                  <a:cxn ang="T10">
                    <a:pos x="T0" y="T1"/>
                  </a:cxn>
                  <a:cxn ang="T11">
                    <a:pos x="T2" y="T3"/>
                  </a:cxn>
                  <a:cxn ang="T12">
                    <a:pos x="T4" y="T5"/>
                  </a:cxn>
                  <a:cxn ang="T13">
                    <a:pos x="T6" y="T7"/>
                  </a:cxn>
                  <a:cxn ang="T14">
                    <a:pos x="T8" y="T9"/>
                  </a:cxn>
                </a:cxnLst>
                <a:rect l="T15" t="T16" r="T17" b="T18"/>
                <a:pathLst>
                  <a:path w="310" h="484">
                    <a:moveTo>
                      <a:pt x="0" y="60"/>
                    </a:moveTo>
                    <a:lnTo>
                      <a:pt x="144" y="483"/>
                    </a:lnTo>
                    <a:lnTo>
                      <a:pt x="309" y="435"/>
                    </a:lnTo>
                    <a:lnTo>
                      <a:pt x="159" y="0"/>
                    </a:lnTo>
                    <a:lnTo>
                      <a:pt x="0" y="60"/>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5624" name="Freeform 877"/>
              <p:cNvSpPr>
                <a:spLocks/>
              </p:cNvSpPr>
              <p:nvPr/>
            </p:nvSpPr>
            <p:spPr bwMode="auto">
              <a:xfrm>
                <a:off x="3972" y="1142"/>
                <a:ext cx="166" cy="83"/>
              </a:xfrm>
              <a:custGeom>
                <a:avLst/>
                <a:gdLst>
                  <a:gd name="T0" fmla="*/ 0 w 166"/>
                  <a:gd name="T1" fmla="*/ 58 h 83"/>
                  <a:gd name="T2" fmla="*/ 158 w 166"/>
                  <a:gd name="T3" fmla="*/ 0 h 83"/>
                  <a:gd name="T4" fmla="*/ 165 w 166"/>
                  <a:gd name="T5" fmla="*/ 23 h 83"/>
                  <a:gd name="T6" fmla="*/ 8 w 166"/>
                  <a:gd name="T7" fmla="*/ 82 h 83"/>
                  <a:gd name="T8" fmla="*/ 0 w 166"/>
                  <a:gd name="T9" fmla="*/ 58 h 83"/>
                  <a:gd name="T10" fmla="*/ 0 60000 65536"/>
                  <a:gd name="T11" fmla="*/ 0 60000 65536"/>
                  <a:gd name="T12" fmla="*/ 0 60000 65536"/>
                  <a:gd name="T13" fmla="*/ 0 60000 65536"/>
                  <a:gd name="T14" fmla="*/ 0 60000 65536"/>
                  <a:gd name="T15" fmla="*/ 0 w 166"/>
                  <a:gd name="T16" fmla="*/ 0 h 83"/>
                  <a:gd name="T17" fmla="*/ 166 w 166"/>
                  <a:gd name="T18" fmla="*/ 83 h 83"/>
                </a:gdLst>
                <a:ahLst/>
                <a:cxnLst>
                  <a:cxn ang="T10">
                    <a:pos x="T0" y="T1"/>
                  </a:cxn>
                  <a:cxn ang="T11">
                    <a:pos x="T2" y="T3"/>
                  </a:cxn>
                  <a:cxn ang="T12">
                    <a:pos x="T4" y="T5"/>
                  </a:cxn>
                  <a:cxn ang="T13">
                    <a:pos x="T6" y="T7"/>
                  </a:cxn>
                  <a:cxn ang="T14">
                    <a:pos x="T8" y="T9"/>
                  </a:cxn>
                </a:cxnLst>
                <a:rect l="T15" t="T16" r="T17" b="T18"/>
                <a:pathLst>
                  <a:path w="166" h="83">
                    <a:moveTo>
                      <a:pt x="0" y="58"/>
                    </a:moveTo>
                    <a:lnTo>
                      <a:pt x="158" y="0"/>
                    </a:lnTo>
                    <a:lnTo>
                      <a:pt x="165" y="23"/>
                    </a:lnTo>
                    <a:lnTo>
                      <a:pt x="8" y="82"/>
                    </a:lnTo>
                    <a:lnTo>
                      <a:pt x="0" y="58"/>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5625" name="Group 878"/>
              <p:cNvGrpSpPr>
                <a:grpSpLocks/>
              </p:cNvGrpSpPr>
              <p:nvPr/>
            </p:nvGrpSpPr>
            <p:grpSpPr bwMode="auto">
              <a:xfrm>
                <a:off x="3933" y="1168"/>
                <a:ext cx="216" cy="97"/>
                <a:chOff x="3933" y="1168"/>
                <a:chExt cx="216" cy="97"/>
              </a:xfrm>
            </p:grpSpPr>
            <p:sp>
              <p:nvSpPr>
                <p:cNvPr id="65646" name="Freeform 879"/>
                <p:cNvSpPr>
                  <a:spLocks/>
                </p:cNvSpPr>
                <p:nvPr/>
              </p:nvSpPr>
              <p:spPr bwMode="auto">
                <a:xfrm>
                  <a:off x="3933" y="1168"/>
                  <a:ext cx="214" cy="96"/>
                </a:xfrm>
                <a:custGeom>
                  <a:avLst/>
                  <a:gdLst>
                    <a:gd name="T0" fmla="*/ 0 w 214"/>
                    <a:gd name="T1" fmla="*/ 77 h 96"/>
                    <a:gd name="T2" fmla="*/ 207 w 214"/>
                    <a:gd name="T3" fmla="*/ 0 h 96"/>
                    <a:gd name="T4" fmla="*/ 211 w 214"/>
                    <a:gd name="T5" fmla="*/ 10 h 96"/>
                    <a:gd name="T6" fmla="*/ 213 w 214"/>
                    <a:gd name="T7" fmla="*/ 21 h 96"/>
                    <a:gd name="T8" fmla="*/ 7 w 214"/>
                    <a:gd name="T9" fmla="*/ 95 h 96"/>
                    <a:gd name="T10" fmla="*/ 0 w 214"/>
                    <a:gd name="T11" fmla="*/ 86 h 96"/>
                    <a:gd name="T12" fmla="*/ 0 w 214"/>
                    <a:gd name="T13" fmla="*/ 77 h 96"/>
                    <a:gd name="T14" fmla="*/ 0 60000 65536"/>
                    <a:gd name="T15" fmla="*/ 0 60000 65536"/>
                    <a:gd name="T16" fmla="*/ 0 60000 65536"/>
                    <a:gd name="T17" fmla="*/ 0 60000 65536"/>
                    <a:gd name="T18" fmla="*/ 0 60000 65536"/>
                    <a:gd name="T19" fmla="*/ 0 60000 65536"/>
                    <a:gd name="T20" fmla="*/ 0 60000 65536"/>
                    <a:gd name="T21" fmla="*/ 0 w 214"/>
                    <a:gd name="T22" fmla="*/ 0 h 96"/>
                    <a:gd name="T23" fmla="*/ 214 w 21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96">
                      <a:moveTo>
                        <a:pt x="0" y="77"/>
                      </a:moveTo>
                      <a:lnTo>
                        <a:pt x="207" y="0"/>
                      </a:lnTo>
                      <a:lnTo>
                        <a:pt x="211" y="10"/>
                      </a:lnTo>
                      <a:lnTo>
                        <a:pt x="213" y="21"/>
                      </a:lnTo>
                      <a:lnTo>
                        <a:pt x="7" y="95"/>
                      </a:lnTo>
                      <a:lnTo>
                        <a:pt x="0" y="86"/>
                      </a:lnTo>
                      <a:lnTo>
                        <a:pt x="0" y="77"/>
                      </a:lnTo>
                    </a:path>
                  </a:pathLst>
                </a:custGeom>
                <a:gradFill rotWithShape="0">
                  <a:gsLst>
                    <a:gs pos="0">
                      <a:srgbClr val="F6F9FF"/>
                    </a:gs>
                    <a:gs pos="100000">
                      <a:srgbClr val="A2C1FE"/>
                    </a:gs>
                  </a:gsLst>
                  <a:lin ang="5400000" scaled="1"/>
                </a:gradFill>
                <a:ln w="12700" cap="rnd">
                  <a:noFill/>
                  <a:round/>
                  <a:headEnd/>
                  <a:tailEnd/>
                </a:ln>
              </p:spPr>
              <p:txBody>
                <a:bodyPr/>
                <a:lstStyle/>
                <a:p>
                  <a:endParaRPr lang="en-US"/>
                </a:p>
              </p:txBody>
            </p:sp>
            <p:sp>
              <p:nvSpPr>
                <p:cNvPr id="65647" name="Freeform 880"/>
                <p:cNvSpPr>
                  <a:spLocks/>
                </p:cNvSpPr>
                <p:nvPr/>
              </p:nvSpPr>
              <p:spPr bwMode="auto">
                <a:xfrm>
                  <a:off x="3933" y="1168"/>
                  <a:ext cx="216" cy="97"/>
                </a:xfrm>
                <a:custGeom>
                  <a:avLst/>
                  <a:gdLst>
                    <a:gd name="T0" fmla="*/ 0 w 216"/>
                    <a:gd name="T1" fmla="*/ 78 h 97"/>
                    <a:gd name="T2" fmla="*/ 209 w 216"/>
                    <a:gd name="T3" fmla="*/ 0 h 97"/>
                    <a:gd name="T4" fmla="*/ 213 w 216"/>
                    <a:gd name="T5" fmla="*/ 10 h 97"/>
                    <a:gd name="T6" fmla="*/ 215 w 216"/>
                    <a:gd name="T7" fmla="*/ 21 h 97"/>
                    <a:gd name="T8" fmla="*/ 7 w 216"/>
                    <a:gd name="T9" fmla="*/ 96 h 97"/>
                    <a:gd name="T10" fmla="*/ 0 w 216"/>
                    <a:gd name="T11" fmla="*/ 87 h 97"/>
                    <a:gd name="T12" fmla="*/ 0 w 216"/>
                    <a:gd name="T13" fmla="*/ 78 h 97"/>
                    <a:gd name="T14" fmla="*/ 0 60000 65536"/>
                    <a:gd name="T15" fmla="*/ 0 60000 65536"/>
                    <a:gd name="T16" fmla="*/ 0 60000 65536"/>
                    <a:gd name="T17" fmla="*/ 0 60000 65536"/>
                    <a:gd name="T18" fmla="*/ 0 60000 65536"/>
                    <a:gd name="T19" fmla="*/ 0 60000 65536"/>
                    <a:gd name="T20" fmla="*/ 0 60000 65536"/>
                    <a:gd name="T21" fmla="*/ 0 w 216"/>
                    <a:gd name="T22" fmla="*/ 0 h 97"/>
                    <a:gd name="T23" fmla="*/ 216 w 216"/>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97">
                      <a:moveTo>
                        <a:pt x="0" y="78"/>
                      </a:moveTo>
                      <a:lnTo>
                        <a:pt x="209" y="0"/>
                      </a:lnTo>
                      <a:lnTo>
                        <a:pt x="213" y="10"/>
                      </a:lnTo>
                      <a:lnTo>
                        <a:pt x="215" y="21"/>
                      </a:lnTo>
                      <a:lnTo>
                        <a:pt x="7" y="96"/>
                      </a:lnTo>
                      <a:lnTo>
                        <a:pt x="0" y="87"/>
                      </a:lnTo>
                      <a:lnTo>
                        <a:pt x="0" y="78"/>
                      </a:lnTo>
                    </a:path>
                  </a:pathLst>
                </a:custGeom>
                <a:noFill/>
                <a:ln w="12700" cap="rnd" cmpd="sng">
                  <a:solidFill>
                    <a:srgbClr val="000000"/>
                  </a:solidFill>
                  <a:prstDash val="solid"/>
                  <a:round/>
                  <a:headEnd type="none" w="med" len="med"/>
                  <a:tailEnd type="none" w="med" len="med"/>
                </a:ln>
              </p:spPr>
              <p:txBody>
                <a:bodyPr/>
                <a:lstStyle/>
                <a:p>
                  <a:endParaRPr lang="en-US"/>
                </a:p>
              </p:txBody>
            </p:sp>
          </p:grpSp>
          <p:sp>
            <p:nvSpPr>
              <p:cNvPr id="65626" name="Freeform 881"/>
              <p:cNvSpPr>
                <a:spLocks/>
              </p:cNvSpPr>
              <p:nvPr/>
            </p:nvSpPr>
            <p:spPr bwMode="auto">
              <a:xfrm>
                <a:off x="3989" y="1190"/>
                <a:ext cx="168" cy="84"/>
              </a:xfrm>
              <a:custGeom>
                <a:avLst/>
                <a:gdLst>
                  <a:gd name="T0" fmla="*/ 0 w 168"/>
                  <a:gd name="T1" fmla="*/ 59 h 84"/>
                  <a:gd name="T2" fmla="*/ 159 w 168"/>
                  <a:gd name="T3" fmla="*/ 0 h 84"/>
                  <a:gd name="T4" fmla="*/ 167 w 168"/>
                  <a:gd name="T5" fmla="*/ 26 h 84"/>
                  <a:gd name="T6" fmla="*/ 8 w 168"/>
                  <a:gd name="T7" fmla="*/ 83 h 84"/>
                  <a:gd name="T8" fmla="*/ 0 w 168"/>
                  <a:gd name="T9" fmla="*/ 59 h 84"/>
                  <a:gd name="T10" fmla="*/ 0 60000 65536"/>
                  <a:gd name="T11" fmla="*/ 0 60000 65536"/>
                  <a:gd name="T12" fmla="*/ 0 60000 65536"/>
                  <a:gd name="T13" fmla="*/ 0 60000 65536"/>
                  <a:gd name="T14" fmla="*/ 0 60000 65536"/>
                  <a:gd name="T15" fmla="*/ 0 w 168"/>
                  <a:gd name="T16" fmla="*/ 0 h 84"/>
                  <a:gd name="T17" fmla="*/ 168 w 168"/>
                  <a:gd name="T18" fmla="*/ 84 h 84"/>
                </a:gdLst>
                <a:ahLst/>
                <a:cxnLst>
                  <a:cxn ang="T10">
                    <a:pos x="T0" y="T1"/>
                  </a:cxn>
                  <a:cxn ang="T11">
                    <a:pos x="T2" y="T3"/>
                  </a:cxn>
                  <a:cxn ang="T12">
                    <a:pos x="T4" y="T5"/>
                  </a:cxn>
                  <a:cxn ang="T13">
                    <a:pos x="T6" y="T7"/>
                  </a:cxn>
                  <a:cxn ang="T14">
                    <a:pos x="T8" y="T9"/>
                  </a:cxn>
                </a:cxnLst>
                <a:rect l="T15" t="T16" r="T17" b="T18"/>
                <a:pathLst>
                  <a:path w="168" h="84">
                    <a:moveTo>
                      <a:pt x="0" y="59"/>
                    </a:moveTo>
                    <a:lnTo>
                      <a:pt x="159" y="0"/>
                    </a:lnTo>
                    <a:lnTo>
                      <a:pt x="167" y="26"/>
                    </a:lnTo>
                    <a:lnTo>
                      <a:pt x="8" y="83"/>
                    </a:lnTo>
                    <a:lnTo>
                      <a:pt x="0" y="5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grpSp>
            <p:nvGrpSpPr>
              <p:cNvPr id="65627" name="Group 882"/>
              <p:cNvGrpSpPr>
                <a:grpSpLocks/>
              </p:cNvGrpSpPr>
              <p:nvPr/>
            </p:nvGrpSpPr>
            <p:grpSpPr bwMode="auto">
              <a:xfrm>
                <a:off x="3946" y="1063"/>
                <a:ext cx="164" cy="72"/>
                <a:chOff x="3946" y="1063"/>
                <a:chExt cx="164" cy="72"/>
              </a:xfrm>
            </p:grpSpPr>
            <p:sp>
              <p:nvSpPr>
                <p:cNvPr id="65641" name="Freeform 883"/>
                <p:cNvSpPr>
                  <a:spLocks/>
                </p:cNvSpPr>
                <p:nvPr/>
              </p:nvSpPr>
              <p:spPr bwMode="auto">
                <a:xfrm>
                  <a:off x="3946" y="1063"/>
                  <a:ext cx="164" cy="72"/>
                </a:xfrm>
                <a:custGeom>
                  <a:avLst/>
                  <a:gdLst>
                    <a:gd name="T0" fmla="*/ 0 w 164"/>
                    <a:gd name="T1" fmla="*/ 59 h 72"/>
                    <a:gd name="T2" fmla="*/ 4 w 164"/>
                    <a:gd name="T3" fmla="*/ 71 h 72"/>
                    <a:gd name="T4" fmla="*/ 163 w 164"/>
                    <a:gd name="T5" fmla="*/ 11 h 72"/>
                    <a:gd name="T6" fmla="*/ 160 w 164"/>
                    <a:gd name="T7" fmla="*/ 0 h 72"/>
                    <a:gd name="T8" fmla="*/ 0 w 164"/>
                    <a:gd name="T9" fmla="*/ 59 h 72"/>
                    <a:gd name="T10" fmla="*/ 0 60000 65536"/>
                    <a:gd name="T11" fmla="*/ 0 60000 65536"/>
                    <a:gd name="T12" fmla="*/ 0 60000 65536"/>
                    <a:gd name="T13" fmla="*/ 0 60000 65536"/>
                    <a:gd name="T14" fmla="*/ 0 60000 65536"/>
                    <a:gd name="T15" fmla="*/ 0 w 164"/>
                    <a:gd name="T16" fmla="*/ 0 h 72"/>
                    <a:gd name="T17" fmla="*/ 164 w 164"/>
                    <a:gd name="T18" fmla="*/ 72 h 72"/>
                  </a:gdLst>
                  <a:ahLst/>
                  <a:cxnLst>
                    <a:cxn ang="T10">
                      <a:pos x="T0" y="T1"/>
                    </a:cxn>
                    <a:cxn ang="T11">
                      <a:pos x="T2" y="T3"/>
                    </a:cxn>
                    <a:cxn ang="T12">
                      <a:pos x="T4" y="T5"/>
                    </a:cxn>
                    <a:cxn ang="T13">
                      <a:pos x="T6" y="T7"/>
                    </a:cxn>
                    <a:cxn ang="T14">
                      <a:pos x="T8" y="T9"/>
                    </a:cxn>
                  </a:cxnLst>
                  <a:rect l="T15" t="T16" r="T17" b="T18"/>
                  <a:pathLst>
                    <a:path w="164" h="72">
                      <a:moveTo>
                        <a:pt x="0" y="59"/>
                      </a:moveTo>
                      <a:lnTo>
                        <a:pt x="4" y="71"/>
                      </a:lnTo>
                      <a:lnTo>
                        <a:pt x="163" y="11"/>
                      </a:lnTo>
                      <a:lnTo>
                        <a:pt x="160" y="0"/>
                      </a:lnTo>
                      <a:lnTo>
                        <a:pt x="0" y="59"/>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5642" name="Line 884"/>
                <p:cNvSpPr>
                  <a:spLocks noChangeShapeType="1"/>
                </p:cNvSpPr>
                <p:nvPr/>
              </p:nvSpPr>
              <p:spPr bwMode="auto">
                <a:xfrm>
                  <a:off x="3956" y="1120"/>
                  <a:ext cx="7" cy="13"/>
                </a:xfrm>
                <a:prstGeom prst="line">
                  <a:avLst/>
                </a:prstGeom>
                <a:noFill/>
                <a:ln w="12700">
                  <a:solidFill>
                    <a:srgbClr val="FFFFFF"/>
                  </a:solidFill>
                  <a:round/>
                  <a:headEnd/>
                  <a:tailEnd/>
                </a:ln>
              </p:spPr>
              <p:txBody>
                <a:bodyPr wrap="none" anchor="ctr"/>
                <a:lstStyle/>
                <a:p>
                  <a:endParaRPr lang="en-US"/>
                </a:p>
              </p:txBody>
            </p:sp>
            <p:sp>
              <p:nvSpPr>
                <p:cNvPr id="65643" name="Line 885"/>
                <p:cNvSpPr>
                  <a:spLocks noChangeShapeType="1"/>
                </p:cNvSpPr>
                <p:nvPr/>
              </p:nvSpPr>
              <p:spPr bwMode="auto">
                <a:xfrm>
                  <a:off x="3996" y="1103"/>
                  <a:ext cx="7" cy="15"/>
                </a:xfrm>
                <a:prstGeom prst="line">
                  <a:avLst/>
                </a:prstGeom>
                <a:noFill/>
                <a:ln w="12700">
                  <a:solidFill>
                    <a:srgbClr val="FFFFFF"/>
                  </a:solidFill>
                  <a:round/>
                  <a:headEnd/>
                  <a:tailEnd/>
                </a:ln>
              </p:spPr>
              <p:txBody>
                <a:bodyPr wrap="none" anchor="ctr"/>
                <a:lstStyle/>
                <a:p>
                  <a:endParaRPr lang="en-US"/>
                </a:p>
              </p:txBody>
            </p:sp>
            <p:sp>
              <p:nvSpPr>
                <p:cNvPr id="65644" name="Line 886"/>
                <p:cNvSpPr>
                  <a:spLocks noChangeShapeType="1"/>
                </p:cNvSpPr>
                <p:nvPr/>
              </p:nvSpPr>
              <p:spPr bwMode="auto">
                <a:xfrm>
                  <a:off x="4045" y="1085"/>
                  <a:ext cx="7" cy="14"/>
                </a:xfrm>
                <a:prstGeom prst="line">
                  <a:avLst/>
                </a:prstGeom>
                <a:noFill/>
                <a:ln w="12700">
                  <a:solidFill>
                    <a:srgbClr val="FFFFFF"/>
                  </a:solidFill>
                  <a:round/>
                  <a:headEnd/>
                  <a:tailEnd/>
                </a:ln>
              </p:spPr>
              <p:txBody>
                <a:bodyPr wrap="none" anchor="ctr"/>
                <a:lstStyle/>
                <a:p>
                  <a:endParaRPr lang="en-US"/>
                </a:p>
              </p:txBody>
            </p:sp>
            <p:sp>
              <p:nvSpPr>
                <p:cNvPr id="65645" name="Line 887"/>
                <p:cNvSpPr>
                  <a:spLocks noChangeShapeType="1"/>
                </p:cNvSpPr>
                <p:nvPr/>
              </p:nvSpPr>
              <p:spPr bwMode="auto">
                <a:xfrm>
                  <a:off x="4096" y="1067"/>
                  <a:ext cx="0" cy="16"/>
                </a:xfrm>
                <a:prstGeom prst="line">
                  <a:avLst/>
                </a:prstGeom>
                <a:noFill/>
                <a:ln w="12700">
                  <a:solidFill>
                    <a:srgbClr val="FFFFFF"/>
                  </a:solidFill>
                  <a:round/>
                  <a:headEnd/>
                  <a:tailEnd/>
                </a:ln>
              </p:spPr>
              <p:txBody>
                <a:bodyPr wrap="none" anchor="ctr"/>
                <a:lstStyle/>
                <a:p>
                  <a:endParaRPr lang="en-US"/>
                </a:p>
              </p:txBody>
            </p:sp>
          </p:grpSp>
          <p:grpSp>
            <p:nvGrpSpPr>
              <p:cNvPr id="65628" name="Group 888"/>
              <p:cNvGrpSpPr>
                <a:grpSpLocks/>
              </p:cNvGrpSpPr>
              <p:nvPr/>
            </p:nvGrpSpPr>
            <p:grpSpPr bwMode="auto">
              <a:xfrm>
                <a:off x="4024" y="1288"/>
                <a:ext cx="164" cy="73"/>
                <a:chOff x="4024" y="1288"/>
                <a:chExt cx="164" cy="73"/>
              </a:xfrm>
            </p:grpSpPr>
            <p:sp>
              <p:nvSpPr>
                <p:cNvPr id="65636" name="Freeform 889"/>
                <p:cNvSpPr>
                  <a:spLocks/>
                </p:cNvSpPr>
                <p:nvPr/>
              </p:nvSpPr>
              <p:spPr bwMode="auto">
                <a:xfrm>
                  <a:off x="4024" y="1288"/>
                  <a:ext cx="164" cy="73"/>
                </a:xfrm>
                <a:custGeom>
                  <a:avLst/>
                  <a:gdLst>
                    <a:gd name="T0" fmla="*/ 0 w 164"/>
                    <a:gd name="T1" fmla="*/ 60 h 73"/>
                    <a:gd name="T2" fmla="*/ 4 w 164"/>
                    <a:gd name="T3" fmla="*/ 72 h 73"/>
                    <a:gd name="T4" fmla="*/ 163 w 164"/>
                    <a:gd name="T5" fmla="*/ 11 h 73"/>
                    <a:gd name="T6" fmla="*/ 160 w 164"/>
                    <a:gd name="T7" fmla="*/ 0 h 73"/>
                    <a:gd name="T8" fmla="*/ 0 w 164"/>
                    <a:gd name="T9" fmla="*/ 60 h 73"/>
                    <a:gd name="T10" fmla="*/ 0 60000 65536"/>
                    <a:gd name="T11" fmla="*/ 0 60000 65536"/>
                    <a:gd name="T12" fmla="*/ 0 60000 65536"/>
                    <a:gd name="T13" fmla="*/ 0 60000 65536"/>
                    <a:gd name="T14" fmla="*/ 0 60000 65536"/>
                    <a:gd name="T15" fmla="*/ 0 w 164"/>
                    <a:gd name="T16" fmla="*/ 0 h 73"/>
                    <a:gd name="T17" fmla="*/ 164 w 164"/>
                    <a:gd name="T18" fmla="*/ 73 h 73"/>
                  </a:gdLst>
                  <a:ahLst/>
                  <a:cxnLst>
                    <a:cxn ang="T10">
                      <a:pos x="T0" y="T1"/>
                    </a:cxn>
                    <a:cxn ang="T11">
                      <a:pos x="T2" y="T3"/>
                    </a:cxn>
                    <a:cxn ang="T12">
                      <a:pos x="T4" y="T5"/>
                    </a:cxn>
                    <a:cxn ang="T13">
                      <a:pos x="T6" y="T7"/>
                    </a:cxn>
                    <a:cxn ang="T14">
                      <a:pos x="T8" y="T9"/>
                    </a:cxn>
                  </a:cxnLst>
                  <a:rect l="T15" t="T16" r="T17" b="T18"/>
                  <a:pathLst>
                    <a:path w="164" h="73">
                      <a:moveTo>
                        <a:pt x="0" y="60"/>
                      </a:moveTo>
                      <a:lnTo>
                        <a:pt x="4" y="72"/>
                      </a:lnTo>
                      <a:lnTo>
                        <a:pt x="163" y="11"/>
                      </a:lnTo>
                      <a:lnTo>
                        <a:pt x="160" y="0"/>
                      </a:lnTo>
                      <a:lnTo>
                        <a:pt x="0" y="60"/>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5637" name="Line 890"/>
                <p:cNvSpPr>
                  <a:spLocks noChangeShapeType="1"/>
                </p:cNvSpPr>
                <p:nvPr/>
              </p:nvSpPr>
              <p:spPr bwMode="auto">
                <a:xfrm>
                  <a:off x="4034" y="1345"/>
                  <a:ext cx="7" cy="14"/>
                </a:xfrm>
                <a:prstGeom prst="line">
                  <a:avLst/>
                </a:prstGeom>
                <a:noFill/>
                <a:ln w="12700">
                  <a:solidFill>
                    <a:srgbClr val="FFFFFF"/>
                  </a:solidFill>
                  <a:round/>
                  <a:headEnd/>
                  <a:tailEnd/>
                </a:ln>
              </p:spPr>
              <p:txBody>
                <a:bodyPr wrap="none" anchor="ctr"/>
                <a:lstStyle/>
                <a:p>
                  <a:endParaRPr lang="en-US"/>
                </a:p>
              </p:txBody>
            </p:sp>
            <p:sp>
              <p:nvSpPr>
                <p:cNvPr id="65638" name="Line 891"/>
                <p:cNvSpPr>
                  <a:spLocks noChangeShapeType="1"/>
                </p:cNvSpPr>
                <p:nvPr/>
              </p:nvSpPr>
              <p:spPr bwMode="auto">
                <a:xfrm>
                  <a:off x="4074" y="1329"/>
                  <a:ext cx="6" cy="14"/>
                </a:xfrm>
                <a:prstGeom prst="line">
                  <a:avLst/>
                </a:prstGeom>
                <a:noFill/>
                <a:ln w="12700">
                  <a:solidFill>
                    <a:srgbClr val="FFFFFF"/>
                  </a:solidFill>
                  <a:round/>
                  <a:headEnd/>
                  <a:tailEnd/>
                </a:ln>
              </p:spPr>
              <p:txBody>
                <a:bodyPr wrap="none" anchor="ctr"/>
                <a:lstStyle/>
                <a:p>
                  <a:endParaRPr lang="en-US"/>
                </a:p>
              </p:txBody>
            </p:sp>
            <p:sp>
              <p:nvSpPr>
                <p:cNvPr id="65639" name="Line 892"/>
                <p:cNvSpPr>
                  <a:spLocks noChangeShapeType="1"/>
                </p:cNvSpPr>
                <p:nvPr/>
              </p:nvSpPr>
              <p:spPr bwMode="auto">
                <a:xfrm>
                  <a:off x="4124" y="1310"/>
                  <a:ext cx="6" cy="14"/>
                </a:xfrm>
                <a:prstGeom prst="line">
                  <a:avLst/>
                </a:prstGeom>
                <a:noFill/>
                <a:ln w="12700">
                  <a:solidFill>
                    <a:srgbClr val="FFFFFF"/>
                  </a:solidFill>
                  <a:round/>
                  <a:headEnd/>
                  <a:tailEnd/>
                </a:ln>
              </p:spPr>
              <p:txBody>
                <a:bodyPr wrap="none" anchor="ctr"/>
                <a:lstStyle/>
                <a:p>
                  <a:endParaRPr lang="en-US"/>
                </a:p>
              </p:txBody>
            </p:sp>
            <p:sp>
              <p:nvSpPr>
                <p:cNvPr id="65640" name="Line 893"/>
                <p:cNvSpPr>
                  <a:spLocks noChangeShapeType="1"/>
                </p:cNvSpPr>
                <p:nvPr/>
              </p:nvSpPr>
              <p:spPr bwMode="auto">
                <a:xfrm>
                  <a:off x="4170" y="1292"/>
                  <a:ext cx="7" cy="16"/>
                </a:xfrm>
                <a:prstGeom prst="line">
                  <a:avLst/>
                </a:prstGeom>
                <a:noFill/>
                <a:ln w="12700">
                  <a:solidFill>
                    <a:srgbClr val="FFFFFF"/>
                  </a:solidFill>
                  <a:round/>
                  <a:headEnd/>
                  <a:tailEnd/>
                </a:ln>
              </p:spPr>
              <p:txBody>
                <a:bodyPr wrap="none" anchor="ctr"/>
                <a:lstStyle/>
                <a:p>
                  <a:endParaRPr lang="en-US"/>
                </a:p>
              </p:txBody>
            </p:sp>
          </p:grpSp>
          <p:sp>
            <p:nvSpPr>
              <p:cNvPr id="65629" name="Freeform 894"/>
              <p:cNvSpPr>
                <a:spLocks/>
              </p:cNvSpPr>
              <p:nvPr/>
            </p:nvSpPr>
            <p:spPr bwMode="auto">
              <a:xfrm>
                <a:off x="3917" y="969"/>
                <a:ext cx="187" cy="153"/>
              </a:xfrm>
              <a:custGeom>
                <a:avLst/>
                <a:gdLst>
                  <a:gd name="T0" fmla="*/ 0 w 187"/>
                  <a:gd name="T1" fmla="*/ 58 h 153"/>
                  <a:gd name="T2" fmla="*/ 154 w 187"/>
                  <a:gd name="T3" fmla="*/ 0 h 153"/>
                  <a:gd name="T4" fmla="*/ 186 w 187"/>
                  <a:gd name="T5" fmla="*/ 93 h 153"/>
                  <a:gd name="T6" fmla="*/ 32 w 187"/>
                  <a:gd name="T7" fmla="*/ 152 h 153"/>
                  <a:gd name="T8" fmla="*/ 0 w 187"/>
                  <a:gd name="T9" fmla="*/ 58 h 153"/>
                  <a:gd name="T10" fmla="*/ 0 60000 65536"/>
                  <a:gd name="T11" fmla="*/ 0 60000 65536"/>
                  <a:gd name="T12" fmla="*/ 0 60000 65536"/>
                  <a:gd name="T13" fmla="*/ 0 60000 65536"/>
                  <a:gd name="T14" fmla="*/ 0 60000 65536"/>
                  <a:gd name="T15" fmla="*/ 0 w 187"/>
                  <a:gd name="T16" fmla="*/ 0 h 153"/>
                  <a:gd name="T17" fmla="*/ 187 w 187"/>
                  <a:gd name="T18" fmla="*/ 153 h 153"/>
                </a:gdLst>
                <a:ahLst/>
                <a:cxnLst>
                  <a:cxn ang="T10">
                    <a:pos x="T0" y="T1"/>
                  </a:cxn>
                  <a:cxn ang="T11">
                    <a:pos x="T2" y="T3"/>
                  </a:cxn>
                  <a:cxn ang="T12">
                    <a:pos x="T4" y="T5"/>
                  </a:cxn>
                  <a:cxn ang="T13">
                    <a:pos x="T6" y="T7"/>
                  </a:cxn>
                  <a:cxn ang="T14">
                    <a:pos x="T8" y="T9"/>
                  </a:cxn>
                </a:cxnLst>
                <a:rect l="T15" t="T16" r="T17" b="T18"/>
                <a:pathLst>
                  <a:path w="187" h="153">
                    <a:moveTo>
                      <a:pt x="0" y="58"/>
                    </a:moveTo>
                    <a:lnTo>
                      <a:pt x="154" y="0"/>
                    </a:lnTo>
                    <a:lnTo>
                      <a:pt x="186" y="93"/>
                    </a:lnTo>
                    <a:lnTo>
                      <a:pt x="32" y="152"/>
                    </a:lnTo>
                    <a:lnTo>
                      <a:pt x="0" y="58"/>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5630" name="Freeform 895"/>
              <p:cNvSpPr>
                <a:spLocks/>
              </p:cNvSpPr>
              <p:nvPr/>
            </p:nvSpPr>
            <p:spPr bwMode="auto">
              <a:xfrm>
                <a:off x="4029" y="1304"/>
                <a:ext cx="189" cy="141"/>
              </a:xfrm>
              <a:custGeom>
                <a:avLst/>
                <a:gdLst>
                  <a:gd name="T0" fmla="*/ 0 w 189"/>
                  <a:gd name="T1" fmla="*/ 56 h 141"/>
                  <a:gd name="T2" fmla="*/ 156 w 189"/>
                  <a:gd name="T3" fmla="*/ 0 h 141"/>
                  <a:gd name="T4" fmla="*/ 188 w 189"/>
                  <a:gd name="T5" fmla="*/ 93 h 141"/>
                  <a:gd name="T6" fmla="*/ 29 w 189"/>
                  <a:gd name="T7" fmla="*/ 140 h 141"/>
                  <a:gd name="T8" fmla="*/ 0 w 189"/>
                  <a:gd name="T9" fmla="*/ 56 h 141"/>
                  <a:gd name="T10" fmla="*/ 0 60000 65536"/>
                  <a:gd name="T11" fmla="*/ 0 60000 65536"/>
                  <a:gd name="T12" fmla="*/ 0 60000 65536"/>
                  <a:gd name="T13" fmla="*/ 0 60000 65536"/>
                  <a:gd name="T14" fmla="*/ 0 60000 65536"/>
                  <a:gd name="T15" fmla="*/ 0 w 189"/>
                  <a:gd name="T16" fmla="*/ 0 h 141"/>
                  <a:gd name="T17" fmla="*/ 189 w 189"/>
                  <a:gd name="T18" fmla="*/ 141 h 141"/>
                </a:gdLst>
                <a:ahLst/>
                <a:cxnLst>
                  <a:cxn ang="T10">
                    <a:pos x="T0" y="T1"/>
                  </a:cxn>
                  <a:cxn ang="T11">
                    <a:pos x="T2" y="T3"/>
                  </a:cxn>
                  <a:cxn ang="T12">
                    <a:pos x="T4" y="T5"/>
                  </a:cxn>
                  <a:cxn ang="T13">
                    <a:pos x="T6" y="T7"/>
                  </a:cxn>
                  <a:cxn ang="T14">
                    <a:pos x="T8" y="T9"/>
                  </a:cxn>
                </a:cxnLst>
                <a:rect l="T15" t="T16" r="T17" b="T18"/>
                <a:pathLst>
                  <a:path w="189" h="141">
                    <a:moveTo>
                      <a:pt x="0" y="56"/>
                    </a:moveTo>
                    <a:lnTo>
                      <a:pt x="156" y="0"/>
                    </a:lnTo>
                    <a:lnTo>
                      <a:pt x="188" y="93"/>
                    </a:lnTo>
                    <a:lnTo>
                      <a:pt x="29" y="140"/>
                    </a:lnTo>
                    <a:lnTo>
                      <a:pt x="0" y="56"/>
                    </a:lnTo>
                  </a:path>
                </a:pathLst>
              </a:custGeom>
              <a:solidFill>
                <a:srgbClr val="000000"/>
              </a:solidFill>
              <a:ln w="12700" cap="rnd" cmpd="sng">
                <a:solidFill>
                  <a:srgbClr val="FFFFFF"/>
                </a:solidFill>
                <a:prstDash val="solid"/>
                <a:round/>
                <a:headEnd type="none" w="med" len="med"/>
                <a:tailEnd type="none" w="med" len="med"/>
              </a:ln>
            </p:spPr>
            <p:txBody>
              <a:bodyPr/>
              <a:lstStyle/>
              <a:p>
                <a:endParaRPr lang="en-US"/>
              </a:p>
            </p:txBody>
          </p:sp>
          <p:sp>
            <p:nvSpPr>
              <p:cNvPr id="65631" name="Freeform 896"/>
              <p:cNvSpPr>
                <a:spLocks/>
              </p:cNvSpPr>
              <p:nvPr/>
            </p:nvSpPr>
            <p:spPr bwMode="auto">
              <a:xfrm>
                <a:off x="3952" y="1077"/>
                <a:ext cx="167" cy="84"/>
              </a:xfrm>
              <a:custGeom>
                <a:avLst/>
                <a:gdLst>
                  <a:gd name="T0" fmla="*/ 0 w 167"/>
                  <a:gd name="T1" fmla="*/ 59 h 84"/>
                  <a:gd name="T2" fmla="*/ 158 w 167"/>
                  <a:gd name="T3" fmla="*/ 0 h 84"/>
                  <a:gd name="T4" fmla="*/ 166 w 167"/>
                  <a:gd name="T5" fmla="*/ 26 h 84"/>
                  <a:gd name="T6" fmla="*/ 7 w 167"/>
                  <a:gd name="T7" fmla="*/ 83 h 84"/>
                  <a:gd name="T8" fmla="*/ 0 w 167"/>
                  <a:gd name="T9" fmla="*/ 59 h 84"/>
                  <a:gd name="T10" fmla="*/ 0 60000 65536"/>
                  <a:gd name="T11" fmla="*/ 0 60000 65536"/>
                  <a:gd name="T12" fmla="*/ 0 60000 65536"/>
                  <a:gd name="T13" fmla="*/ 0 60000 65536"/>
                  <a:gd name="T14" fmla="*/ 0 60000 65536"/>
                  <a:gd name="T15" fmla="*/ 0 w 167"/>
                  <a:gd name="T16" fmla="*/ 0 h 84"/>
                  <a:gd name="T17" fmla="*/ 167 w 167"/>
                  <a:gd name="T18" fmla="*/ 84 h 84"/>
                </a:gdLst>
                <a:ahLst/>
                <a:cxnLst>
                  <a:cxn ang="T10">
                    <a:pos x="T0" y="T1"/>
                  </a:cxn>
                  <a:cxn ang="T11">
                    <a:pos x="T2" y="T3"/>
                  </a:cxn>
                  <a:cxn ang="T12">
                    <a:pos x="T4" y="T5"/>
                  </a:cxn>
                  <a:cxn ang="T13">
                    <a:pos x="T6" y="T7"/>
                  </a:cxn>
                  <a:cxn ang="T14">
                    <a:pos x="T8" y="T9"/>
                  </a:cxn>
                </a:cxnLst>
                <a:rect l="T15" t="T16" r="T17" b="T18"/>
                <a:pathLst>
                  <a:path w="167" h="84">
                    <a:moveTo>
                      <a:pt x="0" y="59"/>
                    </a:moveTo>
                    <a:lnTo>
                      <a:pt x="158" y="0"/>
                    </a:lnTo>
                    <a:lnTo>
                      <a:pt x="166"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5632" name="Line 897"/>
              <p:cNvSpPr>
                <a:spLocks noChangeShapeType="1"/>
              </p:cNvSpPr>
              <p:nvPr/>
            </p:nvSpPr>
            <p:spPr bwMode="auto">
              <a:xfrm flipH="1">
                <a:off x="3952" y="1083"/>
                <a:ext cx="157" cy="50"/>
              </a:xfrm>
              <a:prstGeom prst="line">
                <a:avLst/>
              </a:prstGeom>
              <a:noFill/>
              <a:ln w="12700">
                <a:solidFill>
                  <a:srgbClr val="FFFFFF"/>
                </a:solidFill>
                <a:round/>
                <a:headEnd/>
                <a:tailEnd/>
              </a:ln>
            </p:spPr>
            <p:txBody>
              <a:bodyPr wrap="none" anchor="ctr"/>
              <a:lstStyle/>
              <a:p>
                <a:endParaRPr lang="en-US"/>
              </a:p>
            </p:txBody>
          </p:sp>
          <p:sp>
            <p:nvSpPr>
              <p:cNvPr id="65633" name="Freeform 898"/>
              <p:cNvSpPr>
                <a:spLocks/>
              </p:cNvSpPr>
              <p:nvPr/>
            </p:nvSpPr>
            <p:spPr bwMode="auto">
              <a:xfrm>
                <a:off x="4015" y="1262"/>
                <a:ext cx="166" cy="84"/>
              </a:xfrm>
              <a:custGeom>
                <a:avLst/>
                <a:gdLst>
                  <a:gd name="T0" fmla="*/ 0 w 166"/>
                  <a:gd name="T1" fmla="*/ 59 h 84"/>
                  <a:gd name="T2" fmla="*/ 157 w 166"/>
                  <a:gd name="T3" fmla="*/ 0 h 84"/>
                  <a:gd name="T4" fmla="*/ 165 w 166"/>
                  <a:gd name="T5" fmla="*/ 26 h 84"/>
                  <a:gd name="T6" fmla="*/ 7 w 166"/>
                  <a:gd name="T7" fmla="*/ 83 h 84"/>
                  <a:gd name="T8" fmla="*/ 0 w 166"/>
                  <a:gd name="T9" fmla="*/ 59 h 84"/>
                  <a:gd name="T10" fmla="*/ 0 60000 65536"/>
                  <a:gd name="T11" fmla="*/ 0 60000 65536"/>
                  <a:gd name="T12" fmla="*/ 0 60000 65536"/>
                  <a:gd name="T13" fmla="*/ 0 60000 65536"/>
                  <a:gd name="T14" fmla="*/ 0 60000 65536"/>
                  <a:gd name="T15" fmla="*/ 0 w 166"/>
                  <a:gd name="T16" fmla="*/ 0 h 84"/>
                  <a:gd name="T17" fmla="*/ 166 w 166"/>
                  <a:gd name="T18" fmla="*/ 84 h 84"/>
                </a:gdLst>
                <a:ahLst/>
                <a:cxnLst>
                  <a:cxn ang="T10">
                    <a:pos x="T0" y="T1"/>
                  </a:cxn>
                  <a:cxn ang="T11">
                    <a:pos x="T2" y="T3"/>
                  </a:cxn>
                  <a:cxn ang="T12">
                    <a:pos x="T4" y="T5"/>
                  </a:cxn>
                  <a:cxn ang="T13">
                    <a:pos x="T6" y="T7"/>
                  </a:cxn>
                  <a:cxn ang="T14">
                    <a:pos x="T8" y="T9"/>
                  </a:cxn>
                </a:cxnLst>
                <a:rect l="T15" t="T16" r="T17" b="T18"/>
                <a:pathLst>
                  <a:path w="166" h="84">
                    <a:moveTo>
                      <a:pt x="0" y="59"/>
                    </a:moveTo>
                    <a:lnTo>
                      <a:pt x="157" y="0"/>
                    </a:lnTo>
                    <a:lnTo>
                      <a:pt x="165" y="26"/>
                    </a:lnTo>
                    <a:lnTo>
                      <a:pt x="7" y="83"/>
                    </a:lnTo>
                    <a:lnTo>
                      <a:pt x="0" y="59"/>
                    </a:lnTo>
                  </a:path>
                </a:pathLst>
              </a:custGeom>
              <a:solidFill>
                <a:srgbClr val="C0C0C0"/>
              </a:solidFill>
              <a:ln w="12700" cap="rnd" cmpd="sng">
                <a:solidFill>
                  <a:srgbClr val="000000"/>
                </a:solidFill>
                <a:prstDash val="solid"/>
                <a:round/>
                <a:headEnd type="none" w="med" len="med"/>
                <a:tailEnd type="none" w="med" len="med"/>
              </a:ln>
            </p:spPr>
            <p:txBody>
              <a:bodyPr/>
              <a:lstStyle/>
              <a:p>
                <a:endParaRPr lang="en-US"/>
              </a:p>
            </p:txBody>
          </p:sp>
          <p:sp>
            <p:nvSpPr>
              <p:cNvPr id="65634" name="Line 899"/>
              <p:cNvSpPr>
                <a:spLocks noChangeShapeType="1"/>
              </p:cNvSpPr>
              <p:nvPr/>
            </p:nvSpPr>
            <p:spPr bwMode="auto">
              <a:xfrm flipH="1">
                <a:off x="4023" y="1291"/>
                <a:ext cx="157" cy="49"/>
              </a:xfrm>
              <a:prstGeom prst="line">
                <a:avLst/>
              </a:prstGeom>
              <a:noFill/>
              <a:ln w="12700">
                <a:solidFill>
                  <a:srgbClr val="FFFFFF"/>
                </a:solidFill>
                <a:round/>
                <a:headEnd/>
                <a:tailEnd/>
              </a:ln>
            </p:spPr>
            <p:txBody>
              <a:bodyPr wrap="none" anchor="ctr"/>
              <a:lstStyle/>
              <a:p>
                <a:endParaRPr lang="en-US"/>
              </a:p>
            </p:txBody>
          </p:sp>
          <p:sp>
            <p:nvSpPr>
              <p:cNvPr id="65635" name="Freeform 900"/>
              <p:cNvSpPr>
                <a:spLocks/>
              </p:cNvSpPr>
              <p:nvPr/>
            </p:nvSpPr>
            <p:spPr bwMode="auto">
              <a:xfrm>
                <a:off x="4140" y="1170"/>
                <a:ext cx="7" cy="19"/>
              </a:xfrm>
              <a:custGeom>
                <a:avLst/>
                <a:gdLst>
                  <a:gd name="T0" fmla="*/ 0 w 7"/>
                  <a:gd name="T1" fmla="*/ 0 h 19"/>
                  <a:gd name="T2" fmla="*/ 0 w 7"/>
                  <a:gd name="T3" fmla="*/ 6 h 19"/>
                  <a:gd name="T4" fmla="*/ 3 w 7"/>
                  <a:gd name="T5" fmla="*/ 13 h 19"/>
                  <a:gd name="T6" fmla="*/ 6 w 7"/>
                  <a:gd name="T7" fmla="*/ 18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6"/>
                    </a:lnTo>
                    <a:lnTo>
                      <a:pt x="3" y="13"/>
                    </a:lnTo>
                    <a:lnTo>
                      <a:pt x="6" y="18"/>
                    </a:lnTo>
                  </a:path>
                </a:pathLst>
              </a:custGeom>
              <a:noFill/>
              <a:ln w="12700" cap="rnd" cmpd="sng">
                <a:solidFill>
                  <a:srgbClr val="000000"/>
                </a:solidFill>
                <a:prstDash val="solid"/>
                <a:round/>
                <a:headEnd type="none" w="med" len="med"/>
                <a:tailEnd type="none" w="med" len="med"/>
              </a:ln>
            </p:spPr>
            <p:txBody>
              <a:bodyPr/>
              <a:lstStyle/>
              <a:p>
                <a:endParaRPr lang="en-US"/>
              </a:p>
            </p:txBody>
          </p:sp>
        </p:grpSp>
      </p:grpSp>
      <p:sp>
        <p:nvSpPr>
          <p:cNvPr id="65584" name="Oval 901"/>
          <p:cNvSpPr>
            <a:spLocks noChangeArrowheads="1"/>
          </p:cNvSpPr>
          <p:nvPr/>
        </p:nvSpPr>
        <p:spPr bwMode="auto">
          <a:xfrm>
            <a:off x="4156075" y="3076575"/>
            <a:ext cx="220663" cy="247650"/>
          </a:xfrm>
          <a:prstGeom prst="ellipse">
            <a:avLst/>
          </a:prstGeom>
          <a:solidFill>
            <a:srgbClr val="FF99FF">
              <a:alpha val="50195"/>
            </a:srgbClr>
          </a:solidFill>
          <a:ln w="12700">
            <a:noFill/>
            <a:round/>
            <a:headEnd/>
            <a:tailEnd/>
          </a:ln>
        </p:spPr>
        <p:txBody>
          <a:bodyPr wrap="none" anchor="ctr"/>
          <a:lstStyle/>
          <a:p>
            <a:endParaRPr lang="en-US">
              <a:solidFill>
                <a:srgbClr val="000000"/>
              </a:solidFill>
            </a:endParaRPr>
          </a:p>
        </p:txBody>
      </p:sp>
      <p:sp>
        <p:nvSpPr>
          <p:cNvPr id="65585" name="Text Box 902"/>
          <p:cNvSpPr txBox="1">
            <a:spLocks noChangeArrowheads="1"/>
          </p:cNvSpPr>
          <p:nvPr/>
        </p:nvSpPr>
        <p:spPr bwMode="auto">
          <a:xfrm>
            <a:off x="3048000" y="3276600"/>
            <a:ext cx="1179513" cy="276225"/>
          </a:xfrm>
          <a:prstGeom prst="rect">
            <a:avLst/>
          </a:prstGeom>
          <a:solidFill>
            <a:srgbClr val="FF0000"/>
          </a:solidFill>
          <a:ln w="9525">
            <a:noFill/>
            <a:miter lim="800000"/>
            <a:headEnd/>
            <a:tailEnd/>
          </a:ln>
        </p:spPr>
        <p:txBody>
          <a:bodyPr wrap="none">
            <a:spAutoFit/>
          </a:bodyPr>
          <a:lstStyle/>
          <a:p>
            <a:r>
              <a:rPr lang="en-US" sz="1200">
                <a:solidFill>
                  <a:srgbClr val="000000"/>
                </a:solidFill>
                <a:latin typeface="Verdana" pitchFamily="34" charset="0"/>
                <a:cs typeface="Arial" pitchFamily="34" charset="0"/>
              </a:rPr>
              <a:t>10-15 cm???</a:t>
            </a:r>
          </a:p>
        </p:txBody>
      </p:sp>
      <p:sp>
        <p:nvSpPr>
          <p:cNvPr id="65586" name="Text Box 903"/>
          <p:cNvSpPr txBox="1">
            <a:spLocks noChangeArrowheads="1"/>
          </p:cNvSpPr>
          <p:nvPr/>
        </p:nvSpPr>
        <p:spPr bwMode="auto">
          <a:xfrm>
            <a:off x="2286000" y="5562600"/>
            <a:ext cx="4495800" cy="584200"/>
          </a:xfrm>
          <a:prstGeom prst="rect">
            <a:avLst/>
          </a:prstGeom>
          <a:solidFill>
            <a:schemeClr val="bg1"/>
          </a:solidFill>
          <a:ln w="9525">
            <a:noFill/>
            <a:miter lim="800000"/>
            <a:headEnd/>
            <a:tailEnd/>
          </a:ln>
        </p:spPr>
        <p:txBody>
          <a:bodyPr>
            <a:spAutoFit/>
          </a:bodyPr>
          <a:lstStyle/>
          <a:p>
            <a:pPr algn="ctr">
              <a:spcBef>
                <a:spcPct val="50000"/>
              </a:spcBef>
            </a:pPr>
            <a:r>
              <a:rPr lang="en-US" sz="3200">
                <a:solidFill>
                  <a:srgbClr val="C0504D"/>
                </a:solidFill>
                <a:latin typeface="Verdana" pitchFamily="34" charset="0"/>
                <a:cs typeface="Arial" pitchFamily="34" charset="0"/>
              </a:rPr>
              <a:t>GPS Modernization</a:t>
            </a:r>
          </a:p>
        </p:txBody>
      </p:sp>
    </p:spTree>
  </p:cSld>
  <p:clrMapOvr>
    <a:masterClrMapping/>
  </p:clrMapOvr>
  <p:transition spd="med">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Line 7"/>
          <p:cNvSpPr>
            <a:spLocks noChangeShapeType="1"/>
          </p:cNvSpPr>
          <p:nvPr/>
        </p:nvSpPr>
        <p:spPr bwMode="auto">
          <a:xfrm>
            <a:off x="1709738" y="5205413"/>
            <a:ext cx="5910262" cy="0"/>
          </a:xfrm>
          <a:prstGeom prst="line">
            <a:avLst/>
          </a:prstGeom>
          <a:noFill/>
          <a:ln w="28575">
            <a:solidFill>
              <a:schemeClr val="tx2"/>
            </a:solidFill>
            <a:round/>
            <a:headEnd/>
            <a:tailEnd type="triangle" w="med" len="med"/>
          </a:ln>
        </p:spPr>
        <p:txBody>
          <a:bodyPr wrap="none" anchor="ctr"/>
          <a:lstStyle/>
          <a:p>
            <a:endParaRPr lang="en-US"/>
          </a:p>
        </p:txBody>
      </p:sp>
      <p:sp>
        <p:nvSpPr>
          <p:cNvPr id="66563" name="Arc 8"/>
          <p:cNvSpPr>
            <a:spLocks/>
          </p:cNvSpPr>
          <p:nvPr/>
        </p:nvSpPr>
        <p:spPr bwMode="auto">
          <a:xfrm flipH="1">
            <a:off x="-3429000" y="1355725"/>
            <a:ext cx="5403850"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p:spPr>
        <p:txBody>
          <a:bodyPr wrap="none" anchor="ctr"/>
          <a:lstStyle/>
          <a:p>
            <a:endParaRPr lang="en-US"/>
          </a:p>
        </p:txBody>
      </p:sp>
      <p:sp>
        <p:nvSpPr>
          <p:cNvPr id="66564" name="Text Box 2"/>
          <p:cNvSpPr txBox="1">
            <a:spLocks noChangeArrowheads="1"/>
          </p:cNvSpPr>
          <p:nvPr/>
        </p:nvSpPr>
        <p:spPr bwMode="auto">
          <a:xfrm>
            <a:off x="900113" y="379413"/>
            <a:ext cx="7089775" cy="522287"/>
          </a:xfrm>
          <a:prstGeom prst="rect">
            <a:avLst/>
          </a:prstGeom>
          <a:noFill/>
          <a:ln w="19050">
            <a:noFill/>
            <a:miter lim="800000"/>
            <a:headEnd/>
            <a:tailEnd/>
          </a:ln>
        </p:spPr>
        <p:txBody>
          <a:bodyPr wrap="none" anchor="ctr">
            <a:spAutoFit/>
          </a:bodyPr>
          <a:lstStyle/>
          <a:p>
            <a:pPr algn="ctr" eaLnBrk="0" hangingPunct="0"/>
            <a:r>
              <a:rPr lang="en-US" sz="2800" b="1">
                <a:solidFill>
                  <a:srgbClr val="000000"/>
                </a:solidFill>
                <a:latin typeface="Times New Roman" pitchFamily="18" charset="0"/>
                <a:cs typeface="Times New Roman" pitchFamily="18" charset="0"/>
              </a:rPr>
              <a:t>Simplified Concept of  </a:t>
            </a:r>
            <a:r>
              <a:rPr lang="en-US" sz="2800" b="1">
                <a:solidFill>
                  <a:srgbClr val="C0504D"/>
                </a:solidFill>
                <a:latin typeface="Times New Roman" pitchFamily="18" charset="0"/>
                <a:cs typeface="Times New Roman" pitchFamily="18" charset="0"/>
              </a:rPr>
              <a:t>NAD 83 </a:t>
            </a:r>
            <a:r>
              <a:rPr lang="en-US" sz="2800" b="1">
                <a:solidFill>
                  <a:srgbClr val="000000"/>
                </a:solidFill>
                <a:latin typeface="Times New Roman" pitchFamily="18" charset="0"/>
                <a:cs typeface="Times New Roman" pitchFamily="18" charset="0"/>
              </a:rPr>
              <a:t>vs. </a:t>
            </a:r>
            <a:r>
              <a:rPr lang="en-US" sz="2800" b="1">
                <a:solidFill>
                  <a:srgbClr val="1F497D"/>
                </a:solidFill>
                <a:latin typeface="Times New Roman" pitchFamily="18" charset="0"/>
                <a:cs typeface="Times New Roman" pitchFamily="18" charset="0"/>
              </a:rPr>
              <a:t>ITRF2008</a:t>
            </a:r>
            <a:endParaRPr lang="en-US" sz="2800">
              <a:solidFill>
                <a:srgbClr val="1F497D"/>
              </a:solidFill>
              <a:latin typeface="Times New Roman" pitchFamily="18" charset="0"/>
              <a:cs typeface="Times New Roman" pitchFamily="18" charset="0"/>
            </a:endParaRPr>
          </a:p>
        </p:txBody>
      </p:sp>
      <p:sp>
        <p:nvSpPr>
          <p:cNvPr id="66565" name="Line 3"/>
          <p:cNvSpPr>
            <a:spLocks noChangeShapeType="1"/>
          </p:cNvSpPr>
          <p:nvPr/>
        </p:nvSpPr>
        <p:spPr bwMode="auto">
          <a:xfrm flipH="1" flipV="1">
            <a:off x="644525" y="1143000"/>
            <a:ext cx="306388" cy="4638675"/>
          </a:xfrm>
          <a:prstGeom prst="line">
            <a:avLst/>
          </a:prstGeom>
          <a:noFill/>
          <a:ln w="28575">
            <a:solidFill>
              <a:srgbClr val="CC0000"/>
            </a:solidFill>
            <a:round/>
            <a:headEnd/>
            <a:tailEnd type="triangle" w="med" len="med"/>
          </a:ln>
        </p:spPr>
        <p:txBody>
          <a:bodyPr wrap="none" anchor="ctr"/>
          <a:lstStyle/>
          <a:p>
            <a:endParaRPr lang="en-US"/>
          </a:p>
        </p:txBody>
      </p:sp>
      <p:sp>
        <p:nvSpPr>
          <p:cNvPr id="66566" name="Arc 5"/>
          <p:cNvSpPr>
            <a:spLocks/>
          </p:cNvSpPr>
          <p:nvPr/>
        </p:nvSpPr>
        <p:spPr bwMode="auto">
          <a:xfrm>
            <a:off x="950913" y="1644650"/>
            <a:ext cx="5402262"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p:spPr>
        <p:txBody>
          <a:bodyPr wrap="none" anchor="ctr"/>
          <a:lstStyle/>
          <a:p>
            <a:endParaRPr lang="en-US"/>
          </a:p>
        </p:txBody>
      </p:sp>
      <p:sp>
        <p:nvSpPr>
          <p:cNvPr id="66567" name="Line 6"/>
          <p:cNvSpPr>
            <a:spLocks noChangeShapeType="1"/>
          </p:cNvSpPr>
          <p:nvPr/>
        </p:nvSpPr>
        <p:spPr bwMode="auto">
          <a:xfrm flipH="1" flipV="1">
            <a:off x="1963738" y="1066800"/>
            <a:ext cx="1587" cy="4332288"/>
          </a:xfrm>
          <a:prstGeom prst="line">
            <a:avLst/>
          </a:prstGeom>
          <a:noFill/>
          <a:ln w="28575">
            <a:solidFill>
              <a:schemeClr val="tx2"/>
            </a:solidFill>
            <a:round/>
            <a:headEnd/>
            <a:tailEnd type="triangle" w="med" len="med"/>
          </a:ln>
        </p:spPr>
        <p:txBody>
          <a:bodyPr wrap="none" anchor="ctr"/>
          <a:lstStyle/>
          <a:p>
            <a:endParaRPr lang="en-US"/>
          </a:p>
        </p:txBody>
      </p:sp>
      <p:sp>
        <p:nvSpPr>
          <p:cNvPr id="66568" name="Arc 8"/>
          <p:cNvSpPr>
            <a:spLocks/>
          </p:cNvSpPr>
          <p:nvPr/>
        </p:nvSpPr>
        <p:spPr bwMode="auto">
          <a:xfrm>
            <a:off x="1963738" y="1355725"/>
            <a:ext cx="5402262"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p:spPr>
        <p:txBody>
          <a:bodyPr wrap="none" anchor="ctr"/>
          <a:lstStyle/>
          <a:p>
            <a:endParaRPr lang="en-US"/>
          </a:p>
        </p:txBody>
      </p:sp>
      <p:sp>
        <p:nvSpPr>
          <p:cNvPr id="66569" name="Line 10"/>
          <p:cNvSpPr>
            <a:spLocks noChangeShapeType="1"/>
          </p:cNvSpPr>
          <p:nvPr/>
        </p:nvSpPr>
        <p:spPr bwMode="auto">
          <a:xfrm flipV="1">
            <a:off x="5086350" y="1468438"/>
            <a:ext cx="1266825" cy="1522412"/>
          </a:xfrm>
          <a:prstGeom prst="line">
            <a:avLst/>
          </a:prstGeom>
          <a:noFill/>
          <a:ln w="28575">
            <a:solidFill>
              <a:srgbClr val="CC0000"/>
            </a:solidFill>
            <a:round/>
            <a:headEnd/>
            <a:tailEnd type="triangle" w="med" len="med"/>
          </a:ln>
        </p:spPr>
        <p:txBody>
          <a:bodyPr wrap="none" anchor="ctr"/>
          <a:lstStyle/>
          <a:p>
            <a:endParaRPr lang="en-US"/>
          </a:p>
        </p:txBody>
      </p:sp>
      <p:sp>
        <p:nvSpPr>
          <p:cNvPr id="66570" name="Line 11"/>
          <p:cNvSpPr>
            <a:spLocks noChangeShapeType="1"/>
          </p:cNvSpPr>
          <p:nvPr/>
        </p:nvSpPr>
        <p:spPr bwMode="auto">
          <a:xfrm flipV="1">
            <a:off x="5734050" y="1487488"/>
            <a:ext cx="590550" cy="950912"/>
          </a:xfrm>
          <a:prstGeom prst="line">
            <a:avLst/>
          </a:prstGeom>
          <a:noFill/>
          <a:ln w="28575">
            <a:solidFill>
              <a:schemeClr val="tx2"/>
            </a:solidFill>
            <a:round/>
            <a:headEnd/>
            <a:tailEnd/>
          </a:ln>
        </p:spPr>
        <p:txBody>
          <a:bodyPr wrap="none" anchor="ctr"/>
          <a:lstStyle/>
          <a:p>
            <a:endParaRPr lang="en-US"/>
          </a:p>
        </p:txBody>
      </p:sp>
      <p:sp>
        <p:nvSpPr>
          <p:cNvPr id="66571" name="Freeform 12"/>
          <p:cNvSpPr>
            <a:spLocks/>
          </p:cNvSpPr>
          <p:nvPr/>
        </p:nvSpPr>
        <p:spPr bwMode="auto">
          <a:xfrm>
            <a:off x="5197475" y="2859088"/>
            <a:ext cx="122238"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66572" name="Freeform 13"/>
          <p:cNvSpPr>
            <a:spLocks/>
          </p:cNvSpPr>
          <p:nvPr/>
        </p:nvSpPr>
        <p:spPr bwMode="auto">
          <a:xfrm>
            <a:off x="5830888"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tx2"/>
            </a:solidFill>
            <a:prstDash val="solid"/>
            <a:round/>
            <a:headEnd type="none" w="med" len="med"/>
            <a:tailEnd type="none" w="med" len="med"/>
          </a:ln>
        </p:spPr>
        <p:txBody>
          <a:bodyPr wrap="none" anchor="ctr"/>
          <a:lstStyle/>
          <a:p>
            <a:endParaRPr lang="en-US"/>
          </a:p>
        </p:txBody>
      </p:sp>
      <p:sp>
        <p:nvSpPr>
          <p:cNvPr id="66573" name="Freeform 14"/>
          <p:cNvSpPr>
            <a:spLocks/>
          </p:cNvSpPr>
          <p:nvPr/>
        </p:nvSpPr>
        <p:spPr bwMode="auto">
          <a:xfrm>
            <a:off x="5092700"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p:spPr>
        <p:txBody>
          <a:bodyPr wrap="none" anchor="ctr"/>
          <a:lstStyle/>
          <a:p>
            <a:endParaRPr lang="en-US"/>
          </a:p>
        </p:txBody>
      </p:sp>
      <p:sp>
        <p:nvSpPr>
          <p:cNvPr id="66574" name="Oval 15"/>
          <p:cNvSpPr>
            <a:spLocks noChangeArrowheads="1"/>
          </p:cNvSpPr>
          <p:nvPr/>
        </p:nvSpPr>
        <p:spPr bwMode="auto">
          <a:xfrm>
            <a:off x="6324600" y="1387475"/>
            <a:ext cx="84138" cy="112713"/>
          </a:xfrm>
          <a:prstGeom prst="ellipse">
            <a:avLst/>
          </a:prstGeom>
          <a:solidFill>
            <a:schemeClr val="tx1"/>
          </a:solidFill>
          <a:ln w="19050">
            <a:solidFill>
              <a:srgbClr val="CC0000"/>
            </a:solidFill>
            <a:round/>
            <a:headEnd/>
            <a:tailEnd/>
          </a:ln>
        </p:spPr>
        <p:txBody>
          <a:bodyPr wrap="none" anchor="ctr"/>
          <a:lstStyle/>
          <a:p>
            <a:pPr algn="ctr" eaLnBrk="0" hangingPunct="0"/>
            <a:endParaRPr lang="en-US">
              <a:solidFill>
                <a:srgbClr val="000000"/>
              </a:solidFill>
            </a:endParaRPr>
          </a:p>
        </p:txBody>
      </p:sp>
      <p:sp>
        <p:nvSpPr>
          <p:cNvPr id="66575" name="Text Box 17"/>
          <p:cNvSpPr txBox="1">
            <a:spLocks noChangeArrowheads="1"/>
          </p:cNvSpPr>
          <p:nvPr/>
        </p:nvSpPr>
        <p:spPr bwMode="auto">
          <a:xfrm>
            <a:off x="1333500" y="5599113"/>
            <a:ext cx="876300" cy="336550"/>
          </a:xfrm>
          <a:prstGeom prst="rect">
            <a:avLst/>
          </a:prstGeom>
          <a:noFill/>
          <a:ln w="19050">
            <a:noFill/>
            <a:miter lim="800000"/>
            <a:headEnd/>
            <a:tailEnd/>
          </a:ln>
        </p:spPr>
        <p:txBody>
          <a:bodyPr wrap="none" anchor="ctr">
            <a:spAutoFit/>
          </a:bodyPr>
          <a:lstStyle/>
          <a:p>
            <a:pPr algn="ctr" eaLnBrk="0" hangingPunct="0"/>
            <a:r>
              <a:rPr lang="en-US" sz="1600" b="1">
                <a:solidFill>
                  <a:srgbClr val="C0504D"/>
                </a:solidFill>
                <a:latin typeface="Times New Roman" pitchFamily="18" charset="0"/>
                <a:cs typeface="Times New Roman" pitchFamily="18" charset="0"/>
              </a:rPr>
              <a:t>NAD 83</a:t>
            </a:r>
          </a:p>
        </p:txBody>
      </p:sp>
      <p:sp>
        <p:nvSpPr>
          <p:cNvPr id="66576" name="Text Box 18"/>
          <p:cNvSpPr txBox="1">
            <a:spLocks noChangeArrowheads="1"/>
          </p:cNvSpPr>
          <p:nvPr/>
        </p:nvSpPr>
        <p:spPr bwMode="auto">
          <a:xfrm>
            <a:off x="1355725" y="5807075"/>
            <a:ext cx="762000" cy="336550"/>
          </a:xfrm>
          <a:prstGeom prst="rect">
            <a:avLst/>
          </a:prstGeom>
          <a:noFill/>
          <a:ln w="19050">
            <a:noFill/>
            <a:miter lim="800000"/>
            <a:headEnd/>
            <a:tailEnd/>
          </a:ln>
        </p:spPr>
        <p:txBody>
          <a:bodyPr wrap="none" anchor="ctr">
            <a:spAutoFit/>
          </a:bodyPr>
          <a:lstStyle/>
          <a:p>
            <a:pPr algn="ctr" eaLnBrk="0" hangingPunct="0"/>
            <a:r>
              <a:rPr lang="en-US" sz="1600" b="1">
                <a:solidFill>
                  <a:srgbClr val="C0504D"/>
                </a:solidFill>
                <a:latin typeface="Times New Roman" pitchFamily="18" charset="0"/>
                <a:cs typeface="Times New Roman" pitchFamily="18" charset="0"/>
              </a:rPr>
              <a:t>Origin</a:t>
            </a:r>
          </a:p>
        </p:txBody>
      </p:sp>
      <p:sp>
        <p:nvSpPr>
          <p:cNvPr id="66577" name="Text Box 19"/>
          <p:cNvSpPr txBox="1">
            <a:spLocks noChangeArrowheads="1"/>
          </p:cNvSpPr>
          <p:nvPr/>
        </p:nvSpPr>
        <p:spPr bwMode="auto">
          <a:xfrm>
            <a:off x="2211388" y="4521200"/>
            <a:ext cx="1084262" cy="339725"/>
          </a:xfrm>
          <a:prstGeom prst="rect">
            <a:avLst/>
          </a:prstGeom>
          <a:noFill/>
          <a:ln w="19050">
            <a:noFill/>
            <a:miter lim="800000"/>
            <a:headEnd/>
            <a:tailEnd/>
          </a:ln>
        </p:spPr>
        <p:txBody>
          <a:bodyPr wrap="none" anchor="ctr">
            <a:spAutoFit/>
          </a:bodyPr>
          <a:lstStyle/>
          <a:p>
            <a:pPr algn="ctr" eaLnBrk="0" hangingPunct="0"/>
            <a:r>
              <a:rPr lang="en-US" sz="1600" b="1">
                <a:solidFill>
                  <a:srgbClr val="1F497D"/>
                </a:solidFill>
                <a:latin typeface="Times New Roman" pitchFamily="18" charset="0"/>
                <a:cs typeface="Times New Roman" pitchFamily="18" charset="0"/>
              </a:rPr>
              <a:t>ITRF2008</a:t>
            </a:r>
          </a:p>
        </p:txBody>
      </p:sp>
      <p:sp>
        <p:nvSpPr>
          <p:cNvPr id="66578" name="Text Box 20"/>
          <p:cNvSpPr txBox="1">
            <a:spLocks noChangeArrowheads="1"/>
          </p:cNvSpPr>
          <p:nvPr/>
        </p:nvSpPr>
        <p:spPr bwMode="auto">
          <a:xfrm>
            <a:off x="2286000" y="4725988"/>
            <a:ext cx="762000" cy="336550"/>
          </a:xfrm>
          <a:prstGeom prst="rect">
            <a:avLst/>
          </a:prstGeom>
          <a:noFill/>
          <a:ln w="19050">
            <a:noFill/>
            <a:miter lim="800000"/>
            <a:headEnd/>
            <a:tailEnd/>
          </a:ln>
        </p:spPr>
        <p:txBody>
          <a:bodyPr wrap="none" anchor="ctr">
            <a:spAutoFit/>
          </a:bodyPr>
          <a:lstStyle/>
          <a:p>
            <a:pPr algn="ctr" eaLnBrk="0" hangingPunct="0"/>
            <a:r>
              <a:rPr lang="en-US" sz="1600" b="1">
                <a:solidFill>
                  <a:srgbClr val="1F497D"/>
                </a:solidFill>
                <a:latin typeface="Times New Roman" pitchFamily="18" charset="0"/>
                <a:cs typeface="Times New Roman" pitchFamily="18" charset="0"/>
              </a:rPr>
              <a:t>Origin</a:t>
            </a:r>
          </a:p>
        </p:txBody>
      </p:sp>
      <p:sp>
        <p:nvSpPr>
          <p:cNvPr id="66579" name="Line 21"/>
          <p:cNvSpPr>
            <a:spLocks noChangeShapeType="1"/>
          </p:cNvSpPr>
          <p:nvPr/>
        </p:nvSpPr>
        <p:spPr bwMode="auto">
          <a:xfrm flipH="1" flipV="1">
            <a:off x="1006475" y="5546725"/>
            <a:ext cx="379413" cy="320675"/>
          </a:xfrm>
          <a:prstGeom prst="line">
            <a:avLst/>
          </a:prstGeom>
          <a:noFill/>
          <a:ln w="19050">
            <a:solidFill>
              <a:srgbClr val="CC0000"/>
            </a:solidFill>
            <a:round/>
            <a:headEnd/>
            <a:tailEnd type="triangle" w="med" len="med"/>
          </a:ln>
        </p:spPr>
        <p:txBody>
          <a:bodyPr wrap="none" anchor="ctr"/>
          <a:lstStyle/>
          <a:p>
            <a:endParaRPr lang="en-US"/>
          </a:p>
        </p:txBody>
      </p:sp>
      <p:sp>
        <p:nvSpPr>
          <p:cNvPr id="66580" name="Line 22"/>
          <p:cNvSpPr>
            <a:spLocks noChangeShapeType="1"/>
          </p:cNvSpPr>
          <p:nvPr/>
        </p:nvSpPr>
        <p:spPr bwMode="auto">
          <a:xfrm flipH="1">
            <a:off x="2005013" y="4803775"/>
            <a:ext cx="352425" cy="352425"/>
          </a:xfrm>
          <a:prstGeom prst="line">
            <a:avLst/>
          </a:prstGeom>
          <a:noFill/>
          <a:ln w="19050">
            <a:solidFill>
              <a:schemeClr val="tx2"/>
            </a:solidFill>
            <a:round/>
            <a:headEnd/>
            <a:tailEnd type="triangle" w="med" len="med"/>
          </a:ln>
        </p:spPr>
        <p:txBody>
          <a:bodyPr wrap="none" anchor="ctr"/>
          <a:lstStyle/>
          <a:p>
            <a:endParaRPr lang="en-US"/>
          </a:p>
        </p:txBody>
      </p:sp>
      <p:sp>
        <p:nvSpPr>
          <p:cNvPr id="66581" name="Text Box 23"/>
          <p:cNvSpPr txBox="1">
            <a:spLocks noChangeArrowheads="1"/>
          </p:cNvSpPr>
          <p:nvPr/>
        </p:nvSpPr>
        <p:spPr bwMode="auto">
          <a:xfrm>
            <a:off x="7161213" y="1925638"/>
            <a:ext cx="839787" cy="336550"/>
          </a:xfrm>
          <a:prstGeom prst="rect">
            <a:avLst/>
          </a:prstGeom>
          <a:noFill/>
          <a:ln w="19050">
            <a:noFill/>
            <a:miter lim="800000"/>
            <a:headEnd/>
            <a:tailEnd/>
          </a:ln>
        </p:spPr>
        <p:txBody>
          <a:bodyPr wrap="none" anchor="ctr">
            <a:spAutoFit/>
          </a:bodyPr>
          <a:lstStyle/>
          <a:p>
            <a:pPr algn="ctr" eaLnBrk="0" hangingPunct="0"/>
            <a:r>
              <a:rPr lang="en-US" sz="1600" b="1">
                <a:solidFill>
                  <a:srgbClr val="000000"/>
                </a:solidFill>
                <a:latin typeface="Times New Roman" pitchFamily="18" charset="0"/>
                <a:cs typeface="Times New Roman" pitchFamily="18" charset="0"/>
              </a:rPr>
              <a:t>Earth’s</a:t>
            </a:r>
          </a:p>
        </p:txBody>
      </p:sp>
      <p:sp>
        <p:nvSpPr>
          <p:cNvPr id="66582" name="Text Box 24"/>
          <p:cNvSpPr txBox="1">
            <a:spLocks noChangeArrowheads="1"/>
          </p:cNvSpPr>
          <p:nvPr/>
        </p:nvSpPr>
        <p:spPr bwMode="auto">
          <a:xfrm>
            <a:off x="7113588" y="2212975"/>
            <a:ext cx="850900" cy="336550"/>
          </a:xfrm>
          <a:prstGeom prst="rect">
            <a:avLst/>
          </a:prstGeom>
          <a:noFill/>
          <a:ln w="19050">
            <a:noFill/>
            <a:miter lim="800000"/>
            <a:headEnd/>
            <a:tailEnd/>
          </a:ln>
        </p:spPr>
        <p:txBody>
          <a:bodyPr wrap="none" anchor="ctr">
            <a:spAutoFit/>
          </a:bodyPr>
          <a:lstStyle/>
          <a:p>
            <a:pPr algn="ctr" eaLnBrk="0" hangingPunct="0"/>
            <a:r>
              <a:rPr lang="en-US" sz="1600" b="1">
                <a:solidFill>
                  <a:srgbClr val="000000"/>
                </a:solidFill>
                <a:latin typeface="Times New Roman" pitchFamily="18" charset="0"/>
                <a:cs typeface="Times New Roman" pitchFamily="18" charset="0"/>
              </a:rPr>
              <a:t>Surface</a:t>
            </a:r>
          </a:p>
        </p:txBody>
      </p:sp>
      <p:sp>
        <p:nvSpPr>
          <p:cNvPr id="66583" name="Text Box 25"/>
          <p:cNvSpPr txBox="1">
            <a:spLocks noChangeArrowheads="1"/>
          </p:cNvSpPr>
          <p:nvPr/>
        </p:nvSpPr>
        <p:spPr bwMode="auto">
          <a:xfrm>
            <a:off x="5370513" y="1809750"/>
            <a:ext cx="496887" cy="400050"/>
          </a:xfrm>
          <a:prstGeom prst="rect">
            <a:avLst/>
          </a:prstGeom>
          <a:noFill/>
          <a:ln w="19050">
            <a:noFill/>
            <a:miter lim="800000"/>
            <a:headEnd/>
            <a:tailEnd/>
          </a:ln>
        </p:spPr>
        <p:txBody>
          <a:bodyPr wrap="none" anchor="ctr">
            <a:spAutoFit/>
          </a:bodyPr>
          <a:lstStyle/>
          <a:p>
            <a:pPr algn="ctr" eaLnBrk="0" hangingPunct="0"/>
            <a:r>
              <a:rPr lang="en-US" sz="2000" b="1">
                <a:solidFill>
                  <a:srgbClr val="C0504D"/>
                </a:solidFill>
                <a:latin typeface="Times New Roman" pitchFamily="18" charset="0"/>
                <a:cs typeface="Times New Roman" pitchFamily="18" charset="0"/>
              </a:rPr>
              <a:t>h</a:t>
            </a:r>
            <a:r>
              <a:rPr lang="en-US" sz="2000" b="1" baseline="-25000">
                <a:solidFill>
                  <a:srgbClr val="C0504D"/>
                </a:solidFill>
                <a:latin typeface="Times New Roman" pitchFamily="18" charset="0"/>
                <a:cs typeface="Times New Roman" pitchFamily="18" charset="0"/>
              </a:rPr>
              <a:t>83</a:t>
            </a:r>
            <a:endParaRPr lang="en-US" sz="2000" b="1">
              <a:solidFill>
                <a:srgbClr val="C0504D"/>
              </a:solidFill>
              <a:latin typeface="Times New Roman" pitchFamily="18" charset="0"/>
              <a:cs typeface="Times New Roman" pitchFamily="18" charset="0"/>
            </a:endParaRPr>
          </a:p>
        </p:txBody>
      </p:sp>
      <p:sp>
        <p:nvSpPr>
          <p:cNvPr id="66584" name="Text Box 26"/>
          <p:cNvSpPr txBox="1">
            <a:spLocks noChangeArrowheads="1"/>
          </p:cNvSpPr>
          <p:nvPr/>
        </p:nvSpPr>
        <p:spPr bwMode="auto">
          <a:xfrm>
            <a:off x="6056313" y="1752600"/>
            <a:ext cx="496887" cy="400050"/>
          </a:xfrm>
          <a:prstGeom prst="rect">
            <a:avLst/>
          </a:prstGeom>
          <a:noFill/>
          <a:ln w="19050">
            <a:noFill/>
            <a:miter lim="800000"/>
            <a:headEnd/>
            <a:tailEnd/>
          </a:ln>
        </p:spPr>
        <p:txBody>
          <a:bodyPr wrap="none" anchor="ctr">
            <a:spAutoFit/>
          </a:bodyPr>
          <a:lstStyle/>
          <a:p>
            <a:pPr algn="ctr" eaLnBrk="0" hangingPunct="0"/>
            <a:r>
              <a:rPr lang="en-US" sz="2000" b="1">
                <a:solidFill>
                  <a:srgbClr val="1F497D"/>
                </a:solidFill>
                <a:latin typeface="Times New Roman" pitchFamily="18" charset="0"/>
                <a:cs typeface="Times New Roman" pitchFamily="18" charset="0"/>
              </a:rPr>
              <a:t>h</a:t>
            </a:r>
            <a:r>
              <a:rPr lang="en-US" sz="2000" b="1" baseline="-25000">
                <a:solidFill>
                  <a:srgbClr val="1F497D"/>
                </a:solidFill>
                <a:latin typeface="Times New Roman" pitchFamily="18" charset="0"/>
                <a:cs typeface="Times New Roman" pitchFamily="18" charset="0"/>
              </a:rPr>
              <a:t>08</a:t>
            </a:r>
            <a:endParaRPr lang="en-US" sz="2000" b="1">
              <a:solidFill>
                <a:srgbClr val="1F497D"/>
              </a:solidFill>
              <a:latin typeface="Times New Roman" pitchFamily="18" charset="0"/>
              <a:cs typeface="Times New Roman" pitchFamily="18" charset="0"/>
            </a:endParaRPr>
          </a:p>
        </p:txBody>
      </p:sp>
      <p:sp>
        <p:nvSpPr>
          <p:cNvPr id="66585" name="Arc 5"/>
          <p:cNvSpPr>
            <a:spLocks/>
          </p:cNvSpPr>
          <p:nvPr/>
        </p:nvSpPr>
        <p:spPr bwMode="auto">
          <a:xfrm flipV="1">
            <a:off x="952500" y="5486400"/>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p:spPr>
        <p:txBody>
          <a:bodyPr wrap="none" anchor="ctr"/>
          <a:lstStyle/>
          <a:p>
            <a:endParaRPr lang="en-US"/>
          </a:p>
        </p:txBody>
      </p:sp>
      <p:sp>
        <p:nvSpPr>
          <p:cNvPr id="66586" name="Arc 5"/>
          <p:cNvSpPr>
            <a:spLocks/>
          </p:cNvSpPr>
          <p:nvPr/>
        </p:nvSpPr>
        <p:spPr bwMode="auto">
          <a:xfrm flipH="1">
            <a:off x="-4999038" y="1646238"/>
            <a:ext cx="5945188"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p:spPr>
        <p:txBody>
          <a:bodyPr wrap="none" anchor="ctr"/>
          <a:lstStyle/>
          <a:p>
            <a:endParaRPr lang="en-US"/>
          </a:p>
        </p:txBody>
      </p:sp>
      <p:sp>
        <p:nvSpPr>
          <p:cNvPr id="66587" name="Arc 8"/>
          <p:cNvSpPr>
            <a:spLocks/>
          </p:cNvSpPr>
          <p:nvPr/>
        </p:nvSpPr>
        <p:spPr bwMode="auto">
          <a:xfrm flipV="1">
            <a:off x="1965325" y="519747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p:spPr>
        <p:txBody>
          <a:bodyPr wrap="none" anchor="ctr"/>
          <a:lstStyle/>
          <a:p>
            <a:endParaRPr lang="en-US"/>
          </a:p>
        </p:txBody>
      </p:sp>
      <p:cxnSp>
        <p:nvCxnSpPr>
          <p:cNvPr id="34" name="AutoShape 9"/>
          <p:cNvCxnSpPr>
            <a:cxnSpLocks noChangeShapeType="1"/>
          </p:cNvCxnSpPr>
          <p:nvPr/>
        </p:nvCxnSpPr>
        <p:spPr bwMode="auto">
          <a:xfrm flipV="1">
            <a:off x="952500" y="5203825"/>
            <a:ext cx="1012825" cy="287338"/>
          </a:xfrm>
          <a:prstGeom prst="straightConnector1">
            <a:avLst/>
          </a:prstGeom>
          <a:noFill/>
          <a:ln w="38100">
            <a:solidFill>
              <a:schemeClr val="accent6">
                <a:lumMod val="50000"/>
              </a:schemeClr>
            </a:solidFill>
            <a:prstDash val="sysDot"/>
            <a:round/>
            <a:headEnd type="triangle" w="med" len="med"/>
            <a:tailEnd type="triangle" w="med" len="med"/>
          </a:ln>
        </p:spPr>
      </p:cxnSp>
      <p:sp>
        <p:nvSpPr>
          <p:cNvPr id="66589" name="Text Box 16"/>
          <p:cNvSpPr txBox="1">
            <a:spLocks noChangeArrowheads="1"/>
          </p:cNvSpPr>
          <p:nvPr/>
        </p:nvSpPr>
        <p:spPr bwMode="auto">
          <a:xfrm rot="-998473">
            <a:off x="922338" y="5008563"/>
            <a:ext cx="965200" cy="304800"/>
          </a:xfrm>
          <a:prstGeom prst="rect">
            <a:avLst/>
          </a:prstGeom>
          <a:noFill/>
          <a:ln w="19050">
            <a:noFill/>
            <a:miter lim="800000"/>
            <a:headEnd/>
            <a:tailEnd/>
          </a:ln>
        </p:spPr>
        <p:txBody>
          <a:bodyPr wrap="none" anchor="ctr">
            <a:spAutoFit/>
          </a:bodyPr>
          <a:lstStyle/>
          <a:p>
            <a:r>
              <a:rPr lang="en-US" sz="1400">
                <a:solidFill>
                  <a:srgbClr val="984807"/>
                </a:solidFill>
                <a:latin typeface="Times New Roman" pitchFamily="18" charset="0"/>
                <a:cs typeface="Times New Roman" pitchFamily="18" charset="0"/>
              </a:rPr>
              <a:t>2.2 meters</a:t>
            </a:r>
          </a:p>
        </p:txBody>
      </p:sp>
      <p:sp>
        <p:nvSpPr>
          <p:cNvPr id="66590" name="Line 4"/>
          <p:cNvSpPr>
            <a:spLocks noChangeShapeType="1"/>
          </p:cNvSpPr>
          <p:nvPr/>
        </p:nvSpPr>
        <p:spPr bwMode="auto">
          <a:xfrm>
            <a:off x="644525" y="5500688"/>
            <a:ext cx="5908675" cy="280987"/>
          </a:xfrm>
          <a:prstGeom prst="line">
            <a:avLst/>
          </a:prstGeom>
          <a:noFill/>
          <a:ln w="28575">
            <a:solidFill>
              <a:srgbClr val="CC0000"/>
            </a:solidFill>
            <a:round/>
            <a:headEnd/>
            <a:tailEnd type="triangle" w="med" len="me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0" y="281753"/>
          <a:ext cx="8908206" cy="6294493"/>
        </p:xfrm>
        <a:graphic>
          <a:graphicData uri="http://schemas.openxmlformats.org/drawingml/2006/chart">
            <c:chart xmlns:c="http://schemas.openxmlformats.org/drawingml/2006/chart" xmlns:r="http://schemas.openxmlformats.org/officeDocument/2006/relationships" r:id="rId2"/>
          </a:graphicData>
        </a:graphic>
      </p:graphicFrame>
      <p:sp>
        <p:nvSpPr>
          <p:cNvPr id="67587" name="Title 1"/>
          <p:cNvSpPr>
            <a:spLocks noGrp="1"/>
          </p:cNvSpPr>
          <p:nvPr>
            <p:ph type="title"/>
          </p:nvPr>
        </p:nvSpPr>
        <p:spPr>
          <a:xfrm>
            <a:off x="914400" y="152400"/>
            <a:ext cx="7772400" cy="1143000"/>
          </a:xfrm>
          <a:solidFill>
            <a:schemeClr val="bg1">
              <a:alpha val="87842"/>
            </a:schemeClr>
          </a:solidFill>
        </p:spPr>
        <p:txBody>
          <a:bodyPr/>
          <a:lstStyle/>
          <a:p>
            <a:pPr eaLnBrk="1" hangingPunct="1"/>
            <a:r>
              <a:rPr lang="en-US" smtClean="0">
                <a:ea typeface="ＭＳ Ｐゴシック" pitchFamily="34" charset="-128"/>
              </a:rPr>
              <a:t>Earth-centered datums are stable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 "/>
          <p:cNvPicPr>
            <a:picLocks noChangeAspect="1" noChangeArrowheads="1"/>
          </p:cNvPicPr>
          <p:nvPr/>
        </p:nvPicPr>
        <p:blipFill>
          <a:blip r:embed="rId2"/>
          <a:srcRect/>
          <a:stretch>
            <a:fillRect/>
          </a:stretch>
        </p:blipFill>
        <p:spPr bwMode="auto">
          <a:xfrm>
            <a:off x="5257800" y="1511300"/>
            <a:ext cx="1752600" cy="4356100"/>
          </a:xfrm>
          <a:prstGeom prst="rect">
            <a:avLst/>
          </a:prstGeom>
          <a:noFill/>
          <a:ln w="9525">
            <a:noFill/>
            <a:miter lim="800000"/>
            <a:headEnd/>
            <a:tailEnd/>
          </a:ln>
        </p:spPr>
      </p:pic>
      <p:graphicFrame>
        <p:nvGraphicFramePr>
          <p:cNvPr id="6" name="Chart 5"/>
          <p:cNvGraphicFramePr>
            <a:graphicFrameLocks noGrp="1"/>
          </p:cNvGraphicFramePr>
          <p:nvPr/>
        </p:nvGraphicFramePr>
        <p:xfrm>
          <a:off x="235793" y="281753"/>
          <a:ext cx="8672413" cy="6294493"/>
        </p:xfrm>
        <a:graphic>
          <a:graphicData uri="http://schemas.openxmlformats.org/drawingml/2006/chart">
            <c:chart xmlns:c="http://schemas.openxmlformats.org/drawingml/2006/chart" xmlns:r="http://schemas.openxmlformats.org/officeDocument/2006/relationships" r:id="rId3"/>
          </a:graphicData>
        </a:graphic>
      </p:graphicFrame>
      <p:sp>
        <p:nvSpPr>
          <p:cNvPr id="68612" name="Title 1"/>
          <p:cNvSpPr txBox="1">
            <a:spLocks/>
          </p:cNvSpPr>
          <p:nvPr/>
        </p:nvSpPr>
        <p:spPr bwMode="auto">
          <a:xfrm>
            <a:off x="914400" y="152400"/>
            <a:ext cx="7772400" cy="838200"/>
          </a:xfrm>
          <a:prstGeom prst="rect">
            <a:avLst/>
          </a:prstGeom>
          <a:solidFill>
            <a:schemeClr val="bg1">
              <a:alpha val="87842"/>
            </a:schemeClr>
          </a:solidFill>
          <a:ln w="9525">
            <a:noFill/>
            <a:miter lim="800000"/>
            <a:headEnd/>
            <a:tailEnd/>
          </a:ln>
        </p:spPr>
        <p:txBody>
          <a:bodyPr anchor="ctr"/>
          <a:lstStyle/>
          <a:p>
            <a:pPr algn="ctr"/>
            <a:r>
              <a:rPr lang="en-US" sz="4000">
                <a:solidFill>
                  <a:srgbClr val="000000"/>
                </a:solidFill>
              </a:rPr>
              <a:t>NAD 83 is approx. earth-centered</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888" y="1404938"/>
            <a:ext cx="8572500" cy="5345112"/>
          </a:xfrm>
        </p:spPr>
        <p:txBody>
          <a:bodyPr>
            <a:normAutofit fontScale="85000" lnSpcReduction="10000"/>
          </a:bodyPr>
          <a:lstStyle/>
          <a:p>
            <a:pPr eaLnBrk="1" hangingPunct="1">
              <a:lnSpc>
                <a:spcPct val="105000"/>
              </a:lnSpc>
              <a:buFont typeface="Arial" charset="0"/>
              <a:buChar char="•"/>
              <a:defRPr/>
            </a:pPr>
            <a:r>
              <a:rPr lang="en-US" dirty="0" smtClean="0">
                <a:sym typeface="Wingdings" pitchFamily="2" charset="2"/>
              </a:rPr>
              <a:t>Planned implementation of new datums in 2022</a:t>
            </a:r>
          </a:p>
          <a:p>
            <a:pPr lvl="1" eaLnBrk="1" hangingPunct="1">
              <a:lnSpc>
                <a:spcPct val="105000"/>
              </a:lnSpc>
              <a:buFont typeface="Arial" charset="0"/>
              <a:buChar char="–"/>
              <a:defRPr/>
            </a:pPr>
            <a:r>
              <a:rPr lang="en-US" dirty="0" smtClean="0">
                <a:sym typeface="Wingdings" pitchFamily="2" charset="2"/>
              </a:rPr>
              <a:t>Geometric datum:  Aligned with ITRF</a:t>
            </a:r>
          </a:p>
          <a:p>
            <a:pPr lvl="1" eaLnBrk="1" hangingPunct="1">
              <a:lnSpc>
                <a:spcPct val="105000"/>
              </a:lnSpc>
              <a:buFont typeface="Arial" charset="0"/>
              <a:buChar char="–"/>
              <a:defRPr/>
            </a:pPr>
            <a:r>
              <a:rPr lang="en-US" dirty="0" smtClean="0">
                <a:sym typeface="Wingdings" pitchFamily="2" charset="2"/>
              </a:rPr>
              <a:t>Vertical datum:  Based on gravimetric geoid</a:t>
            </a:r>
          </a:p>
          <a:p>
            <a:pPr eaLnBrk="1" hangingPunct="1">
              <a:lnSpc>
                <a:spcPct val="105000"/>
              </a:lnSpc>
              <a:buFont typeface="Arial" charset="0"/>
              <a:buChar char="•"/>
              <a:defRPr/>
            </a:pPr>
            <a:r>
              <a:rPr lang="en-US" dirty="0" smtClean="0">
                <a:sym typeface="Wingdings" pitchFamily="2" charset="2"/>
              </a:rPr>
              <a:t>How much will NSRS coordinates change?</a:t>
            </a:r>
          </a:p>
          <a:p>
            <a:pPr lvl="1" eaLnBrk="1" hangingPunct="1">
              <a:lnSpc>
                <a:spcPct val="105000"/>
              </a:lnSpc>
              <a:buFont typeface="Arial" charset="0"/>
              <a:buChar char="–"/>
              <a:defRPr/>
            </a:pPr>
            <a:r>
              <a:rPr lang="en-US" dirty="0" smtClean="0">
                <a:sym typeface="Wingdings" pitchFamily="2" charset="2"/>
              </a:rPr>
              <a:t>North America plate (CONUS and AK):  Approx 0.8 to 1.6 m</a:t>
            </a:r>
          </a:p>
          <a:p>
            <a:pPr lvl="1" eaLnBrk="1" hangingPunct="1">
              <a:lnSpc>
                <a:spcPct val="105000"/>
              </a:lnSpc>
              <a:buFont typeface="Arial" charset="0"/>
              <a:buChar char="–"/>
              <a:defRPr/>
            </a:pPr>
            <a:r>
              <a:rPr lang="en-US" dirty="0" smtClean="0">
                <a:sym typeface="Wingdings" pitchFamily="2" charset="2"/>
              </a:rPr>
              <a:t>Caribbean plate: Approx 0.4 to 0.6 m</a:t>
            </a:r>
          </a:p>
          <a:p>
            <a:pPr lvl="1" eaLnBrk="1" hangingPunct="1">
              <a:lnSpc>
                <a:spcPct val="105000"/>
              </a:lnSpc>
              <a:buFont typeface="Arial" charset="0"/>
              <a:buChar char="–"/>
              <a:defRPr/>
            </a:pPr>
            <a:r>
              <a:rPr lang="en-US" dirty="0" smtClean="0">
                <a:sym typeface="Wingdings" pitchFamily="2" charset="2"/>
              </a:rPr>
              <a:t>Pacific plate: Approx 3.4 (Midway) to 4.3 m (American Samoa)</a:t>
            </a:r>
          </a:p>
          <a:p>
            <a:pPr lvl="1" eaLnBrk="1" hangingPunct="1">
              <a:lnSpc>
                <a:spcPct val="105000"/>
              </a:lnSpc>
              <a:buFont typeface="Arial" charset="0"/>
              <a:buChar char="–"/>
              <a:defRPr/>
            </a:pPr>
            <a:r>
              <a:rPr lang="en-US" dirty="0" smtClean="0">
                <a:sym typeface="Wingdings" pitchFamily="2" charset="2"/>
              </a:rPr>
              <a:t>Mariana plate: Approx 1.1 to 1.4 m</a:t>
            </a:r>
          </a:p>
          <a:p>
            <a:pPr eaLnBrk="1" hangingPunct="1">
              <a:lnSpc>
                <a:spcPct val="105000"/>
              </a:lnSpc>
              <a:buFont typeface="Arial" charset="0"/>
              <a:buChar char="•"/>
              <a:defRPr/>
            </a:pPr>
            <a:r>
              <a:rPr lang="en-US" dirty="0" smtClean="0">
                <a:sym typeface="Wingdings" pitchFamily="2" charset="2"/>
              </a:rPr>
              <a:t>How much will NSRS ellipsoid height change?</a:t>
            </a:r>
          </a:p>
          <a:p>
            <a:pPr lvl="1" eaLnBrk="1" hangingPunct="1">
              <a:lnSpc>
                <a:spcPct val="105000"/>
              </a:lnSpc>
              <a:buFont typeface="Arial" charset="0"/>
              <a:buChar char="–"/>
              <a:defRPr/>
            </a:pPr>
            <a:r>
              <a:rPr lang="en-US" dirty="0" smtClean="0">
                <a:sym typeface="Wingdings" pitchFamily="2" charset="2"/>
              </a:rPr>
              <a:t>Approx -1.9 m (Puerto Rico) to +2.0 m (Guam)</a:t>
            </a:r>
          </a:p>
          <a:p>
            <a:pPr eaLnBrk="1" hangingPunct="1">
              <a:lnSpc>
                <a:spcPct val="105000"/>
              </a:lnSpc>
              <a:buFont typeface="Arial" charset="0"/>
              <a:buChar char="•"/>
              <a:defRPr/>
            </a:pPr>
            <a:r>
              <a:rPr lang="en-US" dirty="0" smtClean="0">
                <a:sym typeface="Wingdings" pitchFamily="2" charset="2"/>
              </a:rPr>
              <a:t>How much will NSRS CONUS orthometric height change?</a:t>
            </a:r>
          </a:p>
          <a:p>
            <a:pPr lvl="1" eaLnBrk="1" hangingPunct="1">
              <a:lnSpc>
                <a:spcPct val="105000"/>
              </a:lnSpc>
              <a:buFont typeface="Arial" charset="0"/>
              <a:buChar char="–"/>
              <a:defRPr/>
            </a:pPr>
            <a:r>
              <a:rPr lang="en-US" dirty="0" smtClean="0">
                <a:sym typeface="Wingdings" pitchFamily="2" charset="2"/>
              </a:rPr>
              <a:t>Approx +0.1 m (Florida) to -1.3 m (Washington)</a:t>
            </a:r>
          </a:p>
          <a:p>
            <a:pPr eaLnBrk="1" hangingPunct="1">
              <a:lnSpc>
                <a:spcPct val="105000"/>
              </a:lnSpc>
              <a:buFont typeface="Arial" charset="0"/>
              <a:buChar char="•"/>
              <a:defRPr/>
            </a:pPr>
            <a:endParaRPr lang="en-US" dirty="0" smtClean="0">
              <a:sym typeface="Wingdings" pitchFamily="2" charset="2"/>
            </a:endParaRPr>
          </a:p>
          <a:p>
            <a:pPr eaLnBrk="1" hangingPunct="1">
              <a:lnSpc>
                <a:spcPct val="105000"/>
              </a:lnSpc>
              <a:buFont typeface="Arial" charset="0"/>
              <a:buChar char="•"/>
              <a:defRPr/>
            </a:pPr>
            <a:endParaRPr lang="en-US" dirty="0" smtClean="0">
              <a:sym typeface="Wingdings" pitchFamily="2" charset="2"/>
            </a:endParaRPr>
          </a:p>
          <a:p>
            <a:pPr lvl="1" eaLnBrk="1" hangingPunct="1">
              <a:lnSpc>
                <a:spcPct val="105000"/>
              </a:lnSpc>
              <a:buFont typeface="Arial" charset="0"/>
              <a:buChar char="–"/>
              <a:defRPr/>
            </a:pPr>
            <a:endParaRPr lang="en-US" dirty="0" smtClean="0"/>
          </a:p>
          <a:p>
            <a:pPr lvl="2" eaLnBrk="1" hangingPunct="1">
              <a:lnSpc>
                <a:spcPct val="105000"/>
              </a:lnSpc>
              <a:buFont typeface="Arial" charset="0"/>
              <a:buChar char="•"/>
              <a:defRPr/>
            </a:pPr>
            <a:endParaRPr lang="en-US" dirty="0" smtClean="0"/>
          </a:p>
        </p:txBody>
      </p:sp>
      <p:sp>
        <p:nvSpPr>
          <p:cNvPr id="69635" name="Title 1"/>
          <p:cNvSpPr>
            <a:spLocks noGrp="1"/>
          </p:cNvSpPr>
          <p:nvPr>
            <p:ph type="title"/>
          </p:nvPr>
        </p:nvSpPr>
        <p:spPr>
          <a:xfrm>
            <a:off x="0" y="585788"/>
            <a:ext cx="9144000" cy="582612"/>
          </a:xfrm>
        </p:spPr>
        <p:txBody>
          <a:bodyPr/>
          <a:lstStyle/>
          <a:p>
            <a:pPr eaLnBrk="1" hangingPunct="1"/>
            <a:r>
              <a:rPr lang="en-US" smtClean="0">
                <a:ea typeface="ＭＳ Ｐゴシック" pitchFamily="34" charset="-128"/>
              </a:rPr>
              <a:t>…and what about those new datums?</a:t>
            </a: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NGS\Presentations\2013\PSLS_2013\Images\Elpsd ht change.jpg"/>
          <p:cNvPicPr>
            <a:picLocks noChangeAspect="1" noChangeArrowheads="1"/>
          </p:cNvPicPr>
          <p:nvPr/>
        </p:nvPicPr>
        <p:blipFill>
          <a:blip r:embed="rId2"/>
          <a:srcRect/>
          <a:stretch>
            <a:fillRect/>
          </a:stretch>
        </p:blipFill>
        <p:spPr bwMode="auto">
          <a:xfrm>
            <a:off x="0" y="0"/>
            <a:ext cx="9156700" cy="6851650"/>
          </a:xfrm>
          <a:prstGeom prst="rect">
            <a:avLst/>
          </a:prstGeom>
          <a:noFill/>
          <a:ln w="9525">
            <a:noFill/>
            <a:miter lim="800000"/>
            <a:headEnd/>
            <a:tailEnd/>
          </a:ln>
        </p:spPr>
      </p:pic>
      <p:sp>
        <p:nvSpPr>
          <p:cNvPr id="3" name="TextBox 2"/>
          <p:cNvSpPr txBox="1"/>
          <p:nvPr/>
        </p:nvSpPr>
        <p:spPr>
          <a:xfrm>
            <a:off x="6264275" y="6149975"/>
            <a:ext cx="2892425" cy="708025"/>
          </a:xfrm>
          <a:prstGeom prst="rect">
            <a:avLst/>
          </a:prstGeom>
          <a:noFill/>
        </p:spPr>
        <p:txBody>
          <a:bodyPr>
            <a:spAutoFit/>
          </a:bodyPr>
          <a:lstStyle/>
          <a:p>
            <a:pPr algn="ctr">
              <a:defRPr/>
            </a:pPr>
            <a:r>
              <a:rPr lang="en-US" sz="2000" b="1" i="1" dirty="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NAD 83(2011) to IGS08 at epoch 2022.0</a:t>
            </a: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NGS\Presentations\2013\PSLS_2013\Images\Horiz change_North America.jpg"/>
          <p:cNvPicPr>
            <a:picLocks noChangeAspect="1" noChangeArrowheads="1"/>
          </p:cNvPicPr>
          <p:nvPr/>
        </p:nvPicPr>
        <p:blipFill>
          <a:blip r:embed="rId2"/>
          <a:srcRect/>
          <a:stretch>
            <a:fillRect/>
          </a:stretch>
        </p:blipFill>
        <p:spPr bwMode="auto">
          <a:xfrm>
            <a:off x="0" y="0"/>
            <a:ext cx="9156700" cy="6851650"/>
          </a:xfrm>
          <a:prstGeom prst="rect">
            <a:avLst/>
          </a:prstGeom>
          <a:noFill/>
          <a:ln w="9525">
            <a:noFill/>
            <a:miter lim="800000"/>
            <a:headEnd/>
            <a:tailEnd/>
          </a:ln>
        </p:spPr>
      </p:pic>
      <p:sp>
        <p:nvSpPr>
          <p:cNvPr id="3" name="TextBox 2"/>
          <p:cNvSpPr txBox="1"/>
          <p:nvPr/>
        </p:nvSpPr>
        <p:spPr>
          <a:xfrm>
            <a:off x="6264275" y="6149975"/>
            <a:ext cx="2892425" cy="708025"/>
          </a:xfrm>
          <a:prstGeom prst="rect">
            <a:avLst/>
          </a:prstGeom>
          <a:noFill/>
        </p:spPr>
        <p:txBody>
          <a:bodyPr>
            <a:spAutoFit/>
          </a:bodyPr>
          <a:lstStyle/>
          <a:p>
            <a:pPr algn="ctr">
              <a:defRPr/>
            </a:pPr>
            <a:r>
              <a:rPr lang="en-US" sz="2000" b="1" i="1" dirty="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NAD 83(2011) to IGS08 at epoch 2022.0</a:t>
            </a: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NGS\Presentations\2013\PSLS_2013\Images\Horiz change_Pacific.jpg"/>
          <p:cNvPicPr>
            <a:picLocks noChangeAspect="1" noChangeArrowheads="1"/>
          </p:cNvPicPr>
          <p:nvPr/>
        </p:nvPicPr>
        <p:blipFill>
          <a:blip r:embed="rId2"/>
          <a:srcRect/>
          <a:stretch>
            <a:fillRect/>
          </a:stretch>
        </p:blipFill>
        <p:spPr bwMode="auto">
          <a:xfrm>
            <a:off x="0" y="0"/>
            <a:ext cx="9156700" cy="6851650"/>
          </a:xfrm>
          <a:prstGeom prst="rect">
            <a:avLst/>
          </a:prstGeom>
          <a:noFill/>
          <a:ln w="9525">
            <a:noFill/>
            <a:miter lim="800000"/>
            <a:headEnd/>
            <a:tailEnd/>
          </a:ln>
        </p:spPr>
      </p:pic>
      <p:sp>
        <p:nvSpPr>
          <p:cNvPr id="3" name="TextBox 2"/>
          <p:cNvSpPr txBox="1"/>
          <p:nvPr/>
        </p:nvSpPr>
        <p:spPr>
          <a:xfrm>
            <a:off x="6264275" y="6149975"/>
            <a:ext cx="2892425" cy="708025"/>
          </a:xfrm>
          <a:prstGeom prst="rect">
            <a:avLst/>
          </a:prstGeom>
          <a:noFill/>
        </p:spPr>
        <p:txBody>
          <a:bodyPr>
            <a:spAutoFit/>
          </a:bodyPr>
          <a:lstStyle/>
          <a:p>
            <a:pPr algn="ctr">
              <a:defRPr/>
            </a:pPr>
            <a:r>
              <a:rPr lang="en-US" sz="2000" b="1" i="1" dirty="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NAD 83(PA11) to IGS08 at epoch 2022.0</a:t>
            </a: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12-layers"/>
          <p:cNvPicPr>
            <a:picLocks noGrp="1" noChangeAspect="1" noChangeArrowheads="1"/>
          </p:cNvPicPr>
          <p:nvPr>
            <p:ph/>
          </p:nvPr>
        </p:nvPicPr>
        <p:blipFill>
          <a:blip r:embed="rId3"/>
          <a:srcRect/>
          <a:stretch>
            <a:fillRect/>
          </a:stretch>
        </p:blipFill>
        <p:spPr>
          <a:xfrm>
            <a:off x="6172200" y="1874838"/>
            <a:ext cx="2857500" cy="4238625"/>
          </a:xfrm>
        </p:spPr>
      </p:pic>
      <p:sp>
        <p:nvSpPr>
          <p:cNvPr id="299011" name="Freeform 3"/>
          <p:cNvSpPr>
            <a:spLocks/>
          </p:cNvSpPr>
          <p:nvPr/>
        </p:nvSpPr>
        <p:spPr bwMode="auto">
          <a:xfrm>
            <a:off x="6248400" y="5638800"/>
            <a:ext cx="2667000" cy="381000"/>
          </a:xfrm>
          <a:custGeom>
            <a:avLst/>
            <a:gdLst>
              <a:gd name="T0" fmla="*/ 2147483647 w 1680"/>
              <a:gd name="T1" fmla="*/ 0 h 240"/>
              <a:gd name="T2" fmla="*/ 0 w 1680"/>
              <a:gd name="T3" fmla="*/ 2147483647 h 240"/>
              <a:gd name="T4" fmla="*/ 2147483647 w 1680"/>
              <a:gd name="T5" fmla="*/ 2147483647 h 240"/>
              <a:gd name="T6" fmla="*/ 2147483647 w 1680"/>
              <a:gd name="T7" fmla="*/ 2147483647 h 240"/>
              <a:gd name="T8" fmla="*/ 2147483647 w 1680"/>
              <a:gd name="T9" fmla="*/ 0 h 240"/>
              <a:gd name="T10" fmla="*/ 0 60000 65536"/>
              <a:gd name="T11" fmla="*/ 0 60000 65536"/>
              <a:gd name="T12" fmla="*/ 0 60000 65536"/>
              <a:gd name="T13" fmla="*/ 0 60000 65536"/>
              <a:gd name="T14" fmla="*/ 0 60000 65536"/>
              <a:gd name="T15" fmla="*/ 0 w 1680"/>
              <a:gd name="T16" fmla="*/ 0 h 240"/>
              <a:gd name="T17" fmla="*/ 1680 w 1680"/>
              <a:gd name="T18" fmla="*/ 240 h 240"/>
            </a:gdLst>
            <a:ahLst/>
            <a:cxnLst>
              <a:cxn ang="T10">
                <a:pos x="T0" y="T1"/>
              </a:cxn>
              <a:cxn ang="T11">
                <a:pos x="T2" y="T3"/>
              </a:cxn>
              <a:cxn ang="T12">
                <a:pos x="T4" y="T5"/>
              </a:cxn>
              <a:cxn ang="T13">
                <a:pos x="T6" y="T7"/>
              </a:cxn>
              <a:cxn ang="T14">
                <a:pos x="T8" y="T9"/>
              </a:cxn>
            </a:cxnLst>
            <a:rect l="T15" t="T16" r="T17" b="T18"/>
            <a:pathLst>
              <a:path w="1680" h="240">
                <a:moveTo>
                  <a:pt x="288" y="0"/>
                </a:moveTo>
                <a:lnTo>
                  <a:pt x="0" y="48"/>
                </a:lnTo>
                <a:lnTo>
                  <a:pt x="816" y="240"/>
                </a:lnTo>
                <a:lnTo>
                  <a:pt x="1680" y="48"/>
                </a:lnTo>
                <a:lnTo>
                  <a:pt x="1392" y="0"/>
                </a:lnTo>
              </a:path>
            </a:pathLst>
          </a:custGeom>
          <a:noFill/>
          <a:ln w="50800" cap="flat" cmpd="sng">
            <a:solidFill>
              <a:srgbClr val="FF00FF"/>
            </a:solidFill>
            <a:prstDash val="solid"/>
            <a:round/>
            <a:headEnd/>
            <a:tailEnd/>
          </a:ln>
          <a:extLst>
            <a:ext uri="{909E8E84-426E-40DD-AFC4-6F175D3DCCD1}">
              <a14:hiddenFill xmlns="" xmlns:a14="http://schemas.microsoft.com/office/drawing/2010/main">
                <a:solidFill>
                  <a:srgbClr val="FFFFFF"/>
                </a:solidFill>
              </a14:hiddenFill>
            </a:ext>
          </a:extLst>
        </p:spPr>
        <p:txBody>
          <a:bodyPr lIns="228528" tIns="0" rIns="0" bIns="0" anchor="ctr">
            <a:spAutoFit/>
          </a:bodyPr>
          <a:lstStyle/>
          <a:p>
            <a:pPr defTabSz="914400">
              <a:defRPr/>
            </a:pPr>
            <a:endParaRPr lang="en-US">
              <a:solidFill>
                <a:prstClr val="black"/>
              </a:solidFill>
              <a:latin typeface="Arial" charset="0"/>
              <a:ea typeface="+mn-ea"/>
              <a:cs typeface="Arial" charset="0"/>
            </a:endParaRPr>
          </a:p>
        </p:txBody>
      </p:sp>
      <p:sp>
        <p:nvSpPr>
          <p:cNvPr id="16388" name="Rectangle 4"/>
          <p:cNvSpPr>
            <a:spLocks noChangeArrowheads="1"/>
          </p:cNvSpPr>
          <p:nvPr/>
        </p:nvSpPr>
        <p:spPr bwMode="auto">
          <a:xfrm>
            <a:off x="228600" y="2286000"/>
            <a:ext cx="60198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a:lnSpc>
                <a:spcPct val="75000"/>
              </a:lnSpc>
              <a:spcBef>
                <a:spcPct val="20000"/>
              </a:spcBef>
              <a:defRPr/>
            </a:pPr>
            <a:r>
              <a:rPr lang="en-US" sz="2400" u="sng" dirty="0">
                <a:solidFill>
                  <a:prstClr val="black"/>
                </a:solidFill>
                <a:latin typeface="Verdana" pitchFamily="34" charset="0"/>
                <a:ea typeface="+mn-ea"/>
                <a:cs typeface="Arial" charset="0"/>
              </a:rPr>
              <a:t>geodetic control (the NSRS) </a:t>
            </a:r>
            <a:r>
              <a:rPr lang="en-US" sz="2400" dirty="0">
                <a:solidFill>
                  <a:prstClr val="black"/>
                </a:solidFill>
                <a:latin typeface="Verdana" pitchFamily="34" charset="0"/>
                <a:ea typeface="+mn-ea"/>
                <a:cs typeface="Arial" charset="0"/>
              </a:rPr>
              <a:t>is the foundation for all geospatial products.</a:t>
            </a:r>
          </a:p>
          <a:p>
            <a:pPr defTabSz="914400">
              <a:spcBef>
                <a:spcPct val="20000"/>
              </a:spcBef>
              <a:buFontTx/>
              <a:buChar char="•"/>
              <a:defRPr/>
            </a:pPr>
            <a:endParaRPr lang="en-US" sz="1000" dirty="0">
              <a:solidFill>
                <a:prstClr val="black"/>
              </a:solidFill>
              <a:latin typeface="Arial" charset="0"/>
              <a:ea typeface="+mn-ea"/>
              <a:cs typeface="Arial" charset="0"/>
            </a:endParaRPr>
          </a:p>
        </p:txBody>
      </p:sp>
      <p:sp>
        <p:nvSpPr>
          <p:cNvPr id="16389" name="Text Box 5"/>
          <p:cNvSpPr txBox="1">
            <a:spLocks noChangeArrowheads="1"/>
          </p:cNvSpPr>
          <p:nvPr/>
        </p:nvSpPr>
        <p:spPr bwMode="auto">
          <a:xfrm>
            <a:off x="228600" y="3276600"/>
            <a:ext cx="5410200" cy="554038"/>
          </a:xfrm>
          <a:prstGeom prst="rect">
            <a:avLst/>
          </a:prstGeom>
          <a:noFill/>
          <a:ln w="9525"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228528"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hangingPunct="1">
              <a:defRPr/>
            </a:pPr>
            <a:r>
              <a:rPr lang="en-US" dirty="0" smtClean="0">
                <a:solidFill>
                  <a:srgbClr val="1F497D"/>
                </a:solidFill>
                <a:latin typeface="Verdana" pitchFamily="34" charset="0"/>
                <a:ea typeface="+mn-ea"/>
              </a:rPr>
              <a:t>without Geodetic Control as a “base map” layer, GIS applications will not work properly</a:t>
            </a:r>
          </a:p>
        </p:txBody>
      </p:sp>
      <p:sp>
        <p:nvSpPr>
          <p:cNvPr id="16390" name="Line 6"/>
          <p:cNvSpPr>
            <a:spLocks noChangeShapeType="1"/>
          </p:cNvSpPr>
          <p:nvPr/>
        </p:nvSpPr>
        <p:spPr bwMode="auto">
          <a:xfrm>
            <a:off x="5638800" y="3657600"/>
            <a:ext cx="457200" cy="198120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a:defRPr/>
            </a:pPr>
            <a:endParaRPr lang="en-US">
              <a:solidFill>
                <a:prstClr val="black"/>
              </a:solidFill>
              <a:latin typeface="Arial" charset="0"/>
              <a:ea typeface="+mn-ea"/>
              <a:cs typeface="Arial" charset="0"/>
            </a:endParaRPr>
          </a:p>
        </p:txBody>
      </p:sp>
      <p:sp>
        <p:nvSpPr>
          <p:cNvPr id="15367" name="Rectangle 7"/>
          <p:cNvSpPr>
            <a:spLocks noChangeArrowheads="1"/>
          </p:cNvSpPr>
          <p:nvPr/>
        </p:nvSpPr>
        <p:spPr bwMode="auto">
          <a:xfrm>
            <a:off x="0" y="595313"/>
            <a:ext cx="9144000" cy="1322387"/>
          </a:xfrm>
          <a:prstGeom prst="rect">
            <a:avLst/>
          </a:prstGeom>
          <a:noFill/>
          <a:ln w="9525">
            <a:noFill/>
            <a:miter lim="800000"/>
            <a:headEnd/>
            <a:tailEnd/>
          </a:ln>
        </p:spPr>
        <p:txBody>
          <a:bodyPr lIns="45720" rIns="45720" anchor="ctr">
            <a:spAutoFit/>
          </a:bodyPr>
          <a:lstStyle/>
          <a:p>
            <a:pPr algn="ctr" defTabSz="914400">
              <a:defRPr/>
            </a:pPr>
            <a:r>
              <a:rPr lang="en-US" sz="4000" i="1" dirty="0">
                <a:solidFill>
                  <a:srgbClr val="4F81BD">
                    <a:lumMod val="75000"/>
                  </a:srgbClr>
                </a:solidFill>
                <a:latin typeface="Verdana" pitchFamily="34" charset="0"/>
                <a:ea typeface="+mn-ea"/>
                <a:cs typeface="Arial" charset="0"/>
              </a:rPr>
              <a:t>accurate</a:t>
            </a:r>
            <a:r>
              <a:rPr lang="en-US" sz="4000" dirty="0">
                <a:solidFill>
                  <a:srgbClr val="273B9D"/>
                </a:solidFill>
                <a:latin typeface="Verdana" pitchFamily="34" charset="0"/>
                <a:ea typeface="+mn-ea"/>
                <a:cs typeface="Arial" charset="0"/>
              </a:rPr>
              <a:t> positioning begins </a:t>
            </a:r>
            <a:br>
              <a:rPr lang="en-US" sz="4000" dirty="0">
                <a:solidFill>
                  <a:srgbClr val="273B9D"/>
                </a:solidFill>
                <a:latin typeface="Verdana" pitchFamily="34" charset="0"/>
                <a:ea typeface="+mn-ea"/>
                <a:cs typeface="Arial" charset="0"/>
              </a:rPr>
            </a:br>
            <a:r>
              <a:rPr lang="en-US" sz="4000" dirty="0">
                <a:solidFill>
                  <a:srgbClr val="273B9D"/>
                </a:solidFill>
                <a:latin typeface="Verdana" pitchFamily="34" charset="0"/>
                <a:ea typeface="+mn-ea"/>
                <a:cs typeface="Arial" charset="0"/>
              </a:rPr>
              <a:t>with </a:t>
            </a:r>
            <a:r>
              <a:rPr lang="en-US" sz="4000" i="1" dirty="0">
                <a:solidFill>
                  <a:srgbClr val="4F81BD">
                    <a:lumMod val="75000"/>
                  </a:srgbClr>
                </a:solidFill>
                <a:latin typeface="Verdana" pitchFamily="34" charset="0"/>
                <a:ea typeface="+mn-ea"/>
                <a:cs typeface="Arial" charset="0"/>
              </a:rPr>
              <a:t>accurate </a:t>
            </a:r>
            <a:r>
              <a:rPr lang="en-US" sz="4000" dirty="0">
                <a:solidFill>
                  <a:srgbClr val="273B9D"/>
                </a:solidFill>
                <a:latin typeface="Verdana" pitchFamily="34" charset="0"/>
                <a:ea typeface="+mn-ea"/>
                <a:cs typeface="Arial" charset="0"/>
              </a:rPr>
              <a:t>coordinates </a:t>
            </a:r>
          </a:p>
        </p:txBody>
      </p:sp>
      <p:grpSp>
        <p:nvGrpSpPr>
          <p:cNvPr id="55304" name="Group 5"/>
          <p:cNvGrpSpPr>
            <a:grpSpLocks/>
          </p:cNvGrpSpPr>
          <p:nvPr/>
        </p:nvGrpSpPr>
        <p:grpSpPr bwMode="auto">
          <a:xfrm>
            <a:off x="457200" y="3886200"/>
            <a:ext cx="3429000" cy="2438400"/>
            <a:chOff x="-1740" y="-3176"/>
            <a:chExt cx="6889" cy="5431"/>
          </a:xfrm>
        </p:grpSpPr>
        <p:pic>
          <p:nvPicPr>
            <p:cNvPr id="55305" name="Picture 6" descr="Bridge_split_cropped"/>
            <p:cNvPicPr>
              <a:picLocks noChangeAspect="1" noChangeArrowheads="1"/>
            </p:cNvPicPr>
            <p:nvPr/>
          </p:nvPicPr>
          <p:blipFill>
            <a:blip r:embed="rId4"/>
            <a:srcRect/>
            <a:stretch>
              <a:fillRect/>
            </a:stretch>
          </p:blipFill>
          <p:spPr bwMode="auto">
            <a:xfrm>
              <a:off x="-1740" y="-2348"/>
              <a:ext cx="6639" cy="4560"/>
            </a:xfrm>
            <a:prstGeom prst="rect">
              <a:avLst/>
            </a:prstGeom>
            <a:noFill/>
            <a:ln w="9525">
              <a:noFill/>
              <a:miter lim="800000"/>
              <a:headEnd/>
              <a:tailEnd/>
            </a:ln>
          </p:spPr>
        </p:pic>
        <p:sp>
          <p:nvSpPr>
            <p:cNvPr id="16394" name="Text Box 7"/>
            <p:cNvSpPr txBox="1">
              <a:spLocks noChangeArrowheads="1"/>
            </p:cNvSpPr>
            <p:nvPr/>
          </p:nvSpPr>
          <p:spPr bwMode="auto">
            <a:xfrm rot="-5400000">
              <a:off x="2279" y="-615"/>
              <a:ext cx="5431"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spcBef>
                  <a:spcPct val="50000"/>
                </a:spcBef>
                <a:defRPr/>
              </a:pPr>
              <a:r>
                <a:rPr lang="en-US" sz="1000" smtClean="0">
                  <a:solidFill>
                    <a:prstClr val="black"/>
                  </a:solidFill>
                  <a:latin typeface="Times New Roman" pitchFamily="18" charset="0"/>
                  <a:ea typeface="+mn-ea"/>
                </a:rPr>
                <a:t>Source: Zurich-American Insurance Group</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afterEffect">
                                  <p:stCondLst>
                                    <p:cond delay="0"/>
                                  </p:stCondLst>
                                  <p:childTnLst>
                                    <p:animClr clrSpc="hsl" dir="cw">
                                      <p:cBhvr override="childStyle">
                                        <p:cTn id="6" dur="1000" fill="hold"/>
                                        <p:tgtEl>
                                          <p:spTgt spid="299011"/>
                                        </p:tgtEl>
                                        <p:attrNameLst>
                                          <p:attrName>style.color</p:attrName>
                                        </p:attrNameLst>
                                      </p:cBhvr>
                                      <p:by>
                                        <p:hsl h="10842353" s="0" l="0"/>
                                      </p:by>
                                    </p:animClr>
                                    <p:animClr clrSpc="hsl" dir="cw">
                                      <p:cBhvr>
                                        <p:cTn id="7" dur="1000" fill="hold"/>
                                        <p:tgtEl>
                                          <p:spTgt spid="299011"/>
                                        </p:tgtEl>
                                        <p:attrNameLst>
                                          <p:attrName>fillcolor</p:attrName>
                                        </p:attrNameLst>
                                      </p:cBhvr>
                                      <p:by>
                                        <p:hsl h="10842353" s="0" l="0"/>
                                      </p:by>
                                    </p:animClr>
                                    <p:animClr clrSpc="hsl" dir="cw">
                                      <p:cBhvr>
                                        <p:cTn id="8" dur="1000" fill="hold"/>
                                        <p:tgtEl>
                                          <p:spTgt spid="299011"/>
                                        </p:tgtEl>
                                        <p:attrNameLst>
                                          <p:attrName>stroke.color</p:attrName>
                                        </p:attrNameLst>
                                      </p:cBhvr>
                                      <p:by>
                                        <p:hsl h="10842353" s="0" l="0"/>
                                      </p:by>
                                    </p:animClr>
                                    <p:set>
                                      <p:cBhvr>
                                        <p:cTn id="9" dur="1000" fill="hold"/>
                                        <p:tgtEl>
                                          <p:spTgt spid="299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velo-all.tif"/>
          <p:cNvPicPr>
            <a:picLocks noChangeAspect="1"/>
          </p:cNvPicPr>
          <p:nvPr/>
        </p:nvPicPr>
        <p:blipFill>
          <a:blip r:embed="rId3"/>
          <a:srcRect/>
          <a:stretch>
            <a:fillRect/>
          </a:stretch>
        </p:blipFill>
        <p:spPr bwMode="auto">
          <a:xfrm>
            <a:off x="0" y="152400"/>
            <a:ext cx="9144000" cy="6705600"/>
          </a:xfrm>
          <a:prstGeom prst="rect">
            <a:avLst/>
          </a:prstGeom>
          <a:noFill/>
          <a:ln w="9525">
            <a:noFill/>
            <a:miter lim="800000"/>
            <a:headEnd/>
            <a:tailEnd/>
          </a:ln>
        </p:spPr>
      </p:pic>
      <p:sp>
        <p:nvSpPr>
          <p:cNvPr id="73731" name="Rectangle 2"/>
          <p:cNvSpPr>
            <a:spLocks noGrp="1" noChangeArrowheads="1"/>
          </p:cNvSpPr>
          <p:nvPr>
            <p:ph type="title"/>
          </p:nvPr>
        </p:nvSpPr>
        <p:spPr>
          <a:xfrm>
            <a:off x="82550" y="58738"/>
            <a:ext cx="8978900" cy="800100"/>
          </a:xfrm>
        </p:spPr>
        <p:txBody>
          <a:bodyPr/>
          <a:lstStyle/>
          <a:p>
            <a:pPr eaLnBrk="1" hangingPunct="1"/>
            <a:r>
              <a:rPr lang="en-US" sz="2400" smtClean="0"/>
              <a:t>U.S. CORS Velocity Field – ITRF2008 (IGS08 epoch 2005.0)</a:t>
            </a:r>
          </a:p>
        </p:txBody>
      </p:sp>
      <p:sp>
        <p:nvSpPr>
          <p:cNvPr id="73732" name="Rounded Rectangle 4"/>
          <p:cNvSpPr>
            <a:spLocks noChangeArrowheads="1"/>
          </p:cNvSpPr>
          <p:nvPr/>
        </p:nvSpPr>
        <p:spPr bwMode="auto">
          <a:xfrm>
            <a:off x="1222375" y="5141913"/>
            <a:ext cx="796925" cy="582612"/>
          </a:xfrm>
          <a:prstGeom prst="roundRect">
            <a:avLst>
              <a:gd name="adj" fmla="val 16667"/>
            </a:avLst>
          </a:prstGeom>
          <a:noFill/>
          <a:ln w="63500" algn="ctr">
            <a:solidFill>
              <a:srgbClr val="7030A0"/>
            </a:solidFill>
            <a:round/>
            <a:headEnd/>
            <a:tailEnd/>
          </a:ln>
        </p:spPr>
        <p:txBody>
          <a:bodyPr/>
          <a:lstStyle/>
          <a:p>
            <a:pPr defTabSz="449263">
              <a:lnSpc>
                <a:spcPct val="86000"/>
              </a:lnSpc>
              <a:buClr>
                <a:srgbClr val="000000"/>
              </a:buClr>
              <a:buSzPct val="100000"/>
              <a:buFont typeface="Times New Roman" pitchFamily="18" charset="0"/>
              <a:buNone/>
            </a:pPr>
            <a:endParaRPr lang="en-US" sz="2400">
              <a:solidFill>
                <a:srgbClr val="FFFFFF"/>
              </a:solidFill>
              <a:latin typeface="Times New Roman" pitchFamily="18" charset="0"/>
            </a:endParaRPr>
          </a:p>
        </p:txBody>
      </p:sp>
      <p:sp>
        <p:nvSpPr>
          <p:cNvPr id="5" name="TextBox 2"/>
          <p:cNvSpPr txBox="1">
            <a:spLocks noChangeArrowheads="1"/>
          </p:cNvSpPr>
          <p:nvPr/>
        </p:nvSpPr>
        <p:spPr bwMode="auto">
          <a:xfrm>
            <a:off x="6847367" y="3505200"/>
            <a:ext cx="2296633"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buFont typeface="Arial" pitchFamily="34" charset="0"/>
              <a:buChar char="•"/>
              <a:defRPr/>
            </a:pPr>
            <a:r>
              <a:rPr lang="en-US" sz="3200" i="1" dirty="0" smtClean="0">
                <a:solidFill>
                  <a:srgbClr val="FF0000"/>
                </a:solidFill>
              </a:rPr>
              <a:t>accessible</a:t>
            </a:r>
          </a:p>
          <a:p>
            <a:pPr eaLnBrk="1" hangingPunct="1">
              <a:buFont typeface="Arial" pitchFamily="34" charset="0"/>
              <a:buChar char="•"/>
              <a:defRPr/>
            </a:pPr>
            <a:r>
              <a:rPr lang="en-US" sz="3200" i="1" dirty="0" smtClean="0">
                <a:solidFill>
                  <a:srgbClr val="FF0000"/>
                </a:solidFill>
              </a:rPr>
              <a:t>accurate</a:t>
            </a:r>
          </a:p>
          <a:p>
            <a:pPr eaLnBrk="1" hangingPunct="1">
              <a:buFont typeface="Arial" pitchFamily="34" charset="0"/>
              <a:buChar char="•"/>
              <a:defRPr/>
            </a:pPr>
            <a:r>
              <a:rPr lang="en-US" sz="3200" b="1" i="1" strike="sngStrike" dirty="0" smtClean="0">
                <a:solidFill>
                  <a:srgbClr val="FF0000"/>
                </a:solidFill>
              </a:rPr>
              <a:t>constant</a:t>
            </a:r>
          </a:p>
          <a:p>
            <a:pPr eaLnBrk="1" hangingPunct="1">
              <a:buFont typeface="Arial" pitchFamily="34" charset="0"/>
              <a:buChar char="•"/>
              <a:defRPr/>
            </a:pPr>
            <a:r>
              <a:rPr lang="en-US" sz="3200" i="1" dirty="0" smtClean="0">
                <a:solidFill>
                  <a:srgbClr val="FF0000"/>
                </a:solidFill>
              </a:rPr>
              <a:t>seamless</a:t>
            </a:r>
          </a:p>
          <a:p>
            <a:pPr eaLnBrk="1" hangingPunct="1">
              <a:buFont typeface="Arial" pitchFamily="34" charset="0"/>
              <a:buChar char="•"/>
              <a:defRPr/>
            </a:pPr>
            <a:r>
              <a:rPr lang="en-US" sz="3200" i="1" dirty="0" smtClean="0">
                <a:solidFill>
                  <a:srgbClr val="FF0000"/>
                </a:solidFill>
              </a:rPr>
              <a:t>simple</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velo-nad83-all.png"/>
          <p:cNvPicPr>
            <a:picLocks noChangeAspect="1"/>
          </p:cNvPicPr>
          <p:nvPr/>
        </p:nvPicPr>
        <p:blipFill>
          <a:blip r:embed="rId2"/>
          <a:srcRect l="3181" t="10838" r="3416" b="5428"/>
          <a:stretch>
            <a:fillRect/>
          </a:stretch>
        </p:blipFill>
        <p:spPr bwMode="auto">
          <a:xfrm>
            <a:off x="-1588" y="1052513"/>
            <a:ext cx="9123363" cy="5805487"/>
          </a:xfrm>
          <a:prstGeom prst="rect">
            <a:avLst/>
          </a:prstGeom>
          <a:noFill/>
          <a:ln w="9525">
            <a:noFill/>
            <a:miter lim="800000"/>
            <a:headEnd/>
            <a:tailEnd/>
          </a:ln>
        </p:spPr>
      </p:pic>
      <p:sp>
        <p:nvSpPr>
          <p:cNvPr id="74755" name="Rectangle 2"/>
          <p:cNvSpPr>
            <a:spLocks noGrp="1" noChangeArrowheads="1"/>
          </p:cNvSpPr>
          <p:nvPr>
            <p:ph type="title"/>
          </p:nvPr>
        </p:nvSpPr>
        <p:spPr>
          <a:xfrm>
            <a:off x="82550" y="231775"/>
            <a:ext cx="8978900" cy="800100"/>
          </a:xfrm>
        </p:spPr>
        <p:txBody>
          <a:bodyPr/>
          <a:lstStyle/>
          <a:p>
            <a:pPr eaLnBrk="1" hangingPunct="1"/>
            <a:r>
              <a:rPr lang="en-US" sz="2400" smtClean="0"/>
              <a:t>U.S. CORS Velocity Field - NAD83(2011) epoch 2010.0</a:t>
            </a:r>
          </a:p>
        </p:txBody>
      </p:sp>
      <p:sp>
        <p:nvSpPr>
          <p:cNvPr id="74756" name="Rounded Rectangle 4"/>
          <p:cNvSpPr>
            <a:spLocks noChangeArrowheads="1"/>
          </p:cNvSpPr>
          <p:nvPr/>
        </p:nvSpPr>
        <p:spPr bwMode="auto">
          <a:xfrm>
            <a:off x="342900" y="3425825"/>
            <a:ext cx="796925" cy="582613"/>
          </a:xfrm>
          <a:prstGeom prst="roundRect">
            <a:avLst>
              <a:gd name="adj" fmla="val 16667"/>
            </a:avLst>
          </a:prstGeom>
          <a:noFill/>
          <a:ln w="63500" algn="ctr">
            <a:solidFill>
              <a:srgbClr val="7030A0"/>
            </a:solidFill>
            <a:round/>
            <a:headEnd/>
            <a:tailEnd/>
          </a:ln>
        </p:spPr>
        <p:txBody>
          <a:bodyPr/>
          <a:lstStyle/>
          <a:p>
            <a:pPr defTabSz="449263">
              <a:lnSpc>
                <a:spcPct val="86000"/>
              </a:lnSpc>
              <a:buClr>
                <a:srgbClr val="000000"/>
              </a:buClr>
              <a:buSzPct val="100000"/>
              <a:buFont typeface="Times New Roman" pitchFamily="18" charset="0"/>
              <a:buNone/>
            </a:pPr>
            <a:endParaRPr lang="en-US" sz="2400">
              <a:solidFill>
                <a:srgbClr val="FFFFFF"/>
              </a:solidFill>
              <a:latin typeface="Times New Roman" pitchFamily="18" charset="0"/>
            </a:endParaRPr>
          </a:p>
        </p:txBody>
      </p:sp>
      <p:sp>
        <p:nvSpPr>
          <p:cNvPr id="5" name="TextBox 2"/>
          <p:cNvSpPr txBox="1">
            <a:spLocks noChangeArrowheads="1"/>
          </p:cNvSpPr>
          <p:nvPr/>
        </p:nvSpPr>
        <p:spPr bwMode="auto">
          <a:xfrm>
            <a:off x="6847367" y="3505200"/>
            <a:ext cx="2296633"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buFont typeface="Arial" pitchFamily="34" charset="0"/>
              <a:buChar char="•"/>
              <a:defRPr/>
            </a:pPr>
            <a:r>
              <a:rPr lang="en-US" sz="3200" i="1" dirty="0" smtClean="0">
                <a:solidFill>
                  <a:srgbClr val="FF0000"/>
                </a:solidFill>
              </a:rPr>
              <a:t>accessible</a:t>
            </a:r>
          </a:p>
          <a:p>
            <a:pPr eaLnBrk="1" hangingPunct="1">
              <a:buFont typeface="Arial" pitchFamily="34" charset="0"/>
              <a:buChar char="•"/>
              <a:defRPr/>
            </a:pPr>
            <a:r>
              <a:rPr lang="en-US" sz="3200" i="1" dirty="0" smtClean="0">
                <a:solidFill>
                  <a:srgbClr val="FF0000"/>
                </a:solidFill>
              </a:rPr>
              <a:t>accurate</a:t>
            </a:r>
          </a:p>
          <a:p>
            <a:pPr eaLnBrk="1" hangingPunct="1">
              <a:buFont typeface="Arial" pitchFamily="34" charset="0"/>
              <a:buChar char="•"/>
              <a:defRPr/>
            </a:pPr>
            <a:r>
              <a:rPr lang="en-US" sz="3200" b="1" i="1" strike="sngStrike" dirty="0" smtClean="0">
                <a:solidFill>
                  <a:srgbClr val="FF0000"/>
                </a:solidFill>
              </a:rPr>
              <a:t>constant</a:t>
            </a:r>
          </a:p>
          <a:p>
            <a:pPr eaLnBrk="1" hangingPunct="1">
              <a:buFont typeface="Arial" pitchFamily="34" charset="0"/>
              <a:buChar char="•"/>
              <a:defRPr/>
            </a:pPr>
            <a:r>
              <a:rPr lang="en-US" sz="3200" i="1" dirty="0" smtClean="0">
                <a:solidFill>
                  <a:srgbClr val="FF0000"/>
                </a:solidFill>
              </a:rPr>
              <a:t>seamless</a:t>
            </a:r>
          </a:p>
          <a:p>
            <a:pPr eaLnBrk="1" hangingPunct="1">
              <a:buFont typeface="Arial" pitchFamily="34" charset="0"/>
              <a:buChar char="•"/>
              <a:defRPr/>
            </a:pPr>
            <a:r>
              <a:rPr lang="en-US" sz="3200" i="1" dirty="0" smtClean="0">
                <a:solidFill>
                  <a:srgbClr val="FF0000"/>
                </a:solidFill>
              </a:rPr>
              <a:t>simple</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3425" name="Picture 1" descr="D:\GIS\NGS\Datum_trans\NADCON\Export\NADCON_NAD27_to_NAD83_m_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a:xfrm>
            <a:off x="457200" y="731838"/>
            <a:ext cx="8229600" cy="4525962"/>
          </a:xfrm>
        </p:spPr>
        <p:txBody>
          <a:bodyPr/>
          <a:lstStyle/>
          <a:p>
            <a:pPr marL="0" indent="0" eaLnBrk="1" hangingPunct="1">
              <a:buFont typeface="Arial" pitchFamily="34" charset="0"/>
              <a:buNone/>
              <a:defRPr/>
            </a:pPr>
            <a:r>
              <a:rPr lang="en-US" sz="4000" i="1" dirty="0" smtClean="0">
                <a:ea typeface="ＭＳ Ｐゴシック" pitchFamily="34" charset="-128"/>
              </a:rPr>
              <a:t>A man with one watch will always know the time, A man with two watches will always be in doubt.</a:t>
            </a:r>
          </a:p>
          <a:p>
            <a:pPr eaLnBrk="1" hangingPunct="1">
              <a:defRPr/>
            </a:pPr>
            <a:endParaRPr lang="en-US" sz="4000" dirty="0" smtClean="0">
              <a:ea typeface="ＭＳ Ｐゴシック" pitchFamily="34" charset="-128"/>
            </a:endParaRPr>
          </a:p>
        </p:txBody>
      </p:sp>
      <p:grpSp>
        <p:nvGrpSpPr>
          <p:cNvPr id="76803" name="Group 5"/>
          <p:cNvGrpSpPr>
            <a:grpSpLocks/>
          </p:cNvGrpSpPr>
          <p:nvPr/>
        </p:nvGrpSpPr>
        <p:grpSpPr bwMode="auto">
          <a:xfrm>
            <a:off x="457200" y="3886200"/>
            <a:ext cx="3429000" cy="2438400"/>
            <a:chOff x="-1740" y="-3176"/>
            <a:chExt cx="6889" cy="5431"/>
          </a:xfrm>
        </p:grpSpPr>
        <p:pic>
          <p:nvPicPr>
            <p:cNvPr id="76805" name="Picture 6" descr="Bridge_split_cropped"/>
            <p:cNvPicPr>
              <a:picLocks noChangeAspect="1" noChangeArrowheads="1"/>
            </p:cNvPicPr>
            <p:nvPr/>
          </p:nvPicPr>
          <p:blipFill>
            <a:blip r:embed="rId2"/>
            <a:srcRect/>
            <a:stretch>
              <a:fillRect/>
            </a:stretch>
          </p:blipFill>
          <p:spPr bwMode="auto">
            <a:xfrm>
              <a:off x="-1740" y="-2348"/>
              <a:ext cx="6639" cy="4560"/>
            </a:xfrm>
            <a:prstGeom prst="rect">
              <a:avLst/>
            </a:prstGeom>
            <a:noFill/>
            <a:ln w="9525">
              <a:noFill/>
              <a:miter lim="800000"/>
              <a:headEnd/>
              <a:tailEnd/>
            </a:ln>
          </p:spPr>
        </p:pic>
        <p:sp>
          <p:nvSpPr>
            <p:cNvPr id="8" name="Text Box 7"/>
            <p:cNvSpPr txBox="1">
              <a:spLocks noChangeArrowheads="1"/>
            </p:cNvSpPr>
            <p:nvPr/>
          </p:nvSpPr>
          <p:spPr bwMode="auto">
            <a:xfrm rot="-5400000">
              <a:off x="2279" y="-615"/>
              <a:ext cx="5431"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spcBef>
                  <a:spcPct val="50000"/>
                </a:spcBef>
                <a:defRPr/>
              </a:pPr>
              <a:r>
                <a:rPr lang="en-US" sz="1000" smtClean="0">
                  <a:solidFill>
                    <a:prstClr val="black"/>
                  </a:solidFill>
                  <a:latin typeface="Times New Roman" pitchFamily="18" charset="0"/>
                  <a:ea typeface="+mn-ea"/>
                </a:rPr>
                <a:t>Source: Zurich-American Insurance Group</a:t>
              </a:r>
            </a:p>
          </p:txBody>
        </p:sp>
      </p:grpSp>
      <p:sp>
        <p:nvSpPr>
          <p:cNvPr id="9" name="TextBox 2"/>
          <p:cNvSpPr txBox="1">
            <a:spLocks noChangeArrowheads="1"/>
          </p:cNvSpPr>
          <p:nvPr/>
        </p:nvSpPr>
        <p:spPr bwMode="auto">
          <a:xfrm>
            <a:off x="6847367" y="3505200"/>
            <a:ext cx="2296633"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buFont typeface="Arial" pitchFamily="34" charset="0"/>
              <a:buChar char="•"/>
              <a:defRPr/>
            </a:pPr>
            <a:r>
              <a:rPr lang="en-US" sz="3200" i="1" dirty="0" smtClean="0">
                <a:solidFill>
                  <a:srgbClr val="FF0000"/>
                </a:solidFill>
              </a:rPr>
              <a:t>accessible</a:t>
            </a:r>
          </a:p>
          <a:p>
            <a:pPr eaLnBrk="1" hangingPunct="1">
              <a:buFont typeface="Arial" pitchFamily="34" charset="0"/>
              <a:buChar char="•"/>
              <a:defRPr/>
            </a:pPr>
            <a:r>
              <a:rPr lang="en-US" sz="3200" i="1" dirty="0" smtClean="0">
                <a:solidFill>
                  <a:srgbClr val="FF0000"/>
                </a:solidFill>
              </a:rPr>
              <a:t>accurate</a:t>
            </a:r>
          </a:p>
          <a:p>
            <a:pPr eaLnBrk="1" hangingPunct="1">
              <a:buFont typeface="Arial" pitchFamily="34" charset="0"/>
              <a:buChar char="•"/>
              <a:defRPr/>
            </a:pPr>
            <a:r>
              <a:rPr lang="en-US" sz="3200" b="1" i="1" strike="sngStrike" dirty="0" smtClean="0">
                <a:solidFill>
                  <a:srgbClr val="FF0000"/>
                </a:solidFill>
              </a:rPr>
              <a:t>constant</a:t>
            </a:r>
          </a:p>
          <a:p>
            <a:pPr eaLnBrk="1" hangingPunct="1">
              <a:buFont typeface="Arial" pitchFamily="34" charset="0"/>
              <a:buChar char="•"/>
              <a:defRPr/>
            </a:pPr>
            <a:r>
              <a:rPr lang="en-US" sz="3200" i="1" dirty="0" smtClean="0">
                <a:solidFill>
                  <a:srgbClr val="FF0000"/>
                </a:solidFill>
              </a:rPr>
              <a:t>seamless</a:t>
            </a:r>
          </a:p>
          <a:p>
            <a:pPr eaLnBrk="1" hangingPunct="1">
              <a:buFont typeface="Arial" pitchFamily="34" charset="0"/>
              <a:buChar char="•"/>
              <a:defRPr/>
            </a:pPr>
            <a:r>
              <a:rPr lang="en-US" sz="3200" i="1" dirty="0" smtClean="0">
                <a:solidFill>
                  <a:srgbClr val="FF0000"/>
                </a:solidFill>
              </a:rPr>
              <a:t>simple</a:t>
            </a:r>
          </a:p>
        </p:txBody>
      </p:sp>
    </p:spTree>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smtClean="0">
                <a:ea typeface="ＭＳ Ｐゴシック" pitchFamily="34" charset="-128"/>
              </a:rPr>
              <a:t>metadata to the rescue</a:t>
            </a:r>
          </a:p>
        </p:txBody>
      </p:sp>
      <p:sp>
        <p:nvSpPr>
          <p:cNvPr id="77827" name="Content Placeholder 2"/>
          <p:cNvSpPr>
            <a:spLocks noGrp="1"/>
          </p:cNvSpPr>
          <p:nvPr>
            <p:ph idx="1"/>
          </p:nvPr>
        </p:nvSpPr>
        <p:spPr/>
        <p:txBody>
          <a:bodyPr/>
          <a:lstStyle/>
          <a:p>
            <a:pPr eaLnBrk="1" hangingPunct="1"/>
            <a:r>
              <a:rPr lang="en-US" smtClean="0">
                <a:ea typeface="ＭＳ Ｐゴシック" pitchFamily="34" charset="-128"/>
              </a:rPr>
              <a:t>your positional metadata should include:</a:t>
            </a:r>
          </a:p>
          <a:p>
            <a:pPr lvl="1" eaLnBrk="1" hangingPunct="1"/>
            <a:r>
              <a:rPr lang="en-US" smtClean="0">
                <a:ea typeface="ＭＳ Ｐゴシック" pitchFamily="34" charset="-128"/>
              </a:rPr>
              <a:t>datum</a:t>
            </a:r>
          </a:p>
          <a:p>
            <a:pPr lvl="1" eaLnBrk="1" hangingPunct="1"/>
            <a:r>
              <a:rPr lang="en-US" smtClean="0">
                <a:ea typeface="ＭＳ Ｐゴシック" pitchFamily="34" charset="-128"/>
              </a:rPr>
              <a:t>epoch</a:t>
            </a:r>
          </a:p>
          <a:p>
            <a:pPr lvl="1" eaLnBrk="1" hangingPunct="1"/>
            <a:r>
              <a:rPr lang="en-US" smtClean="0">
                <a:ea typeface="ＭＳ Ｐゴシック" pitchFamily="34" charset="-128"/>
              </a:rPr>
              <a:t>source</a:t>
            </a:r>
          </a:p>
          <a:p>
            <a:pPr eaLnBrk="1" hangingPunct="1"/>
            <a:r>
              <a:rPr lang="en-US" smtClean="0">
                <a:ea typeface="ＭＳ Ｐゴシック" pitchFamily="34" charset="-128"/>
              </a:rPr>
              <a:t>these will facilitate transforming from current to new datum</a:t>
            </a:r>
          </a:p>
          <a:p>
            <a:pPr eaLnBrk="1" hangingPunct="1"/>
            <a:r>
              <a:rPr lang="en-US" smtClean="0">
                <a:ea typeface="ＭＳ Ｐゴシック" pitchFamily="34" charset="-128"/>
              </a:rPr>
              <a:t>maintaining your original survey data will provide more accurate results</a:t>
            </a: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5486400" y="609600"/>
            <a:ext cx="3886200" cy="1143000"/>
          </a:xfrm>
        </p:spPr>
        <p:txBody>
          <a:bodyPr/>
          <a:lstStyle/>
          <a:p>
            <a:pPr eaLnBrk="1" hangingPunct="1"/>
            <a:r>
              <a:rPr lang="en-US" smtClean="0">
                <a:ea typeface="ＭＳ Ｐゴシック" pitchFamily="34" charset="-128"/>
              </a:rPr>
              <a:t>HTDP Grids</a:t>
            </a:r>
          </a:p>
        </p:txBody>
      </p:sp>
      <p:sp>
        <p:nvSpPr>
          <p:cNvPr id="78851" name="Content Placeholder 3"/>
          <p:cNvSpPr>
            <a:spLocks noGrp="1"/>
          </p:cNvSpPr>
          <p:nvPr>
            <p:ph sz="half" idx="2"/>
          </p:nvPr>
        </p:nvSpPr>
        <p:spPr>
          <a:xfrm>
            <a:off x="5856288" y="1654175"/>
            <a:ext cx="3287712" cy="4627563"/>
          </a:xfrm>
        </p:spPr>
        <p:txBody>
          <a:bodyPr/>
          <a:lstStyle/>
          <a:p>
            <a:pPr eaLnBrk="1" hangingPunct="1"/>
            <a:r>
              <a:rPr lang="en-US" sz="2800" smtClean="0">
                <a:ea typeface="ＭＳ Ｐゴシック" pitchFamily="34" charset="-128"/>
              </a:rPr>
              <a:t>.01 Deg for slipping San Andreas</a:t>
            </a:r>
          </a:p>
          <a:p>
            <a:pPr eaLnBrk="1" hangingPunct="1"/>
            <a:r>
              <a:rPr lang="en-US" sz="2800" smtClean="0">
                <a:ea typeface="ＭＳ Ｐゴシック" pitchFamily="34" charset="-128"/>
              </a:rPr>
              <a:t>.0625 Deg for actively deforming region along West Coast </a:t>
            </a:r>
          </a:p>
          <a:p>
            <a:pPr eaLnBrk="1" hangingPunct="1"/>
            <a:r>
              <a:rPr lang="en-US" sz="2800" smtClean="0">
                <a:ea typeface="ＭＳ Ｐゴシック" pitchFamily="34" charset="-128"/>
              </a:rPr>
              <a:t>.25 Deg elsewhere</a:t>
            </a:r>
          </a:p>
          <a:p>
            <a:pPr eaLnBrk="1" hangingPunct="1"/>
            <a:r>
              <a:rPr lang="en-US" sz="2800" smtClean="0">
                <a:ea typeface="ＭＳ Ｐゴシック" pitchFamily="34" charset="-128"/>
                <a:hlinkClick r:id="rId2"/>
              </a:rPr>
              <a:t>geodesy.noaa.gov/TOOLS/Htdp/Htdp.html</a:t>
            </a:r>
            <a:endParaRPr lang="en-US" sz="2800" smtClean="0">
              <a:ea typeface="ＭＳ Ｐゴシック" pitchFamily="34" charset="-128"/>
            </a:endParaRPr>
          </a:p>
          <a:p>
            <a:pPr eaLnBrk="1" hangingPunct="1"/>
            <a:endParaRPr lang="en-US" sz="2800" smtClean="0">
              <a:ea typeface="ＭＳ Ｐゴシック" pitchFamily="34" charset="-128"/>
            </a:endParaRPr>
          </a:p>
        </p:txBody>
      </p:sp>
      <p:pic>
        <p:nvPicPr>
          <p:cNvPr id="78852" name="Picture 2" descr="\\illinois.gov\DOT\Users\PEARSONCF\Projects\HTDP_update\HTDP31 paper\revised_grid_plots\all_grids.jpg"/>
          <p:cNvPicPr>
            <a:picLocks noChangeAspect="1" noChangeArrowheads="1"/>
          </p:cNvPicPr>
          <p:nvPr/>
        </p:nvPicPr>
        <p:blipFill>
          <a:blip r:embed="rId3"/>
          <a:srcRect/>
          <a:stretch>
            <a:fillRect/>
          </a:stretch>
        </p:blipFill>
        <p:spPr bwMode="auto">
          <a:xfrm>
            <a:off x="146050" y="698500"/>
            <a:ext cx="5608638" cy="6159500"/>
          </a:xfrm>
          <a:prstGeom prst="rect">
            <a:avLst/>
          </a:prstGeom>
          <a:noFill/>
          <a:ln w="9525">
            <a:noFill/>
            <a:miter lim="800000"/>
            <a:headEnd/>
            <a:tailEnd/>
          </a:ln>
        </p:spPr>
      </p:pic>
      <p:pic>
        <p:nvPicPr>
          <p:cNvPr id="1029" name="Picture 5" descr="\\illinois.gov\DOT\Users\PEARSONCF\Projects\HTDP_update\HTDP31 paper\revised_grid_plots\all_grids_ins.jpg"/>
          <p:cNvPicPr>
            <a:picLocks noChangeAspect="1" noChangeArrowheads="1"/>
          </p:cNvPicPr>
          <p:nvPr/>
        </p:nvPicPr>
        <p:blipFill>
          <a:blip r:embed="rId4"/>
          <a:srcRect/>
          <a:stretch>
            <a:fillRect/>
          </a:stretch>
        </p:blipFill>
        <p:spPr bwMode="auto">
          <a:xfrm>
            <a:off x="0" y="3352800"/>
            <a:ext cx="2057400" cy="2206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par>
                          <p:cTn id="7" fill="hold" nodeType="afterGroup">
                            <p:stCondLst>
                              <p:cond delay="0"/>
                            </p:stCondLst>
                            <p:childTnLst>
                              <p:par>
                                <p:cTn id="8" presetID="6" presetClass="emph" presetSubtype="0" fill="hold" nodeType="afterEffect">
                                  <p:stCondLst>
                                    <p:cond delay="0"/>
                                  </p:stCondLst>
                                  <p:childTnLst>
                                    <p:animScale>
                                      <p:cBhvr>
                                        <p:cTn id="9" dur="2000" fill="hold"/>
                                        <p:tgtEl>
                                          <p:spTgt spid="1029"/>
                                        </p:tgtEl>
                                      </p:cBhvr>
                                      <p:by x="250000" y="250000"/>
                                    </p:animScale>
                                  </p:childTnLst>
                                </p:cTn>
                              </p:par>
                              <p:par>
                                <p:cTn id="10" presetID="42" presetClass="path" presetSubtype="0" accel="50000" decel="50000" fill="hold" nodeType="withEffect">
                                  <p:stCondLst>
                                    <p:cond delay="0"/>
                                  </p:stCondLst>
                                  <p:childTnLst>
                                    <p:animMotion origin="layout" path="M 1.38778E-17 1.48148E-6 L 0.1625 -0.00533 " pathEditMode="relative" rAng="0" ptsTypes="AA">
                                      <p:cBhvr>
                                        <p:cTn id="11" dur="2000" fill="hold"/>
                                        <p:tgtEl>
                                          <p:spTgt spid="1029"/>
                                        </p:tgtEl>
                                        <p:attrNameLst>
                                          <p:attrName>ppt_x</p:attrName>
                                          <p:attrName>ppt_y</p:attrName>
                                        </p:attrNameLst>
                                      </p:cBhvr>
                                      <p:rCtr x="81" y="-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sz="4000" smtClean="0">
                <a:ea typeface="ＭＳ Ｐゴシック" pitchFamily="34" charset="-128"/>
              </a:rPr>
              <a:t>do you have the time? … which one?</a:t>
            </a:r>
          </a:p>
        </p:txBody>
      </p:sp>
      <p:sp>
        <p:nvSpPr>
          <p:cNvPr id="3" name="Content Placeholder 2"/>
          <p:cNvSpPr>
            <a:spLocks noGrp="1"/>
          </p:cNvSpPr>
          <p:nvPr>
            <p:ph idx="1"/>
          </p:nvPr>
        </p:nvSpPr>
        <p:spPr>
          <a:xfrm>
            <a:off x="457200" y="1905000"/>
            <a:ext cx="8229600" cy="422116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a:extLst>
        </p:spPr>
        <p:txBody>
          <a:bodyPr numCol="2"/>
          <a:lstStyle/>
          <a:p>
            <a:pPr eaLnBrk="1" hangingPunct="1">
              <a:buFont typeface="Arial" charset="0"/>
              <a:buChar char="•"/>
              <a:defRPr/>
            </a:pPr>
            <a:r>
              <a:rPr lang="en-US" sz="2000" dirty="0">
                <a:hlinkClick r:id="rId2" tooltip="Solar time"/>
              </a:rPr>
              <a:t>Apparent solar time</a:t>
            </a:r>
            <a:r>
              <a:rPr lang="en-US" sz="2000" dirty="0"/>
              <a:t> </a:t>
            </a:r>
            <a:endParaRPr lang="en-US" sz="2000" dirty="0" smtClean="0"/>
          </a:p>
          <a:p>
            <a:pPr eaLnBrk="1" hangingPunct="1">
              <a:buFont typeface="Arial" charset="0"/>
              <a:buChar char="•"/>
              <a:defRPr/>
            </a:pPr>
            <a:r>
              <a:rPr lang="en-US" sz="2000" dirty="0" smtClean="0">
                <a:hlinkClick r:id="rId3" tooltip="Sidereal time"/>
              </a:rPr>
              <a:t>Sidereal </a:t>
            </a:r>
            <a:r>
              <a:rPr lang="en-US" sz="2000" dirty="0">
                <a:hlinkClick r:id="rId3" tooltip="Sidereal time"/>
              </a:rPr>
              <a:t>time</a:t>
            </a:r>
            <a:r>
              <a:rPr lang="en-US" sz="2000" dirty="0"/>
              <a:t> </a:t>
            </a:r>
            <a:endParaRPr lang="en-US" sz="2000" dirty="0" smtClean="0"/>
          </a:p>
          <a:p>
            <a:pPr eaLnBrk="1" hangingPunct="1">
              <a:buFont typeface="Arial" charset="0"/>
              <a:buChar char="•"/>
              <a:defRPr/>
            </a:pPr>
            <a:r>
              <a:rPr lang="en-US" sz="2000" dirty="0" smtClean="0">
                <a:hlinkClick r:id="rId4" tooltip="Mean solar time"/>
              </a:rPr>
              <a:t>Mean </a:t>
            </a:r>
            <a:r>
              <a:rPr lang="en-US" sz="2000" dirty="0">
                <a:hlinkClick r:id="rId4" tooltip="Mean solar time"/>
              </a:rPr>
              <a:t>solar time</a:t>
            </a:r>
            <a:r>
              <a:rPr lang="en-US" sz="2000" dirty="0"/>
              <a:t> </a:t>
            </a:r>
            <a:endParaRPr lang="en-US" sz="2000" dirty="0" smtClean="0"/>
          </a:p>
          <a:p>
            <a:pPr eaLnBrk="1" hangingPunct="1">
              <a:buFont typeface="Arial" charset="0"/>
              <a:buChar char="•"/>
              <a:defRPr/>
            </a:pPr>
            <a:r>
              <a:rPr lang="en-US" sz="2000" dirty="0" smtClean="0">
                <a:hlinkClick r:id="rId5" tooltip="Greenwich Mean Time"/>
              </a:rPr>
              <a:t>Greenwich </a:t>
            </a:r>
            <a:r>
              <a:rPr lang="en-US" sz="2000" dirty="0">
                <a:hlinkClick r:id="rId5" tooltip="Greenwich Mean Time"/>
              </a:rPr>
              <a:t>Mean Time</a:t>
            </a:r>
            <a:r>
              <a:rPr lang="en-US" sz="2000" dirty="0"/>
              <a:t> (GMT) </a:t>
            </a:r>
            <a:endParaRPr lang="en-US" sz="2000" dirty="0" smtClean="0"/>
          </a:p>
          <a:p>
            <a:pPr eaLnBrk="1" hangingPunct="1">
              <a:buFont typeface="Arial" charset="0"/>
              <a:buChar char="•"/>
              <a:defRPr/>
            </a:pPr>
            <a:r>
              <a:rPr lang="en-US" sz="2000" dirty="0" smtClean="0">
                <a:hlinkClick r:id="rId6" tooltip="Coordinated Universal Time"/>
              </a:rPr>
              <a:t>Coordinated </a:t>
            </a:r>
            <a:r>
              <a:rPr lang="en-US" sz="2000" dirty="0">
                <a:hlinkClick r:id="rId6" tooltip="Coordinated Universal Time"/>
              </a:rPr>
              <a:t>Universal Time</a:t>
            </a:r>
            <a:r>
              <a:rPr lang="en-US" sz="2000" dirty="0"/>
              <a:t> (</a:t>
            </a:r>
            <a:r>
              <a:rPr lang="en-US" sz="2000" dirty="0" smtClean="0"/>
              <a:t>UTC)</a:t>
            </a:r>
          </a:p>
          <a:p>
            <a:pPr eaLnBrk="1" hangingPunct="1">
              <a:buFont typeface="Arial" charset="0"/>
              <a:buChar char="•"/>
              <a:defRPr/>
            </a:pPr>
            <a:r>
              <a:rPr lang="en-US" sz="2000" dirty="0" smtClean="0">
                <a:hlinkClick r:id="rId7" tooltip="Ephemeris time"/>
              </a:rPr>
              <a:t>Ephemeris</a:t>
            </a:r>
            <a:r>
              <a:rPr lang="en-US" sz="2000" dirty="0" smtClean="0"/>
              <a:t>, </a:t>
            </a:r>
            <a:r>
              <a:rPr lang="en-US" sz="2000" dirty="0" smtClean="0">
                <a:hlinkClick r:id="rId8" tooltip="Terrestrial Time"/>
              </a:rPr>
              <a:t>Terrestrial </a:t>
            </a:r>
            <a:r>
              <a:rPr lang="en-US" sz="2000" dirty="0">
                <a:hlinkClick r:id="rId8" tooltip="Terrestrial Time"/>
              </a:rPr>
              <a:t>Time</a:t>
            </a:r>
            <a:r>
              <a:rPr lang="en-US" sz="2000" dirty="0"/>
              <a:t> (</a:t>
            </a:r>
            <a:r>
              <a:rPr lang="en-US" sz="2000" dirty="0" smtClean="0"/>
              <a:t>TT)</a:t>
            </a:r>
          </a:p>
          <a:p>
            <a:pPr eaLnBrk="1" hangingPunct="1">
              <a:buFont typeface="Arial" charset="0"/>
              <a:buChar char="•"/>
              <a:defRPr/>
            </a:pPr>
            <a:r>
              <a:rPr lang="en-US" sz="2000" dirty="0" err="1" smtClean="0">
                <a:hlinkClick r:id="rId9" tooltip="Barycentric Coordinate Time"/>
              </a:rPr>
              <a:t>Barycentric</a:t>
            </a:r>
            <a:r>
              <a:rPr lang="en-US" sz="2000" dirty="0" smtClean="0">
                <a:hlinkClick r:id="rId9" tooltip="Barycentric Coordinate Time"/>
              </a:rPr>
              <a:t> </a:t>
            </a:r>
            <a:r>
              <a:rPr lang="en-US" sz="2000" dirty="0">
                <a:hlinkClick r:id="rId9" tooltip="Barycentric Coordinate Time"/>
              </a:rPr>
              <a:t>Coordinate Time</a:t>
            </a:r>
            <a:r>
              <a:rPr lang="en-US" sz="2000" dirty="0"/>
              <a:t> (TCB) </a:t>
            </a:r>
            <a:endParaRPr lang="en-US" sz="2000" dirty="0" smtClean="0"/>
          </a:p>
          <a:p>
            <a:pPr eaLnBrk="1" hangingPunct="1">
              <a:buFont typeface="Arial" charset="0"/>
              <a:buChar char="•"/>
              <a:defRPr/>
            </a:pPr>
            <a:endParaRPr lang="en-US" sz="2000" dirty="0" smtClean="0">
              <a:hlinkClick r:id="rId10" tooltip="Geocentric Coordinate Time"/>
            </a:endParaRPr>
          </a:p>
          <a:p>
            <a:pPr eaLnBrk="1" hangingPunct="1">
              <a:buFont typeface="Arial" charset="0"/>
              <a:buChar char="•"/>
              <a:defRPr/>
            </a:pPr>
            <a:endParaRPr lang="en-US" sz="2000" dirty="0">
              <a:hlinkClick r:id="rId10" tooltip="Geocentric Coordinate Time"/>
            </a:endParaRPr>
          </a:p>
          <a:p>
            <a:pPr eaLnBrk="1" hangingPunct="1">
              <a:buFont typeface="Arial" charset="0"/>
              <a:buChar char="•"/>
              <a:defRPr/>
            </a:pPr>
            <a:endParaRPr lang="en-US" sz="2000" dirty="0" smtClean="0">
              <a:hlinkClick r:id="rId10" tooltip="Geocentric Coordinate Time"/>
            </a:endParaRPr>
          </a:p>
          <a:p>
            <a:pPr eaLnBrk="1" hangingPunct="1">
              <a:buFont typeface="Arial" charset="0"/>
              <a:buChar char="•"/>
              <a:defRPr/>
            </a:pPr>
            <a:endParaRPr lang="en-US" sz="2000" dirty="0" smtClean="0">
              <a:hlinkClick r:id="rId10" tooltip="Geocentric Coordinate Time"/>
            </a:endParaRPr>
          </a:p>
          <a:p>
            <a:pPr eaLnBrk="1" hangingPunct="1">
              <a:buFont typeface="Arial" charset="0"/>
              <a:buChar char="•"/>
              <a:defRPr/>
            </a:pPr>
            <a:r>
              <a:rPr lang="en-US" sz="2000" dirty="0" smtClean="0">
                <a:hlinkClick r:id="rId8" tooltip="Terrestrial Time"/>
              </a:rPr>
              <a:t>Terrestrial </a:t>
            </a:r>
            <a:r>
              <a:rPr lang="en-US" sz="2000" dirty="0">
                <a:hlinkClick r:id="rId8" tooltip="Terrestrial Time"/>
              </a:rPr>
              <a:t>Dynamic Time</a:t>
            </a:r>
            <a:r>
              <a:rPr lang="en-US" sz="2000" dirty="0"/>
              <a:t> (TDT) </a:t>
            </a:r>
          </a:p>
          <a:p>
            <a:pPr eaLnBrk="1" hangingPunct="1">
              <a:buFont typeface="Arial" charset="0"/>
              <a:buChar char="•"/>
              <a:defRPr/>
            </a:pPr>
            <a:r>
              <a:rPr lang="en-US" sz="2000" dirty="0" err="1">
                <a:hlinkClick r:id="rId11" tooltip="Barycentric Dynamical Time"/>
              </a:rPr>
              <a:t>Barycentric</a:t>
            </a:r>
            <a:r>
              <a:rPr lang="en-US" sz="2000" dirty="0">
                <a:hlinkClick r:id="rId11" tooltip="Barycentric Dynamical Time"/>
              </a:rPr>
              <a:t> Dynamical Time</a:t>
            </a:r>
            <a:r>
              <a:rPr lang="en-US" sz="2000" dirty="0"/>
              <a:t> (TDB) </a:t>
            </a:r>
            <a:r>
              <a:rPr lang="en-US" sz="2000" dirty="0" smtClean="0">
                <a:hlinkClick r:id="rId10" tooltip="Geocentric Coordinate Time"/>
              </a:rPr>
              <a:t>Geocentric </a:t>
            </a:r>
            <a:r>
              <a:rPr lang="en-US" sz="2000" dirty="0">
                <a:hlinkClick r:id="rId10" tooltip="Geocentric Coordinate Time"/>
              </a:rPr>
              <a:t>Coordinate Time</a:t>
            </a:r>
            <a:r>
              <a:rPr lang="en-US" sz="2000" dirty="0"/>
              <a:t> (TCG</a:t>
            </a:r>
            <a:r>
              <a:rPr lang="en-US" sz="2000" dirty="0" smtClean="0"/>
              <a:t>)</a:t>
            </a:r>
          </a:p>
          <a:p>
            <a:pPr eaLnBrk="1" hangingPunct="1">
              <a:buFont typeface="Arial" charset="0"/>
              <a:buChar char="•"/>
              <a:defRPr/>
            </a:pPr>
            <a:r>
              <a:rPr lang="en-US" sz="2000" dirty="0" err="1" smtClean="0">
                <a:hlinkClick r:id="rId9" tooltip="Barycentric Coordinate Time"/>
              </a:rPr>
              <a:t>Barycentric</a:t>
            </a:r>
            <a:r>
              <a:rPr lang="en-US" sz="2000" dirty="0" smtClean="0">
                <a:hlinkClick r:id="rId9" tooltip="Barycentric Coordinate Time"/>
              </a:rPr>
              <a:t> </a:t>
            </a:r>
            <a:r>
              <a:rPr lang="en-US" sz="2000" dirty="0">
                <a:hlinkClick r:id="rId9" tooltip="Barycentric Coordinate Time"/>
              </a:rPr>
              <a:t>Coordinate Time</a:t>
            </a:r>
            <a:r>
              <a:rPr lang="en-US" sz="2000" dirty="0"/>
              <a:t> (TCB</a:t>
            </a:r>
            <a:r>
              <a:rPr lang="en-US" sz="2000" dirty="0" smtClean="0"/>
              <a:t>)</a:t>
            </a:r>
            <a:endParaRPr lang="en-US" sz="2000" dirty="0"/>
          </a:p>
          <a:p>
            <a:pPr eaLnBrk="1" hangingPunct="1">
              <a:buFont typeface="Arial" charset="0"/>
              <a:buChar char="•"/>
              <a:defRPr/>
            </a:pPr>
            <a:r>
              <a:rPr lang="en-US" sz="2000" dirty="0">
                <a:hlinkClick r:id="rId12" tooltip="International Atomic Time"/>
              </a:rPr>
              <a:t>International Atomic Time</a:t>
            </a:r>
            <a:r>
              <a:rPr lang="en-US" sz="2000" dirty="0"/>
              <a:t> (</a:t>
            </a:r>
            <a:r>
              <a:rPr lang="en-US" sz="2000" dirty="0">
                <a:hlinkClick r:id="rId13"/>
              </a:rPr>
              <a:t>TAI</a:t>
            </a:r>
            <a:r>
              <a:rPr lang="en-US" sz="2000" dirty="0"/>
              <a:t>) </a:t>
            </a:r>
            <a:endParaRPr lang="en-US" sz="2000" dirty="0" smtClean="0"/>
          </a:p>
          <a:p>
            <a:pPr eaLnBrk="1" hangingPunct="1">
              <a:buFont typeface="Arial" charset="0"/>
              <a:buChar char="•"/>
              <a:defRPr/>
            </a:pPr>
            <a:r>
              <a:rPr lang="en-US" sz="2000" dirty="0" smtClean="0">
                <a:hlinkClick r:id="rId6" tooltip="Coordinated Universal Time"/>
              </a:rPr>
              <a:t>Coordinated </a:t>
            </a:r>
            <a:r>
              <a:rPr lang="en-US" sz="2000" dirty="0">
                <a:hlinkClick r:id="rId6" tooltip="Coordinated Universal Time"/>
              </a:rPr>
              <a:t>Universal Time</a:t>
            </a:r>
            <a:r>
              <a:rPr lang="en-US" sz="2000" dirty="0"/>
              <a:t> (UTC) </a:t>
            </a:r>
            <a:endParaRPr lang="en-US" sz="2000" dirty="0" smtClean="0"/>
          </a:p>
          <a:p>
            <a:pPr eaLnBrk="1" hangingPunct="1">
              <a:buFont typeface="Arial" charset="0"/>
              <a:buChar char="•"/>
              <a:defRPr/>
            </a:pPr>
            <a:r>
              <a:rPr lang="en-US" sz="2000" dirty="0" smtClean="0">
                <a:hlinkClick r:id="rId14" tooltip="Standard time"/>
              </a:rPr>
              <a:t>Standard</a:t>
            </a:r>
            <a:r>
              <a:rPr lang="en-US" sz="2000" dirty="0"/>
              <a:t> or </a:t>
            </a:r>
            <a:r>
              <a:rPr lang="en-US" sz="2000" dirty="0">
                <a:hlinkClick r:id="rId15" tooltip="Civil time"/>
              </a:rPr>
              <a:t>civil time</a:t>
            </a:r>
            <a:r>
              <a:rPr lang="en-US" sz="2000" dirty="0"/>
              <a:t> </a:t>
            </a:r>
            <a:endParaRPr lang="en-US" sz="2000" dirty="0" smtClean="0"/>
          </a:p>
          <a:p>
            <a:pPr eaLnBrk="1" hangingPunct="1">
              <a:buFont typeface="Arial" charset="0"/>
              <a:buChar char="•"/>
              <a:defRPr/>
            </a:pPr>
            <a:r>
              <a:rPr lang="en-US" sz="2000" dirty="0" smtClean="0"/>
              <a:t>GPS time</a:t>
            </a:r>
            <a:endParaRPr lang="en-US" sz="2000" dirty="0"/>
          </a:p>
          <a:p>
            <a:pPr eaLnBrk="1" hangingPunct="1">
              <a:buFont typeface="Arial" charset="0"/>
              <a:buChar char="•"/>
              <a:defRPr/>
            </a:pPr>
            <a:endParaRPr lang="en-US" sz="1600" dirty="0" smtClean="0"/>
          </a:p>
        </p:txBody>
      </p:sp>
      <p:pic>
        <p:nvPicPr>
          <p:cNvPr id="79876" name="Picture 46"/>
          <p:cNvPicPr>
            <a:picLocks noChangeAspect="1" noChangeArrowheads="1"/>
          </p:cNvPicPr>
          <p:nvPr/>
        </p:nvPicPr>
        <p:blipFill>
          <a:blip r:embed="rId16"/>
          <a:srcRect l="2438" t="37798" r="4941" b="11391"/>
          <a:stretch>
            <a:fillRect/>
          </a:stretch>
        </p:blipFill>
        <p:spPr bwMode="auto">
          <a:xfrm>
            <a:off x="1601788" y="4872038"/>
            <a:ext cx="5867400" cy="152876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0" y="304800"/>
            <a:ext cx="9144000" cy="1143000"/>
          </a:xfrm>
        </p:spPr>
        <p:txBody>
          <a:bodyPr/>
          <a:lstStyle/>
          <a:p>
            <a:pPr eaLnBrk="1" hangingPunct="1"/>
            <a:r>
              <a:rPr lang="en-US" sz="2800" smtClean="0">
                <a:solidFill>
                  <a:srgbClr val="3333CC"/>
                </a:solidFill>
                <a:ea typeface="ＭＳ Ｐゴシック" pitchFamily="34" charset="-128"/>
              </a:rPr>
              <a:t>SOME HORIZONTAL DATUMS OF THE UNITED STATES</a:t>
            </a:r>
          </a:p>
        </p:txBody>
      </p:sp>
      <p:sp>
        <p:nvSpPr>
          <p:cNvPr id="1140739" name="Rectangle 3"/>
          <p:cNvSpPr>
            <a:spLocks noGrp="1" noChangeArrowheads="1"/>
          </p:cNvSpPr>
          <p:nvPr>
            <p:ph type="body" idx="4294967295"/>
          </p:nvPr>
        </p:nvSpPr>
        <p:spPr>
          <a:xfrm>
            <a:off x="1417638" y="1957388"/>
            <a:ext cx="6765925" cy="2974975"/>
          </a:xfrm>
        </p:spPr>
        <p:txBody>
          <a:bodyPr/>
          <a:lstStyle/>
          <a:p>
            <a:pPr algn="ctr" eaLnBrk="1" hangingPunct="1">
              <a:buClr>
                <a:srgbClr val="003300"/>
              </a:buClr>
              <a:buFontTx/>
              <a:buChar char=" "/>
            </a:pPr>
            <a:endParaRPr lang="en-US" b="1" smtClean="0">
              <a:solidFill>
                <a:srgbClr val="003300"/>
              </a:solidFill>
              <a:ea typeface="ＭＳ Ｐゴシック" pitchFamily="34" charset="-128"/>
            </a:endParaRPr>
          </a:p>
          <a:p>
            <a:pPr algn="ctr" eaLnBrk="1" hangingPunct="1">
              <a:buClr>
                <a:srgbClr val="003300"/>
              </a:buClr>
              <a:buFontTx/>
              <a:buChar char=" "/>
            </a:pPr>
            <a:endParaRPr lang="en-US" b="1" smtClean="0">
              <a:solidFill>
                <a:srgbClr val="003300"/>
              </a:solidFill>
              <a:ea typeface="ＭＳ Ｐゴシック" pitchFamily="34" charset="-128"/>
            </a:endParaRPr>
          </a:p>
          <a:p>
            <a:pPr algn="ctr" eaLnBrk="1" hangingPunct="1">
              <a:buClr>
                <a:srgbClr val="003300"/>
              </a:buClr>
              <a:buFontTx/>
              <a:buChar char=" "/>
            </a:pPr>
            <a:endParaRPr lang="en-US" b="1" smtClean="0">
              <a:solidFill>
                <a:srgbClr val="003300"/>
              </a:solidFill>
              <a:ea typeface="ＭＳ Ｐゴシック" pitchFamily="34" charset="-128"/>
            </a:endParaRPr>
          </a:p>
          <a:p>
            <a:pPr algn="ctr" eaLnBrk="1" hangingPunct="1">
              <a:buClr>
                <a:srgbClr val="003300"/>
              </a:buClr>
              <a:buFontTx/>
              <a:buChar char=" "/>
            </a:pPr>
            <a:endParaRPr lang="en-US" sz="1700" b="1" smtClean="0">
              <a:solidFill>
                <a:srgbClr val="003300"/>
              </a:solidFill>
              <a:ea typeface="ＭＳ Ｐゴシック" pitchFamily="34" charset="-128"/>
            </a:endParaRPr>
          </a:p>
        </p:txBody>
      </p:sp>
      <p:sp>
        <p:nvSpPr>
          <p:cNvPr id="80900" name="Text Box 4"/>
          <p:cNvSpPr txBox="1">
            <a:spLocks noChangeArrowheads="1"/>
          </p:cNvSpPr>
          <p:nvPr/>
        </p:nvSpPr>
        <p:spPr bwMode="auto">
          <a:xfrm>
            <a:off x="228600" y="1981200"/>
            <a:ext cx="24384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New England Datum  </a:t>
            </a:r>
          </a:p>
        </p:txBody>
      </p:sp>
      <p:sp>
        <p:nvSpPr>
          <p:cNvPr id="80901" name="Text Box 5"/>
          <p:cNvSpPr txBox="1">
            <a:spLocks noChangeArrowheads="1"/>
          </p:cNvSpPr>
          <p:nvPr/>
        </p:nvSpPr>
        <p:spPr bwMode="auto">
          <a:xfrm>
            <a:off x="228600" y="3429000"/>
            <a:ext cx="34290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North American Datum of 1927</a:t>
            </a:r>
            <a:endParaRPr lang="en-US">
              <a:solidFill>
                <a:srgbClr val="CC0000"/>
              </a:solidFill>
              <a:latin typeface="Times New Roman" pitchFamily="18" charset="0"/>
            </a:endParaRPr>
          </a:p>
        </p:txBody>
      </p:sp>
      <p:sp>
        <p:nvSpPr>
          <p:cNvPr id="80902" name="Text Box 6"/>
          <p:cNvSpPr txBox="1">
            <a:spLocks noChangeArrowheads="1"/>
          </p:cNvSpPr>
          <p:nvPr/>
        </p:nvSpPr>
        <p:spPr bwMode="auto">
          <a:xfrm>
            <a:off x="228600" y="1447800"/>
            <a:ext cx="1844675"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Bessel Ellipsoid  </a:t>
            </a:r>
          </a:p>
        </p:txBody>
      </p:sp>
      <p:sp>
        <p:nvSpPr>
          <p:cNvPr id="80903" name="Text Box 7"/>
          <p:cNvSpPr txBox="1">
            <a:spLocks noChangeArrowheads="1"/>
          </p:cNvSpPr>
          <p:nvPr/>
        </p:nvSpPr>
        <p:spPr bwMode="auto">
          <a:xfrm>
            <a:off x="228600" y="2438400"/>
            <a:ext cx="23622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U.S. Standard Datum </a:t>
            </a:r>
          </a:p>
        </p:txBody>
      </p:sp>
      <p:sp>
        <p:nvSpPr>
          <p:cNvPr id="80904" name="Text Box 8"/>
          <p:cNvSpPr txBox="1">
            <a:spLocks noChangeArrowheads="1"/>
          </p:cNvSpPr>
          <p:nvPr/>
        </p:nvSpPr>
        <p:spPr bwMode="auto">
          <a:xfrm>
            <a:off x="228600" y="2895600"/>
            <a:ext cx="26670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North American Datum  </a:t>
            </a:r>
          </a:p>
        </p:txBody>
      </p:sp>
      <p:sp>
        <p:nvSpPr>
          <p:cNvPr id="80905" name="Text Box 9"/>
          <p:cNvSpPr txBox="1">
            <a:spLocks noChangeArrowheads="1"/>
          </p:cNvSpPr>
          <p:nvPr/>
        </p:nvSpPr>
        <p:spPr bwMode="auto">
          <a:xfrm>
            <a:off x="228600" y="3976688"/>
            <a:ext cx="2133600" cy="366712"/>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Puerto Rico Datum  </a:t>
            </a:r>
          </a:p>
        </p:txBody>
      </p:sp>
      <p:sp>
        <p:nvSpPr>
          <p:cNvPr id="80906" name="Text Box 10"/>
          <p:cNvSpPr txBox="1">
            <a:spLocks noChangeArrowheads="1"/>
          </p:cNvSpPr>
          <p:nvPr/>
        </p:nvSpPr>
        <p:spPr bwMode="auto">
          <a:xfrm>
            <a:off x="228600" y="4433888"/>
            <a:ext cx="2362200" cy="366712"/>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Old Hawaiian Datum  </a:t>
            </a:r>
          </a:p>
        </p:txBody>
      </p:sp>
      <p:sp>
        <p:nvSpPr>
          <p:cNvPr id="80907" name="Text Box 11"/>
          <p:cNvSpPr txBox="1">
            <a:spLocks noChangeArrowheads="1"/>
          </p:cNvSpPr>
          <p:nvPr/>
        </p:nvSpPr>
        <p:spPr bwMode="auto">
          <a:xfrm>
            <a:off x="6629400" y="1981200"/>
            <a:ext cx="19050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UnAlaska Datum  </a:t>
            </a:r>
          </a:p>
        </p:txBody>
      </p:sp>
      <p:sp>
        <p:nvSpPr>
          <p:cNvPr id="80908" name="Text Box 12"/>
          <p:cNvSpPr txBox="1">
            <a:spLocks noChangeArrowheads="1"/>
          </p:cNvSpPr>
          <p:nvPr/>
        </p:nvSpPr>
        <p:spPr bwMode="auto">
          <a:xfrm>
            <a:off x="3657600" y="4419600"/>
            <a:ext cx="19812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SE Alaska Datum  </a:t>
            </a:r>
          </a:p>
        </p:txBody>
      </p:sp>
      <p:sp>
        <p:nvSpPr>
          <p:cNvPr id="80909" name="Text Box 13"/>
          <p:cNvSpPr txBox="1">
            <a:spLocks noChangeArrowheads="1"/>
          </p:cNvSpPr>
          <p:nvPr/>
        </p:nvSpPr>
        <p:spPr bwMode="auto">
          <a:xfrm>
            <a:off x="3657600" y="2895600"/>
            <a:ext cx="23622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Kripniyuk Datum</a:t>
            </a:r>
          </a:p>
        </p:txBody>
      </p:sp>
      <p:sp>
        <p:nvSpPr>
          <p:cNvPr id="80910" name="Text Box 14"/>
          <p:cNvSpPr txBox="1">
            <a:spLocks noChangeArrowheads="1"/>
          </p:cNvSpPr>
          <p:nvPr/>
        </p:nvSpPr>
        <p:spPr bwMode="auto">
          <a:xfrm>
            <a:off x="6629400" y="1447800"/>
            <a:ext cx="23622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St. Paul Island Datum  </a:t>
            </a:r>
          </a:p>
        </p:txBody>
      </p:sp>
      <p:sp>
        <p:nvSpPr>
          <p:cNvPr id="80911" name="Text Box 15"/>
          <p:cNvSpPr txBox="1">
            <a:spLocks noChangeArrowheads="1"/>
          </p:cNvSpPr>
          <p:nvPr/>
        </p:nvSpPr>
        <p:spPr bwMode="auto">
          <a:xfrm>
            <a:off x="3657600" y="5410200"/>
            <a:ext cx="30480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St. Lawrence Island Datum  </a:t>
            </a:r>
          </a:p>
        </p:txBody>
      </p:sp>
      <p:sp>
        <p:nvSpPr>
          <p:cNvPr id="80912" name="Text Box 16"/>
          <p:cNvSpPr txBox="1">
            <a:spLocks noChangeArrowheads="1"/>
          </p:cNvSpPr>
          <p:nvPr/>
        </p:nvSpPr>
        <p:spPr bwMode="auto">
          <a:xfrm>
            <a:off x="152400" y="5957888"/>
            <a:ext cx="2362200" cy="366712"/>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Barter Island Datum  </a:t>
            </a:r>
            <a:endParaRPr lang="en-US" sz="1400" b="1">
              <a:latin typeface="Verdana" pitchFamily="34" charset="0"/>
            </a:endParaRPr>
          </a:p>
        </p:txBody>
      </p:sp>
      <p:sp>
        <p:nvSpPr>
          <p:cNvPr id="80913" name="Text Box 17"/>
          <p:cNvSpPr txBox="1">
            <a:spLocks noChangeArrowheads="1"/>
          </p:cNvSpPr>
          <p:nvPr/>
        </p:nvSpPr>
        <p:spPr bwMode="auto">
          <a:xfrm>
            <a:off x="3657600" y="1447800"/>
            <a:ext cx="27432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Camp Colonna Datum  </a:t>
            </a:r>
            <a:endParaRPr lang="en-US" sz="1400" b="1">
              <a:latin typeface="Times New Roman" pitchFamily="18" charset="0"/>
            </a:endParaRPr>
          </a:p>
        </p:txBody>
      </p:sp>
      <p:sp>
        <p:nvSpPr>
          <p:cNvPr id="80914" name="Text Box 18"/>
          <p:cNvSpPr txBox="1">
            <a:spLocks noChangeArrowheads="1"/>
          </p:cNvSpPr>
          <p:nvPr/>
        </p:nvSpPr>
        <p:spPr bwMode="auto">
          <a:xfrm>
            <a:off x="6629400" y="2452688"/>
            <a:ext cx="1600200" cy="366712"/>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Valdez Datum  </a:t>
            </a:r>
          </a:p>
        </p:txBody>
      </p:sp>
      <p:sp>
        <p:nvSpPr>
          <p:cNvPr id="80915" name="Text Box 19"/>
          <p:cNvSpPr txBox="1">
            <a:spLocks noChangeArrowheads="1"/>
          </p:cNvSpPr>
          <p:nvPr/>
        </p:nvSpPr>
        <p:spPr bwMode="auto">
          <a:xfrm>
            <a:off x="228600" y="4876800"/>
            <a:ext cx="32004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American Samoa Datum 1962</a:t>
            </a:r>
            <a:endParaRPr lang="en-US">
              <a:solidFill>
                <a:srgbClr val="CC0000"/>
              </a:solidFill>
              <a:latin typeface="Times New Roman" pitchFamily="18" charset="0"/>
            </a:endParaRPr>
          </a:p>
        </p:txBody>
      </p:sp>
      <p:sp>
        <p:nvSpPr>
          <p:cNvPr id="80916" name="Text Box 20"/>
          <p:cNvSpPr txBox="1">
            <a:spLocks noChangeArrowheads="1"/>
          </p:cNvSpPr>
          <p:nvPr/>
        </p:nvSpPr>
        <p:spPr bwMode="auto">
          <a:xfrm>
            <a:off x="228600" y="5424488"/>
            <a:ext cx="2133600" cy="366712"/>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Guam Datum 1963</a:t>
            </a:r>
            <a:endParaRPr lang="en-US">
              <a:solidFill>
                <a:srgbClr val="CC0000"/>
              </a:solidFill>
              <a:latin typeface="Times New Roman" pitchFamily="18" charset="0"/>
            </a:endParaRPr>
          </a:p>
        </p:txBody>
      </p:sp>
      <p:sp>
        <p:nvSpPr>
          <p:cNvPr id="80917" name="Text Box 21"/>
          <p:cNvSpPr txBox="1">
            <a:spLocks noChangeArrowheads="1"/>
          </p:cNvSpPr>
          <p:nvPr/>
        </p:nvSpPr>
        <p:spPr bwMode="auto">
          <a:xfrm>
            <a:off x="3657600" y="1981200"/>
            <a:ext cx="26670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Flaxman Island Datum</a:t>
            </a:r>
          </a:p>
        </p:txBody>
      </p:sp>
      <p:sp>
        <p:nvSpPr>
          <p:cNvPr id="80918" name="Text Box 22"/>
          <p:cNvSpPr txBox="1">
            <a:spLocks noChangeArrowheads="1"/>
          </p:cNvSpPr>
          <p:nvPr/>
        </p:nvSpPr>
        <p:spPr bwMode="auto">
          <a:xfrm>
            <a:off x="3657600" y="2452688"/>
            <a:ext cx="2362200" cy="366712"/>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Golofnin Bay Datum</a:t>
            </a:r>
          </a:p>
        </p:txBody>
      </p:sp>
      <p:sp>
        <p:nvSpPr>
          <p:cNvPr id="80919" name="Text Box 23"/>
          <p:cNvSpPr txBox="1">
            <a:spLocks noChangeArrowheads="1"/>
          </p:cNvSpPr>
          <p:nvPr/>
        </p:nvSpPr>
        <p:spPr bwMode="auto">
          <a:xfrm>
            <a:off x="3657600" y="3429000"/>
            <a:ext cx="23622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Point Barrow Datum</a:t>
            </a:r>
          </a:p>
        </p:txBody>
      </p:sp>
      <p:sp>
        <p:nvSpPr>
          <p:cNvPr id="80920" name="Text Box 24"/>
          <p:cNvSpPr txBox="1">
            <a:spLocks noChangeArrowheads="1"/>
          </p:cNvSpPr>
          <p:nvPr/>
        </p:nvSpPr>
        <p:spPr bwMode="auto">
          <a:xfrm>
            <a:off x="3657600" y="3976688"/>
            <a:ext cx="2895600" cy="366712"/>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Port Clarence Datum</a:t>
            </a:r>
          </a:p>
        </p:txBody>
      </p:sp>
      <p:sp>
        <p:nvSpPr>
          <p:cNvPr id="80921" name="Text Box 25"/>
          <p:cNvSpPr txBox="1">
            <a:spLocks noChangeArrowheads="1"/>
          </p:cNvSpPr>
          <p:nvPr/>
        </p:nvSpPr>
        <p:spPr bwMode="auto">
          <a:xfrm>
            <a:off x="3657600" y="5957888"/>
            <a:ext cx="2362200" cy="366712"/>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St. Michael Datum  </a:t>
            </a:r>
          </a:p>
        </p:txBody>
      </p:sp>
      <p:sp>
        <p:nvSpPr>
          <p:cNvPr id="80922" name="Text Box 26"/>
          <p:cNvSpPr txBox="1">
            <a:spLocks noChangeArrowheads="1"/>
          </p:cNvSpPr>
          <p:nvPr/>
        </p:nvSpPr>
        <p:spPr bwMode="auto">
          <a:xfrm>
            <a:off x="6629400" y="2909888"/>
            <a:ext cx="2362200" cy="366712"/>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Yakutat Datum  </a:t>
            </a:r>
          </a:p>
        </p:txBody>
      </p:sp>
      <p:sp>
        <p:nvSpPr>
          <p:cNvPr id="80923" name="Text Box 27"/>
          <p:cNvSpPr txBox="1">
            <a:spLocks noChangeArrowheads="1"/>
          </p:cNvSpPr>
          <p:nvPr/>
        </p:nvSpPr>
        <p:spPr bwMode="auto">
          <a:xfrm>
            <a:off x="6629400" y="3429000"/>
            <a:ext cx="23622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Yukon Datum  </a:t>
            </a:r>
          </a:p>
        </p:txBody>
      </p:sp>
      <p:sp>
        <p:nvSpPr>
          <p:cNvPr id="80924" name="Text Box 28"/>
          <p:cNvSpPr txBox="1">
            <a:spLocks noChangeArrowheads="1"/>
          </p:cNvSpPr>
          <p:nvPr/>
        </p:nvSpPr>
        <p:spPr bwMode="auto">
          <a:xfrm>
            <a:off x="3657600" y="4876800"/>
            <a:ext cx="26670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St. George Island Datum  </a:t>
            </a:r>
          </a:p>
        </p:txBody>
      </p:sp>
      <p:sp>
        <p:nvSpPr>
          <p:cNvPr id="80925" name="Text Box 29"/>
          <p:cNvSpPr txBox="1">
            <a:spLocks noChangeArrowheads="1"/>
          </p:cNvSpPr>
          <p:nvPr/>
        </p:nvSpPr>
        <p:spPr bwMode="auto">
          <a:xfrm>
            <a:off x="6629400" y="3886200"/>
            <a:ext cx="23622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Johnson Island 1961 </a:t>
            </a:r>
          </a:p>
        </p:txBody>
      </p:sp>
      <p:sp>
        <p:nvSpPr>
          <p:cNvPr id="80926" name="Text Box 30"/>
          <p:cNvSpPr txBox="1">
            <a:spLocks noChangeArrowheads="1"/>
          </p:cNvSpPr>
          <p:nvPr/>
        </p:nvSpPr>
        <p:spPr bwMode="auto">
          <a:xfrm>
            <a:off x="6629400" y="4343400"/>
            <a:ext cx="23622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Midway Astro 1961 </a:t>
            </a:r>
          </a:p>
        </p:txBody>
      </p:sp>
      <p:sp>
        <p:nvSpPr>
          <p:cNvPr id="80927" name="Text Box 31"/>
          <p:cNvSpPr txBox="1">
            <a:spLocks noChangeArrowheads="1"/>
          </p:cNvSpPr>
          <p:nvPr/>
        </p:nvSpPr>
        <p:spPr bwMode="auto">
          <a:xfrm>
            <a:off x="6629400" y="4876800"/>
            <a:ext cx="2590800" cy="366713"/>
          </a:xfrm>
          <a:prstGeom prst="rect">
            <a:avLst/>
          </a:prstGeom>
          <a:noFill/>
          <a:ln w="9525">
            <a:noFill/>
            <a:miter lim="800000"/>
            <a:headEnd/>
            <a:tailEnd/>
          </a:ln>
        </p:spPr>
        <p:txBody>
          <a:bodyPr>
            <a:spAutoFit/>
          </a:bodyPr>
          <a:lstStyle/>
          <a:p>
            <a:r>
              <a:rPr lang="en-US" b="1">
                <a:solidFill>
                  <a:srgbClr val="003300"/>
                </a:solidFill>
                <a:latin typeface="Times New Roman" pitchFamily="18" charset="0"/>
              </a:rPr>
              <a:t>Wake Island Astro 1952</a:t>
            </a:r>
          </a:p>
        </p:txBody>
      </p:sp>
    </p:spTree>
  </p:cSld>
  <p:clrMapOvr>
    <a:masterClrMapping/>
  </p:clrMapOvr>
  <p:transition spd="med">
    <p:strip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nodePh="1">
                                  <p:stCondLst>
                                    <p:cond delay="0"/>
                                  </p:stCondLst>
                                  <p:endCondLst>
                                    <p:cond evt="begin" delay="0">
                                      <p:tn val="5"/>
                                    </p:cond>
                                  </p:endCondLst>
                                  <p:childTnLst>
                                    <p:set>
                                      <p:cBhvr>
                                        <p:cTn id="6" dur="1" fill="hold">
                                          <p:stCondLst>
                                            <p:cond delay="0"/>
                                          </p:stCondLst>
                                        </p:cTn>
                                        <p:tgtEl>
                                          <p:spTgt spid="1140739">
                                            <p:txEl>
                                              <p:pRg st="0" end="0"/>
                                            </p:txEl>
                                          </p:spTgt>
                                        </p:tgtEl>
                                        <p:attrNameLst>
                                          <p:attrName>style.visibility</p:attrName>
                                        </p:attrNameLst>
                                      </p:cBhvr>
                                      <p:to>
                                        <p:strVal val="visible"/>
                                      </p:to>
                                    </p:set>
                                    <p:anim calcmode="lin" valueType="num">
                                      <p:cBhvr additive="base">
                                        <p:cTn id="7" dur="500" fill="hold"/>
                                        <p:tgtEl>
                                          <p:spTgt spid="11407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073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73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mtClean="0">
                <a:ea typeface="ＭＳ Ｐゴシック" pitchFamily="34" charset="-128"/>
              </a:rPr>
              <a:t>Why change datums/Realizations</a:t>
            </a:r>
          </a:p>
        </p:txBody>
      </p:sp>
      <p:sp>
        <p:nvSpPr>
          <p:cNvPr id="81923" name="Rectangle 3"/>
          <p:cNvSpPr>
            <a:spLocks noGrp="1" noChangeArrowheads="1"/>
          </p:cNvSpPr>
          <p:nvPr>
            <p:ph type="body" idx="1"/>
          </p:nvPr>
        </p:nvSpPr>
        <p:spPr>
          <a:xfrm>
            <a:off x="838200" y="1714500"/>
            <a:ext cx="8229600" cy="4191000"/>
          </a:xfrm>
        </p:spPr>
        <p:txBody>
          <a:bodyPr/>
          <a:lstStyle/>
          <a:p>
            <a:pPr eaLnBrk="1" hangingPunct="1"/>
            <a:r>
              <a:rPr lang="en-US" sz="2400" smtClean="0">
                <a:ea typeface="ＭＳ Ｐゴシック" pitchFamily="34" charset="-128"/>
              </a:rPr>
              <a:t>NAD27 		based on old observations and old system</a:t>
            </a:r>
          </a:p>
          <a:p>
            <a:pPr eaLnBrk="1" hangingPunct="1"/>
            <a:r>
              <a:rPr lang="en-US" sz="2400" smtClean="0">
                <a:ea typeface="ＭＳ Ｐゴシック" pitchFamily="34" charset="-128"/>
              </a:rPr>
              <a:t>NAD83(86) 	based on old observations and new system</a:t>
            </a:r>
          </a:p>
          <a:p>
            <a:pPr eaLnBrk="1" hangingPunct="1"/>
            <a:r>
              <a:rPr lang="en-US" sz="2400" smtClean="0">
                <a:ea typeface="ＭＳ Ｐゴシック" pitchFamily="34" charset="-128"/>
              </a:rPr>
              <a:t>NAD83(92) 	based on old and new observations, same system</a:t>
            </a:r>
          </a:p>
          <a:p>
            <a:pPr eaLnBrk="1" hangingPunct="1"/>
            <a:r>
              <a:rPr lang="en-US" sz="2400" smtClean="0">
                <a:ea typeface="ＭＳ Ｐゴシック" pitchFamily="34" charset="-128"/>
              </a:rPr>
              <a:t>NAD83(96) based on newer observations, same system</a:t>
            </a:r>
          </a:p>
          <a:p>
            <a:pPr eaLnBrk="1" hangingPunct="1"/>
            <a:r>
              <a:rPr lang="en-US" sz="2400" smtClean="0">
                <a:ea typeface="ＭＳ Ｐゴシック" pitchFamily="34" charset="-128"/>
              </a:rPr>
              <a:t>NAD83(NSRS2007)  new observations, same system, removed regional distortions and made consistent with CORS</a:t>
            </a:r>
          </a:p>
          <a:p>
            <a:pPr eaLnBrk="1" hangingPunct="1"/>
            <a:r>
              <a:rPr lang="en-US" sz="2400" smtClean="0">
                <a:ea typeface="ＭＳ Ｐゴシック" pitchFamily="34" charset="-128"/>
              </a:rPr>
              <a:t>NAD83(2011) based on new observations and same system.  Kept consistent with CORS</a:t>
            </a:r>
          </a:p>
        </p:txBody>
      </p:sp>
    </p:spTree>
  </p:cSld>
  <p:clrMapOvr>
    <a:masterClrMapping/>
  </p:clrMapOvr>
  <p:transition>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49" name="Rectangle 21"/>
          <p:cNvSpPr>
            <a:spLocks noChangeArrowheads="1"/>
          </p:cNvSpPr>
          <p:nvPr/>
        </p:nvSpPr>
        <p:spPr bwMode="auto">
          <a:xfrm>
            <a:off x="609600" y="5181600"/>
            <a:ext cx="3276600" cy="1371600"/>
          </a:xfrm>
          <a:prstGeom prst="rect">
            <a:avLst/>
          </a:prstGeom>
          <a:solidFill>
            <a:schemeClr val="tx1"/>
          </a:solidFill>
          <a:ln w="28575">
            <a:solidFill>
              <a:schemeClr val="accent1"/>
            </a:solidFill>
            <a:miter lim="800000"/>
            <a:headEnd/>
            <a:tailEnd/>
          </a:ln>
        </p:spPr>
        <p:txBody>
          <a:bodyPr wrap="none" anchor="ctr"/>
          <a:lstStyle/>
          <a:p>
            <a:r>
              <a:rPr lang="en-US" sz="2800">
                <a:solidFill>
                  <a:srgbClr val="FF9933"/>
                </a:solidFill>
                <a:latin typeface="Cambria" pitchFamily="18" charset="0"/>
              </a:rPr>
              <a:t>H + </a:t>
            </a:r>
            <a:r>
              <a:rPr lang="en-US" sz="2800" i="1">
                <a:solidFill>
                  <a:srgbClr val="FF9933"/>
                </a:solidFill>
                <a:latin typeface="Cambria" pitchFamily="18" charset="0"/>
              </a:rPr>
              <a:t>H</a:t>
            </a:r>
            <a:r>
              <a:rPr lang="en-US" sz="2400" i="1" baseline="-25000">
                <a:solidFill>
                  <a:srgbClr val="FF9933"/>
                </a:solidFill>
                <a:latin typeface="Cambria" pitchFamily="18" charset="0"/>
              </a:rPr>
              <a:t>t</a:t>
            </a:r>
            <a:r>
              <a:rPr lang="en-US" sz="2400" baseline="-25000">
                <a:solidFill>
                  <a:srgbClr val="FF9933"/>
                </a:solidFill>
                <a:latin typeface="Cambria" pitchFamily="18" charset="0"/>
              </a:rPr>
              <a:t> </a:t>
            </a:r>
            <a:r>
              <a:rPr lang="en-US">
                <a:solidFill>
                  <a:srgbClr val="FF9933"/>
                </a:solidFill>
              </a:rPr>
              <a:t>+</a:t>
            </a:r>
            <a:r>
              <a:rPr lang="en-US" sz="2800">
                <a:solidFill>
                  <a:srgbClr val="FF9933"/>
                </a:solidFill>
                <a:latin typeface="Cambria" pitchFamily="18" charset="0"/>
              </a:rPr>
              <a:t>V</a:t>
            </a:r>
            <a:r>
              <a:rPr lang="en-US" sz="2000" b="1" baseline="-25000">
                <a:solidFill>
                  <a:srgbClr val="FF9933"/>
                </a:solidFill>
                <a:latin typeface="Cambria" pitchFamily="18" charset="0"/>
              </a:rPr>
              <a:t>E</a:t>
            </a:r>
            <a:r>
              <a:rPr lang="en-US">
                <a:solidFill>
                  <a:srgbClr val="FF9933"/>
                </a:solidFill>
              </a:rPr>
              <a:t>+ </a:t>
            </a:r>
            <a:r>
              <a:rPr lang="en-US" sz="2800" i="1">
                <a:solidFill>
                  <a:srgbClr val="FF9933"/>
                </a:solidFill>
                <a:latin typeface="Cambria" pitchFamily="18" charset="0"/>
              </a:rPr>
              <a:t>V</a:t>
            </a:r>
            <a:r>
              <a:rPr lang="en-US" sz="2400" b="1" i="1" baseline="-25000">
                <a:solidFill>
                  <a:srgbClr val="FF9933"/>
                </a:solidFill>
                <a:latin typeface="Cambria" pitchFamily="18" charset="0"/>
              </a:rPr>
              <a:t>Et</a:t>
            </a:r>
          </a:p>
          <a:p>
            <a:r>
              <a:rPr lang="en-US" sz="2800">
                <a:solidFill>
                  <a:srgbClr val="FF9933"/>
                </a:solidFill>
                <a:latin typeface="Cambria" pitchFamily="18" charset="0"/>
              </a:rPr>
              <a:t>2 + </a:t>
            </a:r>
            <a:r>
              <a:rPr lang="en-US" sz="2800" i="1">
                <a:solidFill>
                  <a:srgbClr val="FF9933"/>
                </a:solidFill>
                <a:latin typeface="Cambria" pitchFamily="18" charset="0"/>
              </a:rPr>
              <a:t>2</a:t>
            </a:r>
            <a:r>
              <a:rPr lang="en-US" sz="2800">
                <a:solidFill>
                  <a:srgbClr val="FF9933"/>
                </a:solidFill>
                <a:latin typeface="Cambria" pitchFamily="18" charset="0"/>
              </a:rPr>
              <a:t> + 1+ </a:t>
            </a:r>
            <a:r>
              <a:rPr lang="en-US" sz="2800" i="1">
                <a:solidFill>
                  <a:srgbClr val="FF9933"/>
                </a:solidFill>
                <a:latin typeface="Cambria" pitchFamily="18" charset="0"/>
              </a:rPr>
              <a:t>1</a:t>
            </a:r>
            <a:r>
              <a:rPr lang="en-US" sz="2800">
                <a:solidFill>
                  <a:srgbClr val="FF9933"/>
                </a:solidFill>
                <a:latin typeface="Cambria" pitchFamily="18" charset="0"/>
              </a:rPr>
              <a:t> </a:t>
            </a:r>
          </a:p>
          <a:p>
            <a:r>
              <a:rPr lang="en-US" sz="2800">
                <a:solidFill>
                  <a:srgbClr val="FF9933"/>
                </a:solidFill>
                <a:latin typeface="Cambria" pitchFamily="18" charset="0"/>
              </a:rPr>
              <a:t>ITRF00 (2002.00)</a:t>
            </a:r>
          </a:p>
        </p:txBody>
      </p:sp>
      <p:pic>
        <p:nvPicPr>
          <p:cNvPr id="48150" name="Picture 22" descr="gnps1"/>
          <p:cNvPicPr>
            <a:picLocks noChangeAspect="1" noChangeArrowheads="1"/>
          </p:cNvPicPr>
          <p:nvPr/>
        </p:nvPicPr>
        <p:blipFill>
          <a:blip r:embed="rId3"/>
          <a:srcRect l="40013" t="5742" r="6015" b="10117"/>
          <a:stretch>
            <a:fillRect/>
          </a:stretch>
        </p:blipFill>
        <p:spPr bwMode="auto">
          <a:xfrm>
            <a:off x="3962400" y="2895600"/>
            <a:ext cx="2084388" cy="2243138"/>
          </a:xfrm>
          <a:prstGeom prst="rect">
            <a:avLst/>
          </a:prstGeom>
          <a:noFill/>
          <a:ln w="9525">
            <a:solidFill>
              <a:schemeClr val="tx1"/>
            </a:solidFill>
            <a:miter lim="800000"/>
            <a:headEnd/>
            <a:tailEnd/>
          </a:ln>
        </p:spPr>
      </p:pic>
      <p:sp>
        <p:nvSpPr>
          <p:cNvPr id="82948" name="Rectangle 2"/>
          <p:cNvSpPr>
            <a:spLocks noGrp="1"/>
          </p:cNvSpPr>
          <p:nvPr>
            <p:ph type="title" idx="4294967295"/>
          </p:nvPr>
        </p:nvSpPr>
        <p:spPr>
          <a:xfrm>
            <a:off x="457200" y="304800"/>
            <a:ext cx="8229600" cy="1143000"/>
          </a:xfrm>
        </p:spPr>
        <p:txBody>
          <a:bodyPr/>
          <a:lstStyle/>
          <a:p>
            <a:pPr eaLnBrk="1" hangingPunct="1"/>
            <a:r>
              <a:rPr lang="en-US" sz="3600" smtClean="0">
                <a:ea typeface="ＭＳ Ｐゴシック" pitchFamily="34" charset="-128"/>
              </a:rPr>
              <a:t>Evolution of Geodetic Datums: </a:t>
            </a:r>
            <a:br>
              <a:rPr lang="en-US" sz="3600" smtClean="0">
                <a:ea typeface="ＭＳ Ｐゴシック" pitchFamily="34" charset="-128"/>
              </a:rPr>
            </a:br>
            <a:r>
              <a:rPr lang="en-US" sz="3200" smtClean="0">
                <a:ea typeface="ＭＳ Ｐゴシック" pitchFamily="34" charset="-128"/>
              </a:rPr>
              <a:t>from NAD27/NGVD29 to NAD83/NAVD88 to ?/ ?</a:t>
            </a:r>
          </a:p>
        </p:txBody>
      </p:sp>
      <p:sp>
        <p:nvSpPr>
          <p:cNvPr id="48132" name="Rectangle 4"/>
          <p:cNvSpPr>
            <a:spLocks noChangeArrowheads="1"/>
          </p:cNvSpPr>
          <p:nvPr/>
        </p:nvSpPr>
        <p:spPr bwMode="auto">
          <a:xfrm>
            <a:off x="304800" y="1447800"/>
            <a:ext cx="1828800" cy="1371600"/>
          </a:xfrm>
          <a:prstGeom prst="rect">
            <a:avLst/>
          </a:prstGeom>
          <a:solidFill>
            <a:schemeClr val="accent1"/>
          </a:solidFill>
          <a:ln w="9525">
            <a:solidFill>
              <a:schemeClr val="tx1"/>
            </a:solidFill>
            <a:miter lim="800000"/>
            <a:headEnd/>
            <a:tailEnd/>
          </a:ln>
        </p:spPr>
        <p:txBody>
          <a:bodyPr wrap="none" anchor="ctr"/>
          <a:lstStyle/>
          <a:p>
            <a:r>
              <a:rPr lang="en-US" sz="2800">
                <a:solidFill>
                  <a:srgbClr val="FF9933"/>
                </a:solidFill>
                <a:latin typeface="Old English Text MT" pitchFamily="66" charset="0"/>
              </a:rPr>
              <a:t>H </a:t>
            </a:r>
            <a:r>
              <a:rPr lang="en-US" sz="2800">
                <a:solidFill>
                  <a:srgbClr val="FFFF00"/>
                </a:solidFill>
                <a:latin typeface="Old English Text MT" pitchFamily="66" charset="0"/>
              </a:rPr>
              <a:t>+ V</a:t>
            </a:r>
          </a:p>
          <a:p>
            <a:r>
              <a:rPr lang="en-US" sz="2800">
                <a:solidFill>
                  <a:srgbClr val="FF9933"/>
                </a:solidFill>
                <a:latin typeface="Old English Text MT" pitchFamily="66" charset="0"/>
              </a:rPr>
              <a:t>2 </a:t>
            </a:r>
            <a:r>
              <a:rPr lang="en-US" sz="2800">
                <a:solidFill>
                  <a:srgbClr val="FFFF00"/>
                </a:solidFill>
                <a:latin typeface="Old English Text MT" pitchFamily="66" charset="0"/>
              </a:rPr>
              <a:t>+ 1</a:t>
            </a:r>
          </a:p>
          <a:p>
            <a:r>
              <a:rPr lang="en-US" sz="2800">
                <a:solidFill>
                  <a:srgbClr val="FF9933"/>
                </a:solidFill>
                <a:latin typeface="Old English Text MT" pitchFamily="66" charset="0"/>
              </a:rPr>
              <a:t>27, </a:t>
            </a:r>
            <a:r>
              <a:rPr lang="en-US" sz="2800">
                <a:solidFill>
                  <a:srgbClr val="FFFF00"/>
                </a:solidFill>
                <a:latin typeface="Old English Text MT" pitchFamily="66" charset="0"/>
              </a:rPr>
              <a:t>29</a:t>
            </a:r>
          </a:p>
        </p:txBody>
      </p:sp>
      <p:sp>
        <p:nvSpPr>
          <p:cNvPr id="48135" name="Rectangle 7"/>
          <p:cNvSpPr>
            <a:spLocks noChangeArrowheads="1"/>
          </p:cNvSpPr>
          <p:nvPr/>
        </p:nvSpPr>
        <p:spPr bwMode="auto">
          <a:xfrm>
            <a:off x="2895600" y="1447800"/>
            <a:ext cx="2133600" cy="1371600"/>
          </a:xfrm>
          <a:prstGeom prst="rect">
            <a:avLst/>
          </a:prstGeom>
          <a:solidFill>
            <a:schemeClr val="accent1"/>
          </a:solidFill>
          <a:ln w="9525">
            <a:solidFill>
              <a:schemeClr val="tx1"/>
            </a:solidFill>
            <a:miter lim="800000"/>
            <a:headEnd/>
            <a:tailEnd/>
          </a:ln>
        </p:spPr>
        <p:txBody>
          <a:bodyPr wrap="none" anchor="ctr"/>
          <a:lstStyle/>
          <a:p>
            <a:r>
              <a:rPr lang="en-US" sz="2800" b="1" dirty="0">
                <a:solidFill>
                  <a:srgbClr val="FF9933"/>
                </a:solidFill>
                <a:latin typeface="Courier" pitchFamily="49" charset="0"/>
              </a:rPr>
              <a:t>H </a:t>
            </a:r>
            <a:r>
              <a:rPr lang="en-US" sz="2800" b="1" dirty="0">
                <a:solidFill>
                  <a:srgbClr val="FFFF00"/>
                </a:solidFill>
                <a:latin typeface="Courier" pitchFamily="49" charset="0"/>
              </a:rPr>
              <a:t>+ V</a:t>
            </a:r>
          </a:p>
          <a:p>
            <a:r>
              <a:rPr lang="en-US" sz="2800" b="1" dirty="0">
                <a:solidFill>
                  <a:srgbClr val="FF9933"/>
                </a:solidFill>
                <a:latin typeface="Courier" pitchFamily="49" charset="0"/>
              </a:rPr>
              <a:t>2 </a:t>
            </a:r>
            <a:r>
              <a:rPr lang="en-US" sz="2800" b="1" dirty="0">
                <a:solidFill>
                  <a:srgbClr val="FFFF00"/>
                </a:solidFill>
                <a:latin typeface="Courier" pitchFamily="49" charset="0"/>
              </a:rPr>
              <a:t>+ 1</a:t>
            </a:r>
          </a:p>
          <a:p>
            <a:r>
              <a:rPr lang="en-US" sz="2800" b="1" dirty="0">
                <a:solidFill>
                  <a:srgbClr val="FF9933"/>
                </a:solidFill>
                <a:latin typeface="Courier" pitchFamily="49" charset="0"/>
              </a:rPr>
              <a:t>83(86</a:t>
            </a:r>
            <a:r>
              <a:rPr lang="en-US" sz="2800" b="1" dirty="0" smtClean="0">
                <a:solidFill>
                  <a:srgbClr val="FF9933"/>
                </a:solidFill>
                <a:latin typeface="Courier" pitchFamily="49" charset="0"/>
              </a:rPr>
              <a:t>),</a:t>
            </a:r>
            <a:r>
              <a:rPr lang="en-US" sz="2800" b="1" dirty="0" smtClean="0">
                <a:solidFill>
                  <a:srgbClr val="FFFF00"/>
                </a:solidFill>
                <a:latin typeface="Courier" pitchFamily="49" charset="0"/>
              </a:rPr>
              <a:t>88</a:t>
            </a:r>
            <a:endParaRPr lang="en-US" sz="2800" b="1" dirty="0">
              <a:solidFill>
                <a:srgbClr val="FFFF00"/>
              </a:solidFill>
              <a:latin typeface="Courier" pitchFamily="49" charset="0"/>
            </a:endParaRPr>
          </a:p>
        </p:txBody>
      </p:sp>
      <p:sp>
        <p:nvSpPr>
          <p:cNvPr id="48137" name="Rectangle 9"/>
          <p:cNvSpPr>
            <a:spLocks noChangeArrowheads="1"/>
          </p:cNvSpPr>
          <p:nvPr/>
        </p:nvSpPr>
        <p:spPr bwMode="auto">
          <a:xfrm>
            <a:off x="6629400" y="1447800"/>
            <a:ext cx="2209800" cy="1371600"/>
          </a:xfrm>
          <a:prstGeom prst="rect">
            <a:avLst/>
          </a:prstGeom>
          <a:solidFill>
            <a:schemeClr val="accent1"/>
          </a:solidFill>
          <a:ln w="9525">
            <a:solidFill>
              <a:schemeClr val="tx1"/>
            </a:solidFill>
            <a:miter lim="800000"/>
            <a:headEnd/>
            <a:tailEnd/>
          </a:ln>
        </p:spPr>
        <p:txBody>
          <a:bodyPr wrap="none" anchor="ctr"/>
          <a:lstStyle/>
          <a:p>
            <a:r>
              <a:rPr lang="en-US" sz="2800">
                <a:solidFill>
                  <a:srgbClr val="FF9933"/>
                </a:solidFill>
                <a:latin typeface="HE_TERMINAL"/>
              </a:rPr>
              <a:t>H + V</a:t>
            </a:r>
            <a:r>
              <a:rPr lang="en-US" b="1" baseline="-25000">
                <a:solidFill>
                  <a:srgbClr val="FF9933"/>
                </a:solidFill>
                <a:latin typeface="HE_TERMINAL"/>
              </a:rPr>
              <a:t>E</a:t>
            </a:r>
            <a:r>
              <a:rPr lang="en-US" sz="2800">
                <a:solidFill>
                  <a:srgbClr val="FF9933"/>
                </a:solidFill>
                <a:latin typeface="HE_TERMINAL"/>
              </a:rPr>
              <a:t> </a:t>
            </a:r>
            <a:r>
              <a:rPr lang="en-US" sz="2800">
                <a:solidFill>
                  <a:srgbClr val="FFFF00"/>
                </a:solidFill>
                <a:latin typeface="HE_TERMINAL"/>
              </a:rPr>
              <a:t>+ V</a:t>
            </a:r>
            <a:r>
              <a:rPr lang="en-US" sz="2000" b="1" baseline="-25000">
                <a:solidFill>
                  <a:srgbClr val="FFFF00"/>
                </a:solidFill>
                <a:latin typeface="HE_TERMINAL"/>
              </a:rPr>
              <a:t>O</a:t>
            </a:r>
            <a:endParaRPr lang="en-US" sz="2800" b="1">
              <a:solidFill>
                <a:srgbClr val="FFFF00"/>
              </a:solidFill>
              <a:latin typeface="HE_TERMINAL"/>
            </a:endParaRPr>
          </a:p>
          <a:p>
            <a:r>
              <a:rPr lang="en-US" sz="2800">
                <a:solidFill>
                  <a:srgbClr val="FF9933"/>
                </a:solidFill>
                <a:latin typeface="HE_TERMINAL"/>
              </a:rPr>
              <a:t>2 + 1 </a:t>
            </a:r>
            <a:r>
              <a:rPr lang="en-US" sz="2800">
                <a:solidFill>
                  <a:srgbClr val="FFFF00"/>
                </a:solidFill>
                <a:latin typeface="HE_TERMINAL"/>
              </a:rPr>
              <a:t>+ 1</a:t>
            </a:r>
          </a:p>
          <a:p>
            <a:r>
              <a:rPr lang="en-US" sz="2800">
                <a:solidFill>
                  <a:srgbClr val="FF9933"/>
                </a:solidFill>
                <a:latin typeface="HE_TERMINAL"/>
              </a:rPr>
              <a:t>83(92), </a:t>
            </a:r>
            <a:r>
              <a:rPr lang="en-US" sz="2800">
                <a:solidFill>
                  <a:srgbClr val="FFFF00"/>
                </a:solidFill>
                <a:latin typeface="HE_TERMINAL"/>
              </a:rPr>
              <a:t>88</a:t>
            </a:r>
          </a:p>
        </p:txBody>
      </p:sp>
      <p:sp>
        <p:nvSpPr>
          <p:cNvPr id="48138" name="AutoShape 10"/>
          <p:cNvSpPr>
            <a:spLocks noChangeArrowheads="1"/>
          </p:cNvSpPr>
          <p:nvPr/>
        </p:nvSpPr>
        <p:spPr bwMode="auto">
          <a:xfrm>
            <a:off x="5105400" y="1371600"/>
            <a:ext cx="1524000" cy="1371600"/>
          </a:xfrm>
          <a:prstGeom prst="irregularSeal2">
            <a:avLst/>
          </a:prstGeom>
          <a:solidFill>
            <a:schemeClr val="accent1"/>
          </a:solidFill>
          <a:ln w="9525">
            <a:solidFill>
              <a:schemeClr val="tx1"/>
            </a:solidFill>
            <a:miter lim="800000"/>
            <a:headEnd/>
            <a:tailEnd/>
          </a:ln>
        </p:spPr>
        <p:txBody>
          <a:bodyPr wrap="none" anchor="ctr"/>
          <a:lstStyle/>
          <a:p>
            <a:r>
              <a:rPr lang="en-US"/>
              <a:t>GPS</a:t>
            </a:r>
          </a:p>
        </p:txBody>
      </p:sp>
      <p:sp>
        <p:nvSpPr>
          <p:cNvPr id="48139" name="AutoShape 11"/>
          <p:cNvSpPr>
            <a:spLocks noChangeArrowheads="1"/>
          </p:cNvSpPr>
          <p:nvPr/>
        </p:nvSpPr>
        <p:spPr bwMode="auto">
          <a:xfrm>
            <a:off x="2286000" y="2057400"/>
            <a:ext cx="457200" cy="228600"/>
          </a:xfrm>
          <a:prstGeom prst="rightArrow">
            <a:avLst>
              <a:gd name="adj1" fmla="val 50000"/>
              <a:gd name="adj2" fmla="val 50000"/>
            </a:avLst>
          </a:prstGeom>
          <a:solidFill>
            <a:srgbClr val="FF9933"/>
          </a:solidFill>
          <a:ln w="9525">
            <a:solidFill>
              <a:schemeClr val="tx1"/>
            </a:solidFill>
            <a:miter lim="800000"/>
            <a:headEnd/>
            <a:tailEnd/>
          </a:ln>
        </p:spPr>
        <p:txBody>
          <a:bodyPr wrap="none" anchor="ctr"/>
          <a:lstStyle/>
          <a:p>
            <a:endParaRPr lang="en-US"/>
          </a:p>
        </p:txBody>
      </p:sp>
      <p:sp>
        <p:nvSpPr>
          <p:cNvPr id="48140" name="AutoShape 12"/>
          <p:cNvSpPr>
            <a:spLocks noChangeArrowheads="1"/>
          </p:cNvSpPr>
          <p:nvPr/>
        </p:nvSpPr>
        <p:spPr bwMode="auto">
          <a:xfrm>
            <a:off x="5486400" y="2209800"/>
            <a:ext cx="457200" cy="228600"/>
          </a:xfrm>
          <a:prstGeom prst="rightArrow">
            <a:avLst>
              <a:gd name="adj1" fmla="val 50000"/>
              <a:gd name="adj2" fmla="val 50000"/>
            </a:avLst>
          </a:prstGeom>
          <a:solidFill>
            <a:srgbClr val="FF9933"/>
          </a:solidFill>
          <a:ln w="9525">
            <a:solidFill>
              <a:schemeClr val="tx1"/>
            </a:solidFill>
            <a:miter lim="800000"/>
            <a:headEnd/>
            <a:tailEnd/>
          </a:ln>
        </p:spPr>
        <p:txBody>
          <a:bodyPr wrap="none" anchor="ctr"/>
          <a:lstStyle/>
          <a:p>
            <a:endParaRPr lang="en-US"/>
          </a:p>
        </p:txBody>
      </p:sp>
      <p:sp>
        <p:nvSpPr>
          <p:cNvPr id="48141" name="Text Box 13"/>
          <p:cNvSpPr txBox="1">
            <a:spLocks noChangeArrowheads="1"/>
          </p:cNvSpPr>
          <p:nvPr/>
        </p:nvSpPr>
        <p:spPr bwMode="auto">
          <a:xfrm>
            <a:off x="381000" y="3276600"/>
            <a:ext cx="3505200" cy="519113"/>
          </a:xfrm>
          <a:prstGeom prst="rect">
            <a:avLst/>
          </a:prstGeom>
          <a:noFill/>
          <a:ln w="9525">
            <a:noFill/>
            <a:miter lim="800000"/>
            <a:headEnd/>
            <a:tailEnd/>
          </a:ln>
        </p:spPr>
        <p:txBody>
          <a:bodyPr>
            <a:spAutoFit/>
          </a:bodyPr>
          <a:lstStyle/>
          <a:p>
            <a:pPr>
              <a:spcBef>
                <a:spcPct val="50000"/>
              </a:spcBef>
            </a:pPr>
            <a:r>
              <a:rPr lang="en-US" sz="2800">
                <a:solidFill>
                  <a:srgbClr val="6600FF"/>
                </a:solidFill>
              </a:rPr>
              <a:t>+</a:t>
            </a:r>
            <a:r>
              <a:rPr lang="en-US" sz="2800" i="1">
                <a:solidFill>
                  <a:srgbClr val="6600FF"/>
                </a:solidFill>
              </a:rPr>
              <a:t>VELOCITIES (time)</a:t>
            </a:r>
            <a:endParaRPr lang="en-US" sz="2800">
              <a:solidFill>
                <a:srgbClr val="6600FF"/>
              </a:solidFill>
            </a:endParaRPr>
          </a:p>
        </p:txBody>
      </p:sp>
      <p:sp>
        <p:nvSpPr>
          <p:cNvPr id="48143" name="Rectangle 15"/>
          <p:cNvSpPr>
            <a:spLocks noChangeArrowheads="1"/>
          </p:cNvSpPr>
          <p:nvPr/>
        </p:nvSpPr>
        <p:spPr bwMode="auto">
          <a:xfrm>
            <a:off x="609600" y="3810000"/>
            <a:ext cx="3276600" cy="1371600"/>
          </a:xfrm>
          <a:prstGeom prst="rect">
            <a:avLst/>
          </a:prstGeom>
          <a:solidFill>
            <a:schemeClr val="accent1"/>
          </a:solidFill>
          <a:ln w="57150">
            <a:solidFill>
              <a:schemeClr val="accent2"/>
            </a:solidFill>
            <a:miter lim="800000"/>
            <a:headEnd/>
            <a:tailEnd/>
          </a:ln>
        </p:spPr>
        <p:txBody>
          <a:bodyPr wrap="none" anchor="ctr"/>
          <a:lstStyle/>
          <a:p>
            <a:r>
              <a:rPr lang="en-US" sz="2800">
                <a:solidFill>
                  <a:srgbClr val="FF9933"/>
                </a:solidFill>
                <a:latin typeface="Cambria" pitchFamily="18" charset="0"/>
              </a:rPr>
              <a:t>H + </a:t>
            </a:r>
            <a:r>
              <a:rPr lang="en-US" sz="2800" i="1">
                <a:solidFill>
                  <a:srgbClr val="FF9933"/>
                </a:solidFill>
                <a:latin typeface="Cambria" pitchFamily="18" charset="0"/>
              </a:rPr>
              <a:t>H</a:t>
            </a:r>
            <a:r>
              <a:rPr lang="en-US" sz="2400" i="1" baseline="-25000">
                <a:solidFill>
                  <a:srgbClr val="FF9933"/>
                </a:solidFill>
                <a:latin typeface="Cambria" pitchFamily="18" charset="0"/>
              </a:rPr>
              <a:t>t</a:t>
            </a:r>
            <a:r>
              <a:rPr lang="en-US" sz="2400" baseline="-25000">
                <a:solidFill>
                  <a:srgbClr val="FF9933"/>
                </a:solidFill>
                <a:latin typeface="Cambria" pitchFamily="18" charset="0"/>
              </a:rPr>
              <a:t>  </a:t>
            </a:r>
            <a:r>
              <a:rPr lang="en-US" sz="2800">
                <a:solidFill>
                  <a:srgbClr val="FF9933"/>
                </a:solidFill>
                <a:latin typeface="Cambria" pitchFamily="18" charset="0"/>
              </a:rPr>
              <a:t>+ V</a:t>
            </a:r>
            <a:r>
              <a:rPr lang="en-US" sz="2000" b="1" baseline="-25000">
                <a:solidFill>
                  <a:srgbClr val="FF9933"/>
                </a:solidFill>
                <a:latin typeface="Cambria" pitchFamily="18" charset="0"/>
              </a:rPr>
              <a:t>E </a:t>
            </a:r>
            <a:r>
              <a:rPr lang="en-US" sz="2800">
                <a:solidFill>
                  <a:srgbClr val="FFFF00"/>
                </a:solidFill>
                <a:latin typeface="Cambria" pitchFamily="18" charset="0"/>
              </a:rPr>
              <a:t>+</a:t>
            </a:r>
            <a:r>
              <a:rPr lang="en-US">
                <a:solidFill>
                  <a:srgbClr val="FFFF00"/>
                </a:solidFill>
              </a:rPr>
              <a:t> </a:t>
            </a:r>
            <a:r>
              <a:rPr lang="en-US" sz="2800">
                <a:solidFill>
                  <a:srgbClr val="FFFF00"/>
                </a:solidFill>
                <a:latin typeface="Cambria" pitchFamily="18" charset="0"/>
              </a:rPr>
              <a:t>V</a:t>
            </a:r>
            <a:r>
              <a:rPr lang="en-US" sz="2000" b="1" baseline="-25000">
                <a:solidFill>
                  <a:srgbClr val="FFFF00"/>
                </a:solidFill>
                <a:latin typeface="Cambria" pitchFamily="18" charset="0"/>
              </a:rPr>
              <a:t>O</a:t>
            </a:r>
          </a:p>
          <a:p>
            <a:r>
              <a:rPr lang="en-US" sz="2800">
                <a:solidFill>
                  <a:srgbClr val="FF9933"/>
                </a:solidFill>
                <a:latin typeface="Cambria" pitchFamily="18" charset="0"/>
              </a:rPr>
              <a:t>2 + </a:t>
            </a:r>
            <a:r>
              <a:rPr lang="en-US" sz="2800" i="1">
                <a:solidFill>
                  <a:srgbClr val="FF9933"/>
                </a:solidFill>
                <a:latin typeface="Cambria" pitchFamily="18" charset="0"/>
              </a:rPr>
              <a:t>2</a:t>
            </a:r>
            <a:r>
              <a:rPr lang="en-US" sz="2800">
                <a:solidFill>
                  <a:srgbClr val="FF9933"/>
                </a:solidFill>
                <a:latin typeface="Cambria" pitchFamily="18" charset="0"/>
              </a:rPr>
              <a:t> + 1</a:t>
            </a:r>
            <a:r>
              <a:rPr lang="en-US" sz="2800">
                <a:solidFill>
                  <a:srgbClr val="FFFF00"/>
                </a:solidFill>
                <a:latin typeface="Cambria" pitchFamily="18" charset="0"/>
              </a:rPr>
              <a:t>+ 1</a:t>
            </a:r>
            <a:r>
              <a:rPr lang="en-US" sz="2800">
                <a:solidFill>
                  <a:srgbClr val="FF9933"/>
                </a:solidFill>
                <a:latin typeface="Cambria" pitchFamily="18" charset="0"/>
              </a:rPr>
              <a:t> </a:t>
            </a:r>
          </a:p>
          <a:p>
            <a:r>
              <a:rPr lang="en-US" sz="2800">
                <a:solidFill>
                  <a:srgbClr val="FF9933"/>
                </a:solidFill>
                <a:latin typeface="Cambria" pitchFamily="18" charset="0"/>
              </a:rPr>
              <a:t>83(07)+</a:t>
            </a:r>
            <a:r>
              <a:rPr lang="en-US" sz="2800" i="1">
                <a:solidFill>
                  <a:srgbClr val="FF9933"/>
                </a:solidFill>
                <a:latin typeface="Cambria" pitchFamily="18" charset="0"/>
              </a:rPr>
              <a:t>HTDP</a:t>
            </a:r>
            <a:r>
              <a:rPr lang="en-US" sz="2800">
                <a:solidFill>
                  <a:srgbClr val="FF9933"/>
                </a:solidFill>
                <a:latin typeface="Cambria" pitchFamily="18" charset="0"/>
              </a:rPr>
              <a:t>, </a:t>
            </a:r>
            <a:r>
              <a:rPr lang="en-US" sz="2800">
                <a:solidFill>
                  <a:srgbClr val="FFFF00"/>
                </a:solidFill>
                <a:latin typeface="Cambria" pitchFamily="18" charset="0"/>
              </a:rPr>
              <a:t>88</a:t>
            </a:r>
          </a:p>
        </p:txBody>
      </p:sp>
      <p:cxnSp>
        <p:nvCxnSpPr>
          <p:cNvPr id="48147" name="AutoShape 19"/>
          <p:cNvCxnSpPr>
            <a:cxnSpLocks noChangeShapeType="1"/>
          </p:cNvCxnSpPr>
          <p:nvPr/>
        </p:nvCxnSpPr>
        <p:spPr bwMode="auto">
          <a:xfrm flipH="1">
            <a:off x="3733800" y="2743200"/>
            <a:ext cx="2895600" cy="1295400"/>
          </a:xfrm>
          <a:prstGeom prst="straightConnector1">
            <a:avLst/>
          </a:prstGeom>
          <a:noFill/>
          <a:ln w="38100">
            <a:solidFill>
              <a:schemeClr val="tx1"/>
            </a:solidFill>
            <a:round/>
            <a:headEnd/>
            <a:tailEnd type="triangle" w="med" len="med"/>
          </a:ln>
        </p:spPr>
      </p:cxnSp>
      <p:sp>
        <p:nvSpPr>
          <p:cNvPr id="48152" name="AutoShape 24"/>
          <p:cNvSpPr>
            <a:spLocks noChangeArrowheads="1"/>
          </p:cNvSpPr>
          <p:nvPr/>
        </p:nvSpPr>
        <p:spPr bwMode="auto">
          <a:xfrm>
            <a:off x="4191000" y="5410200"/>
            <a:ext cx="838200" cy="304800"/>
          </a:xfrm>
          <a:prstGeom prst="rightArrow">
            <a:avLst>
              <a:gd name="adj1" fmla="val 50000"/>
              <a:gd name="adj2" fmla="val 68750"/>
            </a:avLst>
          </a:prstGeom>
          <a:solidFill>
            <a:srgbClr val="FF9933"/>
          </a:solidFill>
          <a:ln w="9525">
            <a:solidFill>
              <a:schemeClr val="tx1"/>
            </a:solidFill>
            <a:miter lim="800000"/>
            <a:headEnd/>
            <a:tailEnd/>
          </a:ln>
        </p:spPr>
        <p:txBody>
          <a:bodyPr wrap="none" anchor="ctr"/>
          <a:lstStyle/>
          <a:p>
            <a:endParaRPr lang="en-US"/>
          </a:p>
        </p:txBody>
      </p:sp>
      <p:sp>
        <p:nvSpPr>
          <p:cNvPr id="48153" name="Text Box 25"/>
          <p:cNvSpPr txBox="1">
            <a:spLocks noChangeArrowheads="1"/>
          </p:cNvSpPr>
          <p:nvPr/>
        </p:nvSpPr>
        <p:spPr bwMode="auto">
          <a:xfrm>
            <a:off x="3886200" y="5867400"/>
            <a:ext cx="1752600" cy="668338"/>
          </a:xfrm>
          <a:prstGeom prst="rect">
            <a:avLst/>
          </a:prstGeom>
          <a:noFill/>
          <a:ln w="38100" algn="ctr">
            <a:noFill/>
            <a:miter lim="800000"/>
            <a:headEnd/>
            <a:tailEnd/>
          </a:ln>
        </p:spPr>
        <p:txBody>
          <a:bodyPr>
            <a:spAutoFit/>
          </a:bodyPr>
          <a:lstStyle/>
          <a:p>
            <a:pPr>
              <a:spcBef>
                <a:spcPct val="10000"/>
              </a:spcBef>
            </a:pPr>
            <a:r>
              <a:rPr lang="en-US" b="1">
                <a:solidFill>
                  <a:srgbClr val="FF0000"/>
                </a:solidFill>
              </a:rPr>
              <a:t>+ GRAVITY</a:t>
            </a:r>
          </a:p>
          <a:p>
            <a:pPr>
              <a:spcBef>
                <a:spcPct val="10000"/>
              </a:spcBef>
            </a:pPr>
            <a:r>
              <a:rPr lang="en-US" b="1">
                <a:solidFill>
                  <a:srgbClr val="FF0000"/>
                </a:solidFill>
              </a:rPr>
              <a:t>(geoid model)</a:t>
            </a:r>
          </a:p>
        </p:txBody>
      </p:sp>
      <p:sp>
        <p:nvSpPr>
          <p:cNvPr id="48151" name="AutoShape 23"/>
          <p:cNvSpPr>
            <a:spLocks noChangeArrowheads="1"/>
          </p:cNvSpPr>
          <p:nvPr/>
        </p:nvSpPr>
        <p:spPr bwMode="auto">
          <a:xfrm>
            <a:off x="5029200" y="3429000"/>
            <a:ext cx="4114800" cy="3429000"/>
          </a:xfrm>
          <a:prstGeom prst="star16">
            <a:avLst>
              <a:gd name="adj" fmla="val 33569"/>
            </a:avLst>
          </a:prstGeom>
          <a:solidFill>
            <a:srgbClr val="6600FF"/>
          </a:solidFill>
          <a:ln w="38100" algn="ctr">
            <a:solidFill>
              <a:schemeClr val="tx1"/>
            </a:solidFill>
            <a:miter lim="800000"/>
            <a:headEnd/>
            <a:tailEnd/>
          </a:ln>
        </p:spPr>
        <p:txBody>
          <a:bodyPr wrap="none" anchor="ctr"/>
          <a:lstStyle/>
          <a:p>
            <a:endParaRPr lang="en-US" sz="2800" b="1" i="1">
              <a:solidFill>
                <a:srgbClr val="FF9933"/>
              </a:solidFill>
            </a:endParaRPr>
          </a:p>
        </p:txBody>
      </p:sp>
      <p:sp>
        <p:nvSpPr>
          <p:cNvPr id="48148" name="Rectangle 20"/>
          <p:cNvSpPr>
            <a:spLocks noChangeArrowheads="1"/>
          </p:cNvSpPr>
          <p:nvPr/>
        </p:nvSpPr>
        <p:spPr bwMode="auto">
          <a:xfrm>
            <a:off x="5943600" y="4144963"/>
            <a:ext cx="3352800" cy="2057400"/>
          </a:xfrm>
          <a:prstGeom prst="rect">
            <a:avLst/>
          </a:prstGeom>
          <a:noFill/>
          <a:ln w="9525">
            <a:noFill/>
            <a:miter lim="800000"/>
            <a:headEnd/>
            <a:tailEnd/>
          </a:ln>
        </p:spPr>
        <p:txBody>
          <a:bodyPr wrap="none" anchor="ctr"/>
          <a:lstStyle/>
          <a:p>
            <a:r>
              <a:rPr lang="en-US" sz="2400" b="1">
                <a:solidFill>
                  <a:srgbClr val="FF9933"/>
                </a:solidFill>
                <a:latin typeface="Cambria" pitchFamily="18" charset="0"/>
              </a:rPr>
              <a:t>H + </a:t>
            </a:r>
            <a:r>
              <a:rPr lang="en-US" sz="2400" b="1" i="1">
                <a:solidFill>
                  <a:srgbClr val="FF9933"/>
                </a:solidFill>
                <a:latin typeface="Cambria" pitchFamily="18" charset="0"/>
              </a:rPr>
              <a:t>H</a:t>
            </a:r>
            <a:r>
              <a:rPr lang="en-US" sz="2800" b="1" i="1" baseline="-25000">
                <a:solidFill>
                  <a:srgbClr val="FF9933"/>
                </a:solidFill>
                <a:latin typeface="Cambria" pitchFamily="18" charset="0"/>
              </a:rPr>
              <a:t>t</a:t>
            </a:r>
            <a:r>
              <a:rPr lang="en-US" sz="2400" b="1">
                <a:solidFill>
                  <a:srgbClr val="FF9933"/>
                </a:solidFill>
                <a:latin typeface="Cambria" pitchFamily="18" charset="0"/>
              </a:rPr>
              <a:t> </a:t>
            </a:r>
            <a:r>
              <a:rPr lang="en-US" sz="2400" b="1">
                <a:solidFill>
                  <a:srgbClr val="FF9933"/>
                </a:solidFill>
              </a:rPr>
              <a:t>+</a:t>
            </a:r>
            <a:r>
              <a:rPr lang="en-US" sz="2400" b="1">
                <a:solidFill>
                  <a:srgbClr val="FF9933"/>
                </a:solidFill>
                <a:latin typeface="Cambria" pitchFamily="18" charset="0"/>
              </a:rPr>
              <a:t>V</a:t>
            </a:r>
            <a:r>
              <a:rPr lang="en-US" sz="2800" b="1" baseline="-25000">
                <a:solidFill>
                  <a:srgbClr val="FF9933"/>
                </a:solidFill>
                <a:latin typeface="Cambria" pitchFamily="18" charset="0"/>
              </a:rPr>
              <a:t>E</a:t>
            </a:r>
            <a:r>
              <a:rPr lang="en-US" sz="2400" b="1">
                <a:solidFill>
                  <a:srgbClr val="FF9933"/>
                </a:solidFill>
              </a:rPr>
              <a:t>+ </a:t>
            </a:r>
            <a:r>
              <a:rPr lang="en-US" sz="2400" b="1" i="1">
                <a:solidFill>
                  <a:srgbClr val="FF9933"/>
                </a:solidFill>
                <a:latin typeface="Cambria" pitchFamily="18" charset="0"/>
              </a:rPr>
              <a:t>V</a:t>
            </a:r>
            <a:r>
              <a:rPr lang="en-US" sz="2800" b="1" i="1" baseline="-25000">
                <a:solidFill>
                  <a:srgbClr val="FF9933"/>
                </a:solidFill>
                <a:latin typeface="Cambria" pitchFamily="18" charset="0"/>
              </a:rPr>
              <a:t>Et</a:t>
            </a:r>
            <a:endParaRPr lang="en-US" sz="2800" b="1" baseline="-25000">
              <a:solidFill>
                <a:srgbClr val="FF9933"/>
              </a:solidFill>
              <a:latin typeface="Cambria" pitchFamily="18" charset="0"/>
            </a:endParaRPr>
          </a:p>
          <a:p>
            <a:pPr>
              <a:lnSpc>
                <a:spcPct val="75000"/>
              </a:lnSpc>
            </a:pPr>
            <a:r>
              <a:rPr lang="en-US" sz="2400">
                <a:solidFill>
                  <a:srgbClr val="FF9933"/>
                </a:solidFill>
                <a:latin typeface="Cambria" pitchFamily="18" charset="0"/>
              </a:rPr>
              <a:t>2 + </a:t>
            </a:r>
            <a:r>
              <a:rPr lang="en-US" sz="2400" i="1">
                <a:solidFill>
                  <a:srgbClr val="FF9933"/>
                </a:solidFill>
                <a:latin typeface="Cambria" pitchFamily="18" charset="0"/>
              </a:rPr>
              <a:t>2</a:t>
            </a:r>
            <a:r>
              <a:rPr lang="en-US" sz="2400">
                <a:solidFill>
                  <a:srgbClr val="FF9933"/>
                </a:solidFill>
                <a:latin typeface="Cambria" pitchFamily="18" charset="0"/>
              </a:rPr>
              <a:t> + 1+ </a:t>
            </a:r>
            <a:r>
              <a:rPr lang="en-US" sz="2400" i="1">
                <a:solidFill>
                  <a:srgbClr val="FF9933"/>
                </a:solidFill>
                <a:latin typeface="Cambria" pitchFamily="18" charset="0"/>
              </a:rPr>
              <a:t>1</a:t>
            </a:r>
          </a:p>
          <a:p>
            <a:pPr>
              <a:lnSpc>
                <a:spcPct val="75000"/>
              </a:lnSpc>
            </a:pPr>
            <a:r>
              <a:rPr lang="en-US" sz="2400" b="1">
                <a:solidFill>
                  <a:srgbClr val="FF9933"/>
                </a:solidFill>
                <a:latin typeface="Cambria" pitchFamily="18" charset="0"/>
              </a:rPr>
              <a:t>GEOMETRIC</a:t>
            </a:r>
          </a:p>
          <a:p>
            <a:r>
              <a:rPr lang="en-US" sz="2400" b="1">
                <a:solidFill>
                  <a:srgbClr val="FFFF00"/>
                </a:solidFill>
                <a:latin typeface="Cambria" pitchFamily="18" charset="0"/>
              </a:rPr>
              <a:t>V</a:t>
            </a:r>
            <a:r>
              <a:rPr lang="en-US" sz="2400" b="1" baseline="-25000">
                <a:solidFill>
                  <a:srgbClr val="FFFF00"/>
                </a:solidFill>
                <a:latin typeface="Cambria" pitchFamily="18" charset="0"/>
              </a:rPr>
              <a:t>E</a:t>
            </a:r>
            <a:r>
              <a:rPr lang="en-US" sz="2400" b="1">
                <a:solidFill>
                  <a:srgbClr val="FFFF00"/>
                </a:solidFill>
                <a:latin typeface="Cambria" pitchFamily="18" charset="0"/>
              </a:rPr>
              <a:t> + </a:t>
            </a:r>
            <a:r>
              <a:rPr lang="en-US" sz="2400" b="1" i="1">
                <a:solidFill>
                  <a:srgbClr val="FFFF00"/>
                </a:solidFill>
                <a:latin typeface="Cambria" pitchFamily="18" charset="0"/>
              </a:rPr>
              <a:t>G</a:t>
            </a:r>
            <a:r>
              <a:rPr lang="en-US" sz="2400" b="1" i="1" baseline="-25000">
                <a:solidFill>
                  <a:srgbClr val="FFFF00"/>
                </a:solidFill>
                <a:latin typeface="Cambria" pitchFamily="18" charset="0"/>
              </a:rPr>
              <a:t>t</a:t>
            </a:r>
          </a:p>
          <a:p>
            <a:pPr>
              <a:lnSpc>
                <a:spcPct val="75000"/>
              </a:lnSpc>
            </a:pPr>
            <a:r>
              <a:rPr lang="en-US" sz="2400" b="1">
                <a:solidFill>
                  <a:srgbClr val="FFFF00"/>
                </a:solidFill>
                <a:latin typeface="Cambria" pitchFamily="18" charset="0"/>
              </a:rPr>
              <a:t>1 +</a:t>
            </a:r>
            <a:r>
              <a:rPr lang="en-US" sz="2400" b="1" i="1">
                <a:solidFill>
                  <a:srgbClr val="FFFF00"/>
                </a:solidFill>
                <a:latin typeface="Cambria" pitchFamily="18" charset="0"/>
              </a:rPr>
              <a:t> 1</a:t>
            </a:r>
          </a:p>
          <a:p>
            <a:pPr>
              <a:lnSpc>
                <a:spcPct val="75000"/>
              </a:lnSpc>
            </a:pPr>
            <a:r>
              <a:rPr lang="en-US" sz="2400" b="1">
                <a:solidFill>
                  <a:srgbClr val="FFFF00"/>
                </a:solidFill>
                <a:latin typeface="Cambria" pitchFamily="18" charset="0"/>
              </a:rPr>
              <a:t>GEOPOTENTIAL</a:t>
            </a:r>
            <a:endParaRPr lang="en-US" sz="2400" b="1" i="1">
              <a:solidFill>
                <a:srgbClr val="FFFF00"/>
              </a:solidFill>
              <a:latin typeface="Cambria" pitchFamily="18" charset="0"/>
            </a:endParaRPr>
          </a:p>
        </p:txBody>
      </p:sp>
      <p:sp>
        <p:nvSpPr>
          <p:cNvPr id="2" name="Oval 1"/>
          <p:cNvSpPr/>
          <p:nvPr/>
        </p:nvSpPr>
        <p:spPr>
          <a:xfrm rot="19391840">
            <a:off x="5694363" y="4583113"/>
            <a:ext cx="2093912" cy="68421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in)">
                                      <p:cBhvr>
                                        <p:cTn id="7" dur="500"/>
                                        <p:tgtEl>
                                          <p:spTgt spid="48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8139"/>
                                        </p:tgtEl>
                                        <p:attrNameLst>
                                          <p:attrName>style.visibility</p:attrName>
                                        </p:attrNameLst>
                                      </p:cBhvr>
                                      <p:to>
                                        <p:strVal val="visible"/>
                                      </p:to>
                                    </p:set>
                                    <p:anim calcmode="lin" valueType="num">
                                      <p:cBhvr additive="base">
                                        <p:cTn id="12" dur="500" fill="hold"/>
                                        <p:tgtEl>
                                          <p:spTgt spid="48139"/>
                                        </p:tgtEl>
                                        <p:attrNameLst>
                                          <p:attrName>ppt_x</p:attrName>
                                        </p:attrNameLst>
                                      </p:cBhvr>
                                      <p:tavLst>
                                        <p:tav tm="0">
                                          <p:val>
                                            <p:strVal val="0-#ppt_w/2"/>
                                          </p:val>
                                        </p:tav>
                                        <p:tav tm="100000">
                                          <p:val>
                                            <p:strVal val="#ppt_x"/>
                                          </p:val>
                                        </p:tav>
                                      </p:tavLst>
                                    </p:anim>
                                    <p:anim calcmode="lin" valueType="num">
                                      <p:cBhvr additive="base">
                                        <p:cTn id="13" dur="500" fill="hold"/>
                                        <p:tgtEl>
                                          <p:spTgt spid="4813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8135"/>
                                        </p:tgtEl>
                                        <p:attrNameLst>
                                          <p:attrName>style.visibility</p:attrName>
                                        </p:attrNameLst>
                                      </p:cBhvr>
                                      <p:to>
                                        <p:strVal val="visible"/>
                                      </p:to>
                                    </p:set>
                                    <p:animEffect transition="in" filter="box(in)">
                                      <p:cBhvr>
                                        <p:cTn id="18" dur="500"/>
                                        <p:tgtEl>
                                          <p:spTgt spid="4813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8138"/>
                                        </p:tgtEl>
                                        <p:attrNameLst>
                                          <p:attrName>style.visibility</p:attrName>
                                        </p:attrNameLst>
                                      </p:cBhvr>
                                      <p:to>
                                        <p:strVal val="visible"/>
                                      </p:to>
                                    </p:set>
                                    <p:animEffect transition="in" filter="fade">
                                      <p:cBhvr>
                                        <p:cTn id="23" dur="2000"/>
                                        <p:tgtEl>
                                          <p:spTgt spid="48138"/>
                                        </p:tgtEl>
                                      </p:cBhvr>
                                    </p:animEffect>
                                    <p:anim calcmode="lin" valueType="num">
                                      <p:cBhvr>
                                        <p:cTn id="24" dur="2000" fill="hold"/>
                                        <p:tgtEl>
                                          <p:spTgt spid="48138"/>
                                        </p:tgtEl>
                                        <p:attrNameLst>
                                          <p:attrName>style.rotation</p:attrName>
                                        </p:attrNameLst>
                                      </p:cBhvr>
                                      <p:tavLst>
                                        <p:tav tm="0">
                                          <p:val>
                                            <p:fltVal val="720"/>
                                          </p:val>
                                        </p:tav>
                                        <p:tav tm="100000">
                                          <p:val>
                                            <p:fltVal val="0"/>
                                          </p:val>
                                        </p:tav>
                                      </p:tavLst>
                                    </p:anim>
                                    <p:anim calcmode="lin" valueType="num">
                                      <p:cBhvr>
                                        <p:cTn id="25" dur="2000" fill="hold"/>
                                        <p:tgtEl>
                                          <p:spTgt spid="48138"/>
                                        </p:tgtEl>
                                        <p:attrNameLst>
                                          <p:attrName>ppt_h</p:attrName>
                                        </p:attrNameLst>
                                      </p:cBhvr>
                                      <p:tavLst>
                                        <p:tav tm="0">
                                          <p:val>
                                            <p:fltVal val="0"/>
                                          </p:val>
                                        </p:tav>
                                        <p:tav tm="100000">
                                          <p:val>
                                            <p:strVal val="#ppt_h"/>
                                          </p:val>
                                        </p:tav>
                                      </p:tavLst>
                                    </p:anim>
                                    <p:anim calcmode="lin" valueType="num">
                                      <p:cBhvr>
                                        <p:cTn id="26" dur="2000" fill="hold"/>
                                        <p:tgtEl>
                                          <p:spTgt spid="48138"/>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8140"/>
                                        </p:tgtEl>
                                        <p:attrNameLst>
                                          <p:attrName>style.visibility</p:attrName>
                                        </p:attrNameLst>
                                      </p:cBhvr>
                                      <p:to>
                                        <p:strVal val="visible"/>
                                      </p:to>
                                    </p:set>
                                    <p:anim calcmode="lin" valueType="num">
                                      <p:cBhvr additive="base">
                                        <p:cTn id="31" dur="500" fill="hold"/>
                                        <p:tgtEl>
                                          <p:spTgt spid="48140"/>
                                        </p:tgtEl>
                                        <p:attrNameLst>
                                          <p:attrName>ppt_x</p:attrName>
                                        </p:attrNameLst>
                                      </p:cBhvr>
                                      <p:tavLst>
                                        <p:tav tm="0">
                                          <p:val>
                                            <p:strVal val="#ppt_x"/>
                                          </p:val>
                                        </p:tav>
                                        <p:tav tm="100000">
                                          <p:val>
                                            <p:strVal val="#ppt_x"/>
                                          </p:val>
                                        </p:tav>
                                      </p:tavLst>
                                    </p:anim>
                                    <p:anim calcmode="lin" valueType="num">
                                      <p:cBhvr additive="base">
                                        <p:cTn id="32" dur="500" fill="hold"/>
                                        <p:tgtEl>
                                          <p:spTgt spid="48140"/>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8137"/>
                                        </p:tgtEl>
                                        <p:attrNameLst>
                                          <p:attrName>style.visibility</p:attrName>
                                        </p:attrNameLst>
                                      </p:cBhvr>
                                      <p:to>
                                        <p:strVal val="visible"/>
                                      </p:to>
                                    </p:set>
                                    <p:animEffect transition="in" filter="box(in)">
                                      <p:cBhvr>
                                        <p:cTn id="37" dur="500"/>
                                        <p:tgtEl>
                                          <p:spTgt spid="4813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nodeType="clickEffect">
                                  <p:stCondLst>
                                    <p:cond delay="0"/>
                                  </p:stCondLst>
                                  <p:childTnLst>
                                    <p:set>
                                      <p:cBhvr>
                                        <p:cTn id="41" dur="1" fill="hold">
                                          <p:stCondLst>
                                            <p:cond delay="0"/>
                                          </p:stCondLst>
                                        </p:cTn>
                                        <p:tgtEl>
                                          <p:spTgt spid="48150"/>
                                        </p:tgtEl>
                                        <p:attrNameLst>
                                          <p:attrName>style.visibility</p:attrName>
                                        </p:attrNameLst>
                                      </p:cBhvr>
                                      <p:to>
                                        <p:strVal val="visible"/>
                                      </p:to>
                                    </p:set>
                                    <p:anim calcmode="lin" valueType="num">
                                      <p:cBhvr>
                                        <p:cTn id="42" dur="500" fill="hold"/>
                                        <p:tgtEl>
                                          <p:spTgt spid="48150"/>
                                        </p:tgtEl>
                                        <p:attrNameLst>
                                          <p:attrName>ppt_w</p:attrName>
                                        </p:attrNameLst>
                                      </p:cBhvr>
                                      <p:tavLst>
                                        <p:tav tm="0">
                                          <p:val>
                                            <p:strVal val="#ppt_w*0.05"/>
                                          </p:val>
                                        </p:tav>
                                        <p:tav tm="100000">
                                          <p:val>
                                            <p:strVal val="#ppt_w"/>
                                          </p:val>
                                        </p:tav>
                                      </p:tavLst>
                                    </p:anim>
                                    <p:anim calcmode="lin" valueType="num">
                                      <p:cBhvr>
                                        <p:cTn id="43" dur="500" fill="hold"/>
                                        <p:tgtEl>
                                          <p:spTgt spid="48150"/>
                                        </p:tgtEl>
                                        <p:attrNameLst>
                                          <p:attrName>ppt_h</p:attrName>
                                        </p:attrNameLst>
                                      </p:cBhvr>
                                      <p:tavLst>
                                        <p:tav tm="0">
                                          <p:val>
                                            <p:strVal val="#ppt_h"/>
                                          </p:val>
                                        </p:tav>
                                        <p:tav tm="100000">
                                          <p:val>
                                            <p:strVal val="#ppt_h"/>
                                          </p:val>
                                        </p:tav>
                                      </p:tavLst>
                                    </p:anim>
                                    <p:anim calcmode="lin" valueType="num">
                                      <p:cBhvr>
                                        <p:cTn id="44" dur="500" fill="hold"/>
                                        <p:tgtEl>
                                          <p:spTgt spid="48150"/>
                                        </p:tgtEl>
                                        <p:attrNameLst>
                                          <p:attrName>ppt_x</p:attrName>
                                        </p:attrNameLst>
                                      </p:cBhvr>
                                      <p:tavLst>
                                        <p:tav tm="0">
                                          <p:val>
                                            <p:strVal val="#ppt_x-.2"/>
                                          </p:val>
                                        </p:tav>
                                        <p:tav tm="100000">
                                          <p:val>
                                            <p:strVal val="#ppt_x"/>
                                          </p:val>
                                        </p:tav>
                                      </p:tavLst>
                                    </p:anim>
                                    <p:anim calcmode="lin" valueType="num">
                                      <p:cBhvr>
                                        <p:cTn id="45" dur="500" fill="hold"/>
                                        <p:tgtEl>
                                          <p:spTgt spid="48150"/>
                                        </p:tgtEl>
                                        <p:attrNameLst>
                                          <p:attrName>ppt_y</p:attrName>
                                        </p:attrNameLst>
                                      </p:cBhvr>
                                      <p:tavLst>
                                        <p:tav tm="0">
                                          <p:val>
                                            <p:strVal val="#ppt_y"/>
                                          </p:val>
                                        </p:tav>
                                        <p:tav tm="100000">
                                          <p:val>
                                            <p:strVal val="#ppt_y"/>
                                          </p:val>
                                        </p:tav>
                                      </p:tavLst>
                                    </p:anim>
                                    <p:animEffect transition="in" filter="fade">
                                      <p:cBhvr>
                                        <p:cTn id="46" dur="500"/>
                                        <p:tgtEl>
                                          <p:spTgt spid="4815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4" presetClass="entr" presetSubtype="0" fill="hold" nodeType="clickEffect">
                                  <p:stCondLst>
                                    <p:cond delay="0"/>
                                  </p:stCondLst>
                                  <p:childTnLst>
                                    <p:set>
                                      <p:cBhvr>
                                        <p:cTn id="50" dur="1" fill="hold">
                                          <p:stCondLst>
                                            <p:cond delay="0"/>
                                          </p:stCondLst>
                                        </p:cTn>
                                        <p:tgtEl>
                                          <p:spTgt spid="48141">
                                            <p:txEl>
                                              <p:pRg st="0" end="0"/>
                                            </p:txEl>
                                          </p:spTgt>
                                        </p:tgtEl>
                                        <p:attrNameLst>
                                          <p:attrName>style.visibility</p:attrName>
                                        </p:attrNameLst>
                                      </p:cBhvr>
                                      <p:to>
                                        <p:strVal val="visible"/>
                                      </p:to>
                                    </p:set>
                                    <p:anim from="(-#ppt_w/2)" to="(#ppt_x)" calcmode="lin" valueType="num">
                                      <p:cBhvr>
                                        <p:cTn id="51" dur="600" fill="hold">
                                          <p:stCondLst>
                                            <p:cond delay="0"/>
                                          </p:stCondLst>
                                        </p:cTn>
                                        <p:tgtEl>
                                          <p:spTgt spid="48141">
                                            <p:txEl>
                                              <p:pRg st="0" end="0"/>
                                            </p:txEl>
                                          </p:spTgt>
                                        </p:tgtEl>
                                        <p:attrNameLst>
                                          <p:attrName>ppt_x</p:attrName>
                                        </p:attrNameLst>
                                      </p:cBhvr>
                                    </p:anim>
                                    <p:anim from="0" to="-1.0" calcmode="lin" valueType="num">
                                      <p:cBhvr>
                                        <p:cTn id="52" dur="200" decel="50000" autoRev="1" fill="hold">
                                          <p:stCondLst>
                                            <p:cond delay="600"/>
                                          </p:stCondLst>
                                        </p:cTn>
                                        <p:tgtEl>
                                          <p:spTgt spid="48141">
                                            <p:txEl>
                                              <p:pRg st="0" end="0"/>
                                            </p:txEl>
                                          </p:spTgt>
                                        </p:tgtEl>
                                        <p:attrNameLst>
                                          <p:attrName>xshear</p:attrName>
                                        </p:attrNameLst>
                                      </p:cBhvr>
                                    </p:anim>
                                    <p:animScale>
                                      <p:cBhvr>
                                        <p:cTn id="53" dur="200" decel="100000" autoRev="1" fill="hold">
                                          <p:stCondLst>
                                            <p:cond delay="600"/>
                                          </p:stCondLst>
                                        </p:cTn>
                                        <p:tgtEl>
                                          <p:spTgt spid="48141">
                                            <p:txEl>
                                              <p:pRg st="0" end="0"/>
                                            </p:txEl>
                                          </p:spTgt>
                                        </p:tgtEl>
                                      </p:cBhvr>
                                      <p:from x="100000" y="100000"/>
                                      <p:to x="80000" y="100000"/>
                                    </p:animScale>
                                    <p:anim by="(#ppt_h/3+#ppt_w*0.1)" calcmode="lin" valueType="num">
                                      <p:cBhvr additive="sum">
                                        <p:cTn id="54" dur="200" decel="100000" autoRev="1" fill="hold">
                                          <p:stCondLst>
                                            <p:cond delay="600"/>
                                          </p:stCondLst>
                                        </p:cTn>
                                        <p:tgtEl>
                                          <p:spTgt spid="48141">
                                            <p:txEl>
                                              <p:pRg st="0" end="0"/>
                                            </p:txEl>
                                          </p:spTgt>
                                        </p:tgtEl>
                                        <p:attrNameLst>
                                          <p:attrName>ppt_x</p:attrName>
                                        </p:attrNameLst>
                                      </p:cBhvr>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2" fill="hold" nodeType="clickEffect">
                                  <p:stCondLst>
                                    <p:cond delay="0"/>
                                  </p:stCondLst>
                                  <p:childTnLst>
                                    <p:set>
                                      <p:cBhvr>
                                        <p:cTn id="58" dur="1" fill="hold">
                                          <p:stCondLst>
                                            <p:cond delay="0"/>
                                          </p:stCondLst>
                                        </p:cTn>
                                        <p:tgtEl>
                                          <p:spTgt spid="48147"/>
                                        </p:tgtEl>
                                        <p:attrNameLst>
                                          <p:attrName>style.visibility</p:attrName>
                                        </p:attrNameLst>
                                      </p:cBhvr>
                                      <p:to>
                                        <p:strVal val="visible"/>
                                      </p:to>
                                    </p:set>
                                    <p:anim calcmode="lin" valueType="num">
                                      <p:cBhvr additive="base">
                                        <p:cTn id="59" dur="500" fill="hold"/>
                                        <p:tgtEl>
                                          <p:spTgt spid="48147"/>
                                        </p:tgtEl>
                                        <p:attrNameLst>
                                          <p:attrName>ppt_x</p:attrName>
                                        </p:attrNameLst>
                                      </p:cBhvr>
                                      <p:tavLst>
                                        <p:tav tm="0">
                                          <p:val>
                                            <p:strVal val="1+#ppt_w/2"/>
                                          </p:val>
                                        </p:tav>
                                        <p:tav tm="100000">
                                          <p:val>
                                            <p:strVal val="#ppt_x"/>
                                          </p:val>
                                        </p:tav>
                                      </p:tavLst>
                                    </p:anim>
                                    <p:anim calcmode="lin" valueType="num">
                                      <p:cBhvr additive="base">
                                        <p:cTn id="60" dur="500" fill="hold"/>
                                        <p:tgtEl>
                                          <p:spTgt spid="48147"/>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48143"/>
                                        </p:tgtEl>
                                        <p:attrNameLst>
                                          <p:attrName>style.visibility</p:attrName>
                                        </p:attrNameLst>
                                      </p:cBhvr>
                                      <p:to>
                                        <p:strVal val="visible"/>
                                      </p:to>
                                    </p:set>
                                    <p:animEffect transition="in" filter="box(in)">
                                      <p:cBhvr>
                                        <p:cTn id="65" dur="500"/>
                                        <p:tgtEl>
                                          <p:spTgt spid="4814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32" fill="hold" grpId="0" nodeType="clickEffect">
                                  <p:stCondLst>
                                    <p:cond delay="0"/>
                                  </p:stCondLst>
                                  <p:childTnLst>
                                    <p:set>
                                      <p:cBhvr>
                                        <p:cTn id="69" dur="1" fill="hold">
                                          <p:stCondLst>
                                            <p:cond delay="0"/>
                                          </p:stCondLst>
                                        </p:cTn>
                                        <p:tgtEl>
                                          <p:spTgt spid="48149"/>
                                        </p:tgtEl>
                                        <p:attrNameLst>
                                          <p:attrName>style.visibility</p:attrName>
                                        </p:attrNameLst>
                                      </p:cBhvr>
                                      <p:to>
                                        <p:strVal val="visible"/>
                                      </p:to>
                                    </p:set>
                                    <p:animEffect transition="in" filter="box(out)">
                                      <p:cBhvr>
                                        <p:cTn id="70" dur="500"/>
                                        <p:tgtEl>
                                          <p:spTgt spid="4814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48153"/>
                                        </p:tgtEl>
                                        <p:attrNameLst>
                                          <p:attrName>style.visibility</p:attrName>
                                        </p:attrNameLst>
                                      </p:cBhvr>
                                      <p:to>
                                        <p:strVal val="visible"/>
                                      </p:to>
                                    </p:set>
                                    <p:animEffect transition="in" filter="blinds(horizontal)">
                                      <p:cBhvr>
                                        <p:cTn id="75" dur="500"/>
                                        <p:tgtEl>
                                          <p:spTgt spid="4815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48152"/>
                                        </p:tgtEl>
                                        <p:attrNameLst>
                                          <p:attrName>style.visibility</p:attrName>
                                        </p:attrNameLst>
                                      </p:cBhvr>
                                      <p:to>
                                        <p:strVal val="visible"/>
                                      </p:to>
                                    </p:set>
                                    <p:animEffect transition="in" filter="blinds(horizontal)">
                                      <p:cBhvr>
                                        <p:cTn id="80" dur="500"/>
                                        <p:tgtEl>
                                          <p:spTgt spid="4815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3" presetClass="entr" presetSubtype="16" fill="hold" grpId="0" nodeType="clickEffect">
                                  <p:stCondLst>
                                    <p:cond delay="0"/>
                                  </p:stCondLst>
                                  <p:childTnLst>
                                    <p:set>
                                      <p:cBhvr>
                                        <p:cTn id="84" dur="1" fill="hold">
                                          <p:stCondLst>
                                            <p:cond delay="0"/>
                                          </p:stCondLst>
                                        </p:cTn>
                                        <p:tgtEl>
                                          <p:spTgt spid="48151"/>
                                        </p:tgtEl>
                                        <p:attrNameLst>
                                          <p:attrName>style.visibility</p:attrName>
                                        </p:attrNameLst>
                                      </p:cBhvr>
                                      <p:to>
                                        <p:strVal val="visible"/>
                                      </p:to>
                                    </p:set>
                                    <p:animEffect transition="in" filter="plus(in)">
                                      <p:cBhvr>
                                        <p:cTn id="85" dur="2000"/>
                                        <p:tgtEl>
                                          <p:spTgt spid="48151"/>
                                        </p:tgtEl>
                                      </p:cBhvr>
                                    </p:animEffect>
                                  </p:childTnLst>
                                </p:cTn>
                              </p:par>
                            </p:childTnLst>
                          </p:cTn>
                        </p:par>
                        <p:par>
                          <p:cTn id="86" fill="hold" nodeType="afterGroup">
                            <p:stCondLst>
                              <p:cond delay="2000"/>
                            </p:stCondLst>
                            <p:childTnLst>
                              <p:par>
                                <p:cTn id="87" presetID="4" presetClass="entr" presetSubtype="16" fill="hold" grpId="0" nodeType="afterEffect">
                                  <p:stCondLst>
                                    <p:cond delay="500"/>
                                  </p:stCondLst>
                                  <p:childTnLst>
                                    <p:set>
                                      <p:cBhvr>
                                        <p:cTn id="88" dur="1" fill="hold">
                                          <p:stCondLst>
                                            <p:cond delay="0"/>
                                          </p:stCondLst>
                                        </p:cTn>
                                        <p:tgtEl>
                                          <p:spTgt spid="48148"/>
                                        </p:tgtEl>
                                        <p:attrNameLst>
                                          <p:attrName>style.visibility</p:attrName>
                                        </p:attrNameLst>
                                      </p:cBhvr>
                                      <p:to>
                                        <p:strVal val="visible"/>
                                      </p:to>
                                    </p:set>
                                    <p:animEffect transition="in" filter="box(in)">
                                      <p:cBhvr>
                                        <p:cTn id="89" dur="500"/>
                                        <p:tgtEl>
                                          <p:spTgt spid="48148"/>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
                                        </p:tgtEl>
                                        <p:attrNameLst>
                                          <p:attrName>style.visibility</p:attrName>
                                        </p:attrNameLst>
                                      </p:cBhvr>
                                      <p:to>
                                        <p:strVal val="visible"/>
                                      </p:to>
                                    </p:set>
                                    <p:anim calcmode="lin" valueType="num">
                                      <p:cBhvr additive="base">
                                        <p:cTn id="94" dur="500" fill="hold"/>
                                        <p:tgtEl>
                                          <p:spTgt spid="2"/>
                                        </p:tgtEl>
                                        <p:attrNameLst>
                                          <p:attrName>ppt_x</p:attrName>
                                        </p:attrNameLst>
                                      </p:cBhvr>
                                      <p:tavLst>
                                        <p:tav tm="0">
                                          <p:val>
                                            <p:strVal val="#ppt_x"/>
                                          </p:val>
                                        </p:tav>
                                        <p:tav tm="100000">
                                          <p:val>
                                            <p:strVal val="#ppt_x"/>
                                          </p:val>
                                        </p:tav>
                                      </p:tavLst>
                                    </p:anim>
                                    <p:anim calcmode="lin" valueType="num">
                                      <p:cBhvr additive="base">
                                        <p:cTn id="9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9" grpId="0" animBg="1"/>
      <p:bldP spid="48132" grpId="0" animBg="1"/>
      <p:bldP spid="48135" grpId="0" animBg="1"/>
      <p:bldP spid="48137" grpId="0" animBg="1"/>
      <p:bldP spid="48138" grpId="0" animBg="1"/>
      <p:bldP spid="48139" grpId="0" animBg="1"/>
      <p:bldP spid="48140" grpId="0" animBg="1"/>
      <p:bldP spid="48143" grpId="0" animBg="1"/>
      <p:bldP spid="48152" grpId="0" animBg="1"/>
      <p:bldP spid="48153" grpId="0"/>
      <p:bldP spid="48151" grpId="0" animBg="1"/>
      <p:bldP spid="48148"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smtClean="0">
                <a:ea typeface="ＭＳ Ｐゴシック" pitchFamily="34" charset="-128"/>
              </a:rPr>
              <a:t>a 4-dimensional frame of reference</a:t>
            </a:r>
          </a:p>
        </p:txBody>
      </p:sp>
      <p:pic>
        <p:nvPicPr>
          <p:cNvPr id="56323" name="Picture 2" descr="C:\Users\joe.evjen\Desktop\time-doesnt-exist.jpg"/>
          <p:cNvPicPr>
            <a:picLocks noChangeAspect="1" noChangeArrowheads="1"/>
          </p:cNvPicPr>
          <p:nvPr/>
        </p:nvPicPr>
        <p:blipFill>
          <a:blip r:embed="rId3"/>
          <a:srcRect/>
          <a:stretch>
            <a:fillRect/>
          </a:stretch>
        </p:blipFill>
        <p:spPr bwMode="auto">
          <a:xfrm>
            <a:off x="2479675" y="2133600"/>
            <a:ext cx="6022975" cy="4114800"/>
          </a:xfrm>
          <a:prstGeom prst="rect">
            <a:avLst/>
          </a:prstGeom>
          <a:noFill/>
          <a:ln w="9525">
            <a:noFill/>
            <a:miter lim="800000"/>
            <a:headEnd/>
            <a:tailEnd/>
          </a:ln>
        </p:spPr>
      </p:pic>
      <p:sp>
        <p:nvSpPr>
          <p:cNvPr id="47108" name="TextBox 2"/>
          <p:cNvSpPr txBox="1">
            <a:spLocks noChangeArrowheads="1"/>
          </p:cNvSpPr>
          <p:nvPr/>
        </p:nvSpPr>
        <p:spPr bwMode="auto">
          <a:xfrm>
            <a:off x="228600" y="762000"/>
            <a:ext cx="8610600" cy="4894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indent="0" eaLnBrk="1" hangingPunct="1">
              <a:defRPr/>
            </a:pPr>
            <a:endParaRPr lang="en-US" sz="4000" i="1" dirty="0" smtClean="0">
              <a:solidFill>
                <a:srgbClr val="FF0000"/>
              </a:solidFill>
            </a:endParaRPr>
          </a:p>
          <a:p>
            <a:pPr marL="0" indent="0" eaLnBrk="1" hangingPunct="1">
              <a:defRPr/>
            </a:pPr>
            <a:r>
              <a:rPr lang="en-US" sz="4000" i="1" dirty="0" smtClean="0">
                <a:solidFill>
                  <a:srgbClr val="FF0000"/>
                </a:solidFill>
              </a:rPr>
              <a:t>spatial reference system characteristics:</a:t>
            </a:r>
          </a:p>
          <a:p>
            <a:pPr marL="0" indent="0" eaLnBrk="1" hangingPunct="1">
              <a:defRPr/>
            </a:pPr>
            <a:r>
              <a:rPr lang="en-US" sz="4000" i="1" dirty="0" smtClean="0">
                <a:solidFill>
                  <a:srgbClr val="FF0000"/>
                </a:solidFill>
              </a:rPr>
              <a:t>  (ideal)</a:t>
            </a:r>
          </a:p>
          <a:p>
            <a:pPr eaLnBrk="1" hangingPunct="1">
              <a:buFont typeface="Arial" pitchFamily="34" charset="0"/>
              <a:buChar char="•"/>
              <a:defRPr/>
            </a:pPr>
            <a:endParaRPr lang="en-US" sz="3200" i="1" dirty="0" smtClean="0">
              <a:solidFill>
                <a:srgbClr val="FF0000"/>
              </a:solidFill>
            </a:endParaRPr>
          </a:p>
          <a:p>
            <a:pPr eaLnBrk="1" hangingPunct="1">
              <a:buFont typeface="Arial" pitchFamily="34" charset="0"/>
              <a:buChar char="•"/>
              <a:defRPr/>
            </a:pPr>
            <a:r>
              <a:rPr lang="en-US" sz="3200" i="1" dirty="0" smtClean="0">
                <a:solidFill>
                  <a:srgbClr val="FF0000"/>
                </a:solidFill>
              </a:rPr>
              <a:t>accessible</a:t>
            </a:r>
          </a:p>
          <a:p>
            <a:pPr eaLnBrk="1" hangingPunct="1">
              <a:buFont typeface="Arial" pitchFamily="34" charset="0"/>
              <a:buChar char="•"/>
              <a:defRPr/>
            </a:pPr>
            <a:r>
              <a:rPr lang="en-US" sz="3200" i="1" dirty="0" smtClean="0">
                <a:solidFill>
                  <a:srgbClr val="FF0000"/>
                </a:solidFill>
              </a:rPr>
              <a:t>accurate</a:t>
            </a:r>
          </a:p>
          <a:p>
            <a:pPr eaLnBrk="1" hangingPunct="1">
              <a:buFont typeface="Arial" pitchFamily="34" charset="0"/>
              <a:buChar char="•"/>
              <a:defRPr/>
            </a:pPr>
            <a:r>
              <a:rPr lang="en-US" sz="3200" i="1" dirty="0" smtClean="0">
                <a:solidFill>
                  <a:srgbClr val="FF0000"/>
                </a:solidFill>
              </a:rPr>
              <a:t>constant</a:t>
            </a:r>
          </a:p>
          <a:p>
            <a:pPr eaLnBrk="1" hangingPunct="1">
              <a:buFont typeface="Arial" pitchFamily="34" charset="0"/>
              <a:buChar char="•"/>
              <a:defRPr/>
            </a:pPr>
            <a:r>
              <a:rPr lang="en-US" sz="3200" i="1" dirty="0" smtClean="0">
                <a:solidFill>
                  <a:srgbClr val="FF0000"/>
                </a:solidFill>
              </a:rPr>
              <a:t>seamless</a:t>
            </a:r>
          </a:p>
          <a:p>
            <a:pPr eaLnBrk="1" hangingPunct="1">
              <a:buFont typeface="Arial" pitchFamily="34" charset="0"/>
              <a:buChar char="•"/>
              <a:defRPr/>
            </a:pPr>
            <a:r>
              <a:rPr lang="en-US" sz="3200" i="1" dirty="0" smtClean="0">
                <a:solidFill>
                  <a:srgbClr val="FF0000"/>
                </a:solidFill>
              </a:rPr>
              <a:t>simple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2"/>
          <p:cNvPicPr>
            <a:picLocks noChangeAspect="1" noChangeArrowheads="1"/>
          </p:cNvPicPr>
          <p:nvPr/>
        </p:nvPicPr>
        <p:blipFill>
          <a:blip r:embed="rId2"/>
          <a:srcRect/>
          <a:stretch>
            <a:fillRect/>
          </a:stretch>
        </p:blipFill>
        <p:spPr bwMode="auto">
          <a:xfrm>
            <a:off x="5238750" y="3670300"/>
            <a:ext cx="1133475" cy="1485900"/>
          </a:xfrm>
          <a:prstGeom prst="rect">
            <a:avLst/>
          </a:prstGeom>
          <a:noFill/>
          <a:ln w="9525">
            <a:solidFill>
              <a:schemeClr val="tx1"/>
            </a:solidFill>
            <a:miter lim="800000"/>
            <a:headEnd/>
            <a:tailEnd/>
          </a:ln>
        </p:spPr>
      </p:pic>
      <p:pic>
        <p:nvPicPr>
          <p:cNvPr id="84996" name="Picture 3"/>
          <p:cNvPicPr>
            <a:picLocks noChangeAspect="1" noChangeArrowheads="1"/>
          </p:cNvPicPr>
          <p:nvPr/>
        </p:nvPicPr>
        <p:blipFill>
          <a:blip r:embed="rId3"/>
          <a:srcRect/>
          <a:stretch>
            <a:fillRect/>
          </a:stretch>
        </p:blipFill>
        <p:spPr bwMode="auto">
          <a:xfrm>
            <a:off x="5805488" y="4589463"/>
            <a:ext cx="1133475" cy="1485900"/>
          </a:xfrm>
          <a:prstGeom prst="rect">
            <a:avLst/>
          </a:prstGeom>
          <a:noFill/>
          <a:ln w="9525">
            <a:solidFill>
              <a:schemeClr val="tx1"/>
            </a:solidFill>
            <a:miter lim="800000"/>
            <a:headEnd/>
            <a:tailEnd/>
          </a:ln>
        </p:spPr>
      </p:pic>
      <p:pic>
        <p:nvPicPr>
          <p:cNvPr id="84997" name="Picture 4"/>
          <p:cNvPicPr>
            <a:picLocks noChangeAspect="1" noChangeArrowheads="1"/>
          </p:cNvPicPr>
          <p:nvPr/>
        </p:nvPicPr>
        <p:blipFill>
          <a:blip r:embed="rId4"/>
          <a:srcRect/>
          <a:stretch>
            <a:fillRect/>
          </a:stretch>
        </p:blipFill>
        <p:spPr bwMode="auto">
          <a:xfrm>
            <a:off x="6794500" y="4854575"/>
            <a:ext cx="1133475" cy="1485900"/>
          </a:xfrm>
          <a:prstGeom prst="rect">
            <a:avLst/>
          </a:prstGeom>
          <a:noFill/>
          <a:ln w="9525">
            <a:solidFill>
              <a:schemeClr val="tx1"/>
            </a:solidFill>
            <a:miter lim="800000"/>
            <a:headEnd/>
            <a:tailEnd/>
          </a:ln>
        </p:spPr>
      </p:pic>
      <p:pic>
        <p:nvPicPr>
          <p:cNvPr id="84998" name="Picture 9"/>
          <p:cNvPicPr>
            <a:picLocks noChangeAspect="1" noChangeArrowheads="1"/>
          </p:cNvPicPr>
          <p:nvPr/>
        </p:nvPicPr>
        <p:blipFill>
          <a:blip r:embed="rId5"/>
          <a:srcRect/>
          <a:stretch>
            <a:fillRect/>
          </a:stretch>
        </p:blipFill>
        <p:spPr bwMode="auto">
          <a:xfrm>
            <a:off x="4567238" y="3424238"/>
            <a:ext cx="9525" cy="9525"/>
          </a:xfrm>
          <a:prstGeom prst="rect">
            <a:avLst/>
          </a:prstGeom>
          <a:noFill/>
          <a:ln w="9525">
            <a:noFill/>
            <a:miter lim="800000"/>
            <a:headEnd/>
            <a:tailEnd/>
          </a:ln>
        </p:spPr>
      </p:pic>
      <p:pic>
        <p:nvPicPr>
          <p:cNvPr id="84999" name="Picture 10"/>
          <p:cNvPicPr>
            <a:picLocks noChangeAspect="1" noChangeArrowheads="1"/>
          </p:cNvPicPr>
          <p:nvPr/>
        </p:nvPicPr>
        <p:blipFill>
          <a:blip r:embed="rId5"/>
          <a:srcRect/>
          <a:stretch>
            <a:fillRect/>
          </a:stretch>
        </p:blipFill>
        <p:spPr bwMode="auto">
          <a:xfrm>
            <a:off x="4567238" y="3424238"/>
            <a:ext cx="9525" cy="9525"/>
          </a:xfrm>
          <a:prstGeom prst="rect">
            <a:avLst/>
          </a:prstGeom>
          <a:noFill/>
          <a:ln w="9525">
            <a:noFill/>
            <a:miter lim="800000"/>
            <a:headEnd/>
            <a:tailEnd/>
          </a:ln>
        </p:spPr>
      </p:pic>
      <p:pic>
        <p:nvPicPr>
          <p:cNvPr id="159755" name="Picture 11" descr="C:\Presentations\Stone\4-20-2012 1-10-16 PM.jpg"/>
          <p:cNvPicPr>
            <a:picLocks noChangeAspect="1" noChangeArrowheads="1"/>
          </p:cNvPicPr>
          <p:nvPr/>
        </p:nvPicPr>
        <p:blipFill>
          <a:blip r:embed="rId6"/>
          <a:srcRect/>
          <a:stretch>
            <a:fillRect/>
          </a:stretch>
        </p:blipFill>
        <p:spPr bwMode="auto">
          <a:xfrm>
            <a:off x="4795838" y="1241425"/>
            <a:ext cx="4133850" cy="1447800"/>
          </a:xfrm>
          <a:prstGeom prst="rect">
            <a:avLst/>
          </a:prstGeom>
          <a:noFill/>
          <a:ln>
            <a:solidFill>
              <a:schemeClr val="tx1"/>
            </a:solidFill>
          </a:ln>
          <a:effectLst>
            <a:outerShdw blurRad="76200" dist="63500" dir="2700000" algn="tl" rotWithShape="0">
              <a:prstClr val="black">
                <a:alpha val="40000"/>
              </a:prstClr>
            </a:outerShdw>
          </a:effectLst>
        </p:spPr>
      </p:pic>
      <p:sp>
        <p:nvSpPr>
          <p:cNvPr id="85001" name="TextBox 15"/>
          <p:cNvSpPr txBox="1">
            <a:spLocks noChangeArrowheads="1"/>
          </p:cNvSpPr>
          <p:nvPr/>
        </p:nvSpPr>
        <p:spPr bwMode="auto">
          <a:xfrm>
            <a:off x="4795838" y="2778125"/>
            <a:ext cx="4133850" cy="646113"/>
          </a:xfrm>
          <a:prstGeom prst="rect">
            <a:avLst/>
          </a:prstGeom>
          <a:noFill/>
          <a:ln w="9525">
            <a:noFill/>
            <a:miter lim="800000"/>
            <a:headEnd/>
            <a:tailEnd/>
          </a:ln>
        </p:spPr>
        <p:txBody>
          <a:bodyPr>
            <a:spAutoFit/>
          </a:bodyPr>
          <a:lstStyle/>
          <a:p>
            <a:pPr algn="ctr"/>
            <a:r>
              <a:rPr lang="en-US" b="1" i="1"/>
              <a:t>Find the article(s) in the Archives at:</a:t>
            </a:r>
          </a:p>
          <a:p>
            <a:pPr algn="ctr"/>
            <a:r>
              <a:rPr lang="en-US" b="1" i="1"/>
              <a:t>http://www.amerisurv.com</a:t>
            </a:r>
          </a:p>
        </p:txBody>
      </p:sp>
      <p:pic>
        <p:nvPicPr>
          <p:cNvPr id="85002" name="Picture 13" descr="http://www.amerisurv.com/images/9-4cover2012full.jpg"/>
          <p:cNvPicPr>
            <a:picLocks noChangeAspect="1" noChangeArrowheads="1"/>
          </p:cNvPicPr>
          <p:nvPr/>
        </p:nvPicPr>
        <p:blipFill>
          <a:blip r:embed="rId7"/>
          <a:srcRect/>
          <a:stretch>
            <a:fillRect/>
          </a:stretch>
        </p:blipFill>
        <p:spPr bwMode="auto">
          <a:xfrm>
            <a:off x="7772400" y="5156200"/>
            <a:ext cx="1122363" cy="1485900"/>
          </a:xfrm>
          <a:prstGeom prst="rect">
            <a:avLst/>
          </a:prstGeom>
          <a:noFill/>
          <a:ln w="9525">
            <a:noFill/>
            <a:miter lim="800000"/>
            <a:headEnd/>
            <a:tailEnd/>
          </a:ln>
        </p:spPr>
      </p:pic>
      <p:pic>
        <p:nvPicPr>
          <p:cNvPr id="90113" name="Picture 1"/>
          <p:cNvPicPr>
            <a:picLocks noChangeAspect="1" noChangeArrowheads="1"/>
          </p:cNvPicPr>
          <p:nvPr/>
        </p:nvPicPr>
        <p:blipFill>
          <a:blip r:embed="rId8"/>
          <a:srcRect l="21976" t="17832" r="20434" b="1469"/>
          <a:stretch>
            <a:fillRect/>
          </a:stretch>
        </p:blipFill>
        <p:spPr bwMode="auto">
          <a:xfrm>
            <a:off x="171315" y="614613"/>
            <a:ext cx="4553085" cy="58623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381000"/>
            <a:ext cx="8229600" cy="1143000"/>
          </a:xfrm>
        </p:spPr>
        <p:txBody>
          <a:bodyPr/>
          <a:lstStyle/>
          <a:p>
            <a:pPr eaLnBrk="1" hangingPunct="1"/>
            <a:r>
              <a:rPr lang="en-US" sz="3600" smtClean="0">
                <a:latin typeface="Verdana" pitchFamily="34" charset="0"/>
                <a:ea typeface="ＭＳ Ｐゴシック" pitchFamily="34" charset="-128"/>
              </a:rPr>
              <a:t>NGS Ten Year Plan</a:t>
            </a:r>
          </a:p>
        </p:txBody>
      </p:sp>
      <p:sp>
        <p:nvSpPr>
          <p:cNvPr id="3" name="Content Placeholder 2"/>
          <p:cNvSpPr>
            <a:spLocks noGrp="1"/>
          </p:cNvSpPr>
          <p:nvPr>
            <p:ph idx="1"/>
          </p:nvPr>
        </p:nvSpPr>
        <p:spPr>
          <a:xfrm>
            <a:off x="609600" y="1600200"/>
            <a:ext cx="3962400" cy="3810000"/>
          </a:xfrm>
        </p:spPr>
        <p:txBody>
          <a:bodyPr/>
          <a:lstStyle/>
          <a:p>
            <a:pPr eaLnBrk="1" hangingPunct="1">
              <a:spcAft>
                <a:spcPts val="600"/>
              </a:spcAft>
              <a:buFontTx/>
              <a:buChar char="•"/>
              <a:defRPr/>
            </a:pPr>
            <a:r>
              <a:rPr lang="en-US" sz="2400" kern="0" dirty="0" smtClean="0">
                <a:latin typeface="Verdana" pitchFamily="34" charset="0"/>
              </a:rPr>
              <a:t>Updated Plan</a:t>
            </a:r>
          </a:p>
          <a:p>
            <a:pPr lvl="1" eaLnBrk="1" hangingPunct="1">
              <a:spcAft>
                <a:spcPts val="600"/>
              </a:spcAft>
              <a:buFont typeface="Wingdings" pitchFamily="2" charset="2"/>
              <a:buChar char="Ø"/>
              <a:defRPr/>
            </a:pPr>
            <a:r>
              <a:rPr lang="en-US" sz="2000" dirty="0">
                <a:latin typeface="Verdana" pitchFamily="34" charset="0"/>
                <a:ea typeface="Verdana" pitchFamily="34" charset="0"/>
                <a:cs typeface="Verdana" pitchFamily="34" charset="0"/>
              </a:rPr>
              <a:t>F</a:t>
            </a:r>
            <a:r>
              <a:rPr lang="en-US" sz="2000" dirty="0" smtClean="0">
                <a:latin typeface="Verdana" pitchFamily="34" charset="0"/>
                <a:ea typeface="Verdana" pitchFamily="34" charset="0"/>
                <a:cs typeface="Verdana" pitchFamily="34" charset="0"/>
              </a:rPr>
              <a:t>our </a:t>
            </a:r>
            <a:r>
              <a:rPr lang="en-US" sz="2000" dirty="0">
                <a:latin typeface="Verdana" pitchFamily="34" charset="0"/>
                <a:ea typeface="Verdana" pitchFamily="34" charset="0"/>
                <a:cs typeface="Verdana" pitchFamily="34" charset="0"/>
              </a:rPr>
              <a:t>main goals </a:t>
            </a:r>
          </a:p>
          <a:p>
            <a:pPr lvl="1" eaLnBrk="1" hangingPunct="1">
              <a:spcAft>
                <a:spcPts val="600"/>
              </a:spcAft>
              <a:buFont typeface="Wingdings" pitchFamily="2" charset="2"/>
              <a:buChar char="Ø"/>
              <a:defRPr/>
            </a:pPr>
            <a:r>
              <a:rPr lang="en-US" sz="2000" dirty="0">
                <a:latin typeface="Verdana" pitchFamily="34" charset="0"/>
                <a:ea typeface="Verdana" pitchFamily="34" charset="0"/>
                <a:cs typeface="Verdana" pitchFamily="34" charset="0"/>
              </a:rPr>
              <a:t>O</a:t>
            </a:r>
            <a:r>
              <a:rPr lang="en-US" sz="2000" dirty="0" smtClean="0">
                <a:latin typeface="Verdana" pitchFamily="34" charset="0"/>
                <a:ea typeface="Verdana" pitchFamily="34" charset="0"/>
                <a:cs typeface="Verdana" pitchFamily="34" charset="0"/>
              </a:rPr>
              <a:t>ne </a:t>
            </a:r>
            <a:r>
              <a:rPr lang="en-US" sz="2000" dirty="0">
                <a:latin typeface="Verdana" pitchFamily="34" charset="0"/>
                <a:ea typeface="Verdana" pitchFamily="34" charset="0"/>
                <a:cs typeface="Verdana" pitchFamily="34" charset="0"/>
              </a:rPr>
              <a:t>enterprise goal</a:t>
            </a:r>
            <a:r>
              <a:rPr lang="en-US" sz="2000" kern="0" dirty="0" smtClean="0">
                <a:latin typeface="Verdana" pitchFamily="34" charset="0"/>
                <a:ea typeface="Verdana" pitchFamily="34" charset="0"/>
                <a:cs typeface="Verdana" pitchFamily="34" charset="0"/>
              </a:rPr>
              <a:t> </a:t>
            </a:r>
          </a:p>
          <a:p>
            <a:pPr eaLnBrk="1" hangingPunct="1">
              <a:spcAft>
                <a:spcPts val="600"/>
              </a:spcAft>
              <a:buFontTx/>
              <a:buChar char="•"/>
              <a:defRPr/>
            </a:pPr>
            <a:r>
              <a:rPr lang="en-US" sz="2400" kern="0" dirty="0" smtClean="0">
                <a:latin typeface="Verdana" pitchFamily="34" charset="0"/>
              </a:rPr>
              <a:t>Replace NAVD 88 with a GPS/geoid datum</a:t>
            </a:r>
          </a:p>
          <a:p>
            <a:pPr eaLnBrk="1" hangingPunct="1">
              <a:spcAft>
                <a:spcPts val="600"/>
              </a:spcAft>
              <a:buFontTx/>
              <a:buChar char="•"/>
              <a:defRPr/>
            </a:pPr>
            <a:r>
              <a:rPr lang="en-US" sz="2400" kern="0" dirty="0" smtClean="0">
                <a:latin typeface="Verdana" pitchFamily="34" charset="0"/>
              </a:rPr>
              <a:t>Replace NAD 83 with a geocentric GPS based datum</a:t>
            </a:r>
          </a:p>
          <a:p>
            <a:pPr eaLnBrk="1" hangingPunct="1">
              <a:spcAft>
                <a:spcPts val="600"/>
              </a:spcAft>
              <a:buFontTx/>
              <a:buChar char="•"/>
              <a:defRPr/>
            </a:pPr>
            <a:r>
              <a:rPr lang="en-US" sz="2400" kern="0" dirty="0">
                <a:latin typeface="Verdana" pitchFamily="34" charset="0"/>
              </a:rPr>
              <a:t>Implement New </a:t>
            </a:r>
            <a:r>
              <a:rPr lang="en-US" sz="2400" kern="0" dirty="0" err="1">
                <a:latin typeface="Verdana" pitchFamily="34" charset="0"/>
              </a:rPr>
              <a:t>Datums</a:t>
            </a:r>
            <a:r>
              <a:rPr lang="en-US" sz="2400" kern="0" dirty="0">
                <a:latin typeface="Verdana" pitchFamily="34" charset="0"/>
              </a:rPr>
              <a:t> in 2022 </a:t>
            </a:r>
          </a:p>
          <a:p>
            <a:pPr marL="0" indent="0" eaLnBrk="1" hangingPunct="1">
              <a:buFont typeface="Arial" charset="0"/>
              <a:buNone/>
              <a:defRPr/>
            </a:pPr>
            <a:endParaRPr lang="en-US" sz="2400" dirty="0">
              <a:latin typeface="Verdana" pitchFamily="34" charset="0"/>
            </a:endParaRPr>
          </a:p>
        </p:txBody>
      </p:sp>
      <p:pic>
        <p:nvPicPr>
          <p:cNvPr id="86020" name="Picture 1"/>
          <p:cNvPicPr>
            <a:picLocks noChangeAspect="1"/>
          </p:cNvPicPr>
          <p:nvPr/>
        </p:nvPicPr>
        <p:blipFill>
          <a:blip r:embed="rId3"/>
          <a:srcRect/>
          <a:stretch>
            <a:fillRect/>
          </a:stretch>
        </p:blipFill>
        <p:spPr bwMode="auto">
          <a:xfrm>
            <a:off x="5029200" y="1600200"/>
            <a:ext cx="3592513" cy="4648200"/>
          </a:xfrm>
          <a:prstGeom prst="rect">
            <a:avLst/>
          </a:prstGeom>
          <a:noFill/>
          <a:ln w="9525">
            <a:solidFill>
              <a:srgbClr val="000000"/>
            </a:solidFill>
            <a:miter lim="800000"/>
            <a:headEnd/>
            <a:tailEnd/>
          </a:ln>
        </p:spPr>
      </p:pic>
      <p:sp>
        <p:nvSpPr>
          <p:cNvPr id="86021" name="TextBox 1"/>
          <p:cNvSpPr txBox="1">
            <a:spLocks noChangeArrowheads="1"/>
          </p:cNvSpPr>
          <p:nvPr/>
        </p:nvSpPr>
        <p:spPr bwMode="auto">
          <a:xfrm>
            <a:off x="992188" y="6311900"/>
            <a:ext cx="7085012" cy="368300"/>
          </a:xfrm>
          <a:prstGeom prst="rect">
            <a:avLst/>
          </a:prstGeom>
          <a:noFill/>
          <a:ln w="9525">
            <a:noFill/>
            <a:miter lim="800000"/>
            <a:headEnd/>
            <a:tailEnd/>
          </a:ln>
        </p:spPr>
        <p:txBody>
          <a:bodyPr wrap="none">
            <a:spAutoFit/>
          </a:bodyPr>
          <a:lstStyle/>
          <a:p>
            <a:r>
              <a:rPr lang="en-US">
                <a:latin typeface="Arial" pitchFamily="34" charset="0"/>
                <a:cs typeface="Arial" pitchFamily="34" charset="0"/>
                <a:hlinkClick r:id="rId4"/>
              </a:rPr>
              <a:t>http://geodesy.noaa.gov/web/news/Ten_Year_Plan_2013-2023.pdf</a:t>
            </a:r>
            <a:endParaRPr lang="en-US">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0" y="1371600"/>
            <a:ext cx="8001000" cy="3886200"/>
          </a:xfrm>
          <a:prstGeom prst="rect">
            <a:avLst/>
          </a:prstGeom>
          <a:solidFill>
            <a:srgbClr val="4F81BD">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043" name="Title 1"/>
          <p:cNvSpPr>
            <a:spLocks noGrp="1"/>
          </p:cNvSpPr>
          <p:nvPr>
            <p:ph type="title"/>
          </p:nvPr>
        </p:nvSpPr>
        <p:spPr/>
        <p:txBody>
          <a:bodyPr/>
          <a:lstStyle/>
          <a:p>
            <a:pPr eaLnBrk="1" hangingPunct="1"/>
            <a:r>
              <a:rPr lang="en-US" smtClean="0">
                <a:latin typeface="Verdana" pitchFamily="34" charset="0"/>
                <a:ea typeface="ＭＳ Ｐゴシック" pitchFamily="34" charset="-128"/>
                <a:cs typeface="Arial" pitchFamily="34" charset="0"/>
              </a:rPr>
              <a:t>questions?</a:t>
            </a:r>
          </a:p>
        </p:txBody>
      </p:sp>
      <p:sp>
        <p:nvSpPr>
          <p:cNvPr id="87044" name="TextBox 4"/>
          <p:cNvSpPr txBox="1">
            <a:spLocks noChangeArrowheads="1"/>
          </p:cNvSpPr>
          <p:nvPr/>
        </p:nvSpPr>
        <p:spPr bwMode="auto">
          <a:xfrm>
            <a:off x="3046413" y="5487988"/>
            <a:ext cx="3664786" cy="461665"/>
          </a:xfrm>
          <a:prstGeom prst="rect">
            <a:avLst/>
          </a:prstGeom>
          <a:noFill/>
          <a:ln w="9525">
            <a:noFill/>
            <a:miter lim="800000"/>
            <a:headEnd/>
            <a:tailEnd/>
          </a:ln>
        </p:spPr>
        <p:txBody>
          <a:bodyPr wrap="none">
            <a:spAutoFit/>
          </a:bodyPr>
          <a:lstStyle/>
          <a:p>
            <a:r>
              <a:rPr lang="en-GB" sz="2400" b="1" dirty="0">
                <a:solidFill>
                  <a:srgbClr val="7030A0"/>
                </a:solidFill>
                <a:latin typeface="Verdana" pitchFamily="34" charset="0"/>
                <a:cs typeface="Arial" pitchFamily="34" charset="0"/>
              </a:rPr>
              <a:t>joe.evjen@noaa.gov</a:t>
            </a:r>
          </a:p>
        </p:txBody>
      </p:sp>
      <p:graphicFrame>
        <p:nvGraphicFramePr>
          <p:cNvPr id="87045" name="Object 2"/>
          <p:cNvGraphicFramePr>
            <a:graphicFrameLocks noChangeAspect="1"/>
          </p:cNvGraphicFramePr>
          <p:nvPr/>
        </p:nvGraphicFramePr>
        <p:xfrm>
          <a:off x="1981200" y="2286000"/>
          <a:ext cx="3722688" cy="2057400"/>
        </p:xfrm>
        <a:graphic>
          <a:graphicData uri="http://schemas.openxmlformats.org/presentationml/2006/ole">
            <p:oleObj spid="_x0000_s87045" name="Clip" r:id="rId4" imgW="4579545" imgH="2531952" progId="">
              <p:embed/>
            </p:oleObj>
          </a:graphicData>
        </a:graphic>
      </p:graphicFrame>
      <p:sp>
        <p:nvSpPr>
          <p:cNvPr id="6" name="Text Box 3"/>
          <p:cNvSpPr txBox="1">
            <a:spLocks noChangeArrowheads="1"/>
          </p:cNvSpPr>
          <p:nvPr/>
        </p:nvSpPr>
        <p:spPr bwMode="auto">
          <a:xfrm>
            <a:off x="1447800" y="1447800"/>
            <a:ext cx="6858000" cy="830263"/>
          </a:xfrm>
          <a:prstGeom prst="rect">
            <a:avLst/>
          </a:prstGeom>
          <a:noFill/>
          <a:ln w="9525">
            <a:noFill/>
            <a:miter lim="800000"/>
            <a:headEnd/>
            <a:tailEnd/>
          </a:ln>
        </p:spPr>
        <p:txBody>
          <a:bodyPr>
            <a:spAutoFit/>
          </a:bodyPr>
          <a:lstStyle/>
          <a:p>
            <a:pPr algn="ctr" eaLnBrk="0" hangingPunct="0">
              <a:defRPr/>
            </a:pPr>
            <a:r>
              <a:rPr lang="en-US" sz="2400" dirty="0">
                <a:solidFill>
                  <a:schemeClr val="accent6">
                    <a:lumMod val="50000"/>
                  </a:schemeClr>
                </a:solidFill>
                <a:latin typeface="Verdana" pitchFamily="34" charset="0"/>
                <a:ea typeface="ＭＳ Ｐゴシック" charset="0"/>
                <a:cs typeface="Arial" pitchFamily="34" charset="0"/>
              </a:rPr>
              <a:t>GOOD COORDINATION BEGINS WITH </a:t>
            </a:r>
          </a:p>
          <a:p>
            <a:pPr algn="ctr" eaLnBrk="0" hangingPunct="0">
              <a:defRPr/>
            </a:pPr>
            <a:r>
              <a:rPr lang="en-US" sz="2400" dirty="0">
                <a:solidFill>
                  <a:schemeClr val="accent6">
                    <a:lumMod val="50000"/>
                  </a:schemeClr>
                </a:solidFill>
                <a:latin typeface="Verdana" pitchFamily="34" charset="0"/>
                <a:ea typeface="ＭＳ Ｐゴシック" charset="0"/>
                <a:cs typeface="Arial" pitchFamily="34" charset="0"/>
              </a:rPr>
              <a:t>GOOD COORDINATES</a:t>
            </a:r>
            <a:endParaRPr lang="en-US" sz="2000" dirty="0">
              <a:solidFill>
                <a:schemeClr val="accent6">
                  <a:lumMod val="50000"/>
                </a:schemeClr>
              </a:solidFill>
              <a:latin typeface="Verdana" pitchFamily="34" charset="0"/>
              <a:ea typeface="ＭＳ Ｐゴシック" charset="0"/>
              <a:cs typeface="Arial" pitchFamily="34" charset="0"/>
            </a:endParaRPr>
          </a:p>
        </p:txBody>
      </p:sp>
      <p:sp>
        <p:nvSpPr>
          <p:cNvPr id="7" name="Text Box 4"/>
          <p:cNvSpPr txBox="1">
            <a:spLocks noChangeArrowheads="1"/>
          </p:cNvSpPr>
          <p:nvPr/>
        </p:nvSpPr>
        <p:spPr bwMode="auto">
          <a:xfrm>
            <a:off x="1676400" y="4572000"/>
            <a:ext cx="6324600" cy="400050"/>
          </a:xfrm>
          <a:prstGeom prst="rect">
            <a:avLst/>
          </a:prstGeom>
          <a:noFill/>
          <a:ln w="9525">
            <a:noFill/>
            <a:miter lim="800000"/>
            <a:headEnd/>
            <a:tailEnd/>
          </a:ln>
        </p:spPr>
        <p:txBody>
          <a:bodyPr>
            <a:spAutoFit/>
          </a:bodyPr>
          <a:lstStyle/>
          <a:p>
            <a:pPr eaLnBrk="0" hangingPunct="0"/>
            <a:r>
              <a:rPr lang="en-US" sz="2000">
                <a:solidFill>
                  <a:schemeClr val="accent2"/>
                </a:solidFill>
                <a:latin typeface="Verdana" pitchFamily="34" charset="0"/>
                <a:cs typeface="Arial" pitchFamily="34" charset="0"/>
              </a:rPr>
              <a:t>GEOGRAPHY WITHOUT GEODESY IS A FELONY</a:t>
            </a:r>
          </a:p>
        </p:txBody>
      </p:sp>
      <p:sp>
        <p:nvSpPr>
          <p:cNvPr id="9" name="TextBox 4"/>
          <p:cNvSpPr txBox="1">
            <a:spLocks noChangeArrowheads="1"/>
          </p:cNvSpPr>
          <p:nvPr/>
        </p:nvSpPr>
        <p:spPr bwMode="auto">
          <a:xfrm>
            <a:off x="2743200" y="6015335"/>
            <a:ext cx="4233210" cy="461665"/>
          </a:xfrm>
          <a:prstGeom prst="rect">
            <a:avLst/>
          </a:prstGeom>
          <a:noFill/>
          <a:ln w="9525">
            <a:noFill/>
            <a:miter lim="800000"/>
            <a:headEnd/>
            <a:tailEnd/>
          </a:ln>
        </p:spPr>
        <p:txBody>
          <a:bodyPr wrap="none">
            <a:spAutoFit/>
          </a:bodyPr>
          <a:lstStyle/>
          <a:p>
            <a:r>
              <a:rPr lang="en-GB" sz="2400" dirty="0" smtClean="0">
                <a:solidFill>
                  <a:srgbClr val="7030A0"/>
                </a:solidFill>
                <a:latin typeface="Verdana" pitchFamily="34" charset="0"/>
                <a:cs typeface="Arial" pitchFamily="34" charset="0"/>
              </a:rPr>
              <a:t>michael.dennis@noaa.gov</a:t>
            </a:r>
            <a:endParaRPr lang="en-GB" sz="2400" dirty="0">
              <a:solidFill>
                <a:srgbClr val="7030A0"/>
              </a:solidFill>
              <a:latin typeface="Verdana"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152400"/>
            <a:ext cx="9144000" cy="838200"/>
          </a:xfrm>
        </p:spPr>
        <p:txBody>
          <a:bodyPr/>
          <a:lstStyle/>
          <a:p>
            <a:pPr eaLnBrk="1" hangingPunct="1"/>
            <a:r>
              <a:rPr lang="en-US" sz="3600" smtClean="0">
                <a:ea typeface="ＭＳ Ｐゴシック" pitchFamily="34" charset="-128"/>
              </a:rPr>
              <a:t>The National Spatial Reference System supports </a:t>
            </a:r>
          </a:p>
        </p:txBody>
      </p:sp>
      <p:sp>
        <p:nvSpPr>
          <p:cNvPr id="12311" name="TextBox 4"/>
          <p:cNvSpPr txBox="1">
            <a:spLocks noChangeArrowheads="1"/>
          </p:cNvSpPr>
          <p:nvPr/>
        </p:nvSpPr>
        <p:spPr bwMode="auto">
          <a:xfrm>
            <a:off x="1828800" y="1981200"/>
            <a:ext cx="7567613" cy="769938"/>
          </a:xfrm>
          <a:prstGeom prst="rect">
            <a:avLst/>
          </a:prstGeom>
          <a:noFill/>
          <a:ln w="9525">
            <a:noFill/>
            <a:miter lim="800000"/>
            <a:headEnd/>
            <a:tailEnd/>
          </a:ln>
        </p:spPr>
        <p:txBody>
          <a:bodyPr>
            <a:spAutoFit/>
          </a:bodyPr>
          <a:lstStyle/>
          <a:p>
            <a:pPr>
              <a:defRPr/>
            </a:pPr>
            <a:r>
              <a:rPr lang="en-US" sz="2200" b="1" dirty="0">
                <a:ea typeface="ＭＳ Ｐゴシック" charset="0"/>
                <a:cs typeface="ＭＳ Ｐゴシック" charset="0"/>
              </a:rPr>
              <a:t>Emergency Response Imagery,   </a:t>
            </a:r>
          </a:p>
          <a:p>
            <a:pPr>
              <a:defRPr/>
            </a:pPr>
            <a:r>
              <a:rPr lang="en-US" sz="2200" b="1" dirty="0">
                <a:latin typeface="+mj-lt"/>
                <a:ea typeface="ＭＳ Ｐゴシック" charset="0"/>
                <a:cs typeface="ＭＳ Ｐゴシック" charset="0"/>
              </a:rPr>
              <a:t>Flood zones </a:t>
            </a:r>
            <a:r>
              <a:rPr lang="en-US" sz="2200" dirty="0">
                <a:latin typeface="+mj-lt"/>
                <a:ea typeface="ＭＳ Ｐゴシック" charset="0"/>
                <a:cs typeface="ＭＳ Ｐゴシック" charset="0"/>
              </a:rPr>
              <a:t>for the National Flood Insurance Program</a:t>
            </a:r>
          </a:p>
        </p:txBody>
      </p:sp>
      <p:pic>
        <p:nvPicPr>
          <p:cNvPr id="57348" name="Picture 4"/>
          <p:cNvPicPr>
            <a:picLocks noChangeAspect="1" noChangeArrowheads="1"/>
          </p:cNvPicPr>
          <p:nvPr/>
        </p:nvPicPr>
        <p:blipFill>
          <a:blip r:embed="rId3"/>
          <a:srcRect/>
          <a:stretch>
            <a:fillRect/>
          </a:stretch>
        </p:blipFill>
        <p:spPr bwMode="auto">
          <a:xfrm>
            <a:off x="304800" y="2027238"/>
            <a:ext cx="1376363" cy="498475"/>
          </a:xfrm>
          <a:prstGeom prst="rect">
            <a:avLst/>
          </a:prstGeom>
          <a:noFill/>
          <a:ln w="9525">
            <a:solidFill>
              <a:schemeClr val="tx1"/>
            </a:solidFill>
            <a:miter lim="800000"/>
            <a:headEnd/>
            <a:tailEnd/>
          </a:ln>
        </p:spPr>
      </p:pic>
      <p:sp>
        <p:nvSpPr>
          <p:cNvPr id="57349" name="TextBox 5"/>
          <p:cNvSpPr txBox="1">
            <a:spLocks noChangeArrowheads="1"/>
          </p:cNvSpPr>
          <p:nvPr/>
        </p:nvSpPr>
        <p:spPr bwMode="auto">
          <a:xfrm>
            <a:off x="2286000" y="2709863"/>
            <a:ext cx="7105650" cy="338137"/>
          </a:xfrm>
          <a:prstGeom prst="rect">
            <a:avLst/>
          </a:prstGeom>
          <a:noFill/>
          <a:ln w="9525">
            <a:noFill/>
            <a:miter lim="800000"/>
            <a:headEnd/>
            <a:tailEnd/>
          </a:ln>
        </p:spPr>
        <p:txBody>
          <a:bodyPr>
            <a:spAutoFit/>
          </a:bodyPr>
          <a:lstStyle/>
          <a:p>
            <a:r>
              <a:rPr lang="en-US" sz="1600">
                <a:solidFill>
                  <a:srgbClr val="002060"/>
                </a:solidFill>
                <a:latin typeface="Arial" pitchFamily="34" charset="0"/>
                <a:cs typeface="Arial" pitchFamily="34" charset="0"/>
              </a:rPr>
              <a:t>Federal Emergency Management Agency</a:t>
            </a:r>
          </a:p>
        </p:txBody>
      </p:sp>
      <p:sp>
        <p:nvSpPr>
          <p:cNvPr id="12308" name="TextBox 4"/>
          <p:cNvSpPr txBox="1">
            <a:spLocks noChangeArrowheads="1"/>
          </p:cNvSpPr>
          <p:nvPr/>
        </p:nvSpPr>
        <p:spPr bwMode="auto">
          <a:xfrm>
            <a:off x="1828800" y="3160713"/>
            <a:ext cx="7691438" cy="542925"/>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Levee Safety Program </a:t>
            </a:r>
            <a:r>
              <a:rPr lang="en-US" sz="2200" dirty="0">
                <a:latin typeface="+mj-lt"/>
                <a:ea typeface="ＭＳ Ｐゴシック" charset="0"/>
                <a:cs typeface="ＭＳ Ｐゴシック" charset="0"/>
              </a:rPr>
              <a:t>to determine levee heights &amp; positions</a:t>
            </a:r>
            <a:endParaRPr lang="en-US" sz="2200" b="1" dirty="0">
              <a:latin typeface="+mj-lt"/>
              <a:ea typeface="ＭＳ Ｐゴシック" charset="0"/>
              <a:cs typeface="ＭＳ Ｐゴシック" charset="0"/>
            </a:endParaRPr>
          </a:p>
        </p:txBody>
      </p:sp>
      <p:sp>
        <p:nvSpPr>
          <p:cNvPr id="8" name="Flowchart: Alternate Process 7"/>
          <p:cNvSpPr/>
          <p:nvPr/>
        </p:nvSpPr>
        <p:spPr bwMode="auto">
          <a:xfrm>
            <a:off x="457200" y="3160713"/>
            <a:ext cx="914400" cy="914400"/>
          </a:xfrm>
          <a:prstGeom prst="flowChartAlternateProcess">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57352" name="TextBox 8"/>
          <p:cNvSpPr txBox="1">
            <a:spLocks noChangeArrowheads="1"/>
          </p:cNvSpPr>
          <p:nvPr/>
        </p:nvSpPr>
        <p:spPr bwMode="auto">
          <a:xfrm>
            <a:off x="2286000" y="3598863"/>
            <a:ext cx="7888288" cy="425450"/>
          </a:xfrm>
          <a:prstGeom prst="rect">
            <a:avLst/>
          </a:prstGeom>
          <a:noFill/>
          <a:ln w="9525">
            <a:noFill/>
            <a:miter lim="800000"/>
            <a:headEnd/>
            <a:tailEnd/>
          </a:ln>
        </p:spPr>
        <p:txBody>
          <a:bodyPr>
            <a:spAutoFit/>
          </a:bodyPr>
          <a:lstStyle/>
          <a:p>
            <a:r>
              <a:rPr lang="en-US" sz="1600">
                <a:solidFill>
                  <a:srgbClr val="002060"/>
                </a:solidFill>
                <a:latin typeface="Arial" pitchFamily="34" charset="0"/>
                <a:cs typeface="Arial" pitchFamily="34" charset="0"/>
              </a:rPr>
              <a:t>United States Army Corps of Engineers</a:t>
            </a:r>
          </a:p>
        </p:txBody>
      </p:sp>
      <p:sp>
        <p:nvSpPr>
          <p:cNvPr id="12305" name="TextBox 4"/>
          <p:cNvSpPr txBox="1">
            <a:spLocks noChangeArrowheads="1"/>
          </p:cNvSpPr>
          <p:nvPr/>
        </p:nvSpPr>
        <p:spPr bwMode="auto">
          <a:xfrm>
            <a:off x="1828800" y="4876800"/>
            <a:ext cx="8610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NSRS gravity data </a:t>
            </a:r>
            <a:r>
              <a:rPr lang="en-US" sz="2200" dirty="0">
                <a:latin typeface="+mj-lt"/>
                <a:ea typeface="ＭＳ Ｐゴシック" charset="0"/>
                <a:cs typeface="ＭＳ Ｐゴシック" charset="0"/>
              </a:rPr>
              <a:t>for the geospatial mission of NGA  </a:t>
            </a:r>
          </a:p>
        </p:txBody>
      </p:sp>
      <p:sp>
        <p:nvSpPr>
          <p:cNvPr id="13" name="Oval 12"/>
          <p:cNvSpPr/>
          <p:nvPr/>
        </p:nvSpPr>
        <p:spPr bwMode="auto">
          <a:xfrm>
            <a:off x="457200" y="4876800"/>
            <a:ext cx="914400" cy="9144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57355" name="TextBox 13"/>
          <p:cNvSpPr txBox="1">
            <a:spLocks noChangeArrowheads="1"/>
          </p:cNvSpPr>
          <p:nvPr/>
        </p:nvSpPr>
        <p:spPr bwMode="auto">
          <a:xfrm>
            <a:off x="2286000" y="5257800"/>
            <a:ext cx="7937500" cy="339725"/>
          </a:xfrm>
          <a:prstGeom prst="rect">
            <a:avLst/>
          </a:prstGeom>
          <a:noFill/>
          <a:ln w="9525">
            <a:noFill/>
            <a:miter lim="800000"/>
            <a:headEnd/>
            <a:tailEnd/>
          </a:ln>
        </p:spPr>
        <p:txBody>
          <a:bodyPr>
            <a:spAutoFit/>
          </a:bodyPr>
          <a:lstStyle/>
          <a:p>
            <a:r>
              <a:rPr lang="en-US" sz="1600">
                <a:solidFill>
                  <a:srgbClr val="002060"/>
                </a:solidFill>
                <a:latin typeface="Arial" pitchFamily="34" charset="0"/>
                <a:cs typeface="Arial" pitchFamily="34" charset="0"/>
              </a:rPr>
              <a:t>National Geospatial-Intelligence Agency</a:t>
            </a:r>
          </a:p>
        </p:txBody>
      </p:sp>
      <p:sp>
        <p:nvSpPr>
          <p:cNvPr id="12302" name="TextBox 4"/>
          <p:cNvSpPr txBox="1">
            <a:spLocks noChangeArrowheads="1"/>
          </p:cNvSpPr>
          <p:nvPr/>
        </p:nvSpPr>
        <p:spPr bwMode="auto">
          <a:xfrm>
            <a:off x="1828800" y="4038600"/>
            <a:ext cx="8229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Topographic Maps </a:t>
            </a:r>
            <a:r>
              <a:rPr lang="en-US" sz="2200" dirty="0">
                <a:latin typeface="+mj-lt"/>
                <a:ea typeface="ＭＳ Ｐゴシック" charset="0"/>
                <a:cs typeface="ＭＳ Ｐゴシック" charset="0"/>
              </a:rPr>
              <a:t>and interior water data for the nation</a:t>
            </a:r>
          </a:p>
        </p:txBody>
      </p:sp>
      <p:pic>
        <p:nvPicPr>
          <p:cNvPr id="57357" name="Picture 4"/>
          <p:cNvPicPr>
            <a:picLocks noChangeAspect="1" noChangeArrowheads="1"/>
          </p:cNvPicPr>
          <p:nvPr/>
        </p:nvPicPr>
        <p:blipFill>
          <a:blip r:embed="rId6"/>
          <a:srcRect/>
          <a:stretch>
            <a:fillRect/>
          </a:stretch>
        </p:blipFill>
        <p:spPr bwMode="auto">
          <a:xfrm>
            <a:off x="381000" y="4217988"/>
            <a:ext cx="1150938" cy="547687"/>
          </a:xfrm>
          <a:prstGeom prst="rect">
            <a:avLst/>
          </a:prstGeom>
          <a:noFill/>
          <a:ln w="9525">
            <a:noFill/>
            <a:miter lim="800000"/>
            <a:headEnd/>
            <a:tailEnd/>
          </a:ln>
        </p:spPr>
      </p:pic>
      <p:sp>
        <p:nvSpPr>
          <p:cNvPr id="57358" name="Rectangle 14"/>
          <p:cNvSpPr>
            <a:spLocks noChangeArrowheads="1"/>
          </p:cNvSpPr>
          <p:nvPr/>
        </p:nvSpPr>
        <p:spPr bwMode="auto">
          <a:xfrm>
            <a:off x="2286000" y="4408488"/>
            <a:ext cx="6115050" cy="338137"/>
          </a:xfrm>
          <a:prstGeom prst="rect">
            <a:avLst/>
          </a:prstGeom>
          <a:noFill/>
          <a:ln w="9525">
            <a:noFill/>
            <a:miter lim="800000"/>
            <a:headEnd/>
            <a:tailEnd/>
          </a:ln>
        </p:spPr>
        <p:txBody>
          <a:bodyPr>
            <a:spAutoFit/>
          </a:bodyPr>
          <a:lstStyle/>
          <a:p>
            <a:r>
              <a:rPr lang="en-US" sz="1600">
                <a:solidFill>
                  <a:srgbClr val="002060"/>
                </a:solidFill>
              </a:rPr>
              <a:t>United States Geological Survey</a:t>
            </a:r>
          </a:p>
        </p:txBody>
      </p:sp>
      <p:sp>
        <p:nvSpPr>
          <p:cNvPr id="16" name="Oval 15"/>
          <p:cNvSpPr/>
          <p:nvPr/>
        </p:nvSpPr>
        <p:spPr bwMode="auto">
          <a:xfrm>
            <a:off x="457200" y="941388"/>
            <a:ext cx="914400" cy="9144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2300" name="TextBox 11"/>
          <p:cNvSpPr txBox="1">
            <a:spLocks noChangeArrowheads="1"/>
          </p:cNvSpPr>
          <p:nvPr/>
        </p:nvSpPr>
        <p:spPr bwMode="auto">
          <a:xfrm>
            <a:off x="1828800" y="1093788"/>
            <a:ext cx="786765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Nautical charts</a:t>
            </a:r>
            <a:r>
              <a:rPr lang="en-US" sz="2200" dirty="0">
                <a:latin typeface="+mj-lt"/>
                <a:ea typeface="ＭＳ Ｐゴシック" charset="0"/>
                <a:cs typeface="ＭＳ Ｐゴシック" charset="0"/>
              </a:rPr>
              <a:t>, among many other geospatial applications  </a:t>
            </a:r>
            <a:endParaRPr lang="en-US" sz="2200" b="1" dirty="0">
              <a:latin typeface="+mj-lt"/>
              <a:ea typeface="ＭＳ Ｐゴシック" charset="0"/>
              <a:cs typeface="ＭＳ Ｐゴシック" charset="0"/>
            </a:endParaRPr>
          </a:p>
        </p:txBody>
      </p:sp>
      <p:sp>
        <p:nvSpPr>
          <p:cNvPr id="57361" name="TextBox 17"/>
          <p:cNvSpPr txBox="1">
            <a:spLocks noChangeArrowheads="1"/>
          </p:cNvSpPr>
          <p:nvPr/>
        </p:nvSpPr>
        <p:spPr bwMode="auto">
          <a:xfrm>
            <a:off x="2286000" y="1414463"/>
            <a:ext cx="7867650" cy="338137"/>
          </a:xfrm>
          <a:prstGeom prst="rect">
            <a:avLst/>
          </a:prstGeom>
          <a:noFill/>
          <a:ln w="9525">
            <a:noFill/>
            <a:miter lim="800000"/>
            <a:headEnd/>
            <a:tailEnd/>
          </a:ln>
        </p:spPr>
        <p:txBody>
          <a:bodyPr>
            <a:spAutoFit/>
          </a:bodyPr>
          <a:lstStyle/>
          <a:p>
            <a:r>
              <a:rPr lang="en-US" sz="1600">
                <a:solidFill>
                  <a:srgbClr val="002060"/>
                </a:solidFill>
                <a:latin typeface="Arial" pitchFamily="34" charset="0"/>
                <a:cs typeface="Arial" pitchFamily="34" charset="0"/>
              </a:rPr>
              <a:t>National Oceanic and Atmospheric Administration</a:t>
            </a:r>
          </a:p>
        </p:txBody>
      </p:sp>
      <p:pic>
        <p:nvPicPr>
          <p:cNvPr id="57362" name="Picture 23"/>
          <p:cNvPicPr>
            <a:picLocks noChangeArrowheads="1"/>
          </p:cNvPicPr>
          <p:nvPr/>
        </p:nvPicPr>
        <p:blipFill>
          <a:blip r:embed="rId8"/>
          <a:srcRect/>
          <a:stretch>
            <a:fillRect/>
          </a:stretch>
        </p:blipFill>
        <p:spPr bwMode="auto">
          <a:xfrm>
            <a:off x="457200" y="5897563"/>
            <a:ext cx="914400" cy="914400"/>
          </a:xfrm>
          <a:prstGeom prst="rect">
            <a:avLst/>
          </a:prstGeom>
          <a:noFill/>
          <a:ln w="9525">
            <a:noFill/>
            <a:miter lim="800000"/>
            <a:headEnd/>
            <a:tailEnd/>
          </a:ln>
          <a:effectLst/>
        </p:spPr>
      </p:pic>
      <p:sp>
        <p:nvSpPr>
          <p:cNvPr id="24" name="TextBox 4"/>
          <p:cNvSpPr txBox="1">
            <a:spLocks noChangeArrowheads="1"/>
          </p:cNvSpPr>
          <p:nvPr/>
        </p:nvSpPr>
        <p:spPr bwMode="auto">
          <a:xfrm>
            <a:off x="1828800" y="5942013"/>
            <a:ext cx="845820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Aeronautical Data </a:t>
            </a:r>
            <a:r>
              <a:rPr lang="en-US" sz="2200" dirty="0">
                <a:latin typeface="+mj-lt"/>
                <a:ea typeface="ＭＳ Ｐゴシック" charset="0"/>
                <a:cs typeface="ＭＳ Ｐゴシック" charset="0"/>
              </a:rPr>
              <a:t>Quality Assurance</a:t>
            </a:r>
            <a:endParaRPr lang="en-US" sz="2200" b="1" dirty="0">
              <a:latin typeface="+mj-lt"/>
              <a:ea typeface="ＭＳ Ｐゴシック" charset="0"/>
              <a:cs typeface="ＭＳ Ｐゴシック" charset="0"/>
            </a:endParaRPr>
          </a:p>
        </p:txBody>
      </p:sp>
      <p:sp>
        <p:nvSpPr>
          <p:cNvPr id="57364" name="TextBox 13"/>
          <p:cNvSpPr txBox="1">
            <a:spLocks noChangeArrowheads="1"/>
          </p:cNvSpPr>
          <p:nvPr/>
        </p:nvSpPr>
        <p:spPr bwMode="auto">
          <a:xfrm>
            <a:off x="2286000" y="6383338"/>
            <a:ext cx="7239000" cy="338137"/>
          </a:xfrm>
          <a:prstGeom prst="rect">
            <a:avLst/>
          </a:prstGeom>
          <a:noFill/>
          <a:ln w="9525">
            <a:noFill/>
            <a:miter lim="800000"/>
            <a:headEnd/>
            <a:tailEnd/>
          </a:ln>
        </p:spPr>
        <p:txBody>
          <a:bodyPr>
            <a:spAutoFit/>
          </a:bodyPr>
          <a:lstStyle/>
          <a:p>
            <a:r>
              <a:rPr lang="en-US" sz="1600">
                <a:solidFill>
                  <a:srgbClr val="002060"/>
                </a:solidFill>
                <a:latin typeface="Arial" pitchFamily="34" charset="0"/>
                <a:cs typeface="Arial" pitchFamily="34" charset="0"/>
              </a:rPr>
              <a:t>Federal Aviation Administration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3884613" y="139700"/>
            <a:ext cx="4835525" cy="698500"/>
          </a:xfrm>
          <a:prstGeom prst="rect">
            <a:avLst/>
          </a:prstGeom>
          <a:noFill/>
          <a:ln w="12700">
            <a:noFill/>
            <a:miter lim="800000"/>
            <a:headEnd/>
            <a:tailEnd/>
          </a:ln>
          <a:effectLst>
            <a:outerShdw dist="35921" dir="2700000" algn="ctr" rotWithShape="0">
              <a:srgbClr val="0000A0"/>
            </a:outerShdw>
          </a:effectLst>
        </p:spPr>
        <p:txBody>
          <a:bodyPr wrap="none" lIns="90488" tIns="44450" rIns="90488" bIns="44450">
            <a:spAutoFit/>
          </a:bodyPr>
          <a:lstStyle/>
          <a:p>
            <a:pPr algn="ctr" defTabSz="914400"/>
            <a:r>
              <a:rPr lang="en-US" sz="4000">
                <a:solidFill>
                  <a:srgbClr val="BDBDB5"/>
                </a:solidFill>
                <a:latin typeface="Arial" pitchFamily="34" charset="0"/>
                <a:cs typeface="Arial" pitchFamily="34" charset="0"/>
              </a:rPr>
              <a:t> 2011 US Topo Map</a:t>
            </a:r>
          </a:p>
        </p:txBody>
      </p:sp>
      <p:pic>
        <p:nvPicPr>
          <p:cNvPr id="58371" name="Picture 4"/>
          <p:cNvPicPr>
            <a:picLocks noChangeAspect="1" noChangeArrowheads="1"/>
          </p:cNvPicPr>
          <p:nvPr/>
        </p:nvPicPr>
        <p:blipFill>
          <a:blip r:embed="rId3"/>
          <a:srcRect/>
          <a:stretch>
            <a:fillRect/>
          </a:stretch>
        </p:blipFill>
        <p:spPr bwMode="auto">
          <a:xfrm>
            <a:off x="63500" y="1198563"/>
            <a:ext cx="3706813" cy="5214937"/>
          </a:xfrm>
          <a:prstGeom prst="rect">
            <a:avLst/>
          </a:prstGeom>
          <a:noFill/>
          <a:ln w="12700">
            <a:noFill/>
            <a:miter lim="800000"/>
            <a:headEnd/>
            <a:tailEnd/>
          </a:ln>
        </p:spPr>
      </p:pic>
      <p:pic>
        <p:nvPicPr>
          <p:cNvPr id="58372" name="Picture 5"/>
          <p:cNvPicPr>
            <a:picLocks noChangeAspect="1" noChangeArrowheads="1"/>
          </p:cNvPicPr>
          <p:nvPr/>
        </p:nvPicPr>
        <p:blipFill>
          <a:blip r:embed="rId4"/>
          <a:srcRect/>
          <a:stretch>
            <a:fillRect/>
          </a:stretch>
        </p:blipFill>
        <p:spPr bwMode="auto">
          <a:xfrm>
            <a:off x="5392738" y="1198563"/>
            <a:ext cx="3698875" cy="5214937"/>
          </a:xfrm>
          <a:prstGeom prst="rect">
            <a:avLst/>
          </a:prstGeom>
          <a:noFill/>
          <a:ln w="12700">
            <a:noFill/>
            <a:miter lim="800000"/>
            <a:headEnd/>
            <a:tailEnd/>
          </a:ln>
        </p:spPr>
      </p:pic>
      <p:pic>
        <p:nvPicPr>
          <p:cNvPr id="58373" name="Picture 7"/>
          <p:cNvPicPr>
            <a:picLocks noChangeAspect="1" noChangeArrowheads="1"/>
          </p:cNvPicPr>
          <p:nvPr/>
        </p:nvPicPr>
        <p:blipFill>
          <a:blip r:embed="rId5"/>
          <a:srcRect/>
          <a:stretch>
            <a:fillRect/>
          </a:stretch>
        </p:blipFill>
        <p:spPr bwMode="auto">
          <a:xfrm>
            <a:off x="3098800" y="4589463"/>
            <a:ext cx="3008313" cy="1119187"/>
          </a:xfrm>
          <a:prstGeom prst="rect">
            <a:avLst/>
          </a:prstGeom>
          <a:noFill/>
          <a:ln w="25400">
            <a:solidFill>
              <a:schemeClr val="tx1"/>
            </a:solidFill>
            <a:miter lim="800000"/>
            <a:headEnd/>
            <a:tailEnd/>
          </a:ln>
        </p:spPr>
      </p:pic>
      <p:sp>
        <p:nvSpPr>
          <p:cNvPr id="58374" name="Text Box 4"/>
          <p:cNvSpPr txBox="1">
            <a:spLocks noChangeArrowheads="1"/>
          </p:cNvSpPr>
          <p:nvPr/>
        </p:nvSpPr>
        <p:spPr bwMode="auto">
          <a:xfrm>
            <a:off x="7050088" y="6583363"/>
            <a:ext cx="2074862" cy="244475"/>
          </a:xfrm>
          <a:prstGeom prst="rect">
            <a:avLst/>
          </a:prstGeom>
          <a:noFill/>
          <a:ln w="9525">
            <a:noFill/>
            <a:miter lim="800000"/>
            <a:headEnd/>
            <a:tailEnd/>
          </a:ln>
        </p:spPr>
        <p:txBody>
          <a:bodyPr>
            <a:spAutoFit/>
          </a:bodyPr>
          <a:lstStyle/>
          <a:p>
            <a:pPr algn="ctr" defTabSz="914400"/>
            <a:r>
              <a:rPr lang="en-US" sz="1000" i="1">
                <a:solidFill>
                  <a:srgbClr val="919191"/>
                </a:solidFill>
                <a:latin typeface="Arial" pitchFamily="34" charset="0"/>
                <a:cs typeface="Arial" pitchFamily="34" charset="0"/>
              </a:rPr>
              <a:t>Slide by John Kosovich, USGS</a:t>
            </a:r>
          </a:p>
        </p:txBody>
      </p:sp>
      <p:pic>
        <p:nvPicPr>
          <p:cNvPr id="81927" name="Picture 11"/>
          <p:cNvPicPr>
            <a:picLocks noChangeAspect="1" noChangeArrowheads="1"/>
          </p:cNvPicPr>
          <p:nvPr/>
        </p:nvPicPr>
        <p:blipFill>
          <a:blip r:embed="rId6"/>
          <a:srcRect/>
          <a:stretch>
            <a:fillRect/>
          </a:stretch>
        </p:blipFill>
        <p:spPr bwMode="auto">
          <a:xfrm>
            <a:off x="3098800" y="2043113"/>
            <a:ext cx="3013075" cy="2051050"/>
          </a:xfrm>
          <a:prstGeom prst="rect">
            <a:avLst/>
          </a:prstGeom>
          <a:noFill/>
          <a:ln w="19050">
            <a:solidFill>
              <a:schemeClr val="tx1"/>
            </a:solidFill>
            <a:miter lim="800000"/>
            <a:headEnd/>
            <a:tailEnd/>
          </a:ln>
        </p:spPr>
      </p:pic>
      <p:pic>
        <p:nvPicPr>
          <p:cNvPr id="58376" name="Picture 13"/>
          <p:cNvPicPr>
            <a:picLocks noChangeAspect="1" noChangeArrowheads="1"/>
          </p:cNvPicPr>
          <p:nvPr/>
        </p:nvPicPr>
        <p:blipFill>
          <a:blip r:embed="rId7"/>
          <a:srcRect/>
          <a:stretch>
            <a:fillRect/>
          </a:stretch>
        </p:blipFill>
        <p:spPr bwMode="auto">
          <a:xfrm>
            <a:off x="3846513" y="1076325"/>
            <a:ext cx="1487487" cy="528638"/>
          </a:xfrm>
          <a:prstGeom prst="rect">
            <a:avLst/>
          </a:prstGeom>
          <a:noFill/>
          <a:ln w="12700">
            <a:noFill/>
            <a:miter lim="800000"/>
            <a:headEnd/>
            <a:tailEnd/>
          </a:ln>
        </p:spPr>
      </p:pic>
      <p:sp>
        <p:nvSpPr>
          <p:cNvPr id="3" name="Oval 2"/>
          <p:cNvSpPr/>
          <p:nvPr/>
        </p:nvSpPr>
        <p:spPr bwMode="auto">
          <a:xfrm>
            <a:off x="2667000" y="1905000"/>
            <a:ext cx="2819400" cy="1223963"/>
          </a:xfrm>
          <a:prstGeom prst="ellipse">
            <a:avLst/>
          </a:prstGeom>
          <a:noFill/>
          <a:ln>
            <a:solidFill>
              <a:srgbClr val="FF0000"/>
            </a:solidFill>
          </a:ln>
          <a:extLst/>
        </p:spPr>
        <p:style>
          <a:lnRef idx="2">
            <a:schemeClr val="accent6"/>
          </a:lnRef>
          <a:fillRef idx="1">
            <a:schemeClr val="lt1"/>
          </a:fillRef>
          <a:effectRef idx="0">
            <a:schemeClr val="accent6"/>
          </a:effectRef>
          <a:fontRef idx="minor">
            <a:schemeClr val="dk1"/>
          </a:fontRef>
        </p:style>
        <p:txBody>
          <a:bodyPr>
            <a:spAutoFit/>
          </a:bodyPr>
          <a:lstStyle/>
          <a:p>
            <a:pPr marL="457200" defTabSz="914400" eaLnBrk="0" hangingPunct="0">
              <a:defRPr/>
            </a:pPr>
            <a:endParaRPr lang="en-US" sz="2800" b="1">
              <a:solidFill>
                <a:srgbClr val="00FF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819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p:cNvSpPr txBox="1">
            <a:spLocks noChangeArrowheads="1"/>
          </p:cNvSpPr>
          <p:nvPr/>
        </p:nvSpPr>
        <p:spPr bwMode="auto">
          <a:xfrm>
            <a:off x="228600" y="762000"/>
            <a:ext cx="3581400" cy="612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indent="0" eaLnBrk="1" hangingPunct="1">
              <a:defRPr/>
            </a:pPr>
            <a:endParaRPr lang="en-US" sz="4000" i="1" dirty="0" smtClean="0">
              <a:solidFill>
                <a:srgbClr val="FF0000"/>
              </a:solidFill>
            </a:endParaRPr>
          </a:p>
          <a:p>
            <a:pPr marL="0" indent="0" eaLnBrk="1" hangingPunct="1">
              <a:defRPr/>
            </a:pPr>
            <a:endParaRPr lang="en-US" sz="4000" i="1" dirty="0" smtClean="0">
              <a:solidFill>
                <a:srgbClr val="FF0000"/>
              </a:solidFill>
            </a:endParaRPr>
          </a:p>
          <a:p>
            <a:pPr eaLnBrk="1" hangingPunct="1">
              <a:buFont typeface="Arial" pitchFamily="34" charset="0"/>
              <a:buChar char="•"/>
              <a:defRPr/>
            </a:pPr>
            <a:endParaRPr lang="en-US" sz="4000" i="1" dirty="0" smtClean="0">
              <a:solidFill>
                <a:srgbClr val="FF0000"/>
              </a:solidFill>
            </a:endParaRPr>
          </a:p>
          <a:p>
            <a:pPr eaLnBrk="1" hangingPunct="1">
              <a:buFont typeface="Arial" pitchFamily="34" charset="0"/>
              <a:buChar char="•"/>
              <a:defRPr/>
            </a:pPr>
            <a:endParaRPr lang="en-US" sz="4000" i="1" dirty="0" smtClean="0">
              <a:solidFill>
                <a:srgbClr val="FF0000"/>
              </a:solidFill>
            </a:endParaRPr>
          </a:p>
          <a:p>
            <a:pPr eaLnBrk="1" hangingPunct="1">
              <a:buFont typeface="Arial" pitchFamily="34" charset="0"/>
              <a:buChar char="•"/>
              <a:defRPr/>
            </a:pPr>
            <a:endParaRPr lang="en-US" sz="4000" i="1" dirty="0" smtClean="0">
              <a:solidFill>
                <a:srgbClr val="FF0000"/>
              </a:solidFill>
            </a:endParaRPr>
          </a:p>
          <a:p>
            <a:pPr eaLnBrk="1" hangingPunct="1">
              <a:buFont typeface="Arial" pitchFamily="34" charset="0"/>
              <a:buChar char="•"/>
              <a:defRPr/>
            </a:pPr>
            <a:endParaRPr lang="en-US" sz="3200" i="1" dirty="0" smtClean="0">
              <a:solidFill>
                <a:srgbClr val="FF0000"/>
              </a:solidFill>
            </a:endParaRPr>
          </a:p>
          <a:p>
            <a:pPr eaLnBrk="1" hangingPunct="1">
              <a:buFont typeface="Arial" pitchFamily="34" charset="0"/>
              <a:buChar char="•"/>
              <a:defRPr/>
            </a:pPr>
            <a:r>
              <a:rPr lang="en-US" sz="3200" i="1" dirty="0" smtClean="0">
                <a:solidFill>
                  <a:srgbClr val="FF0000"/>
                </a:solidFill>
                <a:sym typeface="Wingdings 2"/>
              </a:rPr>
              <a:t> </a:t>
            </a:r>
            <a:r>
              <a:rPr lang="en-US" sz="3200" i="1" dirty="0" smtClean="0">
                <a:solidFill>
                  <a:srgbClr val="FF0000"/>
                </a:solidFill>
              </a:rPr>
              <a:t>accessible!</a:t>
            </a:r>
          </a:p>
          <a:p>
            <a:pPr eaLnBrk="1" hangingPunct="1">
              <a:buFont typeface="Arial" pitchFamily="34" charset="0"/>
              <a:buChar char="•"/>
              <a:defRPr/>
            </a:pPr>
            <a:r>
              <a:rPr lang="en-US" sz="3200" i="1" dirty="0" smtClean="0">
                <a:solidFill>
                  <a:srgbClr val="FF0000"/>
                </a:solidFill>
              </a:rPr>
              <a:t>?  accurate</a:t>
            </a:r>
          </a:p>
          <a:p>
            <a:pPr eaLnBrk="1" hangingPunct="1">
              <a:buFont typeface="Arial" pitchFamily="34" charset="0"/>
              <a:buChar char="•"/>
              <a:defRPr/>
            </a:pPr>
            <a:r>
              <a:rPr lang="en-US" sz="3200" i="1" dirty="0" smtClean="0">
                <a:solidFill>
                  <a:srgbClr val="FF0000"/>
                </a:solidFill>
              </a:rPr>
              <a:t>?  </a:t>
            </a:r>
            <a:r>
              <a:rPr lang="en-US" sz="3200" b="1" i="1" dirty="0" smtClean="0">
                <a:solidFill>
                  <a:srgbClr val="FF0000"/>
                </a:solidFill>
              </a:rPr>
              <a:t>constant</a:t>
            </a:r>
          </a:p>
          <a:p>
            <a:pPr eaLnBrk="1" hangingPunct="1">
              <a:buFont typeface="Arial" pitchFamily="34" charset="0"/>
              <a:buChar char="•"/>
              <a:defRPr/>
            </a:pPr>
            <a:r>
              <a:rPr lang="en-US" sz="3200" i="1" dirty="0" smtClean="0">
                <a:solidFill>
                  <a:srgbClr val="FF0000"/>
                </a:solidFill>
                <a:sym typeface="Wingdings 2"/>
              </a:rPr>
              <a:t> </a:t>
            </a:r>
            <a:r>
              <a:rPr lang="en-US" sz="3200" i="1" dirty="0" smtClean="0">
                <a:solidFill>
                  <a:srgbClr val="FF0000"/>
                </a:solidFill>
              </a:rPr>
              <a:t>seamless</a:t>
            </a:r>
          </a:p>
          <a:p>
            <a:pPr eaLnBrk="1" hangingPunct="1">
              <a:buFont typeface="Arial" pitchFamily="34" charset="0"/>
              <a:buChar char="•"/>
              <a:defRPr/>
            </a:pPr>
            <a:r>
              <a:rPr lang="en-US" sz="3200" i="1" dirty="0" smtClean="0">
                <a:solidFill>
                  <a:srgbClr val="FF0000"/>
                </a:solidFill>
                <a:sym typeface="Wingdings 2"/>
              </a:rPr>
              <a:t> </a:t>
            </a:r>
            <a:r>
              <a:rPr lang="en-US" sz="3200" i="1" dirty="0" smtClean="0">
                <a:solidFill>
                  <a:srgbClr val="FF0000"/>
                </a:solidFill>
              </a:rPr>
              <a:t>simple</a:t>
            </a:r>
          </a:p>
        </p:txBody>
      </p:sp>
      <p:sp>
        <p:nvSpPr>
          <p:cNvPr id="59395" name="Rectangle 3"/>
          <p:cNvSpPr>
            <a:spLocks noGrp="1" noChangeArrowheads="1"/>
          </p:cNvSpPr>
          <p:nvPr>
            <p:ph type="ctrTitle"/>
          </p:nvPr>
        </p:nvSpPr>
        <p:spPr>
          <a:xfrm>
            <a:off x="0" y="0"/>
            <a:ext cx="9144000" cy="457200"/>
          </a:xfrm>
          <a:solidFill>
            <a:srgbClr val="FFFFFF"/>
          </a:solidFill>
        </p:spPr>
        <p:txBody>
          <a:bodyPr/>
          <a:lstStyle/>
          <a:p>
            <a:pPr eaLnBrk="1" hangingPunct="1"/>
            <a:r>
              <a:rPr lang="en-US" sz="3200" smtClean="0">
                <a:latin typeface="Verdana" pitchFamily="34" charset="0"/>
                <a:ea typeface="ＭＳ Ｐゴシック" pitchFamily="34" charset="-128"/>
                <a:cs typeface="Arial" pitchFamily="34" charset="0"/>
              </a:rPr>
              <a:t>WGS84 and NAD 83 disagree</a:t>
            </a:r>
          </a:p>
        </p:txBody>
      </p:sp>
      <p:pic>
        <p:nvPicPr>
          <p:cNvPr id="59396" name="Picture 17" descr="C:\Users\joe.evjen\AppData\Local\Microsoft\Windows\Temporary Internet Files\Content.IE5\34R1ZQI6\MP900403341[1].jpg"/>
          <p:cNvPicPr>
            <a:picLocks noChangeAspect="1" noChangeArrowheads="1"/>
          </p:cNvPicPr>
          <p:nvPr/>
        </p:nvPicPr>
        <p:blipFill>
          <a:blip r:embed="rId3"/>
          <a:srcRect t="54800"/>
          <a:stretch>
            <a:fillRect/>
          </a:stretch>
        </p:blipFill>
        <p:spPr bwMode="auto">
          <a:xfrm>
            <a:off x="2919413" y="1462088"/>
            <a:ext cx="3421062" cy="1971675"/>
          </a:xfrm>
          <a:prstGeom prst="rect">
            <a:avLst/>
          </a:prstGeom>
          <a:noFill/>
          <a:ln w="9525">
            <a:noFill/>
            <a:miter lim="800000"/>
            <a:headEnd/>
            <a:tailEnd/>
          </a:ln>
        </p:spPr>
      </p:pic>
      <p:pic>
        <p:nvPicPr>
          <p:cNvPr id="73730" name="Picture 2" descr="no waas screen(52)"/>
          <p:cNvPicPr>
            <a:picLocks noChangeAspect="1" noChangeArrowheads="1"/>
          </p:cNvPicPr>
          <p:nvPr/>
        </p:nvPicPr>
        <p:blipFill>
          <a:blip r:embed="rId4">
            <a:clrChange>
              <a:clrFrom>
                <a:srgbClr val="C0C0C0"/>
              </a:clrFrom>
              <a:clrTo>
                <a:srgbClr val="C0C0C0">
                  <a:alpha val="0"/>
                </a:srgbClr>
              </a:clrTo>
            </a:clrChange>
          </a:blip>
          <a:srcRect l="30766" t="19763" r="16911" b="14400"/>
          <a:stretch>
            <a:fillRect/>
          </a:stretch>
        </p:blipFill>
        <p:spPr bwMode="auto">
          <a:xfrm>
            <a:off x="2362200" y="685800"/>
            <a:ext cx="6400800" cy="5715000"/>
          </a:xfrm>
          <a:prstGeom prst="rect">
            <a:avLst/>
          </a:prstGeom>
          <a:noFill/>
          <a:ln w="9525">
            <a:noFill/>
            <a:miter lim="800000"/>
            <a:headEnd/>
            <a:tailEnd/>
          </a:ln>
        </p:spPr>
      </p:pic>
      <p:sp>
        <p:nvSpPr>
          <p:cNvPr id="73732" name="Oval 4"/>
          <p:cNvSpPr>
            <a:spLocks noChangeAspect="1" noChangeArrowheads="1"/>
          </p:cNvSpPr>
          <p:nvPr/>
        </p:nvSpPr>
        <p:spPr bwMode="auto">
          <a:xfrm>
            <a:off x="4681538" y="2455863"/>
            <a:ext cx="1766887" cy="1793875"/>
          </a:xfrm>
          <a:prstGeom prst="ellipse">
            <a:avLst/>
          </a:prstGeom>
          <a:solidFill>
            <a:schemeClr val="accent1">
              <a:alpha val="59999"/>
            </a:schemeClr>
          </a:solidFill>
          <a:ln w="31750">
            <a:solidFill>
              <a:schemeClr val="tx2"/>
            </a:solidFill>
            <a:round/>
            <a:headEnd/>
            <a:tailEnd/>
          </a:ln>
        </p:spPr>
        <p:txBody>
          <a:bodyPr wrap="none" anchor="ctr"/>
          <a:lstStyle/>
          <a:p>
            <a:endParaRPr lang="en-US">
              <a:solidFill>
                <a:srgbClr val="000000"/>
              </a:solidFill>
            </a:endParaRPr>
          </a:p>
        </p:txBody>
      </p:sp>
      <p:sp>
        <p:nvSpPr>
          <p:cNvPr id="59399" name="AutoShape 9"/>
          <p:cNvSpPr>
            <a:spLocks noChangeArrowheads="1"/>
          </p:cNvSpPr>
          <p:nvPr/>
        </p:nvSpPr>
        <p:spPr bwMode="auto">
          <a:xfrm>
            <a:off x="5524500" y="3313113"/>
            <a:ext cx="98425" cy="104775"/>
          </a:xfrm>
          <a:prstGeom prst="octagon">
            <a:avLst>
              <a:gd name="adj" fmla="val 29287"/>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59400" name="Text Box 10"/>
          <p:cNvSpPr txBox="1">
            <a:spLocks noChangeArrowheads="1"/>
          </p:cNvSpPr>
          <p:nvPr/>
        </p:nvSpPr>
        <p:spPr bwMode="auto">
          <a:xfrm>
            <a:off x="5694363" y="2774950"/>
            <a:ext cx="611187" cy="415925"/>
          </a:xfrm>
          <a:prstGeom prst="rect">
            <a:avLst/>
          </a:prstGeom>
          <a:noFill/>
          <a:ln w="9525">
            <a:noFill/>
            <a:miter lim="800000"/>
            <a:headEnd/>
            <a:tailEnd/>
          </a:ln>
        </p:spPr>
        <p:txBody>
          <a:bodyPr>
            <a:spAutoFit/>
          </a:bodyPr>
          <a:lstStyle/>
          <a:p>
            <a:r>
              <a:rPr lang="en-US" sz="1400" b="1">
                <a:solidFill>
                  <a:srgbClr val="002060"/>
                </a:solidFill>
                <a:latin typeface="Arial" pitchFamily="34" charset="0"/>
                <a:cs typeface="Arial" pitchFamily="34" charset="0"/>
              </a:rPr>
              <a:t>1.3</a:t>
            </a:r>
          </a:p>
        </p:txBody>
      </p:sp>
      <p:sp>
        <p:nvSpPr>
          <p:cNvPr id="59401" name="Text Box 11"/>
          <p:cNvSpPr txBox="1">
            <a:spLocks noChangeArrowheads="1"/>
          </p:cNvSpPr>
          <p:nvPr/>
        </p:nvSpPr>
        <p:spPr bwMode="auto">
          <a:xfrm>
            <a:off x="6045200" y="2516188"/>
            <a:ext cx="611188" cy="415925"/>
          </a:xfrm>
          <a:prstGeom prst="rect">
            <a:avLst/>
          </a:prstGeom>
          <a:noFill/>
          <a:ln w="9525">
            <a:noFill/>
            <a:miter lim="800000"/>
            <a:headEnd/>
            <a:tailEnd/>
          </a:ln>
        </p:spPr>
        <p:txBody>
          <a:bodyPr>
            <a:spAutoFit/>
          </a:bodyPr>
          <a:lstStyle/>
          <a:p>
            <a:r>
              <a:rPr lang="en-US" sz="1400" b="1">
                <a:solidFill>
                  <a:srgbClr val="002060"/>
                </a:solidFill>
                <a:latin typeface="Arial" pitchFamily="34" charset="0"/>
                <a:cs typeface="Arial" pitchFamily="34" charset="0"/>
              </a:rPr>
              <a:t>2.5</a:t>
            </a:r>
          </a:p>
        </p:txBody>
      </p:sp>
      <p:sp>
        <p:nvSpPr>
          <p:cNvPr id="59402" name="Text Box 12"/>
          <p:cNvSpPr txBox="1">
            <a:spLocks noChangeArrowheads="1"/>
          </p:cNvSpPr>
          <p:nvPr/>
        </p:nvSpPr>
        <p:spPr bwMode="auto">
          <a:xfrm>
            <a:off x="6365875" y="2252663"/>
            <a:ext cx="611188" cy="415925"/>
          </a:xfrm>
          <a:prstGeom prst="rect">
            <a:avLst/>
          </a:prstGeom>
          <a:noFill/>
          <a:ln w="9525">
            <a:noFill/>
            <a:miter lim="800000"/>
            <a:headEnd/>
            <a:tailEnd/>
          </a:ln>
        </p:spPr>
        <p:txBody>
          <a:bodyPr>
            <a:spAutoFit/>
          </a:bodyPr>
          <a:lstStyle/>
          <a:p>
            <a:r>
              <a:rPr lang="en-US" sz="1400" b="1">
                <a:solidFill>
                  <a:srgbClr val="002060"/>
                </a:solidFill>
                <a:latin typeface="Arial" pitchFamily="34" charset="0"/>
                <a:cs typeface="Arial" pitchFamily="34" charset="0"/>
              </a:rPr>
              <a:t>3.8</a:t>
            </a:r>
          </a:p>
        </p:txBody>
      </p:sp>
      <p:sp>
        <p:nvSpPr>
          <p:cNvPr id="59403" name="Text Box 13"/>
          <p:cNvSpPr txBox="1">
            <a:spLocks noChangeArrowheads="1"/>
          </p:cNvSpPr>
          <p:nvPr/>
        </p:nvSpPr>
        <p:spPr bwMode="auto">
          <a:xfrm>
            <a:off x="6761163" y="2003425"/>
            <a:ext cx="611187" cy="415925"/>
          </a:xfrm>
          <a:prstGeom prst="rect">
            <a:avLst/>
          </a:prstGeom>
          <a:noFill/>
          <a:ln w="9525">
            <a:noFill/>
            <a:miter lim="800000"/>
            <a:headEnd/>
            <a:tailEnd/>
          </a:ln>
        </p:spPr>
        <p:txBody>
          <a:bodyPr>
            <a:spAutoFit/>
          </a:bodyPr>
          <a:lstStyle/>
          <a:p>
            <a:r>
              <a:rPr lang="en-US" sz="1400" b="1">
                <a:solidFill>
                  <a:srgbClr val="002060"/>
                </a:solidFill>
                <a:latin typeface="Arial" pitchFamily="34" charset="0"/>
                <a:cs typeface="Arial" pitchFamily="34" charset="0"/>
              </a:rPr>
              <a:t>5.0</a:t>
            </a:r>
          </a:p>
        </p:txBody>
      </p:sp>
      <p:sp>
        <p:nvSpPr>
          <p:cNvPr id="59404" name="Text Box 14"/>
          <p:cNvSpPr txBox="1">
            <a:spLocks noChangeArrowheads="1"/>
          </p:cNvSpPr>
          <p:nvPr/>
        </p:nvSpPr>
        <p:spPr bwMode="auto">
          <a:xfrm>
            <a:off x="7102475" y="1765300"/>
            <a:ext cx="1501775" cy="415925"/>
          </a:xfrm>
          <a:prstGeom prst="rect">
            <a:avLst/>
          </a:prstGeom>
          <a:noFill/>
          <a:ln w="9525">
            <a:noFill/>
            <a:miter lim="800000"/>
            <a:headEnd/>
            <a:tailEnd/>
          </a:ln>
        </p:spPr>
        <p:txBody>
          <a:bodyPr>
            <a:spAutoFit/>
          </a:bodyPr>
          <a:lstStyle/>
          <a:p>
            <a:r>
              <a:rPr lang="en-US" sz="1400" b="1">
                <a:solidFill>
                  <a:srgbClr val="002060"/>
                </a:solidFill>
                <a:latin typeface="Arial" pitchFamily="34" charset="0"/>
                <a:cs typeface="Arial" pitchFamily="34" charset="0"/>
              </a:rPr>
              <a:t>6.3 meters</a:t>
            </a:r>
          </a:p>
        </p:txBody>
      </p:sp>
      <p:sp>
        <p:nvSpPr>
          <p:cNvPr id="2" name="Line Callout 2 1"/>
          <p:cNvSpPr/>
          <p:nvPr/>
        </p:nvSpPr>
        <p:spPr>
          <a:xfrm>
            <a:off x="1219200" y="2514600"/>
            <a:ext cx="1219200" cy="587375"/>
          </a:xfrm>
          <a:prstGeom prst="borderCallout2">
            <a:avLst>
              <a:gd name="adj1" fmla="val 15995"/>
              <a:gd name="adj2" fmla="val 103171"/>
              <a:gd name="adj3" fmla="val 20128"/>
              <a:gd name="adj4" fmla="val 132005"/>
              <a:gd name="adj5" fmla="val 143754"/>
              <a:gd name="adj6" fmla="val 358671"/>
            </a:avLst>
          </a:prstGeom>
          <a:solidFill>
            <a:schemeClr val="accent1"/>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WGS 84,</a:t>
            </a:r>
            <a:br>
              <a:rPr lang="en-US" dirty="0"/>
            </a:br>
            <a:r>
              <a:rPr lang="en-US" dirty="0"/>
              <a:t> ≈ ITRF</a:t>
            </a:r>
          </a:p>
        </p:txBody>
      </p:sp>
      <p:grpSp>
        <p:nvGrpSpPr>
          <p:cNvPr id="3" name="Group 2"/>
          <p:cNvGrpSpPr/>
          <p:nvPr/>
        </p:nvGrpSpPr>
        <p:grpSpPr>
          <a:xfrm>
            <a:off x="1244150" y="3356313"/>
            <a:ext cx="5537650" cy="1146928"/>
            <a:chOff x="1929950" y="3665221"/>
            <a:chExt cx="5537650" cy="1146928"/>
          </a:xfrm>
          <a:solidFill>
            <a:srgbClr val="FF0000"/>
          </a:solidFill>
        </p:grpSpPr>
        <p:sp>
          <p:nvSpPr>
            <p:cNvPr id="20" name="Line Callout 2 19"/>
            <p:cNvSpPr/>
            <p:nvPr/>
          </p:nvSpPr>
          <p:spPr>
            <a:xfrm>
              <a:off x="1929950" y="3665221"/>
              <a:ext cx="1219200" cy="587375"/>
            </a:xfrm>
            <a:prstGeom prst="borderCallout2">
              <a:avLst>
                <a:gd name="adj1" fmla="val 15995"/>
                <a:gd name="adj2" fmla="val 103171"/>
                <a:gd name="adj3" fmla="val 20128"/>
                <a:gd name="adj4" fmla="val 132005"/>
                <a:gd name="adj5" fmla="val 104587"/>
                <a:gd name="adj6" fmla="val 351695"/>
              </a:avLst>
            </a:prstGeom>
            <a:grp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NAD 83</a:t>
              </a:r>
            </a:p>
          </p:txBody>
        </p:sp>
        <p:sp>
          <p:nvSpPr>
            <p:cNvPr id="73744" name="Text Box 16"/>
            <p:cNvSpPr txBox="1">
              <a:spLocks noChangeArrowheads="1"/>
            </p:cNvSpPr>
            <p:nvPr/>
          </p:nvSpPr>
          <p:spPr bwMode="auto">
            <a:xfrm>
              <a:off x="6019800" y="4042708"/>
              <a:ext cx="1447800" cy="76944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defRPr/>
              </a:pPr>
              <a:r>
                <a:rPr lang="en-US" sz="4400" dirty="0" smtClean="0">
                  <a:solidFill>
                    <a:srgbClr val="FF0000"/>
                  </a:solidFill>
                  <a:latin typeface="Arial" pitchFamily="34" charset="0"/>
                  <a:cs typeface="Arial" pitchFamily="34" charset="0"/>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mph" presetSubtype="0" fill="hold" grpId="0" nodeType="clickEffect">
                                  <p:stCondLst>
                                    <p:cond delay="0"/>
                                  </p:stCondLst>
                                  <p:childTnLst>
                                    <p:animScale>
                                      <p:cBhvr>
                                        <p:cTn id="12" dur="2000" fill="hold"/>
                                        <p:tgtEl>
                                          <p:spTgt spid="73732"/>
                                        </p:tgtEl>
                                      </p:cBhvr>
                                      <p:by x="25000" y="25000"/>
                                    </p:animScale>
                                  </p:childTnLst>
                                </p:cTn>
                              </p:par>
                              <p:par>
                                <p:cTn id="13" presetID="6" presetClass="emph" presetSubtype="0" fill="hold" nodeType="withEffect">
                                  <p:stCondLst>
                                    <p:cond delay="0"/>
                                  </p:stCondLst>
                                  <p:childTnLst>
                                    <p:animScale>
                                      <p:cBhvr>
                                        <p:cTn id="14" dur="2000" fill="hold"/>
                                        <p:tgtEl>
                                          <p:spTgt spid="73730"/>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mtn_top_1_of_2"/>
          <p:cNvPicPr>
            <a:picLocks noGrp="1" noChangeAspect="1" noChangeArrowheads="1"/>
          </p:cNvPicPr>
          <p:nvPr>
            <p:ph sz="quarter" idx="1"/>
          </p:nvPr>
        </p:nvPicPr>
        <p:blipFill>
          <a:blip r:embed="rId3"/>
          <a:srcRect/>
          <a:stretch>
            <a:fillRect/>
          </a:stretch>
        </p:blipFill>
        <p:spPr>
          <a:xfrm>
            <a:off x="0" y="457200"/>
            <a:ext cx="3962400" cy="5486400"/>
          </a:xfrm>
        </p:spPr>
      </p:pic>
      <p:pic>
        <p:nvPicPr>
          <p:cNvPr id="60419" name="Picture 3"/>
          <p:cNvPicPr>
            <a:picLocks noGrp="1" noChangeAspect="1" noChangeArrowheads="1"/>
          </p:cNvPicPr>
          <p:nvPr>
            <p:ph sz="quarter" idx="2"/>
          </p:nvPr>
        </p:nvPicPr>
        <p:blipFill>
          <a:blip r:embed="rId4"/>
          <a:srcRect/>
          <a:stretch>
            <a:fillRect/>
          </a:stretch>
        </p:blipFill>
        <p:spPr>
          <a:xfrm>
            <a:off x="3962400" y="457200"/>
            <a:ext cx="5181600" cy="3354388"/>
          </a:xfrm>
        </p:spPr>
      </p:pic>
      <p:pic>
        <p:nvPicPr>
          <p:cNvPr id="1426436" name="Picture 4" descr="bilby_tower"/>
          <p:cNvPicPr>
            <a:picLocks noGrp="1" noChangeAspect="1" noChangeArrowheads="1"/>
          </p:cNvPicPr>
          <p:nvPr>
            <p:ph sz="quarter" idx="3"/>
          </p:nvPr>
        </p:nvPicPr>
        <p:blipFill>
          <a:blip r:embed="rId5"/>
          <a:srcRect/>
          <a:stretch>
            <a:fillRect/>
          </a:stretch>
        </p:blipFill>
        <p:spPr>
          <a:xfrm>
            <a:off x="2392363" y="3505200"/>
            <a:ext cx="1158875" cy="1447800"/>
          </a:xfrm>
        </p:spPr>
      </p:pic>
      <p:pic>
        <p:nvPicPr>
          <p:cNvPr id="1426437" name="Picture 5" descr="bilby_tower_light"/>
          <p:cNvPicPr>
            <a:picLocks noGrp="1" noChangeAspect="1" noChangeArrowheads="1"/>
          </p:cNvPicPr>
          <p:nvPr>
            <p:ph sz="quarter" idx="4"/>
          </p:nvPr>
        </p:nvPicPr>
        <p:blipFill>
          <a:blip r:embed="rId6"/>
          <a:srcRect/>
          <a:stretch>
            <a:fillRect/>
          </a:stretch>
        </p:blipFill>
        <p:spPr>
          <a:xfrm>
            <a:off x="6094413" y="3505200"/>
            <a:ext cx="1069975" cy="1447800"/>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426434"/>
                                        </p:tgtEl>
                                        <p:attrNameLst>
                                          <p:attrName>style.visibility</p:attrName>
                                        </p:attrNameLst>
                                      </p:cBhvr>
                                      <p:to>
                                        <p:strVal val="visible"/>
                                      </p:to>
                                    </p:set>
                                    <p:animEffect transition="in" filter="wipe(down)">
                                      <p:cBhvr>
                                        <p:cTn id="7" dur="500"/>
                                        <p:tgtEl>
                                          <p:spTgt spid="1426434"/>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1426436"/>
                                        </p:tgtEl>
                                        <p:attrNameLst>
                                          <p:attrName>style.visibility</p:attrName>
                                        </p:attrNameLst>
                                      </p:cBhvr>
                                      <p:to>
                                        <p:strVal val="visible"/>
                                      </p:to>
                                    </p:set>
                                    <p:animEffect transition="in" filter="barn(inVertical)">
                                      <p:cBhvr>
                                        <p:cTn id="11" dur="500"/>
                                        <p:tgtEl>
                                          <p:spTgt spid="1426436"/>
                                        </p:tgtEl>
                                      </p:cBhvr>
                                    </p:animEffect>
                                  </p:childTnLst>
                                </p:cTn>
                              </p:par>
                            </p:childTnLst>
                          </p:cTn>
                        </p:par>
                        <p:par>
                          <p:cTn id="12" fill="hold" nodeType="afterGroup">
                            <p:stCondLst>
                              <p:cond delay="1000"/>
                            </p:stCondLst>
                            <p:childTnLst>
                              <p:par>
                                <p:cTn id="13" presetID="18" presetClass="entr" presetSubtype="3" fill="hold" nodeType="afterEffect">
                                  <p:stCondLst>
                                    <p:cond delay="0"/>
                                  </p:stCondLst>
                                  <p:childTnLst>
                                    <p:set>
                                      <p:cBhvr>
                                        <p:cTn id="14" dur="1" fill="hold">
                                          <p:stCondLst>
                                            <p:cond delay="0"/>
                                          </p:stCondLst>
                                        </p:cTn>
                                        <p:tgtEl>
                                          <p:spTgt spid="1426437"/>
                                        </p:tgtEl>
                                        <p:attrNameLst>
                                          <p:attrName>style.visibility</p:attrName>
                                        </p:attrNameLst>
                                      </p:cBhvr>
                                      <p:to>
                                        <p:strVal val="visible"/>
                                      </p:to>
                                    </p:set>
                                    <p:animEffect transition="in" filter="strips(upRight)">
                                      <p:cBhvr>
                                        <p:cTn id="15" dur="500"/>
                                        <p:tgtEl>
                                          <p:spTgt spid="1426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descr="tellurometer_1966"/>
          <p:cNvPicPr>
            <a:picLocks noChangeAspect="1" noChangeArrowheads="1"/>
          </p:cNvPicPr>
          <p:nvPr/>
        </p:nvPicPr>
        <p:blipFill>
          <a:blip r:embed="rId3"/>
          <a:srcRect/>
          <a:stretch>
            <a:fillRect/>
          </a:stretch>
        </p:blipFill>
        <p:spPr bwMode="auto">
          <a:xfrm>
            <a:off x="2362200" y="3505200"/>
            <a:ext cx="4572000" cy="3417888"/>
          </a:xfrm>
          <a:prstGeom prst="rect">
            <a:avLst/>
          </a:prstGeom>
          <a:noFill/>
          <a:ln w="9525">
            <a:noFill/>
            <a:miter lim="800000"/>
            <a:headEnd/>
            <a:tailEnd/>
          </a:ln>
        </p:spPr>
      </p:pic>
      <p:pic>
        <p:nvPicPr>
          <p:cNvPr id="61443" name="Picture 2" descr="geodimeter"/>
          <p:cNvPicPr>
            <a:picLocks noChangeAspect="1" noChangeArrowheads="1"/>
          </p:cNvPicPr>
          <p:nvPr/>
        </p:nvPicPr>
        <p:blipFill>
          <a:blip r:embed="rId4"/>
          <a:srcRect/>
          <a:stretch>
            <a:fillRect/>
          </a:stretch>
        </p:blipFill>
        <p:spPr bwMode="auto">
          <a:xfrm>
            <a:off x="0" y="3419475"/>
            <a:ext cx="4191000" cy="3514725"/>
          </a:xfrm>
          <a:prstGeom prst="rect">
            <a:avLst/>
          </a:prstGeom>
          <a:noFill/>
          <a:ln w="9525">
            <a:noFill/>
            <a:miter lim="800000"/>
            <a:headEnd/>
            <a:tailEnd/>
          </a:ln>
        </p:spPr>
      </p:pic>
      <p:pic>
        <p:nvPicPr>
          <p:cNvPr id="61444" name="Picture 4" descr="BL_Obs"/>
          <p:cNvPicPr>
            <a:picLocks noGrp="1" noChangeAspect="1" noChangeArrowheads="1"/>
          </p:cNvPicPr>
          <p:nvPr>
            <p:ph sz="half" idx="1"/>
          </p:nvPr>
        </p:nvPicPr>
        <p:blipFill>
          <a:blip r:embed="rId5"/>
          <a:srcRect/>
          <a:stretch>
            <a:fillRect/>
          </a:stretch>
        </p:blipFill>
        <p:spPr>
          <a:xfrm>
            <a:off x="0" y="457200"/>
            <a:ext cx="4876800" cy="3121025"/>
          </a:xfrm>
        </p:spPr>
      </p:pic>
      <p:pic>
        <p:nvPicPr>
          <p:cNvPr id="61445" name="Picture 5"/>
          <p:cNvPicPr>
            <a:picLocks noGrp="1" noChangeAspect="1" noChangeArrowheads="1"/>
          </p:cNvPicPr>
          <p:nvPr>
            <p:ph sz="half" idx="2"/>
          </p:nvPr>
        </p:nvPicPr>
        <p:blipFill>
          <a:blip r:embed="rId6"/>
          <a:srcRect/>
          <a:stretch>
            <a:fillRect/>
          </a:stretch>
        </p:blipFill>
        <p:spPr>
          <a:xfrm>
            <a:off x="4648200" y="457200"/>
            <a:ext cx="4572000" cy="3121025"/>
          </a:xfrm>
        </p:spPr>
      </p:pic>
      <p:pic>
        <p:nvPicPr>
          <p:cNvPr id="61446" name="Picture 6"/>
          <p:cNvPicPr>
            <a:picLocks noChangeAspect="1" noChangeArrowheads="1"/>
          </p:cNvPicPr>
          <p:nvPr/>
        </p:nvPicPr>
        <p:blipFill>
          <a:blip r:embed="rId7"/>
          <a:srcRect/>
          <a:stretch>
            <a:fillRect/>
          </a:stretch>
        </p:blipFill>
        <p:spPr bwMode="auto">
          <a:xfrm>
            <a:off x="6515100" y="3581400"/>
            <a:ext cx="2703513" cy="3352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smtClean="0">
                <a:ea typeface="ＭＳ Ｐゴシック" pitchFamily="34" charset="-128"/>
              </a:rPr>
              <a:t>A (very) brief history of NAD 83</a:t>
            </a:r>
          </a:p>
        </p:txBody>
      </p:sp>
      <p:sp>
        <p:nvSpPr>
          <p:cNvPr id="3" name="Content Placeholder 2"/>
          <p:cNvSpPr>
            <a:spLocks noGrp="1"/>
          </p:cNvSpPr>
          <p:nvPr>
            <p:ph idx="1"/>
          </p:nvPr>
        </p:nvSpPr>
        <p:spPr>
          <a:xfrm>
            <a:off x="152400" y="1417638"/>
            <a:ext cx="6970713" cy="5218112"/>
          </a:xfrm>
        </p:spPr>
        <p:txBody>
          <a:bodyPr>
            <a:normAutofit fontScale="77500" lnSpcReduction="20000"/>
          </a:bodyPr>
          <a:lstStyle/>
          <a:p>
            <a:pPr eaLnBrk="1" hangingPunct="1">
              <a:buFont typeface="Arial" charset="0"/>
              <a:buChar char="•"/>
              <a:defRPr/>
            </a:pPr>
            <a:r>
              <a:rPr lang="en-US" dirty="0" smtClean="0"/>
              <a:t>Original realization completed in 1986</a:t>
            </a:r>
          </a:p>
          <a:p>
            <a:pPr lvl="1" eaLnBrk="1" hangingPunct="1">
              <a:buFont typeface="Arial" charset="0"/>
              <a:buChar char="–"/>
              <a:defRPr/>
            </a:pPr>
            <a:r>
              <a:rPr lang="en-US" dirty="0" smtClean="0"/>
              <a:t>Consisted (almost) entirely of classical (optical) observations</a:t>
            </a:r>
          </a:p>
          <a:p>
            <a:pPr eaLnBrk="1" hangingPunct="1">
              <a:buFont typeface="Arial" charset="0"/>
              <a:buChar char="•"/>
              <a:defRPr/>
            </a:pPr>
            <a:r>
              <a:rPr lang="en-US" dirty="0" smtClean="0"/>
              <a:t>“High Precision Geodetic Network” (HPGN) and “High Accuracy Reference Network” (HARN) realizations</a:t>
            </a:r>
          </a:p>
          <a:p>
            <a:pPr lvl="1" eaLnBrk="1" hangingPunct="1">
              <a:buFont typeface="Arial" charset="0"/>
              <a:buChar char="–"/>
              <a:defRPr/>
            </a:pPr>
            <a:r>
              <a:rPr lang="en-US" dirty="0" smtClean="0"/>
              <a:t>Most done in 1990s, essentially state-by-state</a:t>
            </a:r>
          </a:p>
          <a:p>
            <a:pPr lvl="1" eaLnBrk="1" hangingPunct="1">
              <a:buFont typeface="Arial" charset="0"/>
              <a:buChar char="–"/>
              <a:defRPr/>
            </a:pPr>
            <a:r>
              <a:rPr lang="en-US" dirty="0" smtClean="0"/>
              <a:t>GNSS based, with classical obs. incl. in adjustments</a:t>
            </a:r>
            <a:endParaRPr lang="en-US" dirty="0"/>
          </a:p>
          <a:p>
            <a:pPr lvl="1" eaLnBrk="1" hangingPunct="1">
              <a:buFont typeface="Arial" charset="0"/>
              <a:buChar char="–"/>
              <a:defRPr/>
            </a:pPr>
            <a:r>
              <a:rPr lang="en-US" dirty="0"/>
              <a:t>Did NOT use CORS as </a:t>
            </a:r>
            <a:r>
              <a:rPr lang="en-US" dirty="0" smtClean="0"/>
              <a:t>constraints</a:t>
            </a:r>
          </a:p>
          <a:p>
            <a:pPr eaLnBrk="1" hangingPunct="1">
              <a:buFont typeface="Arial" charset="0"/>
              <a:buChar char="•"/>
              <a:defRPr/>
            </a:pPr>
            <a:r>
              <a:rPr lang="en-US" dirty="0" smtClean="0"/>
              <a:t>National Re-Adjustment of 2007</a:t>
            </a:r>
          </a:p>
          <a:p>
            <a:pPr lvl="1" eaLnBrk="1" hangingPunct="1">
              <a:buFont typeface="Arial" charset="0"/>
              <a:buChar char="–"/>
              <a:defRPr/>
            </a:pPr>
            <a:r>
              <a:rPr lang="en-US" dirty="0" smtClean="0"/>
              <a:t>NAD 83(CORS96) and (NSRS2007)</a:t>
            </a:r>
          </a:p>
          <a:p>
            <a:pPr lvl="1" eaLnBrk="1" hangingPunct="1">
              <a:buFont typeface="Arial" charset="0"/>
              <a:buChar char="–"/>
              <a:defRPr/>
            </a:pPr>
            <a:r>
              <a:rPr lang="en-US" dirty="0" smtClean="0"/>
              <a:t>Simultaneous nationwide adjustment (GNSS only)</a:t>
            </a:r>
          </a:p>
          <a:p>
            <a:pPr eaLnBrk="1" hangingPunct="1">
              <a:buFont typeface="Arial" charset="0"/>
              <a:buChar char="•"/>
              <a:defRPr/>
            </a:pPr>
            <a:r>
              <a:rPr lang="en-US" b="1" i="1" dirty="0" smtClean="0"/>
              <a:t>New realization: NAD 83(2011) epoch 2010.00</a:t>
            </a:r>
          </a:p>
        </p:txBody>
      </p:sp>
      <p:pic>
        <p:nvPicPr>
          <p:cNvPr id="5" name="Picture 5" descr="bilby_tower_light"/>
          <p:cNvPicPr>
            <a:picLocks noChangeAspect="1" noChangeArrowheads="1"/>
          </p:cNvPicPr>
          <p:nvPr/>
        </p:nvPicPr>
        <p:blipFill>
          <a:blip r:embed="rId2"/>
          <a:srcRect r="24116"/>
          <a:stretch>
            <a:fillRect/>
          </a:stretch>
        </p:blipFill>
        <p:spPr>
          <a:xfrm>
            <a:off x="6858000" y="1174750"/>
            <a:ext cx="2138363" cy="38100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6729413" y="4192588"/>
            <a:ext cx="2301875" cy="2541587"/>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childTnLst>
                                </p:cTn>
                              </p:par>
                            </p:childTnLst>
                          </p:cTn>
                        </p:par>
                        <p:par>
                          <p:cTn id="23" fill="hold" nodeType="afterGroup">
                            <p:stCondLst>
                              <p:cond delay="1000"/>
                            </p:stCondLst>
                            <p:childTnLst>
                              <p:par>
                                <p:cTn id="24" presetID="2" presetClass="entr" presetSubtype="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fill="hold"/>
                                        <p:tgtEl>
                                          <p:spTgt spid="4"/>
                                        </p:tgtEl>
                                        <p:attrNameLst>
                                          <p:attrName>ppt_x</p:attrName>
                                        </p:attrNameLst>
                                      </p:cBhvr>
                                      <p:tavLst>
                                        <p:tav tm="0">
                                          <p:val>
                                            <p:strVal val="1+#ppt_w/2"/>
                                          </p:val>
                                        </p:tav>
                                        <p:tav tm="100000">
                                          <p:val>
                                            <p:strVal val="#ppt_x"/>
                                          </p:val>
                                        </p:tav>
                                      </p:tavLst>
                                    </p:anim>
                                    <p:anim calcmode="lin" valueType="num">
                                      <p:cBhvr additive="base">
                                        <p:cTn id="2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1000"/>
                                        <p:tgtEl>
                                          <p:spTgt spid="3">
                                            <p:txEl>
                                              <p:pRg st="8" end="8"/>
                                            </p:txEl>
                                          </p:spTgt>
                                        </p:tgtEl>
                                      </p:cBhvr>
                                    </p:animEffect>
                                  </p:childTnLst>
                                </p:cTn>
                              </p:par>
                            </p:childTnLst>
                          </p:cTn>
                        </p:par>
                        <p:par>
                          <p:cTn id="39" fill="hold" nodeType="afterGroup">
                            <p:stCondLst>
                              <p:cond delay="1000"/>
                            </p:stCondLst>
                            <p:childTnLst>
                              <p:par>
                                <p:cTn id="40" presetID="9" presetClass="exit" presetSubtype="0" fill="hold" nodeType="afterEffect">
                                  <p:stCondLst>
                                    <p:cond delay="0"/>
                                  </p:stCondLst>
                                  <p:childTnLst>
                                    <p:animEffect transition="out" filter="dissolve">
                                      <p:cBhvr>
                                        <p:cTn id="41" dur="5000"/>
                                        <p:tgtEl>
                                          <p:spTgt spid="5"/>
                                        </p:tgtEl>
                                      </p:cBhvr>
                                    </p:animEffect>
                                    <p:set>
                                      <p:cBhvr>
                                        <p:cTn id="42" dur="1" fill="hold">
                                          <p:stCondLst>
                                            <p:cond delay="4999"/>
                                          </p:stCondLst>
                                        </p:cTn>
                                        <p:tgtEl>
                                          <p:spTgt spid="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NGS_PowerPoint_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5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6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GS Geodes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USGS_Black">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oolki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38100" algn="ctr" rotWithShape="0">
            <a:schemeClr val="tx1"/>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flat" cmpd="sng" algn="ctr">
              <a:solidFill>
                <a:schemeClr val="tx1"/>
              </a:solidFill>
              <a:prstDash val="solid"/>
              <a:round/>
              <a:headEnd type="none" w="med" len="med"/>
              <a:tailEnd type="none" w="med" len="med"/>
            </a14:hiddenLine>
          </a:ext>
        </a:extLst>
      </a:spPr>
      <a:bodyPr vert="horz" wrap="none" lIns="91440" tIns="45720" rIns="91440" bIns="45720" numCol="1" anchor="t" anchorCtr="0" compatLnSpc="1">
        <a:prstTxWarp prst="textNoShape">
          <a:avLst/>
        </a:prstTxWarp>
        <a:spAutoFit/>
      </a:bodyPr>
      <a:lstStyle>
        <a:defPPr marL="45720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a:noFill/>
        </a:ln>
        <a:effectLst>
          <a:outerShdw dist="38100" algn="ctr" rotWithShape="0">
            <a:schemeClr val="tx1"/>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flat" cmpd="sng" algn="ctr">
              <a:solidFill>
                <a:schemeClr val="tx1"/>
              </a:solidFill>
              <a:prstDash val="solid"/>
              <a:round/>
              <a:headEnd type="none" w="med" len="med"/>
              <a:tailEnd type="none" w="med" len="med"/>
            </a14:hiddenLine>
          </a:ext>
        </a:extLst>
      </a:spPr>
      <a:bodyPr vert="horz" wrap="none" lIns="91440" tIns="45720" rIns="91440" bIns="45720" numCol="1" anchor="t" anchorCtr="0" compatLnSpc="1">
        <a:prstTxWarp prst="textNoShape">
          <a:avLst/>
        </a:prstTxWarp>
        <a:spAutoFit/>
      </a:bodyPr>
      <a:lstStyle>
        <a:defPPr marL="45720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00FF00"/>
            </a:solidFill>
            <a:effectLst/>
            <a:latin typeface="Arial" charset="0"/>
          </a:defRPr>
        </a:defPPr>
      </a:lstStyle>
    </a:lnDef>
  </a:objectDefaults>
  <a:extraClrSchemeLst>
    <a:extraClrScheme>
      <a:clrScheme name="Toolkit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oolkit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oolkit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oolkit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oolki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oolki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oolki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Default Theme</Template>
  <TotalTime>996</TotalTime>
  <Words>1819</Words>
  <Application>Microsoft Office PowerPoint</Application>
  <PresentationFormat>On-screen Show (4:3)</PresentationFormat>
  <Paragraphs>298</Paragraphs>
  <Slides>32</Slides>
  <Notes>17</Notes>
  <HiddenSlides>7</HiddenSlides>
  <MMClips>0</MMClips>
  <ScaleCrop>false</ScaleCrop>
  <HeadingPairs>
    <vt:vector size="6" baseType="variant">
      <vt:variant>
        <vt:lpstr>Theme</vt:lpstr>
      </vt:variant>
      <vt:variant>
        <vt:i4>14</vt:i4>
      </vt:variant>
      <vt:variant>
        <vt:lpstr>Embedded OLE Servers</vt:lpstr>
      </vt:variant>
      <vt:variant>
        <vt:i4>1</vt:i4>
      </vt:variant>
      <vt:variant>
        <vt:lpstr>Slide Titles</vt:lpstr>
      </vt:variant>
      <vt:variant>
        <vt:i4>32</vt:i4>
      </vt:variant>
    </vt:vector>
  </HeadingPairs>
  <TitlesOfParts>
    <vt:vector size="47" baseType="lpstr">
      <vt:lpstr>Default Theme</vt:lpstr>
      <vt:lpstr>NGS Geodesy</vt:lpstr>
      <vt:lpstr>1_Office Theme</vt:lpstr>
      <vt:lpstr>USGS_Black</vt:lpstr>
      <vt:lpstr>1_Default Theme</vt:lpstr>
      <vt:lpstr>2_Default Theme</vt:lpstr>
      <vt:lpstr>3_Default Theme</vt:lpstr>
      <vt:lpstr>NGS PowerPoint Template-geodesy.noaa.gov</vt:lpstr>
      <vt:lpstr>Office Theme</vt:lpstr>
      <vt:lpstr>NGS_PowerPoint_Template-geodesy.noaa.gov</vt:lpstr>
      <vt:lpstr>4_Default Theme</vt:lpstr>
      <vt:lpstr>5_Default Theme</vt:lpstr>
      <vt:lpstr>6_Default Theme</vt:lpstr>
      <vt:lpstr>2_Office Theme</vt:lpstr>
      <vt:lpstr>Clip</vt:lpstr>
      <vt:lpstr>Slide 1</vt:lpstr>
      <vt:lpstr>Slide 2</vt:lpstr>
      <vt:lpstr>a 4-dimensional frame of reference</vt:lpstr>
      <vt:lpstr>The National Spatial Reference System supports </vt:lpstr>
      <vt:lpstr>Slide 5</vt:lpstr>
      <vt:lpstr>WGS84 and NAD 83 disagree</vt:lpstr>
      <vt:lpstr>Slide 7</vt:lpstr>
      <vt:lpstr>Slide 8</vt:lpstr>
      <vt:lpstr>A (very) brief history of NAD 83</vt:lpstr>
      <vt:lpstr>National Spatial Reference System (NSRS) Improvements over time</vt:lpstr>
      <vt:lpstr>Slide 11</vt:lpstr>
      <vt:lpstr>Standalone Positioning by 2017?</vt:lpstr>
      <vt:lpstr>Slide 13</vt:lpstr>
      <vt:lpstr>Earth-centered datums are stable</vt:lpstr>
      <vt:lpstr>Slide 15</vt:lpstr>
      <vt:lpstr>…and what about those new datums?</vt:lpstr>
      <vt:lpstr>Slide 17</vt:lpstr>
      <vt:lpstr>Slide 18</vt:lpstr>
      <vt:lpstr>Slide 19</vt:lpstr>
      <vt:lpstr>U.S. CORS Velocity Field – ITRF2008 (IGS08 epoch 2005.0)</vt:lpstr>
      <vt:lpstr>U.S. CORS Velocity Field - NAD83(2011) epoch 2010.0</vt:lpstr>
      <vt:lpstr>Slide 22</vt:lpstr>
      <vt:lpstr>Slide 23</vt:lpstr>
      <vt:lpstr>metadata to the rescue</vt:lpstr>
      <vt:lpstr>HTDP Grids</vt:lpstr>
      <vt:lpstr>do you have the time? … which one?</vt:lpstr>
      <vt:lpstr>SOME HORIZONTAL DATUMS OF THE UNITED STATES</vt:lpstr>
      <vt:lpstr>Why change datums/Realizations</vt:lpstr>
      <vt:lpstr>Evolution of Geodetic Datums:  from NAD27/NGVD29 to NAD83/NAVD88 to ?/ ?</vt:lpstr>
      <vt:lpstr>Slide 30</vt:lpstr>
      <vt:lpstr>NGS Ten Year Plan</vt:lpstr>
      <vt:lpstr>questions?</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Positioning America for the future: A New Geometric Datum for the U.S.</dc:title>
  <dc:creator>NOSTEMP</dc:creator>
  <cp:lastModifiedBy>Michael L. Dennis</cp:lastModifiedBy>
  <cp:revision>67</cp:revision>
  <cp:lastPrinted>2013-02-25T14:17:42Z</cp:lastPrinted>
  <dcterms:created xsi:type="dcterms:W3CDTF">2013-02-20T15:42:45Z</dcterms:created>
  <dcterms:modified xsi:type="dcterms:W3CDTF">2013-07-29T17:16:44Z</dcterms:modified>
</cp:coreProperties>
</file>