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76" r:id="rId2"/>
    <p:sldId id="404" r:id="rId3"/>
    <p:sldId id="399" r:id="rId4"/>
    <p:sldId id="400" r:id="rId5"/>
    <p:sldId id="371" r:id="rId6"/>
    <p:sldId id="378" r:id="rId7"/>
    <p:sldId id="275" r:id="rId8"/>
    <p:sldId id="407" r:id="rId9"/>
    <p:sldId id="265" r:id="rId10"/>
    <p:sldId id="405" r:id="rId11"/>
    <p:sldId id="428"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Schenewerk - NOAA Federal" initials="" lastIdx="1" clrIdx="1"/>
  <p:cmAuthor id="1" name="Daniel Gillins - NOAA Federal" initials="" lastIdx="1" clrIdx="2"/>
  <p:cmAuthor id="2" name="Weibing Wang - NOAA Federa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6395" autoAdjust="0"/>
  </p:normalViewPr>
  <p:slideViewPr>
    <p:cSldViewPr snapToGrid="0" snapToObjects="1">
      <p:cViewPr varScale="1">
        <p:scale>
          <a:sx n="142" d="100"/>
          <a:sy n="142" d="100"/>
        </p:scale>
        <p:origin x="594"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D7892-A140-4E22-9D90-BC5950FE5F6F}"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694A7-AC10-455C-9C66-1CBC624ABA3B}" type="slidenum">
              <a:rPr lang="en-US" smtClean="0"/>
              <a:t>‹#›</a:t>
            </a:fld>
            <a:endParaRPr lang="en-US"/>
          </a:p>
        </p:txBody>
      </p:sp>
    </p:spTree>
    <p:extLst>
      <p:ext uri="{BB962C8B-B14F-4D97-AF65-F5344CB8AC3E}">
        <p14:creationId xmlns:p14="http://schemas.microsoft.com/office/powerpoint/2010/main" val="155318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838E74-B62D-4A5B-A13E-44C75F3805D5}" type="slidenum">
              <a:rPr lang="en-US" altLang="en-US" smtClean="0">
                <a:latin typeface="Calibri" panose="020F0502020204030204" pitchFamily="34" charset="0"/>
                <a:ea typeface="MS PGothic" panose="020B0600070205080204" pitchFamily="34" charset="-128"/>
              </a:rPr>
              <a:pPr/>
              <a:t>3</a:t>
            </a:fld>
            <a:endParaRPr lang="en-US"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343792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VRS</a:t>
            </a:r>
          </a:p>
          <a:p>
            <a:r>
              <a:rPr lang="en-US" altLang="en-US" smtClean="0"/>
              <a:t>1.) Rover sends approx. position to RTN control center</a:t>
            </a:r>
          </a:p>
          <a:p>
            <a:r>
              <a:rPr lang="en-US" altLang="en-US" smtClean="0"/>
              <a:t>2.) Control center assigns this position as the location of an imaginary base station and interpolates corrections at this virtual location</a:t>
            </a:r>
          </a:p>
          <a:p>
            <a:r>
              <a:rPr lang="en-US" altLang="en-US" smtClean="0"/>
              <a:t>3.) These interpolated corrections are used to generate corrected pseudo-observables that are “transmitted” from the virtual base to the rover to be processed using conventional single-base RTK algorithms to solve for precise geodetic coordinates at the rover (Wang et al. 2010) </a:t>
            </a:r>
          </a:p>
          <a:p>
            <a:r>
              <a:rPr lang="en-US" altLang="en-US" b="1" smtClean="0"/>
              <a:t>MAC</a:t>
            </a:r>
          </a:p>
          <a:p>
            <a:r>
              <a:rPr lang="en-US" altLang="en-US" smtClean="0"/>
              <a:t>1.) The rover transmits an uncorrected point position to the central server, and then the server searches and selects a “cell” of reference stations for generating corrections </a:t>
            </a:r>
          </a:p>
          <a:p>
            <a:r>
              <a:rPr lang="en-US" altLang="en-US" smtClean="0"/>
              <a:t>2.) The phase ranges from all selected stations are reduced to a common ambiguity level, and dispersive and nondispersive errors for each frequency and satellite-receiver pair are computed relative to the master station</a:t>
            </a:r>
          </a:p>
          <a:p>
            <a:r>
              <a:rPr lang="en-US" altLang="en-US" smtClean="0"/>
              <a:t>3.) The residual corrections between the auxiliary stations and the master station, as well as the full corrections and published coordinates at the master station are transmitted to the rover. The rover then interpolates the received corrections and network information to derive its precise position (Janssen 2009). </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06EBC0-AC88-4657-9E88-6E14CCED7D94}" type="slidenum">
              <a:rPr lang="en-US" altLang="en-US" smtClean="0">
                <a:latin typeface="Calibri" panose="020F0502020204030204" pitchFamily="34" charset="0"/>
                <a:ea typeface="MS PGothic" panose="020B0600070205080204" pitchFamily="34" charset="-128"/>
              </a:rPr>
              <a:pPr/>
              <a:t>4</a:t>
            </a:fld>
            <a:endParaRPr lang="en-US"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25033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938" indent="-295275">
              <a:defRPr>
                <a:solidFill>
                  <a:schemeClr val="tx1"/>
                </a:solidFill>
                <a:latin typeface="Arial" panose="020B0604020202020204" pitchFamily="34" charset="0"/>
                <a:cs typeface="Arial" panose="020B0604020202020204" pitchFamily="34" charset="0"/>
              </a:defRPr>
            </a:lvl2pPr>
            <a:lvl3pPr marL="1184275" indent="-236538">
              <a:defRPr>
                <a:solidFill>
                  <a:schemeClr val="tx1"/>
                </a:solidFill>
                <a:latin typeface="Arial" panose="020B0604020202020204" pitchFamily="34" charset="0"/>
                <a:cs typeface="Arial" panose="020B0604020202020204" pitchFamily="34" charset="0"/>
              </a:defRPr>
            </a:lvl3pPr>
            <a:lvl4pPr marL="1658938" indent="-236538">
              <a:defRPr>
                <a:solidFill>
                  <a:schemeClr val="tx1"/>
                </a:solidFill>
                <a:latin typeface="Arial" panose="020B0604020202020204" pitchFamily="34" charset="0"/>
                <a:cs typeface="Arial" panose="020B0604020202020204" pitchFamily="34" charset="0"/>
              </a:defRPr>
            </a:lvl4pPr>
            <a:lvl5pPr marL="2133600" indent="-236538">
              <a:defRPr>
                <a:solidFill>
                  <a:schemeClr val="tx1"/>
                </a:solidFill>
                <a:latin typeface="Arial" panose="020B0604020202020204" pitchFamily="34" charset="0"/>
                <a:cs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45FF47-10A6-4080-909D-D8C0FDB5A86E}" type="slidenum">
              <a:rPr lang="en-US" altLang="en-US" smtClean="0">
                <a:latin typeface="Gill Sans MT" panose="020B0502020104020203" pitchFamily="34" charset="0"/>
              </a:rPr>
              <a:pPr/>
              <a:t>9</a:t>
            </a:fld>
            <a:endParaRPr lang="en-US" altLang="en-US" smtClean="0">
              <a:latin typeface="Gill Sans MT" panose="020B0502020104020203" pitchFamily="34" charset="0"/>
            </a:endParaRPr>
          </a:p>
        </p:txBody>
      </p:sp>
    </p:spTree>
    <p:extLst>
      <p:ext uri="{BB962C8B-B14F-4D97-AF65-F5344CB8AC3E}">
        <p14:creationId xmlns:p14="http://schemas.microsoft.com/office/powerpoint/2010/main" val="3587177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8237FE-CAD7-4444-86AF-4D1198F31410}"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4988A-BC47-4632-A971-B74CD9F7183A}"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EF1C3-347A-4325-AB59-923C1D84ACAC}"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51435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028700"/>
            <a:ext cx="8229600" cy="3257550"/>
          </a:xfrm>
        </p:spPr>
        <p:txBody>
          <a:bodyPr/>
          <a:lstStyle>
            <a:lvl1pPr marL="171450" indent="-171450">
              <a:buFont typeface="Arial"/>
              <a:buChar char="•"/>
              <a:defRPr sz="1500"/>
            </a:lvl1pPr>
            <a:lvl2pPr marL="342900" indent="-171450">
              <a:buFont typeface="Arial"/>
              <a:buChar char="•"/>
              <a:defRPr sz="1200"/>
            </a:lvl2pPr>
            <a:lvl3pPr marL="514350" indent="-171450">
              <a:buFont typeface="Arial"/>
              <a:buChar char="•"/>
              <a:defRPr/>
            </a:lvl3pPr>
            <a:lvl4pPr marL="685800" indent="-171450">
              <a:defRPr/>
            </a:lvl4pPr>
            <a:lvl5pPr marL="857250" indent="-1714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a:xfrm>
            <a:off x="17860" y="4992291"/>
            <a:ext cx="1828800" cy="136922"/>
          </a:xfrm>
        </p:spPr>
        <p:txBody>
          <a:bodyPr/>
          <a:lstStyle>
            <a:lvl1pPr>
              <a:defRPr/>
            </a:lvl1pPr>
          </a:lstStyle>
          <a:p>
            <a:pPr>
              <a:defRPr/>
            </a:pPr>
            <a:fld id="{584C9618-2B6C-4BC2-BE94-A34C84F084D9}" type="datetime1">
              <a:rPr lang="en-US" altLang="en-US" smtClean="0"/>
              <a:t>6/22/2021</a:t>
            </a:fld>
            <a:endParaRPr lang="en-US" altLang="en-US" dirty="0"/>
          </a:p>
        </p:txBody>
      </p:sp>
      <p:sp>
        <p:nvSpPr>
          <p:cNvPr id="6" name="Slide Number Placeholder 7"/>
          <p:cNvSpPr>
            <a:spLocks noGrp="1"/>
          </p:cNvSpPr>
          <p:nvPr>
            <p:ph type="sldNum" sz="quarter" idx="11"/>
          </p:nvPr>
        </p:nvSpPr>
        <p:spPr>
          <a:xfrm>
            <a:off x="17860" y="4856560"/>
            <a:ext cx="364331" cy="136922"/>
          </a:xfrm>
        </p:spPr>
        <p:txBody>
          <a:bodyPr/>
          <a:lstStyle>
            <a:lvl1pPr>
              <a:defRPr/>
            </a:lvl1pPr>
          </a:lstStyle>
          <a:p>
            <a:pPr>
              <a:defRPr/>
            </a:pPr>
            <a:fld id="{05B2098E-E224-43BA-857F-54621F386C45}" type="slidenum">
              <a:rPr lang="en-US" altLang="en-US"/>
              <a:pPr>
                <a:defRPr/>
              </a:pPr>
              <a:t>‹#›</a:t>
            </a:fld>
            <a:endParaRPr lang="en-US" altLang="en-US" dirty="0"/>
          </a:p>
        </p:txBody>
      </p:sp>
    </p:spTree>
    <p:extLst>
      <p:ext uri="{BB962C8B-B14F-4D97-AF65-F5344CB8AC3E}">
        <p14:creationId xmlns:p14="http://schemas.microsoft.com/office/powerpoint/2010/main" val="6650723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308C1-D484-4CA8-A94F-DD855AFED80F}"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26058-8D00-4F1B-BC90-31E6C2534D9D}"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E814A-113E-447A-9729-9CDD5F5C1435}" type="datetime1">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5A5203-CB3F-42A8-AAAB-43F64A2126A7}" type="datetime1">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F5F53-F530-4942-A084-909A5D764684}" type="datetime1">
              <a:rPr lang="en-US" smtClean="0"/>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6E0E6-204A-41F8-977B-337A00099C82}" type="datetime1">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056B3-A6F9-48DA-834E-916F5B0085F9}" type="datetime1">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2BDBD-995C-435F-979C-A75642070288}" type="datetime1">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E3479AA-497D-4273-8F3D-F59FE33B969B}" type="datetime1">
              <a:rPr lang="en-US" smtClean="0"/>
              <a:t>6/22/2021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gs.noaa.gov/data/formats/GVX/index.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016" y="2033041"/>
            <a:ext cx="8229600" cy="857250"/>
          </a:xfrm>
        </p:spPr>
        <p:txBody>
          <a:bodyPr>
            <a:noAutofit/>
          </a:bodyPr>
          <a:lstStyle/>
          <a:p>
            <a:r>
              <a:rPr lang="en-US" sz="3600" b="1" dirty="0" smtClean="0">
                <a:latin typeface="Times New Roman" charset="0"/>
                <a:cs typeface="Times New Roman" charset="0"/>
              </a:rPr>
              <a:t>OPUS-Projects for RTK/RTN Vectors</a:t>
            </a:r>
            <a:r>
              <a:rPr lang="en-US" sz="3600" b="1" dirty="0">
                <a:latin typeface="Times New Roman" charset="0"/>
                <a:cs typeface="Times New Roman" charset="0"/>
              </a:rPr>
              <a:t/>
            </a:r>
            <a:br>
              <a:rPr lang="en-US" sz="3600" b="1" dirty="0">
                <a:latin typeface="Times New Roman" charset="0"/>
                <a:cs typeface="Times New Roman" charset="0"/>
              </a:rPr>
            </a:br>
            <a:r>
              <a:rPr lang="en-US" sz="3600" b="1" dirty="0" smtClean="0">
                <a:latin typeface="Times New Roman" charset="0"/>
                <a:cs typeface="Times New Roman" charset="0"/>
              </a:rPr>
              <a:t>(OPUS-Projects 5.0)</a:t>
            </a:r>
            <a:endParaRPr lang="en-US" sz="3600" b="1" dirty="0">
              <a:latin typeface="Times New Roman" charset="0"/>
              <a:cs typeface="Times New Roman" charset="0"/>
            </a:endParaRPr>
          </a:p>
        </p:txBody>
      </p:sp>
      <p:sp>
        <p:nvSpPr>
          <p:cNvPr id="5" name="Content Placeholder 2"/>
          <p:cNvSpPr>
            <a:spLocks noGrp="1"/>
          </p:cNvSpPr>
          <p:nvPr>
            <p:ph idx="1"/>
          </p:nvPr>
        </p:nvSpPr>
        <p:spPr>
          <a:xfrm>
            <a:off x="596821" y="3235085"/>
            <a:ext cx="7772197" cy="1622802"/>
          </a:xfrm>
        </p:spPr>
        <p:txBody>
          <a:bodyPr>
            <a:normAutofit/>
          </a:bodyPr>
          <a:lstStyle/>
          <a:p>
            <a:pPr algn="ctr">
              <a:buNone/>
            </a:pPr>
            <a:r>
              <a:rPr lang="en-US" b="1" dirty="0" smtClean="0">
                <a:latin typeface="Times New Roman" charset="0"/>
                <a:cs typeface="Times New Roman" charset="0"/>
              </a:rPr>
              <a:t>	</a:t>
            </a:r>
            <a:r>
              <a:rPr lang="en-US" sz="2400" dirty="0" smtClean="0">
                <a:latin typeface="Times New Roman" charset="0"/>
                <a:cs typeface="Times New Roman" charset="0"/>
              </a:rPr>
              <a:t>Dan Gillins, Ph.D.</a:t>
            </a:r>
            <a:r>
              <a:rPr lang="en-US" sz="2400" dirty="0" smtClean="0">
                <a:latin typeface="Times New Roman"/>
              </a:rPr>
              <a:t>, P.L.S.</a:t>
            </a:r>
          </a:p>
          <a:p>
            <a:pPr algn="ctr">
              <a:buNone/>
            </a:pPr>
            <a:r>
              <a:rPr lang="en-US" sz="2400" dirty="0" smtClean="0">
                <a:latin typeface="Times New Roman"/>
              </a:rPr>
              <a:t>Geodesist, National Geodetic Survey</a:t>
            </a:r>
          </a:p>
          <a:p>
            <a:pPr algn="ctr">
              <a:buNone/>
            </a:pPr>
            <a:r>
              <a:rPr lang="en-US" sz="2400" dirty="0" smtClean="0">
                <a:latin typeface="Times New Roman"/>
                <a:cs typeface="Times New Roman" charset="0"/>
              </a:rPr>
              <a:t>June 22, 2021</a:t>
            </a:r>
          </a:p>
        </p:txBody>
      </p:sp>
      <p:sp>
        <p:nvSpPr>
          <p:cNvPr id="3" name="Date Placeholder 2"/>
          <p:cNvSpPr>
            <a:spLocks noGrp="1"/>
          </p:cNvSpPr>
          <p:nvPr>
            <p:ph type="dt" sz="half" idx="10"/>
          </p:nvPr>
        </p:nvSpPr>
        <p:spPr/>
        <p:txBody>
          <a:bodyPr/>
          <a:lstStyle/>
          <a:p>
            <a:fld id="{8A058800-AF98-4786-80E6-286E350BAE4B}" type="datetime1">
              <a:rPr lang="en-US" smtClean="0"/>
              <a:t>6/22/2021</a:t>
            </a:fld>
            <a:endParaRPr lang="en-US" dirty="0"/>
          </a:p>
        </p:txBody>
      </p:sp>
      <p:sp>
        <p:nvSpPr>
          <p:cNvPr id="4" name="Slide Number Placeholder 3"/>
          <p:cNvSpPr>
            <a:spLocks noGrp="1"/>
          </p:cNvSpPr>
          <p:nvPr>
            <p:ph type="sldNum" sz="quarter" idx="12"/>
          </p:nvPr>
        </p:nvSpPr>
        <p:spPr/>
        <p:txBody>
          <a:bodyPr/>
          <a:lstStyle/>
          <a:p>
            <a:fld id="{D3D538F9-49A3-B84F-B36B-A7030CDE5D5B}" type="slidenum">
              <a:rPr lang="en-US" smtClean="0"/>
              <a:t>1</a:t>
            </a:fld>
            <a:endParaRPr lang="en-US"/>
          </a:p>
        </p:txBody>
      </p:sp>
    </p:spTree>
    <p:extLst>
      <p:ext uri="{BB962C8B-B14F-4D97-AF65-F5344CB8AC3E}">
        <p14:creationId xmlns:p14="http://schemas.microsoft.com/office/powerpoint/2010/main" val="18971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OPUS-Projects 5.0</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Times New Roman" panose="02020603050405020304" pitchFamily="18" charset="0"/>
                <a:cs typeface="Times New Roman" panose="02020603050405020304" pitchFamily="18" charset="0"/>
              </a:rPr>
              <a:t>Inclusion of previously processed GNSS vectors</a:t>
            </a:r>
          </a:p>
          <a:p>
            <a:pPr lvl="1"/>
            <a:r>
              <a:rPr lang="en-US" dirty="0" smtClean="0">
                <a:latin typeface="Times New Roman" panose="02020603050405020304" pitchFamily="18" charset="0"/>
                <a:cs typeface="Times New Roman" panose="02020603050405020304" pitchFamily="18" charset="0"/>
              </a:rPr>
              <a:t>Single-base RTK vectors</a:t>
            </a:r>
          </a:p>
          <a:p>
            <a:pPr lvl="1"/>
            <a:r>
              <a:rPr lang="en-US" dirty="0" smtClean="0">
                <a:latin typeface="Times New Roman" panose="02020603050405020304" pitchFamily="18" charset="0"/>
                <a:cs typeface="Times New Roman" panose="02020603050405020304" pitchFamily="18" charset="0"/>
              </a:rPr>
              <a:t>Network RTK vectors</a:t>
            </a:r>
          </a:p>
          <a:p>
            <a:pPr lvl="1"/>
            <a:r>
              <a:rPr lang="en-US" dirty="0" smtClean="0">
                <a:latin typeface="Times New Roman" panose="02020603050405020304" pitchFamily="18" charset="0"/>
                <a:cs typeface="Times New Roman" panose="02020603050405020304" pitchFamily="18" charset="0"/>
              </a:rPr>
              <a:t>Vectors processed in other software</a:t>
            </a:r>
          </a:p>
          <a:p>
            <a:r>
              <a:rPr lang="en-US" dirty="0" smtClean="0">
                <a:latin typeface="Times New Roman" panose="02020603050405020304" pitchFamily="18" charset="0"/>
                <a:cs typeface="Times New Roman" panose="02020603050405020304" pitchFamily="18" charset="0"/>
              </a:rPr>
              <a:t>Automatically “weights” uploaded vectors in a network least squares adjustment</a:t>
            </a:r>
          </a:p>
          <a:p>
            <a:r>
              <a:rPr lang="en-US" dirty="0" smtClean="0">
                <a:latin typeface="Times New Roman" panose="02020603050405020304" pitchFamily="18" charset="0"/>
                <a:cs typeface="Times New Roman" panose="02020603050405020304" pitchFamily="18" charset="0"/>
              </a:rPr>
              <a:t>Final adjustment results can be submitted to NGS for publication</a:t>
            </a:r>
          </a:p>
          <a:p>
            <a:r>
              <a:rPr lang="en-US" dirty="0" smtClean="0">
                <a:latin typeface="Times New Roman" panose="02020603050405020304" pitchFamily="18" charset="0"/>
                <a:cs typeface="Times New Roman" panose="02020603050405020304" pitchFamily="18" charset="0"/>
              </a:rPr>
              <a:t>Will be released to BETA soon</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See May 21 webinar recording for more details!</a:t>
            </a:r>
            <a:endParaRPr lang="en-US" dirty="0" smtClean="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C41308C1-D484-4CA8-A94F-DD855AFED80F}" type="datetime1">
              <a:rPr lang="en-US" smtClean="0"/>
              <a:t>6/22/2021</a:t>
            </a:fld>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10</a:t>
            </a:fld>
            <a:endParaRPr lang="en-US"/>
          </a:p>
        </p:txBody>
      </p:sp>
    </p:spTree>
    <p:extLst>
      <p:ext uri="{BB962C8B-B14F-4D97-AF65-F5344CB8AC3E}">
        <p14:creationId xmlns:p14="http://schemas.microsoft.com/office/powerpoint/2010/main" val="1462556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Future Work</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Encourage </a:t>
            </a:r>
            <a:r>
              <a:rPr lang="en-US" sz="2400" dirty="0" smtClean="0">
                <a:latin typeface="Times New Roman" panose="02020603050405020304" pitchFamily="18" charset="0"/>
                <a:cs typeface="Times New Roman" panose="02020603050405020304" pitchFamily="18" charset="0"/>
              </a:rPr>
              <a:t>vendors to adopt GVX and build tools to export data to GVX!</a:t>
            </a:r>
          </a:p>
          <a:p>
            <a:r>
              <a:rPr lang="en-US" sz="2400" dirty="0" smtClean="0">
                <a:latin typeface="Times New Roman" panose="02020603050405020304" pitchFamily="18" charset="0"/>
                <a:cs typeface="Times New Roman" panose="02020603050405020304" pitchFamily="18" charset="0"/>
              </a:rPr>
              <a:t>Deploy OPUS-Projects 5.0 to Beta</a:t>
            </a:r>
          </a:p>
          <a:p>
            <a:r>
              <a:rPr lang="en-US" sz="2400" dirty="0" smtClean="0">
                <a:latin typeface="Times New Roman" panose="02020603050405020304" pitchFamily="18" charset="0"/>
                <a:cs typeface="Times New Roman" panose="02020603050405020304" pitchFamily="18" charset="0"/>
              </a:rPr>
              <a:t>Collect and respond to feedback from Beta testing of OPUS-Projects 5.0</a:t>
            </a:r>
          </a:p>
          <a:p>
            <a:r>
              <a:rPr lang="en-US" sz="2400" dirty="0" smtClean="0">
                <a:latin typeface="Times New Roman" panose="02020603050405020304" pitchFamily="18" charset="0"/>
                <a:cs typeface="Times New Roman" panose="02020603050405020304" pitchFamily="18" charset="0"/>
              </a:rPr>
              <a:t>Update the User Guide for OPUS-Projects</a:t>
            </a:r>
          </a:p>
          <a:p>
            <a:r>
              <a:rPr lang="en-US" sz="2400" dirty="0" smtClean="0">
                <a:latin typeface="Times New Roman" panose="02020603050405020304" pitchFamily="18" charset="0"/>
                <a:cs typeface="Times New Roman" panose="02020603050405020304" pitchFamily="18" charset="0"/>
              </a:rPr>
              <a:t>Write new specifications for establishing geodetic control with RTK/RTN data</a:t>
            </a: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584C9618-2B6C-4BC2-BE94-A34C84F084D9}" type="datetime1">
              <a:rPr lang="en-US" altLang="en-US" smtClean="0">
                <a:latin typeface="Times New Roman" panose="02020603050405020304" pitchFamily="18" charset="0"/>
                <a:cs typeface="Times New Roman" panose="02020603050405020304" pitchFamily="18" charset="0"/>
              </a:rPr>
              <a:t>6/22/2021</a:t>
            </a:fld>
            <a:endParaRPr lang="en-US" alt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pPr>
              <a:defRPr/>
            </a:pPr>
            <a:fld id="{05B2098E-E224-43BA-857F-54621F386C45}" type="slidenum">
              <a:rPr lang="en-US" altLang="en-US" smtClean="0">
                <a:latin typeface="Times New Roman" panose="02020603050405020304" pitchFamily="18" charset="0"/>
                <a:cs typeface="Times New Roman" panose="02020603050405020304" pitchFamily="18" charset="0"/>
              </a:rPr>
              <a:pPr>
                <a:defRPr/>
              </a:pPr>
              <a:t>11</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2339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Objectives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28699"/>
            <a:ext cx="8229600" cy="3914775"/>
          </a:xfrm>
        </p:spPr>
        <p:txBody>
          <a:bodyPr>
            <a:normAutofit/>
          </a:bodyPr>
          <a:lstStyle/>
          <a:p>
            <a:r>
              <a:rPr lang="en-US" sz="3200" dirty="0">
                <a:latin typeface="Times New Roman" panose="02020603050405020304" pitchFamily="18" charset="0"/>
                <a:cs typeface="Times New Roman" panose="02020603050405020304" pitchFamily="18" charset="0"/>
              </a:rPr>
              <a:t>Develop OPUS-Projects so that GNSS vectors from RTK surveys can be uploaded, checked, adjusted, and submitted to NGS</a:t>
            </a:r>
          </a:p>
          <a:p>
            <a:r>
              <a:rPr lang="en-US" sz="3200" dirty="0" smtClean="0">
                <a:latin typeface="Times New Roman" panose="02020603050405020304" pitchFamily="18" charset="0"/>
                <a:cs typeface="Times New Roman" panose="02020603050405020304" pitchFamily="18" charset="0"/>
              </a:rPr>
              <a:t>Develop a standard file format for GNSS vectors (GVX)</a:t>
            </a:r>
          </a:p>
          <a:p>
            <a:r>
              <a:rPr lang="en-US" sz="3200" dirty="0" smtClean="0">
                <a:latin typeface="Times New Roman" panose="02020603050405020304" pitchFamily="18" charset="0"/>
                <a:cs typeface="Times New Roman" panose="02020603050405020304" pitchFamily="18" charset="0"/>
              </a:rPr>
              <a:t>Develop tools for surveyors to combine vectors from RTK surveys with static GNSS data</a:t>
            </a:r>
          </a:p>
          <a:p>
            <a:pPr lvl="1"/>
            <a:endParaRPr lang="en-US" dirty="0"/>
          </a:p>
        </p:txBody>
      </p:sp>
      <p:sp>
        <p:nvSpPr>
          <p:cNvPr id="4" name="Date Placeholder 3"/>
          <p:cNvSpPr>
            <a:spLocks noGrp="1"/>
          </p:cNvSpPr>
          <p:nvPr>
            <p:ph type="dt" sz="half" idx="10"/>
          </p:nvPr>
        </p:nvSpPr>
        <p:spPr/>
        <p:txBody>
          <a:bodyPr/>
          <a:lstStyle/>
          <a:p>
            <a:pPr>
              <a:defRPr/>
            </a:pPr>
            <a:fld id="{D6DDC23E-CF6C-4889-A26A-44EC0569C0F9}" type="datetime1">
              <a:rPr lang="en-US" altLang="en-US" smtClean="0"/>
              <a:t>6/22/2021</a:t>
            </a:fld>
            <a:endParaRPr lang="en-US" altLang="en-US" dirty="0"/>
          </a:p>
        </p:txBody>
      </p:sp>
      <p:sp>
        <p:nvSpPr>
          <p:cNvPr id="5" name="Slide Number Placeholder 4"/>
          <p:cNvSpPr>
            <a:spLocks noGrp="1"/>
          </p:cNvSpPr>
          <p:nvPr>
            <p:ph type="sldNum" sz="quarter" idx="11"/>
          </p:nvPr>
        </p:nvSpPr>
        <p:spPr>
          <a:xfrm>
            <a:off x="8686800" y="4925021"/>
            <a:ext cx="364331" cy="136922"/>
          </a:xfrm>
        </p:spPr>
        <p:txBody>
          <a:bodyPr/>
          <a:lstStyle/>
          <a:p>
            <a:pPr>
              <a:defRPr/>
            </a:pPr>
            <a:fld id="{05B2098E-E224-43BA-857F-54621F386C45}" type="slidenum">
              <a:rPr lang="en-US" altLang="en-US" smtClean="0"/>
              <a:pPr>
                <a:defRPr/>
              </a:pPr>
              <a:t>2</a:t>
            </a:fld>
            <a:endParaRPr lang="en-US" altLang="en-US" dirty="0"/>
          </a:p>
        </p:txBody>
      </p:sp>
    </p:spTree>
    <p:extLst>
      <p:ext uri="{BB962C8B-B14F-4D97-AF65-F5344CB8AC3E}">
        <p14:creationId xmlns:p14="http://schemas.microsoft.com/office/powerpoint/2010/main" val="126745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positionpartners.com.au/product_images/260_144254447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9282" y="3624791"/>
            <a:ext cx="2701718" cy="149945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30" name="Picture 6" descr="http://www.gcfarm.com/siteart/precision-farming/case-accuguid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18491" y="2475991"/>
            <a:ext cx="1250156" cy="11787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0116" name="Date Placeholder 3"/>
          <p:cNvSpPr>
            <a:spLocks noGrp="1"/>
          </p:cNvSpPr>
          <p:nvPr>
            <p:ph type="dt" sz="quarter" idx="10"/>
          </p:nvPr>
        </p:nvSpPr>
        <p:spPr bwMode="auto">
          <a:xfrm>
            <a:off x="0" y="4934992"/>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10E20A9D-F79C-468F-9853-F9CBE1B46307}" type="datetime4">
              <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pPr fontAlgn="base">
                <a:spcBef>
                  <a:spcPct val="0"/>
                </a:spcBef>
                <a:spcAft>
                  <a:spcPct val="0"/>
                </a:spcAft>
                <a:buFontTx/>
                <a:buNone/>
              </a:pPr>
              <a:t>June 22, 2021</a:t>
            </a:fld>
            <a:endParaRPr lang="en-US" altLang="en-US" sz="675" dirty="0">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01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spcBef>
                <a:spcPct val="0"/>
              </a:spcBef>
              <a:buFontTx/>
              <a:buNone/>
            </a:pPr>
            <a:fld id="{E2248CE0-E8E1-4A7B-A0C0-6578FF050600}" type="slidenum">
              <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pPr>
                <a:spcBef>
                  <a:spcPct val="0"/>
                </a:spcBef>
                <a:buFontTx/>
                <a:buNone/>
              </a:pPr>
              <a:t>3</a:t>
            </a:fld>
            <a:endPar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0118" name="Title 1"/>
          <p:cNvSpPr>
            <a:spLocks noGrp="1"/>
          </p:cNvSpPr>
          <p:nvPr>
            <p:ph type="title" idx="4294967295"/>
          </p:nvPr>
        </p:nvSpPr>
        <p:spPr>
          <a:xfrm>
            <a:off x="-305536" y="615652"/>
            <a:ext cx="6999685" cy="514350"/>
          </a:xfrm>
        </p:spPr>
        <p:txBody>
          <a:bodyPr>
            <a:normAutofit fontScale="90000"/>
          </a:bodyPr>
          <a:lstStyle/>
          <a:p>
            <a:pPr eaLnBrk="1" hangingPunct="1"/>
            <a:r>
              <a:rPr lang="en-US" altLang="en-US" dirty="0" smtClean="0">
                <a:solidFill>
                  <a:srgbClr val="000000"/>
                </a:solidFill>
                <a:latin typeface="Times New Roman" panose="02020603050405020304" pitchFamily="18" charset="0"/>
                <a:cs typeface="Times New Roman" panose="02020603050405020304" pitchFamily="18" charset="0"/>
              </a:rPr>
              <a:t>Real-Time Kinematic (RTK) Surveying</a:t>
            </a:r>
          </a:p>
        </p:txBody>
      </p:sp>
      <p:sp>
        <p:nvSpPr>
          <p:cNvPr id="90119" name="Content Placeholder 1"/>
          <p:cNvSpPr txBox="1">
            <a:spLocks/>
          </p:cNvSpPr>
          <p:nvPr/>
        </p:nvSpPr>
        <p:spPr bwMode="auto">
          <a:xfrm>
            <a:off x="281442" y="1405508"/>
            <a:ext cx="4126126" cy="32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buFontTx/>
              <a:buNone/>
            </a:pPr>
            <a:r>
              <a:rPr lang="en-US" altLang="en-US" sz="1800" u="sng"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Conventional RTK</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Stationary single “base” station</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Transmits precise coordinates and GNSS observables to moving “rover”</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&lt; 10-20 km baseline length</a:t>
            </a:r>
          </a:p>
          <a:p>
            <a:pPr eaLnBrk="1" hangingPunct="1">
              <a:buFontTx/>
              <a:buNone/>
            </a:pPr>
            <a:r>
              <a:rPr lang="en-US" altLang="en-US" sz="1800" u="sng"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Applications</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Survey engineering</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Mobile mapping</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Precision agriculture </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Mining</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Construction</a:t>
            </a:r>
          </a:p>
          <a:p>
            <a:pPr eaLnBrk="1" hangingPunct="1">
              <a:buFontTx/>
              <a:buNone/>
            </a:pPr>
            <a:endPar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p:txBody>
      </p:sp>
      <p:cxnSp>
        <p:nvCxnSpPr>
          <p:cNvPr id="90120" name="Straight Connector 5"/>
          <p:cNvCxnSpPr>
            <a:cxnSpLocks noChangeShapeType="1"/>
          </p:cNvCxnSpPr>
          <p:nvPr/>
        </p:nvCxnSpPr>
        <p:spPr bwMode="auto">
          <a:xfrm flipH="1">
            <a:off x="5611416" y="1660922"/>
            <a:ext cx="223838" cy="54173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90121" name="Straight Connector 19"/>
          <p:cNvCxnSpPr>
            <a:cxnSpLocks noChangeShapeType="1"/>
          </p:cNvCxnSpPr>
          <p:nvPr/>
        </p:nvCxnSpPr>
        <p:spPr bwMode="auto">
          <a:xfrm>
            <a:off x="5838825" y="1660923"/>
            <a:ext cx="0" cy="448865"/>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90122" name="Straight Connector 23"/>
          <p:cNvCxnSpPr>
            <a:cxnSpLocks noChangeShapeType="1"/>
          </p:cNvCxnSpPr>
          <p:nvPr/>
        </p:nvCxnSpPr>
        <p:spPr bwMode="auto">
          <a:xfrm>
            <a:off x="5842398" y="1660922"/>
            <a:ext cx="226219" cy="54173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25" name="Oval 24"/>
          <p:cNvSpPr/>
          <p:nvPr/>
        </p:nvSpPr>
        <p:spPr bwMode="auto">
          <a:xfrm>
            <a:off x="5614988" y="1538288"/>
            <a:ext cx="454819" cy="122635"/>
          </a:xfrm>
          <a:prstGeom prst="ellipse">
            <a:avLst/>
          </a:prstGeom>
          <a:solidFill>
            <a:schemeClr val="accent1">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cxnSp>
        <p:nvCxnSpPr>
          <p:cNvPr id="90124" name="Straight Connector 26"/>
          <p:cNvCxnSpPr>
            <a:cxnSpLocks noChangeShapeType="1"/>
          </p:cNvCxnSpPr>
          <p:nvPr/>
        </p:nvCxnSpPr>
        <p:spPr bwMode="auto">
          <a:xfrm>
            <a:off x="7322344" y="1660922"/>
            <a:ext cx="0" cy="54173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29" name="Oval 28"/>
          <p:cNvSpPr/>
          <p:nvPr/>
        </p:nvSpPr>
        <p:spPr bwMode="auto">
          <a:xfrm>
            <a:off x="7210425" y="1538288"/>
            <a:ext cx="223838" cy="122635"/>
          </a:xfrm>
          <a:prstGeom prst="ellipse">
            <a:avLst/>
          </a:prstGeom>
          <a:solidFill>
            <a:schemeClr val="accent5">
              <a:lumMod val="60000"/>
              <a:lumOff val="4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0" name="Arc 29"/>
          <p:cNvSpPr/>
          <p:nvPr/>
        </p:nvSpPr>
        <p:spPr bwMode="auto">
          <a:xfrm rot="10080000">
            <a:off x="6291262" y="872729"/>
            <a:ext cx="205979" cy="205978"/>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2" name="Arc 31"/>
          <p:cNvSpPr/>
          <p:nvPr/>
        </p:nvSpPr>
        <p:spPr bwMode="auto">
          <a:xfrm rot="10079667">
            <a:off x="6150769" y="942976"/>
            <a:ext cx="308372" cy="308372"/>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3" name="Arc 32"/>
          <p:cNvSpPr/>
          <p:nvPr/>
        </p:nvSpPr>
        <p:spPr bwMode="auto">
          <a:xfrm rot="6000000">
            <a:off x="6696075" y="867966"/>
            <a:ext cx="204788" cy="204788"/>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4" name="Arc 33"/>
          <p:cNvSpPr/>
          <p:nvPr/>
        </p:nvSpPr>
        <p:spPr bwMode="auto">
          <a:xfrm rot="6000000">
            <a:off x="6732389" y="938808"/>
            <a:ext cx="309563" cy="308372"/>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1" name="Rectangle 30"/>
          <p:cNvSpPr/>
          <p:nvPr/>
        </p:nvSpPr>
        <p:spPr bwMode="auto">
          <a:xfrm>
            <a:off x="6415088" y="708422"/>
            <a:ext cx="86916" cy="241697"/>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6" name="Rectangle 35"/>
          <p:cNvSpPr/>
          <p:nvPr/>
        </p:nvSpPr>
        <p:spPr bwMode="auto">
          <a:xfrm>
            <a:off x="6668692" y="708422"/>
            <a:ext cx="86915" cy="241697"/>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90132" name="Oval 21503"/>
          <p:cNvSpPr>
            <a:spLocks noChangeArrowheads="1"/>
          </p:cNvSpPr>
          <p:nvPr/>
        </p:nvSpPr>
        <p:spPr bwMode="auto">
          <a:xfrm>
            <a:off x="6509148" y="748904"/>
            <a:ext cx="148828" cy="144065"/>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endParaRPr lang="en-US" altLang="en-US" sz="1800">
              <a:solidFill>
                <a:srgbClr val="999999"/>
              </a:solidFill>
              <a:latin typeface="Times New Roman" panose="02020603050405020304" pitchFamily="18" charset="0"/>
              <a:ea typeface="MS PGothic" panose="020B0600070205080204" pitchFamily="34" charset="-128"/>
              <a:cs typeface="Times New Roman" panose="02020603050405020304" pitchFamily="18" charset="0"/>
            </a:endParaRPr>
          </a:p>
        </p:txBody>
      </p:sp>
      <p:cxnSp>
        <p:nvCxnSpPr>
          <p:cNvPr id="90133" name="Straight Arrow Connector 21506"/>
          <p:cNvCxnSpPr>
            <a:cxnSpLocks noChangeShapeType="1"/>
          </p:cNvCxnSpPr>
          <p:nvPr/>
        </p:nvCxnSpPr>
        <p:spPr bwMode="auto">
          <a:xfrm>
            <a:off x="6222207" y="1595438"/>
            <a:ext cx="792956" cy="0"/>
          </a:xfrm>
          <a:prstGeom prst="straightConnector1">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0134" name="Rectangle 21508"/>
          <p:cNvSpPr>
            <a:spLocks noChangeArrowheads="1"/>
          </p:cNvSpPr>
          <p:nvPr/>
        </p:nvSpPr>
        <p:spPr bwMode="auto">
          <a:xfrm>
            <a:off x="5645944" y="2215754"/>
            <a:ext cx="4090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Base</a:t>
            </a:r>
            <a:endParaRPr lang="en-US" altLang="en-US" sz="90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0135" name="Rectangle 41"/>
          <p:cNvSpPr>
            <a:spLocks noChangeArrowheads="1"/>
          </p:cNvSpPr>
          <p:nvPr/>
        </p:nvSpPr>
        <p:spPr bwMode="auto">
          <a:xfrm>
            <a:off x="7088981" y="2239566"/>
            <a:ext cx="4667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Rover</a:t>
            </a:r>
            <a:endParaRPr lang="en-US" altLang="en-US" sz="900">
              <a:latin typeface="Times New Roman" panose="02020603050405020304" pitchFamily="18" charset="0"/>
              <a:ea typeface="MS PGothic" panose="020B0600070205080204" pitchFamily="34" charset="-128"/>
              <a:cs typeface="Times New Roman" panose="02020603050405020304" pitchFamily="18" charset="0"/>
            </a:endParaRPr>
          </a:p>
        </p:txBody>
      </p:sp>
      <p:cxnSp>
        <p:nvCxnSpPr>
          <p:cNvPr id="90136" name="Straight Connector 21510"/>
          <p:cNvCxnSpPr>
            <a:cxnSpLocks noChangeShapeType="1"/>
          </p:cNvCxnSpPr>
          <p:nvPr/>
        </p:nvCxnSpPr>
        <p:spPr bwMode="auto">
          <a:xfrm>
            <a:off x="7398544" y="1653779"/>
            <a:ext cx="0" cy="6786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90137" name="Curved Connector 21514"/>
          <p:cNvCxnSpPr>
            <a:cxnSpLocks noChangeShapeType="1"/>
          </p:cNvCxnSpPr>
          <p:nvPr/>
        </p:nvCxnSpPr>
        <p:spPr bwMode="auto">
          <a:xfrm rot="10800000" flipV="1">
            <a:off x="6990160" y="1839516"/>
            <a:ext cx="195263" cy="42863"/>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90138" name="Curved Connector 48"/>
          <p:cNvCxnSpPr>
            <a:cxnSpLocks noChangeShapeType="1"/>
          </p:cNvCxnSpPr>
          <p:nvPr/>
        </p:nvCxnSpPr>
        <p:spPr bwMode="auto">
          <a:xfrm rot="10800000" flipV="1">
            <a:off x="6990160" y="1951435"/>
            <a:ext cx="195263" cy="44053"/>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90139" name="Curved Connector 49"/>
          <p:cNvCxnSpPr>
            <a:cxnSpLocks noChangeShapeType="1"/>
          </p:cNvCxnSpPr>
          <p:nvPr/>
        </p:nvCxnSpPr>
        <p:spPr bwMode="auto">
          <a:xfrm rot="10800000" flipV="1">
            <a:off x="6994922" y="2065735"/>
            <a:ext cx="195263" cy="42863"/>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026" name="Picture 2" descr="http://www.steckbeck.net/images/Survey-photo.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85062" y="3665529"/>
            <a:ext cx="1307466" cy="132054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1517" name="Rectangle 21516"/>
          <p:cNvSpPr/>
          <p:nvPr/>
        </p:nvSpPr>
        <p:spPr>
          <a:xfrm>
            <a:off x="4199335" y="4868466"/>
            <a:ext cx="1446609" cy="230832"/>
          </a:xfrm>
          <a:prstGeom prst="rect">
            <a:avLst/>
          </a:prstGeom>
        </p:spPr>
        <p:txBody>
          <a:bodyPr>
            <a:spAutoFit/>
          </a:bodyPr>
          <a:lstStyle/>
          <a:p>
            <a:pPr>
              <a:defRPr/>
            </a:pPr>
            <a:r>
              <a:rPr lang="en-US" sz="900" dirty="0">
                <a:solidFill>
                  <a:schemeClr val="tx2">
                    <a:lumMod val="75000"/>
                  </a:schemeClr>
                </a:solidFill>
                <a:latin typeface="Times New Roman" panose="02020603050405020304" pitchFamily="18" charset="0"/>
                <a:cs typeface="Times New Roman" panose="02020603050405020304" pitchFamily="18" charset="0"/>
              </a:rPr>
              <a:t>www.steckbeck.net</a:t>
            </a:r>
          </a:p>
        </p:txBody>
      </p:sp>
      <p:sp>
        <p:nvSpPr>
          <p:cNvPr id="21518" name="Rectangle 21517"/>
          <p:cNvSpPr/>
          <p:nvPr/>
        </p:nvSpPr>
        <p:spPr>
          <a:xfrm>
            <a:off x="5942410" y="4978004"/>
            <a:ext cx="1943100" cy="230832"/>
          </a:xfrm>
          <a:prstGeom prst="rect">
            <a:avLst/>
          </a:prstGeom>
        </p:spPr>
        <p:txBody>
          <a:bodyPr>
            <a:spAutoFit/>
          </a:bodyPr>
          <a:lstStyle/>
          <a:p>
            <a:pPr>
              <a:defRPr/>
            </a:pPr>
            <a:r>
              <a:rPr lang="en-US" sz="900">
                <a:solidFill>
                  <a:schemeClr val="tx2">
                    <a:lumMod val="75000"/>
                  </a:schemeClr>
                </a:solidFill>
                <a:latin typeface="Times New Roman" panose="02020603050405020304" pitchFamily="18" charset="0"/>
                <a:cs typeface="Times New Roman" panose="02020603050405020304" pitchFamily="18" charset="0"/>
              </a:rPr>
              <a:t>www.positionpartners.com.au</a:t>
            </a:r>
            <a:endParaRPr lang="en-US" sz="9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1519" name="Rectangle 21518"/>
          <p:cNvSpPr/>
          <p:nvPr/>
        </p:nvSpPr>
        <p:spPr>
          <a:xfrm>
            <a:off x="6812756" y="3550444"/>
            <a:ext cx="1329929" cy="230832"/>
          </a:xfrm>
          <a:prstGeom prst="rect">
            <a:avLst/>
          </a:prstGeom>
        </p:spPr>
        <p:txBody>
          <a:bodyPr>
            <a:spAutoFit/>
          </a:bodyPr>
          <a:lstStyle/>
          <a:p>
            <a:pPr>
              <a:defRPr/>
            </a:pPr>
            <a:r>
              <a:rPr lang="en-US" sz="900" dirty="0">
                <a:solidFill>
                  <a:schemeClr val="tx2">
                    <a:lumMod val="75000"/>
                  </a:schemeClr>
                </a:solidFill>
                <a:latin typeface="Times New Roman" panose="02020603050405020304" pitchFamily="18" charset="0"/>
                <a:cs typeface="Times New Roman" panose="02020603050405020304" pitchFamily="18" charset="0"/>
              </a:rPr>
              <a:t>www.gcfarm.com</a:t>
            </a:r>
          </a:p>
        </p:txBody>
      </p:sp>
      <p:sp>
        <p:nvSpPr>
          <p:cNvPr id="21520" name="Rectangle 21519"/>
          <p:cNvSpPr/>
          <p:nvPr/>
        </p:nvSpPr>
        <p:spPr>
          <a:xfrm>
            <a:off x="5080624" y="8057183"/>
            <a:ext cx="1617814" cy="507831"/>
          </a:xfrm>
          <a:prstGeom prst="rect">
            <a:avLst/>
          </a:prstGeom>
          <a:effectLst>
            <a:softEdge rad="317500"/>
          </a:effectLst>
        </p:spPr>
        <p:txBody>
          <a:bodyPr>
            <a:spAutoFit/>
          </a:bodyPr>
          <a:lstStyle/>
          <a:p>
            <a:pPr>
              <a:defRPr/>
            </a:pPr>
            <a:r>
              <a:rPr lang="en-US" sz="900" dirty="0">
                <a:solidFill>
                  <a:srgbClr val="000000"/>
                </a:solidFill>
                <a:latin typeface="Times New Roman" panose="02020603050405020304" pitchFamily="18" charset="0"/>
                <a:cs typeface="Times New Roman" panose="02020603050405020304" pitchFamily="18" charset="0"/>
              </a:rPr>
              <a:t>http://www.gcfarm.com/siteart/precision-farming/case-accuguide.jpg</a:t>
            </a:r>
          </a:p>
        </p:txBody>
      </p:sp>
      <p:pic>
        <p:nvPicPr>
          <p:cNvPr id="1032" name="Picture 8" descr="https://www.alberding.eu/pics/miningpos.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33614" y="2619179"/>
            <a:ext cx="2168399" cy="10299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1521" name="Rectangle 21520"/>
          <p:cNvSpPr/>
          <p:nvPr/>
        </p:nvSpPr>
        <p:spPr>
          <a:xfrm>
            <a:off x="5007769" y="3559969"/>
            <a:ext cx="1050288" cy="230832"/>
          </a:xfrm>
          <a:prstGeom prst="rect">
            <a:avLst/>
          </a:prstGeom>
        </p:spPr>
        <p:txBody>
          <a:bodyPr wrap="none">
            <a:spAutoFit/>
          </a:bodyPr>
          <a:lstStyle/>
          <a:p>
            <a:pPr>
              <a:defRPr/>
            </a:pPr>
            <a:r>
              <a:rPr lang="en-US" sz="900" dirty="0">
                <a:solidFill>
                  <a:schemeClr val="tx2">
                    <a:lumMod val="75000"/>
                  </a:schemeClr>
                </a:solidFill>
                <a:latin typeface="Times New Roman" panose="02020603050405020304" pitchFamily="18" charset="0"/>
                <a:cs typeface="Times New Roman" panose="02020603050405020304" pitchFamily="18" charset="0"/>
              </a:rPr>
              <a:t>www.alberding.eu</a:t>
            </a:r>
          </a:p>
        </p:txBody>
      </p:sp>
    </p:spTree>
    <p:extLst>
      <p:ext uri="{BB962C8B-B14F-4D97-AF65-F5344CB8AC3E}">
        <p14:creationId xmlns:p14="http://schemas.microsoft.com/office/powerpoint/2010/main" val="126729577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ate Placeholder 3"/>
          <p:cNvSpPr>
            <a:spLocks noGrp="1"/>
          </p:cNvSpPr>
          <p:nvPr>
            <p:ph type="dt" sz="quarter" idx="10"/>
          </p:nvPr>
        </p:nvSpPr>
        <p:spPr bwMode="auto">
          <a:xfrm>
            <a:off x="1152525" y="4892279"/>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8502168A-55CA-45A2-875D-81E7E3660D9C}" type="datetime4">
              <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pPr fontAlgn="base">
                <a:spcBef>
                  <a:spcPct val="0"/>
                </a:spcBef>
                <a:spcAft>
                  <a:spcPct val="0"/>
                </a:spcAft>
                <a:buFontTx/>
                <a:buNone/>
              </a:pPr>
              <a:t>June 22, 2021</a:t>
            </a:fld>
            <a:endPar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421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spcBef>
                <a:spcPct val="0"/>
              </a:spcBef>
              <a:buFontTx/>
              <a:buNone/>
            </a:pPr>
            <a:fld id="{3BDF799D-5D68-4AE9-9A32-CCE5E7BA6135}" type="slidenum">
              <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pPr>
                <a:spcBef>
                  <a:spcPct val="0"/>
                </a:spcBef>
                <a:buFontTx/>
                <a:buNone/>
              </a:pPr>
              <a:t>4</a:t>
            </a:fld>
            <a:endPar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4212" name="Title 1"/>
          <p:cNvSpPr>
            <a:spLocks noGrp="1"/>
          </p:cNvSpPr>
          <p:nvPr>
            <p:ph type="title" idx="4294967295"/>
          </p:nvPr>
        </p:nvSpPr>
        <p:spPr>
          <a:xfrm>
            <a:off x="1143000" y="326231"/>
            <a:ext cx="6172200" cy="514350"/>
          </a:xfrm>
        </p:spPr>
        <p:txBody>
          <a:bodyPr>
            <a:normAutofit fontScale="90000"/>
          </a:bodyPr>
          <a:lstStyle/>
          <a:p>
            <a:r>
              <a:rPr lang="en-US" altLang="en-US" dirty="0" smtClean="0">
                <a:solidFill>
                  <a:srgbClr val="000000"/>
                </a:solidFill>
                <a:latin typeface="Times New Roman" panose="02020603050405020304" pitchFamily="18" charset="0"/>
                <a:cs typeface="Times New Roman" panose="02020603050405020304" pitchFamily="18" charset="0"/>
              </a:rPr>
              <a:t>Real-Time Networks </a:t>
            </a:r>
          </a:p>
        </p:txBody>
      </p:sp>
      <p:sp>
        <p:nvSpPr>
          <p:cNvPr id="94213" name="Content Placeholder 1"/>
          <p:cNvSpPr>
            <a:spLocks noGrp="1"/>
          </p:cNvSpPr>
          <p:nvPr>
            <p:ph idx="4294967295"/>
          </p:nvPr>
        </p:nvSpPr>
        <p:spPr>
          <a:xfrm>
            <a:off x="804672" y="894160"/>
            <a:ext cx="3756613" cy="1039415"/>
          </a:xfrm>
        </p:spPr>
        <p:txBody>
          <a:bodyPr/>
          <a:lstStyle/>
          <a:p>
            <a:pPr marL="0" indent="0" algn="ctr">
              <a:buNone/>
            </a:pPr>
            <a:r>
              <a:rPr lang="en-US" altLang="en-US" sz="1500" u="sng" dirty="0">
                <a:solidFill>
                  <a:srgbClr val="000000"/>
                </a:solidFill>
                <a:latin typeface="Times New Roman" panose="02020603050405020304" pitchFamily="18" charset="0"/>
                <a:cs typeface="Times New Roman" panose="02020603050405020304" pitchFamily="18" charset="0"/>
              </a:rPr>
              <a:t>Virtual Reference Stations (VRS)</a:t>
            </a:r>
          </a:p>
        </p:txBody>
      </p:sp>
      <p:sp>
        <p:nvSpPr>
          <p:cNvPr id="94214" name="Content Placeholder 1"/>
          <p:cNvSpPr txBox="1">
            <a:spLocks/>
          </p:cNvSpPr>
          <p:nvPr/>
        </p:nvSpPr>
        <p:spPr bwMode="auto">
          <a:xfrm>
            <a:off x="4561285" y="894160"/>
            <a:ext cx="3756613" cy="103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460375"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eaLnBrk="1" hangingPunct="1">
              <a:buFontTx/>
              <a:buNone/>
            </a:pPr>
            <a:r>
              <a:rPr lang="en-US" altLang="en-US" sz="1500" u="sng"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Master-Auxiliary Concept (MAC)</a:t>
            </a:r>
          </a:p>
        </p:txBody>
      </p:sp>
      <p:pic>
        <p:nvPicPr>
          <p:cNvPr id="94215"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71687"/>
            <a:ext cx="3418285"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6" name="TextBox 16"/>
          <p:cNvSpPr txBox="1">
            <a:spLocks noChangeArrowheads="1"/>
          </p:cNvSpPr>
          <p:nvPr/>
        </p:nvSpPr>
        <p:spPr bwMode="auto">
          <a:xfrm>
            <a:off x="2926556" y="2900363"/>
            <a:ext cx="421910"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VRS</a:t>
            </a:r>
          </a:p>
        </p:txBody>
      </p:sp>
      <p:sp>
        <p:nvSpPr>
          <p:cNvPr id="94217" name="Rectangle 19"/>
          <p:cNvSpPr>
            <a:spLocks noChangeArrowheads="1"/>
          </p:cNvSpPr>
          <p:nvPr/>
        </p:nvSpPr>
        <p:spPr bwMode="auto">
          <a:xfrm>
            <a:off x="2156222" y="4744641"/>
            <a:ext cx="11208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(Landau et al. 2002)</a:t>
            </a:r>
          </a:p>
        </p:txBody>
      </p:sp>
      <p:sp>
        <p:nvSpPr>
          <p:cNvPr id="94218" name="TextBox 21"/>
          <p:cNvSpPr txBox="1">
            <a:spLocks noChangeArrowheads="1"/>
          </p:cNvSpPr>
          <p:nvPr/>
        </p:nvSpPr>
        <p:spPr bwMode="auto">
          <a:xfrm>
            <a:off x="2072879" y="1870472"/>
            <a:ext cx="668773"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RTN Base</a:t>
            </a:r>
          </a:p>
        </p:txBody>
      </p:sp>
      <p:sp>
        <p:nvSpPr>
          <p:cNvPr id="94219" name="TextBox 22"/>
          <p:cNvSpPr txBox="1">
            <a:spLocks noChangeArrowheads="1"/>
          </p:cNvSpPr>
          <p:nvPr/>
        </p:nvSpPr>
        <p:spPr bwMode="auto">
          <a:xfrm>
            <a:off x="3914776" y="1853804"/>
            <a:ext cx="668773"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RTN Base</a:t>
            </a:r>
          </a:p>
        </p:txBody>
      </p:sp>
      <p:sp>
        <p:nvSpPr>
          <p:cNvPr id="94220" name="TextBox 23"/>
          <p:cNvSpPr txBox="1">
            <a:spLocks noChangeArrowheads="1"/>
          </p:cNvSpPr>
          <p:nvPr/>
        </p:nvSpPr>
        <p:spPr bwMode="auto">
          <a:xfrm>
            <a:off x="3806429" y="4705350"/>
            <a:ext cx="668773"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RTN Base</a:t>
            </a:r>
          </a:p>
        </p:txBody>
      </p:sp>
      <p:sp>
        <p:nvSpPr>
          <p:cNvPr id="94221" name="Content Placeholder 1"/>
          <p:cNvSpPr txBox="1">
            <a:spLocks/>
          </p:cNvSpPr>
          <p:nvPr/>
        </p:nvSpPr>
        <p:spPr bwMode="auto">
          <a:xfrm>
            <a:off x="1369219" y="1151335"/>
            <a:ext cx="3192066" cy="7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460375"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buFontTx/>
              <a:buChar char="•"/>
            </a:pPr>
            <a:r>
              <a:rPr lang="en-US" altLang="en-US" sz="13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Vector “tails” referenced to virtual base station</a:t>
            </a:r>
          </a:p>
          <a:p>
            <a:pPr eaLnBrk="1" hangingPunct="1">
              <a:buFontTx/>
              <a:buChar char="•"/>
            </a:pPr>
            <a:r>
              <a:rPr lang="en-US" altLang="en-US" sz="13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Base station position is variable </a:t>
            </a:r>
          </a:p>
        </p:txBody>
      </p:sp>
      <p:sp>
        <p:nvSpPr>
          <p:cNvPr id="94222" name="Content Placeholder 1"/>
          <p:cNvSpPr txBox="1">
            <a:spLocks/>
          </p:cNvSpPr>
          <p:nvPr/>
        </p:nvSpPr>
        <p:spPr bwMode="auto">
          <a:xfrm>
            <a:off x="4893469" y="1144191"/>
            <a:ext cx="3096816"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460375"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buFontTx/>
              <a:buChar char="•"/>
            </a:pPr>
            <a:r>
              <a:rPr lang="en-US" altLang="en-US" sz="13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Vector “tails” connected to physical base station</a:t>
            </a:r>
          </a:p>
          <a:p>
            <a:pPr eaLnBrk="1" hangingPunct="1">
              <a:buFontTx/>
              <a:buChar char="•"/>
            </a:pPr>
            <a:r>
              <a:rPr lang="en-US" altLang="en-US" sz="13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Base station position is fixed</a:t>
            </a:r>
          </a:p>
        </p:txBody>
      </p:sp>
      <p:cxnSp>
        <p:nvCxnSpPr>
          <p:cNvPr id="94223" name="Straight Connector 14"/>
          <p:cNvCxnSpPr>
            <a:cxnSpLocks noChangeShapeType="1"/>
          </p:cNvCxnSpPr>
          <p:nvPr/>
        </p:nvCxnSpPr>
        <p:spPr bwMode="auto">
          <a:xfrm>
            <a:off x="4561285" y="879873"/>
            <a:ext cx="0" cy="424934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94224" name="Rectangle 26"/>
          <p:cNvSpPr>
            <a:spLocks noChangeArrowheads="1"/>
          </p:cNvSpPr>
          <p:nvPr/>
        </p:nvSpPr>
        <p:spPr bwMode="auto">
          <a:xfrm>
            <a:off x="5892404" y="4856560"/>
            <a:ext cx="7777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(Leica 2005)</a:t>
            </a:r>
          </a:p>
        </p:txBody>
      </p:sp>
      <p:sp>
        <p:nvSpPr>
          <p:cNvPr id="94225" name="TextBox 27"/>
          <p:cNvSpPr txBox="1">
            <a:spLocks noChangeArrowheads="1"/>
          </p:cNvSpPr>
          <p:nvPr/>
        </p:nvSpPr>
        <p:spPr bwMode="auto">
          <a:xfrm>
            <a:off x="1231107" y="3539729"/>
            <a:ext cx="556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Control</a:t>
            </a:r>
          </a:p>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Center</a:t>
            </a:r>
          </a:p>
        </p:txBody>
      </p:sp>
      <p:pic>
        <p:nvPicPr>
          <p:cNvPr id="94226" name="Picture 20" descr="Image result for master auxiliary concept leica take it to the m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432" y="2077641"/>
            <a:ext cx="3375422" cy="283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2663" y="2497275"/>
            <a:ext cx="1840216" cy="646331"/>
          </a:xfrm>
          <a:prstGeom prst="rect">
            <a:avLst/>
          </a:prstGeom>
          <a:noFill/>
        </p:spPr>
        <p:txBody>
          <a:bodyPr wrap="square" rtlCol="0">
            <a:spAutoFit/>
          </a:bodyPr>
          <a:lstStyle/>
          <a:p>
            <a:r>
              <a:rPr lang="en-US" dirty="0" smtClean="0">
                <a:solidFill>
                  <a:srgbClr val="FF0000"/>
                </a:solidFill>
              </a:rPr>
              <a:t>MUST store data as vectors!!</a:t>
            </a:r>
            <a:endParaRPr lang="en-US" dirty="0">
              <a:solidFill>
                <a:srgbClr val="FF0000"/>
              </a:solidFill>
            </a:endParaRPr>
          </a:p>
        </p:txBody>
      </p:sp>
    </p:spTree>
    <p:extLst>
      <p:ext uri="{BB962C8B-B14F-4D97-AF65-F5344CB8AC3E}">
        <p14:creationId xmlns:p14="http://schemas.microsoft.com/office/powerpoint/2010/main" val="2724627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33375" y="452438"/>
            <a:ext cx="8810625" cy="514350"/>
          </a:xfrm>
        </p:spPr>
        <p:txBody>
          <a:bodyPr>
            <a:noAutofit/>
          </a:bodyPr>
          <a:lstStyle/>
          <a:p>
            <a:r>
              <a:rPr lang="en-US" altLang="en-US" sz="3600" dirty="0" smtClean="0">
                <a:latin typeface="Times New Roman" panose="02020603050405020304" pitchFamily="18" charset="0"/>
                <a:cs typeface="Times New Roman" panose="02020603050405020304" pitchFamily="18" charset="0"/>
              </a:rPr>
              <a:t>Empirical Evaluation of the Accuracy of RTNs</a:t>
            </a:r>
          </a:p>
        </p:txBody>
      </p:sp>
      <p:pic>
        <p:nvPicPr>
          <p:cNvPr id="13315" name="Picture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53422" y="1195432"/>
            <a:ext cx="6137672"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7"/>
          <p:cNvSpPr txBox="1">
            <a:spLocks noChangeArrowheads="1"/>
          </p:cNvSpPr>
          <p:nvPr/>
        </p:nvSpPr>
        <p:spPr bwMode="auto">
          <a:xfrm>
            <a:off x="5662219" y="4848225"/>
            <a:ext cx="18145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Times New Roman" panose="02020603050405020304" pitchFamily="18" charset="0"/>
                <a:cs typeface="Times New Roman" panose="02020603050405020304" pitchFamily="18" charset="0"/>
              </a:rPr>
              <a:t>[</a:t>
            </a:r>
            <a:r>
              <a:rPr lang="en-US" altLang="en-US" sz="1350" dirty="0" err="1">
                <a:latin typeface="Times New Roman" panose="02020603050405020304" pitchFamily="18" charset="0"/>
                <a:cs typeface="Times New Roman" panose="02020603050405020304" pitchFamily="18" charset="0"/>
              </a:rPr>
              <a:t>Allahyari</a:t>
            </a:r>
            <a:r>
              <a:rPr lang="en-US" altLang="en-US" sz="1350" dirty="0">
                <a:latin typeface="Times New Roman" panose="02020603050405020304" pitchFamily="18" charset="0"/>
                <a:cs typeface="Times New Roman" panose="02020603050405020304" pitchFamily="18" charset="0"/>
              </a:rPr>
              <a:t> et al. 2018]</a:t>
            </a:r>
          </a:p>
        </p:txBody>
      </p:sp>
      <p:sp>
        <p:nvSpPr>
          <p:cNvPr id="1331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997846D8-559F-42E1-8F5A-81A7B840C95B}" type="datetime1">
              <a:rPr lang="en-US" altLang="en-US" sz="675" smtClean="0">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t>6/22/2021</a:t>
            </a:fld>
            <a:endPar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 name="TextBox 1"/>
          <p:cNvSpPr txBox="1"/>
          <p:nvPr/>
        </p:nvSpPr>
        <p:spPr>
          <a:xfrm>
            <a:off x="6701194" y="2501807"/>
            <a:ext cx="2092849" cy="2031325"/>
          </a:xfrm>
          <a:prstGeom prst="rect">
            <a:avLst/>
          </a:prstGeom>
          <a:noFill/>
          <a:ln>
            <a:solidFill>
              <a:srgbClr val="000000"/>
            </a:solidFill>
          </a:ln>
        </p:spPr>
        <p:txBody>
          <a:bodyPr wrap="square" rtlCol="0">
            <a:spAutoFit/>
          </a:bodyPr>
          <a:lstStyle/>
          <a:p>
            <a:r>
              <a:rPr lang="en-US" b="1" i="1" u="sng" dirty="0" smtClean="0">
                <a:latin typeface="Times New Roman" panose="02020603050405020304" pitchFamily="18" charset="0"/>
                <a:cs typeface="Times New Roman" panose="02020603050405020304" pitchFamily="18" charset="0"/>
              </a:rPr>
              <a:t>95% Confidence</a:t>
            </a:r>
          </a:p>
          <a:p>
            <a:r>
              <a:rPr lang="en-US" b="1" i="1" dirty="0" smtClean="0">
                <a:latin typeface="Times New Roman" panose="02020603050405020304" pitchFamily="18" charset="0"/>
                <a:cs typeface="Times New Roman" panose="02020603050405020304" pitchFamily="18" charset="0"/>
              </a:rPr>
              <a:t>± 5.0 cm, vertical</a:t>
            </a:r>
          </a:p>
          <a:p>
            <a:r>
              <a:rPr lang="en-US" b="1" i="1" dirty="0" smtClean="0">
                <a:latin typeface="Times New Roman" panose="02020603050405020304" pitchFamily="18" charset="0"/>
                <a:cs typeface="Times New Roman" panose="02020603050405020304" pitchFamily="18" charset="0"/>
              </a:rPr>
              <a:t>± 2.5 cm, horizontal</a:t>
            </a:r>
          </a:p>
          <a:p>
            <a:endParaRPr lang="en-US" b="1" i="1" dirty="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Or similar to accuracy of a 2-h OPUS-S solution!</a:t>
            </a:r>
            <a:endParaRPr lang="en-US" b="1" i="1" dirty="0">
              <a:latin typeface="Times New Roman" panose="02020603050405020304" pitchFamily="18" charset="0"/>
              <a:cs typeface="Times New Roman" panose="02020603050405020304" pitchFamily="18" charset="0"/>
            </a:endParaRPr>
          </a:p>
        </p:txBody>
      </p:sp>
      <p:sp>
        <p:nvSpPr>
          <p:cNvPr id="8" name="Slide Number Placeholder 2"/>
          <p:cNvSpPr>
            <a:spLocks noGrp="1"/>
          </p:cNvSpPr>
          <p:nvPr>
            <p:ph type="sldNum" sz="quarter" idx="4294967295"/>
          </p:nvPr>
        </p:nvSpPr>
        <p:spPr>
          <a:xfrm>
            <a:off x="8794043" y="4836275"/>
            <a:ext cx="2133600" cy="273844"/>
          </a:xfrm>
          <a:prstGeom prst="rect">
            <a:avLst/>
          </a:prstGeom>
        </p:spPr>
        <p:txBody>
          <a:bodyPr/>
          <a:lstStyle/>
          <a:p>
            <a:fld id="{D3D538F9-49A3-B84F-B36B-A7030CDE5D5B}" type="slidenum">
              <a:rPr lang="en-US" smtClean="0">
                <a:solidFill>
                  <a:schemeClr val="bg1">
                    <a:lumMod val="65000"/>
                  </a:schemeClr>
                </a:solidFill>
              </a:rPr>
              <a:t>5</a:t>
            </a:fld>
            <a:endParaRPr lang="en-US" dirty="0">
              <a:solidFill>
                <a:schemeClr val="bg1">
                  <a:lumMod val="65000"/>
                </a:schemeClr>
              </a:solidFill>
            </a:endParaRPr>
          </a:p>
        </p:txBody>
      </p:sp>
      <p:sp>
        <p:nvSpPr>
          <p:cNvPr id="3" name="Oval 2"/>
          <p:cNvSpPr/>
          <p:nvPr/>
        </p:nvSpPr>
        <p:spPr>
          <a:xfrm>
            <a:off x="3431569" y="2609635"/>
            <a:ext cx="616449" cy="1633591"/>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stCxn id="2" idx="1"/>
            <a:endCxn id="3" idx="6"/>
          </p:cNvCxnSpPr>
          <p:nvPr/>
        </p:nvCxnSpPr>
        <p:spPr>
          <a:xfrm flipH="1" flipV="1">
            <a:off x="4048018" y="3426431"/>
            <a:ext cx="2653176" cy="9103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rot="253147">
            <a:off x="4063566" y="2705636"/>
            <a:ext cx="1709530" cy="369332"/>
          </a:xfrm>
          <a:prstGeom prst="rect">
            <a:avLst/>
          </a:prstGeom>
          <a:noFill/>
        </p:spPr>
        <p:txBody>
          <a:bodyPr wrap="square" rtlCol="0">
            <a:spAutoFit/>
          </a:bodyPr>
          <a:lstStyle/>
          <a:p>
            <a:r>
              <a:rPr lang="en-US" dirty="0" smtClean="0"/>
              <a:t>Ellipsoid Height</a:t>
            </a:r>
            <a:endParaRPr lang="en-US" dirty="0"/>
          </a:p>
        </p:txBody>
      </p:sp>
      <p:sp>
        <p:nvSpPr>
          <p:cNvPr id="11" name="TextBox 10"/>
          <p:cNvSpPr txBox="1"/>
          <p:nvPr/>
        </p:nvSpPr>
        <p:spPr>
          <a:xfrm rot="253147">
            <a:off x="4262613" y="3534336"/>
            <a:ext cx="1709530" cy="369332"/>
          </a:xfrm>
          <a:prstGeom prst="rect">
            <a:avLst/>
          </a:prstGeom>
          <a:noFill/>
        </p:spPr>
        <p:txBody>
          <a:bodyPr wrap="square" rtlCol="0">
            <a:spAutoFit/>
          </a:bodyPr>
          <a:lstStyle/>
          <a:p>
            <a:r>
              <a:rPr lang="en-US" dirty="0" smtClean="0"/>
              <a:t>Horizontal</a:t>
            </a:r>
            <a:endParaRPr lang="en-US" dirty="0"/>
          </a:p>
        </p:txBody>
      </p:sp>
      <p:sp>
        <p:nvSpPr>
          <p:cNvPr id="13" name="Slide Number Placeholder 4"/>
          <p:cNvSpPr>
            <a:spLocks noGrp="1"/>
          </p:cNvSpPr>
          <p:nvPr>
            <p:ph type="sldNum" sz="quarter" idx="4294967295"/>
          </p:nvPr>
        </p:nvSpPr>
        <p:spPr bwMode="auto">
          <a:xfrm>
            <a:off x="8679681" y="4875703"/>
            <a:ext cx="21336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spcBef>
                <a:spcPct val="0"/>
              </a:spcBef>
              <a:buFontTx/>
              <a:buNone/>
            </a:pPr>
            <a:fld id="{F3F3FEED-352B-4E63-A80B-62BAA8BCEE63}" type="slidenum">
              <a:rPr lang="en-US" altLang="en-US" sz="900">
                <a:solidFill>
                  <a:srgbClr val="717171"/>
                </a:solidFill>
                <a:latin typeface="Verdana" panose="020B0604030504040204" pitchFamily="34" charset="0"/>
                <a:ea typeface="MS PGothic" panose="020B0600070205080204" pitchFamily="34" charset="-128"/>
              </a:rPr>
              <a:pPr>
                <a:spcBef>
                  <a:spcPct val="0"/>
                </a:spcBef>
                <a:buFontTx/>
                <a:buNone/>
              </a:pPr>
              <a:t>5</a:t>
            </a:fld>
            <a:endParaRPr lang="en-US" altLang="en-US" sz="900" dirty="0">
              <a:solidFill>
                <a:srgbClr val="717171"/>
              </a:solidFill>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2452335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GVX Flow Chart</a:t>
            </a:r>
            <a:endParaRPr lang="en-US" dirty="0">
              <a:latin typeface="Times New Roman" panose="02020603050405020304" pitchFamily="18" charset="0"/>
              <a:cs typeface="Times New Roman" panose="02020603050405020304" pitchFamily="18" charset="0"/>
            </a:endParaRPr>
          </a:p>
        </p:txBody>
      </p:sp>
      <p:pic>
        <p:nvPicPr>
          <p:cNvPr id="42" name="Picture 41"/>
          <p:cNvPicPr>
            <a:picLocks noChangeAspect="1"/>
          </p:cNvPicPr>
          <p:nvPr/>
        </p:nvPicPr>
        <p:blipFill>
          <a:blip r:embed="rId2"/>
          <a:stretch>
            <a:fillRect/>
          </a:stretch>
        </p:blipFill>
        <p:spPr>
          <a:xfrm>
            <a:off x="161813" y="970761"/>
            <a:ext cx="8982187" cy="3432274"/>
          </a:xfrm>
          <a:prstGeom prst="rect">
            <a:avLst/>
          </a:prstGeom>
        </p:spPr>
      </p:pic>
      <p:sp>
        <p:nvSpPr>
          <p:cNvPr id="43" name="Date Placeholder 42"/>
          <p:cNvSpPr>
            <a:spLocks noGrp="1"/>
          </p:cNvSpPr>
          <p:nvPr>
            <p:ph type="dt" sz="half" idx="10"/>
          </p:nvPr>
        </p:nvSpPr>
        <p:spPr/>
        <p:txBody>
          <a:bodyPr/>
          <a:lstStyle/>
          <a:p>
            <a:fld id="{7CEC84B9-7180-4B9F-9739-57D44E093A9B}" type="datetime1">
              <a:rPr lang="en-US" smtClean="0"/>
              <a:t>6/22/2021</a:t>
            </a:fld>
            <a:endParaRPr lang="en-US"/>
          </a:p>
        </p:txBody>
      </p:sp>
      <p:sp>
        <p:nvSpPr>
          <p:cNvPr id="44" name="Slide Number Placeholder 43"/>
          <p:cNvSpPr>
            <a:spLocks noGrp="1"/>
          </p:cNvSpPr>
          <p:nvPr>
            <p:ph type="sldNum" sz="quarter" idx="12"/>
          </p:nvPr>
        </p:nvSpPr>
        <p:spPr/>
        <p:txBody>
          <a:bodyPr/>
          <a:lstStyle/>
          <a:p>
            <a:fld id="{D3D538F9-49A3-B84F-B36B-A7030CDE5D5B}" type="slidenum">
              <a:rPr lang="en-US" smtClean="0"/>
              <a:t>6</a:t>
            </a:fld>
            <a:endParaRPr lang="en-US" dirty="0"/>
          </a:p>
        </p:txBody>
      </p:sp>
    </p:spTree>
    <p:extLst>
      <p:ext uri="{BB962C8B-B14F-4D97-AF65-F5344CB8AC3E}">
        <p14:creationId xmlns:p14="http://schemas.microsoft.com/office/powerpoint/2010/main" val="1906904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90650"/>
            <a:ext cx="9144000" cy="857250"/>
          </a:xfrm>
        </p:spPr>
        <p:txBody>
          <a:bodyPr>
            <a:noAutofit/>
          </a:bodyPr>
          <a:lstStyle/>
          <a:p>
            <a:r>
              <a:rPr lang="en-US" altLang="en-US" sz="3600" b="1" u="sng" dirty="0" smtClean="0">
                <a:latin typeface="Times New Roman" panose="02020603050405020304" pitchFamily="18" charset="0"/>
                <a:cs typeface="Times New Roman" panose="02020603050405020304" pitchFamily="18" charset="0"/>
              </a:rPr>
              <a:t>G</a:t>
            </a:r>
            <a:r>
              <a:rPr lang="en-US" altLang="en-US" sz="3600" dirty="0" smtClean="0">
                <a:latin typeface="Times New Roman" panose="02020603050405020304" pitchFamily="18" charset="0"/>
                <a:cs typeface="Times New Roman" panose="02020603050405020304" pitchFamily="18" charset="0"/>
              </a:rPr>
              <a:t>NSS </a:t>
            </a:r>
            <a:r>
              <a:rPr lang="en-US" altLang="en-US" sz="3600" b="1" u="sng" dirty="0" smtClean="0">
                <a:latin typeface="Times New Roman" panose="02020603050405020304" pitchFamily="18" charset="0"/>
                <a:cs typeface="Times New Roman" panose="02020603050405020304" pitchFamily="18" charset="0"/>
              </a:rPr>
              <a:t>V</a:t>
            </a:r>
            <a:r>
              <a:rPr lang="en-US" altLang="en-US" sz="3600" dirty="0" smtClean="0">
                <a:latin typeface="Times New Roman" panose="02020603050405020304" pitchFamily="18" charset="0"/>
                <a:cs typeface="Times New Roman" panose="02020603050405020304" pitchFamily="18" charset="0"/>
              </a:rPr>
              <a:t>ector </a:t>
            </a:r>
            <a:r>
              <a:rPr lang="en-US" altLang="en-US" sz="3600" dirty="0" err="1" smtClean="0">
                <a:latin typeface="Times New Roman" panose="02020603050405020304" pitchFamily="18" charset="0"/>
                <a:cs typeface="Times New Roman" panose="02020603050405020304" pitchFamily="18" charset="0"/>
              </a:rPr>
              <a:t>E</a:t>
            </a:r>
            <a:r>
              <a:rPr lang="en-US" altLang="en-US" sz="3600" b="1" u="sng" dirty="0" err="1" smtClean="0">
                <a:latin typeface="Times New Roman" panose="02020603050405020304" pitchFamily="18" charset="0"/>
                <a:cs typeface="Times New Roman" panose="02020603050405020304" pitchFamily="18" charset="0"/>
              </a:rPr>
              <a:t>X</a:t>
            </a:r>
            <a:r>
              <a:rPr lang="en-US" altLang="en-US" sz="3600" dirty="0" err="1" smtClean="0">
                <a:latin typeface="Times New Roman" panose="02020603050405020304" pitchFamily="18" charset="0"/>
                <a:cs typeface="Times New Roman" panose="02020603050405020304" pitchFamily="18" charset="0"/>
              </a:rPr>
              <a:t>change</a:t>
            </a:r>
            <a:r>
              <a:rPr lang="en-US" altLang="en-US" sz="3600" dirty="0" smtClean="0">
                <a:latin typeface="Times New Roman" panose="02020603050405020304" pitchFamily="18" charset="0"/>
                <a:cs typeface="Times New Roman" panose="02020603050405020304" pitchFamily="18" charset="0"/>
              </a:rPr>
              <a:t> Format (GVX)</a:t>
            </a:r>
          </a:p>
        </p:txBody>
      </p:sp>
      <p:sp>
        <p:nvSpPr>
          <p:cNvPr id="3" name="Content Placeholder 2"/>
          <p:cNvSpPr>
            <a:spLocks noGrp="1"/>
          </p:cNvSpPr>
          <p:nvPr>
            <p:ph idx="1"/>
          </p:nvPr>
        </p:nvSpPr>
        <p:spPr>
          <a:xfrm>
            <a:off x="457200" y="1545208"/>
            <a:ext cx="8229600" cy="3394472"/>
          </a:xfrm>
        </p:spPr>
        <p:txBody>
          <a:bodyPr>
            <a:normAutofit fontScale="62500" lnSpcReduction="20000"/>
          </a:bodyPr>
          <a:lstStyle/>
          <a:p>
            <a:pPr marL="0" indent="0">
              <a:buNone/>
              <a:defRPr/>
            </a:pPr>
            <a:r>
              <a:rPr lang="en-US" b="1" u="sng" dirty="0" smtClean="0">
                <a:latin typeface="Times New Roman" panose="02020603050405020304" pitchFamily="18" charset="0"/>
                <a:cs typeface="Times New Roman" panose="02020603050405020304" pitchFamily="18" charset="0"/>
              </a:rPr>
              <a:t>Website: </a:t>
            </a:r>
            <a:r>
              <a:rPr lang="en-US" dirty="0">
                <a:hlinkClick r:id="rId2"/>
              </a:rPr>
              <a:t>https://</a:t>
            </a:r>
            <a:r>
              <a:rPr lang="en-US" dirty="0" smtClean="0">
                <a:hlinkClick r:id="rId2"/>
              </a:rPr>
              <a:t>www.ngs.noaa.gov/data/formats/GVX/index.shtml</a:t>
            </a:r>
            <a:endParaRPr lang="en-US" dirty="0" smtClean="0"/>
          </a:p>
          <a:p>
            <a:pPr>
              <a:defRPr/>
            </a:pPr>
            <a:r>
              <a:rPr lang="en-US" dirty="0" smtClean="0">
                <a:latin typeface="Times New Roman" panose="02020603050405020304" pitchFamily="18" charset="0"/>
                <a:cs typeface="Times New Roman" panose="02020603050405020304" pitchFamily="18" charset="0"/>
              </a:rPr>
              <a:t>Detailed documentation </a:t>
            </a:r>
          </a:p>
          <a:p>
            <a:pPr>
              <a:defRPr/>
            </a:pPr>
            <a:r>
              <a:rPr lang="en-US" dirty="0" smtClean="0">
                <a:latin typeface="Times New Roman" panose="02020603050405020304" pitchFamily="18" charset="0"/>
                <a:cs typeface="Times New Roman" panose="02020603050405020304" pitchFamily="18" charset="0"/>
              </a:rPr>
              <a:t>Schema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XSD)</a:t>
            </a:r>
          </a:p>
          <a:p>
            <a:pPr>
              <a:defRPr/>
            </a:pPr>
            <a:r>
              <a:rPr lang="en-US" dirty="0" smtClean="0">
                <a:latin typeface="Times New Roman" panose="02020603050405020304" pitchFamily="18" charset="0"/>
                <a:cs typeface="Times New Roman" panose="02020603050405020304" pitchFamily="18" charset="0"/>
              </a:rPr>
              <a:t>Example vector file </a:t>
            </a:r>
          </a:p>
          <a:p>
            <a:pPr marL="0" indent="0">
              <a:buNone/>
              <a:defRPr/>
            </a:pPr>
            <a:endParaRPr lang="en-US" b="1" u="sng" dirty="0" smtClean="0">
              <a:latin typeface="Times New Roman" panose="02020603050405020304" pitchFamily="18" charset="0"/>
              <a:cs typeface="Times New Roman" panose="02020603050405020304" pitchFamily="18" charset="0"/>
            </a:endParaRPr>
          </a:p>
          <a:p>
            <a:pPr marL="0" indent="0">
              <a:buNone/>
              <a:defRPr/>
            </a:pPr>
            <a:r>
              <a:rPr lang="en-US" b="1" u="sng" dirty="0" smtClean="0">
                <a:latin typeface="Times New Roman" panose="02020603050405020304" pitchFamily="18" charset="0"/>
                <a:cs typeface="Times New Roman" panose="02020603050405020304" pitchFamily="18" charset="0"/>
              </a:rPr>
              <a:t>GVX is written in Extensible Markup Language (XML)</a:t>
            </a:r>
          </a:p>
          <a:p>
            <a:pPr>
              <a:defRPr/>
            </a:pPr>
            <a:r>
              <a:rPr lang="en-US" dirty="0" smtClean="0">
                <a:latin typeface="Times New Roman" panose="02020603050405020304" pitchFamily="18" charset="0"/>
                <a:cs typeface="Times New Roman" panose="02020603050405020304" pitchFamily="18" charset="0"/>
              </a:rPr>
              <a:t>Designed to store and carry data in plain text format</a:t>
            </a:r>
          </a:p>
          <a:p>
            <a:pPr>
              <a:defRPr/>
            </a:pPr>
            <a:r>
              <a:rPr lang="en-US" dirty="0" smtClean="0">
                <a:latin typeface="Times New Roman" panose="02020603050405020304" pitchFamily="18" charset="0"/>
                <a:cs typeface="Times New Roman" panose="02020603050405020304" pitchFamily="18" charset="0"/>
              </a:rPr>
              <a:t>Flexible representation of arbitrary data structures</a:t>
            </a:r>
          </a:p>
          <a:p>
            <a:pPr>
              <a:defRPr/>
            </a:pPr>
            <a:r>
              <a:rPr lang="en-US" dirty="0" smtClean="0">
                <a:latin typeface="Times New Roman" panose="02020603050405020304" pitchFamily="18" charset="0"/>
                <a:cs typeface="Times New Roman" panose="02020603050405020304" pitchFamily="18" charset="0"/>
              </a:rPr>
              <a:t>Extensible – new elements can be added later without breaking applications</a:t>
            </a:r>
          </a:p>
          <a:p>
            <a:pPr>
              <a:defRPr/>
            </a:pPr>
            <a:r>
              <a:rPr lang="en-US" dirty="0" smtClean="0">
                <a:latin typeface="Times New Roman" panose="02020603050405020304" pitchFamily="18" charset="0"/>
                <a:cs typeface="Times New Roman" panose="02020603050405020304" pitchFamily="18" charset="0"/>
              </a:rPr>
              <a:t>Both machine-readable and human-readable</a:t>
            </a:r>
          </a:p>
          <a:p>
            <a:pPr>
              <a:defRPr/>
            </a:pPr>
            <a:r>
              <a:rPr lang="en-US" dirty="0" smtClean="0">
                <a:latin typeface="Times New Roman" panose="02020603050405020304" pitchFamily="18" charset="0"/>
                <a:cs typeface="Times New Roman" panose="02020603050405020304" pitchFamily="18" charset="0"/>
              </a:rPr>
              <a:t>Schemas can be used to define “must haves” and “should haves”</a:t>
            </a:r>
          </a:p>
          <a:p>
            <a:pPr>
              <a:defRPr/>
            </a:pPr>
            <a:endParaRPr lang="en-US"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a:xfrm>
            <a:off x="457200" y="4911830"/>
            <a:ext cx="2133600" cy="273844"/>
          </a:xfrm>
        </p:spPr>
        <p:txBody>
          <a:bodyPr/>
          <a:lstStyle/>
          <a:p>
            <a:fld id="{C444BEFC-3179-49AA-B9AE-246AA95E52C5}" type="datetime1">
              <a:rPr lang="en-US" smtClean="0"/>
              <a:t>6/22/2021</a:t>
            </a:fld>
            <a:endParaRPr lang="en-US" dirty="0"/>
          </a:p>
        </p:txBody>
      </p:sp>
      <p:sp>
        <p:nvSpPr>
          <p:cNvPr id="4" name="Slide Number Placeholder 3"/>
          <p:cNvSpPr>
            <a:spLocks noGrp="1"/>
          </p:cNvSpPr>
          <p:nvPr>
            <p:ph type="sldNum" sz="quarter" idx="12"/>
          </p:nvPr>
        </p:nvSpPr>
        <p:spPr/>
        <p:txBody>
          <a:bodyPr/>
          <a:lstStyle/>
          <a:p>
            <a:fld id="{D3D538F9-49A3-B84F-B36B-A7030CDE5D5B}" type="slidenum">
              <a:rPr lang="en-US" smtClean="0"/>
              <a:t>7</a:t>
            </a:fld>
            <a:endParaRPr lang="en-US"/>
          </a:p>
        </p:txBody>
      </p:sp>
    </p:spTree>
    <p:extLst>
      <p:ext uri="{BB962C8B-B14F-4D97-AF65-F5344CB8AC3E}">
        <p14:creationId xmlns:p14="http://schemas.microsoft.com/office/powerpoint/2010/main" val="385964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anose="02020603050405020304" pitchFamily="18" charset="0"/>
                <a:cs typeface="Times New Roman" panose="02020603050405020304" pitchFamily="18" charset="0"/>
              </a:rPr>
              <a:t>Industry Invited to Provide Feedback</a:t>
            </a:r>
            <a:endParaRPr lang="en-US" sz="3600" dirty="0">
              <a:latin typeface="Times New Roman" panose="02020603050405020304" pitchFamily="18" charset="0"/>
              <a:cs typeface="Times New Roman" panose="02020603050405020304" pitchFamily="18" charset="0"/>
            </a:endParaRPr>
          </a:p>
        </p:txBody>
      </p:sp>
      <p:pic>
        <p:nvPicPr>
          <p:cNvPr id="1026" name="Picture 2" descr="Image result for leica geosystems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5329" y="1981200"/>
            <a:ext cx="1763345" cy="1146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rimble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54785" y="2329090"/>
            <a:ext cx="2245675" cy="11665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opcon 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5329" y="3384423"/>
            <a:ext cx="1634751" cy="13909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emisphere gnss log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439687" y="3054114"/>
            <a:ext cx="2511281" cy="13184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javad gnss logo"/>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40970" y="1488331"/>
            <a:ext cx="1691701" cy="103381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septentrio gnss logo"/>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822672" y="1716087"/>
            <a:ext cx="2894013" cy="28940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hcnav gnss logo"/>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141473" y="3189443"/>
            <a:ext cx="1930135" cy="193013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stonex gnss logo"/>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025981" y="3997471"/>
            <a:ext cx="1998817" cy="102610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igage gnss logo"/>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974110" y="4262512"/>
            <a:ext cx="1702665" cy="76172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carlson gnss logo"/>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376920" y="1685150"/>
            <a:ext cx="2647878" cy="691096"/>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defRPr/>
            </a:pPr>
            <a:fld id="{17A8FCDA-9D04-4322-B86B-EB0EA43E9A85}" type="datetime1">
              <a:rPr lang="en-US" altLang="en-US" smtClean="0"/>
              <a:t>6/22/2021</a:t>
            </a:fld>
            <a:endParaRPr lang="en-US" altLang="en-US" dirty="0"/>
          </a:p>
        </p:txBody>
      </p:sp>
      <p:sp>
        <p:nvSpPr>
          <p:cNvPr id="6" name="Slide Number Placeholder 5"/>
          <p:cNvSpPr>
            <a:spLocks noGrp="1"/>
          </p:cNvSpPr>
          <p:nvPr>
            <p:ph type="sldNum" sz="quarter" idx="11"/>
          </p:nvPr>
        </p:nvSpPr>
        <p:spPr/>
        <p:txBody>
          <a:bodyPr/>
          <a:lstStyle/>
          <a:p>
            <a:pPr>
              <a:defRPr/>
            </a:pPr>
            <a:fld id="{05B2098E-E224-43BA-857F-54621F386C45}" type="slidenum">
              <a:rPr lang="en-US" altLang="en-US" smtClean="0"/>
              <a:pPr>
                <a:defRPr/>
              </a:pPr>
              <a:t>8</a:t>
            </a:fld>
            <a:endParaRPr lang="en-US" altLang="en-US" dirty="0"/>
          </a:p>
        </p:txBody>
      </p:sp>
      <p:sp>
        <p:nvSpPr>
          <p:cNvPr id="3" name="TextBox 2"/>
          <p:cNvSpPr txBox="1"/>
          <p:nvPr/>
        </p:nvSpPr>
        <p:spPr>
          <a:xfrm>
            <a:off x="200025" y="997006"/>
            <a:ext cx="833893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Released GVX v. 1.0 released to industry on February 4, 2021</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Over 30 people attended </a:t>
            </a:r>
            <a:r>
              <a:rPr lang="en-US" sz="2400" dirty="0" err="1" smtClean="0">
                <a:latin typeface="Times New Roman" panose="02020603050405020304" pitchFamily="18" charset="0"/>
                <a:cs typeface="Times New Roman" panose="02020603050405020304" pitchFamily="18" charset="0"/>
              </a:rPr>
              <a:t>mtg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50707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Autofit/>
          </a:bodyPr>
          <a:lstStyle/>
          <a:p>
            <a:pPr eaLnBrk="1" hangingPunct="1">
              <a:defRPr/>
            </a:pPr>
            <a:r>
              <a:rPr lang="en-US" altLang="en-US" sz="3600" dirty="0" smtClean="0">
                <a:latin typeface="Times New Roman" panose="02020603050405020304" pitchFamily="18" charset="0"/>
                <a:cs typeface="Times New Roman" panose="02020603050405020304" pitchFamily="18" charset="0"/>
              </a:rPr>
              <a:t>Design for OPUS-Projects and GVX</a:t>
            </a:r>
          </a:p>
        </p:txBody>
      </p:sp>
      <p:pic>
        <p:nvPicPr>
          <p:cNvPr id="18435"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9588" y="857250"/>
            <a:ext cx="812482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5622001" y="4865173"/>
            <a:ext cx="281286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smtClean="0">
                <a:latin typeface="Arial" panose="020B0604020202020204" pitchFamily="34" charset="0"/>
              </a:rPr>
              <a:t>[Adapted from Weaver </a:t>
            </a:r>
            <a:r>
              <a:rPr lang="en-US" altLang="en-US" sz="1350" dirty="0">
                <a:latin typeface="Arial" panose="020B0604020202020204" pitchFamily="34" charset="0"/>
              </a:rPr>
              <a:t>et al. 2018]</a:t>
            </a:r>
          </a:p>
        </p:txBody>
      </p:sp>
      <p:sp>
        <p:nvSpPr>
          <p:cNvPr id="1843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70826D52-A03B-4678-9078-14DAD4318DCA}" type="datetime1">
              <a:rPr lang="en-US" altLang="en-US" sz="675" smtClean="0">
                <a:solidFill>
                  <a:srgbClr val="717171"/>
                </a:solidFill>
                <a:latin typeface="Verdana" panose="020B0604030504040204" pitchFamily="34" charset="0"/>
                <a:ea typeface="MS PGothic" panose="020B0600070205080204" pitchFamily="34" charset="-128"/>
                <a:cs typeface="Arial" panose="020B0604020202020204" pitchFamily="34" charset="0"/>
              </a:rPr>
              <a:t>6/22/2021</a:t>
            </a:fld>
            <a:endParaRPr lang="en-US" altLang="en-US" sz="675">
              <a:solidFill>
                <a:srgbClr val="717171"/>
              </a:solidFill>
              <a:latin typeface="Verdana" panose="020B0604030504040204" pitchFamily="34" charset="0"/>
              <a:ea typeface="MS PGothic" panose="020B0600070205080204" pitchFamily="34" charset="-128"/>
              <a:cs typeface="Arial" panose="020B0604020202020204" pitchFamily="34" charset="0"/>
            </a:endParaRPr>
          </a:p>
        </p:txBody>
      </p:sp>
      <p:sp>
        <p:nvSpPr>
          <p:cNvPr id="3" name="Rectangle 2"/>
          <p:cNvSpPr/>
          <p:nvPr/>
        </p:nvSpPr>
        <p:spPr>
          <a:xfrm>
            <a:off x="830094" y="893564"/>
            <a:ext cx="771727"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Box 1"/>
          <p:cNvSpPr txBox="1"/>
          <p:nvPr/>
        </p:nvSpPr>
        <p:spPr>
          <a:xfrm>
            <a:off x="747435" y="875957"/>
            <a:ext cx="2107660" cy="692497"/>
          </a:xfrm>
          <a:prstGeom prst="rect">
            <a:avLst/>
          </a:prstGeom>
          <a:noFill/>
        </p:spPr>
        <p:txBody>
          <a:bodyPr wrap="square" rtlCol="0">
            <a:spAutoFit/>
          </a:bodyPr>
          <a:lstStyle/>
          <a:p>
            <a:r>
              <a:rPr lang="en-US" sz="1300" b="1" dirty="0" smtClean="0">
                <a:latin typeface="Times New Roman" panose="02020603050405020304" pitchFamily="18" charset="0"/>
                <a:cs typeface="Times New Roman" panose="02020603050405020304" pitchFamily="18" charset="0"/>
              </a:rPr>
              <a:t>GVX file </a:t>
            </a:r>
            <a:r>
              <a:rPr lang="en-US" sz="1300" dirty="0" smtClean="0">
                <a:latin typeface="Times New Roman" panose="02020603050405020304" pitchFamily="18" charset="0"/>
                <a:cs typeface="Times New Roman" panose="02020603050405020304" pitchFamily="18" charset="0"/>
              </a:rPr>
              <a:t>(from RTK survey or baseline processing in other software)</a:t>
            </a:r>
            <a:endParaRPr lang="en-US" sz="1300" dirty="0">
              <a:latin typeface="Times New Roman" panose="02020603050405020304" pitchFamily="18" charset="0"/>
              <a:cs typeface="Times New Roman" panose="02020603050405020304" pitchFamily="18" charset="0"/>
            </a:endParaRPr>
          </a:p>
        </p:txBody>
      </p:sp>
      <p:sp>
        <p:nvSpPr>
          <p:cNvPr id="9" name="Rectangle 8"/>
          <p:cNvSpPr/>
          <p:nvPr/>
        </p:nvSpPr>
        <p:spPr>
          <a:xfrm>
            <a:off x="3538942" y="4646625"/>
            <a:ext cx="1049131"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362595" y="4591050"/>
            <a:ext cx="789167"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7329487" y="4584515"/>
            <a:ext cx="1237339"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rot="3395424">
            <a:off x="4890917" y="3364767"/>
            <a:ext cx="974735"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500-800 km</a:t>
            </a:r>
            <a:endParaRPr lang="en-US" sz="1200" dirty="0"/>
          </a:p>
        </p:txBody>
      </p:sp>
      <p:sp>
        <p:nvSpPr>
          <p:cNvPr id="13" name="Rectangle 12"/>
          <p:cNvSpPr/>
          <p:nvPr/>
        </p:nvSpPr>
        <p:spPr>
          <a:xfrm rot="3462480">
            <a:off x="7841276" y="3447204"/>
            <a:ext cx="665812"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3538942" y="893564"/>
            <a:ext cx="1992854"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6126317" y="4620829"/>
            <a:ext cx="693584"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15"/>
          <p:cNvSpPr txBox="1"/>
          <p:nvPr/>
        </p:nvSpPr>
        <p:spPr>
          <a:xfrm>
            <a:off x="3460158" y="857250"/>
            <a:ext cx="2107660" cy="492443"/>
          </a:xfrm>
          <a:prstGeom prst="rect">
            <a:avLst/>
          </a:prstGeom>
          <a:noFill/>
        </p:spPr>
        <p:txBody>
          <a:bodyPr wrap="square" rtlCol="0">
            <a:spAutoFit/>
          </a:bodyPr>
          <a:lstStyle/>
          <a:p>
            <a:r>
              <a:rPr lang="en-US" sz="1300" b="1" dirty="0" smtClean="0">
                <a:latin typeface="Times New Roman" panose="02020603050405020304" pitchFamily="18" charset="0"/>
                <a:cs typeface="Times New Roman" panose="02020603050405020304" pitchFamily="18" charset="0"/>
              </a:rPr>
              <a:t>OPUS-Projects</a:t>
            </a:r>
            <a:r>
              <a:rPr lang="en-US" sz="1300" dirty="0" smtClean="0">
                <a:latin typeface="Times New Roman" panose="02020603050405020304" pitchFamily="18" charset="0"/>
                <a:cs typeface="Times New Roman" panose="02020603050405020304" pitchFamily="18" charset="0"/>
              </a:rPr>
              <a:t> (from static GNSS session processing)</a:t>
            </a:r>
            <a:endParaRPr lang="en-US" sz="13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250310" y="4442135"/>
            <a:ext cx="1036441"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RTK Base or “From” Mark</a:t>
            </a:r>
            <a:endParaRPr lang="en-US" sz="1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426571" y="4464173"/>
            <a:ext cx="1301322"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RTK Rover or “To” Mark</a:t>
            </a:r>
            <a:endParaRPr lang="en-US" sz="1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055078" y="4618433"/>
            <a:ext cx="1301322"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Vector</a:t>
            </a:r>
            <a:endParaRPr lang="en-US" sz="1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7236970" y="4594950"/>
            <a:ext cx="1524839"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Vector in GVX File</a:t>
            </a:r>
            <a:endParaRPr lang="en-US" sz="1200" dirty="0">
              <a:latin typeface="Times New Roman" panose="02020603050405020304" pitchFamily="18" charset="0"/>
              <a:cs typeface="Times New Roman" panose="02020603050405020304" pitchFamily="18" charset="0"/>
            </a:endParaRPr>
          </a:p>
        </p:txBody>
      </p:sp>
      <p:sp>
        <p:nvSpPr>
          <p:cNvPr id="21" name="Slide Number Placeholder 43"/>
          <p:cNvSpPr>
            <a:spLocks noGrp="1"/>
          </p:cNvSpPr>
          <p:nvPr>
            <p:ph type="sldNum" sz="quarter" idx="4294967295"/>
          </p:nvPr>
        </p:nvSpPr>
        <p:spPr>
          <a:xfrm>
            <a:off x="8695255" y="4789684"/>
            <a:ext cx="2133600" cy="273844"/>
          </a:xfrm>
          <a:prstGeom prst="rect">
            <a:avLst/>
          </a:prstGeom>
        </p:spPr>
        <p:txBody>
          <a:bodyPr/>
          <a:lstStyle/>
          <a:p>
            <a:fld id="{D3D538F9-49A3-B84F-B36B-A7030CDE5D5B}" type="slidenum">
              <a:rPr lang="en-US" smtClean="0">
                <a:solidFill>
                  <a:schemeClr val="bg1">
                    <a:lumMod val="65000"/>
                  </a:schemeClr>
                </a:solidFill>
              </a:rPr>
              <a:t>9</a:t>
            </a:fld>
            <a:endParaRPr lang="en-US" dirty="0">
              <a:solidFill>
                <a:schemeClr val="bg1">
                  <a:lumMod val="65000"/>
                </a:schemeClr>
              </a:solidFill>
            </a:endParaRPr>
          </a:p>
        </p:txBody>
      </p:sp>
      <p:sp>
        <p:nvSpPr>
          <p:cNvPr id="22" name="Slide Number Placeholder 4"/>
          <p:cNvSpPr>
            <a:spLocks noGrp="1"/>
          </p:cNvSpPr>
          <p:nvPr>
            <p:ph type="sldNum" sz="quarter" idx="4294967295"/>
          </p:nvPr>
        </p:nvSpPr>
        <p:spPr>
          <a:xfrm>
            <a:off x="8761809" y="4797858"/>
            <a:ext cx="2133600" cy="273844"/>
          </a:xfrm>
          <a:prstGeom prst="rect">
            <a:avLst/>
          </a:prstGeom>
        </p:spPr>
        <p:txBody>
          <a:bodyPr/>
          <a:lstStyle/>
          <a:p>
            <a:fld id="{D3D538F9-49A3-B84F-B36B-A7030CDE5D5B}" type="slidenum">
              <a:rPr lang="en-US" smtClean="0"/>
              <a:t>9</a:t>
            </a:fld>
            <a:endParaRPr lang="en-US"/>
          </a:p>
        </p:txBody>
      </p:sp>
      <p:sp>
        <p:nvSpPr>
          <p:cNvPr id="23" name="Rectangle 22"/>
          <p:cNvSpPr/>
          <p:nvPr/>
        </p:nvSpPr>
        <p:spPr>
          <a:xfrm rot="3456224">
            <a:off x="7567681" y="3340888"/>
            <a:ext cx="1021607"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500-800 km</a:t>
            </a:r>
            <a:endParaRPr lang="en-US" sz="1200" dirty="0"/>
          </a:p>
        </p:txBody>
      </p:sp>
    </p:spTree>
    <p:extLst>
      <p:ext uri="{BB962C8B-B14F-4D97-AF65-F5344CB8AC3E}">
        <p14:creationId xmlns:p14="http://schemas.microsoft.com/office/powerpoint/2010/main" val="52243368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2171</TotalTime>
  <Words>721</Words>
  <Application>Microsoft Office PowerPoint</Application>
  <PresentationFormat>On-screen Show (16:9)</PresentationFormat>
  <Paragraphs>128</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ＭＳ Ｐゴシック</vt:lpstr>
      <vt:lpstr>Arial</vt:lpstr>
      <vt:lpstr>Calibri</vt:lpstr>
      <vt:lpstr>Gill Sans MT</vt:lpstr>
      <vt:lpstr>Times New Roman</vt:lpstr>
      <vt:lpstr>Verdana</vt:lpstr>
      <vt:lpstr>Office Theme</vt:lpstr>
      <vt:lpstr>OPUS-Projects for RTK/RTN Vectors (OPUS-Projects 5.0)</vt:lpstr>
      <vt:lpstr>Objectives</vt:lpstr>
      <vt:lpstr>Real-Time Kinematic (RTK) Surveying</vt:lpstr>
      <vt:lpstr>Real-Time Networks </vt:lpstr>
      <vt:lpstr>Empirical Evaluation of the Accuracy of RTNs</vt:lpstr>
      <vt:lpstr>GVX Flow Chart</vt:lpstr>
      <vt:lpstr>GNSS Vector EXchange Format (GVX)</vt:lpstr>
      <vt:lpstr>Industry Invited to Provide Feedback</vt:lpstr>
      <vt:lpstr>Design for OPUS-Projects and GVX</vt:lpstr>
      <vt:lpstr>OPUS-Projects 5.0</vt:lpstr>
      <vt:lpstr>Future Work</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Simmons</dc:creator>
  <cp:lastModifiedBy>Daniel Gillins</cp:lastModifiedBy>
  <cp:revision>151</cp:revision>
  <dcterms:created xsi:type="dcterms:W3CDTF">2017-02-03T22:38:58Z</dcterms:created>
  <dcterms:modified xsi:type="dcterms:W3CDTF">2021-06-22T18:03:14Z</dcterms:modified>
</cp:coreProperties>
</file>