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94" r:id="rId2"/>
    <p:sldId id="295" r:id="rId3"/>
    <p:sldId id="296" r:id="rId4"/>
    <p:sldId id="297" r:id="rId5"/>
    <p:sldId id="302" r:id="rId6"/>
    <p:sldId id="259" r:id="rId7"/>
    <p:sldId id="303" r:id="rId8"/>
    <p:sldId id="299" r:id="rId9"/>
    <p:sldId id="300" r:id="rId10"/>
    <p:sldId id="273" r:id="rId11"/>
    <p:sldId id="272" r:id="rId12"/>
    <p:sldId id="278" r:id="rId13"/>
    <p:sldId id="263" r:id="rId14"/>
    <p:sldId id="269" r:id="rId15"/>
    <p:sldId id="274" r:id="rId16"/>
    <p:sldId id="275" r:id="rId17"/>
    <p:sldId id="276"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111" d="100"/>
          <a:sy n="111" d="100"/>
        </p:scale>
        <p:origin x="510" y="11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EA757-64B5-4DEC-B734-61199D29514C}" type="datetimeFigureOut">
              <a:rPr lang="en-US" smtClean="0"/>
              <a:t>8/9/2018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5E47A-0680-4AA2-9068-4BB6DB6165E5}" type="slidenum">
              <a:rPr lang="en-US" smtClean="0"/>
              <a:t>‹#›</a:t>
            </a:fld>
            <a:endParaRPr lang="en-US"/>
          </a:p>
        </p:txBody>
      </p:sp>
    </p:spTree>
    <p:extLst>
      <p:ext uri="{BB962C8B-B14F-4D97-AF65-F5344CB8AC3E}">
        <p14:creationId xmlns:p14="http://schemas.microsoft.com/office/powerpoint/2010/main" val="342903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eodesy.noaa.gov/OPUS/about.jsp#sharing"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ngs.noaa.gov/OPUS/about.jsp#sharing" TargetMode="External"/><Relationship Id="rId4" Type="http://schemas.openxmlformats.org/officeDocument/2006/relationships/hyperlink" Target="https://www.ngs.noaa.gov/web/science_edu/webinar_series/understanding-opus.shtm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NAVD 88 consists of about 800,000 benchmarks</a:t>
            </a:r>
            <a:r>
              <a:rPr lang="en-US" baseline="0" dirty="0" smtClean="0"/>
              <a:t> and ~2.2M km of leveling. Data was collecting over many decades by roving bands of surveyors who walked across the country multiple times over the years, east to west, north to south and back again. It is currently the official vertical datum of the US and is required for federal mapping projects.</a:t>
            </a:r>
          </a:p>
          <a:p>
            <a:r>
              <a:rPr lang="en-US" baseline="0" dirty="0" smtClean="0"/>
              <a:t>GPS data on those leveled marks </a:t>
            </a:r>
            <a:r>
              <a:rPr lang="en-US" dirty="0" smtClean="0"/>
              <a:t>will be used to create GEOID18</a:t>
            </a:r>
            <a:r>
              <a:rPr lang="en-US" baseline="0" dirty="0" smtClean="0"/>
              <a:t> – the model used to derive NAVD88 heights from GPS ellipsoid heights, as well as the transformation tools that will be released with NAPGD2022.</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327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768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753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303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42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71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653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312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519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 We keep the minimum session time at 4 hours for OPUS share </a:t>
            </a:r>
            <a:endParaRPr lang="en-US" b="0" dirty="0" smtClean="0">
              <a:effectLst/>
            </a:endParaRPr>
          </a:p>
          <a:p>
            <a:pPr rtl="0"/>
            <a:r>
              <a:rPr lang="en-US" sz="1200" b="0" i="0" u="none" strike="noStrike" kern="1200" dirty="0" smtClean="0">
                <a:solidFill>
                  <a:schemeClr val="tx1"/>
                </a:solidFill>
                <a:effectLst/>
                <a:latin typeface="+mn-lt"/>
                <a:ea typeface="+mn-ea"/>
                <a:cs typeface="+mn-cs"/>
              </a:rPr>
              <a:t>- Longer sessions = better probability of fixing ambiguities and cancelling some errors in GNSS</a:t>
            </a:r>
            <a:endParaRPr lang="en-US" b="0" dirty="0" smtClean="0">
              <a:effectLst/>
            </a:endParaRPr>
          </a:p>
          <a:p>
            <a:pPr rtl="0" fontAlgn="base"/>
            <a:r>
              <a:rPr lang="en-US" sz="1200" b="0" i="0" u="none" strike="noStrike" kern="1200" dirty="0" smtClean="0">
                <a:solidFill>
                  <a:schemeClr val="tx1"/>
                </a:solidFill>
                <a:effectLst/>
                <a:latin typeface="+mn-lt"/>
                <a:ea typeface="+mn-ea"/>
                <a:cs typeface="+mn-cs"/>
              </a:rPr>
              <a:t>Incorrect antenna height is often the cause of an inaccurate orthometric height </a:t>
            </a:r>
          </a:p>
          <a:p>
            <a:pPr rtl="0" fontAlgn="base"/>
            <a:r>
              <a:rPr lang="en-US" sz="1200" b="0" i="0" u="none" strike="noStrike" kern="1200" dirty="0" smtClean="0">
                <a:solidFill>
                  <a:schemeClr val="tx1"/>
                </a:solidFill>
                <a:effectLst/>
                <a:latin typeface="+mn-lt"/>
                <a:ea typeface="+mn-ea"/>
                <a:cs typeface="+mn-cs"/>
              </a:rPr>
              <a:t>Example description at the top</a:t>
            </a:r>
          </a:p>
          <a:p>
            <a:endParaRPr lang="en-US" dirty="0" smtClean="0"/>
          </a:p>
          <a:p>
            <a:pPr fontAlgn="base">
              <a:buFont typeface="Arial" panose="020B0604020202020204" pitchFamily="34" charset="0"/>
              <a:buNone/>
            </a:pPr>
            <a:r>
              <a:rPr lang="en-US" sz="2400" dirty="0" smtClean="0">
                <a:solidFill>
                  <a:srgbClr val="000000"/>
                </a:solidFill>
                <a:latin typeface="Times New Roman" panose="02020603050405020304" pitchFamily="18" charset="0"/>
              </a:rPr>
              <a:t>OPUS share requirements</a:t>
            </a:r>
          </a:p>
          <a:p>
            <a:pPr fontAlgn="base">
              <a:buFont typeface="Arial" panose="020B0604020202020204" pitchFamily="34" charset="0"/>
              <a:buNone/>
            </a:pPr>
            <a:r>
              <a:rPr lang="en-US" sz="2400" u="sng" dirty="0" smtClean="0">
                <a:solidFill>
                  <a:srgbClr val="000000"/>
                </a:solidFill>
                <a:latin typeface="Times New Roman" panose="02020603050405020304" pitchFamily="18" charset="0"/>
                <a:hlinkClick r:id="rId3"/>
              </a:rPr>
              <a:t>https://geodesy.noaa.gov/OPUS/about.jsp#sharing</a:t>
            </a:r>
            <a:r>
              <a:rPr lang="en-US" sz="2400" dirty="0" smtClean="0">
                <a:solidFill>
                  <a:srgbClr val="000000"/>
                </a:solidFill>
                <a:latin typeface="Times New Roman" panose="02020603050405020304" pitchFamily="18" charset="0"/>
              </a:rPr>
              <a:t> </a:t>
            </a:r>
          </a:p>
          <a:p>
            <a:pPr fontAlgn="base">
              <a:buFont typeface="Arial" panose="020B0604020202020204" pitchFamily="34" charset="0"/>
              <a:buNone/>
            </a:pPr>
            <a:r>
              <a:rPr lang="en-US" dirty="0" smtClean="0"/>
              <a:t/>
            </a:r>
            <a:br>
              <a:rPr lang="en-US" dirty="0" smtClean="0"/>
            </a:br>
            <a:r>
              <a:rPr lang="en-US" sz="2400" dirty="0" smtClean="0">
                <a:solidFill>
                  <a:srgbClr val="000000"/>
                </a:solidFill>
                <a:latin typeface="Times New Roman" panose="02020603050405020304" pitchFamily="18" charset="0"/>
              </a:rPr>
              <a:t>OPUS webinar from Dec 2016</a:t>
            </a:r>
          </a:p>
          <a:p>
            <a:pPr fontAlgn="base">
              <a:buFont typeface="Arial" panose="020B0604020202020204" pitchFamily="34" charset="0"/>
              <a:buNone/>
            </a:pPr>
            <a:r>
              <a:rPr lang="en-US" sz="2400" u="sng" dirty="0" smtClean="0">
                <a:solidFill>
                  <a:srgbClr val="000000"/>
                </a:solidFill>
                <a:latin typeface="Times New Roman" panose="02020603050405020304" pitchFamily="18" charset="0"/>
                <a:hlinkClick r:id="rId4"/>
              </a:rPr>
              <a:t>https://</a:t>
            </a:r>
            <a:r>
              <a:rPr lang="en-US" sz="2400" u="sng" dirty="0" smtClean="0">
                <a:solidFill>
                  <a:srgbClr val="000000"/>
                </a:solidFill>
                <a:latin typeface="Times New Roman" panose="02020603050405020304" pitchFamily="18" charset="0"/>
                <a:hlinkClick r:id="rId5"/>
              </a:rPr>
              <a:t>geodesy</a:t>
            </a:r>
            <a:r>
              <a:rPr lang="en-US" sz="2400" u="sng" dirty="0" smtClean="0">
                <a:solidFill>
                  <a:srgbClr val="000000"/>
                </a:solidFill>
                <a:latin typeface="Times New Roman" panose="02020603050405020304" pitchFamily="18" charset="0"/>
                <a:hlinkClick r:id="rId4"/>
              </a:rPr>
              <a:t>.noaa.gov/web/science_edu/webinar_series/understanding-opus.shtml</a:t>
            </a:r>
            <a:r>
              <a:rPr lang="en-US" sz="1400" dirty="0" smtClean="0">
                <a:solidFill>
                  <a:srgbClr val="000000"/>
                </a:solidFill>
                <a:latin typeface="Times New Roman" panose="02020603050405020304" pitchFamily="18" charset="0"/>
              </a:rPr>
              <a:t> </a:t>
            </a:r>
            <a:endParaRPr lang="en-US" sz="1400" b="0" i="0" u="none" strike="noStrike" dirty="0" smtClean="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710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a:t>
            </a:r>
            <a:r>
              <a:rPr lang="en-US" baseline="0" dirty="0" smtClean="0"/>
              <a:t> solutions with lower RMS are important for creating the hybrid geoid model. The Transformation Tools will need a higher density of data, so we are willing to trade a decrease in accuracy for the ability to get data on many more marks.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90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57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745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40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01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077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133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572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320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26524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898454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88280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34685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865935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02951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8/9/2018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88139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8/9/2018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509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8/9/2018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3803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5396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621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8/9/2018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3353141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ngs.noaa.gov/OPUS/getDatasheet.jsp?PID=HD0371" TargetMode="External"/><Relationship Id="rId5" Type="http://schemas.openxmlformats.org/officeDocument/2006/relationships/image" Target="../media/image2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https://www.ngs.noaa.gov/GPSonBM/webmap/"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https://www.ngs.noaa.gov/PC_PROD/PARTNERS/DSWORLD/DSWorldV401.zi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https://geodesy.noaa.gov/GPSonBM/prioritize.shtml"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www.ngs.noaa.gov/PC_PROD/PARTNERS/"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geodesy.noaa.gov/PC_PROD/PARTNERS/" TargetMode="External"/><Relationship Id="rId5" Type="http://schemas.openxmlformats.org/officeDocument/2006/relationships/hyperlink" Target="NULL" TargetMode="External"/><Relationship Id="rId4" Type="http://schemas.openxmlformats.org/officeDocument/2006/relationships/hyperlink" Target="NUL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geodesy.noaa.gov/ANTCAL/" TargetMode="External"/><Relationship Id="rId5" Type="http://schemas.openxmlformats.org/officeDocument/2006/relationships/image" Target="../media/image40.pn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0.em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1370749" y="845661"/>
            <a:ext cx="9960864" cy="1252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09585" eaLnBrk="1" hangingPunct="1"/>
            <a:r>
              <a:rPr lang="en-US" sz="4800" b="1" dirty="0">
                <a:solidFill>
                  <a:prstClr val="black"/>
                </a:solidFill>
                <a:latin typeface="Arial" panose="020B0604020202020204" pitchFamily="34" charset="0"/>
                <a:cs typeface="Arial" panose="020B0604020202020204" pitchFamily="34" charset="0"/>
              </a:rPr>
              <a:t>GPS on Bench Marks </a:t>
            </a:r>
          </a:p>
          <a:p>
            <a:pPr algn="ctr" defTabSz="609585" eaLnBrk="1" hangingPunct="1"/>
            <a:r>
              <a:rPr lang="en-US" sz="4800" b="1" dirty="0">
                <a:solidFill>
                  <a:prstClr val="black"/>
                </a:solidFill>
                <a:latin typeface="Arial" panose="020B0604020202020204" pitchFamily="34" charset="0"/>
                <a:cs typeface="Arial" panose="020B0604020202020204" pitchFamily="34" charset="0"/>
              </a:rPr>
              <a:t>for Better Tools and Models</a:t>
            </a:r>
          </a:p>
          <a:p>
            <a:pPr algn="ctr" defTabSz="609585" eaLnBrk="1" hangingPunct="1"/>
            <a:r>
              <a:rPr lang="en-US" sz="4800" b="1" dirty="0">
                <a:solidFill>
                  <a:prstClr val="black"/>
                </a:solidFill>
                <a:latin typeface="Arial" panose="020B0604020202020204" pitchFamily="34" charset="0"/>
                <a:cs typeface="Arial" panose="020B0604020202020204" pitchFamily="34" charset="0"/>
              </a:rPr>
              <a:t>August 2018 Update</a:t>
            </a:r>
          </a:p>
        </p:txBody>
      </p:sp>
      <p:sp>
        <p:nvSpPr>
          <p:cNvPr id="3" name="Content Placeholder 2"/>
          <p:cNvSpPr txBox="1">
            <a:spLocks/>
          </p:cNvSpPr>
          <p:nvPr/>
        </p:nvSpPr>
        <p:spPr bwMode="auto">
          <a:xfrm>
            <a:off x="2934881" y="3275733"/>
            <a:ext cx="6832600" cy="291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09585" eaLnBrk="1" hangingPunct="1">
              <a:spcBef>
                <a:spcPct val="20000"/>
              </a:spcBef>
            </a:pPr>
            <a:r>
              <a:rPr lang="en-US" sz="2667" dirty="0">
                <a:solidFill>
                  <a:prstClr val="black"/>
                </a:solidFill>
                <a:latin typeface="Arial" panose="020B0604020202020204" pitchFamily="34" charset="0"/>
                <a:cs typeface="Arial" panose="020B0604020202020204" pitchFamily="34" charset="0"/>
              </a:rPr>
              <a:t>National Geodetic Survey Webinar Series </a:t>
            </a:r>
          </a:p>
          <a:p>
            <a:pPr defTabSz="609585" eaLnBrk="1" hangingPunct="1">
              <a:spcBef>
                <a:spcPct val="20000"/>
              </a:spcBef>
            </a:pPr>
            <a:endParaRPr lang="en-US" sz="2667" dirty="0">
              <a:solidFill>
                <a:prstClr val="black"/>
              </a:solidFill>
              <a:latin typeface="Arial" panose="020B0604020202020204" pitchFamily="34" charset="0"/>
              <a:cs typeface="Arial" panose="020B0604020202020204" pitchFamily="34" charset="0"/>
            </a:endParaRPr>
          </a:p>
          <a:p>
            <a:pPr defTabSz="609585" eaLnBrk="1" hangingPunct="1">
              <a:spcBef>
                <a:spcPct val="20000"/>
              </a:spcBef>
            </a:pPr>
            <a:r>
              <a:rPr lang="en-US" sz="2667" dirty="0">
                <a:solidFill>
                  <a:prstClr val="black"/>
                </a:solidFill>
                <a:latin typeface="Arial" panose="020B0604020202020204" pitchFamily="34" charset="0"/>
                <a:cs typeface="Arial" panose="020B0604020202020204" pitchFamily="34" charset="0"/>
              </a:rPr>
              <a:t>August 9</a:t>
            </a:r>
            <a:r>
              <a:rPr lang="en-US" sz="2667" baseline="30000" dirty="0">
                <a:solidFill>
                  <a:prstClr val="black"/>
                </a:solidFill>
                <a:latin typeface="Arial" panose="020B0604020202020204" pitchFamily="34" charset="0"/>
                <a:cs typeface="Arial" panose="020B0604020202020204" pitchFamily="34" charset="0"/>
              </a:rPr>
              <a:t>th</a:t>
            </a:r>
            <a:r>
              <a:rPr lang="en-US" sz="2667" dirty="0">
                <a:solidFill>
                  <a:prstClr val="black"/>
                </a:solidFill>
                <a:latin typeface="Arial" panose="020B0604020202020204" pitchFamily="34" charset="0"/>
                <a:cs typeface="Arial" panose="020B0604020202020204" pitchFamily="34" charset="0"/>
              </a:rPr>
              <a:t>, 2018   2:00 – 3:00 pm</a:t>
            </a:r>
          </a:p>
          <a:p>
            <a:pPr defTabSz="609585" eaLnBrk="1" hangingPunct="1">
              <a:spcBef>
                <a:spcPct val="20000"/>
              </a:spcBef>
            </a:pPr>
            <a:endParaRPr lang="en-US" sz="2667" dirty="0">
              <a:solidFill>
                <a:prstClr val="black"/>
              </a:solidFill>
              <a:latin typeface="Arial" panose="020B0604020202020204" pitchFamily="34" charset="0"/>
              <a:cs typeface="Arial" panose="020B0604020202020204" pitchFamily="34" charset="0"/>
            </a:endParaRPr>
          </a:p>
          <a:p>
            <a:pPr defTabSz="609585" eaLnBrk="1" hangingPunct="1">
              <a:spcBef>
                <a:spcPct val="20000"/>
              </a:spcBef>
            </a:pPr>
            <a:r>
              <a:rPr lang="en-US" sz="2667" dirty="0">
                <a:solidFill>
                  <a:prstClr val="black"/>
                </a:solidFill>
                <a:latin typeface="Arial" panose="020B0604020202020204" pitchFamily="34" charset="0"/>
                <a:cs typeface="Arial" panose="020B0604020202020204" pitchFamily="34" charset="0"/>
              </a:rPr>
              <a:t>Galen Scott – NGS Project Lead</a:t>
            </a:r>
          </a:p>
          <a:p>
            <a:pPr defTabSz="609585" eaLnBrk="1" hangingPunct="1">
              <a:spcBef>
                <a:spcPct val="20000"/>
              </a:spcBef>
            </a:pPr>
            <a:r>
              <a:rPr lang="en-US" sz="2667" dirty="0">
                <a:solidFill>
                  <a:prstClr val="black"/>
                </a:solidFill>
                <a:latin typeface="Arial" panose="020B0604020202020204" pitchFamily="34" charset="0"/>
                <a:cs typeface="Arial" panose="020B0604020202020204" pitchFamily="34" charset="0"/>
              </a:rPr>
              <a:t>Kevin Ahlgren – NGS Geoid Team</a:t>
            </a:r>
          </a:p>
        </p:txBody>
      </p:sp>
    </p:spTree>
    <p:extLst>
      <p:ext uri="{BB962C8B-B14F-4D97-AF65-F5344CB8AC3E}">
        <p14:creationId xmlns:p14="http://schemas.microsoft.com/office/powerpoint/2010/main" val="341479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792" t="5051" r="4104" b="5051"/>
          <a:stretch/>
        </p:blipFill>
        <p:spPr>
          <a:xfrm>
            <a:off x="3760653" y="498764"/>
            <a:ext cx="8431347" cy="6359236"/>
          </a:xfrm>
          <a:prstGeom prst="rect">
            <a:avLst/>
          </a:prstGeom>
        </p:spPr>
      </p:pic>
      <p:sp>
        <p:nvSpPr>
          <p:cNvPr id="8" name="Title 1"/>
          <p:cNvSpPr txBox="1">
            <a:spLocks/>
          </p:cNvSpPr>
          <p:nvPr/>
        </p:nvSpPr>
        <p:spPr>
          <a:xfrm>
            <a:off x="95050" y="817736"/>
            <a:ext cx="3665602"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267" dirty="0" smtClean="0">
                <a:solidFill>
                  <a:prstClr val="black"/>
                </a:solidFill>
                <a:latin typeface="Helvetica" panose="020B0604020202020204" pitchFamily="34" charset="0"/>
                <a:cs typeface="Helvetica" panose="020B0604020202020204" pitchFamily="34" charset="0"/>
              </a:rPr>
              <a:t>Prototype</a:t>
            </a:r>
          </a:p>
          <a:p>
            <a:pPr algn="l" defTabSz="609585"/>
            <a:r>
              <a:rPr lang="en-US" sz="4267" dirty="0" smtClean="0">
                <a:solidFill>
                  <a:prstClr val="black"/>
                </a:solidFill>
                <a:latin typeface="Helvetica" panose="020B0604020202020204" pitchFamily="34" charset="0"/>
                <a:cs typeface="Helvetica" panose="020B0604020202020204" pitchFamily="34" charset="0"/>
              </a:rPr>
              <a:t>Hybrid Geoid</a:t>
            </a:r>
          </a:p>
          <a:p>
            <a:pPr algn="l" defTabSz="609585"/>
            <a:r>
              <a:rPr lang="en-US" sz="4267" dirty="0" smtClean="0">
                <a:solidFill>
                  <a:prstClr val="black"/>
                </a:solidFill>
                <a:latin typeface="Helvetica" panose="020B0604020202020204" pitchFamily="34" charset="0"/>
                <a:cs typeface="Helvetica" panose="020B0604020202020204" pitchFamily="34" charset="0"/>
              </a:rPr>
              <a:t>(v5.1)</a:t>
            </a:r>
            <a:r>
              <a:rPr lang="en-US" sz="2667" dirty="0" smtClean="0">
                <a:solidFill>
                  <a:prstClr val="black"/>
                </a:solidFill>
                <a:latin typeface="Helvetica" panose="020B0604020202020204" pitchFamily="34" charset="0"/>
                <a:cs typeface="Helvetica" panose="020B0604020202020204" pitchFamily="34" charset="0"/>
              </a:rPr>
              <a:t> </a:t>
            </a:r>
            <a:endParaRPr lang="en-US" sz="2667" dirty="0">
              <a:solidFill>
                <a:prstClr val="black"/>
              </a:solidFill>
              <a:latin typeface="Helvetica" panose="020B0604020202020204" pitchFamily="34" charset="0"/>
              <a:cs typeface="Helvetica" panose="020B0604020202020204" pitchFamily="34" charset="0"/>
            </a:endParaRPr>
          </a:p>
        </p:txBody>
      </p:sp>
      <p:sp>
        <p:nvSpPr>
          <p:cNvPr id="4" name="TextBox 3"/>
          <p:cNvSpPr txBox="1"/>
          <p:nvPr/>
        </p:nvSpPr>
        <p:spPr>
          <a:xfrm>
            <a:off x="95047" y="2483413"/>
            <a:ext cx="3798079" cy="2718180"/>
          </a:xfrm>
          <a:prstGeom prst="rect">
            <a:avLst/>
          </a:prstGeom>
          <a:noFill/>
        </p:spPr>
        <p:txBody>
          <a:bodyPr wrap="square" rtlCol="0">
            <a:spAutoFit/>
          </a:bodyPr>
          <a:lstStyle/>
          <a:p>
            <a:pPr marL="380990" indent="-380990" defTabSz="609585">
              <a:buFont typeface="Arial" panose="020B0604020202020204" pitchFamily="34" charset="0"/>
              <a:buChar char="•"/>
            </a:pPr>
            <a:r>
              <a:rPr lang="en-US" sz="2133" dirty="0">
                <a:solidFill>
                  <a:prstClr val="black"/>
                </a:solidFill>
                <a:latin typeface="Helvetica" panose="020B0604020202020204" pitchFamily="34" charset="0"/>
                <a:cs typeface="Helvetica" panose="020B0604020202020204" pitchFamily="34" charset="0"/>
              </a:rPr>
              <a:t>Similar construction as </a:t>
            </a:r>
            <a:r>
              <a:rPr lang="en-US" sz="2133" dirty="0" smtClean="0">
                <a:solidFill>
                  <a:prstClr val="black"/>
                </a:solidFill>
                <a:latin typeface="Helvetica" panose="020B0604020202020204" pitchFamily="34" charset="0"/>
                <a:cs typeface="Helvetica" panose="020B0604020202020204" pitchFamily="34" charset="0"/>
              </a:rPr>
              <a:t>GEOID12B</a:t>
            </a:r>
          </a:p>
          <a:p>
            <a:pPr marL="380990" indent="-380990" defTabSz="609585">
              <a:buFont typeface="Arial" panose="020B0604020202020204" pitchFamily="34" charset="0"/>
              <a:buChar char="•"/>
            </a:pPr>
            <a:endParaRPr lang="en-US" sz="2133" dirty="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a:solidFill>
                  <a:prstClr val="black"/>
                </a:solidFill>
                <a:latin typeface="Helvetica" panose="020B0604020202020204" pitchFamily="34" charset="0"/>
                <a:cs typeface="Helvetica" panose="020B0604020202020204" pitchFamily="34" charset="0"/>
              </a:rPr>
              <a:t>Gravimetric Geoid Model: xGEOID17B (</a:t>
            </a:r>
            <a:r>
              <a:rPr lang="en-US" sz="2133" b="1" dirty="0">
                <a:solidFill>
                  <a:prstClr val="black"/>
                </a:solidFill>
                <a:latin typeface="Helvetica" panose="020B0604020202020204" pitchFamily="34" charset="0"/>
                <a:cs typeface="Helvetica" panose="020B0604020202020204" pitchFamily="34" charset="0"/>
              </a:rPr>
              <a:t>Interpolate</a:t>
            </a:r>
            <a:r>
              <a:rPr lang="en-US" sz="2133" dirty="0">
                <a:solidFill>
                  <a:prstClr val="black"/>
                </a:solidFill>
                <a:latin typeface="Helvetica" panose="020B0604020202020204" pitchFamily="34" charset="0"/>
                <a:cs typeface="Helvetica" panose="020B0604020202020204" pitchFamily="34" charset="0"/>
              </a:rPr>
              <a:t>)</a:t>
            </a:r>
          </a:p>
          <a:p>
            <a:pPr marL="380990" indent="-380990" defTabSz="609585">
              <a:buFont typeface="Arial" panose="020B0604020202020204" pitchFamily="34" charset="0"/>
              <a:buChar char="•"/>
            </a:pPr>
            <a:endParaRPr lang="en-US" sz="2133"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GPS </a:t>
            </a:r>
            <a:r>
              <a:rPr lang="en-US" sz="2133" dirty="0">
                <a:solidFill>
                  <a:prstClr val="black"/>
                </a:solidFill>
                <a:latin typeface="Helvetica" panose="020B0604020202020204" pitchFamily="34" charset="0"/>
                <a:cs typeface="Helvetica" panose="020B0604020202020204" pitchFamily="34" charset="0"/>
              </a:rPr>
              <a:t>on Bench Marks (</a:t>
            </a:r>
            <a:r>
              <a:rPr lang="en-US" sz="2133" b="1" dirty="0">
                <a:solidFill>
                  <a:prstClr val="black"/>
                </a:solidFill>
                <a:latin typeface="Helvetica" panose="020B0604020202020204" pitchFamily="34" charset="0"/>
                <a:cs typeface="Helvetica" panose="020B0604020202020204" pitchFamily="34" charset="0"/>
              </a:rPr>
              <a:t>Constrain</a:t>
            </a:r>
            <a:r>
              <a:rPr lang="en-US" sz="2133" dirty="0">
                <a:solidFill>
                  <a:prstClr val="black"/>
                </a:solidFill>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2454358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104" t="5051" r="4104" b="5252"/>
          <a:stretch/>
        </p:blipFill>
        <p:spPr>
          <a:xfrm>
            <a:off x="3770309" y="498764"/>
            <a:ext cx="8421691" cy="6359236"/>
          </a:xfrm>
          <a:prstGeom prst="rect">
            <a:avLst/>
          </a:prstGeom>
        </p:spPr>
      </p:pic>
      <p:sp>
        <p:nvSpPr>
          <p:cNvPr id="8" name="Title 1"/>
          <p:cNvSpPr txBox="1">
            <a:spLocks/>
          </p:cNvSpPr>
          <p:nvPr/>
        </p:nvSpPr>
        <p:spPr>
          <a:xfrm>
            <a:off x="95050" y="817736"/>
            <a:ext cx="3665602"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267" dirty="0" smtClean="0">
                <a:solidFill>
                  <a:prstClr val="black"/>
                </a:solidFill>
                <a:latin typeface="Helvetica" panose="020B0604020202020204" pitchFamily="34" charset="0"/>
                <a:cs typeface="Helvetica" panose="020B0604020202020204" pitchFamily="34" charset="0"/>
              </a:rPr>
              <a:t>Prototype</a:t>
            </a:r>
          </a:p>
          <a:p>
            <a:pPr algn="l" defTabSz="609585"/>
            <a:r>
              <a:rPr lang="en-US" sz="4267" dirty="0" smtClean="0">
                <a:solidFill>
                  <a:prstClr val="black"/>
                </a:solidFill>
                <a:latin typeface="Helvetica" panose="020B0604020202020204" pitchFamily="34" charset="0"/>
                <a:cs typeface="Helvetica" panose="020B0604020202020204" pitchFamily="34" charset="0"/>
              </a:rPr>
              <a:t>Hybrid Geoid</a:t>
            </a:r>
          </a:p>
          <a:p>
            <a:pPr algn="l" defTabSz="609585"/>
            <a:r>
              <a:rPr lang="en-US" sz="4267" dirty="0" smtClean="0">
                <a:solidFill>
                  <a:prstClr val="black"/>
                </a:solidFill>
                <a:latin typeface="Helvetica" panose="020B0604020202020204" pitchFamily="34" charset="0"/>
                <a:cs typeface="Helvetica" panose="020B0604020202020204" pitchFamily="34" charset="0"/>
              </a:rPr>
              <a:t>(v5.1)</a:t>
            </a:r>
            <a:r>
              <a:rPr lang="en-US" sz="2667" dirty="0" smtClean="0">
                <a:solidFill>
                  <a:prstClr val="black"/>
                </a:solidFill>
                <a:latin typeface="Helvetica" panose="020B0604020202020204" pitchFamily="34" charset="0"/>
                <a:cs typeface="Helvetica" panose="020B0604020202020204" pitchFamily="34" charset="0"/>
              </a:rPr>
              <a:t> </a:t>
            </a:r>
            <a:endParaRPr lang="en-US" sz="2667" dirty="0">
              <a:solidFill>
                <a:prstClr val="black"/>
              </a:solidFill>
              <a:latin typeface="Helvetica" panose="020B0604020202020204" pitchFamily="34" charset="0"/>
              <a:cs typeface="Helvetica" panose="020B0604020202020204" pitchFamily="34" charset="0"/>
            </a:endParaRPr>
          </a:p>
        </p:txBody>
      </p:sp>
      <p:sp>
        <p:nvSpPr>
          <p:cNvPr id="4" name="TextBox 3"/>
          <p:cNvSpPr txBox="1"/>
          <p:nvPr/>
        </p:nvSpPr>
        <p:spPr>
          <a:xfrm>
            <a:off x="95047" y="2483413"/>
            <a:ext cx="3798079" cy="3046411"/>
          </a:xfrm>
          <a:prstGeom prst="rect">
            <a:avLst/>
          </a:prstGeom>
          <a:noFill/>
        </p:spPr>
        <p:txBody>
          <a:bodyPr wrap="square" rtlCol="0">
            <a:spAutoFit/>
          </a:bodyPr>
          <a:lstStyle/>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New marks since GPS on Bench marks Priority List (n = 3430)</a:t>
            </a:r>
          </a:p>
          <a:p>
            <a:pPr marL="380990" indent="-380990" defTabSz="609585">
              <a:buFont typeface="Arial" panose="020B0604020202020204" pitchFamily="34" charset="0"/>
              <a:buChar char="•"/>
            </a:pPr>
            <a:endParaRPr lang="en-US" sz="2133"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NGS Integrated Database – GPS Projects or Leveling Projects</a:t>
            </a:r>
          </a:p>
          <a:p>
            <a:pPr marL="380990" indent="-380990" defTabSz="609585">
              <a:buFont typeface="Arial" panose="020B0604020202020204" pitchFamily="34" charset="0"/>
              <a:buChar char="•"/>
            </a:pPr>
            <a:endParaRPr lang="en-US" sz="2133"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OPUS Share</a:t>
            </a:r>
            <a:endParaRPr lang="en-US" sz="2133" dirty="0">
              <a:solidFill>
                <a:prstClr val="black"/>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76844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95050" y="817736"/>
            <a:ext cx="6000950"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267" dirty="0" smtClean="0">
                <a:solidFill>
                  <a:prstClr val="black"/>
                </a:solidFill>
                <a:latin typeface="Helvetica" panose="020B0604020202020204" pitchFamily="34" charset="0"/>
                <a:cs typeface="Helvetica" panose="020B0604020202020204" pitchFamily="34" charset="0"/>
              </a:rPr>
              <a:t>Prototype Hybrid Geoid</a:t>
            </a:r>
          </a:p>
          <a:p>
            <a:pPr algn="l" defTabSz="609585"/>
            <a:r>
              <a:rPr lang="en-US" sz="4267" dirty="0" smtClean="0">
                <a:solidFill>
                  <a:prstClr val="black"/>
                </a:solidFill>
                <a:latin typeface="Helvetica" panose="020B0604020202020204" pitchFamily="34" charset="0"/>
                <a:cs typeface="Helvetica" panose="020B0604020202020204" pitchFamily="34" charset="0"/>
              </a:rPr>
              <a:t>(v5.1) Statistics</a:t>
            </a:r>
            <a:r>
              <a:rPr lang="en-US" sz="2667" dirty="0" smtClean="0">
                <a:solidFill>
                  <a:prstClr val="black"/>
                </a:solidFill>
                <a:latin typeface="Helvetica" panose="020B0604020202020204" pitchFamily="34" charset="0"/>
                <a:cs typeface="Helvetica" panose="020B0604020202020204" pitchFamily="34" charset="0"/>
              </a:rPr>
              <a:t> </a:t>
            </a:r>
            <a:endParaRPr lang="en-US" sz="2667" dirty="0">
              <a:solidFill>
                <a:prstClr val="black"/>
              </a:solidFill>
              <a:latin typeface="Helvetica" panose="020B0604020202020204" pitchFamily="34" charset="0"/>
              <a:cs typeface="Helvetica" panose="020B0604020202020204" pitchFamily="34"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994" t="5051" r="3903" b="5051"/>
          <a:stretch/>
        </p:blipFill>
        <p:spPr>
          <a:xfrm>
            <a:off x="6525492" y="498763"/>
            <a:ext cx="5666508" cy="4273891"/>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81426210"/>
              </p:ext>
            </p:extLst>
          </p:nvPr>
        </p:nvGraphicFramePr>
        <p:xfrm>
          <a:off x="95050" y="3467100"/>
          <a:ext cx="9589281" cy="3167256"/>
        </p:xfrm>
        <a:graphic>
          <a:graphicData uri="http://schemas.openxmlformats.org/drawingml/2006/table">
            <a:tbl>
              <a:tblPr firstRow="1" bandRow="1">
                <a:tableStyleId>{5940675A-B579-460E-94D1-54222C63F5DA}</a:tableStyleId>
              </a:tblPr>
              <a:tblGrid>
                <a:gridCol w="1000434">
                  <a:extLst>
                    <a:ext uri="{9D8B030D-6E8A-4147-A177-3AD203B41FA5}">
                      <a16:colId xmlns:a16="http://schemas.microsoft.com/office/drawing/2014/main" val="2602793894"/>
                    </a:ext>
                  </a:extLst>
                </a:gridCol>
                <a:gridCol w="1224899">
                  <a:extLst>
                    <a:ext uri="{9D8B030D-6E8A-4147-A177-3AD203B41FA5}">
                      <a16:colId xmlns:a16="http://schemas.microsoft.com/office/drawing/2014/main" val="186523381"/>
                    </a:ext>
                  </a:extLst>
                </a:gridCol>
                <a:gridCol w="1649558">
                  <a:extLst>
                    <a:ext uri="{9D8B030D-6E8A-4147-A177-3AD203B41FA5}">
                      <a16:colId xmlns:a16="http://schemas.microsoft.com/office/drawing/2014/main" val="4064787144"/>
                    </a:ext>
                  </a:extLst>
                </a:gridCol>
                <a:gridCol w="1142878">
                  <a:extLst>
                    <a:ext uri="{9D8B030D-6E8A-4147-A177-3AD203B41FA5}">
                      <a16:colId xmlns:a16="http://schemas.microsoft.com/office/drawing/2014/main" val="3255283498"/>
                    </a:ext>
                  </a:extLst>
                </a:gridCol>
                <a:gridCol w="1142878">
                  <a:extLst>
                    <a:ext uri="{9D8B030D-6E8A-4147-A177-3AD203B41FA5}">
                      <a16:colId xmlns:a16="http://schemas.microsoft.com/office/drawing/2014/main" val="1372525608"/>
                    </a:ext>
                  </a:extLst>
                </a:gridCol>
                <a:gridCol w="1142878">
                  <a:extLst>
                    <a:ext uri="{9D8B030D-6E8A-4147-A177-3AD203B41FA5}">
                      <a16:colId xmlns:a16="http://schemas.microsoft.com/office/drawing/2014/main" val="3491483747"/>
                    </a:ext>
                  </a:extLst>
                </a:gridCol>
                <a:gridCol w="1142878">
                  <a:extLst>
                    <a:ext uri="{9D8B030D-6E8A-4147-A177-3AD203B41FA5}">
                      <a16:colId xmlns:a16="http://schemas.microsoft.com/office/drawing/2014/main" val="2170062517"/>
                    </a:ext>
                  </a:extLst>
                </a:gridCol>
                <a:gridCol w="1142878">
                  <a:extLst>
                    <a:ext uri="{9D8B030D-6E8A-4147-A177-3AD203B41FA5}">
                      <a16:colId xmlns:a16="http://schemas.microsoft.com/office/drawing/2014/main" val="203845313"/>
                    </a:ext>
                  </a:extLst>
                </a:gridCol>
              </a:tblGrid>
              <a:tr h="404182">
                <a:tc>
                  <a:txBody>
                    <a:bodyPr/>
                    <a:lstStyle/>
                    <a:p>
                      <a:pPr algn="l"/>
                      <a:r>
                        <a:rPr lang="en-US" sz="1400" dirty="0" smtClean="0">
                          <a:latin typeface="Helvetica" panose="020B0604020202020204" pitchFamily="34" charset="0"/>
                          <a:cs typeface="Helvetica" panose="020B0604020202020204" pitchFamily="34" charset="0"/>
                        </a:rPr>
                        <a:t>GPS on BM</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Available</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Flagged as bad fit</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Used in Model</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Number</a:t>
                      </a:r>
                      <a:r>
                        <a:rPr lang="en-US" sz="1400" baseline="0" dirty="0" smtClean="0">
                          <a:latin typeface="Helvetica" panose="020B0604020202020204" pitchFamily="34" charset="0"/>
                          <a:cs typeface="Helvetica" panose="020B0604020202020204" pitchFamily="34" charset="0"/>
                        </a:rPr>
                        <a:t> since GEOID12B</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Used</a:t>
                      </a:r>
                      <a:r>
                        <a:rPr lang="en-US" sz="1400" baseline="0" dirty="0" smtClean="0">
                          <a:latin typeface="Helvetica" panose="020B0604020202020204" pitchFamily="34" charset="0"/>
                          <a:cs typeface="Helvetica" panose="020B0604020202020204" pitchFamily="34" charset="0"/>
                        </a:rPr>
                        <a:t> since GEOID12B</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Number</a:t>
                      </a:r>
                      <a:r>
                        <a:rPr lang="en-US" sz="1400" baseline="0" dirty="0" smtClean="0">
                          <a:latin typeface="Helvetica" panose="020B0604020202020204" pitchFamily="34" charset="0"/>
                          <a:cs typeface="Helvetica" panose="020B0604020202020204" pitchFamily="34" charset="0"/>
                        </a:rPr>
                        <a:t> since GPS on BM 2018</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Used</a:t>
                      </a:r>
                      <a:r>
                        <a:rPr lang="en-US" sz="1400" baseline="0" dirty="0" smtClean="0">
                          <a:latin typeface="Helvetica" panose="020B0604020202020204" pitchFamily="34" charset="0"/>
                          <a:cs typeface="Helvetica" panose="020B0604020202020204" pitchFamily="34" charset="0"/>
                        </a:rPr>
                        <a:t> from 2018 Points</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3054196317"/>
                  </a:ext>
                </a:extLst>
              </a:tr>
              <a:tr h="583756">
                <a:tc>
                  <a:txBody>
                    <a:bodyPr/>
                    <a:lstStyle/>
                    <a:p>
                      <a:pPr algn="l"/>
                      <a:r>
                        <a:rPr lang="en-US" sz="1400" baseline="0" dirty="0" smtClean="0">
                          <a:latin typeface="Helvetica" panose="020B0604020202020204" pitchFamily="34" charset="0"/>
                          <a:cs typeface="Helvetica" panose="020B0604020202020204" pitchFamily="34" charset="0"/>
                        </a:rPr>
                        <a:t>NGS IDB:</a:t>
                      </a: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30,425</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1,393(4.6%)</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29,032</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6160</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5894</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1190</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1190</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3075954922"/>
                  </a:ext>
                </a:extLst>
              </a:tr>
              <a:tr h="583756">
                <a:tc>
                  <a:txBody>
                    <a:bodyPr/>
                    <a:lstStyle/>
                    <a:p>
                      <a:pPr algn="l"/>
                      <a:r>
                        <a:rPr lang="en-US" sz="1400" dirty="0" smtClean="0">
                          <a:latin typeface="Helvetica" panose="020B0604020202020204" pitchFamily="34" charset="0"/>
                          <a:cs typeface="Helvetica" panose="020B0604020202020204" pitchFamily="34" charset="0"/>
                        </a:rPr>
                        <a:t>OPUS</a:t>
                      </a:r>
                      <a:r>
                        <a:rPr lang="en-US" sz="1400" baseline="0" dirty="0" smtClean="0">
                          <a:latin typeface="Helvetica" panose="020B0604020202020204" pitchFamily="34" charset="0"/>
                          <a:cs typeface="Helvetica" panose="020B0604020202020204" pitchFamily="34" charset="0"/>
                        </a:rPr>
                        <a:t> </a:t>
                      </a:r>
                      <a:r>
                        <a:rPr lang="en-US" sz="1400" dirty="0" smtClean="0">
                          <a:latin typeface="Helvetica" panose="020B0604020202020204" pitchFamily="34" charset="0"/>
                          <a:cs typeface="Helvetica" panose="020B0604020202020204" pitchFamily="34" charset="0"/>
                        </a:rPr>
                        <a:t>Share</a:t>
                      </a:r>
                      <a:r>
                        <a:rPr lang="en-US" sz="1400" baseline="0" dirty="0" smtClean="0">
                          <a:latin typeface="Helvetica" panose="020B0604020202020204" pitchFamily="34" charset="0"/>
                          <a:cs typeface="Helvetica" panose="020B0604020202020204" pitchFamily="34" charset="0"/>
                        </a:rPr>
                        <a:t>: </a:t>
                      </a:r>
                      <a:r>
                        <a:rPr lang="en-US" sz="1400" baseline="0" dirty="0" smtClean="0">
                          <a:latin typeface="Helvetica" panose="020B0604020202020204" pitchFamily="34" charset="0"/>
                          <a:cs typeface="Helvetica" panose="020B0604020202020204" pitchFamily="34" charset="0"/>
                        </a:rPr>
                        <a:t>2+ Obs.</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2,219</a:t>
                      </a: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103(4.6%)</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2,116</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2008</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1967</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1695</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1693</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2946404562"/>
                  </a:ext>
                </a:extLst>
              </a:tr>
              <a:tr h="583756">
                <a:tc>
                  <a:txBody>
                    <a:bodyPr/>
                    <a:lstStyle/>
                    <a:p>
                      <a:pPr algn="l"/>
                      <a:r>
                        <a:rPr lang="en-US" sz="1400" smtClean="0">
                          <a:latin typeface="Helvetica" panose="020B0604020202020204" pitchFamily="34" charset="0"/>
                          <a:cs typeface="Helvetica" panose="020B0604020202020204" pitchFamily="34" charset="0"/>
                        </a:rPr>
                        <a:t>OPUS</a:t>
                      </a:r>
                      <a:r>
                        <a:rPr lang="en-US" sz="1400" baseline="0" smtClean="0">
                          <a:latin typeface="Helvetica" panose="020B0604020202020204" pitchFamily="34" charset="0"/>
                          <a:cs typeface="Helvetica" panose="020B0604020202020204" pitchFamily="34" charset="0"/>
                        </a:rPr>
                        <a:t> </a:t>
                      </a:r>
                      <a:r>
                        <a:rPr lang="en-US" sz="1400" baseline="0" smtClean="0">
                          <a:latin typeface="Helvetica" panose="020B0604020202020204" pitchFamily="34" charset="0"/>
                          <a:cs typeface="Helvetica" panose="020B0604020202020204" pitchFamily="34" charset="0"/>
                        </a:rPr>
                        <a:t>Share: </a:t>
                      </a:r>
                      <a:r>
                        <a:rPr lang="en-US" sz="1400" baseline="0" dirty="0" smtClean="0">
                          <a:latin typeface="Helvetica" panose="020B0604020202020204" pitchFamily="34" charset="0"/>
                          <a:cs typeface="Helvetica" panose="020B0604020202020204" pitchFamily="34" charset="0"/>
                        </a:rPr>
                        <a:t>1 Obs.</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2,560</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0</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2,286</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0</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545</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dirty="0" smtClean="0">
                          <a:latin typeface="Helvetica" panose="020B0604020202020204" pitchFamily="34" charset="0"/>
                          <a:cs typeface="Helvetica" panose="020B0604020202020204" pitchFamily="34" charset="0"/>
                        </a:rPr>
                        <a:t>0</a:t>
                      </a:r>
                      <a:endParaRPr lang="en-US" sz="14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1805933636"/>
                  </a:ext>
                </a:extLst>
              </a:tr>
              <a:tr h="0">
                <a:tc>
                  <a:txBody>
                    <a:bodyPr/>
                    <a:lstStyle/>
                    <a:p>
                      <a:pPr algn="l"/>
                      <a:endParaRPr lang="en-US" sz="3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endParaRPr lang="en-US" sz="3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endParaRPr lang="en-US" sz="3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endParaRPr lang="en-US" sz="3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endParaRPr lang="en-US" sz="3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endParaRPr lang="en-US" sz="3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endParaRPr lang="en-US" sz="3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endParaRPr lang="en-US" sz="300"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3348746712"/>
                  </a:ext>
                </a:extLst>
              </a:tr>
              <a:tr h="242509">
                <a:tc>
                  <a:txBody>
                    <a:bodyPr/>
                    <a:lstStyle/>
                    <a:p>
                      <a:pPr algn="l"/>
                      <a:r>
                        <a:rPr lang="en-US" sz="1400" b="1" dirty="0" smtClean="0">
                          <a:latin typeface="Helvetica" panose="020B0604020202020204" pitchFamily="34" charset="0"/>
                          <a:cs typeface="Helvetica" panose="020B0604020202020204" pitchFamily="34" charset="0"/>
                        </a:rPr>
                        <a:t>Total:</a:t>
                      </a:r>
                      <a:endParaRPr lang="en-US" sz="14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b="1" dirty="0" smtClean="0">
                          <a:latin typeface="Helvetica" panose="020B0604020202020204" pitchFamily="34" charset="0"/>
                          <a:cs typeface="Helvetica" panose="020B0604020202020204" pitchFamily="34" charset="0"/>
                        </a:rPr>
                        <a:t>35,204</a:t>
                      </a:r>
                      <a:endParaRPr lang="en-US" sz="14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b="1" dirty="0" smtClean="0">
                          <a:latin typeface="Helvetica" panose="020B0604020202020204" pitchFamily="34" charset="0"/>
                          <a:cs typeface="Helvetica" panose="020B0604020202020204" pitchFamily="34" charset="0"/>
                        </a:rPr>
                        <a:t>1496</a:t>
                      </a:r>
                      <a:endParaRPr lang="en-US" sz="14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b="1" dirty="0" smtClean="0">
                          <a:latin typeface="Helvetica" panose="020B0604020202020204" pitchFamily="34" charset="0"/>
                          <a:cs typeface="Helvetica" panose="020B0604020202020204" pitchFamily="34" charset="0"/>
                        </a:rPr>
                        <a:t>31,148</a:t>
                      </a:r>
                      <a:endParaRPr lang="en-US" sz="14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b="1" dirty="0" smtClean="0">
                          <a:latin typeface="Helvetica" panose="020B0604020202020204" pitchFamily="34" charset="0"/>
                          <a:cs typeface="Helvetica" panose="020B0604020202020204" pitchFamily="34" charset="0"/>
                        </a:rPr>
                        <a:t>10,454</a:t>
                      </a:r>
                      <a:endParaRPr lang="en-US" sz="14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b="1" dirty="0" smtClean="0">
                          <a:latin typeface="Helvetica" panose="020B0604020202020204" pitchFamily="34" charset="0"/>
                          <a:cs typeface="Helvetica" panose="020B0604020202020204" pitchFamily="34" charset="0"/>
                        </a:rPr>
                        <a:t>7,861</a:t>
                      </a:r>
                      <a:endParaRPr lang="en-US" sz="14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b="1" dirty="0" smtClean="0">
                          <a:latin typeface="Helvetica" panose="020B0604020202020204" pitchFamily="34" charset="0"/>
                          <a:cs typeface="Helvetica" panose="020B0604020202020204" pitchFamily="34" charset="0"/>
                        </a:rPr>
                        <a:t>3,430</a:t>
                      </a:r>
                      <a:endParaRPr lang="en-US" sz="14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tc>
                  <a:txBody>
                    <a:bodyPr/>
                    <a:lstStyle/>
                    <a:p>
                      <a:pPr algn="ctr"/>
                      <a:r>
                        <a:rPr lang="en-US" sz="1400" b="1" dirty="0" smtClean="0">
                          <a:latin typeface="Helvetica" panose="020B0604020202020204" pitchFamily="34" charset="0"/>
                          <a:cs typeface="Helvetica" panose="020B0604020202020204" pitchFamily="34" charset="0"/>
                        </a:rPr>
                        <a:t>2,883</a:t>
                      </a:r>
                      <a:endParaRPr lang="en-US" sz="1400" b="1" dirty="0">
                        <a:latin typeface="Helvetica" panose="020B0604020202020204" pitchFamily="34" charset="0"/>
                        <a:cs typeface="Helvetica" panose="020B0604020202020204" pitchFamily="34" charset="0"/>
                      </a:endParaRPr>
                    </a:p>
                  </a:txBody>
                  <a:tcPr marL="80836" marR="80836" marT="40418" marB="40418" anchor="ctr">
                    <a:solidFill>
                      <a:schemeClr val="bg1"/>
                    </a:solidFill>
                  </a:tcPr>
                </a:tc>
                <a:extLst>
                  <a:ext uri="{0D108BD9-81ED-4DB2-BD59-A6C34878D82A}">
                    <a16:rowId xmlns:a16="http://schemas.microsoft.com/office/drawing/2014/main" val="2583602950"/>
                  </a:ext>
                </a:extLst>
              </a:tr>
            </a:tbl>
          </a:graphicData>
        </a:graphic>
      </p:graphicFrame>
      <p:sp>
        <p:nvSpPr>
          <p:cNvPr id="6" name="TextBox 5"/>
          <p:cNvSpPr txBox="1"/>
          <p:nvPr/>
        </p:nvSpPr>
        <p:spPr>
          <a:xfrm>
            <a:off x="95050" y="2221303"/>
            <a:ext cx="5114262" cy="420564"/>
          </a:xfrm>
          <a:prstGeom prst="rect">
            <a:avLst/>
          </a:prstGeom>
          <a:noFill/>
        </p:spPr>
        <p:txBody>
          <a:bodyPr wrap="square" rtlCol="0">
            <a:spAutoFit/>
          </a:bodyPr>
          <a:lstStyle/>
          <a:p>
            <a:pPr defTabSz="609585"/>
            <a:r>
              <a:rPr lang="en-US" sz="2133" dirty="0" smtClean="0">
                <a:solidFill>
                  <a:prstClr val="black"/>
                </a:solidFill>
                <a:latin typeface="Helvetica" panose="020B0604020202020204" pitchFamily="34" charset="0"/>
                <a:cs typeface="Helvetica" panose="020B0604020202020204" pitchFamily="34" charset="0"/>
              </a:rPr>
              <a:t>Data through 18 July 2018</a:t>
            </a:r>
            <a:endParaRPr lang="en-US" sz="2133" dirty="0">
              <a:solidFill>
                <a:prstClr val="black"/>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58458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95048" y="928566"/>
            <a:ext cx="6545183"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267" dirty="0" smtClean="0">
                <a:solidFill>
                  <a:prstClr val="black"/>
                </a:solidFill>
                <a:latin typeface="Helvetica" panose="020B0604020202020204" pitchFamily="34" charset="0"/>
                <a:cs typeface="Helvetica" panose="020B0604020202020204" pitchFamily="34" charset="0"/>
              </a:rPr>
              <a:t>Puerto Rico / </a:t>
            </a:r>
          </a:p>
          <a:p>
            <a:pPr algn="l" defTabSz="609585"/>
            <a:r>
              <a:rPr lang="en-US" sz="4267" dirty="0" smtClean="0">
                <a:solidFill>
                  <a:prstClr val="black"/>
                </a:solidFill>
                <a:latin typeface="Helvetica" panose="020B0604020202020204" pitchFamily="34" charset="0"/>
                <a:cs typeface="Helvetica" panose="020B0604020202020204" pitchFamily="34" charset="0"/>
              </a:rPr>
              <a:t>U.S Virgin </a:t>
            </a:r>
          </a:p>
          <a:p>
            <a:pPr algn="l" defTabSz="609585"/>
            <a:r>
              <a:rPr lang="en-US" sz="4267" dirty="0" smtClean="0">
                <a:solidFill>
                  <a:prstClr val="black"/>
                </a:solidFill>
                <a:latin typeface="Helvetica" panose="020B0604020202020204" pitchFamily="34" charset="0"/>
                <a:cs typeface="Helvetica" panose="020B0604020202020204" pitchFamily="34" charset="0"/>
              </a:rPr>
              <a:t>Islands</a:t>
            </a:r>
            <a:endParaRPr lang="en-US" sz="2133" dirty="0">
              <a:solidFill>
                <a:prstClr val="black"/>
              </a:solidFill>
              <a:latin typeface="Helvetica" panose="020B0604020202020204" pitchFamily="34" charset="0"/>
              <a:cs typeface="Helvetica" panose="020B0604020202020204" pitchFamily="34" charset="0"/>
            </a:endParaRPr>
          </a:p>
        </p:txBody>
      </p:sp>
      <p:sp>
        <p:nvSpPr>
          <p:cNvPr id="4" name="TextBox 3"/>
          <p:cNvSpPr txBox="1"/>
          <p:nvPr/>
        </p:nvSpPr>
        <p:spPr>
          <a:xfrm>
            <a:off x="95048" y="1897553"/>
            <a:ext cx="3562552" cy="4359335"/>
          </a:xfrm>
          <a:prstGeom prst="rect">
            <a:avLst/>
          </a:prstGeom>
          <a:noFill/>
        </p:spPr>
        <p:txBody>
          <a:bodyPr wrap="square" rtlCol="0">
            <a:spAutoFit/>
          </a:bodyPr>
          <a:lstStyle/>
          <a:p>
            <a:pPr defTabSz="609585"/>
            <a:endParaRPr lang="en-US" sz="2133" dirty="0">
              <a:solidFill>
                <a:prstClr val="black"/>
              </a:solidFill>
              <a:latin typeface="Helvetica" panose="020B0604020202020204" pitchFamily="34" charset="0"/>
              <a:cs typeface="Helvetica" panose="020B0604020202020204" pitchFamily="34" charset="0"/>
            </a:endParaRPr>
          </a:p>
          <a:p>
            <a:pPr defTabSz="609585"/>
            <a:endParaRPr lang="en-US" sz="2133" dirty="0" smtClean="0">
              <a:solidFill>
                <a:prstClr val="black"/>
              </a:solidFill>
              <a:latin typeface="Helvetica" panose="020B0604020202020204" pitchFamily="34" charset="0"/>
              <a:cs typeface="Helvetica" panose="020B0604020202020204" pitchFamily="34" charset="0"/>
            </a:endParaRPr>
          </a:p>
          <a:p>
            <a:pPr defTabSz="609585"/>
            <a:endParaRPr lang="en-US" sz="2133" dirty="0">
              <a:solidFill>
                <a:prstClr val="black"/>
              </a:solidFill>
              <a:latin typeface="Helvetica" panose="020B0604020202020204" pitchFamily="34" charset="0"/>
              <a:cs typeface="Helvetica" panose="020B0604020202020204" pitchFamily="34" charset="0"/>
            </a:endParaRPr>
          </a:p>
          <a:p>
            <a:pPr defTabSz="609585"/>
            <a:r>
              <a:rPr lang="en-US" sz="2133" dirty="0">
                <a:solidFill>
                  <a:prstClr val="black"/>
                </a:solidFill>
                <a:latin typeface="Helvetica" panose="020B0604020202020204" pitchFamily="34" charset="0"/>
                <a:cs typeface="Helvetica" panose="020B0604020202020204" pitchFamily="34" charset="0"/>
              </a:rPr>
              <a:t>What’s new?</a:t>
            </a:r>
          </a:p>
          <a:p>
            <a:pPr defTabSz="609585"/>
            <a:endParaRPr lang="en-US" sz="2133" dirty="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141 </a:t>
            </a:r>
            <a:r>
              <a:rPr lang="en-US" sz="2133" dirty="0">
                <a:solidFill>
                  <a:prstClr val="black"/>
                </a:solidFill>
                <a:latin typeface="Helvetica" panose="020B0604020202020204" pitchFamily="34" charset="0"/>
                <a:cs typeface="Helvetica" panose="020B0604020202020204" pitchFamily="34" charset="0"/>
              </a:rPr>
              <a:t>GPS on Bench Marks (</a:t>
            </a:r>
            <a:r>
              <a:rPr lang="en-US" sz="2133" b="1" dirty="0">
                <a:solidFill>
                  <a:prstClr val="black"/>
                </a:solidFill>
                <a:latin typeface="Helvetica" panose="020B0604020202020204" pitchFamily="34" charset="0"/>
                <a:cs typeface="Helvetica" panose="020B0604020202020204" pitchFamily="34" charset="0"/>
              </a:rPr>
              <a:t>Constrain</a:t>
            </a:r>
            <a:r>
              <a:rPr lang="en-US" sz="2133" dirty="0">
                <a:solidFill>
                  <a:prstClr val="black"/>
                </a:solidFill>
                <a:latin typeface="Helvetica" panose="020B0604020202020204" pitchFamily="34" charset="0"/>
                <a:cs typeface="Helvetica" panose="020B0604020202020204" pitchFamily="34" charset="0"/>
              </a:rPr>
              <a:t>)</a:t>
            </a:r>
          </a:p>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91 </a:t>
            </a:r>
            <a:r>
              <a:rPr lang="en-US" sz="2133" dirty="0">
                <a:solidFill>
                  <a:prstClr val="black"/>
                </a:solidFill>
                <a:latin typeface="Helvetica" panose="020B0604020202020204" pitchFamily="34" charset="0"/>
                <a:cs typeface="Helvetica" panose="020B0604020202020204" pitchFamily="34" charset="0"/>
              </a:rPr>
              <a:t>New Marks:</a:t>
            </a:r>
          </a:p>
          <a:p>
            <a:pPr marL="990575" lvl="1" indent="-380990" defTabSz="609585">
              <a:buFont typeface="Arial" panose="020B0604020202020204" pitchFamily="34" charset="0"/>
              <a:buChar char="•"/>
            </a:pPr>
            <a:r>
              <a:rPr lang="en-US" sz="2133" dirty="0">
                <a:solidFill>
                  <a:prstClr val="black"/>
                </a:solidFill>
                <a:latin typeface="Helvetica" panose="020B0604020202020204" pitchFamily="34" charset="0"/>
                <a:cs typeface="Helvetica" panose="020B0604020202020204" pitchFamily="34" charset="0"/>
              </a:rPr>
              <a:t>IDB: </a:t>
            </a:r>
            <a:r>
              <a:rPr lang="en-US" sz="2133" dirty="0" smtClean="0">
                <a:solidFill>
                  <a:prstClr val="black"/>
                </a:solidFill>
                <a:latin typeface="Helvetica" panose="020B0604020202020204" pitchFamily="34" charset="0"/>
                <a:cs typeface="Helvetica" panose="020B0604020202020204" pitchFamily="34" charset="0"/>
              </a:rPr>
              <a:t>14</a:t>
            </a:r>
            <a:endParaRPr lang="en-US" sz="2133" dirty="0">
              <a:solidFill>
                <a:prstClr val="black"/>
              </a:solidFill>
              <a:latin typeface="Helvetica" panose="020B0604020202020204" pitchFamily="34" charset="0"/>
              <a:cs typeface="Helvetica" panose="020B0604020202020204" pitchFamily="34" charset="0"/>
            </a:endParaRPr>
          </a:p>
          <a:p>
            <a:pPr marL="990575" lvl="1" indent="-380990" defTabSz="609585">
              <a:buFont typeface="Arial" panose="020B0604020202020204" pitchFamily="34" charset="0"/>
              <a:buChar char="•"/>
            </a:pPr>
            <a:r>
              <a:rPr lang="en-US" sz="2133" dirty="0">
                <a:solidFill>
                  <a:prstClr val="black"/>
                </a:solidFill>
                <a:latin typeface="Helvetica" panose="020B0604020202020204" pitchFamily="34" charset="0"/>
                <a:cs typeface="Helvetica" panose="020B0604020202020204" pitchFamily="34" charset="0"/>
              </a:rPr>
              <a:t>OPUS Share: </a:t>
            </a:r>
            <a:r>
              <a:rPr lang="en-US" sz="2133" dirty="0" smtClean="0">
                <a:solidFill>
                  <a:prstClr val="black"/>
                </a:solidFill>
                <a:latin typeface="Helvetica" panose="020B0604020202020204" pitchFamily="34" charset="0"/>
                <a:cs typeface="Helvetica" panose="020B0604020202020204" pitchFamily="34" charset="0"/>
              </a:rPr>
              <a:t>77</a:t>
            </a:r>
            <a:endParaRPr lang="en-US" sz="2133" dirty="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a:solidFill>
                  <a:prstClr val="black"/>
                </a:solidFill>
                <a:latin typeface="Helvetica" panose="020B0604020202020204" pitchFamily="34" charset="0"/>
                <a:cs typeface="Helvetica" panose="020B0604020202020204" pitchFamily="34" charset="0"/>
              </a:rPr>
              <a:t>Gravimetric Geoid Model: xGEOID17B (</a:t>
            </a:r>
            <a:r>
              <a:rPr lang="en-US" sz="2133" b="1" dirty="0">
                <a:solidFill>
                  <a:prstClr val="black"/>
                </a:solidFill>
                <a:latin typeface="Helvetica" panose="020B0604020202020204" pitchFamily="34" charset="0"/>
                <a:cs typeface="Helvetica" panose="020B0604020202020204" pitchFamily="34" charset="0"/>
              </a:rPr>
              <a:t>Interpolate</a:t>
            </a:r>
            <a:r>
              <a:rPr lang="en-US" sz="2133" dirty="0">
                <a:solidFill>
                  <a:prstClr val="black"/>
                </a:solidFill>
                <a:latin typeface="Helvetica" panose="020B0604020202020204" pitchFamily="34" charset="0"/>
                <a:cs typeface="Helvetica" panose="020B0604020202020204" pitchFamily="34" charset="0"/>
              </a:rPr>
              <a: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15" t="2161" r="1848" b="2174"/>
          <a:stretch/>
        </p:blipFill>
        <p:spPr>
          <a:xfrm>
            <a:off x="3914161" y="512618"/>
            <a:ext cx="8277839" cy="6345382"/>
          </a:xfrm>
          <a:prstGeom prst="rect">
            <a:avLst/>
          </a:prstGeom>
        </p:spPr>
      </p:pic>
    </p:spTree>
    <p:extLst>
      <p:ext uri="{BB962C8B-B14F-4D97-AF65-F5344CB8AC3E}">
        <p14:creationId xmlns:p14="http://schemas.microsoft.com/office/powerpoint/2010/main" val="1729693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95049" y="568348"/>
            <a:ext cx="4019751"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267" dirty="0" smtClean="0">
                <a:solidFill>
                  <a:prstClr val="black"/>
                </a:solidFill>
                <a:latin typeface="Helvetica" panose="020B0604020202020204" pitchFamily="34" charset="0"/>
                <a:cs typeface="Helvetica" panose="020B0604020202020204" pitchFamily="34" charset="0"/>
              </a:rPr>
              <a:t>Western Kansas</a:t>
            </a:r>
            <a:endParaRPr lang="en-US" sz="2667" dirty="0" smtClean="0">
              <a:solidFill>
                <a:prstClr val="black"/>
              </a:solidFill>
              <a:latin typeface="Helvetica" panose="020B0604020202020204" pitchFamily="34" charset="0"/>
              <a:cs typeface="Helvetica" panose="020B0604020202020204" pitchFamily="34" charset="0"/>
            </a:endParaRPr>
          </a:p>
        </p:txBody>
      </p:sp>
      <p:sp>
        <p:nvSpPr>
          <p:cNvPr id="4" name="TextBox 3"/>
          <p:cNvSpPr txBox="1"/>
          <p:nvPr/>
        </p:nvSpPr>
        <p:spPr>
          <a:xfrm>
            <a:off x="95048" y="1897552"/>
            <a:ext cx="3753248" cy="2718180"/>
          </a:xfrm>
          <a:prstGeom prst="rect">
            <a:avLst/>
          </a:prstGeom>
          <a:noFill/>
        </p:spPr>
        <p:txBody>
          <a:bodyPr wrap="square" rtlCol="0">
            <a:spAutoFit/>
          </a:bodyPr>
          <a:lstStyle/>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Labels = Residuals in cm (r = H </a:t>
            </a:r>
            <a:r>
              <a:rPr lang="en-US" sz="2133" dirty="0">
                <a:solidFill>
                  <a:prstClr val="black"/>
                </a:solidFill>
                <a:latin typeface="Helvetica" panose="020B0604020202020204" pitchFamily="34" charset="0"/>
                <a:cs typeface="Helvetica" panose="020B0604020202020204" pitchFamily="34" charset="0"/>
              </a:rPr>
              <a:t>-</a:t>
            </a:r>
            <a:r>
              <a:rPr lang="en-US" sz="2133" dirty="0" smtClean="0">
                <a:solidFill>
                  <a:prstClr val="black"/>
                </a:solidFill>
                <a:latin typeface="Helvetica" panose="020B0604020202020204" pitchFamily="34" charset="0"/>
                <a:cs typeface="Helvetica" panose="020B0604020202020204" pitchFamily="34" charset="0"/>
              </a:rPr>
              <a:t> h - N) </a:t>
            </a:r>
          </a:p>
          <a:p>
            <a:pPr marL="380990" indent="-380990" defTabSz="609585">
              <a:buFont typeface="Arial" panose="020B0604020202020204" pitchFamily="34" charset="0"/>
              <a:buChar char="•"/>
            </a:pPr>
            <a:endParaRPr lang="en-US" sz="2133"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Gravimetric </a:t>
            </a:r>
            <a:r>
              <a:rPr lang="en-US" sz="2133" dirty="0">
                <a:solidFill>
                  <a:prstClr val="black"/>
                </a:solidFill>
                <a:latin typeface="Helvetica" panose="020B0604020202020204" pitchFamily="34" charset="0"/>
                <a:cs typeface="Helvetica" panose="020B0604020202020204" pitchFamily="34" charset="0"/>
              </a:rPr>
              <a:t>Geoid Model: xGEOID17B (</a:t>
            </a:r>
            <a:r>
              <a:rPr lang="en-US" sz="2133" b="1" dirty="0">
                <a:solidFill>
                  <a:prstClr val="black"/>
                </a:solidFill>
                <a:latin typeface="Helvetica" panose="020B0604020202020204" pitchFamily="34" charset="0"/>
                <a:cs typeface="Helvetica" panose="020B0604020202020204" pitchFamily="34" charset="0"/>
              </a:rPr>
              <a:t>Interpolate</a:t>
            </a:r>
            <a:r>
              <a:rPr lang="en-US" sz="2133" dirty="0">
                <a:solidFill>
                  <a:prstClr val="black"/>
                </a:solidFill>
                <a:latin typeface="Helvetica" panose="020B0604020202020204" pitchFamily="34" charset="0"/>
                <a:cs typeface="Helvetica" panose="020B0604020202020204" pitchFamily="34" charset="0"/>
              </a:rPr>
              <a:t>)</a:t>
            </a:r>
          </a:p>
          <a:p>
            <a:pPr marL="380990" indent="-380990" defTabSz="609585">
              <a:buFont typeface="Arial" panose="020B0604020202020204" pitchFamily="34" charset="0"/>
              <a:buChar char="•"/>
            </a:pPr>
            <a:endParaRPr lang="en-US" sz="2133"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GPS </a:t>
            </a:r>
            <a:r>
              <a:rPr lang="en-US" sz="2133" dirty="0">
                <a:solidFill>
                  <a:prstClr val="black"/>
                </a:solidFill>
                <a:latin typeface="Helvetica" panose="020B0604020202020204" pitchFamily="34" charset="0"/>
                <a:cs typeface="Helvetica" panose="020B0604020202020204" pitchFamily="34" charset="0"/>
              </a:rPr>
              <a:t>on Bench Marks (</a:t>
            </a:r>
            <a:r>
              <a:rPr lang="en-US" sz="2133" b="1" dirty="0">
                <a:solidFill>
                  <a:prstClr val="black"/>
                </a:solidFill>
                <a:latin typeface="Helvetica" panose="020B0604020202020204" pitchFamily="34" charset="0"/>
                <a:cs typeface="Helvetica" panose="020B0604020202020204" pitchFamily="34" charset="0"/>
              </a:rPr>
              <a:t>Constrain</a:t>
            </a:r>
            <a:r>
              <a:rPr lang="en-US" sz="2133" dirty="0">
                <a:solidFill>
                  <a:prstClr val="black"/>
                </a:solidFill>
                <a:latin typeface="Helvetica" panose="020B0604020202020204" pitchFamily="34" charset="0"/>
                <a:cs typeface="Helvetica" panose="020B0604020202020204" pitchFamily="34" charset="0"/>
              </a:rPr>
              <a:t>)</a:t>
            </a:r>
          </a:p>
        </p:txBody>
      </p:sp>
      <p:sp>
        <p:nvSpPr>
          <p:cNvPr id="33" name="object 28"/>
          <p:cNvSpPr/>
          <p:nvPr/>
        </p:nvSpPr>
        <p:spPr>
          <a:xfrm>
            <a:off x="9187792" y="5582744"/>
            <a:ext cx="395451" cy="229913"/>
          </a:xfrm>
          <a:prstGeom prst="rect">
            <a:avLst/>
          </a:prstGeom>
          <a:blipFill>
            <a:blip r:embed="rId4" cstate="print"/>
            <a:stretch>
              <a:fillRect/>
            </a:stretch>
          </a:blipFill>
        </p:spPr>
        <p:txBody>
          <a:bodyPr wrap="square" lIns="0" tIns="0" rIns="0" bIns="0" rtlCol="0"/>
          <a:lstStyle/>
          <a:p>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3948" t="5253" r="4105" b="5050"/>
          <a:stretch/>
        </p:blipFill>
        <p:spPr>
          <a:xfrm>
            <a:off x="3848295" y="568348"/>
            <a:ext cx="8343705" cy="6289652"/>
          </a:xfrm>
          <a:prstGeom prst="rect">
            <a:avLst/>
          </a:prstGeom>
        </p:spPr>
      </p:pic>
    </p:spTree>
    <p:extLst>
      <p:ext uri="{BB962C8B-B14F-4D97-AF65-F5344CB8AC3E}">
        <p14:creationId xmlns:p14="http://schemas.microsoft.com/office/powerpoint/2010/main" val="1442590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948" t="4849" r="3948" b="5051"/>
          <a:stretch/>
        </p:blipFill>
        <p:spPr>
          <a:xfrm>
            <a:off x="3848295" y="550724"/>
            <a:ext cx="8343705" cy="6307276"/>
          </a:xfrm>
          <a:prstGeom prst="rect">
            <a:avLst/>
          </a:prstGeom>
        </p:spPr>
      </p:pic>
      <p:sp>
        <p:nvSpPr>
          <p:cNvPr id="8" name="Title 1"/>
          <p:cNvSpPr txBox="1">
            <a:spLocks/>
          </p:cNvSpPr>
          <p:nvPr/>
        </p:nvSpPr>
        <p:spPr>
          <a:xfrm>
            <a:off x="95049" y="568348"/>
            <a:ext cx="4019751"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267" dirty="0" smtClean="0">
                <a:solidFill>
                  <a:prstClr val="black"/>
                </a:solidFill>
                <a:latin typeface="Helvetica" panose="020B0604020202020204" pitchFamily="34" charset="0"/>
                <a:cs typeface="Helvetica" panose="020B0604020202020204" pitchFamily="34" charset="0"/>
              </a:rPr>
              <a:t>After Modeling:</a:t>
            </a:r>
            <a:endParaRPr lang="en-US" sz="2667" dirty="0" smtClean="0">
              <a:solidFill>
                <a:prstClr val="black"/>
              </a:solidFill>
              <a:latin typeface="Helvetica" panose="020B0604020202020204" pitchFamily="34" charset="0"/>
              <a:cs typeface="Helvetica" panose="020B0604020202020204" pitchFamily="34" charset="0"/>
            </a:endParaRPr>
          </a:p>
        </p:txBody>
      </p:sp>
      <p:sp>
        <p:nvSpPr>
          <p:cNvPr id="4" name="TextBox 3"/>
          <p:cNvSpPr txBox="1"/>
          <p:nvPr/>
        </p:nvSpPr>
        <p:spPr>
          <a:xfrm>
            <a:off x="95048" y="1897552"/>
            <a:ext cx="3753248" cy="3702873"/>
          </a:xfrm>
          <a:prstGeom prst="rect">
            <a:avLst/>
          </a:prstGeom>
          <a:noFill/>
        </p:spPr>
        <p:txBody>
          <a:bodyPr wrap="square" rtlCol="0">
            <a:spAutoFit/>
          </a:bodyPr>
          <a:lstStyle/>
          <a:p>
            <a:pPr marL="380990" indent="-380990" defTabSz="609585">
              <a:buFont typeface="Arial" panose="020B0604020202020204" pitchFamily="34" charset="0"/>
              <a:buChar char="•"/>
            </a:pPr>
            <a:r>
              <a:rPr lang="en-US" sz="2133" dirty="0">
                <a:solidFill>
                  <a:prstClr val="black"/>
                </a:solidFill>
                <a:latin typeface="Helvetica" panose="020B0604020202020204" pitchFamily="34" charset="0"/>
                <a:cs typeface="Helvetica" panose="020B0604020202020204" pitchFamily="34" charset="0"/>
              </a:rPr>
              <a:t>Residuals to current prototype hybrid geoid model</a:t>
            </a:r>
          </a:p>
          <a:p>
            <a:pPr marL="380990" indent="-380990" defTabSz="609585">
              <a:buFont typeface="Arial" panose="020B0604020202020204" pitchFamily="34" charset="0"/>
              <a:buChar char="•"/>
            </a:pPr>
            <a:endParaRPr lang="en-US" sz="2133" dirty="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a:solidFill>
                  <a:prstClr val="black"/>
                </a:solidFill>
                <a:latin typeface="Helvetica" panose="020B0604020202020204" pitchFamily="34" charset="0"/>
                <a:cs typeface="Helvetica" panose="020B0604020202020204" pitchFamily="34" charset="0"/>
              </a:rPr>
              <a:t>Discrepancy that one would feel if you observed the bench mark</a:t>
            </a:r>
          </a:p>
          <a:p>
            <a:pPr marL="380990" indent="-380990" defTabSz="609585">
              <a:buFont typeface="Arial" panose="020B0604020202020204" pitchFamily="34" charset="0"/>
              <a:buChar char="•"/>
            </a:pPr>
            <a:endParaRPr lang="en-US" sz="2133" dirty="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a:solidFill>
                  <a:prstClr val="black"/>
                </a:solidFill>
                <a:latin typeface="Helvetica" panose="020B0604020202020204" pitchFamily="34" charset="0"/>
                <a:cs typeface="Helvetica" panose="020B0604020202020204" pitchFamily="34" charset="0"/>
              </a:rPr>
              <a:t>Labels = (</a:t>
            </a:r>
            <a:r>
              <a:rPr lang="en-US" sz="2133" dirty="0" err="1">
                <a:solidFill>
                  <a:prstClr val="black"/>
                </a:solidFill>
                <a:latin typeface="Helvetica" panose="020B0604020202020204" pitchFamily="34" charset="0"/>
                <a:cs typeface="Helvetica" panose="020B0604020202020204" pitchFamily="34" charset="0"/>
              </a:rPr>
              <a:t>postfit</a:t>
            </a:r>
            <a:r>
              <a:rPr lang="en-US" sz="2133" dirty="0">
                <a:solidFill>
                  <a:prstClr val="black"/>
                </a:solidFill>
                <a:latin typeface="Helvetica" panose="020B0604020202020204" pitchFamily="34" charset="0"/>
                <a:cs typeface="Helvetica" panose="020B0604020202020204" pitchFamily="34" charset="0"/>
              </a:rPr>
              <a:t>) Residuals in cm (r = H - h - N) </a:t>
            </a:r>
          </a:p>
        </p:txBody>
      </p:sp>
      <p:sp>
        <p:nvSpPr>
          <p:cNvPr id="33" name="object 28"/>
          <p:cNvSpPr/>
          <p:nvPr/>
        </p:nvSpPr>
        <p:spPr>
          <a:xfrm>
            <a:off x="9187792" y="5582744"/>
            <a:ext cx="395451" cy="229913"/>
          </a:xfrm>
          <a:prstGeom prst="rect">
            <a:avLst/>
          </a:prstGeom>
          <a:blipFill>
            <a:blip r:embed="rId5" cstate="print"/>
            <a:stretch>
              <a:fillRect/>
            </a:stretch>
          </a:blipFill>
        </p:spPr>
        <p:txBody>
          <a:bodyPr wrap="square" lIns="0" tIns="0" rIns="0" bIns="0" rtlCol="0"/>
          <a:lstStyle/>
          <a:p>
            <a:endParaRPr/>
          </a:p>
        </p:txBody>
      </p:sp>
      <p:sp>
        <p:nvSpPr>
          <p:cNvPr id="7" name="Oval 6"/>
          <p:cNvSpPr/>
          <p:nvPr/>
        </p:nvSpPr>
        <p:spPr>
          <a:xfrm>
            <a:off x="4356898" y="4529872"/>
            <a:ext cx="633404" cy="622699"/>
          </a:xfrm>
          <a:prstGeom prst="ellipse">
            <a:avLst/>
          </a:prstGeom>
          <a:noFill/>
          <a:ln w="57150">
            <a:solidFill>
              <a:srgbClr val="EAEAE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68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3948" t="4849" r="3948" b="5051"/>
          <a:stretch/>
        </p:blipFill>
        <p:spPr>
          <a:xfrm>
            <a:off x="3848295" y="550724"/>
            <a:ext cx="8343705" cy="6307276"/>
          </a:xfrm>
          <a:prstGeom prst="rect">
            <a:avLst/>
          </a:prstGeom>
        </p:spPr>
      </p:pic>
      <p:sp>
        <p:nvSpPr>
          <p:cNvPr id="8" name="Title 1"/>
          <p:cNvSpPr txBox="1">
            <a:spLocks/>
          </p:cNvSpPr>
          <p:nvPr/>
        </p:nvSpPr>
        <p:spPr>
          <a:xfrm>
            <a:off x="138591" y="690704"/>
            <a:ext cx="4019751"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800" dirty="0" smtClean="0"/>
              <a:t>Y 18 RESET -JH0282</a:t>
            </a:r>
            <a:endParaRPr lang="en-US" sz="2800" dirty="0" smtClean="0">
              <a:solidFill>
                <a:prstClr val="black"/>
              </a:solidFill>
              <a:latin typeface="Helvetica" panose="020B0604020202020204" pitchFamily="34" charset="0"/>
              <a:cs typeface="Helvetica" panose="020B0604020202020204" pitchFamily="34" charset="0"/>
            </a:endParaRPr>
          </a:p>
        </p:txBody>
      </p:sp>
      <p:sp>
        <p:nvSpPr>
          <p:cNvPr id="33" name="object 28"/>
          <p:cNvSpPr/>
          <p:nvPr/>
        </p:nvSpPr>
        <p:spPr>
          <a:xfrm>
            <a:off x="9187792" y="5582744"/>
            <a:ext cx="395451" cy="229913"/>
          </a:xfrm>
          <a:prstGeom prst="rect">
            <a:avLst/>
          </a:prstGeom>
          <a:blipFill>
            <a:blip r:embed="rId6" cstate="print"/>
            <a:stretch>
              <a:fillRect/>
            </a:stretch>
          </a:blipFill>
        </p:spPr>
        <p:txBody>
          <a:bodyPr wrap="square" lIns="0" tIns="0" rIns="0" bIns="0" rtlCol="0"/>
          <a:lstStyle/>
          <a:p>
            <a:endParaRPr/>
          </a:p>
        </p:txBody>
      </p:sp>
      <p:sp>
        <p:nvSpPr>
          <p:cNvPr id="2" name="TextBox 1"/>
          <p:cNvSpPr txBox="1"/>
          <p:nvPr/>
        </p:nvSpPr>
        <p:spPr>
          <a:xfrm>
            <a:off x="4644572" y="495778"/>
            <a:ext cx="7518400" cy="3785652"/>
          </a:xfrm>
          <a:prstGeom prst="rect">
            <a:avLst/>
          </a:prstGeom>
          <a:solidFill>
            <a:schemeClr val="bg1"/>
          </a:solidFill>
          <a:ln>
            <a:solidFill>
              <a:schemeClr val="tx1"/>
            </a:solidFill>
          </a:ln>
        </p:spPr>
        <p:txBody>
          <a:bodyPr wrap="square" rtlCol="0">
            <a:spAutoFit/>
          </a:bodyPr>
          <a:lstStyle/>
          <a:p>
            <a:r>
              <a:rPr lang="en-US" sz="1200" dirty="0">
                <a:latin typeface="Courier New" panose="02070309020205020404" pitchFamily="49" charset="0"/>
                <a:cs typeface="Courier New" panose="02070309020205020404" pitchFamily="49" charset="0"/>
              </a:rPr>
              <a:t> JH0282 ***********************************************************************</a:t>
            </a:r>
          </a:p>
          <a:p>
            <a:r>
              <a:rPr lang="en-US" sz="1200" dirty="0">
                <a:latin typeface="Courier New" panose="02070309020205020404" pitchFamily="49" charset="0"/>
                <a:cs typeface="Courier New" panose="02070309020205020404" pitchFamily="49" charset="0"/>
              </a:rPr>
              <a:t> JH0282  DESIGNATION -  Y 18 RESET</a:t>
            </a:r>
          </a:p>
          <a:p>
            <a:r>
              <a:rPr lang="en-US" sz="1200" dirty="0">
                <a:latin typeface="Courier New" panose="02070309020205020404" pitchFamily="49" charset="0"/>
                <a:cs typeface="Courier New" panose="02070309020205020404" pitchFamily="49" charset="0"/>
              </a:rPr>
              <a:t> JH0282  PID         -  JH0282</a:t>
            </a:r>
          </a:p>
          <a:p>
            <a:r>
              <a:rPr lang="en-US" sz="1200" dirty="0">
                <a:latin typeface="Courier New" panose="02070309020205020404" pitchFamily="49" charset="0"/>
                <a:cs typeface="Courier New" panose="02070309020205020404" pitchFamily="49" charset="0"/>
              </a:rPr>
              <a:t> JH0282  STATE/COUNTY-  KS/HAMILTON</a:t>
            </a:r>
          </a:p>
          <a:p>
            <a:r>
              <a:rPr lang="en-US" sz="1200" dirty="0">
                <a:latin typeface="Courier New" panose="02070309020205020404" pitchFamily="49" charset="0"/>
                <a:cs typeface="Courier New" panose="02070309020205020404" pitchFamily="49" charset="0"/>
              </a:rPr>
              <a:t> JH0282  COUNTRY     -  US</a:t>
            </a:r>
          </a:p>
          <a:p>
            <a:r>
              <a:rPr lang="en-US" sz="1200" dirty="0">
                <a:latin typeface="Courier New" panose="02070309020205020404" pitchFamily="49" charset="0"/>
                <a:cs typeface="Courier New" panose="02070309020205020404" pitchFamily="49" charset="0"/>
              </a:rPr>
              <a:t> JH0282  USGS QUAD   -  PLUM CREEK SOUTH (1966)</a:t>
            </a:r>
          </a:p>
          <a:p>
            <a:r>
              <a:rPr lang="en-US" sz="1200" dirty="0">
                <a:latin typeface="Courier New" panose="02070309020205020404" pitchFamily="49" charset="0"/>
                <a:cs typeface="Courier New" panose="02070309020205020404" pitchFamily="49" charset="0"/>
              </a:rPr>
              <a:t> JH0282</a:t>
            </a:r>
          </a:p>
          <a:p>
            <a:r>
              <a:rPr lang="en-US" sz="1200" dirty="0">
                <a:latin typeface="Courier New" panose="02070309020205020404" pitchFamily="49" charset="0"/>
                <a:cs typeface="Courier New" panose="02070309020205020404" pitchFamily="49" charset="0"/>
              </a:rPr>
              <a:t> JH0282                         *CURRENT SURVEY CONTROL</a:t>
            </a:r>
          </a:p>
          <a:p>
            <a:r>
              <a:rPr lang="en-US" sz="1200" dirty="0">
                <a:latin typeface="Courier New" panose="02070309020205020404" pitchFamily="49" charset="0"/>
                <a:cs typeface="Courier New" panose="02070309020205020404" pitchFamily="49" charset="0"/>
              </a:rPr>
              <a:t> JH0282  ______________________________________________________________________</a:t>
            </a:r>
          </a:p>
          <a:p>
            <a:r>
              <a:rPr lang="en-US" sz="1200" dirty="0">
                <a:latin typeface="Courier New" panose="02070309020205020404" pitchFamily="49" charset="0"/>
                <a:cs typeface="Courier New" panose="02070309020205020404" pitchFamily="49" charset="0"/>
              </a:rPr>
              <a:t> JH0282* NAD 83(1986) POSITION- 38 07 01.36   (N) 101 45 40.22   (W)   HD_HELD1  </a:t>
            </a:r>
          </a:p>
          <a:p>
            <a:r>
              <a:rPr lang="en-US" sz="1200" dirty="0">
                <a:latin typeface="Courier New" panose="02070309020205020404" pitchFamily="49" charset="0"/>
                <a:cs typeface="Courier New" panose="02070309020205020404" pitchFamily="49" charset="0"/>
              </a:rPr>
              <a:t> JH0282* NAVD 88 ORTHO HEIGHT -  1069.61  (meters)     3509.2   (feet) RESET     </a:t>
            </a:r>
          </a:p>
          <a:p>
            <a:r>
              <a:rPr lang="en-US" sz="1200" dirty="0">
                <a:latin typeface="Courier New" panose="02070309020205020404" pitchFamily="49" charset="0"/>
                <a:cs typeface="Courier New" panose="02070309020205020404" pitchFamily="49" charset="0"/>
              </a:rPr>
              <a:t> JH0282  ______________________________________________________________________</a:t>
            </a:r>
          </a:p>
          <a:p>
            <a:r>
              <a:rPr lang="en-US" sz="1200" dirty="0">
                <a:latin typeface="Courier New" panose="02070309020205020404" pitchFamily="49" charset="0"/>
                <a:cs typeface="Courier New" panose="02070309020205020404" pitchFamily="49" charset="0"/>
              </a:rPr>
              <a:t> JH0282  GEOID HEIGHT    -        -24.323 (meters)                     GEOID12B</a:t>
            </a:r>
          </a:p>
          <a:p>
            <a:r>
              <a:rPr lang="en-US" sz="1200" dirty="0">
                <a:latin typeface="Courier New" panose="02070309020205020404" pitchFamily="49" charset="0"/>
                <a:cs typeface="Courier New" panose="02070309020205020404" pitchFamily="49" charset="0"/>
              </a:rPr>
              <a:t> JH0282  VERT ORDER      -  THIRD</a:t>
            </a:r>
          </a:p>
          <a:p>
            <a:r>
              <a:rPr lang="en-US" sz="1200" dirty="0">
                <a:latin typeface="Courier New" panose="02070309020205020404" pitchFamily="49" charset="0"/>
                <a:cs typeface="Courier New" panose="02070309020205020404" pitchFamily="49" charset="0"/>
              </a:rPr>
              <a:t> JH0282</a:t>
            </a:r>
          </a:p>
          <a:p>
            <a:r>
              <a:rPr lang="en-US" sz="1200" dirty="0">
                <a:latin typeface="Courier New" panose="02070309020205020404" pitchFamily="49" charset="0"/>
                <a:cs typeface="Courier New" panose="02070309020205020404" pitchFamily="49" charset="0"/>
              </a:rPr>
              <a:t> JH0282.The horizontal coordinates were determined by differentially corrected</a:t>
            </a:r>
          </a:p>
          <a:p>
            <a:r>
              <a:rPr lang="en-US" sz="1200" dirty="0">
                <a:latin typeface="Courier New" panose="02070309020205020404" pitchFamily="49" charset="0"/>
                <a:cs typeface="Courier New" panose="02070309020205020404" pitchFamily="49" charset="0"/>
              </a:rPr>
              <a:t> JH0282.hand held GPS observations or other comparable positioning techniques</a:t>
            </a:r>
          </a:p>
          <a:p>
            <a:r>
              <a:rPr lang="en-US" sz="1200" dirty="0">
                <a:latin typeface="Courier New" panose="02070309020205020404" pitchFamily="49" charset="0"/>
                <a:cs typeface="Courier New" panose="02070309020205020404" pitchFamily="49" charset="0"/>
              </a:rPr>
              <a:t> JH0282.and have an estimated accuracy of +/- 3 meters.</a:t>
            </a:r>
          </a:p>
          <a:p>
            <a:r>
              <a:rPr lang="en-US" sz="1200" dirty="0">
                <a:latin typeface="Courier New" panose="02070309020205020404" pitchFamily="49" charset="0"/>
                <a:cs typeface="Courier New" panose="02070309020205020404" pitchFamily="49" charset="0"/>
              </a:rPr>
              <a:t> JH0282.</a:t>
            </a:r>
          </a:p>
          <a:p>
            <a:r>
              <a:rPr lang="en-US" sz="1200" dirty="0">
                <a:latin typeface="Courier New" panose="02070309020205020404" pitchFamily="49" charset="0"/>
                <a:cs typeface="Courier New" panose="02070309020205020404" pitchFamily="49" charset="0"/>
              </a:rPr>
              <a:t> JH0282.The orthometric height was computed from unverified reset data.</a:t>
            </a:r>
          </a:p>
        </p:txBody>
      </p:sp>
      <p:sp>
        <p:nvSpPr>
          <p:cNvPr id="5" name="Oval 4"/>
          <p:cNvSpPr/>
          <p:nvPr/>
        </p:nvSpPr>
        <p:spPr>
          <a:xfrm>
            <a:off x="4356898" y="4529872"/>
            <a:ext cx="633404" cy="622699"/>
          </a:xfrm>
          <a:prstGeom prst="ellipse">
            <a:avLst/>
          </a:prstGeom>
          <a:noFill/>
          <a:ln w="57150">
            <a:solidFill>
              <a:srgbClr val="EAEAE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5550" t="6013" r="10366" b="49663"/>
          <a:stretch/>
        </p:blipFill>
        <p:spPr>
          <a:xfrm>
            <a:off x="80535" y="1919233"/>
            <a:ext cx="7185117" cy="4901623"/>
          </a:xfrm>
          <a:prstGeom prst="rect">
            <a:avLst/>
          </a:prstGeom>
          <a:ln>
            <a:solidFill>
              <a:schemeClr val="tx1"/>
            </a:solidFill>
          </a:ln>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5357" t="6404" r="10560" b="50085"/>
          <a:stretch/>
        </p:blipFill>
        <p:spPr>
          <a:xfrm>
            <a:off x="2846398" y="1425748"/>
            <a:ext cx="7185118" cy="4811590"/>
          </a:xfrm>
          <a:prstGeom prst="rect">
            <a:avLst/>
          </a:prstGeom>
          <a:ln>
            <a:solidFill>
              <a:schemeClr val="tx1"/>
            </a:solidFill>
          </a:ln>
        </p:spPr>
      </p:pic>
    </p:spTree>
    <p:extLst>
      <p:ext uri="{BB962C8B-B14F-4D97-AF65-F5344CB8AC3E}">
        <p14:creationId xmlns:p14="http://schemas.microsoft.com/office/powerpoint/2010/main" val="361503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881" t="5080" r="4045" b="5186"/>
          <a:stretch/>
        </p:blipFill>
        <p:spPr>
          <a:xfrm>
            <a:off x="3817011" y="568348"/>
            <a:ext cx="8374990" cy="6307276"/>
          </a:xfrm>
          <a:prstGeom prst="rect">
            <a:avLst/>
          </a:prstGeom>
        </p:spPr>
      </p:pic>
      <p:sp>
        <p:nvSpPr>
          <p:cNvPr id="8" name="Title 1"/>
          <p:cNvSpPr txBox="1">
            <a:spLocks/>
          </p:cNvSpPr>
          <p:nvPr/>
        </p:nvSpPr>
        <p:spPr>
          <a:xfrm>
            <a:off x="95049" y="568348"/>
            <a:ext cx="4019751"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267" dirty="0" smtClean="0">
                <a:solidFill>
                  <a:prstClr val="black"/>
                </a:solidFill>
                <a:latin typeface="Helvetica" panose="020B0604020202020204" pitchFamily="34" charset="0"/>
                <a:cs typeface="Helvetica" panose="020B0604020202020204" pitchFamily="34" charset="0"/>
              </a:rPr>
              <a:t>G 30 – </a:t>
            </a:r>
          </a:p>
          <a:p>
            <a:pPr algn="l" defTabSz="609585"/>
            <a:r>
              <a:rPr lang="en-US" sz="4267" dirty="0" smtClean="0">
                <a:solidFill>
                  <a:prstClr val="black"/>
                </a:solidFill>
                <a:latin typeface="Helvetica" panose="020B0604020202020204" pitchFamily="34" charset="0"/>
                <a:cs typeface="Helvetica" panose="020B0604020202020204" pitchFamily="34" charset="0"/>
              </a:rPr>
              <a:t>HD0371</a:t>
            </a:r>
            <a:endParaRPr lang="en-US" sz="2667" dirty="0" smtClean="0">
              <a:solidFill>
                <a:prstClr val="black"/>
              </a:solidFill>
              <a:latin typeface="Helvetica" panose="020B0604020202020204" pitchFamily="34" charset="0"/>
              <a:cs typeface="Helvetica" panose="020B0604020202020204" pitchFamily="34" charset="0"/>
            </a:endParaRPr>
          </a:p>
        </p:txBody>
      </p:sp>
      <p:sp>
        <p:nvSpPr>
          <p:cNvPr id="4" name="TextBox 3"/>
          <p:cNvSpPr txBox="1"/>
          <p:nvPr/>
        </p:nvSpPr>
        <p:spPr>
          <a:xfrm>
            <a:off x="95049" y="1872984"/>
            <a:ext cx="3753248" cy="4031104"/>
          </a:xfrm>
          <a:prstGeom prst="rect">
            <a:avLst/>
          </a:prstGeom>
          <a:noFill/>
        </p:spPr>
        <p:txBody>
          <a:bodyPr wrap="square" rtlCol="0">
            <a:spAutoFit/>
          </a:bodyPr>
          <a:lstStyle/>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OPUS Solution from 2011 with </a:t>
            </a:r>
            <a:r>
              <a:rPr lang="en-US" sz="2133" dirty="0" err="1" smtClean="0">
                <a:solidFill>
                  <a:prstClr val="black"/>
                </a:solidFill>
                <a:latin typeface="Helvetica" panose="020B0604020202020204" pitchFamily="34" charset="0"/>
                <a:cs typeface="Helvetica" panose="020B0604020202020204" pitchFamily="34" charset="0"/>
              </a:rPr>
              <a:t>ellip</a:t>
            </a:r>
            <a:r>
              <a:rPr lang="en-US" sz="2133" dirty="0" smtClean="0">
                <a:solidFill>
                  <a:prstClr val="black"/>
                </a:solidFill>
                <a:latin typeface="Helvetica" panose="020B0604020202020204" pitchFamily="34" charset="0"/>
                <a:cs typeface="Helvetica" panose="020B0604020202020204" pitchFamily="34" charset="0"/>
              </a:rPr>
              <a:t>. </a:t>
            </a:r>
            <a:r>
              <a:rPr lang="en-US" sz="2133" dirty="0" err="1" smtClean="0">
                <a:solidFill>
                  <a:prstClr val="black"/>
                </a:solidFill>
                <a:latin typeface="Helvetica" panose="020B0604020202020204" pitchFamily="34" charset="0"/>
                <a:cs typeface="Helvetica" panose="020B0604020202020204" pitchFamily="34" charset="0"/>
              </a:rPr>
              <a:t>ht</a:t>
            </a:r>
            <a:r>
              <a:rPr lang="en-US" sz="2133" dirty="0">
                <a:solidFill>
                  <a:prstClr val="black"/>
                </a:solidFill>
                <a:latin typeface="Helvetica" panose="020B0604020202020204" pitchFamily="34" charset="0"/>
                <a:cs typeface="Helvetica" panose="020B0604020202020204" pitchFamily="34" charset="0"/>
              </a:rPr>
              <a:t> </a:t>
            </a:r>
            <a:r>
              <a:rPr lang="en-US" sz="2133" dirty="0" smtClean="0">
                <a:solidFill>
                  <a:prstClr val="black"/>
                </a:solidFill>
                <a:latin typeface="Helvetica" panose="020B0604020202020204" pitchFamily="34" charset="0"/>
                <a:cs typeface="Helvetica" panose="020B0604020202020204" pitchFamily="34" charset="0"/>
              </a:rPr>
              <a:t>= </a:t>
            </a:r>
            <a:r>
              <a:rPr lang="en-US" sz="2133" b="1" dirty="0" smtClean="0">
                <a:solidFill>
                  <a:prstClr val="black"/>
                </a:solidFill>
                <a:latin typeface="Helvetica" panose="020B0604020202020204" pitchFamily="34" charset="0"/>
                <a:cs typeface="Helvetica" panose="020B0604020202020204" pitchFamily="34" charset="0"/>
              </a:rPr>
              <a:t>262.737</a:t>
            </a:r>
            <a:r>
              <a:rPr lang="en-US" sz="2133" dirty="0" smtClean="0">
                <a:solidFill>
                  <a:prstClr val="black"/>
                </a:solidFill>
                <a:latin typeface="Helvetica" panose="020B0604020202020204" pitchFamily="34" charset="0"/>
                <a:cs typeface="Helvetica" panose="020B0604020202020204" pitchFamily="34" charset="0"/>
              </a:rPr>
              <a:t> m</a:t>
            </a:r>
          </a:p>
          <a:p>
            <a:pPr marL="380990" indent="-380990" defTabSz="609585">
              <a:buFont typeface="Arial" panose="020B0604020202020204" pitchFamily="34" charset="0"/>
              <a:buChar char="•"/>
            </a:pPr>
            <a:endParaRPr lang="en-US" sz="2133"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OPUS Solution from 2016 with </a:t>
            </a:r>
            <a:r>
              <a:rPr lang="en-US" sz="2133" dirty="0" err="1" smtClean="0">
                <a:solidFill>
                  <a:prstClr val="black"/>
                </a:solidFill>
                <a:latin typeface="Helvetica" panose="020B0604020202020204" pitchFamily="34" charset="0"/>
                <a:cs typeface="Helvetica" panose="020B0604020202020204" pitchFamily="34" charset="0"/>
              </a:rPr>
              <a:t>ellip</a:t>
            </a:r>
            <a:r>
              <a:rPr lang="en-US" sz="2133" dirty="0" smtClean="0">
                <a:solidFill>
                  <a:prstClr val="black"/>
                </a:solidFill>
                <a:latin typeface="Helvetica" panose="020B0604020202020204" pitchFamily="34" charset="0"/>
                <a:cs typeface="Helvetica" panose="020B0604020202020204" pitchFamily="34" charset="0"/>
              </a:rPr>
              <a:t>. </a:t>
            </a:r>
            <a:r>
              <a:rPr lang="en-US" sz="2133" dirty="0" err="1" smtClean="0">
                <a:solidFill>
                  <a:prstClr val="black"/>
                </a:solidFill>
                <a:latin typeface="Helvetica" panose="020B0604020202020204" pitchFamily="34" charset="0"/>
                <a:cs typeface="Helvetica" panose="020B0604020202020204" pitchFamily="34" charset="0"/>
              </a:rPr>
              <a:t>ht</a:t>
            </a:r>
            <a:r>
              <a:rPr lang="en-US" sz="2133" dirty="0" smtClean="0">
                <a:solidFill>
                  <a:prstClr val="black"/>
                </a:solidFill>
                <a:latin typeface="Helvetica" panose="020B0604020202020204" pitchFamily="34" charset="0"/>
                <a:cs typeface="Helvetica" panose="020B0604020202020204" pitchFamily="34" charset="0"/>
              </a:rPr>
              <a:t> </a:t>
            </a:r>
            <a:r>
              <a:rPr lang="en-US" sz="2133" dirty="0">
                <a:solidFill>
                  <a:prstClr val="black"/>
                </a:solidFill>
                <a:latin typeface="Helvetica" panose="020B0604020202020204" pitchFamily="34" charset="0"/>
                <a:cs typeface="Helvetica" panose="020B0604020202020204" pitchFamily="34" charset="0"/>
              </a:rPr>
              <a:t>= </a:t>
            </a:r>
            <a:r>
              <a:rPr lang="en-US" sz="2133" b="1" dirty="0" smtClean="0">
                <a:solidFill>
                  <a:prstClr val="black"/>
                </a:solidFill>
                <a:latin typeface="Helvetica" panose="020B0604020202020204" pitchFamily="34" charset="0"/>
                <a:cs typeface="Helvetica" panose="020B0604020202020204" pitchFamily="34" charset="0"/>
              </a:rPr>
              <a:t>262.909</a:t>
            </a:r>
            <a:r>
              <a:rPr lang="en-US" sz="2133" dirty="0" smtClean="0">
                <a:solidFill>
                  <a:prstClr val="black"/>
                </a:solidFill>
                <a:latin typeface="Helvetica" panose="020B0604020202020204" pitchFamily="34" charset="0"/>
                <a:cs typeface="Helvetica" panose="020B0604020202020204" pitchFamily="34" charset="0"/>
              </a:rPr>
              <a:t> m </a:t>
            </a:r>
          </a:p>
          <a:p>
            <a:pPr marL="380990" indent="-380990" defTabSz="609585">
              <a:buFont typeface="Arial" panose="020B0604020202020204" pitchFamily="34" charset="0"/>
              <a:buChar char="•"/>
            </a:pPr>
            <a:endParaRPr lang="en-US" sz="2133"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Requested another observation…</a:t>
            </a:r>
          </a:p>
          <a:p>
            <a:pPr marL="380990" indent="-380990" defTabSz="609585">
              <a:buFont typeface="Arial" panose="020B0604020202020204" pitchFamily="34" charset="0"/>
              <a:buChar char="•"/>
            </a:pPr>
            <a:endParaRPr lang="en-US" sz="2133" dirty="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NEW OPUS Solution from 8/1/2018 confirming </a:t>
            </a:r>
            <a:r>
              <a:rPr lang="en-US" sz="2133" dirty="0" err="1" smtClean="0">
                <a:solidFill>
                  <a:prstClr val="black"/>
                </a:solidFill>
                <a:latin typeface="Helvetica" panose="020B0604020202020204" pitchFamily="34" charset="0"/>
                <a:cs typeface="Helvetica" panose="020B0604020202020204" pitchFamily="34" charset="0"/>
              </a:rPr>
              <a:t>ellip</a:t>
            </a:r>
            <a:r>
              <a:rPr lang="en-US" sz="2133" dirty="0" smtClean="0">
                <a:solidFill>
                  <a:prstClr val="black"/>
                </a:solidFill>
                <a:latin typeface="Helvetica" panose="020B0604020202020204" pitchFamily="34" charset="0"/>
                <a:cs typeface="Helvetica" panose="020B0604020202020204" pitchFamily="34" charset="0"/>
              </a:rPr>
              <a:t>. </a:t>
            </a:r>
            <a:r>
              <a:rPr lang="en-US" sz="2133" dirty="0" err="1" smtClean="0">
                <a:solidFill>
                  <a:prstClr val="black"/>
                </a:solidFill>
                <a:latin typeface="Helvetica" panose="020B0604020202020204" pitchFamily="34" charset="0"/>
                <a:cs typeface="Helvetica" panose="020B0604020202020204" pitchFamily="34" charset="0"/>
              </a:rPr>
              <a:t>ht</a:t>
            </a:r>
            <a:r>
              <a:rPr lang="en-US" sz="2133" dirty="0" smtClean="0">
                <a:solidFill>
                  <a:prstClr val="black"/>
                </a:solidFill>
                <a:latin typeface="Helvetica" panose="020B0604020202020204" pitchFamily="34" charset="0"/>
                <a:cs typeface="Helvetica" panose="020B0604020202020204" pitchFamily="34" charset="0"/>
              </a:rPr>
              <a:t> = </a:t>
            </a:r>
            <a:r>
              <a:rPr lang="en-US" sz="2133" b="1" dirty="0" smtClean="0">
                <a:solidFill>
                  <a:prstClr val="black"/>
                </a:solidFill>
                <a:latin typeface="Helvetica" panose="020B0604020202020204" pitchFamily="34" charset="0"/>
                <a:cs typeface="Helvetica" panose="020B0604020202020204" pitchFamily="34" charset="0"/>
              </a:rPr>
              <a:t>262.915</a:t>
            </a:r>
            <a:r>
              <a:rPr lang="en-US" sz="2133" dirty="0" smtClean="0">
                <a:solidFill>
                  <a:prstClr val="black"/>
                </a:solidFill>
                <a:latin typeface="Helvetica" panose="020B0604020202020204" pitchFamily="34" charset="0"/>
                <a:cs typeface="Helvetica" panose="020B0604020202020204" pitchFamily="34" charset="0"/>
              </a:rPr>
              <a:t> m</a:t>
            </a:r>
            <a:endParaRPr lang="en-US" sz="2133" dirty="0">
              <a:solidFill>
                <a:prstClr val="black"/>
              </a:solidFill>
              <a:latin typeface="Helvetica" panose="020B0604020202020204" pitchFamily="34" charset="0"/>
              <a:cs typeface="Helvetica" panose="020B0604020202020204" pitchFamily="34" charset="0"/>
            </a:endParaRPr>
          </a:p>
        </p:txBody>
      </p:sp>
      <p:sp>
        <p:nvSpPr>
          <p:cNvPr id="33" name="object 28"/>
          <p:cNvSpPr/>
          <p:nvPr/>
        </p:nvSpPr>
        <p:spPr>
          <a:xfrm>
            <a:off x="9187792" y="5582744"/>
            <a:ext cx="395451" cy="229913"/>
          </a:xfrm>
          <a:prstGeom prst="rect">
            <a:avLst/>
          </a:prstGeom>
          <a:blipFill>
            <a:blip r:embed="rId5" cstate="print"/>
            <a:stretch>
              <a:fillRect/>
            </a:stretch>
          </a:blipFill>
        </p:spPr>
        <p:txBody>
          <a:bodyPr wrap="square" lIns="0" tIns="0" rIns="0" bIns="0" rtlCol="0"/>
          <a:lstStyle/>
          <a:p>
            <a:endParaRPr/>
          </a:p>
        </p:txBody>
      </p:sp>
      <p:sp>
        <p:nvSpPr>
          <p:cNvPr id="9" name="TextBox 8"/>
          <p:cNvSpPr txBox="1"/>
          <p:nvPr/>
        </p:nvSpPr>
        <p:spPr>
          <a:xfrm>
            <a:off x="66020" y="6414728"/>
            <a:ext cx="6212114" cy="369332"/>
          </a:xfrm>
          <a:prstGeom prst="rect">
            <a:avLst/>
          </a:prstGeom>
          <a:solidFill>
            <a:schemeClr val="bg1"/>
          </a:solidFill>
          <a:ln>
            <a:solidFill>
              <a:schemeClr val="tx1"/>
            </a:solidFill>
          </a:ln>
        </p:spPr>
        <p:txBody>
          <a:bodyPr wrap="square" rtlCol="0">
            <a:spAutoFit/>
          </a:bodyPr>
          <a:lstStyle/>
          <a:p>
            <a:r>
              <a:rPr lang="en-US" dirty="0" smtClean="0">
                <a:hlinkClick r:id="rId6"/>
              </a:rPr>
              <a:t>https://www.ngs.noaa.gov/OPUS/getDatasheet.jsp?PID=HD0371</a:t>
            </a:r>
            <a:endParaRPr lang="en-US" dirty="0"/>
          </a:p>
        </p:txBody>
      </p:sp>
      <p:sp>
        <p:nvSpPr>
          <p:cNvPr id="10" name="TextBox 9"/>
          <p:cNvSpPr txBox="1"/>
          <p:nvPr/>
        </p:nvSpPr>
        <p:spPr>
          <a:xfrm>
            <a:off x="5072741" y="684890"/>
            <a:ext cx="7017657" cy="646331"/>
          </a:xfrm>
          <a:prstGeom prst="rect">
            <a:avLst/>
          </a:prstGeom>
          <a:solidFill>
            <a:schemeClr val="bg1"/>
          </a:solidFill>
          <a:ln>
            <a:solidFill>
              <a:schemeClr val="tx1"/>
            </a:solidFill>
          </a:ln>
        </p:spPr>
        <p:txBody>
          <a:bodyPr wrap="square" rtlCol="0">
            <a:spAutoFit/>
          </a:bodyPr>
          <a:lstStyle/>
          <a:p>
            <a:pPr algn="ctr"/>
            <a:r>
              <a:rPr lang="en-US" sz="3600" dirty="0" smtClean="0"/>
              <a:t>Central Missouri (Lake of the Ozarks)</a:t>
            </a:r>
            <a:endParaRPr lang="en-US" sz="3600" dirty="0"/>
          </a:p>
        </p:txBody>
      </p:sp>
    </p:spTree>
    <p:extLst>
      <p:ext uri="{BB962C8B-B14F-4D97-AF65-F5344CB8AC3E}">
        <p14:creationId xmlns:p14="http://schemas.microsoft.com/office/powerpoint/2010/main" val="303226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00" y="847341"/>
            <a:ext cx="10726464" cy="5880603"/>
          </a:xfrm>
          <a:prstGeom prst="rect">
            <a:avLst/>
          </a:prstGeom>
        </p:spPr>
      </p:pic>
      <p:sp>
        <p:nvSpPr>
          <p:cNvPr id="8" name="Title 1"/>
          <p:cNvSpPr txBox="1">
            <a:spLocks/>
          </p:cNvSpPr>
          <p:nvPr/>
        </p:nvSpPr>
        <p:spPr>
          <a:xfrm>
            <a:off x="302425" y="60253"/>
            <a:ext cx="11641873" cy="711820"/>
          </a:xfrm>
          <a:prstGeom prst="rect">
            <a:avLst/>
          </a:prstGeom>
          <a:solidFill>
            <a:schemeClr val="bg1"/>
          </a:solidFill>
          <a:ln>
            <a:solidFill>
              <a:schemeClr val="tx1"/>
            </a:solid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r>
              <a:rPr lang="en-US" sz="3733" dirty="0">
                <a:solidFill>
                  <a:prstClr val="black"/>
                </a:solidFill>
                <a:latin typeface="Helvetica" panose="020B0604020202020204" pitchFamily="34" charset="0"/>
                <a:cs typeface="Helvetica" panose="020B0604020202020204" pitchFamily="34" charset="0"/>
              </a:rPr>
              <a:t>Change in Height from NAVD 88 to NAPGD2022</a:t>
            </a:r>
          </a:p>
        </p:txBody>
      </p:sp>
    </p:spTree>
    <p:extLst>
      <p:ext uri="{BB962C8B-B14F-4D97-AF65-F5344CB8AC3E}">
        <p14:creationId xmlns:p14="http://schemas.microsoft.com/office/powerpoint/2010/main" val="157737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734734" y="909068"/>
            <a:ext cx="6722533" cy="748988"/>
          </a:xfrm>
          <a:prstGeom prst="rect">
            <a:avLst/>
          </a:prstGeom>
          <a:noFill/>
        </p:spPr>
        <p:txBody>
          <a:bodyPr wrap="square" rtlCol="0">
            <a:spAutoFit/>
          </a:bodyPr>
          <a:lstStyle/>
          <a:p>
            <a:pPr algn="ctr" defTabSz="609585"/>
            <a:r>
              <a:rPr lang="en-US" sz="4267" b="1" dirty="0">
                <a:solidFill>
                  <a:prstClr val="black"/>
                </a:solidFill>
                <a:latin typeface="Calibri"/>
              </a:rPr>
              <a:t>How you can help?</a:t>
            </a:r>
          </a:p>
        </p:txBody>
      </p:sp>
      <p:sp>
        <p:nvSpPr>
          <p:cNvPr id="10" name="TextBox 9"/>
          <p:cNvSpPr txBox="1"/>
          <p:nvPr/>
        </p:nvSpPr>
        <p:spPr>
          <a:xfrm>
            <a:off x="582585" y="2229853"/>
            <a:ext cx="11026833" cy="3539430"/>
          </a:xfrm>
          <a:prstGeom prst="rect">
            <a:avLst/>
          </a:prstGeom>
          <a:noFill/>
        </p:spPr>
        <p:txBody>
          <a:bodyPr wrap="square" rtlCol="0">
            <a:spAutoFit/>
          </a:bodyPr>
          <a:lstStyle/>
          <a:p>
            <a:pPr marL="457189" indent="-457189" defTabSz="609585">
              <a:buFont typeface="Arial" panose="020B0604020202020204" pitchFamily="34" charset="0"/>
              <a:buChar char="•"/>
            </a:pPr>
            <a:r>
              <a:rPr lang="en-US" sz="3200" dirty="0">
                <a:solidFill>
                  <a:prstClr val="black"/>
                </a:solidFill>
                <a:latin typeface="Calibri"/>
              </a:rPr>
              <a:t>Download the prioritized list in your favorite format.</a:t>
            </a:r>
          </a:p>
          <a:p>
            <a:pPr marL="457189" indent="-457189" defTabSz="609585">
              <a:buFont typeface="Arial" panose="020B0604020202020204" pitchFamily="34" charset="0"/>
              <a:buChar char="•"/>
            </a:pPr>
            <a:endParaRPr lang="en-US" sz="3200" dirty="0">
              <a:solidFill>
                <a:prstClr val="black"/>
              </a:solidFill>
              <a:latin typeface="Calibri"/>
            </a:endParaRPr>
          </a:p>
          <a:p>
            <a:pPr marL="457189" indent="-457189" defTabSz="609585">
              <a:buFont typeface="Arial" panose="020B0604020202020204" pitchFamily="34" charset="0"/>
              <a:buChar char="•"/>
            </a:pPr>
            <a:r>
              <a:rPr lang="en-US" sz="3200" dirty="0">
                <a:solidFill>
                  <a:prstClr val="black"/>
                </a:solidFill>
                <a:latin typeface="Calibri"/>
              </a:rPr>
              <a:t>Check the </a:t>
            </a:r>
            <a:r>
              <a:rPr lang="en-US" sz="3200" dirty="0">
                <a:solidFill>
                  <a:prstClr val="black"/>
                </a:solidFill>
                <a:latin typeface="Calibri"/>
                <a:hlinkClick r:id="rId3"/>
              </a:rPr>
              <a:t>Tracking Map</a:t>
            </a:r>
            <a:r>
              <a:rPr lang="en-US" sz="3200" dirty="0">
                <a:solidFill>
                  <a:prstClr val="black"/>
                </a:solidFill>
                <a:latin typeface="Calibri"/>
              </a:rPr>
              <a:t> to see what data we still need.</a:t>
            </a:r>
          </a:p>
          <a:p>
            <a:pPr marL="457189" indent="-457189" defTabSz="609585">
              <a:buFont typeface="Arial" panose="020B0604020202020204" pitchFamily="34" charset="0"/>
              <a:buChar char="•"/>
            </a:pPr>
            <a:endParaRPr lang="en-US" sz="3200" dirty="0">
              <a:solidFill>
                <a:prstClr val="black"/>
              </a:solidFill>
              <a:latin typeface="Calibri"/>
            </a:endParaRPr>
          </a:p>
          <a:p>
            <a:pPr marL="457189" indent="-457189" defTabSz="609585">
              <a:buFont typeface="Arial" panose="020B0604020202020204" pitchFamily="34" charset="0"/>
              <a:buChar char="•"/>
            </a:pPr>
            <a:r>
              <a:rPr lang="en-US" sz="3200" dirty="0">
                <a:solidFill>
                  <a:prstClr val="black"/>
                </a:solidFill>
                <a:latin typeface="Calibri"/>
              </a:rPr>
              <a:t>Find Bench Marks and submit mark recoveries using </a:t>
            </a:r>
            <a:r>
              <a:rPr lang="en-US" sz="3200" dirty="0" err="1">
                <a:solidFill>
                  <a:prstClr val="black"/>
                </a:solidFill>
                <a:latin typeface="Calibri"/>
                <a:hlinkClick r:id="rId4"/>
              </a:rPr>
              <a:t>DSWorld</a:t>
            </a:r>
            <a:r>
              <a:rPr lang="en-US" sz="3200" dirty="0">
                <a:solidFill>
                  <a:prstClr val="black"/>
                </a:solidFill>
                <a:latin typeface="Calibri"/>
              </a:rPr>
              <a:t>.</a:t>
            </a:r>
          </a:p>
          <a:p>
            <a:pPr marL="457189" indent="-457189" defTabSz="609585">
              <a:buFont typeface="Arial" panose="020B0604020202020204" pitchFamily="34" charset="0"/>
              <a:buChar char="•"/>
            </a:pPr>
            <a:endParaRPr lang="en-US" sz="3200" dirty="0">
              <a:solidFill>
                <a:prstClr val="black"/>
              </a:solidFill>
              <a:latin typeface="Calibri"/>
            </a:endParaRPr>
          </a:p>
          <a:p>
            <a:pPr marL="457189" indent="-457189" defTabSz="609585">
              <a:buFont typeface="Arial" panose="020B0604020202020204" pitchFamily="34" charset="0"/>
              <a:buChar char="•"/>
            </a:pPr>
            <a:r>
              <a:rPr lang="en-US" sz="3200" dirty="0">
                <a:solidFill>
                  <a:prstClr val="black"/>
                </a:solidFill>
                <a:latin typeface="Calibri"/>
              </a:rPr>
              <a:t>Collect 4 or more hours of GPS data and submit to OPUS Share</a:t>
            </a:r>
          </a:p>
        </p:txBody>
      </p:sp>
    </p:spTree>
    <p:extLst>
      <p:ext uri="{BB962C8B-B14F-4D97-AF65-F5344CB8AC3E}">
        <p14:creationId xmlns:p14="http://schemas.microsoft.com/office/powerpoint/2010/main" val="3481226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275065" y="2"/>
            <a:ext cx="11641873" cy="941405"/>
          </a:xfrm>
          <a:prstGeom prst="rect">
            <a:avLst/>
          </a:prstGeom>
          <a:solidFill>
            <a:schemeClr val="bg1"/>
          </a:solidFill>
          <a:ln>
            <a:solidFill>
              <a:schemeClr val="tx1"/>
            </a:solidFill>
          </a:ln>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r>
              <a:rPr lang="en-US" sz="2667" dirty="0">
                <a:solidFill>
                  <a:prstClr val="black"/>
                </a:solidFill>
                <a:latin typeface="Helvetica" panose="020B0604020202020204" pitchFamily="34" charset="0"/>
                <a:cs typeface="Helvetica" panose="020B0604020202020204" pitchFamily="34" charset="0"/>
              </a:rPr>
              <a:t>GPS Data on NAVD 88 leveled marks will support development of GEOID18 and the transformation tools to NAPGD2022</a:t>
            </a:r>
          </a:p>
        </p:txBody>
      </p:sp>
      <p:pic>
        <p:nvPicPr>
          <p:cNvPr id="5" name="Picture 4"/>
          <p:cNvPicPr>
            <a:picLocks noChangeAspect="1"/>
          </p:cNvPicPr>
          <p:nvPr/>
        </p:nvPicPr>
        <p:blipFill>
          <a:blip r:embed="rId4"/>
          <a:stretch>
            <a:fillRect/>
          </a:stretch>
        </p:blipFill>
        <p:spPr>
          <a:xfrm>
            <a:off x="1687875" y="941407"/>
            <a:ext cx="8816251" cy="5622964"/>
          </a:xfrm>
          <a:prstGeom prst="rect">
            <a:avLst/>
          </a:prstGeom>
        </p:spPr>
      </p:pic>
      <p:sp>
        <p:nvSpPr>
          <p:cNvPr id="4" name="Rounded Rectangle 3"/>
          <p:cNvSpPr/>
          <p:nvPr/>
        </p:nvSpPr>
        <p:spPr>
          <a:xfrm>
            <a:off x="9309315" y="5448855"/>
            <a:ext cx="2882685" cy="1381932"/>
          </a:xfrm>
          <a:prstGeom prst="roundRect">
            <a:avLst/>
          </a:prstGeom>
          <a:blipFill rotWithShape="1">
            <a:blip r:embed="rId5"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 name="Picture 1"/>
          <p:cNvPicPr>
            <a:picLocks noChangeAspect="1"/>
          </p:cNvPicPr>
          <p:nvPr/>
        </p:nvPicPr>
        <p:blipFill rotWithShape="1">
          <a:blip r:embed="rId6"/>
          <a:srcRect t="17257"/>
          <a:stretch/>
        </p:blipFill>
        <p:spPr>
          <a:xfrm>
            <a:off x="0" y="5055802"/>
            <a:ext cx="3368299" cy="1802199"/>
          </a:xfrm>
          <a:prstGeom prst="rect">
            <a:avLst/>
          </a:prstGeom>
        </p:spPr>
      </p:pic>
    </p:spTree>
    <p:extLst>
      <p:ext uri="{BB962C8B-B14F-4D97-AF65-F5344CB8AC3E}">
        <p14:creationId xmlns:p14="http://schemas.microsoft.com/office/powerpoint/2010/main" val="1309395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7231715" cy="5412529"/>
          </a:xfrm>
          <a:prstGeom prst="rect">
            <a:avLst/>
          </a:prstGeom>
        </p:spPr>
      </p:pic>
      <p:pic>
        <p:nvPicPr>
          <p:cNvPr id="5" name="Picture 4"/>
          <p:cNvPicPr>
            <a:picLocks noChangeAspect="1"/>
          </p:cNvPicPr>
          <p:nvPr/>
        </p:nvPicPr>
        <p:blipFill>
          <a:blip r:embed="rId4"/>
          <a:stretch>
            <a:fillRect/>
          </a:stretch>
        </p:blipFill>
        <p:spPr>
          <a:xfrm>
            <a:off x="7150101" y="1858879"/>
            <a:ext cx="5041900" cy="4648200"/>
          </a:xfrm>
          <a:prstGeom prst="rect">
            <a:avLst/>
          </a:prstGeom>
        </p:spPr>
      </p:pic>
      <p:sp>
        <p:nvSpPr>
          <p:cNvPr id="7" name="TextBox 6"/>
          <p:cNvSpPr txBox="1"/>
          <p:nvPr/>
        </p:nvSpPr>
        <p:spPr>
          <a:xfrm>
            <a:off x="7231716" y="-1"/>
            <a:ext cx="4847989"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09585"/>
            <a:r>
              <a:rPr lang="en-US" sz="3200" b="1" dirty="0">
                <a:solidFill>
                  <a:prstClr val="white"/>
                </a:solidFill>
                <a:latin typeface="Calibri"/>
              </a:rPr>
              <a:t>Prioritized List </a:t>
            </a:r>
            <a:r>
              <a:rPr lang="en-US" sz="3200" dirty="0">
                <a:solidFill>
                  <a:prstClr val="white"/>
                </a:solidFill>
                <a:latin typeface="Calibri"/>
              </a:rPr>
              <a:t>is available as excel file, ESRI </a:t>
            </a:r>
            <a:r>
              <a:rPr lang="en-US" sz="3200" dirty="0" err="1">
                <a:solidFill>
                  <a:prstClr val="white"/>
                </a:solidFill>
                <a:latin typeface="Calibri"/>
              </a:rPr>
              <a:t>shapefile</a:t>
            </a:r>
            <a:r>
              <a:rPr lang="en-US" sz="3200" dirty="0">
                <a:solidFill>
                  <a:prstClr val="white"/>
                </a:solidFill>
                <a:latin typeface="Calibri"/>
              </a:rPr>
              <a:t>, and Google Earth </a:t>
            </a:r>
            <a:r>
              <a:rPr lang="en-US" sz="3200" dirty="0" err="1">
                <a:solidFill>
                  <a:prstClr val="white"/>
                </a:solidFill>
                <a:latin typeface="Calibri"/>
              </a:rPr>
              <a:t>kmz</a:t>
            </a:r>
            <a:r>
              <a:rPr lang="en-US" sz="3200" dirty="0">
                <a:solidFill>
                  <a:prstClr val="white"/>
                </a:solidFill>
                <a:latin typeface="Calibri"/>
              </a:rPr>
              <a:t> file.</a:t>
            </a:r>
          </a:p>
        </p:txBody>
      </p:sp>
      <p:sp>
        <p:nvSpPr>
          <p:cNvPr id="8" name="TextBox 7"/>
          <p:cNvSpPr txBox="1"/>
          <p:nvPr/>
        </p:nvSpPr>
        <p:spPr>
          <a:xfrm>
            <a:off x="7507708" y="6426866"/>
            <a:ext cx="4716379" cy="461665"/>
          </a:xfrm>
          <a:prstGeom prst="rect">
            <a:avLst/>
          </a:prstGeom>
          <a:noFill/>
        </p:spPr>
        <p:txBody>
          <a:bodyPr wrap="square" rtlCol="0">
            <a:spAutoFit/>
          </a:bodyPr>
          <a:lstStyle/>
          <a:p>
            <a:pPr defTabSz="609585"/>
            <a:r>
              <a:rPr lang="en-US" sz="2400" dirty="0">
                <a:solidFill>
                  <a:prstClr val="black"/>
                </a:solidFill>
                <a:latin typeface="Calibri"/>
              </a:rPr>
              <a:t>From </a:t>
            </a:r>
            <a:r>
              <a:rPr lang="en-US" sz="2400" dirty="0" err="1">
                <a:solidFill>
                  <a:prstClr val="black"/>
                </a:solidFill>
                <a:latin typeface="Calibri"/>
              </a:rPr>
              <a:t>Zilkoski</a:t>
            </a:r>
            <a:r>
              <a:rPr lang="en-US" sz="2400" dirty="0">
                <a:solidFill>
                  <a:prstClr val="black"/>
                </a:solidFill>
                <a:latin typeface="Calibri"/>
              </a:rPr>
              <a:t> GPS World 2/7/2018</a:t>
            </a:r>
          </a:p>
        </p:txBody>
      </p:sp>
      <p:sp>
        <p:nvSpPr>
          <p:cNvPr id="6" name="Rectangle 5"/>
          <p:cNvSpPr/>
          <p:nvPr/>
        </p:nvSpPr>
        <p:spPr>
          <a:xfrm>
            <a:off x="82768" y="5719878"/>
            <a:ext cx="6984569" cy="461665"/>
          </a:xfrm>
          <a:prstGeom prst="rect">
            <a:avLst/>
          </a:prstGeom>
        </p:spPr>
        <p:txBody>
          <a:bodyPr wrap="square">
            <a:spAutoFit/>
          </a:bodyPr>
          <a:lstStyle/>
          <a:p>
            <a:pPr defTabSz="609585"/>
            <a:r>
              <a:rPr lang="en-US" sz="2400" dirty="0">
                <a:solidFill>
                  <a:prstClr val="black"/>
                </a:solidFill>
                <a:latin typeface="Calibri"/>
                <a:hlinkClick r:id="rId5"/>
              </a:rPr>
              <a:t>https://geodesy.noaa.gov/GPSonBM/prioritize.shtml</a:t>
            </a:r>
            <a:endParaRPr lang="en-US" sz="2400" dirty="0">
              <a:solidFill>
                <a:prstClr val="black"/>
              </a:solidFill>
              <a:latin typeface="Calibri"/>
            </a:endParaRPr>
          </a:p>
        </p:txBody>
      </p:sp>
    </p:spTree>
    <p:extLst>
      <p:ext uri="{BB962C8B-B14F-4D97-AF65-F5344CB8AC3E}">
        <p14:creationId xmlns:p14="http://schemas.microsoft.com/office/powerpoint/2010/main" val="472666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85344" y="47595"/>
            <a:ext cx="11972544" cy="6830572"/>
            <a:chOff x="-84221" y="-5672"/>
            <a:chExt cx="9228221" cy="5264882"/>
          </a:xfrm>
        </p:grpSpPr>
        <p:pic>
          <p:nvPicPr>
            <p:cNvPr id="3" name="Picture 2"/>
            <p:cNvPicPr>
              <a:picLocks noChangeAspect="1"/>
            </p:cNvPicPr>
            <p:nvPr/>
          </p:nvPicPr>
          <p:blipFill>
            <a:blip r:embed="rId4"/>
            <a:stretch>
              <a:fillRect/>
            </a:stretch>
          </p:blipFill>
          <p:spPr>
            <a:xfrm>
              <a:off x="-84221" y="-5672"/>
              <a:ext cx="9228221" cy="5264882"/>
            </a:xfrm>
            <a:prstGeom prst="rect">
              <a:avLst/>
            </a:prstGeom>
          </p:spPr>
        </p:pic>
        <p:sp>
          <p:nvSpPr>
            <p:cNvPr id="2" name="Oval 1"/>
            <p:cNvSpPr/>
            <p:nvPr/>
          </p:nvSpPr>
          <p:spPr>
            <a:xfrm>
              <a:off x="-84221" y="-5672"/>
              <a:ext cx="417435" cy="9200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6" name="TextBox 5"/>
            <p:cNvSpPr txBox="1"/>
            <p:nvPr/>
          </p:nvSpPr>
          <p:spPr>
            <a:xfrm>
              <a:off x="3870631" y="458096"/>
              <a:ext cx="5041900" cy="577306"/>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defTabSz="609585"/>
              <a:r>
                <a:rPr lang="en-US" sz="4267" dirty="0">
                  <a:solidFill>
                    <a:prstClr val="black"/>
                  </a:solidFill>
                  <a:latin typeface="Calibri"/>
                </a:rPr>
                <a:t>   GPS on BM Tracking Map</a:t>
              </a:r>
            </a:p>
          </p:txBody>
        </p:sp>
        <p:sp>
          <p:nvSpPr>
            <p:cNvPr id="4" name="TextBox 3"/>
            <p:cNvSpPr txBox="1"/>
            <p:nvPr/>
          </p:nvSpPr>
          <p:spPr>
            <a:xfrm>
              <a:off x="4912963" y="1294108"/>
              <a:ext cx="2971789" cy="355843"/>
            </a:xfrm>
            <a:prstGeom prst="rect">
              <a:avLst/>
            </a:prstGeom>
            <a:noFill/>
          </p:spPr>
          <p:txBody>
            <a:bodyPr wrap="square" rtlCol="0">
              <a:spAutoFit/>
            </a:bodyPr>
            <a:lstStyle/>
            <a:p>
              <a:pPr defTabSz="609585"/>
              <a:r>
                <a:rPr lang="en-US" sz="2400" dirty="0">
                  <a:solidFill>
                    <a:prstClr val="black"/>
                  </a:solidFill>
                  <a:latin typeface="Calibri"/>
                </a:rPr>
                <a:t>Click on Clusters to Zoom In</a:t>
              </a:r>
            </a:p>
          </p:txBody>
        </p:sp>
        <p:cxnSp>
          <p:nvCxnSpPr>
            <p:cNvPr id="7" name="Straight Connector 6"/>
            <p:cNvCxnSpPr/>
            <p:nvPr/>
          </p:nvCxnSpPr>
          <p:spPr>
            <a:xfrm>
              <a:off x="395207" y="658678"/>
              <a:ext cx="883403" cy="77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95206" y="1468442"/>
              <a:ext cx="883403" cy="77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407344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t="9615"/>
          <a:stretch/>
        </p:blipFill>
        <p:spPr>
          <a:xfrm>
            <a:off x="0" y="0"/>
            <a:ext cx="14007830" cy="6858000"/>
          </a:xfrm>
          <a:prstGeom prst="rect">
            <a:avLst/>
          </a:prstGeom>
        </p:spPr>
      </p:pic>
      <p:cxnSp>
        <p:nvCxnSpPr>
          <p:cNvPr id="4" name="Straight Arrow Connector 3"/>
          <p:cNvCxnSpPr/>
          <p:nvPr/>
        </p:nvCxnSpPr>
        <p:spPr>
          <a:xfrm flipV="1">
            <a:off x="2927458" y="1333500"/>
            <a:ext cx="3425717" cy="20767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2927458" y="3349248"/>
            <a:ext cx="2358917" cy="3719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129794" y="4086225"/>
            <a:ext cx="1571358" cy="645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42719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463" b="2168"/>
          <a:stretch/>
        </p:blipFill>
        <p:spPr>
          <a:xfrm>
            <a:off x="-1" y="0"/>
            <a:ext cx="13790061" cy="6600825"/>
          </a:xfrm>
          <a:prstGeom prst="rect">
            <a:avLst/>
          </a:prstGeom>
        </p:spPr>
      </p:pic>
      <p:sp>
        <p:nvSpPr>
          <p:cNvPr id="4" name="TextBox 3"/>
          <p:cNvSpPr txBox="1"/>
          <p:nvPr/>
        </p:nvSpPr>
        <p:spPr>
          <a:xfrm>
            <a:off x="85345" y="5676301"/>
            <a:ext cx="8951495" cy="830997"/>
          </a:xfrm>
          <a:prstGeom prst="rect">
            <a:avLst/>
          </a:prstGeom>
          <a:solidFill>
            <a:schemeClr val="bg1"/>
          </a:solidFill>
          <a:ln>
            <a:solidFill>
              <a:schemeClr val="tx1"/>
            </a:solidFill>
          </a:ln>
        </p:spPr>
        <p:txBody>
          <a:bodyPr wrap="square" rtlCol="0">
            <a:spAutoFit/>
          </a:bodyPr>
          <a:lstStyle/>
          <a:p>
            <a:pPr defTabSz="609585"/>
            <a:r>
              <a:rPr lang="en-US" sz="2400" dirty="0">
                <a:solidFill>
                  <a:prstClr val="black"/>
                </a:solidFill>
                <a:latin typeface="Calibri"/>
              </a:rPr>
              <a:t>Please be safe and responsible. Avoid dangerous areas and be sure to obtain proper permissions before going to marks on private property</a:t>
            </a:r>
          </a:p>
        </p:txBody>
      </p:sp>
      <p:sp>
        <p:nvSpPr>
          <p:cNvPr id="5" name="TextBox 4"/>
          <p:cNvSpPr txBox="1"/>
          <p:nvPr/>
        </p:nvSpPr>
        <p:spPr>
          <a:xfrm>
            <a:off x="85345" y="3689684"/>
            <a:ext cx="3267455" cy="1938992"/>
          </a:xfrm>
          <a:prstGeom prst="rect">
            <a:avLst/>
          </a:prstGeom>
          <a:solidFill>
            <a:schemeClr val="bg1"/>
          </a:solidFill>
          <a:ln>
            <a:solidFill>
              <a:schemeClr val="tx1"/>
            </a:solidFill>
          </a:ln>
        </p:spPr>
        <p:txBody>
          <a:bodyPr wrap="square" rtlCol="0">
            <a:spAutoFit/>
          </a:bodyPr>
          <a:lstStyle/>
          <a:p>
            <a:pPr defTabSz="609585"/>
            <a:r>
              <a:rPr lang="en-US" sz="2400" dirty="0">
                <a:solidFill>
                  <a:prstClr val="black"/>
                </a:solidFill>
                <a:latin typeface="Calibri"/>
              </a:rPr>
              <a:t>If you can not locate a mark, you can find and observe another nearby NAVD 88 adjusted bench mark</a:t>
            </a:r>
          </a:p>
        </p:txBody>
      </p:sp>
    </p:spTree>
    <p:extLst>
      <p:ext uri="{BB962C8B-B14F-4D97-AF65-F5344CB8AC3E}">
        <p14:creationId xmlns:p14="http://schemas.microsoft.com/office/powerpoint/2010/main" val="2697977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95048" y="769379"/>
            <a:ext cx="10748209" cy="748988"/>
          </a:xfrm>
          <a:prstGeom prst="rect">
            <a:avLst/>
          </a:prstGeom>
          <a:noFill/>
        </p:spPr>
        <p:txBody>
          <a:bodyPr wrap="square" rtlCol="0">
            <a:spAutoFit/>
          </a:bodyPr>
          <a:lstStyle/>
          <a:p>
            <a:pPr defTabSz="609585"/>
            <a:r>
              <a:rPr lang="en-US" sz="4267" dirty="0">
                <a:solidFill>
                  <a:prstClr val="black"/>
                </a:solidFill>
                <a:latin typeface="Calibri"/>
              </a:rPr>
              <a:t>Submitting Mark Recoveries through </a:t>
            </a:r>
            <a:r>
              <a:rPr lang="en-US" sz="4267" dirty="0" err="1">
                <a:solidFill>
                  <a:prstClr val="black"/>
                </a:solidFill>
                <a:latin typeface="Calibri"/>
              </a:rPr>
              <a:t>DSWorld</a:t>
            </a:r>
            <a:endParaRPr lang="en-US" sz="4267" dirty="0">
              <a:solidFill>
                <a:prstClr val="black"/>
              </a:solidFill>
              <a:latin typeface="Calibri"/>
            </a:endParaRPr>
          </a:p>
        </p:txBody>
      </p:sp>
      <p:sp>
        <p:nvSpPr>
          <p:cNvPr id="6" name="TextBox 5"/>
          <p:cNvSpPr txBox="1"/>
          <p:nvPr/>
        </p:nvSpPr>
        <p:spPr>
          <a:xfrm>
            <a:off x="365760" y="1499670"/>
            <a:ext cx="11606784" cy="2144498"/>
          </a:xfrm>
          <a:prstGeom prst="rect">
            <a:avLst/>
          </a:prstGeom>
          <a:noFill/>
        </p:spPr>
        <p:txBody>
          <a:bodyPr wrap="square" rtlCol="0">
            <a:spAutoFit/>
          </a:bodyPr>
          <a:lstStyle/>
          <a:p>
            <a:pPr defTabSz="609585"/>
            <a:r>
              <a:rPr lang="en-US" sz="2667" dirty="0" err="1">
                <a:solidFill>
                  <a:prstClr val="black"/>
                </a:solidFill>
                <a:latin typeface="Calibri"/>
              </a:rPr>
              <a:t>DSWorld</a:t>
            </a:r>
            <a:r>
              <a:rPr lang="en-US" sz="2667" dirty="0">
                <a:solidFill>
                  <a:prstClr val="black"/>
                </a:solidFill>
                <a:latin typeface="Calibri"/>
              </a:rPr>
              <a:t> is a multifunction application that enables you to plot bench marks in Google Earth and submit bench mark recoveries to NGS.</a:t>
            </a:r>
          </a:p>
          <a:p>
            <a:pPr defTabSz="609585"/>
            <a:endParaRPr lang="en-US" sz="2667" dirty="0">
              <a:solidFill>
                <a:prstClr val="black"/>
              </a:solidFill>
              <a:latin typeface="Calibri"/>
            </a:endParaRPr>
          </a:p>
          <a:p>
            <a:pPr defTabSz="609585"/>
            <a:r>
              <a:rPr lang="en-US" sz="2667" dirty="0">
                <a:solidFill>
                  <a:prstClr val="black"/>
                </a:solidFill>
                <a:latin typeface="Calibri"/>
              </a:rPr>
              <a:t>Recovery information will let NGS and others know if the mark is still usable and pictures will make it easier to find.</a:t>
            </a:r>
          </a:p>
        </p:txBody>
      </p:sp>
      <p:pic>
        <p:nvPicPr>
          <p:cNvPr id="7" name="Picture 6"/>
          <p:cNvPicPr>
            <a:picLocks noChangeAspect="1"/>
          </p:cNvPicPr>
          <p:nvPr/>
        </p:nvPicPr>
        <p:blipFill>
          <a:blip r:embed="rId3"/>
          <a:stretch>
            <a:fillRect/>
          </a:stretch>
        </p:blipFill>
        <p:spPr>
          <a:xfrm>
            <a:off x="2003733" y="3694531"/>
            <a:ext cx="8330836" cy="2528264"/>
          </a:xfrm>
          <a:prstGeom prst="rect">
            <a:avLst/>
          </a:prstGeom>
          <a:ln>
            <a:solidFill>
              <a:schemeClr val="tx1"/>
            </a:solidFill>
          </a:ln>
        </p:spPr>
      </p:pic>
      <p:sp>
        <p:nvSpPr>
          <p:cNvPr id="4" name="Rectangle 3"/>
          <p:cNvSpPr/>
          <p:nvPr/>
        </p:nvSpPr>
        <p:spPr>
          <a:xfrm>
            <a:off x="2893071" y="6283755"/>
            <a:ext cx="6552157" cy="461665"/>
          </a:xfrm>
          <a:prstGeom prst="rect">
            <a:avLst/>
          </a:prstGeom>
        </p:spPr>
        <p:txBody>
          <a:bodyPr wrap="square">
            <a:spAutoFit/>
          </a:bodyPr>
          <a:lstStyle/>
          <a:p>
            <a:pPr defTabSz="609585"/>
            <a:r>
              <a:rPr lang="en-US" sz="2400" dirty="0">
                <a:solidFill>
                  <a:prstClr val="black"/>
                </a:solidFill>
                <a:latin typeface="Calibri"/>
                <a:hlinkClick r:id="rId4" invalidUrl="https:///"/>
              </a:rPr>
              <a:t>https</a:t>
            </a:r>
            <a:r>
              <a:rPr lang="en-US" sz="2400" dirty="0">
                <a:solidFill>
                  <a:prstClr val="black"/>
                </a:solidFill>
                <a:latin typeface="Calibri"/>
                <a:hlinkClick r:id="rId5" invalidUrl="https:///"/>
              </a:rPr>
              <a:t>://</a:t>
            </a:r>
            <a:r>
              <a:rPr lang="en-US" sz="2400" dirty="0">
                <a:solidFill>
                  <a:prstClr val="black"/>
                </a:solidFill>
                <a:latin typeface="Calibri"/>
                <a:hlinkClick r:id="rId6"/>
              </a:rPr>
              <a:t>geodesy.noaa.gov/PC_PROD/PARTNERS</a:t>
            </a:r>
            <a:r>
              <a:rPr lang="en-US" sz="2400" dirty="0">
                <a:solidFill>
                  <a:prstClr val="black"/>
                </a:solidFill>
                <a:latin typeface="Calibri"/>
                <a:hlinkClick r:id="rId7"/>
              </a:rPr>
              <a:t>/</a:t>
            </a:r>
            <a:endParaRPr lang="en-US" sz="2400" dirty="0">
              <a:solidFill>
                <a:prstClr val="black"/>
              </a:solidFill>
              <a:latin typeface="Calibri"/>
            </a:endParaRPr>
          </a:p>
        </p:txBody>
      </p:sp>
    </p:spTree>
    <p:extLst>
      <p:ext uri="{BB962C8B-B14F-4D97-AF65-F5344CB8AC3E}">
        <p14:creationId xmlns:p14="http://schemas.microsoft.com/office/powerpoint/2010/main" val="35790624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94344" y="722989"/>
            <a:ext cx="8772939" cy="2062296"/>
          </a:xfrm>
          <a:prstGeom prst="rect">
            <a:avLst/>
          </a:prstGeom>
        </p:spPr>
        <p:txBody>
          <a:bodyPr wrap="square">
            <a:spAutoFit/>
          </a:bodyPr>
          <a:lstStyle/>
          <a:p>
            <a:pPr defTabSz="609585"/>
            <a:r>
              <a:rPr lang="en-US" sz="4267" b="1" dirty="0">
                <a:solidFill>
                  <a:srgbClr val="000000"/>
                </a:solidFill>
                <a:latin typeface="Arial" panose="020B0604020202020204" pitchFamily="34" charset="0"/>
              </a:rPr>
              <a:t>OPUS Requirements for Sharing</a:t>
            </a:r>
            <a:endParaRPr lang="en-US" sz="4267" dirty="0">
              <a:solidFill>
                <a:prstClr val="black"/>
              </a:solidFill>
              <a:latin typeface="Calibri"/>
            </a:endParaRPr>
          </a:p>
          <a:p>
            <a:pPr defTabSz="609585"/>
            <a:r>
              <a:rPr lang="en-US" sz="4267" dirty="0">
                <a:solidFill>
                  <a:prstClr val="black"/>
                </a:solidFill>
                <a:latin typeface="Calibri"/>
              </a:rPr>
              <a:t/>
            </a:r>
            <a:br>
              <a:rPr lang="en-US" sz="4267" dirty="0">
                <a:solidFill>
                  <a:prstClr val="black"/>
                </a:solidFill>
                <a:latin typeface="Calibri"/>
              </a:rPr>
            </a:br>
            <a:endParaRPr lang="en-US" sz="4267" dirty="0">
              <a:solidFill>
                <a:prstClr val="black"/>
              </a:solidFill>
              <a:latin typeface="Calibri"/>
            </a:endParaRPr>
          </a:p>
        </p:txBody>
      </p:sp>
      <p:sp>
        <p:nvSpPr>
          <p:cNvPr id="6" name="Rectangle 5"/>
          <p:cNvSpPr/>
          <p:nvPr/>
        </p:nvSpPr>
        <p:spPr>
          <a:xfrm>
            <a:off x="286247" y="1769429"/>
            <a:ext cx="11789135" cy="5118645"/>
          </a:xfrm>
          <a:prstGeom prst="rect">
            <a:avLst/>
          </a:prstGeom>
        </p:spPr>
        <p:txBody>
          <a:bodyPr wrap="square">
            <a:spAutoFit/>
          </a:bodyPr>
          <a:lstStyle/>
          <a:p>
            <a:pPr defTabSz="609585" fontAlgn="base">
              <a:buFont typeface="Arial" panose="020B0604020202020204" pitchFamily="34" charset="0"/>
              <a:buChar char="•"/>
            </a:pPr>
            <a:r>
              <a:rPr lang="en-US" sz="2533" dirty="0">
                <a:solidFill>
                  <a:srgbClr val="000000"/>
                </a:solidFill>
                <a:latin typeface="Arial" panose="020B0604020202020204" pitchFamily="34" charset="0"/>
              </a:rPr>
              <a:t> </a:t>
            </a:r>
            <a:r>
              <a:rPr lang="en-US" sz="2533" u="sng" dirty="0">
                <a:solidFill>
                  <a:srgbClr val="000000"/>
                </a:solidFill>
                <a:latin typeface="Arial" panose="020B0604020202020204" pitchFamily="34" charset="0"/>
              </a:rPr>
              <a:t>GPS Observation</a:t>
            </a:r>
            <a:r>
              <a:rPr lang="en-US" sz="2533" dirty="0">
                <a:solidFill>
                  <a:srgbClr val="000000"/>
                </a:solidFill>
                <a:latin typeface="Arial" panose="020B0604020202020204" pitchFamily="34" charset="0"/>
              </a:rPr>
              <a:t>: Collect </a:t>
            </a:r>
            <a:r>
              <a:rPr lang="en-US" sz="2533" b="1" dirty="0">
                <a:solidFill>
                  <a:srgbClr val="000000"/>
                </a:solidFill>
                <a:latin typeface="Arial" panose="020B0604020202020204" pitchFamily="34" charset="0"/>
              </a:rPr>
              <a:t>4+ hours</a:t>
            </a:r>
            <a:r>
              <a:rPr lang="en-US" sz="2533" dirty="0">
                <a:solidFill>
                  <a:srgbClr val="000000"/>
                </a:solidFill>
                <a:latin typeface="Arial" panose="020B0604020202020204" pitchFamily="34" charset="0"/>
              </a:rPr>
              <a:t> of data on a bench mark</a:t>
            </a:r>
          </a:p>
          <a:p>
            <a:pPr defTabSz="609585" fontAlgn="base">
              <a:buFont typeface="Arial" panose="020B0604020202020204" pitchFamily="34" charset="0"/>
              <a:buChar char="•"/>
            </a:pPr>
            <a:endParaRPr lang="en-US" sz="2533" dirty="0">
              <a:solidFill>
                <a:srgbClr val="000000"/>
              </a:solidFill>
              <a:latin typeface="Arial" panose="020B0604020202020204" pitchFamily="34" charset="0"/>
            </a:endParaRPr>
          </a:p>
          <a:p>
            <a:pPr defTabSz="609585" fontAlgn="base">
              <a:buFont typeface="Arial" panose="020B0604020202020204" pitchFamily="34" charset="0"/>
              <a:buChar char="•"/>
            </a:pPr>
            <a:r>
              <a:rPr lang="en-US" sz="2400" dirty="0">
                <a:solidFill>
                  <a:prstClr val="black"/>
                </a:solidFill>
                <a:latin typeface="Calibri"/>
              </a:rPr>
              <a:t> </a:t>
            </a:r>
            <a:r>
              <a:rPr lang="en-US" sz="2533" u="sng" dirty="0">
                <a:solidFill>
                  <a:srgbClr val="000000"/>
                </a:solidFill>
                <a:latin typeface="Arial" panose="020B0604020202020204" pitchFamily="34" charset="0"/>
              </a:rPr>
              <a:t>Description</a:t>
            </a:r>
            <a:r>
              <a:rPr lang="en-US" sz="2533" dirty="0">
                <a:solidFill>
                  <a:srgbClr val="000000"/>
                </a:solidFill>
                <a:latin typeface="Arial" panose="020B0604020202020204" pitchFamily="34" charset="0"/>
              </a:rPr>
              <a:t>: Provide details of how to locate mark (To Reach)</a:t>
            </a:r>
          </a:p>
          <a:p>
            <a:pPr marL="990575" lvl="1" indent="-380990" defTabSz="609585" fontAlgn="base">
              <a:buFont typeface="Arial" panose="020B0604020202020204" pitchFamily="34" charset="0"/>
              <a:buChar char="•"/>
            </a:pPr>
            <a:r>
              <a:rPr lang="en-US" sz="2533" i="1" dirty="0">
                <a:solidFill>
                  <a:srgbClr val="999999"/>
                </a:solidFill>
                <a:latin typeface="Arial" panose="020B0604020202020204" pitchFamily="34" charset="0"/>
              </a:rPr>
              <a:t>Example: Located in the SW corner of a 2 </a:t>
            </a:r>
            <a:r>
              <a:rPr lang="en-US" sz="2533" i="1" dirty="0" err="1">
                <a:solidFill>
                  <a:srgbClr val="999999"/>
                </a:solidFill>
                <a:latin typeface="Arial" panose="020B0604020202020204" pitchFamily="34" charset="0"/>
              </a:rPr>
              <a:t>ft</a:t>
            </a:r>
            <a:r>
              <a:rPr lang="en-US" sz="2533" i="1" dirty="0">
                <a:solidFill>
                  <a:srgbClr val="999999"/>
                </a:solidFill>
                <a:latin typeface="Arial" panose="020B0604020202020204" pitchFamily="34" charset="0"/>
              </a:rPr>
              <a:t> square concrete pad projecting 0.3 </a:t>
            </a:r>
            <a:r>
              <a:rPr lang="en-US" sz="2533" i="1" dirty="0" err="1">
                <a:solidFill>
                  <a:srgbClr val="999999"/>
                </a:solidFill>
                <a:latin typeface="Arial" panose="020B0604020202020204" pitchFamily="34" charset="0"/>
              </a:rPr>
              <a:t>ft</a:t>
            </a:r>
            <a:r>
              <a:rPr lang="en-US" sz="2533" i="1" dirty="0">
                <a:solidFill>
                  <a:srgbClr val="999999"/>
                </a:solidFill>
                <a:latin typeface="Arial" panose="020B0604020202020204" pitchFamily="34" charset="0"/>
              </a:rPr>
              <a:t> above ground, 3.3 </a:t>
            </a:r>
            <a:r>
              <a:rPr lang="en-US" sz="2533" i="1" dirty="0" err="1">
                <a:solidFill>
                  <a:srgbClr val="999999"/>
                </a:solidFill>
                <a:latin typeface="Arial" panose="020B0604020202020204" pitchFamily="34" charset="0"/>
              </a:rPr>
              <a:t>ft</a:t>
            </a:r>
            <a:r>
              <a:rPr lang="en-US" sz="2533" i="1" dirty="0">
                <a:solidFill>
                  <a:srgbClr val="999999"/>
                </a:solidFill>
                <a:latin typeface="Arial" panose="020B0604020202020204" pitchFamily="34" charset="0"/>
              </a:rPr>
              <a:t> S from S edge of sidewalk...</a:t>
            </a:r>
          </a:p>
          <a:p>
            <a:pPr marL="990575" lvl="1" indent="-380990" defTabSz="609585" fontAlgn="base">
              <a:buFont typeface="Arial" panose="020B0604020202020204" pitchFamily="34" charset="0"/>
              <a:buChar char="•"/>
            </a:pPr>
            <a:endParaRPr lang="en-US" sz="2533" i="1" dirty="0">
              <a:solidFill>
                <a:srgbClr val="999999"/>
              </a:solidFill>
              <a:latin typeface="Arial" panose="020B0604020202020204" pitchFamily="34" charset="0"/>
            </a:endParaRPr>
          </a:p>
          <a:p>
            <a:pPr defTabSz="609585" fontAlgn="base">
              <a:buFont typeface="Arial" panose="020B0604020202020204" pitchFamily="34" charset="0"/>
              <a:buChar char="•"/>
            </a:pPr>
            <a:r>
              <a:rPr lang="en-US" sz="2533" dirty="0">
                <a:solidFill>
                  <a:srgbClr val="000000"/>
                </a:solidFill>
                <a:latin typeface="Arial" panose="020B0604020202020204" pitchFamily="34" charset="0"/>
              </a:rPr>
              <a:t> Accurate </a:t>
            </a:r>
            <a:r>
              <a:rPr lang="en-US" sz="2533" b="1" u="sng" dirty="0">
                <a:solidFill>
                  <a:srgbClr val="000000"/>
                </a:solidFill>
                <a:latin typeface="Arial" panose="020B0604020202020204" pitchFamily="34" charset="0"/>
              </a:rPr>
              <a:t>antenna height</a:t>
            </a:r>
            <a:r>
              <a:rPr lang="en-US" sz="2533" b="1" dirty="0">
                <a:solidFill>
                  <a:srgbClr val="000000"/>
                </a:solidFill>
                <a:latin typeface="Arial" panose="020B0604020202020204" pitchFamily="34" charset="0"/>
              </a:rPr>
              <a:t> and </a:t>
            </a:r>
            <a:r>
              <a:rPr lang="en-US" sz="2533" b="1" u="sng" dirty="0">
                <a:solidFill>
                  <a:srgbClr val="000000"/>
                </a:solidFill>
                <a:latin typeface="Arial" panose="020B0604020202020204" pitchFamily="34" charset="0"/>
              </a:rPr>
              <a:t>type</a:t>
            </a:r>
            <a:r>
              <a:rPr lang="en-US" sz="2533" b="1" dirty="0">
                <a:solidFill>
                  <a:srgbClr val="000000"/>
                </a:solidFill>
                <a:latin typeface="Arial" panose="020B0604020202020204" pitchFamily="34" charset="0"/>
              </a:rPr>
              <a:t> values</a:t>
            </a:r>
          </a:p>
          <a:p>
            <a:pPr defTabSz="609585" fontAlgn="base">
              <a:buFont typeface="Arial" panose="020B0604020202020204" pitchFamily="34" charset="0"/>
              <a:buChar char="•"/>
            </a:pPr>
            <a:endParaRPr lang="en-US" sz="2533" dirty="0">
              <a:solidFill>
                <a:srgbClr val="000000"/>
              </a:solidFill>
              <a:latin typeface="Arial" panose="020B0604020202020204" pitchFamily="34" charset="0"/>
            </a:endParaRPr>
          </a:p>
          <a:p>
            <a:pPr defTabSz="609585" fontAlgn="base">
              <a:buFont typeface="Arial" panose="020B0604020202020204" pitchFamily="34" charset="0"/>
              <a:buChar char="•"/>
            </a:pPr>
            <a:r>
              <a:rPr lang="en-US" sz="2533" dirty="0">
                <a:solidFill>
                  <a:srgbClr val="000000"/>
                </a:solidFill>
                <a:latin typeface="Arial" panose="020B0604020202020204" pitchFamily="34" charset="0"/>
              </a:rPr>
              <a:t> 2 photos: </a:t>
            </a:r>
          </a:p>
          <a:p>
            <a:pPr marL="990575" lvl="1" indent="-380990" defTabSz="609585" fontAlgn="base">
              <a:buFont typeface="Arial" panose="020B0604020202020204" pitchFamily="34" charset="0"/>
              <a:buChar char="•"/>
            </a:pPr>
            <a:r>
              <a:rPr lang="en-US" sz="2533" u="sng" dirty="0">
                <a:solidFill>
                  <a:srgbClr val="000000"/>
                </a:solidFill>
                <a:latin typeface="Arial" panose="020B0604020202020204" pitchFamily="34" charset="0"/>
              </a:rPr>
              <a:t>close-up photo</a:t>
            </a:r>
            <a:r>
              <a:rPr lang="en-US" sz="2533" dirty="0">
                <a:solidFill>
                  <a:srgbClr val="000000"/>
                </a:solidFill>
                <a:latin typeface="Arial" panose="020B0604020202020204" pitchFamily="34" charset="0"/>
              </a:rPr>
              <a:t> (avoid dark/blurry/dirt-covered) </a:t>
            </a:r>
          </a:p>
          <a:p>
            <a:pPr marL="990575" lvl="1" indent="-380990" defTabSz="609585" fontAlgn="base">
              <a:buFont typeface="Arial" panose="020B0604020202020204" pitchFamily="34" charset="0"/>
              <a:buChar char="•"/>
            </a:pPr>
            <a:r>
              <a:rPr lang="en-US" sz="2533" u="sng" dirty="0">
                <a:solidFill>
                  <a:srgbClr val="000000"/>
                </a:solidFill>
                <a:latin typeface="Arial" panose="020B0604020202020204" pitchFamily="34" charset="0"/>
              </a:rPr>
              <a:t>horizon photo</a:t>
            </a:r>
            <a:r>
              <a:rPr lang="en-US" sz="2533" dirty="0">
                <a:solidFill>
                  <a:srgbClr val="000000"/>
                </a:solidFill>
                <a:latin typeface="Arial" panose="020B0604020202020204" pitchFamily="34" charset="0"/>
              </a:rPr>
              <a:t> (show equipment in use)</a:t>
            </a:r>
          </a:p>
          <a:p>
            <a:pPr defTabSz="609585"/>
            <a:r>
              <a:rPr lang="en-US" sz="2400" dirty="0">
                <a:solidFill>
                  <a:prstClr val="black"/>
                </a:solidFill>
                <a:latin typeface="Calibri"/>
              </a:rPr>
              <a:t/>
            </a:r>
            <a:br>
              <a:rPr lang="en-US" sz="2400" dirty="0">
                <a:solidFill>
                  <a:prstClr val="black"/>
                </a:solidFill>
                <a:latin typeface="Calibri"/>
              </a:rPr>
            </a:br>
            <a:endParaRPr lang="en-US" sz="2400" dirty="0">
              <a:solidFill>
                <a:prstClr val="black"/>
              </a:solidFill>
              <a:latin typeface="Calibri"/>
            </a:endParaRPr>
          </a:p>
        </p:txBody>
      </p:sp>
      <p:pic>
        <p:nvPicPr>
          <p:cNvPr id="1026" name="Picture 2" descr="FZ20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7354" y="4280454"/>
            <a:ext cx="2353585" cy="235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2764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52222"/>
          <a:stretch/>
        </p:blipFill>
        <p:spPr>
          <a:xfrm>
            <a:off x="74864" y="1053451"/>
            <a:ext cx="9406467" cy="5617752"/>
          </a:xfrm>
          <a:prstGeom prst="rect">
            <a:avLst/>
          </a:prstGeom>
        </p:spPr>
      </p:pic>
      <p:pic>
        <p:nvPicPr>
          <p:cNvPr id="3" name="Picture 2"/>
          <p:cNvPicPr>
            <a:picLocks noChangeAspect="1"/>
          </p:cNvPicPr>
          <p:nvPr/>
        </p:nvPicPr>
        <p:blipFill>
          <a:blip r:embed="rId5"/>
          <a:stretch>
            <a:fillRect/>
          </a:stretch>
        </p:blipFill>
        <p:spPr>
          <a:xfrm>
            <a:off x="4818947" y="1725294"/>
            <a:ext cx="3722584" cy="1114477"/>
          </a:xfrm>
          <a:prstGeom prst="rect">
            <a:avLst/>
          </a:prstGeom>
        </p:spPr>
      </p:pic>
      <p:sp>
        <p:nvSpPr>
          <p:cNvPr id="5" name="TextBox 4"/>
          <p:cNvSpPr txBox="1"/>
          <p:nvPr/>
        </p:nvSpPr>
        <p:spPr>
          <a:xfrm>
            <a:off x="3963292" y="6322323"/>
            <a:ext cx="4919133" cy="461665"/>
          </a:xfrm>
          <a:prstGeom prst="rect">
            <a:avLst/>
          </a:prstGeom>
          <a:noFill/>
        </p:spPr>
        <p:txBody>
          <a:bodyPr wrap="square" rtlCol="0">
            <a:spAutoFit/>
          </a:bodyPr>
          <a:lstStyle/>
          <a:p>
            <a:pPr defTabSz="609585"/>
            <a:r>
              <a:rPr lang="en-US" sz="2400" dirty="0">
                <a:solidFill>
                  <a:prstClr val="black"/>
                </a:solidFill>
                <a:latin typeface="Calibri"/>
              </a:rPr>
              <a:t>Graph Courtesy of Dr. Daniel </a:t>
            </a:r>
            <a:r>
              <a:rPr lang="en-US" sz="2400" dirty="0" err="1">
                <a:solidFill>
                  <a:prstClr val="black"/>
                </a:solidFill>
                <a:latin typeface="Calibri"/>
              </a:rPr>
              <a:t>Gillins</a:t>
            </a:r>
            <a:endParaRPr lang="en-US" sz="2400" dirty="0">
              <a:solidFill>
                <a:prstClr val="black"/>
              </a:solidFill>
              <a:latin typeface="Calibri"/>
            </a:endParaRPr>
          </a:p>
        </p:txBody>
      </p:sp>
      <p:sp>
        <p:nvSpPr>
          <p:cNvPr id="6" name="TextBox 5"/>
          <p:cNvSpPr txBox="1"/>
          <p:nvPr/>
        </p:nvSpPr>
        <p:spPr>
          <a:xfrm>
            <a:off x="2798299" y="418487"/>
            <a:ext cx="6722533" cy="666786"/>
          </a:xfrm>
          <a:prstGeom prst="rect">
            <a:avLst/>
          </a:prstGeom>
          <a:noFill/>
        </p:spPr>
        <p:txBody>
          <a:bodyPr wrap="square" rtlCol="0">
            <a:spAutoFit/>
          </a:bodyPr>
          <a:lstStyle/>
          <a:p>
            <a:pPr defTabSz="609585"/>
            <a:r>
              <a:rPr lang="en-US" sz="3733" dirty="0">
                <a:solidFill>
                  <a:prstClr val="black"/>
                </a:solidFill>
                <a:latin typeface="Calibri"/>
              </a:rPr>
              <a:t>Why do we need 4 hours of data?</a:t>
            </a:r>
          </a:p>
        </p:txBody>
      </p:sp>
      <p:sp>
        <p:nvSpPr>
          <p:cNvPr id="7" name="Right Arrow 6"/>
          <p:cNvSpPr/>
          <p:nvPr/>
        </p:nvSpPr>
        <p:spPr>
          <a:xfrm rot="9692338">
            <a:off x="4363491" y="3878514"/>
            <a:ext cx="1693333" cy="3471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9" name="TextBox 8"/>
          <p:cNvSpPr txBox="1"/>
          <p:nvPr/>
        </p:nvSpPr>
        <p:spPr>
          <a:xfrm rot="16200000">
            <a:off x="-305448" y="3388508"/>
            <a:ext cx="1253067" cy="461665"/>
          </a:xfrm>
          <a:prstGeom prst="rect">
            <a:avLst/>
          </a:prstGeom>
          <a:noFill/>
        </p:spPr>
        <p:txBody>
          <a:bodyPr wrap="square" rtlCol="0">
            <a:spAutoFit/>
          </a:bodyPr>
          <a:lstStyle/>
          <a:p>
            <a:pPr defTabSz="609585"/>
            <a:r>
              <a:rPr lang="en-US" sz="2400" dirty="0">
                <a:solidFill>
                  <a:prstClr val="black"/>
                </a:solidFill>
                <a:latin typeface="Calibri"/>
              </a:rPr>
              <a:t>1 sigma</a:t>
            </a:r>
          </a:p>
        </p:txBody>
      </p:sp>
      <p:sp>
        <p:nvSpPr>
          <p:cNvPr id="4" name="TextBox 3"/>
          <p:cNvSpPr txBox="1"/>
          <p:nvPr/>
        </p:nvSpPr>
        <p:spPr>
          <a:xfrm>
            <a:off x="9010681" y="2069432"/>
            <a:ext cx="3133112" cy="267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09585"/>
            <a:r>
              <a:rPr lang="en-US" sz="2400" dirty="0">
                <a:solidFill>
                  <a:prstClr val="white"/>
                </a:solidFill>
                <a:latin typeface="Calibri"/>
              </a:rPr>
              <a:t>NGS is working on OPUS for RTK that will accept 3 minute observations, however the accuracy will NOT be as good as 4 hour observations.  </a:t>
            </a:r>
          </a:p>
        </p:txBody>
      </p:sp>
    </p:spTree>
    <p:extLst>
      <p:ext uri="{BB962C8B-B14F-4D97-AF65-F5344CB8AC3E}">
        <p14:creationId xmlns:p14="http://schemas.microsoft.com/office/powerpoint/2010/main" val="2257665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6582" t="43090" r="48265" b="37707"/>
          <a:stretch/>
        </p:blipFill>
        <p:spPr>
          <a:xfrm>
            <a:off x="905873" y="1034408"/>
            <a:ext cx="5054600" cy="1498600"/>
          </a:xfrm>
          <a:prstGeom prst="rect">
            <a:avLst/>
          </a:prstGeom>
          <a:ln w="28575">
            <a:solidFill>
              <a:schemeClr val="accent5">
                <a:lumMod val="90000"/>
              </a:schemeClr>
            </a:solidFill>
          </a:ln>
        </p:spPr>
      </p:pic>
      <p:pic>
        <p:nvPicPr>
          <p:cNvPr id="4" name="Picture 2" descr="http://www.ngs.noaa.gov/OPUS/getimage?imgType=horizon&amp;pid=BBBK23&amp;ts=09196144613"/>
          <p:cNvPicPr>
            <a:picLocks noChangeAspect="1" noChangeArrowheads="1"/>
          </p:cNvPicPr>
          <p:nvPr/>
        </p:nvPicPr>
        <p:blipFill>
          <a:blip r:embed="rId4">
            <a:extLst>
              <a:ext uri="{28A0092B-C50C-407E-A947-70E740481C1C}">
                <a14:useLocalDpi xmlns:a14="http://schemas.microsoft.com/office/drawing/2010/main" val="0"/>
              </a:ext>
            </a:extLst>
          </a:blip>
          <a:srcRect l="19057" t="9467" r="34875" b="7031"/>
          <a:stretch>
            <a:fillRect/>
          </a:stretch>
        </p:blipFill>
        <p:spPr bwMode="auto">
          <a:xfrm>
            <a:off x="6338939" y="981078"/>
            <a:ext cx="42164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stCxn id="14" idx="0"/>
          </p:cNvCxnSpPr>
          <p:nvPr/>
        </p:nvCxnSpPr>
        <p:spPr>
          <a:xfrm flipV="1">
            <a:off x="6775500" y="1336675"/>
            <a:ext cx="2330451" cy="692151"/>
          </a:xfrm>
          <a:prstGeom prst="line">
            <a:avLst/>
          </a:prstGeom>
          <a:ln w="12700">
            <a:solidFill>
              <a:srgbClr val="FFFF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301215" y="5595939"/>
            <a:ext cx="1330325" cy="152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en-US">
              <a:solidFill>
                <a:prstClr val="white"/>
              </a:solidFill>
              <a:latin typeface="Calibri"/>
            </a:endParaRPr>
          </a:p>
        </p:txBody>
      </p:sp>
      <p:cxnSp>
        <p:nvCxnSpPr>
          <p:cNvPr id="7" name="Straight Connector 6"/>
          <p:cNvCxnSpPr/>
          <p:nvPr/>
        </p:nvCxnSpPr>
        <p:spPr>
          <a:xfrm>
            <a:off x="8513815" y="5681663"/>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8" name="TextBox 3"/>
          <p:cNvSpPr txBox="1">
            <a:spLocks noChangeArrowheads="1"/>
          </p:cNvSpPr>
          <p:nvPr/>
        </p:nvSpPr>
        <p:spPr bwMode="auto">
          <a:xfrm>
            <a:off x="11122078" y="1228725"/>
            <a:ext cx="671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C00000"/>
                </a:solidFill>
                <a:latin typeface="Arial" panose="020B0604020202020204" pitchFamily="34" charset="0"/>
              </a:rPr>
              <a:t>ARP</a:t>
            </a:r>
          </a:p>
        </p:txBody>
      </p:sp>
      <p:sp>
        <p:nvSpPr>
          <p:cNvPr id="9" name="TextBox 8"/>
          <p:cNvSpPr txBox="1">
            <a:spLocks noChangeArrowheads="1"/>
          </p:cNvSpPr>
          <p:nvPr/>
        </p:nvSpPr>
        <p:spPr bwMode="auto">
          <a:xfrm>
            <a:off x="11122077" y="5497513"/>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C00000"/>
                </a:solidFill>
                <a:latin typeface="Arial" panose="020B0604020202020204" pitchFamily="34" charset="0"/>
              </a:rPr>
              <a:t>mark</a:t>
            </a:r>
          </a:p>
        </p:txBody>
      </p:sp>
      <p:cxnSp>
        <p:nvCxnSpPr>
          <p:cNvPr id="10" name="Straight Connector 9"/>
          <p:cNvCxnSpPr/>
          <p:nvPr/>
        </p:nvCxnSpPr>
        <p:spPr>
          <a:xfrm>
            <a:off x="10817276" y="1412875"/>
            <a:ext cx="0" cy="4268788"/>
          </a:xfrm>
          <a:prstGeom prst="line">
            <a:avLst/>
          </a:prstGeom>
          <a:ln w="127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6302375" y="1020057"/>
            <a:ext cx="246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dirty="0">
                <a:solidFill>
                  <a:srgbClr val="FAFCA2"/>
                </a:solidFill>
                <a:latin typeface="Arial" panose="020B0604020202020204" pitchFamily="34" charset="0"/>
              </a:rPr>
              <a:t>rotate NRP to face true north</a:t>
            </a:r>
          </a:p>
        </p:txBody>
      </p:sp>
      <p:sp>
        <p:nvSpPr>
          <p:cNvPr id="12" name="TextBox 15"/>
          <p:cNvSpPr txBox="1">
            <a:spLocks noChangeArrowheads="1"/>
          </p:cNvSpPr>
          <p:nvPr/>
        </p:nvSpPr>
        <p:spPr bwMode="auto">
          <a:xfrm rot="16200000">
            <a:off x="9583926" y="3254881"/>
            <a:ext cx="28937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a:solidFill>
                  <a:srgbClr val="C00000"/>
                </a:solidFill>
                <a:latin typeface="Arial" panose="020B0604020202020204" pitchFamily="34" charset="0"/>
              </a:rPr>
              <a:t>antenna height</a:t>
            </a:r>
          </a:p>
        </p:txBody>
      </p:sp>
      <p:cxnSp>
        <p:nvCxnSpPr>
          <p:cNvPr id="13" name="Straight Connector 12"/>
          <p:cNvCxnSpPr/>
          <p:nvPr/>
        </p:nvCxnSpPr>
        <p:spPr>
          <a:xfrm>
            <a:off x="8513815" y="1412875"/>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pic>
        <p:nvPicPr>
          <p:cNvPr id="14" name="Picture 19" descr="http://www.pirate4x4.com/forum/attachments/general-chit-chat/956513d1373549899-cad-whores-north-arrows-norths.jpg"/>
          <p:cNvPicPr>
            <a:picLocks noChangeAspect="1" noChangeArrowheads="1"/>
          </p:cNvPicPr>
          <p:nvPr/>
        </p:nvPicPr>
        <p:blipFill>
          <a:blip r:embed="rId5">
            <a:extLst>
              <a:ext uri="{28A0092B-C50C-407E-A947-70E740481C1C}">
                <a14:useLocalDpi xmlns:a14="http://schemas.microsoft.com/office/drawing/2010/main" val="0"/>
              </a:ext>
            </a:extLst>
          </a:blip>
          <a:srcRect l="4099" t="13246" r="76704" b="11584"/>
          <a:stretch>
            <a:fillRect/>
          </a:stretch>
        </p:blipFill>
        <p:spPr bwMode="auto">
          <a:xfrm rot="15174729">
            <a:off x="7509721" y="775494"/>
            <a:ext cx="382588" cy="193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2"/>
          <p:cNvSpPr txBox="1">
            <a:spLocks noChangeArrowheads="1"/>
          </p:cNvSpPr>
          <p:nvPr/>
        </p:nvSpPr>
        <p:spPr bwMode="auto">
          <a:xfrm>
            <a:off x="8885289" y="6403975"/>
            <a:ext cx="1165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FFFF00"/>
                </a:solidFill>
                <a:latin typeface="Bradley Hand ITC" panose="03070402050302030203" pitchFamily="66" charset="0"/>
              </a:rPr>
              <a:t>JGE, 2015</a:t>
            </a:r>
          </a:p>
        </p:txBody>
      </p:sp>
      <p:sp>
        <p:nvSpPr>
          <p:cNvPr id="16" name="Text Box 10"/>
          <p:cNvSpPr txBox="1">
            <a:spLocks noChangeArrowheads="1"/>
          </p:cNvSpPr>
          <p:nvPr/>
        </p:nvSpPr>
        <p:spPr bwMode="auto">
          <a:xfrm>
            <a:off x="1523999" y="5534534"/>
            <a:ext cx="3838415" cy="919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eaLnBrk="0" fontAlgn="base" hangingPunct="0">
              <a:spcBef>
                <a:spcPct val="0"/>
              </a:spcBef>
              <a:spcAft>
                <a:spcPct val="0"/>
              </a:spcAft>
              <a:buNone/>
            </a:pPr>
            <a:r>
              <a:rPr lang="en-US" altLang="en-US" sz="1600" b="1" dirty="0">
                <a:solidFill>
                  <a:srgbClr val="1F497D"/>
                </a:solidFill>
                <a:latin typeface="Arial" panose="020B0604020202020204" pitchFamily="34" charset="0"/>
              </a:rPr>
              <a:t>For antenna calibrations, photos,</a:t>
            </a:r>
            <a:br>
              <a:rPr lang="en-US" altLang="en-US" sz="1600" b="1" dirty="0">
                <a:solidFill>
                  <a:srgbClr val="1F497D"/>
                </a:solidFill>
                <a:latin typeface="Arial" panose="020B0604020202020204" pitchFamily="34" charset="0"/>
              </a:rPr>
            </a:br>
            <a:r>
              <a:rPr lang="en-US" altLang="en-US" sz="1600" b="1" dirty="0">
                <a:solidFill>
                  <a:srgbClr val="1F497D"/>
                </a:solidFill>
                <a:latin typeface="Arial" panose="020B0604020202020204" pitchFamily="34" charset="0"/>
              </a:rPr>
              <a:t>ARP and NRP diagrams, see </a:t>
            </a:r>
            <a:r>
              <a:rPr lang="en-US" altLang="en-US" sz="2133" b="1" dirty="0">
                <a:solidFill>
                  <a:srgbClr val="1F497D"/>
                </a:solidFill>
                <a:latin typeface="Times New Roman" panose="02020603050405020304" pitchFamily="18" charset="0"/>
                <a:hlinkClick r:id="rId6"/>
              </a:rPr>
              <a:t>geodesy.noaa.gov/ANTCAL</a:t>
            </a:r>
            <a:r>
              <a:rPr lang="en-US" altLang="en-US" b="1" dirty="0">
                <a:solidFill>
                  <a:srgbClr val="1F497D"/>
                </a:solidFill>
                <a:latin typeface="Times New Roman" panose="02020603050405020304" pitchFamily="18" charset="0"/>
                <a:hlinkClick r:id="rId6"/>
              </a:rPr>
              <a:t>/</a:t>
            </a:r>
            <a:endParaRPr lang="en-US" altLang="en-US" b="1" dirty="0">
              <a:solidFill>
                <a:srgbClr val="1F497D"/>
              </a:solidFill>
              <a:latin typeface="Times New Roman" panose="02020603050405020304" pitchFamily="18" charset="0"/>
            </a:endParaRPr>
          </a:p>
        </p:txBody>
      </p:sp>
      <p:sp>
        <p:nvSpPr>
          <p:cNvPr id="17" name="TextBox 3"/>
          <p:cNvSpPr txBox="1">
            <a:spLocks noChangeArrowheads="1"/>
          </p:cNvSpPr>
          <p:nvPr/>
        </p:nvSpPr>
        <p:spPr bwMode="auto">
          <a:xfrm>
            <a:off x="935325" y="408690"/>
            <a:ext cx="103213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2800" dirty="0">
                <a:solidFill>
                  <a:prstClr val="black"/>
                </a:solidFill>
                <a:latin typeface="Arial" panose="020B0604020202020204" pitchFamily="34" charset="0"/>
              </a:rPr>
              <a:t>Antenna Type &amp; Antenna Height are crucial for accurate results</a:t>
            </a:r>
          </a:p>
        </p:txBody>
      </p:sp>
      <p:grpSp>
        <p:nvGrpSpPr>
          <p:cNvPr id="18" name="Group 17"/>
          <p:cNvGrpSpPr>
            <a:grpSpLocks/>
          </p:cNvGrpSpPr>
          <p:nvPr/>
        </p:nvGrpSpPr>
        <p:grpSpPr bwMode="auto">
          <a:xfrm>
            <a:off x="0" y="2664789"/>
            <a:ext cx="5772200" cy="2869745"/>
            <a:chOff x="-2216504" y="2981083"/>
            <a:chExt cx="5770857" cy="2871078"/>
          </a:xfrm>
        </p:grpSpPr>
        <p:pic>
          <p:nvPicPr>
            <p:cNvPr id="19" name="Picture 17" descr="Image result for antenna calibration phase center variation"/>
            <p:cNvPicPr>
              <a:picLocks noChangeAspect="1" noChangeArrowheads="1"/>
            </p:cNvPicPr>
            <p:nvPr/>
          </p:nvPicPr>
          <p:blipFill>
            <a:blip r:embed="rId7">
              <a:extLst>
                <a:ext uri="{28A0092B-C50C-407E-A947-70E740481C1C}">
                  <a14:useLocalDpi xmlns:a14="http://schemas.microsoft.com/office/drawing/2010/main" val="0"/>
                </a:ext>
              </a:extLst>
            </a:blip>
            <a:srcRect l="-2" r="41565"/>
            <a:stretch>
              <a:fillRect/>
            </a:stretch>
          </p:blipFill>
          <p:spPr bwMode="auto">
            <a:xfrm>
              <a:off x="1" y="3255393"/>
              <a:ext cx="3554352" cy="259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4"/>
            <p:cNvSpPr txBox="1">
              <a:spLocks noChangeArrowheads="1"/>
            </p:cNvSpPr>
            <p:nvPr/>
          </p:nvSpPr>
          <p:spPr bwMode="auto">
            <a:xfrm>
              <a:off x="-2216504" y="2981083"/>
              <a:ext cx="4674792" cy="40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914377" fontAlgn="base">
                <a:spcBef>
                  <a:spcPct val="0"/>
                </a:spcBef>
                <a:spcAft>
                  <a:spcPct val="0"/>
                </a:spcAft>
                <a:buNone/>
              </a:pPr>
              <a:r>
                <a:rPr lang="en-US" altLang="en-US" sz="2000" dirty="0">
                  <a:solidFill>
                    <a:srgbClr val="1F497D"/>
                  </a:solidFill>
                  <a:latin typeface="Arial" panose="020B0604020202020204" pitchFamily="34" charset="0"/>
                </a:rPr>
                <a:t>Each Antenna Type has unique biases</a:t>
              </a:r>
            </a:p>
          </p:txBody>
        </p:sp>
      </p:grpSp>
    </p:spTree>
    <p:extLst>
      <p:ext uri="{BB962C8B-B14F-4D97-AF65-F5344CB8AC3E}">
        <p14:creationId xmlns:p14="http://schemas.microsoft.com/office/powerpoint/2010/main" val="17289422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150535" y="841524"/>
            <a:ext cx="9596192" cy="2062296"/>
          </a:xfrm>
          <a:prstGeom prst="rect">
            <a:avLst/>
          </a:prstGeom>
        </p:spPr>
        <p:txBody>
          <a:bodyPr wrap="square">
            <a:spAutoFit/>
          </a:bodyPr>
          <a:lstStyle/>
          <a:p>
            <a:pPr defTabSz="609585"/>
            <a:r>
              <a:rPr lang="en-US" sz="4267" b="1" dirty="0">
                <a:solidFill>
                  <a:srgbClr val="000000"/>
                </a:solidFill>
                <a:latin typeface="Times New Roman" panose="02020603050405020304" pitchFamily="18" charset="0"/>
              </a:rPr>
              <a:t>Best Practices for OPUS Share Photos</a:t>
            </a:r>
            <a:endParaRPr lang="en-US" sz="4267" dirty="0">
              <a:solidFill>
                <a:prstClr val="black"/>
              </a:solidFill>
              <a:latin typeface="Calibri"/>
            </a:endParaRPr>
          </a:p>
          <a:p>
            <a:pPr defTabSz="609585"/>
            <a:r>
              <a:rPr lang="en-US" sz="4267" dirty="0">
                <a:solidFill>
                  <a:prstClr val="black"/>
                </a:solidFill>
                <a:latin typeface="Calibri"/>
              </a:rPr>
              <a:t/>
            </a:r>
            <a:br>
              <a:rPr lang="en-US" sz="4267" dirty="0">
                <a:solidFill>
                  <a:prstClr val="black"/>
                </a:solidFill>
                <a:latin typeface="Calibri"/>
              </a:rPr>
            </a:br>
            <a:endParaRPr lang="en-US" sz="4267" dirty="0">
              <a:solidFill>
                <a:prstClr val="black"/>
              </a:solidFill>
              <a:latin typeface="Calibri"/>
            </a:endParaRPr>
          </a:p>
        </p:txBody>
      </p:sp>
      <p:sp>
        <p:nvSpPr>
          <p:cNvPr id="6" name="Rectangle 5"/>
          <p:cNvSpPr/>
          <p:nvPr/>
        </p:nvSpPr>
        <p:spPr>
          <a:xfrm>
            <a:off x="143124" y="2014330"/>
            <a:ext cx="8698725" cy="7056740"/>
          </a:xfrm>
          <a:prstGeom prst="rect">
            <a:avLst/>
          </a:prstGeom>
        </p:spPr>
        <p:txBody>
          <a:bodyPr wrap="square">
            <a:spAutoFit/>
          </a:bodyPr>
          <a:lstStyle/>
          <a:p>
            <a:pPr defTabSz="609585"/>
            <a:r>
              <a:rPr lang="en-US" sz="2667" dirty="0">
                <a:solidFill>
                  <a:srgbClr val="000000"/>
                </a:solidFill>
                <a:latin typeface="Times New Roman" panose="02020603050405020304" pitchFamily="18" charset="0"/>
              </a:rPr>
              <a:t>Best:</a:t>
            </a:r>
            <a:endParaRPr lang="en-US" sz="2667" dirty="0">
              <a:solidFill>
                <a:prstClr val="black"/>
              </a:solidFill>
              <a:latin typeface="Calibri"/>
            </a:endParaRPr>
          </a:p>
          <a:p>
            <a:pPr defTabSz="609585" fontAlgn="base">
              <a:spcBef>
                <a:spcPts val="2133"/>
              </a:spcBef>
              <a:buFont typeface="Arial" panose="020B0604020202020204" pitchFamily="34" charset="0"/>
              <a:buChar char="•"/>
            </a:pPr>
            <a:r>
              <a:rPr lang="en-US" sz="2667" dirty="0">
                <a:solidFill>
                  <a:srgbClr val="000000"/>
                </a:solidFill>
                <a:latin typeface="Times New Roman" panose="02020603050405020304" pitchFamily="18" charset="0"/>
              </a:rPr>
              <a:t>Clear, distinct close up and horizon photos</a:t>
            </a:r>
          </a:p>
          <a:p>
            <a:pPr defTabSz="609585" fontAlgn="base">
              <a:buFont typeface="Arial" panose="020B0604020202020204" pitchFamily="34" charset="0"/>
              <a:buChar char="•"/>
            </a:pPr>
            <a:r>
              <a:rPr lang="en-US" sz="2667" dirty="0">
                <a:solidFill>
                  <a:srgbClr val="000000"/>
                </a:solidFill>
                <a:latin typeface="Times New Roman" panose="02020603050405020304" pitchFamily="18" charset="0"/>
              </a:rPr>
              <a:t>Stamping clearly visible</a:t>
            </a:r>
          </a:p>
          <a:p>
            <a:pPr defTabSz="609585" fontAlgn="base">
              <a:buFont typeface="Arial" panose="020B0604020202020204" pitchFamily="34" charset="0"/>
              <a:buChar char="•"/>
            </a:pPr>
            <a:r>
              <a:rPr lang="en-US" sz="2667" dirty="0">
                <a:solidFill>
                  <a:srgbClr val="000000"/>
                </a:solidFill>
                <a:latin typeface="Times New Roman" panose="02020603050405020304" pitchFamily="18" charset="0"/>
              </a:rPr>
              <a:t>Equipment shown, location clear, mark distinct</a:t>
            </a:r>
          </a:p>
          <a:p>
            <a:pPr defTabSz="609585">
              <a:spcBef>
                <a:spcPts val="2133"/>
              </a:spcBef>
            </a:pPr>
            <a:r>
              <a:rPr lang="en-US" sz="2667" dirty="0">
                <a:solidFill>
                  <a:prstClr val="black"/>
                </a:solidFill>
                <a:latin typeface="Calibri"/>
              </a:rPr>
              <a:t/>
            </a:r>
            <a:br>
              <a:rPr lang="en-US" sz="2667" dirty="0">
                <a:solidFill>
                  <a:prstClr val="black"/>
                </a:solidFill>
                <a:latin typeface="Calibri"/>
              </a:rPr>
            </a:br>
            <a:r>
              <a:rPr lang="en-US" sz="2667" dirty="0">
                <a:solidFill>
                  <a:srgbClr val="000000"/>
                </a:solidFill>
                <a:latin typeface="Times New Roman" panose="02020603050405020304" pitchFamily="18" charset="0"/>
              </a:rPr>
              <a:t>Worst:</a:t>
            </a:r>
            <a:endParaRPr lang="en-US" sz="2667" dirty="0">
              <a:solidFill>
                <a:prstClr val="black"/>
              </a:solidFill>
              <a:latin typeface="Calibri"/>
            </a:endParaRPr>
          </a:p>
          <a:p>
            <a:pPr defTabSz="609585" fontAlgn="base">
              <a:spcBef>
                <a:spcPts val="2133"/>
              </a:spcBef>
              <a:buFont typeface="Arial" panose="020B0604020202020204" pitchFamily="34" charset="0"/>
              <a:buChar char="•"/>
            </a:pPr>
            <a:r>
              <a:rPr lang="en-US" sz="2667" dirty="0">
                <a:solidFill>
                  <a:srgbClr val="000000"/>
                </a:solidFill>
                <a:latin typeface="Times New Roman" panose="02020603050405020304" pitchFamily="18" charset="0"/>
              </a:rPr>
              <a:t>Equipment blocking stamping</a:t>
            </a:r>
          </a:p>
          <a:p>
            <a:pPr defTabSz="609585" fontAlgn="base">
              <a:buFont typeface="Arial" panose="020B0604020202020204" pitchFamily="34" charset="0"/>
              <a:buChar char="•"/>
            </a:pPr>
            <a:r>
              <a:rPr lang="en-US" sz="2667" dirty="0">
                <a:solidFill>
                  <a:srgbClr val="000000"/>
                </a:solidFill>
                <a:latin typeface="Times New Roman" panose="02020603050405020304" pitchFamily="18" charset="0"/>
              </a:rPr>
              <a:t>Photo is blurry, stamping is difficult to read</a:t>
            </a:r>
          </a:p>
          <a:p>
            <a:pPr defTabSz="609585" fontAlgn="base">
              <a:buFont typeface="Arial" panose="020B0604020202020204" pitchFamily="34" charset="0"/>
              <a:buChar char="•"/>
            </a:pPr>
            <a:r>
              <a:rPr lang="en-US" sz="2667" dirty="0">
                <a:solidFill>
                  <a:srgbClr val="000000"/>
                </a:solidFill>
                <a:latin typeface="Times New Roman" panose="02020603050405020304" pitchFamily="18" charset="0"/>
              </a:rPr>
              <a:t>Location of mark not clear in horizon photo</a:t>
            </a:r>
          </a:p>
          <a:p>
            <a:pPr defTabSz="609585"/>
            <a:r>
              <a:rPr lang="en-US" sz="2667" dirty="0">
                <a:solidFill>
                  <a:prstClr val="black"/>
                </a:solidFill>
                <a:latin typeface="Calibri"/>
              </a:rPr>
              <a:t/>
            </a:r>
            <a:br>
              <a:rPr lang="en-US" sz="2667" dirty="0">
                <a:solidFill>
                  <a:prstClr val="black"/>
                </a:solidFill>
                <a:latin typeface="Calibri"/>
              </a:rPr>
            </a:br>
            <a:r>
              <a:rPr lang="en-US" sz="2667" dirty="0">
                <a:solidFill>
                  <a:prstClr val="black"/>
                </a:solidFill>
                <a:latin typeface="Calibri"/>
              </a:rPr>
              <a:t/>
            </a:r>
            <a:br>
              <a:rPr lang="en-US" sz="2667" dirty="0">
                <a:solidFill>
                  <a:prstClr val="black"/>
                </a:solidFill>
                <a:latin typeface="Calibri"/>
              </a:rPr>
            </a:br>
            <a:r>
              <a:rPr lang="en-US" sz="2667" dirty="0">
                <a:solidFill>
                  <a:prstClr val="black"/>
                </a:solidFill>
                <a:latin typeface="Calibri"/>
              </a:rPr>
              <a:t/>
            </a:r>
            <a:br>
              <a:rPr lang="en-US" sz="2667" dirty="0">
                <a:solidFill>
                  <a:prstClr val="black"/>
                </a:solidFill>
                <a:latin typeface="Calibri"/>
              </a:rPr>
            </a:br>
            <a:r>
              <a:rPr lang="en-US" sz="2667" dirty="0">
                <a:solidFill>
                  <a:prstClr val="black"/>
                </a:solidFill>
                <a:latin typeface="Calibri"/>
              </a:rPr>
              <a:t/>
            </a:r>
            <a:br>
              <a:rPr lang="en-US" sz="2667" dirty="0">
                <a:solidFill>
                  <a:prstClr val="black"/>
                </a:solidFill>
                <a:latin typeface="Calibri"/>
              </a:rPr>
            </a:br>
            <a:r>
              <a:rPr lang="en-US" sz="2667" dirty="0">
                <a:solidFill>
                  <a:prstClr val="black"/>
                </a:solidFill>
                <a:latin typeface="Calibri"/>
              </a:rPr>
              <a:t/>
            </a:r>
            <a:br>
              <a:rPr lang="en-US" sz="2667" dirty="0">
                <a:solidFill>
                  <a:prstClr val="black"/>
                </a:solidFill>
                <a:latin typeface="Calibri"/>
              </a:rPr>
            </a:br>
            <a:endParaRPr lang="en-US" sz="2667" dirty="0">
              <a:solidFill>
                <a:prstClr val="black"/>
              </a:solidFill>
              <a:latin typeface="Calibri"/>
            </a:endParaRPr>
          </a:p>
        </p:txBody>
      </p:sp>
      <p:pic>
        <p:nvPicPr>
          <p:cNvPr id="14339" name="Picture 3" descr="https://lh5.googleusercontent.com/gUXr8iC_3ZQcAUW62WvTgAWP1NyHn0ejRrAwV5J5Dr-yLirTkzKzJ58nKm8JPD0p4X1xBHvGgfjsfXRlO0fWJuQQgnvzzN2KFFP97o5929yYzae7CGcbUGvqQIajN2Ehhp95fWt3Bw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5698" y="2246105"/>
            <a:ext cx="2639391" cy="1979543"/>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s://lh6.googleusercontent.com/wi3AYco9vXR_62LwCykcbpJO0IPb2yV_ulTfZMvvjnUgveLsikZKAV6XZWiwTJCBH9Y7QZ03H0YiGoR7dVgp2rGiBxPA5tig9ih7kePfVolBU3qyplbKgwelzs7Z7V2XWOAcLRsCQ3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8262" y="2247570"/>
            <a:ext cx="2637436" cy="197807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lh4.googleusercontent.com/xKCct1Wc0SAD6Z1DcD91vnvXn-wH6TpCVL-xih1vhUnhU5OXNnGtVIcAlVGBSi7TIKXW0r7P4KBjE3h_5KXM8CGbgBbHUlnZr6NxIeIDG1DkjBwBRGiCzzLugEDGOS2y8CVdSovCkf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4397" y="4778144"/>
            <a:ext cx="2626489" cy="1969867"/>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https://lh5.googleusercontent.com/CeGjqjmkw05LoG0dTcQet8qt9GbdIGsX-5kaO5PPtMLwmi1e59rYJm80tUuVUYgVsHH0cfS-cqKAN8_v_UOmxyQ3tz3PirFFuTlY9YfA7jMVgpJr5PjkHtMTZyGRvfoXS84fgi67Xo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3741" y="4805449"/>
            <a:ext cx="2639391" cy="1942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24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03675" y="2071576"/>
            <a:ext cx="2628900" cy="2184400"/>
          </a:xfrm>
          <a:prstGeom prst="rect">
            <a:avLst/>
          </a:prstGeom>
        </p:spPr>
      </p:pic>
      <p:sp>
        <p:nvSpPr>
          <p:cNvPr id="3" name="TextBox 2"/>
          <p:cNvSpPr txBox="1"/>
          <p:nvPr/>
        </p:nvSpPr>
        <p:spPr>
          <a:xfrm>
            <a:off x="6131181" y="653945"/>
            <a:ext cx="5816600" cy="830997"/>
          </a:xfrm>
          <a:prstGeom prst="rect">
            <a:avLst/>
          </a:prstGeom>
          <a:noFill/>
        </p:spPr>
        <p:txBody>
          <a:bodyPr wrap="square" rtlCol="0">
            <a:spAutoFit/>
          </a:bodyPr>
          <a:lstStyle/>
          <a:p>
            <a:pPr defTabSz="609585"/>
            <a:r>
              <a:rPr lang="en-US" sz="4800" dirty="0">
                <a:solidFill>
                  <a:prstClr val="black"/>
                </a:solidFill>
                <a:latin typeface="Calibri"/>
              </a:rPr>
              <a:t>NGS Training Material</a:t>
            </a:r>
          </a:p>
        </p:txBody>
      </p:sp>
      <p:sp>
        <p:nvSpPr>
          <p:cNvPr id="4" name="TextBox 3"/>
          <p:cNvSpPr txBox="1"/>
          <p:nvPr/>
        </p:nvSpPr>
        <p:spPr>
          <a:xfrm>
            <a:off x="9158167" y="1632285"/>
            <a:ext cx="2719916" cy="461665"/>
          </a:xfrm>
          <a:prstGeom prst="rect">
            <a:avLst/>
          </a:prstGeom>
          <a:noFill/>
        </p:spPr>
        <p:txBody>
          <a:bodyPr wrap="square" rtlCol="0">
            <a:spAutoFit/>
          </a:bodyPr>
          <a:lstStyle/>
          <a:p>
            <a:pPr defTabSz="609585"/>
            <a:r>
              <a:rPr lang="en-US" sz="2400" dirty="0">
                <a:solidFill>
                  <a:prstClr val="black"/>
                </a:solidFill>
                <a:latin typeface="Calibri"/>
              </a:rPr>
              <a:t>NGS Video Library</a:t>
            </a:r>
          </a:p>
        </p:txBody>
      </p:sp>
      <p:grpSp>
        <p:nvGrpSpPr>
          <p:cNvPr id="16" name="Group 15"/>
          <p:cNvGrpSpPr/>
          <p:nvPr/>
        </p:nvGrpSpPr>
        <p:grpSpPr>
          <a:xfrm>
            <a:off x="369856" y="596159"/>
            <a:ext cx="5138619" cy="6180667"/>
            <a:chOff x="0" y="1732269"/>
            <a:chExt cx="3219450" cy="3411232"/>
          </a:xfrm>
        </p:grpSpPr>
        <p:pic>
          <p:nvPicPr>
            <p:cNvPr id="5" name="Picture 4"/>
            <p:cNvPicPr>
              <a:picLocks noChangeAspect="1"/>
            </p:cNvPicPr>
            <p:nvPr/>
          </p:nvPicPr>
          <p:blipFill rotWithShape="1">
            <a:blip r:embed="rId4"/>
            <a:srcRect l="63316" t="8749" r="13617" b="4348"/>
            <a:stretch/>
          </p:blipFill>
          <p:spPr>
            <a:xfrm>
              <a:off x="0" y="1732269"/>
              <a:ext cx="3219450" cy="3411232"/>
            </a:xfrm>
            <a:prstGeom prst="rect">
              <a:avLst/>
            </a:prstGeom>
          </p:spPr>
        </p:pic>
        <p:sp>
          <p:nvSpPr>
            <p:cNvPr id="9" name="Oval 8"/>
            <p:cNvSpPr/>
            <p:nvPr/>
          </p:nvSpPr>
          <p:spPr>
            <a:xfrm>
              <a:off x="1557335" y="2638429"/>
              <a:ext cx="604838" cy="76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10" name="Oval 9"/>
            <p:cNvSpPr/>
            <p:nvPr/>
          </p:nvSpPr>
          <p:spPr>
            <a:xfrm>
              <a:off x="1519238" y="3095625"/>
              <a:ext cx="661983" cy="20478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grpSp>
      <p:pic>
        <p:nvPicPr>
          <p:cNvPr id="12" name="Picture 11"/>
          <p:cNvPicPr>
            <a:picLocks noChangeAspect="1"/>
          </p:cNvPicPr>
          <p:nvPr/>
        </p:nvPicPr>
        <p:blipFill>
          <a:blip r:embed="rId5"/>
          <a:stretch>
            <a:fillRect/>
          </a:stretch>
        </p:blipFill>
        <p:spPr>
          <a:xfrm>
            <a:off x="9095724" y="4643225"/>
            <a:ext cx="2844800" cy="2133600"/>
          </a:xfrm>
          <a:prstGeom prst="rect">
            <a:avLst/>
          </a:prstGeom>
        </p:spPr>
      </p:pic>
      <p:sp>
        <p:nvSpPr>
          <p:cNvPr id="13" name="TextBox 12"/>
          <p:cNvSpPr txBox="1"/>
          <p:nvPr/>
        </p:nvSpPr>
        <p:spPr>
          <a:xfrm>
            <a:off x="9158167" y="4203934"/>
            <a:ext cx="2719916" cy="461665"/>
          </a:xfrm>
          <a:prstGeom prst="rect">
            <a:avLst/>
          </a:prstGeom>
          <a:noFill/>
        </p:spPr>
        <p:txBody>
          <a:bodyPr wrap="square" rtlCol="0">
            <a:spAutoFit/>
          </a:bodyPr>
          <a:lstStyle/>
          <a:p>
            <a:pPr defTabSz="609585"/>
            <a:r>
              <a:rPr lang="en-US" sz="2400" dirty="0">
                <a:solidFill>
                  <a:prstClr val="black"/>
                </a:solidFill>
                <a:latin typeface="Calibri"/>
              </a:rPr>
              <a:t>NGS Online Lessons</a:t>
            </a:r>
          </a:p>
        </p:txBody>
      </p:sp>
      <p:pic>
        <p:nvPicPr>
          <p:cNvPr id="14" name="Picture 13"/>
          <p:cNvPicPr>
            <a:picLocks noChangeAspect="1"/>
          </p:cNvPicPr>
          <p:nvPr/>
        </p:nvPicPr>
        <p:blipFill>
          <a:blip r:embed="rId6"/>
          <a:stretch>
            <a:fillRect/>
          </a:stretch>
        </p:blipFill>
        <p:spPr>
          <a:xfrm>
            <a:off x="6031291" y="2562419"/>
            <a:ext cx="2197100" cy="4267200"/>
          </a:xfrm>
          <a:prstGeom prst="rect">
            <a:avLst/>
          </a:prstGeom>
        </p:spPr>
      </p:pic>
      <p:sp>
        <p:nvSpPr>
          <p:cNvPr id="15" name="TextBox 14"/>
          <p:cNvSpPr txBox="1"/>
          <p:nvPr/>
        </p:nvSpPr>
        <p:spPr>
          <a:xfrm>
            <a:off x="6031291" y="1709346"/>
            <a:ext cx="2719916" cy="830997"/>
          </a:xfrm>
          <a:prstGeom prst="rect">
            <a:avLst/>
          </a:prstGeom>
          <a:noFill/>
        </p:spPr>
        <p:txBody>
          <a:bodyPr wrap="square" rtlCol="0">
            <a:spAutoFit/>
          </a:bodyPr>
          <a:lstStyle/>
          <a:p>
            <a:pPr defTabSz="609585"/>
            <a:r>
              <a:rPr lang="en-US" sz="2400" dirty="0">
                <a:solidFill>
                  <a:prstClr val="black"/>
                </a:solidFill>
                <a:latin typeface="Calibri"/>
              </a:rPr>
              <a:t>GPS on Bench Marks Webpages</a:t>
            </a:r>
          </a:p>
        </p:txBody>
      </p:sp>
    </p:spTree>
    <p:extLst>
      <p:ext uri="{BB962C8B-B14F-4D97-AF65-F5344CB8AC3E}">
        <p14:creationId xmlns:p14="http://schemas.microsoft.com/office/powerpoint/2010/main" val="1438654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356" y="1450413"/>
            <a:ext cx="10432867" cy="5256495"/>
          </a:xfrm>
          <a:prstGeom prst="rect">
            <a:avLst/>
          </a:prstGeom>
        </p:spPr>
      </p:pic>
      <p:sp>
        <p:nvSpPr>
          <p:cNvPr id="8" name="TextBox 7"/>
          <p:cNvSpPr txBox="1"/>
          <p:nvPr/>
        </p:nvSpPr>
        <p:spPr>
          <a:xfrm>
            <a:off x="0" y="609601"/>
            <a:ext cx="12192000" cy="748988"/>
          </a:xfrm>
          <a:prstGeom prst="rect">
            <a:avLst/>
          </a:prstGeom>
          <a:noFill/>
        </p:spPr>
        <p:txBody>
          <a:bodyPr wrap="square" rtlCol="0">
            <a:spAutoFit/>
          </a:bodyPr>
          <a:lstStyle/>
          <a:p>
            <a:pPr algn="ctr" defTabSz="609585"/>
            <a:r>
              <a:rPr lang="en-US" sz="4267" dirty="0">
                <a:solidFill>
                  <a:prstClr val="black"/>
                </a:solidFill>
                <a:latin typeface="Calibri"/>
              </a:rPr>
              <a:t>OPUS Share has broken records every month this year </a:t>
            </a:r>
          </a:p>
        </p:txBody>
      </p:sp>
      <p:sp>
        <p:nvSpPr>
          <p:cNvPr id="9" name="Rectangle 8"/>
          <p:cNvSpPr/>
          <p:nvPr/>
        </p:nvSpPr>
        <p:spPr>
          <a:xfrm>
            <a:off x="7979794" y="1450412"/>
            <a:ext cx="3156377" cy="666786"/>
          </a:xfrm>
          <a:prstGeom prst="rect">
            <a:avLst/>
          </a:prstGeom>
        </p:spPr>
        <p:txBody>
          <a:bodyPr wrap="none">
            <a:spAutoFit/>
          </a:bodyPr>
          <a:lstStyle/>
          <a:p>
            <a:pPr defTabSz="609585"/>
            <a:r>
              <a:rPr lang="en-US" sz="3733" dirty="0">
                <a:solidFill>
                  <a:prstClr val="black"/>
                </a:solidFill>
                <a:latin typeface="Calibri"/>
              </a:rPr>
              <a:t>Thanks to you! </a:t>
            </a:r>
          </a:p>
        </p:txBody>
      </p:sp>
    </p:spTree>
    <p:extLst>
      <p:ext uri="{BB962C8B-B14F-4D97-AF65-F5344CB8AC3E}">
        <p14:creationId xmlns:p14="http://schemas.microsoft.com/office/powerpoint/2010/main" val="311119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29544" y="2551657"/>
            <a:ext cx="8438149" cy="3211007"/>
          </a:xfrm>
          <a:prstGeom prst="rect">
            <a:avLst/>
          </a:prstGeom>
        </p:spPr>
        <p:txBody>
          <a:bodyPr wrap="square">
            <a:spAutoFit/>
          </a:bodyPr>
          <a:lstStyle/>
          <a:p>
            <a:pPr algn="ctr" defTabSz="609585" fontAlgn="base"/>
            <a:r>
              <a:rPr lang="en-US" sz="6400" dirty="0">
                <a:solidFill>
                  <a:prstClr val="black"/>
                </a:solidFill>
                <a:latin typeface="Calibri"/>
              </a:rPr>
              <a:t>Questions? </a:t>
            </a:r>
          </a:p>
          <a:p>
            <a:pPr defTabSz="609585" fontAlgn="base"/>
            <a:r>
              <a:rPr lang="en-US" sz="6400" dirty="0">
                <a:solidFill>
                  <a:srgbClr val="000000"/>
                </a:solidFill>
                <a:latin typeface="Times New Roman" panose="02020603050405020304" pitchFamily="18" charset="0"/>
              </a:rPr>
              <a:t/>
            </a:r>
            <a:br>
              <a:rPr lang="en-US" sz="6400" dirty="0">
                <a:solidFill>
                  <a:srgbClr val="000000"/>
                </a:solidFill>
                <a:latin typeface="Times New Roman" panose="02020603050405020304" pitchFamily="18" charset="0"/>
              </a:rPr>
            </a:br>
            <a:r>
              <a:rPr lang="en-US" sz="3733" dirty="0">
                <a:solidFill>
                  <a:srgbClr val="000000"/>
                </a:solidFill>
                <a:latin typeface="Times New Roman" panose="02020603050405020304" pitchFamily="18" charset="0"/>
              </a:rPr>
              <a:t>Contact the team:</a:t>
            </a:r>
          </a:p>
          <a:p>
            <a:pPr defTabSz="609585" fontAlgn="base"/>
            <a:r>
              <a:rPr lang="en-US" sz="3733" dirty="0">
                <a:solidFill>
                  <a:srgbClr val="000000"/>
                </a:solidFill>
                <a:latin typeface="Times New Roman" panose="02020603050405020304" pitchFamily="18" charset="0"/>
              </a:rPr>
              <a:t>ngs.gpsonbm@noaa.gov</a:t>
            </a:r>
            <a:endParaRPr lang="en-US" sz="5333"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46434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748938" y="1394316"/>
          <a:ext cx="10694124" cy="4637805"/>
        </p:xfrm>
        <a:graphic>
          <a:graphicData uri="http://schemas.openxmlformats.org/drawingml/2006/table">
            <a:tbl>
              <a:tblPr firstRow="1" firstCol="1" bandRow="1"/>
              <a:tblGrid>
                <a:gridCol w="8831964">
                  <a:extLst>
                    <a:ext uri="{9D8B030D-6E8A-4147-A177-3AD203B41FA5}">
                      <a16:colId xmlns:a16="http://schemas.microsoft.com/office/drawing/2014/main" val="1088456910"/>
                    </a:ext>
                  </a:extLst>
                </a:gridCol>
                <a:gridCol w="1862160">
                  <a:extLst>
                    <a:ext uri="{9D8B030D-6E8A-4147-A177-3AD203B41FA5}">
                      <a16:colId xmlns:a16="http://schemas.microsoft.com/office/drawing/2014/main" val="3866507924"/>
                    </a:ext>
                  </a:extLst>
                </a:gridCol>
              </a:tblGrid>
              <a:tr h="450725">
                <a:tc>
                  <a:txBody>
                    <a:bodyPr/>
                    <a:lstStyle/>
                    <a:p>
                      <a:pPr marL="0" marR="0"/>
                      <a:r>
                        <a:rPr lang="en-US" sz="2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Cut Off for Data Submission </a:t>
                      </a:r>
                      <a:endParaRPr lang="en-US" sz="190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8/31/2018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6076814"/>
                  </a:ext>
                </a:extLst>
              </a:tr>
              <a:tr h="450725">
                <a:tc>
                  <a:txBody>
                    <a:bodyPr/>
                    <a:lstStyle/>
                    <a:p>
                      <a:pPr marL="0" marR="0"/>
                      <a:r>
                        <a:rPr lang="en-US" sz="2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Prioritize</a:t>
                      </a:r>
                      <a:r>
                        <a:rPr lang="en-US" sz="2400" baseline="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project loading</a:t>
                      </a:r>
                      <a:r>
                        <a:rPr lang="en-US" sz="2400" baseline="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into </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NGS IDB based on where we need data</a:t>
                      </a:r>
                      <a:endParaRPr lang="en-US"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9/1/2018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426992"/>
                  </a:ext>
                </a:extLst>
              </a:tr>
              <a:tr h="450725">
                <a:tc>
                  <a:txBody>
                    <a:bodyPr/>
                    <a:lstStyle/>
                    <a:p>
                      <a:pPr marL="0" marR="0"/>
                      <a:r>
                        <a:rPr lang="en-US" sz="2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Reprocess </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OPUS data </a:t>
                      </a:r>
                      <a:r>
                        <a:rPr lang="en-US" sz="2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with IGS14 updated</a:t>
                      </a:r>
                      <a:r>
                        <a:rPr lang="en-US" sz="2400" baseline="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CORS </a:t>
                      </a:r>
                      <a:endParaRPr lang="en-US"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9/14/2018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172316"/>
                  </a:ext>
                </a:extLst>
              </a:tr>
              <a:tr h="450725">
                <a:tc>
                  <a:txBody>
                    <a:bodyPr/>
                    <a:lstStyle/>
                    <a:p>
                      <a:pPr marL="0" marR="0"/>
                      <a:r>
                        <a:rPr lang="en-US" sz="2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Final Data Pull </a:t>
                      </a:r>
                      <a:endParaRPr lang="en-US" sz="190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9/21/2018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62550"/>
                  </a:ext>
                </a:extLst>
              </a:tr>
              <a:tr h="450725">
                <a:tc>
                  <a:txBody>
                    <a:bodyPr/>
                    <a:lstStyle/>
                    <a:p>
                      <a:pPr marL="0" marR="0"/>
                      <a:r>
                        <a:rPr lang="en-US" sz="2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Final Data Review (tech team and advisors)  </a:t>
                      </a:r>
                      <a:endParaRPr lang="en-US" sz="190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700" dirty="0">
                          <a:effectLst/>
                          <a:latin typeface="Times New Roman" panose="02020603050405020304" pitchFamily="18" charset="0"/>
                          <a:ea typeface="Times New Roman" panose="02020603050405020304" pitchFamily="18" charset="0"/>
                          <a:cs typeface="Times New Roman" panose="02020603050405020304" pitchFamily="18" charset="0"/>
                        </a:rPr>
                        <a:t>10/15/2018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2012956"/>
                  </a:ext>
                </a:extLst>
              </a:tr>
              <a:tr h="413165">
                <a:tc>
                  <a:txBody>
                    <a:bodyPr/>
                    <a:lstStyle/>
                    <a:p>
                      <a:pPr marL="0" marR="0"/>
                      <a:r>
                        <a:rPr lang="en-US" sz="2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Create new geoid webpages in Dev</a:t>
                      </a:r>
                      <a:endParaRPr lang="en-US" sz="190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11/1/2018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803836"/>
                  </a:ext>
                </a:extLst>
              </a:tr>
              <a:tr h="413165">
                <a:tc>
                  <a:txBody>
                    <a:bodyPr/>
                    <a:lstStyle/>
                    <a:p>
                      <a:pPr marL="0" marR="0"/>
                      <a:r>
                        <a:rPr lang="en-US" sz="2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Beta Product and webpage Release</a:t>
                      </a:r>
                      <a:endParaRPr lang="en-US" sz="190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12/15/2018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507991"/>
                  </a:ext>
                </a:extLst>
              </a:tr>
              <a:tr h="413165">
                <a:tc>
                  <a:txBody>
                    <a:bodyPr/>
                    <a:lstStyle/>
                    <a:p>
                      <a:pPr marL="0" marR="0"/>
                      <a:r>
                        <a:rPr lang="en-US" sz="2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Outreach at Surveying Conferences</a:t>
                      </a:r>
                      <a:endParaRPr lang="en-US" sz="190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2/28/2019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5223123"/>
                  </a:ext>
                </a:extLst>
              </a:tr>
              <a:tr h="413165">
                <a:tc>
                  <a:txBody>
                    <a:bodyPr/>
                    <a:lstStyle/>
                    <a:p>
                      <a:pPr marL="0" marR="0"/>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Incorporate feedback &amp; make necessary fixes</a:t>
                      </a:r>
                      <a:endParaRPr lang="en-US"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3/15/2019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154011"/>
                  </a:ext>
                </a:extLst>
              </a:tr>
              <a:tr h="365760">
                <a:tc>
                  <a:txBody>
                    <a:bodyPr/>
                    <a:lstStyle/>
                    <a:p>
                      <a:pPr marL="0" marR="0"/>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Integrate new geoid into other NGS products (OPUS, datasheets) </a:t>
                      </a:r>
                      <a:endParaRPr lang="en-US"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3/31/2019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0215648"/>
                  </a:ext>
                </a:extLst>
              </a:tr>
              <a:tr h="365760">
                <a:tc>
                  <a:txBody>
                    <a:bodyPr/>
                    <a:lstStyle/>
                    <a:p>
                      <a:pPr marL="0" marR="0"/>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Final Product Release</a:t>
                      </a:r>
                      <a:endParaRPr lang="en-US" sz="1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4/15/2019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6923170"/>
                  </a:ext>
                </a:extLst>
              </a:tr>
            </a:tbl>
          </a:graphicData>
        </a:graphic>
      </p:graphicFrame>
      <p:sp>
        <p:nvSpPr>
          <p:cNvPr id="3" name="TextBox 2"/>
          <p:cNvSpPr txBox="1"/>
          <p:nvPr/>
        </p:nvSpPr>
        <p:spPr>
          <a:xfrm>
            <a:off x="1654629" y="661852"/>
            <a:ext cx="8255727" cy="666786"/>
          </a:xfrm>
          <a:prstGeom prst="rect">
            <a:avLst/>
          </a:prstGeom>
          <a:noFill/>
        </p:spPr>
        <p:txBody>
          <a:bodyPr wrap="square" rtlCol="0">
            <a:spAutoFit/>
          </a:bodyPr>
          <a:lstStyle/>
          <a:p>
            <a:pPr algn="ctr" defTabSz="609585"/>
            <a:r>
              <a:rPr lang="en-US" sz="3733" dirty="0">
                <a:solidFill>
                  <a:prstClr val="black"/>
                </a:solidFill>
                <a:latin typeface="Calibri"/>
              </a:rPr>
              <a:t>GEOID 18 Project Time Line</a:t>
            </a:r>
          </a:p>
        </p:txBody>
      </p:sp>
    </p:spTree>
    <p:extLst>
      <p:ext uri="{BB962C8B-B14F-4D97-AF65-F5344CB8AC3E}">
        <p14:creationId xmlns:p14="http://schemas.microsoft.com/office/powerpoint/2010/main" val="573183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49189" y="1585283"/>
            <a:ext cx="2785259" cy="3807910"/>
            <a:chOff x="561892" y="1308580"/>
            <a:chExt cx="2088944" cy="2855932"/>
          </a:xfrm>
        </p:grpSpPr>
        <p:sp>
          <p:nvSpPr>
            <p:cNvPr id="4" name="Text Box 23"/>
            <p:cNvSpPr txBox="1">
              <a:spLocks noChangeArrowheads="1"/>
            </p:cNvSpPr>
            <p:nvPr/>
          </p:nvSpPr>
          <p:spPr bwMode="auto">
            <a:xfrm>
              <a:off x="561892" y="3171788"/>
              <a:ext cx="2088944" cy="99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defRPr/>
              </a:pPr>
              <a:r>
                <a:rPr lang="en-US" altLang="en-US" sz="2667" b="1" dirty="0">
                  <a:solidFill>
                    <a:srgbClr val="FF0000"/>
                  </a:solidFill>
                  <a:latin typeface="Calibri"/>
                </a:rPr>
                <a:t>h is ellipsoid height measured  using GPS</a:t>
              </a:r>
            </a:p>
          </p:txBody>
        </p:sp>
        <p:pic>
          <p:nvPicPr>
            <p:cNvPr id="5" name="Picture 24" descr="geo03a_70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8" t="26435" r="54709" b="47669"/>
            <a:stretch/>
          </p:blipFill>
          <p:spPr bwMode="auto">
            <a:xfrm>
              <a:off x="561893" y="1308580"/>
              <a:ext cx="1541944" cy="1535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8911576" y="1585283"/>
            <a:ext cx="2837083" cy="3400799"/>
            <a:chOff x="3543318" y="1306088"/>
            <a:chExt cx="2127812" cy="2550599"/>
          </a:xfrm>
        </p:grpSpPr>
        <p:sp>
          <p:nvSpPr>
            <p:cNvPr id="7" name="Text Box 26"/>
            <p:cNvSpPr txBox="1">
              <a:spLocks noChangeArrowheads="1"/>
            </p:cNvSpPr>
            <p:nvPr/>
          </p:nvSpPr>
          <p:spPr bwMode="auto">
            <a:xfrm>
              <a:off x="3543318" y="3171788"/>
              <a:ext cx="2127812" cy="68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defRPr/>
              </a:pPr>
              <a:r>
                <a:rPr lang="en-US" altLang="en-US" sz="2667" b="1" dirty="0">
                  <a:solidFill>
                    <a:srgbClr val="008000"/>
                  </a:solidFill>
                  <a:latin typeface="Calibri"/>
                </a:rPr>
                <a:t>N is from a g</a:t>
              </a:r>
              <a:r>
                <a:rPr lang="en-US" altLang="en-US" sz="2667" b="1" dirty="0" err="1">
                  <a:solidFill>
                    <a:srgbClr val="008000"/>
                  </a:solidFill>
                  <a:latin typeface="Calibri"/>
                </a:rPr>
                <a:t>eoid</a:t>
              </a:r>
              <a:r>
                <a:rPr lang="en-US" altLang="en-US" sz="2667" b="1" dirty="0">
                  <a:solidFill>
                    <a:srgbClr val="008000"/>
                  </a:solidFill>
                  <a:latin typeface="Calibri"/>
                </a:rPr>
                <a:t> m</a:t>
              </a:r>
              <a:r>
                <a:rPr lang="en-US" altLang="en-US" sz="2667" b="1" dirty="0" err="1">
                  <a:solidFill>
                    <a:srgbClr val="008000"/>
                  </a:solidFill>
                  <a:latin typeface="Calibri"/>
                </a:rPr>
                <a:t>odel</a:t>
              </a:r>
              <a:endParaRPr lang="en-US" altLang="en-US" sz="2667" b="1" dirty="0">
                <a:solidFill>
                  <a:srgbClr val="008000"/>
                </a:solidFill>
                <a:latin typeface="Calibri"/>
              </a:endParaRPr>
            </a:p>
          </p:txBody>
        </p:sp>
        <p:pic>
          <p:nvPicPr>
            <p:cNvPr id="8" name="Picture 27" descr="geo03a_70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59" t="52025" r="61625" b="25487"/>
            <a:stretch/>
          </p:blipFill>
          <p:spPr bwMode="auto">
            <a:xfrm>
              <a:off x="3543318" y="1306088"/>
              <a:ext cx="1485221" cy="153515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98521" y="5681863"/>
            <a:ext cx="12106779" cy="1077026"/>
          </a:xfrm>
          <a:prstGeom prst="rect">
            <a:avLst/>
          </a:prstGeom>
          <a:noFill/>
        </p:spPr>
        <p:txBody>
          <a:bodyPr wrap="square" rtlCol="0">
            <a:spAutoFit/>
          </a:bodyPr>
          <a:lstStyle/>
          <a:p>
            <a:pPr defTabSz="609585"/>
            <a:r>
              <a:rPr lang="en-US" sz="2133" dirty="0">
                <a:solidFill>
                  <a:prstClr val="black"/>
                </a:solidFill>
                <a:latin typeface="Calibri"/>
              </a:rPr>
              <a:t>Theoretically,  the difference between these three values should be zero.  In practice, using actual observations gives a residual, or measure of the misfit between the three.  We use the residual to evaluate the observations.</a:t>
            </a:r>
          </a:p>
        </p:txBody>
      </p:sp>
      <p:sp>
        <p:nvSpPr>
          <p:cNvPr id="12" name="Rectangle 11"/>
          <p:cNvSpPr/>
          <p:nvPr/>
        </p:nvSpPr>
        <p:spPr>
          <a:xfrm>
            <a:off x="3348324" y="666232"/>
            <a:ext cx="4557658" cy="666786"/>
          </a:xfrm>
          <a:prstGeom prst="rect">
            <a:avLst/>
          </a:prstGeom>
        </p:spPr>
        <p:txBody>
          <a:bodyPr wrap="none">
            <a:spAutoFit/>
          </a:bodyPr>
          <a:lstStyle/>
          <a:p>
            <a:pPr defTabSz="609585"/>
            <a:r>
              <a:rPr lang="en-US" sz="3733" b="1" dirty="0">
                <a:solidFill>
                  <a:prstClr val="black"/>
                </a:solidFill>
                <a:latin typeface="Helvetica" panose="020B0604020202020204" pitchFamily="34" charset="0"/>
                <a:cs typeface="Helvetica" panose="020B0604020202020204" pitchFamily="34" charset="0"/>
              </a:rPr>
              <a:t>Residual = h - H - N</a:t>
            </a:r>
          </a:p>
        </p:txBody>
      </p:sp>
      <p:grpSp>
        <p:nvGrpSpPr>
          <p:cNvPr id="13" name="Group 12"/>
          <p:cNvGrpSpPr/>
          <p:nvPr/>
        </p:nvGrpSpPr>
        <p:grpSpPr>
          <a:xfrm>
            <a:off x="4517085" y="1585283"/>
            <a:ext cx="3216923" cy="3807910"/>
            <a:chOff x="3387814" y="1188962"/>
            <a:chExt cx="2412692" cy="2855932"/>
          </a:xfrm>
        </p:grpSpPr>
        <p:grpSp>
          <p:nvGrpSpPr>
            <p:cNvPr id="2" name="Group 1"/>
            <p:cNvGrpSpPr/>
            <p:nvPr/>
          </p:nvGrpSpPr>
          <p:grpSpPr>
            <a:xfrm>
              <a:off x="3387814" y="1188962"/>
              <a:ext cx="2412692" cy="2855932"/>
              <a:chOff x="6462212" y="1308580"/>
              <a:chExt cx="2412692" cy="2855932"/>
            </a:xfrm>
          </p:grpSpPr>
          <p:pic>
            <p:nvPicPr>
              <p:cNvPr id="1026" name="Picture 2" descr="https://lh3.googleusercontent.com/S1XOYQBbS0C3cGyn9yZ5WWrfL0hoUVTwXPkwplNFKT9ZFaMQY7UUoOl1mZxVoEkHPYJL91at1cDJlGXDQJQ3KAGNsSb64nb-tkEhFG1m9NaQZOR9GAB198qw0HrG3DKk1iZDK2l_YMrXbDtrdb_ykGqKK-tmObAJWnFYUQjLQVPvPJNfdXt7icqPahRcbkDWkNa9-fRRvCP2rB5bLWbkoeet1Btzop0cwtckaDePJMqvoMbEKuliY60d4Zs9dEAx4MLfJHwiJjkV_ai2JXQk85cT5oKoyHmgWy3UY0v_lDCRZMhj-E0EEJ5O2S74nadCiKivx1P_psT-iSA7-hp3vtQTsNUhlPOZI5zZdm6bhFEuN2QAkGLJhUytCNlXkSea-sfq5YmCRI5Zb0HnmxChklDkOaZv7brDCx5ngEYv61hmyh1k9eYXvWgMvXE_XjjAv3FBFyO-N3xYLLgZNJBSqhsjfBxY4oPXXxY20BV3WaGM664__VDYaHiC7E82eVcLMs0LDcigR4NlFzHY0gkUz_gA2jkFn0GNmioj6uQtYjqoRZrYK5kfo530ai7xP6nWQtlK9fNUNtLXuSUSa9V9eMLjJKA8J8hgEBX5GUY=w1408-h941-n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023" t="5189" r="17825" b="20118"/>
              <a:stretch/>
            </p:blipFill>
            <p:spPr bwMode="auto">
              <a:xfrm>
                <a:off x="6462212" y="1308580"/>
                <a:ext cx="1390795" cy="15376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3"/>
              <p:cNvSpPr txBox="1">
                <a:spLocks noChangeArrowheads="1"/>
              </p:cNvSpPr>
              <p:nvPr/>
            </p:nvSpPr>
            <p:spPr bwMode="auto">
              <a:xfrm>
                <a:off x="6462212" y="3171788"/>
                <a:ext cx="2412692" cy="99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defRPr/>
                </a:pPr>
                <a:r>
                  <a:rPr lang="en-US" altLang="en-US" sz="2667" b="1" dirty="0">
                    <a:solidFill>
                      <a:srgbClr val="FF0000"/>
                    </a:solidFill>
                    <a:latin typeface="Calibri"/>
                  </a:rPr>
                  <a:t>H is an NAVD 88 </a:t>
                </a:r>
                <a:r>
                  <a:rPr lang="en-US" altLang="en-US" sz="2667" b="1" dirty="0" err="1">
                    <a:solidFill>
                      <a:srgbClr val="FF0000"/>
                    </a:solidFill>
                    <a:latin typeface="Calibri"/>
                  </a:rPr>
                  <a:t>Orthometric</a:t>
                </a:r>
                <a:r>
                  <a:rPr lang="en-US" altLang="en-US" sz="2667" b="1" dirty="0">
                    <a:solidFill>
                      <a:srgbClr val="FF0000"/>
                    </a:solidFill>
                    <a:latin typeface="Calibri"/>
                  </a:rPr>
                  <a:t> Height from Leveling</a:t>
                </a:r>
              </a:p>
            </p:txBody>
          </p:sp>
        </p:grpSp>
        <p:pic>
          <p:nvPicPr>
            <p:cNvPr id="14" name="Picture 2" descr="https://lh6.googleusercontent.com/wi3AYco9vXR_62LwCykcbpJO0IPb2yV_ulTfZMvvjnUgveLsikZKAV6XZWiwTJCBH9Y7QZ03H0YiGoR7dVgp2rGiBxPA5tig9ih7kePfVolBU3qyplbKgwelzs7Z7V2XWOAcLRsCQ3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91" t="11363" r="19174" b="10814"/>
            <a:stretch/>
          </p:blipFill>
          <p:spPr bwMode="auto">
            <a:xfrm>
              <a:off x="4478897" y="2172130"/>
              <a:ext cx="814278" cy="77109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128048" y="1847273"/>
            <a:ext cx="1131845" cy="1569660"/>
          </a:xfrm>
          <a:prstGeom prst="rect">
            <a:avLst/>
          </a:prstGeom>
          <a:noFill/>
        </p:spPr>
        <p:txBody>
          <a:bodyPr wrap="square" rtlCol="0">
            <a:spAutoFit/>
          </a:bodyPr>
          <a:lstStyle/>
          <a:p>
            <a:pPr algn="ctr" defTabSz="609585"/>
            <a:r>
              <a:rPr lang="en-US" sz="9600" dirty="0">
                <a:solidFill>
                  <a:prstClr val="black"/>
                </a:solidFill>
                <a:latin typeface="Calibri"/>
              </a:rPr>
              <a:t>-</a:t>
            </a:r>
            <a:endParaRPr lang="en-US" sz="2400" dirty="0">
              <a:solidFill>
                <a:prstClr val="black"/>
              </a:solidFill>
              <a:latin typeface="Calibri"/>
            </a:endParaRPr>
          </a:p>
        </p:txBody>
      </p:sp>
      <p:sp>
        <p:nvSpPr>
          <p:cNvPr id="18" name="TextBox 17"/>
          <p:cNvSpPr txBox="1"/>
          <p:nvPr/>
        </p:nvSpPr>
        <p:spPr>
          <a:xfrm>
            <a:off x="7380499" y="1847272"/>
            <a:ext cx="1131845" cy="1569660"/>
          </a:xfrm>
          <a:prstGeom prst="rect">
            <a:avLst/>
          </a:prstGeom>
          <a:noFill/>
        </p:spPr>
        <p:txBody>
          <a:bodyPr wrap="square" rtlCol="0">
            <a:spAutoFit/>
          </a:bodyPr>
          <a:lstStyle/>
          <a:p>
            <a:pPr algn="ctr" defTabSz="609585"/>
            <a:r>
              <a:rPr lang="en-US" sz="9600" dirty="0">
                <a:solidFill>
                  <a:prstClr val="black"/>
                </a:solidFill>
                <a:latin typeface="Calibri"/>
              </a:rPr>
              <a:t>-</a:t>
            </a:r>
            <a:endParaRPr lang="en-US" sz="2400" dirty="0">
              <a:solidFill>
                <a:prstClr val="black"/>
              </a:solidFill>
              <a:latin typeface="Calibri"/>
            </a:endParaRPr>
          </a:p>
        </p:txBody>
      </p:sp>
    </p:spTree>
    <p:extLst>
      <p:ext uri="{BB962C8B-B14F-4D97-AF65-F5344CB8AC3E}">
        <p14:creationId xmlns:p14="http://schemas.microsoft.com/office/powerpoint/2010/main" val="2448254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252" t="5408" r="4090" b="5283"/>
          <a:stretch/>
        </p:blipFill>
        <p:spPr>
          <a:xfrm>
            <a:off x="3760652" y="509901"/>
            <a:ext cx="8431348" cy="6348099"/>
          </a:xfrm>
          <a:prstGeom prst="rect">
            <a:avLst/>
          </a:prstGeom>
        </p:spPr>
      </p:pic>
      <p:sp>
        <p:nvSpPr>
          <p:cNvPr id="8" name="Title 1"/>
          <p:cNvSpPr txBox="1">
            <a:spLocks/>
          </p:cNvSpPr>
          <p:nvPr/>
        </p:nvSpPr>
        <p:spPr>
          <a:xfrm>
            <a:off x="95050" y="817736"/>
            <a:ext cx="3665602"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267" dirty="0" smtClean="0">
                <a:solidFill>
                  <a:prstClr val="black"/>
                </a:solidFill>
                <a:latin typeface="Helvetica" panose="020B0604020202020204" pitchFamily="34" charset="0"/>
                <a:cs typeface="Helvetica" panose="020B0604020202020204" pitchFamily="34" charset="0"/>
              </a:rPr>
              <a:t>Pre-Model Residual</a:t>
            </a:r>
            <a:r>
              <a:rPr lang="en-US" sz="2667" dirty="0" smtClean="0">
                <a:solidFill>
                  <a:prstClr val="black"/>
                </a:solidFill>
                <a:latin typeface="Helvetica" panose="020B0604020202020204" pitchFamily="34" charset="0"/>
                <a:cs typeface="Helvetica" panose="020B0604020202020204" pitchFamily="34" charset="0"/>
              </a:rPr>
              <a:t> </a:t>
            </a:r>
            <a:endParaRPr lang="en-US" sz="2667" dirty="0">
              <a:solidFill>
                <a:prstClr val="black"/>
              </a:solidFill>
              <a:latin typeface="Helvetica" panose="020B0604020202020204" pitchFamily="34" charset="0"/>
              <a:cs typeface="Helvetica" panose="020B0604020202020204" pitchFamily="34" charset="0"/>
            </a:endParaRPr>
          </a:p>
        </p:txBody>
      </p:sp>
      <p:sp>
        <p:nvSpPr>
          <p:cNvPr id="4" name="TextBox 3"/>
          <p:cNvSpPr txBox="1"/>
          <p:nvPr/>
        </p:nvSpPr>
        <p:spPr>
          <a:xfrm>
            <a:off x="95047" y="2483413"/>
            <a:ext cx="3798079" cy="1077026"/>
          </a:xfrm>
          <a:prstGeom prst="rect">
            <a:avLst/>
          </a:prstGeom>
          <a:noFill/>
        </p:spPr>
        <p:txBody>
          <a:bodyPr wrap="square" rtlCol="0">
            <a:spAutoFit/>
          </a:bodyPr>
          <a:lstStyle/>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N is from xGEOID18 (gravimetric geoid model)</a:t>
            </a:r>
          </a:p>
          <a:p>
            <a:pPr marL="380990" indent="-380990" defTabSz="609585">
              <a:buFont typeface="Arial" panose="020B0604020202020204" pitchFamily="34" charset="0"/>
              <a:buChar char="•"/>
            </a:pPr>
            <a:endParaRPr lang="en-US" sz="2133" dirty="0">
              <a:solidFill>
                <a:prstClr val="black"/>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rotWithShape="1">
          <a:blip r:embed="rId5"/>
          <a:srcRect l="8458" t="14918" r="8669" b="5367"/>
          <a:stretch/>
        </p:blipFill>
        <p:spPr>
          <a:xfrm>
            <a:off x="3822422" y="5149969"/>
            <a:ext cx="984246" cy="1630392"/>
          </a:xfrm>
          <a:prstGeom prst="rect">
            <a:avLst/>
          </a:prstGeom>
          <a:ln>
            <a:solidFill>
              <a:schemeClr val="tx1"/>
            </a:solid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71999"/>
            <a:ext cx="2851543" cy="2295144"/>
          </a:xfrm>
          <a:prstGeom prst="rect">
            <a:avLst/>
          </a:prstGeom>
        </p:spPr>
      </p:pic>
    </p:spTree>
    <p:extLst>
      <p:ext uri="{BB962C8B-B14F-4D97-AF65-F5344CB8AC3E}">
        <p14:creationId xmlns:p14="http://schemas.microsoft.com/office/powerpoint/2010/main" val="12985620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154" t="5283" r="4187" b="5283"/>
          <a:stretch/>
        </p:blipFill>
        <p:spPr>
          <a:xfrm>
            <a:off x="3756667" y="509901"/>
            <a:ext cx="8419488" cy="6348099"/>
          </a:xfrm>
          <a:prstGeom prst="rect">
            <a:avLst/>
          </a:prstGeom>
        </p:spPr>
      </p:pic>
      <p:sp>
        <p:nvSpPr>
          <p:cNvPr id="8" name="Title 1"/>
          <p:cNvSpPr txBox="1">
            <a:spLocks/>
          </p:cNvSpPr>
          <p:nvPr/>
        </p:nvSpPr>
        <p:spPr>
          <a:xfrm>
            <a:off x="95050" y="817736"/>
            <a:ext cx="3665602"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267" dirty="0" smtClean="0">
                <a:solidFill>
                  <a:prstClr val="black"/>
                </a:solidFill>
                <a:latin typeface="Helvetica" panose="020B0604020202020204" pitchFamily="34" charset="0"/>
                <a:cs typeface="Helvetica" panose="020B0604020202020204" pitchFamily="34" charset="0"/>
              </a:rPr>
              <a:t>Post-Model Residual</a:t>
            </a:r>
            <a:r>
              <a:rPr lang="en-US" sz="2667" dirty="0" smtClean="0">
                <a:solidFill>
                  <a:prstClr val="black"/>
                </a:solidFill>
                <a:latin typeface="Helvetica" panose="020B0604020202020204" pitchFamily="34" charset="0"/>
                <a:cs typeface="Helvetica" panose="020B0604020202020204" pitchFamily="34" charset="0"/>
              </a:rPr>
              <a:t> </a:t>
            </a:r>
            <a:endParaRPr lang="en-US" sz="2667" dirty="0">
              <a:solidFill>
                <a:prstClr val="black"/>
              </a:solidFill>
              <a:latin typeface="Helvetica" panose="020B0604020202020204" pitchFamily="34" charset="0"/>
              <a:cs typeface="Helvetica" panose="020B0604020202020204" pitchFamily="34" charset="0"/>
            </a:endParaRPr>
          </a:p>
        </p:txBody>
      </p:sp>
      <p:sp>
        <p:nvSpPr>
          <p:cNvPr id="4" name="TextBox 3"/>
          <p:cNvSpPr txBox="1"/>
          <p:nvPr/>
        </p:nvSpPr>
        <p:spPr>
          <a:xfrm>
            <a:off x="95047" y="2483413"/>
            <a:ext cx="3798079" cy="1077026"/>
          </a:xfrm>
          <a:prstGeom prst="rect">
            <a:avLst/>
          </a:prstGeom>
          <a:noFill/>
        </p:spPr>
        <p:txBody>
          <a:bodyPr wrap="square" rtlCol="0">
            <a:spAutoFit/>
          </a:bodyPr>
          <a:lstStyle/>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N is from prototype hybrid geoid model</a:t>
            </a:r>
          </a:p>
          <a:p>
            <a:pPr marL="380990" indent="-380990" defTabSz="609585">
              <a:buFont typeface="Arial" panose="020B0604020202020204" pitchFamily="34" charset="0"/>
              <a:buChar char="•"/>
            </a:pPr>
            <a:endParaRPr lang="en-US" sz="2133" dirty="0">
              <a:solidFill>
                <a:prstClr val="black"/>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rotWithShape="1">
          <a:blip r:embed="rId5"/>
          <a:srcRect l="8458" t="14918" r="8669" b="5367"/>
          <a:stretch/>
        </p:blipFill>
        <p:spPr>
          <a:xfrm>
            <a:off x="3822422" y="5149969"/>
            <a:ext cx="984246" cy="1630392"/>
          </a:xfrm>
          <a:prstGeom prst="rect">
            <a:avLst/>
          </a:prstGeom>
          <a:ln>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62576"/>
            <a:ext cx="2851891" cy="2295424"/>
          </a:xfrm>
          <a:prstGeom prst="rect">
            <a:avLst/>
          </a:prstGeom>
        </p:spPr>
      </p:pic>
    </p:spTree>
    <p:extLst>
      <p:ext uri="{BB962C8B-B14F-4D97-AF65-F5344CB8AC3E}">
        <p14:creationId xmlns:p14="http://schemas.microsoft.com/office/powerpoint/2010/main" val="2523906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 y="-5147"/>
          <a:ext cx="5302855" cy="6863148"/>
        </p:xfrm>
        <a:graphic>
          <a:graphicData uri="http://schemas.openxmlformats.org/presentationml/2006/ole">
            <mc:AlternateContent xmlns:mc="http://schemas.openxmlformats.org/markup-compatibility/2006">
              <mc:Choice xmlns:v="urn:schemas-microsoft-com:vml" Requires="v">
                <p:oleObj spid="_x0000_s1043" name="Acrobat Document" r:id="rId5" imgW="5829257" imgH="7543800" progId="Acrobat.Document.2017">
                  <p:embed/>
                </p:oleObj>
              </mc:Choice>
              <mc:Fallback>
                <p:oleObj name="Acrobat Document" r:id="rId5" imgW="5829257" imgH="7543800" progId="Acrobat.Document.2017">
                  <p:embed/>
                  <p:pic>
                    <p:nvPicPr>
                      <p:cNvPr id="2" name="Object 1"/>
                      <p:cNvPicPr/>
                      <p:nvPr/>
                    </p:nvPicPr>
                    <p:blipFill>
                      <a:blip r:embed="rId6"/>
                      <a:stretch>
                        <a:fillRect/>
                      </a:stretch>
                    </p:blipFill>
                    <p:spPr>
                      <a:xfrm>
                        <a:off x="1" y="-5147"/>
                        <a:ext cx="5302855" cy="6863148"/>
                      </a:xfrm>
                      <a:prstGeom prst="rect">
                        <a:avLst/>
                      </a:prstGeom>
                    </p:spPr>
                  </p:pic>
                </p:oleObj>
              </mc:Fallback>
            </mc:AlternateContent>
          </a:graphicData>
        </a:graphic>
      </p:graphicFrame>
      <p:sp>
        <p:nvSpPr>
          <p:cNvPr id="3" name="TextBox 2"/>
          <p:cNvSpPr txBox="1"/>
          <p:nvPr/>
        </p:nvSpPr>
        <p:spPr>
          <a:xfrm>
            <a:off x="1386205" y="836025"/>
            <a:ext cx="2530446" cy="461665"/>
          </a:xfrm>
          <a:prstGeom prst="rect">
            <a:avLst/>
          </a:prstGeom>
          <a:solidFill>
            <a:schemeClr val="bg1"/>
          </a:solidFill>
          <a:ln>
            <a:solidFill>
              <a:schemeClr val="tx1"/>
            </a:solidFill>
          </a:ln>
        </p:spPr>
        <p:txBody>
          <a:bodyPr wrap="square" rtlCol="0">
            <a:spAutoFit/>
          </a:bodyPr>
          <a:lstStyle/>
          <a:p>
            <a:pPr defTabSz="609585"/>
            <a:r>
              <a:rPr lang="en-US" sz="2400" dirty="0">
                <a:solidFill>
                  <a:prstClr val="black"/>
                </a:solidFill>
                <a:latin typeface="Calibri"/>
              </a:rPr>
              <a:t>GEOID12B </a:t>
            </a:r>
            <a:r>
              <a:rPr lang="en-US" sz="2400" dirty="0" err="1">
                <a:solidFill>
                  <a:prstClr val="black"/>
                </a:solidFill>
                <a:latin typeface="Calibri"/>
              </a:rPr>
              <a:t>GeoPDF</a:t>
            </a:r>
            <a:endParaRPr lang="en-US" sz="2400" dirty="0">
              <a:solidFill>
                <a:prstClr val="black"/>
              </a:solidFill>
              <a:latin typeface="Calibri"/>
            </a:endParaRPr>
          </a:p>
        </p:txBody>
      </p:sp>
      <p:pic>
        <p:nvPicPr>
          <p:cNvPr id="4" name="Picture 3"/>
          <p:cNvPicPr>
            <a:picLocks noChangeAspect="1"/>
          </p:cNvPicPr>
          <p:nvPr/>
        </p:nvPicPr>
        <p:blipFill rotWithShape="1">
          <a:blip r:embed="rId7"/>
          <a:srcRect l="22949" t="19408" r="19872" b="5325"/>
          <a:stretch/>
        </p:blipFill>
        <p:spPr>
          <a:xfrm>
            <a:off x="5396640" y="1103049"/>
            <a:ext cx="6631236" cy="4728102"/>
          </a:xfrm>
          <a:prstGeom prst="rect">
            <a:avLst/>
          </a:prstGeom>
          <a:ln>
            <a:solidFill>
              <a:schemeClr val="tx1"/>
            </a:solidFill>
          </a:ln>
        </p:spPr>
      </p:pic>
      <p:sp>
        <p:nvSpPr>
          <p:cNvPr id="5" name="TextBox 4"/>
          <p:cNvSpPr txBox="1"/>
          <p:nvPr/>
        </p:nvSpPr>
        <p:spPr>
          <a:xfrm>
            <a:off x="7175223" y="5942737"/>
            <a:ext cx="3074070" cy="461665"/>
          </a:xfrm>
          <a:prstGeom prst="rect">
            <a:avLst/>
          </a:prstGeom>
          <a:solidFill>
            <a:schemeClr val="bg1"/>
          </a:solidFill>
          <a:ln>
            <a:solidFill>
              <a:schemeClr val="tx1"/>
            </a:solidFill>
          </a:ln>
        </p:spPr>
        <p:txBody>
          <a:bodyPr wrap="square" rtlCol="0">
            <a:spAutoFit/>
          </a:bodyPr>
          <a:lstStyle/>
          <a:p>
            <a:pPr algn="ctr" defTabSz="609585"/>
            <a:r>
              <a:rPr lang="en-US" sz="2400" dirty="0" smtClean="0">
                <a:solidFill>
                  <a:prstClr val="black"/>
                </a:solidFill>
                <a:latin typeface="Calibri"/>
              </a:rPr>
              <a:t>ArcGIS Online </a:t>
            </a:r>
            <a:r>
              <a:rPr lang="en-US" sz="2400" dirty="0" err="1" smtClean="0">
                <a:solidFill>
                  <a:prstClr val="black"/>
                </a:solidFill>
                <a:latin typeface="Calibri"/>
              </a:rPr>
              <a:t>Webmap</a:t>
            </a:r>
            <a:endParaRPr lang="en-US" sz="2400" dirty="0">
              <a:solidFill>
                <a:prstClr val="black"/>
              </a:solidFill>
              <a:latin typeface="Calibri"/>
            </a:endParaRPr>
          </a:p>
        </p:txBody>
      </p:sp>
    </p:spTree>
    <p:extLst>
      <p:ext uri="{BB962C8B-B14F-4D97-AF65-F5344CB8AC3E}">
        <p14:creationId xmlns:p14="http://schemas.microsoft.com/office/powerpoint/2010/main" val="3019868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95050" y="817736"/>
            <a:ext cx="3665602" cy="1143000"/>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267" dirty="0" smtClean="0">
                <a:solidFill>
                  <a:prstClr val="black"/>
                </a:solidFill>
                <a:latin typeface="Helvetica" panose="020B0604020202020204" pitchFamily="34" charset="0"/>
                <a:cs typeface="Helvetica" panose="020B0604020202020204" pitchFamily="34" charset="0"/>
              </a:rPr>
              <a:t>Prototype</a:t>
            </a:r>
          </a:p>
          <a:p>
            <a:pPr algn="l" defTabSz="609585"/>
            <a:r>
              <a:rPr lang="en-US" sz="4267" dirty="0" smtClean="0">
                <a:solidFill>
                  <a:prstClr val="black"/>
                </a:solidFill>
                <a:latin typeface="Helvetica" panose="020B0604020202020204" pitchFamily="34" charset="0"/>
                <a:cs typeface="Helvetica" panose="020B0604020202020204" pitchFamily="34" charset="0"/>
              </a:rPr>
              <a:t>Hybrid Geoid</a:t>
            </a:r>
          </a:p>
          <a:p>
            <a:pPr algn="l" defTabSz="609585"/>
            <a:r>
              <a:rPr lang="en-US" sz="4267" dirty="0" smtClean="0">
                <a:solidFill>
                  <a:prstClr val="black"/>
                </a:solidFill>
                <a:latin typeface="Helvetica" panose="020B0604020202020204" pitchFamily="34" charset="0"/>
                <a:cs typeface="Helvetica" panose="020B0604020202020204" pitchFamily="34" charset="0"/>
              </a:rPr>
              <a:t>(v5.1)</a:t>
            </a:r>
            <a:r>
              <a:rPr lang="en-US" sz="2667" dirty="0" smtClean="0">
                <a:solidFill>
                  <a:prstClr val="black"/>
                </a:solidFill>
                <a:latin typeface="Helvetica" panose="020B0604020202020204" pitchFamily="34" charset="0"/>
                <a:cs typeface="Helvetica" panose="020B0604020202020204" pitchFamily="34" charset="0"/>
              </a:rPr>
              <a:t> </a:t>
            </a:r>
            <a:endParaRPr lang="en-US" sz="2667" dirty="0">
              <a:solidFill>
                <a:prstClr val="black"/>
              </a:solidFill>
              <a:latin typeface="Helvetica" panose="020B0604020202020204" pitchFamily="34" charset="0"/>
              <a:cs typeface="Helvetica" panose="020B0604020202020204" pitchFamily="34" charset="0"/>
            </a:endParaRPr>
          </a:p>
        </p:txBody>
      </p:sp>
      <p:sp>
        <p:nvSpPr>
          <p:cNvPr id="4" name="TextBox 3"/>
          <p:cNvSpPr txBox="1"/>
          <p:nvPr/>
        </p:nvSpPr>
        <p:spPr>
          <a:xfrm>
            <a:off x="95047" y="2483413"/>
            <a:ext cx="3798079" cy="2718180"/>
          </a:xfrm>
          <a:prstGeom prst="rect">
            <a:avLst/>
          </a:prstGeom>
          <a:noFill/>
        </p:spPr>
        <p:txBody>
          <a:bodyPr wrap="square" rtlCol="0">
            <a:spAutoFit/>
          </a:bodyPr>
          <a:lstStyle/>
          <a:p>
            <a:pPr marL="380990" indent="-380990" defTabSz="609585">
              <a:buFont typeface="Arial" panose="020B0604020202020204" pitchFamily="34" charset="0"/>
              <a:buChar char="•"/>
            </a:pPr>
            <a:r>
              <a:rPr lang="en-US" sz="2133" dirty="0">
                <a:solidFill>
                  <a:prstClr val="black"/>
                </a:solidFill>
                <a:latin typeface="Helvetica" panose="020B0604020202020204" pitchFamily="34" charset="0"/>
                <a:cs typeface="Helvetica" panose="020B0604020202020204" pitchFamily="34" charset="0"/>
              </a:rPr>
              <a:t>Similar construction as </a:t>
            </a:r>
            <a:r>
              <a:rPr lang="en-US" sz="2133" dirty="0" smtClean="0">
                <a:solidFill>
                  <a:prstClr val="black"/>
                </a:solidFill>
                <a:latin typeface="Helvetica" panose="020B0604020202020204" pitchFamily="34" charset="0"/>
                <a:cs typeface="Helvetica" panose="020B0604020202020204" pitchFamily="34" charset="0"/>
              </a:rPr>
              <a:t>GEOID12B</a:t>
            </a:r>
            <a:endParaRPr lang="en-US" sz="2133" dirty="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endParaRPr lang="en-US" sz="2133"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Gravimetric </a:t>
            </a:r>
            <a:r>
              <a:rPr lang="en-US" sz="2133" dirty="0">
                <a:solidFill>
                  <a:prstClr val="black"/>
                </a:solidFill>
                <a:latin typeface="Helvetica" panose="020B0604020202020204" pitchFamily="34" charset="0"/>
                <a:cs typeface="Helvetica" panose="020B0604020202020204" pitchFamily="34" charset="0"/>
              </a:rPr>
              <a:t>Geoid Model: xGEOID17B (</a:t>
            </a:r>
            <a:r>
              <a:rPr lang="en-US" sz="2133" b="1" dirty="0">
                <a:solidFill>
                  <a:prstClr val="black"/>
                </a:solidFill>
                <a:latin typeface="Helvetica" panose="020B0604020202020204" pitchFamily="34" charset="0"/>
                <a:cs typeface="Helvetica" panose="020B0604020202020204" pitchFamily="34" charset="0"/>
              </a:rPr>
              <a:t>Interpolate</a:t>
            </a:r>
            <a:r>
              <a:rPr lang="en-US" sz="2133" dirty="0">
                <a:solidFill>
                  <a:prstClr val="black"/>
                </a:solidFill>
                <a:latin typeface="Helvetica" panose="020B0604020202020204" pitchFamily="34" charset="0"/>
                <a:cs typeface="Helvetica" panose="020B0604020202020204" pitchFamily="34" charset="0"/>
              </a:rPr>
              <a:t>)</a:t>
            </a:r>
          </a:p>
          <a:p>
            <a:pPr marL="380990" indent="-380990" defTabSz="609585">
              <a:buFont typeface="Arial" panose="020B0604020202020204" pitchFamily="34" charset="0"/>
              <a:buChar char="•"/>
            </a:pPr>
            <a:endParaRPr lang="en-US" sz="2133"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2133" dirty="0" smtClean="0">
                <a:solidFill>
                  <a:prstClr val="black"/>
                </a:solidFill>
                <a:latin typeface="Helvetica" panose="020B0604020202020204" pitchFamily="34" charset="0"/>
                <a:cs typeface="Helvetica" panose="020B0604020202020204" pitchFamily="34" charset="0"/>
              </a:rPr>
              <a:t>GPS </a:t>
            </a:r>
            <a:r>
              <a:rPr lang="en-US" sz="2133" dirty="0">
                <a:solidFill>
                  <a:prstClr val="black"/>
                </a:solidFill>
                <a:latin typeface="Helvetica" panose="020B0604020202020204" pitchFamily="34" charset="0"/>
                <a:cs typeface="Helvetica" panose="020B0604020202020204" pitchFamily="34" charset="0"/>
              </a:rPr>
              <a:t>on Bench Marks (</a:t>
            </a:r>
            <a:r>
              <a:rPr lang="en-US" sz="2133" b="1" dirty="0">
                <a:solidFill>
                  <a:prstClr val="black"/>
                </a:solidFill>
                <a:latin typeface="Helvetica" panose="020B0604020202020204" pitchFamily="34" charset="0"/>
                <a:cs typeface="Helvetica" panose="020B0604020202020204" pitchFamily="34" charset="0"/>
              </a:rPr>
              <a:t>Constrain</a:t>
            </a:r>
            <a:r>
              <a:rPr lang="en-US" sz="2133" dirty="0">
                <a:solidFill>
                  <a:prstClr val="black"/>
                </a:solidFill>
                <a:latin typeface="Helvetica" panose="020B0604020202020204" pitchFamily="34" charset="0"/>
                <a:cs typeface="Helvetica" panose="020B0604020202020204" pitchFamily="34" charset="0"/>
              </a:rPr>
              <a:t>)</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994" t="5051" r="3903" b="5051"/>
          <a:stretch/>
        </p:blipFill>
        <p:spPr>
          <a:xfrm>
            <a:off x="3760652" y="498764"/>
            <a:ext cx="8431348" cy="6359236"/>
          </a:xfrm>
          <a:prstGeom prst="rect">
            <a:avLst/>
          </a:prstGeom>
        </p:spPr>
      </p:pic>
    </p:spTree>
    <p:extLst>
      <p:ext uri="{BB962C8B-B14F-4D97-AF65-F5344CB8AC3E}">
        <p14:creationId xmlns:p14="http://schemas.microsoft.com/office/powerpoint/2010/main" val="397818264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TotalTime>
  <Words>1353</Words>
  <Application>Microsoft Office PowerPoint</Application>
  <PresentationFormat>Widescreen</PresentationFormat>
  <Paragraphs>267</Paragraphs>
  <Slides>30</Slides>
  <Notes>19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0" baseType="lpstr">
      <vt:lpstr>ＭＳ Ｐゴシック</vt:lpstr>
      <vt:lpstr>ＭＳ Ｐゴシック</vt:lpstr>
      <vt:lpstr>Arial</vt:lpstr>
      <vt:lpstr>Bradley Hand ITC</vt:lpstr>
      <vt:lpstr>Calibri</vt:lpstr>
      <vt:lpstr>Courier New</vt:lpstr>
      <vt:lpstr>Helvetica</vt:lpstr>
      <vt:lpstr>Times New Roman</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Ahlgren</dc:creator>
  <cp:lastModifiedBy>Kevin Ahlgren</cp:lastModifiedBy>
  <cp:revision>46</cp:revision>
  <dcterms:created xsi:type="dcterms:W3CDTF">2018-08-06T13:27:19Z</dcterms:created>
  <dcterms:modified xsi:type="dcterms:W3CDTF">2018-08-09T14:46:00Z</dcterms:modified>
</cp:coreProperties>
</file>