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733" r:id="rId4"/>
  </p:sldMasterIdLst>
  <p:notesMasterIdLst>
    <p:notesMasterId r:id="rId36"/>
  </p:notesMasterIdLst>
  <p:sldIdLst>
    <p:sldId id="294" r:id="rId5"/>
    <p:sldId id="360" r:id="rId6"/>
    <p:sldId id="314" r:id="rId7"/>
    <p:sldId id="308" r:id="rId8"/>
    <p:sldId id="324" r:id="rId9"/>
    <p:sldId id="329" r:id="rId10"/>
    <p:sldId id="347" r:id="rId11"/>
    <p:sldId id="349" r:id="rId12"/>
    <p:sldId id="354" r:id="rId13"/>
    <p:sldId id="351" r:id="rId14"/>
    <p:sldId id="345" r:id="rId15"/>
    <p:sldId id="344" r:id="rId16"/>
    <p:sldId id="348" r:id="rId17"/>
    <p:sldId id="313" r:id="rId18"/>
    <p:sldId id="361" r:id="rId19"/>
    <p:sldId id="339" r:id="rId20"/>
    <p:sldId id="359" r:id="rId21"/>
    <p:sldId id="341" r:id="rId22"/>
    <p:sldId id="343" r:id="rId23"/>
    <p:sldId id="288" r:id="rId24"/>
    <p:sldId id="346" r:id="rId25"/>
    <p:sldId id="350" r:id="rId26"/>
    <p:sldId id="287" r:id="rId27"/>
    <p:sldId id="333" r:id="rId28"/>
    <p:sldId id="352" r:id="rId29"/>
    <p:sldId id="290" r:id="rId30"/>
    <p:sldId id="321" r:id="rId31"/>
    <p:sldId id="309" r:id="rId32"/>
    <p:sldId id="292" r:id="rId33"/>
    <p:sldId id="337" r:id="rId34"/>
    <p:sldId id="33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299" autoAdjust="0"/>
  </p:normalViewPr>
  <p:slideViewPr>
    <p:cSldViewPr snapToGrid="0" showGuides="1">
      <p:cViewPr varScale="1">
        <p:scale>
          <a:sx n="72" d="100"/>
          <a:sy n="72" d="100"/>
        </p:scale>
        <p:origin x="606" y="78"/>
      </p:cViewPr>
      <p:guideLst>
        <p:guide orient="horz" pos="2184"/>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ngs-s-brunswick\ngs\shared\OPUS\OPUS%20solutions%20shared%20statistics%20from%20usag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ln>
                  <a:noFill/>
                </a:ln>
                <a:solidFill>
                  <a:schemeClr val="tx1">
                    <a:lumMod val="65000"/>
                    <a:lumOff val="35000"/>
                  </a:schemeClr>
                </a:solidFill>
                <a:latin typeface="+mn-lt"/>
                <a:ea typeface="+mn-ea"/>
                <a:cs typeface="+mn-cs"/>
              </a:defRPr>
            </a:pPr>
            <a:r>
              <a:rPr lang="en-US" sz="1600" b="1"/>
              <a:t>Shared OPUS solutions by Month &amp; Year</a:t>
            </a:r>
          </a:p>
        </c:rich>
      </c:tx>
      <c:overlay val="0"/>
      <c:spPr>
        <a:noFill/>
        <a:ln>
          <a:noFill/>
        </a:ln>
        <a:effectLst/>
      </c:spPr>
      <c:txPr>
        <a:bodyPr rot="0" spcFirstLastPara="1" vertOverflow="ellipsis" vert="horz" wrap="square" anchor="ctr" anchorCtr="1"/>
        <a:lstStyle/>
        <a:p>
          <a:pPr>
            <a:defRPr sz="1600" b="0" i="0" u="none" strike="noStrike" kern="1200" spc="0" baseline="0">
              <a:ln>
                <a:noFill/>
              </a:ln>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Sheet1!$M$4</c:f>
              <c:strCache>
                <c:ptCount val="1"/>
                <c:pt idx="0">
                  <c:v>2007</c:v>
                </c:pt>
              </c:strCache>
            </c:strRef>
          </c:tx>
          <c:spPr>
            <a:ln w="28575" cap="rnd">
              <a:solidFill>
                <a:schemeClr val="accent1"/>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Sheet1!$M$5:$M$16</c:f>
              <c:numCache>
                <c:formatCode>General</c:formatCode>
                <c:ptCount val="12"/>
                <c:pt idx="11">
                  <c:v>38</c:v>
                </c:pt>
              </c:numCache>
            </c:numRef>
          </c:val>
          <c:smooth val="0"/>
          <c:extLst>
            <c:ext xmlns:c16="http://schemas.microsoft.com/office/drawing/2014/chart" uri="{C3380CC4-5D6E-409C-BE32-E72D297353CC}">
              <c16:uniqueId val="{00000000-A034-4D3B-919C-E0D8200325B0}"/>
            </c:ext>
          </c:extLst>
        </c:ser>
        <c:ser>
          <c:idx val="1"/>
          <c:order val="1"/>
          <c:tx>
            <c:strRef>
              <c:f>Sheet1!$N$4</c:f>
              <c:strCache>
                <c:ptCount val="1"/>
                <c:pt idx="0">
                  <c:v>2008</c:v>
                </c:pt>
              </c:strCache>
            </c:strRef>
          </c:tx>
          <c:spPr>
            <a:ln w="28575" cap="rnd">
              <a:solidFill>
                <a:schemeClr val="accent2"/>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Sheet1!$N$5:$N$16</c:f>
              <c:numCache>
                <c:formatCode>General</c:formatCode>
                <c:ptCount val="12"/>
                <c:pt idx="0">
                  <c:v>20</c:v>
                </c:pt>
                <c:pt idx="1">
                  <c:v>20</c:v>
                </c:pt>
                <c:pt idx="2">
                  <c:v>23</c:v>
                </c:pt>
                <c:pt idx="3">
                  <c:v>13</c:v>
                </c:pt>
                <c:pt idx="4">
                  <c:v>38</c:v>
                </c:pt>
                <c:pt idx="5">
                  <c:v>24</c:v>
                </c:pt>
                <c:pt idx="6">
                  <c:v>42</c:v>
                </c:pt>
                <c:pt idx="7">
                  <c:v>50</c:v>
                </c:pt>
                <c:pt idx="8">
                  <c:v>100</c:v>
                </c:pt>
                <c:pt idx="9">
                  <c:v>90</c:v>
                </c:pt>
                <c:pt idx="10">
                  <c:v>63</c:v>
                </c:pt>
                <c:pt idx="11">
                  <c:v>39</c:v>
                </c:pt>
              </c:numCache>
            </c:numRef>
          </c:val>
          <c:smooth val="0"/>
          <c:extLst>
            <c:ext xmlns:c16="http://schemas.microsoft.com/office/drawing/2014/chart" uri="{C3380CC4-5D6E-409C-BE32-E72D297353CC}">
              <c16:uniqueId val="{00000001-A034-4D3B-919C-E0D8200325B0}"/>
            </c:ext>
          </c:extLst>
        </c:ser>
        <c:ser>
          <c:idx val="2"/>
          <c:order val="2"/>
          <c:tx>
            <c:strRef>
              <c:f>Sheet1!$O$4</c:f>
              <c:strCache>
                <c:ptCount val="1"/>
                <c:pt idx="0">
                  <c:v>2009</c:v>
                </c:pt>
              </c:strCache>
            </c:strRef>
          </c:tx>
          <c:spPr>
            <a:ln w="28575" cap="rnd">
              <a:solidFill>
                <a:schemeClr val="accent3"/>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Sheet1!$O$5:$O$16</c:f>
              <c:numCache>
                <c:formatCode>General</c:formatCode>
                <c:ptCount val="12"/>
                <c:pt idx="0">
                  <c:v>66</c:v>
                </c:pt>
                <c:pt idx="1">
                  <c:v>28</c:v>
                </c:pt>
                <c:pt idx="2">
                  <c:v>72</c:v>
                </c:pt>
                <c:pt idx="3">
                  <c:v>141</c:v>
                </c:pt>
                <c:pt idx="4">
                  <c:v>96</c:v>
                </c:pt>
                <c:pt idx="5">
                  <c:v>63</c:v>
                </c:pt>
                <c:pt idx="6">
                  <c:v>86</c:v>
                </c:pt>
                <c:pt idx="7">
                  <c:v>62</c:v>
                </c:pt>
                <c:pt idx="8">
                  <c:v>170</c:v>
                </c:pt>
                <c:pt idx="9">
                  <c:v>137</c:v>
                </c:pt>
                <c:pt idx="10">
                  <c:v>109</c:v>
                </c:pt>
                <c:pt idx="11">
                  <c:v>123</c:v>
                </c:pt>
              </c:numCache>
            </c:numRef>
          </c:val>
          <c:smooth val="0"/>
          <c:extLst>
            <c:ext xmlns:c16="http://schemas.microsoft.com/office/drawing/2014/chart" uri="{C3380CC4-5D6E-409C-BE32-E72D297353CC}">
              <c16:uniqueId val="{00000002-A034-4D3B-919C-E0D8200325B0}"/>
            </c:ext>
          </c:extLst>
        </c:ser>
        <c:ser>
          <c:idx val="3"/>
          <c:order val="3"/>
          <c:tx>
            <c:strRef>
              <c:f>Sheet1!$P$4</c:f>
              <c:strCache>
                <c:ptCount val="1"/>
                <c:pt idx="0">
                  <c:v>2010</c:v>
                </c:pt>
              </c:strCache>
            </c:strRef>
          </c:tx>
          <c:spPr>
            <a:ln w="28575" cap="rnd">
              <a:solidFill>
                <a:schemeClr val="accent4"/>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Sheet1!$P$5:$P$16</c:f>
              <c:numCache>
                <c:formatCode>#,##0</c:formatCode>
                <c:ptCount val="12"/>
                <c:pt idx="0" formatCode="General">
                  <c:v>117</c:v>
                </c:pt>
                <c:pt idx="1">
                  <c:v>146</c:v>
                </c:pt>
                <c:pt idx="2">
                  <c:v>122</c:v>
                </c:pt>
                <c:pt idx="3">
                  <c:v>193</c:v>
                </c:pt>
                <c:pt idx="4">
                  <c:v>164</c:v>
                </c:pt>
                <c:pt idx="5">
                  <c:v>162</c:v>
                </c:pt>
                <c:pt idx="6">
                  <c:v>207</c:v>
                </c:pt>
                <c:pt idx="7">
                  <c:v>192</c:v>
                </c:pt>
                <c:pt idx="8">
                  <c:v>55</c:v>
                </c:pt>
                <c:pt idx="9">
                  <c:v>111</c:v>
                </c:pt>
                <c:pt idx="10">
                  <c:v>133</c:v>
                </c:pt>
                <c:pt idx="11">
                  <c:v>81</c:v>
                </c:pt>
              </c:numCache>
            </c:numRef>
          </c:val>
          <c:smooth val="0"/>
          <c:extLst>
            <c:ext xmlns:c16="http://schemas.microsoft.com/office/drawing/2014/chart" uri="{C3380CC4-5D6E-409C-BE32-E72D297353CC}">
              <c16:uniqueId val="{00000003-A034-4D3B-919C-E0D8200325B0}"/>
            </c:ext>
          </c:extLst>
        </c:ser>
        <c:ser>
          <c:idx val="4"/>
          <c:order val="4"/>
          <c:tx>
            <c:strRef>
              <c:f>Sheet1!$Q$4</c:f>
              <c:strCache>
                <c:ptCount val="1"/>
                <c:pt idx="0">
                  <c:v>2011</c:v>
                </c:pt>
              </c:strCache>
            </c:strRef>
          </c:tx>
          <c:spPr>
            <a:ln w="28575" cap="rnd">
              <a:solidFill>
                <a:schemeClr val="accent5"/>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Sheet1!$Q$5:$Q$16</c:f>
              <c:numCache>
                <c:formatCode>#,##0</c:formatCode>
                <c:ptCount val="12"/>
                <c:pt idx="0">
                  <c:v>99</c:v>
                </c:pt>
                <c:pt idx="1">
                  <c:v>113</c:v>
                </c:pt>
                <c:pt idx="2">
                  <c:v>131</c:v>
                </c:pt>
                <c:pt idx="3">
                  <c:v>154</c:v>
                </c:pt>
                <c:pt idx="4">
                  <c:v>114</c:v>
                </c:pt>
                <c:pt idx="5">
                  <c:v>133</c:v>
                </c:pt>
                <c:pt idx="6">
                  <c:v>103</c:v>
                </c:pt>
                <c:pt idx="7">
                  <c:v>124</c:v>
                </c:pt>
                <c:pt idx="8" formatCode="General">
                  <c:v>93</c:v>
                </c:pt>
                <c:pt idx="9">
                  <c:v>113</c:v>
                </c:pt>
                <c:pt idx="10" formatCode="General">
                  <c:v>89</c:v>
                </c:pt>
                <c:pt idx="11" formatCode="General">
                  <c:v>97</c:v>
                </c:pt>
              </c:numCache>
            </c:numRef>
          </c:val>
          <c:smooth val="0"/>
          <c:extLst>
            <c:ext xmlns:c16="http://schemas.microsoft.com/office/drawing/2014/chart" uri="{C3380CC4-5D6E-409C-BE32-E72D297353CC}">
              <c16:uniqueId val="{00000004-A034-4D3B-919C-E0D8200325B0}"/>
            </c:ext>
          </c:extLst>
        </c:ser>
        <c:ser>
          <c:idx val="5"/>
          <c:order val="5"/>
          <c:tx>
            <c:strRef>
              <c:f>Sheet1!$R$4</c:f>
              <c:strCache>
                <c:ptCount val="1"/>
                <c:pt idx="0">
                  <c:v>2012</c:v>
                </c:pt>
              </c:strCache>
            </c:strRef>
          </c:tx>
          <c:spPr>
            <a:ln w="28575" cap="rnd">
              <a:solidFill>
                <a:schemeClr val="accent6"/>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Sheet1!$R$5:$R$16</c:f>
              <c:numCache>
                <c:formatCode>General</c:formatCode>
                <c:ptCount val="12"/>
                <c:pt idx="0">
                  <c:v>117</c:v>
                </c:pt>
                <c:pt idx="1">
                  <c:v>114</c:v>
                </c:pt>
                <c:pt idx="2">
                  <c:v>92</c:v>
                </c:pt>
                <c:pt idx="3">
                  <c:v>142</c:v>
                </c:pt>
                <c:pt idx="4">
                  <c:v>91</c:v>
                </c:pt>
                <c:pt idx="5">
                  <c:v>67</c:v>
                </c:pt>
                <c:pt idx="6">
                  <c:v>77</c:v>
                </c:pt>
                <c:pt idx="7">
                  <c:v>39</c:v>
                </c:pt>
                <c:pt idx="8">
                  <c:v>85</c:v>
                </c:pt>
                <c:pt idx="9">
                  <c:v>99</c:v>
                </c:pt>
                <c:pt idx="10">
                  <c:v>53</c:v>
                </c:pt>
                <c:pt idx="11">
                  <c:v>198</c:v>
                </c:pt>
              </c:numCache>
            </c:numRef>
          </c:val>
          <c:smooth val="0"/>
          <c:extLst>
            <c:ext xmlns:c16="http://schemas.microsoft.com/office/drawing/2014/chart" uri="{C3380CC4-5D6E-409C-BE32-E72D297353CC}">
              <c16:uniqueId val="{00000005-A034-4D3B-919C-E0D8200325B0}"/>
            </c:ext>
          </c:extLst>
        </c:ser>
        <c:ser>
          <c:idx val="6"/>
          <c:order val="6"/>
          <c:tx>
            <c:strRef>
              <c:f>Sheet1!$S$4</c:f>
              <c:strCache>
                <c:ptCount val="1"/>
                <c:pt idx="0">
                  <c:v>2013</c:v>
                </c:pt>
              </c:strCache>
            </c:strRef>
          </c:tx>
          <c:spPr>
            <a:ln w="28575" cap="rnd">
              <a:solidFill>
                <a:schemeClr val="accent1">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Sheet1!$S$5:$S$16</c:f>
              <c:numCache>
                <c:formatCode>General</c:formatCode>
                <c:ptCount val="12"/>
                <c:pt idx="0">
                  <c:v>94</c:v>
                </c:pt>
                <c:pt idx="1">
                  <c:v>35</c:v>
                </c:pt>
                <c:pt idx="2">
                  <c:v>64</c:v>
                </c:pt>
                <c:pt idx="3">
                  <c:v>85</c:v>
                </c:pt>
                <c:pt idx="4">
                  <c:v>132</c:v>
                </c:pt>
                <c:pt idx="5">
                  <c:v>112</c:v>
                </c:pt>
                <c:pt idx="6">
                  <c:v>146</c:v>
                </c:pt>
                <c:pt idx="7">
                  <c:v>294</c:v>
                </c:pt>
                <c:pt idx="8">
                  <c:v>181</c:v>
                </c:pt>
                <c:pt idx="9" formatCode="#,##0">
                  <c:v>124</c:v>
                </c:pt>
                <c:pt idx="10" formatCode="#,##0">
                  <c:v>122</c:v>
                </c:pt>
                <c:pt idx="11" formatCode="#,##0">
                  <c:v>140</c:v>
                </c:pt>
              </c:numCache>
            </c:numRef>
          </c:val>
          <c:smooth val="0"/>
          <c:extLst>
            <c:ext xmlns:c16="http://schemas.microsoft.com/office/drawing/2014/chart" uri="{C3380CC4-5D6E-409C-BE32-E72D297353CC}">
              <c16:uniqueId val="{00000006-A034-4D3B-919C-E0D8200325B0}"/>
            </c:ext>
          </c:extLst>
        </c:ser>
        <c:ser>
          <c:idx val="7"/>
          <c:order val="7"/>
          <c:tx>
            <c:strRef>
              <c:f>Sheet1!$T$4</c:f>
              <c:strCache>
                <c:ptCount val="1"/>
                <c:pt idx="0">
                  <c:v>2014</c:v>
                </c:pt>
              </c:strCache>
            </c:strRef>
          </c:tx>
          <c:spPr>
            <a:ln w="28575" cap="rnd">
              <a:solidFill>
                <a:schemeClr val="accent2">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Sheet1!$T$5:$T$16</c:f>
              <c:numCache>
                <c:formatCode>General</c:formatCode>
                <c:ptCount val="12"/>
                <c:pt idx="0">
                  <c:v>121</c:v>
                </c:pt>
                <c:pt idx="1">
                  <c:v>90</c:v>
                </c:pt>
                <c:pt idx="2">
                  <c:v>351</c:v>
                </c:pt>
                <c:pt idx="3">
                  <c:v>260</c:v>
                </c:pt>
                <c:pt idx="4">
                  <c:v>273</c:v>
                </c:pt>
                <c:pt idx="5">
                  <c:v>187</c:v>
                </c:pt>
                <c:pt idx="6">
                  <c:v>117</c:v>
                </c:pt>
                <c:pt idx="7">
                  <c:v>165</c:v>
                </c:pt>
                <c:pt idx="8">
                  <c:v>167</c:v>
                </c:pt>
                <c:pt idx="9">
                  <c:v>214</c:v>
                </c:pt>
                <c:pt idx="10">
                  <c:v>152</c:v>
                </c:pt>
                <c:pt idx="11">
                  <c:v>124</c:v>
                </c:pt>
              </c:numCache>
            </c:numRef>
          </c:val>
          <c:smooth val="0"/>
          <c:extLst>
            <c:ext xmlns:c16="http://schemas.microsoft.com/office/drawing/2014/chart" uri="{C3380CC4-5D6E-409C-BE32-E72D297353CC}">
              <c16:uniqueId val="{00000007-A034-4D3B-919C-E0D8200325B0}"/>
            </c:ext>
          </c:extLst>
        </c:ser>
        <c:ser>
          <c:idx val="8"/>
          <c:order val="8"/>
          <c:tx>
            <c:strRef>
              <c:f>Sheet1!$U$4</c:f>
              <c:strCache>
                <c:ptCount val="1"/>
                <c:pt idx="0">
                  <c:v>2015</c:v>
                </c:pt>
              </c:strCache>
            </c:strRef>
          </c:tx>
          <c:spPr>
            <a:ln w="28575" cap="rnd">
              <a:solidFill>
                <a:schemeClr val="accent3">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Sheet1!$U$5:$U$16</c:f>
              <c:numCache>
                <c:formatCode>General</c:formatCode>
                <c:ptCount val="12"/>
                <c:pt idx="0">
                  <c:v>108</c:v>
                </c:pt>
                <c:pt idx="1">
                  <c:v>146</c:v>
                </c:pt>
                <c:pt idx="2">
                  <c:v>267</c:v>
                </c:pt>
                <c:pt idx="3">
                  <c:v>225</c:v>
                </c:pt>
                <c:pt idx="4">
                  <c:v>113</c:v>
                </c:pt>
                <c:pt idx="5">
                  <c:v>153</c:v>
                </c:pt>
                <c:pt idx="6">
                  <c:v>86</c:v>
                </c:pt>
                <c:pt idx="7">
                  <c:v>109</c:v>
                </c:pt>
                <c:pt idx="8">
                  <c:v>172</c:v>
                </c:pt>
                <c:pt idx="9" formatCode="#,##0">
                  <c:v>107</c:v>
                </c:pt>
                <c:pt idx="10" formatCode="#,##0">
                  <c:v>127</c:v>
                </c:pt>
                <c:pt idx="11" formatCode="#,##0">
                  <c:v>133</c:v>
                </c:pt>
              </c:numCache>
            </c:numRef>
          </c:val>
          <c:smooth val="0"/>
          <c:extLst>
            <c:ext xmlns:c16="http://schemas.microsoft.com/office/drawing/2014/chart" uri="{C3380CC4-5D6E-409C-BE32-E72D297353CC}">
              <c16:uniqueId val="{00000008-A034-4D3B-919C-E0D8200325B0}"/>
            </c:ext>
          </c:extLst>
        </c:ser>
        <c:ser>
          <c:idx val="9"/>
          <c:order val="9"/>
          <c:tx>
            <c:strRef>
              <c:f>Sheet1!$V$4</c:f>
              <c:strCache>
                <c:ptCount val="1"/>
                <c:pt idx="0">
                  <c:v>2016</c:v>
                </c:pt>
              </c:strCache>
            </c:strRef>
          </c:tx>
          <c:spPr>
            <a:ln w="28575" cap="rnd">
              <a:solidFill>
                <a:schemeClr val="accent4">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Sheet1!$V$5:$V$16</c:f>
              <c:numCache>
                <c:formatCode>General</c:formatCode>
                <c:ptCount val="12"/>
                <c:pt idx="0">
                  <c:v>236</c:v>
                </c:pt>
                <c:pt idx="1">
                  <c:v>244</c:v>
                </c:pt>
                <c:pt idx="2">
                  <c:v>291</c:v>
                </c:pt>
                <c:pt idx="3">
                  <c:v>256</c:v>
                </c:pt>
                <c:pt idx="4">
                  <c:v>248</c:v>
                </c:pt>
                <c:pt idx="5">
                  <c:v>250</c:v>
                </c:pt>
                <c:pt idx="6">
                  <c:v>143</c:v>
                </c:pt>
                <c:pt idx="7">
                  <c:v>207</c:v>
                </c:pt>
                <c:pt idx="8">
                  <c:v>198</c:v>
                </c:pt>
                <c:pt idx="9">
                  <c:v>141</c:v>
                </c:pt>
                <c:pt idx="10">
                  <c:v>129</c:v>
                </c:pt>
                <c:pt idx="11">
                  <c:v>169</c:v>
                </c:pt>
              </c:numCache>
            </c:numRef>
          </c:val>
          <c:smooth val="0"/>
          <c:extLst>
            <c:ext xmlns:c16="http://schemas.microsoft.com/office/drawing/2014/chart" uri="{C3380CC4-5D6E-409C-BE32-E72D297353CC}">
              <c16:uniqueId val="{00000009-A034-4D3B-919C-E0D8200325B0}"/>
            </c:ext>
          </c:extLst>
        </c:ser>
        <c:ser>
          <c:idx val="10"/>
          <c:order val="10"/>
          <c:tx>
            <c:strRef>
              <c:f>Sheet1!$W$4</c:f>
              <c:strCache>
                <c:ptCount val="1"/>
                <c:pt idx="0">
                  <c:v>2017</c:v>
                </c:pt>
              </c:strCache>
            </c:strRef>
          </c:tx>
          <c:spPr>
            <a:ln w="28575" cap="rnd">
              <a:solidFill>
                <a:schemeClr val="accent5">
                  <a:lumMod val="60000"/>
                </a:schemeClr>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Sheet1!$W$5:$W$16</c:f>
              <c:numCache>
                <c:formatCode>General</c:formatCode>
                <c:ptCount val="12"/>
                <c:pt idx="0">
                  <c:v>202</c:v>
                </c:pt>
                <c:pt idx="1">
                  <c:v>168</c:v>
                </c:pt>
                <c:pt idx="2">
                  <c:v>387</c:v>
                </c:pt>
                <c:pt idx="3">
                  <c:v>298</c:v>
                </c:pt>
                <c:pt idx="4">
                  <c:v>229</c:v>
                </c:pt>
                <c:pt idx="5">
                  <c:v>201</c:v>
                </c:pt>
                <c:pt idx="6">
                  <c:v>254</c:v>
                </c:pt>
                <c:pt idx="7">
                  <c:v>187</c:v>
                </c:pt>
                <c:pt idx="8">
                  <c:v>186</c:v>
                </c:pt>
                <c:pt idx="9" formatCode="#,##0">
                  <c:v>186</c:v>
                </c:pt>
                <c:pt idx="10" formatCode="#,##0">
                  <c:v>92</c:v>
                </c:pt>
                <c:pt idx="11" formatCode="#,##0">
                  <c:v>169</c:v>
                </c:pt>
              </c:numCache>
            </c:numRef>
          </c:val>
          <c:smooth val="0"/>
          <c:extLst>
            <c:ext xmlns:c16="http://schemas.microsoft.com/office/drawing/2014/chart" uri="{C3380CC4-5D6E-409C-BE32-E72D297353CC}">
              <c16:uniqueId val="{0000000A-A034-4D3B-919C-E0D8200325B0}"/>
            </c:ext>
          </c:extLst>
        </c:ser>
        <c:ser>
          <c:idx val="11"/>
          <c:order val="11"/>
          <c:tx>
            <c:strRef>
              <c:f>Sheet1!$X$4</c:f>
              <c:strCache>
                <c:ptCount val="1"/>
                <c:pt idx="0">
                  <c:v>2018</c:v>
                </c:pt>
              </c:strCache>
            </c:strRef>
          </c:tx>
          <c:spPr>
            <a:ln w="28575" cap="rnd">
              <a:solidFill>
                <a:srgbClr val="FF0000"/>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Sheet1!$X$5:$X$16</c:f>
              <c:numCache>
                <c:formatCode>General</c:formatCode>
                <c:ptCount val="12"/>
                <c:pt idx="0">
                  <c:v>178</c:v>
                </c:pt>
                <c:pt idx="1">
                  <c:v>359</c:v>
                </c:pt>
                <c:pt idx="2">
                  <c:v>712</c:v>
                </c:pt>
                <c:pt idx="3">
                  <c:v>988</c:v>
                </c:pt>
                <c:pt idx="4">
                  <c:v>741</c:v>
                </c:pt>
                <c:pt idx="5">
                  <c:v>592</c:v>
                </c:pt>
                <c:pt idx="6">
                  <c:v>770</c:v>
                </c:pt>
                <c:pt idx="7">
                  <c:v>1489</c:v>
                </c:pt>
                <c:pt idx="8">
                  <c:v>966</c:v>
                </c:pt>
                <c:pt idx="9">
                  <c:v>233</c:v>
                </c:pt>
                <c:pt idx="10">
                  <c:v>302</c:v>
                </c:pt>
                <c:pt idx="11">
                  <c:v>241</c:v>
                </c:pt>
              </c:numCache>
            </c:numRef>
          </c:val>
          <c:smooth val="0"/>
          <c:extLst>
            <c:ext xmlns:c16="http://schemas.microsoft.com/office/drawing/2014/chart" uri="{C3380CC4-5D6E-409C-BE32-E72D297353CC}">
              <c16:uniqueId val="{0000000B-A034-4D3B-919C-E0D8200325B0}"/>
            </c:ext>
          </c:extLst>
        </c:ser>
        <c:ser>
          <c:idx val="12"/>
          <c:order val="12"/>
          <c:tx>
            <c:strRef>
              <c:f>Sheet1!$Y$4</c:f>
              <c:strCache>
                <c:ptCount val="1"/>
                <c:pt idx="0">
                  <c:v>2019</c:v>
                </c:pt>
              </c:strCache>
            </c:strRef>
          </c:tx>
          <c:spPr>
            <a:ln w="28575" cap="rnd">
              <a:solidFill>
                <a:schemeClr val="tx1"/>
              </a:solidFill>
              <a:round/>
            </a:ln>
            <a:effectLst/>
          </c:spPr>
          <c:marker>
            <c:symbol val="none"/>
          </c:marker>
          <c:cat>
            <c:strRef>
              <c:f>Sheet1!$L$5:$L$16</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Sheet1!$Y$5:$Y$16</c:f>
              <c:numCache>
                <c:formatCode>General</c:formatCode>
                <c:ptCount val="12"/>
                <c:pt idx="0">
                  <c:v>221</c:v>
                </c:pt>
                <c:pt idx="1">
                  <c:v>176</c:v>
                </c:pt>
                <c:pt idx="2">
                  <c:v>341</c:v>
                </c:pt>
                <c:pt idx="3">
                  <c:v>202</c:v>
                </c:pt>
                <c:pt idx="4">
                  <c:v>210</c:v>
                </c:pt>
                <c:pt idx="5">
                  <c:v>244</c:v>
                </c:pt>
                <c:pt idx="6">
                  <c:v>362</c:v>
                </c:pt>
                <c:pt idx="7">
                  <c:v>440</c:v>
                </c:pt>
                <c:pt idx="8">
                  <c:v>566</c:v>
                </c:pt>
                <c:pt idx="9" formatCode="#,##0">
                  <c:v>446</c:v>
                </c:pt>
                <c:pt idx="10" formatCode="#,##0">
                  <c:v>560</c:v>
                </c:pt>
                <c:pt idx="11" formatCode="#,##0">
                  <c:v>636</c:v>
                </c:pt>
              </c:numCache>
            </c:numRef>
          </c:val>
          <c:smooth val="0"/>
          <c:extLst>
            <c:ext xmlns:c16="http://schemas.microsoft.com/office/drawing/2014/chart" uri="{C3380CC4-5D6E-409C-BE32-E72D297353CC}">
              <c16:uniqueId val="{0000000C-A034-4D3B-919C-E0D8200325B0}"/>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573001736"/>
        <c:axId val="572999768"/>
      </c:lineChart>
      <c:catAx>
        <c:axId val="573001736"/>
        <c:scaling>
          <c:orientation val="minMax"/>
        </c:scaling>
        <c:delete val="0"/>
        <c:axPos val="b"/>
        <c:title>
          <c:overlay val="0"/>
          <c:spPr>
            <a:noFill/>
            <a:ln>
              <a:noFill/>
            </a:ln>
            <a:effectLst/>
          </c:spPr>
          <c:txPr>
            <a:bodyPr rot="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572999768"/>
        <c:crosses val="autoZero"/>
        <c:auto val="1"/>
        <c:lblAlgn val="ctr"/>
        <c:lblOffset val="100"/>
        <c:noMultiLvlLbl val="0"/>
      </c:catAx>
      <c:valAx>
        <c:axId val="572999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r>
                  <a:rPr lang="en-US"/>
                  <a:t># of Shared OPUS Solutions</a:t>
                </a:r>
              </a:p>
            </c:rich>
          </c:tx>
          <c:overlay val="0"/>
          <c:spPr>
            <a:noFill/>
            <a:ln>
              <a:noFill/>
            </a:ln>
            <a:effectLst/>
          </c:spPr>
          <c:txPr>
            <a:bodyPr rot="-5400000" spcFirstLastPara="1" vertOverflow="ellipsis" vert="horz" wrap="square" anchor="ctr" anchorCtr="1"/>
            <a:lstStyle/>
            <a:p>
              <a:pPr>
                <a:defRPr sz="1000" b="0" i="0" u="none" strike="noStrike" kern="1200" baseline="0">
                  <a:ln>
                    <a:no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573001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ln>
            <a:noFill/>
          </a:ln>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EA757-64B5-4DEC-B734-61199D29514C}" type="datetimeFigureOut">
              <a:rPr lang="en-US" smtClean="0"/>
              <a:t>4/20/2020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5E47A-0680-4AA2-9068-4BB6DB6165E5}" type="slidenum">
              <a:rPr lang="en-US" smtClean="0"/>
              <a:t>‹#›</a:t>
            </a:fld>
            <a:endParaRPr lang="en-US"/>
          </a:p>
        </p:txBody>
      </p:sp>
    </p:spTree>
    <p:extLst>
      <p:ext uri="{BB962C8B-B14F-4D97-AF65-F5344CB8AC3E}">
        <p14:creationId xmlns:p14="http://schemas.microsoft.com/office/powerpoint/2010/main" val="342903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4DF5A3F-B954-4F43-B6C4-A7D058316FF9}" type="slidenum">
              <a:rPr kumimoji="0" lang="en-US" alt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smtClean="0">
              <a:ln>
                <a:noFill/>
              </a:ln>
              <a:solidFill>
                <a:prstClr val="black"/>
              </a:solidFill>
              <a:effectLst/>
              <a:uLnTx/>
              <a:uFillTx/>
              <a:latin typeface="Gill Sans MT" panose="020B05020201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3099271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3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up to intro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88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up to intro</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885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119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28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96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700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solutions with lower RMS are important for creating the hybrid geoid model. The Transformation Tools will need a higher density of data, so we are willing to trade a decrease in accuracy for the ability to get data on many more marks.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783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a:t>
            </a:r>
            <a:r>
              <a:rPr lang="en-US" baseline="0" dirty="0" smtClean="0"/>
              <a:t> solutions with lower RMS are important for creating the hybrid geoid model. The Transformation Tools will need a higher density of data, so we are willing to trade a decrease in accuracy for the ability to get data on many more marks.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0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003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24</a:t>
            </a:fld>
            <a:endParaRPr lang="en-US"/>
          </a:p>
        </p:txBody>
      </p:sp>
    </p:spTree>
    <p:extLst>
      <p:ext uri="{BB962C8B-B14F-4D97-AF65-F5344CB8AC3E}">
        <p14:creationId xmlns:p14="http://schemas.microsoft.com/office/powerpoint/2010/main" val="352338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dirty="0" smtClean="0"/>
              <a:t>GVX </a:t>
            </a:r>
            <a:r>
              <a:rPr lang="en-US" b="1" u="sng" dirty="0" smtClean="0">
                <a:latin typeface="Times New Roman" panose="02020603050405020304" pitchFamily="18" charset="0"/>
                <a:cs typeface="Times New Roman" panose="02020603050405020304" pitchFamily="18" charset="0"/>
              </a:rPr>
              <a:t>Contains:</a:t>
            </a:r>
          </a:p>
          <a:p>
            <a:pPr>
              <a:defRPr/>
            </a:pPr>
            <a:r>
              <a:rPr lang="en-US" dirty="0" smtClean="0">
                <a:latin typeface="Times New Roman" panose="02020603050405020304" pitchFamily="18" charset="0"/>
                <a:cs typeface="Times New Roman" panose="02020603050405020304" pitchFamily="18" charset="0"/>
              </a:rPr>
              <a:t>Mark-to-mark ECEF vector components (</a:t>
            </a:r>
            <a:r>
              <a:rPr lang="en-US" dirty="0" err="1" smtClean="0">
                <a:latin typeface="Times New Roman" panose="02020603050405020304" pitchFamily="18" charset="0"/>
                <a:cs typeface="Times New Roman" panose="02020603050405020304" pitchFamily="18" charset="0"/>
              </a:rPr>
              <a:t>dX</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dZ</a:t>
            </a:r>
            <a:r>
              <a:rPr lang="en-US" dirty="0" smtClean="0">
                <a:latin typeface="Times New Roman" panose="02020603050405020304" pitchFamily="18" charset="0"/>
                <a:cs typeface="Times New Roman" panose="02020603050405020304" pitchFamily="18" charset="0"/>
              </a:rPr>
              <a:t>)</a:t>
            </a:r>
          </a:p>
          <a:p>
            <a:pPr>
              <a:defRPr/>
            </a:pPr>
            <a:r>
              <a:rPr lang="en-US" dirty="0" smtClean="0">
                <a:latin typeface="Times New Roman" panose="02020603050405020304" pitchFamily="18" charset="0"/>
                <a:cs typeface="Times New Roman" panose="02020603050405020304" pitchFamily="18" charset="0"/>
              </a:rPr>
              <a:t>Standard deviations of vector components</a:t>
            </a:r>
          </a:p>
          <a:p>
            <a:pPr>
              <a:defRPr/>
            </a:pPr>
            <a:r>
              <a:rPr lang="en-US" dirty="0" err="1" smtClean="0">
                <a:latin typeface="Times New Roman" panose="02020603050405020304" pitchFamily="18" charset="0"/>
                <a:cs typeface="Times New Roman" panose="02020603050405020304" pitchFamily="18" charset="0"/>
              </a:rPr>
              <a:t>Covariances</a:t>
            </a:r>
            <a:r>
              <a:rPr lang="en-US" dirty="0" smtClean="0">
                <a:latin typeface="Times New Roman" panose="02020603050405020304" pitchFamily="18" charset="0"/>
                <a:cs typeface="Times New Roman" panose="02020603050405020304" pitchFamily="18" charset="0"/>
              </a:rPr>
              <a:t> of vector components</a:t>
            </a:r>
          </a:p>
          <a:p>
            <a:pPr>
              <a:defRPr/>
            </a:pPr>
            <a:r>
              <a:rPr lang="en-US" dirty="0" smtClean="0">
                <a:latin typeface="Times New Roman" panose="02020603050405020304" pitchFamily="18" charset="0"/>
                <a:cs typeface="Times New Roman" panose="02020603050405020304" pitchFamily="18" charset="0"/>
              </a:rPr>
              <a:t>Reference frame</a:t>
            </a:r>
          </a:p>
          <a:p>
            <a:pPr>
              <a:defRPr/>
            </a:pPr>
            <a:r>
              <a:rPr lang="en-US" dirty="0" smtClean="0">
                <a:latin typeface="Times New Roman" panose="02020603050405020304" pitchFamily="18" charset="0"/>
                <a:cs typeface="Times New Roman" panose="02020603050405020304" pitchFamily="18" charset="0"/>
              </a:rPr>
              <a:t>Start and stop time of observation</a:t>
            </a:r>
          </a:p>
          <a:p>
            <a:pPr>
              <a:defRPr/>
            </a:pPr>
            <a:r>
              <a:rPr lang="en-US" dirty="0" smtClean="0">
                <a:latin typeface="Times New Roman" panose="02020603050405020304" pitchFamily="18" charset="0"/>
                <a:cs typeface="Times New Roman" panose="02020603050405020304" pitchFamily="18" charset="0"/>
              </a:rPr>
              <a:t>A-priori coordinates</a:t>
            </a:r>
          </a:p>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25</a:t>
            </a:fld>
            <a:endParaRPr lang="en-US"/>
          </a:p>
        </p:txBody>
      </p:sp>
    </p:spTree>
    <p:extLst>
      <p:ext uri="{BB962C8B-B14F-4D97-AF65-F5344CB8AC3E}">
        <p14:creationId xmlns:p14="http://schemas.microsoft.com/office/powerpoint/2010/main" val="241612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015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89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44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9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err="1" smtClean="0"/>
              <a:t>Datums</a:t>
            </a:r>
            <a:r>
              <a:rPr lang="en-US" baseline="0" dirty="0" smtClean="0"/>
              <a:t> What to expect https://geodesy.noaa.gov/datums/newdatums/WhatToExpect.shtml</a:t>
            </a:r>
          </a:p>
          <a:p>
            <a:endParaRPr lang="en-US" baseline="0" dirty="0" smtClean="0"/>
          </a:p>
          <a:p>
            <a:r>
              <a:rPr lang="en-US" baseline="0" dirty="0" smtClean="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30647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65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668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410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80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37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6524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9845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8280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1470027"/>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585" algn="ctr">
              <a:buSzTx/>
              <a:buFontTx/>
              <a:buNone/>
              <a:defRPr>
                <a:solidFill>
                  <a:srgbClr val="888888"/>
                </a:solidFill>
              </a:defRPr>
            </a:lvl2pPr>
            <a:lvl3pPr marL="0" indent="1219170" algn="ctr">
              <a:buSzTx/>
              <a:buFontTx/>
              <a:buNone/>
              <a:defRPr>
                <a:solidFill>
                  <a:srgbClr val="888888"/>
                </a:solidFill>
              </a:defRPr>
            </a:lvl3pPr>
            <a:lvl4pPr marL="0" indent="1828754" algn="ctr">
              <a:buSzTx/>
              <a:buFontTx/>
              <a:buNone/>
              <a:defRPr>
                <a:solidFill>
                  <a:srgbClr val="888888"/>
                </a:solidFill>
              </a:defRPr>
            </a:lvl4pPr>
            <a:lvl5pPr marL="0" indent="243833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165065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805405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2"/>
            <a:ext cx="10363201" cy="1362076"/>
          </a:xfrm>
          <a:prstGeom prst="rect">
            <a:avLst/>
          </a:prstGeom>
        </p:spPr>
        <p:txBody>
          <a:bodyPr anchor="t"/>
          <a:lstStyle>
            <a:lvl1pPr algn="l">
              <a:defRPr sz="5333" b="1" cap="all"/>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533"/>
              </a:spcBef>
              <a:buSzTx/>
              <a:buFontTx/>
              <a:buNone/>
              <a:defRPr sz="2667">
                <a:solidFill>
                  <a:srgbClr val="888888"/>
                </a:solidFill>
              </a:defRPr>
            </a:lvl1pPr>
            <a:lvl2pPr marL="0" indent="609585">
              <a:spcBef>
                <a:spcPts val="533"/>
              </a:spcBef>
              <a:buSzTx/>
              <a:buFontTx/>
              <a:buNone/>
              <a:defRPr sz="2667">
                <a:solidFill>
                  <a:srgbClr val="888888"/>
                </a:solidFill>
              </a:defRPr>
            </a:lvl2pPr>
            <a:lvl3pPr marL="0" indent="1219170">
              <a:spcBef>
                <a:spcPts val="533"/>
              </a:spcBef>
              <a:buSzTx/>
              <a:buFontTx/>
              <a:buNone/>
              <a:defRPr sz="2667">
                <a:solidFill>
                  <a:srgbClr val="888888"/>
                </a:solidFill>
              </a:defRPr>
            </a:lvl3pPr>
            <a:lvl4pPr marL="0" indent="1828754">
              <a:spcBef>
                <a:spcPts val="533"/>
              </a:spcBef>
              <a:buSzTx/>
              <a:buFontTx/>
              <a:buNone/>
              <a:defRPr sz="2667">
                <a:solidFill>
                  <a:srgbClr val="888888"/>
                </a:solidFill>
              </a:defRPr>
            </a:lvl4pPr>
            <a:lvl5pPr marL="0" indent="2438339">
              <a:spcBef>
                <a:spcPts val="533"/>
              </a:spcBef>
              <a:buSzTx/>
              <a:buFontTx/>
              <a:buNone/>
              <a:defRPr sz="266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90442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1"/>
            <a:ext cx="5384800" cy="4525964"/>
          </a:xfrm>
          <a:prstGeom prst="rect">
            <a:avLst/>
          </a:prstGeom>
        </p:spPr>
        <p:txBody>
          <a:bodyPr/>
          <a:lstStyle>
            <a:lvl1pPr>
              <a:spcBef>
                <a:spcPts val="800"/>
              </a:spcBef>
              <a:defRPr sz="3733"/>
            </a:lvl1pPr>
            <a:lvl2pPr marL="1054074" indent="-444489">
              <a:spcBef>
                <a:spcPts val="800"/>
              </a:spcBef>
              <a:defRPr sz="3733"/>
            </a:lvl2pPr>
            <a:lvl3pPr marL="1645878" indent="-426708">
              <a:spcBef>
                <a:spcPts val="800"/>
              </a:spcBef>
              <a:defRPr sz="3733"/>
            </a:lvl3pPr>
            <a:lvl4pPr marL="2302876" indent="-474121">
              <a:spcBef>
                <a:spcPts val="800"/>
              </a:spcBef>
              <a:defRPr sz="3733"/>
            </a:lvl4pPr>
            <a:lvl5pPr marL="2912461" indent="-474121">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388651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3"/>
            <a:ext cx="5386917" cy="639764"/>
          </a:xfrm>
          <a:prstGeom prst="rect">
            <a:avLst/>
          </a:prstGeom>
        </p:spPr>
        <p:txBody>
          <a:bodyPr anchor="b"/>
          <a:lstStyle>
            <a:lvl1pPr marL="0" indent="0">
              <a:spcBef>
                <a:spcPts val="667"/>
              </a:spcBef>
              <a:buSzTx/>
              <a:buFontTx/>
              <a:buNone/>
              <a:defRPr sz="3200" b="1"/>
            </a:lvl1pPr>
            <a:lvl2pPr marL="0" indent="609585">
              <a:spcBef>
                <a:spcPts val="667"/>
              </a:spcBef>
              <a:buSzTx/>
              <a:buFontTx/>
              <a:buNone/>
              <a:defRPr sz="3200" b="1"/>
            </a:lvl2pPr>
            <a:lvl3pPr marL="0" indent="1219170">
              <a:spcBef>
                <a:spcPts val="667"/>
              </a:spcBef>
              <a:buSzTx/>
              <a:buFontTx/>
              <a:buNone/>
              <a:defRPr sz="3200" b="1"/>
            </a:lvl3pPr>
            <a:lvl4pPr marL="0" indent="1828754">
              <a:spcBef>
                <a:spcPts val="667"/>
              </a:spcBef>
              <a:buSzTx/>
              <a:buFontTx/>
              <a:buNone/>
              <a:defRPr sz="3200" b="1"/>
            </a:lvl4pPr>
            <a:lvl5pPr marL="0" indent="2438339">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3"/>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143316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586312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176094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2" y="273049"/>
            <a:ext cx="4011085" cy="1162052"/>
          </a:xfrm>
          <a:prstGeom prst="rect">
            <a:avLst/>
          </a:prstGeom>
        </p:spPr>
        <p:txBody>
          <a:bodyPr anchor="b"/>
          <a:lstStyle>
            <a:lvl1pPr algn="l">
              <a:defRPr sz="2667" b="1"/>
            </a:lvl1pPr>
          </a:lstStyle>
          <a:p>
            <a:r>
              <a:t>Title Text</a:t>
            </a:r>
          </a:p>
        </p:txBody>
      </p:sp>
      <p:sp>
        <p:nvSpPr>
          <p:cNvPr id="73" name="Body Level One…"/>
          <p:cNvSpPr txBox="1">
            <a:spLocks noGrp="1"/>
          </p:cNvSpPr>
          <p:nvPr>
            <p:ph type="body" idx="1"/>
          </p:nvPr>
        </p:nvSpPr>
        <p:spPr>
          <a:xfrm>
            <a:off x="4766733" y="27305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1" y="1435102"/>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3560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3468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9"/>
          </a:xfrm>
          <a:prstGeom prst="rect">
            <a:avLst/>
          </a:prstGeom>
        </p:spPr>
        <p:txBody>
          <a:bodyPr anchor="b"/>
          <a:lstStyle>
            <a:lvl1pPr algn="l">
              <a:defRPr sz="2667" b="1"/>
            </a:lvl1pPr>
          </a:lstStyle>
          <a:p>
            <a:r>
              <a:t>Title Text</a:t>
            </a:r>
          </a:p>
        </p:txBody>
      </p:sp>
      <p:sp>
        <p:nvSpPr>
          <p:cNvPr id="83" name="Picture Placeholder 2"/>
          <p:cNvSpPr>
            <a:spLocks noGrp="1"/>
          </p:cNvSpPr>
          <p:nvPr>
            <p:ph type="pic" sz="half" idx="13"/>
          </p:nvPr>
        </p:nvSpPr>
        <p:spPr>
          <a:xfrm>
            <a:off x="2389718" y="612776"/>
            <a:ext cx="7315201" cy="41148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37"/>
            <a:ext cx="7315201" cy="804864"/>
          </a:xfrm>
          <a:prstGeom prst="rect">
            <a:avLst/>
          </a:prstGeom>
        </p:spPr>
        <p:txBody>
          <a:bodyPr/>
          <a:lstStyle>
            <a:lvl1pPr marL="0" indent="0">
              <a:spcBef>
                <a:spcPts val="400"/>
              </a:spcBef>
              <a:buSzTx/>
              <a:buFontTx/>
              <a:buNone/>
              <a:defRPr sz="1867"/>
            </a:lvl1pPr>
            <a:lvl2pPr marL="0" indent="609585">
              <a:spcBef>
                <a:spcPts val="400"/>
              </a:spcBef>
              <a:buSzTx/>
              <a:buFontTx/>
              <a:buNone/>
              <a:defRPr sz="1867"/>
            </a:lvl2pPr>
            <a:lvl3pPr marL="0" indent="1219170">
              <a:spcBef>
                <a:spcPts val="400"/>
              </a:spcBef>
              <a:buSzTx/>
              <a:buFontTx/>
              <a:buNone/>
              <a:defRPr sz="1867"/>
            </a:lvl3pPr>
            <a:lvl4pPr marL="0" indent="1828754">
              <a:spcBef>
                <a:spcPts val="400"/>
              </a:spcBef>
              <a:buSzTx/>
              <a:buFontTx/>
              <a:buNone/>
              <a:defRPr sz="1867"/>
            </a:lvl4pPr>
            <a:lvl5pPr marL="0" indent="2438339">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660902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53489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7"/>
            <a:ext cx="2743200" cy="5851528"/>
          </a:xfrm>
          <a:prstGeom prst="rect">
            <a:avLst/>
          </a:prstGeom>
        </p:spPr>
        <p:txBody>
          <a:bodyPr/>
          <a:lstStyle/>
          <a:p>
            <a:r>
              <a:t>Title Text</a:t>
            </a:r>
          </a:p>
        </p:txBody>
      </p:sp>
      <p:sp>
        <p:nvSpPr>
          <p:cNvPr id="102" name="Body Level One…"/>
          <p:cNvSpPr txBox="1">
            <a:spLocks noGrp="1"/>
          </p:cNvSpPr>
          <p:nvPr>
            <p:ph type="body" idx="1"/>
          </p:nvPr>
        </p:nvSpPr>
        <p:spPr>
          <a:xfrm>
            <a:off x="609600" y="274637"/>
            <a:ext cx="8026400" cy="5851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061621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888895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97392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228639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28724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369531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44580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5975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86593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65547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64121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258989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90254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578916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8015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70079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96088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22405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6789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02951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707947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71718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78395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426953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983892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228594" indent="-228594">
              <a:buFont typeface="Arial"/>
              <a:buChar char="•"/>
              <a:defRPr sz="2000"/>
            </a:lvl1pPr>
            <a:lvl2pPr marL="457189" indent="-228594">
              <a:buFont typeface="Arial"/>
              <a:buChar char="•"/>
              <a:defRPr sz="1600"/>
            </a:lvl2pPr>
            <a:lvl3pPr marL="685783" indent="-228594">
              <a:buFont typeface="Arial"/>
              <a:buChar char="•"/>
              <a:defRPr/>
            </a:lvl3pPr>
            <a:lvl4pPr marL="914377" indent="-228594">
              <a:defRPr/>
            </a:lvl4pPr>
            <a:lvl5pPr marL="1142971" indent="-228594">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88"/>
            <a:ext cx="2438400" cy="182563"/>
          </a:xfrm>
        </p:spPr>
        <p:txBody>
          <a:bodyPr/>
          <a:lstStyle>
            <a:lvl1pPr>
              <a:defRPr/>
            </a:lvl1pPr>
          </a:lstStyle>
          <a:p>
            <a:pPr>
              <a:defRPr/>
            </a:pPr>
            <a:fld id="{EECFE7DD-BFE8-4466-B837-BC66D83EA7C5}" type="datetime4">
              <a:rPr lang="en-US" altLang="en-US"/>
              <a:pPr>
                <a:defRPr/>
              </a:pPr>
              <a:t>April 20, 2020</a:t>
            </a:fld>
            <a:endParaRPr lang="en-US" altLang="en-US" dirty="0"/>
          </a:p>
        </p:txBody>
      </p:sp>
      <p:sp>
        <p:nvSpPr>
          <p:cNvPr id="6" name="Slide Number Placeholder 7"/>
          <p:cNvSpPr>
            <a:spLocks noGrp="1"/>
          </p:cNvSpPr>
          <p:nvPr>
            <p:ph type="sldNum" sz="quarter" idx="11"/>
          </p:nvPr>
        </p:nvSpPr>
        <p:spPr>
          <a:xfrm>
            <a:off x="23814" y="6475413"/>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12875223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8813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509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38035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5396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621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4/20/2020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353141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38400" y="6369636"/>
            <a:ext cx="344002" cy="338554"/>
          </a:xfrm>
          <a:prstGeom prst="rect">
            <a:avLst/>
          </a:prstGeom>
          <a:ln w="12700">
            <a:miter lim="400000"/>
          </a:ln>
        </p:spPr>
        <p:txBody>
          <a:bodyPr wrap="none" lIns="45719" rIns="45719" anchor="ctr">
            <a:spAutoFit/>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844397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txStyles>
    <p:titleStyle>
      <a:lvl1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5002" marR="0" indent="-435417"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5559" marR="0" indent="-406390"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642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6007"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559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4/20/2020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2846891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4/20/2020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401221832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ngs.noaa.gov/GEOID/GEOID18/"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hyperlink" Target="https://www.wired.com/2014/12/nokia-here-autonomous-car-maps/" TargetMode="Externa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hyperlink" Target="https://infograph.venngage.com/p/97547/autonomous-cars-infographic-group-work" TargetMode="External"/><Relationship Id="rId5" Type="http://schemas.openxmlformats.org/officeDocument/2006/relationships/hyperlink" Target="https://www.pri.org/stories/2017-04-20/what-if-someone-could-hack-driverless-car-and-slam-brakes" TargetMode="External"/><Relationship Id="rId10" Type="http://schemas.openxmlformats.org/officeDocument/2006/relationships/hyperlink" Target="https://nypost.com/2019/05/24/nasa-tests-air-traffic-control-system-for-drones/" TargetMode="External"/><Relationship Id="rId4" Type="http://schemas.openxmlformats.org/officeDocument/2006/relationships/image" Target="../media/image3.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geodesy.noaa.gov/ANTCAL/" TargetMode="Externa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hyperlink" Target="mailto:ngs.feedback@noaa.gov"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mailto:ngs.gpsonbm@noa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ngs.noaa.gov/PUBS_LIB/Benchmark_4_1_201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auto">
          <a:xfrm>
            <a:off x="418011" y="1387176"/>
            <a:ext cx="10913602" cy="1252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r>
              <a:rPr lang="en-US" sz="4000" b="1" dirty="0">
                <a:solidFill>
                  <a:prstClr val="black"/>
                </a:solidFill>
                <a:latin typeface="Arial" panose="020B0604020202020204" pitchFamily="34" charset="0"/>
                <a:cs typeface="Arial" panose="020B0604020202020204" pitchFamily="34" charset="0"/>
              </a:rPr>
              <a:t>GPS on Bench </a:t>
            </a:r>
            <a:r>
              <a:rPr lang="en-US" sz="4000" b="1" dirty="0" smtClean="0">
                <a:solidFill>
                  <a:prstClr val="black"/>
                </a:solidFill>
                <a:latin typeface="Arial" panose="020B0604020202020204" pitchFamily="34" charset="0"/>
                <a:cs typeface="Arial" panose="020B0604020202020204" pitchFamily="34" charset="0"/>
              </a:rPr>
              <a:t>Marks:</a:t>
            </a:r>
          </a:p>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2022 Transformation Tool Campaign</a:t>
            </a:r>
          </a:p>
          <a:p>
            <a:pPr algn="ctr" defTabSz="609585" eaLnBrk="1" hangingPunct="1"/>
            <a:r>
              <a:rPr lang="en-US" sz="4000" b="1" dirty="0" smtClean="0">
                <a:solidFill>
                  <a:prstClr val="black"/>
                </a:solidFill>
                <a:latin typeface="Arial" panose="020B0604020202020204" pitchFamily="34" charset="0"/>
                <a:cs typeface="Arial" panose="020B0604020202020204" pitchFamily="34" charset="0"/>
              </a:rPr>
              <a:t>2020.0 Update</a:t>
            </a:r>
            <a:endParaRPr lang="en-US" sz="4000" b="1" dirty="0">
              <a:solidFill>
                <a:prstClr val="black"/>
              </a:solidFill>
              <a:latin typeface="Arial" panose="020B0604020202020204" pitchFamily="34" charset="0"/>
              <a:cs typeface="Arial" panose="020B0604020202020204" pitchFamily="34" charset="0"/>
            </a:endParaRPr>
          </a:p>
        </p:txBody>
      </p:sp>
      <p:sp>
        <p:nvSpPr>
          <p:cNvPr id="3" name="Content Placeholder 2"/>
          <p:cNvSpPr txBox="1">
            <a:spLocks/>
          </p:cNvSpPr>
          <p:nvPr/>
        </p:nvSpPr>
        <p:spPr bwMode="auto">
          <a:xfrm>
            <a:off x="418011" y="3631174"/>
            <a:ext cx="10913602" cy="2505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NGS Webinar Series</a:t>
            </a: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sz="2667" dirty="0" smtClean="0">
                <a:solidFill>
                  <a:prstClr val="black"/>
                </a:solidFill>
                <a:latin typeface="Arial" panose="020B0604020202020204" pitchFamily="34" charset="0"/>
                <a:cs typeface="Arial" panose="020B0604020202020204" pitchFamily="34" charset="0"/>
              </a:rPr>
              <a:t>February 13</a:t>
            </a:r>
            <a:r>
              <a:rPr lang="en-US" sz="2667" baseline="30000" dirty="0" smtClean="0">
                <a:solidFill>
                  <a:prstClr val="black"/>
                </a:solidFill>
                <a:latin typeface="Arial" panose="020B0604020202020204" pitchFamily="34" charset="0"/>
                <a:cs typeface="Arial" panose="020B0604020202020204" pitchFamily="34" charset="0"/>
              </a:rPr>
              <a:t>th</a:t>
            </a:r>
            <a:r>
              <a:rPr lang="en-US" sz="2667" dirty="0" smtClean="0">
                <a:solidFill>
                  <a:prstClr val="black"/>
                </a:solidFill>
                <a:latin typeface="Arial" panose="020B0604020202020204" pitchFamily="34" charset="0"/>
                <a:cs typeface="Arial" panose="020B0604020202020204" pitchFamily="34" charset="0"/>
              </a:rPr>
              <a:t>, 2020</a:t>
            </a:r>
            <a:endParaRPr lang="en-US" sz="2667" dirty="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endParaRPr lang="en-US" sz="2667" dirty="0" smtClean="0">
              <a:solidFill>
                <a:prstClr val="black"/>
              </a:solidFill>
              <a:latin typeface="Arial" panose="020B0604020202020204" pitchFamily="34" charset="0"/>
              <a:cs typeface="Arial" panose="020B0604020202020204" pitchFamily="34" charset="0"/>
            </a:endParaRPr>
          </a:p>
          <a:p>
            <a:pPr algn="ctr" defTabSz="609585"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GPSonBM Team: </a:t>
            </a:r>
          </a:p>
          <a:p>
            <a:pPr algn="ctr" defTabSz="609585" eaLnBrk="1" hangingPunct="1">
              <a:spcBef>
                <a:spcPct val="20000"/>
              </a:spcBef>
            </a:pPr>
            <a:r>
              <a:rPr lang="en-US" dirty="0" smtClean="0">
                <a:solidFill>
                  <a:prstClr val="black"/>
                </a:solidFill>
                <a:latin typeface="Arial" panose="020B0604020202020204" pitchFamily="34" charset="0"/>
                <a:cs typeface="Arial" panose="020B0604020202020204" pitchFamily="34" charset="0"/>
              </a:rPr>
              <a:t>Galen Scott, Brian Shaw, &amp; Kevin </a:t>
            </a:r>
            <a:r>
              <a:rPr lang="en-US" dirty="0" err="1" smtClean="0">
                <a:solidFill>
                  <a:prstClr val="black"/>
                </a:solidFill>
                <a:latin typeface="Arial" panose="020B0604020202020204" pitchFamily="34" charset="0"/>
                <a:cs typeface="Arial" panose="020B0604020202020204" pitchFamily="34" charset="0"/>
              </a:rPr>
              <a:t>Ahlgren</a:t>
            </a:r>
            <a:r>
              <a:rPr lang="en-US" dirty="0" smtClean="0">
                <a:solidFill>
                  <a:prstClr val="black"/>
                </a:solidFill>
                <a:latin typeface="Arial" panose="020B0604020202020204" pitchFamily="34" charset="0"/>
                <a:cs typeface="Arial" panose="020B0604020202020204" pitchFamily="34" charset="0"/>
              </a:rPr>
              <a:t>  </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79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837447" y="577183"/>
            <a:ext cx="8390021" cy="769441"/>
          </a:xfrm>
          <a:prstGeom prst="rect">
            <a:avLst/>
          </a:prstGeom>
          <a:noFill/>
        </p:spPr>
        <p:txBody>
          <a:bodyPr wrap="square" rtlCol="0">
            <a:spAutoFit/>
          </a:bodyPr>
          <a:lstStyle/>
          <a:p>
            <a:pPr defTabSz="609585"/>
            <a:r>
              <a:rPr lang="en-US" sz="4400" dirty="0" smtClean="0">
                <a:solidFill>
                  <a:prstClr val="black"/>
                </a:solidFill>
                <a:latin typeface="Calibri"/>
              </a:rPr>
              <a:t>GEOID18 Technical Report</a:t>
            </a:r>
            <a:endParaRPr lang="en-US" sz="4400" dirty="0">
              <a:solidFill>
                <a:prstClr val="black"/>
              </a:solidFill>
              <a:latin typeface="Calibri"/>
            </a:endParaRPr>
          </a:p>
        </p:txBody>
      </p:sp>
      <p:pic>
        <p:nvPicPr>
          <p:cNvPr id="8" name="Picture 7"/>
          <p:cNvPicPr>
            <a:picLocks noChangeAspect="1"/>
          </p:cNvPicPr>
          <p:nvPr/>
        </p:nvPicPr>
        <p:blipFill>
          <a:blip r:embed="rId4"/>
          <a:stretch>
            <a:fillRect/>
          </a:stretch>
        </p:blipFill>
        <p:spPr>
          <a:xfrm>
            <a:off x="2926217" y="3844017"/>
            <a:ext cx="9144227" cy="2905125"/>
          </a:xfrm>
          <a:prstGeom prst="rect">
            <a:avLst/>
          </a:prstGeom>
        </p:spPr>
      </p:pic>
      <p:sp>
        <p:nvSpPr>
          <p:cNvPr id="10" name="TextBox 9"/>
          <p:cNvSpPr txBox="1"/>
          <p:nvPr/>
        </p:nvSpPr>
        <p:spPr>
          <a:xfrm>
            <a:off x="357301" y="1488744"/>
            <a:ext cx="10646228" cy="5262979"/>
          </a:xfrm>
          <a:prstGeom prst="rect">
            <a:avLst/>
          </a:prstGeom>
          <a:noFill/>
        </p:spPr>
        <p:txBody>
          <a:bodyPr wrap="square" rtlCol="0">
            <a:spAutoFit/>
          </a:bodyPr>
          <a:lstStyle/>
          <a:p>
            <a:r>
              <a:rPr lang="en-US" sz="2400" dirty="0" smtClean="0"/>
              <a:t>NGS will be releasing a Technical Report that describes the details of how the GEOID18 model was created, including:</a:t>
            </a:r>
          </a:p>
          <a:p>
            <a:pPr marL="285750" indent="-285750">
              <a:buFont typeface="Arial" panose="020B0604020202020204" pitchFamily="34" charset="0"/>
              <a:buChar char="•"/>
            </a:pPr>
            <a:r>
              <a:rPr lang="en-US" sz="2400" dirty="0" smtClean="0"/>
              <a:t>Technical Specifications</a:t>
            </a:r>
          </a:p>
          <a:p>
            <a:pPr marL="285750" indent="-285750">
              <a:buFont typeface="Arial" panose="020B0604020202020204" pitchFamily="34" charset="0"/>
              <a:buChar char="•"/>
            </a:pPr>
            <a:r>
              <a:rPr lang="en-US" sz="2400" dirty="0" smtClean="0"/>
              <a:t>Methodology</a:t>
            </a:r>
          </a:p>
          <a:p>
            <a:pPr marL="285750" indent="-285750">
              <a:buFont typeface="Arial" panose="020B0604020202020204" pitchFamily="34" charset="0"/>
              <a:buChar char="•"/>
            </a:pPr>
            <a:r>
              <a:rPr lang="en-US" sz="2400" dirty="0" smtClean="0"/>
              <a:t>Input Data</a:t>
            </a:r>
          </a:p>
          <a:p>
            <a:pPr marL="742950" lvl="1" indent="-285750">
              <a:buFont typeface="Arial" panose="020B0604020202020204" pitchFamily="34" charset="0"/>
              <a:buChar char="•"/>
            </a:pPr>
            <a:r>
              <a:rPr lang="en-US" sz="2400" dirty="0" smtClean="0"/>
              <a:t>Gravimetric Geoid Model</a:t>
            </a:r>
          </a:p>
          <a:p>
            <a:pPr marL="742950" lvl="1" indent="-285750">
              <a:buFont typeface="Arial" panose="020B0604020202020204" pitchFamily="34" charset="0"/>
              <a:buChar char="•"/>
            </a:pPr>
            <a:r>
              <a:rPr lang="en-US" sz="2400" dirty="0" smtClean="0"/>
              <a:t>GPS on Bench Marks</a:t>
            </a:r>
          </a:p>
          <a:p>
            <a:pPr marL="742950" lvl="1" indent="-285750">
              <a:buFont typeface="Arial" panose="020B0604020202020204" pitchFamily="34" charset="0"/>
              <a:buChar char="•"/>
            </a:pPr>
            <a:r>
              <a:rPr lang="en-US" sz="2400" dirty="0" smtClean="0"/>
              <a:t>Least Squares Collocation </a:t>
            </a:r>
          </a:p>
          <a:p>
            <a:pPr marL="285750" indent="-285750">
              <a:buFont typeface="Arial" panose="020B0604020202020204" pitchFamily="34" charset="0"/>
              <a:buChar char="•"/>
            </a:pPr>
            <a:r>
              <a:rPr lang="en-US" sz="2400" dirty="0" smtClean="0"/>
              <a:t>Model Performance and Evaluation</a:t>
            </a:r>
          </a:p>
          <a:p>
            <a:pPr marL="285750" indent="-285750">
              <a:buFont typeface="Arial" panose="020B0604020202020204" pitchFamily="34" charset="0"/>
              <a:buChar char="•"/>
            </a:pPr>
            <a:r>
              <a:rPr lang="en-US" sz="2400" dirty="0" smtClean="0"/>
              <a:t>Relative Accuracy</a:t>
            </a:r>
          </a:p>
          <a:p>
            <a:pPr marL="285750" indent="-285750">
              <a:buFont typeface="Arial" panose="020B0604020202020204" pitchFamily="34" charset="0"/>
              <a:buChar char="•"/>
            </a:pPr>
            <a:r>
              <a:rPr lang="en-US" sz="2400" dirty="0" smtClean="0"/>
              <a:t>DEFLEC18</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endParaRPr lang="en-US" sz="2400" dirty="0" smtClean="0"/>
          </a:p>
          <a:p>
            <a:r>
              <a:rPr lang="en-US" sz="2400" dirty="0" smtClean="0"/>
              <a:t> </a:t>
            </a:r>
            <a:endParaRPr lang="en-US" sz="2400" dirty="0"/>
          </a:p>
        </p:txBody>
      </p:sp>
      <p:pic>
        <p:nvPicPr>
          <p:cNvPr id="11" name="Picture 10"/>
          <p:cNvPicPr>
            <a:picLocks noChangeAspect="1"/>
          </p:cNvPicPr>
          <p:nvPr/>
        </p:nvPicPr>
        <p:blipFill>
          <a:blip r:embed="rId5"/>
          <a:stretch>
            <a:fillRect/>
          </a:stretch>
        </p:blipFill>
        <p:spPr>
          <a:xfrm>
            <a:off x="5680414" y="2100942"/>
            <a:ext cx="6119699" cy="3927993"/>
          </a:xfrm>
          <a:prstGeom prst="rect">
            <a:avLst/>
          </a:prstGeom>
        </p:spPr>
      </p:pic>
    </p:spTree>
    <p:extLst>
      <p:ext uri="{BB962C8B-B14F-4D97-AF65-F5344CB8AC3E}">
        <p14:creationId xmlns:p14="http://schemas.microsoft.com/office/powerpoint/2010/main" val="204958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 Grid Check </a:t>
            </a:r>
            <a:endParaRPr lang="en-US" dirty="0"/>
          </a:p>
        </p:txBody>
      </p:sp>
      <p:sp>
        <p:nvSpPr>
          <p:cNvPr id="3" name="Content Placeholder 2"/>
          <p:cNvSpPr>
            <a:spLocks noGrp="1"/>
          </p:cNvSpPr>
          <p:nvPr>
            <p:ph idx="1"/>
          </p:nvPr>
        </p:nvSpPr>
        <p:spPr>
          <a:xfrm>
            <a:off x="6925455" y="1417639"/>
            <a:ext cx="5266545" cy="4893220"/>
          </a:xfrm>
        </p:spPr>
        <p:txBody>
          <a:bodyPr>
            <a:normAutofit lnSpcReduction="10000"/>
          </a:bodyPr>
          <a:lstStyle/>
          <a:p>
            <a:pPr marL="0" indent="0">
              <a:buNone/>
            </a:pPr>
            <a:endParaRPr lang="en-US" sz="2000" dirty="0" smtClean="0">
              <a:hlinkClick r:id=""/>
            </a:endParaRPr>
          </a:p>
          <a:p>
            <a:pPr marL="0" indent="0">
              <a:buNone/>
            </a:pPr>
            <a:r>
              <a:rPr lang="en-US" sz="2000" dirty="0" smtClean="0">
                <a:hlinkClick r:id=""/>
              </a:rPr>
              <a:t>https</a:t>
            </a:r>
            <a:r>
              <a:rPr lang="en-US" sz="2000" dirty="0">
                <a:hlinkClick r:id="rId2"/>
              </a:rPr>
              <a:t>://www.ngs.noaa.gov/GEOID/GEOID18</a:t>
            </a:r>
            <a:r>
              <a:rPr lang="en-US" sz="2000" dirty="0" smtClean="0">
                <a:hlinkClick r:id="rId2"/>
              </a:rPr>
              <a:t>/</a:t>
            </a:r>
            <a:endParaRPr lang="en-US" sz="2000" dirty="0" smtClean="0"/>
          </a:p>
          <a:p>
            <a:pPr marL="0" indent="0">
              <a:buNone/>
            </a:pPr>
            <a:r>
              <a:rPr lang="en-US" sz="2800" dirty="0" smtClean="0"/>
              <a:t>Check the GEOID18 webpage for important advisory.</a:t>
            </a:r>
          </a:p>
          <a:p>
            <a:pPr marL="0" indent="0">
              <a:buNone/>
            </a:pPr>
            <a:endParaRPr lang="en-US" sz="2800" dirty="0"/>
          </a:p>
          <a:p>
            <a:pPr marL="0" indent="0">
              <a:buNone/>
            </a:pPr>
            <a:r>
              <a:rPr lang="en-US" sz="2800" dirty="0" smtClean="0"/>
              <a:t>Tools are available to check the GEOID18 grids you are using and to locate affected grid cells.</a:t>
            </a:r>
          </a:p>
          <a:p>
            <a:pPr marL="0" indent="0">
              <a:buNone/>
            </a:pPr>
            <a:endParaRPr lang="en-US" sz="2800" dirty="0"/>
          </a:p>
          <a:p>
            <a:pPr marL="0" indent="0">
              <a:buNone/>
            </a:pPr>
            <a:r>
              <a:rPr lang="en-US" sz="2800" dirty="0" smtClean="0"/>
              <a:t>Check with your vendor to make sure you are using the latest files </a:t>
            </a:r>
            <a:endParaRPr lang="en-US" sz="2800" dirty="0"/>
          </a:p>
        </p:txBody>
      </p:sp>
      <p:pic>
        <p:nvPicPr>
          <p:cNvPr id="4" name="Picture 3"/>
          <p:cNvPicPr>
            <a:picLocks noChangeAspect="1"/>
          </p:cNvPicPr>
          <p:nvPr/>
        </p:nvPicPr>
        <p:blipFill>
          <a:blip r:embed="rId3"/>
          <a:stretch>
            <a:fillRect/>
          </a:stretch>
        </p:blipFill>
        <p:spPr>
          <a:xfrm>
            <a:off x="345632" y="1197146"/>
            <a:ext cx="6579824" cy="5660854"/>
          </a:xfrm>
          <a:prstGeom prst="rect">
            <a:avLst/>
          </a:prstGeom>
        </p:spPr>
      </p:pic>
    </p:spTree>
    <p:extLst>
      <p:ext uri="{BB962C8B-B14F-4D97-AF65-F5344CB8AC3E}">
        <p14:creationId xmlns:p14="http://schemas.microsoft.com/office/powerpoint/2010/main" val="2791698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800" dirty="0" smtClean="0"/>
              <a:t>2022 Transformation Tool Campaign Goals</a:t>
            </a:r>
            <a:endParaRPr lang="en-US" sz="4800" dirty="0"/>
          </a:p>
        </p:txBody>
      </p:sp>
      <p:sp>
        <p:nvSpPr>
          <p:cNvPr id="3" name="Content Placeholder 2"/>
          <p:cNvSpPr>
            <a:spLocks noGrp="1"/>
          </p:cNvSpPr>
          <p:nvPr>
            <p:ph idx="1"/>
          </p:nvPr>
        </p:nvSpPr>
        <p:spPr>
          <a:xfrm>
            <a:off x="353291" y="1752602"/>
            <a:ext cx="11627427" cy="4955454"/>
          </a:xfrm>
        </p:spPr>
        <p:txBody>
          <a:bodyPr>
            <a:normAutofit/>
          </a:bodyPr>
          <a:lstStyle/>
          <a:p>
            <a:pPr fontAlgn="base"/>
            <a:r>
              <a:rPr lang="en-US" sz="3000" dirty="0" smtClean="0"/>
              <a:t>NGS will make a </a:t>
            </a:r>
            <a:r>
              <a:rPr lang="en-US" sz="3000" b="1" dirty="0" smtClean="0"/>
              <a:t>national scale</a:t>
            </a:r>
            <a:r>
              <a:rPr lang="en-US" sz="3000" dirty="0" smtClean="0"/>
              <a:t>, </a:t>
            </a:r>
            <a:r>
              <a:rPr lang="en-US" sz="3000" b="1" dirty="0" smtClean="0"/>
              <a:t>mapping grade</a:t>
            </a:r>
            <a:r>
              <a:rPr lang="en-US" sz="3000" dirty="0" smtClean="0"/>
              <a:t> transformation tool with the data we have in the NGS Database or Shared through OPUS</a:t>
            </a:r>
          </a:p>
          <a:p>
            <a:pPr fontAlgn="base"/>
            <a:r>
              <a:rPr lang="en-US" sz="3000" dirty="0" smtClean="0"/>
              <a:t>To produce </a:t>
            </a:r>
            <a:r>
              <a:rPr lang="en-US" sz="3000" dirty="0"/>
              <a:t>transformation results with an </a:t>
            </a:r>
            <a:r>
              <a:rPr lang="en-US" sz="3000" dirty="0" smtClean="0"/>
              <a:t>reasonable </a:t>
            </a:r>
            <a:r>
              <a:rPr lang="en-US" sz="3000" dirty="0"/>
              <a:t>amount of </a:t>
            </a:r>
            <a:r>
              <a:rPr lang="en-US" sz="3000" dirty="0" smtClean="0"/>
              <a:t>uncertainty, NGS has a goal </a:t>
            </a:r>
            <a:r>
              <a:rPr lang="en-US" sz="3000" dirty="0"/>
              <a:t>of </a:t>
            </a:r>
            <a:r>
              <a:rPr lang="en-US" sz="3000" dirty="0" smtClean="0"/>
              <a:t>GPSonBM </a:t>
            </a:r>
            <a:r>
              <a:rPr lang="en-US" sz="3000" dirty="0"/>
              <a:t>data at </a:t>
            </a:r>
            <a:r>
              <a:rPr lang="en-US" sz="3000" b="1" dirty="0"/>
              <a:t>10 km </a:t>
            </a:r>
            <a:r>
              <a:rPr lang="en-US" sz="3000" b="1" dirty="0" smtClean="0"/>
              <a:t>spacing</a:t>
            </a:r>
          </a:p>
          <a:p>
            <a:pPr fontAlgn="base"/>
            <a:r>
              <a:rPr lang="en-US" sz="3000" dirty="0" smtClean="0"/>
              <a:t>We must interpolate over areas with data gaps</a:t>
            </a:r>
          </a:p>
          <a:p>
            <a:r>
              <a:rPr lang="en-US" sz="3000" dirty="0" smtClean="0"/>
              <a:t>Uncertainties </a:t>
            </a:r>
            <a:r>
              <a:rPr lang="en-US" sz="3000" dirty="0"/>
              <a:t>in the transformed coordinates will grow larger as the distance from a GPSonBM data point </a:t>
            </a:r>
            <a:r>
              <a:rPr lang="en-US" sz="3000" dirty="0" smtClean="0"/>
              <a:t>increases</a:t>
            </a:r>
            <a:endParaRPr lang="en-US" sz="3000" dirty="0"/>
          </a:p>
          <a:p>
            <a:r>
              <a:rPr lang="en-US" sz="2800" dirty="0" smtClean="0"/>
              <a:t>Opportunity exists to densify local areas with data at up to 2 km spacing to increase accuracy and better resolve complex areas with topographic relief</a:t>
            </a:r>
            <a:r>
              <a:rPr lang="en-US" sz="2800" dirty="0"/>
              <a:t/>
            </a:r>
            <a:br>
              <a:rPr lang="en-US" sz="2800" dirty="0"/>
            </a:br>
            <a:endParaRPr lang="en-US" sz="2666" dirty="0" smtClean="0"/>
          </a:p>
        </p:txBody>
      </p:sp>
    </p:spTree>
    <p:extLst>
      <p:ext uri="{BB962C8B-B14F-4D97-AF65-F5344CB8AC3E}">
        <p14:creationId xmlns:p14="http://schemas.microsoft.com/office/powerpoint/2010/main" val="3311188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Updates to GPSonBM Priority List</a:t>
            </a:r>
            <a:endParaRPr lang="en-US" sz="4800" dirty="0"/>
          </a:p>
        </p:txBody>
      </p:sp>
      <p:sp>
        <p:nvSpPr>
          <p:cNvPr id="3" name="Content Placeholder 2"/>
          <p:cNvSpPr>
            <a:spLocks noGrp="1"/>
          </p:cNvSpPr>
          <p:nvPr>
            <p:ph idx="1"/>
          </p:nvPr>
        </p:nvSpPr>
        <p:spPr>
          <a:xfrm>
            <a:off x="527538" y="1239983"/>
            <a:ext cx="11234971" cy="5618017"/>
          </a:xfrm>
        </p:spPr>
        <p:txBody>
          <a:bodyPr>
            <a:normAutofit fontScale="85000" lnSpcReduction="20000"/>
          </a:bodyPr>
          <a:lstStyle/>
          <a:p>
            <a:pPr marL="0" indent="0">
              <a:buNone/>
            </a:pPr>
            <a:r>
              <a:rPr lang="en-US" sz="3600" dirty="0" smtClean="0"/>
              <a:t>The priority list of marks was automated to select marks based on their metadata. This automated mark selection process has been updated and there have been some changes in the list.</a:t>
            </a:r>
          </a:p>
          <a:p>
            <a:pPr marL="0" indent="0">
              <a:buNone/>
            </a:pPr>
            <a:endParaRPr lang="en-US" sz="3600" dirty="0" smtClean="0"/>
          </a:p>
          <a:p>
            <a:pPr marL="0" indent="0">
              <a:buNone/>
            </a:pPr>
            <a:r>
              <a:rPr lang="en-US" sz="3600" dirty="0" smtClean="0"/>
              <a:t>Based on further discussions with transformation tool developers, we have </a:t>
            </a:r>
            <a:r>
              <a:rPr lang="en-US" sz="3600" u="sng" dirty="0" smtClean="0"/>
              <a:t>removed all VERTCON marks </a:t>
            </a:r>
            <a:r>
              <a:rPr lang="en-US" sz="3600" dirty="0" smtClean="0"/>
              <a:t>from the priority list.</a:t>
            </a:r>
          </a:p>
          <a:p>
            <a:pPr marL="0" indent="0">
              <a:buNone/>
            </a:pPr>
            <a:endParaRPr lang="en-US" sz="3600" dirty="0" smtClean="0"/>
          </a:p>
          <a:p>
            <a:pPr marL="0" indent="0">
              <a:buNone/>
            </a:pPr>
            <a:r>
              <a:rPr lang="en-US" sz="3600" dirty="0" smtClean="0"/>
              <a:t>A new weighting scheme was implemented to make sure that </a:t>
            </a:r>
            <a:r>
              <a:rPr lang="en-US" sz="3600" u="sng" dirty="0" smtClean="0"/>
              <a:t>ADJUSTED</a:t>
            </a:r>
            <a:r>
              <a:rPr lang="en-US" sz="3600" dirty="0" smtClean="0"/>
              <a:t> NAVD 88 marks are selected as top priority.</a:t>
            </a:r>
            <a:endParaRPr lang="en-US" sz="3600" dirty="0"/>
          </a:p>
          <a:p>
            <a:pPr marL="0" indent="0">
              <a:buNone/>
            </a:pPr>
            <a:endParaRPr lang="en-US" sz="3600" dirty="0"/>
          </a:p>
          <a:p>
            <a:pPr marL="0" indent="0">
              <a:buNone/>
            </a:pPr>
            <a:r>
              <a:rPr lang="en-US" sz="3600" dirty="0" smtClean="0"/>
              <a:t>Users are encouraged </a:t>
            </a:r>
            <a:r>
              <a:rPr lang="en-US" sz="3600" dirty="0"/>
              <a:t>to u</a:t>
            </a:r>
            <a:r>
              <a:rPr lang="en-US" sz="3600" dirty="0" smtClean="0"/>
              <a:t>se their local knowledge to select marks to observe and submit if they know of better marks than those listed, or if the listed marks are no longer there</a:t>
            </a:r>
          </a:p>
          <a:p>
            <a:pPr marL="0" indent="0">
              <a:buNone/>
            </a:pPr>
            <a:endParaRPr lang="en-US" sz="3600" dirty="0"/>
          </a:p>
        </p:txBody>
      </p:sp>
    </p:spTree>
    <p:extLst>
      <p:ext uri="{BB962C8B-B14F-4D97-AF65-F5344CB8AC3E}">
        <p14:creationId xmlns:p14="http://schemas.microsoft.com/office/powerpoint/2010/main" val="12537400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8512" y="491257"/>
            <a:ext cx="12165873" cy="6265717"/>
          </a:xfrm>
          <a:prstGeom prst="rect">
            <a:avLst/>
          </a:prstGeom>
        </p:spPr>
      </p:pic>
      <p:sp>
        <p:nvSpPr>
          <p:cNvPr id="16" name="TextBox 15"/>
          <p:cNvSpPr txBox="1"/>
          <p:nvPr/>
        </p:nvSpPr>
        <p:spPr>
          <a:xfrm>
            <a:off x="0" y="0"/>
            <a:ext cx="12157361"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2022 Transformation Tool Campaign </a:t>
            </a:r>
            <a:r>
              <a:rPr lang="en-US" sz="3200" dirty="0" err="1" smtClean="0"/>
              <a:t>GPSonBM</a:t>
            </a:r>
            <a:r>
              <a:rPr lang="en-US" sz="3200" dirty="0" smtClean="0"/>
              <a:t> Web Map Application</a:t>
            </a:r>
            <a:endParaRPr lang="en-US" sz="3200" dirty="0"/>
          </a:p>
        </p:txBody>
      </p:sp>
      <p:sp>
        <p:nvSpPr>
          <p:cNvPr id="2" name="Rectangle 1"/>
          <p:cNvSpPr/>
          <p:nvPr/>
        </p:nvSpPr>
        <p:spPr>
          <a:xfrm>
            <a:off x="2948175" y="2514600"/>
            <a:ext cx="6251219" cy="32439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defTabSz="609585" fontAlgn="base">
              <a:spcBef>
                <a:spcPct val="20000"/>
              </a:spcBef>
            </a:pPr>
            <a:r>
              <a:rPr lang="en-US" sz="3200" dirty="0">
                <a:solidFill>
                  <a:prstClr val="black"/>
                </a:solidFill>
              </a:rPr>
              <a:t>The web map has several functions that allow users to search, explore, filter, and export the </a:t>
            </a:r>
            <a:r>
              <a:rPr lang="en-US" sz="3200" dirty="0" smtClean="0">
                <a:solidFill>
                  <a:prstClr val="black"/>
                </a:solidFill>
              </a:rPr>
              <a:t>data.</a:t>
            </a:r>
          </a:p>
          <a:p>
            <a:pPr lvl="0" defTabSz="609585" fontAlgn="base">
              <a:spcBef>
                <a:spcPct val="20000"/>
              </a:spcBef>
            </a:pPr>
            <a:endParaRPr lang="en-US" sz="3200" dirty="0">
              <a:solidFill>
                <a:prstClr val="black"/>
              </a:solidFill>
            </a:endParaRPr>
          </a:p>
          <a:p>
            <a:pPr lvl="0" defTabSz="609585" fontAlgn="base">
              <a:spcBef>
                <a:spcPct val="20000"/>
              </a:spcBef>
            </a:pPr>
            <a:r>
              <a:rPr lang="en-US" sz="3200" dirty="0" smtClean="0">
                <a:solidFill>
                  <a:prstClr val="black"/>
                </a:solidFill>
              </a:rPr>
              <a:t>For instructions, see website or refer to July 2019 GPSonBM webinar</a:t>
            </a:r>
            <a:endParaRPr lang="en-US" sz="3200" dirty="0">
              <a:solidFill>
                <a:prstClr val="black"/>
              </a:solidFill>
            </a:endParaRPr>
          </a:p>
        </p:txBody>
      </p:sp>
    </p:spTree>
    <p:extLst>
      <p:ext uri="{BB962C8B-B14F-4D97-AF65-F5344CB8AC3E}">
        <p14:creationId xmlns:p14="http://schemas.microsoft.com/office/powerpoint/2010/main" val="2081596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stretch>
            <a:fillRect/>
          </a:stretch>
        </p:blipFill>
        <p:spPr>
          <a:xfrm>
            <a:off x="24849" y="0"/>
            <a:ext cx="12167151" cy="6858000"/>
          </a:xfrm>
          <a:prstGeom prst="rect">
            <a:avLst/>
          </a:prstGeom>
        </p:spPr>
      </p:pic>
    </p:spTree>
    <p:extLst>
      <p:ext uri="{BB962C8B-B14F-4D97-AF65-F5344CB8AC3E}">
        <p14:creationId xmlns:p14="http://schemas.microsoft.com/office/powerpoint/2010/main" val="36347680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2000" cy="1402079"/>
          </a:xfrm>
        </p:spPr>
        <p:txBody>
          <a:bodyPr>
            <a:noAutofit/>
          </a:bodyPr>
          <a:lstStyle/>
          <a:p>
            <a:r>
              <a:rPr lang="en-US" sz="4800" dirty="0" smtClean="0"/>
              <a:t>Which Marks First? How Many Observations? </a:t>
            </a:r>
            <a:endParaRPr lang="en-US" sz="4800" dirty="0"/>
          </a:p>
        </p:txBody>
      </p:sp>
      <p:sp>
        <p:nvSpPr>
          <p:cNvPr id="3" name="Content Placeholder 2"/>
          <p:cNvSpPr>
            <a:spLocks noGrp="1"/>
          </p:cNvSpPr>
          <p:nvPr>
            <p:ph idx="1"/>
          </p:nvPr>
        </p:nvSpPr>
        <p:spPr>
          <a:xfrm>
            <a:off x="282286" y="1745672"/>
            <a:ext cx="11627427" cy="4579998"/>
          </a:xfrm>
        </p:spPr>
        <p:txBody>
          <a:bodyPr>
            <a:normAutofit/>
          </a:bodyPr>
          <a:lstStyle/>
          <a:p>
            <a:pPr fontAlgn="base"/>
            <a:r>
              <a:rPr lang="en-US" sz="2800" dirty="0" smtClean="0"/>
              <a:t>Marks are classified as Priority A or B</a:t>
            </a:r>
          </a:p>
          <a:p>
            <a:pPr lvl="1" fontAlgn="base"/>
            <a:r>
              <a:rPr lang="en-US" sz="2400" dirty="0" smtClean="0"/>
              <a:t>Priority A marks meet quality standards for use in the transformation tool</a:t>
            </a:r>
            <a:endParaRPr lang="en-US" sz="2400" dirty="0"/>
          </a:p>
          <a:p>
            <a:pPr lvl="1" fontAlgn="base"/>
            <a:r>
              <a:rPr lang="en-US" sz="2400" dirty="0" smtClean="0"/>
              <a:t>Priority B marks are lower quality marks, less likely to be used to make the tool, but may be used to test the tool</a:t>
            </a:r>
          </a:p>
          <a:p>
            <a:pPr fontAlgn="base"/>
            <a:r>
              <a:rPr lang="en-US" sz="2800" dirty="0" smtClean="0"/>
              <a:t>NGS needs 2 consistent GPS observations on a mark to use it in the tool. At least one observation must be from 2014 or later</a:t>
            </a:r>
          </a:p>
          <a:p>
            <a:pPr fontAlgn="base"/>
            <a:endParaRPr lang="en-US" sz="2800" dirty="0" smtClean="0"/>
          </a:p>
          <a:p>
            <a:pPr fontAlgn="base"/>
            <a:endParaRPr lang="en-US" sz="2800" dirty="0"/>
          </a:p>
          <a:p>
            <a:pPr fontAlgn="base"/>
            <a:endParaRPr lang="en-US" sz="2800" dirty="0" smtClean="0"/>
          </a:p>
        </p:txBody>
      </p:sp>
      <p:pic>
        <p:nvPicPr>
          <p:cNvPr id="4" name="Picture 3"/>
          <p:cNvPicPr>
            <a:picLocks noChangeAspect="1"/>
          </p:cNvPicPr>
          <p:nvPr/>
        </p:nvPicPr>
        <p:blipFill>
          <a:blip r:embed="rId4"/>
          <a:stretch>
            <a:fillRect/>
          </a:stretch>
        </p:blipFill>
        <p:spPr>
          <a:xfrm>
            <a:off x="7475621" y="4376516"/>
            <a:ext cx="4575236" cy="2481484"/>
          </a:xfrm>
          <a:prstGeom prst="rect">
            <a:avLst/>
          </a:prstGeom>
        </p:spPr>
      </p:pic>
      <p:sp>
        <p:nvSpPr>
          <p:cNvPr id="5" name="Rectangle 4"/>
          <p:cNvSpPr/>
          <p:nvPr/>
        </p:nvSpPr>
        <p:spPr>
          <a:xfrm>
            <a:off x="282286" y="5160675"/>
            <a:ext cx="7404950" cy="954107"/>
          </a:xfrm>
          <a:prstGeom prst="rect">
            <a:avLst/>
          </a:prstGeom>
        </p:spPr>
        <p:txBody>
          <a:bodyPr wrap="square">
            <a:spAutoFit/>
          </a:bodyPr>
          <a:lstStyle/>
          <a:p>
            <a:pPr marL="457200" indent="-457200" fontAlgn="base">
              <a:buFont typeface="Arial" panose="020B0604020202020204" pitchFamily="34" charset="0"/>
              <a:buChar char="•"/>
            </a:pPr>
            <a:r>
              <a:rPr lang="en-US" sz="2800" dirty="0" smtClean="0"/>
              <a:t>The list </a:t>
            </a:r>
            <a:r>
              <a:rPr lang="en-US" sz="2800" dirty="0"/>
              <a:t>and map indicate </a:t>
            </a:r>
            <a:r>
              <a:rPr lang="en-US" sz="2800" dirty="0" smtClean="0"/>
              <a:t>whether 1 or 2 observations are requested</a:t>
            </a:r>
            <a:endParaRPr lang="en-US" sz="3600" dirty="0"/>
          </a:p>
        </p:txBody>
      </p:sp>
    </p:spTree>
    <p:extLst>
      <p:ext uri="{BB962C8B-B14F-4D97-AF65-F5344CB8AC3E}">
        <p14:creationId xmlns:p14="http://schemas.microsoft.com/office/powerpoint/2010/main" val="1905730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786066"/>
          </a:xfrm>
        </p:spPr>
        <p:txBody>
          <a:bodyPr>
            <a:noAutofit/>
          </a:bodyPr>
          <a:lstStyle/>
          <a:p>
            <a:r>
              <a:rPr lang="en-US" sz="4800" dirty="0" smtClean="0"/>
              <a:t>National Coverage and Local Densification</a:t>
            </a:r>
            <a:endParaRPr lang="en-US" sz="4800" dirty="0"/>
          </a:p>
        </p:txBody>
      </p:sp>
      <p:sp>
        <p:nvSpPr>
          <p:cNvPr id="3" name="Content Placeholder 2"/>
          <p:cNvSpPr>
            <a:spLocks noGrp="1"/>
          </p:cNvSpPr>
          <p:nvPr>
            <p:ph idx="1"/>
          </p:nvPr>
        </p:nvSpPr>
        <p:spPr>
          <a:xfrm>
            <a:off x="257755" y="1431763"/>
            <a:ext cx="9226819" cy="4955454"/>
          </a:xfrm>
        </p:spPr>
        <p:txBody>
          <a:bodyPr>
            <a:normAutofit/>
          </a:bodyPr>
          <a:lstStyle/>
          <a:p>
            <a:pPr fontAlgn="base"/>
            <a:r>
              <a:rPr lang="en-US" sz="3200" dirty="0" smtClean="0"/>
              <a:t>NGS has a National Coverage goal of 10 km spacing. 10 km hexagons illustrate this coverage on the map.</a:t>
            </a:r>
          </a:p>
          <a:p>
            <a:pPr fontAlgn="base"/>
            <a:r>
              <a:rPr lang="en-US" sz="3200" dirty="0" smtClean="0"/>
              <a:t>Priority marks within each hexagon are selected automatically based on their metadata </a:t>
            </a:r>
          </a:p>
          <a:p>
            <a:pPr fontAlgn="base"/>
            <a:r>
              <a:rPr lang="en-US" sz="3200" dirty="0" smtClean="0"/>
              <a:t>Once the 10 km goal is reached, the opportunity to densify the model and improve </a:t>
            </a:r>
            <a:r>
              <a:rPr lang="en-US" sz="3200" dirty="0"/>
              <a:t>local results is </a:t>
            </a:r>
            <a:r>
              <a:rPr lang="en-US" sz="3200" dirty="0" smtClean="0"/>
              <a:t>unlocked. 2 km hexagons appear along with new priority marks within those hexagons</a:t>
            </a:r>
          </a:p>
        </p:txBody>
      </p:sp>
      <p:pic>
        <p:nvPicPr>
          <p:cNvPr id="5122" name="Picture 2" descr="https://www.ngs.noaa.gov/GPSonBM/images/10_km_h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5299" y="1752601"/>
            <a:ext cx="2378442" cy="20934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ngs.noaa.gov/GPSonBM/images/2_km_he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5299" y="4203029"/>
            <a:ext cx="2378442" cy="2093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3773415" y="6126426"/>
            <a:ext cx="522552" cy="451295"/>
          </a:xfrm>
          <a:prstGeom prst="rect">
            <a:avLst/>
          </a:prstGeom>
        </p:spPr>
      </p:pic>
      <p:sp>
        <p:nvSpPr>
          <p:cNvPr id="5" name="Rectangle 4"/>
          <p:cNvSpPr/>
          <p:nvPr/>
        </p:nvSpPr>
        <p:spPr>
          <a:xfrm>
            <a:off x="80866" y="6101510"/>
            <a:ext cx="3744551" cy="461665"/>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Priority B hexagons are Blue </a:t>
            </a:r>
          </a:p>
        </p:txBody>
      </p:sp>
      <p:sp>
        <p:nvSpPr>
          <p:cNvPr id="6" name="Rectangle 5"/>
          <p:cNvSpPr/>
          <p:nvPr/>
        </p:nvSpPr>
        <p:spPr>
          <a:xfrm>
            <a:off x="80866" y="5561538"/>
            <a:ext cx="3752566" cy="461665"/>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Priority A Hexagons are Gold</a:t>
            </a:r>
          </a:p>
        </p:txBody>
      </p:sp>
      <p:sp>
        <p:nvSpPr>
          <p:cNvPr id="8" name="Rectangle 7"/>
          <p:cNvSpPr/>
          <p:nvPr/>
        </p:nvSpPr>
        <p:spPr>
          <a:xfrm>
            <a:off x="4818520" y="5510790"/>
            <a:ext cx="4341522" cy="120032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Hexagons where we have the data we need are marked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Done </a:t>
            </a:r>
            <a:r>
              <a:rPr kumimoji="0" lang="en-US" sz="2400" b="0" i="0" u="none" strike="noStrike" kern="1200" cap="none" spc="0" normalizeH="0" baseline="0" noProof="0" dirty="0">
                <a:ln>
                  <a:noFill/>
                </a:ln>
                <a:solidFill>
                  <a:prstClr val="black"/>
                </a:solidFill>
                <a:effectLst/>
                <a:uLnTx/>
                <a:uFillTx/>
                <a:latin typeface="Calibri"/>
                <a:ea typeface="+mn-ea"/>
                <a:cs typeface="+mn-cs"/>
              </a:rPr>
              <a:t>and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colored </a:t>
            </a:r>
            <a:r>
              <a:rPr kumimoji="0" lang="en-US" sz="2400" b="0" i="0" u="none" strike="noStrike" kern="1200" cap="none" spc="0" normalizeH="0" baseline="0" noProof="0" dirty="0">
                <a:ln>
                  <a:noFill/>
                </a:ln>
                <a:solidFill>
                  <a:prstClr val="black"/>
                </a:solidFill>
                <a:effectLst/>
                <a:uLnTx/>
                <a:uFillTx/>
                <a:latin typeface="Calibri"/>
                <a:ea typeface="+mn-ea"/>
                <a:cs typeface="+mn-cs"/>
              </a:rPr>
              <a:t>Green</a:t>
            </a:r>
          </a:p>
        </p:txBody>
      </p:sp>
      <p:pic>
        <p:nvPicPr>
          <p:cNvPr id="9" name="Picture 8"/>
          <p:cNvPicPr>
            <a:picLocks noChangeAspect="1"/>
          </p:cNvPicPr>
          <p:nvPr/>
        </p:nvPicPr>
        <p:blipFill>
          <a:blip r:embed="rId7"/>
          <a:stretch>
            <a:fillRect/>
          </a:stretch>
        </p:blipFill>
        <p:spPr>
          <a:xfrm>
            <a:off x="7284603" y="6287207"/>
            <a:ext cx="466725" cy="390525"/>
          </a:xfrm>
          <a:prstGeom prst="rect">
            <a:avLst/>
          </a:prstGeom>
        </p:spPr>
      </p:pic>
      <p:pic>
        <p:nvPicPr>
          <p:cNvPr id="10" name="Picture 9"/>
          <p:cNvPicPr>
            <a:picLocks noChangeAspect="1"/>
          </p:cNvPicPr>
          <p:nvPr/>
        </p:nvPicPr>
        <p:blipFill>
          <a:blip r:embed="rId8"/>
          <a:stretch>
            <a:fillRect/>
          </a:stretch>
        </p:blipFill>
        <p:spPr>
          <a:xfrm>
            <a:off x="3774151" y="5544134"/>
            <a:ext cx="552450" cy="457200"/>
          </a:xfrm>
          <a:prstGeom prst="rect">
            <a:avLst/>
          </a:prstGeom>
        </p:spPr>
      </p:pic>
      <p:pic>
        <p:nvPicPr>
          <p:cNvPr id="11" name="Picture 10"/>
          <p:cNvPicPr>
            <a:picLocks noChangeAspect="1"/>
          </p:cNvPicPr>
          <p:nvPr/>
        </p:nvPicPr>
        <p:blipFill>
          <a:blip r:embed="rId9"/>
          <a:stretch>
            <a:fillRect/>
          </a:stretch>
        </p:blipFill>
        <p:spPr>
          <a:xfrm>
            <a:off x="9384921" y="3971499"/>
            <a:ext cx="2864009" cy="2886501"/>
          </a:xfrm>
          <a:prstGeom prst="rect">
            <a:avLst/>
          </a:prstGeom>
        </p:spPr>
      </p:pic>
      <p:pic>
        <p:nvPicPr>
          <p:cNvPr id="16" name="Picture 15"/>
          <p:cNvPicPr>
            <a:picLocks noChangeAspect="1"/>
          </p:cNvPicPr>
          <p:nvPr/>
        </p:nvPicPr>
        <p:blipFill>
          <a:blip r:embed="rId10"/>
          <a:stretch>
            <a:fillRect/>
          </a:stretch>
        </p:blipFill>
        <p:spPr>
          <a:xfrm>
            <a:off x="9384921" y="1413163"/>
            <a:ext cx="2864009" cy="2627417"/>
          </a:xfrm>
          <a:prstGeom prst="rect">
            <a:avLst/>
          </a:prstGeom>
        </p:spPr>
      </p:pic>
      <p:sp>
        <p:nvSpPr>
          <p:cNvPr id="15" name="TextBox 14"/>
          <p:cNvSpPr txBox="1"/>
          <p:nvPr/>
        </p:nvSpPr>
        <p:spPr>
          <a:xfrm>
            <a:off x="11307041" y="3724824"/>
            <a:ext cx="1014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10 km</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p:cNvSpPr txBox="1"/>
          <p:nvPr/>
        </p:nvSpPr>
        <p:spPr>
          <a:xfrm>
            <a:off x="11459325" y="6508372"/>
            <a:ext cx="10144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2 km</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45548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1143000"/>
          </a:xfrm>
        </p:spPr>
        <p:txBody>
          <a:bodyPr>
            <a:noAutofit/>
          </a:bodyPr>
          <a:lstStyle/>
          <a:p>
            <a:r>
              <a:rPr lang="en-US" sz="4400" dirty="0" smtClean="0"/>
              <a:t>Update Frequency</a:t>
            </a:r>
            <a:endParaRPr lang="en-US" sz="4400" dirty="0"/>
          </a:p>
        </p:txBody>
      </p:sp>
      <p:sp>
        <p:nvSpPr>
          <p:cNvPr id="3" name="Content Placeholder 2"/>
          <p:cNvSpPr>
            <a:spLocks noGrp="1"/>
          </p:cNvSpPr>
          <p:nvPr>
            <p:ph idx="1"/>
          </p:nvPr>
        </p:nvSpPr>
        <p:spPr>
          <a:xfrm>
            <a:off x="282286" y="1752601"/>
            <a:ext cx="11627427" cy="4920915"/>
          </a:xfrm>
        </p:spPr>
        <p:txBody>
          <a:bodyPr>
            <a:normAutofit/>
          </a:bodyPr>
          <a:lstStyle/>
          <a:p>
            <a:pPr fontAlgn="base"/>
            <a:r>
              <a:rPr lang="en-US" sz="3200" dirty="0" smtClean="0"/>
              <a:t>To maximize efficiency for all contributors, the Priority List &amp; Web Map will be updated regularly as new data comes in </a:t>
            </a:r>
          </a:p>
          <a:p>
            <a:pPr fontAlgn="base"/>
            <a:endParaRPr lang="en-US" sz="3200" dirty="0" smtClean="0"/>
          </a:p>
          <a:p>
            <a:pPr fontAlgn="base"/>
            <a:r>
              <a:rPr lang="en-US" sz="3200" dirty="0" smtClean="0"/>
              <a:t>Check the map prior to field work </a:t>
            </a:r>
            <a:r>
              <a:rPr lang="en-US" sz="3200" dirty="0"/>
              <a:t>so </a:t>
            </a:r>
            <a:r>
              <a:rPr lang="en-US" sz="3200" dirty="0" smtClean="0"/>
              <a:t>your effort </a:t>
            </a:r>
            <a:r>
              <a:rPr lang="en-US" sz="3200" dirty="0"/>
              <a:t>can be focused on marks that will make the biggest </a:t>
            </a:r>
            <a:r>
              <a:rPr lang="en-US" sz="3200" dirty="0" smtClean="0"/>
              <a:t>impact in your area</a:t>
            </a:r>
          </a:p>
          <a:p>
            <a:pPr fontAlgn="base"/>
            <a:endParaRPr lang="en-US" sz="3200" dirty="0" smtClean="0"/>
          </a:p>
          <a:p>
            <a:pPr fontAlgn="base"/>
            <a:r>
              <a:rPr lang="en-US" sz="3200" dirty="0" smtClean="0"/>
              <a:t>When time permits, NGS will release prototype transformation tools and accuracy grids to track improvements in accuracy as new data comes in, coverage expands, and densification takes place</a:t>
            </a:r>
            <a:endParaRPr lang="en-US" sz="3200" dirty="0"/>
          </a:p>
          <a:p>
            <a:pPr fontAlgn="base"/>
            <a:endParaRPr lang="en-US" sz="3200" dirty="0" smtClean="0"/>
          </a:p>
          <a:p>
            <a:pPr fontAlgn="base"/>
            <a:endParaRPr lang="en-US" sz="2666" dirty="0" smtClean="0"/>
          </a:p>
        </p:txBody>
      </p:sp>
    </p:spTree>
    <p:extLst>
      <p:ext uri="{BB962C8B-B14F-4D97-AF65-F5344CB8AC3E}">
        <p14:creationId xmlns:p14="http://schemas.microsoft.com/office/powerpoint/2010/main" val="5179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9" y="607022"/>
            <a:ext cx="5705714" cy="144655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Share GPS observations through</a:t>
            </a:r>
            <a:r>
              <a:rPr kumimoji="0" lang="en-US" sz="4400" b="0" i="0" u="none" strike="noStrike" kern="1200" cap="none" spc="0" normalizeH="0" noProof="0" dirty="0" smtClean="0">
                <a:ln>
                  <a:noFill/>
                </a:ln>
                <a:solidFill>
                  <a:prstClr val="black"/>
                </a:solidFill>
                <a:effectLst/>
                <a:uLnTx/>
                <a:uFillTx/>
                <a:latin typeface="Calibri"/>
                <a:ea typeface="+mn-ea"/>
                <a:cs typeface="+mn-cs"/>
              </a:rPr>
              <a:t> </a:t>
            </a: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OPUS </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762" y="0"/>
            <a:ext cx="56864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Oval 7"/>
          <p:cNvSpPr>
            <a:spLocks noChangeArrowheads="1"/>
          </p:cNvSpPr>
          <p:nvPr/>
        </p:nvSpPr>
        <p:spPr bwMode="auto">
          <a:xfrm>
            <a:off x="7538986" y="5248275"/>
            <a:ext cx="2286000" cy="3048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400">
              <a:solidFill>
                <a:prstClr val="black"/>
              </a:solidFill>
              <a:latin typeface="Verdana" panose="020B0604030504040204" pitchFamily="34" charset="0"/>
              <a:ea typeface="ＭＳ Ｐゴシック" panose="020B0600070205080204" pitchFamily="34" charset="-128"/>
            </a:endParaRPr>
          </a:p>
        </p:txBody>
      </p:sp>
      <p:sp>
        <p:nvSpPr>
          <p:cNvPr id="11" name="Rectangle 10"/>
          <p:cNvSpPr/>
          <p:nvPr/>
        </p:nvSpPr>
        <p:spPr>
          <a:xfrm>
            <a:off x="0" y="2115345"/>
            <a:ext cx="6705599" cy="4622804"/>
          </a:xfrm>
          <a:prstGeom prst="rect">
            <a:avLst/>
          </a:prstGeom>
        </p:spPr>
        <p:txBody>
          <a:bodyPr wrap="square">
            <a:spAutoFit/>
          </a:bodyPr>
          <a:lstStyle/>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Upload 4+hour GPS observation file</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Provide antenna type, antenna height, and email address</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Click “Options” &amp; Select “Yes, Share” </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Identify the Mark by PID</a:t>
            </a:r>
            <a:endParaRPr lang="en-US" altLang="en-US" sz="3200" dirty="0">
              <a:solidFill>
                <a:prstClr val="black"/>
              </a:solidFill>
              <a:ea typeface="ＭＳ Ｐゴシック" panose="020B0600070205080204" pitchFamily="34" charset="-128"/>
            </a:endParaRP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Write a “To Reach” description </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Attach 2 photos: Close up &amp; Horizon</a:t>
            </a:r>
          </a:p>
          <a:p>
            <a:pPr marL="342900" indent="-342900" fontAlgn="base">
              <a:spcBef>
                <a:spcPct val="20000"/>
              </a:spcBef>
              <a:spcAft>
                <a:spcPct val="0"/>
              </a:spcAft>
              <a:buFont typeface="Arial" panose="020B0604020202020204" pitchFamily="34" charset="0"/>
              <a:buChar char="•"/>
            </a:pPr>
            <a:r>
              <a:rPr lang="en-US" altLang="en-US" sz="3200" dirty="0" smtClean="0">
                <a:solidFill>
                  <a:prstClr val="black"/>
                </a:solidFill>
                <a:ea typeface="ＭＳ Ｐゴシック" panose="020B0600070205080204" pitchFamily="34" charset="-128"/>
              </a:rPr>
              <a:t>Respond to confirmation email</a:t>
            </a:r>
            <a:endParaRPr lang="en-US" altLang="en-US" sz="3200" dirty="0">
              <a:solidFill>
                <a:prstClr val="black"/>
              </a:solidFill>
              <a:ea typeface="ＭＳ Ｐゴシック" panose="020B0600070205080204" pitchFamily="34" charset="-128"/>
            </a:endParaRPr>
          </a:p>
        </p:txBody>
      </p:sp>
      <p:sp>
        <p:nvSpPr>
          <p:cNvPr id="2" name="Right Arrow 1"/>
          <p:cNvSpPr/>
          <p:nvPr/>
        </p:nvSpPr>
        <p:spPr>
          <a:xfrm>
            <a:off x="5943600" y="2992582"/>
            <a:ext cx="650680" cy="249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5943600" y="2862340"/>
            <a:ext cx="650680" cy="2493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7"/>
          <p:cNvSpPr>
            <a:spLocks noChangeArrowheads="1"/>
          </p:cNvSpPr>
          <p:nvPr/>
        </p:nvSpPr>
        <p:spPr bwMode="auto">
          <a:xfrm>
            <a:off x="7538986" y="3276600"/>
            <a:ext cx="2286000" cy="3048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400">
              <a:solidFill>
                <a:prstClr val="black"/>
              </a:solidFill>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19998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txBox="1">
            <a:spLocks/>
          </p:cNvSpPr>
          <p:nvPr/>
        </p:nvSpPr>
        <p:spPr bwMode="auto">
          <a:xfrm>
            <a:off x="5908795" y="428626"/>
            <a:ext cx="61216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Arial" panose="020B0604020202020204" pitchFamily="34" charset="0"/>
              </a:rPr>
              <a:t>Modernized NSRS Use Case: Autonomous Vehicles</a:t>
            </a:r>
            <a:endParaRPr kumimoji="0" lang="en-US" altLang="en-US" sz="4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panose="020B0604020202020204" pitchFamily="34" charset="0"/>
            </a:endParaRPr>
          </a:p>
        </p:txBody>
      </p:sp>
      <p:sp>
        <p:nvSpPr>
          <p:cNvPr id="29703" name="TextBox 25"/>
          <p:cNvSpPr txBox="1">
            <a:spLocks noChangeArrowheads="1"/>
          </p:cNvSpPr>
          <p:nvPr/>
        </p:nvSpPr>
        <p:spPr bwMode="auto">
          <a:xfrm>
            <a:off x="5836022" y="1754189"/>
            <a:ext cx="63570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Calibri" panose="020F0502020204030204" pitchFamily="34" charset="0"/>
                <a:ea typeface="MS PGothic" panose="020B0600070205080204" pitchFamily="34" charset="-128"/>
                <a:cs typeface="+mn-cs"/>
              </a:rPr>
              <a:t>Consistent, accurate, and precise reference frame for navigation</a:t>
            </a: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endParaRPr>
          </a:p>
        </p:txBody>
      </p:sp>
      <p:pic>
        <p:nvPicPr>
          <p:cNvPr id="2" name="Picture 1"/>
          <p:cNvPicPr>
            <a:picLocks noChangeAspect="1"/>
          </p:cNvPicPr>
          <p:nvPr/>
        </p:nvPicPr>
        <p:blipFill>
          <a:blip r:embed="rId3"/>
          <a:stretch>
            <a:fillRect/>
          </a:stretch>
        </p:blipFill>
        <p:spPr>
          <a:xfrm>
            <a:off x="5563725" y="2769183"/>
            <a:ext cx="6628275" cy="4088817"/>
          </a:xfrm>
          <a:prstGeom prst="rect">
            <a:avLst/>
          </a:prstGeom>
        </p:spPr>
      </p:pic>
      <p:pic>
        <p:nvPicPr>
          <p:cNvPr id="3" name="Picture 2"/>
          <p:cNvPicPr>
            <a:picLocks noChangeAspect="1"/>
          </p:cNvPicPr>
          <p:nvPr/>
        </p:nvPicPr>
        <p:blipFill>
          <a:blip r:embed="rId4"/>
          <a:stretch>
            <a:fillRect/>
          </a:stretch>
        </p:blipFill>
        <p:spPr>
          <a:xfrm>
            <a:off x="-6138912" y="5766322"/>
            <a:ext cx="5736642" cy="3232601"/>
          </a:xfrm>
          <a:prstGeom prst="rect">
            <a:avLst/>
          </a:prstGeom>
        </p:spPr>
      </p:pic>
      <p:sp>
        <p:nvSpPr>
          <p:cNvPr id="4" name="Rectangle 3"/>
          <p:cNvSpPr/>
          <p:nvPr/>
        </p:nvSpPr>
        <p:spPr>
          <a:xfrm>
            <a:off x="-4003330" y="6909255"/>
            <a:ext cx="278313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ource Sans Pro"/>
                <a:ea typeface="+mn-ea"/>
                <a:cs typeface="+mn-cs"/>
                <a:hlinkClick r:id="rId5"/>
              </a:rPr>
              <a:t>Credit: Elijah </a:t>
            </a:r>
            <a:r>
              <a:rPr kumimoji="0" lang="en-US" sz="1400" b="0" i="0" u="none" strike="noStrike" kern="1200" cap="none" spc="0" normalizeH="0" baseline="0" noProof="0" dirty="0" err="1">
                <a:ln>
                  <a:noFill/>
                </a:ln>
                <a:solidFill>
                  <a:prstClr val="black"/>
                </a:solidFill>
                <a:effectLst/>
                <a:uLnTx/>
                <a:uFillTx/>
                <a:latin typeface="Source Sans Pro"/>
                <a:ea typeface="+mn-ea"/>
                <a:cs typeface="+mn-cs"/>
                <a:hlinkClick r:id="rId5"/>
              </a:rPr>
              <a:t>Nouvelage</a:t>
            </a:r>
            <a:r>
              <a:rPr kumimoji="0" lang="en-US" sz="1400" b="0" i="0" u="none" strike="noStrike" kern="1200" cap="none" spc="0" normalizeH="0" baseline="0" noProof="0" dirty="0">
                <a:ln>
                  <a:noFill/>
                </a:ln>
                <a:solidFill>
                  <a:prstClr val="black"/>
                </a:solidFill>
                <a:effectLst/>
                <a:uLnTx/>
                <a:uFillTx/>
                <a:latin typeface="Source Sans Pro"/>
                <a:ea typeface="+mn-ea"/>
                <a:cs typeface="+mn-cs"/>
                <a:hlinkClick r:id="rId5"/>
              </a:rPr>
              <a:t>/Reuters</a:t>
            </a:r>
            <a:endParaRPr kumimoji="0" lang="en-US" sz="14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 name="TextBox 4"/>
          <p:cNvSpPr txBox="1"/>
          <p:nvPr/>
        </p:nvSpPr>
        <p:spPr>
          <a:xfrm>
            <a:off x="5908796" y="6550223"/>
            <a:ext cx="4547835"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hlinkClick r:id="rId6"/>
              </a:rPr>
              <a:t>Autonomous Cars Infographic Workgroup</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7"/>
          <a:stretch>
            <a:fillRect/>
          </a:stretch>
        </p:blipFill>
        <p:spPr>
          <a:xfrm>
            <a:off x="0" y="3902791"/>
            <a:ext cx="5849611" cy="2955209"/>
          </a:xfrm>
          <a:prstGeom prst="rect">
            <a:avLst/>
          </a:prstGeom>
        </p:spPr>
      </p:pic>
      <p:sp>
        <p:nvSpPr>
          <p:cNvPr id="7" name="Rectangle 6"/>
          <p:cNvSpPr/>
          <p:nvPr/>
        </p:nvSpPr>
        <p:spPr>
          <a:xfrm>
            <a:off x="101980" y="6550223"/>
            <a:ext cx="4356770"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hlinkClick r:id="rId8"/>
              </a:rPr>
              <a:t>Autonomous Cars Will Require a Totally New Kind of Map</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9"/>
          <a:stretch>
            <a:fillRect/>
          </a:stretch>
        </p:blipFill>
        <p:spPr>
          <a:xfrm>
            <a:off x="-18420" y="479514"/>
            <a:ext cx="5886450" cy="3905250"/>
          </a:xfrm>
          <a:prstGeom prst="rect">
            <a:avLst/>
          </a:prstGeom>
        </p:spPr>
      </p:pic>
      <p:sp>
        <p:nvSpPr>
          <p:cNvPr id="9" name="Rectangle 8"/>
          <p:cNvSpPr/>
          <p:nvPr/>
        </p:nvSpPr>
        <p:spPr>
          <a:xfrm>
            <a:off x="190685" y="4035984"/>
            <a:ext cx="3575466"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10"/>
              </a:rPr>
              <a:t>NASA tests air traffic control system for drones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411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6582" t="43090" r="48265" b="37707"/>
          <a:stretch/>
        </p:blipFill>
        <p:spPr>
          <a:xfrm>
            <a:off x="905873" y="1034408"/>
            <a:ext cx="5054600" cy="1498600"/>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4">
            <a:extLst>
              <a:ext uri="{28A0092B-C50C-407E-A947-70E740481C1C}">
                <a14:useLocalDpi xmlns:a14="http://schemas.microsoft.com/office/drawing/2010/main" val="0"/>
              </a:ext>
            </a:extLst>
          </a:blip>
          <a:srcRect l="19057" t="9467" r="34875" b="7031"/>
          <a:stretch>
            <a:fillRect/>
          </a:stretch>
        </p:blipFill>
        <p:spPr bwMode="auto">
          <a:xfrm>
            <a:off x="6338939" y="981078"/>
            <a:ext cx="42164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stCxn id="14" idx="0"/>
          </p:cNvCxnSpPr>
          <p:nvPr/>
        </p:nvCxnSpPr>
        <p:spPr>
          <a:xfrm flipV="1">
            <a:off x="6775500" y="1336675"/>
            <a:ext cx="2330451" cy="692151"/>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301215" y="5595939"/>
            <a:ext cx="1330325" cy="152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prstClr val="white"/>
              </a:solidFill>
              <a:latin typeface="Calibri"/>
            </a:endParaRPr>
          </a:p>
        </p:txBody>
      </p:sp>
      <p:cxnSp>
        <p:nvCxnSpPr>
          <p:cNvPr id="7" name="Straight Connector 6"/>
          <p:cNvCxnSpPr/>
          <p:nvPr/>
        </p:nvCxnSpPr>
        <p:spPr>
          <a:xfrm>
            <a:off x="8513815" y="5681663"/>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11122078" y="1228725"/>
            <a:ext cx="671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ARP</a:t>
            </a:r>
          </a:p>
        </p:txBody>
      </p:sp>
      <p:sp>
        <p:nvSpPr>
          <p:cNvPr id="9" name="TextBox 8"/>
          <p:cNvSpPr txBox="1">
            <a:spLocks noChangeArrowheads="1"/>
          </p:cNvSpPr>
          <p:nvPr/>
        </p:nvSpPr>
        <p:spPr bwMode="auto">
          <a:xfrm>
            <a:off x="11122077" y="5497513"/>
            <a:ext cx="736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C00000"/>
                </a:solidFill>
                <a:latin typeface="Arial" panose="020B0604020202020204" pitchFamily="34" charset="0"/>
              </a:rPr>
              <a:t>mark</a:t>
            </a:r>
          </a:p>
        </p:txBody>
      </p:sp>
      <p:cxnSp>
        <p:nvCxnSpPr>
          <p:cNvPr id="10" name="Straight Connector 9"/>
          <p:cNvCxnSpPr/>
          <p:nvPr/>
        </p:nvCxnSpPr>
        <p:spPr>
          <a:xfrm>
            <a:off x="10817276" y="1412875"/>
            <a:ext cx="0" cy="4268788"/>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6302375" y="1020057"/>
            <a:ext cx="2463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dirty="0">
                <a:solidFill>
                  <a:srgbClr val="FAFCA2"/>
                </a:solidFill>
                <a:latin typeface="Arial" panose="020B0604020202020204" pitchFamily="34" charset="0"/>
              </a:rPr>
              <a:t>rotate NRP to face true north</a:t>
            </a:r>
          </a:p>
        </p:txBody>
      </p:sp>
      <p:sp>
        <p:nvSpPr>
          <p:cNvPr id="12" name="TextBox 15"/>
          <p:cNvSpPr txBox="1">
            <a:spLocks noChangeArrowheads="1"/>
          </p:cNvSpPr>
          <p:nvPr/>
        </p:nvSpPr>
        <p:spPr bwMode="auto">
          <a:xfrm rot="16200000">
            <a:off x="9583926" y="3254881"/>
            <a:ext cx="2893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a:solidFill>
                  <a:srgbClr val="C00000"/>
                </a:solidFill>
                <a:latin typeface="Arial" panose="020B0604020202020204" pitchFamily="34" charset="0"/>
              </a:rPr>
              <a:t>antenna height</a:t>
            </a:r>
          </a:p>
        </p:txBody>
      </p:sp>
      <p:cxnSp>
        <p:nvCxnSpPr>
          <p:cNvPr id="13" name="Straight Connector 12"/>
          <p:cNvCxnSpPr/>
          <p:nvPr/>
        </p:nvCxnSpPr>
        <p:spPr>
          <a:xfrm>
            <a:off x="8513815" y="1412875"/>
            <a:ext cx="2701925"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9" descr="http://www.pirate4x4.com/forum/attachments/general-chit-chat/956513d1373549899-cad-whores-north-arrows-norths.jpg"/>
          <p:cNvPicPr>
            <a:picLocks noChangeAspect="1" noChangeArrowheads="1"/>
          </p:cNvPicPr>
          <p:nvPr/>
        </p:nvPicPr>
        <p:blipFill>
          <a:blip r:embed="rId5">
            <a:extLst>
              <a:ext uri="{28A0092B-C50C-407E-A947-70E740481C1C}">
                <a14:useLocalDpi xmlns:a14="http://schemas.microsoft.com/office/drawing/2010/main" val="0"/>
              </a:ext>
            </a:extLst>
          </a:blip>
          <a:srcRect l="4099" t="13246" r="76704" b="11584"/>
          <a:stretch>
            <a:fillRect/>
          </a:stretch>
        </p:blipFill>
        <p:spPr bwMode="auto">
          <a:xfrm rot="15174729">
            <a:off x="7509721" y="775494"/>
            <a:ext cx="382588"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2"/>
          <p:cNvSpPr txBox="1">
            <a:spLocks noChangeArrowheads="1"/>
          </p:cNvSpPr>
          <p:nvPr/>
        </p:nvSpPr>
        <p:spPr bwMode="auto">
          <a:xfrm>
            <a:off x="8885289" y="6403975"/>
            <a:ext cx="1165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180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1405375" y="5684421"/>
            <a:ext cx="4055595" cy="1088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eaLnBrk="0" fontAlgn="base" hangingPunct="0">
              <a:spcBef>
                <a:spcPct val="0"/>
              </a:spcBef>
              <a:spcAft>
                <a:spcPct val="0"/>
              </a:spcAft>
              <a:buNone/>
            </a:pPr>
            <a:r>
              <a:rPr lang="en-US" altLang="en-US" sz="1600" b="1" dirty="0">
                <a:solidFill>
                  <a:srgbClr val="1F497D"/>
                </a:solidFill>
                <a:latin typeface="Arial" panose="020B0604020202020204" pitchFamily="34" charset="0"/>
              </a:rPr>
              <a:t>For antenna calibrations, photos,</a:t>
            </a:r>
            <a:br>
              <a:rPr lang="en-US" altLang="en-US" sz="1600" b="1" dirty="0">
                <a:solidFill>
                  <a:srgbClr val="1F497D"/>
                </a:solidFill>
                <a:latin typeface="Arial" panose="020B0604020202020204" pitchFamily="34" charset="0"/>
              </a:rPr>
            </a:br>
            <a:r>
              <a:rPr lang="en-US" altLang="en-US" sz="1600" b="1" dirty="0">
                <a:solidFill>
                  <a:srgbClr val="1F497D"/>
                </a:solidFill>
                <a:latin typeface="Arial" panose="020B0604020202020204" pitchFamily="34" charset="0"/>
              </a:rPr>
              <a:t>ARP and NRP diagrams, see </a:t>
            </a:r>
            <a:r>
              <a:rPr lang="en-US" altLang="en-US" sz="2133" b="1" dirty="0">
                <a:solidFill>
                  <a:srgbClr val="1F497D"/>
                </a:solidFill>
                <a:latin typeface="Times New Roman" panose="02020603050405020304" pitchFamily="18" charset="0"/>
                <a:hlinkClick r:id="rId6"/>
              </a:rPr>
              <a:t>geodesy.noaa.gov/ANTCAL</a:t>
            </a:r>
            <a:r>
              <a:rPr lang="en-US" altLang="en-US" b="1" dirty="0">
                <a:solidFill>
                  <a:srgbClr val="1F497D"/>
                </a:solidFill>
                <a:latin typeface="Times New Roman" panose="02020603050405020304" pitchFamily="18" charset="0"/>
                <a:hlinkClick r:id="rId6"/>
              </a:rPr>
              <a:t>/</a:t>
            </a:r>
            <a:endParaRPr lang="en-US" altLang="en-US"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0" y="408690"/>
            <a:ext cx="121919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377" fontAlgn="base">
              <a:spcBef>
                <a:spcPct val="0"/>
              </a:spcBef>
              <a:spcAft>
                <a:spcPct val="0"/>
              </a:spcAft>
              <a:buNone/>
            </a:pPr>
            <a:r>
              <a:rPr lang="en-US" altLang="en-US" sz="3600" dirty="0">
                <a:solidFill>
                  <a:prstClr val="black"/>
                </a:solidFill>
                <a:latin typeface="+mj-lt"/>
              </a:rPr>
              <a:t>Antenna Type &amp; Antenna Height are crucial for accurate results</a:t>
            </a:r>
          </a:p>
        </p:txBody>
      </p:sp>
      <p:grpSp>
        <p:nvGrpSpPr>
          <p:cNvPr id="18" name="Group 17"/>
          <p:cNvGrpSpPr>
            <a:grpSpLocks/>
          </p:cNvGrpSpPr>
          <p:nvPr/>
        </p:nvGrpSpPr>
        <p:grpSpPr bwMode="auto">
          <a:xfrm>
            <a:off x="-498764" y="2533008"/>
            <a:ext cx="6279910" cy="3001526"/>
            <a:chOff x="-1111495" y="2849241"/>
            <a:chExt cx="4674792" cy="3002920"/>
          </a:xfrm>
        </p:grpSpPr>
        <p:pic>
          <p:nvPicPr>
            <p:cNvPr id="19" name="Picture 17" descr="Image result for antenna calibration phase center variation"/>
            <p:cNvPicPr>
              <a:picLocks noChangeAspect="1" noChangeArrowheads="1"/>
            </p:cNvPicPr>
            <p:nvPr/>
          </p:nvPicPr>
          <p:blipFill>
            <a:blip r:embed="rId7">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1111495" y="2849241"/>
              <a:ext cx="4674792" cy="40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914377" fontAlgn="base">
                <a:spcBef>
                  <a:spcPct val="0"/>
                </a:spcBef>
                <a:spcAft>
                  <a:spcPct val="0"/>
                </a:spcAft>
                <a:buNone/>
              </a:pPr>
              <a:r>
                <a:rPr lang="en-US" altLang="en-US" sz="20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728942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795048" y="607022"/>
            <a:ext cx="10748209" cy="7694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n-ea"/>
                <a:cs typeface="+mn-cs"/>
              </a:rPr>
              <a:t>New Mark Recovery Webpage</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65760" y="1299519"/>
            <a:ext cx="11606784" cy="107721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Submitting recovery </a:t>
            </a:r>
            <a:r>
              <a:rPr kumimoji="0" lang="en-US" sz="3200" b="0" i="0" u="none" strike="noStrike" kern="1200" cap="none" spc="0" normalizeH="0" baseline="0" noProof="0" dirty="0">
                <a:ln>
                  <a:noFill/>
                </a:ln>
                <a:solidFill>
                  <a:prstClr val="black"/>
                </a:solidFill>
                <a:effectLst/>
                <a:uLnTx/>
                <a:uFillTx/>
                <a:latin typeface="Calibri"/>
                <a:ea typeface="+mn-ea"/>
                <a:cs typeface="+mn-cs"/>
              </a:rPr>
              <a:t>information will let NGS and others know if the mark is still usable and pictures will make it easier to find.</a:t>
            </a:r>
          </a:p>
        </p:txBody>
      </p:sp>
      <p:pic>
        <p:nvPicPr>
          <p:cNvPr id="5" name="Picture 4"/>
          <p:cNvPicPr>
            <a:picLocks noChangeAspect="1"/>
          </p:cNvPicPr>
          <p:nvPr/>
        </p:nvPicPr>
        <p:blipFill>
          <a:blip r:embed="rId4"/>
          <a:stretch>
            <a:fillRect/>
          </a:stretch>
        </p:blipFill>
        <p:spPr>
          <a:xfrm>
            <a:off x="0" y="2376737"/>
            <a:ext cx="5584019" cy="4481263"/>
          </a:xfrm>
          <a:prstGeom prst="rect">
            <a:avLst/>
          </a:prstGeom>
        </p:spPr>
      </p:pic>
      <p:sp>
        <p:nvSpPr>
          <p:cNvPr id="9" name="Rectangle 8"/>
          <p:cNvSpPr/>
          <p:nvPr/>
        </p:nvSpPr>
        <p:spPr>
          <a:xfrm>
            <a:off x="6068290" y="2357129"/>
            <a:ext cx="55347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rPr>
              <a:t>www.ngs.noaa.gov/surveys/mark-recovery</a:t>
            </a:r>
          </a:p>
        </p:txBody>
      </p:sp>
      <p:pic>
        <p:nvPicPr>
          <p:cNvPr id="4" name="Picture 3"/>
          <p:cNvPicPr>
            <a:picLocks noChangeAspect="1"/>
          </p:cNvPicPr>
          <p:nvPr/>
        </p:nvPicPr>
        <p:blipFill>
          <a:blip r:embed="rId5"/>
          <a:stretch>
            <a:fillRect/>
          </a:stretch>
        </p:blipFill>
        <p:spPr>
          <a:xfrm>
            <a:off x="5584019" y="2736663"/>
            <a:ext cx="5032098" cy="406042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3352" y="2746749"/>
            <a:ext cx="1947434" cy="4111251"/>
          </a:xfrm>
          <a:prstGeom prst="rect">
            <a:avLst/>
          </a:prstGeom>
        </p:spPr>
      </p:pic>
      <p:sp>
        <p:nvSpPr>
          <p:cNvPr id="8" name="Oval 7"/>
          <p:cNvSpPr>
            <a:spLocks noChangeArrowheads="1"/>
          </p:cNvSpPr>
          <p:nvPr/>
        </p:nvSpPr>
        <p:spPr bwMode="auto">
          <a:xfrm>
            <a:off x="5490138" y="3194823"/>
            <a:ext cx="927287" cy="379649"/>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400">
              <a:solidFill>
                <a:prstClr val="black"/>
              </a:solidFill>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2237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0" y="381240"/>
            <a:ext cx="12212013" cy="769441"/>
          </a:xfrm>
          <a:prstGeom prst="rect">
            <a:avLst/>
          </a:prstGeom>
          <a:noFill/>
        </p:spPr>
        <p:txBody>
          <a:bodyPr wrap="square" rtlCol="0">
            <a:spAutoFit/>
          </a:bodyPr>
          <a:lstStyle/>
          <a:p>
            <a:pPr defTabSz="609585"/>
            <a:r>
              <a:rPr lang="en-US" sz="4400" dirty="0" smtClean="0">
                <a:solidFill>
                  <a:prstClr val="black"/>
                </a:solidFill>
                <a:latin typeface="Calibri"/>
              </a:rPr>
              <a:t>Regional Collaboration Example: Florida Web Map</a:t>
            </a:r>
            <a:endParaRPr lang="en-US" sz="4400" dirty="0">
              <a:solidFill>
                <a:prstClr val="black"/>
              </a:solidFill>
              <a:latin typeface="Calibri"/>
            </a:endParaRPr>
          </a:p>
        </p:txBody>
      </p:sp>
      <p:pic>
        <p:nvPicPr>
          <p:cNvPr id="8" name="Picture 7"/>
          <p:cNvPicPr>
            <a:picLocks noChangeAspect="1"/>
          </p:cNvPicPr>
          <p:nvPr/>
        </p:nvPicPr>
        <p:blipFill>
          <a:blip r:embed="rId4"/>
          <a:stretch>
            <a:fillRect/>
          </a:stretch>
        </p:blipFill>
        <p:spPr>
          <a:xfrm>
            <a:off x="0" y="1241726"/>
            <a:ext cx="9013371" cy="5616274"/>
          </a:xfrm>
          <a:prstGeom prst="rect">
            <a:avLst/>
          </a:prstGeom>
        </p:spPr>
      </p:pic>
      <p:pic>
        <p:nvPicPr>
          <p:cNvPr id="11" name="Picture 10"/>
          <p:cNvPicPr>
            <a:picLocks noChangeAspect="1"/>
          </p:cNvPicPr>
          <p:nvPr/>
        </p:nvPicPr>
        <p:blipFill>
          <a:blip r:embed="rId5"/>
          <a:stretch>
            <a:fillRect/>
          </a:stretch>
        </p:blipFill>
        <p:spPr>
          <a:xfrm>
            <a:off x="9023723" y="1034899"/>
            <a:ext cx="3188290" cy="3548743"/>
          </a:xfrm>
          <a:prstGeom prst="rect">
            <a:avLst/>
          </a:prstGeom>
        </p:spPr>
      </p:pic>
      <p:pic>
        <p:nvPicPr>
          <p:cNvPr id="12" name="Picture 11"/>
          <p:cNvPicPr>
            <a:picLocks noChangeAspect="1"/>
          </p:cNvPicPr>
          <p:nvPr/>
        </p:nvPicPr>
        <p:blipFill>
          <a:blip r:embed="rId6"/>
          <a:stretch>
            <a:fillRect/>
          </a:stretch>
        </p:blipFill>
        <p:spPr>
          <a:xfrm>
            <a:off x="9034480" y="3888921"/>
            <a:ext cx="3136411" cy="2969079"/>
          </a:xfrm>
          <a:prstGeom prst="rect">
            <a:avLst/>
          </a:prstGeom>
        </p:spPr>
      </p:pic>
      <p:sp>
        <p:nvSpPr>
          <p:cNvPr id="2" name="TextBox 1"/>
          <p:cNvSpPr txBox="1"/>
          <p:nvPr/>
        </p:nvSpPr>
        <p:spPr>
          <a:xfrm>
            <a:off x="400198" y="6488668"/>
            <a:ext cx="4106487" cy="369332"/>
          </a:xfrm>
          <a:prstGeom prst="rect">
            <a:avLst/>
          </a:prstGeom>
          <a:noFill/>
        </p:spPr>
        <p:txBody>
          <a:bodyPr wrap="square" rtlCol="0">
            <a:spAutoFit/>
          </a:bodyPr>
          <a:lstStyle/>
          <a:p>
            <a:r>
              <a:rPr lang="en-US" dirty="0" smtClean="0"/>
              <a:t>Compliments of Bryan </a:t>
            </a:r>
            <a:r>
              <a:rPr lang="en-US" dirty="0" err="1" smtClean="0"/>
              <a:t>Shoaf</a:t>
            </a:r>
            <a:r>
              <a:rPr lang="en-US" dirty="0" smtClean="0"/>
              <a:t>, Florida DEP</a:t>
            </a:r>
            <a:endParaRPr lang="en-US" dirty="0"/>
          </a:p>
        </p:txBody>
      </p:sp>
      <p:pic>
        <p:nvPicPr>
          <p:cNvPr id="3" name="Picture 2"/>
          <p:cNvPicPr>
            <a:picLocks noChangeAspect="1"/>
          </p:cNvPicPr>
          <p:nvPr/>
        </p:nvPicPr>
        <p:blipFill>
          <a:blip r:embed="rId7"/>
          <a:stretch>
            <a:fillRect/>
          </a:stretch>
        </p:blipFill>
        <p:spPr>
          <a:xfrm>
            <a:off x="411870" y="4674687"/>
            <a:ext cx="11388272" cy="1509289"/>
          </a:xfrm>
          <a:prstGeom prst="rect">
            <a:avLst/>
          </a:prstGeom>
        </p:spPr>
      </p:pic>
    </p:spTree>
    <p:extLst>
      <p:ext uri="{BB962C8B-B14F-4D97-AF65-F5344CB8AC3E}">
        <p14:creationId xmlns:p14="http://schemas.microsoft.com/office/powerpoint/2010/main" val="385715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2222"/>
          <a:stretch/>
        </p:blipFill>
        <p:spPr>
          <a:xfrm>
            <a:off x="74864" y="1053451"/>
            <a:ext cx="9406467" cy="5617752"/>
          </a:xfrm>
          <a:prstGeom prst="rect">
            <a:avLst/>
          </a:prstGeom>
        </p:spPr>
      </p:pic>
      <p:pic>
        <p:nvPicPr>
          <p:cNvPr id="3" name="Picture 2"/>
          <p:cNvPicPr>
            <a:picLocks noChangeAspect="1"/>
          </p:cNvPicPr>
          <p:nvPr/>
        </p:nvPicPr>
        <p:blipFill>
          <a:blip r:embed="rId5"/>
          <a:stretch>
            <a:fillRect/>
          </a:stretch>
        </p:blipFill>
        <p:spPr>
          <a:xfrm>
            <a:off x="4818947" y="1725294"/>
            <a:ext cx="3722584" cy="1114477"/>
          </a:xfrm>
          <a:prstGeom prst="rect">
            <a:avLst/>
          </a:prstGeom>
        </p:spPr>
      </p:pic>
      <p:sp>
        <p:nvSpPr>
          <p:cNvPr id="5" name="TextBox 4"/>
          <p:cNvSpPr txBox="1"/>
          <p:nvPr/>
        </p:nvSpPr>
        <p:spPr>
          <a:xfrm>
            <a:off x="3963292" y="6322323"/>
            <a:ext cx="4919133" cy="461665"/>
          </a:xfrm>
          <a:prstGeom prst="rect">
            <a:avLst/>
          </a:prstGeom>
          <a:noFill/>
        </p:spPr>
        <p:txBody>
          <a:bodyPr wrap="square" rtlCol="0">
            <a:spAutoFit/>
          </a:bodyPr>
          <a:lstStyle/>
          <a:p>
            <a:pPr defTabSz="609585"/>
            <a:r>
              <a:rPr lang="en-US" sz="2400" dirty="0">
                <a:solidFill>
                  <a:prstClr val="black"/>
                </a:solidFill>
                <a:latin typeface="Calibri"/>
              </a:rPr>
              <a:t>Graph Courtesy of Dr. Daniel </a:t>
            </a:r>
            <a:r>
              <a:rPr lang="en-US" sz="2400" dirty="0" err="1">
                <a:solidFill>
                  <a:prstClr val="black"/>
                </a:solidFill>
                <a:latin typeface="Calibri"/>
              </a:rPr>
              <a:t>Gillins</a:t>
            </a:r>
            <a:endParaRPr lang="en-US" sz="2400" dirty="0">
              <a:solidFill>
                <a:prstClr val="black"/>
              </a:solidFill>
              <a:latin typeface="Calibri"/>
            </a:endParaRPr>
          </a:p>
        </p:txBody>
      </p:sp>
      <p:sp>
        <p:nvSpPr>
          <p:cNvPr id="6" name="TextBox 5"/>
          <p:cNvSpPr txBox="1"/>
          <p:nvPr/>
        </p:nvSpPr>
        <p:spPr>
          <a:xfrm>
            <a:off x="2227847" y="381240"/>
            <a:ext cx="8390021" cy="769441"/>
          </a:xfrm>
          <a:prstGeom prst="rect">
            <a:avLst/>
          </a:prstGeom>
          <a:noFill/>
        </p:spPr>
        <p:txBody>
          <a:bodyPr wrap="square" rtlCol="0">
            <a:spAutoFit/>
          </a:bodyPr>
          <a:lstStyle/>
          <a:p>
            <a:pPr defTabSz="609585"/>
            <a:r>
              <a:rPr lang="en-US" sz="4400" dirty="0">
                <a:solidFill>
                  <a:prstClr val="black"/>
                </a:solidFill>
                <a:latin typeface="Calibri"/>
              </a:rPr>
              <a:t>Why do we need 4 hours of data?</a:t>
            </a:r>
          </a:p>
        </p:txBody>
      </p:sp>
      <p:sp>
        <p:nvSpPr>
          <p:cNvPr id="7" name="Right Arrow 6"/>
          <p:cNvSpPr/>
          <p:nvPr/>
        </p:nvSpPr>
        <p:spPr>
          <a:xfrm rot="9692338">
            <a:off x="4363491" y="3878514"/>
            <a:ext cx="1693333" cy="34713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9" name="TextBox 8"/>
          <p:cNvSpPr txBox="1"/>
          <p:nvPr/>
        </p:nvSpPr>
        <p:spPr>
          <a:xfrm rot="16200000">
            <a:off x="-305448" y="3388508"/>
            <a:ext cx="1253067" cy="461665"/>
          </a:xfrm>
          <a:prstGeom prst="rect">
            <a:avLst/>
          </a:prstGeom>
          <a:noFill/>
        </p:spPr>
        <p:txBody>
          <a:bodyPr wrap="square" rtlCol="0">
            <a:spAutoFit/>
          </a:bodyPr>
          <a:lstStyle/>
          <a:p>
            <a:pPr defTabSz="609585"/>
            <a:r>
              <a:rPr lang="en-US" sz="2400" dirty="0">
                <a:solidFill>
                  <a:prstClr val="black"/>
                </a:solidFill>
                <a:latin typeface="Calibri"/>
              </a:rPr>
              <a:t>1 sigma</a:t>
            </a:r>
          </a:p>
        </p:txBody>
      </p:sp>
      <p:sp>
        <p:nvSpPr>
          <p:cNvPr id="4" name="TextBox 3"/>
          <p:cNvSpPr txBox="1"/>
          <p:nvPr/>
        </p:nvSpPr>
        <p:spPr>
          <a:xfrm>
            <a:off x="9010681" y="2069432"/>
            <a:ext cx="3133112"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09585"/>
            <a:r>
              <a:rPr lang="en-US" sz="2400" dirty="0">
                <a:solidFill>
                  <a:prstClr val="white"/>
                </a:solidFill>
                <a:latin typeface="Calibri"/>
              </a:rPr>
              <a:t>NGS is working on OPUS for RTK that will accept 3 minute observations, however the accuracy will NOT be as good as 4 hour observations.  </a:t>
            </a:r>
          </a:p>
        </p:txBody>
      </p:sp>
    </p:spTree>
    <p:extLst>
      <p:ext uri="{BB962C8B-B14F-4D97-AF65-F5344CB8AC3E}">
        <p14:creationId xmlns:p14="http://schemas.microsoft.com/office/powerpoint/2010/main" val="2257665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5575" y="258791"/>
            <a:ext cx="11996468" cy="961201"/>
          </a:xfrm>
        </p:spPr>
        <p:txBody>
          <a:bodyPr>
            <a:noAutofit/>
          </a:bodyPr>
          <a:lstStyle/>
          <a:p>
            <a:r>
              <a:rPr lang="en-US" altLang="en-US" sz="4800" dirty="0" smtClean="0">
                <a:latin typeface="Times New Roman" panose="02020603050405020304" pitchFamily="18" charset="0"/>
                <a:cs typeface="Times New Roman" panose="02020603050405020304" pitchFamily="18" charset="0"/>
              </a:rPr>
              <a:t>Coming April 2020: OPUS-Projects for RTK </a:t>
            </a:r>
            <a:endParaRPr lang="en-US" altLang="en-US" sz="4800" dirty="0">
              <a:latin typeface="Times New Roman" panose="02020603050405020304" pitchFamily="18" charset="0"/>
              <a:cs typeface="Times New Roman" panose="02020603050405020304" pitchFamily="18" charset="0"/>
            </a:endParaRPr>
          </a:p>
        </p:txBody>
      </p:sp>
      <p:pic>
        <p:nvPicPr>
          <p:cNvPr id="16" name="Content Placeholder 3"/>
          <p:cNvPicPr>
            <a:picLocks noGrp="1" noChangeAspect="1"/>
          </p:cNvPicPr>
          <p:nvPr>
            <p:ph idx="1"/>
          </p:nvPr>
        </p:nvPicPr>
        <p:blipFill>
          <a:blip r:embed="rId3"/>
          <a:stretch>
            <a:fillRect/>
          </a:stretch>
        </p:blipFill>
        <p:spPr>
          <a:xfrm>
            <a:off x="0" y="1136669"/>
            <a:ext cx="12152043" cy="5840548"/>
          </a:xfrm>
          <a:prstGeom prst="rect">
            <a:avLst/>
          </a:prstGeom>
        </p:spPr>
      </p:pic>
      <p:sp>
        <p:nvSpPr>
          <p:cNvPr id="15" name="Rectangle 14"/>
          <p:cNvSpPr/>
          <p:nvPr/>
        </p:nvSpPr>
        <p:spPr>
          <a:xfrm>
            <a:off x="1306875" y="5903893"/>
            <a:ext cx="10203788"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2800" dirty="0" smtClean="0">
                <a:latin typeface="Times New Roman" panose="02020603050405020304" pitchFamily="18" charset="0"/>
                <a:cs typeface="Times New Roman" panose="02020603050405020304" pitchFamily="18" charset="0"/>
              </a:rPr>
              <a:t>NGS is proposing a new Standardized </a:t>
            </a:r>
            <a:r>
              <a:rPr lang="en-US" altLang="en-US" sz="2800" b="1" u="sng" dirty="0">
                <a:latin typeface="Times New Roman" panose="02020603050405020304" pitchFamily="18" charset="0"/>
                <a:cs typeface="Times New Roman" panose="02020603050405020304" pitchFamily="18" charset="0"/>
              </a:rPr>
              <a:t>G</a:t>
            </a:r>
            <a:r>
              <a:rPr lang="en-US" altLang="en-US" sz="2800" dirty="0">
                <a:latin typeface="Times New Roman" panose="02020603050405020304" pitchFamily="18" charset="0"/>
                <a:cs typeface="Times New Roman" panose="02020603050405020304" pitchFamily="18" charset="0"/>
              </a:rPr>
              <a:t>NSS </a:t>
            </a:r>
            <a:r>
              <a:rPr lang="en-US" altLang="en-US" sz="2800" b="1" u="sng" dirty="0">
                <a:latin typeface="Times New Roman" panose="02020603050405020304" pitchFamily="18" charset="0"/>
                <a:cs typeface="Times New Roman" panose="02020603050405020304" pitchFamily="18" charset="0"/>
              </a:rPr>
              <a:t>V</a:t>
            </a:r>
            <a:r>
              <a:rPr lang="en-US" altLang="en-US" sz="2800" dirty="0">
                <a:latin typeface="Times New Roman" panose="02020603050405020304" pitchFamily="18" charset="0"/>
                <a:cs typeface="Times New Roman" panose="02020603050405020304" pitchFamily="18" charset="0"/>
              </a:rPr>
              <a:t>ector </a:t>
            </a:r>
            <a:r>
              <a:rPr lang="en-US" altLang="en-US" sz="2800" dirty="0" err="1">
                <a:latin typeface="Times New Roman" panose="02020603050405020304" pitchFamily="18" charset="0"/>
                <a:cs typeface="Times New Roman" panose="02020603050405020304" pitchFamily="18" charset="0"/>
              </a:rPr>
              <a:t>E</a:t>
            </a:r>
            <a:r>
              <a:rPr lang="en-US" altLang="en-US" sz="2800" b="1" u="sng" dirty="0" err="1">
                <a:latin typeface="Times New Roman" panose="02020603050405020304" pitchFamily="18" charset="0"/>
                <a:cs typeface="Times New Roman" panose="02020603050405020304" pitchFamily="18" charset="0"/>
              </a:rPr>
              <a:t>X</a:t>
            </a:r>
            <a:r>
              <a:rPr lang="en-US" altLang="en-US" sz="2800" dirty="0" err="1">
                <a:latin typeface="Times New Roman" panose="02020603050405020304" pitchFamily="18" charset="0"/>
                <a:cs typeface="Times New Roman" panose="02020603050405020304" pitchFamily="18" charset="0"/>
              </a:rPr>
              <a:t>change</a:t>
            </a:r>
            <a:r>
              <a:rPr lang="en-US" altLang="en-US" sz="2800" dirty="0">
                <a:latin typeface="Times New Roman" panose="02020603050405020304" pitchFamily="18" charset="0"/>
                <a:cs typeface="Times New Roman" panose="02020603050405020304" pitchFamily="18" charset="0"/>
              </a:rPr>
              <a:t> Format (GVX</a:t>
            </a:r>
            <a:r>
              <a:rPr lang="en-US" altLang="en-US" sz="2800" dirty="0" smtClean="0">
                <a:latin typeface="Times New Roman" panose="02020603050405020304" pitchFamily="18" charset="0"/>
                <a:cs typeface="Times New Roman" panose="02020603050405020304" pitchFamily="18" charset="0"/>
              </a:rPr>
              <a:t>) that will be used to ingest vectors into OPUS Projects </a:t>
            </a:r>
            <a:endParaRPr lang="en-US" sz="2800" dirty="0"/>
          </a:p>
        </p:txBody>
      </p:sp>
      <p:sp>
        <p:nvSpPr>
          <p:cNvPr id="18" name="Oval 17"/>
          <p:cNvSpPr/>
          <p:nvPr/>
        </p:nvSpPr>
        <p:spPr>
          <a:xfrm>
            <a:off x="155575" y="4600150"/>
            <a:ext cx="1151300" cy="515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spTree>
    <p:extLst>
      <p:ext uri="{BB962C8B-B14F-4D97-AF65-F5344CB8AC3E}">
        <p14:creationId xmlns:p14="http://schemas.microsoft.com/office/powerpoint/2010/main" val="4212786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4586" y="317500"/>
            <a:ext cx="12517049" cy="920506"/>
          </a:xfrm>
        </p:spPr>
        <p:txBody>
          <a:bodyPr>
            <a:noAutofit/>
          </a:bodyPr>
          <a:lstStyle/>
          <a:p>
            <a:r>
              <a:rPr lang="en-US" altLang="en-US" sz="4800" dirty="0" smtClean="0">
                <a:latin typeface="Times New Roman" panose="02020603050405020304" pitchFamily="18" charset="0"/>
                <a:cs typeface="Times New Roman" panose="02020603050405020304" pitchFamily="18" charset="0"/>
              </a:rPr>
              <a:t>OPUS-Projects for RTK </a:t>
            </a:r>
            <a:endParaRPr lang="en-US" altLang="en-US" sz="4800" dirty="0">
              <a:latin typeface="Times New Roman" panose="02020603050405020304" pitchFamily="18" charset="0"/>
              <a:cs typeface="Times New Roman" panose="02020603050405020304" pitchFamily="18" charset="0"/>
            </a:endParaRPr>
          </a:p>
        </p:txBody>
      </p:sp>
      <p:pic>
        <p:nvPicPr>
          <p:cNvPr id="58" name="Content Placeholder 3"/>
          <p:cNvPicPr>
            <a:picLocks noChangeAspect="1"/>
          </p:cNvPicPr>
          <p:nvPr/>
        </p:nvPicPr>
        <p:blipFill>
          <a:blip r:embed="rId3"/>
          <a:stretch>
            <a:fillRect/>
          </a:stretch>
        </p:blipFill>
        <p:spPr>
          <a:xfrm>
            <a:off x="0" y="1097428"/>
            <a:ext cx="12192000" cy="5760572"/>
          </a:xfrm>
          <a:prstGeom prst="rect">
            <a:avLst/>
          </a:prstGeom>
        </p:spPr>
      </p:pic>
      <p:sp>
        <p:nvSpPr>
          <p:cNvPr id="90" name="Oval 89"/>
          <p:cNvSpPr/>
          <p:nvPr/>
        </p:nvSpPr>
        <p:spPr>
          <a:xfrm>
            <a:off x="176083" y="4773689"/>
            <a:ext cx="1206500" cy="51435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sp>
        <p:nvSpPr>
          <p:cNvPr id="89" name="Oval 88"/>
          <p:cNvSpPr/>
          <p:nvPr/>
        </p:nvSpPr>
        <p:spPr>
          <a:xfrm>
            <a:off x="176083" y="5557082"/>
            <a:ext cx="1206500" cy="515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a:solidFill>
                <a:prstClr val="white"/>
              </a:solidFill>
              <a:latin typeface="Calibri"/>
            </a:endParaRPr>
          </a:p>
        </p:txBody>
      </p:sp>
      <p:sp>
        <p:nvSpPr>
          <p:cNvPr id="2" name="Rectangle 1"/>
          <p:cNvSpPr/>
          <p:nvPr/>
        </p:nvSpPr>
        <p:spPr>
          <a:xfrm>
            <a:off x="1564175" y="5883906"/>
            <a:ext cx="972466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2800" dirty="0" smtClean="0">
                <a:latin typeface="Times New Roman" panose="02020603050405020304" pitchFamily="18" charset="0"/>
                <a:cs typeface="Times New Roman" panose="02020603050405020304" pitchFamily="18" charset="0"/>
              </a:rPr>
              <a:t>Tune in for OPUS-Projects for RTK Vectors and GVX Format  Webinar on April 9</a:t>
            </a:r>
            <a:r>
              <a:rPr lang="en-US" altLang="en-US" sz="2800" baseline="30000" dirty="0" smtClean="0">
                <a:latin typeface="Times New Roman" panose="02020603050405020304" pitchFamily="18" charset="0"/>
                <a:cs typeface="Times New Roman" panose="02020603050405020304" pitchFamily="18" charset="0"/>
              </a:rPr>
              <a:t>th</a:t>
            </a:r>
            <a:r>
              <a:rPr lang="en-US" altLang="en-US" sz="2800" dirty="0" smtClean="0">
                <a:latin typeface="Times New Roman" panose="02020603050405020304" pitchFamily="18" charset="0"/>
                <a:cs typeface="Times New Roman" panose="02020603050405020304" pitchFamily="18" charset="0"/>
              </a:rPr>
              <a:t>, 2020</a:t>
            </a:r>
            <a:endParaRPr lang="en-US" sz="2800" dirty="0"/>
          </a:p>
        </p:txBody>
      </p:sp>
    </p:spTree>
    <p:extLst>
      <p:ext uri="{BB962C8B-B14F-4D97-AF65-F5344CB8AC3E}">
        <p14:creationId xmlns:p14="http://schemas.microsoft.com/office/powerpoint/2010/main" val="9650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03675" y="2071576"/>
            <a:ext cx="2628900" cy="2184400"/>
          </a:xfrm>
          <a:prstGeom prst="rect">
            <a:avLst/>
          </a:prstGeom>
        </p:spPr>
      </p:pic>
      <p:sp>
        <p:nvSpPr>
          <p:cNvPr id="3" name="TextBox 2"/>
          <p:cNvSpPr txBox="1"/>
          <p:nvPr/>
        </p:nvSpPr>
        <p:spPr>
          <a:xfrm>
            <a:off x="6131181" y="653945"/>
            <a:ext cx="5816600" cy="830997"/>
          </a:xfrm>
          <a:prstGeom prst="rect">
            <a:avLst/>
          </a:prstGeom>
          <a:noFill/>
        </p:spPr>
        <p:txBody>
          <a:bodyPr wrap="square" rtlCol="0">
            <a:spAutoFit/>
          </a:bodyPr>
          <a:lstStyle/>
          <a:p>
            <a:pPr defTabSz="609585"/>
            <a:r>
              <a:rPr lang="en-US" sz="4800" dirty="0">
                <a:solidFill>
                  <a:prstClr val="black"/>
                </a:solidFill>
                <a:latin typeface="Calibri"/>
              </a:rPr>
              <a:t>NGS Training Material</a:t>
            </a:r>
          </a:p>
        </p:txBody>
      </p:sp>
      <p:sp>
        <p:nvSpPr>
          <p:cNvPr id="4" name="TextBox 3"/>
          <p:cNvSpPr txBox="1"/>
          <p:nvPr/>
        </p:nvSpPr>
        <p:spPr>
          <a:xfrm>
            <a:off x="9158167" y="1632285"/>
            <a:ext cx="2719916" cy="461665"/>
          </a:xfrm>
          <a:prstGeom prst="rect">
            <a:avLst/>
          </a:prstGeom>
          <a:noFill/>
        </p:spPr>
        <p:txBody>
          <a:bodyPr wrap="square" rtlCol="0">
            <a:spAutoFit/>
          </a:bodyPr>
          <a:lstStyle/>
          <a:p>
            <a:pPr defTabSz="609585"/>
            <a:r>
              <a:rPr lang="en-US" sz="2400" dirty="0">
                <a:solidFill>
                  <a:prstClr val="black"/>
                </a:solidFill>
                <a:latin typeface="Calibri"/>
              </a:rPr>
              <a:t>NGS Video Library</a:t>
            </a:r>
          </a:p>
        </p:txBody>
      </p:sp>
      <p:grpSp>
        <p:nvGrpSpPr>
          <p:cNvPr id="16" name="Group 15"/>
          <p:cNvGrpSpPr/>
          <p:nvPr/>
        </p:nvGrpSpPr>
        <p:grpSpPr>
          <a:xfrm>
            <a:off x="369856" y="596159"/>
            <a:ext cx="5138619" cy="6180667"/>
            <a:chOff x="0" y="1732269"/>
            <a:chExt cx="3219450" cy="3411232"/>
          </a:xfrm>
        </p:grpSpPr>
        <p:pic>
          <p:nvPicPr>
            <p:cNvPr id="5" name="Picture 4"/>
            <p:cNvPicPr>
              <a:picLocks noChangeAspect="1"/>
            </p:cNvPicPr>
            <p:nvPr/>
          </p:nvPicPr>
          <p:blipFill rotWithShape="1">
            <a:blip r:embed="rId4"/>
            <a:srcRect l="63316" t="8749" r="13617" b="4348"/>
            <a:stretch/>
          </p:blipFill>
          <p:spPr>
            <a:xfrm>
              <a:off x="0" y="1732269"/>
              <a:ext cx="3219450" cy="3411232"/>
            </a:xfrm>
            <a:prstGeom prst="rect">
              <a:avLst/>
            </a:prstGeom>
          </p:spPr>
        </p:pic>
        <p:sp>
          <p:nvSpPr>
            <p:cNvPr id="9" name="Oval 8"/>
            <p:cNvSpPr/>
            <p:nvPr/>
          </p:nvSpPr>
          <p:spPr>
            <a:xfrm>
              <a:off x="1557335" y="2638429"/>
              <a:ext cx="604838" cy="76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sp>
          <p:nvSpPr>
            <p:cNvPr id="10" name="Oval 9"/>
            <p:cNvSpPr/>
            <p:nvPr/>
          </p:nvSpPr>
          <p:spPr>
            <a:xfrm>
              <a:off x="1519238" y="3095625"/>
              <a:ext cx="661983" cy="2047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a:endParaRPr>
            </a:p>
          </p:txBody>
        </p:sp>
      </p:grpSp>
      <p:pic>
        <p:nvPicPr>
          <p:cNvPr id="12" name="Picture 11"/>
          <p:cNvPicPr>
            <a:picLocks noChangeAspect="1"/>
          </p:cNvPicPr>
          <p:nvPr/>
        </p:nvPicPr>
        <p:blipFill>
          <a:blip r:embed="rId5"/>
          <a:stretch>
            <a:fillRect/>
          </a:stretch>
        </p:blipFill>
        <p:spPr>
          <a:xfrm>
            <a:off x="9095724" y="4643225"/>
            <a:ext cx="2844800" cy="2133600"/>
          </a:xfrm>
          <a:prstGeom prst="rect">
            <a:avLst/>
          </a:prstGeom>
        </p:spPr>
      </p:pic>
      <p:sp>
        <p:nvSpPr>
          <p:cNvPr id="13" name="TextBox 12"/>
          <p:cNvSpPr txBox="1"/>
          <p:nvPr/>
        </p:nvSpPr>
        <p:spPr>
          <a:xfrm>
            <a:off x="9158167" y="4203934"/>
            <a:ext cx="2719916" cy="461665"/>
          </a:xfrm>
          <a:prstGeom prst="rect">
            <a:avLst/>
          </a:prstGeom>
          <a:noFill/>
        </p:spPr>
        <p:txBody>
          <a:bodyPr wrap="square" rtlCol="0">
            <a:spAutoFit/>
          </a:bodyPr>
          <a:lstStyle/>
          <a:p>
            <a:pPr defTabSz="609585"/>
            <a:r>
              <a:rPr lang="en-US" sz="2400" dirty="0">
                <a:solidFill>
                  <a:prstClr val="black"/>
                </a:solidFill>
                <a:latin typeface="Calibri"/>
              </a:rPr>
              <a:t>NGS Online Lessons</a:t>
            </a:r>
          </a:p>
        </p:txBody>
      </p:sp>
      <p:pic>
        <p:nvPicPr>
          <p:cNvPr id="14" name="Picture 13"/>
          <p:cNvPicPr>
            <a:picLocks noChangeAspect="1"/>
          </p:cNvPicPr>
          <p:nvPr/>
        </p:nvPicPr>
        <p:blipFill>
          <a:blip r:embed="rId6"/>
          <a:stretch>
            <a:fillRect/>
          </a:stretch>
        </p:blipFill>
        <p:spPr>
          <a:xfrm>
            <a:off x="6031291" y="2562419"/>
            <a:ext cx="2197100" cy="4267200"/>
          </a:xfrm>
          <a:prstGeom prst="rect">
            <a:avLst/>
          </a:prstGeom>
        </p:spPr>
      </p:pic>
      <p:sp>
        <p:nvSpPr>
          <p:cNvPr id="15" name="TextBox 14"/>
          <p:cNvSpPr txBox="1"/>
          <p:nvPr/>
        </p:nvSpPr>
        <p:spPr>
          <a:xfrm>
            <a:off x="6031291" y="1709346"/>
            <a:ext cx="2719916" cy="830997"/>
          </a:xfrm>
          <a:prstGeom prst="rect">
            <a:avLst/>
          </a:prstGeom>
          <a:noFill/>
        </p:spPr>
        <p:txBody>
          <a:bodyPr wrap="square" rtlCol="0">
            <a:spAutoFit/>
          </a:bodyPr>
          <a:lstStyle/>
          <a:p>
            <a:pPr defTabSz="609585"/>
            <a:r>
              <a:rPr lang="en-US" sz="2400" dirty="0">
                <a:solidFill>
                  <a:prstClr val="black"/>
                </a:solidFill>
                <a:latin typeface="Calibri"/>
              </a:rPr>
              <a:t>GPS on Bench Marks Webpages</a:t>
            </a:r>
          </a:p>
        </p:txBody>
      </p:sp>
    </p:spTree>
    <p:extLst>
      <p:ext uri="{BB962C8B-B14F-4D97-AF65-F5344CB8AC3E}">
        <p14:creationId xmlns:p14="http://schemas.microsoft.com/office/powerpoint/2010/main" val="1438654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1036579"/>
            <a:ext cx="5857896" cy="5821421"/>
          </a:xfrm>
          <a:prstGeom prst="rect">
            <a:avLst/>
          </a:prstGeom>
        </p:spPr>
      </p:pic>
      <p:sp>
        <p:nvSpPr>
          <p:cNvPr id="4" name="Title 3"/>
          <p:cNvSpPr>
            <a:spLocks noGrp="1"/>
          </p:cNvSpPr>
          <p:nvPr>
            <p:ph type="title"/>
          </p:nvPr>
        </p:nvSpPr>
        <p:spPr>
          <a:xfrm>
            <a:off x="6015743" y="1036579"/>
            <a:ext cx="5622175" cy="968038"/>
          </a:xfrm>
        </p:spPr>
        <p:txBody>
          <a:bodyPr>
            <a:noAutofit/>
          </a:bodyPr>
          <a:lstStyle/>
          <a:p>
            <a:r>
              <a:rPr lang="en-US" sz="4400" dirty="0" smtClean="0"/>
              <a:t>Visit the updated GPSonBM Webpage</a:t>
            </a:r>
            <a:endParaRPr lang="en-US" sz="4400" dirty="0"/>
          </a:p>
        </p:txBody>
      </p:sp>
      <p:sp>
        <p:nvSpPr>
          <p:cNvPr id="5" name="TextBox 4"/>
          <p:cNvSpPr txBox="1"/>
          <p:nvPr/>
        </p:nvSpPr>
        <p:spPr>
          <a:xfrm>
            <a:off x="6170600" y="3407014"/>
            <a:ext cx="5609493"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Updated priority </a:t>
            </a:r>
            <a:r>
              <a:rPr lang="en-US" sz="3200" dirty="0"/>
              <a:t>m</a:t>
            </a:r>
            <a:r>
              <a:rPr lang="en-US" sz="3200" dirty="0" smtClean="0"/>
              <a:t>arks list </a:t>
            </a:r>
          </a:p>
          <a:p>
            <a:pPr marL="285750" indent="-285750">
              <a:buFont typeface="Arial" panose="020B0604020202020204" pitchFamily="34" charset="0"/>
              <a:buChar char="•"/>
            </a:pPr>
            <a:r>
              <a:rPr lang="en-US" sz="3200" dirty="0" smtClean="0"/>
              <a:t>Interactive web map</a:t>
            </a:r>
          </a:p>
          <a:p>
            <a:pPr marL="285750" indent="-285750">
              <a:buFont typeface="Arial" panose="020B0604020202020204" pitchFamily="34" charset="0"/>
              <a:buChar char="•"/>
            </a:pPr>
            <a:r>
              <a:rPr lang="en-US" sz="3200" dirty="0" smtClean="0"/>
              <a:t>Technical details explained</a:t>
            </a:r>
          </a:p>
          <a:p>
            <a:pPr marL="285750" indent="-285750">
              <a:buFont typeface="Arial" panose="020B0604020202020204" pitchFamily="34" charset="0"/>
              <a:buChar char="•"/>
            </a:pPr>
            <a:r>
              <a:rPr lang="en-US" sz="3200" dirty="0" smtClean="0"/>
              <a:t>Links  to OPUS and mark </a:t>
            </a:r>
            <a:r>
              <a:rPr lang="en-US" sz="3200" dirty="0"/>
              <a:t>recovery form</a:t>
            </a:r>
          </a:p>
          <a:p>
            <a:pPr marL="285750" indent="-285750">
              <a:buFont typeface="Arial" panose="020B0604020202020204" pitchFamily="34" charset="0"/>
              <a:buChar char="•"/>
            </a:pPr>
            <a:endParaRPr lang="en-US" sz="3200" dirty="0"/>
          </a:p>
        </p:txBody>
      </p:sp>
      <p:sp>
        <p:nvSpPr>
          <p:cNvPr id="6" name="Oval 5"/>
          <p:cNvSpPr/>
          <p:nvPr/>
        </p:nvSpPr>
        <p:spPr>
          <a:xfrm>
            <a:off x="2928948" y="5596302"/>
            <a:ext cx="1837592" cy="993531"/>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276217" y="5596302"/>
            <a:ext cx="1837592" cy="993531"/>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3713146"/>
            <a:ext cx="1055077" cy="140677"/>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2001989"/>
            <a:ext cx="1055077" cy="298938"/>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907007" y="2349455"/>
            <a:ext cx="6136680" cy="492443"/>
          </a:xfrm>
          <a:prstGeom prst="rect">
            <a:avLst/>
          </a:prstGeom>
        </p:spPr>
        <p:txBody>
          <a:bodyPr wrap="none">
            <a:spAutoFit/>
          </a:bodyPr>
          <a:lstStyle/>
          <a:p>
            <a:r>
              <a:rPr lang="en-US" sz="2600" b="1" dirty="0">
                <a:solidFill>
                  <a:srgbClr val="0070C0"/>
                </a:solidFill>
              </a:rPr>
              <a:t>www.ngs.noaa.gov/GPSonBM/index.shtml</a:t>
            </a:r>
          </a:p>
        </p:txBody>
      </p:sp>
    </p:spTree>
    <p:extLst>
      <p:ext uri="{BB962C8B-B14F-4D97-AF65-F5344CB8AC3E}">
        <p14:creationId xmlns:p14="http://schemas.microsoft.com/office/powerpoint/2010/main" val="237627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62941"/>
            <a:ext cx="10972800" cy="1143000"/>
          </a:xfrm>
        </p:spPr>
        <p:txBody>
          <a:bodyPr>
            <a:normAutofit/>
          </a:bodyPr>
          <a:lstStyle/>
          <a:p>
            <a:r>
              <a:rPr lang="en-US" sz="4800" dirty="0" smtClean="0">
                <a:latin typeface="Helvetica" panose="020B0604020202020204" pitchFamily="34" charset="0"/>
                <a:cs typeface="Helvetica" panose="020B0604020202020204" pitchFamily="34" charset="0"/>
              </a:rPr>
              <a:t>Get Involved!</a:t>
            </a:r>
            <a:endParaRPr lang="en-US" sz="4800"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341811" y="1234441"/>
            <a:ext cx="11508378" cy="3642359"/>
          </a:xfrm>
        </p:spPr>
        <p:txBody>
          <a:bodyPr>
            <a:noAutofit/>
          </a:bodyPr>
          <a:lstStyle/>
          <a:p>
            <a:pPr marL="0" indent="0">
              <a:buNone/>
            </a:pPr>
            <a:endParaRPr lang="en-US" sz="2800" dirty="0" smtClean="0">
              <a:latin typeface="Helvetica" panose="020B0604020202020204" pitchFamily="34" charset="0"/>
              <a:cs typeface="Helvetica" panose="020B0604020202020204" pitchFamily="34" charset="0"/>
            </a:endParaRPr>
          </a:p>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Use the </a:t>
            </a:r>
            <a:r>
              <a:rPr lang="en-US" sz="2800" dirty="0" err="1" smtClean="0">
                <a:latin typeface="Helvetica" panose="020B0604020202020204" pitchFamily="34" charset="0"/>
                <a:cs typeface="Helvetica" panose="020B0604020202020204" pitchFamily="34" charset="0"/>
              </a:rPr>
              <a:t>GPSonBM</a:t>
            </a:r>
            <a:r>
              <a:rPr lang="en-US" sz="2800" dirty="0" smtClean="0">
                <a:latin typeface="Helvetica" panose="020B0604020202020204" pitchFamily="34" charset="0"/>
                <a:cs typeface="Helvetica" panose="020B0604020202020204" pitchFamily="34" charset="0"/>
              </a:rPr>
              <a:t> web map to find marks near you</a:t>
            </a:r>
            <a:endParaRPr lang="en-US" sz="2800" dirty="0">
              <a:latin typeface="Helvetica" panose="020B0604020202020204" pitchFamily="34" charset="0"/>
              <a:cs typeface="Helvetica" panose="020B0604020202020204" pitchFamily="34" charset="0"/>
            </a:endParaRPr>
          </a:p>
          <a:p>
            <a:pPr marL="514350" indent="-514350">
              <a:buFont typeface="+mj-lt"/>
              <a:buAutoNum type="arabicPeriod"/>
            </a:pPr>
            <a:r>
              <a:rPr lang="en-US" sz="2800" dirty="0">
                <a:latin typeface="Helvetica" panose="020B0604020202020204" pitchFamily="34" charset="0"/>
                <a:cs typeface="Helvetica" panose="020B0604020202020204" pitchFamily="34" charset="0"/>
              </a:rPr>
              <a:t>Submit Mark Recoveries using </a:t>
            </a:r>
            <a:r>
              <a:rPr lang="en-US" sz="2800" dirty="0" smtClean="0">
                <a:latin typeface="Helvetica" panose="020B0604020202020204" pitchFamily="34" charset="0"/>
                <a:cs typeface="Helvetica" panose="020B0604020202020204" pitchFamily="34" charset="0"/>
              </a:rPr>
              <a:t>the new Mark </a:t>
            </a:r>
            <a:r>
              <a:rPr lang="en-US" sz="2800" dirty="0">
                <a:latin typeface="Helvetica" panose="020B0604020202020204" pitchFamily="34" charset="0"/>
                <a:cs typeface="Helvetica" panose="020B0604020202020204" pitchFamily="34" charset="0"/>
              </a:rPr>
              <a:t>Recovery </a:t>
            </a:r>
            <a:r>
              <a:rPr lang="en-US" sz="2800" dirty="0" smtClean="0">
                <a:latin typeface="Helvetica" panose="020B0604020202020204" pitchFamily="34" charset="0"/>
                <a:cs typeface="Helvetica" panose="020B0604020202020204" pitchFamily="34" charset="0"/>
              </a:rPr>
              <a:t>Form</a:t>
            </a:r>
            <a:endParaRPr lang="en-US" sz="2800" dirty="0">
              <a:latin typeface="Helvetica" panose="020B0604020202020204" pitchFamily="34" charset="0"/>
              <a:cs typeface="Helvetica" panose="020B0604020202020204" pitchFamily="34" charset="0"/>
            </a:endParaRPr>
          </a:p>
          <a:p>
            <a:pPr marL="514350" indent="-514350">
              <a:buFont typeface="+mj-lt"/>
              <a:buAutoNum type="arabicPeriod"/>
            </a:pPr>
            <a:r>
              <a:rPr lang="en-US" sz="2800" dirty="0" smtClean="0">
                <a:latin typeface="Helvetica" panose="020B0604020202020204" pitchFamily="34" charset="0"/>
                <a:cs typeface="Helvetica" panose="020B0604020202020204" pitchFamily="34" charset="0"/>
              </a:rPr>
              <a:t>Collect static GPS data and Share through OPUS </a:t>
            </a:r>
          </a:p>
        </p:txBody>
      </p:sp>
      <p:pic>
        <p:nvPicPr>
          <p:cNvPr id="1028" name="Picture 4" descr="https://lh3.googleusercontent.com/o-1kofn4_mYkoHtLekRhmYxEH3NUFwrIGWfS1khUDLG2xo7srHAPSdRi5JlViCXYKSFnjcHaBZX_txA1SBGd7KokALyORDRoLxOtRKDTH7cgYYEum3q8-RZrOuGW12_O5MKy37-D4igsooPSudhM-dTITr-x4_inNv_K25CWu5qmn_VoOJ8j5uwJTH1mFdfYdG_zGujGGxhMCeRi0QDNn7qKPxikc-lOfHQH-enT-KRu_97hYyowV7Wcqz95CpPpDcIC1TjLFtpRDcgAAMz3TkTtzPwbt36B2JsQj38VvbM70c6t5vHJ1lqWx7myy6yaIUFJtoehdOf9moIMCIFCTT2HqKZi1B64c8IPusgXQZ84cCjpcWJdhSVQRt-k1_wz0FhMg06MJN16x38fCYCeME69KzomzHcq5kCRApVFFaCy98T54gP68uZygsFMoeg9zU2i8Bzta0B7-KSElCos5MYf-WEH892jEfdDU4ED9lL5pYyX0r4TAXJ4wKprKwcxQgqspnNN0cNVArsyEcc9YqjCYPC7X8DbFfenfIDlRZdehXd-aouTXG8v8I22WglK2oAvv0NRoZTTv6iy4tTNQjsuIMpv5dDIeNOEqsEhoElo9iJOZSR1B5b1GtuIx32sbWSTFiomNZkQF9RZRUFNqSKv8H5ooRrA=w811-h60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9608" y="3188611"/>
            <a:ext cx="4132217" cy="3097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0" y="3760110"/>
            <a:ext cx="6072298" cy="3097889"/>
          </a:xfrm>
          <a:prstGeom prst="rect">
            <a:avLst/>
          </a:prstGeom>
        </p:spPr>
      </p:pic>
      <p:pic>
        <p:nvPicPr>
          <p:cNvPr id="6" name="Picture 5"/>
          <p:cNvPicPr>
            <a:picLocks noChangeAspect="1"/>
          </p:cNvPicPr>
          <p:nvPr/>
        </p:nvPicPr>
        <p:blipFill>
          <a:blip r:embed="rId6"/>
          <a:stretch>
            <a:fillRect/>
          </a:stretch>
        </p:blipFill>
        <p:spPr>
          <a:xfrm>
            <a:off x="4112392" y="3717177"/>
            <a:ext cx="3967216" cy="3183753"/>
          </a:xfrm>
          <a:prstGeom prst="rect">
            <a:avLst/>
          </a:prstGeom>
        </p:spPr>
      </p:pic>
      <p:pic>
        <p:nvPicPr>
          <p:cNvPr id="5" name="Picture 4"/>
          <p:cNvPicPr>
            <a:picLocks noChangeAspect="1"/>
          </p:cNvPicPr>
          <p:nvPr/>
        </p:nvPicPr>
        <p:blipFill>
          <a:blip r:embed="rId7"/>
          <a:stretch>
            <a:fillRect/>
          </a:stretch>
        </p:blipFill>
        <p:spPr>
          <a:xfrm>
            <a:off x="8112713" y="6449917"/>
            <a:ext cx="4143953" cy="381053"/>
          </a:xfrm>
          <a:prstGeom prst="rect">
            <a:avLst/>
          </a:prstGeom>
        </p:spPr>
      </p:pic>
      <p:sp>
        <p:nvSpPr>
          <p:cNvPr id="7" name="Down Arrow 6"/>
          <p:cNvSpPr/>
          <p:nvPr/>
        </p:nvSpPr>
        <p:spPr>
          <a:xfrm>
            <a:off x="10140520" y="5565721"/>
            <a:ext cx="322119" cy="8024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215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41268" y="991788"/>
            <a:ext cx="10868297" cy="6883487"/>
          </a:xfrm>
          <a:prstGeom prst="rect">
            <a:avLst/>
          </a:prstGeom>
        </p:spPr>
        <p:txBody>
          <a:bodyPr wrap="square">
            <a:spAutoFit/>
          </a:bodyPr>
          <a:lstStyle/>
          <a:p>
            <a:pPr algn="ctr" defTabSz="609585" fontAlgn="base"/>
            <a:r>
              <a:rPr lang="en-US" sz="5400" b="1" dirty="0"/>
              <a:t>The future is already here — </a:t>
            </a:r>
            <a:endParaRPr lang="en-US" sz="5400" b="1" dirty="0" smtClean="0"/>
          </a:p>
          <a:p>
            <a:pPr algn="ctr" defTabSz="609585" fontAlgn="base"/>
            <a:r>
              <a:rPr lang="en-US" sz="5400" b="1" dirty="0" smtClean="0"/>
              <a:t>it's </a:t>
            </a:r>
            <a:r>
              <a:rPr lang="en-US" sz="5400" b="1" dirty="0"/>
              <a:t>just not very evenly distributed</a:t>
            </a:r>
            <a:r>
              <a:rPr lang="en-US" sz="5400" b="1" dirty="0" smtClean="0"/>
              <a:t>.</a:t>
            </a:r>
          </a:p>
          <a:p>
            <a:pPr marL="571500" indent="-571500" algn="r" defTabSz="609585" fontAlgn="base">
              <a:buFontTx/>
              <a:buChar char="-"/>
            </a:pPr>
            <a:r>
              <a:rPr lang="en-US" sz="3600" b="1" dirty="0" smtClean="0"/>
              <a:t>William Gibson</a:t>
            </a:r>
          </a:p>
          <a:p>
            <a:pPr marL="571500" indent="-571500" algn="r" defTabSz="609585" fontAlgn="base">
              <a:buFontTx/>
              <a:buChar char="-"/>
            </a:pPr>
            <a:endParaRPr lang="en-US" sz="3600" b="1" dirty="0"/>
          </a:p>
          <a:p>
            <a:pPr algn="ctr" defTabSz="609585" fontAlgn="base"/>
            <a:r>
              <a:rPr lang="en-US" sz="3733" dirty="0" smtClean="0">
                <a:solidFill>
                  <a:srgbClr val="000000"/>
                </a:solidFill>
                <a:latin typeface="Times New Roman" panose="02020603050405020304" pitchFamily="18" charset="0"/>
              </a:rPr>
              <a:t>Provide Feedback:</a:t>
            </a:r>
          </a:p>
          <a:p>
            <a:pPr algn="ctr" defTabSz="609585" fontAlgn="base"/>
            <a:r>
              <a:rPr lang="en-US" sz="3733" dirty="0">
                <a:solidFill>
                  <a:srgbClr val="000000"/>
                </a:solidFill>
                <a:latin typeface="Times New Roman" panose="02020603050405020304" pitchFamily="18" charset="0"/>
                <a:hlinkClick r:id="rId3"/>
              </a:rPr>
              <a:t>n</a:t>
            </a:r>
            <a:r>
              <a:rPr lang="en-US" sz="3733" dirty="0" smtClean="0">
                <a:solidFill>
                  <a:srgbClr val="000000"/>
                </a:solidFill>
                <a:latin typeface="Times New Roman" panose="02020603050405020304" pitchFamily="18" charset="0"/>
                <a:hlinkClick r:id="rId3"/>
              </a:rPr>
              <a:t>gs.feedback@noaa.gov</a:t>
            </a:r>
            <a:endParaRPr lang="en-US" sz="3733" dirty="0" smtClean="0">
              <a:solidFill>
                <a:srgbClr val="000000"/>
              </a:solidFill>
              <a:latin typeface="Times New Roman" panose="02020603050405020304" pitchFamily="18" charset="0"/>
            </a:endParaRPr>
          </a:p>
          <a:p>
            <a:pPr algn="ctr" defTabSz="609585" fontAlgn="base"/>
            <a:endParaRPr lang="en-US" sz="3733" dirty="0" smtClean="0">
              <a:solidFill>
                <a:srgbClr val="000000"/>
              </a:solidFill>
              <a:latin typeface="Times New Roman" panose="02020603050405020304" pitchFamily="18" charset="0"/>
            </a:endParaRPr>
          </a:p>
          <a:p>
            <a:pPr algn="ctr" defTabSz="609585" fontAlgn="base"/>
            <a:r>
              <a:rPr lang="en-US" sz="3733" dirty="0">
                <a:solidFill>
                  <a:srgbClr val="000000"/>
                </a:solidFill>
                <a:latin typeface="Times New Roman" panose="02020603050405020304" pitchFamily="18" charset="0"/>
              </a:rPr>
              <a:t>C</a:t>
            </a:r>
            <a:r>
              <a:rPr lang="en-US" sz="3733" dirty="0" smtClean="0">
                <a:solidFill>
                  <a:srgbClr val="000000"/>
                </a:solidFill>
                <a:latin typeface="Times New Roman" panose="02020603050405020304" pitchFamily="18" charset="0"/>
              </a:rPr>
              <a:t>ontact </a:t>
            </a:r>
            <a:r>
              <a:rPr lang="en-US" sz="3733" dirty="0">
                <a:solidFill>
                  <a:srgbClr val="000000"/>
                </a:solidFill>
                <a:latin typeface="Times New Roman" panose="02020603050405020304" pitchFamily="18" charset="0"/>
              </a:rPr>
              <a:t>the </a:t>
            </a:r>
            <a:r>
              <a:rPr lang="en-US" sz="3733" dirty="0" smtClean="0">
                <a:solidFill>
                  <a:srgbClr val="000000"/>
                </a:solidFill>
                <a:latin typeface="Times New Roman" panose="02020603050405020304" pitchFamily="18" charset="0"/>
              </a:rPr>
              <a:t>GPSonBM Team</a:t>
            </a:r>
            <a:r>
              <a:rPr lang="en-US" sz="3733" dirty="0">
                <a:solidFill>
                  <a:srgbClr val="000000"/>
                </a:solidFill>
                <a:latin typeface="Times New Roman" panose="02020603050405020304" pitchFamily="18" charset="0"/>
              </a:rPr>
              <a:t>:</a:t>
            </a:r>
          </a:p>
          <a:p>
            <a:pPr algn="ctr" defTabSz="609585" fontAlgn="base"/>
            <a:r>
              <a:rPr lang="en-US" sz="3733" dirty="0" smtClean="0">
                <a:solidFill>
                  <a:srgbClr val="000000"/>
                </a:solidFill>
                <a:latin typeface="Times New Roman" panose="02020603050405020304" pitchFamily="18" charset="0"/>
                <a:hlinkClick r:id="rId4"/>
              </a:rPr>
              <a:t>ngs.gpsonbm@noaa.gov</a:t>
            </a:r>
            <a:endParaRPr lang="en-US" sz="3733" dirty="0" smtClean="0">
              <a:solidFill>
                <a:srgbClr val="000000"/>
              </a:solidFill>
              <a:latin typeface="Times New Roman" panose="02020603050405020304" pitchFamily="18" charset="0"/>
            </a:endParaRPr>
          </a:p>
          <a:p>
            <a:pPr algn="ctr" defTabSz="609585" fontAlgn="base"/>
            <a:endParaRPr lang="en-US" sz="3733" dirty="0" smtClean="0">
              <a:solidFill>
                <a:srgbClr val="000000"/>
              </a:solidFill>
              <a:latin typeface="Times New Roman" panose="02020603050405020304" pitchFamily="18" charset="0"/>
            </a:endParaRPr>
          </a:p>
          <a:p>
            <a:pPr algn="ctr" defTabSz="609585" fontAlgn="base"/>
            <a:endParaRPr lang="en-US" sz="3733"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46434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361" y="309354"/>
            <a:ext cx="8183166" cy="61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2"/>
            <a:ext cx="12192000" cy="1325974"/>
          </a:xfrm>
          <a:prstGeom prst="rect">
            <a:avLst/>
          </a:prstGeom>
          <a:ln/>
        </p:spPr>
        <p:style>
          <a:lnRef idx="2">
            <a:schemeClr val="accent1"/>
          </a:lnRef>
          <a:fillRef idx="1">
            <a:schemeClr val="lt1"/>
          </a:fillRef>
          <a:effectRef idx="0">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noProof="0" dirty="0" smtClean="0">
                <a:ln>
                  <a:noFill/>
                </a:ln>
                <a:solidFill>
                  <a:prstClr val="black"/>
                </a:solidFill>
                <a:effectLst/>
                <a:uLnTx/>
                <a:uFillTx/>
                <a:ea typeface="+mj-ea"/>
                <a:cs typeface="Helvetica" panose="020B0604020202020204" pitchFamily="34" charset="0"/>
              </a:rPr>
              <a:t>NAVD 88 is based on Geodetic Leveling and some GPS-derived orthometric heights (Height Mod) </a:t>
            </a:r>
            <a:endParaRPr kumimoji="0" lang="en-US" b="0" i="0" u="none" strike="noStrike" kern="1200" cap="none" spc="0" normalizeH="0" baseline="0" noProof="0" dirty="0">
              <a:ln>
                <a:noFill/>
              </a:ln>
              <a:solidFill>
                <a:prstClr val="black"/>
              </a:solidFill>
              <a:effectLst/>
              <a:uLnTx/>
              <a:uFillTx/>
              <a:ea typeface="+mj-ea"/>
              <a:cs typeface="Helvetica" panose="020B0604020202020204" pitchFamily="34" charset="0"/>
            </a:endParaRPr>
          </a:p>
        </p:txBody>
      </p:sp>
      <p:sp>
        <p:nvSpPr>
          <p:cNvPr id="4" name="Rounded Rectangle 3"/>
          <p:cNvSpPr/>
          <p:nvPr/>
        </p:nvSpPr>
        <p:spPr>
          <a:xfrm>
            <a:off x="8825949" y="5208104"/>
            <a:ext cx="3366052" cy="1622683"/>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986100"/>
            <a:ext cx="3498574" cy="1871902"/>
          </a:xfrm>
          <a:prstGeom prst="rect">
            <a:avLst/>
          </a:prstGeom>
        </p:spPr>
      </p:pic>
      <p:sp>
        <p:nvSpPr>
          <p:cNvPr id="5" name="Rectangle 4"/>
          <p:cNvSpPr/>
          <p:nvPr/>
        </p:nvSpPr>
        <p:spPr>
          <a:xfrm>
            <a:off x="0" y="1422228"/>
            <a:ext cx="2727158"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solidFill>
                  <a:prstClr val="black"/>
                </a:solidFill>
                <a:latin typeface="Helvetica" panose="020B0604020202020204" pitchFamily="34" charset="0"/>
                <a:ea typeface="+mj-ea"/>
                <a:cs typeface="Helvetica" panose="020B0604020202020204" pitchFamily="34" charset="0"/>
              </a:rPr>
              <a:t>Current Vertical Datums:</a:t>
            </a:r>
          </a:p>
          <a:p>
            <a:r>
              <a:rPr lang="en-US" b="1" dirty="0" smtClean="0">
                <a:solidFill>
                  <a:prstClr val="black"/>
                </a:solidFill>
                <a:latin typeface="Helvetica" panose="020B0604020202020204" pitchFamily="34" charset="0"/>
                <a:ea typeface="+mj-ea"/>
                <a:cs typeface="Helvetica" panose="020B0604020202020204" pitchFamily="34" charset="0"/>
              </a:rPr>
              <a:t>NAVD88</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CONUS &amp; AK</a:t>
            </a:r>
          </a:p>
          <a:p>
            <a:r>
              <a:rPr lang="en-US" b="1" dirty="0" smtClean="0">
                <a:solidFill>
                  <a:prstClr val="black"/>
                </a:solidFill>
                <a:latin typeface="Helvetica" panose="020B0604020202020204" pitchFamily="34" charset="0"/>
                <a:ea typeface="+mj-ea"/>
                <a:cs typeface="Helvetica" panose="020B0604020202020204" pitchFamily="34" charset="0"/>
              </a:rPr>
              <a:t>PRVD02</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Puerto Rico</a:t>
            </a:r>
          </a:p>
          <a:p>
            <a:r>
              <a:rPr lang="en-US" b="1" dirty="0" smtClean="0">
                <a:solidFill>
                  <a:prstClr val="black"/>
                </a:solidFill>
                <a:latin typeface="Helvetica" panose="020B0604020202020204" pitchFamily="34" charset="0"/>
                <a:ea typeface="+mj-ea"/>
                <a:cs typeface="Helvetica" panose="020B0604020202020204" pitchFamily="34" charset="0"/>
              </a:rPr>
              <a:t>VIVD09</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US Virgin Islands</a:t>
            </a:r>
          </a:p>
          <a:p>
            <a:r>
              <a:rPr lang="en-US" b="1" dirty="0">
                <a:solidFill>
                  <a:prstClr val="black"/>
                </a:solidFill>
                <a:latin typeface="Helvetica" panose="020B0604020202020204" pitchFamily="34" charset="0"/>
                <a:ea typeface="+mj-ea"/>
                <a:cs typeface="Helvetica" panose="020B0604020202020204" pitchFamily="34" charset="0"/>
              </a:rPr>
              <a:t>GUVD04</a:t>
            </a:r>
          </a:p>
          <a:p>
            <a:pPr marL="285750" indent="-285750">
              <a:buFont typeface="Arial" panose="020B0604020202020204" pitchFamily="34" charset="0"/>
              <a:buChar char="•"/>
            </a:pPr>
            <a:r>
              <a:rPr lang="en-US" dirty="0">
                <a:solidFill>
                  <a:prstClr val="black"/>
                </a:solidFill>
                <a:latin typeface="Helvetica" panose="020B0604020202020204" pitchFamily="34" charset="0"/>
                <a:ea typeface="+mj-ea"/>
                <a:cs typeface="Helvetica" panose="020B0604020202020204" pitchFamily="34" charset="0"/>
              </a:rPr>
              <a:t>Guam</a:t>
            </a:r>
          </a:p>
          <a:p>
            <a:r>
              <a:rPr lang="en-US" b="1" dirty="0" smtClean="0">
                <a:solidFill>
                  <a:prstClr val="black"/>
                </a:solidFill>
                <a:latin typeface="Helvetica" panose="020B0604020202020204" pitchFamily="34" charset="0"/>
                <a:ea typeface="+mj-ea"/>
                <a:cs typeface="Helvetica" panose="020B0604020202020204" pitchFamily="34" charset="0"/>
              </a:rPr>
              <a:t>NMVD03 </a:t>
            </a:r>
          </a:p>
          <a:p>
            <a:pPr marL="285750" indent="-285750">
              <a:buFont typeface="Arial" panose="020B0604020202020204" pitchFamily="34" charset="0"/>
              <a:buChar char="•"/>
            </a:pPr>
            <a:r>
              <a:rPr lang="en-US" dirty="0" smtClean="0">
                <a:solidFill>
                  <a:prstClr val="black"/>
                </a:solidFill>
                <a:latin typeface="Helvetica" panose="020B0604020202020204" pitchFamily="34" charset="0"/>
                <a:ea typeface="+mj-ea"/>
                <a:cs typeface="Helvetica" panose="020B0604020202020204" pitchFamily="34" charset="0"/>
              </a:rPr>
              <a:t>Commonwealth of the Northern Marianas</a:t>
            </a:r>
            <a:endParaRPr lang="en-US" dirty="0"/>
          </a:p>
        </p:txBody>
      </p:sp>
      <p:sp>
        <p:nvSpPr>
          <p:cNvPr id="10" name="Rectangle 9"/>
          <p:cNvSpPr/>
          <p:nvPr/>
        </p:nvSpPr>
        <p:spPr>
          <a:xfrm>
            <a:off x="3498574" y="5208104"/>
            <a:ext cx="5327374" cy="169277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600" dirty="0" smtClean="0">
                <a:solidFill>
                  <a:prstClr val="black"/>
                </a:solidFill>
                <a:latin typeface="Helvetica" panose="020B0604020202020204" pitchFamily="34" charset="0"/>
                <a:ea typeface="+mj-ea"/>
                <a:cs typeface="Helvetica" panose="020B0604020202020204" pitchFamily="34" charset="0"/>
              </a:rPr>
              <a:t>The Transformation Tool will be built to reproduce existing </a:t>
            </a:r>
            <a:r>
              <a:rPr lang="en-US" sz="2600" b="1" dirty="0" smtClean="0">
                <a:solidFill>
                  <a:prstClr val="black"/>
                </a:solidFill>
                <a:latin typeface="Helvetica" panose="020B0604020202020204" pitchFamily="34" charset="0"/>
                <a:ea typeface="+mj-ea"/>
                <a:cs typeface="Helvetica" panose="020B0604020202020204" pitchFamily="34" charset="0"/>
              </a:rPr>
              <a:t>published</a:t>
            </a:r>
            <a:r>
              <a:rPr lang="en-US" sz="2600" dirty="0" smtClean="0">
                <a:solidFill>
                  <a:prstClr val="black"/>
                </a:solidFill>
                <a:latin typeface="Helvetica" panose="020B0604020202020204" pitchFamily="34" charset="0"/>
                <a:ea typeface="+mj-ea"/>
                <a:cs typeface="Helvetica" panose="020B0604020202020204" pitchFamily="34" charset="0"/>
              </a:rPr>
              <a:t> heights, both leveling and GPS-derived</a:t>
            </a:r>
            <a:endParaRPr lang="en-US" sz="2600" dirty="0"/>
          </a:p>
        </p:txBody>
      </p:sp>
    </p:spTree>
    <p:extLst>
      <p:ext uri="{BB962C8B-B14F-4D97-AF65-F5344CB8AC3E}">
        <p14:creationId xmlns:p14="http://schemas.microsoft.com/office/powerpoint/2010/main" val="28285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 #1</a:t>
            </a:r>
            <a:endParaRPr lang="en-US" dirty="0"/>
          </a:p>
        </p:txBody>
      </p:sp>
      <p:sp>
        <p:nvSpPr>
          <p:cNvPr id="5" name="Content Placeholder 4"/>
          <p:cNvSpPr>
            <a:spLocks noGrp="1"/>
          </p:cNvSpPr>
          <p:nvPr>
            <p:ph idx="1"/>
          </p:nvPr>
        </p:nvSpPr>
        <p:spPr>
          <a:xfrm>
            <a:off x="609600" y="1266368"/>
            <a:ext cx="11184082" cy="1414487"/>
          </a:xfrm>
        </p:spPr>
        <p:txBody>
          <a:bodyPr>
            <a:normAutofit/>
          </a:bodyPr>
          <a:lstStyle/>
          <a:p>
            <a:pPr marL="0" indent="0">
              <a:buNone/>
            </a:pPr>
            <a:r>
              <a:rPr lang="en-US" sz="2400" dirty="0" smtClean="0"/>
              <a:t>Q: What is the deadline to submit </a:t>
            </a:r>
            <a:r>
              <a:rPr lang="en-US" sz="2400" dirty="0" err="1" smtClean="0"/>
              <a:t>GPSonBM</a:t>
            </a:r>
            <a:r>
              <a:rPr lang="en-US" sz="2400" dirty="0" smtClean="0"/>
              <a:t> for the Transformation Tool?</a:t>
            </a:r>
          </a:p>
          <a:p>
            <a:pPr marL="0" indent="0">
              <a:buNone/>
            </a:pPr>
            <a:r>
              <a:rPr lang="en-US" sz="2400" dirty="0" smtClean="0"/>
              <a:t>A: </a:t>
            </a:r>
            <a:r>
              <a:rPr lang="en-US" sz="2400" b="1" dirty="0" smtClean="0"/>
              <a:t>December 31, 2021 </a:t>
            </a:r>
            <a:r>
              <a:rPr lang="en-US" sz="2400" dirty="0" smtClean="0"/>
              <a:t>– so that observations can be used to create 2020.0 Reference Epoch Coordinates (See Blueprint 3 -Working in the Modernized NSRS)</a:t>
            </a:r>
            <a:endParaRPr lang="en-US" sz="2800" dirty="0" smtClean="0"/>
          </a:p>
          <a:p>
            <a:pPr marL="0" indent="0">
              <a:buNone/>
            </a:pPr>
            <a:endParaRPr lang="en-US" sz="2800" dirty="0" smtClean="0"/>
          </a:p>
          <a:p>
            <a:pPr marL="0" indent="0">
              <a:buNone/>
            </a:pPr>
            <a:endParaRPr lang="en-US" sz="2800" dirty="0"/>
          </a:p>
          <a:p>
            <a:pPr marL="0" indent="0">
              <a:buNone/>
            </a:pPr>
            <a:endParaRPr lang="en-US" sz="2800" dirty="0"/>
          </a:p>
          <a:p>
            <a:pPr marL="0" indent="0">
              <a:buNone/>
            </a:pPr>
            <a:endParaRPr lang="en-US" sz="2800" dirty="0"/>
          </a:p>
        </p:txBody>
      </p:sp>
      <p:sp>
        <p:nvSpPr>
          <p:cNvPr id="6" name="Content Placeholder 4"/>
          <p:cNvSpPr txBox="1">
            <a:spLocks/>
          </p:cNvSpPr>
          <p:nvPr/>
        </p:nvSpPr>
        <p:spPr>
          <a:xfrm>
            <a:off x="609600" y="2743505"/>
            <a:ext cx="8335502" cy="3193472"/>
          </a:xfrm>
          <a:prstGeom prst="rect">
            <a:avLst/>
          </a:prstGeom>
        </p:spPr>
        <p:txBody>
          <a:bodyPr vert="horz" lIns="91440" tIns="45720" rIns="91440" bIns="4572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400" dirty="0" smtClean="0"/>
              <a:t>Q: Can we submit previous observations?</a:t>
            </a:r>
          </a:p>
          <a:p>
            <a:pPr marL="0" indent="0">
              <a:buNone/>
            </a:pPr>
            <a:r>
              <a:rPr lang="en-US" sz="2400" dirty="0" smtClean="0"/>
              <a:t>A:  Yes! Observations made within the past 3 years may be submitted if you have the required metadata and pictures.</a:t>
            </a:r>
          </a:p>
          <a:p>
            <a:pPr marL="0" indent="0">
              <a:buNone/>
            </a:pPr>
            <a:endParaRPr lang="en-US" sz="2400" dirty="0" smtClean="0"/>
          </a:p>
          <a:p>
            <a:pPr marL="0" indent="0">
              <a:buFont typeface="Arial"/>
              <a:buNone/>
            </a:pPr>
            <a:r>
              <a:rPr lang="en-US" sz="2400" dirty="0" smtClean="0"/>
              <a:t>Q: What do we do if we can’t find the priority mark or if it not observable with GPS?</a:t>
            </a:r>
          </a:p>
          <a:p>
            <a:pPr marL="0" indent="0">
              <a:buFont typeface="Arial"/>
              <a:buNone/>
            </a:pPr>
            <a:r>
              <a:rPr lang="en-US" sz="2400" dirty="0" smtClean="0"/>
              <a:t>A: 1) Submit a Mark Recovery with the new Mark Recovery Form. </a:t>
            </a:r>
          </a:p>
          <a:p>
            <a:pPr marL="0" indent="0">
              <a:buFont typeface="Arial"/>
              <a:buNone/>
            </a:pPr>
            <a:r>
              <a:rPr lang="en-US" sz="2400" dirty="0" smtClean="0"/>
              <a:t>2) Find and observe an secondary mark listed in the hexagon layer on the web map.</a:t>
            </a:r>
          </a:p>
          <a:p>
            <a:pPr marL="0" indent="0">
              <a:buFont typeface="Arial"/>
              <a:buNone/>
            </a:pPr>
            <a:endParaRPr lang="en-US" sz="2400" dirty="0" smtClean="0"/>
          </a:p>
          <a:p>
            <a:pPr marL="0" indent="0">
              <a:buFont typeface="Arial"/>
              <a:buNone/>
            </a:pPr>
            <a:endParaRPr lang="en-US" sz="2400" dirty="0" smtClean="0"/>
          </a:p>
          <a:p>
            <a:pPr marL="0" indent="0">
              <a:buFont typeface="Arial"/>
              <a:buNone/>
            </a:pPr>
            <a:endParaRPr lang="en-US" sz="2400" dirty="0"/>
          </a:p>
        </p:txBody>
      </p:sp>
      <p:grpSp>
        <p:nvGrpSpPr>
          <p:cNvPr id="3" name="Group 2"/>
          <p:cNvGrpSpPr/>
          <p:nvPr/>
        </p:nvGrpSpPr>
        <p:grpSpPr>
          <a:xfrm>
            <a:off x="8945102" y="3056057"/>
            <a:ext cx="3233138" cy="3801943"/>
            <a:chOff x="8945102" y="3056057"/>
            <a:chExt cx="3233138" cy="3801943"/>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102" y="3056057"/>
              <a:ext cx="3170057" cy="22519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102" y="4715443"/>
              <a:ext cx="3233138" cy="2142557"/>
            </a:xfrm>
            <a:prstGeom prst="rect">
              <a:avLst/>
            </a:prstGeom>
          </p:spPr>
        </p:pic>
      </p:grpSp>
    </p:spTree>
    <p:extLst>
      <p:ext uri="{BB962C8B-B14F-4D97-AF65-F5344CB8AC3E}">
        <p14:creationId xmlns:p14="http://schemas.microsoft.com/office/powerpoint/2010/main" val="205246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FAQ’s #2</a:t>
            </a:r>
            <a:endParaRPr lang="en-US" dirty="0"/>
          </a:p>
        </p:txBody>
      </p:sp>
      <p:sp>
        <p:nvSpPr>
          <p:cNvPr id="5" name="Content Placeholder 4"/>
          <p:cNvSpPr>
            <a:spLocks noGrp="1"/>
          </p:cNvSpPr>
          <p:nvPr>
            <p:ph idx="1"/>
          </p:nvPr>
        </p:nvSpPr>
        <p:spPr>
          <a:xfrm>
            <a:off x="609600" y="1600201"/>
            <a:ext cx="10972800" cy="5091544"/>
          </a:xfrm>
        </p:spPr>
        <p:txBody>
          <a:bodyPr>
            <a:noAutofit/>
          </a:bodyPr>
          <a:lstStyle/>
          <a:p>
            <a:pPr marL="0" indent="0">
              <a:buNone/>
            </a:pPr>
            <a:r>
              <a:rPr lang="en-US" sz="2800" dirty="0" smtClean="0"/>
              <a:t>Q: Can we submit offset observations for marks that are not GPS-able?</a:t>
            </a:r>
          </a:p>
          <a:p>
            <a:pPr marL="0" indent="0">
              <a:buNone/>
            </a:pPr>
            <a:r>
              <a:rPr lang="en-US" sz="2800" dirty="0" smtClean="0"/>
              <a:t>A: For now, only by following </a:t>
            </a:r>
            <a:r>
              <a:rPr lang="en-US" sz="2800" dirty="0" smtClean="0">
                <a:hlinkClick r:id="rId4"/>
              </a:rPr>
              <a:t>Mark </a:t>
            </a:r>
            <a:r>
              <a:rPr lang="en-US" sz="2800" dirty="0">
                <a:hlinkClick r:id="rId4"/>
              </a:rPr>
              <a:t>R</a:t>
            </a:r>
            <a:r>
              <a:rPr lang="en-US" sz="2800" dirty="0" smtClean="0">
                <a:hlinkClick r:id="rId4"/>
              </a:rPr>
              <a:t>eset Procedures</a:t>
            </a:r>
            <a:r>
              <a:rPr lang="en-US" sz="2800" dirty="0" smtClean="0"/>
              <a:t>. In the future, will be able to use OPUS to process and adjust GPS, leveling, and total station observation together.</a:t>
            </a:r>
          </a:p>
          <a:p>
            <a:pPr marL="0" indent="0">
              <a:buNone/>
            </a:pPr>
            <a:endParaRPr lang="en-US" sz="1200" dirty="0"/>
          </a:p>
          <a:p>
            <a:pPr marL="0" indent="0">
              <a:buNone/>
            </a:pPr>
            <a:r>
              <a:rPr lang="en-US" sz="2800" dirty="0" smtClean="0"/>
              <a:t>Q: Can we submit less than 4 hours of data?</a:t>
            </a:r>
          </a:p>
          <a:p>
            <a:pPr marL="0" indent="0">
              <a:buNone/>
            </a:pPr>
            <a:r>
              <a:rPr lang="en-US" sz="2800" dirty="0" smtClean="0"/>
              <a:t>A: Yes, but only by using OPUS Projects to Bluebook the data.</a:t>
            </a:r>
          </a:p>
          <a:p>
            <a:pPr marL="0" indent="0">
              <a:buNone/>
            </a:pPr>
            <a:endParaRPr lang="en-US" sz="1400" dirty="0"/>
          </a:p>
          <a:p>
            <a:pPr marL="0" indent="0">
              <a:buNone/>
            </a:pPr>
            <a:r>
              <a:rPr lang="en-US" sz="2800" dirty="0" smtClean="0"/>
              <a:t>Q</a:t>
            </a:r>
            <a:r>
              <a:rPr lang="en-US" sz="2800" dirty="0"/>
              <a:t>: Can we submit RTK observations?</a:t>
            </a:r>
          </a:p>
          <a:p>
            <a:pPr marL="0" indent="0">
              <a:buNone/>
            </a:pPr>
            <a:r>
              <a:rPr lang="en-US" sz="2800" dirty="0"/>
              <a:t>A: Not yet, but soon. In </a:t>
            </a:r>
            <a:r>
              <a:rPr lang="en-US" sz="2800" dirty="0" smtClean="0"/>
              <a:t>April 2020, Beta OPUS </a:t>
            </a:r>
            <a:r>
              <a:rPr lang="en-US" sz="2800" dirty="0"/>
              <a:t>Projects will enable processing of Hybrid Survey Networks that include both static and real-time observations.</a:t>
            </a:r>
          </a:p>
          <a:p>
            <a:pPr marL="0" indent="0">
              <a:buNone/>
            </a:pPr>
            <a:endParaRPr lang="en-US" sz="2800" dirty="0"/>
          </a:p>
        </p:txBody>
      </p:sp>
    </p:spTree>
    <p:extLst>
      <p:ext uri="{BB962C8B-B14F-4D97-AF65-F5344CB8AC3E}">
        <p14:creationId xmlns:p14="http://schemas.microsoft.com/office/powerpoint/2010/main" val="4461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GPSonBM: </a:t>
            </a:r>
            <a:r>
              <a:rPr lang="en-US" sz="4800" dirty="0"/>
              <a:t>2022 Transformation Tool Campaign</a:t>
            </a:r>
          </a:p>
        </p:txBody>
      </p:sp>
      <p:sp>
        <p:nvSpPr>
          <p:cNvPr id="3" name="Content Placeholder 2"/>
          <p:cNvSpPr>
            <a:spLocks noGrp="1"/>
          </p:cNvSpPr>
          <p:nvPr>
            <p:ph idx="1"/>
          </p:nvPr>
        </p:nvSpPr>
        <p:spPr>
          <a:xfrm>
            <a:off x="854052" y="1349378"/>
            <a:ext cx="10483895" cy="4525963"/>
          </a:xfrm>
        </p:spPr>
        <p:txBody>
          <a:bodyPr>
            <a:normAutofit/>
          </a:bodyPr>
          <a:lstStyle/>
          <a:p>
            <a:pPr marL="0" indent="0" algn="ctr">
              <a:buNone/>
            </a:pPr>
            <a:r>
              <a:rPr lang="en-US" sz="3600" dirty="0" smtClean="0"/>
              <a:t>NGS’ GPSonBM program is now requesting data to build the models that NCAT and </a:t>
            </a:r>
            <a:r>
              <a:rPr lang="en-US" sz="3600" dirty="0" err="1" smtClean="0"/>
              <a:t>VDatum</a:t>
            </a:r>
            <a:r>
              <a:rPr lang="en-US" sz="3600" dirty="0"/>
              <a:t> </a:t>
            </a:r>
            <a:r>
              <a:rPr lang="en-US" sz="3600" dirty="0" smtClean="0"/>
              <a:t>will use to transform geospatial data from existing datums to the Modernized National Spatial Reference System</a:t>
            </a:r>
          </a:p>
          <a:p>
            <a:pPr marL="0" indent="0" algn="ctr">
              <a:buNone/>
            </a:pPr>
            <a:endParaRPr lang="en-US" sz="3600" dirty="0"/>
          </a:p>
        </p:txBody>
      </p:sp>
      <p:pic>
        <p:nvPicPr>
          <p:cNvPr id="4" name="Picture 3"/>
          <p:cNvPicPr>
            <a:picLocks noChangeAspect="1"/>
          </p:cNvPicPr>
          <p:nvPr/>
        </p:nvPicPr>
        <p:blipFill>
          <a:blip r:embed="rId4"/>
          <a:stretch>
            <a:fillRect/>
          </a:stretch>
        </p:blipFill>
        <p:spPr>
          <a:xfrm>
            <a:off x="317057" y="3766352"/>
            <a:ext cx="4710545" cy="2964938"/>
          </a:xfrm>
          <a:prstGeom prst="rect">
            <a:avLst/>
          </a:prstGeom>
        </p:spPr>
      </p:pic>
      <p:pic>
        <p:nvPicPr>
          <p:cNvPr id="5" name="Picture 4"/>
          <p:cNvPicPr>
            <a:picLocks noChangeAspect="1"/>
          </p:cNvPicPr>
          <p:nvPr/>
        </p:nvPicPr>
        <p:blipFill>
          <a:blip r:embed="rId5"/>
          <a:stretch>
            <a:fillRect/>
          </a:stretch>
        </p:blipFill>
        <p:spPr>
          <a:xfrm>
            <a:off x="5726724" y="3766352"/>
            <a:ext cx="6135014" cy="2927205"/>
          </a:xfrm>
          <a:prstGeom prst="rect">
            <a:avLst/>
          </a:prstGeom>
        </p:spPr>
      </p:pic>
    </p:spTree>
    <p:extLst>
      <p:ext uri="{BB962C8B-B14F-4D97-AF65-F5344CB8AC3E}">
        <p14:creationId xmlns:p14="http://schemas.microsoft.com/office/powerpoint/2010/main" val="588382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62" name="TextBox 1"/>
          <p:cNvSpPr txBox="1"/>
          <p:nvPr/>
        </p:nvSpPr>
        <p:spPr>
          <a:xfrm>
            <a:off x="164385" y="411941"/>
            <a:ext cx="11785276"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sz="4000" dirty="0" smtClean="0">
                <a:solidFill>
                  <a:schemeClr val="tx1"/>
                </a:solidFill>
                <a:latin typeface="+mj-lt"/>
                <a:ea typeface="+mj-ea"/>
                <a:cs typeface="+mj-cs"/>
              </a:rPr>
              <a:t>Approximate Predicted differences between Old &amp; New:</a:t>
            </a:r>
            <a:endParaRPr lang="en-US" sz="4000" dirty="0">
              <a:solidFill>
                <a:schemeClr val="tx1"/>
              </a:solidFill>
              <a:latin typeface="+mj-lt"/>
              <a:ea typeface="+mj-ea"/>
              <a:cs typeface="+mj-cs"/>
            </a:endParaRPr>
          </a:p>
          <a:p>
            <a:pPr algn="ctr" defTabSz="609585" hangingPunct="0"/>
            <a:r>
              <a:rPr lang="en-US" sz="4000" dirty="0">
                <a:solidFill>
                  <a:schemeClr val="tx1"/>
                </a:solidFill>
                <a:latin typeface="+mj-lt"/>
                <a:ea typeface="+mj-ea"/>
                <a:cs typeface="+mj-cs"/>
              </a:rPr>
              <a:t>NAVD 88 minus NAPGD2022</a:t>
            </a:r>
            <a:endParaRPr sz="4000" dirty="0">
              <a:solidFill>
                <a:schemeClr val="tx1"/>
              </a:solidFill>
              <a:latin typeface="+mj-lt"/>
              <a:ea typeface="+mj-ea"/>
              <a:cs typeface="+mj-cs"/>
            </a:endParaRPr>
          </a:p>
        </p:txBody>
      </p:sp>
      <p:grpSp>
        <p:nvGrpSpPr>
          <p:cNvPr id="4" name="Group 3"/>
          <p:cNvGrpSpPr/>
          <p:nvPr/>
        </p:nvGrpSpPr>
        <p:grpSpPr>
          <a:xfrm>
            <a:off x="1188531" y="1673824"/>
            <a:ext cx="10273708" cy="3978902"/>
            <a:chOff x="-1629130" y="1348628"/>
            <a:chExt cx="13821131" cy="5160296"/>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348628"/>
              <a:ext cx="4836259" cy="477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205" y="1348629"/>
              <a:ext cx="7428796" cy="4952529"/>
            </a:xfrm>
            <a:prstGeom prst="rect">
              <a:avLst/>
            </a:prstGeom>
          </p:spPr>
        </p:pic>
        <p:sp>
          <p:nvSpPr>
            <p:cNvPr id="3" name="TextBox 2"/>
            <p:cNvSpPr txBox="1"/>
            <p:nvPr/>
          </p:nvSpPr>
          <p:spPr>
            <a:xfrm>
              <a:off x="-1629130" y="5870271"/>
              <a:ext cx="4526073"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US" sz="2400" kern="0" dirty="0" smtClean="0">
                  <a:solidFill>
                    <a:srgbClr val="17375E"/>
                  </a:solidFill>
                  <a:latin typeface="Times New Roman" panose="02020603050405020304" pitchFamily="18" charset="0"/>
                  <a:cs typeface="Times New Roman" panose="02020603050405020304" pitchFamily="18" charset="0"/>
                  <a:sym typeface="Calibri"/>
                </a:rPr>
                <a:t>~0.4 </a:t>
              </a:r>
              <a:r>
                <a:rPr lang="en-US" sz="2400" kern="0" dirty="0">
                  <a:solidFill>
                    <a:srgbClr val="17375E"/>
                  </a:solidFill>
                  <a:latin typeface="Times New Roman" panose="02020603050405020304" pitchFamily="18" charset="0"/>
                  <a:cs typeface="Times New Roman" panose="02020603050405020304" pitchFamily="18" charset="0"/>
                  <a:sym typeface="Calibri"/>
                </a:rPr>
                <a:t>to 2</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 </a:t>
              </a:r>
              <a:r>
                <a:rPr lang="en-US" sz="2400" kern="0" dirty="0">
                  <a:solidFill>
                    <a:srgbClr val="17375E"/>
                  </a:solidFill>
                  <a:latin typeface="Times New Roman" panose="02020603050405020304" pitchFamily="18" charset="0"/>
                  <a:cs typeface="Times New Roman" panose="02020603050405020304" pitchFamily="18" charset="0"/>
                  <a:sym typeface="Calibri"/>
                </a:rPr>
                <a:t>meters </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in Alaska</a:t>
              </a:r>
              <a:endParaRPr lang="en-US" sz="2400" kern="0" dirty="0">
                <a:solidFill>
                  <a:srgbClr val="17375E"/>
                </a:solidFill>
                <a:latin typeface="Times New Roman" panose="02020603050405020304" pitchFamily="18" charset="0"/>
                <a:cs typeface="Times New Roman" panose="02020603050405020304" pitchFamily="18" charset="0"/>
                <a:sym typeface="Calibri"/>
              </a:endParaRPr>
            </a:p>
          </p:txBody>
        </p:sp>
        <p:sp>
          <p:nvSpPr>
            <p:cNvPr id="6" name="TextBox 5"/>
            <p:cNvSpPr txBox="1"/>
            <p:nvPr/>
          </p:nvSpPr>
          <p:spPr>
            <a:xfrm>
              <a:off x="6520492" y="5862804"/>
              <a:ext cx="4357864" cy="638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hangingPunct="0"/>
              <a:r>
                <a:rPr lang="en-US" sz="2400" kern="0" dirty="0">
                  <a:solidFill>
                    <a:srgbClr val="17375E"/>
                  </a:solidFill>
                  <a:latin typeface="Times New Roman" panose="02020603050405020304" pitchFamily="18" charset="0"/>
                  <a:cs typeface="Times New Roman" panose="02020603050405020304" pitchFamily="18" charset="0"/>
                  <a:sym typeface="Calibri"/>
                </a:rPr>
                <a:t>~</a:t>
              </a:r>
              <a:r>
                <a:rPr lang="en-US" sz="2400" kern="0" dirty="0" smtClean="0">
                  <a:solidFill>
                    <a:srgbClr val="17375E"/>
                  </a:solidFill>
                  <a:latin typeface="Times New Roman" panose="02020603050405020304" pitchFamily="18" charset="0"/>
                  <a:cs typeface="Times New Roman" panose="02020603050405020304" pitchFamily="18" charset="0"/>
                  <a:sym typeface="Calibri"/>
                </a:rPr>
                <a:t>0 </a:t>
              </a:r>
              <a:r>
                <a:rPr lang="en-US" sz="2400" kern="0" dirty="0">
                  <a:solidFill>
                    <a:srgbClr val="17375E"/>
                  </a:solidFill>
                  <a:latin typeface="Times New Roman" panose="02020603050405020304" pitchFamily="18" charset="0"/>
                  <a:cs typeface="Times New Roman" panose="02020603050405020304" pitchFamily="18" charset="0"/>
                  <a:sym typeface="Calibri"/>
                </a:rPr>
                <a:t>to 1.3 meters CONUS</a:t>
              </a:r>
            </a:p>
          </p:txBody>
        </p:sp>
      </p:grpSp>
      <p:sp>
        <p:nvSpPr>
          <p:cNvPr id="5" name="TextBox 4"/>
          <p:cNvSpPr txBox="1"/>
          <p:nvPr/>
        </p:nvSpPr>
        <p:spPr>
          <a:xfrm>
            <a:off x="123090" y="5652726"/>
            <a:ext cx="11867857"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600" b="0" i="0" u="none" strike="noStrike" cap="none" spc="0" normalizeH="0" baseline="0" dirty="0" smtClean="0">
                <a:ln>
                  <a:noFill/>
                </a:ln>
                <a:solidFill>
                  <a:srgbClr val="000000"/>
                </a:solidFill>
                <a:effectLst/>
                <a:uFillTx/>
                <a:latin typeface="+mj-lt"/>
                <a:ea typeface="+mj-ea"/>
                <a:cs typeface="+mj-cs"/>
                <a:sym typeface="Calibri"/>
              </a:rPr>
              <a:t>GPSonBM data collection efforts are focused on the vertical datum transformations to resolve the</a:t>
            </a:r>
            <a:r>
              <a:rPr kumimoji="0" lang="en-US" sz="2600" b="0" i="0" u="none" strike="noStrike" cap="none" spc="0" normalizeH="0" dirty="0" smtClean="0">
                <a:ln>
                  <a:noFill/>
                </a:ln>
                <a:solidFill>
                  <a:srgbClr val="000000"/>
                </a:solidFill>
                <a:effectLst/>
                <a:uFillTx/>
                <a:latin typeface="+mj-lt"/>
                <a:ea typeface="+mj-ea"/>
                <a:cs typeface="+mj-cs"/>
                <a:sym typeface="Calibri"/>
              </a:rPr>
              <a:t> irregular relationship between the surfaces</a:t>
            </a:r>
            <a:r>
              <a:rPr kumimoji="0" lang="en-US" sz="2600" b="0" i="0" u="none" strike="noStrike" cap="none" spc="0" normalizeH="0" baseline="0" dirty="0" smtClean="0">
                <a:ln>
                  <a:noFill/>
                </a:ln>
                <a:solidFill>
                  <a:srgbClr val="000000"/>
                </a:solidFill>
                <a:effectLst/>
                <a:uFillTx/>
                <a:latin typeface="+mj-lt"/>
                <a:ea typeface="+mj-ea"/>
                <a:cs typeface="+mj-cs"/>
                <a:sym typeface="Calibri"/>
              </a:rPr>
              <a:t>. </a:t>
            </a:r>
          </a:p>
          <a:p>
            <a:pPr marL="0" marR="0" indent="0" algn="ctr" defTabSz="457200" rtl="0" fontAlgn="auto" latinLnBrk="0" hangingPunct="0">
              <a:lnSpc>
                <a:spcPct val="100000"/>
              </a:lnSpc>
              <a:spcBef>
                <a:spcPts val="0"/>
              </a:spcBef>
              <a:spcAft>
                <a:spcPts val="0"/>
              </a:spcAft>
              <a:buClrTx/>
              <a:buSzTx/>
              <a:buFontTx/>
              <a:buNone/>
              <a:tabLst/>
            </a:pPr>
            <a:r>
              <a:rPr kumimoji="0" lang="en-US" sz="2600" b="0" i="0" u="none" strike="noStrike" cap="none" spc="0" normalizeH="0" baseline="0" dirty="0" smtClean="0">
                <a:ln>
                  <a:noFill/>
                </a:ln>
                <a:solidFill>
                  <a:srgbClr val="000000"/>
                </a:solidFill>
                <a:effectLst/>
                <a:uFillTx/>
                <a:latin typeface="+mj-lt"/>
                <a:ea typeface="+mj-ea"/>
                <a:cs typeface="+mj-cs"/>
                <a:sym typeface="Calibri"/>
              </a:rPr>
              <a:t>Horizontal transformations are smooth and will be done primary with CORS data.</a:t>
            </a:r>
            <a:endParaRPr kumimoji="0" lang="en-US" sz="26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Content Placeholder 9"/>
          <p:cNvPicPr>
            <a:picLocks noChangeAspect="1"/>
          </p:cNvPicPr>
          <p:nvPr/>
        </p:nvPicPr>
        <p:blipFill>
          <a:blip r:embed="rId6"/>
          <a:stretch>
            <a:fillRect/>
          </a:stretch>
        </p:blipFill>
        <p:spPr bwMode="auto">
          <a:xfrm>
            <a:off x="589886" y="1673823"/>
            <a:ext cx="5175607" cy="358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90807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4975" y="570351"/>
            <a:ext cx="1215577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nchor="ctr">
            <a:spAutoFit/>
          </a:bodyPr>
          <a:lstStyle>
            <a:lvl1pPr>
              <a:defRPr sz="4400">
                <a:solidFill>
                  <a:srgbClr val="17375E"/>
                </a:solidFill>
                <a:latin typeface="Times New Roman"/>
                <a:ea typeface="Times New Roman"/>
                <a:cs typeface="Times New Roman"/>
                <a:sym typeface="Times New Roman"/>
              </a:defRPr>
            </a:lvl1pPr>
          </a:lstStyle>
          <a:p>
            <a:pPr algn="ctr" defTabSz="609585" hangingPunct="0"/>
            <a:r>
              <a:rPr lang="en-US" dirty="0">
                <a:solidFill>
                  <a:schemeClr val="tx1"/>
                </a:solidFill>
                <a:latin typeface="+mj-lt"/>
                <a:ea typeface="+mj-ea"/>
                <a:cs typeface="+mj-cs"/>
              </a:rPr>
              <a:t>GPSonBM Connects Old &amp; New Datums</a:t>
            </a:r>
            <a:endParaRPr dirty="0">
              <a:solidFill>
                <a:schemeClr val="tx1"/>
              </a:solidFill>
              <a:latin typeface="+mj-lt"/>
              <a:ea typeface="+mj-ea"/>
              <a:cs typeface="+mj-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277" y="3596728"/>
            <a:ext cx="5049476" cy="3215720"/>
          </a:xfrm>
          <a:prstGeom prst="rect">
            <a:avLst/>
          </a:prstGeom>
        </p:spPr>
      </p:pic>
      <p:sp>
        <p:nvSpPr>
          <p:cNvPr id="3" name="TextBox 2"/>
          <p:cNvSpPr txBox="1"/>
          <p:nvPr/>
        </p:nvSpPr>
        <p:spPr>
          <a:xfrm>
            <a:off x="220542" y="1407110"/>
            <a:ext cx="1197145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sz="3200" dirty="0">
                <a:solidFill>
                  <a:srgbClr val="000000"/>
                </a:solidFill>
                <a:latin typeface="Times New Roman" panose="02020603050405020304" pitchFamily="18" charset="0"/>
              </a:rPr>
              <a:t>Because the relationships between the old and new datums vary by location, the accuracy of the transformations in any particular place is directly related to the density of GPSonBM data available in that area.</a:t>
            </a:r>
            <a:endParaRPr lang="en-US" sz="3200" dirty="0"/>
          </a:p>
        </p:txBody>
      </p:sp>
      <p:pic>
        <p:nvPicPr>
          <p:cNvPr id="12" name="Picture 1" descr="C:\BShaw\My_Maps\Leveling\images\LevelingByOrder_fina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541" y="3416061"/>
            <a:ext cx="4111053" cy="30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8299" y="3798463"/>
            <a:ext cx="2962977" cy="2222233"/>
          </a:xfrm>
          <a:prstGeom prst="rect">
            <a:avLst/>
          </a:prstGeom>
        </p:spPr>
      </p:pic>
    </p:spTree>
    <p:extLst>
      <p:ext uri="{BB962C8B-B14F-4D97-AF65-F5344CB8AC3E}">
        <p14:creationId xmlns:p14="http://schemas.microsoft.com/office/powerpoint/2010/main" val="6222224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32738"/>
            <a:ext cx="10972800" cy="1143000"/>
          </a:xfrm>
        </p:spPr>
        <p:txBody>
          <a:bodyPr>
            <a:noAutofit/>
          </a:bodyPr>
          <a:lstStyle/>
          <a:p>
            <a:r>
              <a:rPr lang="en-US" sz="4800" dirty="0" smtClean="0"/>
              <a:t>GPSonBM: </a:t>
            </a:r>
            <a:br>
              <a:rPr lang="en-US" sz="4800" dirty="0" smtClean="0"/>
            </a:br>
            <a:r>
              <a:rPr lang="en-US" sz="4000" dirty="0">
                <a:solidFill>
                  <a:prstClr val="black"/>
                </a:solidFill>
              </a:rPr>
              <a:t>Going F</a:t>
            </a:r>
            <a:r>
              <a:rPr lang="en-US" sz="4000" dirty="0" smtClean="0">
                <a:solidFill>
                  <a:prstClr val="black"/>
                </a:solidFill>
              </a:rPr>
              <a:t>rom </a:t>
            </a:r>
            <a:r>
              <a:rPr lang="en-US" sz="4000" dirty="0">
                <a:solidFill>
                  <a:prstClr val="black"/>
                </a:solidFill>
              </a:rPr>
              <a:t>New Data to Better Models and Tools</a:t>
            </a:r>
            <a:r>
              <a:rPr lang="en-US" sz="4800" dirty="0">
                <a:solidFill>
                  <a:prstClr val="black"/>
                </a:solidFill>
              </a:rPr>
              <a:t/>
            </a:r>
            <a:br>
              <a:rPr lang="en-US" sz="4800" dirty="0">
                <a:solidFill>
                  <a:prstClr val="black"/>
                </a:solidFill>
              </a:rPr>
            </a:br>
            <a:endParaRPr lang="en-US" sz="4800" dirty="0"/>
          </a:p>
        </p:txBody>
      </p:sp>
      <p:sp>
        <p:nvSpPr>
          <p:cNvPr id="3" name="Content Placeholder 2"/>
          <p:cNvSpPr>
            <a:spLocks noGrp="1"/>
          </p:cNvSpPr>
          <p:nvPr>
            <p:ph idx="1"/>
          </p:nvPr>
        </p:nvSpPr>
        <p:spPr>
          <a:xfrm>
            <a:off x="465222" y="1959636"/>
            <a:ext cx="10972800" cy="4955454"/>
          </a:xfrm>
        </p:spPr>
        <p:txBody>
          <a:bodyPr>
            <a:normAutofit/>
          </a:bodyPr>
          <a:lstStyle/>
          <a:p>
            <a:pPr fontAlgn="base"/>
            <a:r>
              <a:rPr lang="en-US" sz="3200" b="1" strike="sngStrike" dirty="0" smtClean="0"/>
              <a:t>Provide Data for GEOID18 </a:t>
            </a:r>
            <a:r>
              <a:rPr lang="en-US" sz="3200" b="1" dirty="0" smtClean="0">
                <a:solidFill>
                  <a:srgbClr val="00B050"/>
                </a:solidFill>
              </a:rPr>
              <a:t> DONE</a:t>
            </a:r>
          </a:p>
          <a:p>
            <a:pPr fontAlgn="base"/>
            <a:r>
              <a:rPr lang="en-US" sz="3200" b="1" dirty="0"/>
              <a:t>Improve </a:t>
            </a:r>
            <a:r>
              <a:rPr lang="en-US" sz="3200" b="1" dirty="0" err="1" smtClean="0"/>
              <a:t>VDatum</a:t>
            </a:r>
            <a:r>
              <a:rPr lang="en-US" sz="3200" b="1" dirty="0" smtClean="0"/>
              <a:t> and NCAT</a:t>
            </a:r>
          </a:p>
          <a:p>
            <a:pPr fontAlgn="base"/>
            <a:r>
              <a:rPr lang="en-US" sz="3200" b="1" dirty="0" smtClean="0"/>
              <a:t>Update </a:t>
            </a:r>
            <a:r>
              <a:rPr lang="en-US" sz="3200" b="1" dirty="0"/>
              <a:t>Passive Control </a:t>
            </a:r>
            <a:r>
              <a:rPr lang="en-US" sz="3200" b="1" dirty="0" smtClean="0"/>
              <a:t>Status</a:t>
            </a:r>
            <a:endParaRPr lang="en-US" sz="3200" dirty="0"/>
          </a:p>
          <a:p>
            <a:pPr fontAlgn="base"/>
            <a:r>
              <a:rPr lang="en-US" sz="3200" b="1" dirty="0"/>
              <a:t>Automatic Reprocessing in 2022</a:t>
            </a:r>
            <a:endParaRPr lang="en-US" sz="3200" dirty="0"/>
          </a:p>
          <a:p>
            <a:pPr fontAlgn="base"/>
            <a:r>
              <a:rPr lang="en-US" sz="3200" b="1" dirty="0"/>
              <a:t>Validate Static Gravimetric Geoid</a:t>
            </a:r>
          </a:p>
          <a:p>
            <a:pPr fontAlgn="base"/>
            <a:r>
              <a:rPr lang="en-US" sz="3200" b="1" dirty="0" smtClean="0"/>
              <a:t>Evaluate Intra-Frame </a:t>
            </a:r>
            <a:r>
              <a:rPr lang="en-US" sz="3200" b="1" dirty="0"/>
              <a:t>Velocity Model (IFVM)</a:t>
            </a:r>
          </a:p>
          <a:p>
            <a:pPr fontAlgn="base"/>
            <a:r>
              <a:rPr lang="en-US" sz="3200" b="1" dirty="0" smtClean="0">
                <a:solidFill>
                  <a:schemeClr val="tx1">
                    <a:lumMod val="50000"/>
                    <a:lumOff val="50000"/>
                  </a:schemeClr>
                </a:solidFill>
              </a:rPr>
              <a:t>Identify </a:t>
            </a:r>
            <a:r>
              <a:rPr lang="en-US" sz="3200" b="1" dirty="0">
                <a:solidFill>
                  <a:schemeClr val="tx1">
                    <a:lumMod val="50000"/>
                    <a:lumOff val="50000"/>
                  </a:schemeClr>
                </a:solidFill>
              </a:rPr>
              <a:t>marks suspected of </a:t>
            </a:r>
            <a:r>
              <a:rPr lang="en-US" sz="3200" b="1" dirty="0" smtClean="0">
                <a:solidFill>
                  <a:schemeClr val="tx1">
                    <a:lumMod val="50000"/>
                    <a:lumOff val="50000"/>
                  </a:schemeClr>
                </a:solidFill>
              </a:rPr>
              <a:t>movement</a:t>
            </a:r>
          </a:p>
          <a:p>
            <a:pPr fontAlgn="base"/>
            <a:r>
              <a:rPr lang="en-US" sz="3200" b="1" dirty="0" smtClean="0">
                <a:solidFill>
                  <a:schemeClr val="tx1">
                    <a:lumMod val="50000"/>
                    <a:lumOff val="50000"/>
                  </a:schemeClr>
                </a:solidFill>
              </a:rPr>
              <a:t>Establish </a:t>
            </a:r>
            <a:r>
              <a:rPr lang="en-US" sz="3200" b="1" dirty="0">
                <a:solidFill>
                  <a:schemeClr val="tx1">
                    <a:lumMod val="50000"/>
                    <a:lumOff val="50000"/>
                  </a:schemeClr>
                </a:solidFill>
              </a:rPr>
              <a:t>RTN Check </a:t>
            </a:r>
            <a:r>
              <a:rPr lang="en-US" sz="3200" b="1" dirty="0" smtClean="0">
                <a:solidFill>
                  <a:schemeClr val="tx1">
                    <a:lumMod val="50000"/>
                    <a:lumOff val="50000"/>
                  </a:schemeClr>
                </a:solidFill>
              </a:rPr>
              <a:t>Stations</a:t>
            </a:r>
            <a:endParaRPr lang="en-US" sz="3200" dirty="0" smtClean="0">
              <a:solidFill>
                <a:schemeClr val="tx1">
                  <a:lumMod val="50000"/>
                  <a:lumOff val="50000"/>
                </a:schemeClr>
              </a:solidFill>
            </a:endParaRPr>
          </a:p>
          <a:p>
            <a:pPr fontAlgn="base"/>
            <a:endParaRPr lang="en-US" sz="3200" b="1" dirty="0"/>
          </a:p>
          <a:p>
            <a:endParaRPr lang="en-US" sz="3200" dirty="0"/>
          </a:p>
        </p:txBody>
      </p:sp>
      <p:grpSp>
        <p:nvGrpSpPr>
          <p:cNvPr id="7" name="Group 6"/>
          <p:cNvGrpSpPr/>
          <p:nvPr/>
        </p:nvGrpSpPr>
        <p:grpSpPr>
          <a:xfrm>
            <a:off x="6999029" y="1959636"/>
            <a:ext cx="5192971" cy="4898364"/>
            <a:chOff x="6999029" y="1959636"/>
            <a:chExt cx="5192971" cy="4898364"/>
          </a:xfrm>
        </p:grpSpPr>
        <p:pic>
          <p:nvPicPr>
            <p:cNvPr id="4" name="Picture 3"/>
            <p:cNvPicPr>
              <a:picLocks noChangeAspect="1"/>
            </p:cNvPicPr>
            <p:nvPr/>
          </p:nvPicPr>
          <p:blipFill>
            <a:blip r:embed="rId4"/>
            <a:stretch>
              <a:fillRect/>
            </a:stretch>
          </p:blipFill>
          <p:spPr>
            <a:xfrm>
              <a:off x="8505295" y="4537493"/>
              <a:ext cx="3686705" cy="2320507"/>
            </a:xfrm>
            <a:prstGeom prst="rect">
              <a:avLst/>
            </a:prstGeom>
          </p:spPr>
        </p:pic>
        <p:pic>
          <p:nvPicPr>
            <p:cNvPr id="5" name="Picture 4"/>
            <p:cNvPicPr>
              <a:picLocks noChangeAspect="1"/>
            </p:cNvPicPr>
            <p:nvPr/>
          </p:nvPicPr>
          <p:blipFill>
            <a:blip r:embed="rId5"/>
            <a:stretch>
              <a:fillRect/>
            </a:stretch>
          </p:blipFill>
          <p:spPr>
            <a:xfrm>
              <a:off x="6999029" y="1959636"/>
              <a:ext cx="5192971" cy="2477727"/>
            </a:xfrm>
            <a:prstGeom prst="rect">
              <a:avLst/>
            </a:prstGeom>
          </p:spPr>
        </p:pic>
      </p:grpSp>
      <p:pic>
        <p:nvPicPr>
          <p:cNvPr id="6" name="Picture 5"/>
          <p:cNvPicPr>
            <a:picLocks noChangeAspect="1"/>
          </p:cNvPicPr>
          <p:nvPr/>
        </p:nvPicPr>
        <p:blipFill>
          <a:blip r:embed="rId6"/>
          <a:stretch>
            <a:fillRect/>
          </a:stretch>
        </p:blipFill>
        <p:spPr>
          <a:xfrm>
            <a:off x="8465624" y="1959636"/>
            <a:ext cx="3766045" cy="3770830"/>
          </a:xfrm>
          <a:prstGeom prst="rect">
            <a:avLst/>
          </a:prstGeom>
        </p:spPr>
      </p:pic>
    </p:spTree>
    <p:extLst>
      <p:ext uri="{BB962C8B-B14F-4D97-AF65-F5344CB8AC3E}">
        <p14:creationId xmlns:p14="http://schemas.microsoft.com/office/powerpoint/2010/main" val="42807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nvPr>
        </p:nvGraphicFramePr>
        <p:xfrm>
          <a:off x="27475" y="1175710"/>
          <a:ext cx="11783525" cy="477959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0" y="426721"/>
            <a:ext cx="12192000" cy="74898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smtClean="0">
                <a:ln>
                  <a:noFill/>
                </a:ln>
                <a:solidFill>
                  <a:prstClr val="black"/>
                </a:solidFill>
                <a:effectLst/>
                <a:uLnTx/>
                <a:uFillTx/>
                <a:latin typeface="Calibri"/>
                <a:ea typeface="+mn-ea"/>
                <a:cs typeface="+mn-cs"/>
              </a:rPr>
              <a:t>GPSonBM is Driving Surge </a:t>
            </a:r>
            <a:r>
              <a:rPr kumimoji="0" lang="en-US" sz="4267" b="0" i="0" u="none" strike="noStrike" kern="1200" cap="none" spc="0" normalizeH="0" baseline="0" noProof="0" dirty="0">
                <a:ln>
                  <a:noFill/>
                </a:ln>
                <a:solidFill>
                  <a:prstClr val="black"/>
                </a:solidFill>
                <a:effectLst/>
                <a:uLnTx/>
                <a:uFillTx/>
                <a:latin typeface="Calibri"/>
                <a:ea typeface="+mn-ea"/>
                <a:cs typeface="+mn-cs"/>
              </a:rPr>
              <a:t>in </a:t>
            </a:r>
            <a:r>
              <a:rPr kumimoji="0" lang="en-US" sz="4267" b="0" i="0" u="none" strike="noStrike" kern="1200" cap="none" spc="0" normalizeH="0" baseline="0" noProof="0" dirty="0" smtClean="0">
                <a:ln>
                  <a:noFill/>
                </a:ln>
                <a:solidFill>
                  <a:prstClr val="black"/>
                </a:solidFill>
                <a:effectLst/>
                <a:uLnTx/>
                <a:uFillTx/>
                <a:latin typeface="Calibri"/>
                <a:ea typeface="+mn-ea"/>
                <a:cs typeface="+mn-cs"/>
              </a:rPr>
              <a:t>Shared OPUS </a:t>
            </a:r>
            <a:r>
              <a:rPr kumimoji="0" lang="en-US" sz="4267" b="0" i="0" u="none" strike="noStrike" kern="1200" cap="none" spc="0" normalizeH="0" baseline="0" noProof="0" dirty="0">
                <a:ln>
                  <a:noFill/>
                </a:ln>
                <a:solidFill>
                  <a:prstClr val="black"/>
                </a:solidFill>
                <a:effectLst/>
                <a:uLnTx/>
                <a:uFillTx/>
                <a:latin typeface="Calibri"/>
                <a:ea typeface="+mn-ea"/>
                <a:cs typeface="+mn-cs"/>
              </a:rPr>
              <a:t>Solutions</a:t>
            </a:r>
          </a:p>
        </p:txBody>
      </p:sp>
      <p:sp>
        <p:nvSpPr>
          <p:cNvPr id="9" name="Rectangle 8"/>
          <p:cNvSpPr/>
          <p:nvPr/>
        </p:nvSpPr>
        <p:spPr>
          <a:xfrm>
            <a:off x="395349" y="5921797"/>
            <a:ext cx="5700651" cy="954107"/>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Transformation Tool Campaign: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June 2019 - December 31, 2021</a:t>
            </a:r>
          </a:p>
        </p:txBody>
      </p:sp>
      <p:sp>
        <p:nvSpPr>
          <p:cNvPr id="7" name="Rounded Rectangular Callout 6"/>
          <p:cNvSpPr/>
          <p:nvPr/>
        </p:nvSpPr>
        <p:spPr>
          <a:xfrm>
            <a:off x="902781" y="1758462"/>
            <a:ext cx="2367957" cy="869192"/>
          </a:xfrm>
          <a:prstGeom prst="wedgeRoundRectCallout">
            <a:avLst>
              <a:gd name="adj1" fmla="val -104"/>
              <a:gd name="adj2" fmla="val 246207"/>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2018</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 GPSonBM GEOID18 Campaign Launch </a:t>
            </a:r>
          </a:p>
        </p:txBody>
      </p:sp>
      <p:sp>
        <p:nvSpPr>
          <p:cNvPr id="6" name="Rounded Rectangular Callout 5"/>
          <p:cNvSpPr/>
          <p:nvPr/>
        </p:nvSpPr>
        <p:spPr>
          <a:xfrm>
            <a:off x="4519247" y="1934308"/>
            <a:ext cx="2087286" cy="911908"/>
          </a:xfrm>
          <a:prstGeom prst="wedgeRoundRectCallout">
            <a:avLst>
              <a:gd name="adj1" fmla="val 8948"/>
              <a:gd name="adj2" fmla="val 232586"/>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Calibri"/>
                <a:ea typeface="+mn-ea"/>
                <a:cs typeface="+mn-cs"/>
              </a:rPr>
              <a:t>2019</a:t>
            </a:r>
            <a:r>
              <a:rPr kumimoji="0" lang="en-US" sz="1600" b="0" i="0" u="none" strike="noStrike" kern="1200" cap="none" spc="0" normalizeH="0" baseline="0" noProof="0" dirty="0">
                <a:ln>
                  <a:noFill/>
                </a:ln>
                <a:solidFill>
                  <a:sysClr val="windowText" lastClr="000000"/>
                </a:solidFill>
                <a:effectLst/>
                <a:uLnTx/>
                <a:uFillTx/>
                <a:latin typeface="Calibri"/>
                <a:ea typeface="+mn-ea"/>
                <a:cs typeface="+mn-cs"/>
              </a:rPr>
              <a:t> GPSonBM Transformation Tool Campaign Launch </a:t>
            </a:r>
          </a:p>
        </p:txBody>
      </p:sp>
      <p:sp>
        <p:nvSpPr>
          <p:cNvPr id="2" name="Rectangle 1"/>
          <p:cNvSpPr/>
          <p:nvPr/>
        </p:nvSpPr>
        <p:spPr>
          <a:xfrm>
            <a:off x="5512777" y="6044907"/>
            <a:ext cx="6679223" cy="707886"/>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Recent* Bluebooked &amp; Shared OPUS Solutions will be used to compute 2020.0 Reference Epoch Coordinates in NAPGD2022</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oup 9"/>
          <p:cNvGrpSpPr/>
          <p:nvPr/>
        </p:nvGrpSpPr>
        <p:grpSpPr>
          <a:xfrm>
            <a:off x="902781" y="3512057"/>
            <a:ext cx="1363287" cy="444801"/>
            <a:chOff x="902781" y="3512057"/>
            <a:chExt cx="1363287" cy="444801"/>
          </a:xfrm>
        </p:grpSpPr>
        <p:sp>
          <p:nvSpPr>
            <p:cNvPr id="4" name="Rectangle 3"/>
            <p:cNvSpPr/>
            <p:nvPr/>
          </p:nvSpPr>
          <p:spPr>
            <a:xfrm>
              <a:off x="1147157" y="3840480"/>
              <a:ext cx="349134" cy="11637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02781" y="3512057"/>
              <a:ext cx="1363287" cy="369332"/>
            </a:xfrm>
            <a:prstGeom prst="rect">
              <a:avLst/>
            </a:prstGeom>
            <a:noFill/>
          </p:spPr>
          <p:txBody>
            <a:bodyPr wrap="square" rtlCol="0">
              <a:spAutoFit/>
            </a:bodyPr>
            <a:lstStyle/>
            <a:p>
              <a:r>
                <a:rPr lang="en-US" dirty="0" smtClean="0"/>
                <a:t>Jan 2020</a:t>
              </a:r>
              <a:endParaRPr lang="en-US" dirty="0"/>
            </a:p>
          </p:txBody>
        </p:sp>
      </p:grpSp>
    </p:spTree>
    <p:extLst>
      <p:ext uri="{BB962C8B-B14F-4D97-AF65-F5344CB8AC3E}">
        <p14:creationId xmlns:p14="http://schemas.microsoft.com/office/powerpoint/2010/main" val="162061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500"/>
                            </p:stCondLst>
                            <p:childTnLst>
                              <p:par>
                                <p:cTn id="13" presetID="2" presetClass="entr" presetSubtype="4"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GEOID18 Model Improvements</a:t>
            </a:r>
            <a:endParaRPr lang="en-US" dirty="0"/>
          </a:p>
        </p:txBody>
      </p:sp>
      <p:sp>
        <p:nvSpPr>
          <p:cNvPr id="3" name="Content Placeholder 2"/>
          <p:cNvSpPr>
            <a:spLocks noGrp="1"/>
          </p:cNvSpPr>
          <p:nvPr>
            <p:ph idx="1"/>
          </p:nvPr>
        </p:nvSpPr>
        <p:spPr/>
        <p:txBody>
          <a:bodyPr>
            <a:normAutofit/>
          </a:bodyPr>
          <a:lstStyle/>
          <a:p>
            <a:r>
              <a:rPr lang="en-US" sz="2400" dirty="0"/>
              <a:t>32,357 GPS on Bench Marks data points were used to constrain the model to NAVD 88, PRVD02 and VIVD09, an increase of ~6,800 marks (26%) over GEOID12B</a:t>
            </a:r>
          </a:p>
          <a:p>
            <a:r>
              <a:rPr lang="en-US" sz="2400" dirty="0"/>
              <a:t> Significant new analysis of </a:t>
            </a:r>
            <a:r>
              <a:rPr lang="en-US" sz="2400" dirty="0" smtClean="0"/>
              <a:t>GPSonBM </a:t>
            </a:r>
            <a:r>
              <a:rPr lang="en-US" sz="2400" dirty="0"/>
              <a:t>data </a:t>
            </a:r>
            <a:r>
              <a:rPr lang="en-US" sz="2400" dirty="0" smtClean="0"/>
              <a:t>resulted in a much cleaner dataset</a:t>
            </a:r>
            <a:endParaRPr lang="en-US" sz="2400" dirty="0"/>
          </a:p>
          <a:p>
            <a:r>
              <a:rPr lang="en-US" sz="2400" dirty="0"/>
              <a:t> </a:t>
            </a:r>
            <a:r>
              <a:rPr lang="en-US" sz="2400" dirty="0" smtClean="0"/>
              <a:t>Includes better </a:t>
            </a:r>
            <a:r>
              <a:rPr lang="en-US" sz="2400" dirty="0"/>
              <a:t>elevation data and improved digital elevation modelling techniques</a:t>
            </a:r>
          </a:p>
          <a:p>
            <a:r>
              <a:rPr lang="en-US" sz="2400" dirty="0"/>
              <a:t> </a:t>
            </a:r>
            <a:r>
              <a:rPr lang="en-US" sz="2400" dirty="0" smtClean="0"/>
              <a:t>Uses better </a:t>
            </a:r>
            <a:r>
              <a:rPr lang="en-US" sz="2400" dirty="0"/>
              <a:t>gravity data and improved geoid modeling techniques</a:t>
            </a:r>
          </a:p>
          <a:p>
            <a:r>
              <a:rPr lang="en-US" sz="2400" dirty="0" smtClean="0"/>
              <a:t> </a:t>
            </a:r>
            <a:r>
              <a:rPr lang="en-US" sz="2400" dirty="0"/>
              <a:t>New space-based gravity data from satellite gravity missions (GRACE &amp; GOCE)</a:t>
            </a:r>
          </a:p>
          <a:p>
            <a:r>
              <a:rPr lang="en-US" sz="2400" dirty="0" smtClean="0"/>
              <a:t>Includes all available airborne gravity data - 53 completed GRAV-D blocks</a:t>
            </a:r>
          </a:p>
          <a:p>
            <a:pPr marL="0" indent="0">
              <a:buNone/>
            </a:pPr>
            <a:endParaRPr lang="en-US" sz="2400" dirty="0"/>
          </a:p>
        </p:txBody>
      </p:sp>
      <p:pic>
        <p:nvPicPr>
          <p:cNvPr id="4" name="Picture 3"/>
          <p:cNvPicPr>
            <a:picLocks noChangeAspect="1"/>
          </p:cNvPicPr>
          <p:nvPr/>
        </p:nvPicPr>
        <p:blipFill>
          <a:blip r:embed="rId2"/>
          <a:stretch>
            <a:fillRect/>
          </a:stretch>
        </p:blipFill>
        <p:spPr>
          <a:xfrm>
            <a:off x="885825" y="4844022"/>
            <a:ext cx="5210175" cy="1724025"/>
          </a:xfrm>
          <a:prstGeom prst="rect">
            <a:avLst/>
          </a:prstGeom>
        </p:spPr>
      </p:pic>
      <p:sp>
        <p:nvSpPr>
          <p:cNvPr id="5" name="Rectangle 4"/>
          <p:cNvSpPr/>
          <p:nvPr/>
        </p:nvSpPr>
        <p:spPr>
          <a:xfrm>
            <a:off x="6450106" y="5105869"/>
            <a:ext cx="477818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overall fit of the final GEOID18 model to used bench marks is excellent. Over all of CONUS, the standard deviation is 1.27 cm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GEOID12B was approximately 1.7 cm</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249887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2972</TotalTime>
  <Words>1993</Words>
  <Application>Microsoft Office PowerPoint</Application>
  <PresentationFormat>Widescreen</PresentationFormat>
  <Paragraphs>241</Paragraphs>
  <Slides>31</Slides>
  <Notes>25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MS PGothic</vt:lpstr>
      <vt:lpstr>MS PGothic</vt:lpstr>
      <vt:lpstr>Arial</vt:lpstr>
      <vt:lpstr>Bradley Hand ITC</vt:lpstr>
      <vt:lpstr>Calibri</vt:lpstr>
      <vt:lpstr>Gill Sans MT</vt:lpstr>
      <vt:lpstr>Helvetica</vt:lpstr>
      <vt:lpstr>Source Sans Pro</vt:lpstr>
      <vt:lpstr>Times New Roman</vt:lpstr>
      <vt:lpstr>Verdana</vt:lpstr>
      <vt:lpstr>1_Office Theme</vt:lpstr>
      <vt:lpstr>Office Theme</vt:lpstr>
      <vt:lpstr>5_Office Theme</vt:lpstr>
      <vt:lpstr>6_Office Theme</vt:lpstr>
      <vt:lpstr>PowerPoint Presentation</vt:lpstr>
      <vt:lpstr>PowerPoint Presentation</vt:lpstr>
      <vt:lpstr>PowerPoint Presentation</vt:lpstr>
      <vt:lpstr>GPSonBM: 2022 Transformation Tool Campaign</vt:lpstr>
      <vt:lpstr>PowerPoint Presentation</vt:lpstr>
      <vt:lpstr>PowerPoint Presentation</vt:lpstr>
      <vt:lpstr>GPSonBM:  Going From New Data to Better Models and Tools </vt:lpstr>
      <vt:lpstr>PowerPoint Presentation</vt:lpstr>
      <vt:lpstr>GEOID18 Model Improvements</vt:lpstr>
      <vt:lpstr>PowerPoint Presentation</vt:lpstr>
      <vt:lpstr>GEOID18 – Grid Check </vt:lpstr>
      <vt:lpstr>2022 Transformation Tool Campaign Goals</vt:lpstr>
      <vt:lpstr>Updates to GPSonBM Priority List</vt:lpstr>
      <vt:lpstr>PowerPoint Presentation</vt:lpstr>
      <vt:lpstr>PowerPoint Presentation</vt:lpstr>
      <vt:lpstr>Which Marks First? How Many Observations? </vt:lpstr>
      <vt:lpstr>National Coverage and Local Densification</vt:lpstr>
      <vt:lpstr>Update Frequency</vt:lpstr>
      <vt:lpstr>PowerPoint Presentation</vt:lpstr>
      <vt:lpstr>PowerPoint Presentation</vt:lpstr>
      <vt:lpstr>PowerPoint Presentation</vt:lpstr>
      <vt:lpstr>PowerPoint Presentation</vt:lpstr>
      <vt:lpstr>PowerPoint Presentation</vt:lpstr>
      <vt:lpstr>Coming April 2020: OPUS-Projects for RTK </vt:lpstr>
      <vt:lpstr>OPUS-Projects for RTK </vt:lpstr>
      <vt:lpstr>PowerPoint Presentation</vt:lpstr>
      <vt:lpstr>Visit the updated GPSonBM Webpage</vt:lpstr>
      <vt:lpstr>Get Involved!</vt:lpstr>
      <vt:lpstr>PowerPoint Presentation</vt:lpstr>
      <vt:lpstr>FAQ’s #1</vt:lpstr>
      <vt:lpstr>FAQ’s #2</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Ahlgren</dc:creator>
  <cp:lastModifiedBy>Rosemary Booth</cp:lastModifiedBy>
  <cp:revision>175</cp:revision>
  <dcterms:created xsi:type="dcterms:W3CDTF">2018-08-06T13:27:19Z</dcterms:created>
  <dcterms:modified xsi:type="dcterms:W3CDTF">2020-04-20T16:47:31Z</dcterms:modified>
</cp:coreProperties>
</file>