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  <p:sldMasterId id="2147483702" r:id="rId3"/>
  </p:sldMasterIdLst>
  <p:notesMasterIdLst>
    <p:notesMasterId r:id="rId39"/>
  </p:notesMasterIdLst>
  <p:sldIdLst>
    <p:sldId id="261" r:id="rId4"/>
    <p:sldId id="889" r:id="rId5"/>
    <p:sldId id="999" r:id="rId6"/>
    <p:sldId id="1000" r:id="rId7"/>
    <p:sldId id="832" r:id="rId8"/>
    <p:sldId id="918" r:id="rId9"/>
    <p:sldId id="875" r:id="rId10"/>
    <p:sldId id="1001" r:id="rId11"/>
    <p:sldId id="932" r:id="rId12"/>
    <p:sldId id="933" r:id="rId13"/>
    <p:sldId id="852" r:id="rId14"/>
    <p:sldId id="975" r:id="rId15"/>
    <p:sldId id="910" r:id="rId16"/>
    <p:sldId id="1002" r:id="rId17"/>
    <p:sldId id="1003" r:id="rId18"/>
    <p:sldId id="1004" r:id="rId19"/>
    <p:sldId id="1005" r:id="rId20"/>
    <p:sldId id="967" r:id="rId21"/>
    <p:sldId id="968" r:id="rId22"/>
    <p:sldId id="788" r:id="rId23"/>
    <p:sldId id="803" r:id="rId24"/>
    <p:sldId id="808" r:id="rId25"/>
    <p:sldId id="745" r:id="rId26"/>
    <p:sldId id="896" r:id="rId27"/>
    <p:sldId id="707" r:id="rId28"/>
    <p:sldId id="758" r:id="rId29"/>
    <p:sldId id="913" r:id="rId30"/>
    <p:sldId id="911" r:id="rId31"/>
    <p:sldId id="764" r:id="rId32"/>
    <p:sldId id="928" r:id="rId33"/>
    <p:sldId id="669" r:id="rId34"/>
    <p:sldId id="908" r:id="rId35"/>
    <p:sldId id="851" r:id="rId36"/>
    <p:sldId id="711" r:id="rId37"/>
    <p:sldId id="670" r:id="rId38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hael Dennis" initials="MD" lastIdx="2" clrIdx="0">
    <p:extLst>
      <p:ext uri="{19B8F6BF-5375-455C-9EA6-DF929625EA0E}">
        <p15:presenceInfo xmlns:p15="http://schemas.microsoft.com/office/powerpoint/2012/main" userId="043abf545f85821d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4F81BD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250" autoAdjust="0"/>
    <p:restoredTop sz="94343" autoAdjust="0"/>
  </p:normalViewPr>
  <p:slideViewPr>
    <p:cSldViewPr snapToGrid="0" snapToObjects="1">
      <p:cViewPr varScale="1">
        <p:scale>
          <a:sx n="69" d="100"/>
          <a:sy n="69" d="100"/>
        </p:scale>
        <p:origin x="1386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9168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2490"/>
    </p:cViewPr>
  </p:sorterViewPr>
  <p:notesViewPr>
    <p:cSldViewPr snapToGrid="0" snapToObjects="1">
      <p:cViewPr varScale="1">
        <p:scale>
          <a:sx n="56" d="100"/>
          <a:sy n="56" d="100"/>
        </p:scale>
        <p:origin x="2856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commentAuthors" Target="commentAuthor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DB0DAC-DFC6-4C3A-A9AA-3D0F3AD6A07A}" type="datetimeFigureOut">
              <a:rPr lang="en-US" smtClean="0"/>
              <a:t>3/7/2019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C3F9A3-1875-461D-BED2-1C4D2A8FC3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50509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228725" y="711200"/>
            <a:ext cx="4740275" cy="355441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7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719138" y="4503738"/>
            <a:ext cx="5757862" cy="42656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 smtClean="0">
              <a:latin typeface="Arial" panose="020B0604020202020204" pitchFamily="34" charset="0"/>
            </a:endParaRPr>
          </a:p>
        </p:txBody>
      </p:sp>
      <p:sp>
        <p:nvSpPr>
          <p:cNvPr id="1638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50888" indent="-288925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55700" indent="-230188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17663" indent="-230188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79625" indent="-230188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36825" indent="-2301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94025" indent="-2301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51225" indent="-2301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908425" indent="-2301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9DE17E66-F503-4D3E-9069-C1154B4D8EF3}" type="slidenum">
              <a:rPr lang="en-US" altLang="en-US" smtClean="0"/>
              <a:pPr/>
              <a:t>5</a:t>
            </a:fld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8628588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Map of preliminary default SPCS2022 design for Montana, which is also a statewide zone.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46DE8B-F250-4584-83EE-1EA3792DC8CC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76905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Map showing preliminary default SPCS2022 design for Montana with layer of discontinuous LDP zones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Both the statewide and LPD zones use the system distortion color ramp (±50 ppm increment)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LDP zones shown are from the existing Rocky Mountain Tribal Coordinate Reference System (RMTCRS)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dirty="0"/>
              <a:t>If decided by Montana stakeholders, a modified (and likely augmented) version of the RMTCRS could coexist with the default statewide zone designed by NGS.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46DE8B-F250-4584-83EE-1EA3792DC8CC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359067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C3F9A3-1875-461D-BED2-1C4D2A8FC31B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915343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3fee9e95b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31" name="Google Shape;231;g3fee9e95b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9183844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9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 smtClean="0"/>
          </a:p>
        </p:txBody>
      </p:sp>
      <p:sp>
        <p:nvSpPr>
          <p:cNvPr id="389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69938" indent="-295275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84275" indent="-236538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58938" indent="-236538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133600" indent="-236538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90800" indent="-2365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3048000" indent="-2365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505200" indent="-2365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962400" indent="-2365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940DF256-F511-44CC-A884-A11E9E4C2C01}" type="slidenum">
              <a:rPr lang="en-US" altLang="en-US" smtClean="0"/>
              <a:pPr/>
              <a:t>32</a:t>
            </a:fld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7256650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 smtClean="0">
              <a:latin typeface="Arial" panose="020B0604020202020204" pitchFamily="34" charset="0"/>
            </a:endParaRPr>
          </a:p>
        </p:txBody>
      </p:sp>
      <p:sp>
        <p:nvSpPr>
          <p:cNvPr id="112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69938" indent="-29527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84275" indent="-2365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58938" indent="-2365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132013" indent="-2365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89213" indent="-2365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3046413" indent="-2365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503613" indent="-2365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960813" indent="-2365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987EA60-5114-48D1-B2E3-6DD6EA99FC92}" type="slidenum">
              <a:rPr lang="en-US" altLang="en-US" sz="1400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6</a:t>
            </a:fld>
            <a:endParaRPr lang="en-US" altLang="en-US" sz="1400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89456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916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55650" indent="-290513" defTabSz="91916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63638" indent="-231775" defTabSz="91916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30363" indent="-231775" defTabSz="91916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95500" indent="-231775" defTabSz="91916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52700" indent="-231775" defTabSz="919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3009900" indent="-231775" defTabSz="919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67100" indent="-231775" defTabSz="919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924300" indent="-231775" defTabSz="919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hangingPunct="0">
              <a:spcBef>
                <a:spcPct val="0"/>
              </a:spcBef>
            </a:pPr>
            <a:fld id="{07CDE598-68BF-41E7-B111-473ED55915F4}" type="slidenum">
              <a:rPr lang="en-US" altLang="en-US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pPr eaLnBrk="0" hangingPunct="0">
                <a:spcBef>
                  <a:spcPct val="0"/>
                </a:spcBef>
              </a:pPr>
              <a:t>8</a:t>
            </a:fld>
            <a:endParaRPr lang="en-US" altLang="en-US" smtClean="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79513" y="698500"/>
            <a:ext cx="4649787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01675" y="4416425"/>
            <a:ext cx="5607050" cy="41814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b="1" smtClean="0"/>
          </a:p>
        </p:txBody>
      </p:sp>
    </p:spTree>
    <p:extLst>
      <p:ext uri="{BB962C8B-B14F-4D97-AF65-F5344CB8AC3E}">
        <p14:creationId xmlns:p14="http://schemas.microsoft.com/office/powerpoint/2010/main" val="30480973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BB61E35-BFDD-405B-89B5-EDCF0FB433D1}" type="slidenum">
              <a:rPr lang="en-US" altLang="en-US" smtClean="0"/>
              <a:pPr>
                <a:defRPr/>
              </a:pPr>
              <a:t>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774902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BB61E35-BFDD-405B-89B5-EDCF0FB433D1}" type="slidenum">
              <a:rPr lang="en-US" altLang="en-US" smtClean="0"/>
              <a:pPr>
                <a:defRPr/>
              </a:pPr>
              <a:t>10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741366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4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mtClean="0"/>
              <a:t>We also have a new tool available to convert between various coordinate systems using various projects.</a:t>
            </a:r>
          </a:p>
        </p:txBody>
      </p:sp>
      <p:sp>
        <p:nvSpPr>
          <p:cNvPr id="1126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6F0E34CA-6203-4AD1-94A8-CFBE00350AB1}" type="slidenum">
              <a:rPr lang="en-US" altLang="en-US" smtClean="0">
                <a:latin typeface="Gill Sans MT" panose="020B0502020104020203" pitchFamily="34" charset="0"/>
                <a:ea typeface="ＭＳ Ｐゴシック" panose="020B0600070205080204" pitchFamily="34" charset="-128"/>
              </a:rPr>
              <a:pPr/>
              <a:t>11</a:t>
            </a:fld>
            <a:endParaRPr lang="en-US" altLang="en-US" smtClean="0">
              <a:latin typeface="Gill Sans MT" panose="020B0502020104020203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779185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Layered zones are allowed for SPCS2022 (for a max of 3 layers)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One state in SPCS 83 has 2 layers, Kentucky (statewide plus a pre-existing 2-zone layer)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States can have 1, 2, or 3 layers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One layer MUST be a statewide zone (so a state with 1 layer has only a statewide zone)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The other 1 or 2 layers will almost always have multiple zones (unless a state has, say, a single LDP in SPCS2022 that covers only part of the state)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Only 1 layer can be “discontinuous”, that is, consist of layers that do not collectively cover the entire state (will show an example of this)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dirty="0"/>
              <a:t>Decision to go with 3 layers based on FRN responses, especially those from mountainous western states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dirty="0"/>
              <a:t>The multi-zone layer(s) can consist of LDPs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Almost always means distortion criterion &lt; ±50 ppm, so must be designed by others (i.e., “contributing partners”), not by NGS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46DE8B-F250-4584-83EE-1EA3792DC8C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62283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B8B3C06F-EECC-4D8F-9046-D7A69E5CDC64}" type="slidenum">
              <a:rPr lang="en-US" altLang="en-US" smtClean="0"/>
              <a:pPr/>
              <a:t>13</a:t>
            </a:fld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7615805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7C3F9A3-1875-461D-BED2-1C4D2A8FC31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42066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F74702-A9D2-D142-A2AF-02EB7BC1A7B0}" type="datetimeFigureOut">
              <a:rPr lang="en-US"/>
              <a:pPr>
                <a:defRPr/>
              </a:pPr>
              <a:t>3/7/2019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4E4B20-A796-8D4A-9790-389DA483B99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4671532"/>
      </p:ext>
    </p:extLst>
  </p:cSld>
  <p:clrMapOvr>
    <a:masterClrMapping/>
  </p:clrMapOvr>
  <p:transition spd="med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B2D9D6-2EED-314A-B5A7-B8AA87D0E9E4}" type="datetimeFigureOut">
              <a:rPr lang="en-US"/>
              <a:pPr>
                <a:defRPr/>
              </a:pPr>
              <a:t>3/7/2019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BAD95F-C4AC-F74C-8843-F1114F98EDB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5776901"/>
      </p:ext>
    </p:extLst>
  </p:cSld>
  <p:clrMapOvr>
    <a:masterClrMapping/>
  </p:clrMapOvr>
  <p:transition spd="med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0ABBAB-D36F-9146-BB7A-2DB9ADAC5A9C}" type="datetimeFigureOut">
              <a:rPr lang="en-US"/>
              <a:pPr>
                <a:defRPr/>
              </a:pPr>
              <a:t>3/7/2019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4E9C37-50CC-2640-A8BB-4A084D55122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2083197"/>
      </p:ext>
    </p:extLst>
  </p:cSld>
  <p:clrMapOvr>
    <a:masterClrMapping/>
  </p:clrMapOvr>
  <p:transition spd="med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bg bwMode="black">
      <p:bgPr>
        <a:gradFill flip="none" rotWithShape="1">
          <a:gsLst>
            <a:gs pos="0">
              <a:srgbClr val="00B9F2"/>
            </a:gs>
            <a:gs pos="90000">
              <a:srgbClr val="053264"/>
            </a:gs>
            <a:gs pos="30000">
              <a:srgbClr val="007AC2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white">
          <a:xfrm>
            <a:off x="1374835" y="2428193"/>
            <a:ext cx="6394330" cy="914400"/>
          </a:xfrm>
        </p:spPr>
        <p:txBody>
          <a:bodyPr rIns="0" anchor="b">
            <a:noAutofit/>
          </a:bodyPr>
          <a:lstStyle>
            <a:lvl1pPr algn="ctr">
              <a:defRPr sz="340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 bwMode="white">
          <a:xfrm>
            <a:off x="1371600" y="3465218"/>
            <a:ext cx="6400800" cy="914400"/>
          </a:xfrm>
          <a:noFill/>
        </p:spPr>
        <p:txBody>
          <a:bodyPr>
            <a:noAutofit/>
          </a:bodyPr>
          <a:lstStyle>
            <a:lvl1pPr marL="0" indent="0" algn="ctr">
              <a:buNone/>
              <a:defRPr b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Name of Presenter(s)</a:t>
            </a:r>
          </a:p>
        </p:txBody>
      </p:sp>
      <p:pic>
        <p:nvPicPr>
          <p:cNvPr id="7" name="Picture 6" descr="esri-10GlobeLogo_No-r_sRGBRev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4284" y="365138"/>
            <a:ext cx="2168737" cy="96764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ltGray">
          <a:xfrm>
            <a:off x="-899557" y="5567249"/>
            <a:ext cx="10043557" cy="1290751"/>
          </a:xfrm>
          <a:custGeom>
            <a:avLst/>
            <a:gdLst/>
            <a:ahLst/>
            <a:cxnLst/>
            <a:rect l="l" t="t" r="r" b="b"/>
            <a:pathLst>
              <a:path w="10043557" h="1290751">
                <a:moveTo>
                  <a:pt x="8132411" y="0"/>
                </a:moveTo>
                <a:cubicBezTo>
                  <a:pt x="8583764" y="0"/>
                  <a:pt x="9032446" y="11434"/>
                  <a:pt x="9478183" y="34029"/>
                </a:cubicBezTo>
                <a:lnTo>
                  <a:pt x="10043557" y="69857"/>
                </a:lnTo>
                <a:lnTo>
                  <a:pt x="10043557" y="1290751"/>
                </a:lnTo>
                <a:lnTo>
                  <a:pt x="0" y="1290751"/>
                </a:lnTo>
                <a:lnTo>
                  <a:pt x="125788" y="1248403"/>
                </a:lnTo>
                <a:cubicBezTo>
                  <a:pt x="2649168" y="437759"/>
                  <a:pt x="5339667" y="0"/>
                  <a:pt x="8132411" y="0"/>
                </a:cubicBezTo>
                <a:close/>
              </a:path>
            </a:pathLst>
          </a:custGeom>
          <a:solidFill>
            <a:schemeClr val="bg2">
              <a:lumMod val="60000"/>
              <a:lumOff val="40000"/>
              <a:alpha val="25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457200" eaLnBrk="0" hangingPunct="0"/>
            <a:endParaRPr lang="en-US" sz="1400" b="1" dirty="0">
              <a:solidFill>
                <a:srgbClr val="000000"/>
              </a:solidFill>
            </a:endParaRPr>
          </a:p>
        </p:txBody>
      </p:sp>
      <p:sp>
        <p:nvSpPr>
          <p:cNvPr id="9" name="Rectangle 3"/>
          <p:cNvSpPr/>
          <p:nvPr/>
        </p:nvSpPr>
        <p:spPr bwMode="invGray">
          <a:xfrm flipH="1">
            <a:off x="3488221" y="4204197"/>
            <a:ext cx="5655779" cy="2653803"/>
          </a:xfrm>
          <a:custGeom>
            <a:avLst/>
            <a:gdLst/>
            <a:ahLst/>
            <a:cxnLst/>
            <a:rect l="l" t="t" r="r" b="b"/>
            <a:pathLst>
              <a:path w="5655779" h="2653803">
                <a:moveTo>
                  <a:pt x="0" y="0"/>
                </a:moveTo>
                <a:lnTo>
                  <a:pt x="0" y="2653803"/>
                </a:lnTo>
                <a:lnTo>
                  <a:pt x="5655779" y="2653803"/>
                </a:lnTo>
                <a:lnTo>
                  <a:pt x="5368634" y="2452474"/>
                </a:lnTo>
                <a:cubicBezTo>
                  <a:pt x="3880066" y="1444637"/>
                  <a:pt x="2250051" y="660920"/>
                  <a:pt x="518426" y="144676"/>
                </a:cubicBezTo>
                <a:close/>
              </a:path>
            </a:pathLst>
          </a:custGeom>
          <a:solidFill>
            <a:srgbClr val="053264">
              <a:alpha val="10000"/>
            </a:srgb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457200" eaLnBrk="0" hangingPunct="0"/>
            <a:endParaRPr lang="en-US" sz="14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6920355"/>
      </p:ext>
    </p:extLst>
  </p:cSld>
  <p:clrMapOvr>
    <a:masterClrMapping/>
  </p:clrMapOvr>
  <p:transition spd="med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 anchor="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914402" y="1828800"/>
            <a:ext cx="7315200" cy="3429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461925515"/>
      </p:ext>
    </p:extLst>
  </p:cSld>
  <p:clrMapOvr>
    <a:masterClrMapping/>
  </p:clrMapOvr>
  <p:transition spd="med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Sub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685800" y="1097280"/>
            <a:ext cx="7772400" cy="246221"/>
          </a:xfrm>
        </p:spPr>
        <p:txBody>
          <a:bodyPr anchor="t" anchorCtr="0">
            <a:sp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accent4">
                    <a:lumMod val="40000"/>
                    <a:lumOff val="60000"/>
                  </a:schemeClr>
                </a:solidFill>
              </a:defRPr>
            </a:lvl1pPr>
            <a:lvl2pPr marL="0" indent="0">
              <a:buNone/>
              <a:defRPr sz="1400"/>
            </a:lvl2pPr>
            <a:lvl3pPr marL="0" indent="0">
              <a:buNone/>
              <a:defRPr sz="1400"/>
            </a:lvl3pPr>
            <a:lvl4pPr marL="0" indent="0">
              <a:buNone/>
              <a:defRPr sz="1400"/>
            </a:lvl4pPr>
            <a:lvl5pPr marL="0" indent="0">
              <a:buNone/>
              <a:defRPr sz="1400"/>
            </a:lvl5pPr>
          </a:lstStyle>
          <a:p>
            <a:pPr lvl="0"/>
            <a:r>
              <a:rPr lang="en-US" dirty="0"/>
              <a:t>Click to Edit Subtitle (optional)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2"/>
          </p:nvPr>
        </p:nvSpPr>
        <p:spPr>
          <a:xfrm>
            <a:off x="914400" y="1828800"/>
            <a:ext cx="7315200" cy="34274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812143761"/>
      </p:ext>
    </p:extLst>
  </p:cSld>
  <p:clrMapOvr>
    <a:masterClrMapping/>
  </p:clrMapOvr>
  <p:transition spd="med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and Tagl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5800" y="682625"/>
            <a:ext cx="7772400" cy="369332"/>
          </a:xfrm>
          <a:noFill/>
        </p:spPr>
        <p:txBody>
          <a:bodyPr vert="horz" lIns="0" tIns="0" rIns="0" bIns="0" rtlCol="0" anchor="t">
            <a:spAutoFit/>
          </a:bodyPr>
          <a:lstStyle>
            <a:lvl1pPr>
              <a:defRPr lang="en-US" dirty="0"/>
            </a:lvl1pPr>
          </a:lstStyle>
          <a:p>
            <a:pPr marL="0" lvl="0"/>
            <a:r>
              <a:rPr lang="en-US" dirty="0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400" y="1828800"/>
            <a:ext cx="7315200" cy="3429000"/>
          </a:xfrm>
        </p:spPr>
        <p:txBody>
          <a:bodyPr/>
          <a:lstStyle>
            <a:lvl1pPr>
              <a:lnSpc>
                <a:spcPct val="100000"/>
              </a:lnSpc>
              <a:defRPr sz="2000"/>
            </a:lvl1pPr>
            <a:lvl2pPr>
              <a:lnSpc>
                <a:spcPct val="100000"/>
              </a:lnSpc>
              <a:defRPr sz="1800"/>
            </a:lvl2pPr>
            <a:lvl3pPr>
              <a:lnSpc>
                <a:spcPct val="100000"/>
              </a:lnSpc>
              <a:defRPr sz="1600"/>
            </a:lvl3pPr>
            <a:lvl4pPr>
              <a:defRPr sz="1400"/>
            </a:lvl4pPr>
            <a:lvl5pPr>
              <a:lnSpc>
                <a:spcPts val="1800"/>
              </a:lnSpc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685800" y="6177085"/>
            <a:ext cx="7772400" cy="215444"/>
          </a:xfrm>
        </p:spPr>
        <p:txBody>
          <a:bodyPr anchor="b">
            <a:spAutoFit/>
          </a:bodyPr>
          <a:lstStyle>
            <a:lvl1pPr marL="0" marR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>
                  <a:lumMod val="65000"/>
                </a:schemeClr>
              </a:buClr>
              <a:buSzPts val="1100"/>
              <a:buFont typeface="Arial"/>
              <a:buNone/>
              <a:tabLst/>
              <a:defRPr lang="en-US" sz="1400" b="0" i="1" kern="1200" baseline="0" dirty="0" smtClean="0">
                <a:solidFill>
                  <a:schemeClr val="tx2"/>
                </a:solidFill>
                <a:latin typeface="+mn-lt"/>
                <a:ea typeface="+mn-ea"/>
                <a:cs typeface="Arial"/>
              </a:defRPr>
            </a:lvl1pPr>
          </a:lstStyle>
          <a:p>
            <a:pPr lvl="0"/>
            <a:r>
              <a:rPr lang="en-US" dirty="0"/>
              <a:t>Click to Edit Tagline (optional)</a:t>
            </a:r>
          </a:p>
        </p:txBody>
      </p:sp>
    </p:spTree>
    <p:extLst>
      <p:ext uri="{BB962C8B-B14F-4D97-AF65-F5344CB8AC3E}">
        <p14:creationId xmlns:p14="http://schemas.microsoft.com/office/powerpoint/2010/main" val="3245293568"/>
      </p:ext>
    </p:extLst>
  </p:cSld>
  <p:clrMapOvr>
    <a:masterClrMapping/>
  </p:clrMapOvr>
  <p:transition spd="med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, Content and Tagl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685800" y="682625"/>
            <a:ext cx="7772400" cy="369332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Content Placeholder 21"/>
          <p:cNvSpPr>
            <a:spLocks noGrp="1"/>
          </p:cNvSpPr>
          <p:nvPr>
            <p:ph sz="quarter" idx="18"/>
          </p:nvPr>
        </p:nvSpPr>
        <p:spPr>
          <a:xfrm>
            <a:off x="914400" y="1828800"/>
            <a:ext cx="7315200" cy="3429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8832306" y="1514615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defTabSz="457200" eaLnBrk="0" fontAlgn="auto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</a:pPr>
            <a:endParaRPr lang="en-US" sz="1400" b="1" dirty="0">
              <a:solidFill>
                <a:prstClr val="white"/>
              </a:solidFill>
              <a:latin typeface="Arial"/>
              <a:cs typeface="+mn-cs"/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 hasCustomPrompt="1"/>
          </p:nvPr>
        </p:nvSpPr>
        <p:spPr>
          <a:xfrm>
            <a:off x="685800" y="1097280"/>
            <a:ext cx="7772400" cy="246221"/>
          </a:xfrm>
        </p:spPr>
        <p:txBody>
          <a:bodyPr vert="horz" lIns="0" tIns="0" rIns="0" bIns="0" rtlCol="0" anchor="t">
            <a:spAutoFit/>
          </a:bodyPr>
          <a:lstStyle>
            <a:lvl1pPr marL="0" indent="0" algn="l" defTabSz="4572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 lang="en-US" sz="1600" b="1" kern="1200" dirty="0" smtClean="0">
                <a:solidFill>
                  <a:srgbClr val="94E6FF"/>
                </a:solidFill>
                <a:latin typeface="+mj-lt"/>
                <a:ea typeface="+mj-ea"/>
                <a:cs typeface="Arial"/>
              </a:defRPr>
            </a:lvl1pPr>
            <a:lvl2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400" b="1" kern="1200" dirty="0" smtClean="0">
                <a:solidFill>
                  <a:schemeClr val="tx1"/>
                </a:solidFill>
                <a:latin typeface="+mj-lt"/>
                <a:ea typeface="+mj-ea"/>
                <a:cs typeface="Arial"/>
              </a:defRPr>
            </a:lvl2pPr>
            <a:lvl3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400" b="1" kern="1200" dirty="0" smtClean="0">
                <a:solidFill>
                  <a:schemeClr val="tx1"/>
                </a:solidFill>
                <a:latin typeface="+mj-lt"/>
                <a:ea typeface="+mj-ea"/>
                <a:cs typeface="Arial"/>
              </a:defRPr>
            </a:lvl3pPr>
            <a:lvl4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400" b="1" kern="1200" dirty="0" smtClean="0">
                <a:solidFill>
                  <a:schemeClr val="tx1"/>
                </a:solidFill>
                <a:latin typeface="+mj-lt"/>
                <a:ea typeface="+mj-ea"/>
                <a:cs typeface="Arial"/>
              </a:defRPr>
            </a:lvl4pPr>
            <a:lvl5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400" b="1" kern="1200" dirty="0" smtClean="0">
                <a:solidFill>
                  <a:schemeClr val="tx1"/>
                </a:solidFill>
                <a:latin typeface="+mj-lt"/>
                <a:ea typeface="+mj-ea"/>
                <a:cs typeface="Arial"/>
              </a:defRPr>
            </a:lvl5pPr>
          </a:lstStyle>
          <a:p>
            <a:pPr lvl="0"/>
            <a:r>
              <a:rPr lang="en-US" dirty="0"/>
              <a:t>Click to Edit Subtitle (optional)</a:t>
            </a:r>
          </a:p>
        </p:txBody>
      </p:sp>
      <p:sp>
        <p:nvSpPr>
          <p:cNvPr id="6" name="TextBox 5"/>
          <p:cNvSpPr txBox="1"/>
          <p:nvPr userDrawn="1"/>
        </p:nvSpPr>
        <p:spPr>
          <a:xfrm>
            <a:off x="955474" y="6349730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defTabSz="457200" eaLnBrk="0" fontAlgn="auto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</a:pPr>
            <a:endParaRPr lang="en-US" sz="1400" b="1" dirty="0">
              <a:solidFill>
                <a:prstClr val="white"/>
              </a:solidFill>
              <a:latin typeface="Arial"/>
              <a:cs typeface="+mn-cs"/>
            </a:endParaRPr>
          </a:p>
        </p:txBody>
      </p:sp>
      <p:sp>
        <p:nvSpPr>
          <p:cNvPr id="12" name="Text Placeholder 25"/>
          <p:cNvSpPr>
            <a:spLocks noGrp="1"/>
          </p:cNvSpPr>
          <p:nvPr>
            <p:ph type="body" sz="quarter" idx="20" hasCustomPrompt="1"/>
          </p:nvPr>
        </p:nvSpPr>
        <p:spPr>
          <a:xfrm>
            <a:off x="685800" y="6185356"/>
            <a:ext cx="7772400" cy="215444"/>
          </a:xfrm>
        </p:spPr>
        <p:txBody>
          <a:bodyPr anchor="b">
            <a:spAutoFit/>
          </a:bodyPr>
          <a:lstStyle>
            <a:lvl1pPr marL="0" indent="0" algn="r">
              <a:spcBef>
                <a:spcPts val="0"/>
              </a:spcBef>
              <a:spcAft>
                <a:spcPts val="0"/>
              </a:spcAft>
              <a:buNone/>
              <a:defRPr sz="1400" b="0" i="1" baseline="0">
                <a:solidFill>
                  <a:schemeClr val="tx2"/>
                </a:solidFill>
              </a:defRPr>
            </a:lvl1pPr>
            <a:lvl2pPr marL="0" indent="0" algn="r">
              <a:buNone/>
              <a:defRPr sz="1600"/>
            </a:lvl2pPr>
            <a:lvl3pPr marL="0" indent="0" algn="r">
              <a:buNone/>
              <a:defRPr sz="1600"/>
            </a:lvl3pPr>
            <a:lvl4pPr marL="0" indent="0" algn="r">
              <a:buNone/>
              <a:defRPr sz="1600"/>
            </a:lvl4pPr>
            <a:lvl5pPr marL="0" indent="0" algn="r">
              <a:buNone/>
              <a:defRPr sz="1600"/>
            </a:lvl5pPr>
          </a:lstStyle>
          <a:p>
            <a:pPr lvl="0"/>
            <a:r>
              <a:rPr lang="en-US" dirty="0"/>
              <a:t>Click to Edit Tagline (optional)</a:t>
            </a:r>
          </a:p>
        </p:txBody>
      </p:sp>
    </p:spTree>
    <p:extLst>
      <p:ext uri="{BB962C8B-B14F-4D97-AF65-F5344CB8AC3E}">
        <p14:creationId xmlns:p14="http://schemas.microsoft.com/office/powerpoint/2010/main" val="1292302009"/>
      </p:ext>
    </p:extLst>
  </p:cSld>
  <p:clrMapOvr>
    <a:masterClrMapping/>
  </p:clrMapOvr>
  <p:transition spd="med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27920215"/>
      </p:ext>
    </p:extLst>
  </p:cSld>
  <p:clrMapOvr>
    <a:masterClrMapping/>
  </p:clrMapOvr>
  <p:transition spd="med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without Graphic (center justifie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78032881"/>
      </p:ext>
    </p:extLst>
  </p:cSld>
  <p:clrMapOvr>
    <a:masterClrMapping/>
  </p:clrMapOvr>
  <p:transition spd="med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2391148"/>
      </p:ext>
    </p:extLst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D2E1C5-9BFE-6A49-B726-6C7F6AC4D0D3}" type="datetimeFigureOut">
              <a:rPr lang="en-US"/>
              <a:pPr>
                <a:defRPr/>
              </a:pPr>
              <a:t>3/7/2019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2D6AEA-48A7-924D-9406-EC6E0EBC20E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3655063"/>
      </p:ext>
    </p:extLst>
  </p:cSld>
  <p:clrMapOvr>
    <a:masterClrMapping/>
  </p:clrMapOvr>
  <p:transition spd="med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 bwMode="hidden">
          <a:xfrm>
            <a:off x="0" y="0"/>
            <a:ext cx="5486399" cy="6858000"/>
          </a:xfrm>
          <a:prstGeom prst="rect">
            <a:avLst/>
          </a:prstGeom>
          <a:gradFill flip="none" rotWithShape="1">
            <a:gsLst>
              <a:gs pos="0">
                <a:srgbClr val="053264"/>
              </a:gs>
              <a:gs pos="50000">
                <a:srgbClr val="053264">
                  <a:alpha val="0"/>
                </a:srgbClr>
              </a:gs>
            </a:gsLst>
            <a:lin ang="16200000" scaled="0"/>
            <a:tileRect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457200" eaLnBrk="0" hangingPunct="0"/>
            <a:endParaRPr lang="en-US" sz="1400" b="1" dirty="0">
              <a:solidFill>
                <a:srgbClr val="000000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85801" y="3060742"/>
            <a:ext cx="4114800" cy="338554"/>
          </a:xfrm>
          <a:noFill/>
        </p:spPr>
        <p:txBody>
          <a:bodyPr anchor="t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 b="0">
                <a:solidFill>
                  <a:schemeClr val="accent4">
                    <a:lumMod val="20000"/>
                    <a:lumOff val="8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Presenter(s)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5800" y="1750883"/>
            <a:ext cx="4114800" cy="1169551"/>
          </a:xfrm>
        </p:spPr>
        <p:txBody>
          <a:bodyPr anchor="b">
            <a:spAutoFit/>
          </a:bodyPr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kumimoji="0" lang="en-US" sz="3800" b="1" i="0" kern="1200" cap="none" baseline="0">
                <a:solidFill>
                  <a:schemeClr val="tx1"/>
                </a:solidFill>
                <a:effectLst/>
                <a:latin typeface="+mj-lt"/>
                <a:ea typeface="+mj-ea"/>
                <a:cs typeface="Arial"/>
              </a:defRPr>
            </a:lvl1pPr>
          </a:lstStyle>
          <a:p>
            <a:r>
              <a:rPr kumimoji="0" lang="en-US" dirty="0"/>
              <a:t>Click to Edit </a:t>
            </a:r>
            <a:br>
              <a:rPr kumimoji="0" lang="en-US" dirty="0"/>
            </a:br>
            <a:r>
              <a:rPr kumimoji="0" lang="en-US" dirty="0"/>
              <a:t>Section Title</a:t>
            </a:r>
            <a:endParaRPr lang="en-US" dirty="0"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2" hasCustomPrompt="1"/>
          </p:nvPr>
        </p:nvSpPr>
        <p:spPr>
          <a:xfrm>
            <a:off x="5486400" y="0"/>
            <a:ext cx="36576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1800" baseline="0"/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Click icon to insert Picture</a:t>
            </a:r>
          </a:p>
        </p:txBody>
      </p:sp>
      <p:sp>
        <p:nvSpPr>
          <p:cNvPr id="9" name="Rectangle 7"/>
          <p:cNvSpPr/>
          <p:nvPr/>
        </p:nvSpPr>
        <p:spPr bwMode="ltGray">
          <a:xfrm>
            <a:off x="0" y="5567249"/>
            <a:ext cx="5486399" cy="1290751"/>
          </a:xfrm>
          <a:custGeom>
            <a:avLst/>
            <a:gdLst/>
            <a:ahLst/>
            <a:cxnLst/>
            <a:rect l="l" t="t" r="r" b="b"/>
            <a:pathLst>
              <a:path w="5486399" h="1290751">
                <a:moveTo>
                  <a:pt x="3575254" y="0"/>
                </a:moveTo>
                <a:cubicBezTo>
                  <a:pt x="4026607" y="0"/>
                  <a:pt x="4475289" y="11434"/>
                  <a:pt x="4921026" y="34029"/>
                </a:cubicBezTo>
                <a:lnTo>
                  <a:pt x="5486399" y="69857"/>
                </a:lnTo>
                <a:lnTo>
                  <a:pt x="5486399" y="1290751"/>
                </a:lnTo>
                <a:lnTo>
                  <a:pt x="0" y="1290751"/>
                </a:lnTo>
                <a:lnTo>
                  <a:pt x="0" y="242604"/>
                </a:lnTo>
                <a:lnTo>
                  <a:pt x="479973" y="181259"/>
                </a:lnTo>
                <a:cubicBezTo>
                  <a:pt x="1495074" y="61560"/>
                  <a:pt x="2527975" y="0"/>
                  <a:pt x="3575254" y="0"/>
                </a:cubicBezTo>
                <a:close/>
              </a:path>
            </a:pathLst>
          </a:custGeom>
          <a:solidFill>
            <a:schemeClr val="bg2">
              <a:lumMod val="60000"/>
              <a:lumOff val="40000"/>
              <a:alpha val="30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457200" eaLnBrk="0" hangingPunct="0"/>
            <a:endParaRPr lang="en-US" sz="1400" b="1" dirty="0">
              <a:solidFill>
                <a:srgbClr val="000000"/>
              </a:solidFill>
            </a:endParaRPr>
          </a:p>
        </p:txBody>
      </p:sp>
      <p:sp>
        <p:nvSpPr>
          <p:cNvPr id="11" name="Rectangle 12"/>
          <p:cNvSpPr/>
          <p:nvPr/>
        </p:nvSpPr>
        <p:spPr bwMode="ltGray">
          <a:xfrm>
            <a:off x="0" y="4204198"/>
            <a:ext cx="5486399" cy="2653802"/>
          </a:xfrm>
          <a:custGeom>
            <a:avLst/>
            <a:gdLst/>
            <a:ahLst/>
            <a:cxnLst/>
            <a:rect l="l" t="t" r="r" b="b"/>
            <a:pathLst>
              <a:path w="5486399" h="2653802">
                <a:moveTo>
                  <a:pt x="5486399" y="0"/>
                </a:moveTo>
                <a:lnTo>
                  <a:pt x="5486399" y="2653802"/>
                </a:lnTo>
                <a:lnTo>
                  <a:pt x="0" y="2653802"/>
                </a:lnTo>
                <a:lnTo>
                  <a:pt x="0" y="2535044"/>
                </a:lnTo>
                <a:lnTo>
                  <a:pt x="117766" y="2452473"/>
                </a:lnTo>
                <a:cubicBezTo>
                  <a:pt x="1606334" y="1444636"/>
                  <a:pt x="3236349" y="660919"/>
                  <a:pt x="4967974" y="144675"/>
                </a:cubicBezTo>
                <a:close/>
              </a:path>
            </a:pathLst>
          </a:custGeom>
          <a:solidFill>
            <a:srgbClr val="053264">
              <a:alpha val="30000"/>
            </a:srgb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457200" eaLnBrk="0" hangingPunct="0"/>
            <a:endParaRPr lang="en-US" sz="14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0315400"/>
      </p:ext>
    </p:extLst>
  </p:cSld>
  <p:clrMapOvr>
    <a:masterClrMapping/>
  </p:clrMapOvr>
  <p:transition spd="med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m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 bwMode="hidden">
          <a:xfrm>
            <a:off x="0" y="0"/>
            <a:ext cx="5486399" cy="6858000"/>
          </a:xfrm>
          <a:prstGeom prst="rect">
            <a:avLst/>
          </a:prstGeom>
          <a:gradFill flip="none" rotWithShape="1">
            <a:gsLst>
              <a:gs pos="0">
                <a:srgbClr val="053264"/>
              </a:gs>
              <a:gs pos="50000">
                <a:srgbClr val="053264">
                  <a:alpha val="0"/>
                </a:srgbClr>
              </a:gs>
            </a:gsLst>
            <a:lin ang="16200000" scaled="0"/>
            <a:tileRect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457200" eaLnBrk="0" hangingPunct="0"/>
            <a:endParaRPr lang="en-US" sz="1400" b="1" dirty="0">
              <a:solidFill>
                <a:srgbClr val="000000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85801" y="3060742"/>
            <a:ext cx="4114800" cy="338554"/>
          </a:xfrm>
          <a:noFill/>
        </p:spPr>
        <p:txBody>
          <a:bodyPr anchor="t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 b="0">
                <a:solidFill>
                  <a:schemeClr val="accent4">
                    <a:lumMod val="20000"/>
                    <a:lumOff val="8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Presenter(s)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5800" y="1750883"/>
            <a:ext cx="4114800" cy="1169551"/>
          </a:xfrm>
        </p:spPr>
        <p:txBody>
          <a:bodyPr anchor="b">
            <a:spAutoFit/>
          </a:bodyPr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kumimoji="0" lang="en-US" sz="3800" b="1" i="0" kern="1200" cap="none" baseline="0">
                <a:solidFill>
                  <a:schemeClr val="tx1"/>
                </a:solidFill>
                <a:effectLst/>
                <a:latin typeface="+mj-lt"/>
                <a:ea typeface="+mj-ea"/>
                <a:cs typeface="Arial"/>
              </a:defRPr>
            </a:lvl1pPr>
          </a:lstStyle>
          <a:p>
            <a:r>
              <a:rPr kumimoji="0" lang="en-US" dirty="0"/>
              <a:t>Click to Edit </a:t>
            </a:r>
            <a:br>
              <a:rPr kumimoji="0" lang="en-US" dirty="0"/>
            </a:br>
            <a:r>
              <a:rPr kumimoji="0" lang="en-US" dirty="0"/>
              <a:t>Demo Title</a:t>
            </a:r>
            <a:endParaRPr lang="en-US" dirty="0"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2" hasCustomPrompt="1"/>
          </p:nvPr>
        </p:nvSpPr>
        <p:spPr>
          <a:xfrm>
            <a:off x="5486400" y="0"/>
            <a:ext cx="36576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1800" baseline="0"/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Click icon to insert Picture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 hasCustomPrompt="1"/>
          </p:nvPr>
        </p:nvSpPr>
        <p:spPr bwMode="ltGray">
          <a:xfrm>
            <a:off x="-36052" y="457200"/>
            <a:ext cx="1618488" cy="455883"/>
          </a:xfrm>
          <a:solidFill>
            <a:schemeClr val="bg2"/>
          </a:solidFill>
          <a:ln w="12700">
            <a:solidFill>
              <a:srgbClr val="B9E0F7">
                <a:alpha val="50000"/>
              </a:srgbClr>
            </a:solidFill>
            <a:round/>
            <a:headEnd/>
            <a:tailEnd/>
          </a:ln>
        </p:spPr>
        <p:txBody>
          <a:bodyPr wrap="square" lIns="0" tIns="45720" rIns="182880" bIns="45720" anchor="ctr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tabLst/>
              <a:defRPr lang="en-US" sz="2000" b="0" smtClean="0">
                <a:solidFill>
                  <a:schemeClr val="accent4">
                    <a:lumMod val="20000"/>
                    <a:lumOff val="80000"/>
                  </a:schemeClr>
                </a:solidFill>
                <a:cs typeface="+mn-cs"/>
              </a:defRPr>
            </a:lvl1pPr>
            <a:lvl2pPr marL="0" indent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US" sz="2000" b="0" smtClean="0">
                <a:solidFill>
                  <a:schemeClr val="tx2">
                    <a:lumMod val="20000"/>
                    <a:lumOff val="80000"/>
                  </a:schemeClr>
                </a:solidFill>
                <a:cs typeface="+mn-cs"/>
              </a:defRPr>
            </a:lvl2pPr>
            <a:lvl3pPr marL="3175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US" sz="2000" b="0" smtClean="0">
                <a:solidFill>
                  <a:schemeClr val="tx2">
                    <a:lumMod val="20000"/>
                    <a:lumOff val="80000"/>
                  </a:schemeClr>
                </a:solidFill>
                <a:cs typeface="+mn-cs"/>
              </a:defRPr>
            </a:lvl3pPr>
            <a:lvl4pPr marL="0" indent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US" sz="2000" b="0" smtClean="0">
                <a:solidFill>
                  <a:schemeClr val="tx2">
                    <a:lumMod val="20000"/>
                    <a:lumOff val="80000"/>
                  </a:schemeClr>
                </a:solidFill>
                <a:cs typeface="+mn-cs"/>
              </a:defRPr>
            </a:lvl4pPr>
            <a:lvl5pPr marL="0" indent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US" sz="2000" b="0">
                <a:solidFill>
                  <a:schemeClr val="tx2">
                    <a:lumMod val="20000"/>
                    <a:lumOff val="80000"/>
                  </a:schemeClr>
                </a:solidFill>
                <a:cs typeface="+mn-cs"/>
              </a:defRPr>
            </a:lvl5pPr>
          </a:lstStyle>
          <a:p>
            <a:pPr marL="0" lvl="0" indent="0" eaLnBrk="0" hangingPunct="0"/>
            <a:r>
              <a:rPr lang="en-US" dirty="0"/>
              <a:t>Text</a:t>
            </a:r>
          </a:p>
        </p:txBody>
      </p:sp>
      <p:sp>
        <p:nvSpPr>
          <p:cNvPr id="8" name="Rectangle 7"/>
          <p:cNvSpPr/>
          <p:nvPr/>
        </p:nvSpPr>
        <p:spPr bwMode="gray">
          <a:xfrm>
            <a:off x="0" y="5567249"/>
            <a:ext cx="5486399" cy="1290751"/>
          </a:xfrm>
          <a:custGeom>
            <a:avLst/>
            <a:gdLst/>
            <a:ahLst/>
            <a:cxnLst/>
            <a:rect l="l" t="t" r="r" b="b"/>
            <a:pathLst>
              <a:path w="5486399" h="1290751">
                <a:moveTo>
                  <a:pt x="3575254" y="0"/>
                </a:moveTo>
                <a:cubicBezTo>
                  <a:pt x="4026607" y="0"/>
                  <a:pt x="4475289" y="11434"/>
                  <a:pt x="4921026" y="34029"/>
                </a:cubicBezTo>
                <a:lnTo>
                  <a:pt x="5486399" y="69857"/>
                </a:lnTo>
                <a:lnTo>
                  <a:pt x="5486399" y="1290751"/>
                </a:lnTo>
                <a:lnTo>
                  <a:pt x="0" y="1290751"/>
                </a:lnTo>
                <a:lnTo>
                  <a:pt x="0" y="242604"/>
                </a:lnTo>
                <a:lnTo>
                  <a:pt x="479973" y="181259"/>
                </a:lnTo>
                <a:cubicBezTo>
                  <a:pt x="1495074" y="61560"/>
                  <a:pt x="2527975" y="0"/>
                  <a:pt x="3575254" y="0"/>
                </a:cubicBezTo>
                <a:close/>
              </a:path>
            </a:pathLst>
          </a:custGeom>
          <a:solidFill>
            <a:schemeClr val="bg2">
              <a:lumMod val="60000"/>
              <a:lumOff val="40000"/>
              <a:alpha val="30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457200" eaLnBrk="0" hangingPunct="0"/>
            <a:endParaRPr lang="en-US" sz="1400" b="1" dirty="0">
              <a:solidFill>
                <a:srgbClr val="000000"/>
              </a:solidFill>
            </a:endParaRPr>
          </a:p>
        </p:txBody>
      </p:sp>
      <p:sp>
        <p:nvSpPr>
          <p:cNvPr id="13" name="Rectangle 12"/>
          <p:cNvSpPr/>
          <p:nvPr/>
        </p:nvSpPr>
        <p:spPr bwMode="gray">
          <a:xfrm>
            <a:off x="0" y="4204198"/>
            <a:ext cx="5486399" cy="2653802"/>
          </a:xfrm>
          <a:custGeom>
            <a:avLst/>
            <a:gdLst/>
            <a:ahLst/>
            <a:cxnLst/>
            <a:rect l="l" t="t" r="r" b="b"/>
            <a:pathLst>
              <a:path w="5486399" h="2653802">
                <a:moveTo>
                  <a:pt x="5486399" y="0"/>
                </a:moveTo>
                <a:lnTo>
                  <a:pt x="5486399" y="2653802"/>
                </a:lnTo>
                <a:lnTo>
                  <a:pt x="0" y="2653802"/>
                </a:lnTo>
                <a:lnTo>
                  <a:pt x="0" y="2535044"/>
                </a:lnTo>
                <a:lnTo>
                  <a:pt x="117766" y="2452473"/>
                </a:lnTo>
                <a:cubicBezTo>
                  <a:pt x="1606334" y="1444636"/>
                  <a:pt x="3236349" y="660919"/>
                  <a:pt x="4967974" y="144675"/>
                </a:cubicBezTo>
                <a:close/>
              </a:path>
            </a:pathLst>
          </a:custGeom>
          <a:solidFill>
            <a:srgbClr val="053264">
              <a:alpha val="30000"/>
            </a:srgb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457200" eaLnBrk="0" hangingPunct="0"/>
            <a:endParaRPr lang="en-US" sz="14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6944874"/>
      </p:ext>
    </p:extLst>
  </p:cSld>
  <p:clrMapOvr>
    <a:masterClrMapping/>
  </p:clrMapOvr>
  <p:transition spd="med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_User Screens">
    <p:bg>
      <p:bgPr>
        <a:gradFill flip="none" rotWithShape="1">
          <a:gsLst>
            <a:gs pos="0">
              <a:srgbClr val="19461E"/>
            </a:gs>
            <a:gs pos="100000">
              <a:srgbClr val="19461E"/>
            </a:gs>
            <a:gs pos="40000">
              <a:srgbClr val="288135"/>
            </a:gs>
            <a:gs pos="60000">
              <a:srgbClr val="288135"/>
            </a:gs>
          </a:gsLst>
          <a:lin ang="162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User Screens Title</a:t>
            </a:r>
          </a:p>
        </p:txBody>
      </p:sp>
    </p:spTree>
    <p:extLst>
      <p:ext uri="{BB962C8B-B14F-4D97-AF65-F5344CB8AC3E}">
        <p14:creationId xmlns:p14="http://schemas.microsoft.com/office/powerpoint/2010/main" val="231792397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wo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4213" y="1990427"/>
            <a:ext cx="7775575" cy="1477328"/>
          </a:xfrm>
        </p:spPr>
        <p:txBody>
          <a:bodyPr anchor="b"/>
          <a:lstStyle>
            <a:lvl1pPr>
              <a:spcAft>
                <a:spcPts val="0"/>
              </a:spcAft>
              <a:defRPr sz="960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BIG Word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684213" y="3467754"/>
            <a:ext cx="7775575" cy="615553"/>
          </a:xfrm>
          <a:noFill/>
        </p:spPr>
        <p:txBody>
          <a:bodyPr vert="horz" wrap="square" lIns="0" tIns="0" rIns="0" bIns="0" rtlCol="0" anchor="t">
            <a:spAutoFit/>
          </a:bodyPr>
          <a:lstStyle>
            <a:lvl1pPr marL="0" indent="0">
              <a:spcAft>
                <a:spcPts val="0"/>
              </a:spcAft>
              <a:buFontTx/>
              <a:buNone/>
              <a:defRPr lang="en-US" sz="4000" b="1" baseline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>
              <a:spcBef>
                <a:spcPct val="0"/>
              </a:spcBef>
              <a:buNone/>
            </a:pPr>
            <a:r>
              <a:rPr lang="en-US" dirty="0"/>
              <a:t>Smaller word</a:t>
            </a:r>
          </a:p>
        </p:txBody>
      </p:sp>
    </p:spTree>
    <p:extLst>
      <p:ext uri="{BB962C8B-B14F-4D97-AF65-F5344CB8AC3E}">
        <p14:creationId xmlns:p14="http://schemas.microsoft.com/office/powerpoint/2010/main" val="71144241"/>
      </p:ext>
    </p:extLst>
  </p:cSld>
  <p:clrMapOvr>
    <a:masterClrMapping/>
  </p:clrMapOvr>
  <p:transition spd="med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4213" y="1719386"/>
            <a:ext cx="5486400" cy="1367692"/>
          </a:xfrm>
        </p:spPr>
        <p:txBody>
          <a:bodyPr anchor="b"/>
          <a:lstStyle>
            <a:lvl1pPr>
              <a:spcAft>
                <a:spcPts val="0"/>
              </a:spcAft>
              <a:defRPr sz="3000" b="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“Quote”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684213" y="3683197"/>
            <a:ext cx="5486400" cy="400110"/>
          </a:xfrm>
          <a:noFill/>
        </p:spPr>
        <p:txBody>
          <a:bodyPr vert="horz" wrap="square" lIns="0" tIns="0" rIns="0" bIns="0" rtlCol="0" anchor="t">
            <a:spAutoFit/>
          </a:bodyPr>
          <a:lstStyle>
            <a:lvl1pPr marL="0" indent="0" algn="r">
              <a:spcAft>
                <a:spcPts val="0"/>
              </a:spcAft>
              <a:buFontTx/>
              <a:buNone/>
              <a:defRPr lang="en-US" sz="2600" b="0" baseline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+mj-lt"/>
                <a:ea typeface="+mj-ea"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>
              <a:spcBef>
                <a:spcPct val="0"/>
              </a:spcBef>
            </a:pPr>
            <a:r>
              <a:rPr lang="en-US" dirty="0"/>
              <a:t>Name</a:t>
            </a:r>
          </a:p>
        </p:txBody>
      </p:sp>
    </p:spTree>
    <p:extLst>
      <p:ext uri="{BB962C8B-B14F-4D97-AF65-F5344CB8AC3E}">
        <p14:creationId xmlns:p14="http://schemas.microsoft.com/office/powerpoint/2010/main" val="1594252145"/>
      </p:ext>
    </p:extLst>
  </p:cSld>
  <p:clrMapOvr>
    <a:masterClrMapping/>
  </p:clrMapOvr>
  <p:transition spd="med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—wh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white">
          <a:xfrm>
            <a:off x="0" y="5716588"/>
            <a:ext cx="9144000" cy="1141412"/>
          </a:xfrm>
          <a:prstGeom prst="rect">
            <a:avLst/>
          </a:prstGeom>
          <a:solidFill>
            <a:srgbClr val="FFFFFF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457200" eaLnBrk="0" hangingPunct="0"/>
            <a:endParaRPr lang="en-US" sz="1400" b="1" dirty="0">
              <a:solidFill>
                <a:srgbClr val="000000"/>
              </a:solidFill>
            </a:endParaRPr>
          </a:p>
        </p:txBody>
      </p:sp>
      <p:sp>
        <p:nvSpPr>
          <p:cNvPr id="6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685800" y="6041067"/>
            <a:ext cx="4568371" cy="457200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rtlCol="0" anchor="ctr" anchorCtr="0">
            <a:noAutofit/>
          </a:bodyPr>
          <a:lstStyle>
            <a:lvl1pPr algn="r">
              <a:defRPr sz="2600" b="1" baseline="0">
                <a:solidFill>
                  <a:srgbClr val="404040"/>
                </a:solidFill>
              </a:defRPr>
            </a:lvl1pPr>
          </a:lstStyle>
          <a:p>
            <a:r>
              <a:rPr lang="en-US" dirty="0"/>
              <a:t>Section Heading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5710193" y="5934015"/>
            <a:ext cx="2971800" cy="671304"/>
          </a:xfrm>
        </p:spPr>
        <p:txBody>
          <a:bodyPr anchor="ctr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baseline="0">
                <a:solidFill>
                  <a:srgbClr val="7F7F7F"/>
                </a:solidFill>
              </a:defRPr>
            </a:lvl1pPr>
          </a:lstStyle>
          <a:p>
            <a:pPr lvl="0"/>
            <a:r>
              <a:rPr lang="en-US" dirty="0"/>
              <a:t>Sub Heading/Description Goes Here (2 lines max)</a:t>
            </a:r>
          </a:p>
        </p:txBody>
      </p:sp>
      <p:cxnSp>
        <p:nvCxnSpPr>
          <p:cNvPr id="10" name="Straight Connector 9"/>
          <p:cNvCxnSpPr/>
          <p:nvPr/>
        </p:nvCxnSpPr>
        <p:spPr bwMode="auto">
          <a:xfrm>
            <a:off x="5486399" y="6058694"/>
            <a:ext cx="0" cy="457200"/>
          </a:xfrm>
          <a:prstGeom prst="line">
            <a:avLst/>
          </a:prstGeom>
          <a:noFill/>
          <a:ln w="3175" cap="flat" cmpd="sng" algn="ctr">
            <a:solidFill>
              <a:srgbClr val="7F7F7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79469192"/>
      </p:ext>
    </p:extLst>
  </p:cSld>
  <p:clrMapOvr>
    <a:masterClrMapping/>
  </p:clrMapOvr>
  <p:transition spd="med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mall subject—wh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white">
          <a:xfrm>
            <a:off x="0" y="5943600"/>
            <a:ext cx="9144000" cy="914400"/>
          </a:xfrm>
          <a:prstGeom prst="rect">
            <a:avLst/>
          </a:prstGeom>
          <a:solidFill>
            <a:srgbClr val="FFFFFF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457200" eaLnBrk="0" hangingPunct="0"/>
            <a:endParaRPr lang="en-US" sz="1400" b="1" dirty="0">
              <a:solidFill>
                <a:srgbClr val="000000"/>
              </a:solidFill>
            </a:endParaRPr>
          </a:p>
        </p:txBody>
      </p:sp>
      <p:sp>
        <p:nvSpPr>
          <p:cNvPr id="6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685800" y="6186944"/>
            <a:ext cx="7772400" cy="215444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rtlCol="0" anchor="b" anchorCtr="0">
            <a:spAutoFit/>
          </a:bodyPr>
          <a:lstStyle>
            <a:lvl1pPr>
              <a:defRPr sz="1400" b="0" baseline="0">
                <a:solidFill>
                  <a:srgbClr val="404040"/>
                </a:solidFill>
              </a:defRPr>
            </a:lvl1pPr>
          </a:lstStyle>
          <a:p>
            <a:r>
              <a:rPr lang="en-US" dirty="0"/>
              <a:t>Subject | Description (this line of text is the least important item on this slide)</a:t>
            </a:r>
          </a:p>
        </p:txBody>
      </p:sp>
    </p:spTree>
    <p:extLst>
      <p:ext uri="{BB962C8B-B14F-4D97-AF65-F5344CB8AC3E}">
        <p14:creationId xmlns:p14="http://schemas.microsoft.com/office/powerpoint/2010/main" val="879363182"/>
      </p:ext>
    </p:extLst>
  </p:cSld>
  <p:clrMapOvr>
    <a:masterClrMapping/>
  </p:clrMapOvr>
  <p:transition spd="med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mall su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685800" y="6186944"/>
            <a:ext cx="7772400" cy="215444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rtlCol="0" anchor="b" anchorCtr="0">
            <a:spAutoFit/>
          </a:bodyPr>
          <a:lstStyle>
            <a:lvl1pPr>
              <a:defRPr sz="1400" b="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Subject | Description (this line of text is the least important item on this slide)</a:t>
            </a:r>
          </a:p>
        </p:txBody>
      </p:sp>
    </p:spTree>
    <p:extLst>
      <p:ext uri="{BB962C8B-B14F-4D97-AF65-F5344CB8AC3E}">
        <p14:creationId xmlns:p14="http://schemas.microsoft.com/office/powerpoint/2010/main" val="1751535119"/>
      </p:ext>
    </p:extLst>
  </p:cSld>
  <p:clrMapOvr>
    <a:masterClrMapping/>
  </p:clrMapOvr>
  <p:transition spd="med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sri">
    <p:bg bwMode="black">
      <p:bgPr>
        <a:gradFill flip="none" rotWithShape="1">
          <a:gsLst>
            <a:gs pos="0">
              <a:srgbClr val="00B9F2"/>
            </a:gs>
            <a:gs pos="90000">
              <a:srgbClr val="053264"/>
            </a:gs>
            <a:gs pos="30000">
              <a:srgbClr val="007AC2"/>
            </a:gs>
          </a:gsLst>
          <a:lin ang="162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esri-10GlobeLogo_TagLockup4Lg_sRGBRev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2468810" y="2205645"/>
            <a:ext cx="4206380" cy="2446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357209"/>
      </p:ext>
    </p:extLst>
  </p:cSld>
  <p:clrMapOvr>
    <a:masterClrMapping/>
  </p:clrMapOvr>
  <p:transition spd="med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F74702-A9D2-D142-A2AF-02EB7BC1A7B0}" type="datetimeFigureOut">
              <a:rPr lang="en-US"/>
              <a:pPr>
                <a:defRPr/>
              </a:pPr>
              <a:t>3/7/2019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4E4B20-A796-8D4A-9790-389DA483B99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49873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588FAE-7584-1D43-B106-69084F6C3D60}" type="datetimeFigureOut">
              <a:rPr lang="en-US"/>
              <a:pPr>
                <a:defRPr/>
              </a:pPr>
              <a:t>3/7/2019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719BE7-E39C-5E46-9893-C897A9205CC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6858140"/>
      </p:ext>
    </p:extLst>
  </p:cSld>
  <p:clrMapOvr>
    <a:masterClrMapping/>
  </p:clrMapOvr>
  <p:transition spd="med"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D2E1C5-9BFE-6A49-B726-6C7F6AC4D0D3}" type="datetimeFigureOut">
              <a:rPr lang="en-US"/>
              <a:pPr>
                <a:defRPr/>
              </a:pPr>
              <a:t>3/7/2019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2D6AEA-48A7-924D-9406-EC6E0EBC20E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116874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588FAE-7584-1D43-B106-69084F6C3D60}" type="datetimeFigureOut">
              <a:rPr lang="en-US"/>
              <a:pPr>
                <a:defRPr/>
              </a:pPr>
              <a:t>3/7/2019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719BE7-E39C-5E46-9893-C897A9205CC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249102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7422AA-180E-B24C-A2DD-5B797D7B4338}" type="datetimeFigureOut">
              <a:rPr lang="en-US"/>
              <a:pPr>
                <a:defRPr/>
              </a:pPr>
              <a:t>3/7/2019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CE2FD8-6EFB-924A-BBC7-3D9FD8781D7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518729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1537CD-3F2F-1C42-8CC8-D98653E46D5E}" type="datetimeFigureOut">
              <a:rPr lang="en-US"/>
              <a:pPr>
                <a:defRPr/>
              </a:pPr>
              <a:t>3/7/2019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1A7F4B-D849-9949-B056-9EF081A52F4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471232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D4A722-2514-2E44-A2D1-75902F2251E6}" type="datetimeFigureOut">
              <a:rPr lang="en-US"/>
              <a:pPr>
                <a:defRPr/>
              </a:pPr>
              <a:t>3/7/2019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BAD978-2583-3440-BBC6-16DB090D697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164538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BC6B44-5FDE-D646-B187-047D5567924B}" type="datetimeFigureOut">
              <a:rPr lang="en-US"/>
              <a:pPr>
                <a:defRPr/>
              </a:pPr>
              <a:t>3/7/2019</a:t>
            </a:fld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A20699-3253-714E-A86F-ABA98CEE1FD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803704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AE24F3-D793-8044-A42C-6F67C6B893B3}" type="datetimeFigureOut">
              <a:rPr lang="en-US"/>
              <a:pPr>
                <a:defRPr/>
              </a:pPr>
              <a:t>3/7/2019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5BD730-DC58-6343-A41C-6B3B622DCAE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306058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B937D2-7827-8748-9D63-2F251C75A548}" type="datetimeFigureOut">
              <a:rPr lang="en-US"/>
              <a:pPr>
                <a:defRPr/>
              </a:pPr>
              <a:t>3/7/2019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926D73-134C-C842-8671-F7254A6F514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032569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B2D9D6-2EED-314A-B5A7-B8AA87D0E9E4}" type="datetimeFigureOut">
              <a:rPr lang="en-US"/>
              <a:pPr>
                <a:defRPr/>
              </a:pPr>
              <a:t>3/7/2019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BAD95F-C4AC-F74C-8843-F1114F98EDB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316299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0ABBAB-D36F-9146-BB7A-2DB9ADAC5A9C}" type="datetimeFigureOut">
              <a:rPr lang="en-US"/>
              <a:pPr>
                <a:defRPr/>
              </a:pPr>
              <a:t>3/7/2019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4E9C37-50CC-2640-A8BB-4A084D55122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9392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7422AA-180E-B24C-A2DD-5B797D7B4338}" type="datetimeFigureOut">
              <a:rPr lang="en-US"/>
              <a:pPr>
                <a:defRPr/>
              </a:pPr>
              <a:t>3/7/2019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CE2FD8-6EFB-924A-BBC7-3D9FD8781D7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4783417"/>
      </p:ext>
    </p:extLst>
  </p:cSld>
  <p:clrMapOvr>
    <a:masterClrMapping/>
  </p:clrMapOvr>
  <p:transition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1537CD-3F2F-1C42-8CC8-D98653E46D5E}" type="datetimeFigureOut">
              <a:rPr lang="en-US"/>
              <a:pPr>
                <a:defRPr/>
              </a:pPr>
              <a:t>3/7/2019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1A7F4B-D849-9949-B056-9EF081A52F4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19777"/>
      </p:ext>
    </p:extLst>
  </p:cSld>
  <p:clrMapOvr>
    <a:masterClrMapping/>
  </p:clrMapOvr>
  <p:transition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D4A722-2514-2E44-A2D1-75902F2251E6}" type="datetimeFigureOut">
              <a:rPr lang="en-US"/>
              <a:pPr>
                <a:defRPr/>
              </a:pPr>
              <a:t>3/7/2019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BAD978-2583-3440-BBC6-16DB090D697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775036"/>
      </p:ext>
    </p:extLst>
  </p:cSld>
  <p:clrMapOvr>
    <a:masterClrMapping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BC6B44-5FDE-D646-B187-047D5567924B}" type="datetimeFigureOut">
              <a:rPr lang="en-US"/>
              <a:pPr>
                <a:defRPr/>
              </a:pPr>
              <a:t>3/7/2019</a:t>
            </a:fld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A20699-3253-714E-A86F-ABA98CEE1FD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2226697"/>
      </p:ext>
    </p:extLst>
  </p:cSld>
  <p:clrMapOvr>
    <a:masterClrMapping/>
  </p:clrMapOvr>
  <p:transition spd="med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AE24F3-D793-8044-A42C-6F67C6B893B3}" type="datetimeFigureOut">
              <a:rPr lang="en-US"/>
              <a:pPr>
                <a:defRPr/>
              </a:pPr>
              <a:t>3/7/2019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5BD730-DC58-6343-A41C-6B3B622DCAE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9856870"/>
      </p:ext>
    </p:extLst>
  </p:cSld>
  <p:clrMapOvr>
    <a:masterClrMapping/>
  </p:clrMapOvr>
  <p:transition spd="med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B937D2-7827-8748-9D63-2F251C75A548}" type="datetimeFigureOut">
              <a:rPr lang="en-US"/>
              <a:pPr>
                <a:defRPr/>
              </a:pPr>
              <a:t>3/7/2019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926D73-134C-C842-8671-F7254A6F514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4043394"/>
      </p:ext>
    </p:extLst>
  </p:cSld>
  <p:clrMapOvr>
    <a:masterClrMapping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>
    <p:fade/>
  </p:transition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rgbClr val="00B9F2"/>
            </a:gs>
            <a:gs pos="90000">
              <a:srgbClr val="053264"/>
            </a:gs>
            <a:gs pos="30000">
              <a:srgbClr val="007AC2"/>
            </a:gs>
          </a:gsLst>
          <a:lin ang="162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0" y="682625"/>
            <a:ext cx="7772400" cy="369332"/>
          </a:xfrm>
          <a:prstGeom prst="rect">
            <a:avLst/>
          </a:prstGeom>
          <a:noFill/>
        </p:spPr>
        <p:txBody>
          <a:bodyPr vert="horz" lIns="0" tIns="0" rIns="0" bIns="0" rtlCol="0" anchor="t">
            <a:sp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828800"/>
            <a:ext cx="7315200" cy="3429000"/>
          </a:xfrm>
          <a:prstGeom prst="rect">
            <a:avLst/>
          </a:prstGeom>
          <a:noFill/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71534401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ransition spd="med">
    <p:fade/>
  </p:transition>
  <p:txStyles>
    <p:titleStyle>
      <a:lvl1pPr algn="l" defTabSz="457200" rtl="0" eaLnBrk="1" latinLnBrk="0" hangingPunct="1">
        <a:lnSpc>
          <a:spcPct val="100000"/>
        </a:lnSpc>
        <a:spcBef>
          <a:spcPct val="0"/>
        </a:spcBef>
        <a:buNone/>
        <a:defRPr sz="2400" b="1" kern="1200">
          <a:solidFill>
            <a:schemeClr val="tx1"/>
          </a:solidFill>
          <a:latin typeface="+mj-lt"/>
          <a:ea typeface="+mj-ea"/>
          <a:cs typeface="Arial"/>
        </a:defRPr>
      </a:lvl1pPr>
    </p:titleStyle>
    <p:bodyStyle>
      <a:lvl1pPr marL="176213" indent="-176213" algn="l" defTabSz="457200" rtl="0" eaLnBrk="1" latinLnBrk="0" hangingPunct="1">
        <a:lnSpc>
          <a:spcPct val="100000"/>
        </a:lnSpc>
        <a:spcBef>
          <a:spcPts val="300"/>
        </a:spcBef>
        <a:spcAft>
          <a:spcPts val="600"/>
        </a:spcAft>
        <a:buClr>
          <a:schemeClr val="accent4">
            <a:lumMod val="60000"/>
            <a:lumOff val="40000"/>
          </a:schemeClr>
        </a:buClr>
        <a:buSzPct val="80000"/>
        <a:buFont typeface="Arial"/>
        <a:buChar char="•"/>
        <a:defRPr sz="2000" b="1" kern="1200">
          <a:solidFill>
            <a:schemeClr val="tx1"/>
          </a:solidFill>
          <a:latin typeface="+mn-lt"/>
          <a:ea typeface="+mn-ea"/>
          <a:cs typeface="Arial"/>
        </a:defRPr>
      </a:lvl1pPr>
      <a:lvl2pPr marL="457200" indent="-173736" algn="l" defTabSz="4572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accent4">
            <a:lumMod val="60000"/>
            <a:lumOff val="40000"/>
          </a:schemeClr>
        </a:buClr>
        <a:buSzPct val="80000"/>
        <a:buFont typeface="Lucida Grande"/>
        <a:buChar char="-"/>
        <a:defRPr sz="1800" b="1" kern="1200">
          <a:solidFill>
            <a:schemeClr val="tx1"/>
          </a:solidFill>
          <a:latin typeface="+mn-lt"/>
          <a:ea typeface="+mn-ea"/>
          <a:cs typeface="Arial"/>
        </a:defRPr>
      </a:lvl2pPr>
      <a:lvl3pPr marL="795528" indent="-173736" algn="l" defTabSz="4572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accent4">
            <a:lumMod val="60000"/>
            <a:lumOff val="40000"/>
          </a:schemeClr>
        </a:buClr>
        <a:buSzPct val="80000"/>
        <a:buFont typeface="Lucida Grande"/>
        <a:buChar char="-"/>
        <a:defRPr sz="1600" b="1" kern="1200">
          <a:solidFill>
            <a:schemeClr val="tx1"/>
          </a:solidFill>
          <a:latin typeface="+mn-lt"/>
          <a:ea typeface="+mn-ea"/>
          <a:cs typeface="Arial"/>
        </a:defRPr>
      </a:lvl3pPr>
      <a:lvl4pPr marL="1216152" indent="-173736" algn="l" defTabSz="457200" rtl="0" eaLnBrk="1" latinLnBrk="0" hangingPunct="1">
        <a:lnSpc>
          <a:spcPts val="1800"/>
        </a:lnSpc>
        <a:spcBef>
          <a:spcPts val="0"/>
        </a:spcBef>
        <a:spcAft>
          <a:spcPts val="600"/>
        </a:spcAft>
        <a:buClr>
          <a:schemeClr val="accent4">
            <a:lumMod val="60000"/>
            <a:lumOff val="40000"/>
          </a:schemeClr>
        </a:buClr>
        <a:buSzPct val="80000"/>
        <a:buFont typeface="Lucida Grande"/>
        <a:buChar char="-"/>
        <a:defRPr sz="1400" b="1" kern="1200">
          <a:solidFill>
            <a:schemeClr val="tx1"/>
          </a:solidFill>
          <a:latin typeface="+mn-lt"/>
          <a:ea typeface="+mn-ea"/>
          <a:cs typeface="Arial"/>
        </a:defRPr>
      </a:lvl4pPr>
      <a:lvl5pPr marL="1546225" indent="-176213" algn="l" defTabSz="457200" rtl="0" eaLnBrk="1" latinLnBrk="0" hangingPunct="1">
        <a:lnSpc>
          <a:spcPts val="1900"/>
        </a:lnSpc>
        <a:spcBef>
          <a:spcPts val="0"/>
        </a:spcBef>
        <a:spcAft>
          <a:spcPts val="600"/>
        </a:spcAft>
        <a:buClr>
          <a:schemeClr val="accent4">
            <a:lumMod val="60000"/>
            <a:lumOff val="40000"/>
          </a:schemeClr>
        </a:buClr>
        <a:buSzPct val="80000"/>
        <a:buFont typeface="Lucida Grande"/>
        <a:buChar char="-"/>
        <a:defRPr lang="en-US" sz="1400" b="1" kern="1200" dirty="0">
          <a:solidFill>
            <a:schemeClr val="tx1"/>
          </a:solidFill>
          <a:latin typeface="+mn-lt"/>
          <a:ea typeface="+mn-ea"/>
          <a:cs typeface="Arial"/>
        </a:defRPr>
      </a:lvl5pPr>
      <a:lvl6pPr marL="1773238" indent="-177800" algn="l" defTabSz="401638" rtl="0" eaLnBrk="1" latinLnBrk="0" hangingPunct="1">
        <a:lnSpc>
          <a:spcPts val="1700"/>
        </a:lnSpc>
        <a:spcBef>
          <a:spcPts val="300"/>
        </a:spcBef>
        <a:spcAft>
          <a:spcPts val="300"/>
        </a:spcAft>
        <a:buSzPct val="80000"/>
        <a:buFont typeface="Lucida Grande"/>
        <a:buChar char="-"/>
        <a:tabLst>
          <a:tab pos="1484313" algn="l"/>
        </a:tabLst>
        <a:defRPr sz="1400" b="1" kern="1200">
          <a:solidFill>
            <a:schemeClr val="tx1"/>
          </a:solidFill>
          <a:latin typeface="Arial"/>
          <a:ea typeface="+mn-ea"/>
          <a:cs typeface="Arial"/>
        </a:defRPr>
      </a:lvl6pPr>
      <a:lvl7pPr marL="2062163" indent="-176213" algn="l" defTabSz="457200" rtl="0" eaLnBrk="1" latinLnBrk="0" hangingPunct="1">
        <a:lnSpc>
          <a:spcPts val="1700"/>
        </a:lnSpc>
        <a:spcBef>
          <a:spcPts val="300"/>
        </a:spcBef>
        <a:spcAft>
          <a:spcPts val="300"/>
        </a:spcAft>
        <a:buSzPct val="80000"/>
        <a:buFont typeface="Lucida Grande"/>
        <a:buChar char="-"/>
        <a:defRPr sz="1400" b="1" kern="1200">
          <a:solidFill>
            <a:schemeClr val="tx1"/>
          </a:solidFill>
          <a:latin typeface="Arial"/>
          <a:ea typeface="+mn-ea"/>
          <a:cs typeface="Arial"/>
        </a:defRPr>
      </a:lvl7pPr>
      <a:lvl8pPr marL="2286000" indent="-173038" algn="l" defTabSz="457200" rtl="0" eaLnBrk="1" latinLnBrk="0" hangingPunct="1">
        <a:lnSpc>
          <a:spcPts val="1700"/>
        </a:lnSpc>
        <a:spcBef>
          <a:spcPts val="300"/>
        </a:spcBef>
        <a:spcAft>
          <a:spcPts val="300"/>
        </a:spcAft>
        <a:buSzPct val="80000"/>
        <a:buFont typeface="Lucida Grande"/>
        <a:buChar char="-"/>
        <a:defRPr sz="1400" b="1" kern="1200">
          <a:solidFill>
            <a:schemeClr val="tx1"/>
          </a:solidFill>
          <a:latin typeface="Arial"/>
          <a:ea typeface="+mn-ea"/>
          <a:cs typeface="Arial"/>
        </a:defRPr>
      </a:lvl8pPr>
      <a:lvl9pPr marL="2452688" indent="-163513" algn="l" defTabSz="457200" rtl="0" eaLnBrk="1" latinLnBrk="0" hangingPunct="1">
        <a:lnSpc>
          <a:spcPts val="1700"/>
        </a:lnSpc>
        <a:spcBef>
          <a:spcPts val="300"/>
        </a:spcBef>
        <a:spcAft>
          <a:spcPts val="300"/>
        </a:spcAft>
        <a:buSzPct val="80000"/>
        <a:buFont typeface="Lucida Grande"/>
        <a:buChar char="-"/>
        <a:defRPr sz="1400" b="1" kern="1200">
          <a:solidFill>
            <a:schemeClr val="tx1"/>
          </a:solidFill>
          <a:latin typeface="Arial"/>
          <a:ea typeface="+mn-ea"/>
          <a:cs typeface="Arial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6E047118-9D73-D940-849A-E2266DCC4429}" type="datetimeFigureOut">
              <a:rPr lang="en-US"/>
              <a:pPr>
                <a:defRPr/>
              </a:pPr>
              <a:t>3/7/2019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9A489CAA-BEB4-0749-9B3B-E5A1D0F9B1D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43088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</p:sldLayoutIdLst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Pamela.Fromhertz@noaa.gov" TargetMode="Externa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0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rcgis.com/apps/webappviewer/index.html?id=0829616b6ec740b7a0bfbf057188e865" TargetMode="External"/><Relationship Id="rId2" Type="http://schemas.openxmlformats.org/officeDocument/2006/relationships/hyperlink" Target="https://survey123.arcgis.com/share/130be382350e4a38a71de3b2e4d92a98" TargetMode="External"/><Relationship Id="rId1" Type="http://schemas.openxmlformats.org/officeDocument/2006/relationships/slideLayout" Target="../slideLayouts/slideLayout30.xml"/><Relationship Id="rId4" Type="http://schemas.openxmlformats.org/officeDocument/2006/relationships/hyperlink" Target="https://geodesy.noaa.gov/GPSonBM/index.shtml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0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0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hyperlink" Target="mailto:CoCoordinator@plsc.net" TargetMode="Externa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mailto:CoCoordinator@plsc.net" TargetMode="External"/><Relationship Id="rId2" Type="http://schemas.openxmlformats.org/officeDocument/2006/relationships/hyperlink" Target="mailto:Pamela.Fromhertz@noaa.gov" TargetMode="External"/><Relationship Id="rId1" Type="http://schemas.openxmlformats.org/officeDocument/2006/relationships/slideLayout" Target="../slideLayouts/slideLayout7.xml"/><Relationship Id="rId4" Type="http://schemas.openxmlformats.org/officeDocument/2006/relationships/hyperlink" Target="mailto:John.Hunter@denverwater.org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 txBox="1">
            <a:spLocks/>
          </p:cNvSpPr>
          <p:nvPr/>
        </p:nvSpPr>
        <p:spPr bwMode="auto">
          <a:xfrm>
            <a:off x="0" y="1812412"/>
            <a:ext cx="9144000" cy="248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en-US" sz="2800" b="1" dirty="0" smtClean="0"/>
              <a:t>Changes are coming</a:t>
            </a:r>
          </a:p>
          <a:p>
            <a:pPr algn="ctr">
              <a:defRPr/>
            </a:pPr>
            <a:r>
              <a:rPr lang="en-US" sz="2800" b="1" dirty="0" smtClean="0"/>
              <a:t>NGS 2022 - NSRS Modernization</a:t>
            </a:r>
          </a:p>
          <a:p>
            <a:pPr algn="ctr">
              <a:defRPr/>
            </a:pPr>
            <a:r>
              <a:rPr lang="en-US" sz="2800" b="1" dirty="0" smtClean="0"/>
              <a:t>Are you Ready?</a:t>
            </a:r>
          </a:p>
        </p:txBody>
      </p:sp>
      <p:sp>
        <p:nvSpPr>
          <p:cNvPr id="6" name="TextBox 1"/>
          <p:cNvSpPr txBox="1">
            <a:spLocks noChangeArrowheads="1"/>
          </p:cNvSpPr>
          <p:nvPr/>
        </p:nvSpPr>
        <p:spPr bwMode="auto">
          <a:xfrm>
            <a:off x="3726875" y="6518275"/>
            <a:ext cx="1600200" cy="339725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dirty="0">
                <a:solidFill>
                  <a:schemeClr val="bg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geodesy.noaa.gov</a:t>
            </a:r>
          </a:p>
        </p:txBody>
      </p:sp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2145143" y="5474639"/>
            <a:ext cx="4853709" cy="534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US" sz="1800" dirty="0" smtClean="0">
                <a:solidFill>
                  <a:prstClr val="black"/>
                </a:solidFill>
                <a:latin typeface="Calibri"/>
                <a:cs typeface="Times New Roman" charset="0"/>
              </a:rPr>
              <a:t>DRCOG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US" sz="1800" dirty="0" smtClean="0">
                <a:solidFill>
                  <a:prstClr val="black"/>
                </a:solidFill>
                <a:latin typeface="Calibri"/>
                <a:cs typeface="Times New Roman" charset="0"/>
              </a:rPr>
              <a:t>March 7, 2019</a:t>
            </a: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Times New Roman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81000" y="3636031"/>
            <a:ext cx="3668761" cy="1323439"/>
          </a:xfrm>
          <a:prstGeom prst="rect">
            <a:avLst/>
          </a:prstGeom>
          <a:noFill/>
        </p:spPr>
        <p:txBody>
          <a:bodyPr wrap="none" anchor="ctr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latin typeface="+mn-lt"/>
              </a:rPr>
              <a:t>Pam Fromhertz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latin typeface="+mn-lt"/>
              </a:rPr>
              <a:t>Rocky Mountain Regional Advisor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 smtClean="0">
                <a:latin typeface="+mn-lt"/>
                <a:hlinkClick r:id="rId3"/>
              </a:rPr>
              <a:t>Pamela.Fromhertz@noaa.gov</a:t>
            </a:r>
            <a:endParaRPr lang="en-US" sz="2000" dirty="0" smtClean="0">
              <a:latin typeface="+mn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 smtClean="0">
                <a:latin typeface="+mn-lt"/>
              </a:rPr>
              <a:t>240-988-6363</a:t>
            </a:r>
            <a:endParaRPr lang="en-US" sz="2000" dirty="0">
              <a:latin typeface="+mn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327075" y="3752820"/>
            <a:ext cx="3611438" cy="707886"/>
          </a:xfrm>
          <a:prstGeom prst="rect">
            <a:avLst/>
          </a:prstGeom>
          <a:noFill/>
        </p:spPr>
        <p:txBody>
          <a:bodyPr wrap="none" anchor="ctr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John Hunter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CO State Geomatics Coordinator </a:t>
            </a:r>
            <a:endParaRPr lang="en-US" sz="2000" dirty="0">
              <a:solidFill>
                <a:schemeClr val="tx2">
                  <a:lumMod val="50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805119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  <a:latin typeface="+mj-lt"/>
              </a:rPr>
              <a:t>These are </a:t>
            </a:r>
            <a:r>
              <a:rPr lang="en-US" i="1" dirty="0" smtClean="0">
                <a:solidFill>
                  <a:schemeClr val="tx1"/>
                </a:solidFill>
                <a:latin typeface="+mj-lt"/>
              </a:rPr>
              <a:t>not</a:t>
            </a:r>
            <a:r>
              <a:rPr lang="en-US" dirty="0" smtClean="0">
                <a:solidFill>
                  <a:schemeClr val="tx1"/>
                </a:solidFill>
                <a:latin typeface="+mj-lt"/>
              </a:rPr>
              <a:t> part of the NSRS*</a:t>
            </a:r>
            <a:endParaRPr lang="en-US" dirty="0">
              <a:solidFill>
                <a:schemeClr val="tx1"/>
              </a:solidFill>
              <a:latin typeface="+mj-lt"/>
            </a:endParaRPr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/>
          </p:nvPr>
        </p:nvGraphicFramePr>
        <p:xfrm>
          <a:off x="457200" y="1270000"/>
          <a:ext cx="7909560" cy="4577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72640">
                  <a:extLst>
                    <a:ext uri="{9D8B030D-6E8A-4147-A177-3AD203B41FA5}">
                      <a16:colId xmlns:a16="http://schemas.microsoft.com/office/drawing/2014/main" val="2202110323"/>
                    </a:ext>
                  </a:extLst>
                </a:gridCol>
                <a:gridCol w="1341120">
                  <a:extLst>
                    <a:ext uri="{9D8B030D-6E8A-4147-A177-3AD203B41FA5}">
                      <a16:colId xmlns:a16="http://schemas.microsoft.com/office/drawing/2014/main" val="1277430874"/>
                    </a:ext>
                  </a:extLst>
                </a:gridCol>
                <a:gridCol w="1082040">
                  <a:extLst>
                    <a:ext uri="{9D8B030D-6E8A-4147-A177-3AD203B41FA5}">
                      <a16:colId xmlns:a16="http://schemas.microsoft.com/office/drawing/2014/main" val="1566734961"/>
                    </a:ext>
                  </a:extLst>
                </a:gridCol>
                <a:gridCol w="1584960">
                  <a:extLst>
                    <a:ext uri="{9D8B030D-6E8A-4147-A177-3AD203B41FA5}">
                      <a16:colId xmlns:a16="http://schemas.microsoft.com/office/drawing/2014/main" val="2463132348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73816631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Horizontal </a:t>
                      </a:r>
                      <a:r>
                        <a:rPr lang="en-US" dirty="0" err="1" smtClean="0"/>
                        <a:t>Datums</a:t>
                      </a:r>
                      <a:r>
                        <a:rPr lang="en-US" dirty="0" smtClean="0"/>
                        <a:t> and Geometric Reference Frames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Vertical</a:t>
                      </a:r>
                    </a:p>
                    <a:p>
                      <a:r>
                        <a:rPr lang="en-US" dirty="0" smtClean="0"/>
                        <a:t>Datums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Great Lakes Datums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Geoid Models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Transformations and Conversions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220806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WGS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dirty="0" smtClean="0"/>
                        <a:t>84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IHRS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OSU91A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CORPSCON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085445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ITRF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EGM96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Appendix B.6</a:t>
                      </a:r>
                      <a:r>
                        <a:rPr lang="en-US" baseline="0" dirty="0" smtClean="0"/>
                        <a:t> of DMA TR 8350.2 (WGS 84)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80579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IGS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EGM2008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Oregon Coordinate Reference System 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275898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The Kansas Regional Coordinate System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84107606"/>
                  </a:ext>
                </a:extLst>
              </a:tr>
            </a:tbl>
          </a:graphicData>
        </a:graphic>
      </p:graphicFrame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083702-E6E1-411B-A9C5-9B25E2FC045E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457200" y="5847080"/>
            <a:ext cx="29290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*This is not a complete list.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41685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" r="33017" b="5208"/>
          <a:stretch>
            <a:fillRect/>
          </a:stretch>
        </p:blipFill>
        <p:spPr bwMode="auto">
          <a:xfrm>
            <a:off x="152400" y="15875"/>
            <a:ext cx="8686800" cy="693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geodesy.noaa.gov</a:t>
            </a:r>
          </a:p>
        </p:txBody>
      </p:sp>
      <p:sp>
        <p:nvSpPr>
          <p:cNvPr id="8" name="Rectangle 7"/>
          <p:cNvSpPr/>
          <p:nvPr/>
        </p:nvSpPr>
        <p:spPr>
          <a:xfrm>
            <a:off x="579438" y="4467225"/>
            <a:ext cx="3887787" cy="39687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4572000" y="4479925"/>
            <a:ext cx="4068763" cy="39687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6604000" y="4516438"/>
            <a:ext cx="1962150" cy="183991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304800" y="838200"/>
            <a:ext cx="6096000" cy="39687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2544763" y="1306513"/>
            <a:ext cx="6096000" cy="39687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52400" y="6484938"/>
            <a:ext cx="8991600" cy="3730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bg1"/>
              </a:solidFill>
            </a:endParaRPr>
          </a:p>
        </p:txBody>
      </p:sp>
      <p:sp>
        <p:nvSpPr>
          <p:cNvPr id="76802" name="Title 1"/>
          <p:cNvSpPr>
            <a:spLocks noGrp="1"/>
          </p:cNvSpPr>
          <p:nvPr>
            <p:ph type="title"/>
          </p:nvPr>
        </p:nvSpPr>
        <p:spPr>
          <a:xfrm>
            <a:off x="-228600" y="5867400"/>
            <a:ext cx="9677400" cy="1143000"/>
          </a:xfrm>
        </p:spPr>
        <p:txBody>
          <a:bodyPr/>
          <a:lstStyle/>
          <a:p>
            <a:pPr>
              <a:defRPr/>
            </a:pPr>
            <a:r>
              <a:rPr lang="en-US" altLang="en-US" sz="3200" dirty="0" smtClean="0">
                <a:solidFill>
                  <a:schemeClr val="tx1"/>
                </a:solidFill>
                <a:latin typeface="+mj-lt"/>
              </a:rPr>
              <a:t>NCAT</a:t>
            </a:r>
            <a:br>
              <a:rPr lang="en-US" altLang="en-US" sz="3200" dirty="0" smtClean="0">
                <a:solidFill>
                  <a:schemeClr val="tx1"/>
                </a:solidFill>
                <a:latin typeface="+mj-lt"/>
              </a:rPr>
            </a:br>
            <a:r>
              <a:rPr lang="en-US" altLang="en-US" sz="3200" dirty="0" smtClean="0">
                <a:solidFill>
                  <a:schemeClr val="tx1"/>
                </a:solidFill>
                <a:latin typeface="+mj-lt"/>
              </a:rPr>
              <a:t>NGS Coordinate Conversion and Transformation Tool</a:t>
            </a:r>
          </a:p>
        </p:txBody>
      </p:sp>
    </p:spTree>
    <p:extLst>
      <p:ext uri="{BB962C8B-B14F-4D97-AF65-F5344CB8AC3E}">
        <p14:creationId xmlns:p14="http://schemas.microsoft.com/office/powerpoint/2010/main" val="798857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04E6B5-B37C-4616-AD1C-C7477DB814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SPCS2022 Zone </a:t>
            </a:r>
            <a:r>
              <a:rPr lang="en-US" dirty="0"/>
              <a:t>“layers” and LDPs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A31103-F7D7-4BD1-8C3E-1AED291C5B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3236" y="1463040"/>
            <a:ext cx="8756073" cy="4754880"/>
          </a:xfrm>
        </p:spPr>
        <p:txBody>
          <a:bodyPr>
            <a:normAutofit/>
          </a:bodyPr>
          <a:lstStyle/>
          <a:p>
            <a:r>
              <a:rPr lang="en-US" dirty="0"/>
              <a:t>Each state may have max of </a:t>
            </a:r>
            <a:r>
              <a:rPr lang="en-US" b="1" i="1" dirty="0"/>
              <a:t>THREE</a:t>
            </a:r>
            <a:r>
              <a:rPr lang="en-US" dirty="0"/>
              <a:t> zone “layers”</a:t>
            </a:r>
          </a:p>
          <a:p>
            <a:pPr lvl="1"/>
            <a:r>
              <a:rPr lang="en-US" dirty="0"/>
              <a:t>One layer </a:t>
            </a:r>
            <a:r>
              <a:rPr lang="en-US" i="1" dirty="0" smtClean="0"/>
              <a:t>will</a:t>
            </a:r>
            <a:r>
              <a:rPr lang="en-US" dirty="0" smtClean="0"/>
              <a:t> </a:t>
            </a:r>
            <a:r>
              <a:rPr lang="en-US" dirty="0"/>
              <a:t>be statewide zone (designed by NGS)</a:t>
            </a:r>
          </a:p>
          <a:p>
            <a:pPr lvl="1"/>
            <a:r>
              <a:rPr lang="en-US" dirty="0"/>
              <a:t>Other layers have two or more zones (“multi-zone”)</a:t>
            </a:r>
          </a:p>
          <a:p>
            <a:pPr lvl="1"/>
            <a:r>
              <a:rPr lang="en-US" dirty="0"/>
              <a:t>Only one layer can have discontinuous coverage</a:t>
            </a:r>
          </a:p>
          <a:p>
            <a:r>
              <a:rPr lang="en-US" dirty="0"/>
              <a:t>Multi-zone layer can consist of LDPs</a:t>
            </a:r>
          </a:p>
          <a:p>
            <a:pPr lvl="1"/>
            <a:r>
              <a:rPr lang="en-US" dirty="0"/>
              <a:t>Designed by stakeholders</a:t>
            </a:r>
          </a:p>
          <a:p>
            <a:pPr lvl="1"/>
            <a:r>
              <a:rPr lang="en-US" dirty="0"/>
              <a:t>Minimum zone width 50 km (if height range &lt; </a:t>
            </a:r>
            <a:r>
              <a:rPr lang="en-US" dirty="0" smtClean="0"/>
              <a:t>250m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LDP coverage can be discontinuous…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D6A2F2-D42D-4B33-91B9-9B73AEEC03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F6EBFE9-79BB-431F-AEDF-EF334E7ED36B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4796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47260"/>
            <a:ext cx="8229600" cy="1143000"/>
          </a:xfrm>
        </p:spPr>
        <p:txBody>
          <a:bodyPr/>
          <a:lstStyle/>
          <a:p>
            <a:r>
              <a:rPr lang="en-US" sz="3600" dirty="0" smtClean="0"/>
              <a:t>CO Letters submitted to NGS under Federal Register Notice from</a:t>
            </a:r>
            <a:br>
              <a:rPr lang="en-US" sz="3600" dirty="0" smtClean="0"/>
            </a:br>
            <a:r>
              <a:rPr lang="en-US" sz="3600" dirty="0" smtClean="0"/>
              <a:t> </a:t>
            </a:r>
            <a:r>
              <a:rPr lang="en-US" sz="3200" dirty="0"/>
              <a:t>NGS Colorado Geodetic Coordinator Group </a:t>
            </a: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26766" t="22193" r="23152" b="4952"/>
          <a:stretch/>
        </p:blipFill>
        <p:spPr>
          <a:xfrm>
            <a:off x="1517073" y="1860940"/>
            <a:ext cx="6109854" cy="4997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100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ED67A0B-3700-4F24-9612-DCD6922A12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6564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7E1CE99-3C2C-4F76-B78C-F89203C361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013F2A9-00D5-4937-9DF6-9ACB72755FAD}"/>
              </a:ext>
            </a:extLst>
          </p:cNvPr>
          <p:cNvSpPr txBox="1"/>
          <p:nvPr/>
        </p:nvSpPr>
        <p:spPr>
          <a:xfrm>
            <a:off x="202522" y="3816792"/>
            <a:ext cx="3528230" cy="92333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+mn-cs"/>
              </a:rPr>
              <a:t>Shifted central</a:t>
            </a:r>
            <a:r>
              <a:rPr kumimoji="0" lang="en-US" sz="1800" b="1" i="1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+mn-cs"/>
              </a:rPr>
              <a:t> parallel south to reduce distortion range, decreased scale to reduce distortion in cities.</a:t>
            </a:r>
            <a:endParaRPr kumimoji="0" lang="en-US" sz="1800" b="1" i="1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charset="0"/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8985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rot="19979726">
            <a:off x="260852" y="2119738"/>
            <a:ext cx="264655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Preliminary</a:t>
            </a:r>
            <a:endParaRPr lang="en-US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 rot="19979726">
            <a:off x="6176743" y="1967337"/>
            <a:ext cx="264655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Preliminary</a:t>
            </a:r>
            <a:endParaRPr lang="en-US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75364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rot="19979726">
            <a:off x="427435" y="2119738"/>
            <a:ext cx="231339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Prototype</a:t>
            </a:r>
            <a:endParaRPr lang="en-US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 rot="19979726">
            <a:off x="6537290" y="1814939"/>
            <a:ext cx="231339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Prototype</a:t>
            </a:r>
            <a:endParaRPr lang="en-US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45326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684E72-9F8D-45DE-874F-4CDBE5C493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Montana statewide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D4B213A-E7CF-4A64-9CD5-68D6B9A154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21C175-7EF2-4F00-94D5-418B427E826E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E9BA4B9-E0E9-4F2E-B5D0-5B4675E445F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rot="19979726">
            <a:off x="6296720" y="2119738"/>
            <a:ext cx="264655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Preliminary</a:t>
            </a:r>
            <a:endParaRPr lang="en-US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607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684E72-9F8D-45DE-874F-4CDBE5C493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Montana statewide + discontinuous LDPs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D4B213A-E7CF-4A64-9CD5-68D6B9A154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21C175-7EF2-4F00-94D5-418B427E826E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56B203F-071D-44FF-AF75-52C9AD140BE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rot="19979726">
            <a:off x="6296720" y="2254536"/>
            <a:ext cx="264655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Preliminary</a:t>
            </a:r>
            <a:endParaRPr lang="en-US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11663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latin typeface="+mj-lt"/>
              </a:rPr>
              <a:t>Agenda</a:t>
            </a:r>
            <a:endParaRPr lang="en-US" dirty="0">
              <a:latin typeface="+mj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3345" y="1059872"/>
            <a:ext cx="8229600" cy="3304305"/>
          </a:xfrm>
        </p:spPr>
        <p:txBody>
          <a:bodyPr/>
          <a:lstStyle/>
          <a:p>
            <a:pPr>
              <a:defRPr/>
            </a:pPr>
            <a:r>
              <a:rPr lang="en-US" sz="2800" dirty="0" smtClean="0">
                <a:latin typeface="+mj-lt"/>
              </a:rPr>
              <a:t>CO Geodetic Coordinator </a:t>
            </a:r>
            <a:r>
              <a:rPr lang="en-US" sz="2800" dirty="0">
                <a:latin typeface="+mj-lt"/>
              </a:rPr>
              <a:t>and Working Group</a:t>
            </a:r>
          </a:p>
          <a:p>
            <a:pPr>
              <a:defRPr/>
            </a:pPr>
            <a:r>
              <a:rPr lang="en-US" sz="2800" dirty="0" smtClean="0">
                <a:latin typeface="+mj-lt"/>
              </a:rPr>
              <a:t>NSRS Modernization</a:t>
            </a:r>
          </a:p>
          <a:p>
            <a:pPr>
              <a:defRPr/>
            </a:pPr>
            <a:r>
              <a:rPr lang="en-US" sz="2800" b="1" dirty="0" smtClean="0">
                <a:latin typeface="+mj-lt"/>
              </a:rPr>
              <a:t>SPCS2022</a:t>
            </a:r>
          </a:p>
          <a:p>
            <a:pPr lvl="1">
              <a:defRPr/>
            </a:pPr>
            <a:r>
              <a:rPr lang="en-US" sz="2400" dirty="0" smtClean="0">
                <a:latin typeface="+mj-lt"/>
              </a:rPr>
              <a:t>Changes are coming – what do you want for CO</a:t>
            </a:r>
          </a:p>
          <a:p>
            <a:pPr lvl="1"/>
            <a:r>
              <a:rPr lang="en-US" sz="2400" dirty="0" smtClean="0"/>
              <a:t>Your input critical: LDPs</a:t>
            </a:r>
            <a:r>
              <a:rPr lang="en-US" sz="2400" dirty="0"/>
              <a:t>?</a:t>
            </a:r>
          </a:p>
          <a:p>
            <a:pPr>
              <a:defRPr/>
            </a:pPr>
            <a:r>
              <a:rPr lang="en-US" sz="2800" b="1" dirty="0" smtClean="0">
                <a:latin typeface="+mj-lt"/>
              </a:rPr>
              <a:t>GPS </a:t>
            </a:r>
            <a:r>
              <a:rPr lang="en-US" sz="2800" b="1" dirty="0">
                <a:latin typeface="+mj-lt"/>
              </a:rPr>
              <a:t>on </a:t>
            </a:r>
            <a:r>
              <a:rPr lang="en-US" sz="2800" b="1" dirty="0" smtClean="0">
                <a:latin typeface="+mj-lt"/>
              </a:rPr>
              <a:t>BM</a:t>
            </a:r>
          </a:p>
          <a:p>
            <a:pPr lvl="1">
              <a:defRPr/>
            </a:pPr>
            <a:r>
              <a:rPr lang="en-US" sz="2400" dirty="0" smtClean="0">
                <a:latin typeface="+mj-lt"/>
              </a:rPr>
              <a:t>Phase I  -  Geoid18</a:t>
            </a:r>
            <a:endParaRPr lang="en-US" sz="2400" dirty="0">
              <a:latin typeface="+mj-lt"/>
            </a:endParaRPr>
          </a:p>
          <a:p>
            <a:pPr lvl="1">
              <a:defRPr/>
            </a:pPr>
            <a:r>
              <a:rPr lang="en-US" sz="2400" b="1" dirty="0" smtClean="0">
                <a:latin typeface="+mj-lt"/>
              </a:rPr>
              <a:t>Phase </a:t>
            </a:r>
            <a:r>
              <a:rPr lang="en-US" sz="2400" b="1" dirty="0">
                <a:latin typeface="+mj-lt"/>
              </a:rPr>
              <a:t>II </a:t>
            </a:r>
            <a:r>
              <a:rPr lang="en-US" sz="2400" b="1" dirty="0" smtClean="0">
                <a:latin typeface="+mj-lt"/>
              </a:rPr>
              <a:t>– keep collecting</a:t>
            </a:r>
            <a:endParaRPr lang="en-US" b="1" dirty="0">
              <a:latin typeface="+mj-lt"/>
            </a:endParaRPr>
          </a:p>
        </p:txBody>
      </p:sp>
      <p:pic>
        <p:nvPicPr>
          <p:cNvPr id="4" name="Content Placeholder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98" y="5347849"/>
            <a:ext cx="3164266" cy="1510151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460" y="5347849"/>
            <a:ext cx="2366431" cy="145578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1815" y="5380640"/>
            <a:ext cx="2827494" cy="1442184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2337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075" y="457200"/>
            <a:ext cx="8229600" cy="1143000"/>
          </a:xfrm>
        </p:spPr>
        <p:txBody>
          <a:bodyPr/>
          <a:lstStyle/>
          <a:p>
            <a:pPr>
              <a:defRPr/>
            </a:pPr>
            <a:r>
              <a:rPr lang="en-US" sz="5400" dirty="0" smtClean="0">
                <a:latin typeface="+mj-lt"/>
              </a:rPr>
              <a:t>What matters to </a:t>
            </a:r>
            <a:r>
              <a:rPr lang="en-US" sz="5400" dirty="0" smtClean="0"/>
              <a:t>CO</a:t>
            </a:r>
            <a:endParaRPr lang="en-US" sz="4000" dirty="0">
              <a:latin typeface="+mj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>
              <a:lnSpc>
                <a:spcPct val="130000"/>
              </a:lnSpc>
              <a:defRPr/>
            </a:pPr>
            <a:r>
              <a:rPr lang="en-US" sz="2800" dirty="0" smtClean="0">
                <a:latin typeface="+mj-lt"/>
              </a:rPr>
              <a:t>All States will get 1 zone</a:t>
            </a:r>
          </a:p>
          <a:p>
            <a:pPr>
              <a:lnSpc>
                <a:spcPct val="130000"/>
              </a:lnSpc>
              <a:defRPr/>
            </a:pPr>
            <a:r>
              <a:rPr lang="en-US" sz="2800" dirty="0">
                <a:latin typeface="+mj-lt"/>
              </a:rPr>
              <a:t>Do you want </a:t>
            </a:r>
            <a:r>
              <a:rPr lang="en-US" sz="2800" dirty="0" smtClean="0">
                <a:latin typeface="+mj-lt"/>
              </a:rPr>
              <a:t>any LDPs – Denver Metro Area</a:t>
            </a:r>
          </a:p>
          <a:p>
            <a:pPr>
              <a:lnSpc>
                <a:spcPct val="130000"/>
              </a:lnSpc>
              <a:defRPr/>
            </a:pPr>
            <a:r>
              <a:rPr lang="en-US" sz="2800" dirty="0" smtClean="0">
                <a:latin typeface="+mj-lt"/>
              </a:rPr>
              <a:t>Your opinions and feedback critical to the outcome</a:t>
            </a:r>
          </a:p>
          <a:p>
            <a:pPr>
              <a:lnSpc>
                <a:spcPct val="130000"/>
              </a:lnSpc>
              <a:defRPr/>
            </a:pPr>
            <a:r>
              <a:rPr lang="en-US" sz="2800" dirty="0" smtClean="0">
                <a:latin typeface="+mj-lt"/>
              </a:rPr>
              <a:t>How do you want CO to make final decisions?</a:t>
            </a:r>
          </a:p>
        </p:txBody>
      </p:sp>
    </p:spTree>
    <p:extLst>
      <p:ext uri="{BB962C8B-B14F-4D97-AF65-F5344CB8AC3E}">
        <p14:creationId xmlns:p14="http://schemas.microsoft.com/office/powerpoint/2010/main" val="2404801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j-lt"/>
              </a:rPr>
              <a:t>GPS on Bench Marks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6235"/>
            <a:ext cx="8229600" cy="4525963"/>
          </a:xfrm>
        </p:spPr>
        <p:txBody>
          <a:bodyPr/>
          <a:lstStyle/>
          <a:p>
            <a:r>
              <a:rPr lang="en-US" sz="2800" dirty="0" smtClean="0">
                <a:latin typeface="+mj-lt"/>
              </a:rPr>
              <a:t>Phase I</a:t>
            </a:r>
          </a:p>
          <a:p>
            <a:pPr lvl="1"/>
            <a:r>
              <a:rPr lang="en-US" sz="2400" dirty="0" smtClean="0">
                <a:latin typeface="+mj-lt"/>
              </a:rPr>
              <a:t>Geoid 18</a:t>
            </a:r>
          </a:p>
          <a:p>
            <a:pPr lvl="1"/>
            <a:r>
              <a:rPr lang="en-US" sz="2400" dirty="0" smtClean="0"/>
              <a:t>You </a:t>
            </a:r>
            <a:r>
              <a:rPr lang="en-US" sz="2400" dirty="0"/>
              <a:t>helped with the final hybrid Geoid Model</a:t>
            </a:r>
          </a:p>
          <a:p>
            <a:pPr marL="91440" lvl="1" indent="0" algn="ctr">
              <a:buNone/>
            </a:pPr>
            <a:endParaRPr lang="en-US" sz="1000" dirty="0" smtClean="0">
              <a:solidFill>
                <a:srgbClr val="002060"/>
              </a:solidFill>
              <a:latin typeface="+mj-lt"/>
            </a:endParaRPr>
          </a:p>
          <a:p>
            <a:pPr marL="91440" lvl="1" indent="0" algn="ctr">
              <a:buNone/>
            </a:pPr>
            <a:endParaRPr lang="en-US" dirty="0" smtClean="0">
              <a:solidFill>
                <a:srgbClr val="002060"/>
              </a:solidFill>
              <a:latin typeface="+mj-lt"/>
            </a:endParaRPr>
          </a:p>
          <a:p>
            <a:pPr marL="91440" lvl="1" indent="0" algn="ctr">
              <a:buNone/>
            </a:pPr>
            <a:r>
              <a:rPr lang="en-US" dirty="0" smtClean="0">
                <a:solidFill>
                  <a:srgbClr val="002060"/>
                </a:solidFill>
                <a:latin typeface="+mj-lt"/>
              </a:rPr>
              <a:t>All </a:t>
            </a:r>
            <a:r>
              <a:rPr lang="en-US" dirty="0">
                <a:solidFill>
                  <a:srgbClr val="002060"/>
                </a:solidFill>
                <a:latin typeface="+mj-lt"/>
              </a:rPr>
              <a:t>About heights</a:t>
            </a:r>
          </a:p>
          <a:p>
            <a:pPr marL="91440" lvl="1" indent="0" algn="ctr">
              <a:buNone/>
            </a:pPr>
            <a:r>
              <a:rPr lang="en-US" sz="2400" dirty="0">
                <a:solidFill>
                  <a:srgbClr val="002060"/>
                </a:solidFill>
                <a:latin typeface="+mj-lt"/>
              </a:rPr>
              <a:t>How important will heights/elevation be in the future?</a:t>
            </a:r>
          </a:p>
          <a:p>
            <a:pPr marL="457200" lvl="1" indent="0">
              <a:buNone/>
            </a:pPr>
            <a:endParaRPr lang="en-US" sz="1600" dirty="0" smtClean="0">
              <a:latin typeface="+mj-lt"/>
            </a:endParaRPr>
          </a:p>
          <a:p>
            <a:r>
              <a:rPr lang="en-US" b="1" dirty="0" smtClean="0">
                <a:latin typeface="+mj-lt"/>
              </a:rPr>
              <a:t>Phase II</a:t>
            </a:r>
          </a:p>
          <a:p>
            <a:pPr lvl="1"/>
            <a:r>
              <a:rPr lang="en-US" b="1" dirty="0" smtClean="0">
                <a:latin typeface="+mj-lt"/>
              </a:rPr>
              <a:t>Transformation Tools</a:t>
            </a:r>
          </a:p>
          <a:p>
            <a:pPr lvl="1"/>
            <a:r>
              <a:rPr lang="en-US" b="1" dirty="0" smtClean="0"/>
              <a:t>Help </a:t>
            </a:r>
            <a:r>
              <a:rPr lang="en-US" b="1" dirty="0"/>
              <a:t>needed with the transformation tools to the new systems over the next couple of years</a:t>
            </a:r>
          </a:p>
          <a:p>
            <a:pPr marL="457200" lvl="1" indent="0">
              <a:buNone/>
            </a:pPr>
            <a:endParaRPr lang="en-US" sz="1400" dirty="0" smtClean="0">
              <a:latin typeface="+mj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297525" y="2945997"/>
            <a:ext cx="17309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chemeClr val="accent6">
                    <a:lumMod val="75000"/>
                  </a:schemeClr>
                </a:solidFill>
              </a:rPr>
              <a:t>Thank you</a:t>
            </a:r>
            <a:endParaRPr lang="en-US" sz="28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5" name="Picture 6" descr="Image result for picture of a NOAA hat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819"/>
          <a:stretch/>
        </p:blipFill>
        <p:spPr bwMode="auto">
          <a:xfrm>
            <a:off x="7136960" y="1197611"/>
            <a:ext cx="1647251" cy="1223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5311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latin typeface="+mj-lt"/>
              </a:rPr>
              <a:t>Next Steps</a:t>
            </a:r>
            <a:endParaRPr lang="en-US" dirty="0">
              <a:latin typeface="+mj-lt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latin typeface="+mj-lt"/>
              </a:rPr>
              <a:t>Phase II</a:t>
            </a:r>
          </a:p>
          <a:p>
            <a:pPr>
              <a:defRPr/>
            </a:pPr>
            <a:r>
              <a:rPr lang="en-US" dirty="0" smtClean="0">
                <a:latin typeface="+mj-lt"/>
              </a:rPr>
              <a:t>New priority stations for Transformation tool</a:t>
            </a:r>
          </a:p>
          <a:p>
            <a:pPr lvl="1">
              <a:defRPr/>
            </a:pPr>
            <a:r>
              <a:rPr lang="en-US" dirty="0" smtClean="0">
                <a:latin typeface="+mj-lt"/>
              </a:rPr>
              <a:t>Many more stations</a:t>
            </a:r>
          </a:p>
          <a:p>
            <a:pPr lvl="1">
              <a:defRPr/>
            </a:pPr>
            <a:r>
              <a:rPr lang="en-US" dirty="0" smtClean="0">
                <a:latin typeface="+mj-lt"/>
              </a:rPr>
              <a:t>Design a more localized approach</a:t>
            </a:r>
          </a:p>
          <a:p>
            <a:pPr lvl="1">
              <a:defRPr/>
            </a:pPr>
            <a:r>
              <a:rPr lang="en-US" dirty="0" smtClean="0">
                <a:latin typeface="+mj-lt"/>
              </a:rPr>
              <a:t>Provide incentive</a:t>
            </a:r>
          </a:p>
          <a:p>
            <a:pPr lvl="1">
              <a:defRPr/>
            </a:pPr>
            <a:r>
              <a:rPr lang="en-US" dirty="0" smtClean="0">
                <a:latin typeface="+mj-lt"/>
              </a:rPr>
              <a:t>Utilize interns (request positions)</a:t>
            </a:r>
          </a:p>
          <a:p>
            <a:pPr lvl="1">
              <a:defRPr/>
            </a:pPr>
            <a:r>
              <a:rPr lang="en-US" dirty="0" smtClean="0">
                <a:latin typeface="+mj-lt"/>
              </a:rPr>
              <a:t>NGS is exploring use of RTK</a:t>
            </a:r>
            <a:endParaRPr lang="en-US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0806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143000"/>
          </a:xfrm>
        </p:spPr>
        <p:txBody>
          <a:bodyPr/>
          <a:lstStyle/>
          <a:p>
            <a:pPr>
              <a:defRPr/>
            </a:pPr>
            <a:r>
              <a:rPr lang="en-US" altLang="en-US" sz="4800" dirty="0" smtClean="0">
                <a:latin typeface="+mj-lt"/>
              </a:rPr>
              <a:t>Crowdsourcing</a:t>
            </a:r>
            <a:br>
              <a:rPr lang="en-US" altLang="en-US" sz="4800" dirty="0" smtClean="0">
                <a:latin typeface="+mj-lt"/>
              </a:rPr>
            </a:br>
            <a:r>
              <a:rPr lang="en-US" altLang="en-US" sz="4800" dirty="0" smtClean="0">
                <a:latin typeface="+mj-lt"/>
              </a:rPr>
              <a:t>GPS on Bench Marks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1672" y="1690260"/>
            <a:ext cx="8229600" cy="4389438"/>
          </a:xfrm>
        </p:spPr>
        <p:txBody>
          <a:bodyPr/>
          <a:lstStyle/>
          <a:p>
            <a:pPr marL="342891" indent="-342891">
              <a:defRPr/>
            </a:pPr>
            <a:r>
              <a:rPr lang="en-US" sz="2800" dirty="0" smtClean="0">
                <a:latin typeface="+mj-lt"/>
              </a:rPr>
              <a:t>Find Bench Marks </a:t>
            </a:r>
            <a:r>
              <a:rPr lang="en-US" altLang="en-US" sz="2800" dirty="0"/>
              <a:t>(priority and others</a:t>
            </a:r>
            <a:r>
              <a:rPr lang="en-US" altLang="en-US" sz="2800" dirty="0" smtClean="0"/>
              <a:t>)</a:t>
            </a:r>
            <a:endParaRPr lang="en-US" sz="2800" dirty="0" smtClean="0">
              <a:latin typeface="+mj-lt"/>
            </a:endParaRPr>
          </a:p>
          <a:p>
            <a:pPr marL="742941" lvl="1" indent="-342891">
              <a:buFont typeface="Arial" charset="0"/>
              <a:buChar char="•"/>
              <a:defRPr/>
            </a:pPr>
            <a:r>
              <a:rPr lang="en-US" sz="2400" dirty="0" smtClean="0">
                <a:latin typeface="+mj-lt"/>
              </a:rPr>
              <a:t>Use our priority BM/tracking map</a:t>
            </a:r>
          </a:p>
          <a:p>
            <a:pPr marL="742941" lvl="1" indent="-342891">
              <a:buFont typeface="Arial" charset="0"/>
              <a:buChar char="•"/>
              <a:defRPr/>
            </a:pPr>
            <a:r>
              <a:rPr lang="en-US" sz="2400" dirty="0" smtClean="0">
                <a:latin typeface="+mj-lt"/>
              </a:rPr>
              <a:t>Use NGS Data Explorer</a:t>
            </a:r>
          </a:p>
          <a:p>
            <a:pPr marL="742941" lvl="1" indent="-342891">
              <a:buFont typeface="Arial" charset="0"/>
              <a:buChar char="•"/>
              <a:defRPr/>
            </a:pPr>
            <a:r>
              <a:rPr lang="en-US" sz="2400" dirty="0" smtClean="0">
                <a:latin typeface="+mj-lt"/>
              </a:rPr>
              <a:t>Use DS-World</a:t>
            </a:r>
          </a:p>
          <a:p>
            <a:pPr marL="342891" indent="-342891">
              <a:buFont typeface="Arial" charset="0"/>
              <a:buChar char="•"/>
              <a:defRPr/>
            </a:pPr>
            <a:r>
              <a:rPr lang="en-US" sz="2800" dirty="0" smtClean="0">
                <a:latin typeface="+mj-lt"/>
              </a:rPr>
              <a:t>Provide a recovery note</a:t>
            </a:r>
          </a:p>
          <a:p>
            <a:pPr marL="742941" lvl="1" indent="-342891">
              <a:buFont typeface="Arial" charset="0"/>
              <a:buChar char="•"/>
              <a:defRPr/>
            </a:pPr>
            <a:r>
              <a:rPr lang="en-US" sz="2400" dirty="0" smtClean="0">
                <a:latin typeface="+mj-lt"/>
              </a:rPr>
              <a:t>Use DS-World (or new NGS beta app)</a:t>
            </a:r>
          </a:p>
          <a:p>
            <a:pPr marL="742941" lvl="1" indent="-342891">
              <a:buFont typeface="Arial" charset="0"/>
              <a:buChar char="•"/>
              <a:defRPr/>
            </a:pPr>
            <a:r>
              <a:rPr lang="en-US" altLang="en-US" sz="2400" dirty="0" smtClean="0"/>
              <a:t>Provide </a:t>
            </a:r>
            <a:r>
              <a:rPr lang="en-US" altLang="en-US" sz="2400" dirty="0"/>
              <a:t>updated descriptions, </a:t>
            </a:r>
          </a:p>
          <a:p>
            <a:pPr marL="400050" lvl="1" indent="0">
              <a:buNone/>
              <a:defRPr/>
            </a:pPr>
            <a:r>
              <a:rPr lang="en-US" altLang="en-US" sz="2400" dirty="0"/>
              <a:t>    </a:t>
            </a:r>
            <a:r>
              <a:rPr lang="en-US" altLang="en-US" sz="2400" dirty="0" smtClean="0"/>
              <a:t> Coordinates</a:t>
            </a:r>
            <a:r>
              <a:rPr lang="en-US" altLang="en-US" sz="2400" dirty="0"/>
              <a:t>, photos (use </a:t>
            </a:r>
            <a:r>
              <a:rPr lang="en-US" altLang="en-US" sz="2400" dirty="0" smtClean="0"/>
              <a:t>DS-World)</a:t>
            </a:r>
          </a:p>
          <a:p>
            <a:pPr marL="342891" indent="-342891">
              <a:buFont typeface="Arial" charset="0"/>
              <a:buChar char="•"/>
              <a:defRPr/>
            </a:pPr>
            <a:r>
              <a:rPr lang="en-US" sz="2800" dirty="0" smtClean="0">
                <a:latin typeface="+mj-lt"/>
              </a:rPr>
              <a:t>Collect GPS data</a:t>
            </a:r>
          </a:p>
          <a:p>
            <a:pPr marL="742941" lvl="1" indent="-342891">
              <a:buFont typeface="Arial" charset="0"/>
              <a:buChar char="•"/>
              <a:defRPr/>
            </a:pPr>
            <a:r>
              <a:rPr lang="en-US" sz="2400" dirty="0" smtClean="0">
                <a:latin typeface="+mj-lt"/>
              </a:rPr>
              <a:t>Share through OPUS</a:t>
            </a:r>
          </a:p>
          <a:p>
            <a:pPr marL="742941" lvl="1" indent="-342891">
              <a:buFont typeface="Arial" charset="0"/>
              <a:buChar char="•"/>
              <a:defRPr/>
            </a:pPr>
            <a:r>
              <a:rPr lang="en-US" sz="2400" dirty="0" smtClean="0">
                <a:latin typeface="+mj-lt"/>
              </a:rPr>
              <a:t>Create OPUS Data Sheet</a:t>
            </a:r>
            <a:endParaRPr lang="en-US" sz="2400" dirty="0">
              <a:latin typeface="+mj-lt"/>
            </a:endParaRPr>
          </a:p>
          <a:p>
            <a:pPr marL="0" indent="0">
              <a:buNone/>
              <a:defRPr/>
            </a:pPr>
            <a:endParaRPr lang="en-US" dirty="0">
              <a:latin typeface="+mj-lt"/>
            </a:endParaRPr>
          </a:p>
        </p:txBody>
      </p:sp>
      <p:sp>
        <p:nvSpPr>
          <p:cNvPr id="2" name="Right Brace 1"/>
          <p:cNvSpPr/>
          <p:nvPr/>
        </p:nvSpPr>
        <p:spPr>
          <a:xfrm>
            <a:off x="6028959" y="1684395"/>
            <a:ext cx="914400" cy="3671761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6943359" y="2277847"/>
            <a:ext cx="189578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GIS Community </a:t>
            </a:r>
          </a:p>
          <a:p>
            <a:r>
              <a:rPr lang="en-US" sz="2800" dirty="0"/>
              <a:t>c</a:t>
            </a:r>
            <a:r>
              <a:rPr lang="en-US" sz="2800" dirty="0" smtClean="0"/>
              <a:t>an assist here</a:t>
            </a:r>
            <a:endParaRPr lang="en-US" sz="2800" dirty="0"/>
          </a:p>
        </p:txBody>
      </p:sp>
      <p:sp>
        <p:nvSpPr>
          <p:cNvPr id="5" name="Right Brace 4"/>
          <p:cNvSpPr/>
          <p:nvPr/>
        </p:nvSpPr>
        <p:spPr>
          <a:xfrm>
            <a:off x="5098473" y="5514110"/>
            <a:ext cx="318654" cy="1177636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5630195" y="5614260"/>
            <a:ext cx="307795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Requires Survey Grade </a:t>
            </a:r>
          </a:p>
          <a:p>
            <a:r>
              <a:rPr lang="en-US" sz="2400" dirty="0" smtClean="0"/>
              <a:t>GPS data and </a:t>
            </a:r>
          </a:p>
          <a:p>
            <a:r>
              <a:rPr lang="en-US" sz="2400" dirty="0" smtClean="0"/>
              <a:t>min. of 4 </a:t>
            </a:r>
            <a:r>
              <a:rPr lang="en-US" sz="2400" dirty="0" err="1" smtClean="0"/>
              <a:t>hrs</a:t>
            </a:r>
            <a:r>
              <a:rPr lang="en-US" sz="2400" dirty="0" smtClean="0"/>
              <a:t> of data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463094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5" grpId="0" animBg="1"/>
      <p:bldP spid="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8548" name="Title 1"/>
          <p:cNvSpPr>
            <a:spLocks noGrp="1"/>
          </p:cNvSpPr>
          <p:nvPr>
            <p:ph type="title"/>
          </p:nvPr>
        </p:nvSpPr>
        <p:spPr>
          <a:xfrm>
            <a:off x="7010400" y="609600"/>
            <a:ext cx="2133600" cy="3154363"/>
          </a:xfrm>
        </p:spPr>
        <p:txBody>
          <a:bodyPr/>
          <a:lstStyle/>
          <a:p>
            <a:r>
              <a:rPr lang="en-US" altLang="en-US" smtClean="0">
                <a:latin typeface="+mj-lt"/>
              </a:rPr>
              <a:t>OPUS Share Data Sheet</a:t>
            </a:r>
          </a:p>
        </p:txBody>
      </p:sp>
      <p:pic>
        <p:nvPicPr>
          <p:cNvPr id="108549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16" r="49048" b="1042"/>
          <a:stretch>
            <a:fillRect/>
          </a:stretch>
        </p:blipFill>
        <p:spPr bwMode="auto">
          <a:xfrm>
            <a:off x="0" y="0"/>
            <a:ext cx="7097713" cy="693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9260879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524000"/>
          </a:xfrm>
        </p:spPr>
        <p:txBody>
          <a:bodyPr/>
          <a:lstStyle/>
          <a:p>
            <a:pPr>
              <a:defRPr/>
            </a:pPr>
            <a:r>
              <a:rPr lang="en-US" sz="4000" dirty="0">
                <a:latin typeface="+mj-lt"/>
              </a:rPr>
              <a:t>Rocky Mountain Region Map and Volunteer Sign up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600200"/>
            <a:ext cx="8347435" cy="4525963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latin typeface="+mj-lt"/>
              </a:rPr>
              <a:t>Signup sheet:</a:t>
            </a:r>
            <a:r>
              <a:rPr lang="en-US" sz="2800" dirty="0" smtClean="0">
                <a:latin typeface="+mj-lt"/>
              </a:rPr>
              <a:t> 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en-US" sz="2800" u="sng" dirty="0" smtClean="0">
                <a:latin typeface="+mj-lt"/>
                <a:hlinkClick r:id="rId2"/>
              </a:rPr>
              <a:t>https</a:t>
            </a:r>
            <a:r>
              <a:rPr lang="en-US" sz="2800" u="sng" dirty="0">
                <a:latin typeface="+mj-lt"/>
                <a:hlinkClick r:id="rId2"/>
              </a:rPr>
              <a:t>://survey123.arcgis.com/share/130be382350e4a38a71de3b2e4d92a98</a:t>
            </a:r>
            <a:r>
              <a:rPr lang="en-US" sz="2800" dirty="0">
                <a:latin typeface="+mj-lt"/>
              </a:rPr>
              <a:t> (Must cut and paste)</a:t>
            </a:r>
          </a:p>
          <a:p>
            <a:pPr>
              <a:defRPr/>
            </a:pPr>
            <a:endParaRPr lang="en-US" sz="1000" dirty="0">
              <a:latin typeface="+mj-lt"/>
            </a:endParaRPr>
          </a:p>
          <a:p>
            <a:pPr>
              <a:defRPr/>
            </a:pPr>
            <a:r>
              <a:rPr lang="en-US" dirty="0">
                <a:latin typeface="+mj-lt"/>
              </a:rPr>
              <a:t>Status Map: 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en-US" sz="2800" u="sng" dirty="0">
                <a:latin typeface="+mj-lt"/>
                <a:hlinkClick r:id="rId3"/>
              </a:rPr>
              <a:t>https://</a:t>
            </a:r>
            <a:r>
              <a:rPr lang="en-US" sz="2800" u="sng" dirty="0" smtClean="0">
                <a:latin typeface="+mj-lt"/>
                <a:hlinkClick r:id="rId3"/>
              </a:rPr>
              <a:t>www.arcgis.com/apps/webappviewer/index.html?id=0829616b6ec740b7a0bfbf057188e865</a:t>
            </a:r>
            <a:endParaRPr lang="en-US" sz="2800" u="sng" dirty="0" smtClean="0">
              <a:latin typeface="+mj-lt"/>
            </a:endParaRPr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en-US" sz="2400" dirty="0">
              <a:latin typeface="+mj-lt"/>
            </a:endParaRPr>
          </a:p>
          <a:p>
            <a:pPr>
              <a:defRPr/>
            </a:pPr>
            <a:r>
              <a:rPr lang="en-US" dirty="0" smtClean="0"/>
              <a:t>NGS </a:t>
            </a:r>
            <a:r>
              <a:rPr lang="en-US" dirty="0"/>
              <a:t>Map: 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en-US" dirty="0">
                <a:latin typeface="+mj-lt"/>
                <a:hlinkClick r:id="rId4"/>
              </a:rPr>
              <a:t>https://</a:t>
            </a:r>
            <a:r>
              <a:rPr lang="en-US" dirty="0" smtClean="0">
                <a:latin typeface="+mj-lt"/>
                <a:hlinkClick r:id="rId4"/>
              </a:rPr>
              <a:t>geodesy.noaa.gov/GPSonBM/index.shtml</a:t>
            </a:r>
            <a:endParaRPr lang="en-US" dirty="0" smtClean="0">
              <a:latin typeface="+mj-lt"/>
            </a:endParaRPr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en-US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664864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2450" y="2058988"/>
            <a:ext cx="1971675" cy="16383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7523" name="TextBox 2"/>
          <p:cNvSpPr txBox="1">
            <a:spLocks noChangeArrowheads="1"/>
          </p:cNvSpPr>
          <p:nvPr/>
        </p:nvSpPr>
        <p:spPr bwMode="auto">
          <a:xfrm>
            <a:off x="2729345" y="296283"/>
            <a:ext cx="436245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3600" dirty="0"/>
              <a:t>NGS </a:t>
            </a:r>
            <a:r>
              <a:rPr lang="en-US" altLang="en-US" sz="3600" dirty="0" smtClean="0"/>
              <a:t>GPS on BM Training </a:t>
            </a:r>
            <a:r>
              <a:rPr lang="en-US" altLang="en-US" sz="3600" dirty="0"/>
              <a:t>Material</a:t>
            </a:r>
          </a:p>
        </p:txBody>
      </p:sp>
      <p:sp>
        <p:nvSpPr>
          <p:cNvPr id="107524" name="TextBox 3"/>
          <p:cNvSpPr txBox="1">
            <a:spLocks noChangeArrowheads="1"/>
          </p:cNvSpPr>
          <p:nvPr/>
        </p:nvSpPr>
        <p:spPr bwMode="auto">
          <a:xfrm>
            <a:off x="6821488" y="1292225"/>
            <a:ext cx="2039937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2400"/>
              <a:t>NGS Video Library</a:t>
            </a:r>
          </a:p>
        </p:txBody>
      </p:sp>
      <p:grpSp>
        <p:nvGrpSpPr>
          <p:cNvPr id="107525" name="Group 15"/>
          <p:cNvGrpSpPr>
            <a:grpSpLocks/>
          </p:cNvGrpSpPr>
          <p:nvPr/>
        </p:nvGrpSpPr>
        <p:grpSpPr bwMode="auto">
          <a:xfrm>
            <a:off x="277813" y="1460500"/>
            <a:ext cx="3852862" cy="4635500"/>
            <a:chOff x="0" y="1732269"/>
            <a:chExt cx="3219450" cy="3411232"/>
          </a:xfrm>
        </p:grpSpPr>
        <p:pic>
          <p:nvPicPr>
            <p:cNvPr id="107530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316" t="8749" r="13617" b="4349"/>
            <a:stretch>
              <a:fillRect/>
            </a:stretch>
          </p:blipFill>
          <p:spPr bwMode="auto">
            <a:xfrm>
              <a:off x="0" y="1732269"/>
              <a:ext cx="3219450" cy="3411232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Oval 8"/>
            <p:cNvSpPr/>
            <p:nvPr/>
          </p:nvSpPr>
          <p:spPr>
            <a:xfrm>
              <a:off x="1557328" y="2638816"/>
              <a:ext cx="604891" cy="75935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1518859" y="3095594"/>
              <a:ext cx="661931" cy="204440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pic>
        <p:nvPicPr>
          <p:cNvPr id="107526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5300" y="4495800"/>
            <a:ext cx="2133600" cy="16002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7527" name="TextBox 12"/>
          <p:cNvSpPr txBox="1">
            <a:spLocks noChangeArrowheads="1"/>
          </p:cNvSpPr>
          <p:nvPr/>
        </p:nvSpPr>
        <p:spPr bwMode="auto">
          <a:xfrm>
            <a:off x="6869113" y="3657600"/>
            <a:ext cx="2039937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2400"/>
              <a:t>NGS Online Lessons</a:t>
            </a:r>
          </a:p>
        </p:txBody>
      </p:sp>
      <p:pic>
        <p:nvPicPr>
          <p:cNvPr id="107528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2788" y="2514600"/>
            <a:ext cx="1647825" cy="32004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7529" name="TextBox 14"/>
          <p:cNvSpPr txBox="1">
            <a:spLocks noChangeArrowheads="1"/>
          </p:cNvSpPr>
          <p:nvPr/>
        </p:nvSpPr>
        <p:spPr bwMode="auto">
          <a:xfrm>
            <a:off x="4491038" y="1304925"/>
            <a:ext cx="2039937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2400"/>
              <a:t>GPS on Bench Marks Webpages</a:t>
            </a:r>
          </a:p>
        </p:txBody>
      </p:sp>
    </p:spTree>
    <p:extLst>
      <p:ext uri="{BB962C8B-B14F-4D97-AF65-F5344CB8AC3E}">
        <p14:creationId xmlns:p14="http://schemas.microsoft.com/office/powerpoint/2010/main" val="731368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845127"/>
            <a:ext cx="9282545" cy="5218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619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4646"/>
          <a:stretch/>
        </p:blipFill>
        <p:spPr>
          <a:xfrm>
            <a:off x="-1826905" y="0"/>
            <a:ext cx="127922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895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933575" y="-228600"/>
            <a:ext cx="13011150" cy="7315200"/>
          </a:xfrm>
          <a:prstGeom prst="rect">
            <a:avLst/>
          </a:prstGeom>
        </p:spPr>
      </p:pic>
      <p:sp>
        <p:nvSpPr>
          <p:cNvPr id="9" name="TextBox 1"/>
          <p:cNvSpPr txBox="1">
            <a:spLocks noChangeArrowheads="1"/>
          </p:cNvSpPr>
          <p:nvPr/>
        </p:nvSpPr>
        <p:spPr bwMode="auto">
          <a:xfrm rot="16200000">
            <a:off x="5136357" y="3425031"/>
            <a:ext cx="6858000" cy="76993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sz="4400" dirty="0">
                <a:solidFill>
                  <a:schemeClr val="tx2"/>
                </a:solidFill>
                <a:latin typeface="Arial" charset="0"/>
              </a:rPr>
              <a:t>geodesy.noaa.gov</a:t>
            </a:r>
            <a:endParaRPr lang="en-US" sz="1600" dirty="0">
              <a:solidFill>
                <a:schemeClr val="tx2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8456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0213" y="74613"/>
            <a:ext cx="8229600" cy="1143000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latin typeface="+mj-lt"/>
              </a:rPr>
              <a:t>Who</a:t>
            </a:r>
            <a:endParaRPr lang="en-US" dirty="0">
              <a:latin typeface="+mj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27215" y="2290763"/>
            <a:ext cx="8229600" cy="5257800"/>
          </a:xfrm>
        </p:spPr>
        <p:txBody>
          <a:bodyPr/>
          <a:lstStyle/>
          <a:p>
            <a:pPr marL="0" indent="0">
              <a:buFont typeface="Arial" panose="020B0604020202020204" pitchFamily="34" charset="0"/>
              <a:buNone/>
              <a:defRPr/>
            </a:pPr>
            <a:r>
              <a:rPr lang="en-US" sz="2400" dirty="0" smtClean="0">
                <a:latin typeface="+mj-lt"/>
              </a:rPr>
              <a:t>Members</a:t>
            </a:r>
            <a:r>
              <a:rPr lang="en-US" sz="2400" dirty="0">
                <a:latin typeface="+mj-lt"/>
              </a:rPr>
              <a:t>: </a:t>
            </a:r>
          </a:p>
          <a:p>
            <a:pPr marL="365760" lvl="1">
              <a:defRPr/>
            </a:pPr>
            <a:r>
              <a:rPr lang="en-US" sz="2000" dirty="0" smtClean="0">
                <a:latin typeface="+mj-lt"/>
              </a:rPr>
              <a:t>Thomas </a:t>
            </a:r>
            <a:r>
              <a:rPr lang="en-US" sz="2000" dirty="0" err="1" smtClean="0">
                <a:latin typeface="+mj-lt"/>
              </a:rPr>
              <a:t>Breitnauer</a:t>
            </a:r>
            <a:r>
              <a:rPr lang="en-US" sz="2000" dirty="0" smtClean="0">
                <a:latin typeface="+mj-lt"/>
              </a:rPr>
              <a:t>, Denver International </a:t>
            </a:r>
            <a:r>
              <a:rPr lang="en-US" sz="2000" dirty="0" smtClean="0">
                <a:latin typeface="+mj-lt"/>
              </a:rPr>
              <a:t>Airport </a:t>
            </a:r>
            <a:endParaRPr lang="en-US" sz="2000" dirty="0" smtClean="0">
              <a:latin typeface="+mj-lt"/>
            </a:endParaRPr>
          </a:p>
          <a:p>
            <a:pPr marL="365760" lvl="1">
              <a:defRPr/>
            </a:pPr>
            <a:r>
              <a:rPr lang="en-US" sz="2000" dirty="0" smtClean="0">
                <a:latin typeface="+mj-lt"/>
              </a:rPr>
              <a:t>Rick </a:t>
            </a:r>
            <a:r>
              <a:rPr lang="en-US" sz="2000" dirty="0" err="1">
                <a:latin typeface="+mj-lt"/>
              </a:rPr>
              <a:t>Corsi</a:t>
            </a:r>
            <a:r>
              <a:rPr lang="en-US" sz="2000" dirty="0">
                <a:latin typeface="+mj-lt"/>
              </a:rPr>
              <a:t>, Office of Information and Technology </a:t>
            </a:r>
          </a:p>
          <a:p>
            <a:pPr marL="365760" lvl="1">
              <a:defRPr/>
            </a:pPr>
            <a:r>
              <a:rPr lang="en-US" sz="2000" dirty="0" smtClean="0">
                <a:latin typeface="+mj-lt"/>
              </a:rPr>
              <a:t>Annabelle Montoya, GIS Colorado, City of </a:t>
            </a:r>
            <a:r>
              <a:rPr lang="en-US" sz="2000" dirty="0" err="1" smtClean="0">
                <a:latin typeface="+mj-lt"/>
              </a:rPr>
              <a:t>Wheatridge</a:t>
            </a:r>
            <a:endParaRPr lang="en-US" sz="2000" dirty="0" smtClean="0">
              <a:latin typeface="+mj-lt"/>
            </a:endParaRPr>
          </a:p>
          <a:p>
            <a:pPr marL="365760" lvl="1">
              <a:defRPr/>
            </a:pPr>
            <a:r>
              <a:rPr lang="en-US" sz="2000" dirty="0" smtClean="0">
                <a:latin typeface="+mj-lt"/>
              </a:rPr>
              <a:t>Joey </a:t>
            </a:r>
            <a:r>
              <a:rPr lang="en-US" sz="2000" dirty="0">
                <a:latin typeface="+mj-lt"/>
              </a:rPr>
              <a:t>Stone, Denver </a:t>
            </a:r>
            <a:r>
              <a:rPr lang="en-US" sz="2000" dirty="0" smtClean="0">
                <a:latin typeface="+mj-lt"/>
              </a:rPr>
              <a:t>Water</a:t>
            </a:r>
          </a:p>
          <a:p>
            <a:pPr marL="365760" lvl="1">
              <a:defRPr/>
            </a:pPr>
            <a:r>
              <a:rPr lang="en-US" sz="2000" dirty="0" smtClean="0">
                <a:latin typeface="+mj-lt"/>
              </a:rPr>
              <a:t>Darren Shanks, CDOT</a:t>
            </a:r>
          </a:p>
          <a:p>
            <a:pPr lvl="1">
              <a:defRPr/>
            </a:pPr>
            <a:endParaRPr lang="en-US" sz="2000" dirty="0">
              <a:latin typeface="+mj-lt"/>
            </a:endParaRPr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en-US" sz="2400" dirty="0" smtClean="0">
                <a:latin typeface="+mj-lt"/>
              </a:rPr>
              <a:t>Advisors</a:t>
            </a:r>
            <a:r>
              <a:rPr lang="en-US" sz="2400" dirty="0">
                <a:latin typeface="+mj-lt"/>
              </a:rPr>
              <a:t>: </a:t>
            </a:r>
          </a:p>
          <a:p>
            <a:pPr marL="365760" lvl="1">
              <a:defRPr/>
            </a:pPr>
            <a:r>
              <a:rPr lang="en-US" sz="2000" dirty="0">
                <a:latin typeface="+mj-lt"/>
              </a:rPr>
              <a:t>Todd Beers, President PLSC </a:t>
            </a:r>
          </a:p>
          <a:p>
            <a:pPr marL="365760" lvl="1">
              <a:defRPr/>
            </a:pPr>
            <a:r>
              <a:rPr lang="en-US" sz="2000" dirty="0" smtClean="0">
                <a:latin typeface="+mj-lt"/>
              </a:rPr>
              <a:t>Pam Fromhertz, NGS Rocky Mountain Regional Advisor </a:t>
            </a:r>
          </a:p>
          <a:p>
            <a:pPr marL="365760" lvl="1">
              <a:defRPr/>
            </a:pPr>
            <a:r>
              <a:rPr lang="en-US" sz="2000" dirty="0" smtClean="0">
                <a:latin typeface="+mj-lt"/>
              </a:rPr>
              <a:t>Becky </a:t>
            </a:r>
            <a:r>
              <a:rPr lang="en-US" sz="2000" dirty="0">
                <a:latin typeface="+mj-lt"/>
              </a:rPr>
              <a:t>Roland, PLSC Executive Secretariat </a:t>
            </a:r>
          </a:p>
        </p:txBody>
      </p:sp>
      <p:pic>
        <p:nvPicPr>
          <p:cNvPr id="1229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00" y="638175"/>
            <a:ext cx="1436688" cy="143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3" name="TextBox 4"/>
          <p:cNvSpPr txBox="1">
            <a:spLocks noChangeArrowheads="1"/>
          </p:cNvSpPr>
          <p:nvPr/>
        </p:nvSpPr>
        <p:spPr bwMode="auto">
          <a:xfrm>
            <a:off x="1998663" y="991460"/>
            <a:ext cx="6688882" cy="1354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2400" dirty="0"/>
              <a:t>State </a:t>
            </a:r>
            <a:r>
              <a:rPr lang="en-US" altLang="en-US" sz="2400" dirty="0" smtClean="0"/>
              <a:t>Geomatics Coordinator</a:t>
            </a:r>
            <a:r>
              <a:rPr lang="en-US" altLang="en-US" sz="2400" dirty="0"/>
              <a:t>: </a:t>
            </a:r>
          </a:p>
          <a:p>
            <a:r>
              <a:rPr lang="en-US" altLang="en-US" sz="2000" dirty="0" smtClean="0"/>
              <a:t>* John </a:t>
            </a:r>
            <a:r>
              <a:rPr lang="en-US" altLang="en-US" sz="2000" dirty="0"/>
              <a:t>Hunter, Professional Land Surveyors of Colorado (PLSC), </a:t>
            </a:r>
            <a:endParaRPr lang="en-US" altLang="en-US" sz="2000" dirty="0" smtClean="0"/>
          </a:p>
          <a:p>
            <a:r>
              <a:rPr lang="en-US" altLang="en-US" sz="2000" dirty="0" smtClean="0"/>
              <a:t>   Denver </a:t>
            </a:r>
            <a:r>
              <a:rPr lang="en-US" altLang="en-US" sz="2000" dirty="0"/>
              <a:t>Water </a:t>
            </a:r>
          </a:p>
          <a:p>
            <a:endParaRPr lang="en-US" altLang="en-US" dirty="0"/>
          </a:p>
        </p:txBody>
      </p:sp>
      <p:pic>
        <p:nvPicPr>
          <p:cNvPr id="12294" name="5D13EFD3-AB1E-44FC-946A-239A5298EE41" descr="image1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850" y="3802063"/>
            <a:ext cx="941388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713" y="2286000"/>
            <a:ext cx="1309687" cy="130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6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7038" y="2286000"/>
            <a:ext cx="1304925" cy="130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7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050" y="3794125"/>
            <a:ext cx="1185863" cy="157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/>
        </p:nvSpPr>
        <p:spPr>
          <a:xfrm>
            <a:off x="4560253" y="4583112"/>
            <a:ext cx="3774495" cy="523220"/>
          </a:xfrm>
          <a:prstGeom prst="rect">
            <a:avLst/>
          </a:prstGeom>
          <a:ln w="9525"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marL="0" indent="0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800" u="sng" dirty="0">
                <a:hlinkClick r:id="rId7"/>
              </a:rPr>
              <a:t>CoCoordinator@plsc.net</a:t>
            </a:r>
            <a:endParaRPr lang="en-US" sz="2800" u="sng" dirty="0"/>
          </a:p>
        </p:txBody>
      </p:sp>
    </p:spTree>
    <p:extLst>
      <p:ext uri="{BB962C8B-B14F-4D97-AF65-F5344CB8AC3E}">
        <p14:creationId xmlns:p14="http://schemas.microsoft.com/office/powerpoint/2010/main" val="147252773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33"/>
          <p:cNvSpPr txBox="1"/>
          <p:nvPr/>
        </p:nvSpPr>
        <p:spPr>
          <a:xfrm>
            <a:off x="457200" y="388074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</a:pPr>
            <a:r>
              <a:rPr lang="en-US" sz="4400" dirty="0">
                <a:solidFill>
                  <a:schemeClr val="dk1"/>
                </a:solidFill>
                <a:latin typeface="+mj-lt"/>
                <a:ea typeface="Times New Roman"/>
                <a:cs typeface="Times New Roman"/>
                <a:sym typeface="Times New Roman"/>
              </a:rPr>
              <a:t>2019 Geospatial </a:t>
            </a:r>
            <a:r>
              <a:rPr lang="en-US" sz="4400" dirty="0" smtClean="0">
                <a:solidFill>
                  <a:schemeClr val="dk1"/>
                </a:solidFill>
                <a:latin typeface="+mj-lt"/>
                <a:ea typeface="Times New Roman"/>
                <a:cs typeface="Times New Roman"/>
                <a:sym typeface="Times New Roman"/>
              </a:rPr>
              <a:t>Summit</a:t>
            </a:r>
            <a:endParaRPr sz="4400" dirty="0">
              <a:solidFill>
                <a:schemeClr val="dk1"/>
              </a:solidFill>
              <a:latin typeface="+mj-lt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34" name="Google Shape;234;p33"/>
          <p:cNvSpPr txBox="1"/>
          <p:nvPr/>
        </p:nvSpPr>
        <p:spPr>
          <a:xfrm>
            <a:off x="886650" y="1873500"/>
            <a:ext cx="7188228" cy="40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</a:pPr>
            <a:r>
              <a:rPr lang="en-US" sz="2400" b="1" dirty="0">
                <a:solidFill>
                  <a:schemeClr val="dk1"/>
                </a:solidFill>
                <a:latin typeface="+mj-lt"/>
                <a:ea typeface="Times New Roman"/>
                <a:cs typeface="Times New Roman"/>
                <a:sym typeface="Times New Roman"/>
              </a:rPr>
              <a:t>Geospatial Summit</a:t>
            </a:r>
            <a:endParaRPr sz="2400" b="1" dirty="0">
              <a:solidFill>
                <a:schemeClr val="dk1"/>
              </a:solidFill>
              <a:latin typeface="+mj-lt"/>
              <a:ea typeface="Times New Roman"/>
              <a:cs typeface="Times New Roman"/>
              <a:sym typeface="Times New Roman"/>
            </a:endParaRPr>
          </a:p>
          <a:p>
            <a:pPr>
              <a:spcBef>
                <a:spcPts val="1000"/>
              </a:spcBef>
              <a:spcAft>
                <a:spcPts val="0"/>
              </a:spcAft>
            </a:pPr>
            <a:r>
              <a:rPr lang="en-US" sz="2400" b="1" dirty="0">
                <a:solidFill>
                  <a:schemeClr val="dk1"/>
                </a:solidFill>
                <a:latin typeface="+mj-lt"/>
                <a:ea typeface="Times New Roman"/>
                <a:cs typeface="Times New Roman"/>
                <a:sym typeface="Times New Roman"/>
              </a:rPr>
              <a:t>Dates:  </a:t>
            </a:r>
            <a:r>
              <a:rPr lang="en-US" sz="2400" dirty="0">
                <a:solidFill>
                  <a:schemeClr val="dk1"/>
                </a:solidFill>
                <a:latin typeface="+mj-lt"/>
                <a:ea typeface="Times New Roman"/>
                <a:cs typeface="Times New Roman"/>
                <a:sym typeface="Times New Roman"/>
              </a:rPr>
              <a:t>May 6 - May 7, </a:t>
            </a:r>
            <a:r>
              <a:rPr lang="en-US" sz="2400" dirty="0" smtClean="0">
                <a:solidFill>
                  <a:schemeClr val="dk1"/>
                </a:solidFill>
                <a:latin typeface="+mj-lt"/>
                <a:ea typeface="Times New Roman"/>
                <a:cs typeface="Times New Roman"/>
                <a:sym typeface="Times New Roman"/>
              </a:rPr>
              <a:t>2019</a:t>
            </a:r>
            <a:endParaRPr sz="2400" dirty="0">
              <a:solidFill>
                <a:schemeClr val="dk1"/>
              </a:solidFill>
              <a:latin typeface="+mj-lt"/>
              <a:ea typeface="Times New Roman"/>
              <a:cs typeface="Times New Roman"/>
              <a:sym typeface="Times New Roman"/>
            </a:endParaRPr>
          </a:p>
          <a:p>
            <a:pPr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</a:pPr>
            <a:r>
              <a:rPr lang="en-US" sz="2400" b="1" dirty="0">
                <a:solidFill>
                  <a:schemeClr val="dk1"/>
                </a:solidFill>
                <a:latin typeface="+mj-lt"/>
                <a:ea typeface="Times New Roman"/>
                <a:cs typeface="Times New Roman"/>
                <a:sym typeface="Times New Roman"/>
              </a:rPr>
              <a:t>Location:  </a:t>
            </a:r>
            <a:r>
              <a:rPr lang="en-US" sz="2400" dirty="0">
                <a:solidFill>
                  <a:schemeClr val="dk1"/>
                </a:solidFill>
                <a:latin typeface="+mj-lt"/>
                <a:ea typeface="Times New Roman"/>
                <a:cs typeface="Times New Roman"/>
                <a:sym typeface="Times New Roman"/>
              </a:rPr>
              <a:t>Silver Spring Civic Center</a:t>
            </a:r>
            <a:endParaRPr sz="2400" dirty="0">
              <a:solidFill>
                <a:schemeClr val="dk1"/>
              </a:solidFill>
              <a:latin typeface="+mj-lt"/>
              <a:ea typeface="Times New Roman"/>
              <a:cs typeface="Times New Roman"/>
              <a:sym typeface="Times New Roman"/>
            </a:endParaRPr>
          </a:p>
          <a:p>
            <a:pPr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</a:pPr>
            <a:r>
              <a:rPr lang="en-US" sz="2400" b="1" dirty="0">
                <a:solidFill>
                  <a:schemeClr val="dk1"/>
                </a:solidFill>
                <a:latin typeface="+mj-lt"/>
                <a:ea typeface="Times New Roman"/>
                <a:cs typeface="Times New Roman"/>
                <a:sym typeface="Times New Roman"/>
              </a:rPr>
              <a:t>Invitees:  </a:t>
            </a:r>
            <a:r>
              <a:rPr lang="en-US" sz="2400" dirty="0">
                <a:solidFill>
                  <a:schemeClr val="dk1"/>
                </a:solidFill>
                <a:latin typeface="+mj-lt"/>
                <a:ea typeface="Times New Roman"/>
                <a:cs typeface="Times New Roman"/>
                <a:sym typeface="Times New Roman"/>
              </a:rPr>
              <a:t>NSRS users plus NGS Subject Matter </a:t>
            </a:r>
            <a:r>
              <a:rPr lang="en-US" sz="2400" dirty="0" smtClean="0">
                <a:solidFill>
                  <a:schemeClr val="dk1"/>
                </a:solidFill>
                <a:latin typeface="+mj-lt"/>
                <a:ea typeface="Times New Roman"/>
                <a:cs typeface="Times New Roman"/>
                <a:sym typeface="Times New Roman"/>
              </a:rPr>
              <a:t>Experts</a:t>
            </a:r>
          </a:p>
          <a:p>
            <a:pPr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</a:pPr>
            <a:r>
              <a:rPr lang="en-US" sz="2400" b="1" dirty="0" smtClean="0">
                <a:solidFill>
                  <a:schemeClr val="dk1"/>
                </a:solidFill>
                <a:latin typeface="+mj-lt"/>
                <a:ea typeface="Times New Roman"/>
                <a:cs typeface="Times New Roman"/>
                <a:sym typeface="Times New Roman"/>
              </a:rPr>
              <a:t>Attend: In Person, webinar, Recordings – Register Now</a:t>
            </a:r>
            <a:endParaRPr sz="2400" b="1" dirty="0">
              <a:solidFill>
                <a:schemeClr val="dk1"/>
              </a:solidFill>
              <a:latin typeface="+mj-lt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36" name="Google Shape;236;p33"/>
          <p:cNvPicPr preferRelativeResize="0"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86650" y="4551597"/>
            <a:ext cx="7188228" cy="2055580"/>
          </a:xfrm>
          <a:prstGeom prst="rect">
            <a:avLst/>
          </a:prstGeom>
          <a:noFill/>
          <a:ln>
            <a:noFill/>
          </a:ln>
        </p:spPr>
      </p:pic>
      <p:sp>
        <p:nvSpPr>
          <p:cNvPr id="237" name="Google Shape;237;p33"/>
          <p:cNvSpPr txBox="1"/>
          <p:nvPr/>
        </p:nvSpPr>
        <p:spPr>
          <a:xfrm>
            <a:off x="96000" y="1283274"/>
            <a:ext cx="8952000" cy="35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srgbClr val="C00000"/>
                </a:solidFill>
                <a:latin typeface="+mj-lt"/>
              </a:rPr>
              <a:t>SAVE THE </a:t>
            </a:r>
            <a:r>
              <a:rPr lang="en-US" b="1" dirty="0" smtClean="0">
                <a:solidFill>
                  <a:srgbClr val="C00000"/>
                </a:solidFill>
                <a:latin typeface="+mj-lt"/>
              </a:rPr>
              <a:t>DATE!</a:t>
            </a:r>
            <a:endParaRPr b="1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514065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 smtClean="0">
              <a:latin typeface="+mj-lt"/>
            </a:endParaRPr>
          </a:p>
        </p:txBody>
      </p:sp>
      <p:sp>
        <p:nvSpPr>
          <p:cNvPr id="3277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 smtClean="0"/>
          </a:p>
        </p:txBody>
      </p:sp>
      <p:pic>
        <p:nvPicPr>
          <p:cNvPr id="32772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28" t="1474" r="15125" b="-1003"/>
          <a:stretch>
            <a:fillRect/>
          </a:stretch>
        </p:blipFill>
        <p:spPr bwMode="auto">
          <a:xfrm>
            <a:off x="34925" y="-120650"/>
            <a:ext cx="9074150" cy="728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2649401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37891" name="TextBox 1"/>
          <p:cNvSpPr txBox="1">
            <a:spLocks noChangeArrowheads="1"/>
          </p:cNvSpPr>
          <p:nvPr/>
        </p:nvSpPr>
        <p:spPr bwMode="auto">
          <a:xfrm>
            <a:off x="5672138" y="823913"/>
            <a:ext cx="3127972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182563" indent="-18256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800" dirty="0" smtClean="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Geospatial Summit</a:t>
            </a:r>
          </a:p>
          <a:p>
            <a:pPr marL="0" indent="0">
              <a:spcBef>
                <a:spcPct val="0"/>
              </a:spcBef>
              <a:buNone/>
            </a:pPr>
            <a:r>
              <a:rPr lang="en-US" altLang="en-US" sz="2800" dirty="0" smtClean="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  May 6-7, 2019</a:t>
            </a:r>
          </a:p>
          <a:p>
            <a:pPr>
              <a:spcBef>
                <a:spcPct val="0"/>
              </a:spcBef>
            </a:pPr>
            <a:r>
              <a:rPr lang="en-US" altLang="en-US" sz="2800" dirty="0" err="1" smtClean="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Vertcon</a:t>
            </a:r>
            <a:r>
              <a:rPr lang="en-US" altLang="en-US" sz="2800" dirty="0" smtClean="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 3</a:t>
            </a:r>
          </a:p>
          <a:p>
            <a:pPr>
              <a:spcBef>
                <a:spcPct val="0"/>
              </a:spcBef>
            </a:pPr>
            <a:r>
              <a:rPr lang="en-US" altLang="en-US" sz="2800" dirty="0" smtClean="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GRAV-D</a:t>
            </a:r>
            <a:endParaRPr lang="en-US" altLang="en-US" sz="2800" dirty="0">
              <a:solidFill>
                <a:schemeClr val="bg1"/>
              </a:solidFill>
              <a:latin typeface="Calibri" panose="020F050202020403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37892" name="TextBox 5"/>
          <p:cNvSpPr txBox="1">
            <a:spLocks noChangeArrowheads="1"/>
          </p:cNvSpPr>
          <p:nvPr/>
        </p:nvSpPr>
        <p:spPr bwMode="auto">
          <a:xfrm>
            <a:off x="5794375" y="3282950"/>
            <a:ext cx="3157538" cy="34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dirty="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NOAA Technical Report NOS NGS 62, “Blueprint for 2022, Part 1: Geometric Coordinates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 dirty="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 dirty="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NOAA Technical Report NOS NGS 64, “Blueprint for 2022, Part 2: Geopotential </a:t>
            </a:r>
            <a:r>
              <a:rPr lang="en-US" altLang="en-US" sz="2000" dirty="0" smtClean="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Coordinates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2000" dirty="0">
              <a:solidFill>
                <a:schemeClr val="bg1"/>
              </a:solidFill>
              <a:latin typeface="Calibri" panose="020F0502020204030204" pitchFamily="34" charset="0"/>
              <a:ea typeface="ＭＳ Ｐゴシック" panose="020B0600070205080204" pitchFamily="34" charset="-128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 dirty="0" smtClean="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Geodesy.noaa.gov</a:t>
            </a:r>
            <a:endParaRPr lang="en-US" altLang="en-US" sz="2000" dirty="0">
              <a:solidFill>
                <a:schemeClr val="bg1"/>
              </a:solidFill>
              <a:latin typeface="Calibri" panose="020F050202020403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12539" t="13166" r="63224" b="4433"/>
          <a:stretch/>
        </p:blipFill>
        <p:spPr>
          <a:xfrm>
            <a:off x="0" y="0"/>
            <a:ext cx="5256658" cy="7148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515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 smtClean="0">
              <a:latin typeface="+mj-lt"/>
            </a:endParaRPr>
          </a:p>
        </p:txBody>
      </p:sp>
      <p:sp>
        <p:nvSpPr>
          <p:cNvPr id="3277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 smtClean="0"/>
          </a:p>
        </p:txBody>
      </p:sp>
      <p:pic>
        <p:nvPicPr>
          <p:cNvPr id="32772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28" t="1474" r="15125" b="-1003"/>
          <a:stretch>
            <a:fillRect/>
          </a:stretch>
        </p:blipFill>
        <p:spPr bwMode="auto">
          <a:xfrm>
            <a:off x="34925" y="-120650"/>
            <a:ext cx="9074150" cy="728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26200" t="51799" r="20770" b="11648"/>
          <a:stretch/>
        </p:blipFill>
        <p:spPr>
          <a:xfrm>
            <a:off x="-1029717" y="1189254"/>
            <a:ext cx="9979754" cy="386765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11382" y="5056909"/>
            <a:ext cx="6982691" cy="255454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endParaRPr lang="en-US" sz="3200" b="1" dirty="0" smtClean="0"/>
          </a:p>
          <a:p>
            <a:pPr algn="ctr"/>
            <a:r>
              <a:rPr lang="en-US" sz="3200" b="1" dirty="0" smtClean="0"/>
              <a:t>New Subscription Service </a:t>
            </a:r>
          </a:p>
          <a:p>
            <a:pPr algn="ctr"/>
            <a:r>
              <a:rPr lang="en-US" sz="3200" b="1" dirty="0" smtClean="0"/>
              <a:t>GPS on Bench Marks</a:t>
            </a:r>
          </a:p>
          <a:p>
            <a:endParaRPr lang="en-US" sz="3200" b="1" dirty="0"/>
          </a:p>
          <a:p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328353160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latin typeface="+mj-lt"/>
              </a:rPr>
              <a:t>Next steps and Future</a:t>
            </a:r>
            <a:endParaRPr lang="en-US" dirty="0">
              <a:latin typeface="+mj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defRPr/>
            </a:pPr>
            <a:r>
              <a:rPr lang="en-US" dirty="0" smtClean="0">
                <a:latin typeface="+mj-lt"/>
              </a:rPr>
              <a:t>SPCS 2022</a:t>
            </a:r>
          </a:p>
          <a:p>
            <a:pPr lvl="1">
              <a:defRPr/>
            </a:pPr>
            <a:r>
              <a:rPr lang="en-US" dirty="0" smtClean="0">
                <a:latin typeface="+mj-lt"/>
              </a:rPr>
              <a:t>Consensus needed across the State</a:t>
            </a:r>
          </a:p>
          <a:p>
            <a:pPr lvl="1">
              <a:defRPr/>
            </a:pPr>
            <a:r>
              <a:rPr lang="en-US" dirty="0" smtClean="0">
                <a:latin typeface="+mj-lt"/>
              </a:rPr>
              <a:t>Other LDPs?</a:t>
            </a:r>
          </a:p>
          <a:p>
            <a:pPr>
              <a:defRPr/>
            </a:pPr>
            <a:r>
              <a:rPr lang="en-US" dirty="0" smtClean="0">
                <a:latin typeface="+mj-lt"/>
              </a:rPr>
              <a:t>GPS on BM for transformation tools</a:t>
            </a:r>
          </a:p>
          <a:p>
            <a:pPr lvl="1">
              <a:defRPr/>
            </a:pPr>
            <a:r>
              <a:rPr lang="en-US" dirty="0" smtClean="0">
                <a:latin typeface="+mj-lt"/>
              </a:rPr>
              <a:t>Need GIS communities assistance in identifying whether marks are in place and good for GPS</a:t>
            </a:r>
          </a:p>
          <a:p>
            <a:pPr lvl="1">
              <a:defRPr/>
            </a:pPr>
            <a:r>
              <a:rPr lang="en-US" dirty="0" smtClean="0">
                <a:latin typeface="+mj-lt"/>
              </a:rPr>
              <a:t>Interns</a:t>
            </a:r>
          </a:p>
          <a:p>
            <a:pPr lvl="1">
              <a:defRPr/>
            </a:pPr>
            <a:r>
              <a:rPr lang="en-US" dirty="0" smtClean="0">
                <a:latin typeface="+mj-lt"/>
              </a:rPr>
              <a:t>RTK</a:t>
            </a:r>
          </a:p>
          <a:p>
            <a:pPr>
              <a:defRPr/>
            </a:pPr>
            <a:r>
              <a:rPr lang="en-US" dirty="0" smtClean="0">
                <a:latin typeface="+mj-lt"/>
              </a:rPr>
              <a:t>???</a:t>
            </a:r>
          </a:p>
          <a:p>
            <a:pPr>
              <a:defRPr/>
            </a:pPr>
            <a:endParaRPr lang="en-US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20738786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328863" y="2438400"/>
            <a:ext cx="4486275" cy="13239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0" dirty="0">
                <a:solidFill>
                  <a:schemeClr val="tx2">
                    <a:lumMod val="50000"/>
                  </a:schemeClr>
                </a:solidFill>
                <a:latin typeface="+mn-lt"/>
              </a:rPr>
              <a:t>Thank you</a:t>
            </a:r>
            <a:endParaRPr lang="en-US" sz="8000" dirty="0">
              <a:solidFill>
                <a:schemeClr val="tx2">
                  <a:lumMod val="50000"/>
                </a:schemeClr>
              </a:solidFill>
              <a:latin typeface="Lucida Fax" panose="020606020505050202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20850" y="1054100"/>
            <a:ext cx="5865813" cy="584200"/>
          </a:xfrm>
          <a:prstGeom prst="rect">
            <a:avLst/>
          </a:prstGeom>
          <a:noFill/>
        </p:spPr>
        <p:txBody>
          <a:bodyPr wrap="none" anchor="ctr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latin typeface="+mn-lt"/>
              </a:rPr>
              <a:t>NOAA’s National Geodetic Survey</a:t>
            </a:r>
            <a:endParaRPr lang="en-US" sz="7200" b="1" dirty="0">
              <a:solidFill>
                <a:schemeClr val="tx2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81000" y="4740436"/>
            <a:ext cx="3668761" cy="1631216"/>
          </a:xfrm>
          <a:prstGeom prst="rect">
            <a:avLst/>
          </a:prstGeom>
          <a:noFill/>
        </p:spPr>
        <p:txBody>
          <a:bodyPr wrap="none" anchor="ctr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latin typeface="+mn-lt"/>
              </a:rPr>
              <a:t>Pam Fromhertz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latin typeface="+mn-lt"/>
              </a:rPr>
              <a:t>Rocky Mountain Regional Advisor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 smtClean="0">
                <a:latin typeface="+mn-lt"/>
                <a:hlinkClick r:id="rId2"/>
              </a:rPr>
              <a:t>Pamela.Fromhertz@noaa.gov</a:t>
            </a:r>
            <a:endParaRPr lang="en-US" sz="2000" dirty="0" smtClean="0">
              <a:latin typeface="+mn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latin typeface="+mn-lt"/>
              </a:rPr>
              <a:t>240-988-6363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 smtClean="0">
                <a:latin typeface="+mn-lt"/>
              </a:rPr>
              <a:t>Geodesy.noaa.gov</a:t>
            </a:r>
            <a:endParaRPr lang="en-US" sz="2000" dirty="0">
              <a:latin typeface="+mn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562600" y="4586548"/>
            <a:ext cx="3553730" cy="1938992"/>
          </a:xfrm>
          <a:prstGeom prst="rect">
            <a:avLst/>
          </a:prstGeom>
          <a:noFill/>
        </p:spPr>
        <p:txBody>
          <a:bodyPr wrap="none" anchor="ctr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John Hunter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CO State Geomatics Coordinator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Denver Water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 smtClean="0">
                <a:solidFill>
                  <a:schemeClr val="tx2">
                    <a:lumMod val="50000"/>
                  </a:schemeClr>
                </a:solidFill>
                <a:latin typeface="+mn-lt"/>
                <a:hlinkClick r:id="rId3"/>
              </a:rPr>
              <a:t>CoCoordinator@plsc.net</a:t>
            </a:r>
            <a:endParaRPr lang="en-US" sz="2000" dirty="0" smtClean="0">
              <a:solidFill>
                <a:schemeClr val="tx2">
                  <a:lumMod val="50000"/>
                </a:schemeClr>
              </a:solidFill>
              <a:latin typeface="+mn-lt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 smtClean="0">
                <a:solidFill>
                  <a:schemeClr val="tx2">
                    <a:lumMod val="50000"/>
                  </a:schemeClr>
                </a:solidFill>
                <a:latin typeface="+mn-lt"/>
                <a:hlinkClick r:id="rId4"/>
              </a:rPr>
              <a:t>John.Hunter@denverwater.org</a:t>
            </a:r>
            <a:endParaRPr lang="en-US" sz="2000" dirty="0" smtClean="0">
              <a:solidFill>
                <a:schemeClr val="tx2">
                  <a:lumMod val="50000"/>
                </a:schemeClr>
              </a:solidFill>
              <a:latin typeface="+mn-lt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000" dirty="0">
              <a:solidFill>
                <a:schemeClr val="tx2">
                  <a:lumMod val="50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67062002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711333" y="0"/>
            <a:ext cx="121979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8122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9"/>
          <p:cNvSpPr>
            <a:spLocks noGrp="1"/>
          </p:cNvSpPr>
          <p:nvPr>
            <p:ph type="title"/>
          </p:nvPr>
        </p:nvSpPr>
        <p:spPr>
          <a:xfrm>
            <a:off x="425450" y="425450"/>
            <a:ext cx="8261350" cy="1174750"/>
          </a:xfrm>
        </p:spPr>
        <p:txBody>
          <a:bodyPr/>
          <a:lstStyle/>
          <a:p>
            <a:r>
              <a:rPr lang="en-US" altLang="en-US" dirty="0" smtClean="0">
                <a:latin typeface="+mj-lt"/>
              </a:rPr>
              <a:t>NSRS Modernization</a:t>
            </a:r>
            <a:br>
              <a:rPr lang="en-US" altLang="en-US" dirty="0" smtClean="0">
                <a:latin typeface="+mj-lt"/>
              </a:rPr>
            </a:br>
            <a:r>
              <a:rPr lang="en-US" altLang="en-US" dirty="0" smtClean="0">
                <a:latin typeface="+mj-lt"/>
              </a:rPr>
              <a:t>Who and What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idx="1"/>
          </p:nvPr>
        </p:nvSpPr>
        <p:spPr>
          <a:xfrm>
            <a:off x="317500" y="1709739"/>
            <a:ext cx="8477250" cy="4829175"/>
          </a:xfrm>
        </p:spPr>
        <p:txBody>
          <a:bodyPr>
            <a:normAutofit fontScale="85000" lnSpcReduction="20000"/>
          </a:bodyPr>
          <a:lstStyle/>
          <a:p>
            <a:pPr>
              <a:defRPr/>
            </a:pPr>
            <a:r>
              <a:rPr lang="en-US" dirty="0" smtClean="0">
                <a:latin typeface="+mj-lt"/>
              </a:rPr>
              <a:t>The </a:t>
            </a:r>
            <a:r>
              <a:rPr lang="en-US" b="1" dirty="0" smtClean="0">
                <a:solidFill>
                  <a:srgbClr val="C00000"/>
                </a:solidFill>
                <a:latin typeface="+mj-lt"/>
              </a:rPr>
              <a:t>National Geodetic Survey, </a:t>
            </a:r>
            <a:r>
              <a:rPr lang="en-US" dirty="0" smtClean="0">
                <a:latin typeface="+mj-lt"/>
              </a:rPr>
              <a:t>the federal agency responsible for establishing and maintain the positioning framework to support all federal civilian mapping and charting in the United States, is modernizing the </a:t>
            </a:r>
            <a:r>
              <a:rPr lang="en-US" b="1" dirty="0" smtClean="0">
                <a:solidFill>
                  <a:srgbClr val="C00000"/>
                </a:solidFill>
                <a:latin typeface="+mj-lt"/>
              </a:rPr>
              <a:t>National Spatial Reference System (NSRS). </a:t>
            </a:r>
          </a:p>
          <a:p>
            <a:pPr>
              <a:defRPr/>
            </a:pPr>
            <a:endParaRPr lang="en-US" sz="700" b="1" dirty="0" smtClean="0">
              <a:solidFill>
                <a:srgbClr val="C00000"/>
              </a:solidFill>
              <a:latin typeface="+mj-lt"/>
            </a:endParaRPr>
          </a:p>
          <a:p>
            <a:pPr>
              <a:defRPr/>
            </a:pPr>
            <a:r>
              <a:rPr lang="en-US" dirty="0" smtClean="0">
                <a:latin typeface="+mj-lt"/>
              </a:rPr>
              <a:t>What does this mean? </a:t>
            </a:r>
          </a:p>
          <a:p>
            <a:pPr lvl="1">
              <a:defRPr/>
            </a:pPr>
            <a:r>
              <a:rPr lang="en-US" dirty="0" smtClean="0">
                <a:latin typeface="+mj-lt"/>
              </a:rPr>
              <a:t>All </a:t>
            </a:r>
            <a:r>
              <a:rPr lang="en-US" dirty="0">
                <a:latin typeface="+mj-lt"/>
              </a:rPr>
              <a:t>horizontal and vertical </a:t>
            </a:r>
            <a:r>
              <a:rPr lang="en-US" dirty="0" err="1">
                <a:latin typeface="+mj-lt"/>
              </a:rPr>
              <a:t>datums</a:t>
            </a:r>
            <a:r>
              <a:rPr lang="en-US" dirty="0">
                <a:latin typeface="+mj-lt"/>
              </a:rPr>
              <a:t> in the </a:t>
            </a:r>
            <a:r>
              <a:rPr lang="en-US" dirty="0" smtClean="0">
                <a:latin typeface="+mj-lt"/>
              </a:rPr>
              <a:t>NSRS (NAD 83, </a:t>
            </a:r>
            <a:r>
              <a:rPr lang="en-US" dirty="0">
                <a:latin typeface="+mj-lt"/>
              </a:rPr>
              <a:t>NAVD </a:t>
            </a:r>
            <a:r>
              <a:rPr lang="en-US" dirty="0" smtClean="0">
                <a:latin typeface="+mj-lt"/>
              </a:rPr>
              <a:t>88, </a:t>
            </a:r>
            <a:r>
              <a:rPr lang="en-US" dirty="0">
                <a:latin typeface="+mj-lt"/>
              </a:rPr>
              <a:t>etc</a:t>
            </a:r>
            <a:r>
              <a:rPr lang="en-US" dirty="0" smtClean="0">
                <a:latin typeface="+mj-lt"/>
              </a:rPr>
              <a:t>.) will be updated with: </a:t>
            </a:r>
          </a:p>
          <a:p>
            <a:pPr lvl="2">
              <a:defRPr/>
            </a:pPr>
            <a:r>
              <a:rPr lang="en-US" dirty="0">
                <a:latin typeface="+mj-lt"/>
              </a:rPr>
              <a:t>Four (4) new Terrestrial Reference Frames of 2022</a:t>
            </a:r>
          </a:p>
          <a:p>
            <a:pPr lvl="2">
              <a:defRPr/>
            </a:pPr>
            <a:r>
              <a:rPr lang="en-US" dirty="0">
                <a:latin typeface="+mj-lt"/>
              </a:rPr>
              <a:t>North American-Pacific Geopotential Datum of </a:t>
            </a:r>
            <a:r>
              <a:rPr lang="en-US" dirty="0" smtClean="0">
                <a:latin typeface="+mj-lt"/>
              </a:rPr>
              <a:t>2022</a:t>
            </a:r>
          </a:p>
          <a:p>
            <a:pPr lvl="1">
              <a:defRPr/>
            </a:pPr>
            <a:r>
              <a:rPr lang="en-US" dirty="0" smtClean="0">
                <a:latin typeface="+mj-lt"/>
              </a:rPr>
              <a:t>New tools, products, services, and methodologies will be developed jointly to support the transition and access to an improved, modernized NSRS.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B6791C4-DF4E-4C17-A41C-B2BEB15390BD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3164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4"/>
          <p:cNvSpPr>
            <a:spLocks noGrp="1"/>
          </p:cNvSpPr>
          <p:nvPr>
            <p:ph type="ctrTitle"/>
          </p:nvPr>
        </p:nvSpPr>
        <p:spPr>
          <a:xfrm>
            <a:off x="152400" y="228600"/>
            <a:ext cx="8915400" cy="914400"/>
          </a:xfrm>
        </p:spPr>
        <p:txBody>
          <a:bodyPr/>
          <a:lstStyle/>
          <a:p>
            <a:pPr eaLnBrk="1" hangingPunct="1"/>
            <a:r>
              <a:rPr lang="en-US" altLang="en-US" dirty="0" smtClean="0">
                <a:latin typeface="+mj-lt"/>
                <a:cs typeface="Arial" panose="020B0604020202020204" pitchFamily="34" charset="0"/>
              </a:rPr>
              <a:t>NSRS Modernization</a:t>
            </a:r>
          </a:p>
        </p:txBody>
      </p:sp>
      <p:sp>
        <p:nvSpPr>
          <p:cNvPr id="33795" name="Rectangle 5"/>
          <p:cNvSpPr>
            <a:spLocks noGrp="1"/>
          </p:cNvSpPr>
          <p:nvPr>
            <p:ph type="subTitle" idx="1"/>
          </p:nvPr>
        </p:nvSpPr>
        <p:spPr>
          <a:xfrm>
            <a:off x="1000125" y="2925762"/>
            <a:ext cx="5905500" cy="4070350"/>
          </a:xfrm>
        </p:spPr>
        <p:txBody>
          <a:bodyPr/>
          <a:lstStyle/>
          <a:p>
            <a:pPr algn="l" eaLnBrk="1" hangingPunct="1">
              <a:defRPr/>
            </a:pPr>
            <a:r>
              <a:rPr lang="en-US" altLang="en-US" sz="2400" b="1" dirty="0" smtClean="0">
                <a:solidFill>
                  <a:schemeClr val="tx1"/>
                </a:solidFill>
                <a:latin typeface="+mj-lt"/>
                <a:ea typeface="ＭＳ Ｐゴシック" charset="0"/>
                <a:cs typeface="Arial" charset="0"/>
              </a:rPr>
              <a:t>Vastly </a:t>
            </a:r>
            <a:r>
              <a:rPr lang="en-US" altLang="en-US" sz="2400" b="1" dirty="0">
                <a:solidFill>
                  <a:schemeClr val="tx1"/>
                </a:solidFill>
                <a:latin typeface="+mj-lt"/>
                <a:ea typeface="ＭＳ Ｐゴシック" charset="0"/>
                <a:cs typeface="Arial" charset="0"/>
              </a:rPr>
              <a:t>improved flood plain </a:t>
            </a:r>
            <a:r>
              <a:rPr lang="en-US" altLang="en-US" sz="2400" b="1" dirty="0" smtClean="0">
                <a:solidFill>
                  <a:schemeClr val="tx1"/>
                </a:solidFill>
                <a:latin typeface="+mj-lt"/>
                <a:ea typeface="ＭＳ Ｐゴシック" charset="0"/>
                <a:cs typeface="Arial" charset="0"/>
              </a:rPr>
              <a:t>mapping</a:t>
            </a:r>
          </a:p>
          <a:p>
            <a:pPr marL="285750" indent="-285750" algn="l" eaLnBrk="1" hangingPunct="1">
              <a:buFont typeface="Arial" panose="020B0604020202020204" pitchFamily="34" charset="0"/>
              <a:buChar char="•"/>
              <a:defRPr/>
            </a:pPr>
            <a:r>
              <a:rPr lang="en-US" altLang="en-US" sz="1800" dirty="0" smtClean="0">
                <a:solidFill>
                  <a:schemeClr val="tx1"/>
                </a:solidFill>
                <a:latin typeface="+mj-lt"/>
                <a:ea typeface="ＭＳ Ｐゴシック" charset="0"/>
                <a:cs typeface="Arial" charset="0"/>
              </a:rPr>
              <a:t>Water flows due to differences </a:t>
            </a:r>
            <a:r>
              <a:rPr lang="en-US" altLang="en-US" sz="1800" dirty="0">
                <a:solidFill>
                  <a:schemeClr val="tx1"/>
                </a:solidFill>
                <a:latin typeface="+mj-lt"/>
                <a:ea typeface="ＭＳ Ｐゴシック" charset="0"/>
                <a:cs typeface="Arial" charset="0"/>
              </a:rPr>
              <a:t>in </a:t>
            </a:r>
            <a:r>
              <a:rPr lang="en-US" altLang="en-US" sz="1800" dirty="0" smtClean="0">
                <a:solidFill>
                  <a:schemeClr val="tx1"/>
                </a:solidFill>
                <a:latin typeface="+mj-lt"/>
                <a:ea typeface="ＭＳ Ｐゴシック" charset="0"/>
                <a:cs typeface="Arial" charset="0"/>
              </a:rPr>
              <a:t>gravity </a:t>
            </a:r>
            <a:endParaRPr lang="en-US" altLang="en-US" sz="1800" dirty="0">
              <a:solidFill>
                <a:schemeClr val="tx1"/>
              </a:solidFill>
              <a:latin typeface="+mj-lt"/>
              <a:ea typeface="ＭＳ Ｐゴシック" charset="0"/>
              <a:cs typeface="Arial" charset="0"/>
            </a:endParaRPr>
          </a:p>
          <a:p>
            <a:pPr marL="285750" indent="-285750" algn="l" eaLnBrk="1" hangingPunct="1">
              <a:buFont typeface="Arial" panose="020B0604020202020204" pitchFamily="34" charset="0"/>
              <a:buChar char="•"/>
              <a:defRPr/>
            </a:pPr>
            <a:r>
              <a:rPr lang="en-US" altLang="en-US" sz="1800" dirty="0" smtClean="0">
                <a:solidFill>
                  <a:schemeClr val="tx1"/>
                </a:solidFill>
                <a:latin typeface="+mj-lt"/>
                <a:ea typeface="ＭＳ Ｐゴシック" charset="0"/>
                <a:cs typeface="Arial" charset="0"/>
              </a:rPr>
              <a:t>Critically important in low-lying, flat communities</a:t>
            </a:r>
          </a:p>
          <a:p>
            <a:pPr lvl="1" algn="l" eaLnBrk="1" hangingPunct="1">
              <a:defRPr/>
            </a:pPr>
            <a:endParaRPr lang="en-US" altLang="en-US" sz="1800" dirty="0" smtClean="0">
              <a:solidFill>
                <a:schemeClr val="tx1"/>
              </a:solidFill>
              <a:latin typeface="+mj-lt"/>
              <a:ea typeface="ＭＳ Ｐゴシック" charset="0"/>
              <a:cs typeface="Arial" charset="0"/>
            </a:endParaRPr>
          </a:p>
          <a:p>
            <a:pPr lvl="1" algn="l" eaLnBrk="1" hangingPunct="1">
              <a:buFont typeface="Arial" charset="0"/>
              <a:buChar char="•"/>
              <a:defRPr/>
            </a:pPr>
            <a:endParaRPr lang="en-US" altLang="en-US" sz="1800" dirty="0">
              <a:solidFill>
                <a:schemeClr val="tx1"/>
              </a:solidFill>
              <a:latin typeface="+mj-lt"/>
              <a:ea typeface="ＭＳ Ｐゴシック" charset="0"/>
              <a:cs typeface="Arial" charset="0"/>
            </a:endParaRPr>
          </a:p>
          <a:p>
            <a:pPr lvl="1" algn="l" eaLnBrk="1" hangingPunct="1">
              <a:buFont typeface="Arial" charset="0"/>
              <a:buChar char="•"/>
              <a:defRPr/>
            </a:pPr>
            <a:endParaRPr lang="en-US" altLang="en-US" sz="1800" dirty="0" smtClean="0">
              <a:solidFill>
                <a:schemeClr val="tx1"/>
              </a:solidFill>
              <a:latin typeface="+mj-lt"/>
              <a:ea typeface="ＭＳ Ｐゴシック" charset="0"/>
              <a:cs typeface="Arial" charset="0"/>
            </a:endParaRPr>
          </a:p>
          <a:p>
            <a:pPr lvl="1" algn="l" eaLnBrk="1" hangingPunct="1">
              <a:buFont typeface="Arial" charset="0"/>
              <a:buChar char="•"/>
              <a:defRPr/>
            </a:pPr>
            <a:endParaRPr lang="en-US" altLang="en-US" sz="1800" dirty="0">
              <a:solidFill>
                <a:schemeClr val="tx1"/>
              </a:solidFill>
              <a:latin typeface="+mj-lt"/>
              <a:ea typeface="ＭＳ Ｐゴシック" charset="0"/>
              <a:cs typeface="Arial" charset="0"/>
            </a:endParaRPr>
          </a:p>
          <a:p>
            <a:pPr algn="l" eaLnBrk="1" hangingPunct="1">
              <a:defRPr/>
            </a:pPr>
            <a:endParaRPr lang="en-US" altLang="en-US" sz="2400" dirty="0" smtClean="0">
              <a:solidFill>
                <a:schemeClr val="tx1"/>
              </a:solidFill>
              <a:latin typeface="+mj-lt"/>
              <a:ea typeface="ＭＳ Ｐゴシック" charset="0"/>
              <a:cs typeface="Arial" charset="0"/>
            </a:endParaRPr>
          </a:p>
          <a:p>
            <a:pPr algn="l" eaLnBrk="1" hangingPunct="1">
              <a:defRPr/>
            </a:pPr>
            <a:r>
              <a:rPr lang="en-US" altLang="en-US" sz="2400" b="1" dirty="0" smtClean="0">
                <a:solidFill>
                  <a:schemeClr val="tx1"/>
                </a:solidFill>
                <a:latin typeface="+mj-lt"/>
                <a:ea typeface="ＭＳ Ｐゴシック" charset="0"/>
                <a:cs typeface="Arial" charset="0"/>
              </a:rPr>
              <a:t>Fundamental support for new technologies</a:t>
            </a:r>
          </a:p>
          <a:p>
            <a:pPr marL="285750" indent="-285750" algn="l" eaLnBrk="1" hangingPunct="1">
              <a:buFont typeface="Arial" panose="020B0604020202020204" pitchFamily="34" charset="0"/>
              <a:buChar char="•"/>
              <a:defRPr/>
            </a:pPr>
            <a:r>
              <a:rPr lang="en-US" altLang="en-US" sz="1800" dirty="0" smtClean="0">
                <a:solidFill>
                  <a:schemeClr val="tx1"/>
                </a:solidFill>
                <a:latin typeface="+mj-lt"/>
                <a:ea typeface="ＭＳ Ｐゴシック" charset="0"/>
                <a:cs typeface="Arial" charset="0"/>
              </a:rPr>
              <a:t>“Smart Highways” for autonomous vehicles</a:t>
            </a:r>
          </a:p>
          <a:p>
            <a:pPr algn="l" eaLnBrk="1" hangingPunct="1">
              <a:buFont typeface="Arial" charset="0"/>
              <a:buChar char="•"/>
              <a:defRPr/>
            </a:pPr>
            <a:endParaRPr lang="en-US" altLang="en-US" dirty="0" smtClean="0">
              <a:solidFill>
                <a:schemeClr val="tx1"/>
              </a:solidFill>
              <a:latin typeface="+mj-lt"/>
              <a:ea typeface="ＭＳ Ｐゴシック" charset="0"/>
              <a:cs typeface="Arial" charset="0"/>
            </a:endParaRPr>
          </a:p>
          <a:p>
            <a:pPr algn="l" eaLnBrk="1" hangingPunct="1">
              <a:defRPr/>
            </a:pPr>
            <a:r>
              <a:rPr lang="en-US" altLang="en-US" dirty="0" smtClean="0">
                <a:solidFill>
                  <a:schemeClr val="tx1"/>
                </a:solidFill>
                <a:latin typeface="+mj-lt"/>
                <a:ea typeface="ＭＳ Ｐゴシック" charset="0"/>
                <a:cs typeface="Arial" charset="0"/>
              </a:rPr>
              <a:t> </a:t>
            </a:r>
            <a:endParaRPr lang="en-US" altLang="en-US" sz="2800" dirty="0" smtClean="0">
              <a:solidFill>
                <a:schemeClr val="tx1"/>
              </a:solidFill>
              <a:latin typeface="+mj-lt"/>
              <a:ea typeface="ＭＳ Ｐゴシック" charset="0"/>
              <a:cs typeface="Arial" charset="0"/>
            </a:endParaRPr>
          </a:p>
        </p:txBody>
      </p:sp>
      <p:sp>
        <p:nvSpPr>
          <p:cNvPr id="10244" name="Slide Number Placeholder 3"/>
          <p:cNvSpPr>
            <a:spLocks noGrp="1"/>
          </p:cNvSpPr>
          <p:nvPr>
            <p:ph type="sldNum" sz="quarter" idx="12"/>
          </p:nvPr>
        </p:nvSpPr>
        <p:spPr bwMode="auto">
          <a:xfrm>
            <a:off x="6553200" y="6464300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E44C6FC6-40C7-4D80-9763-CEDB9F4CF48B}" type="slidenum">
              <a:rPr lang="en-US" altLang="en-US" sz="1200" smtClean="0">
                <a:latin typeface="+mn-lt"/>
                <a:cs typeface="Times New Roman" panose="02020603050405020304" pitchFamily="18" charset="0"/>
              </a:rPr>
              <a:pPr>
                <a:spcBef>
                  <a:spcPct val="0"/>
                </a:spcBef>
                <a:buFontTx/>
                <a:buNone/>
              </a:pPr>
              <a:t>6</a:t>
            </a:fld>
            <a:endParaRPr lang="en-US" altLang="en-US" sz="1200" smtClean="0"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10245" name="Picture 12" descr="Image result for smart highway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5289550"/>
            <a:ext cx="1943100" cy="12954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6" name="Rectangle 5"/>
          <p:cNvSpPr txBox="1">
            <a:spLocks/>
          </p:cNvSpPr>
          <p:nvPr/>
        </p:nvSpPr>
        <p:spPr bwMode="auto">
          <a:xfrm>
            <a:off x="2878137" y="961231"/>
            <a:ext cx="6094413" cy="407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endParaRPr lang="en-US" altLang="en-US" sz="2400" b="1" dirty="0" smtClean="0">
              <a:latin typeface="+mn-lt"/>
            </a:endParaRPr>
          </a:p>
          <a:p>
            <a:pPr eaLnBrk="1" hangingPunct="1">
              <a:buFont typeface="Arial" panose="020B0604020202020204" pitchFamily="34" charset="0"/>
              <a:buNone/>
            </a:pPr>
            <a:r>
              <a:rPr lang="en-US" altLang="en-US" sz="2400" b="1" dirty="0" smtClean="0">
                <a:latin typeface="+mn-lt"/>
              </a:rPr>
              <a:t>Revolutionize </a:t>
            </a:r>
            <a:r>
              <a:rPr lang="en-US" altLang="en-US" sz="2400" b="1" dirty="0">
                <a:latin typeface="+mn-lt"/>
              </a:rPr>
              <a:t>professional </a:t>
            </a:r>
            <a:r>
              <a:rPr lang="en-US" altLang="en-US" sz="2400" b="1" dirty="0" smtClean="0">
                <a:latin typeface="+mn-lt"/>
              </a:rPr>
              <a:t>surveying</a:t>
            </a:r>
          </a:p>
          <a:p>
            <a:pPr marL="285750" indent="-285750"/>
            <a:r>
              <a:rPr lang="en-US" altLang="en-US" sz="1800" dirty="0" smtClean="0">
                <a:latin typeface="+mn-lt"/>
              </a:rPr>
              <a:t>No </a:t>
            </a:r>
            <a:r>
              <a:rPr lang="en-US" altLang="en-US" sz="1800" dirty="0">
                <a:latin typeface="+mn-lt"/>
              </a:rPr>
              <a:t>more need for installing and locating bench </a:t>
            </a:r>
            <a:r>
              <a:rPr lang="en-US" altLang="en-US" sz="1800" dirty="0" smtClean="0">
                <a:latin typeface="+mn-lt"/>
              </a:rPr>
              <a:t>marks</a:t>
            </a:r>
          </a:p>
          <a:p>
            <a:pPr marL="285750" indent="-285750"/>
            <a:r>
              <a:rPr lang="en-US" altLang="en-US" sz="1800" dirty="0" smtClean="0">
                <a:latin typeface="+mn-lt"/>
              </a:rPr>
              <a:t>Absolute</a:t>
            </a:r>
            <a:r>
              <a:rPr lang="en-US" altLang="en-US" sz="1800" dirty="0">
                <a:latin typeface="+mn-lt"/>
              </a:rPr>
              <a:t>, consistent positioning autonomously, </a:t>
            </a:r>
            <a:r>
              <a:rPr lang="en-US" altLang="en-US" sz="1800" dirty="0" smtClean="0">
                <a:latin typeface="+mn-lt"/>
              </a:rPr>
              <a:t>anywhere</a:t>
            </a:r>
          </a:p>
          <a:p>
            <a:pPr lvl="1" eaLnBrk="1" hangingPunct="1">
              <a:buNone/>
            </a:pPr>
            <a:endParaRPr lang="en-US" altLang="en-US" sz="1800" dirty="0" smtClean="0">
              <a:latin typeface="+mn-lt"/>
            </a:endParaRPr>
          </a:p>
          <a:p>
            <a:pPr lvl="1" eaLnBrk="1" hangingPunct="1">
              <a:buFont typeface="Arial" panose="020B0604020202020204" pitchFamily="34" charset="0"/>
              <a:buChar char="•"/>
            </a:pPr>
            <a:endParaRPr lang="en-US" altLang="en-US" sz="1800" dirty="0">
              <a:latin typeface="+mn-lt"/>
            </a:endParaRPr>
          </a:p>
          <a:p>
            <a:pPr lvl="1" eaLnBrk="1" hangingPunct="1">
              <a:buFont typeface="Arial" panose="020B0604020202020204" pitchFamily="34" charset="0"/>
              <a:buNone/>
            </a:pPr>
            <a:endParaRPr lang="en-US" altLang="en-US" sz="1800" dirty="0">
              <a:latin typeface="+mn-lt"/>
            </a:endParaRPr>
          </a:p>
          <a:p>
            <a:pPr eaLnBrk="1" hangingPunct="1">
              <a:buFont typeface="Arial" panose="020B0604020202020204" pitchFamily="34" charset="0"/>
              <a:buNone/>
            </a:pPr>
            <a:endParaRPr lang="en-US" altLang="en-US" sz="2400" dirty="0" smtClean="0">
              <a:latin typeface="+mn-lt"/>
            </a:endParaRPr>
          </a:p>
          <a:p>
            <a:pPr eaLnBrk="1" hangingPunct="1">
              <a:buFont typeface="Arial" panose="020B0604020202020204" pitchFamily="34" charset="0"/>
              <a:buNone/>
            </a:pPr>
            <a:endParaRPr lang="en-US" altLang="en-US" sz="1600" dirty="0" smtClean="0">
              <a:latin typeface="+mn-lt"/>
            </a:endParaRPr>
          </a:p>
          <a:p>
            <a:pPr eaLnBrk="1" hangingPunct="1">
              <a:buFont typeface="Arial" panose="020B0604020202020204" pitchFamily="34" charset="0"/>
              <a:buNone/>
            </a:pPr>
            <a:r>
              <a:rPr lang="en-US" altLang="en-US" sz="2400" b="1" dirty="0" smtClean="0">
                <a:latin typeface="+mn-lt"/>
              </a:rPr>
              <a:t>Impacts </a:t>
            </a:r>
            <a:r>
              <a:rPr lang="en-US" altLang="en-US" sz="2400" b="1" dirty="0">
                <a:latin typeface="+mn-lt"/>
              </a:rPr>
              <a:t>on </a:t>
            </a:r>
            <a:r>
              <a:rPr lang="en-US" altLang="en-US" sz="2400" b="1" dirty="0" smtClean="0">
                <a:latin typeface="+mn-lt"/>
              </a:rPr>
              <a:t>infrastructure</a:t>
            </a:r>
          </a:p>
          <a:p>
            <a:pPr eaLnBrk="1" hangingPunct="1">
              <a:buFont typeface="Arial" panose="020B0604020202020204" pitchFamily="34" charset="0"/>
              <a:buNone/>
            </a:pPr>
            <a:r>
              <a:rPr lang="en-US" altLang="en-US" sz="1800" dirty="0" smtClean="0">
                <a:latin typeface="+mn-lt"/>
              </a:rPr>
              <a:t>Any </a:t>
            </a:r>
            <a:r>
              <a:rPr lang="en-US" altLang="en-US" sz="1800" dirty="0">
                <a:latin typeface="+mn-lt"/>
              </a:rPr>
              <a:t>application requiring precise </a:t>
            </a:r>
            <a:r>
              <a:rPr lang="en-US" altLang="en-US" sz="1800" dirty="0" smtClean="0">
                <a:latin typeface="+mn-lt"/>
              </a:rPr>
              <a:t>positioning -- bridges</a:t>
            </a:r>
            <a:r>
              <a:rPr lang="en-US" altLang="en-US" sz="1800" dirty="0">
                <a:latin typeface="+mn-lt"/>
              </a:rPr>
              <a:t>, tunnels, </a:t>
            </a:r>
            <a:r>
              <a:rPr lang="en-US" altLang="en-US" sz="1800" dirty="0" smtClean="0">
                <a:latin typeface="+mn-lt"/>
              </a:rPr>
              <a:t>railways, agriculture, navigation -- will </a:t>
            </a:r>
            <a:r>
              <a:rPr lang="en-US" altLang="en-US" sz="1800" dirty="0">
                <a:latin typeface="+mn-lt"/>
              </a:rPr>
              <a:t>be easier and more accurate</a:t>
            </a:r>
          </a:p>
          <a:p>
            <a:pPr eaLnBrk="1" hangingPunct="1">
              <a:buFont typeface="Arial" panose="020B0604020202020204" pitchFamily="34" charset="0"/>
              <a:buNone/>
            </a:pPr>
            <a:endParaRPr lang="en-US" altLang="en-US" dirty="0" smtClean="0">
              <a:latin typeface="+mn-lt"/>
            </a:endParaRPr>
          </a:p>
          <a:p>
            <a:pPr eaLnBrk="1" hangingPunct="1">
              <a:buFont typeface="Arial" panose="020B0604020202020204" pitchFamily="34" charset="0"/>
              <a:buNone/>
            </a:pPr>
            <a:endParaRPr lang="en-US" altLang="en-US" dirty="0">
              <a:latin typeface="+mn-lt"/>
            </a:endParaRPr>
          </a:p>
          <a:p>
            <a:pPr eaLnBrk="1" hangingPunct="1">
              <a:buFont typeface="Arial" panose="020B0604020202020204" pitchFamily="34" charset="0"/>
              <a:buNone/>
            </a:pPr>
            <a:r>
              <a:rPr lang="en-US" altLang="en-US" dirty="0">
                <a:latin typeface="+mn-lt"/>
              </a:rPr>
              <a:t> </a:t>
            </a:r>
            <a:endParaRPr lang="en-US" altLang="en-US" sz="2800" dirty="0">
              <a:latin typeface="+mn-lt"/>
            </a:endParaRPr>
          </a:p>
        </p:txBody>
      </p:sp>
      <p:pic>
        <p:nvPicPr>
          <p:cNvPr id="10247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1593" y="2696369"/>
            <a:ext cx="1938338" cy="151765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8" name="Picture 11" descr="Bridge_split_croppe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725" y="4348162"/>
            <a:ext cx="2208212" cy="136683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9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061" y="1228328"/>
            <a:ext cx="1979613" cy="138271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189595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8280CB3-0FF6-4D07-A0F6-C78040BEDDEE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512619" y="786298"/>
            <a:ext cx="8312726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/>
              <a:t>All coordinates and heights </a:t>
            </a:r>
          </a:p>
          <a:p>
            <a:pPr algn="ctr"/>
            <a:r>
              <a:rPr lang="en-US" sz="4800" b="1" dirty="0" smtClean="0"/>
              <a:t>will change!</a:t>
            </a:r>
          </a:p>
          <a:p>
            <a:pPr algn="ctr"/>
            <a:endParaRPr lang="en-US" sz="4000" b="1" dirty="0"/>
          </a:p>
          <a:p>
            <a:pPr algn="ctr"/>
            <a:r>
              <a:rPr lang="en-US" sz="4000" dirty="0"/>
              <a:t>In Colorado by over 4 feet horizontally and around -2 feet vertically</a:t>
            </a:r>
          </a:p>
          <a:p>
            <a:pPr algn="ctr"/>
            <a:endParaRPr lang="en-US" sz="4000" dirty="0" smtClean="0"/>
          </a:p>
        </p:txBody>
      </p:sp>
    </p:spTree>
    <p:extLst>
      <p:ext uri="{BB962C8B-B14F-4D97-AF65-F5344CB8AC3E}">
        <p14:creationId xmlns:p14="http://schemas.microsoft.com/office/powerpoint/2010/main" val="735976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ext Box 3"/>
          <p:cNvSpPr txBox="1">
            <a:spLocks noChangeArrowheads="1"/>
          </p:cNvSpPr>
          <p:nvPr/>
        </p:nvSpPr>
        <p:spPr bwMode="auto">
          <a:xfrm>
            <a:off x="-42863" y="1752600"/>
            <a:ext cx="9144001" cy="289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600" dirty="0" smtClean="0">
                <a:latin typeface="+mj-lt"/>
                <a:cs typeface="Arial" charset="0"/>
              </a:rPr>
              <a:t>          HORIZONTAL =  1.3671 m (4.5 </a:t>
            </a:r>
            <a:r>
              <a:rPr lang="en-US" altLang="en-US" sz="2600" dirty="0" err="1" smtClean="0">
                <a:latin typeface="+mj-lt"/>
                <a:cs typeface="Arial" charset="0"/>
              </a:rPr>
              <a:t>ft</a:t>
            </a:r>
            <a:r>
              <a:rPr lang="en-US" altLang="en-US" sz="2600" dirty="0" smtClean="0">
                <a:latin typeface="+mj-lt"/>
                <a:cs typeface="Arial" charset="0"/>
              </a:rPr>
              <a:t>)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600" dirty="0" smtClean="0">
                <a:latin typeface="+mj-lt"/>
                <a:cs typeface="Arial" charset="0"/>
              </a:rPr>
              <a:t>ELLIPSOID HEIGHT = - 0.87 m (-2.85 </a:t>
            </a:r>
            <a:r>
              <a:rPr lang="en-US" altLang="en-US" sz="2600" dirty="0" err="1" smtClean="0">
                <a:latin typeface="+mj-lt"/>
                <a:cs typeface="Arial" charset="0"/>
              </a:rPr>
              <a:t>ft</a:t>
            </a:r>
            <a:r>
              <a:rPr lang="en-US" altLang="en-US" sz="2600" dirty="0" smtClean="0">
                <a:latin typeface="+mj-lt"/>
                <a:cs typeface="Arial" charset="0"/>
              </a:rPr>
              <a:t>)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600" dirty="0" smtClean="0">
                <a:latin typeface="+mj-lt"/>
                <a:cs typeface="Arial" charset="0"/>
              </a:rPr>
              <a:t>Computed with </a:t>
            </a:r>
            <a:r>
              <a:rPr lang="en-US" altLang="en-US" sz="2600" dirty="0" smtClean="0">
                <a:solidFill>
                  <a:srgbClr val="FF0000"/>
                </a:solidFill>
                <a:latin typeface="+mj-lt"/>
                <a:cs typeface="Arial" charset="0"/>
              </a:rPr>
              <a:t>HTDP and Inverse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endParaRPr lang="en-US" altLang="en-US" sz="2600" dirty="0" smtClean="0">
              <a:latin typeface="+mj-lt"/>
              <a:cs typeface="Arial" charset="0"/>
            </a:endParaRP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600" dirty="0" smtClean="0">
                <a:latin typeface="+mj-lt"/>
                <a:cs typeface="Arial" charset="0"/>
              </a:rPr>
              <a:t>ORTHOMETRIC HEIGHT = - 0.35 m (-1.14 </a:t>
            </a:r>
            <a:r>
              <a:rPr lang="en-US" altLang="en-US" sz="2600" dirty="0" err="1" smtClean="0">
                <a:latin typeface="+mj-lt"/>
                <a:cs typeface="Arial" charset="0"/>
              </a:rPr>
              <a:t>ft</a:t>
            </a:r>
            <a:r>
              <a:rPr lang="en-US" altLang="en-US" sz="2600" dirty="0" smtClean="0">
                <a:latin typeface="+mj-lt"/>
                <a:cs typeface="Arial" charset="0"/>
              </a:rPr>
              <a:t>)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600" dirty="0" smtClean="0">
                <a:latin typeface="+mj-lt"/>
                <a:cs typeface="Arial" charset="0"/>
              </a:rPr>
              <a:t>Computed with </a:t>
            </a:r>
            <a:r>
              <a:rPr lang="en-US" altLang="en-US" sz="2600" dirty="0" smtClean="0">
                <a:solidFill>
                  <a:srgbClr val="FF0000"/>
                </a:solidFill>
                <a:latin typeface="+mj-lt"/>
                <a:cs typeface="Arial" charset="0"/>
              </a:rPr>
              <a:t>xGEOID16B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endParaRPr lang="en-US" altLang="en-US" sz="2600" dirty="0">
              <a:solidFill>
                <a:srgbClr val="FF0000"/>
              </a:solidFill>
              <a:latin typeface="+mj-lt"/>
              <a:cs typeface="Arial" charset="0"/>
            </a:endParaRPr>
          </a:p>
        </p:txBody>
      </p:sp>
      <p:sp>
        <p:nvSpPr>
          <p:cNvPr id="34819" name="TextBox 1"/>
          <p:cNvSpPr txBox="1">
            <a:spLocks noChangeArrowheads="1"/>
          </p:cNvSpPr>
          <p:nvPr/>
        </p:nvSpPr>
        <p:spPr bwMode="auto">
          <a:xfrm>
            <a:off x="-12700" y="433388"/>
            <a:ext cx="9364663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dirty="0" smtClean="0">
                <a:solidFill>
                  <a:srgbClr val="0000FF"/>
                </a:solidFill>
                <a:latin typeface="+mj-lt"/>
              </a:rPr>
              <a:t>Predicated Positional Changes in 2022 </a:t>
            </a: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dirty="0" smtClean="0">
                <a:solidFill>
                  <a:srgbClr val="0000FF"/>
                </a:solidFill>
                <a:latin typeface="+mj-lt"/>
              </a:rPr>
              <a:t>Computed for S 411(KK1411)</a:t>
            </a:r>
            <a:r>
              <a:rPr lang="en-US" altLang="en-US" sz="2000" dirty="0" smtClean="0">
                <a:solidFill>
                  <a:srgbClr val="0000FF"/>
                </a:solidFill>
                <a:latin typeface="+mj-lt"/>
              </a:rPr>
              <a:t> </a:t>
            </a:r>
            <a:r>
              <a:rPr lang="en-US" altLang="en-US" dirty="0" smtClean="0">
                <a:solidFill>
                  <a:srgbClr val="0000FF"/>
                </a:solidFill>
                <a:latin typeface="+mj-lt"/>
              </a:rPr>
              <a:t>near Arvada, CO</a:t>
            </a:r>
          </a:p>
        </p:txBody>
      </p:sp>
    </p:spTree>
    <p:extLst>
      <p:ext uri="{BB962C8B-B14F-4D97-AF65-F5344CB8AC3E}">
        <p14:creationId xmlns:p14="http://schemas.microsoft.com/office/powerpoint/2010/main" val="303481990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+mj-lt"/>
              </a:rPr>
              <a:t>The</a:t>
            </a:r>
            <a:r>
              <a:rPr lang="en-US" dirty="0" smtClean="0">
                <a:solidFill>
                  <a:schemeClr val="tx1"/>
                </a:solidFill>
                <a:latin typeface="+mj-lt"/>
              </a:rPr>
              <a:t>se </a:t>
            </a:r>
            <a:r>
              <a:rPr lang="en-US" i="1" dirty="0" smtClean="0">
                <a:solidFill>
                  <a:schemeClr val="tx1"/>
                </a:solidFill>
                <a:latin typeface="+mj-lt"/>
              </a:rPr>
              <a:t>are</a:t>
            </a:r>
            <a:r>
              <a:rPr lang="en-US" dirty="0" smtClean="0">
                <a:solidFill>
                  <a:schemeClr val="tx1"/>
                </a:solidFill>
                <a:latin typeface="+mj-lt"/>
              </a:rPr>
              <a:t> part of the NSRS*</a:t>
            </a:r>
            <a:endParaRPr lang="en-US" dirty="0">
              <a:solidFill>
                <a:schemeClr val="tx1"/>
              </a:solidFill>
              <a:latin typeface="+mj-lt"/>
            </a:endParaRPr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/>
          </p:nvPr>
        </p:nvGraphicFramePr>
        <p:xfrm>
          <a:off x="457200" y="1270000"/>
          <a:ext cx="7909560" cy="4251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72640">
                  <a:extLst>
                    <a:ext uri="{9D8B030D-6E8A-4147-A177-3AD203B41FA5}">
                      <a16:colId xmlns:a16="http://schemas.microsoft.com/office/drawing/2014/main" val="2202110323"/>
                    </a:ext>
                  </a:extLst>
                </a:gridCol>
                <a:gridCol w="1341120">
                  <a:extLst>
                    <a:ext uri="{9D8B030D-6E8A-4147-A177-3AD203B41FA5}">
                      <a16:colId xmlns:a16="http://schemas.microsoft.com/office/drawing/2014/main" val="1277430874"/>
                    </a:ext>
                  </a:extLst>
                </a:gridCol>
                <a:gridCol w="1082040">
                  <a:extLst>
                    <a:ext uri="{9D8B030D-6E8A-4147-A177-3AD203B41FA5}">
                      <a16:colId xmlns:a16="http://schemas.microsoft.com/office/drawing/2014/main" val="1566734961"/>
                    </a:ext>
                  </a:extLst>
                </a:gridCol>
                <a:gridCol w="1584960">
                  <a:extLst>
                    <a:ext uri="{9D8B030D-6E8A-4147-A177-3AD203B41FA5}">
                      <a16:colId xmlns:a16="http://schemas.microsoft.com/office/drawing/2014/main" val="2463132348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73816631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Horizontal </a:t>
                      </a:r>
                      <a:r>
                        <a:rPr lang="en-US" dirty="0" err="1" smtClean="0"/>
                        <a:t>Datums</a:t>
                      </a:r>
                      <a:r>
                        <a:rPr lang="en-US" dirty="0" smtClean="0"/>
                        <a:t> and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dirty="0" smtClean="0"/>
                        <a:t>Geometric Reference Frames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Vertical</a:t>
                      </a:r>
                    </a:p>
                    <a:p>
                      <a:r>
                        <a:rPr lang="en-US" dirty="0" smtClean="0"/>
                        <a:t>Datums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Great Lakes Datums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Geoid Models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Transformations and Conversions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220806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USSD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NGVD</a:t>
                      </a:r>
                      <a:r>
                        <a:rPr lang="en-US" baseline="0" dirty="0" smtClean="0"/>
                        <a:t> 29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IGLD55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GEOID90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NADCON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085445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NAD 27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NAVD 88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IGLD85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en-US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GEOID93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VERTCON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80579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NAD</a:t>
                      </a:r>
                      <a:r>
                        <a:rPr lang="en-US" baseline="0" dirty="0" smtClean="0"/>
                        <a:t> 83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PRVD02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en-US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ALASKA94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275898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ASVD02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en-US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GEOID96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SPCS 27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841076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NMVD03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en-US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GEOID99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SPCS 83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269960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GUVD04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en-US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GEOID03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827379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VIVD09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en-US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GEOID06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12284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GEOID09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448455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GEOID12(A,B)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81712782"/>
                  </a:ext>
                </a:extLst>
              </a:tr>
            </a:tbl>
          </a:graphicData>
        </a:graphic>
      </p:graphicFrame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083702-E6E1-411B-A9C5-9B25E2FC045E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57200" y="5521960"/>
            <a:ext cx="26981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*This not a complete list.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98329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Esri_Corporate_Template_4x3">
  <a:themeElements>
    <a:clrScheme name="Esri Branding Colors 2013_Blue Background">
      <a:dk1>
        <a:sysClr val="windowText" lastClr="000000"/>
      </a:dk1>
      <a:lt1>
        <a:sysClr val="window" lastClr="FFFFFF"/>
      </a:lt1>
      <a:dk2>
        <a:srgbClr val="007AC2"/>
      </a:dk2>
      <a:lt2>
        <a:srgbClr val="FFFF96"/>
      </a:lt2>
      <a:accent1>
        <a:srgbClr val="35AC46"/>
      </a:accent1>
      <a:accent2>
        <a:srgbClr val="AAD04B"/>
      </a:accent2>
      <a:accent3>
        <a:srgbClr val="F89927"/>
      </a:accent3>
      <a:accent4>
        <a:srgbClr val="00B9F2"/>
      </a:accent4>
      <a:accent5>
        <a:srgbClr val="8E499B"/>
      </a:accent5>
      <a:accent6>
        <a:srgbClr val="BE9969"/>
      </a:accent6>
      <a:hlink>
        <a:srgbClr val="C9F2FF"/>
      </a:hlink>
      <a:folHlink>
        <a:srgbClr val="94E6FF"/>
      </a:folHlink>
    </a:clrScheme>
    <a:fontScheme name="Esri-Arial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ln>
          <a:headEnd type="none" w="med" len="med"/>
          <a:tailEnd type="none" w="med" len="med"/>
        </a:ln>
      </a:spPr>
      <a:bodyPr vert="horz" wrap="none" lIns="91440" tIns="45720" rIns="91440" bIns="45720" numCol="1" rtlCol="0" anchor="ctr" anchorCtr="0" compatLnSpc="1">
        <a:prstTxWarp prst="textNoShape">
          <a:avLst/>
        </a:prstTxWarp>
      </a:bodyPr>
      <a:lstStyle>
        <a:defPPr algn="ctr" eaLnBrk="0" fontAlgn="base" hangingPunct="0">
          <a:spcBef>
            <a:spcPct val="0"/>
          </a:spcBef>
          <a:spcAft>
            <a:spcPct val="0"/>
          </a:spcAft>
          <a:defRPr sz="1400" b="1" dirty="0">
            <a:solidFill>
              <a:srgbClr val="000000"/>
            </a:solidFill>
            <a:latin typeface="Arial" charset="0"/>
            <a:ea typeface="ＭＳ Ｐゴシック" pitchFamily="16" charset="-128"/>
            <a:cs typeface="ＭＳ Ｐゴシック" pitchFamily="-97" charset="-128"/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 bwMode="auto">
        <a:noFill/>
        <a:ln w="19050" cap="flat" cmpd="sng" algn="ctr">
          <a:solidFill>
            <a:schemeClr val="tx2"/>
          </a:solidFill>
          <a:prstDash val="solid"/>
          <a:round/>
          <a:headEnd type="none" w="med" len="med"/>
          <a:tailEnd type="none" w="med" len="med"/>
        </a:ln>
        <a:effectLst/>
      </a:spPr>
      <a:bodyPr/>
      <a:lstStyle/>
    </a:lnDef>
    <a:txDef>
      <a:spPr>
        <a:noFill/>
        <a:effectLst/>
      </a:spPr>
      <a:bodyPr wrap="square" lIns="0" tIns="0" rIns="0" bIns="0" rtlCol="0">
        <a:noAutofit/>
      </a:bodyPr>
      <a:lstStyle>
        <a:defPPr algn="l" eaLnBrk="0" hangingPunct="0">
          <a:defRPr dirty="0" err="1" smtClean="0">
            <a:ea typeface="+mn-ea"/>
            <a:cs typeface="+mn-cs"/>
          </a:defRPr>
        </a:defPPr>
      </a:lstStyle>
    </a:txDef>
  </a:objectDefaults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NGSPowerPointTemplate</Template>
  <TotalTime>51962</TotalTime>
  <Words>1334</Words>
  <Application>Microsoft Office PowerPoint</Application>
  <PresentationFormat>On-screen Show (4:3)</PresentationFormat>
  <Paragraphs>292</Paragraphs>
  <Slides>35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35</vt:i4>
      </vt:variant>
    </vt:vector>
  </HeadingPairs>
  <TitlesOfParts>
    <vt:vector size="46" baseType="lpstr">
      <vt:lpstr>MS PGothic</vt:lpstr>
      <vt:lpstr>MS PGothic</vt:lpstr>
      <vt:lpstr>Arial</vt:lpstr>
      <vt:lpstr>Calibri</vt:lpstr>
      <vt:lpstr>Gill Sans MT</vt:lpstr>
      <vt:lpstr>Lucida Fax</vt:lpstr>
      <vt:lpstr>Lucida Grande</vt:lpstr>
      <vt:lpstr>Times New Roman</vt:lpstr>
      <vt:lpstr>Office Theme</vt:lpstr>
      <vt:lpstr>Esri_Corporate_Template_4x3</vt:lpstr>
      <vt:lpstr>1_Office Theme</vt:lpstr>
      <vt:lpstr>PowerPoint Presentation</vt:lpstr>
      <vt:lpstr>Agenda</vt:lpstr>
      <vt:lpstr>Who</vt:lpstr>
      <vt:lpstr>PowerPoint Presentation</vt:lpstr>
      <vt:lpstr>NSRS Modernization Who and What</vt:lpstr>
      <vt:lpstr>NSRS Modernization</vt:lpstr>
      <vt:lpstr>PowerPoint Presentation</vt:lpstr>
      <vt:lpstr>PowerPoint Presentation</vt:lpstr>
      <vt:lpstr>These are part of the NSRS*</vt:lpstr>
      <vt:lpstr>These are not part of the NSRS*</vt:lpstr>
      <vt:lpstr>NCAT NGS Coordinate Conversion and Transformation Tool</vt:lpstr>
      <vt:lpstr>SPCS2022 Zone “layers” and LDPs</vt:lpstr>
      <vt:lpstr>CO Letters submitted to NGS under Federal Register Notice from  NGS Colorado Geodetic Coordinator Group </vt:lpstr>
      <vt:lpstr>PowerPoint Presentation</vt:lpstr>
      <vt:lpstr>PowerPoint Presentation</vt:lpstr>
      <vt:lpstr>PowerPoint Presentation</vt:lpstr>
      <vt:lpstr>PowerPoint Presentation</vt:lpstr>
      <vt:lpstr>Montana statewide</vt:lpstr>
      <vt:lpstr>Montana statewide + discontinuous LDPs</vt:lpstr>
      <vt:lpstr>What matters to CO</vt:lpstr>
      <vt:lpstr>GPS on Bench Marks</vt:lpstr>
      <vt:lpstr>Next Steps</vt:lpstr>
      <vt:lpstr>Crowdsourcing GPS on Bench Marks</vt:lpstr>
      <vt:lpstr>OPUS Share Data Sheet</vt:lpstr>
      <vt:lpstr>Rocky Mountain Region Map and Volunteer Sign up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Next steps and Future</vt:lpstr>
      <vt:lpstr>PowerPoint Presentation</vt:lpstr>
    </vt:vector>
  </TitlesOfParts>
  <Company>Simmons + Associates Graphic Design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Michael Dennis</dc:creator>
  <cp:lastModifiedBy>Pamela Fromhertz</cp:lastModifiedBy>
  <cp:revision>1189</cp:revision>
  <dcterms:created xsi:type="dcterms:W3CDTF">2017-09-13T12:33:59Z</dcterms:created>
  <dcterms:modified xsi:type="dcterms:W3CDTF">2019-03-08T16:57:36Z</dcterms:modified>
</cp:coreProperties>
</file>