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81" r:id="rId3"/>
    <p:sldId id="280" r:id="rId4"/>
    <p:sldId id="323" r:id="rId5"/>
    <p:sldId id="333" r:id="rId6"/>
    <p:sldId id="359" r:id="rId7"/>
    <p:sldId id="334" r:id="rId8"/>
    <p:sldId id="258" r:id="rId9"/>
    <p:sldId id="328" r:id="rId10"/>
    <p:sldId id="339" r:id="rId11"/>
    <p:sldId id="342" r:id="rId12"/>
    <p:sldId id="341" r:id="rId13"/>
    <p:sldId id="293" r:id="rId14"/>
    <p:sldId id="260" r:id="rId15"/>
    <p:sldId id="262" r:id="rId16"/>
    <p:sldId id="261" r:id="rId17"/>
    <p:sldId id="285" r:id="rId18"/>
    <p:sldId id="287" r:id="rId19"/>
    <p:sldId id="263" r:id="rId20"/>
    <p:sldId id="296" r:id="rId21"/>
    <p:sldId id="269" r:id="rId22"/>
    <p:sldId id="300" r:id="rId23"/>
    <p:sldId id="358" r:id="rId24"/>
    <p:sldId id="274" r:id="rId25"/>
    <p:sldId id="268" r:id="rId26"/>
    <p:sldId id="326" r:id="rId27"/>
    <p:sldId id="325" r:id="rId28"/>
    <p:sldId id="271" r:id="rId29"/>
    <p:sldId id="329" r:id="rId30"/>
    <p:sldId id="272" r:id="rId31"/>
    <p:sldId id="273" r:id="rId32"/>
    <p:sldId id="295" r:id="rId33"/>
    <p:sldId id="275" r:id="rId34"/>
    <p:sldId id="360" r:id="rId35"/>
    <p:sldId id="317" r:id="rId36"/>
    <p:sldId id="309" r:id="rId37"/>
    <p:sldId id="303" r:id="rId38"/>
    <p:sldId id="277" r:id="rId39"/>
    <p:sldId id="279" r:id="rId40"/>
    <p:sldId id="302" r:id="rId41"/>
    <p:sldId id="276" r:id="rId42"/>
    <p:sldId id="357" r:id="rId43"/>
    <p:sldId id="355" r:id="rId44"/>
    <p:sldId id="348" r:id="rId45"/>
    <p:sldId id="338" r:id="rId46"/>
    <p:sldId id="310" r:id="rId47"/>
    <p:sldId id="311" r:id="rId48"/>
    <p:sldId id="282" r:id="rId4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228E77"/>
    <a:srgbClr val="2B2B2B"/>
    <a:srgbClr val="667995"/>
    <a:srgbClr val="17375E"/>
    <a:srgbClr val="DFE9F3"/>
    <a:srgbClr val="9C9C9C"/>
    <a:srgbClr val="455569"/>
    <a:srgbClr val="2C4B6F"/>
    <a:srgbClr val="556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79" autoAdjust="0"/>
  </p:normalViewPr>
  <p:slideViewPr>
    <p:cSldViewPr snapToGrid="0">
      <p:cViewPr varScale="1">
        <p:scale>
          <a:sx n="107" d="100"/>
          <a:sy n="107" d="100"/>
        </p:scale>
        <p:origin x="600" y="96"/>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99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8656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3384506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892642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202800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209427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004595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37268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70996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95710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0731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05467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612668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79824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9.gif"/><Relationship Id="rId4" Type="http://schemas.openxmlformats.org/officeDocument/2006/relationships/image" Target="../media/image48.gi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8.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9.jp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2.wmf"/><Relationship Id="rId5" Type="http://schemas.openxmlformats.org/officeDocument/2006/relationships/oleObject" Target="../embeddings/oleObject2.bin"/><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jpeg"/><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8.jpeg"/><Relationship Id="rId5" Type="http://schemas.microsoft.com/office/2007/relationships/hdphoto" Target="../media/hdphoto1.wdp"/><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2.jpe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37.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1.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Autofit/>
          </a:bodyPr>
          <a:lstStyle/>
          <a:p>
            <a:pPr defTabSz="438911">
              <a:defRPr sz="3455">
                <a:solidFill>
                  <a:srgbClr val="17375E"/>
                </a:solidFill>
                <a:latin typeface="Times New Roman"/>
                <a:ea typeface="Times New Roman"/>
                <a:cs typeface="Times New Roman"/>
                <a:sym typeface="Times New Roman"/>
              </a:defRPr>
            </a:pPr>
            <a:r>
              <a:rPr lang="en-US" sz="3200" b="1" dirty="0">
                <a:solidFill>
                  <a:srgbClr val="002E97"/>
                </a:solidFill>
                <a:latin typeface="Arial" panose="020B0604020202020204" pitchFamily="34" charset="0"/>
                <a:cs typeface="Arial" panose="020B0604020202020204" pitchFamily="34" charset="0"/>
              </a:rPr>
              <a:t>Modernizing the </a:t>
            </a:r>
            <a:br>
              <a:rPr lang="en-US" sz="3200" b="1" dirty="0">
                <a:solidFill>
                  <a:srgbClr val="002E97"/>
                </a:solidFill>
                <a:latin typeface="Arial" panose="020B0604020202020204" pitchFamily="34" charset="0"/>
                <a:cs typeface="Arial" panose="020B0604020202020204" pitchFamily="34" charset="0"/>
              </a:rPr>
            </a:br>
            <a:r>
              <a:rPr lang="en-US" sz="3200" b="1" dirty="0">
                <a:solidFill>
                  <a:srgbClr val="002E97"/>
                </a:solidFill>
                <a:latin typeface="Arial" panose="020B0604020202020204" pitchFamily="34" charset="0"/>
                <a:cs typeface="Arial" panose="020B0604020202020204" pitchFamily="34" charset="0"/>
              </a:rPr>
              <a:t>National Spatial Reference System</a:t>
            </a:r>
            <a:endParaRPr sz="3200" b="1" dirty="0">
              <a:solidFill>
                <a:srgbClr val="002E97"/>
              </a:solidFill>
              <a:latin typeface="Arial" panose="020B0604020202020204" pitchFamily="34" charset="0"/>
              <a:cs typeface="Arial" panose="020B0604020202020204" pitchFamily="34" charset="0"/>
            </a:endParaRPr>
          </a:p>
        </p:txBody>
      </p:sp>
      <p:sp>
        <p:nvSpPr>
          <p:cNvPr id="115" name="TextBox 4"/>
          <p:cNvSpPr txBox="1"/>
          <p:nvPr/>
        </p:nvSpPr>
        <p:spPr>
          <a:xfrm>
            <a:off x="6276059" y="4095620"/>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375164" y="4400232"/>
            <a:ext cx="18492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latin typeface="Arial" panose="020B0604020202020204" pitchFamily="34" charset="0"/>
                <a:cs typeface="Arial" panose="020B0604020202020204" pitchFamily="34" charset="0"/>
              </a:rPr>
              <a:t>February 1, 2023</a:t>
            </a:r>
            <a:endParaRPr dirty="0">
              <a:solidFill>
                <a:srgbClr val="002E9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6E80237-8920-414F-8182-532F05708CB0}"/>
              </a:ext>
            </a:extLst>
          </p:cNvPr>
          <p:cNvSpPr txBox="1"/>
          <p:nvPr/>
        </p:nvSpPr>
        <p:spPr>
          <a:xfrm>
            <a:off x="1597949" y="2921949"/>
            <a:ext cx="594810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Wyoming Engineering &amp; Surveying Society</a:t>
            </a: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2023 Conference</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1828782" y="371535"/>
            <a:ext cx="6026648"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latin typeface="Arial" panose="020B0604020202020204" pitchFamily="34" charset="0"/>
                <a:cs typeface="Arial" panose="020B0604020202020204" pitchFamily="34" charset="0"/>
              </a:rPr>
              <a:t>NGS’</a:t>
            </a:r>
            <a:r>
              <a:rPr lang="en-US" sz="2800" dirty="0">
                <a:solidFill>
                  <a:srgbClr val="002E97"/>
                </a:solidFill>
                <a:latin typeface="Arial" panose="020B0604020202020204" pitchFamily="34" charset="0"/>
                <a:cs typeface="Arial" panose="020B0604020202020204" pitchFamily="34" charset="0"/>
              </a:rPr>
              <a:t>s</a:t>
            </a:r>
            <a:r>
              <a:rPr sz="2800" dirty="0">
                <a:solidFill>
                  <a:srgbClr val="002E97"/>
                </a:solidFill>
                <a:latin typeface="Arial" panose="020B0604020202020204" pitchFamily="34" charset="0"/>
                <a:cs typeface="Arial" panose="020B0604020202020204" pitchFamily="34" charset="0"/>
              </a:rPr>
              <a:t> </a:t>
            </a:r>
            <a:r>
              <a:rPr lang="en-US" sz="2800" dirty="0">
                <a:solidFill>
                  <a:srgbClr val="002E97"/>
                </a:solidFill>
                <a:latin typeface="Arial" panose="020B0604020202020204" pitchFamily="34" charset="0"/>
                <a:cs typeface="Arial" panose="020B0604020202020204" pitchFamily="34" charset="0"/>
              </a:rPr>
              <a:t>Historical Horizontal Networks</a:t>
            </a:r>
            <a:endParaRPr sz="28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pic>
        <p:nvPicPr>
          <p:cNvPr id="5" name="Picture 1">
            <a:extLst>
              <a:ext uri="{FF2B5EF4-FFF2-40B4-BE49-F238E27FC236}">
                <a16:creationId xmlns:a16="http://schemas.microsoft.com/office/drawing/2014/main" id="{BBDC2BF8-64CD-4960-A028-A7F86FD97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7" name="Rectangle 2">
            <a:extLst>
              <a:ext uri="{FF2B5EF4-FFF2-40B4-BE49-F238E27FC236}">
                <a16:creationId xmlns:a16="http://schemas.microsoft.com/office/drawing/2014/main" id="{379826CE-70DF-41F3-B6C6-1C1E28BE8D20}"/>
              </a:ext>
            </a:extLst>
          </p:cNvPr>
          <p:cNvSpPr txBox="1"/>
          <p:nvPr/>
        </p:nvSpPr>
        <p:spPr>
          <a:xfrm>
            <a:off x="973192" y="3842823"/>
            <a:ext cx="24407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9" name="Picture 1">
            <a:extLst>
              <a:ext uri="{FF2B5EF4-FFF2-40B4-BE49-F238E27FC236}">
                <a16:creationId xmlns:a16="http://schemas.microsoft.com/office/drawing/2014/main" id="{FD5F53E1-CA30-47AB-8DB1-356EC66D87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0ACBB9A0-9AE3-4F1F-9932-F0049BD33FDA}"/>
              </a:ext>
            </a:extLst>
          </p:cNvPr>
          <p:cNvSpPr txBox="1"/>
          <p:nvPr/>
        </p:nvSpPr>
        <p:spPr>
          <a:xfrm>
            <a:off x="4594343" y="3842823"/>
            <a:ext cx="383374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31671453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pic>
        <p:nvPicPr>
          <p:cNvPr id="6" name="Picture 3">
            <a:extLst>
              <a:ext uri="{FF2B5EF4-FFF2-40B4-BE49-F238E27FC236}">
                <a16:creationId xmlns:a16="http://schemas.microsoft.com/office/drawing/2014/main" id="{1D2163EC-405B-45D4-8E36-699372223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C8C33781-C02D-4748-9C21-584300118FE3}"/>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5" name="Picture 1">
            <a:extLst>
              <a:ext uri="{FF2B5EF4-FFF2-40B4-BE49-F238E27FC236}">
                <a16:creationId xmlns:a16="http://schemas.microsoft.com/office/drawing/2014/main" id="{D44DF79F-6CDA-4617-8EBD-96E40420F7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a:extLst>
              <a:ext uri="{FF2B5EF4-FFF2-40B4-BE49-F238E27FC236}">
                <a16:creationId xmlns:a16="http://schemas.microsoft.com/office/drawing/2014/main" id="{B7F827A7-D290-471B-87E2-24F445512075}"/>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6545933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pic>
        <p:nvPicPr>
          <p:cNvPr id="5" name="Picture 2" descr="Tower plans">
            <a:extLst>
              <a:ext uri="{FF2B5EF4-FFF2-40B4-BE49-F238E27FC236}">
                <a16:creationId xmlns:a16="http://schemas.microsoft.com/office/drawing/2014/main" id="{03D34BD4-1674-468D-9A10-E9A15C5B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rst Bilby Tower Ever Built">
            <a:extLst>
              <a:ext uri="{FF2B5EF4-FFF2-40B4-BE49-F238E27FC236}">
                <a16:creationId xmlns:a16="http://schemas.microsoft.com/office/drawing/2014/main" id="{47F4D984-4CCB-4925-9DA8-490F4A29D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6174A79D-34E7-4EF3-86C3-AA29E7C190A7}"/>
              </a:ext>
            </a:extLst>
          </p:cNvPr>
          <p:cNvSpPr txBox="1">
            <a:spLocks noChangeArrowheads="1"/>
          </p:cNvSpPr>
          <p:nvPr/>
        </p:nvSpPr>
        <p:spPr bwMode="auto">
          <a:xfrm>
            <a:off x="5057952" y="620013"/>
            <a:ext cx="2967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800" dirty="0">
                <a:solidFill>
                  <a:srgbClr val="002E97"/>
                </a:solidFill>
                <a:latin typeface="Arial" panose="020B0604020202020204" pitchFamily="34" charset="0"/>
              </a:rPr>
              <a:t>The Bilby Tower</a:t>
            </a:r>
          </a:p>
        </p:txBody>
      </p:sp>
    </p:spTree>
    <p:extLst>
      <p:ext uri="{BB962C8B-B14F-4D97-AF65-F5344CB8AC3E}">
        <p14:creationId xmlns:p14="http://schemas.microsoft.com/office/powerpoint/2010/main" val="17607414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424022"/>
            <a:ext cx="581184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
        <p:nvSpPr>
          <p:cNvPr id="4" name="Slide Number Placeholder 3"/>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46689"/>
            <a:ext cx="704936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6622326" cy="646331"/>
          </a:xfrm>
          <a:prstGeom prst="rect">
            <a:avLst/>
          </a:prstGeom>
          <a:noFill/>
        </p:spPr>
        <p:txBody>
          <a:bodyPr wrap="none" rtlCol="0">
            <a:spAutoFit/>
          </a:bodyPr>
          <a:lstStyle/>
          <a:p>
            <a:r>
              <a:rPr lang="en-US" sz="3600" dirty="0" err="1">
                <a:solidFill>
                  <a:srgbClr val="002E97"/>
                </a:solidFill>
                <a:latin typeface="Arial" panose="020B0604020202020204" pitchFamily="34" charset="0"/>
                <a:cs typeface="Arial" panose="020B0604020202020204" pitchFamily="34" charset="0"/>
              </a:rPr>
              <a:t>Datums</a:t>
            </a:r>
            <a:r>
              <a:rPr lang="en-US" sz="3600" dirty="0">
                <a:solidFill>
                  <a:srgbClr val="002E97"/>
                </a:solidFill>
                <a:latin typeface="Arial" panose="020B0604020202020204" pitchFamily="34" charset="0"/>
                <a:cs typeface="Arial" panose="020B0604020202020204" pitchFamily="34" charset="0"/>
              </a:rPr>
              <a:t> and Reference Frames</a:t>
            </a:r>
          </a:p>
        </p:txBody>
      </p:sp>
      <p:sp>
        <p:nvSpPr>
          <p:cNvPr id="21" name="TextBox 20"/>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459464"/>
            <a:ext cx="48372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G</a:t>
            </a:r>
            <a:r>
              <a:rPr lang="en-US" sz="3600" dirty="0">
                <a:solidFill>
                  <a:srgbClr val="002E97"/>
                </a:solidFill>
                <a:latin typeface="Arial" panose="020B0604020202020204" pitchFamily="34" charset="0"/>
                <a:cs typeface="Arial" panose="020B0604020202020204" pitchFamily="34" charset="0"/>
              </a:rPr>
              <a:t>ravit</a:t>
            </a:r>
            <a:r>
              <a:rPr sz="3600" dirty="0">
                <a:solidFill>
                  <a:srgbClr val="002E97"/>
                </a:solidFill>
                <a:latin typeface="Arial" panose="020B0604020202020204" pitchFamily="34" charset="0"/>
                <a:cs typeface="Arial" panose="020B0604020202020204" pitchFamily="34" charset="0"/>
              </a:rPr>
              <a:t>y</a:t>
            </a:r>
            <a:r>
              <a:rPr lang="en-US" sz="3600" dirty="0">
                <a:solidFill>
                  <a:srgbClr val="002E97"/>
                </a:solidFill>
                <a:latin typeface="Arial" panose="020B0604020202020204" pitchFamily="34" charset="0"/>
                <a:cs typeface="Arial" panose="020B0604020202020204" pitchFamily="34" charset="0"/>
              </a:rPr>
              <a:t> is Fundamental</a:t>
            </a:r>
            <a:endParaRPr sz="3600" dirty="0">
              <a:solidFill>
                <a:srgbClr val="002E97"/>
              </a:solidFill>
              <a:latin typeface="Arial" panose="020B0604020202020204" pitchFamily="34" charset="0"/>
              <a:cs typeface="Arial" panose="020B0604020202020204" pitchFamily="34" charset="0"/>
            </a:endParaRPr>
          </a:p>
        </p:txBody>
      </p:sp>
      <p:sp>
        <p:nvSpPr>
          <p:cNvPr id="2" name="TextBox 1"/>
          <p:cNvSpPr txBox="1"/>
          <p:nvPr/>
        </p:nvSpPr>
        <p:spPr>
          <a:xfrm>
            <a:off x="695249" y="1202369"/>
            <a:ext cx="4213652" cy="3847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r>
              <a:rPr lang="en-US" sz="2000" dirty="0">
                <a:solidFill>
                  <a:srgbClr val="002E97"/>
                </a:solidFill>
                <a:latin typeface="Arial" panose="020B0604020202020204" pitchFamily="34" charset="0"/>
                <a:cs typeface="Arial" panose="020B0604020202020204" pitchFamily="34" charset="0"/>
              </a:rPr>
              <a:t>	Objects fall proportional to mass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Al-</a:t>
            </a:r>
            <a:r>
              <a:rPr lang="en-US" sz="2400" dirty="0" err="1">
                <a:solidFill>
                  <a:srgbClr val="002E97"/>
                </a:solidFill>
                <a:latin typeface="Arial" panose="020B0604020202020204" pitchFamily="34" charset="0"/>
                <a:cs typeface="Arial" panose="020B0604020202020204" pitchFamily="34" charset="0"/>
              </a:rPr>
              <a:t>Khazini</a:t>
            </a:r>
            <a:r>
              <a:rPr lang="en-US" sz="2400" dirty="0">
                <a:solidFill>
                  <a:srgbClr val="002E97"/>
                </a:solidFill>
                <a:latin typeface="Arial" panose="020B0604020202020204" pitchFamily="34" charset="0"/>
                <a:cs typeface="Arial" panose="020B0604020202020204" pitchFamily="34" charset="0"/>
              </a:rPr>
              <a:t> (1121)</a:t>
            </a:r>
          </a:p>
          <a:p>
            <a:r>
              <a:rPr lang="en-US" sz="2000" dirty="0">
                <a:solidFill>
                  <a:srgbClr val="002E97"/>
                </a:solidFill>
                <a:latin typeface="Arial" panose="020B0604020202020204" pitchFamily="34" charset="0"/>
                <a:cs typeface="Arial" panose="020B0604020202020204" pitchFamily="34" charset="0"/>
              </a:rPr>
              <a:t>	Gravitational potential energy</a:t>
            </a:r>
          </a:p>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r>
              <a:rPr lang="en-US" sz="2800" dirty="0">
                <a:solidFill>
                  <a:srgbClr val="002E97"/>
                </a:solidFill>
                <a:latin typeface="Arial" panose="020B0604020202020204" pitchFamily="34" charset="0"/>
                <a:cs typeface="Arial" panose="020B0604020202020204" pitchFamily="34" charset="0"/>
              </a:rPr>
              <a:t>	</a:t>
            </a:r>
            <a:r>
              <a:rPr lang="en-US" sz="2000" dirty="0">
                <a:solidFill>
                  <a:srgbClr val="002E97"/>
                </a:solidFill>
                <a:latin typeface="Arial" panose="020B0604020202020204" pitchFamily="34" charset="0"/>
                <a:cs typeface="Arial" panose="020B0604020202020204" pitchFamily="34" charset="0"/>
              </a:rPr>
              <a:t>Terminal velocity</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24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	Gravity inverse-square law</a:t>
            </a:r>
            <a:endParaRPr kumimoji="0" lang="en-US" sz="2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r>
              <a:rPr lang="en-US" sz="2400" dirty="0">
                <a:solidFill>
                  <a:srgbClr val="002E97"/>
                </a:solidFill>
                <a:latin typeface="Arial" panose="020B0604020202020204" pitchFamily="34" charset="0"/>
                <a:cs typeface="Arial" panose="020B0604020202020204" pitchFamily="34" charset="0"/>
              </a:rPr>
              <a:t>Einstein (1913)</a:t>
            </a:r>
          </a:p>
          <a:p>
            <a:r>
              <a:rPr lang="en-US" sz="2800" dirty="0">
                <a:solidFill>
                  <a:srgbClr val="002E97"/>
                </a:solidFill>
                <a:latin typeface="Arial" panose="020B0604020202020204" pitchFamily="34" charset="0"/>
                <a:cs typeface="Arial" panose="020B0604020202020204" pitchFamily="34" charset="0"/>
              </a:rPr>
              <a:t>	</a:t>
            </a:r>
            <a:r>
              <a:rPr lang="en-US" sz="2000" dirty="0">
                <a:solidFill>
                  <a:srgbClr val="002E97"/>
                </a:solidFill>
                <a:latin typeface="Arial" panose="020B0604020202020204" pitchFamily="34" charset="0"/>
                <a:cs typeface="Arial" panose="020B0604020202020204" pitchFamily="34" charset="0"/>
              </a:rPr>
              <a:t>Theory of general relativity</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604067" y="380803"/>
            <a:ext cx="4676920"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latin typeface="Arial" panose="020B0604020202020204" pitchFamily="34" charset="0"/>
                <a:cs typeface="Arial" panose="020B0604020202020204" pitchFamily="34" charset="0"/>
              </a:rPr>
              <a:t>Gravity for the Redefinition of the </a:t>
            </a:r>
          </a:p>
          <a:p>
            <a:pPr algn="ctr"/>
            <a:r>
              <a:rPr lang="en-US" sz="2400" dirty="0">
                <a:solidFill>
                  <a:srgbClr val="002E97"/>
                </a:solidFill>
                <a:latin typeface="Arial" panose="020B0604020202020204" pitchFamily="34" charset="0"/>
                <a:cs typeface="Arial" panose="020B0604020202020204" pitchFamily="34" charset="0"/>
              </a:rPr>
              <a:t>American Vertical Datum</a:t>
            </a:r>
            <a:endParaRPr sz="2400" dirty="0">
              <a:solidFill>
                <a:srgbClr val="002E97"/>
              </a:solidFill>
              <a:latin typeface="Arial" panose="020B0604020202020204" pitchFamily="34" charset="0"/>
              <a:cs typeface="Arial" panose="020B0604020202020204" pitchFamily="34" charset="0"/>
            </a:endParaRPr>
          </a:p>
        </p:txBody>
      </p:sp>
      <p:sp>
        <p:nvSpPr>
          <p:cNvPr id="8" name="TextBox 1"/>
          <p:cNvSpPr txBox="1"/>
          <p:nvPr/>
        </p:nvSpPr>
        <p:spPr>
          <a:xfrm>
            <a:off x="6201474" y="305467"/>
            <a:ext cx="188769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GRAV-D</a:t>
            </a:r>
            <a:endParaRPr sz="3600" dirty="0">
              <a:solidFill>
                <a:srgbClr val="002E97"/>
              </a:solidFill>
              <a:latin typeface="Arial" panose="020B0604020202020204" pitchFamily="34" charset="0"/>
              <a:cs typeface="Arial" panose="020B0604020202020204" pitchFamily="34" charset="0"/>
            </a:endParaRPr>
          </a:p>
        </p:txBody>
      </p:sp>
      <p:sp>
        <p:nvSpPr>
          <p:cNvPr id="7" name="TextBox 1"/>
          <p:cNvSpPr txBox="1"/>
          <p:nvPr/>
        </p:nvSpPr>
        <p:spPr>
          <a:xfrm>
            <a:off x="5390355" y="815390"/>
            <a:ext cx="3509933"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latin typeface="Arial" panose="020B0604020202020204" pitchFamily="34" charset="0"/>
                <a:cs typeface="Arial" panose="020B0604020202020204" pitchFamily="34" charset="0"/>
              </a:rPr>
              <a:t>96.8% Complete (11/21/2022)</a:t>
            </a:r>
            <a:endParaRPr sz="2000" dirty="0">
              <a:solidFill>
                <a:srgbClr val="002E97"/>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18</a:t>
            </a:fld>
            <a:endParaRPr lang="en-US"/>
          </a:p>
        </p:txBody>
      </p:sp>
      <p:pic>
        <p:nvPicPr>
          <p:cNvPr id="9" name="Picture 8">
            <a:extLst>
              <a:ext uri="{FF2B5EF4-FFF2-40B4-BE49-F238E27FC236}">
                <a16:creationId xmlns:a16="http://schemas.microsoft.com/office/drawing/2014/main" id="{1A2EEB45-3A79-45BD-8F63-63FA688B94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4426"/>
            <a:ext cx="9144000" cy="4023360"/>
          </a:xfrm>
          <a:prstGeom prst="rect">
            <a:avLst/>
          </a:prstGeom>
        </p:spPr>
      </p:pic>
    </p:spTree>
    <p:extLst>
      <p:ext uri="{BB962C8B-B14F-4D97-AF65-F5344CB8AC3E}">
        <p14:creationId xmlns:p14="http://schemas.microsoft.com/office/powerpoint/2010/main" val="10145200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06391" y="594334"/>
            <a:ext cx="633121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b="1" dirty="0">
                <a:solidFill>
                  <a:srgbClr val="002E97"/>
                </a:solidFill>
                <a:latin typeface="Arial" panose="020B0604020202020204" pitchFamily="34" charset="0"/>
                <a:cs typeface="Arial" panose="020B0604020202020204" pitchFamily="34" charset="0"/>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Current models built on old technology</a:t>
            </a:r>
            <a:endParaRPr lang="en-US"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NAD</a:t>
            </a:r>
            <a:r>
              <a:rPr lang="en-US" dirty="0">
                <a:solidFill>
                  <a:srgbClr val="002E97"/>
                </a:solidFill>
                <a:latin typeface="Arial" panose="020B0604020202020204" pitchFamily="34" charset="0"/>
                <a:cs typeface="Arial" panose="020B0604020202020204" pitchFamily="34" charset="0"/>
              </a:rPr>
              <a:t> </a:t>
            </a:r>
            <a:r>
              <a:rPr dirty="0">
                <a:solidFill>
                  <a:srgbClr val="002E97"/>
                </a:solidFill>
                <a:latin typeface="Arial" panose="020B0604020202020204" pitchFamily="34" charset="0"/>
                <a:cs typeface="Arial" panose="020B0604020202020204" pitchFamily="34" charset="0"/>
              </a:rPr>
              <a:t>83 not truly Geocentric</a:t>
            </a:r>
            <a:r>
              <a:rPr lang="en-US" dirty="0">
                <a:solidFill>
                  <a:srgbClr val="002E97"/>
                </a:solidFill>
                <a:latin typeface="Arial" panose="020B0604020202020204" pitchFamily="34" charset="0"/>
                <a:cs typeface="Arial" panose="020B0604020202020204" pitchFamily="34" charset="0"/>
              </a:rPr>
              <a:t> (~2.2m)</a:t>
            </a:r>
          </a:p>
          <a:p>
            <a:pPr lvl="1">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NAVD</a:t>
            </a:r>
            <a:r>
              <a:rPr lang="en-US" dirty="0">
                <a:solidFill>
                  <a:srgbClr val="002E97"/>
                </a:solidFill>
                <a:latin typeface="Arial" panose="020B0604020202020204" pitchFamily="34" charset="0"/>
                <a:cs typeface="Arial" panose="020B0604020202020204" pitchFamily="34" charset="0"/>
              </a:rPr>
              <a:t> </a:t>
            </a:r>
            <a:r>
              <a:rPr dirty="0">
                <a:solidFill>
                  <a:srgbClr val="002E97"/>
                </a:solidFill>
                <a:latin typeface="Arial" panose="020B0604020202020204" pitchFamily="34" charset="0"/>
                <a:cs typeface="Arial" panose="020B0604020202020204" pitchFamily="34" charset="0"/>
              </a:rPr>
              <a:t>88 relies on marks in the ground</a:t>
            </a:r>
          </a:p>
          <a:p>
            <a:pPr lvl="1">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a:t>
            </a:r>
            <a:r>
              <a:rPr dirty="0">
                <a:solidFill>
                  <a:srgbClr val="002E97"/>
                </a:solidFill>
                <a:latin typeface="Arial" panose="020B0604020202020204" pitchFamily="34" charset="0"/>
                <a:cs typeface="Arial" panose="020B0604020202020204" pitchFamily="34" charset="0"/>
              </a:rPr>
              <a:t>ot easily maintained</a:t>
            </a:r>
            <a:endParaRPr lang="en-US"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T</a:t>
            </a:r>
            <a:r>
              <a:rPr lang="en-US" dirty="0">
                <a:solidFill>
                  <a:srgbClr val="002E97"/>
                </a:solidFill>
                <a:latin typeface="Arial" panose="020B0604020202020204" pitchFamily="34" charset="0"/>
                <a:cs typeface="Arial" panose="020B0604020202020204" pitchFamily="34" charset="0"/>
              </a:rPr>
              <a:t>oday’s t</a:t>
            </a:r>
            <a:r>
              <a:rPr dirty="0">
                <a:solidFill>
                  <a:srgbClr val="002E97"/>
                </a:solidFill>
                <a:latin typeface="Arial" panose="020B0604020202020204" pitchFamily="34" charset="0"/>
                <a:cs typeface="Arial" panose="020B0604020202020204" pitchFamily="34" charset="0"/>
              </a:rPr>
              <a:t>echnology needs better </a:t>
            </a:r>
            <a:r>
              <a:rPr lang="en-US" dirty="0">
                <a:solidFill>
                  <a:srgbClr val="002E97"/>
                </a:solidFill>
                <a:latin typeface="Arial" panose="020B0604020202020204" pitchFamily="34" charset="0"/>
                <a:cs typeface="Arial" panose="020B0604020202020204" pitchFamily="34" charset="0"/>
              </a:rPr>
              <a:t>a</a:t>
            </a:r>
            <a:r>
              <a:rPr dirty="0">
                <a:solidFill>
                  <a:srgbClr val="002E97"/>
                </a:solidFill>
                <a:latin typeface="Arial" panose="020B0604020202020204" pitchFamily="34" charset="0"/>
                <a:cs typeface="Arial" panose="020B0604020202020204" pitchFamily="34" charset="0"/>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39103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 Shaw</a:t>
            </a:r>
            <a:endParaRPr lang="en-US"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endParaRPr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670902" y="718252"/>
            <a:ext cx="776109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Main Benefits of</a:t>
            </a:r>
            <a:r>
              <a:rPr sz="3600" b="1" dirty="0">
                <a:solidFill>
                  <a:srgbClr val="002E97"/>
                </a:solidFill>
                <a:latin typeface="Arial" panose="020B0604020202020204" pitchFamily="34" charset="0"/>
                <a:cs typeface="Arial" panose="020B0604020202020204" pitchFamily="34" charset="0"/>
              </a:rPr>
              <a:t> Modernize</a:t>
            </a:r>
            <a:r>
              <a:rPr lang="en-US" sz="3600" b="1" dirty="0">
                <a:solidFill>
                  <a:srgbClr val="002E97"/>
                </a:solidFill>
                <a:latin typeface="Arial" panose="020B0604020202020204" pitchFamily="34" charset="0"/>
                <a:cs typeface="Arial" panose="020B0604020202020204" pitchFamily="34" charset="0"/>
              </a:rPr>
              <a:t>d N</a:t>
            </a:r>
            <a:r>
              <a:rPr sz="3600" b="1" dirty="0">
                <a:solidFill>
                  <a:srgbClr val="002E97"/>
                </a:solidFill>
                <a:latin typeface="Arial" panose="020B0604020202020204" pitchFamily="34" charset="0"/>
                <a:cs typeface="Arial" panose="020B0604020202020204" pitchFamily="34" charset="0"/>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21</a:t>
            </a:fld>
            <a:endParaRPr lang="en-US"/>
          </a:p>
        </p:txBody>
      </p:sp>
      <p:sp>
        <p:nvSpPr>
          <p:cNvPr id="8" name="TextBox 1"/>
          <p:cNvSpPr txBox="1"/>
          <p:nvPr/>
        </p:nvSpPr>
        <p:spPr>
          <a:xfrm>
            <a:off x="1422421" y="416188"/>
            <a:ext cx="629915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The Future Reference Frames</a:t>
            </a:r>
          </a:p>
        </p:txBody>
      </p:sp>
      <p:sp>
        <p:nvSpPr>
          <p:cNvPr id="9" name="Rectangle 2"/>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7" name="Straight Connector 16">
            <a:extLst>
              <a:ext uri="{FF2B5EF4-FFF2-40B4-BE49-F238E27FC236}">
                <a16:creationId xmlns:a16="http://schemas.microsoft.com/office/drawing/2014/main" id="{439D4D89-604F-485E-B188-BC2DD81DBE34}"/>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485900" y="198525"/>
            <a:ext cx="6172200" cy="757439"/>
          </a:xfrm>
        </p:spPr>
        <p:txBody>
          <a:bodyPr>
            <a:normAutofit/>
          </a:bodyPr>
          <a:lstStyle/>
          <a:p>
            <a:r>
              <a:rPr lang="en-US" sz="2800" b="1" dirty="0">
                <a:solidFill>
                  <a:srgbClr val="002E97"/>
                </a:solidFill>
                <a:latin typeface="Arial" panose="020B0604020202020204" pitchFamily="34" charset="0"/>
                <a:cs typeface="Arial" panose="020B0604020202020204" pitchFamily="34" charset="0"/>
              </a:rPr>
              <a:t>NAVD 88 Issues</a:t>
            </a:r>
          </a:p>
        </p:txBody>
      </p:sp>
      <p:sp>
        <p:nvSpPr>
          <p:cNvPr id="9" name="Content Placeholder 2"/>
          <p:cNvSpPr txBox="1">
            <a:spLocks/>
          </p:cNvSpPr>
          <p:nvPr/>
        </p:nvSpPr>
        <p:spPr>
          <a:xfrm>
            <a:off x="228600" y="768183"/>
            <a:ext cx="8686800" cy="856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NAVD 88 suffers from </a:t>
            </a:r>
            <a:r>
              <a:rPr lang="en-US" sz="1800" i="1" dirty="0">
                <a:solidFill>
                  <a:srgbClr val="002E97"/>
                </a:solidFill>
                <a:latin typeface="Arial" panose="020B0604020202020204" pitchFamily="34" charset="0"/>
                <a:cs typeface="Arial" panose="020B0604020202020204" pitchFamily="34" charset="0"/>
              </a:rPr>
              <a:t>a known bias </a:t>
            </a:r>
            <a:r>
              <a:rPr lang="en-US" sz="1800" dirty="0">
                <a:solidFill>
                  <a:srgbClr val="002E97"/>
                </a:solidFill>
                <a:latin typeface="Arial" panose="020B0604020202020204" pitchFamily="34" charset="0"/>
                <a:cs typeface="Arial" panose="020B0604020202020204" pitchFamily="34" charset="0"/>
              </a:rPr>
              <a:t>and </a:t>
            </a:r>
            <a:r>
              <a:rPr lang="en-US" sz="1800" i="1" dirty="0">
                <a:solidFill>
                  <a:srgbClr val="002E97"/>
                </a:solidFill>
                <a:latin typeface="Arial" panose="020B0604020202020204" pitchFamily="34" charset="0"/>
                <a:cs typeface="Arial" panose="020B0604020202020204" pitchFamily="34" charset="0"/>
              </a:rPr>
              <a:t>tilt</a:t>
            </a:r>
            <a:r>
              <a:rPr lang="en-US" sz="1800" dirty="0">
                <a:solidFill>
                  <a:srgbClr val="002E97"/>
                </a:solidFill>
                <a:latin typeface="Arial" panose="020B0604020202020204" pitchFamily="34" charset="0"/>
                <a:cs typeface="Arial" panose="020B0604020202020204" pitchFamily="34" charset="0"/>
              </a:rPr>
              <a:t> </a:t>
            </a:r>
          </a:p>
          <a:p>
            <a:pPr hangingPunct="1"/>
            <a:r>
              <a:rPr lang="en-US" sz="1800" dirty="0">
                <a:solidFill>
                  <a:srgbClr val="002E97"/>
                </a:solidFill>
                <a:latin typeface="Arial" panose="020B0604020202020204" pitchFamily="34" charset="0"/>
                <a:cs typeface="Arial" panose="020B0604020202020204" pitchFamily="34" charset="0"/>
              </a:rPr>
              <a:t>(about 1 meter across CONUS) relative to the gravimetric geoid</a:t>
            </a:r>
          </a:p>
        </p:txBody>
      </p:sp>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22</a:t>
            </a:fld>
            <a:endParaRPr lang="en-US"/>
          </a:p>
        </p:txBody>
      </p:sp>
      <p:sp>
        <p:nvSpPr>
          <p:cNvPr id="13" name="TextBox 12"/>
          <p:cNvSpPr txBox="1"/>
          <p:nvPr/>
        </p:nvSpPr>
        <p:spPr>
          <a:xfrm>
            <a:off x="6670437" y="3276046"/>
            <a:ext cx="1112805" cy="300082"/>
          </a:xfrm>
          <a:prstGeom prst="rect">
            <a:avLst/>
          </a:prstGeom>
          <a:noFill/>
        </p:spPr>
        <p:txBody>
          <a:bodyPr wrap="none" rtlCol="0">
            <a:spAutoFit/>
          </a:bodyPr>
          <a:lstStyle/>
          <a:p>
            <a:pPr fontAlgn="base">
              <a:spcBef>
                <a:spcPct val="0"/>
              </a:spcBef>
              <a:spcAft>
                <a:spcPct val="0"/>
              </a:spcAft>
            </a:pPr>
            <a:r>
              <a:rPr lang="en-US" sz="1350" dirty="0">
                <a:solidFill>
                  <a:prstClr val="white"/>
                </a:solidFill>
                <a:latin typeface="Times New Roman" panose="02020603050405020304" pitchFamily="18" charset="0"/>
                <a:ea typeface="MS PGothic" pitchFamily="34" charset="-128"/>
              </a:rPr>
              <a:t>PID: EZ0840</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848" y="1624431"/>
            <a:ext cx="4737166" cy="315613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03" y="1624431"/>
            <a:ext cx="4118109" cy="3098877"/>
          </a:xfrm>
          <a:prstGeom prst="rect">
            <a:avLst/>
          </a:prstGeom>
        </p:spPr>
      </p:pic>
    </p:spTree>
    <p:extLst>
      <p:ext uri="{BB962C8B-B14F-4D97-AF65-F5344CB8AC3E}">
        <p14:creationId xmlns:p14="http://schemas.microsoft.com/office/powerpoint/2010/main" val="10311734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23</a:t>
            </a:fld>
            <a:endParaRPr lang="en-US"/>
          </a:p>
        </p:txBody>
      </p:sp>
      <p:grpSp>
        <p:nvGrpSpPr>
          <p:cNvPr id="50" name="Group 27">
            <a:extLst>
              <a:ext uri="{FF2B5EF4-FFF2-40B4-BE49-F238E27FC236}">
                <a16:creationId xmlns:a16="http://schemas.microsoft.com/office/drawing/2014/main" id="{C190871E-74B2-4404-8182-2768CB29C314}"/>
              </a:ext>
            </a:extLst>
          </p:cNvPr>
          <p:cNvGrpSpPr>
            <a:grpSpLocks/>
          </p:cNvGrpSpPr>
          <p:nvPr/>
        </p:nvGrpSpPr>
        <p:grpSpPr bwMode="auto">
          <a:xfrm>
            <a:off x="1943100" y="1954184"/>
            <a:ext cx="5043488" cy="835819"/>
            <a:chOff x="1066800" y="2447925"/>
            <a:chExt cx="6724650" cy="1114425"/>
          </a:xfrm>
        </p:grpSpPr>
        <p:sp>
          <p:nvSpPr>
            <p:cNvPr id="51" name="Freeform 7">
              <a:extLst>
                <a:ext uri="{FF2B5EF4-FFF2-40B4-BE49-F238E27FC236}">
                  <a16:creationId xmlns:a16="http://schemas.microsoft.com/office/drawing/2014/main" id="{6851202B-8E2D-4D17-8517-EEA4B0672E45}"/>
                </a:ext>
              </a:extLst>
            </p:cNvPr>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2" name="Rectangle 8">
              <a:extLst>
                <a:ext uri="{FF2B5EF4-FFF2-40B4-BE49-F238E27FC236}">
                  <a16:creationId xmlns:a16="http://schemas.microsoft.com/office/drawing/2014/main" id="{FC112310-E4D0-48D6-8081-71ECF4596EC4}"/>
                </a:ext>
              </a:extLst>
            </p:cNvPr>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3" name="Rectangle 9">
              <a:extLst>
                <a:ext uri="{FF2B5EF4-FFF2-40B4-BE49-F238E27FC236}">
                  <a16:creationId xmlns:a16="http://schemas.microsoft.com/office/drawing/2014/main" id="{E17AE1B0-C5DE-4CE3-84D4-812322FF296D}"/>
                </a:ext>
              </a:extLst>
            </p:cNvPr>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4" name="Isosceles Triangle 53">
              <a:extLst>
                <a:ext uri="{FF2B5EF4-FFF2-40B4-BE49-F238E27FC236}">
                  <a16:creationId xmlns:a16="http://schemas.microsoft.com/office/drawing/2014/main" id="{04741ACA-155C-4B6D-B356-FB27050AD992}"/>
                </a:ext>
              </a:extLst>
            </p:cNvPr>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5" name="TextBox 13">
              <a:extLst>
                <a:ext uri="{FF2B5EF4-FFF2-40B4-BE49-F238E27FC236}">
                  <a16:creationId xmlns:a16="http://schemas.microsoft.com/office/drawing/2014/main" id="{72AD66D5-EA05-40BA-AA3B-A2FAD24F7C2F}"/>
                </a:ext>
              </a:extLst>
            </p:cNvPr>
            <p:cNvSpPr txBox="1">
              <a:spLocks noChangeArrowheads="1"/>
            </p:cNvSpPr>
            <p:nvPr/>
          </p:nvSpPr>
          <p:spPr bwMode="auto">
            <a:xfrm>
              <a:off x="3409950" y="2447925"/>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Arial" panose="020B0604020202020204" pitchFamily="34" charset="0"/>
                  <a:ea typeface="MS PGothic" pitchFamily="34" charset="-128"/>
                  <a:cs typeface="Arial" panose="020B0604020202020204" pitchFamily="34" charset="0"/>
                </a:rPr>
                <a:t>House</a:t>
              </a:r>
            </a:p>
          </p:txBody>
        </p:sp>
        <p:sp>
          <p:nvSpPr>
            <p:cNvPr id="56" name="TextBox 26">
              <a:extLst>
                <a:ext uri="{FF2B5EF4-FFF2-40B4-BE49-F238E27FC236}">
                  <a16:creationId xmlns:a16="http://schemas.microsoft.com/office/drawing/2014/main" id="{7A5A95BC-D1EC-4FDE-A157-E6DB53C69A83}"/>
                </a:ext>
              </a:extLst>
            </p:cNvPr>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Arial" panose="020B0604020202020204" pitchFamily="34" charset="0"/>
                  <a:ea typeface="MS PGothic" pitchFamily="34" charset="-128"/>
                  <a:cs typeface="Arial" panose="020B0604020202020204" pitchFamily="34" charset="0"/>
                </a:rPr>
                <a:t>BM</a:t>
              </a:r>
            </a:p>
          </p:txBody>
        </p:sp>
      </p:grpSp>
      <p:grpSp>
        <p:nvGrpSpPr>
          <p:cNvPr id="57" name="Group 56">
            <a:extLst>
              <a:ext uri="{FF2B5EF4-FFF2-40B4-BE49-F238E27FC236}">
                <a16:creationId xmlns:a16="http://schemas.microsoft.com/office/drawing/2014/main" id="{2C9741D9-8F0A-4CAE-BA9E-957F3C3A3438}"/>
              </a:ext>
            </a:extLst>
          </p:cNvPr>
          <p:cNvGrpSpPr/>
          <p:nvPr/>
        </p:nvGrpSpPr>
        <p:grpSpPr>
          <a:xfrm>
            <a:off x="1943100" y="1954184"/>
            <a:ext cx="5043488" cy="835819"/>
            <a:chOff x="1066800" y="2447925"/>
            <a:chExt cx="6724650" cy="1114425"/>
          </a:xfrm>
        </p:grpSpPr>
        <p:sp>
          <p:nvSpPr>
            <p:cNvPr id="58" name="Freeform 15">
              <a:extLst>
                <a:ext uri="{FF2B5EF4-FFF2-40B4-BE49-F238E27FC236}">
                  <a16:creationId xmlns:a16="http://schemas.microsoft.com/office/drawing/2014/main" id="{AD8ED9D2-092B-4D7C-9F8A-BBCE1680CA8C}"/>
                </a:ext>
              </a:extLst>
            </p:cNvPr>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59" name="Rectangle 58">
              <a:extLst>
                <a:ext uri="{FF2B5EF4-FFF2-40B4-BE49-F238E27FC236}">
                  <a16:creationId xmlns:a16="http://schemas.microsoft.com/office/drawing/2014/main" id="{3A322774-894B-4FAC-8E2D-F954187CCCB3}"/>
                </a:ext>
              </a:extLst>
            </p:cNvPr>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0" name="Rectangle 59">
              <a:extLst>
                <a:ext uri="{FF2B5EF4-FFF2-40B4-BE49-F238E27FC236}">
                  <a16:creationId xmlns:a16="http://schemas.microsoft.com/office/drawing/2014/main" id="{8B993188-DFE0-44CA-85F5-13E9B105CA89}"/>
                </a:ext>
              </a:extLst>
            </p:cNvPr>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1" name="Isosceles Triangle 60">
              <a:extLst>
                <a:ext uri="{FF2B5EF4-FFF2-40B4-BE49-F238E27FC236}">
                  <a16:creationId xmlns:a16="http://schemas.microsoft.com/office/drawing/2014/main" id="{70171B8D-A7E0-4027-8F7E-583B5A0EFD80}"/>
                </a:ext>
              </a:extLst>
            </p:cNvPr>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2" name="TextBox 61">
              <a:extLst>
                <a:ext uri="{FF2B5EF4-FFF2-40B4-BE49-F238E27FC236}">
                  <a16:creationId xmlns:a16="http://schemas.microsoft.com/office/drawing/2014/main" id="{AA05601C-F467-40B9-BD8E-BCD8D8CB4DEE}"/>
                </a:ext>
              </a:extLst>
            </p:cNvPr>
            <p:cNvSpPr txBox="1">
              <a:spLocks noChangeArrowheads="1"/>
            </p:cNvSpPr>
            <p:nvPr/>
          </p:nvSpPr>
          <p:spPr bwMode="auto">
            <a:xfrm>
              <a:off x="3409950" y="2447925"/>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srgbClr val="002E97"/>
                  </a:solidFill>
                  <a:latin typeface="Arial" panose="020B0604020202020204" pitchFamily="34" charset="0"/>
                  <a:ea typeface="MS PGothic" pitchFamily="34" charset="-128"/>
                  <a:cs typeface="Arial" panose="020B0604020202020204" pitchFamily="34" charset="0"/>
                </a:rPr>
                <a:t>House</a:t>
              </a:r>
            </a:p>
          </p:txBody>
        </p:sp>
        <p:sp>
          <p:nvSpPr>
            <p:cNvPr id="63" name="TextBox 62">
              <a:extLst>
                <a:ext uri="{FF2B5EF4-FFF2-40B4-BE49-F238E27FC236}">
                  <a16:creationId xmlns:a16="http://schemas.microsoft.com/office/drawing/2014/main" id="{0574AAE0-C59A-45FC-B679-9868DE551E14}"/>
                </a:ext>
              </a:extLst>
            </p:cNvPr>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srgbClr val="002E97"/>
                  </a:solidFill>
                  <a:latin typeface="Arial" panose="020B0604020202020204" pitchFamily="34" charset="0"/>
                  <a:ea typeface="MS PGothic" pitchFamily="34" charset="-128"/>
                  <a:cs typeface="Arial" panose="020B0604020202020204" pitchFamily="34" charset="0"/>
                </a:rPr>
                <a:t>BM</a:t>
              </a:r>
            </a:p>
          </p:txBody>
        </p:sp>
      </p:grpSp>
      <p:sp>
        <p:nvSpPr>
          <p:cNvPr id="64" name="TextBox 63">
            <a:extLst>
              <a:ext uri="{FF2B5EF4-FFF2-40B4-BE49-F238E27FC236}">
                <a16:creationId xmlns:a16="http://schemas.microsoft.com/office/drawing/2014/main" id="{7AE0C0FB-7B39-48B4-9C1E-EAA31840366D}"/>
              </a:ext>
            </a:extLst>
          </p:cNvPr>
          <p:cNvSpPr txBox="1">
            <a:spLocks noChangeArrowheads="1"/>
          </p:cNvSpPr>
          <p:nvPr/>
        </p:nvSpPr>
        <p:spPr bwMode="auto">
          <a:xfrm>
            <a:off x="4693920" y="1115171"/>
            <a:ext cx="3528060" cy="52322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A hypothetical example…</a:t>
            </a:r>
          </a:p>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1954:  Leveling Performed to bench mark</a:t>
            </a:r>
          </a:p>
        </p:txBody>
      </p:sp>
      <p:cxnSp>
        <p:nvCxnSpPr>
          <p:cNvPr id="65" name="Straight Connector 64">
            <a:extLst>
              <a:ext uri="{FF2B5EF4-FFF2-40B4-BE49-F238E27FC236}">
                <a16:creationId xmlns:a16="http://schemas.microsoft.com/office/drawing/2014/main" id="{3439D1E0-38AC-4A0E-ABFD-D8BD9FC7F18D}"/>
              </a:ext>
            </a:extLst>
          </p:cNvPr>
          <p:cNvCxnSpPr>
            <a:cxnSpLocks noChangeShapeType="1"/>
          </p:cNvCxnSpPr>
          <p:nvPr/>
        </p:nvCxnSpPr>
        <p:spPr bwMode="auto">
          <a:xfrm>
            <a:off x="1593059" y="4283044"/>
            <a:ext cx="6065044" cy="0"/>
          </a:xfrm>
          <a:prstGeom prst="line">
            <a:avLst/>
          </a:prstGeom>
          <a:noFill/>
          <a:ln w="57150" algn="ctr">
            <a:solidFill>
              <a:schemeClr val="tx1"/>
            </a:solidFill>
            <a:prstDash val="dash"/>
            <a:round/>
            <a:headEnd/>
            <a:tailEnd/>
          </a:ln>
        </p:spPr>
      </p:cxnSp>
      <p:sp>
        <p:nvSpPr>
          <p:cNvPr id="66" name="TextBox 65">
            <a:extLst>
              <a:ext uri="{FF2B5EF4-FFF2-40B4-BE49-F238E27FC236}">
                <a16:creationId xmlns:a16="http://schemas.microsoft.com/office/drawing/2014/main" id="{6E8D9CD7-10D1-4FD1-A880-6FB095D26C6E}"/>
              </a:ext>
            </a:extLst>
          </p:cNvPr>
          <p:cNvSpPr txBox="1">
            <a:spLocks noChangeArrowheads="1"/>
          </p:cNvSpPr>
          <p:nvPr/>
        </p:nvSpPr>
        <p:spPr bwMode="auto">
          <a:xfrm>
            <a:off x="5289233" y="2617123"/>
            <a:ext cx="3158576" cy="738664"/>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1991:  Original 1954 leveling data is used to compute the NAVD 88 height which is then published for this BM</a:t>
            </a:r>
          </a:p>
        </p:txBody>
      </p:sp>
      <p:cxnSp>
        <p:nvCxnSpPr>
          <p:cNvPr id="67" name="Straight Arrow Connector 66">
            <a:extLst>
              <a:ext uri="{FF2B5EF4-FFF2-40B4-BE49-F238E27FC236}">
                <a16:creationId xmlns:a16="http://schemas.microsoft.com/office/drawing/2014/main" id="{1A85C43E-7767-4C9C-BB97-768FAC1EBDD9}"/>
              </a:ext>
            </a:extLst>
          </p:cNvPr>
          <p:cNvCxnSpPr>
            <a:cxnSpLocks noChangeShapeType="1"/>
          </p:cNvCxnSpPr>
          <p:nvPr/>
        </p:nvCxnSpPr>
        <p:spPr bwMode="auto">
          <a:xfrm rot="5400000" flipH="1" flipV="1">
            <a:off x="4014788" y="3397219"/>
            <a:ext cx="1743075" cy="14288"/>
          </a:xfrm>
          <a:prstGeom prst="straightConnector1">
            <a:avLst/>
          </a:prstGeom>
          <a:noFill/>
          <a:ln w="38100" algn="ctr">
            <a:solidFill>
              <a:srgbClr val="FF0000"/>
            </a:solidFill>
            <a:round/>
            <a:headEnd/>
            <a:tailEnd type="arrow" w="med" len="med"/>
          </a:ln>
        </p:spPr>
      </p:cxnSp>
      <p:sp>
        <p:nvSpPr>
          <p:cNvPr id="68" name="TextBox 67">
            <a:extLst>
              <a:ext uri="{FF2B5EF4-FFF2-40B4-BE49-F238E27FC236}">
                <a16:creationId xmlns:a16="http://schemas.microsoft.com/office/drawing/2014/main" id="{CF3C6173-C652-4DEE-B9CF-B614E6DBF4DC}"/>
              </a:ext>
            </a:extLst>
          </p:cNvPr>
          <p:cNvSpPr txBox="1">
            <a:spLocks noChangeArrowheads="1"/>
          </p:cNvSpPr>
          <p:nvPr/>
        </p:nvSpPr>
        <p:spPr bwMode="auto">
          <a:xfrm>
            <a:off x="2902621" y="4317373"/>
            <a:ext cx="4660396" cy="76174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The true height relative to the NAVD 88 </a:t>
            </a:r>
          </a:p>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zero surface is not the published NAVD 88 height</a:t>
            </a:r>
          </a:p>
          <a:p>
            <a:pPr fontAlgn="base">
              <a:spcBef>
                <a:spcPct val="0"/>
              </a:spcBef>
              <a:spcAft>
                <a:spcPct val="0"/>
              </a:spcAft>
              <a:defRPr/>
            </a:pPr>
            <a:endParaRPr lang="en-US" sz="1400" dirty="0">
              <a:solidFill>
                <a:srgbClr val="002E97"/>
              </a:solidFill>
              <a:latin typeface="Arial" panose="020B0604020202020204" pitchFamily="34" charset="0"/>
              <a:ea typeface="MS PGothic" pitchFamily="34" charset="-128"/>
              <a:cs typeface="Arial" panose="020B0604020202020204" pitchFamily="34" charset="0"/>
            </a:endParaRPr>
          </a:p>
        </p:txBody>
      </p:sp>
      <p:cxnSp>
        <p:nvCxnSpPr>
          <p:cNvPr id="69" name="Straight Arrow Connector 68">
            <a:extLst>
              <a:ext uri="{FF2B5EF4-FFF2-40B4-BE49-F238E27FC236}">
                <a16:creationId xmlns:a16="http://schemas.microsoft.com/office/drawing/2014/main" id="{06D4A6F8-29E5-4016-8F05-88DEC87F67C8}"/>
              </a:ext>
            </a:extLst>
          </p:cNvPr>
          <p:cNvCxnSpPr>
            <a:cxnSpLocks noChangeShapeType="1"/>
          </p:cNvCxnSpPr>
          <p:nvPr/>
        </p:nvCxnSpPr>
        <p:spPr bwMode="auto">
          <a:xfrm rot="5400000" flipH="1" flipV="1">
            <a:off x="4569026" y="4001462"/>
            <a:ext cx="535781" cy="1191"/>
          </a:xfrm>
          <a:prstGeom prst="straightConnector1">
            <a:avLst/>
          </a:prstGeom>
          <a:noFill/>
          <a:ln w="57150" algn="ctr">
            <a:solidFill>
              <a:srgbClr val="00B0F0"/>
            </a:solidFill>
            <a:round/>
            <a:headEnd/>
            <a:tailEnd type="arrow" w="med" len="med"/>
          </a:ln>
        </p:spPr>
      </p:cxnSp>
      <p:sp>
        <p:nvSpPr>
          <p:cNvPr id="70" name="Right Brace 69">
            <a:extLst>
              <a:ext uri="{FF2B5EF4-FFF2-40B4-BE49-F238E27FC236}">
                <a16:creationId xmlns:a16="http://schemas.microsoft.com/office/drawing/2014/main" id="{9C86054F-7608-42B7-95B5-FF8E88221B46}"/>
              </a:ext>
            </a:extLst>
          </p:cNvPr>
          <p:cNvSpPr>
            <a:spLocks/>
          </p:cNvSpPr>
          <p:nvPr/>
        </p:nvSpPr>
        <p:spPr bwMode="auto">
          <a:xfrm>
            <a:off x="4986340" y="2589975"/>
            <a:ext cx="278606" cy="1657350"/>
          </a:xfrm>
          <a:prstGeom prst="rightBrace">
            <a:avLst>
              <a:gd name="adj1" fmla="val 8345"/>
              <a:gd name="adj2" fmla="val 75431"/>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1" name="TextBox 70">
            <a:extLst>
              <a:ext uri="{FF2B5EF4-FFF2-40B4-BE49-F238E27FC236}">
                <a16:creationId xmlns:a16="http://schemas.microsoft.com/office/drawing/2014/main" id="{6FF5ABCB-BDD6-43C1-8BB4-F829118C08A8}"/>
              </a:ext>
            </a:extLst>
          </p:cNvPr>
          <p:cNvSpPr txBox="1">
            <a:spLocks noChangeArrowheads="1"/>
          </p:cNvSpPr>
          <p:nvPr/>
        </p:nvSpPr>
        <p:spPr bwMode="auto">
          <a:xfrm>
            <a:off x="5300663" y="3725832"/>
            <a:ext cx="1334020"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H</a:t>
            </a:r>
            <a:r>
              <a:rPr lang="en-US" sz="1400" baseline="-25000" dirty="0">
                <a:solidFill>
                  <a:srgbClr val="002E97"/>
                </a:solidFill>
                <a:latin typeface="Arial" panose="020B0604020202020204" pitchFamily="34" charset="0"/>
                <a:ea typeface="MS PGothic" pitchFamily="34" charset="-128"/>
                <a:cs typeface="Arial" panose="020B0604020202020204" pitchFamily="34" charset="0"/>
              </a:rPr>
              <a:t>88</a:t>
            </a:r>
            <a:r>
              <a:rPr lang="en-US" sz="1400" dirty="0">
                <a:solidFill>
                  <a:srgbClr val="002E97"/>
                </a:solidFill>
                <a:latin typeface="Arial" panose="020B0604020202020204" pitchFamily="34" charset="0"/>
                <a:ea typeface="MS PGothic" pitchFamily="34" charset="-128"/>
                <a:cs typeface="Arial" panose="020B0604020202020204" pitchFamily="34" charset="0"/>
              </a:rPr>
              <a:t>(published)</a:t>
            </a:r>
          </a:p>
        </p:txBody>
      </p:sp>
      <p:sp>
        <p:nvSpPr>
          <p:cNvPr id="72" name="Right Brace 71">
            <a:extLst>
              <a:ext uri="{FF2B5EF4-FFF2-40B4-BE49-F238E27FC236}">
                <a16:creationId xmlns:a16="http://schemas.microsoft.com/office/drawing/2014/main" id="{07D53110-697E-4562-993B-6E4AD18A6450}"/>
              </a:ext>
            </a:extLst>
          </p:cNvPr>
          <p:cNvSpPr>
            <a:spLocks/>
          </p:cNvSpPr>
          <p:nvPr/>
        </p:nvSpPr>
        <p:spPr bwMode="auto">
          <a:xfrm flipH="1">
            <a:off x="4486278" y="3747265"/>
            <a:ext cx="307181" cy="507206"/>
          </a:xfrm>
          <a:prstGeom prst="rightBrace">
            <a:avLst>
              <a:gd name="adj1" fmla="val 8332"/>
              <a:gd name="adj2" fmla="val 48977"/>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3" name="TextBox 72">
            <a:extLst>
              <a:ext uri="{FF2B5EF4-FFF2-40B4-BE49-F238E27FC236}">
                <a16:creationId xmlns:a16="http://schemas.microsoft.com/office/drawing/2014/main" id="{45FCC7A1-F264-409D-AF80-6B4B3462598D}"/>
              </a:ext>
            </a:extLst>
          </p:cNvPr>
          <p:cNvSpPr txBox="1">
            <a:spLocks noChangeArrowheads="1"/>
          </p:cNvSpPr>
          <p:nvPr/>
        </p:nvSpPr>
        <p:spPr bwMode="auto">
          <a:xfrm>
            <a:off x="3643315" y="3861563"/>
            <a:ext cx="875561"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H</a:t>
            </a:r>
            <a:r>
              <a:rPr lang="en-US" sz="1400" baseline="-25000" dirty="0">
                <a:solidFill>
                  <a:srgbClr val="002E97"/>
                </a:solidFill>
                <a:latin typeface="Arial" panose="020B0604020202020204" pitchFamily="34" charset="0"/>
                <a:ea typeface="MS PGothic" pitchFamily="34" charset="-128"/>
                <a:cs typeface="Arial" panose="020B0604020202020204" pitchFamily="34" charset="0"/>
              </a:rPr>
              <a:t>88</a:t>
            </a:r>
            <a:r>
              <a:rPr lang="en-US" sz="1400" dirty="0">
                <a:solidFill>
                  <a:srgbClr val="002E97"/>
                </a:solidFill>
                <a:latin typeface="Arial" panose="020B0604020202020204" pitchFamily="34" charset="0"/>
                <a:ea typeface="MS PGothic" pitchFamily="34" charset="-128"/>
                <a:cs typeface="Arial" panose="020B0604020202020204" pitchFamily="34" charset="0"/>
              </a:rPr>
              <a:t>(true)</a:t>
            </a:r>
          </a:p>
        </p:txBody>
      </p:sp>
      <p:sp>
        <p:nvSpPr>
          <p:cNvPr id="74" name="TextBox 73">
            <a:extLst>
              <a:ext uri="{FF2B5EF4-FFF2-40B4-BE49-F238E27FC236}">
                <a16:creationId xmlns:a16="http://schemas.microsoft.com/office/drawing/2014/main" id="{8DABC244-C98B-4D6C-BFD0-4AE19A9AB619}"/>
              </a:ext>
            </a:extLst>
          </p:cNvPr>
          <p:cNvSpPr txBox="1">
            <a:spLocks noChangeArrowheads="1"/>
          </p:cNvSpPr>
          <p:nvPr/>
        </p:nvSpPr>
        <p:spPr bwMode="auto">
          <a:xfrm>
            <a:off x="1056689" y="3974256"/>
            <a:ext cx="2504212"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NAVD 88 zero height surface</a:t>
            </a:r>
          </a:p>
        </p:txBody>
      </p:sp>
      <p:sp>
        <p:nvSpPr>
          <p:cNvPr id="75" name="Content Placeholder 2">
            <a:extLst>
              <a:ext uri="{FF2B5EF4-FFF2-40B4-BE49-F238E27FC236}">
                <a16:creationId xmlns:a16="http://schemas.microsoft.com/office/drawing/2014/main" id="{104DE2E3-0A4C-4C44-B970-80E5342F6449}"/>
              </a:ext>
            </a:extLst>
          </p:cNvPr>
          <p:cNvSpPr txBox="1">
            <a:spLocks/>
          </p:cNvSpPr>
          <p:nvPr/>
        </p:nvSpPr>
        <p:spPr>
          <a:xfrm>
            <a:off x="277378" y="1101331"/>
            <a:ext cx="3341650"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600" dirty="0">
                <a:solidFill>
                  <a:srgbClr val="002E97"/>
                </a:solidFill>
                <a:latin typeface="Arial" panose="020B0604020202020204" pitchFamily="34" charset="0"/>
                <a:cs typeface="Arial" panose="020B0604020202020204" pitchFamily="34" charset="0"/>
              </a:rPr>
              <a:t>NAVD 88 suffers from </a:t>
            </a:r>
            <a:r>
              <a:rPr lang="en-US" sz="1600" b="1" i="1" dirty="0">
                <a:solidFill>
                  <a:srgbClr val="FF0000"/>
                </a:solidFill>
                <a:latin typeface="Arial" panose="020B0604020202020204" pitchFamily="34" charset="0"/>
                <a:cs typeface="Arial" panose="020B0604020202020204" pitchFamily="34" charset="0"/>
              </a:rPr>
              <a:t>unknown movements</a:t>
            </a:r>
            <a:r>
              <a:rPr lang="en-US" sz="1600" b="1" i="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before, during and after its original adjustment</a:t>
            </a:r>
          </a:p>
        </p:txBody>
      </p:sp>
      <p:sp>
        <p:nvSpPr>
          <p:cNvPr id="76" name="TextBox 75">
            <a:extLst>
              <a:ext uri="{FF2B5EF4-FFF2-40B4-BE49-F238E27FC236}">
                <a16:creationId xmlns:a16="http://schemas.microsoft.com/office/drawing/2014/main" id="{F193153F-E330-4223-B265-F9F4081E9F0A}"/>
              </a:ext>
            </a:extLst>
          </p:cNvPr>
          <p:cNvSpPr txBox="1">
            <a:spLocks noChangeArrowheads="1"/>
          </p:cNvSpPr>
          <p:nvPr/>
        </p:nvSpPr>
        <p:spPr bwMode="auto">
          <a:xfrm>
            <a:off x="1808951" y="2872957"/>
            <a:ext cx="2700338" cy="30777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1954-1991:  Subsidence</a:t>
            </a:r>
          </a:p>
        </p:txBody>
      </p:sp>
      <p:grpSp>
        <p:nvGrpSpPr>
          <p:cNvPr id="77" name="Group 76">
            <a:extLst>
              <a:ext uri="{FF2B5EF4-FFF2-40B4-BE49-F238E27FC236}">
                <a16:creationId xmlns:a16="http://schemas.microsoft.com/office/drawing/2014/main" id="{17063660-10D6-423B-B099-9FCD1C8D3C99}"/>
              </a:ext>
            </a:extLst>
          </p:cNvPr>
          <p:cNvGrpSpPr/>
          <p:nvPr/>
        </p:nvGrpSpPr>
        <p:grpSpPr>
          <a:xfrm>
            <a:off x="1943100" y="1959307"/>
            <a:ext cx="5043488" cy="835819"/>
            <a:chOff x="4816090" y="1823453"/>
            <a:chExt cx="6724650" cy="1114425"/>
          </a:xfrm>
        </p:grpSpPr>
        <p:sp>
          <p:nvSpPr>
            <p:cNvPr id="78" name="Freeform 15">
              <a:extLst>
                <a:ext uri="{FF2B5EF4-FFF2-40B4-BE49-F238E27FC236}">
                  <a16:creationId xmlns:a16="http://schemas.microsoft.com/office/drawing/2014/main" id="{9249308C-FA8C-407F-8CB2-9757DFFB1EEB}"/>
                </a:ext>
              </a:extLst>
            </p:cNvPr>
            <p:cNvSpPr>
              <a:spLocks/>
            </p:cNvSpPr>
            <p:nvPr/>
          </p:nvSpPr>
          <p:spPr bwMode="auto">
            <a:xfrm>
              <a:off x="4816090" y="211872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alpha val="20000"/>
                </a:schemeClr>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9" name="Rectangle 16">
              <a:extLst>
                <a:ext uri="{FF2B5EF4-FFF2-40B4-BE49-F238E27FC236}">
                  <a16:creationId xmlns:a16="http://schemas.microsoft.com/office/drawing/2014/main" id="{CDBF3C8A-74FA-45A4-A628-EE25F0A991BB}"/>
                </a:ext>
              </a:extLst>
            </p:cNvPr>
            <p:cNvSpPr>
              <a:spLocks noChangeArrowheads="1"/>
            </p:cNvSpPr>
            <p:nvPr/>
          </p:nvSpPr>
          <p:spPr bwMode="auto">
            <a:xfrm>
              <a:off x="6949690" y="2240966"/>
              <a:ext cx="285750" cy="315912"/>
            </a:xfrm>
            <a:prstGeom prst="rect">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80" name="Rectangle 17">
              <a:extLst>
                <a:ext uri="{FF2B5EF4-FFF2-40B4-BE49-F238E27FC236}">
                  <a16:creationId xmlns:a16="http://schemas.microsoft.com/office/drawing/2014/main" id="{D7DB42BC-B5A4-413F-BA0C-4B3D83996AD1}"/>
                </a:ext>
              </a:extLst>
            </p:cNvPr>
            <p:cNvSpPr>
              <a:spLocks noChangeArrowheads="1"/>
            </p:cNvSpPr>
            <p:nvPr/>
          </p:nvSpPr>
          <p:spPr bwMode="auto">
            <a:xfrm>
              <a:off x="8616565" y="2594978"/>
              <a:ext cx="266700" cy="104775"/>
            </a:xfrm>
            <a:prstGeom prst="rect">
              <a:avLst/>
            </a:prstGeom>
            <a:solidFill>
              <a:srgbClr val="FFC00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alpha val="20000"/>
                  </a:prstClr>
                </a:solidFill>
                <a:latin typeface="Arial" panose="020B0604020202020204" pitchFamily="34" charset="0"/>
                <a:ea typeface="MS PGothic" pitchFamily="34" charset="-128"/>
                <a:cs typeface="Arial" panose="020B0604020202020204" pitchFamily="34" charset="0"/>
              </a:endParaRPr>
            </a:p>
          </p:txBody>
        </p:sp>
        <p:sp>
          <p:nvSpPr>
            <p:cNvPr id="81" name="Isosceles Triangle 18">
              <a:extLst>
                <a:ext uri="{FF2B5EF4-FFF2-40B4-BE49-F238E27FC236}">
                  <a16:creationId xmlns:a16="http://schemas.microsoft.com/office/drawing/2014/main" id="{570DBE3A-52F9-45E7-8257-BA3179A7E9E7}"/>
                </a:ext>
              </a:extLst>
            </p:cNvPr>
            <p:cNvSpPr>
              <a:spLocks noChangeArrowheads="1"/>
            </p:cNvSpPr>
            <p:nvPr/>
          </p:nvSpPr>
          <p:spPr bwMode="auto">
            <a:xfrm>
              <a:off x="6911590" y="1937753"/>
              <a:ext cx="365125" cy="314325"/>
            </a:xfrm>
            <a:prstGeom prst="triangle">
              <a:avLst>
                <a:gd name="adj" fmla="val 50000"/>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82" name="TextBox 19">
              <a:extLst>
                <a:ext uri="{FF2B5EF4-FFF2-40B4-BE49-F238E27FC236}">
                  <a16:creationId xmlns:a16="http://schemas.microsoft.com/office/drawing/2014/main" id="{714409D6-B432-4F73-A765-DEBB48A671DE}"/>
                </a:ext>
              </a:extLst>
            </p:cNvPr>
            <p:cNvSpPr txBox="1">
              <a:spLocks noChangeArrowheads="1"/>
            </p:cNvSpPr>
            <p:nvPr/>
          </p:nvSpPr>
          <p:spPr bwMode="auto">
            <a:xfrm>
              <a:off x="7159240" y="1823453"/>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Arial" panose="020B0604020202020204" pitchFamily="34" charset="0"/>
                  <a:ea typeface="MS PGothic" pitchFamily="34" charset="-128"/>
                  <a:cs typeface="Arial" panose="020B0604020202020204" pitchFamily="34" charset="0"/>
                </a:rPr>
                <a:t>House</a:t>
              </a:r>
            </a:p>
          </p:txBody>
        </p:sp>
        <p:sp>
          <p:nvSpPr>
            <p:cNvPr id="83" name="TextBox 20">
              <a:extLst>
                <a:ext uri="{FF2B5EF4-FFF2-40B4-BE49-F238E27FC236}">
                  <a16:creationId xmlns:a16="http://schemas.microsoft.com/office/drawing/2014/main" id="{15C99359-7F4D-4C68-9861-EFFFC2AC4698}"/>
                </a:ext>
              </a:extLst>
            </p:cNvPr>
            <p:cNvSpPr txBox="1">
              <a:spLocks noChangeArrowheads="1"/>
            </p:cNvSpPr>
            <p:nvPr/>
          </p:nvSpPr>
          <p:spPr bwMode="auto">
            <a:xfrm>
              <a:off x="8359390" y="2204453"/>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Arial" panose="020B0604020202020204" pitchFamily="34" charset="0"/>
                  <a:ea typeface="MS PGothic" pitchFamily="34" charset="-128"/>
                  <a:cs typeface="Arial" panose="020B0604020202020204" pitchFamily="34" charset="0"/>
                </a:rPr>
                <a:t>BM</a:t>
              </a:r>
            </a:p>
          </p:txBody>
        </p:sp>
      </p:grpSp>
      <p:sp>
        <p:nvSpPr>
          <p:cNvPr id="84" name="Title 1">
            <a:extLst>
              <a:ext uri="{FF2B5EF4-FFF2-40B4-BE49-F238E27FC236}">
                <a16:creationId xmlns:a16="http://schemas.microsoft.com/office/drawing/2014/main" id="{A1F69C31-519F-4E31-BBAA-BCAA9BC0E52C}"/>
              </a:ext>
            </a:extLst>
          </p:cNvPr>
          <p:cNvSpPr>
            <a:spLocks noGrp="1"/>
          </p:cNvSpPr>
          <p:nvPr>
            <p:ph type="title"/>
          </p:nvPr>
        </p:nvSpPr>
        <p:spPr>
          <a:xfrm>
            <a:off x="1143000" y="212497"/>
            <a:ext cx="6858000" cy="857250"/>
          </a:xfrm>
        </p:spPr>
        <p:txBody>
          <a:bodyPr>
            <a:normAutofit/>
          </a:bodyPr>
          <a:lstStyle/>
          <a:p>
            <a:r>
              <a:rPr lang="en-US" sz="2800" b="1" dirty="0">
                <a:solidFill>
                  <a:srgbClr val="002E97"/>
                </a:solidFill>
                <a:latin typeface="Arial" panose="020B0604020202020204" pitchFamily="34" charset="0"/>
                <a:cs typeface="Arial" panose="020B0604020202020204" pitchFamily="34" charset="0"/>
              </a:rPr>
              <a:t>NAVD 88 Issues</a:t>
            </a:r>
          </a:p>
        </p:txBody>
      </p:sp>
    </p:spTree>
    <p:extLst>
      <p:ext uri="{BB962C8B-B14F-4D97-AF65-F5344CB8AC3E}">
        <p14:creationId xmlns:p14="http://schemas.microsoft.com/office/powerpoint/2010/main" val="1700025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11111E-6 L 5E-6 0.22639 " pathEditMode="relative" rAng="0" ptsTypes="AA">
                                      <p:cBhvr>
                                        <p:cTn id="6" dur="2000" fill="hold"/>
                                        <p:tgtEl>
                                          <p:spTgt spid="50"/>
                                        </p:tgtEl>
                                        <p:attrNameLst>
                                          <p:attrName>ppt_x</p:attrName>
                                          <p:attrName>ppt_y</p:attrName>
                                        </p:attrNameLst>
                                      </p:cBhvr>
                                      <p:rCtr x="0" y="11319"/>
                                    </p:animMotion>
                                  </p:childTnLst>
                                </p:cTn>
                              </p:par>
                              <p:par>
                                <p:cTn id="7" presetID="1" presetClass="exit" presetSubtype="0" fill="hold"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70" grpId="0" animBg="1"/>
      <p:bldP spid="71" grpId="0"/>
      <p:bldP spid="72" grpId="0" animBg="1"/>
      <p:bldP spid="73" grpId="0"/>
      <p:bldP spid="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1076172" y="387586"/>
            <a:ext cx="699165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NAPGD2022 </a:t>
            </a:r>
            <a:r>
              <a:rPr sz="3600" dirty="0">
                <a:solidFill>
                  <a:srgbClr val="002E97"/>
                </a:solidFill>
                <a:latin typeface="Arial" panose="020B0604020202020204" pitchFamily="34" charset="0"/>
                <a:cs typeface="Arial" panose="020B0604020202020204" pitchFamily="34" charset="0"/>
              </a:rPr>
              <a:t>Geopotential Datum</a:t>
            </a:r>
          </a:p>
        </p:txBody>
      </p:sp>
      <p:sp>
        <p:nvSpPr>
          <p:cNvPr id="3" name="TextBox 2"/>
          <p:cNvSpPr txBox="1"/>
          <p:nvPr/>
        </p:nvSpPr>
        <p:spPr>
          <a:xfrm>
            <a:off x="190410" y="1015720"/>
            <a:ext cx="616106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p:cNvSpPr txBox="1"/>
          <p:nvPr/>
        </p:nvSpPr>
        <p:spPr>
          <a:xfrm>
            <a:off x="6351477" y="1015720"/>
            <a:ext cx="2691168"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a:t>
            </a:r>
          </a:p>
          <a:p>
            <a:pPr lvl="4" indent="0"/>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Geopotential</a:t>
            </a:r>
          </a:p>
          <a:p>
            <a:pPr lvl="4" indent="0"/>
            <a:r>
              <a:rPr lang="en-US" sz="2400" dirty="0">
                <a:solidFill>
                  <a:srgbClr val="002E97"/>
                </a:solidFill>
                <a:latin typeface="Arial" panose="020B0604020202020204" pitchFamily="34" charset="0"/>
                <a:cs typeface="Arial" panose="020B0604020202020204" pitchFamily="34" charset="0"/>
              </a:rPr>
              <a:t>	   Deflection</a:t>
            </a:r>
          </a:p>
          <a:p>
            <a:pPr lvl="4" indent="0"/>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p>
          <a:p>
            <a:pPr lvl="4" indent="0"/>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4" name="TextBox 13"/>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5" name="TextBox 14"/>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25</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578769"/>
            <a:ext cx="3747331" cy="21078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589645"/>
            <a:ext cx="3740168" cy="2096998"/>
          </a:xfrm>
          <a:prstGeom prst="rect">
            <a:avLst/>
          </a:prstGeom>
        </p:spPr>
      </p:pic>
      <p:sp>
        <p:nvSpPr>
          <p:cNvPr id="6" name="TextBox 1">
            <a:extLst>
              <a:ext uri="{FF2B5EF4-FFF2-40B4-BE49-F238E27FC236}">
                <a16:creationId xmlns:a16="http://schemas.microsoft.com/office/drawing/2014/main" id="{6B4C4E06-2218-4C4D-B2D5-7AA012D30F5E}"/>
              </a:ext>
            </a:extLst>
          </p:cNvPr>
          <p:cNvSpPr txBox="1"/>
          <p:nvPr/>
        </p:nvSpPr>
        <p:spPr>
          <a:xfrm>
            <a:off x="909460" y="623339"/>
            <a:ext cx="73250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Catch Phrase</a:t>
            </a:r>
            <a:endParaRPr sz="3600" dirty="0">
              <a:solidFill>
                <a:srgbClr val="002E97"/>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A1C9F29A-8E0D-4036-8FD0-58DFC2EC4E10}"/>
              </a:ext>
            </a:extLst>
          </p:cNvPr>
          <p:cNvSpPr txBox="1"/>
          <p:nvPr/>
        </p:nvSpPr>
        <p:spPr>
          <a:xfrm>
            <a:off x="2999776" y="3748197"/>
            <a:ext cx="314444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Shift and Drift</a:t>
            </a:r>
            <a:endParaRPr sz="3600" b="1" dirty="0">
              <a:solidFill>
                <a:srgbClr val="002E97"/>
              </a:solidFill>
              <a:latin typeface="Arial" panose="020B0604020202020204" pitchFamily="34" charset="0"/>
              <a:cs typeface="Arial" panose="020B0604020202020204" pitchFamily="34" charset="0"/>
            </a:endParaRPr>
          </a:p>
        </p:txBody>
      </p:sp>
      <p:sp>
        <p:nvSpPr>
          <p:cNvPr id="8" name="TextBox 1">
            <a:extLst>
              <a:ext uri="{FF2B5EF4-FFF2-40B4-BE49-F238E27FC236}">
                <a16:creationId xmlns:a16="http://schemas.microsoft.com/office/drawing/2014/main" id="{28AF6F37-A3DA-4667-A7C6-3CD322FCFE5A}"/>
              </a:ext>
            </a:extLst>
          </p:cNvPr>
          <p:cNvSpPr txBox="1"/>
          <p:nvPr/>
        </p:nvSpPr>
        <p:spPr>
          <a:xfrm>
            <a:off x="2272012" y="4454030"/>
            <a:ext cx="459997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Not the Fast and Furious</a:t>
            </a:r>
            <a:endParaRPr sz="3200" dirty="0">
              <a:solidFill>
                <a:srgbClr val="002E97"/>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26</a:t>
            </a:fld>
            <a:endParaRPr lang="en-US"/>
          </a:p>
        </p:txBody>
      </p:sp>
      <p:sp>
        <p:nvSpPr>
          <p:cNvPr id="6" name="TextBox 1"/>
          <p:cNvSpPr txBox="1"/>
          <p:nvPr/>
        </p:nvSpPr>
        <p:spPr>
          <a:xfrm>
            <a:off x="3128016" y="323679"/>
            <a:ext cx="288796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Shift and Drift</a:t>
            </a:r>
            <a:endParaRPr sz="3600" dirty="0">
              <a:solidFill>
                <a:srgbClr val="002E97"/>
              </a:solidFill>
              <a:latin typeface="Arial" panose="020B0604020202020204" pitchFamily="34" charset="0"/>
              <a:cs typeface="Arial" panose="020B0604020202020204" pitchFamily="34" charset="0"/>
            </a:endParaRPr>
          </a:p>
        </p:txBody>
      </p:sp>
      <p:sp>
        <p:nvSpPr>
          <p:cNvPr id="7" name="Rectangle 6"/>
          <p:cNvSpPr/>
          <p:nvPr/>
        </p:nvSpPr>
        <p:spPr>
          <a:xfrm>
            <a:off x="702893" y="883821"/>
            <a:ext cx="7983908" cy="4154984"/>
          </a:xfrm>
          <a:prstGeom prst="rect">
            <a:avLst/>
          </a:prstGeom>
        </p:spPr>
        <p:txBody>
          <a:bodyPr wrap="square">
            <a:spAutoFit/>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a:t>
            </a:r>
            <a:r>
              <a:rPr lang="en-US" sz="2400" b="1" dirty="0" err="1">
                <a:solidFill>
                  <a:srgbClr val="002E97"/>
                </a:solidFill>
                <a:latin typeface="Arial" panose="020B0604020202020204" pitchFamily="34" charset="0"/>
                <a:cs typeface="Arial" panose="020B0604020202020204" pitchFamily="34" charset="0"/>
              </a:rPr>
              <a:t>ft</a:t>
            </a:r>
            <a:r>
              <a:rPr lang="en-US" sz="2400" b="1" dirty="0">
                <a:solidFill>
                  <a:srgbClr val="002E97"/>
                </a:solidFill>
                <a:latin typeface="Arial" panose="020B0604020202020204" pitchFamily="34" charset="0"/>
                <a:cs typeface="Arial" panose="020B0604020202020204" pitchFamily="34" charset="0"/>
              </a:rPr>
              <a: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a:t>
            </a:r>
            <a:r>
              <a:rPr lang="en-US" sz="2400" b="1" dirty="0" err="1">
                <a:solidFill>
                  <a:srgbClr val="002E97"/>
                </a:solidFill>
                <a:latin typeface="Arial" panose="020B0604020202020204" pitchFamily="34" charset="0"/>
                <a:cs typeface="Arial" panose="020B0604020202020204" pitchFamily="34" charset="0"/>
              </a:rPr>
              <a:t>ft</a:t>
            </a:r>
            <a:r>
              <a:rPr lang="en-US" sz="2400" b="1" dirty="0">
                <a:solidFill>
                  <a:srgbClr val="002E97"/>
                </a:solidFill>
                <a:latin typeface="Arial" panose="020B0604020202020204" pitchFamily="34" charset="0"/>
                <a:cs typeface="Arial" panose="020B0604020202020204" pitchFamily="34" charset="0"/>
              </a:rPr>
              <a: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27</a:t>
            </a:fld>
            <a:endParaRPr lang="en-US"/>
          </a:p>
        </p:txBody>
      </p:sp>
      <p:sp>
        <p:nvSpPr>
          <p:cNvPr id="8" name="TextBox 1"/>
          <p:cNvSpPr txBox="1"/>
          <p:nvPr/>
        </p:nvSpPr>
        <p:spPr>
          <a:xfrm>
            <a:off x="2359376" y="303583"/>
            <a:ext cx="442685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Shift: datum changes</a:t>
            </a:r>
            <a:endParaRPr sz="36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97429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28</a:t>
            </a:fld>
            <a:endParaRPr lang="en-US"/>
          </a:p>
        </p:txBody>
      </p:sp>
      <p:sp>
        <p:nvSpPr>
          <p:cNvPr id="6" name="TextBox 1"/>
          <p:cNvSpPr txBox="1"/>
          <p:nvPr/>
        </p:nvSpPr>
        <p:spPr>
          <a:xfrm>
            <a:off x="778014" y="325657"/>
            <a:ext cx="735072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Drift: </a:t>
            </a:r>
            <a:r>
              <a:rPr sz="3600" dirty="0">
                <a:solidFill>
                  <a:srgbClr val="002E97"/>
                </a:solidFill>
                <a:latin typeface="Arial" panose="020B0604020202020204" pitchFamily="34" charset="0"/>
                <a:cs typeface="Arial" panose="020B0604020202020204" pitchFamily="34" charset="0"/>
              </a:rPr>
              <a:t>Plate</a:t>
            </a:r>
            <a:r>
              <a:rPr lang="en-US" sz="3600" dirty="0">
                <a:solidFill>
                  <a:srgbClr val="002E97"/>
                </a:solidFill>
                <a:latin typeface="Arial" panose="020B0604020202020204" pitchFamily="34" charset="0"/>
                <a:cs typeface="Arial" panose="020B0604020202020204" pitchFamily="34" charset="0"/>
              </a:rPr>
              <a:t> </a:t>
            </a:r>
            <a:r>
              <a:rPr sz="3600" dirty="0">
                <a:solidFill>
                  <a:srgbClr val="002E97"/>
                </a:solidFill>
                <a:latin typeface="Arial" panose="020B0604020202020204" pitchFamily="34" charset="0"/>
                <a:cs typeface="Arial" panose="020B0604020202020204" pitchFamily="34" charset="0"/>
              </a:rPr>
              <a:t>Tectonics 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29</a:t>
            </a:fld>
            <a:endParaRPr lang="en-US"/>
          </a:p>
        </p:txBody>
      </p:sp>
      <p:sp>
        <p:nvSpPr>
          <p:cNvPr id="6" name="TextBox 1"/>
          <p:cNvSpPr txBox="1"/>
          <p:nvPr/>
        </p:nvSpPr>
        <p:spPr>
          <a:xfrm>
            <a:off x="951138" y="387212"/>
            <a:ext cx="701089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800" dirty="0">
                <a:solidFill>
                  <a:srgbClr val="002E97"/>
                </a:solidFill>
                <a:latin typeface="Arial" panose="020B0604020202020204" pitchFamily="34" charset="0"/>
                <a:cs typeface="Arial" panose="020B0604020202020204" pitchFamily="34" charset="0"/>
              </a:rPr>
              <a:t>Continuously Operating Reference Stations</a:t>
            </a:r>
            <a:endParaRPr sz="2800" dirty="0">
              <a:solidFill>
                <a:srgbClr val="002E97"/>
              </a:solidFill>
              <a:latin typeface="Arial" panose="020B0604020202020204" pitchFamily="34" charset="0"/>
              <a:cs typeface="Arial" panose="020B0604020202020204" pitchFamily="34" charset="0"/>
            </a:endParaRPr>
          </a:p>
        </p:txBody>
      </p:sp>
      <p:pic>
        <p:nvPicPr>
          <p:cNvPr id="14" name="Picture 2" descr="https://geodesy.noaa.gov/CORS/SitePhotos/Required/stbt/stbt_ant_000.jpg">
            <a:extLst>
              <a:ext uri="{FF2B5EF4-FFF2-40B4-BE49-F238E27FC236}">
                <a16:creationId xmlns:a16="http://schemas.microsoft.com/office/drawing/2014/main" id="{5A1B0DEE-ECF2-402F-9C88-CCE8ABC17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geodesy.noaa.gov/CORS/SitePhotos/Required/cobk/cobk_ant_roof.jpg">
            <a:extLst>
              <a:ext uri="{FF2B5EF4-FFF2-40B4-BE49-F238E27FC236}">
                <a16:creationId xmlns:a16="http://schemas.microsoft.com/office/drawing/2014/main" id="{99B5EB8D-B906-4FA5-AAEE-76EB84271F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96021-181D-4280-AD79-4E9EE1ED7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
        <p:nvSpPr>
          <p:cNvPr id="9" name="TextBox 8">
            <a:extLst>
              <a:ext uri="{FF2B5EF4-FFF2-40B4-BE49-F238E27FC236}">
                <a16:creationId xmlns:a16="http://schemas.microsoft.com/office/drawing/2014/main" id="{C11EEB31-FE1C-4122-BBB1-5626BD2AABBB}"/>
              </a:ext>
            </a:extLst>
          </p:cNvPr>
          <p:cNvSpPr txBox="1"/>
          <p:nvPr/>
        </p:nvSpPr>
        <p:spPr>
          <a:xfrm>
            <a:off x="6362309" y="1404501"/>
            <a:ext cx="1147107"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sp>
        <p:nvSpPr>
          <p:cNvPr id="13" name="TextBox 12">
            <a:extLst>
              <a:ext uri="{FF2B5EF4-FFF2-40B4-BE49-F238E27FC236}">
                <a16:creationId xmlns:a16="http://schemas.microsoft.com/office/drawing/2014/main" id="{3C12D72B-7311-4D26-A628-FA5891F85886}"/>
              </a:ext>
            </a:extLst>
          </p:cNvPr>
          <p:cNvSpPr txBox="1"/>
          <p:nvPr/>
        </p:nvSpPr>
        <p:spPr>
          <a:xfrm>
            <a:off x="6128269" y="3318678"/>
            <a:ext cx="161518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Steamboat </a:t>
            </a: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Colorado</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0280133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9" name="TextBox 1"/>
          <p:cNvSpPr txBox="1"/>
          <p:nvPr/>
        </p:nvSpPr>
        <p:spPr>
          <a:xfrm>
            <a:off x="1743022" y="277092"/>
            <a:ext cx="565795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Importance of Coordination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757455" y="3404656"/>
            <a:ext cx="3020785" cy="1656978"/>
          </a:xfrm>
          <a:prstGeom prst="rect">
            <a:avLst/>
          </a:prstGeom>
        </p:spPr>
      </p:pic>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sp>
        <p:nvSpPr>
          <p:cNvPr id="8" name="TextBox 7"/>
          <p:cNvSpPr txBox="1"/>
          <p:nvPr/>
        </p:nvSpPr>
        <p:spPr>
          <a:xfrm>
            <a:off x="6686176"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38</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pic>
        <p:nvPicPr>
          <p:cNvPr id="3" name="Picture 2">
            <a:extLst>
              <a:ext uri="{FF2B5EF4-FFF2-40B4-BE49-F238E27FC236}">
                <a16:creationId xmlns:a16="http://schemas.microsoft.com/office/drawing/2014/main" id="{FDA159D8-C996-4488-8346-F50105284B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74" y="923423"/>
            <a:ext cx="5542349" cy="4165105"/>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1" name="TextBox 10">
            <a:extLst>
              <a:ext uri="{FF2B5EF4-FFF2-40B4-BE49-F238E27FC236}">
                <a16:creationId xmlns:a16="http://schemas.microsoft.com/office/drawing/2014/main" id="{FCDE517B-9317-4E64-9242-E2C27A8A8270}"/>
              </a:ext>
            </a:extLst>
          </p:cNvPr>
          <p:cNvSpPr txBox="1"/>
          <p:nvPr/>
        </p:nvSpPr>
        <p:spPr>
          <a:xfrm>
            <a:off x="3880440"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(2 acting)</a:t>
            </a:r>
          </a:p>
        </p:txBody>
      </p:sp>
      <p:pic>
        <p:nvPicPr>
          <p:cNvPr id="5" name="Picture 2" descr="State Geodetic Coordinator">
            <a:extLst>
              <a:ext uri="{FF2B5EF4-FFF2-40B4-BE49-F238E27FC236}">
                <a16:creationId xmlns:a16="http://schemas.microsoft.com/office/drawing/2014/main" id="{1CCCD615-11BC-455C-A35A-D685D61E4C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2704"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33885"/>
            <a:ext cx="3485889"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30</a:t>
            </a:fld>
            <a:endParaRPr lang="en-US"/>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p:cNvSpPr txBox="1"/>
          <p:nvPr/>
        </p:nvSpPr>
        <p:spPr>
          <a:xfrm>
            <a:off x="303068" y="682889"/>
            <a:ext cx="280300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31</a:t>
            </a:fld>
            <a:endParaRPr lang="en-US"/>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464178" y="4089487"/>
            <a:ext cx="226600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10" name="TextBox 9"/>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p:cNvSpPr txBox="1"/>
          <p:nvPr/>
        </p:nvSpPr>
        <p:spPr>
          <a:xfrm>
            <a:off x="956748" y="402150"/>
            <a:ext cx="723050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800" dirty="0">
                <a:solidFill>
                  <a:srgbClr val="002E97"/>
                </a:solidFill>
                <a:latin typeface="Arial" panose="020B0604020202020204" pitchFamily="34" charset="0"/>
                <a:cs typeface="Arial" panose="020B0604020202020204" pitchFamily="34" charset="0"/>
              </a:rPr>
              <a:t>Horizontal and </a:t>
            </a:r>
            <a:r>
              <a:rPr sz="2800" dirty="0">
                <a:solidFill>
                  <a:srgbClr val="002E97"/>
                </a:solidFill>
                <a:latin typeface="Arial" panose="020B0604020202020204" pitchFamily="34" charset="0"/>
                <a:cs typeface="Arial" panose="020B0604020202020204" pitchFamily="34" charset="0"/>
              </a:rPr>
              <a:t>Vertical Motion</a:t>
            </a:r>
            <a:r>
              <a:rPr lang="en-US" sz="2800" dirty="0">
                <a:solidFill>
                  <a:srgbClr val="002E97"/>
                </a:solidFill>
                <a:latin typeface="Arial" panose="020B0604020202020204" pitchFamily="34" charset="0"/>
                <a:cs typeface="Arial" panose="020B0604020202020204" pitchFamily="34" charset="0"/>
              </a:rPr>
              <a:t> - Earthquakes</a:t>
            </a:r>
            <a:endParaRPr sz="2800" dirty="0">
              <a:solidFill>
                <a:srgbClr val="002E97"/>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48"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61111" y="525444"/>
            <a:ext cx="4621778" cy="646331"/>
          </a:xfrm>
          <a:prstGeom prst="rect">
            <a:avLst/>
          </a:prstGeom>
          <a:noFill/>
        </p:spPr>
        <p:txBody>
          <a:bodyPr wrap="none" rtlCol="0">
            <a:spAutoFit/>
          </a:bodyPr>
          <a:lstStyle/>
          <a:p>
            <a:pPr algn="ctr"/>
            <a:r>
              <a:rPr lang="en-US" sz="3600" dirty="0">
                <a:solidFill>
                  <a:srgbClr val="002E97"/>
                </a:solidFill>
                <a:latin typeface="Arial" panose="020B0604020202020204" pitchFamily="34" charset="0"/>
                <a:cs typeface="Arial" panose="020B0604020202020204" pitchFamily="34" charset="0"/>
              </a:rPr>
              <a:t>GPS on Bench Marks</a:t>
            </a:r>
            <a:endParaRPr lang="en-US" sz="2000" dirty="0">
              <a:solidFill>
                <a:srgbClr val="002E97"/>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33</a:t>
            </a:fld>
            <a:endParaRPr lang="en-US"/>
          </a:p>
        </p:txBody>
      </p:sp>
      <p:sp>
        <p:nvSpPr>
          <p:cNvPr id="13" name="TextBox 12"/>
          <p:cNvSpPr txBox="1"/>
          <p:nvPr/>
        </p:nvSpPr>
        <p:spPr>
          <a:xfrm>
            <a:off x="151301" y="4207881"/>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14" name="TextBox 13"/>
          <p:cNvSpPr txBox="1"/>
          <p:nvPr/>
        </p:nvSpPr>
        <p:spPr>
          <a:xfrm>
            <a:off x="3619792" y="4257854"/>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15" name="TextBox 14"/>
          <p:cNvSpPr txBox="1"/>
          <p:nvPr/>
        </p:nvSpPr>
        <p:spPr>
          <a:xfrm>
            <a:off x="5506280" y="4073189"/>
            <a:ext cx="363772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~4,800 Completed in 2021</a:t>
            </a:r>
          </a:p>
          <a:p>
            <a:r>
              <a:rPr lang="en-US" sz="1600" dirty="0">
                <a:solidFill>
                  <a:srgbClr val="002E97"/>
                </a:solidFill>
                <a:latin typeface="Arial" panose="020B0604020202020204" pitchFamily="34" charset="0"/>
                <a:cs typeface="Arial" panose="020B0604020202020204" pitchFamily="34" charset="0"/>
              </a:rPr>
              <a:t>~2,200 Completed in 2022</a:t>
            </a:r>
          </a:p>
        </p:txBody>
      </p:sp>
      <p:pic>
        <p:nvPicPr>
          <p:cNvPr id="4" name="Picture 3">
            <a:extLst>
              <a:ext uri="{FF2B5EF4-FFF2-40B4-BE49-F238E27FC236}">
                <a16:creationId xmlns:a16="http://schemas.microsoft.com/office/drawing/2014/main" id="{D8312ADF-215F-498E-9649-D5DDA05CA99E}"/>
              </a:ext>
            </a:extLst>
          </p:cNvPr>
          <p:cNvPicPr>
            <a:picLocks noChangeAspect="1"/>
          </p:cNvPicPr>
          <p:nvPr/>
        </p:nvPicPr>
        <p:blipFill>
          <a:blip r:embed="rId4"/>
          <a:stretch>
            <a:fillRect/>
          </a:stretch>
        </p:blipFill>
        <p:spPr>
          <a:xfrm>
            <a:off x="118660" y="1389245"/>
            <a:ext cx="3079509" cy="2601166"/>
          </a:xfrm>
          <a:prstGeom prst="rect">
            <a:avLst/>
          </a:prstGeom>
        </p:spPr>
      </p:pic>
      <p:pic>
        <p:nvPicPr>
          <p:cNvPr id="3" name="Picture 2">
            <a:extLst>
              <a:ext uri="{FF2B5EF4-FFF2-40B4-BE49-F238E27FC236}">
                <a16:creationId xmlns:a16="http://schemas.microsoft.com/office/drawing/2014/main" id="{A16580AF-11D8-492A-AB6F-0DFA212BA8B2}"/>
              </a:ext>
            </a:extLst>
          </p:cNvPr>
          <p:cNvPicPr>
            <a:picLocks noChangeAspect="1"/>
          </p:cNvPicPr>
          <p:nvPr/>
        </p:nvPicPr>
        <p:blipFill>
          <a:blip r:embed="rId5"/>
          <a:stretch>
            <a:fillRect/>
          </a:stretch>
        </p:blipFill>
        <p:spPr>
          <a:xfrm>
            <a:off x="3368394" y="1389245"/>
            <a:ext cx="5318407" cy="2595493"/>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09541" y="337185"/>
            <a:ext cx="6724918" cy="646331"/>
          </a:xfrm>
          <a:prstGeom prst="rect">
            <a:avLst/>
          </a:prstGeom>
          <a:noFill/>
        </p:spPr>
        <p:txBody>
          <a:bodyPr wrap="none" rtlCol="0">
            <a:spAutoFit/>
          </a:bodyPr>
          <a:lstStyle/>
          <a:p>
            <a:pPr algn="ctr"/>
            <a:r>
              <a:rPr lang="en-US" sz="3600" dirty="0">
                <a:solidFill>
                  <a:srgbClr val="002E97"/>
                </a:solidFill>
                <a:latin typeface="Arial" panose="020B0604020202020204" pitchFamily="34" charset="0"/>
                <a:cs typeface="Arial" panose="020B0604020202020204" pitchFamily="34" charset="0"/>
              </a:rPr>
              <a:t>GPS on Bench Marks WY Gaps</a:t>
            </a:r>
            <a:endParaRPr lang="en-US" sz="2000" dirty="0">
              <a:solidFill>
                <a:srgbClr val="002E97"/>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34</a:t>
            </a:fld>
            <a:endParaRPr lang="en-US"/>
          </a:p>
        </p:txBody>
      </p:sp>
      <p:graphicFrame>
        <p:nvGraphicFramePr>
          <p:cNvPr id="8" name="Object 7">
            <a:extLst>
              <a:ext uri="{FF2B5EF4-FFF2-40B4-BE49-F238E27FC236}">
                <a16:creationId xmlns:a16="http://schemas.microsoft.com/office/drawing/2014/main" id="{DC37C74F-3740-42FE-852E-512B9056F550}"/>
              </a:ext>
            </a:extLst>
          </p:cNvPr>
          <p:cNvGraphicFramePr>
            <a:graphicFrameLocks noChangeAspect="1"/>
          </p:cNvGraphicFramePr>
          <p:nvPr>
            <p:extLst>
              <p:ext uri="{D42A27DB-BD31-4B8C-83A1-F6EECF244321}">
                <p14:modId xmlns:p14="http://schemas.microsoft.com/office/powerpoint/2010/main" val="417882057"/>
              </p:ext>
            </p:extLst>
          </p:nvPr>
        </p:nvGraphicFramePr>
        <p:xfrm>
          <a:off x="760862" y="983516"/>
          <a:ext cx="7622275" cy="4055289"/>
        </p:xfrm>
        <a:graphic>
          <a:graphicData uri="http://schemas.openxmlformats.org/presentationml/2006/ole">
            <mc:AlternateContent xmlns:mc="http://schemas.openxmlformats.org/markup-compatibility/2006">
              <mc:Choice xmlns:v="urn:schemas-microsoft-com:vml" Requires="v">
                <p:oleObj spid="_x0000_s3075" r:id="rId5" imgW="14999760" imgH="7980840" progId="">
                  <p:embed/>
                </p:oleObj>
              </mc:Choice>
              <mc:Fallback>
                <p:oleObj r:id="rId5" imgW="14999760" imgH="7980840" progId="">
                  <p:embed/>
                  <p:pic>
                    <p:nvPicPr>
                      <p:cNvPr id="0" name=""/>
                      <p:cNvPicPr/>
                      <p:nvPr/>
                    </p:nvPicPr>
                    <p:blipFill>
                      <a:blip r:embed="rId6"/>
                      <a:stretch>
                        <a:fillRect/>
                      </a:stretch>
                    </p:blipFill>
                    <p:spPr>
                      <a:xfrm>
                        <a:off x="760862" y="983516"/>
                        <a:ext cx="7622275" cy="4055289"/>
                      </a:xfrm>
                      <a:prstGeom prst="rect">
                        <a:avLst/>
                      </a:prstGeom>
                    </p:spPr>
                  </p:pic>
                </p:oleObj>
              </mc:Fallback>
            </mc:AlternateContent>
          </a:graphicData>
        </a:graphic>
      </p:graphicFrame>
    </p:spTree>
    <p:extLst>
      <p:ext uri="{BB962C8B-B14F-4D97-AF65-F5344CB8AC3E}">
        <p14:creationId xmlns:p14="http://schemas.microsoft.com/office/powerpoint/2010/main" val="25378609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691CA-1D45-4A81-827A-8CBC7FF7D02A}"/>
              </a:ext>
            </a:extLst>
          </p:cNvPr>
          <p:cNvPicPr>
            <a:picLocks noChangeAspect="1"/>
          </p:cNvPicPr>
          <p:nvPr/>
        </p:nvPicPr>
        <p:blipFill>
          <a:blip r:embed="rId4"/>
          <a:stretch>
            <a:fillRect/>
          </a:stretch>
        </p:blipFill>
        <p:spPr>
          <a:xfrm>
            <a:off x="1" y="1834313"/>
            <a:ext cx="6780832" cy="3309187"/>
          </a:xfrm>
          <a:prstGeom prst="rect">
            <a:avLst/>
          </a:prstGeom>
        </p:spPr>
      </p:pic>
      <p:sp>
        <p:nvSpPr>
          <p:cNvPr id="10" name="Rectangle 9">
            <a:extLst>
              <a:ext uri="{FF2B5EF4-FFF2-40B4-BE49-F238E27FC236}">
                <a16:creationId xmlns:a16="http://schemas.microsoft.com/office/drawing/2014/main" id="{3F7C31E0-2C28-4BE3-AE1C-0CD8B7F6C5E5}"/>
              </a:ext>
            </a:extLst>
          </p:cNvPr>
          <p:cNvSpPr/>
          <p:nvPr/>
        </p:nvSpPr>
        <p:spPr>
          <a:xfrm>
            <a:off x="1262413" y="3929276"/>
            <a:ext cx="187768"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35</a:t>
            </a:fld>
            <a:endParaRPr lang="en-US"/>
          </a:p>
        </p:txBody>
      </p:sp>
      <p:sp>
        <p:nvSpPr>
          <p:cNvPr id="3" name="Title 1"/>
          <p:cNvSpPr>
            <a:spLocks noGrp="1"/>
          </p:cNvSpPr>
          <p:nvPr>
            <p:ph type="title"/>
          </p:nvPr>
        </p:nvSpPr>
        <p:spPr>
          <a:xfrm>
            <a:off x="457200" y="205978"/>
            <a:ext cx="8229600" cy="857251"/>
          </a:xfrm>
        </p:spPr>
        <p:txBody>
          <a:bodyPr>
            <a:normAutofit/>
          </a:bodyPr>
          <a:lstStyle/>
          <a:p>
            <a:r>
              <a:rPr lang="en-US" sz="3600" dirty="0">
                <a:solidFill>
                  <a:srgbClr val="002E97"/>
                </a:solidFill>
                <a:latin typeface="Arial" panose="020B0604020202020204" pitchFamily="34" charset="0"/>
                <a:cs typeface="Arial" panose="020B0604020202020204" pitchFamily="34" charset="0"/>
              </a:rPr>
              <a:t>OPUS Shared Solutions Dashboard</a:t>
            </a:r>
          </a:p>
        </p:txBody>
      </p:sp>
      <p:sp>
        <p:nvSpPr>
          <p:cNvPr id="6" name="TextBox 5"/>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graphicFrame>
        <p:nvGraphicFramePr>
          <p:cNvPr id="8" name="Table 7"/>
          <p:cNvGraphicFramePr>
            <a:graphicFrameLocks noGrp="1"/>
          </p:cNvGraphicFramePr>
          <p:nvPr>
            <p:extLst>
              <p:ext uri="{D42A27DB-BD31-4B8C-83A1-F6EECF244321}">
                <p14:modId xmlns:p14="http://schemas.microsoft.com/office/powerpoint/2010/main" val="1267154896"/>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~35,900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~6,200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~3,900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~1400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0312" y="3820155"/>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0312" y="409560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261848"/>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11" name="Group 10">
            <a:extLst>
              <a:ext uri="{FF2B5EF4-FFF2-40B4-BE49-F238E27FC236}">
                <a16:creationId xmlns:a16="http://schemas.microsoft.com/office/drawing/2014/main" id="{F97F579C-48CD-4D2B-87C8-D8BECEE262FD}"/>
              </a:ext>
            </a:extLst>
          </p:cNvPr>
          <p:cNvGrpSpPr/>
          <p:nvPr/>
        </p:nvGrpSpPr>
        <p:grpSpPr>
          <a:xfrm>
            <a:off x="2124635" y="3868202"/>
            <a:ext cx="1111484" cy="771312"/>
            <a:chOff x="2124635" y="3868202"/>
            <a:chExt cx="1111484" cy="771312"/>
          </a:xfrm>
        </p:grpSpPr>
        <p:sp>
          <p:nvSpPr>
            <p:cNvPr id="15" name="Rectangular Callout 6">
              <a:extLst>
                <a:ext uri="{FF2B5EF4-FFF2-40B4-BE49-F238E27FC236}">
                  <a16:creationId xmlns:a16="http://schemas.microsoft.com/office/drawing/2014/main" id="{14133C7D-06D1-423F-87F4-E1A8A6648354}"/>
                </a:ext>
              </a:extLst>
            </p:cNvPr>
            <p:cNvSpPr/>
            <p:nvPr/>
          </p:nvSpPr>
          <p:spPr>
            <a:xfrm>
              <a:off x="2124635" y="3868202"/>
              <a:ext cx="1111484" cy="524052"/>
            </a:xfrm>
            <a:prstGeom prst="wedgeRectCallout">
              <a:avLst>
                <a:gd name="adj1" fmla="val -85143"/>
                <a:gd name="adj2" fmla="val 23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6" name="Rectangular Callout 6">
              <a:extLst>
                <a:ext uri="{FF2B5EF4-FFF2-40B4-BE49-F238E27FC236}">
                  <a16:creationId xmlns:a16="http://schemas.microsoft.com/office/drawing/2014/main" id="{C7214C44-5FD3-4C34-B0ED-1AAA355EFEF5}"/>
                </a:ext>
              </a:extLst>
            </p:cNvPr>
            <p:cNvSpPr/>
            <p:nvPr/>
          </p:nvSpPr>
          <p:spPr>
            <a:xfrm>
              <a:off x="2124635" y="3868202"/>
              <a:ext cx="1111484"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7" name="Rectangular Callout 6"/>
            <p:cNvSpPr/>
            <p:nvPr/>
          </p:nvSpPr>
          <p:spPr>
            <a:xfrm>
              <a:off x="2124635" y="3868202"/>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Tree>
    <p:extLst>
      <p:ext uri="{BB962C8B-B14F-4D97-AF65-F5344CB8AC3E}">
        <p14:creationId xmlns:p14="http://schemas.microsoft.com/office/powerpoint/2010/main" val="172630372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36</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NGS Mark Recovery Webpage</a:t>
            </a:r>
          </a:p>
        </p:txBody>
      </p:sp>
      <p:sp>
        <p:nvSpPr>
          <p:cNvPr id="4" name="TextBox 3"/>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b="7246"/>
          <a:stretch/>
        </p:blipFill>
        <p:spPr>
          <a:xfrm>
            <a:off x="21074" y="2101241"/>
            <a:ext cx="4054587" cy="3042259"/>
          </a:xfrm>
          <a:prstGeom prst="rect">
            <a:avLst/>
          </a:prstGeom>
        </p:spPr>
      </p:pic>
      <p:sp>
        <p:nvSpPr>
          <p:cNvPr id="9" name="Rectangle 8"/>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0" name="Rectangle 9"/>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Maintain you 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364714482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37</a:t>
            </a:fld>
            <a:endParaRPr lang="en-US"/>
          </a:p>
        </p:txBody>
      </p:sp>
      <p:sp>
        <p:nvSpPr>
          <p:cNvPr id="6" name="Title 1"/>
          <p:cNvSpPr>
            <a:spLocks noGrp="1"/>
          </p:cNvSpPr>
          <p:nvPr>
            <p:ph type="title"/>
          </p:nvPr>
        </p:nvSpPr>
        <p:spPr>
          <a:xfrm>
            <a:off x="457200" y="317311"/>
            <a:ext cx="8229600" cy="745919"/>
          </a:xfrm>
        </p:spPr>
        <p:txBody>
          <a:bodyPr>
            <a:normAutofit fontScale="90000"/>
          </a:bodyPr>
          <a:lstStyle/>
          <a:p>
            <a:r>
              <a:rPr lang="en-US" sz="2800" dirty="0">
                <a:solidFill>
                  <a:srgbClr val="002E97"/>
                </a:solidFill>
                <a:latin typeface="Arial" panose="020B0604020202020204" pitchFamily="34" charset="0"/>
                <a:cs typeface="Arial" panose="020B0604020202020204" pitchFamily="34" charset="0"/>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Resurvey</a:t>
            </a:r>
            <a:r>
              <a:rPr lang="en-US" sz="24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Readjust</a:t>
            </a:r>
            <a:r>
              <a:rPr lang="en-US" sz="24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Transform</a:t>
            </a:r>
            <a:r>
              <a:rPr lang="en-US" sz="24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4259180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535782"/>
            <a:ext cx="491416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b="1" dirty="0">
                <a:solidFill>
                  <a:srgbClr val="002E97"/>
                </a:solidFill>
                <a:latin typeface="Arial" panose="020B0604020202020204" pitchFamily="34" charset="0"/>
                <a:cs typeface="Arial" panose="020B0604020202020204" pitchFamily="34" charset="0"/>
              </a:rPr>
              <a:t>How </a:t>
            </a:r>
            <a:r>
              <a:rPr lang="en-US" sz="3600" b="1" dirty="0">
                <a:solidFill>
                  <a:srgbClr val="002E97"/>
                </a:solidFill>
                <a:latin typeface="Arial" panose="020B0604020202020204" pitchFamily="34" charset="0"/>
                <a:cs typeface="Arial" panose="020B0604020202020204" pitchFamily="34" charset="0"/>
              </a:rPr>
              <a:t>C</a:t>
            </a:r>
            <a:r>
              <a:rPr sz="3600" b="1" dirty="0">
                <a:solidFill>
                  <a:srgbClr val="002E97"/>
                </a:solidFill>
                <a:latin typeface="Arial" panose="020B0604020202020204" pitchFamily="34" charset="0"/>
                <a:cs typeface="Arial" panose="020B0604020202020204" pitchFamily="34" charset="0"/>
              </a:rPr>
              <a:t>an You Prepare</a:t>
            </a:r>
          </a:p>
        </p:txBody>
      </p:sp>
      <p:sp>
        <p:nvSpPr>
          <p:cNvPr id="191" name="Rectangle 2"/>
          <p:cNvSpPr txBox="1"/>
          <p:nvPr/>
        </p:nvSpPr>
        <p:spPr>
          <a:xfrm>
            <a:off x="608190" y="1263597"/>
            <a:ext cx="7946619" cy="341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Metadata is </a:t>
            </a:r>
            <a:r>
              <a:rPr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Transform and collect data in current </a:t>
            </a:r>
            <a:r>
              <a:rPr sz="2800" dirty="0" err="1">
                <a:solidFill>
                  <a:srgbClr val="002E97"/>
                </a:solidFill>
                <a:latin typeface="Arial" panose="020B0604020202020204" pitchFamily="34" charset="0"/>
                <a:cs typeface="Arial" panose="020B0604020202020204" pitchFamily="34" charset="0"/>
              </a:rPr>
              <a:t>datums</a:t>
            </a:r>
            <a:endParaRPr sz="2800" dirty="0">
              <a:solidFill>
                <a:srgbClr val="002E97"/>
              </a:solidFill>
              <a:latin typeface="Arial" panose="020B0604020202020204" pitchFamily="34" charset="0"/>
              <a:cs typeface="Arial" panose="020B0604020202020204" pitchFamily="34" charset="0"/>
            </a:endParaRP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NAD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83 (2011), NAVD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88</a:t>
            </a: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Make sure to note Geoid Models used for GNSS data</a:t>
            </a:r>
            <a:endParaRPr sz="24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38</a:t>
            </a:fld>
            <a:endParaRPr lang="en-US"/>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442655" y="576528"/>
            <a:ext cx="417037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Recent Publications</a:t>
            </a:r>
          </a:p>
        </p:txBody>
      </p:sp>
      <p:sp>
        <p:nvSpPr>
          <p:cNvPr id="197" name="Rectangle 2"/>
          <p:cNvSpPr txBox="1"/>
          <p:nvPr/>
        </p:nvSpPr>
        <p:spPr>
          <a:xfrm>
            <a:off x="693510" y="1473818"/>
            <a:ext cx="7668660" cy="3093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91440" rIns="45719">
            <a:spAutoFit/>
          </a:bodyPr>
          <a:lstStyle/>
          <a:p>
            <a:pPr>
              <a:defRPr sz="3000">
                <a:solidFill>
                  <a:srgbClr val="17375E"/>
                </a:solidFill>
                <a:latin typeface="Arial"/>
                <a:ea typeface="Arial"/>
                <a:cs typeface="Arial"/>
                <a:sym typeface="Arial"/>
              </a:defRPr>
            </a:pPr>
            <a:r>
              <a:rPr sz="2400" dirty="0">
                <a:solidFill>
                  <a:srgbClr val="002E97"/>
                </a:solidFill>
                <a:latin typeface="Arial" panose="020B0604020202020204" pitchFamily="34" charset="0"/>
                <a:cs typeface="Arial" panose="020B0604020202020204" pitchFamily="34" charset="0"/>
              </a:rPr>
              <a:t>Blueprint </a:t>
            </a:r>
            <a:r>
              <a:rPr lang="en-US" sz="2400" dirty="0">
                <a:solidFill>
                  <a:srgbClr val="002E97"/>
                </a:solidFill>
                <a:latin typeface="Arial" panose="020B0604020202020204" pitchFamily="34" charset="0"/>
                <a:cs typeface="Arial" panose="020B0604020202020204" pitchFamily="34" charset="0"/>
              </a:rPr>
              <a:t>Documents for 2022 (Updated in 2021)</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4"/>
              </a:rPr>
              <a:t>Part 1: Geometric Coordinates</a:t>
            </a:r>
            <a:endParaRPr lang="en-US" sz="24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5"/>
              </a:rPr>
              <a:t>Part 2: Geopotential Coordinates</a:t>
            </a:r>
            <a:endParaRPr lang="en-US" sz="24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6"/>
              </a:rPr>
              <a:t>Part 3: Working in the Modernized NSRS </a:t>
            </a:r>
            <a:endParaRPr lang="en-US" sz="2400" dirty="0">
              <a:solidFill>
                <a:srgbClr val="002E97"/>
              </a:solidFill>
              <a:latin typeface="Arial" panose="020B0604020202020204" pitchFamily="34" charset="0"/>
              <a:cs typeface="Arial" panose="020B0604020202020204" pitchFamily="34" charset="0"/>
            </a:endParaRPr>
          </a:p>
          <a:p>
            <a:pPr lvl="1" algn="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a:t>
            </a:r>
            <a:endParaRPr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The State Plane Coordinate System History, Policy, and Future Directions</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7"/>
              </a:rPr>
              <a:t>NOAA Special Publication NOS NGS 13</a:t>
            </a:r>
            <a:endParaRPr sz="24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39</a:t>
            </a:fld>
            <a:endParaRPr 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717374" y="402226"/>
            <a:ext cx="570925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Delay</a:t>
            </a:r>
            <a:endParaRPr sz="36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should be finalized in 2023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GPS on Bench Marks deadline extended </a:t>
            </a:r>
          </a:p>
          <a:p>
            <a:r>
              <a:rPr lang="en-US" sz="2000" dirty="0">
                <a:solidFill>
                  <a:srgbClr val="002E97"/>
                </a:solidFill>
                <a:latin typeface="Arial" panose="020B0604020202020204" pitchFamily="34" charset="0"/>
                <a:cs typeface="Arial" panose="020B0604020202020204" pitchFamily="34" charset="0"/>
              </a:rPr>
              <a:t>September 30, 2023</a:t>
            </a:r>
          </a:p>
        </p:txBody>
      </p:sp>
    </p:spTree>
    <p:extLst>
      <p:ext uri="{BB962C8B-B14F-4D97-AF65-F5344CB8AC3E}">
        <p14:creationId xmlns:p14="http://schemas.microsoft.com/office/powerpoint/2010/main" val="24421439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444205" y="415534"/>
            <a:ext cx="8255589" cy="870229"/>
          </a:xfrm>
        </p:spPr>
        <p:txBody>
          <a:bodyPr>
            <a:noAutofit/>
          </a:bodyPr>
          <a:lstStyle/>
          <a:p>
            <a:r>
              <a:rPr lang="en-US" sz="2800" dirty="0">
                <a:solidFill>
                  <a:srgbClr val="002E97"/>
                </a:solidFill>
                <a:latin typeface="Arial" panose="020B0604020202020204" pitchFamily="34" charset="0"/>
                <a:cs typeface="Arial" panose="020B0604020202020204" pitchFamily="34" charset="0"/>
              </a:rPr>
              <a:t>Blue Print 3: Working in the Modernized NSRS</a:t>
            </a:r>
            <a:br>
              <a:rPr lang="en-US" sz="2800" dirty="0">
                <a:solidFill>
                  <a:srgbClr val="002E97"/>
                </a:solidFill>
                <a:latin typeface="Arial" panose="020B0604020202020204" pitchFamily="34" charset="0"/>
                <a:cs typeface="Arial" panose="020B0604020202020204" pitchFamily="34" charset="0"/>
              </a:rPr>
            </a:br>
            <a:r>
              <a:rPr lang="en-US" sz="2800" dirty="0">
                <a:solidFill>
                  <a:srgbClr val="002E97"/>
                </a:solidFill>
                <a:latin typeface="Arial" panose="020B0604020202020204" pitchFamily="34" charset="0"/>
                <a:cs typeface="Arial" panose="020B0604020202020204" pitchFamily="34" charset="0"/>
              </a:rPr>
              <a:t>2020 Updated Edition with Use Cases</a:t>
            </a:r>
          </a:p>
        </p:txBody>
      </p:sp>
      <p:pic>
        <p:nvPicPr>
          <p:cNvPr id="16" name="Picture 15"/>
          <p:cNvPicPr>
            <a:picLocks noChangeAspect="1"/>
          </p:cNvPicPr>
          <p:nvPr/>
        </p:nvPicPr>
        <p:blipFill>
          <a:blip r:embed="rId4"/>
          <a:stretch>
            <a:fillRect/>
          </a:stretch>
        </p:blipFill>
        <p:spPr>
          <a:xfrm>
            <a:off x="2377743" y="2289679"/>
            <a:ext cx="1518178" cy="2625622"/>
          </a:xfrm>
          <a:prstGeom prst="rect">
            <a:avLst/>
          </a:prstGeom>
        </p:spPr>
      </p:pic>
      <p:pic>
        <p:nvPicPr>
          <p:cNvPr id="17" name="Picture 16"/>
          <p:cNvPicPr>
            <a:picLocks noChangeAspect="1"/>
          </p:cNvPicPr>
          <p:nvPr/>
        </p:nvPicPr>
        <p:blipFill>
          <a:blip r:embed="rId5"/>
          <a:stretch>
            <a:fillRect/>
          </a:stretch>
        </p:blipFill>
        <p:spPr>
          <a:xfrm>
            <a:off x="4010272" y="2293051"/>
            <a:ext cx="1652855" cy="2625622"/>
          </a:xfrm>
          <a:prstGeom prst="rect">
            <a:avLst/>
          </a:prstGeom>
        </p:spPr>
      </p:pic>
      <p:pic>
        <p:nvPicPr>
          <p:cNvPr id="18" name="Picture 17"/>
          <p:cNvPicPr>
            <a:picLocks noChangeAspect="1"/>
          </p:cNvPicPr>
          <p:nvPr/>
        </p:nvPicPr>
        <p:blipFill>
          <a:blip r:embed="rId6"/>
          <a:stretch>
            <a:fillRect/>
          </a:stretch>
        </p:blipFill>
        <p:spPr>
          <a:xfrm>
            <a:off x="7485542" y="2282933"/>
            <a:ext cx="1538142" cy="2632367"/>
          </a:xfrm>
          <a:prstGeom prst="rect">
            <a:avLst/>
          </a:prstGeom>
        </p:spPr>
      </p:pic>
      <p:grpSp>
        <p:nvGrpSpPr>
          <p:cNvPr id="2" name="Group 1">
            <a:extLst>
              <a:ext uri="{FF2B5EF4-FFF2-40B4-BE49-F238E27FC236}">
                <a16:creationId xmlns:a16="http://schemas.microsoft.com/office/drawing/2014/main" id="{2BA89BED-AD41-4171-BC72-127606592B75}"/>
              </a:ext>
            </a:extLst>
          </p:cNvPr>
          <p:cNvGrpSpPr/>
          <p:nvPr/>
        </p:nvGrpSpPr>
        <p:grpSpPr>
          <a:xfrm>
            <a:off x="5777480" y="2289679"/>
            <a:ext cx="1593709" cy="2628994"/>
            <a:chOff x="5777480" y="2289679"/>
            <a:chExt cx="1593709" cy="2628994"/>
          </a:xfrm>
        </p:grpSpPr>
        <p:pic>
          <p:nvPicPr>
            <p:cNvPr id="19" name="Picture 18"/>
            <p:cNvPicPr>
              <a:picLocks noChangeAspect="1"/>
            </p:cNvPicPr>
            <p:nvPr/>
          </p:nvPicPr>
          <p:blipFill rotWithShape="1">
            <a:blip r:embed="rId7"/>
            <a:srcRect r="6141"/>
            <a:stretch/>
          </p:blipFill>
          <p:spPr>
            <a:xfrm>
              <a:off x="5777480" y="2289679"/>
              <a:ext cx="1593708" cy="2628994"/>
            </a:xfrm>
            <a:prstGeom prst="rect">
              <a:avLst/>
            </a:prstGeom>
          </p:spPr>
        </p:pic>
        <p:pic>
          <p:nvPicPr>
            <p:cNvPr id="21" name="Picture 20"/>
            <p:cNvPicPr>
              <a:picLocks noChangeAspect="1"/>
            </p:cNvPicPr>
            <p:nvPr/>
          </p:nvPicPr>
          <p:blipFill rotWithShape="1">
            <a:blip r:embed="rId8"/>
            <a:srcRect l="19866" t="12780" r="17362" b="58947"/>
            <a:stretch/>
          </p:blipFill>
          <p:spPr>
            <a:xfrm>
              <a:off x="5779379" y="2418847"/>
              <a:ext cx="1591810" cy="496513"/>
            </a:xfrm>
            <a:prstGeom prst="rect">
              <a:avLst/>
            </a:prstGeom>
          </p:spPr>
        </p:pic>
      </p:grpSp>
      <p:sp>
        <p:nvSpPr>
          <p:cNvPr id="22" name="TextBox 21"/>
          <p:cNvSpPr txBox="1"/>
          <p:nvPr/>
        </p:nvSpPr>
        <p:spPr>
          <a:xfrm>
            <a:off x="88195" y="4199719"/>
            <a:ext cx="2068985" cy="646331"/>
          </a:xfrm>
          <a:prstGeom prst="rect">
            <a:avLst/>
          </a:prstGeom>
          <a:noFill/>
        </p:spPr>
        <p:txBody>
          <a:bodyPr wrap="square" rtlCol="0">
            <a:spAutoFit/>
          </a:bodyPr>
          <a:lstStyle/>
          <a:p>
            <a:pPr algn="ctr"/>
            <a:r>
              <a:rPr lang="en-US" sz="1200" b="1" dirty="0">
                <a:solidFill>
                  <a:srgbClr val="002E97"/>
                </a:solidFill>
                <a:latin typeface="Arial" panose="020B0604020202020204" pitchFamily="34" charset="0"/>
                <a:cs typeface="Arial" panose="020B0604020202020204" pitchFamily="34" charset="0"/>
              </a:rPr>
              <a:t>Working in the modernized NSRS:</a:t>
            </a:r>
          </a:p>
          <a:p>
            <a:pPr algn="ctr"/>
            <a:r>
              <a:rPr lang="en-US" sz="1200" b="1" i="1" dirty="0">
                <a:solidFill>
                  <a:srgbClr val="002E97"/>
                </a:solidFill>
                <a:latin typeface="Arial" panose="020B0604020202020204" pitchFamily="34" charset="0"/>
                <a:cs typeface="Arial" panose="020B0604020202020204" pitchFamily="34" charset="0"/>
              </a:rPr>
              <a:t>NOAA TR NOS NGS 67</a:t>
            </a:r>
          </a:p>
        </p:txBody>
      </p:sp>
      <p:pic>
        <p:nvPicPr>
          <p:cNvPr id="23" name="Picture 22"/>
          <p:cNvPicPr>
            <a:picLocks noChangeAspect="1"/>
          </p:cNvPicPr>
          <p:nvPr/>
        </p:nvPicPr>
        <p:blipFill>
          <a:blip r:embed="rId9"/>
          <a:stretch>
            <a:fillRect/>
          </a:stretch>
        </p:blipFill>
        <p:spPr>
          <a:xfrm>
            <a:off x="88194" y="1467761"/>
            <a:ext cx="2068985" cy="2731958"/>
          </a:xfrm>
          <a:prstGeom prst="rect">
            <a:avLst/>
          </a:prstGeom>
        </p:spPr>
      </p:pic>
    </p:spTree>
    <p:extLst>
      <p:ext uri="{BB962C8B-B14F-4D97-AF65-F5344CB8AC3E}">
        <p14:creationId xmlns:p14="http://schemas.microsoft.com/office/powerpoint/2010/main" val="20161699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41</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42</a:t>
            </a:fld>
            <a:endParaRPr lang="en-US"/>
          </a:p>
        </p:txBody>
      </p:sp>
      <p:sp>
        <p:nvSpPr>
          <p:cNvPr id="8" name="TextBox 7">
            <a:extLst>
              <a:ext uri="{FF2B5EF4-FFF2-40B4-BE49-F238E27FC236}">
                <a16:creationId xmlns:a16="http://schemas.microsoft.com/office/drawing/2014/main" id="{B989910F-F8B5-4471-A193-8D64E6586DC0}"/>
              </a:ext>
            </a:extLst>
          </p:cNvPr>
          <p:cNvSpPr txBox="1"/>
          <p:nvPr/>
        </p:nvSpPr>
        <p:spPr>
          <a:xfrm>
            <a:off x="761949" y="4756320"/>
            <a:ext cx="726096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rgbClr val="002E97"/>
                </a:solidFill>
                <a:latin typeface="Arial" panose="020B0604020202020204" pitchFamily="34" charset="0"/>
                <a:cs typeface="Arial" panose="020B0604020202020204" pitchFamily="34" charset="0"/>
              </a:rPr>
              <a:t>https://www.federalregister.gov/documents/2020/10/05/2020-21902/deprecation-of-the-united-states-us-survey-foot</a:t>
            </a:r>
            <a:endParaRPr kumimoji="0" lang="en-US" sz="11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a:extLst>
              <a:ext uri="{FF2B5EF4-FFF2-40B4-BE49-F238E27FC236}">
                <a16:creationId xmlns:a16="http://schemas.microsoft.com/office/drawing/2014/main" id="{B11B4B9A-4A59-4567-90F5-F468CF4DACB4}"/>
              </a:ext>
            </a:extLst>
          </p:cNvPr>
          <p:cNvSpPr txBox="1"/>
          <p:nvPr/>
        </p:nvSpPr>
        <p:spPr>
          <a:xfrm>
            <a:off x="953542" y="299700"/>
            <a:ext cx="647869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Deprecation of US Survey Foot</a:t>
            </a:r>
            <a:endParaRPr sz="3600" dirty="0">
              <a:solidFill>
                <a:srgbClr val="002E9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141DE4-757B-427C-97D1-B24C01F1A9C7}"/>
              </a:ext>
            </a:extLst>
          </p:cNvPr>
          <p:cNvSpPr txBox="1"/>
          <p:nvPr/>
        </p:nvSpPr>
        <p:spPr>
          <a:xfrm>
            <a:off x="313210" y="4738093"/>
            <a:ext cx="40812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002E97"/>
                </a:solidFill>
                <a:latin typeface="Arial" panose="020B0604020202020204" pitchFamily="34" charset="0"/>
                <a:cs typeface="Arial" panose="020B0604020202020204" pitchFamily="34" charset="0"/>
              </a:rPr>
              <a:t>FRN</a:t>
            </a:r>
            <a:endParaRPr kumimoji="0" lang="en-US" sz="12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2" name="TextBox 11">
            <a:extLst>
              <a:ext uri="{FF2B5EF4-FFF2-40B4-BE49-F238E27FC236}">
                <a16:creationId xmlns:a16="http://schemas.microsoft.com/office/drawing/2014/main" id="{37F759EB-595E-40DE-9BE1-057E8467875F}"/>
              </a:ext>
            </a:extLst>
          </p:cNvPr>
          <p:cNvSpPr txBox="1"/>
          <p:nvPr/>
        </p:nvSpPr>
        <p:spPr>
          <a:xfrm>
            <a:off x="3847764" y="888994"/>
            <a:ext cx="170495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400" b="1" dirty="0">
                <a:solidFill>
                  <a:srgbClr val="002E97"/>
                </a:solidFill>
                <a:latin typeface="Arial" panose="020B0604020202020204" pitchFamily="34" charset="0"/>
                <a:cs typeface="Arial" panose="020B0604020202020204" pitchFamily="34" charset="0"/>
              </a:rPr>
              <a:t>December 31, 2022</a:t>
            </a:r>
            <a:endPar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3" name="TextBox 12">
            <a:extLst>
              <a:ext uri="{FF2B5EF4-FFF2-40B4-BE49-F238E27FC236}">
                <a16:creationId xmlns:a16="http://schemas.microsoft.com/office/drawing/2014/main" id="{4247965A-FEB1-4C0A-8545-CF29D1C9A2C6}"/>
              </a:ext>
            </a:extLst>
          </p:cNvPr>
          <p:cNvSpPr txBox="1"/>
          <p:nvPr/>
        </p:nvSpPr>
        <p:spPr>
          <a:xfrm>
            <a:off x="300378" y="3775199"/>
            <a:ext cx="6598797"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solidFill>
                  <a:srgbClr val="002E97"/>
                </a:solidFill>
                <a:latin typeface="Arial" panose="020B0604020202020204" pitchFamily="34" charset="0"/>
                <a:cs typeface="Arial" panose="020B0604020202020204" pitchFamily="34" charset="0"/>
              </a:rPr>
              <a:t>Will NOT impact current SPCS 83 coordinates.  The US Survey Foot (</a:t>
            </a:r>
            <a:r>
              <a:rPr lang="en-US" sz="1400" dirty="0" err="1">
                <a:solidFill>
                  <a:srgbClr val="002E97"/>
                </a:solidFill>
                <a:latin typeface="Arial" panose="020B0604020202020204" pitchFamily="34" charset="0"/>
                <a:cs typeface="Arial" panose="020B0604020202020204" pitchFamily="34" charset="0"/>
              </a:rPr>
              <a:t>sft</a:t>
            </a:r>
            <a:r>
              <a:rPr lang="en-US" sz="1400" dirty="0">
                <a:solidFill>
                  <a:srgbClr val="002E97"/>
                </a:solidFill>
                <a:latin typeface="Arial" panose="020B0604020202020204" pitchFamily="34" charset="0"/>
                <a:cs typeface="Arial" panose="020B0604020202020204" pitchFamily="34" charset="0"/>
              </a:rPr>
              <a:t>) will </a:t>
            </a:r>
          </a:p>
          <a:p>
            <a:r>
              <a:rPr lang="en-US" sz="1400" dirty="0">
                <a:solidFill>
                  <a:srgbClr val="002E97"/>
                </a:solidFill>
                <a:latin typeface="Arial" panose="020B0604020202020204" pitchFamily="34" charset="0"/>
                <a:cs typeface="Arial" panose="020B0604020202020204" pitchFamily="34" charset="0"/>
              </a:rPr>
              <a:t>c</a:t>
            </a:r>
            <a:r>
              <a:rPr kumimoji="0" lang="en-US" sz="14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ontinue to be supported in the SPCS 83 system indefinitely.</a:t>
            </a:r>
          </a:p>
          <a:p>
            <a:r>
              <a:rPr lang="en-US" sz="1400" dirty="0">
                <a:solidFill>
                  <a:srgbClr val="002E97"/>
                </a:solidFill>
                <a:latin typeface="Arial" panose="020B0604020202020204" pitchFamily="34" charset="0"/>
                <a:cs typeface="Arial" panose="020B0604020202020204" pitchFamily="34" charset="0"/>
              </a:rPr>
              <a:t>The International Foot (</a:t>
            </a:r>
            <a:r>
              <a:rPr lang="en-US" sz="1400" dirty="0" err="1">
                <a:solidFill>
                  <a:srgbClr val="002E97"/>
                </a:solidFill>
                <a:latin typeface="Arial" panose="020B0604020202020204" pitchFamily="34" charset="0"/>
                <a:cs typeface="Arial" panose="020B0604020202020204" pitchFamily="34" charset="0"/>
              </a:rPr>
              <a:t>ift</a:t>
            </a:r>
            <a:r>
              <a:rPr lang="en-US" sz="1400" dirty="0">
                <a:solidFill>
                  <a:srgbClr val="002E97"/>
                </a:solidFill>
                <a:latin typeface="Arial" panose="020B0604020202020204" pitchFamily="34" charset="0"/>
                <a:cs typeface="Arial" panose="020B0604020202020204" pitchFamily="34" charset="0"/>
              </a:rPr>
              <a:t>) will be used in the Modernized NSRS and SPCS2022</a:t>
            </a:r>
          </a:p>
        </p:txBody>
      </p:sp>
      <p:pic>
        <p:nvPicPr>
          <p:cNvPr id="14" name="Picture 2" descr="http://annerussellart.com/newimages/Twoleftfeet.jpg">
            <a:extLst>
              <a:ext uri="{FF2B5EF4-FFF2-40B4-BE49-F238E27FC236}">
                <a16:creationId xmlns:a16="http://schemas.microsoft.com/office/drawing/2014/main" id="{C7FA0D83-25EC-4E97-8893-3E12DBD6A86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4000" l="3922" r="95798"/>
                    </a14:imgEffect>
                  </a14:imgLayer>
                </a14:imgProps>
              </a:ext>
              <a:ext uri="{28A0092B-C50C-407E-A947-70E740481C1C}">
                <a14:useLocalDpi xmlns:a14="http://schemas.microsoft.com/office/drawing/2010/main"/>
              </a:ext>
            </a:extLst>
          </a:blip>
          <a:srcRect l="-4895" r="7365"/>
          <a:stretch/>
        </p:blipFill>
        <p:spPr bwMode="auto">
          <a:xfrm>
            <a:off x="6628682" y="675084"/>
            <a:ext cx="2286718" cy="3793331"/>
          </a:xfrm>
          <a:prstGeom prst="rect">
            <a:avLst/>
          </a:pr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E45BDCA-C10F-4FDC-AA51-DC392110A342}"/>
              </a:ext>
            </a:extLst>
          </p:cNvPr>
          <p:cNvSpPr txBox="1"/>
          <p:nvPr/>
        </p:nvSpPr>
        <p:spPr>
          <a:xfrm>
            <a:off x="1157317" y="4540015"/>
            <a:ext cx="5560174"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rgbClr val="002E97"/>
                </a:solidFill>
                <a:latin typeface="Arial" panose="020B0604020202020204" pitchFamily="34" charset="0"/>
                <a:cs typeface="Arial" panose="020B0604020202020204" pitchFamily="34" charset="0"/>
              </a:rPr>
              <a:t>https://geodesy.noaa.gov/web/science_edu/webinar_series/ending-us-survey-foot.shtml</a:t>
            </a:r>
            <a:endParaRPr kumimoji="0" lang="en-US" sz="11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6" name="TextBox 15">
            <a:extLst>
              <a:ext uri="{FF2B5EF4-FFF2-40B4-BE49-F238E27FC236}">
                <a16:creationId xmlns:a16="http://schemas.microsoft.com/office/drawing/2014/main" id="{B80E3675-D8D7-4F6F-A0B0-FB1038BB18DC}"/>
              </a:ext>
            </a:extLst>
          </p:cNvPr>
          <p:cNvSpPr txBox="1"/>
          <p:nvPr/>
        </p:nvSpPr>
        <p:spPr>
          <a:xfrm>
            <a:off x="313210" y="4529312"/>
            <a:ext cx="74315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002E97"/>
                </a:solidFill>
                <a:latin typeface="Arial" panose="020B0604020202020204" pitchFamily="34" charset="0"/>
                <a:cs typeface="Arial" panose="020B0604020202020204" pitchFamily="34" charset="0"/>
              </a:rPr>
              <a:t>Webinar </a:t>
            </a:r>
            <a:endParaRPr kumimoji="0" lang="en-US" sz="12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7" name="Picture 16">
            <a:extLst>
              <a:ext uri="{FF2B5EF4-FFF2-40B4-BE49-F238E27FC236}">
                <a16:creationId xmlns:a16="http://schemas.microsoft.com/office/drawing/2014/main" id="{ACFC2FEF-799F-4D94-A995-1612A0A5B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8416" y="1211205"/>
            <a:ext cx="3147166" cy="2360375"/>
          </a:xfrm>
          <a:prstGeom prst="rect">
            <a:avLst/>
          </a:prstGeom>
        </p:spPr>
      </p:pic>
    </p:spTree>
    <p:extLst>
      <p:ext uri="{BB962C8B-B14F-4D97-AF65-F5344CB8AC3E}">
        <p14:creationId xmlns:p14="http://schemas.microsoft.com/office/powerpoint/2010/main" val="289330885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New NGS Map</a:t>
            </a:r>
          </a:p>
        </p:txBody>
      </p:sp>
      <p:sp>
        <p:nvSpPr>
          <p:cNvPr id="7" name="Rectangle 6">
            <a:extLst>
              <a:ext uri="{FF2B5EF4-FFF2-40B4-BE49-F238E27FC236}">
                <a16:creationId xmlns:a16="http://schemas.microsoft.com/office/drawing/2014/main" id="{691BCA02-5267-44C4-96D2-11DF3AB8DB65}"/>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4" name="Picture 3">
            <a:extLst>
              <a:ext uri="{FF2B5EF4-FFF2-40B4-BE49-F238E27FC236}">
                <a16:creationId xmlns:a16="http://schemas.microsoft.com/office/drawing/2014/main" id="{6535BA8F-65DC-403B-ADB9-77EA1DC6AF09}"/>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187046035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44</a:t>
            </a:fld>
            <a:endParaRPr lang="en-US"/>
          </a:p>
        </p:txBody>
      </p:sp>
      <p:sp>
        <p:nvSpPr>
          <p:cNvPr id="8" name="Title 1">
            <a:extLst>
              <a:ext uri="{FF2B5EF4-FFF2-40B4-BE49-F238E27FC236}">
                <a16:creationId xmlns:a16="http://schemas.microsoft.com/office/drawing/2014/main" id="{EFFC3CE5-070E-44B5-8B38-4FEBA502B5DB}"/>
              </a:ext>
            </a:extLst>
          </p:cNvPr>
          <p:cNvSpPr txBox="1">
            <a:spLocks noGrp="1"/>
          </p:cNvSpPr>
          <p:nvPr>
            <p:ph type="title"/>
          </p:nvPr>
        </p:nvSpPr>
        <p:spPr>
          <a:xfrm>
            <a:off x="0" y="570732"/>
            <a:ext cx="9144000" cy="738035"/>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200" dirty="0">
                <a:solidFill>
                  <a:srgbClr val="002E97"/>
                </a:solidFill>
                <a:latin typeface="Arial" panose="020B0604020202020204" pitchFamily="34" charset="0"/>
                <a:cs typeface="Arial" panose="020B0604020202020204" pitchFamily="34" charset="0"/>
              </a:rPr>
              <a:t>NGS ArcGIS Online Resources</a:t>
            </a:r>
            <a:endParaRPr sz="32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A8D2D6D-6956-40A2-9AB5-B92600D32037}"/>
              </a:ext>
            </a:extLst>
          </p:cNvPr>
          <p:cNvGrpSpPr/>
          <p:nvPr/>
        </p:nvGrpSpPr>
        <p:grpSpPr>
          <a:xfrm>
            <a:off x="-224966" y="1373814"/>
            <a:ext cx="9128524" cy="2800767"/>
            <a:chOff x="-224966" y="1118096"/>
            <a:chExt cx="9128524" cy="2800767"/>
          </a:xfrm>
        </p:grpSpPr>
        <p:sp>
          <p:nvSpPr>
            <p:cNvPr id="9" name="Rectangle 8">
              <a:extLst>
                <a:ext uri="{FF2B5EF4-FFF2-40B4-BE49-F238E27FC236}">
                  <a16:creationId xmlns:a16="http://schemas.microsoft.com/office/drawing/2014/main" id="{92BB8850-E06B-4858-A070-95036AAC72A6}"/>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0F9B1EA-414B-4706-BC1D-09FEF6325C9B}"/>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E1D3C91-AEA1-48DE-8F44-B52424811BBF}"/>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32088FA-4135-4B7E-8C01-5E0B5D251BA9}"/>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579DDF7C-BD09-4A3F-9863-1BEF9D811B8D}"/>
              </a:ext>
            </a:extLst>
          </p:cNvPr>
          <p:cNvSpPr/>
          <p:nvPr/>
        </p:nvSpPr>
        <p:spPr>
          <a:xfrm>
            <a:off x="2491944" y="4304674"/>
            <a:ext cx="4568879"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*Geospatial Resources Webinar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3454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45</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Beta Passive Marks Page</a:t>
            </a:r>
          </a:p>
        </p:txBody>
      </p:sp>
      <p:pic>
        <p:nvPicPr>
          <p:cNvPr id="4" name="Picture 3"/>
          <p:cNvPicPr>
            <a:picLocks noChangeAspect="1"/>
          </p:cNvPicPr>
          <p:nvPr/>
        </p:nvPicPr>
        <p:blipFill>
          <a:blip r:embed="rId4"/>
          <a:stretch>
            <a:fillRect/>
          </a:stretch>
        </p:blipFill>
        <p:spPr>
          <a:xfrm>
            <a:off x="440894" y="891901"/>
            <a:ext cx="3953241" cy="4251599"/>
          </a:xfrm>
          <a:prstGeom prst="rect">
            <a:avLst/>
          </a:prstGeom>
        </p:spPr>
      </p:pic>
      <p:pic>
        <p:nvPicPr>
          <p:cNvPr id="5" name="Picture 4"/>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29317062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46</a:t>
            </a:fld>
            <a:endParaRPr lang="en-US"/>
          </a:p>
        </p:txBody>
      </p:sp>
      <p:sp>
        <p:nvSpPr>
          <p:cNvPr id="6" name="Title 1"/>
          <p:cNvSpPr>
            <a:spLocks noGrp="1"/>
          </p:cNvSpPr>
          <p:nvPr>
            <p:ph type="title"/>
          </p:nvPr>
        </p:nvSpPr>
        <p:spPr>
          <a:xfrm>
            <a:off x="1" y="319230"/>
            <a:ext cx="9143999" cy="540676"/>
          </a:xfrm>
        </p:spPr>
        <p:txBody>
          <a:bodyPr>
            <a:noAutofit/>
          </a:bodyPr>
          <a:lstStyle/>
          <a:p>
            <a:r>
              <a:rPr lang="en-US" altLang="en-US" sz="2700" dirty="0">
                <a:solidFill>
                  <a:srgbClr val="002E97"/>
                </a:solidFill>
                <a:latin typeface="Arial" panose="020B0604020202020204" pitchFamily="34" charset="0"/>
                <a:cs typeface="Arial" panose="020B0604020202020204" pitchFamily="34" charset="0"/>
              </a:rPr>
              <a:t>Beta OPUS-Projects 5.1 for RTK/RTN Vectors </a:t>
            </a:r>
          </a:p>
        </p:txBody>
      </p:sp>
      <p:pic>
        <p:nvPicPr>
          <p:cNvPr id="7" name="Content Placeholder 3"/>
          <p:cNvPicPr>
            <a:picLocks noChangeAspect="1"/>
          </p:cNvPicPr>
          <p:nvPr/>
        </p:nvPicPr>
        <p:blipFill>
          <a:blip r:embed="rId4"/>
          <a:stretch>
            <a:fillRect/>
          </a:stretch>
        </p:blipFill>
        <p:spPr>
          <a:xfrm>
            <a:off x="534825" y="915890"/>
            <a:ext cx="8129501" cy="390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8" name="Rectangle 7"/>
          <p:cNvSpPr/>
          <p:nvPr/>
        </p:nvSpPr>
        <p:spPr>
          <a:xfrm>
            <a:off x="1433619" y="4400621"/>
            <a:ext cx="645308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400" dirty="0">
                <a:latin typeface="Arial" panose="020B0604020202020204" pitchFamily="34" charset="0"/>
                <a:cs typeface="Arial" panose="020B0604020202020204" pitchFamily="34" charset="0"/>
              </a:rPr>
              <a:t>NGS is developing a new Standardized </a:t>
            </a:r>
            <a:r>
              <a:rPr lang="en-US" altLang="en-US" sz="1400" b="1" u="sng" dirty="0">
                <a:latin typeface="Arial" panose="020B0604020202020204" pitchFamily="34" charset="0"/>
                <a:cs typeface="Arial" panose="020B0604020202020204" pitchFamily="34" charset="0"/>
              </a:rPr>
              <a:t>G</a:t>
            </a:r>
            <a:r>
              <a:rPr lang="en-US" altLang="en-US" sz="1400" dirty="0">
                <a:latin typeface="Arial" panose="020B0604020202020204" pitchFamily="34" charset="0"/>
                <a:cs typeface="Arial" panose="020B0604020202020204" pitchFamily="34" charset="0"/>
              </a:rPr>
              <a:t>NSS </a:t>
            </a:r>
            <a:r>
              <a:rPr lang="en-US" altLang="en-US" sz="1400" b="1" u="sng" dirty="0">
                <a:latin typeface="Arial" panose="020B0604020202020204" pitchFamily="34" charset="0"/>
                <a:cs typeface="Arial" panose="020B0604020202020204" pitchFamily="34" charset="0"/>
              </a:rPr>
              <a:t>V</a:t>
            </a:r>
            <a:r>
              <a:rPr lang="en-US" altLang="en-US" sz="1400" dirty="0">
                <a:latin typeface="Arial" panose="020B0604020202020204" pitchFamily="34" charset="0"/>
                <a:cs typeface="Arial" panose="020B0604020202020204" pitchFamily="34" charset="0"/>
              </a:rPr>
              <a:t>ector </a:t>
            </a:r>
            <a:r>
              <a:rPr lang="en-US" altLang="en-US" sz="1400" dirty="0" err="1">
                <a:latin typeface="Arial" panose="020B0604020202020204" pitchFamily="34" charset="0"/>
                <a:cs typeface="Arial" panose="020B0604020202020204" pitchFamily="34" charset="0"/>
              </a:rPr>
              <a:t>E</a:t>
            </a:r>
            <a:r>
              <a:rPr lang="en-US" altLang="en-US" sz="1400" b="1" u="sng" dirty="0" err="1">
                <a:latin typeface="Arial" panose="020B0604020202020204" pitchFamily="34" charset="0"/>
                <a:cs typeface="Arial" panose="020B0604020202020204" pitchFamily="34" charset="0"/>
              </a:rPr>
              <a:t>X</a:t>
            </a:r>
            <a:r>
              <a:rPr lang="en-US" altLang="en-US" sz="1400" dirty="0" err="1">
                <a:latin typeface="Arial" panose="020B0604020202020204" pitchFamily="34" charset="0"/>
                <a:cs typeface="Arial" panose="020B0604020202020204" pitchFamily="34" charset="0"/>
              </a:rPr>
              <a:t>change</a:t>
            </a:r>
            <a:r>
              <a:rPr lang="en-US" altLang="en-US" sz="1400" dirty="0">
                <a:latin typeface="Arial" panose="020B0604020202020204" pitchFamily="34" charset="0"/>
                <a:cs typeface="Arial" panose="020B0604020202020204" pitchFamily="34" charset="0"/>
              </a:rPr>
              <a:t> Format (GVX) that will be used to ingest vectors into OPUS Projects </a:t>
            </a:r>
            <a:endParaRPr lang="en-US" sz="1400" dirty="0">
              <a:latin typeface="Arial" panose="020B0604020202020204" pitchFamily="34" charset="0"/>
              <a:cs typeface="Arial" panose="020B0604020202020204" pitchFamily="34" charset="0"/>
            </a:endParaRPr>
          </a:p>
        </p:txBody>
      </p:sp>
      <p:sp>
        <p:nvSpPr>
          <p:cNvPr id="9" name="Oval 8"/>
          <p:cNvSpPr/>
          <p:nvPr/>
        </p:nvSpPr>
        <p:spPr>
          <a:xfrm>
            <a:off x="675317" y="3340685"/>
            <a:ext cx="758302" cy="3451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Tree>
    <p:extLst>
      <p:ext uri="{BB962C8B-B14F-4D97-AF65-F5344CB8AC3E}">
        <p14:creationId xmlns:p14="http://schemas.microsoft.com/office/powerpoint/2010/main" val="268455630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47</a:t>
            </a:fld>
            <a:endParaRPr lang="en-US"/>
          </a:p>
        </p:txBody>
      </p:sp>
      <p:pic>
        <p:nvPicPr>
          <p:cNvPr id="4" name="Content Placeholder 3"/>
          <p:cNvPicPr>
            <a:picLocks noChangeAspect="1"/>
          </p:cNvPicPr>
          <p:nvPr/>
        </p:nvPicPr>
        <p:blipFill>
          <a:blip r:embed="rId4"/>
          <a:stretch>
            <a:fillRect/>
          </a:stretch>
        </p:blipFill>
        <p:spPr>
          <a:xfrm>
            <a:off x="304800" y="1057042"/>
            <a:ext cx="8280400" cy="3912389"/>
          </a:xfrm>
          <a:prstGeom prst="rect">
            <a:avLst/>
          </a:prstGeom>
        </p:spPr>
      </p:pic>
      <p:sp>
        <p:nvSpPr>
          <p:cNvPr id="5" name="Oval 4"/>
          <p:cNvSpPr/>
          <p:nvPr/>
        </p:nvSpPr>
        <p:spPr>
          <a:xfrm>
            <a:off x="485168" y="3345176"/>
            <a:ext cx="678656" cy="289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6" name="Oval 5"/>
          <p:cNvSpPr/>
          <p:nvPr/>
        </p:nvSpPr>
        <p:spPr>
          <a:xfrm>
            <a:off x="485168" y="4084527"/>
            <a:ext cx="678656" cy="290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9230"/>
            <a:ext cx="9143999" cy="540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Beta OPUS-Projects 5.1 for RTK/RTN Vectors : Please Test </a:t>
            </a:r>
          </a:p>
        </p:txBody>
      </p:sp>
    </p:spTree>
    <p:extLst>
      <p:ext uri="{BB962C8B-B14F-4D97-AF65-F5344CB8AC3E}">
        <p14:creationId xmlns:p14="http://schemas.microsoft.com/office/powerpoint/2010/main" val="162323291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21934" y="3023820"/>
            <a:ext cx="2515531" cy="1880364"/>
            <a:chOff x="436116" y="2273550"/>
            <a:chExt cx="2515531" cy="1480654"/>
          </a:xfrm>
        </p:grpSpPr>
        <p:sp>
          <p:nvSpPr>
            <p:cNvPr id="205" name="TextBox 1"/>
            <p:cNvSpPr txBox="1"/>
            <p:nvPr/>
          </p:nvSpPr>
          <p:spPr>
            <a:xfrm>
              <a:off x="436116" y="2273550"/>
              <a:ext cx="2426303"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Questions?</a:t>
              </a:r>
            </a:p>
          </p:txBody>
        </p:sp>
        <p:sp>
          <p:nvSpPr>
            <p:cNvPr id="206" name="TextBox 3"/>
            <p:cNvSpPr txBox="1"/>
            <p:nvPr/>
          </p:nvSpPr>
          <p:spPr>
            <a:xfrm>
              <a:off x="590542" y="2552522"/>
              <a:ext cx="2361105" cy="290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207" name="TextBox 4"/>
            <p:cNvSpPr txBox="1"/>
            <p:nvPr/>
          </p:nvSpPr>
          <p:spPr>
            <a:xfrm>
              <a:off x="471381" y="3245264"/>
              <a:ext cx="2391038"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48</a:t>
            </a:fld>
            <a:endParaRPr lang="en-US"/>
          </a:p>
        </p:txBody>
      </p:sp>
      <p:pic>
        <p:nvPicPr>
          <p:cNvPr id="9" name="Picture 8">
            <a:extLst>
              <a:ext uri="{FF2B5EF4-FFF2-40B4-BE49-F238E27FC236}">
                <a16:creationId xmlns:a16="http://schemas.microsoft.com/office/drawing/2014/main" id="{76D0EBF3-41A0-4153-B398-B441D6E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9" name="TextBox 1">
            <a:extLst>
              <a:ext uri="{FF2B5EF4-FFF2-40B4-BE49-F238E27FC236}">
                <a16:creationId xmlns:a16="http://schemas.microsoft.com/office/drawing/2014/main" id="{4605A002-8349-4BFA-B586-5FDFA21AD66B}"/>
              </a:ext>
            </a:extLst>
          </p:cNvPr>
          <p:cNvSpPr txBox="1"/>
          <p:nvPr/>
        </p:nvSpPr>
        <p:spPr>
          <a:xfrm>
            <a:off x="2858712" y="466054"/>
            <a:ext cx="342657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NGS Resources</a:t>
            </a:r>
          </a:p>
        </p:txBody>
      </p:sp>
      <p:sp>
        <p:nvSpPr>
          <p:cNvPr id="10" name="Rectangle 2">
            <a:extLst>
              <a:ext uri="{FF2B5EF4-FFF2-40B4-BE49-F238E27FC236}">
                <a16:creationId xmlns:a16="http://schemas.microsoft.com/office/drawing/2014/main" id="{C00CBAE5-6785-46AC-BF46-324520A6203F}"/>
              </a:ext>
            </a:extLst>
          </p:cNvPr>
          <p:cNvSpPr txBox="1"/>
          <p:nvPr/>
        </p:nvSpPr>
        <p:spPr>
          <a:xfrm>
            <a:off x="349720" y="1333976"/>
            <a:ext cx="6505946"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a:defRPr sz="3000">
                <a:solidFill>
                  <a:srgbClr val="17375E"/>
                </a:solidFill>
                <a:latin typeface="Arial"/>
                <a:ea typeface="Arial"/>
                <a:cs typeface="Arial"/>
                <a:sym typeface="Arial"/>
              </a:defRPr>
            </a:pPr>
            <a:r>
              <a:rPr sz="2000" b="1" dirty="0">
                <a:solidFill>
                  <a:srgbClr val="002E97"/>
                </a:solidFill>
                <a:latin typeface="Arial" panose="020B0604020202020204" pitchFamily="34" charset="0"/>
                <a:cs typeface="Arial" panose="020B0604020202020204" pitchFamily="34" charset="0"/>
              </a:rPr>
              <a:t>Educational Videos</a:t>
            </a:r>
            <a:endParaRPr lang="en-US" sz="2000" b="1"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a:defRPr sz="3000">
                <a:solidFill>
                  <a:srgbClr val="17375E"/>
                </a:solidFill>
                <a:latin typeface="Arial"/>
                <a:ea typeface="Arial"/>
                <a:cs typeface="Arial"/>
                <a:sym typeface="Arial"/>
              </a:defRPr>
            </a:pPr>
            <a:r>
              <a:rPr sz="2000" b="1" dirty="0">
                <a:solidFill>
                  <a:srgbClr val="002E97"/>
                </a:solidFill>
                <a:latin typeface="Arial" panose="020B0604020202020204" pitchFamily="34" charset="0"/>
                <a:cs typeface="Arial" panose="020B0604020202020204" pitchFamily="34" charset="0"/>
              </a:rPr>
              <a:t>NGS Webinar Series</a:t>
            </a:r>
            <a:endParaRPr lang="en-US" sz="2000" b="1"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a:defRPr sz="3000">
                <a:solidFill>
                  <a:srgbClr val="17375E"/>
                </a:solidFill>
                <a:latin typeface="Arial"/>
                <a:ea typeface="Arial"/>
                <a:cs typeface="Arial"/>
                <a:sym typeface="Arial"/>
              </a:defRPr>
            </a:pPr>
            <a:r>
              <a:rPr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11" name="Picture 2" descr="side image">
            <a:extLst>
              <a:ext uri="{FF2B5EF4-FFF2-40B4-BE49-F238E27FC236}">
                <a16:creationId xmlns:a16="http://schemas.microsoft.com/office/drawing/2014/main" id="{E478AEEB-1B25-419A-B0CF-A81C0DFE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3827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93924" y="4638695"/>
            <a:ext cx="64979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1055640" y="433004"/>
            <a:ext cx="701890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NGS Resources</a:t>
            </a:r>
            <a:r>
              <a:rPr lang="en-US" sz="3200" dirty="0">
                <a:solidFill>
                  <a:srgbClr val="002E97"/>
                </a:solidFill>
                <a:latin typeface="Arial" panose="020B0604020202020204" pitchFamily="34" charset="0"/>
                <a:cs typeface="Arial" panose="020B0604020202020204" pitchFamily="34" charset="0"/>
              </a:rPr>
              <a:t> – Educational Videos</a:t>
            </a:r>
            <a:endParaRPr sz="320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36032812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699325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396773" y="463781"/>
            <a:ext cx="556818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latin typeface="Arial" panose="020B0604020202020204" pitchFamily="34" charset="0"/>
                <a:cs typeface="Arial" panose="020B0604020202020204" pitchFamily="34" charset="0"/>
              </a:rPr>
              <a:t>NGS Resources</a:t>
            </a:r>
            <a:r>
              <a:rPr lang="en-US" sz="2800" dirty="0">
                <a:solidFill>
                  <a:srgbClr val="002E97"/>
                </a:solidFill>
                <a:latin typeface="Arial" panose="020B0604020202020204" pitchFamily="34" charset="0"/>
                <a:cs typeface="Arial" panose="020B0604020202020204" pitchFamily="34" charset="0"/>
              </a:rPr>
              <a:t> – Online Lessons</a:t>
            </a:r>
            <a:endParaRPr sz="2800" dirty="0">
              <a:solidFill>
                <a:srgbClr val="002E9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3"/>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4"/>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5"/>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6"/>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22" name="Picture 5" descr="Picture 5"/>
          <p:cNvPicPr>
            <a:picLocks noChangeAspect="1"/>
          </p:cNvPicPr>
          <p:nvPr/>
        </p:nvPicPr>
        <p:blipFill>
          <a:blip r:embed="rId4">
            <a:extLst/>
          </a:blip>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125" name="TextBox 13"/>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126" name="TextBox 14"/>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27" name="TextBox 15"/>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28" name="TextBox 16"/>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9" name="Picture 17" descr="Picture 17"/>
          <p:cNvPicPr>
            <a:picLocks noChangeAspect="1"/>
          </p:cNvPicPr>
          <p:nvPr/>
        </p:nvPicPr>
        <p:blipFill>
          <a:blip r:embed="rId5">
            <a:extLst/>
          </a:blip>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6">
            <a:extLst/>
          </a:blip>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8</a:t>
            </a:fld>
            <a:endParaRPr lang="en-US"/>
          </a:p>
        </p:txBody>
      </p:sp>
      <p:pic>
        <p:nvPicPr>
          <p:cNvPr id="3074" name="Picture 2" descr="https://nauticalcharts.noaa.gov/about/images/history-of-coast-survey/US_CSO_Logo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a:extLst>
              <a:ext uri="{FF2B5EF4-FFF2-40B4-BE49-F238E27FC236}">
                <a16:creationId xmlns:a16="http://schemas.microsoft.com/office/drawing/2014/main" id="{704DB281-FC29-4D90-B270-5451569FA79D}"/>
              </a:ext>
            </a:extLst>
          </p:cNvPr>
          <p:cNvSpPr txBox="1"/>
          <p:nvPr/>
        </p:nvSpPr>
        <p:spPr>
          <a:xfrm>
            <a:off x="2301564" y="477722"/>
            <a:ext cx="393511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b="1" spc="300" dirty="0">
                <a:solidFill>
                  <a:srgbClr val="002E97"/>
                </a:solidFill>
                <a:latin typeface="Arial Black" panose="020B0604020202020204" pitchFamily="34" charset="0"/>
                <a:cs typeface="Arial Black" panose="020B0604020202020204" pitchFamily="34" charset="0"/>
              </a:rPr>
              <a:t>NOAA and NGS</a:t>
            </a:r>
          </a:p>
        </p:txBody>
      </p:sp>
      <p:sp>
        <p:nvSpPr>
          <p:cNvPr id="16" name="Rectangle 2">
            <a:extLst>
              <a:ext uri="{FF2B5EF4-FFF2-40B4-BE49-F238E27FC236}">
                <a16:creationId xmlns:a16="http://schemas.microsoft.com/office/drawing/2014/main" id="{F6720C85-4791-4266-8C14-7BD6C483011A}"/>
              </a:ext>
            </a:extLst>
          </p:cNvPr>
          <p:cNvSpPr txBox="1"/>
          <p:nvPr/>
        </p:nvSpPr>
        <p:spPr>
          <a:xfrm>
            <a:off x="1897576" y="991015"/>
            <a:ext cx="474309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b="1" dirty="0">
                <a:solidFill>
                  <a:srgbClr val="002E97"/>
                </a:solidFill>
                <a:latin typeface="Arial" panose="020B0604020202020204" pitchFamily="34" charset="0"/>
                <a:cs typeface="Arial" panose="020B0604020202020204" pitchFamily="34" charset="0"/>
              </a:rPr>
              <a:t>Our Nation’s First Civilian Science Agency</a:t>
            </a:r>
          </a:p>
        </p:txBody>
      </p:sp>
      <p:cxnSp>
        <p:nvCxnSpPr>
          <p:cNvPr id="17" name="Straight Connector 16">
            <a:extLst>
              <a:ext uri="{FF2B5EF4-FFF2-40B4-BE49-F238E27FC236}">
                <a16:creationId xmlns:a16="http://schemas.microsoft.com/office/drawing/2014/main" id="{1894076A-9528-4941-9668-E5F6F5266A29}"/>
              </a:ext>
            </a:extLst>
          </p:cNvPr>
          <p:cNvCxnSpPr/>
          <p:nvPr/>
        </p:nvCxnSpPr>
        <p:spPr>
          <a:xfrm>
            <a:off x="1993392" y="991015"/>
            <a:ext cx="4559808"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44285" y="481263"/>
            <a:ext cx="345543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NGS’</a:t>
            </a:r>
            <a:r>
              <a:rPr lang="en-US" sz="4000" dirty="0">
                <a:solidFill>
                  <a:srgbClr val="002E97"/>
                </a:solidFill>
                <a:latin typeface="Arial" panose="020B0604020202020204" pitchFamily="34" charset="0"/>
                <a:cs typeface="Arial" panose="020B0604020202020204" pitchFamily="34" charset="0"/>
              </a:rPr>
              <a:t>s</a:t>
            </a:r>
            <a:r>
              <a:rPr sz="4000" dirty="0">
                <a:solidFill>
                  <a:srgbClr val="002E97"/>
                </a:solidFill>
                <a:latin typeface="Arial" panose="020B0604020202020204" pitchFamily="34" charset="0"/>
                <a:cs typeface="Arial" panose="020B0604020202020204" pitchFamily="34" charset="0"/>
              </a:rPr>
              <a:t>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17375E"/>
                </a:solidFill>
                <a:latin typeface="Arial"/>
                <a:ea typeface="Arial"/>
                <a:cs typeface="Arial"/>
                <a:sym typeface="Arial"/>
              </a:defRPr>
            </a:pPr>
            <a:r>
              <a:rPr dirty="0">
                <a:solidFill>
                  <a:srgbClr val="002E97"/>
                </a:solidFill>
              </a:rPr>
              <a:t>To define, maintain and provide access </a:t>
            </a:r>
            <a:br>
              <a:rPr dirty="0">
                <a:solidFill>
                  <a:srgbClr val="002E97"/>
                </a:solidFill>
              </a:rPr>
            </a:br>
            <a:r>
              <a:rPr dirty="0">
                <a:solidFill>
                  <a:srgbClr val="002E97"/>
                </a:solidFill>
              </a:rPr>
              <a:t>to the </a:t>
            </a:r>
            <a:r>
              <a:rPr dirty="0">
                <a:solidFill>
                  <a:srgbClr val="002E97"/>
                </a:solidFill>
                <a:latin typeface="Arial Black"/>
                <a:ea typeface="Arial Black"/>
                <a:cs typeface="Arial Black"/>
                <a:sym typeface="Arial Black"/>
              </a:rPr>
              <a:t>National Spatial Reference System (NSRS) </a:t>
            </a:r>
            <a:r>
              <a:rPr dirty="0">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dirty="0">
              <a:solidFill>
                <a:srgbClr val="002E97"/>
              </a:solidFill>
            </a:endParaRPr>
          </a:p>
          <a:p>
            <a:pPr>
              <a:defRPr sz="2000">
                <a:solidFill>
                  <a:srgbClr val="17375E"/>
                </a:solidFill>
                <a:latin typeface="Arial"/>
                <a:ea typeface="Arial"/>
                <a:cs typeface="Arial"/>
                <a:sym typeface="Arial"/>
              </a:defRPr>
            </a:pPr>
            <a:r>
              <a:rPr dirty="0">
                <a:solidFill>
                  <a:srgbClr val="002E97"/>
                </a:solidFill>
              </a:rPr>
              <a:t>…………………………………………….........................</a:t>
            </a:r>
          </a:p>
          <a:p>
            <a:pPr>
              <a:defRPr sz="2000">
                <a:solidFill>
                  <a:srgbClr val="17375E"/>
                </a:solidFill>
                <a:latin typeface="Arial"/>
                <a:ea typeface="Arial"/>
                <a:cs typeface="Arial"/>
                <a:sym typeface="Arial"/>
              </a:defRPr>
            </a:pPr>
            <a:endParaRPr dirty="0">
              <a:solidFill>
                <a:srgbClr val="002E97"/>
              </a:solidFill>
            </a:endParaRPr>
          </a:p>
          <a:p>
            <a:pPr>
              <a:defRPr sz="2000">
                <a:solidFill>
                  <a:srgbClr val="17375E"/>
                </a:solidFill>
                <a:latin typeface="Arial"/>
                <a:ea typeface="Arial"/>
                <a:cs typeface="Arial"/>
                <a:sym typeface="Arial"/>
              </a:defRPr>
            </a:pPr>
            <a:r>
              <a:rPr dirty="0">
                <a:solidFill>
                  <a:srgbClr val="002E97"/>
                </a:solidFill>
              </a:rPr>
              <a:t>The </a:t>
            </a:r>
            <a:r>
              <a:rPr dirty="0">
                <a:solidFill>
                  <a:srgbClr val="002E97"/>
                </a:solidFill>
                <a:latin typeface="Arial Black"/>
                <a:ea typeface="Arial Black"/>
                <a:cs typeface="Arial Black"/>
                <a:sym typeface="Arial Black"/>
              </a:rPr>
              <a:t>NSRS</a:t>
            </a:r>
            <a:r>
              <a:rPr dirty="0">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2985692814"/>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6192</TotalTime>
  <Words>3665</Words>
  <Application>Microsoft Office PowerPoint</Application>
  <PresentationFormat>On-screen Show (16:9)</PresentationFormat>
  <Paragraphs>507</Paragraphs>
  <Slides>48</Slides>
  <Notes>40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MS PGothic</vt:lpstr>
      <vt:lpstr>MS PGothic</vt:lpstr>
      <vt:lpstr>Arial</vt:lpstr>
      <vt:lpstr>Arial Black</vt:lpstr>
      <vt:lpstr>Calibri</vt:lpstr>
      <vt:lpstr>Helvetica</vt:lpstr>
      <vt:lpstr>Times New Roman</vt:lpstr>
      <vt:lpstr>Office Theme</vt:lpstr>
      <vt:lpstr>Bitmap Image</vt:lpstr>
      <vt:lpstr>Modernizing the  National Spatial Reference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NAVD 88 Issues</vt:lpstr>
      <vt:lpstr>NAVD 88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PowerPoint Presentation</vt:lpstr>
      <vt:lpstr>Best ways to determine coordinates in Modernized NSRS  </vt:lpstr>
      <vt:lpstr>PowerPoint Presentation</vt:lpstr>
      <vt:lpstr>PowerPoint Presentation</vt:lpstr>
      <vt:lpstr>Blue Print 3: Working in the Modernized NSRS 2020 Updated Edition with Use Cases</vt:lpstr>
      <vt:lpstr>PowerPoint Presentation</vt:lpstr>
      <vt:lpstr>PowerPoint Presentation</vt:lpstr>
      <vt:lpstr>PowerPoint Presentation</vt:lpstr>
      <vt:lpstr>NGS ArcGIS Online Resources</vt:lpstr>
      <vt:lpstr>PowerPoint Presentation</vt:lpstr>
      <vt:lpstr>Beta OPUS-Projects 5.1 for RTK/RTN Vectors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193</cp:revision>
  <dcterms:modified xsi:type="dcterms:W3CDTF">2023-01-25T00:15:44Z</dcterms:modified>
</cp:coreProperties>
</file>