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54"/>
  </p:notesMasterIdLst>
  <p:sldIdLst>
    <p:sldId id="1036" r:id="rId2"/>
    <p:sldId id="1038" r:id="rId3"/>
    <p:sldId id="819" r:id="rId4"/>
    <p:sldId id="948" r:id="rId5"/>
    <p:sldId id="825" r:id="rId6"/>
    <p:sldId id="1092" r:id="rId7"/>
    <p:sldId id="1131" r:id="rId8"/>
    <p:sldId id="1093" r:id="rId9"/>
    <p:sldId id="1141" r:id="rId10"/>
    <p:sldId id="1137" r:id="rId11"/>
    <p:sldId id="1146" r:id="rId12"/>
    <p:sldId id="1107" r:id="rId13"/>
    <p:sldId id="1108" r:id="rId14"/>
    <p:sldId id="1109" r:id="rId15"/>
    <p:sldId id="1110" r:id="rId16"/>
    <p:sldId id="1148" r:id="rId17"/>
    <p:sldId id="1143" r:id="rId18"/>
    <p:sldId id="1123" r:id="rId19"/>
    <p:sldId id="1152" r:id="rId20"/>
    <p:sldId id="1153" r:id="rId21"/>
    <p:sldId id="654" r:id="rId22"/>
    <p:sldId id="528" r:id="rId23"/>
    <p:sldId id="1154" r:id="rId24"/>
    <p:sldId id="840" r:id="rId25"/>
    <p:sldId id="833" r:id="rId26"/>
    <p:sldId id="992" r:id="rId27"/>
    <p:sldId id="937" r:id="rId28"/>
    <p:sldId id="844" r:id="rId29"/>
    <p:sldId id="1044" r:id="rId30"/>
    <p:sldId id="1150" r:id="rId31"/>
    <p:sldId id="1156" r:id="rId32"/>
    <p:sldId id="1155" r:id="rId33"/>
    <p:sldId id="1160" r:id="rId34"/>
    <p:sldId id="1161" r:id="rId35"/>
    <p:sldId id="1162" r:id="rId36"/>
    <p:sldId id="1149" r:id="rId37"/>
    <p:sldId id="1010" r:id="rId38"/>
    <p:sldId id="1012" r:id="rId39"/>
    <p:sldId id="1013" r:id="rId40"/>
    <p:sldId id="1168" r:id="rId41"/>
    <p:sldId id="1169" r:id="rId42"/>
    <p:sldId id="1167" r:id="rId43"/>
    <p:sldId id="1174" r:id="rId44"/>
    <p:sldId id="1175" r:id="rId45"/>
    <p:sldId id="1177" r:id="rId46"/>
    <p:sldId id="1176" r:id="rId47"/>
    <p:sldId id="1165" r:id="rId48"/>
    <p:sldId id="1166" r:id="rId49"/>
    <p:sldId id="1163" r:id="rId50"/>
    <p:sldId id="1164" r:id="rId51"/>
    <p:sldId id="1178" r:id="rId52"/>
    <p:sldId id="836" r:id="rId53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nis Riordan" initials="DR" lastIdx="1" clrIdx="0">
    <p:extLst>
      <p:ext uri="{19B8F6BF-5375-455C-9EA6-DF929625EA0E}">
        <p15:presenceInfo xmlns:p15="http://schemas.microsoft.com/office/powerpoint/2012/main" userId="Denis Riord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99"/>
    <a:srgbClr val="FF33CC"/>
    <a:srgbClr val="00FFFF"/>
    <a:srgbClr val="3333FF"/>
    <a:srgbClr val="00CC00"/>
    <a:srgbClr val="FF9900"/>
    <a:srgbClr val="FFFA00"/>
    <a:srgbClr val="00F8F2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444" autoAdjust="0"/>
  </p:normalViewPr>
  <p:slideViewPr>
    <p:cSldViewPr snapToGrid="0">
      <p:cViewPr varScale="1">
        <p:scale>
          <a:sx n="84" d="100"/>
          <a:sy n="84" d="100"/>
        </p:scale>
        <p:origin x="610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01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2014" indent="-28935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743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0089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274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0630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98516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6402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14288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98D6984-8E5E-478D-8F77-5884F69C3D28}" type="slidenum">
              <a:rPr lang="en-US" altLang="en-US" smtClean="0"/>
              <a:pPr/>
              <a:t>5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84870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velocities were arrived at by taking IGS08 velocities and removing the 3 parameter Euler Pole</a:t>
            </a:r>
            <a:r>
              <a:rPr lang="en-US" baseline="0" dirty="0" smtClean="0"/>
              <a:t> rotation of the North American plate as currently known (ITRF08 plate motion model).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These residual velocities will then be modeled into the IFVM for NATRF2022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17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985711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563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34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E4B569-349B-4E23-A0FB-4B170971B589}" type="slidenum">
              <a:rPr kumimoji="0" lang="en-US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05750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EEB2E3-85A6-48F1-86B2-3476A3ADE562}" type="slidenum">
              <a:rPr kumimoji="0" lang="en-US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14625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6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>
              <a:ea typeface="MS PGothic" pitchFamily="34" charset="-128"/>
            </a:endParaRPr>
          </a:p>
        </p:txBody>
      </p:sp>
      <p:sp>
        <p:nvSpPr>
          <p:cNvPr id="136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0888" indent="-288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7288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9250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82800" indent="-2301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40000" indent="-230188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97200" indent="-230188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54400" indent="-230188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11600" indent="-230188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E51129-5AEC-4B67-AF3B-5C7F754D75CE}" type="slidenum">
              <a:rPr kumimoji="0" lang="en-US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 pitchFamily="34" charset="0"/>
                <a:ea typeface="MS PGothic" pitchFamily="34" charset="-128"/>
                <a:cs typeface="Arial" charset="0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ill Sans MT" pitchFamily="34" charset="0"/>
              <a:ea typeface="MS PGothic" pitchFamily="34" charset="-128"/>
              <a:cs typeface="Arial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13842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2014" indent="-28935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743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0089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274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0630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98516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6402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14288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98D6984-8E5E-478D-8F77-5884F69C3D28}" type="slidenum">
              <a:rPr lang="en-US" altLang="en-US" smtClean="0"/>
              <a:pPr/>
              <a:t>24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8740728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8243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dirty="0" smtClean="0"/>
              <a:t>GRAV-D is the NGS project designed to replace NAVD88 with a vertical datum based upon a gravimetric geoid accurate to 1 cm.  Heights above this datum will be accessed via GNSS measurements. Three thrusts of project.  Launch USGS collaboration for simultaneous mag measurement.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1/13/2015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Dr. Theresa Damiani, National Geodetic Survey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GRAV-D and Its Impact on Surveying</a:t>
            </a:r>
          </a:p>
        </p:txBody>
      </p:sp>
    </p:spTree>
    <p:extLst>
      <p:ext uri="{BB962C8B-B14F-4D97-AF65-F5344CB8AC3E}">
        <p14:creationId xmlns:p14="http://schemas.microsoft.com/office/powerpoint/2010/main" val="14404653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Arial" charset="0"/>
            </a:endParaRPr>
          </a:p>
        </p:txBody>
      </p:sp>
      <p:sp>
        <p:nvSpPr>
          <p:cNvPr id="140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334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0888" indent="-288925" defTabSz="9334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55700" indent="-230188" defTabSz="9334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17663" indent="-230188" defTabSz="9334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79625" indent="-230188" defTabSz="9334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36825" indent="-230188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94025" indent="-230188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51225" indent="-230188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08425" indent="-230188" defTabSz="9334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334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F2131-BC2F-4262-A1E4-53DBCC5DF6FA}" type="slidenum">
              <a:rPr kumimoji="0" lang="en-US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pitchFamily="34" charset="-128"/>
                <a:cs typeface="Arial"/>
                <a:sym typeface="Arial"/>
              </a:rPr>
              <a:pPr marL="0" marR="0" lvl="0" indent="0" algn="l" defTabSz="93345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pitchFamily="34" charset="-12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55963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51176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friend called 2020 “the longest</a:t>
            </a:r>
            <a:r>
              <a:rPr lang="en-US" baseline="0" dirty="0" smtClean="0"/>
              <a:t> decade of our lives”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32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96418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713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33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13912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B61E35-BFDD-405B-89B5-EDCF0FB433D1}" type="slidenum">
              <a:rPr lang="en-US" altLang="en-US" smtClean="0"/>
              <a:pPr>
                <a:defRPr/>
              </a:pPr>
              <a:t>34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063648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20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20884" indent="-27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09053" indent="-22181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52674" indent="-22181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96295" indent="-22181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39916" indent="-221811" defTabSz="4436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83538" indent="-221811" defTabSz="4436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27159" indent="-221811" defTabSz="4436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770780" indent="-221811" defTabSz="4436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8032A8F-8BA4-4733-8DF2-652EFE800472}" type="slidenum">
              <a:rPr lang="en-US" altLang="en-US" smtClean="0">
                <a:ea typeface="ＭＳ Ｐゴシック" pitchFamily="34" charset="-128"/>
              </a:rPr>
              <a:pPr eaLnBrk="1" hangingPunct="1">
                <a:spcBef>
                  <a:spcPct val="0"/>
                </a:spcBef>
              </a:pPr>
              <a:t>51</a:t>
            </a:fld>
            <a:endParaRPr lang="en-US" altLang="en-US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926752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22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20884" indent="-27726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09053" indent="-22181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52674" indent="-22181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1996295" indent="-22181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39916" indent="-221811" defTabSz="4436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883538" indent="-221811" defTabSz="4436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327159" indent="-221811" defTabSz="4436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770780" indent="-221811" defTabSz="44362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3A6BF6-3AFE-45E3-A922-7177E1D2BC5D}" type="slidenum">
              <a:rPr kumimoji="0" lang="en-US" alt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altLang="en-US" sz="12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5889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870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407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570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81100" y="696913"/>
            <a:ext cx="46482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52014" indent="-289358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5743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20089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82744" indent="-230533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40630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98516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56402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914288" indent="-23053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D98D6984-8E5E-478D-8F77-5884F69C3D28}" type="slidenum">
              <a:rPr lang="en-US" altLang="en-US" smtClean="0"/>
              <a:pPr/>
              <a:t>11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17253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36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818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5600" y="527050"/>
            <a:ext cx="3505200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BB99B5A-D3DB-4354-AA55-43E94BB02C0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886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962D6-0A22-4321-8B8C-8B05D319318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77EB2-CD6A-4856-8D16-614BF0D8715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491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4C53F-6971-49A5-91E4-0B3DA1438D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D5638-EE7E-456B-9FD5-AA0509CDF2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149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6E2CC-51F8-4D44-8BD4-71EFA343D5C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B4604-00C8-4C09-85C4-117A42FD4E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904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139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126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457200" y="1600200"/>
            <a:ext cx="8229600" cy="42672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>
              <a:buClr>
                <a:schemeClr val="accent2"/>
              </a:buClr>
              <a:buFont typeface="Arial" charset="0"/>
              <a:buChar char="•"/>
              <a:defRPr sz="2800">
                <a:solidFill>
                  <a:schemeClr val="bg1"/>
                </a:solidFill>
              </a:defRPr>
            </a:lvl1pPr>
            <a:lvl2pPr>
              <a:defRPr sz="1600" b="0" i="0">
                <a:latin typeface="Calibri" charset="0"/>
                <a:ea typeface="Calibri" charset="0"/>
                <a:cs typeface="Calibri" charset="0"/>
              </a:defRPr>
            </a:lvl2pPr>
            <a:lvl3pPr>
              <a:defRPr sz="1400" b="0" i="0">
                <a:latin typeface="Calibri" charset="0"/>
                <a:ea typeface="Calibri" charset="0"/>
                <a:cs typeface="Calibri" charset="0"/>
              </a:defRPr>
            </a:lvl3pPr>
            <a:lvl4pPr>
              <a:defRPr sz="1400" b="0" i="0">
                <a:latin typeface="Calibri" charset="0"/>
                <a:ea typeface="Calibri" charset="0"/>
                <a:cs typeface="Calibri" charset="0"/>
              </a:defRPr>
            </a:lvl4pPr>
            <a:lvl5pPr>
              <a:defRPr sz="1400" b="0" i="0"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lvl="0"/>
            <a:r>
              <a:rPr lang="en-US" dirty="0" smtClean="0"/>
              <a:t>Text = 28 </a:t>
            </a:r>
            <a:r>
              <a:rPr lang="en-US" dirty="0" err="1" smtClean="0"/>
              <a:t>pt</a:t>
            </a:r>
            <a:r>
              <a:rPr lang="en-US" dirty="0" smtClean="0"/>
              <a:t> Calibri</a:t>
            </a:r>
          </a:p>
        </p:txBody>
      </p:sp>
      <p:sp>
        <p:nvSpPr>
          <p:cNvPr id="4" name="Title 5"/>
          <p:cNvSpPr>
            <a:spLocks noGrp="1"/>
          </p:cNvSpPr>
          <p:nvPr>
            <p:ph type="title" hasCustomPrompt="1"/>
          </p:nvPr>
        </p:nvSpPr>
        <p:spPr>
          <a:xfrm>
            <a:off x="457200" y="357634"/>
            <a:ext cx="8229600" cy="72974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Title = 32 </a:t>
            </a:r>
            <a:r>
              <a:rPr lang="en-US" dirty="0" err="1" smtClean="0"/>
              <a:t>pt</a:t>
            </a:r>
            <a:r>
              <a:rPr lang="en-US" dirty="0" smtClean="0"/>
              <a:t> Calibri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77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84EAFD-C5AD-4CE4-A9A2-1620EF885A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70A46-871E-4729-9783-841A67B9916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879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D7ECE-9AF2-4ADE-B121-1164F1FFB6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FA09C-50D8-4425-8086-338AFB21C2E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17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EC10B-6B64-4DB8-926F-B0CE452903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9FA71-42F9-46F0-AAB1-77E4E7B7C8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1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41062-5E46-4E83-A73A-3E31CD20CD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5B5328-6158-4665-8C42-BE4BD0776F8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331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15D7B-A6EC-4DD7-94BD-613EC1E6E2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EFD5C-4B07-41B4-A825-23BD2C14081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792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872BD-AEFA-4E9C-A3F7-B099FB084B5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15F8D-0F11-4034-A73A-98CA8F610A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702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BA40E-3D68-4990-986D-2C254545A15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B9E40-FB0F-4D34-BF50-10284A98DD8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039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B5781-3118-47C8-A1AF-FD18E3517A8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BDFC1-7D66-499C-BB8D-4E0F2A9B2DA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216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670813F4-5EFC-4B36-B954-3568AA051563}" type="datetimeFigureOut">
              <a:rPr lang="en-US">
                <a:solidFill>
                  <a:prstClr val="black">
                    <a:tint val="75000"/>
                  </a:prstClr>
                </a:solidFill>
                <a:ea typeface="+mn-ea"/>
              </a:rPr>
              <a:pPr defTabSz="914400">
                <a:defRPr/>
              </a:pPr>
              <a:t>10/5/2020</a:t>
            </a:fld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00">
              <a:defRPr/>
            </a:pPr>
            <a:fld id="{72FDA4AF-7BF3-4CA9-A6D4-43FE57F0476A}" type="slidenum">
              <a:rPr lang="en-US">
                <a:solidFill>
                  <a:prstClr val="black">
                    <a:tint val="75000"/>
                  </a:prstClr>
                </a:solidFill>
                <a:ea typeface="+mn-ea"/>
              </a:rPr>
              <a:pPr defTabSz="914400"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48074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5" r:id="rId12"/>
    <p:sldLayoutId id="2147483676" r:id="rId13"/>
    <p:sldLayoutId id="2147483677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-9053" y="917227"/>
            <a:ext cx="9144000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  <a:cs typeface="Arial" pitchFamily="34" charset="0"/>
                <a:sym typeface="Arial"/>
              </a:rPr>
              <a:t>The New 2022 U.S. Datums and Preparing for Them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Arial" pitchFamily="34" charset="0"/>
              <a:ea typeface="ＭＳ Ｐゴシック" pitchFamily="34" charset="-128"/>
              <a:cs typeface="Arial" pitchFamily="34" charset="0"/>
              <a:sym typeface="Arial"/>
            </a:endParaRPr>
          </a:p>
        </p:txBody>
      </p:sp>
      <p:sp>
        <p:nvSpPr>
          <p:cNvPr id="9" name="TextBox 13"/>
          <p:cNvSpPr txBox="1">
            <a:spLocks noChangeArrowheads="1"/>
          </p:cNvSpPr>
          <p:nvPr/>
        </p:nvSpPr>
        <p:spPr bwMode="auto">
          <a:xfrm>
            <a:off x="2651125" y="5623560"/>
            <a:ext cx="3932555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/>
                <a:sym typeface="Arial"/>
              </a:rPr>
              <a:t>Denis Riordan,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/>
                <a:sym typeface="Arial"/>
              </a:rPr>
              <a:t>PSM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/>
                <a:sym typeface="Arial"/>
              </a:rPr>
              <a:t>NOAA, National Geodetic Survey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Arial"/>
              <a:sym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/>
                <a:sym typeface="Arial"/>
              </a:rPr>
              <a:t>denis.riordan@noaa.gov</a:t>
            </a: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0" y="2252548"/>
            <a:ext cx="9144000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/>
                <a:sym typeface="Arial"/>
              </a:rPr>
              <a:t/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/>
                <a:sym typeface="Arial"/>
              </a:rPr>
            </a:b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/>
                <a:sym typeface="Arial"/>
              </a:rPr>
              <a:t>University of Florida Geomatics Program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 smtClean="0">
                <a:solidFill>
                  <a:prstClr val="black"/>
                </a:solidFill>
              </a:rPr>
              <a:t>2</a:t>
            </a:r>
            <a:r>
              <a:rPr lang="en-US" sz="2800" b="1" kern="1200" baseline="30000" dirty="0" smtClean="0">
                <a:solidFill>
                  <a:prstClr val="black"/>
                </a:solidFill>
              </a:rPr>
              <a:t>nd</a:t>
            </a:r>
            <a:r>
              <a:rPr lang="en-US" sz="2800" b="1" kern="1200" dirty="0" smtClean="0">
                <a:solidFill>
                  <a:prstClr val="black"/>
                </a:solidFill>
              </a:rPr>
              <a:t> Annual NSRS 2022 Workshop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Arial"/>
              <a:sym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Arial"/>
              <a:sym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Arial"/>
              <a:sym typeface="Arial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ＭＳ Ｐゴシック" pitchFamily="34" charset="-128"/>
                <a:cs typeface="Arial"/>
                <a:sym typeface="Arial"/>
              </a:rPr>
              <a:t>September 18, 2020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ＭＳ Ｐゴシック" pitchFamily="34" charset="-128"/>
              <a:cs typeface="Arial"/>
              <a:sym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5735759"/>
            <a:ext cx="732802" cy="7604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625" y="5806440"/>
            <a:ext cx="653415" cy="65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6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334" y="793376"/>
            <a:ext cx="5158268" cy="576001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7626" y="1323975"/>
            <a:ext cx="394370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Each frame will get 3 parameters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Euler Pole Latitude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Euler Pole Longitude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Rotation rate (radians / year)</a:t>
            </a:r>
          </a:p>
          <a:p>
            <a:endParaRPr lang="en-US" sz="2000" dirty="0"/>
          </a:p>
          <a:p>
            <a:r>
              <a:rPr lang="en-US" sz="2000" dirty="0" smtClean="0"/>
              <a:t>This will be used to compute</a:t>
            </a:r>
          </a:p>
          <a:p>
            <a:r>
              <a:rPr lang="en-US" sz="2000" dirty="0" smtClean="0"/>
              <a:t>time-dependent TRF2022 </a:t>
            </a:r>
          </a:p>
          <a:p>
            <a:r>
              <a:rPr lang="en-US" sz="2000" dirty="0" smtClean="0"/>
              <a:t>coordinates from time-dependent</a:t>
            </a:r>
          </a:p>
          <a:p>
            <a:r>
              <a:rPr lang="en-US" sz="2000" dirty="0" smtClean="0"/>
              <a:t>IGS coordinates.</a:t>
            </a:r>
          </a:p>
          <a:p>
            <a:endParaRPr lang="en-US" sz="2000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24323"/>
            <a:ext cx="8229600" cy="5383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NSRS Plate Rotation</a:t>
            </a:r>
            <a:r>
              <a:rPr kumimoji="0" lang="en-US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 Mod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/>
                <a:ea typeface="ＭＳ Ｐゴシック" charset="0"/>
              </a:rPr>
              <a:t>eling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B77516-08A0-4EA1-BFD1-099217BD6FE4}"/>
              </a:ext>
            </a:extLst>
          </p:cNvPr>
          <p:cNvSpPr txBox="1"/>
          <p:nvPr/>
        </p:nvSpPr>
        <p:spPr>
          <a:xfrm rot="21054718">
            <a:off x="5967853" y="5476602"/>
            <a:ext cx="1385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EULER Pole</a:t>
            </a:r>
          </a:p>
        </p:txBody>
      </p: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4195344" y="2234418"/>
            <a:ext cx="6400800" cy="6400800"/>
            <a:chOff x="5513151" y="2086502"/>
            <a:chExt cx="6083801" cy="5997715"/>
          </a:xfrm>
        </p:grpSpPr>
        <p:sp>
          <p:nvSpPr>
            <p:cNvPr id="19" name="Slide Number Placeholder 18">
              <a:extLst>
                <a:ext uri="{FF2B5EF4-FFF2-40B4-BE49-F238E27FC236}">
                  <a16:creationId xmlns:a16="http://schemas.microsoft.com/office/drawing/2014/main" id="{F1144898-85DC-4EB0-B2CE-E8F2CCFB42C9}"/>
                </a:ext>
              </a:extLst>
            </p:cNvPr>
            <p:cNvSpPr txBox="1">
              <a:spLocks/>
            </p:cNvSpPr>
            <p:nvPr/>
          </p:nvSpPr>
          <p:spPr>
            <a:xfrm>
              <a:off x="8737600" y="6356353"/>
              <a:ext cx="2844800" cy="365125"/>
            </a:xfrm>
            <a:prstGeom prst="rect">
              <a:avLst/>
            </a:prstGeom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fld id="{3CA038F7-C2D1-44BA-A135-71B31C4C941C}" type="slidenum">
                <a:rPr lang="en-US" altLang="en-US" smtClean="0"/>
                <a:pPr/>
                <a:t>10</a:t>
              </a:fld>
              <a:endParaRPr lang="en-US" altLang="en-US" dirty="0"/>
            </a:p>
          </p:txBody>
        </p:sp>
        <p:sp>
          <p:nvSpPr>
            <p:cNvPr id="20" name="Partial Circle 1">
              <a:extLst>
                <a:ext uri="{FF2B5EF4-FFF2-40B4-BE49-F238E27FC236}">
                  <a16:creationId xmlns:a16="http://schemas.microsoft.com/office/drawing/2014/main" id="{D3178AE9-1A00-49D0-ADC6-3DF6E9834161}"/>
                </a:ext>
              </a:extLst>
            </p:cNvPr>
            <p:cNvSpPr/>
            <p:nvPr/>
          </p:nvSpPr>
          <p:spPr>
            <a:xfrm rot="7838207">
              <a:off x="5697531" y="2181701"/>
              <a:ext cx="5800578" cy="5998265"/>
            </a:xfrm>
            <a:prstGeom prst="pie">
              <a:avLst>
                <a:gd name="adj1" fmla="val 5309861"/>
                <a:gd name="adj2" fmla="val 10165927"/>
              </a:avLst>
            </a:prstGeom>
            <a:solidFill>
              <a:schemeClr val="tx2">
                <a:lumMod val="20000"/>
                <a:lumOff val="80000"/>
                <a:alpha val="24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Arrow: Circular 4">
              <a:extLst>
                <a:ext uri="{FF2B5EF4-FFF2-40B4-BE49-F238E27FC236}">
                  <a16:creationId xmlns:a16="http://schemas.microsoft.com/office/drawing/2014/main" id="{CBFA3893-FC78-4D67-886A-547BEBF5525F}"/>
                </a:ext>
              </a:extLst>
            </p:cNvPr>
            <p:cNvSpPr/>
            <p:nvPr/>
          </p:nvSpPr>
          <p:spPr>
            <a:xfrm rot="1691144" flipH="1">
              <a:off x="5513151" y="2086502"/>
              <a:ext cx="5993186" cy="5997715"/>
            </a:xfrm>
            <a:prstGeom prst="circularArrow">
              <a:avLst>
                <a:gd name="adj1" fmla="val 641"/>
                <a:gd name="adj2" fmla="val 599331"/>
                <a:gd name="adj3" fmla="val 21306641"/>
                <a:gd name="adj4" fmla="val 1525736"/>
                <a:gd name="adj5" fmla="val 2202"/>
              </a:avLst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17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3977" y="4488025"/>
            <a:ext cx="391004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EPP</a:t>
            </a:r>
            <a:r>
              <a:rPr lang="en-US" sz="2200" dirty="0"/>
              <a:t> = Euler Pole Parameters</a:t>
            </a:r>
            <a:endParaRPr lang="en-US" sz="2200" dirty="0">
              <a:solidFill>
                <a:srgbClr val="FF0000"/>
              </a:solidFill>
            </a:endParaRPr>
          </a:p>
          <a:p>
            <a:endParaRPr lang="en-US" sz="2200" dirty="0">
              <a:solidFill>
                <a:srgbClr val="FF0000"/>
              </a:solidFill>
            </a:endParaRPr>
          </a:p>
          <a:p>
            <a:r>
              <a:rPr lang="en-US" sz="2200" dirty="0">
                <a:solidFill>
                  <a:schemeClr val="tx1"/>
                </a:solidFill>
              </a:rPr>
              <a:t>* Will be an EPP for each</a:t>
            </a:r>
          </a:p>
          <a:p>
            <a:r>
              <a:rPr lang="en-US" sz="2200" dirty="0">
                <a:solidFill>
                  <a:schemeClr val="tx1"/>
                </a:solidFill>
              </a:rPr>
              <a:t>   TRF.</a:t>
            </a:r>
          </a:p>
        </p:txBody>
      </p:sp>
    </p:spTree>
    <p:extLst>
      <p:ext uri="{BB962C8B-B14F-4D97-AF65-F5344CB8AC3E}">
        <p14:creationId xmlns:p14="http://schemas.microsoft.com/office/powerpoint/2010/main" val="279587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47914" y="1282019"/>
            <a:ext cx="8772261" cy="5347057"/>
            <a:chOff x="247914" y="1282019"/>
            <a:chExt cx="8772261" cy="5347057"/>
          </a:xfrm>
        </p:grpSpPr>
        <p:sp>
          <p:nvSpPr>
            <p:cNvPr id="9" name="TextBox 8"/>
            <p:cNvSpPr txBox="1"/>
            <p:nvPr/>
          </p:nvSpPr>
          <p:spPr>
            <a:xfrm>
              <a:off x="2988047" y="1282019"/>
              <a:ext cx="1733167" cy="5386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9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EPP2022</a:t>
              </a:r>
            </a:p>
          </p:txBody>
        </p:sp>
        <p:sp>
          <p:nvSpPr>
            <p:cNvPr id="13" name="Content Placeholder 2"/>
            <p:cNvSpPr txBox="1">
              <a:spLocks/>
            </p:cNvSpPr>
            <p:nvPr/>
          </p:nvSpPr>
          <p:spPr bwMode="gray">
            <a:xfrm>
              <a:off x="5800725" y="2087629"/>
              <a:ext cx="3219450" cy="4541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Autofit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400" b="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–"/>
                <a:defRPr sz="2000" b="0">
                  <a:solidFill>
                    <a:schemeClr val="tx1"/>
                  </a:solidFill>
                  <a:latin typeface="Calibri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1800" b="0">
                  <a:solidFill>
                    <a:schemeClr val="tx1"/>
                  </a:solidFill>
                  <a:latin typeface="Calibri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1800" b="0">
                  <a:solidFill>
                    <a:schemeClr val="tx1"/>
                  </a:solidFill>
                  <a:latin typeface="Calibri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1800" b="0">
                  <a:solidFill>
                    <a:schemeClr val="tx1"/>
                  </a:solidFill>
                  <a:latin typeface="Calibri"/>
                  <a:cs typeface="Calibri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1800" b="1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1800" b="1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1800" b="1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1800" b="1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None/>
                <a:defRPr/>
              </a:pPr>
              <a:r>
                <a:rPr lang="en-US" sz="3600" b="1" kern="0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NATRF2022</a:t>
              </a:r>
            </a:p>
            <a:p>
              <a:pPr marL="0" indent="0">
                <a:spcBef>
                  <a:spcPts val="4400"/>
                </a:spcBef>
                <a:buNone/>
                <a:defRPr/>
              </a:pPr>
              <a:r>
                <a:rPr lang="en-US" sz="3600" b="1" kern="0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CATRF2022</a:t>
              </a:r>
            </a:p>
            <a:p>
              <a:pPr marL="0" indent="0">
                <a:spcBef>
                  <a:spcPts val="4600"/>
                </a:spcBef>
                <a:buNone/>
                <a:defRPr/>
              </a:pPr>
              <a:r>
                <a:rPr lang="en-US" sz="3600" b="1" kern="0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PATRF2022</a:t>
              </a:r>
            </a:p>
            <a:p>
              <a:pPr marL="0" indent="0">
                <a:spcBef>
                  <a:spcPts val="4600"/>
                </a:spcBef>
                <a:buNone/>
                <a:defRPr/>
              </a:pPr>
              <a:r>
                <a:rPr lang="en-US" sz="3600" b="1" kern="0" dirty="0" smtClean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MATRF2022</a:t>
              </a:r>
              <a:endParaRPr lang="en-US" sz="3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736723" y="2079710"/>
              <a:ext cx="2275633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Rotation of the </a:t>
              </a:r>
            </a:p>
            <a:p>
              <a:r>
                <a:rPr lang="en-US" dirty="0" smtClean="0"/>
                <a:t>North American Plate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36722" y="3212113"/>
              <a:ext cx="1909028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Rotation of the </a:t>
              </a:r>
            </a:p>
            <a:p>
              <a:r>
                <a:rPr lang="en-US" dirty="0" smtClean="0"/>
                <a:t>Caribbean Plate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36722" y="4358353"/>
              <a:ext cx="1666034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Rotation of the </a:t>
              </a:r>
            </a:p>
            <a:p>
              <a:r>
                <a:rPr lang="en-US" dirty="0" smtClean="0"/>
                <a:t>Pacific Plate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36722" y="5489770"/>
              <a:ext cx="1666034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Rotation of the </a:t>
              </a:r>
            </a:p>
            <a:p>
              <a:r>
                <a:rPr lang="en-US" dirty="0" smtClean="0"/>
                <a:t>Mariana Plate</a:t>
              </a:r>
            </a:p>
          </p:txBody>
        </p:sp>
        <p:sp>
          <p:nvSpPr>
            <p:cNvPr id="18" name="Content Placeholder 2"/>
            <p:cNvSpPr txBox="1">
              <a:spLocks/>
            </p:cNvSpPr>
            <p:nvPr/>
          </p:nvSpPr>
          <p:spPr bwMode="gray">
            <a:xfrm>
              <a:off x="247914" y="3858444"/>
              <a:ext cx="1456660" cy="443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normAutofit fontScale="85000" lnSpcReduction="20000"/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2400" b="0">
                  <a:solidFill>
                    <a:schemeClr val="tx1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Char char="–"/>
                <a:defRPr sz="2000" b="0">
                  <a:solidFill>
                    <a:schemeClr val="tx1"/>
                  </a:solidFill>
                  <a:latin typeface="Calibri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1800" b="0">
                  <a:solidFill>
                    <a:schemeClr val="tx1"/>
                  </a:solidFill>
                  <a:latin typeface="Calibri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1800" b="0">
                  <a:solidFill>
                    <a:schemeClr val="tx1"/>
                  </a:solidFill>
                  <a:latin typeface="Calibri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1800" b="0">
                  <a:solidFill>
                    <a:schemeClr val="tx1"/>
                  </a:solidFill>
                  <a:latin typeface="Calibri"/>
                  <a:cs typeface="Calibri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1800" b="1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1800" b="1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1800" b="1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itchFamily="2" charset="2"/>
                <a:buChar char="§"/>
                <a:defRPr sz="1800" b="1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lnSpc>
                  <a:spcPct val="120000"/>
                </a:lnSpc>
                <a:spcBef>
                  <a:spcPts val="0"/>
                </a:spcBef>
                <a:buNone/>
                <a:defRPr/>
              </a:pPr>
              <a:r>
                <a:rPr lang="en-US" sz="3400" b="1" kern="0" dirty="0">
                  <a:solidFill>
                    <a:srgbClr val="00A4D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ITRF2014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432902" y="1846672"/>
              <a:ext cx="2881559" cy="4745254"/>
            </a:xfrm>
            <a:prstGeom prst="roundRect">
              <a:avLst/>
            </a:prstGeom>
            <a:noFill/>
            <a:ln w="69850">
              <a:solidFill>
                <a:srgbClr val="00B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Elbow Connector 10"/>
            <p:cNvCxnSpPr>
              <a:stCxn id="18" idx="0"/>
              <a:endCxn id="8" idx="1"/>
            </p:cNvCxnSpPr>
            <p:nvPr/>
          </p:nvCxnSpPr>
          <p:spPr>
            <a:xfrm rot="5400000" flipH="1" flipV="1">
              <a:off x="1128699" y="2250421"/>
              <a:ext cx="1455568" cy="1760479"/>
            </a:xfrm>
            <a:prstGeom prst="bentConnector2">
              <a:avLst/>
            </a:prstGeom>
            <a:ln w="31750">
              <a:solidFill>
                <a:srgbClr val="00B0F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Elbow Connector 21"/>
            <p:cNvCxnSpPr>
              <a:endCxn id="14" idx="1"/>
            </p:cNvCxnSpPr>
            <p:nvPr/>
          </p:nvCxnSpPr>
          <p:spPr>
            <a:xfrm flipV="1">
              <a:off x="1965688" y="3535279"/>
              <a:ext cx="771034" cy="459739"/>
            </a:xfrm>
            <a:prstGeom prst="bentConnector3">
              <a:avLst>
                <a:gd name="adj1" fmla="val 37152"/>
              </a:avLst>
            </a:prstGeom>
            <a:ln w="31750">
              <a:solidFill>
                <a:srgbClr val="00B0F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Elbow Connector 25"/>
            <p:cNvCxnSpPr>
              <a:stCxn id="18" idx="2"/>
              <a:endCxn id="16" idx="1"/>
            </p:cNvCxnSpPr>
            <p:nvPr/>
          </p:nvCxnSpPr>
          <p:spPr>
            <a:xfrm rot="16200000" flipH="1">
              <a:off x="1101195" y="4177407"/>
              <a:ext cx="1510577" cy="1760478"/>
            </a:xfrm>
            <a:prstGeom prst="bentConnector2">
              <a:avLst/>
            </a:prstGeom>
            <a:ln w="31750">
              <a:solidFill>
                <a:srgbClr val="00B0F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Elbow Connector 35"/>
            <p:cNvCxnSpPr/>
            <p:nvPr/>
          </p:nvCxnSpPr>
          <p:spPr>
            <a:xfrm>
              <a:off x="1965688" y="4131592"/>
              <a:ext cx="771034" cy="549927"/>
            </a:xfrm>
            <a:prstGeom prst="bentConnector3">
              <a:avLst>
                <a:gd name="adj1" fmla="val 37152"/>
              </a:avLst>
            </a:prstGeom>
            <a:ln w="31750">
              <a:solidFill>
                <a:srgbClr val="00B0F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59" name="Straight Arrow Connector 23558"/>
            <p:cNvCxnSpPr/>
            <p:nvPr/>
          </p:nvCxnSpPr>
          <p:spPr>
            <a:xfrm>
              <a:off x="5012355" y="2402876"/>
              <a:ext cx="675312" cy="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stCxn id="14" idx="3"/>
            </p:cNvCxnSpPr>
            <p:nvPr/>
          </p:nvCxnSpPr>
          <p:spPr>
            <a:xfrm flipV="1">
              <a:off x="4645751" y="3527284"/>
              <a:ext cx="1041917" cy="7994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>
              <a:stCxn id="15" idx="3"/>
            </p:cNvCxnSpPr>
            <p:nvPr/>
          </p:nvCxnSpPr>
          <p:spPr>
            <a:xfrm flipV="1">
              <a:off x="4402757" y="4678278"/>
              <a:ext cx="1284911" cy="324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4389151" y="5812935"/>
              <a:ext cx="1284911" cy="3240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itle 2"/>
          <p:cNvSpPr txBox="1">
            <a:spLocks/>
          </p:cNvSpPr>
          <p:nvPr/>
        </p:nvSpPr>
        <p:spPr bwMode="auto">
          <a:xfrm>
            <a:off x="-1" y="366567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b="1" dirty="0" smtClean="0">
                <a:solidFill>
                  <a:srgbClr val="00A4DE"/>
                </a:solidFill>
                <a:latin typeface="Cambria" panose="02040503050406030204" pitchFamily="18" charset="0"/>
              </a:rPr>
              <a:t>ITRF2014</a:t>
            </a:r>
            <a:r>
              <a:rPr lang="en-US" dirty="0" smtClean="0">
                <a:latin typeface="Cambria" panose="02040503050406030204" pitchFamily="18" charset="0"/>
              </a:rPr>
              <a:t> + </a:t>
            </a:r>
            <a:r>
              <a:rPr lang="en-US" b="1" dirty="0" smtClean="0">
                <a:solidFill>
                  <a:srgbClr val="00B050"/>
                </a:solidFill>
                <a:latin typeface="Cambria" panose="02040503050406030204" pitchFamily="18" charset="0"/>
              </a:rPr>
              <a:t>EPP2022</a:t>
            </a:r>
            <a:r>
              <a:rPr lang="en-US" b="1" dirty="0" smtClean="0">
                <a:latin typeface="Cambria" panose="02040503050406030204" pitchFamily="18" charset="0"/>
              </a:rPr>
              <a:t> =  </a:t>
            </a:r>
            <a:r>
              <a:rPr lang="en-US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TRF2022</a:t>
            </a:r>
            <a:endParaRPr lang="en-US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0595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2"/>
          <p:cNvSpPr txBox="1">
            <a:spLocks noGrp="1"/>
          </p:cNvSpPr>
          <p:nvPr>
            <p:ph type="title"/>
          </p:nvPr>
        </p:nvSpPr>
        <p:spPr>
          <a:xfrm>
            <a:off x="0" y="333846"/>
            <a:ext cx="9144000" cy="754908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4800" spc="-13" dirty="0">
                <a:latin typeface="Cambria" panose="02040503050406030204" pitchFamily="18" charset="0"/>
                <a:cs typeface="Calibri"/>
              </a:rPr>
              <a:t>Euler Poles and “Plate-Fixed”</a:t>
            </a:r>
          </a:p>
        </p:txBody>
      </p:sp>
      <p:sp>
        <p:nvSpPr>
          <p:cNvPr id="12" name="TextBox 11"/>
          <p:cNvSpPr txBox="1"/>
          <p:nvPr/>
        </p:nvSpPr>
        <p:spPr bwMode="auto">
          <a:xfrm>
            <a:off x="208840" y="2134256"/>
            <a:ext cx="353005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Frame = constant</a:t>
            </a: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NA Plate =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rotating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4745736" y="2134256"/>
            <a:ext cx="438912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</a:t>
            </a:r>
            <a:endParaRPr lang="en-US" sz="3200" b="1" u="sng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Frame = rotating</a:t>
            </a:r>
          </a:p>
          <a:p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relative to ITRF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endParaRPr lang="en-US" sz="1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NA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Plate = constant</a:t>
            </a:r>
          </a:p>
          <a:p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relative to NATRF2022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39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15691" y="1152105"/>
            <a:ext cx="10286766" cy="22542314"/>
            <a:chOff x="-415691" y="1152105"/>
            <a:chExt cx="10286766" cy="225423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87325" y="1152105"/>
              <a:ext cx="10058400" cy="5600916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-415691" y="18093503"/>
              <a:ext cx="10058400" cy="5600916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-849368" y="602007"/>
            <a:ext cx="10785848" cy="6513506"/>
            <a:chOff x="-849368" y="602007"/>
            <a:chExt cx="10785848" cy="6513506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79920" y="759213"/>
              <a:ext cx="1515511" cy="5883522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034643" y="786335"/>
              <a:ext cx="1245139" cy="6046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2021967" y="789613"/>
              <a:ext cx="893534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2983161" y="789613"/>
              <a:ext cx="579195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3908904" y="789613"/>
              <a:ext cx="292060" cy="6325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834484" y="759213"/>
              <a:ext cx="78035" cy="633929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481224" y="759213"/>
              <a:ext cx="372456" cy="61510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119947" y="789613"/>
              <a:ext cx="717439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748858" y="759213"/>
              <a:ext cx="1099742" cy="62960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446546" y="789613"/>
              <a:ext cx="1389378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124369" y="786335"/>
              <a:ext cx="1735839" cy="623850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8808720" y="790575"/>
              <a:ext cx="1051488" cy="314397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-849368" y="789613"/>
              <a:ext cx="1760447" cy="5401637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Freeform 88"/>
            <p:cNvSpPr/>
            <p:nvPr/>
          </p:nvSpPr>
          <p:spPr>
            <a:xfrm>
              <a:off x="-160020" y="602007"/>
              <a:ext cx="9475470" cy="942200"/>
            </a:xfrm>
            <a:custGeom>
              <a:avLst/>
              <a:gdLst>
                <a:gd name="connsiteX0" fmla="*/ 8930640 w 8930640"/>
                <a:gd name="connsiteY0" fmla="*/ 45720 h 829832"/>
                <a:gd name="connsiteX1" fmla="*/ 8023860 w 8930640"/>
                <a:gd name="connsiteY1" fmla="*/ 365760 h 829832"/>
                <a:gd name="connsiteX2" fmla="*/ 6705600 w 8930640"/>
                <a:gd name="connsiteY2" fmla="*/ 647700 h 829832"/>
                <a:gd name="connsiteX3" fmla="*/ 5364480 w 8930640"/>
                <a:gd name="connsiteY3" fmla="*/ 792480 h 829832"/>
                <a:gd name="connsiteX4" fmla="*/ 4000500 w 8930640"/>
                <a:gd name="connsiteY4" fmla="*/ 822960 h 829832"/>
                <a:gd name="connsiteX5" fmla="*/ 2667000 w 8930640"/>
                <a:gd name="connsiteY5" fmla="*/ 685800 h 829832"/>
                <a:gd name="connsiteX6" fmla="*/ 1348740 w 8930640"/>
                <a:gd name="connsiteY6" fmla="*/ 411480 h 829832"/>
                <a:gd name="connsiteX7" fmla="*/ 0 w 8930640"/>
                <a:gd name="connsiteY7" fmla="*/ 0 h 8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30640" h="829832">
                  <a:moveTo>
                    <a:pt x="8930640" y="45720"/>
                  </a:moveTo>
                  <a:cubicBezTo>
                    <a:pt x="8662670" y="155575"/>
                    <a:pt x="8394700" y="265430"/>
                    <a:pt x="8023860" y="365760"/>
                  </a:cubicBezTo>
                  <a:cubicBezTo>
                    <a:pt x="7653020" y="466090"/>
                    <a:pt x="7148830" y="576580"/>
                    <a:pt x="6705600" y="647700"/>
                  </a:cubicBezTo>
                  <a:cubicBezTo>
                    <a:pt x="6262370" y="718820"/>
                    <a:pt x="5815330" y="763270"/>
                    <a:pt x="5364480" y="792480"/>
                  </a:cubicBezTo>
                  <a:cubicBezTo>
                    <a:pt x="4913630" y="821690"/>
                    <a:pt x="4450080" y="840740"/>
                    <a:pt x="4000500" y="822960"/>
                  </a:cubicBezTo>
                  <a:cubicBezTo>
                    <a:pt x="3550920" y="805180"/>
                    <a:pt x="3108960" y="754380"/>
                    <a:pt x="2667000" y="685800"/>
                  </a:cubicBezTo>
                  <a:cubicBezTo>
                    <a:pt x="2225040" y="617220"/>
                    <a:pt x="1793240" y="525780"/>
                    <a:pt x="1348740" y="411480"/>
                  </a:cubicBezTo>
                  <a:cubicBezTo>
                    <a:pt x="904240" y="297180"/>
                    <a:pt x="120650" y="5588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 94"/>
            <p:cNvSpPr/>
            <p:nvPr/>
          </p:nvSpPr>
          <p:spPr>
            <a:xfrm>
              <a:off x="-160020" y="1682115"/>
              <a:ext cx="9547059" cy="876459"/>
            </a:xfrm>
            <a:custGeom>
              <a:avLst/>
              <a:gdLst>
                <a:gd name="connsiteX0" fmla="*/ 0 w 9547059"/>
                <a:gd name="connsiteY0" fmla="*/ 0 h 876459"/>
                <a:gd name="connsiteX1" fmla="*/ 708660 w 9547059"/>
                <a:gd name="connsiteY1" fmla="*/ 243840 h 876459"/>
                <a:gd name="connsiteX2" fmla="*/ 2133600 w 9547059"/>
                <a:gd name="connsiteY2" fmla="*/ 617220 h 876459"/>
                <a:gd name="connsiteX3" fmla="*/ 3566160 w 9547059"/>
                <a:gd name="connsiteY3" fmla="*/ 807720 h 876459"/>
                <a:gd name="connsiteX4" fmla="*/ 5029200 w 9547059"/>
                <a:gd name="connsiteY4" fmla="*/ 876300 h 876459"/>
                <a:gd name="connsiteX5" fmla="*/ 6477000 w 9547059"/>
                <a:gd name="connsiteY5" fmla="*/ 792480 h 876459"/>
                <a:gd name="connsiteX6" fmla="*/ 7932420 w 9547059"/>
                <a:gd name="connsiteY6" fmla="*/ 556260 h 876459"/>
                <a:gd name="connsiteX7" fmla="*/ 9334500 w 9547059"/>
                <a:gd name="connsiteY7" fmla="*/ 152400 h 876459"/>
                <a:gd name="connsiteX8" fmla="*/ 9517380 w 9547059"/>
                <a:gd name="connsiteY8" fmla="*/ 91440 h 87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47059" h="876459">
                  <a:moveTo>
                    <a:pt x="0" y="0"/>
                  </a:moveTo>
                  <a:cubicBezTo>
                    <a:pt x="176530" y="70485"/>
                    <a:pt x="353060" y="140970"/>
                    <a:pt x="708660" y="243840"/>
                  </a:cubicBezTo>
                  <a:cubicBezTo>
                    <a:pt x="1064260" y="346710"/>
                    <a:pt x="1657350" y="523240"/>
                    <a:pt x="2133600" y="617220"/>
                  </a:cubicBezTo>
                  <a:cubicBezTo>
                    <a:pt x="2609850" y="711200"/>
                    <a:pt x="3083560" y="764540"/>
                    <a:pt x="3566160" y="807720"/>
                  </a:cubicBezTo>
                  <a:cubicBezTo>
                    <a:pt x="4048760" y="850900"/>
                    <a:pt x="4544060" y="878840"/>
                    <a:pt x="5029200" y="876300"/>
                  </a:cubicBezTo>
                  <a:cubicBezTo>
                    <a:pt x="5514340" y="873760"/>
                    <a:pt x="5993130" y="845820"/>
                    <a:pt x="6477000" y="792480"/>
                  </a:cubicBezTo>
                  <a:cubicBezTo>
                    <a:pt x="6960870" y="739140"/>
                    <a:pt x="7456170" y="662940"/>
                    <a:pt x="7932420" y="556260"/>
                  </a:cubicBezTo>
                  <a:cubicBezTo>
                    <a:pt x="8408670" y="449580"/>
                    <a:pt x="9070340" y="229870"/>
                    <a:pt x="9334500" y="152400"/>
                  </a:cubicBezTo>
                  <a:cubicBezTo>
                    <a:pt x="9598660" y="74930"/>
                    <a:pt x="9558020" y="83185"/>
                    <a:pt x="9517380" y="9144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 95"/>
            <p:cNvSpPr/>
            <p:nvPr/>
          </p:nvSpPr>
          <p:spPr>
            <a:xfrm>
              <a:off x="-373380" y="2710815"/>
              <a:ext cx="10035540" cy="895564"/>
            </a:xfrm>
            <a:custGeom>
              <a:avLst/>
              <a:gdLst>
                <a:gd name="connsiteX0" fmla="*/ 10035540 w 10035540"/>
                <a:gd name="connsiteY0" fmla="*/ 45720 h 895564"/>
                <a:gd name="connsiteX1" fmla="*/ 9852660 w 10035540"/>
                <a:gd name="connsiteY1" fmla="*/ 114300 h 895564"/>
                <a:gd name="connsiteX2" fmla="*/ 9113520 w 10035540"/>
                <a:gd name="connsiteY2" fmla="*/ 327660 h 895564"/>
                <a:gd name="connsiteX3" fmla="*/ 7574280 w 10035540"/>
                <a:gd name="connsiteY3" fmla="*/ 670560 h 895564"/>
                <a:gd name="connsiteX4" fmla="*/ 6012180 w 10035540"/>
                <a:gd name="connsiteY4" fmla="*/ 861060 h 895564"/>
                <a:gd name="connsiteX5" fmla="*/ 4457700 w 10035540"/>
                <a:gd name="connsiteY5" fmla="*/ 883920 h 895564"/>
                <a:gd name="connsiteX6" fmla="*/ 2895600 w 10035540"/>
                <a:gd name="connsiteY6" fmla="*/ 731520 h 895564"/>
                <a:gd name="connsiteX7" fmla="*/ 1348740 w 10035540"/>
                <a:gd name="connsiteY7" fmla="*/ 426720 h 895564"/>
                <a:gd name="connsiteX8" fmla="*/ 0 w 10035540"/>
                <a:gd name="connsiteY8" fmla="*/ 0 h 89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35540" h="895564">
                  <a:moveTo>
                    <a:pt x="10035540" y="45720"/>
                  </a:moveTo>
                  <a:cubicBezTo>
                    <a:pt x="10020935" y="56515"/>
                    <a:pt x="10006330" y="67310"/>
                    <a:pt x="9852660" y="114300"/>
                  </a:cubicBezTo>
                  <a:cubicBezTo>
                    <a:pt x="9698990" y="161290"/>
                    <a:pt x="9493250" y="234950"/>
                    <a:pt x="9113520" y="327660"/>
                  </a:cubicBezTo>
                  <a:cubicBezTo>
                    <a:pt x="8733790" y="420370"/>
                    <a:pt x="8091170" y="581660"/>
                    <a:pt x="7574280" y="670560"/>
                  </a:cubicBezTo>
                  <a:cubicBezTo>
                    <a:pt x="7057390" y="759460"/>
                    <a:pt x="6531610" y="825500"/>
                    <a:pt x="6012180" y="861060"/>
                  </a:cubicBezTo>
                  <a:cubicBezTo>
                    <a:pt x="5492750" y="896620"/>
                    <a:pt x="4977130" y="905510"/>
                    <a:pt x="4457700" y="883920"/>
                  </a:cubicBezTo>
                  <a:cubicBezTo>
                    <a:pt x="3938270" y="862330"/>
                    <a:pt x="3413760" y="807720"/>
                    <a:pt x="2895600" y="731520"/>
                  </a:cubicBezTo>
                  <a:cubicBezTo>
                    <a:pt x="2377440" y="655320"/>
                    <a:pt x="1831340" y="548640"/>
                    <a:pt x="1348740" y="426720"/>
                  </a:cubicBezTo>
                  <a:cubicBezTo>
                    <a:pt x="866140" y="304800"/>
                    <a:pt x="433070" y="15240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-487680" y="3769995"/>
              <a:ext cx="10370820" cy="872529"/>
            </a:xfrm>
            <a:custGeom>
              <a:avLst/>
              <a:gdLst>
                <a:gd name="connsiteX0" fmla="*/ 10370820 w 10370820"/>
                <a:gd name="connsiteY0" fmla="*/ 0 h 872529"/>
                <a:gd name="connsiteX1" fmla="*/ 9509760 w 10370820"/>
                <a:gd name="connsiteY1" fmla="*/ 281940 h 872529"/>
                <a:gd name="connsiteX2" fmla="*/ 7856220 w 10370820"/>
                <a:gd name="connsiteY2" fmla="*/ 640080 h 872529"/>
                <a:gd name="connsiteX3" fmla="*/ 6202680 w 10370820"/>
                <a:gd name="connsiteY3" fmla="*/ 845820 h 872529"/>
                <a:gd name="connsiteX4" fmla="*/ 4518660 w 10370820"/>
                <a:gd name="connsiteY4" fmla="*/ 853440 h 872529"/>
                <a:gd name="connsiteX5" fmla="*/ 2865120 w 10370820"/>
                <a:gd name="connsiteY5" fmla="*/ 693420 h 872529"/>
                <a:gd name="connsiteX6" fmla="*/ 1211580 w 10370820"/>
                <a:gd name="connsiteY6" fmla="*/ 358140 h 872529"/>
                <a:gd name="connsiteX7" fmla="*/ 0 w 10370820"/>
                <a:gd name="connsiteY7" fmla="*/ 7620 h 87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0820" h="872529">
                  <a:moveTo>
                    <a:pt x="10370820" y="0"/>
                  </a:moveTo>
                  <a:cubicBezTo>
                    <a:pt x="10149840" y="87630"/>
                    <a:pt x="9928860" y="175260"/>
                    <a:pt x="9509760" y="281940"/>
                  </a:cubicBezTo>
                  <a:cubicBezTo>
                    <a:pt x="9090660" y="388620"/>
                    <a:pt x="8407400" y="546100"/>
                    <a:pt x="7856220" y="640080"/>
                  </a:cubicBezTo>
                  <a:cubicBezTo>
                    <a:pt x="7305040" y="734060"/>
                    <a:pt x="6758940" y="810260"/>
                    <a:pt x="6202680" y="845820"/>
                  </a:cubicBezTo>
                  <a:cubicBezTo>
                    <a:pt x="5646420" y="881380"/>
                    <a:pt x="5074920" y="878840"/>
                    <a:pt x="4518660" y="853440"/>
                  </a:cubicBezTo>
                  <a:cubicBezTo>
                    <a:pt x="3962400" y="828040"/>
                    <a:pt x="3416300" y="775970"/>
                    <a:pt x="2865120" y="693420"/>
                  </a:cubicBezTo>
                  <a:cubicBezTo>
                    <a:pt x="2313940" y="610870"/>
                    <a:pt x="1689100" y="472440"/>
                    <a:pt x="1211580" y="358140"/>
                  </a:cubicBezTo>
                  <a:cubicBezTo>
                    <a:pt x="734060" y="243840"/>
                    <a:pt x="367030" y="125730"/>
                    <a:pt x="0" y="762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 97"/>
            <p:cNvSpPr/>
            <p:nvPr/>
          </p:nvSpPr>
          <p:spPr>
            <a:xfrm>
              <a:off x="-571677" y="4829027"/>
              <a:ext cx="10508157" cy="843495"/>
            </a:xfrm>
            <a:custGeom>
              <a:avLst/>
              <a:gdLst>
                <a:gd name="connsiteX0" fmla="*/ 177 w 10508157"/>
                <a:gd name="connsiteY0" fmla="*/ 148 h 843495"/>
                <a:gd name="connsiteX1" fmla="*/ 160197 w 10508157"/>
                <a:gd name="connsiteY1" fmla="*/ 45868 h 843495"/>
                <a:gd name="connsiteX2" fmla="*/ 1036497 w 10508157"/>
                <a:gd name="connsiteY2" fmla="*/ 312568 h 843495"/>
                <a:gd name="connsiteX3" fmla="*/ 2789097 w 10508157"/>
                <a:gd name="connsiteY3" fmla="*/ 663088 h 843495"/>
                <a:gd name="connsiteX4" fmla="*/ 4595037 w 10508157"/>
                <a:gd name="connsiteY4" fmla="*/ 830728 h 843495"/>
                <a:gd name="connsiteX5" fmla="*/ 6355257 w 10508157"/>
                <a:gd name="connsiteY5" fmla="*/ 807868 h 843495"/>
                <a:gd name="connsiteX6" fmla="*/ 8130717 w 10508157"/>
                <a:gd name="connsiteY6" fmla="*/ 617368 h 843495"/>
                <a:gd name="connsiteX7" fmla="*/ 9860457 w 10508157"/>
                <a:gd name="connsiteY7" fmla="*/ 198268 h 843495"/>
                <a:gd name="connsiteX8" fmla="*/ 10508157 w 10508157"/>
                <a:gd name="connsiteY8" fmla="*/ 15388 h 84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8157" h="843495">
                  <a:moveTo>
                    <a:pt x="177" y="148"/>
                  </a:moveTo>
                  <a:cubicBezTo>
                    <a:pt x="-6173" y="-3027"/>
                    <a:pt x="160197" y="45868"/>
                    <a:pt x="160197" y="45868"/>
                  </a:cubicBezTo>
                  <a:cubicBezTo>
                    <a:pt x="332917" y="97938"/>
                    <a:pt x="598347" y="209698"/>
                    <a:pt x="1036497" y="312568"/>
                  </a:cubicBezTo>
                  <a:cubicBezTo>
                    <a:pt x="1474647" y="415438"/>
                    <a:pt x="2196007" y="576728"/>
                    <a:pt x="2789097" y="663088"/>
                  </a:cubicBezTo>
                  <a:cubicBezTo>
                    <a:pt x="3382187" y="749448"/>
                    <a:pt x="4000677" y="806598"/>
                    <a:pt x="4595037" y="830728"/>
                  </a:cubicBezTo>
                  <a:cubicBezTo>
                    <a:pt x="5189397" y="854858"/>
                    <a:pt x="5765977" y="843428"/>
                    <a:pt x="6355257" y="807868"/>
                  </a:cubicBezTo>
                  <a:cubicBezTo>
                    <a:pt x="6944537" y="772308"/>
                    <a:pt x="7546517" y="718968"/>
                    <a:pt x="8130717" y="617368"/>
                  </a:cubicBezTo>
                  <a:cubicBezTo>
                    <a:pt x="8714917" y="515768"/>
                    <a:pt x="9464217" y="298598"/>
                    <a:pt x="9860457" y="198268"/>
                  </a:cubicBezTo>
                  <a:cubicBezTo>
                    <a:pt x="10256697" y="97938"/>
                    <a:pt x="10382427" y="56663"/>
                    <a:pt x="10508157" y="15388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>
              <a:off x="-807720" y="5835015"/>
              <a:ext cx="10706100" cy="854006"/>
            </a:xfrm>
            <a:custGeom>
              <a:avLst/>
              <a:gdLst>
                <a:gd name="connsiteX0" fmla="*/ 10706100 w 10706100"/>
                <a:gd name="connsiteY0" fmla="*/ 91440 h 854006"/>
                <a:gd name="connsiteX1" fmla="*/ 10393680 w 10706100"/>
                <a:gd name="connsiteY1" fmla="*/ 182880 h 854006"/>
                <a:gd name="connsiteX2" fmla="*/ 9464040 w 10706100"/>
                <a:gd name="connsiteY2" fmla="*/ 419100 h 854006"/>
                <a:gd name="connsiteX3" fmla="*/ 7589520 w 10706100"/>
                <a:gd name="connsiteY3" fmla="*/ 739140 h 854006"/>
                <a:gd name="connsiteX4" fmla="*/ 5715000 w 10706100"/>
                <a:gd name="connsiteY4" fmla="*/ 853440 h 854006"/>
                <a:gd name="connsiteX5" fmla="*/ 3817620 w 10706100"/>
                <a:gd name="connsiteY5" fmla="*/ 769620 h 854006"/>
                <a:gd name="connsiteX6" fmla="*/ 1935480 w 10706100"/>
                <a:gd name="connsiteY6" fmla="*/ 495300 h 854006"/>
                <a:gd name="connsiteX7" fmla="*/ 1028700 w 10706100"/>
                <a:gd name="connsiteY7" fmla="*/ 297180 h 854006"/>
                <a:gd name="connsiteX8" fmla="*/ 594360 w 10706100"/>
                <a:gd name="connsiteY8" fmla="*/ 175260 h 854006"/>
                <a:gd name="connsiteX9" fmla="*/ 0 w 10706100"/>
                <a:gd name="connsiteY9" fmla="*/ 0 h 8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06100" h="854006">
                  <a:moveTo>
                    <a:pt x="10706100" y="91440"/>
                  </a:moveTo>
                  <a:cubicBezTo>
                    <a:pt x="10653395" y="109855"/>
                    <a:pt x="10393680" y="182880"/>
                    <a:pt x="10393680" y="182880"/>
                  </a:cubicBezTo>
                  <a:cubicBezTo>
                    <a:pt x="10186670" y="237490"/>
                    <a:pt x="9931400" y="326390"/>
                    <a:pt x="9464040" y="419100"/>
                  </a:cubicBezTo>
                  <a:cubicBezTo>
                    <a:pt x="8996680" y="511810"/>
                    <a:pt x="8214360" y="666750"/>
                    <a:pt x="7589520" y="739140"/>
                  </a:cubicBezTo>
                  <a:cubicBezTo>
                    <a:pt x="6964680" y="811530"/>
                    <a:pt x="6343650" y="848360"/>
                    <a:pt x="5715000" y="853440"/>
                  </a:cubicBezTo>
                  <a:cubicBezTo>
                    <a:pt x="5086350" y="858520"/>
                    <a:pt x="4447540" y="829310"/>
                    <a:pt x="3817620" y="769620"/>
                  </a:cubicBezTo>
                  <a:cubicBezTo>
                    <a:pt x="3187700" y="709930"/>
                    <a:pt x="2400300" y="574040"/>
                    <a:pt x="1935480" y="495300"/>
                  </a:cubicBezTo>
                  <a:cubicBezTo>
                    <a:pt x="1470660" y="416560"/>
                    <a:pt x="1252220" y="350520"/>
                    <a:pt x="1028700" y="297180"/>
                  </a:cubicBezTo>
                  <a:cubicBezTo>
                    <a:pt x="805180" y="243840"/>
                    <a:pt x="594360" y="175260"/>
                    <a:pt x="594360" y="175260"/>
                  </a:cubicBez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0" y="1"/>
            <a:ext cx="9144000" cy="6373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32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– constant frame, rotating plate</a:t>
            </a:r>
          </a:p>
        </p:txBody>
      </p:sp>
    </p:spTree>
    <p:extLst>
      <p:ext uri="{BB962C8B-B14F-4D97-AF65-F5344CB8AC3E}">
        <p14:creationId xmlns:p14="http://schemas.microsoft.com/office/powerpoint/2010/main" val="212930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849368" y="602007"/>
            <a:ext cx="10785848" cy="23092412"/>
            <a:chOff x="-849368" y="602007"/>
            <a:chExt cx="10785848" cy="23092412"/>
          </a:xfrm>
        </p:grpSpPr>
        <p:grpSp>
          <p:nvGrpSpPr>
            <p:cNvPr id="4" name="Group 3"/>
            <p:cNvGrpSpPr/>
            <p:nvPr/>
          </p:nvGrpSpPr>
          <p:grpSpPr>
            <a:xfrm>
              <a:off x="-415691" y="1152105"/>
              <a:ext cx="10286766" cy="22542314"/>
              <a:chOff x="-415691" y="1152105"/>
              <a:chExt cx="10286766" cy="22542314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 cstate="screen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187325" y="1152105"/>
                <a:ext cx="10058400" cy="5600916"/>
              </a:xfrm>
              <a:prstGeom prst="rect">
                <a:avLst/>
              </a:prstGeom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2" cstate="screen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-415691" y="18093503"/>
                <a:ext cx="10058400" cy="5600916"/>
              </a:xfrm>
              <a:prstGeom prst="rect">
                <a:avLst/>
              </a:prstGeom>
            </p:spPr>
          </p:pic>
        </p:grpSp>
        <p:cxnSp>
          <p:nvCxnSpPr>
            <p:cNvPr id="12" name="Straight Connector 11"/>
            <p:cNvCxnSpPr/>
            <p:nvPr/>
          </p:nvCxnSpPr>
          <p:spPr>
            <a:xfrm flipH="1">
              <a:off x="79920" y="759213"/>
              <a:ext cx="1515511" cy="588352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034643" y="786335"/>
              <a:ext cx="1245139" cy="60469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2021967" y="789613"/>
              <a:ext cx="893534" cy="61206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2983161" y="789613"/>
              <a:ext cx="579195" cy="61206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3908904" y="789613"/>
              <a:ext cx="292060" cy="632590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834484" y="759213"/>
              <a:ext cx="78035" cy="633929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481224" y="759213"/>
              <a:ext cx="372456" cy="615101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119947" y="789613"/>
              <a:ext cx="717439" cy="623522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748858" y="759213"/>
              <a:ext cx="1099742" cy="629602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446546" y="789613"/>
              <a:ext cx="1389378" cy="623522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124369" y="786335"/>
              <a:ext cx="1735839" cy="623850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8808720" y="790575"/>
              <a:ext cx="1051488" cy="314397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H="1">
              <a:off x="-849368" y="789613"/>
              <a:ext cx="1760447" cy="540163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Freeform 88"/>
            <p:cNvSpPr/>
            <p:nvPr/>
          </p:nvSpPr>
          <p:spPr>
            <a:xfrm>
              <a:off x="-160020" y="602007"/>
              <a:ext cx="9475470" cy="942200"/>
            </a:xfrm>
            <a:custGeom>
              <a:avLst/>
              <a:gdLst>
                <a:gd name="connsiteX0" fmla="*/ 8930640 w 8930640"/>
                <a:gd name="connsiteY0" fmla="*/ 45720 h 829832"/>
                <a:gd name="connsiteX1" fmla="*/ 8023860 w 8930640"/>
                <a:gd name="connsiteY1" fmla="*/ 365760 h 829832"/>
                <a:gd name="connsiteX2" fmla="*/ 6705600 w 8930640"/>
                <a:gd name="connsiteY2" fmla="*/ 647700 h 829832"/>
                <a:gd name="connsiteX3" fmla="*/ 5364480 w 8930640"/>
                <a:gd name="connsiteY3" fmla="*/ 792480 h 829832"/>
                <a:gd name="connsiteX4" fmla="*/ 4000500 w 8930640"/>
                <a:gd name="connsiteY4" fmla="*/ 822960 h 829832"/>
                <a:gd name="connsiteX5" fmla="*/ 2667000 w 8930640"/>
                <a:gd name="connsiteY5" fmla="*/ 685800 h 829832"/>
                <a:gd name="connsiteX6" fmla="*/ 1348740 w 8930640"/>
                <a:gd name="connsiteY6" fmla="*/ 411480 h 829832"/>
                <a:gd name="connsiteX7" fmla="*/ 0 w 8930640"/>
                <a:gd name="connsiteY7" fmla="*/ 0 h 8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30640" h="829832">
                  <a:moveTo>
                    <a:pt x="8930640" y="45720"/>
                  </a:moveTo>
                  <a:cubicBezTo>
                    <a:pt x="8662670" y="155575"/>
                    <a:pt x="8394700" y="265430"/>
                    <a:pt x="8023860" y="365760"/>
                  </a:cubicBezTo>
                  <a:cubicBezTo>
                    <a:pt x="7653020" y="466090"/>
                    <a:pt x="7148830" y="576580"/>
                    <a:pt x="6705600" y="647700"/>
                  </a:cubicBezTo>
                  <a:cubicBezTo>
                    <a:pt x="6262370" y="718820"/>
                    <a:pt x="5815330" y="763270"/>
                    <a:pt x="5364480" y="792480"/>
                  </a:cubicBezTo>
                  <a:cubicBezTo>
                    <a:pt x="4913630" y="821690"/>
                    <a:pt x="4450080" y="840740"/>
                    <a:pt x="4000500" y="822960"/>
                  </a:cubicBezTo>
                  <a:cubicBezTo>
                    <a:pt x="3550920" y="805180"/>
                    <a:pt x="3108960" y="754380"/>
                    <a:pt x="2667000" y="685800"/>
                  </a:cubicBezTo>
                  <a:cubicBezTo>
                    <a:pt x="2225040" y="617220"/>
                    <a:pt x="1793240" y="525780"/>
                    <a:pt x="1348740" y="411480"/>
                  </a:cubicBezTo>
                  <a:cubicBezTo>
                    <a:pt x="904240" y="297180"/>
                    <a:pt x="120650" y="55880"/>
                    <a:pt x="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 94"/>
            <p:cNvSpPr/>
            <p:nvPr/>
          </p:nvSpPr>
          <p:spPr>
            <a:xfrm>
              <a:off x="-160020" y="1682115"/>
              <a:ext cx="9547059" cy="876459"/>
            </a:xfrm>
            <a:custGeom>
              <a:avLst/>
              <a:gdLst>
                <a:gd name="connsiteX0" fmla="*/ 0 w 9547059"/>
                <a:gd name="connsiteY0" fmla="*/ 0 h 876459"/>
                <a:gd name="connsiteX1" fmla="*/ 708660 w 9547059"/>
                <a:gd name="connsiteY1" fmla="*/ 243840 h 876459"/>
                <a:gd name="connsiteX2" fmla="*/ 2133600 w 9547059"/>
                <a:gd name="connsiteY2" fmla="*/ 617220 h 876459"/>
                <a:gd name="connsiteX3" fmla="*/ 3566160 w 9547059"/>
                <a:gd name="connsiteY3" fmla="*/ 807720 h 876459"/>
                <a:gd name="connsiteX4" fmla="*/ 5029200 w 9547059"/>
                <a:gd name="connsiteY4" fmla="*/ 876300 h 876459"/>
                <a:gd name="connsiteX5" fmla="*/ 6477000 w 9547059"/>
                <a:gd name="connsiteY5" fmla="*/ 792480 h 876459"/>
                <a:gd name="connsiteX6" fmla="*/ 7932420 w 9547059"/>
                <a:gd name="connsiteY6" fmla="*/ 556260 h 876459"/>
                <a:gd name="connsiteX7" fmla="*/ 9334500 w 9547059"/>
                <a:gd name="connsiteY7" fmla="*/ 152400 h 876459"/>
                <a:gd name="connsiteX8" fmla="*/ 9517380 w 9547059"/>
                <a:gd name="connsiteY8" fmla="*/ 91440 h 87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47059" h="876459">
                  <a:moveTo>
                    <a:pt x="0" y="0"/>
                  </a:moveTo>
                  <a:cubicBezTo>
                    <a:pt x="176530" y="70485"/>
                    <a:pt x="353060" y="140970"/>
                    <a:pt x="708660" y="243840"/>
                  </a:cubicBezTo>
                  <a:cubicBezTo>
                    <a:pt x="1064260" y="346710"/>
                    <a:pt x="1657350" y="523240"/>
                    <a:pt x="2133600" y="617220"/>
                  </a:cubicBezTo>
                  <a:cubicBezTo>
                    <a:pt x="2609850" y="711200"/>
                    <a:pt x="3083560" y="764540"/>
                    <a:pt x="3566160" y="807720"/>
                  </a:cubicBezTo>
                  <a:cubicBezTo>
                    <a:pt x="4048760" y="850900"/>
                    <a:pt x="4544060" y="878840"/>
                    <a:pt x="5029200" y="876300"/>
                  </a:cubicBezTo>
                  <a:cubicBezTo>
                    <a:pt x="5514340" y="873760"/>
                    <a:pt x="5993130" y="845820"/>
                    <a:pt x="6477000" y="792480"/>
                  </a:cubicBezTo>
                  <a:cubicBezTo>
                    <a:pt x="6960870" y="739140"/>
                    <a:pt x="7456170" y="662940"/>
                    <a:pt x="7932420" y="556260"/>
                  </a:cubicBezTo>
                  <a:cubicBezTo>
                    <a:pt x="8408670" y="449580"/>
                    <a:pt x="9070340" y="229870"/>
                    <a:pt x="9334500" y="152400"/>
                  </a:cubicBezTo>
                  <a:cubicBezTo>
                    <a:pt x="9598660" y="74930"/>
                    <a:pt x="9558020" y="83185"/>
                    <a:pt x="9517380" y="9144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 95"/>
            <p:cNvSpPr/>
            <p:nvPr/>
          </p:nvSpPr>
          <p:spPr>
            <a:xfrm>
              <a:off x="-373380" y="2710815"/>
              <a:ext cx="10035540" cy="895564"/>
            </a:xfrm>
            <a:custGeom>
              <a:avLst/>
              <a:gdLst>
                <a:gd name="connsiteX0" fmla="*/ 10035540 w 10035540"/>
                <a:gd name="connsiteY0" fmla="*/ 45720 h 895564"/>
                <a:gd name="connsiteX1" fmla="*/ 9852660 w 10035540"/>
                <a:gd name="connsiteY1" fmla="*/ 114300 h 895564"/>
                <a:gd name="connsiteX2" fmla="*/ 9113520 w 10035540"/>
                <a:gd name="connsiteY2" fmla="*/ 327660 h 895564"/>
                <a:gd name="connsiteX3" fmla="*/ 7574280 w 10035540"/>
                <a:gd name="connsiteY3" fmla="*/ 670560 h 895564"/>
                <a:gd name="connsiteX4" fmla="*/ 6012180 w 10035540"/>
                <a:gd name="connsiteY4" fmla="*/ 861060 h 895564"/>
                <a:gd name="connsiteX5" fmla="*/ 4457700 w 10035540"/>
                <a:gd name="connsiteY5" fmla="*/ 883920 h 895564"/>
                <a:gd name="connsiteX6" fmla="*/ 2895600 w 10035540"/>
                <a:gd name="connsiteY6" fmla="*/ 731520 h 895564"/>
                <a:gd name="connsiteX7" fmla="*/ 1348740 w 10035540"/>
                <a:gd name="connsiteY7" fmla="*/ 426720 h 895564"/>
                <a:gd name="connsiteX8" fmla="*/ 0 w 10035540"/>
                <a:gd name="connsiteY8" fmla="*/ 0 h 89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35540" h="895564">
                  <a:moveTo>
                    <a:pt x="10035540" y="45720"/>
                  </a:moveTo>
                  <a:cubicBezTo>
                    <a:pt x="10020935" y="56515"/>
                    <a:pt x="10006330" y="67310"/>
                    <a:pt x="9852660" y="114300"/>
                  </a:cubicBezTo>
                  <a:cubicBezTo>
                    <a:pt x="9698990" y="161290"/>
                    <a:pt x="9493250" y="234950"/>
                    <a:pt x="9113520" y="327660"/>
                  </a:cubicBezTo>
                  <a:cubicBezTo>
                    <a:pt x="8733790" y="420370"/>
                    <a:pt x="8091170" y="581660"/>
                    <a:pt x="7574280" y="670560"/>
                  </a:cubicBezTo>
                  <a:cubicBezTo>
                    <a:pt x="7057390" y="759460"/>
                    <a:pt x="6531610" y="825500"/>
                    <a:pt x="6012180" y="861060"/>
                  </a:cubicBezTo>
                  <a:cubicBezTo>
                    <a:pt x="5492750" y="896620"/>
                    <a:pt x="4977130" y="905510"/>
                    <a:pt x="4457700" y="883920"/>
                  </a:cubicBezTo>
                  <a:cubicBezTo>
                    <a:pt x="3938270" y="862330"/>
                    <a:pt x="3413760" y="807720"/>
                    <a:pt x="2895600" y="731520"/>
                  </a:cubicBezTo>
                  <a:cubicBezTo>
                    <a:pt x="2377440" y="655320"/>
                    <a:pt x="1831340" y="548640"/>
                    <a:pt x="1348740" y="426720"/>
                  </a:cubicBezTo>
                  <a:cubicBezTo>
                    <a:pt x="866140" y="304800"/>
                    <a:pt x="433070" y="152400"/>
                    <a:pt x="0" y="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-487680" y="3769995"/>
              <a:ext cx="10370820" cy="872529"/>
            </a:xfrm>
            <a:custGeom>
              <a:avLst/>
              <a:gdLst>
                <a:gd name="connsiteX0" fmla="*/ 10370820 w 10370820"/>
                <a:gd name="connsiteY0" fmla="*/ 0 h 872529"/>
                <a:gd name="connsiteX1" fmla="*/ 9509760 w 10370820"/>
                <a:gd name="connsiteY1" fmla="*/ 281940 h 872529"/>
                <a:gd name="connsiteX2" fmla="*/ 7856220 w 10370820"/>
                <a:gd name="connsiteY2" fmla="*/ 640080 h 872529"/>
                <a:gd name="connsiteX3" fmla="*/ 6202680 w 10370820"/>
                <a:gd name="connsiteY3" fmla="*/ 845820 h 872529"/>
                <a:gd name="connsiteX4" fmla="*/ 4518660 w 10370820"/>
                <a:gd name="connsiteY4" fmla="*/ 853440 h 872529"/>
                <a:gd name="connsiteX5" fmla="*/ 2865120 w 10370820"/>
                <a:gd name="connsiteY5" fmla="*/ 693420 h 872529"/>
                <a:gd name="connsiteX6" fmla="*/ 1211580 w 10370820"/>
                <a:gd name="connsiteY6" fmla="*/ 358140 h 872529"/>
                <a:gd name="connsiteX7" fmla="*/ 0 w 10370820"/>
                <a:gd name="connsiteY7" fmla="*/ 7620 h 87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0820" h="872529">
                  <a:moveTo>
                    <a:pt x="10370820" y="0"/>
                  </a:moveTo>
                  <a:cubicBezTo>
                    <a:pt x="10149840" y="87630"/>
                    <a:pt x="9928860" y="175260"/>
                    <a:pt x="9509760" y="281940"/>
                  </a:cubicBezTo>
                  <a:cubicBezTo>
                    <a:pt x="9090660" y="388620"/>
                    <a:pt x="8407400" y="546100"/>
                    <a:pt x="7856220" y="640080"/>
                  </a:cubicBezTo>
                  <a:cubicBezTo>
                    <a:pt x="7305040" y="734060"/>
                    <a:pt x="6758940" y="810260"/>
                    <a:pt x="6202680" y="845820"/>
                  </a:cubicBezTo>
                  <a:cubicBezTo>
                    <a:pt x="5646420" y="881380"/>
                    <a:pt x="5074920" y="878840"/>
                    <a:pt x="4518660" y="853440"/>
                  </a:cubicBezTo>
                  <a:cubicBezTo>
                    <a:pt x="3962400" y="828040"/>
                    <a:pt x="3416300" y="775970"/>
                    <a:pt x="2865120" y="693420"/>
                  </a:cubicBezTo>
                  <a:cubicBezTo>
                    <a:pt x="2313940" y="610870"/>
                    <a:pt x="1689100" y="472440"/>
                    <a:pt x="1211580" y="358140"/>
                  </a:cubicBezTo>
                  <a:cubicBezTo>
                    <a:pt x="734060" y="243840"/>
                    <a:pt x="367030" y="125730"/>
                    <a:pt x="0" y="762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 97"/>
            <p:cNvSpPr/>
            <p:nvPr/>
          </p:nvSpPr>
          <p:spPr>
            <a:xfrm>
              <a:off x="-571677" y="4829027"/>
              <a:ext cx="10508157" cy="843495"/>
            </a:xfrm>
            <a:custGeom>
              <a:avLst/>
              <a:gdLst>
                <a:gd name="connsiteX0" fmla="*/ 177 w 10508157"/>
                <a:gd name="connsiteY0" fmla="*/ 148 h 843495"/>
                <a:gd name="connsiteX1" fmla="*/ 160197 w 10508157"/>
                <a:gd name="connsiteY1" fmla="*/ 45868 h 843495"/>
                <a:gd name="connsiteX2" fmla="*/ 1036497 w 10508157"/>
                <a:gd name="connsiteY2" fmla="*/ 312568 h 843495"/>
                <a:gd name="connsiteX3" fmla="*/ 2789097 w 10508157"/>
                <a:gd name="connsiteY3" fmla="*/ 663088 h 843495"/>
                <a:gd name="connsiteX4" fmla="*/ 4595037 w 10508157"/>
                <a:gd name="connsiteY4" fmla="*/ 830728 h 843495"/>
                <a:gd name="connsiteX5" fmla="*/ 6355257 w 10508157"/>
                <a:gd name="connsiteY5" fmla="*/ 807868 h 843495"/>
                <a:gd name="connsiteX6" fmla="*/ 8130717 w 10508157"/>
                <a:gd name="connsiteY6" fmla="*/ 617368 h 843495"/>
                <a:gd name="connsiteX7" fmla="*/ 9860457 w 10508157"/>
                <a:gd name="connsiteY7" fmla="*/ 198268 h 843495"/>
                <a:gd name="connsiteX8" fmla="*/ 10508157 w 10508157"/>
                <a:gd name="connsiteY8" fmla="*/ 15388 h 84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8157" h="843495">
                  <a:moveTo>
                    <a:pt x="177" y="148"/>
                  </a:moveTo>
                  <a:cubicBezTo>
                    <a:pt x="-6173" y="-3027"/>
                    <a:pt x="160197" y="45868"/>
                    <a:pt x="160197" y="45868"/>
                  </a:cubicBezTo>
                  <a:cubicBezTo>
                    <a:pt x="332917" y="97938"/>
                    <a:pt x="598347" y="209698"/>
                    <a:pt x="1036497" y="312568"/>
                  </a:cubicBezTo>
                  <a:cubicBezTo>
                    <a:pt x="1474647" y="415438"/>
                    <a:pt x="2196007" y="576728"/>
                    <a:pt x="2789097" y="663088"/>
                  </a:cubicBezTo>
                  <a:cubicBezTo>
                    <a:pt x="3382187" y="749448"/>
                    <a:pt x="4000677" y="806598"/>
                    <a:pt x="4595037" y="830728"/>
                  </a:cubicBezTo>
                  <a:cubicBezTo>
                    <a:pt x="5189397" y="854858"/>
                    <a:pt x="5765977" y="843428"/>
                    <a:pt x="6355257" y="807868"/>
                  </a:cubicBezTo>
                  <a:cubicBezTo>
                    <a:pt x="6944537" y="772308"/>
                    <a:pt x="7546517" y="718968"/>
                    <a:pt x="8130717" y="617368"/>
                  </a:cubicBezTo>
                  <a:cubicBezTo>
                    <a:pt x="8714917" y="515768"/>
                    <a:pt x="9464217" y="298598"/>
                    <a:pt x="9860457" y="198268"/>
                  </a:cubicBezTo>
                  <a:cubicBezTo>
                    <a:pt x="10256697" y="97938"/>
                    <a:pt x="10382427" y="56663"/>
                    <a:pt x="10508157" y="15388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>
              <a:off x="-807720" y="5835015"/>
              <a:ext cx="10706100" cy="854006"/>
            </a:xfrm>
            <a:custGeom>
              <a:avLst/>
              <a:gdLst>
                <a:gd name="connsiteX0" fmla="*/ 10706100 w 10706100"/>
                <a:gd name="connsiteY0" fmla="*/ 91440 h 854006"/>
                <a:gd name="connsiteX1" fmla="*/ 10393680 w 10706100"/>
                <a:gd name="connsiteY1" fmla="*/ 182880 h 854006"/>
                <a:gd name="connsiteX2" fmla="*/ 9464040 w 10706100"/>
                <a:gd name="connsiteY2" fmla="*/ 419100 h 854006"/>
                <a:gd name="connsiteX3" fmla="*/ 7589520 w 10706100"/>
                <a:gd name="connsiteY3" fmla="*/ 739140 h 854006"/>
                <a:gd name="connsiteX4" fmla="*/ 5715000 w 10706100"/>
                <a:gd name="connsiteY4" fmla="*/ 853440 h 854006"/>
                <a:gd name="connsiteX5" fmla="*/ 3817620 w 10706100"/>
                <a:gd name="connsiteY5" fmla="*/ 769620 h 854006"/>
                <a:gd name="connsiteX6" fmla="*/ 1935480 w 10706100"/>
                <a:gd name="connsiteY6" fmla="*/ 495300 h 854006"/>
                <a:gd name="connsiteX7" fmla="*/ 1028700 w 10706100"/>
                <a:gd name="connsiteY7" fmla="*/ 297180 h 854006"/>
                <a:gd name="connsiteX8" fmla="*/ 594360 w 10706100"/>
                <a:gd name="connsiteY8" fmla="*/ 175260 h 854006"/>
                <a:gd name="connsiteX9" fmla="*/ 0 w 10706100"/>
                <a:gd name="connsiteY9" fmla="*/ 0 h 8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06100" h="854006">
                  <a:moveTo>
                    <a:pt x="10706100" y="91440"/>
                  </a:moveTo>
                  <a:cubicBezTo>
                    <a:pt x="10653395" y="109855"/>
                    <a:pt x="10393680" y="182880"/>
                    <a:pt x="10393680" y="182880"/>
                  </a:cubicBezTo>
                  <a:cubicBezTo>
                    <a:pt x="10186670" y="237490"/>
                    <a:pt x="9931400" y="326390"/>
                    <a:pt x="9464040" y="419100"/>
                  </a:cubicBezTo>
                  <a:cubicBezTo>
                    <a:pt x="8996680" y="511810"/>
                    <a:pt x="8214360" y="666750"/>
                    <a:pt x="7589520" y="739140"/>
                  </a:cubicBezTo>
                  <a:cubicBezTo>
                    <a:pt x="6964680" y="811530"/>
                    <a:pt x="6343650" y="848360"/>
                    <a:pt x="5715000" y="853440"/>
                  </a:cubicBezTo>
                  <a:cubicBezTo>
                    <a:pt x="5086350" y="858520"/>
                    <a:pt x="4447540" y="829310"/>
                    <a:pt x="3817620" y="769620"/>
                  </a:cubicBezTo>
                  <a:cubicBezTo>
                    <a:pt x="3187700" y="709930"/>
                    <a:pt x="2400300" y="574040"/>
                    <a:pt x="1935480" y="495300"/>
                  </a:cubicBezTo>
                  <a:cubicBezTo>
                    <a:pt x="1470660" y="416560"/>
                    <a:pt x="1252220" y="350520"/>
                    <a:pt x="1028700" y="297180"/>
                  </a:cubicBezTo>
                  <a:cubicBezTo>
                    <a:pt x="805180" y="243840"/>
                    <a:pt x="594360" y="175260"/>
                    <a:pt x="594360" y="175260"/>
                  </a:cubicBez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0" y="1"/>
            <a:ext cx="9144000" cy="6373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– rotating frame, 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constant with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plate</a:t>
            </a:r>
          </a:p>
        </p:txBody>
      </p:sp>
      <p:sp>
        <p:nvSpPr>
          <p:cNvPr id="26" name="object 2"/>
          <p:cNvSpPr txBox="1">
            <a:spLocks noGrp="1"/>
          </p:cNvSpPr>
          <p:nvPr>
            <p:ph type="title"/>
          </p:nvPr>
        </p:nvSpPr>
        <p:spPr>
          <a:xfrm>
            <a:off x="2773078" y="562954"/>
            <a:ext cx="3547130" cy="75490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4800" spc="-13" dirty="0" smtClean="0">
                <a:latin typeface="Cambria" panose="02040503050406030204" pitchFamily="18" charset="0"/>
                <a:cs typeface="Calibri"/>
              </a:rPr>
              <a:t>“Plate-Fixed</a:t>
            </a:r>
            <a:r>
              <a:rPr lang="en-US" sz="4800" spc="-13" dirty="0">
                <a:latin typeface="Cambria" panose="02040503050406030204" pitchFamily="18" charset="0"/>
                <a:cs typeface="Calibri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2602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/>
          <p:cNvGrpSpPr/>
          <p:nvPr/>
        </p:nvGrpSpPr>
        <p:grpSpPr>
          <a:xfrm>
            <a:off x="-849368" y="602007"/>
            <a:ext cx="10785848" cy="23092412"/>
            <a:chOff x="-849368" y="602007"/>
            <a:chExt cx="10785848" cy="2309241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40FAA5C-B762-4CB0-9D29-8BEBDA835F9C}"/>
                </a:ext>
              </a:extLst>
            </p:cNvPr>
            <p:cNvGrpSpPr/>
            <p:nvPr/>
          </p:nvGrpSpPr>
          <p:grpSpPr>
            <a:xfrm>
              <a:off x="-849368" y="602007"/>
              <a:ext cx="10785848" cy="23092412"/>
              <a:chOff x="-849368" y="602007"/>
              <a:chExt cx="10785848" cy="23092412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6EEC80D5-AED2-4F5E-A850-19C708E72E79}"/>
                  </a:ext>
                </a:extLst>
              </p:cNvPr>
              <p:cNvGrpSpPr/>
              <p:nvPr/>
            </p:nvGrpSpPr>
            <p:grpSpPr>
              <a:xfrm>
                <a:off x="-415691" y="1152105"/>
                <a:ext cx="10286766" cy="22542314"/>
                <a:chOff x="-415691" y="1152105"/>
                <a:chExt cx="10286766" cy="22542314"/>
              </a:xfrm>
            </p:grpSpPr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99DB4685-4BE3-44B2-9A42-5E7B4C729B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screen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7325" y="1152105"/>
                  <a:ext cx="10058400" cy="5600916"/>
                </a:xfrm>
                <a:prstGeom prst="rect">
                  <a:avLst/>
                </a:prstGeom>
              </p:spPr>
            </p:pic>
            <p:pic>
              <p:nvPicPr>
                <p:cNvPr id="26" name="Picture 25">
                  <a:extLst>
                    <a:ext uri="{FF2B5EF4-FFF2-40B4-BE49-F238E27FC236}">
                      <a16:creationId xmlns:a16="http://schemas.microsoft.com/office/drawing/2014/main" id="{94AF1668-2116-47EE-B50C-4DB1D54AB3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screen">
                  <a:clrChange>
                    <a:clrFrom>
                      <a:srgbClr val="000000"/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0800000">
                  <a:off x="-415691" y="18093503"/>
                  <a:ext cx="10058400" cy="5600916"/>
                </a:xfrm>
                <a:prstGeom prst="rect">
                  <a:avLst/>
                </a:prstGeom>
              </p:spPr>
            </p:pic>
          </p:grp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C127AD56-817E-42B6-9482-FDA647469FF8}"/>
                  </a:ext>
                </a:extLst>
              </p:cNvPr>
              <p:cNvCxnSpPr/>
              <p:nvPr/>
            </p:nvCxnSpPr>
            <p:spPr>
              <a:xfrm flipH="1">
                <a:off x="79920" y="759213"/>
                <a:ext cx="1515511" cy="5883522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F1218598-0C98-46AB-8882-51E4FE3626FB}"/>
                  </a:ext>
                </a:extLst>
              </p:cNvPr>
              <p:cNvCxnSpPr/>
              <p:nvPr/>
            </p:nvCxnSpPr>
            <p:spPr>
              <a:xfrm flipH="1">
                <a:off x="1034643" y="786335"/>
                <a:ext cx="1245139" cy="60469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A5203577-E8F2-4BB3-A72A-94F0E9705534}"/>
                  </a:ext>
                </a:extLst>
              </p:cNvPr>
              <p:cNvCxnSpPr/>
              <p:nvPr/>
            </p:nvCxnSpPr>
            <p:spPr>
              <a:xfrm flipH="1">
                <a:off x="2021967" y="789613"/>
                <a:ext cx="893534" cy="61206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1F1CC143-7244-4543-9187-388F40FCE4BE}"/>
                  </a:ext>
                </a:extLst>
              </p:cNvPr>
              <p:cNvCxnSpPr/>
              <p:nvPr/>
            </p:nvCxnSpPr>
            <p:spPr>
              <a:xfrm flipH="1">
                <a:off x="2983161" y="789613"/>
                <a:ext cx="579195" cy="61206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14833F8C-1225-4F46-9EE9-377CB43F119F}"/>
                  </a:ext>
                </a:extLst>
              </p:cNvPr>
              <p:cNvCxnSpPr/>
              <p:nvPr/>
            </p:nvCxnSpPr>
            <p:spPr>
              <a:xfrm flipH="1">
                <a:off x="3908904" y="789613"/>
                <a:ext cx="292060" cy="63259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AF4A4F93-1BC4-45E2-8A95-6F1F27132F1E}"/>
                  </a:ext>
                </a:extLst>
              </p:cNvPr>
              <p:cNvCxnSpPr/>
              <p:nvPr/>
            </p:nvCxnSpPr>
            <p:spPr>
              <a:xfrm>
                <a:off x="4834484" y="759213"/>
                <a:ext cx="78035" cy="633929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ADD9C65C-7276-4178-8E95-5A3F0ADD86A7}"/>
                  </a:ext>
                </a:extLst>
              </p:cNvPr>
              <p:cNvCxnSpPr/>
              <p:nvPr/>
            </p:nvCxnSpPr>
            <p:spPr>
              <a:xfrm>
                <a:off x="5481224" y="759213"/>
                <a:ext cx="372456" cy="615101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8955CC27-2B73-425D-908D-17314D49DB57}"/>
                  </a:ext>
                </a:extLst>
              </p:cNvPr>
              <p:cNvCxnSpPr/>
              <p:nvPr/>
            </p:nvCxnSpPr>
            <p:spPr>
              <a:xfrm>
                <a:off x="6119947" y="789613"/>
                <a:ext cx="717439" cy="62352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119E9665-4FCA-419D-9B30-46FE080F27D6}"/>
                  </a:ext>
                </a:extLst>
              </p:cNvPr>
              <p:cNvCxnSpPr/>
              <p:nvPr/>
            </p:nvCxnSpPr>
            <p:spPr>
              <a:xfrm>
                <a:off x="6748858" y="759213"/>
                <a:ext cx="1099742" cy="62960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25DCBA5C-A91E-410E-B9CB-2E13E385AC8F}"/>
                  </a:ext>
                </a:extLst>
              </p:cNvPr>
              <p:cNvCxnSpPr/>
              <p:nvPr/>
            </p:nvCxnSpPr>
            <p:spPr>
              <a:xfrm>
                <a:off x="7446546" y="789613"/>
                <a:ext cx="1389378" cy="623522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27E39F5-DAF7-426E-888B-FA53CF39F079}"/>
                  </a:ext>
                </a:extLst>
              </p:cNvPr>
              <p:cNvCxnSpPr/>
              <p:nvPr/>
            </p:nvCxnSpPr>
            <p:spPr>
              <a:xfrm>
                <a:off x="8124369" y="786335"/>
                <a:ext cx="1735839" cy="6238504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CA46F113-93A2-4BBD-A364-6C7D2515C3B6}"/>
                  </a:ext>
                </a:extLst>
              </p:cNvPr>
              <p:cNvCxnSpPr/>
              <p:nvPr/>
            </p:nvCxnSpPr>
            <p:spPr>
              <a:xfrm>
                <a:off x="8808720" y="790575"/>
                <a:ext cx="1051488" cy="3143973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52DED6B-503F-457D-AE3D-FAFB415E565F}"/>
                  </a:ext>
                </a:extLst>
              </p:cNvPr>
              <p:cNvCxnSpPr/>
              <p:nvPr/>
            </p:nvCxnSpPr>
            <p:spPr>
              <a:xfrm flipH="1">
                <a:off x="-849368" y="789613"/>
                <a:ext cx="1760447" cy="5401637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Freeform 88">
                <a:extLst>
                  <a:ext uri="{FF2B5EF4-FFF2-40B4-BE49-F238E27FC236}">
                    <a16:creationId xmlns:a16="http://schemas.microsoft.com/office/drawing/2014/main" id="{DCDFFED4-2671-4AEB-809E-D4908FF23AB7}"/>
                  </a:ext>
                </a:extLst>
              </p:cNvPr>
              <p:cNvSpPr/>
              <p:nvPr/>
            </p:nvSpPr>
            <p:spPr>
              <a:xfrm>
                <a:off x="-160020" y="602007"/>
                <a:ext cx="9475470" cy="942200"/>
              </a:xfrm>
              <a:custGeom>
                <a:avLst/>
                <a:gdLst>
                  <a:gd name="connsiteX0" fmla="*/ 8930640 w 8930640"/>
                  <a:gd name="connsiteY0" fmla="*/ 45720 h 829832"/>
                  <a:gd name="connsiteX1" fmla="*/ 8023860 w 8930640"/>
                  <a:gd name="connsiteY1" fmla="*/ 365760 h 829832"/>
                  <a:gd name="connsiteX2" fmla="*/ 6705600 w 8930640"/>
                  <a:gd name="connsiteY2" fmla="*/ 647700 h 829832"/>
                  <a:gd name="connsiteX3" fmla="*/ 5364480 w 8930640"/>
                  <a:gd name="connsiteY3" fmla="*/ 792480 h 829832"/>
                  <a:gd name="connsiteX4" fmla="*/ 4000500 w 8930640"/>
                  <a:gd name="connsiteY4" fmla="*/ 822960 h 829832"/>
                  <a:gd name="connsiteX5" fmla="*/ 2667000 w 8930640"/>
                  <a:gd name="connsiteY5" fmla="*/ 685800 h 829832"/>
                  <a:gd name="connsiteX6" fmla="*/ 1348740 w 8930640"/>
                  <a:gd name="connsiteY6" fmla="*/ 411480 h 829832"/>
                  <a:gd name="connsiteX7" fmla="*/ 0 w 8930640"/>
                  <a:gd name="connsiteY7" fmla="*/ 0 h 829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30640" h="829832">
                    <a:moveTo>
                      <a:pt x="8930640" y="45720"/>
                    </a:moveTo>
                    <a:cubicBezTo>
                      <a:pt x="8662670" y="155575"/>
                      <a:pt x="8394700" y="265430"/>
                      <a:pt x="8023860" y="365760"/>
                    </a:cubicBezTo>
                    <a:cubicBezTo>
                      <a:pt x="7653020" y="466090"/>
                      <a:pt x="7148830" y="576580"/>
                      <a:pt x="6705600" y="647700"/>
                    </a:cubicBezTo>
                    <a:cubicBezTo>
                      <a:pt x="6262370" y="718820"/>
                      <a:pt x="5815330" y="763270"/>
                      <a:pt x="5364480" y="792480"/>
                    </a:cubicBezTo>
                    <a:cubicBezTo>
                      <a:pt x="4913630" y="821690"/>
                      <a:pt x="4450080" y="840740"/>
                      <a:pt x="4000500" y="822960"/>
                    </a:cubicBezTo>
                    <a:cubicBezTo>
                      <a:pt x="3550920" y="805180"/>
                      <a:pt x="3108960" y="754380"/>
                      <a:pt x="2667000" y="685800"/>
                    </a:cubicBezTo>
                    <a:cubicBezTo>
                      <a:pt x="2225040" y="617220"/>
                      <a:pt x="1793240" y="525780"/>
                      <a:pt x="1348740" y="411480"/>
                    </a:cubicBezTo>
                    <a:cubicBezTo>
                      <a:pt x="904240" y="297180"/>
                      <a:pt x="120650" y="55880"/>
                      <a:pt x="0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20" name="Freeform 94">
                <a:extLst>
                  <a:ext uri="{FF2B5EF4-FFF2-40B4-BE49-F238E27FC236}">
                    <a16:creationId xmlns:a16="http://schemas.microsoft.com/office/drawing/2014/main" id="{DCC407A2-287E-4875-90D4-1F066B5D89BA}"/>
                  </a:ext>
                </a:extLst>
              </p:cNvPr>
              <p:cNvSpPr/>
              <p:nvPr/>
            </p:nvSpPr>
            <p:spPr>
              <a:xfrm>
                <a:off x="-160020" y="1682115"/>
                <a:ext cx="9547059" cy="876459"/>
              </a:xfrm>
              <a:custGeom>
                <a:avLst/>
                <a:gdLst>
                  <a:gd name="connsiteX0" fmla="*/ 0 w 9547059"/>
                  <a:gd name="connsiteY0" fmla="*/ 0 h 876459"/>
                  <a:gd name="connsiteX1" fmla="*/ 708660 w 9547059"/>
                  <a:gd name="connsiteY1" fmla="*/ 243840 h 876459"/>
                  <a:gd name="connsiteX2" fmla="*/ 2133600 w 9547059"/>
                  <a:gd name="connsiteY2" fmla="*/ 617220 h 876459"/>
                  <a:gd name="connsiteX3" fmla="*/ 3566160 w 9547059"/>
                  <a:gd name="connsiteY3" fmla="*/ 807720 h 876459"/>
                  <a:gd name="connsiteX4" fmla="*/ 5029200 w 9547059"/>
                  <a:gd name="connsiteY4" fmla="*/ 876300 h 876459"/>
                  <a:gd name="connsiteX5" fmla="*/ 6477000 w 9547059"/>
                  <a:gd name="connsiteY5" fmla="*/ 792480 h 876459"/>
                  <a:gd name="connsiteX6" fmla="*/ 7932420 w 9547059"/>
                  <a:gd name="connsiteY6" fmla="*/ 556260 h 876459"/>
                  <a:gd name="connsiteX7" fmla="*/ 9334500 w 9547059"/>
                  <a:gd name="connsiteY7" fmla="*/ 152400 h 876459"/>
                  <a:gd name="connsiteX8" fmla="*/ 9517380 w 9547059"/>
                  <a:gd name="connsiteY8" fmla="*/ 91440 h 876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47059" h="876459">
                    <a:moveTo>
                      <a:pt x="0" y="0"/>
                    </a:moveTo>
                    <a:cubicBezTo>
                      <a:pt x="176530" y="70485"/>
                      <a:pt x="353060" y="140970"/>
                      <a:pt x="708660" y="243840"/>
                    </a:cubicBezTo>
                    <a:cubicBezTo>
                      <a:pt x="1064260" y="346710"/>
                      <a:pt x="1657350" y="523240"/>
                      <a:pt x="2133600" y="617220"/>
                    </a:cubicBezTo>
                    <a:cubicBezTo>
                      <a:pt x="2609850" y="711200"/>
                      <a:pt x="3083560" y="764540"/>
                      <a:pt x="3566160" y="807720"/>
                    </a:cubicBezTo>
                    <a:cubicBezTo>
                      <a:pt x="4048760" y="850900"/>
                      <a:pt x="4544060" y="878840"/>
                      <a:pt x="5029200" y="876300"/>
                    </a:cubicBezTo>
                    <a:cubicBezTo>
                      <a:pt x="5514340" y="873760"/>
                      <a:pt x="5993130" y="845820"/>
                      <a:pt x="6477000" y="792480"/>
                    </a:cubicBezTo>
                    <a:cubicBezTo>
                      <a:pt x="6960870" y="739140"/>
                      <a:pt x="7456170" y="662940"/>
                      <a:pt x="7932420" y="556260"/>
                    </a:cubicBezTo>
                    <a:cubicBezTo>
                      <a:pt x="8408670" y="449580"/>
                      <a:pt x="9070340" y="229870"/>
                      <a:pt x="9334500" y="152400"/>
                    </a:cubicBezTo>
                    <a:cubicBezTo>
                      <a:pt x="9598660" y="74930"/>
                      <a:pt x="9558020" y="83185"/>
                      <a:pt x="9517380" y="9144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21" name="Freeform 95">
                <a:extLst>
                  <a:ext uri="{FF2B5EF4-FFF2-40B4-BE49-F238E27FC236}">
                    <a16:creationId xmlns:a16="http://schemas.microsoft.com/office/drawing/2014/main" id="{6E66ADA6-5BED-4B34-A047-01E0A35B1646}"/>
                  </a:ext>
                </a:extLst>
              </p:cNvPr>
              <p:cNvSpPr/>
              <p:nvPr/>
            </p:nvSpPr>
            <p:spPr>
              <a:xfrm>
                <a:off x="-373380" y="2710815"/>
                <a:ext cx="10035540" cy="895564"/>
              </a:xfrm>
              <a:custGeom>
                <a:avLst/>
                <a:gdLst>
                  <a:gd name="connsiteX0" fmla="*/ 10035540 w 10035540"/>
                  <a:gd name="connsiteY0" fmla="*/ 45720 h 895564"/>
                  <a:gd name="connsiteX1" fmla="*/ 9852660 w 10035540"/>
                  <a:gd name="connsiteY1" fmla="*/ 114300 h 895564"/>
                  <a:gd name="connsiteX2" fmla="*/ 9113520 w 10035540"/>
                  <a:gd name="connsiteY2" fmla="*/ 327660 h 895564"/>
                  <a:gd name="connsiteX3" fmla="*/ 7574280 w 10035540"/>
                  <a:gd name="connsiteY3" fmla="*/ 670560 h 895564"/>
                  <a:gd name="connsiteX4" fmla="*/ 6012180 w 10035540"/>
                  <a:gd name="connsiteY4" fmla="*/ 861060 h 895564"/>
                  <a:gd name="connsiteX5" fmla="*/ 4457700 w 10035540"/>
                  <a:gd name="connsiteY5" fmla="*/ 883920 h 895564"/>
                  <a:gd name="connsiteX6" fmla="*/ 2895600 w 10035540"/>
                  <a:gd name="connsiteY6" fmla="*/ 731520 h 895564"/>
                  <a:gd name="connsiteX7" fmla="*/ 1348740 w 10035540"/>
                  <a:gd name="connsiteY7" fmla="*/ 426720 h 895564"/>
                  <a:gd name="connsiteX8" fmla="*/ 0 w 10035540"/>
                  <a:gd name="connsiteY8" fmla="*/ 0 h 895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35540" h="895564">
                    <a:moveTo>
                      <a:pt x="10035540" y="45720"/>
                    </a:moveTo>
                    <a:cubicBezTo>
                      <a:pt x="10020935" y="56515"/>
                      <a:pt x="10006330" y="67310"/>
                      <a:pt x="9852660" y="114300"/>
                    </a:cubicBezTo>
                    <a:cubicBezTo>
                      <a:pt x="9698990" y="161290"/>
                      <a:pt x="9493250" y="234950"/>
                      <a:pt x="9113520" y="327660"/>
                    </a:cubicBezTo>
                    <a:cubicBezTo>
                      <a:pt x="8733790" y="420370"/>
                      <a:pt x="8091170" y="581660"/>
                      <a:pt x="7574280" y="670560"/>
                    </a:cubicBezTo>
                    <a:cubicBezTo>
                      <a:pt x="7057390" y="759460"/>
                      <a:pt x="6531610" y="825500"/>
                      <a:pt x="6012180" y="861060"/>
                    </a:cubicBezTo>
                    <a:cubicBezTo>
                      <a:pt x="5492750" y="896620"/>
                      <a:pt x="4977130" y="905510"/>
                      <a:pt x="4457700" y="883920"/>
                    </a:cubicBezTo>
                    <a:cubicBezTo>
                      <a:pt x="3938270" y="862330"/>
                      <a:pt x="3413760" y="807720"/>
                      <a:pt x="2895600" y="731520"/>
                    </a:cubicBezTo>
                    <a:cubicBezTo>
                      <a:pt x="2377440" y="655320"/>
                      <a:pt x="1831340" y="548640"/>
                      <a:pt x="1348740" y="426720"/>
                    </a:cubicBezTo>
                    <a:cubicBezTo>
                      <a:pt x="866140" y="304800"/>
                      <a:pt x="433070" y="152400"/>
                      <a:pt x="0" y="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22" name="Freeform 96">
                <a:extLst>
                  <a:ext uri="{FF2B5EF4-FFF2-40B4-BE49-F238E27FC236}">
                    <a16:creationId xmlns:a16="http://schemas.microsoft.com/office/drawing/2014/main" id="{3826B369-3382-4C9B-8FE9-AD8CCC9AE3FA}"/>
                  </a:ext>
                </a:extLst>
              </p:cNvPr>
              <p:cNvSpPr/>
              <p:nvPr/>
            </p:nvSpPr>
            <p:spPr>
              <a:xfrm>
                <a:off x="-487680" y="3769995"/>
                <a:ext cx="10370820" cy="872529"/>
              </a:xfrm>
              <a:custGeom>
                <a:avLst/>
                <a:gdLst>
                  <a:gd name="connsiteX0" fmla="*/ 10370820 w 10370820"/>
                  <a:gd name="connsiteY0" fmla="*/ 0 h 872529"/>
                  <a:gd name="connsiteX1" fmla="*/ 9509760 w 10370820"/>
                  <a:gd name="connsiteY1" fmla="*/ 281940 h 872529"/>
                  <a:gd name="connsiteX2" fmla="*/ 7856220 w 10370820"/>
                  <a:gd name="connsiteY2" fmla="*/ 640080 h 872529"/>
                  <a:gd name="connsiteX3" fmla="*/ 6202680 w 10370820"/>
                  <a:gd name="connsiteY3" fmla="*/ 845820 h 872529"/>
                  <a:gd name="connsiteX4" fmla="*/ 4518660 w 10370820"/>
                  <a:gd name="connsiteY4" fmla="*/ 853440 h 872529"/>
                  <a:gd name="connsiteX5" fmla="*/ 2865120 w 10370820"/>
                  <a:gd name="connsiteY5" fmla="*/ 693420 h 872529"/>
                  <a:gd name="connsiteX6" fmla="*/ 1211580 w 10370820"/>
                  <a:gd name="connsiteY6" fmla="*/ 358140 h 872529"/>
                  <a:gd name="connsiteX7" fmla="*/ 0 w 10370820"/>
                  <a:gd name="connsiteY7" fmla="*/ 7620 h 872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370820" h="872529">
                    <a:moveTo>
                      <a:pt x="10370820" y="0"/>
                    </a:moveTo>
                    <a:cubicBezTo>
                      <a:pt x="10149840" y="87630"/>
                      <a:pt x="9928860" y="175260"/>
                      <a:pt x="9509760" y="281940"/>
                    </a:cubicBezTo>
                    <a:cubicBezTo>
                      <a:pt x="9090660" y="388620"/>
                      <a:pt x="8407400" y="546100"/>
                      <a:pt x="7856220" y="640080"/>
                    </a:cubicBezTo>
                    <a:cubicBezTo>
                      <a:pt x="7305040" y="734060"/>
                      <a:pt x="6758940" y="810260"/>
                      <a:pt x="6202680" y="845820"/>
                    </a:cubicBezTo>
                    <a:cubicBezTo>
                      <a:pt x="5646420" y="881380"/>
                      <a:pt x="5074920" y="878840"/>
                      <a:pt x="4518660" y="853440"/>
                    </a:cubicBezTo>
                    <a:cubicBezTo>
                      <a:pt x="3962400" y="828040"/>
                      <a:pt x="3416300" y="775970"/>
                      <a:pt x="2865120" y="693420"/>
                    </a:cubicBezTo>
                    <a:cubicBezTo>
                      <a:pt x="2313940" y="610870"/>
                      <a:pt x="1689100" y="472440"/>
                      <a:pt x="1211580" y="358140"/>
                    </a:cubicBezTo>
                    <a:cubicBezTo>
                      <a:pt x="734060" y="243840"/>
                      <a:pt x="367030" y="125730"/>
                      <a:pt x="0" y="7620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23" name="Freeform 97">
                <a:extLst>
                  <a:ext uri="{FF2B5EF4-FFF2-40B4-BE49-F238E27FC236}">
                    <a16:creationId xmlns:a16="http://schemas.microsoft.com/office/drawing/2014/main" id="{5A04930E-04B7-41F3-8A00-E304EF5BFE62}"/>
                  </a:ext>
                </a:extLst>
              </p:cNvPr>
              <p:cNvSpPr/>
              <p:nvPr/>
            </p:nvSpPr>
            <p:spPr>
              <a:xfrm>
                <a:off x="-571677" y="4829027"/>
                <a:ext cx="10508157" cy="843495"/>
              </a:xfrm>
              <a:custGeom>
                <a:avLst/>
                <a:gdLst>
                  <a:gd name="connsiteX0" fmla="*/ 177 w 10508157"/>
                  <a:gd name="connsiteY0" fmla="*/ 148 h 843495"/>
                  <a:gd name="connsiteX1" fmla="*/ 160197 w 10508157"/>
                  <a:gd name="connsiteY1" fmla="*/ 45868 h 843495"/>
                  <a:gd name="connsiteX2" fmla="*/ 1036497 w 10508157"/>
                  <a:gd name="connsiteY2" fmla="*/ 312568 h 843495"/>
                  <a:gd name="connsiteX3" fmla="*/ 2789097 w 10508157"/>
                  <a:gd name="connsiteY3" fmla="*/ 663088 h 843495"/>
                  <a:gd name="connsiteX4" fmla="*/ 4595037 w 10508157"/>
                  <a:gd name="connsiteY4" fmla="*/ 830728 h 843495"/>
                  <a:gd name="connsiteX5" fmla="*/ 6355257 w 10508157"/>
                  <a:gd name="connsiteY5" fmla="*/ 807868 h 843495"/>
                  <a:gd name="connsiteX6" fmla="*/ 8130717 w 10508157"/>
                  <a:gd name="connsiteY6" fmla="*/ 617368 h 843495"/>
                  <a:gd name="connsiteX7" fmla="*/ 9860457 w 10508157"/>
                  <a:gd name="connsiteY7" fmla="*/ 198268 h 843495"/>
                  <a:gd name="connsiteX8" fmla="*/ 10508157 w 10508157"/>
                  <a:gd name="connsiteY8" fmla="*/ 15388 h 843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508157" h="843495">
                    <a:moveTo>
                      <a:pt x="177" y="148"/>
                    </a:moveTo>
                    <a:cubicBezTo>
                      <a:pt x="-6173" y="-3027"/>
                      <a:pt x="160197" y="45868"/>
                      <a:pt x="160197" y="45868"/>
                    </a:cubicBezTo>
                    <a:cubicBezTo>
                      <a:pt x="332917" y="97938"/>
                      <a:pt x="598347" y="209698"/>
                      <a:pt x="1036497" y="312568"/>
                    </a:cubicBezTo>
                    <a:cubicBezTo>
                      <a:pt x="1474647" y="415438"/>
                      <a:pt x="2196007" y="576728"/>
                      <a:pt x="2789097" y="663088"/>
                    </a:cubicBezTo>
                    <a:cubicBezTo>
                      <a:pt x="3382187" y="749448"/>
                      <a:pt x="4000677" y="806598"/>
                      <a:pt x="4595037" y="830728"/>
                    </a:cubicBezTo>
                    <a:cubicBezTo>
                      <a:pt x="5189397" y="854858"/>
                      <a:pt x="5765977" y="843428"/>
                      <a:pt x="6355257" y="807868"/>
                    </a:cubicBezTo>
                    <a:cubicBezTo>
                      <a:pt x="6944537" y="772308"/>
                      <a:pt x="7546517" y="718968"/>
                      <a:pt x="8130717" y="617368"/>
                    </a:cubicBezTo>
                    <a:cubicBezTo>
                      <a:pt x="8714917" y="515768"/>
                      <a:pt x="9464217" y="298598"/>
                      <a:pt x="9860457" y="198268"/>
                    </a:cubicBezTo>
                    <a:cubicBezTo>
                      <a:pt x="10256697" y="97938"/>
                      <a:pt x="10382427" y="56663"/>
                      <a:pt x="10508157" y="15388"/>
                    </a:cubicBez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  <p:sp>
            <p:nvSpPr>
              <p:cNvPr id="24" name="Freeform 98">
                <a:extLst>
                  <a:ext uri="{FF2B5EF4-FFF2-40B4-BE49-F238E27FC236}">
                    <a16:creationId xmlns:a16="http://schemas.microsoft.com/office/drawing/2014/main" id="{83D2D810-A5FE-49D3-B810-69B5C729C4D0}"/>
                  </a:ext>
                </a:extLst>
              </p:cNvPr>
              <p:cNvSpPr/>
              <p:nvPr/>
            </p:nvSpPr>
            <p:spPr>
              <a:xfrm>
                <a:off x="-807720" y="5835015"/>
                <a:ext cx="10706100" cy="854006"/>
              </a:xfrm>
              <a:custGeom>
                <a:avLst/>
                <a:gdLst>
                  <a:gd name="connsiteX0" fmla="*/ 10706100 w 10706100"/>
                  <a:gd name="connsiteY0" fmla="*/ 91440 h 854006"/>
                  <a:gd name="connsiteX1" fmla="*/ 10393680 w 10706100"/>
                  <a:gd name="connsiteY1" fmla="*/ 182880 h 854006"/>
                  <a:gd name="connsiteX2" fmla="*/ 9464040 w 10706100"/>
                  <a:gd name="connsiteY2" fmla="*/ 419100 h 854006"/>
                  <a:gd name="connsiteX3" fmla="*/ 7589520 w 10706100"/>
                  <a:gd name="connsiteY3" fmla="*/ 739140 h 854006"/>
                  <a:gd name="connsiteX4" fmla="*/ 5715000 w 10706100"/>
                  <a:gd name="connsiteY4" fmla="*/ 853440 h 854006"/>
                  <a:gd name="connsiteX5" fmla="*/ 3817620 w 10706100"/>
                  <a:gd name="connsiteY5" fmla="*/ 769620 h 854006"/>
                  <a:gd name="connsiteX6" fmla="*/ 1935480 w 10706100"/>
                  <a:gd name="connsiteY6" fmla="*/ 495300 h 854006"/>
                  <a:gd name="connsiteX7" fmla="*/ 1028700 w 10706100"/>
                  <a:gd name="connsiteY7" fmla="*/ 297180 h 854006"/>
                  <a:gd name="connsiteX8" fmla="*/ 594360 w 10706100"/>
                  <a:gd name="connsiteY8" fmla="*/ 175260 h 854006"/>
                  <a:gd name="connsiteX9" fmla="*/ 0 w 10706100"/>
                  <a:gd name="connsiteY9" fmla="*/ 0 h 854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706100" h="854006">
                    <a:moveTo>
                      <a:pt x="10706100" y="91440"/>
                    </a:moveTo>
                    <a:cubicBezTo>
                      <a:pt x="10653395" y="109855"/>
                      <a:pt x="10393680" y="182880"/>
                      <a:pt x="10393680" y="182880"/>
                    </a:cubicBezTo>
                    <a:cubicBezTo>
                      <a:pt x="10186670" y="237490"/>
                      <a:pt x="9931400" y="326390"/>
                      <a:pt x="9464040" y="419100"/>
                    </a:cubicBezTo>
                    <a:cubicBezTo>
                      <a:pt x="8996680" y="511810"/>
                      <a:pt x="8214360" y="666750"/>
                      <a:pt x="7589520" y="739140"/>
                    </a:cubicBezTo>
                    <a:cubicBezTo>
                      <a:pt x="6964680" y="811530"/>
                      <a:pt x="6343650" y="848360"/>
                      <a:pt x="5715000" y="853440"/>
                    </a:cubicBezTo>
                    <a:cubicBezTo>
                      <a:pt x="5086350" y="858520"/>
                      <a:pt x="4447540" y="829310"/>
                      <a:pt x="3817620" y="769620"/>
                    </a:cubicBezTo>
                    <a:cubicBezTo>
                      <a:pt x="3187700" y="709930"/>
                      <a:pt x="2400300" y="574040"/>
                      <a:pt x="1935480" y="495300"/>
                    </a:cubicBezTo>
                    <a:cubicBezTo>
                      <a:pt x="1470660" y="416560"/>
                      <a:pt x="1252220" y="350520"/>
                      <a:pt x="1028700" y="297180"/>
                    </a:cubicBezTo>
                    <a:cubicBezTo>
                      <a:pt x="805180" y="243840"/>
                      <a:pt x="594360" y="175260"/>
                      <a:pt x="594360" y="175260"/>
                    </a:cubicBez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u="sng"/>
              </a:p>
            </p:txBody>
          </p:sp>
        </p:grp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118A28D-4E5E-464D-9907-E32EB25F6ACD}"/>
                </a:ext>
              </a:extLst>
            </p:cNvPr>
            <p:cNvSpPr/>
            <p:nvPr/>
          </p:nvSpPr>
          <p:spPr>
            <a:xfrm>
              <a:off x="6358007" y="3419754"/>
              <a:ext cx="141064" cy="162943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EF895EC-4A5B-4E3C-BC23-A527B301D396}"/>
              </a:ext>
            </a:extLst>
          </p:cNvPr>
          <p:cNvSpPr txBox="1"/>
          <p:nvPr/>
        </p:nvSpPr>
        <p:spPr>
          <a:xfrm>
            <a:off x="0" y="1"/>
            <a:ext cx="9144000" cy="6373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3200" b="1" dirty="0" smtClean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ITRF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or </a:t>
            </a:r>
            <a:r>
              <a:rPr lang="en-US" sz="32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NATRF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– your choice, just use </a:t>
            </a:r>
            <a:r>
              <a:rPr lang="en-US" sz="3200" b="1" dirty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EPP</a:t>
            </a:r>
            <a:endParaRPr lang="en-US" sz="32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Arc 1">
            <a:extLst>
              <a:ext uri="{FF2B5EF4-FFF2-40B4-BE49-F238E27FC236}">
                <a16:creationId xmlns:a16="http://schemas.microsoft.com/office/drawing/2014/main" id="{A1389F58-F6F7-4C6F-AC48-93F986056D1E}"/>
              </a:ext>
            </a:extLst>
          </p:cNvPr>
          <p:cNvSpPr/>
          <p:nvPr/>
        </p:nvSpPr>
        <p:spPr>
          <a:xfrm rot="923700" flipH="1">
            <a:off x="575344" y="3320384"/>
            <a:ext cx="9265290" cy="9260858"/>
          </a:xfrm>
          <a:prstGeom prst="arc">
            <a:avLst>
              <a:gd name="adj1" fmla="val 16200000"/>
              <a:gd name="adj2" fmla="val 17374577"/>
            </a:avLst>
          </a:prstGeom>
          <a:ln w="28575">
            <a:solidFill>
              <a:srgbClr val="00B05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u="sng"/>
          </a:p>
        </p:txBody>
      </p:sp>
      <p:grpSp>
        <p:nvGrpSpPr>
          <p:cNvPr id="52" name="Group 51"/>
          <p:cNvGrpSpPr/>
          <p:nvPr/>
        </p:nvGrpSpPr>
        <p:grpSpPr>
          <a:xfrm>
            <a:off x="-849368" y="602007"/>
            <a:ext cx="10785848" cy="6513506"/>
            <a:chOff x="-849368" y="602007"/>
            <a:chExt cx="10785848" cy="6513506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E809394-EFF8-45B1-8F24-9F5513A67B44}"/>
                </a:ext>
              </a:extLst>
            </p:cNvPr>
            <p:cNvCxnSpPr/>
            <p:nvPr/>
          </p:nvCxnSpPr>
          <p:spPr>
            <a:xfrm flipH="1">
              <a:off x="79920" y="759213"/>
              <a:ext cx="1515511" cy="5883522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6123872A-A23C-4687-9B23-2621B7E0826F}"/>
                </a:ext>
              </a:extLst>
            </p:cNvPr>
            <p:cNvCxnSpPr/>
            <p:nvPr/>
          </p:nvCxnSpPr>
          <p:spPr>
            <a:xfrm flipH="1">
              <a:off x="1034643" y="786335"/>
              <a:ext cx="1245139" cy="6046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91338E07-8D2E-41EF-8053-D2D6170D3642}"/>
                </a:ext>
              </a:extLst>
            </p:cNvPr>
            <p:cNvCxnSpPr/>
            <p:nvPr/>
          </p:nvCxnSpPr>
          <p:spPr>
            <a:xfrm flipH="1">
              <a:off x="2021967" y="789613"/>
              <a:ext cx="893534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67A6CFE-5860-459A-BE18-30BF3F312E1B}"/>
                </a:ext>
              </a:extLst>
            </p:cNvPr>
            <p:cNvCxnSpPr/>
            <p:nvPr/>
          </p:nvCxnSpPr>
          <p:spPr>
            <a:xfrm flipH="1">
              <a:off x="2983161" y="789613"/>
              <a:ext cx="579195" cy="61206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992CE49-919B-437F-BD7C-848B848D3408}"/>
                </a:ext>
              </a:extLst>
            </p:cNvPr>
            <p:cNvCxnSpPr/>
            <p:nvPr/>
          </p:nvCxnSpPr>
          <p:spPr>
            <a:xfrm flipH="1">
              <a:off x="3908904" y="789613"/>
              <a:ext cx="292060" cy="6325900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5D06F02-78AD-4B6C-A4C7-F2CF3D5F72E0}"/>
                </a:ext>
              </a:extLst>
            </p:cNvPr>
            <p:cNvCxnSpPr/>
            <p:nvPr/>
          </p:nvCxnSpPr>
          <p:spPr>
            <a:xfrm>
              <a:off x="4834484" y="759213"/>
              <a:ext cx="78035" cy="633929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EAFB512-50E1-4330-874A-FC138DD49537}"/>
                </a:ext>
              </a:extLst>
            </p:cNvPr>
            <p:cNvCxnSpPr/>
            <p:nvPr/>
          </p:nvCxnSpPr>
          <p:spPr>
            <a:xfrm>
              <a:off x="5481224" y="759213"/>
              <a:ext cx="372456" cy="615101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F94D2E9-EC32-4B18-A305-6B48EDB50DFD}"/>
                </a:ext>
              </a:extLst>
            </p:cNvPr>
            <p:cNvCxnSpPr/>
            <p:nvPr/>
          </p:nvCxnSpPr>
          <p:spPr>
            <a:xfrm>
              <a:off x="6119947" y="789613"/>
              <a:ext cx="717439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65342C3-F414-46AF-BC19-B859A3036ECA}"/>
                </a:ext>
              </a:extLst>
            </p:cNvPr>
            <p:cNvCxnSpPr/>
            <p:nvPr/>
          </p:nvCxnSpPr>
          <p:spPr>
            <a:xfrm>
              <a:off x="6748858" y="759213"/>
              <a:ext cx="1099742" cy="62960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0D448838-0A0F-47D6-BC2E-CF342F9EE763}"/>
                </a:ext>
              </a:extLst>
            </p:cNvPr>
            <p:cNvCxnSpPr/>
            <p:nvPr/>
          </p:nvCxnSpPr>
          <p:spPr>
            <a:xfrm>
              <a:off x="7446546" y="789613"/>
              <a:ext cx="1389378" cy="6235226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11BDA3A-BD0C-48CB-A09D-680656A7505E}"/>
                </a:ext>
              </a:extLst>
            </p:cNvPr>
            <p:cNvCxnSpPr/>
            <p:nvPr/>
          </p:nvCxnSpPr>
          <p:spPr>
            <a:xfrm>
              <a:off x="8124369" y="786335"/>
              <a:ext cx="1735839" cy="6238504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B84897B-5BE5-49D9-BF5C-C1353170B68C}"/>
                </a:ext>
              </a:extLst>
            </p:cNvPr>
            <p:cNvCxnSpPr/>
            <p:nvPr/>
          </p:nvCxnSpPr>
          <p:spPr>
            <a:xfrm>
              <a:off x="8808720" y="790575"/>
              <a:ext cx="1051488" cy="3143973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21533E05-5D04-4E48-948F-D6C665A56917}"/>
                </a:ext>
              </a:extLst>
            </p:cNvPr>
            <p:cNvCxnSpPr/>
            <p:nvPr/>
          </p:nvCxnSpPr>
          <p:spPr>
            <a:xfrm flipH="1">
              <a:off x="-849368" y="789613"/>
              <a:ext cx="1760447" cy="5401637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Freeform 88">
              <a:extLst>
                <a:ext uri="{FF2B5EF4-FFF2-40B4-BE49-F238E27FC236}">
                  <a16:creationId xmlns:a16="http://schemas.microsoft.com/office/drawing/2014/main" id="{A1D3FBBA-354D-4EDC-800F-D8BEF167BF40}"/>
                </a:ext>
              </a:extLst>
            </p:cNvPr>
            <p:cNvSpPr/>
            <p:nvPr/>
          </p:nvSpPr>
          <p:spPr>
            <a:xfrm>
              <a:off x="-160020" y="602007"/>
              <a:ext cx="9475470" cy="942200"/>
            </a:xfrm>
            <a:custGeom>
              <a:avLst/>
              <a:gdLst>
                <a:gd name="connsiteX0" fmla="*/ 8930640 w 8930640"/>
                <a:gd name="connsiteY0" fmla="*/ 45720 h 829832"/>
                <a:gd name="connsiteX1" fmla="*/ 8023860 w 8930640"/>
                <a:gd name="connsiteY1" fmla="*/ 365760 h 829832"/>
                <a:gd name="connsiteX2" fmla="*/ 6705600 w 8930640"/>
                <a:gd name="connsiteY2" fmla="*/ 647700 h 829832"/>
                <a:gd name="connsiteX3" fmla="*/ 5364480 w 8930640"/>
                <a:gd name="connsiteY3" fmla="*/ 792480 h 829832"/>
                <a:gd name="connsiteX4" fmla="*/ 4000500 w 8930640"/>
                <a:gd name="connsiteY4" fmla="*/ 822960 h 829832"/>
                <a:gd name="connsiteX5" fmla="*/ 2667000 w 8930640"/>
                <a:gd name="connsiteY5" fmla="*/ 685800 h 829832"/>
                <a:gd name="connsiteX6" fmla="*/ 1348740 w 8930640"/>
                <a:gd name="connsiteY6" fmla="*/ 411480 h 829832"/>
                <a:gd name="connsiteX7" fmla="*/ 0 w 8930640"/>
                <a:gd name="connsiteY7" fmla="*/ 0 h 829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30640" h="829832">
                  <a:moveTo>
                    <a:pt x="8930640" y="45720"/>
                  </a:moveTo>
                  <a:cubicBezTo>
                    <a:pt x="8662670" y="155575"/>
                    <a:pt x="8394700" y="265430"/>
                    <a:pt x="8023860" y="365760"/>
                  </a:cubicBezTo>
                  <a:cubicBezTo>
                    <a:pt x="7653020" y="466090"/>
                    <a:pt x="7148830" y="576580"/>
                    <a:pt x="6705600" y="647700"/>
                  </a:cubicBezTo>
                  <a:cubicBezTo>
                    <a:pt x="6262370" y="718820"/>
                    <a:pt x="5815330" y="763270"/>
                    <a:pt x="5364480" y="792480"/>
                  </a:cubicBezTo>
                  <a:cubicBezTo>
                    <a:pt x="4913630" y="821690"/>
                    <a:pt x="4450080" y="840740"/>
                    <a:pt x="4000500" y="822960"/>
                  </a:cubicBezTo>
                  <a:cubicBezTo>
                    <a:pt x="3550920" y="805180"/>
                    <a:pt x="3108960" y="754380"/>
                    <a:pt x="2667000" y="685800"/>
                  </a:cubicBezTo>
                  <a:cubicBezTo>
                    <a:pt x="2225040" y="617220"/>
                    <a:pt x="1793240" y="525780"/>
                    <a:pt x="1348740" y="411480"/>
                  </a:cubicBezTo>
                  <a:cubicBezTo>
                    <a:pt x="904240" y="297180"/>
                    <a:pt x="120650" y="5588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2" name="Freeform 94">
              <a:extLst>
                <a:ext uri="{FF2B5EF4-FFF2-40B4-BE49-F238E27FC236}">
                  <a16:creationId xmlns:a16="http://schemas.microsoft.com/office/drawing/2014/main" id="{01A2CFFB-EB28-45CE-8CB0-1672826CC319}"/>
                </a:ext>
              </a:extLst>
            </p:cNvPr>
            <p:cNvSpPr/>
            <p:nvPr/>
          </p:nvSpPr>
          <p:spPr>
            <a:xfrm>
              <a:off x="-160020" y="1682115"/>
              <a:ext cx="9547059" cy="876459"/>
            </a:xfrm>
            <a:custGeom>
              <a:avLst/>
              <a:gdLst>
                <a:gd name="connsiteX0" fmla="*/ 0 w 9547059"/>
                <a:gd name="connsiteY0" fmla="*/ 0 h 876459"/>
                <a:gd name="connsiteX1" fmla="*/ 708660 w 9547059"/>
                <a:gd name="connsiteY1" fmla="*/ 243840 h 876459"/>
                <a:gd name="connsiteX2" fmla="*/ 2133600 w 9547059"/>
                <a:gd name="connsiteY2" fmla="*/ 617220 h 876459"/>
                <a:gd name="connsiteX3" fmla="*/ 3566160 w 9547059"/>
                <a:gd name="connsiteY3" fmla="*/ 807720 h 876459"/>
                <a:gd name="connsiteX4" fmla="*/ 5029200 w 9547059"/>
                <a:gd name="connsiteY4" fmla="*/ 876300 h 876459"/>
                <a:gd name="connsiteX5" fmla="*/ 6477000 w 9547059"/>
                <a:gd name="connsiteY5" fmla="*/ 792480 h 876459"/>
                <a:gd name="connsiteX6" fmla="*/ 7932420 w 9547059"/>
                <a:gd name="connsiteY6" fmla="*/ 556260 h 876459"/>
                <a:gd name="connsiteX7" fmla="*/ 9334500 w 9547059"/>
                <a:gd name="connsiteY7" fmla="*/ 152400 h 876459"/>
                <a:gd name="connsiteX8" fmla="*/ 9517380 w 9547059"/>
                <a:gd name="connsiteY8" fmla="*/ 91440 h 876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47059" h="876459">
                  <a:moveTo>
                    <a:pt x="0" y="0"/>
                  </a:moveTo>
                  <a:cubicBezTo>
                    <a:pt x="176530" y="70485"/>
                    <a:pt x="353060" y="140970"/>
                    <a:pt x="708660" y="243840"/>
                  </a:cubicBezTo>
                  <a:cubicBezTo>
                    <a:pt x="1064260" y="346710"/>
                    <a:pt x="1657350" y="523240"/>
                    <a:pt x="2133600" y="617220"/>
                  </a:cubicBezTo>
                  <a:cubicBezTo>
                    <a:pt x="2609850" y="711200"/>
                    <a:pt x="3083560" y="764540"/>
                    <a:pt x="3566160" y="807720"/>
                  </a:cubicBezTo>
                  <a:cubicBezTo>
                    <a:pt x="4048760" y="850900"/>
                    <a:pt x="4544060" y="878840"/>
                    <a:pt x="5029200" y="876300"/>
                  </a:cubicBezTo>
                  <a:cubicBezTo>
                    <a:pt x="5514340" y="873760"/>
                    <a:pt x="5993130" y="845820"/>
                    <a:pt x="6477000" y="792480"/>
                  </a:cubicBezTo>
                  <a:cubicBezTo>
                    <a:pt x="6960870" y="739140"/>
                    <a:pt x="7456170" y="662940"/>
                    <a:pt x="7932420" y="556260"/>
                  </a:cubicBezTo>
                  <a:cubicBezTo>
                    <a:pt x="8408670" y="449580"/>
                    <a:pt x="9070340" y="229870"/>
                    <a:pt x="9334500" y="152400"/>
                  </a:cubicBezTo>
                  <a:cubicBezTo>
                    <a:pt x="9598660" y="74930"/>
                    <a:pt x="9558020" y="83185"/>
                    <a:pt x="9517380" y="9144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3" name="Freeform 95">
              <a:extLst>
                <a:ext uri="{FF2B5EF4-FFF2-40B4-BE49-F238E27FC236}">
                  <a16:creationId xmlns:a16="http://schemas.microsoft.com/office/drawing/2014/main" id="{2CFA0F56-6738-4824-AE63-84DCF421C71F}"/>
                </a:ext>
              </a:extLst>
            </p:cNvPr>
            <p:cNvSpPr/>
            <p:nvPr/>
          </p:nvSpPr>
          <p:spPr>
            <a:xfrm>
              <a:off x="-373380" y="2710815"/>
              <a:ext cx="10035540" cy="895564"/>
            </a:xfrm>
            <a:custGeom>
              <a:avLst/>
              <a:gdLst>
                <a:gd name="connsiteX0" fmla="*/ 10035540 w 10035540"/>
                <a:gd name="connsiteY0" fmla="*/ 45720 h 895564"/>
                <a:gd name="connsiteX1" fmla="*/ 9852660 w 10035540"/>
                <a:gd name="connsiteY1" fmla="*/ 114300 h 895564"/>
                <a:gd name="connsiteX2" fmla="*/ 9113520 w 10035540"/>
                <a:gd name="connsiteY2" fmla="*/ 327660 h 895564"/>
                <a:gd name="connsiteX3" fmla="*/ 7574280 w 10035540"/>
                <a:gd name="connsiteY3" fmla="*/ 670560 h 895564"/>
                <a:gd name="connsiteX4" fmla="*/ 6012180 w 10035540"/>
                <a:gd name="connsiteY4" fmla="*/ 861060 h 895564"/>
                <a:gd name="connsiteX5" fmla="*/ 4457700 w 10035540"/>
                <a:gd name="connsiteY5" fmla="*/ 883920 h 895564"/>
                <a:gd name="connsiteX6" fmla="*/ 2895600 w 10035540"/>
                <a:gd name="connsiteY6" fmla="*/ 731520 h 895564"/>
                <a:gd name="connsiteX7" fmla="*/ 1348740 w 10035540"/>
                <a:gd name="connsiteY7" fmla="*/ 426720 h 895564"/>
                <a:gd name="connsiteX8" fmla="*/ 0 w 10035540"/>
                <a:gd name="connsiteY8" fmla="*/ 0 h 895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35540" h="895564">
                  <a:moveTo>
                    <a:pt x="10035540" y="45720"/>
                  </a:moveTo>
                  <a:cubicBezTo>
                    <a:pt x="10020935" y="56515"/>
                    <a:pt x="10006330" y="67310"/>
                    <a:pt x="9852660" y="114300"/>
                  </a:cubicBezTo>
                  <a:cubicBezTo>
                    <a:pt x="9698990" y="161290"/>
                    <a:pt x="9493250" y="234950"/>
                    <a:pt x="9113520" y="327660"/>
                  </a:cubicBezTo>
                  <a:cubicBezTo>
                    <a:pt x="8733790" y="420370"/>
                    <a:pt x="8091170" y="581660"/>
                    <a:pt x="7574280" y="670560"/>
                  </a:cubicBezTo>
                  <a:cubicBezTo>
                    <a:pt x="7057390" y="759460"/>
                    <a:pt x="6531610" y="825500"/>
                    <a:pt x="6012180" y="861060"/>
                  </a:cubicBezTo>
                  <a:cubicBezTo>
                    <a:pt x="5492750" y="896620"/>
                    <a:pt x="4977130" y="905510"/>
                    <a:pt x="4457700" y="883920"/>
                  </a:cubicBezTo>
                  <a:cubicBezTo>
                    <a:pt x="3938270" y="862330"/>
                    <a:pt x="3413760" y="807720"/>
                    <a:pt x="2895600" y="731520"/>
                  </a:cubicBezTo>
                  <a:cubicBezTo>
                    <a:pt x="2377440" y="655320"/>
                    <a:pt x="1831340" y="548640"/>
                    <a:pt x="1348740" y="426720"/>
                  </a:cubicBezTo>
                  <a:cubicBezTo>
                    <a:pt x="866140" y="304800"/>
                    <a:pt x="433070" y="152400"/>
                    <a:pt x="0" y="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4" name="Freeform 96">
              <a:extLst>
                <a:ext uri="{FF2B5EF4-FFF2-40B4-BE49-F238E27FC236}">
                  <a16:creationId xmlns:a16="http://schemas.microsoft.com/office/drawing/2014/main" id="{1D0D456E-72BD-48B1-B9AF-C56112B892D3}"/>
                </a:ext>
              </a:extLst>
            </p:cNvPr>
            <p:cNvSpPr/>
            <p:nvPr/>
          </p:nvSpPr>
          <p:spPr>
            <a:xfrm>
              <a:off x="-487680" y="3769995"/>
              <a:ext cx="10370820" cy="872529"/>
            </a:xfrm>
            <a:custGeom>
              <a:avLst/>
              <a:gdLst>
                <a:gd name="connsiteX0" fmla="*/ 10370820 w 10370820"/>
                <a:gd name="connsiteY0" fmla="*/ 0 h 872529"/>
                <a:gd name="connsiteX1" fmla="*/ 9509760 w 10370820"/>
                <a:gd name="connsiteY1" fmla="*/ 281940 h 872529"/>
                <a:gd name="connsiteX2" fmla="*/ 7856220 w 10370820"/>
                <a:gd name="connsiteY2" fmla="*/ 640080 h 872529"/>
                <a:gd name="connsiteX3" fmla="*/ 6202680 w 10370820"/>
                <a:gd name="connsiteY3" fmla="*/ 845820 h 872529"/>
                <a:gd name="connsiteX4" fmla="*/ 4518660 w 10370820"/>
                <a:gd name="connsiteY4" fmla="*/ 853440 h 872529"/>
                <a:gd name="connsiteX5" fmla="*/ 2865120 w 10370820"/>
                <a:gd name="connsiteY5" fmla="*/ 693420 h 872529"/>
                <a:gd name="connsiteX6" fmla="*/ 1211580 w 10370820"/>
                <a:gd name="connsiteY6" fmla="*/ 358140 h 872529"/>
                <a:gd name="connsiteX7" fmla="*/ 0 w 10370820"/>
                <a:gd name="connsiteY7" fmla="*/ 7620 h 872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70820" h="872529">
                  <a:moveTo>
                    <a:pt x="10370820" y="0"/>
                  </a:moveTo>
                  <a:cubicBezTo>
                    <a:pt x="10149840" y="87630"/>
                    <a:pt x="9928860" y="175260"/>
                    <a:pt x="9509760" y="281940"/>
                  </a:cubicBezTo>
                  <a:cubicBezTo>
                    <a:pt x="9090660" y="388620"/>
                    <a:pt x="8407400" y="546100"/>
                    <a:pt x="7856220" y="640080"/>
                  </a:cubicBezTo>
                  <a:cubicBezTo>
                    <a:pt x="7305040" y="734060"/>
                    <a:pt x="6758940" y="810260"/>
                    <a:pt x="6202680" y="845820"/>
                  </a:cubicBezTo>
                  <a:cubicBezTo>
                    <a:pt x="5646420" y="881380"/>
                    <a:pt x="5074920" y="878840"/>
                    <a:pt x="4518660" y="853440"/>
                  </a:cubicBezTo>
                  <a:cubicBezTo>
                    <a:pt x="3962400" y="828040"/>
                    <a:pt x="3416300" y="775970"/>
                    <a:pt x="2865120" y="693420"/>
                  </a:cubicBezTo>
                  <a:cubicBezTo>
                    <a:pt x="2313940" y="610870"/>
                    <a:pt x="1689100" y="472440"/>
                    <a:pt x="1211580" y="358140"/>
                  </a:cubicBezTo>
                  <a:cubicBezTo>
                    <a:pt x="734060" y="243840"/>
                    <a:pt x="367030" y="125730"/>
                    <a:pt x="0" y="7620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5" name="Freeform 97">
              <a:extLst>
                <a:ext uri="{FF2B5EF4-FFF2-40B4-BE49-F238E27FC236}">
                  <a16:creationId xmlns:a16="http://schemas.microsoft.com/office/drawing/2014/main" id="{5D727E83-65EA-44F1-9CE0-F084D6ECEF50}"/>
                </a:ext>
              </a:extLst>
            </p:cNvPr>
            <p:cNvSpPr/>
            <p:nvPr/>
          </p:nvSpPr>
          <p:spPr>
            <a:xfrm>
              <a:off x="-571677" y="4829027"/>
              <a:ext cx="10508157" cy="843495"/>
            </a:xfrm>
            <a:custGeom>
              <a:avLst/>
              <a:gdLst>
                <a:gd name="connsiteX0" fmla="*/ 177 w 10508157"/>
                <a:gd name="connsiteY0" fmla="*/ 148 h 843495"/>
                <a:gd name="connsiteX1" fmla="*/ 160197 w 10508157"/>
                <a:gd name="connsiteY1" fmla="*/ 45868 h 843495"/>
                <a:gd name="connsiteX2" fmla="*/ 1036497 w 10508157"/>
                <a:gd name="connsiteY2" fmla="*/ 312568 h 843495"/>
                <a:gd name="connsiteX3" fmla="*/ 2789097 w 10508157"/>
                <a:gd name="connsiteY3" fmla="*/ 663088 h 843495"/>
                <a:gd name="connsiteX4" fmla="*/ 4595037 w 10508157"/>
                <a:gd name="connsiteY4" fmla="*/ 830728 h 843495"/>
                <a:gd name="connsiteX5" fmla="*/ 6355257 w 10508157"/>
                <a:gd name="connsiteY5" fmla="*/ 807868 h 843495"/>
                <a:gd name="connsiteX6" fmla="*/ 8130717 w 10508157"/>
                <a:gd name="connsiteY6" fmla="*/ 617368 h 843495"/>
                <a:gd name="connsiteX7" fmla="*/ 9860457 w 10508157"/>
                <a:gd name="connsiteY7" fmla="*/ 198268 h 843495"/>
                <a:gd name="connsiteX8" fmla="*/ 10508157 w 10508157"/>
                <a:gd name="connsiteY8" fmla="*/ 15388 h 843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08157" h="843495">
                  <a:moveTo>
                    <a:pt x="177" y="148"/>
                  </a:moveTo>
                  <a:cubicBezTo>
                    <a:pt x="-6173" y="-3027"/>
                    <a:pt x="160197" y="45868"/>
                    <a:pt x="160197" y="45868"/>
                  </a:cubicBezTo>
                  <a:cubicBezTo>
                    <a:pt x="332917" y="97938"/>
                    <a:pt x="598347" y="209698"/>
                    <a:pt x="1036497" y="312568"/>
                  </a:cubicBezTo>
                  <a:cubicBezTo>
                    <a:pt x="1474647" y="415438"/>
                    <a:pt x="2196007" y="576728"/>
                    <a:pt x="2789097" y="663088"/>
                  </a:cubicBezTo>
                  <a:cubicBezTo>
                    <a:pt x="3382187" y="749448"/>
                    <a:pt x="4000677" y="806598"/>
                    <a:pt x="4595037" y="830728"/>
                  </a:cubicBezTo>
                  <a:cubicBezTo>
                    <a:pt x="5189397" y="854858"/>
                    <a:pt x="5765977" y="843428"/>
                    <a:pt x="6355257" y="807868"/>
                  </a:cubicBezTo>
                  <a:cubicBezTo>
                    <a:pt x="6944537" y="772308"/>
                    <a:pt x="7546517" y="718968"/>
                    <a:pt x="8130717" y="617368"/>
                  </a:cubicBezTo>
                  <a:cubicBezTo>
                    <a:pt x="8714917" y="515768"/>
                    <a:pt x="9464217" y="298598"/>
                    <a:pt x="9860457" y="198268"/>
                  </a:cubicBezTo>
                  <a:cubicBezTo>
                    <a:pt x="10256697" y="97938"/>
                    <a:pt x="10382427" y="56663"/>
                    <a:pt x="10508157" y="15388"/>
                  </a:cubicBez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  <p:sp>
          <p:nvSpPr>
            <p:cNvPr id="46" name="Freeform 98">
              <a:extLst>
                <a:ext uri="{FF2B5EF4-FFF2-40B4-BE49-F238E27FC236}">
                  <a16:creationId xmlns:a16="http://schemas.microsoft.com/office/drawing/2014/main" id="{64179DF1-715E-40EA-90A4-FB20325E104F}"/>
                </a:ext>
              </a:extLst>
            </p:cNvPr>
            <p:cNvSpPr/>
            <p:nvPr/>
          </p:nvSpPr>
          <p:spPr>
            <a:xfrm>
              <a:off x="-807720" y="5835015"/>
              <a:ext cx="10706100" cy="854006"/>
            </a:xfrm>
            <a:custGeom>
              <a:avLst/>
              <a:gdLst>
                <a:gd name="connsiteX0" fmla="*/ 10706100 w 10706100"/>
                <a:gd name="connsiteY0" fmla="*/ 91440 h 854006"/>
                <a:gd name="connsiteX1" fmla="*/ 10393680 w 10706100"/>
                <a:gd name="connsiteY1" fmla="*/ 182880 h 854006"/>
                <a:gd name="connsiteX2" fmla="*/ 9464040 w 10706100"/>
                <a:gd name="connsiteY2" fmla="*/ 419100 h 854006"/>
                <a:gd name="connsiteX3" fmla="*/ 7589520 w 10706100"/>
                <a:gd name="connsiteY3" fmla="*/ 739140 h 854006"/>
                <a:gd name="connsiteX4" fmla="*/ 5715000 w 10706100"/>
                <a:gd name="connsiteY4" fmla="*/ 853440 h 854006"/>
                <a:gd name="connsiteX5" fmla="*/ 3817620 w 10706100"/>
                <a:gd name="connsiteY5" fmla="*/ 769620 h 854006"/>
                <a:gd name="connsiteX6" fmla="*/ 1935480 w 10706100"/>
                <a:gd name="connsiteY6" fmla="*/ 495300 h 854006"/>
                <a:gd name="connsiteX7" fmla="*/ 1028700 w 10706100"/>
                <a:gd name="connsiteY7" fmla="*/ 297180 h 854006"/>
                <a:gd name="connsiteX8" fmla="*/ 594360 w 10706100"/>
                <a:gd name="connsiteY8" fmla="*/ 175260 h 854006"/>
                <a:gd name="connsiteX9" fmla="*/ 0 w 10706100"/>
                <a:gd name="connsiteY9" fmla="*/ 0 h 854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706100" h="854006">
                  <a:moveTo>
                    <a:pt x="10706100" y="91440"/>
                  </a:moveTo>
                  <a:cubicBezTo>
                    <a:pt x="10653395" y="109855"/>
                    <a:pt x="10393680" y="182880"/>
                    <a:pt x="10393680" y="182880"/>
                  </a:cubicBezTo>
                  <a:cubicBezTo>
                    <a:pt x="10186670" y="237490"/>
                    <a:pt x="9931400" y="326390"/>
                    <a:pt x="9464040" y="419100"/>
                  </a:cubicBezTo>
                  <a:cubicBezTo>
                    <a:pt x="8996680" y="511810"/>
                    <a:pt x="8214360" y="666750"/>
                    <a:pt x="7589520" y="739140"/>
                  </a:cubicBezTo>
                  <a:cubicBezTo>
                    <a:pt x="6964680" y="811530"/>
                    <a:pt x="6343650" y="848360"/>
                    <a:pt x="5715000" y="853440"/>
                  </a:cubicBezTo>
                  <a:cubicBezTo>
                    <a:pt x="5086350" y="858520"/>
                    <a:pt x="4447540" y="829310"/>
                    <a:pt x="3817620" y="769620"/>
                  </a:cubicBezTo>
                  <a:cubicBezTo>
                    <a:pt x="3187700" y="709930"/>
                    <a:pt x="2400300" y="574040"/>
                    <a:pt x="1935480" y="495300"/>
                  </a:cubicBezTo>
                  <a:cubicBezTo>
                    <a:pt x="1470660" y="416560"/>
                    <a:pt x="1252220" y="350520"/>
                    <a:pt x="1028700" y="297180"/>
                  </a:cubicBezTo>
                  <a:cubicBezTo>
                    <a:pt x="805180" y="243840"/>
                    <a:pt x="594360" y="175260"/>
                    <a:pt x="594360" y="175260"/>
                  </a:cubicBez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u="sng"/>
            </a:p>
          </p:txBody>
        </p:sp>
      </p:grpSp>
    </p:spTree>
    <p:extLst>
      <p:ext uri="{BB962C8B-B14F-4D97-AF65-F5344CB8AC3E}">
        <p14:creationId xmlns:p14="http://schemas.microsoft.com/office/powerpoint/2010/main" val="307210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ccel="8000" decel="8000" autoRev="1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600000">
                                      <p:cBhvr>
                                        <p:cTn id="6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76687"/>
            <a:ext cx="9144000" cy="570242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3600" b="1" spc="-13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Types of </a:t>
            </a:r>
            <a:r>
              <a:rPr lang="en-US" sz="3600" b="1" spc="-13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3600" b="1" spc="-13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rift</a:t>
            </a:r>
            <a:endParaRPr sz="3600" b="1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58689" y="1470456"/>
            <a:ext cx="783456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457200" marR="6773">
              <a:spcBef>
                <a:spcPts val="133"/>
              </a:spcBef>
            </a:pPr>
            <a:r>
              <a:rPr lang="en-US" sz="3200" spc="-7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</a:t>
            </a:r>
            <a:r>
              <a:rPr lang="en-US" sz="3200" spc="-7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ectonic </a:t>
            </a:r>
            <a:r>
              <a:rPr lang="en-US" sz="3200" spc="-7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</a:t>
            </a:r>
            <a:r>
              <a:rPr lang="en-US" sz="3200" spc="-7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late </a:t>
            </a:r>
            <a:r>
              <a:rPr lang="en-US" sz="3200" spc="-7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</a:t>
            </a:r>
            <a:r>
              <a:rPr lang="en-US" sz="3200" spc="-7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otation</a:t>
            </a: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spc="-7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horizontal</a:t>
            </a: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200" spc="-7" dirty="0" smtClean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marR="6773">
              <a:spcBef>
                <a:spcPts val="133"/>
              </a:spcBef>
            </a:pPr>
            <a:r>
              <a:rPr lang="en-US" sz="3200" spc="-7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Everything Else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200" spc="-7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residual motions left after rotation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200" spc="-7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regional linear motions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200" spc="-7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localized subsidence or uplift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4705350" y="2046481"/>
            <a:ext cx="3257550" cy="876300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>
              <a:spcBef>
                <a:spcPts val="133"/>
              </a:spcBef>
            </a:pPr>
            <a:r>
              <a:rPr lang="en-US" sz="3600" i="1" spc="-7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simple to model</a:t>
            </a:r>
          </a:p>
        </p:txBody>
      </p:sp>
      <p:sp>
        <p:nvSpPr>
          <p:cNvPr id="5" name="object 3"/>
          <p:cNvSpPr txBox="1"/>
          <p:nvPr/>
        </p:nvSpPr>
        <p:spPr>
          <a:xfrm>
            <a:off x="4705350" y="5354001"/>
            <a:ext cx="2721817" cy="876300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>
              <a:spcBef>
                <a:spcPts val="133"/>
              </a:spcBef>
            </a:pPr>
            <a:r>
              <a:rPr lang="en-US" sz="3600" i="1" spc="-7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complex</a:t>
            </a:r>
            <a:endParaRPr lang="en-US" sz="3200" i="1" spc="-7" dirty="0" smtClean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47793" y="1411018"/>
            <a:ext cx="484632" cy="594360"/>
            <a:chOff x="301752" y="5852160"/>
            <a:chExt cx="484632" cy="59436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301752" y="6190488"/>
              <a:ext cx="182880" cy="256032"/>
            </a:xfrm>
            <a:prstGeom prst="line">
              <a:avLst/>
            </a:prstGeom>
            <a:ln w="1016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435864" y="5852160"/>
              <a:ext cx="350520" cy="591312"/>
            </a:xfrm>
            <a:prstGeom prst="line">
              <a:avLst/>
            </a:prstGeom>
            <a:ln w="1016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Freeform 13"/>
          <p:cNvSpPr/>
          <p:nvPr/>
        </p:nvSpPr>
        <p:spPr>
          <a:xfrm>
            <a:off x="468710" y="2779221"/>
            <a:ext cx="7950912" cy="3608078"/>
          </a:xfrm>
          <a:custGeom>
            <a:avLst/>
            <a:gdLst>
              <a:gd name="connsiteX0" fmla="*/ 1608617 w 7995361"/>
              <a:gd name="connsiteY0" fmla="*/ 0 h 3433788"/>
              <a:gd name="connsiteX1" fmla="*/ 4745009 w 7995361"/>
              <a:gd name="connsiteY1" fmla="*/ 201168 h 3433788"/>
              <a:gd name="connsiteX2" fmla="*/ 7506497 w 7995361"/>
              <a:gd name="connsiteY2" fmla="*/ 630936 h 3433788"/>
              <a:gd name="connsiteX3" fmla="*/ 7826537 w 7995361"/>
              <a:gd name="connsiteY3" fmla="*/ 2322576 h 3433788"/>
              <a:gd name="connsiteX4" fmla="*/ 5668553 w 7995361"/>
              <a:gd name="connsiteY4" fmla="*/ 3364992 h 3433788"/>
              <a:gd name="connsiteX5" fmla="*/ 2550449 w 7995361"/>
              <a:gd name="connsiteY5" fmla="*/ 3200400 h 3433788"/>
              <a:gd name="connsiteX6" fmla="*/ 456473 w 7995361"/>
              <a:gd name="connsiteY6" fmla="*/ 2112264 h 3433788"/>
              <a:gd name="connsiteX7" fmla="*/ 392465 w 7995361"/>
              <a:gd name="connsiteY7" fmla="*/ 329184 h 3433788"/>
              <a:gd name="connsiteX8" fmla="*/ 4781585 w 7995361"/>
              <a:gd name="connsiteY8" fmla="*/ 45720 h 3433788"/>
              <a:gd name="connsiteX9" fmla="*/ 5942873 w 7995361"/>
              <a:gd name="connsiteY9" fmla="*/ 27432 h 3433788"/>
              <a:gd name="connsiteX0" fmla="*/ 1608617 w 7995361"/>
              <a:gd name="connsiteY0" fmla="*/ 0 h 3433788"/>
              <a:gd name="connsiteX1" fmla="*/ 4745009 w 7995361"/>
              <a:gd name="connsiteY1" fmla="*/ 201168 h 3433788"/>
              <a:gd name="connsiteX2" fmla="*/ 7506497 w 7995361"/>
              <a:gd name="connsiteY2" fmla="*/ 630936 h 3433788"/>
              <a:gd name="connsiteX3" fmla="*/ 7826537 w 7995361"/>
              <a:gd name="connsiteY3" fmla="*/ 2322576 h 3433788"/>
              <a:gd name="connsiteX4" fmla="*/ 5668553 w 7995361"/>
              <a:gd name="connsiteY4" fmla="*/ 3364992 h 3433788"/>
              <a:gd name="connsiteX5" fmla="*/ 2550449 w 7995361"/>
              <a:gd name="connsiteY5" fmla="*/ 3200400 h 3433788"/>
              <a:gd name="connsiteX6" fmla="*/ 456473 w 7995361"/>
              <a:gd name="connsiteY6" fmla="*/ 2112264 h 3433788"/>
              <a:gd name="connsiteX7" fmla="*/ 392465 w 7995361"/>
              <a:gd name="connsiteY7" fmla="*/ 329184 h 3433788"/>
              <a:gd name="connsiteX8" fmla="*/ 4781585 w 7995361"/>
              <a:gd name="connsiteY8" fmla="*/ 45720 h 3433788"/>
              <a:gd name="connsiteX0" fmla="*/ 1615213 w 8001957"/>
              <a:gd name="connsiteY0" fmla="*/ 0 h 3433788"/>
              <a:gd name="connsiteX1" fmla="*/ 4751605 w 8001957"/>
              <a:gd name="connsiteY1" fmla="*/ 201168 h 3433788"/>
              <a:gd name="connsiteX2" fmla="*/ 7513093 w 8001957"/>
              <a:gd name="connsiteY2" fmla="*/ 630936 h 3433788"/>
              <a:gd name="connsiteX3" fmla="*/ 7833133 w 8001957"/>
              <a:gd name="connsiteY3" fmla="*/ 2322576 h 3433788"/>
              <a:gd name="connsiteX4" fmla="*/ 5675149 w 8001957"/>
              <a:gd name="connsiteY4" fmla="*/ 3364992 h 3433788"/>
              <a:gd name="connsiteX5" fmla="*/ 2557045 w 8001957"/>
              <a:gd name="connsiteY5" fmla="*/ 3200400 h 3433788"/>
              <a:gd name="connsiteX6" fmla="*/ 463069 w 8001957"/>
              <a:gd name="connsiteY6" fmla="*/ 2112264 h 3433788"/>
              <a:gd name="connsiteX7" fmla="*/ 399061 w 8001957"/>
              <a:gd name="connsiteY7" fmla="*/ 329184 h 3433788"/>
              <a:gd name="connsiteX8" fmla="*/ 4879621 w 8001957"/>
              <a:gd name="connsiteY8" fmla="*/ 374904 h 3433788"/>
              <a:gd name="connsiteX0" fmla="*/ 1615213 w 8001957"/>
              <a:gd name="connsiteY0" fmla="*/ 0 h 3433788"/>
              <a:gd name="connsiteX1" fmla="*/ 4751605 w 8001957"/>
              <a:gd name="connsiteY1" fmla="*/ 201168 h 3433788"/>
              <a:gd name="connsiteX2" fmla="*/ 7513093 w 8001957"/>
              <a:gd name="connsiteY2" fmla="*/ 630936 h 3433788"/>
              <a:gd name="connsiteX3" fmla="*/ 7833133 w 8001957"/>
              <a:gd name="connsiteY3" fmla="*/ 2322576 h 3433788"/>
              <a:gd name="connsiteX4" fmla="*/ 5675149 w 8001957"/>
              <a:gd name="connsiteY4" fmla="*/ 3364992 h 3433788"/>
              <a:gd name="connsiteX5" fmla="*/ 2557045 w 8001957"/>
              <a:gd name="connsiteY5" fmla="*/ 3200400 h 3433788"/>
              <a:gd name="connsiteX6" fmla="*/ 463069 w 8001957"/>
              <a:gd name="connsiteY6" fmla="*/ 2112264 h 3433788"/>
              <a:gd name="connsiteX7" fmla="*/ 399061 w 8001957"/>
              <a:gd name="connsiteY7" fmla="*/ 329184 h 3433788"/>
              <a:gd name="connsiteX8" fmla="*/ 4879621 w 8001957"/>
              <a:gd name="connsiteY8" fmla="*/ 374904 h 3433788"/>
              <a:gd name="connsiteX0" fmla="*/ 2831365 w 8001957"/>
              <a:gd name="connsiteY0" fmla="*/ 191085 h 3249969"/>
              <a:gd name="connsiteX1" fmla="*/ 4751605 w 8001957"/>
              <a:gd name="connsiteY1" fmla="*/ 17349 h 3249969"/>
              <a:gd name="connsiteX2" fmla="*/ 7513093 w 8001957"/>
              <a:gd name="connsiteY2" fmla="*/ 447117 h 3249969"/>
              <a:gd name="connsiteX3" fmla="*/ 7833133 w 8001957"/>
              <a:gd name="connsiteY3" fmla="*/ 2138757 h 3249969"/>
              <a:gd name="connsiteX4" fmla="*/ 5675149 w 8001957"/>
              <a:gd name="connsiteY4" fmla="*/ 3181173 h 3249969"/>
              <a:gd name="connsiteX5" fmla="*/ 2557045 w 8001957"/>
              <a:gd name="connsiteY5" fmla="*/ 3016581 h 3249969"/>
              <a:gd name="connsiteX6" fmla="*/ 463069 w 8001957"/>
              <a:gd name="connsiteY6" fmla="*/ 1928445 h 3249969"/>
              <a:gd name="connsiteX7" fmla="*/ 399061 w 8001957"/>
              <a:gd name="connsiteY7" fmla="*/ 145365 h 3249969"/>
              <a:gd name="connsiteX8" fmla="*/ 4879621 w 8001957"/>
              <a:gd name="connsiteY8" fmla="*/ 191085 h 3249969"/>
              <a:gd name="connsiteX0" fmla="*/ 2831365 w 8001957"/>
              <a:gd name="connsiteY0" fmla="*/ 191310 h 3250194"/>
              <a:gd name="connsiteX1" fmla="*/ 4751605 w 8001957"/>
              <a:gd name="connsiteY1" fmla="*/ 17574 h 3250194"/>
              <a:gd name="connsiteX2" fmla="*/ 7513093 w 8001957"/>
              <a:gd name="connsiteY2" fmla="*/ 447342 h 3250194"/>
              <a:gd name="connsiteX3" fmla="*/ 7833133 w 8001957"/>
              <a:gd name="connsiteY3" fmla="*/ 2138982 h 3250194"/>
              <a:gd name="connsiteX4" fmla="*/ 5675149 w 8001957"/>
              <a:gd name="connsiteY4" fmla="*/ 3181398 h 3250194"/>
              <a:gd name="connsiteX5" fmla="*/ 2557045 w 8001957"/>
              <a:gd name="connsiteY5" fmla="*/ 3016806 h 3250194"/>
              <a:gd name="connsiteX6" fmla="*/ 463069 w 8001957"/>
              <a:gd name="connsiteY6" fmla="*/ 1928670 h 3250194"/>
              <a:gd name="connsiteX7" fmla="*/ 399061 w 8001957"/>
              <a:gd name="connsiteY7" fmla="*/ 145590 h 3250194"/>
              <a:gd name="connsiteX8" fmla="*/ 4879621 w 8001957"/>
              <a:gd name="connsiteY8" fmla="*/ 191310 h 3250194"/>
              <a:gd name="connsiteX0" fmla="*/ 3773197 w 8001957"/>
              <a:gd name="connsiteY0" fmla="*/ 92469 h 3361665"/>
              <a:gd name="connsiteX1" fmla="*/ 4751605 w 8001957"/>
              <a:gd name="connsiteY1" fmla="*/ 129045 h 3361665"/>
              <a:gd name="connsiteX2" fmla="*/ 7513093 w 8001957"/>
              <a:gd name="connsiteY2" fmla="*/ 558813 h 3361665"/>
              <a:gd name="connsiteX3" fmla="*/ 7833133 w 8001957"/>
              <a:gd name="connsiteY3" fmla="*/ 2250453 h 3361665"/>
              <a:gd name="connsiteX4" fmla="*/ 5675149 w 8001957"/>
              <a:gd name="connsiteY4" fmla="*/ 3292869 h 3361665"/>
              <a:gd name="connsiteX5" fmla="*/ 2557045 w 8001957"/>
              <a:gd name="connsiteY5" fmla="*/ 3128277 h 3361665"/>
              <a:gd name="connsiteX6" fmla="*/ 463069 w 8001957"/>
              <a:gd name="connsiteY6" fmla="*/ 2040141 h 3361665"/>
              <a:gd name="connsiteX7" fmla="*/ 399061 w 8001957"/>
              <a:gd name="connsiteY7" fmla="*/ 257061 h 3361665"/>
              <a:gd name="connsiteX8" fmla="*/ 4879621 w 8001957"/>
              <a:gd name="connsiteY8" fmla="*/ 302781 h 3361665"/>
              <a:gd name="connsiteX0" fmla="*/ 3773197 w 8048830"/>
              <a:gd name="connsiteY0" fmla="*/ 0 h 3269196"/>
              <a:gd name="connsiteX1" fmla="*/ 7513093 w 8048830"/>
              <a:gd name="connsiteY1" fmla="*/ 466344 h 3269196"/>
              <a:gd name="connsiteX2" fmla="*/ 7833133 w 8048830"/>
              <a:gd name="connsiteY2" fmla="*/ 2157984 h 3269196"/>
              <a:gd name="connsiteX3" fmla="*/ 5675149 w 8048830"/>
              <a:gd name="connsiteY3" fmla="*/ 3200400 h 3269196"/>
              <a:gd name="connsiteX4" fmla="*/ 2557045 w 8048830"/>
              <a:gd name="connsiteY4" fmla="*/ 3035808 h 3269196"/>
              <a:gd name="connsiteX5" fmla="*/ 463069 w 8048830"/>
              <a:gd name="connsiteY5" fmla="*/ 1947672 h 3269196"/>
              <a:gd name="connsiteX6" fmla="*/ 399061 w 8048830"/>
              <a:gd name="connsiteY6" fmla="*/ 164592 h 3269196"/>
              <a:gd name="connsiteX7" fmla="*/ 4879621 w 8048830"/>
              <a:gd name="connsiteY7" fmla="*/ 210312 h 3269196"/>
              <a:gd name="connsiteX0" fmla="*/ 4568725 w 8009978"/>
              <a:gd name="connsiteY0" fmla="*/ 0 h 3369780"/>
              <a:gd name="connsiteX1" fmla="*/ 7513093 w 8009978"/>
              <a:gd name="connsiteY1" fmla="*/ 566928 h 3369780"/>
              <a:gd name="connsiteX2" fmla="*/ 7833133 w 8009978"/>
              <a:gd name="connsiteY2" fmla="*/ 2258568 h 3369780"/>
              <a:gd name="connsiteX3" fmla="*/ 5675149 w 8009978"/>
              <a:gd name="connsiteY3" fmla="*/ 3300984 h 3369780"/>
              <a:gd name="connsiteX4" fmla="*/ 2557045 w 8009978"/>
              <a:gd name="connsiteY4" fmla="*/ 3136392 h 3369780"/>
              <a:gd name="connsiteX5" fmla="*/ 463069 w 8009978"/>
              <a:gd name="connsiteY5" fmla="*/ 2048256 h 3369780"/>
              <a:gd name="connsiteX6" fmla="*/ 399061 w 8009978"/>
              <a:gd name="connsiteY6" fmla="*/ 265176 h 3369780"/>
              <a:gd name="connsiteX7" fmla="*/ 4879621 w 8009978"/>
              <a:gd name="connsiteY7" fmla="*/ 310896 h 3369780"/>
              <a:gd name="connsiteX0" fmla="*/ 4516188 w 7957441"/>
              <a:gd name="connsiteY0" fmla="*/ 236117 h 3605897"/>
              <a:gd name="connsiteX1" fmla="*/ 7460556 w 7957441"/>
              <a:gd name="connsiteY1" fmla="*/ 803045 h 3605897"/>
              <a:gd name="connsiteX2" fmla="*/ 7780596 w 7957441"/>
              <a:gd name="connsiteY2" fmla="*/ 2494685 h 3605897"/>
              <a:gd name="connsiteX3" fmla="*/ 5622612 w 7957441"/>
              <a:gd name="connsiteY3" fmla="*/ 3537101 h 3605897"/>
              <a:gd name="connsiteX4" fmla="*/ 2504508 w 7957441"/>
              <a:gd name="connsiteY4" fmla="*/ 3372509 h 3605897"/>
              <a:gd name="connsiteX5" fmla="*/ 410532 w 7957441"/>
              <a:gd name="connsiteY5" fmla="*/ 2284373 h 3605897"/>
              <a:gd name="connsiteX6" fmla="*/ 346524 w 7957441"/>
              <a:gd name="connsiteY6" fmla="*/ 501293 h 3605897"/>
              <a:gd name="connsiteX7" fmla="*/ 4095564 w 7957441"/>
              <a:gd name="connsiteY7" fmla="*/ 34949 h 3605897"/>
              <a:gd name="connsiteX0" fmla="*/ 4168716 w 7973653"/>
              <a:gd name="connsiteY0" fmla="*/ 501293 h 3605897"/>
              <a:gd name="connsiteX1" fmla="*/ 7460556 w 7973653"/>
              <a:gd name="connsiteY1" fmla="*/ 803045 h 3605897"/>
              <a:gd name="connsiteX2" fmla="*/ 7780596 w 7973653"/>
              <a:gd name="connsiteY2" fmla="*/ 2494685 h 3605897"/>
              <a:gd name="connsiteX3" fmla="*/ 5622612 w 7973653"/>
              <a:gd name="connsiteY3" fmla="*/ 3537101 h 3605897"/>
              <a:gd name="connsiteX4" fmla="*/ 2504508 w 7973653"/>
              <a:gd name="connsiteY4" fmla="*/ 3372509 h 3605897"/>
              <a:gd name="connsiteX5" fmla="*/ 410532 w 7973653"/>
              <a:gd name="connsiteY5" fmla="*/ 2284373 h 3605897"/>
              <a:gd name="connsiteX6" fmla="*/ 346524 w 7973653"/>
              <a:gd name="connsiteY6" fmla="*/ 501293 h 3605897"/>
              <a:gd name="connsiteX7" fmla="*/ 4095564 w 7973653"/>
              <a:gd name="connsiteY7" fmla="*/ 34949 h 3605897"/>
              <a:gd name="connsiteX0" fmla="*/ 4168716 w 7973653"/>
              <a:gd name="connsiteY0" fmla="*/ 501293 h 3605897"/>
              <a:gd name="connsiteX1" fmla="*/ 7460556 w 7973653"/>
              <a:gd name="connsiteY1" fmla="*/ 803045 h 3605897"/>
              <a:gd name="connsiteX2" fmla="*/ 7780596 w 7973653"/>
              <a:gd name="connsiteY2" fmla="*/ 2494685 h 3605897"/>
              <a:gd name="connsiteX3" fmla="*/ 5622612 w 7973653"/>
              <a:gd name="connsiteY3" fmla="*/ 3537101 h 3605897"/>
              <a:gd name="connsiteX4" fmla="*/ 2504508 w 7973653"/>
              <a:gd name="connsiteY4" fmla="*/ 3372509 h 3605897"/>
              <a:gd name="connsiteX5" fmla="*/ 410532 w 7973653"/>
              <a:gd name="connsiteY5" fmla="*/ 2284373 h 3605897"/>
              <a:gd name="connsiteX6" fmla="*/ 346524 w 7973653"/>
              <a:gd name="connsiteY6" fmla="*/ 501293 h 3605897"/>
              <a:gd name="connsiteX7" fmla="*/ 4095564 w 7973653"/>
              <a:gd name="connsiteY7" fmla="*/ 34949 h 3605897"/>
              <a:gd name="connsiteX0" fmla="*/ 4278444 w 7968399"/>
              <a:gd name="connsiteY0" fmla="*/ 300125 h 3605897"/>
              <a:gd name="connsiteX1" fmla="*/ 7460556 w 7968399"/>
              <a:gd name="connsiteY1" fmla="*/ 803045 h 3605897"/>
              <a:gd name="connsiteX2" fmla="*/ 7780596 w 7968399"/>
              <a:gd name="connsiteY2" fmla="*/ 2494685 h 3605897"/>
              <a:gd name="connsiteX3" fmla="*/ 5622612 w 7968399"/>
              <a:gd name="connsiteY3" fmla="*/ 3537101 h 3605897"/>
              <a:gd name="connsiteX4" fmla="*/ 2504508 w 7968399"/>
              <a:gd name="connsiteY4" fmla="*/ 3372509 h 3605897"/>
              <a:gd name="connsiteX5" fmla="*/ 410532 w 7968399"/>
              <a:gd name="connsiteY5" fmla="*/ 2284373 h 3605897"/>
              <a:gd name="connsiteX6" fmla="*/ 346524 w 7968399"/>
              <a:gd name="connsiteY6" fmla="*/ 501293 h 3605897"/>
              <a:gd name="connsiteX7" fmla="*/ 4095564 w 7968399"/>
              <a:gd name="connsiteY7" fmla="*/ 34949 h 3605897"/>
              <a:gd name="connsiteX0" fmla="*/ 4354887 w 8044842"/>
              <a:gd name="connsiteY0" fmla="*/ 317146 h 3622918"/>
              <a:gd name="connsiteX1" fmla="*/ 7536999 w 8044842"/>
              <a:gd name="connsiteY1" fmla="*/ 820066 h 3622918"/>
              <a:gd name="connsiteX2" fmla="*/ 7857039 w 8044842"/>
              <a:gd name="connsiteY2" fmla="*/ 2511706 h 3622918"/>
              <a:gd name="connsiteX3" fmla="*/ 5699055 w 8044842"/>
              <a:gd name="connsiteY3" fmla="*/ 3554122 h 3622918"/>
              <a:gd name="connsiteX4" fmla="*/ 2580951 w 8044842"/>
              <a:gd name="connsiteY4" fmla="*/ 3389530 h 3622918"/>
              <a:gd name="connsiteX5" fmla="*/ 486975 w 8044842"/>
              <a:gd name="connsiteY5" fmla="*/ 2301394 h 3622918"/>
              <a:gd name="connsiteX6" fmla="*/ 422967 w 8044842"/>
              <a:gd name="connsiteY6" fmla="*/ 518314 h 3622918"/>
              <a:gd name="connsiteX7" fmla="*/ 5234189 w 8044842"/>
              <a:gd name="connsiteY7" fmla="*/ 33497 h 3622918"/>
              <a:gd name="connsiteX0" fmla="*/ 2877069 w 8124272"/>
              <a:gd name="connsiteY0" fmla="*/ 354091 h 3622918"/>
              <a:gd name="connsiteX1" fmla="*/ 7536999 w 8124272"/>
              <a:gd name="connsiteY1" fmla="*/ 820066 h 3622918"/>
              <a:gd name="connsiteX2" fmla="*/ 7857039 w 8124272"/>
              <a:gd name="connsiteY2" fmla="*/ 2511706 h 3622918"/>
              <a:gd name="connsiteX3" fmla="*/ 5699055 w 8124272"/>
              <a:gd name="connsiteY3" fmla="*/ 3554122 h 3622918"/>
              <a:gd name="connsiteX4" fmla="*/ 2580951 w 8124272"/>
              <a:gd name="connsiteY4" fmla="*/ 3389530 h 3622918"/>
              <a:gd name="connsiteX5" fmla="*/ 486975 w 8124272"/>
              <a:gd name="connsiteY5" fmla="*/ 2301394 h 3622918"/>
              <a:gd name="connsiteX6" fmla="*/ 422967 w 8124272"/>
              <a:gd name="connsiteY6" fmla="*/ 518314 h 3622918"/>
              <a:gd name="connsiteX7" fmla="*/ 5234189 w 8124272"/>
              <a:gd name="connsiteY7" fmla="*/ 33497 h 3622918"/>
              <a:gd name="connsiteX0" fmla="*/ 3329650 w 8098172"/>
              <a:gd name="connsiteY0" fmla="*/ 5009 h 3818781"/>
              <a:gd name="connsiteX1" fmla="*/ 7536999 w 8098172"/>
              <a:gd name="connsiteY1" fmla="*/ 1015929 h 3818781"/>
              <a:gd name="connsiteX2" fmla="*/ 7857039 w 8098172"/>
              <a:gd name="connsiteY2" fmla="*/ 2707569 h 3818781"/>
              <a:gd name="connsiteX3" fmla="*/ 5699055 w 8098172"/>
              <a:gd name="connsiteY3" fmla="*/ 3749985 h 3818781"/>
              <a:gd name="connsiteX4" fmla="*/ 2580951 w 8098172"/>
              <a:gd name="connsiteY4" fmla="*/ 3585393 h 3818781"/>
              <a:gd name="connsiteX5" fmla="*/ 486975 w 8098172"/>
              <a:gd name="connsiteY5" fmla="*/ 2497257 h 3818781"/>
              <a:gd name="connsiteX6" fmla="*/ 422967 w 8098172"/>
              <a:gd name="connsiteY6" fmla="*/ 714177 h 3818781"/>
              <a:gd name="connsiteX7" fmla="*/ 5234189 w 8098172"/>
              <a:gd name="connsiteY7" fmla="*/ 229360 h 3818781"/>
              <a:gd name="connsiteX0" fmla="*/ 3206070 w 7974592"/>
              <a:gd name="connsiteY0" fmla="*/ 5009 h 3818781"/>
              <a:gd name="connsiteX1" fmla="*/ 7413419 w 7974592"/>
              <a:gd name="connsiteY1" fmla="*/ 1015929 h 3818781"/>
              <a:gd name="connsiteX2" fmla="*/ 7733459 w 7974592"/>
              <a:gd name="connsiteY2" fmla="*/ 2707569 h 3818781"/>
              <a:gd name="connsiteX3" fmla="*/ 5575475 w 7974592"/>
              <a:gd name="connsiteY3" fmla="*/ 3749985 h 3818781"/>
              <a:gd name="connsiteX4" fmla="*/ 2457371 w 7974592"/>
              <a:gd name="connsiteY4" fmla="*/ 3585393 h 3818781"/>
              <a:gd name="connsiteX5" fmla="*/ 363395 w 7974592"/>
              <a:gd name="connsiteY5" fmla="*/ 2497257 h 3818781"/>
              <a:gd name="connsiteX6" fmla="*/ 299387 w 7974592"/>
              <a:gd name="connsiteY6" fmla="*/ 714177 h 3818781"/>
              <a:gd name="connsiteX7" fmla="*/ 3383409 w 7974592"/>
              <a:gd name="connsiteY7" fmla="*/ 423323 h 3818781"/>
              <a:gd name="connsiteX0" fmla="*/ 3640179 w 7950912"/>
              <a:gd name="connsiteY0" fmla="*/ 6742 h 3608078"/>
              <a:gd name="connsiteX1" fmla="*/ 7413419 w 7950912"/>
              <a:gd name="connsiteY1" fmla="*/ 805226 h 3608078"/>
              <a:gd name="connsiteX2" fmla="*/ 7733459 w 7950912"/>
              <a:gd name="connsiteY2" fmla="*/ 2496866 h 3608078"/>
              <a:gd name="connsiteX3" fmla="*/ 5575475 w 7950912"/>
              <a:gd name="connsiteY3" fmla="*/ 3539282 h 3608078"/>
              <a:gd name="connsiteX4" fmla="*/ 2457371 w 7950912"/>
              <a:gd name="connsiteY4" fmla="*/ 3374690 h 3608078"/>
              <a:gd name="connsiteX5" fmla="*/ 363395 w 7950912"/>
              <a:gd name="connsiteY5" fmla="*/ 2286554 h 3608078"/>
              <a:gd name="connsiteX6" fmla="*/ 299387 w 7950912"/>
              <a:gd name="connsiteY6" fmla="*/ 503474 h 3608078"/>
              <a:gd name="connsiteX7" fmla="*/ 3383409 w 7950912"/>
              <a:gd name="connsiteY7" fmla="*/ 212620 h 3608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50912" h="3608078">
                <a:moveTo>
                  <a:pt x="3640179" y="6742"/>
                </a:moveTo>
                <a:cubicBezTo>
                  <a:pt x="4428468" y="-60695"/>
                  <a:pt x="6731206" y="390205"/>
                  <a:pt x="7413419" y="805226"/>
                </a:cubicBezTo>
                <a:cubicBezTo>
                  <a:pt x="8095632" y="1220247"/>
                  <a:pt x="8039783" y="2041190"/>
                  <a:pt x="7733459" y="2496866"/>
                </a:cubicBezTo>
                <a:cubicBezTo>
                  <a:pt x="7427135" y="2952542"/>
                  <a:pt x="6454823" y="3392978"/>
                  <a:pt x="5575475" y="3539282"/>
                </a:cubicBezTo>
                <a:cubicBezTo>
                  <a:pt x="4696127" y="3685586"/>
                  <a:pt x="3326051" y="3583478"/>
                  <a:pt x="2457371" y="3374690"/>
                </a:cubicBezTo>
                <a:cubicBezTo>
                  <a:pt x="1588691" y="3165902"/>
                  <a:pt x="723059" y="2765090"/>
                  <a:pt x="363395" y="2286554"/>
                </a:cubicBezTo>
                <a:cubicBezTo>
                  <a:pt x="3731" y="1808018"/>
                  <a:pt x="-203949" y="849130"/>
                  <a:pt x="299387" y="503474"/>
                </a:cubicBezTo>
                <a:cubicBezTo>
                  <a:pt x="802723" y="157818"/>
                  <a:pt x="2421765" y="89176"/>
                  <a:pt x="3383409" y="212620"/>
                </a:cubicBezTo>
              </a:path>
            </a:pathLst>
          </a:custGeom>
          <a:noFill/>
          <a:ln w="88900" cap="rnd">
            <a:solidFill>
              <a:srgbClr val="00F8F2">
                <a:alpha val="60000"/>
              </a:srgbClr>
            </a:solidFill>
          </a:ln>
          <a:effectLst>
            <a:glow>
              <a:schemeClr val="accent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62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225" y="341517"/>
            <a:ext cx="8524875" cy="763214"/>
          </a:xfrm>
        </p:spPr>
        <p:txBody>
          <a:bodyPr/>
          <a:lstStyle/>
          <a:p>
            <a:r>
              <a:rPr lang="en-US" sz="3600" b="1" dirty="0" smtClean="0">
                <a:solidFill>
                  <a:srgbClr val="000099"/>
                </a:solidFill>
                <a:latin typeface="+mn-lt"/>
              </a:rPr>
              <a:t>CORS Velocities – IGS08</a:t>
            </a:r>
            <a:endParaRPr lang="en-US" sz="3600" b="1" dirty="0">
              <a:solidFill>
                <a:srgbClr val="000099"/>
              </a:solidFill>
              <a:latin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201"/>
          <a:stretch/>
        </p:blipFill>
        <p:spPr>
          <a:xfrm>
            <a:off x="272483" y="1193142"/>
            <a:ext cx="8627579" cy="530352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341710" y="5988188"/>
            <a:ext cx="8462615" cy="369332"/>
          </a:xfrm>
          <a:prstGeom prst="rect">
            <a:avLst/>
          </a:prstGeom>
          <a:solidFill>
            <a:schemeClr val="bg1"/>
          </a:solidFill>
          <a:ln w="25400"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Crustal motion to be removed by</a:t>
            </a:r>
            <a:r>
              <a:rPr lang="en-US" sz="1800" dirty="0" smtClean="0">
                <a:solidFill>
                  <a:srgbClr val="0000CC"/>
                </a:solidFill>
              </a:rPr>
              <a:t> </a:t>
            </a:r>
            <a:r>
              <a:rPr lang="en-US" sz="1800" b="1" dirty="0" smtClean="0">
                <a:solidFill>
                  <a:srgbClr val="0000CC"/>
                </a:solidFill>
              </a:rPr>
              <a:t>Intra Frame Velocity Models</a:t>
            </a:r>
            <a:r>
              <a:rPr lang="en-US" sz="1800" dirty="0" smtClean="0">
                <a:solidFill>
                  <a:srgbClr val="0000CC"/>
                </a:solidFill>
              </a:rPr>
              <a:t> </a:t>
            </a:r>
            <a:r>
              <a:rPr lang="en-US" sz="1800" dirty="0" smtClean="0">
                <a:solidFill>
                  <a:schemeClr val="tx1"/>
                </a:solidFill>
              </a:rPr>
              <a:t>for each TRF.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17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30"/>
          </p:nvPr>
        </p:nvSpPr>
        <p:spPr>
          <a:xfrm>
            <a:off x="43087" y="1348271"/>
            <a:ext cx="8934451" cy="513722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 model of all residual velocities, </a:t>
            </a: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after removal of tectonic rotation </a:t>
            </a:r>
            <a:r>
              <a:rPr lang="en-US" i="1" dirty="0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via EPP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1"/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Horizontal residual motion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Total vertical motion (ellipsoid heights)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Replaces / Improves upon HTDP</a:t>
            </a:r>
          </a:p>
          <a:p>
            <a:endParaRPr lang="en-US" sz="800" dirty="0" smtClean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endParaRPr lang="en-US" sz="800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sz="3200" b="1" dirty="0" smtClean="0">
                <a:solidFill>
                  <a:srgbClr val="3333FF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IFVM2022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Model  - 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Likely will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be built upon CORS data, geodynamic models and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InSAR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but not yet finalized</a:t>
            </a:r>
          </a:p>
          <a:p>
            <a:endParaRPr lang="en-US" sz="1200" dirty="0" smtClean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Given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and t</a:t>
            </a:r>
            <a:r>
              <a:rPr lang="en-US" baseline="-25000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compute </a:t>
            </a:r>
            <a:r>
              <a:rPr lang="el-GR" dirty="0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Δλ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l-GR" dirty="0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Δϕ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l-GR" dirty="0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Δ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at any point, accounting for all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motions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-1" y="352470"/>
            <a:ext cx="9150351" cy="796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  <a:ea typeface="ＭＳ Ｐゴシック" charset="0"/>
                <a:cs typeface="Times New Roman" pitchFamily="18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600" b="1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Intra-Frame Velocity Model - IFVM</a:t>
            </a:r>
            <a:endParaRPr lang="en-US" sz="3600" b="1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43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Box 2"/>
          <p:cNvSpPr txBox="1">
            <a:spLocks noChangeArrowheads="1"/>
          </p:cNvSpPr>
          <p:nvPr/>
        </p:nvSpPr>
        <p:spPr bwMode="auto">
          <a:xfrm>
            <a:off x="0" y="45720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  <a:sym typeface="Arial"/>
              </a:rPr>
              <a:t>New geometric datum minus NAD 83 (horizontal)</a:t>
            </a:r>
          </a:p>
        </p:txBody>
      </p:sp>
      <p:pic>
        <p:nvPicPr>
          <p:cNvPr id="76803" name="Picture 2" descr="D:\GIS\General\US\Export\Horiz_IGS05_minus_NAD83_2020_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73295" y="689785"/>
            <a:ext cx="5658921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For Florida = 0.8 &gt; 1.0 m  (2.6 &gt; 3.3 ft.)</a:t>
            </a:r>
            <a:endParaRPr lang="en-US" sz="2400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5916706" y="121025"/>
            <a:ext cx="2743198" cy="400110"/>
            <a:chOff x="5916706" y="121025"/>
            <a:chExt cx="2743198" cy="400110"/>
          </a:xfrm>
        </p:grpSpPr>
        <p:sp>
          <p:nvSpPr>
            <p:cNvPr id="2" name="TextBox 1"/>
            <p:cNvSpPr txBox="1"/>
            <p:nvPr/>
          </p:nvSpPr>
          <p:spPr>
            <a:xfrm>
              <a:off x="5916706" y="121025"/>
              <a:ext cx="161294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NATRF2022</a:t>
              </a:r>
              <a:endParaRPr lang="en-US" sz="2000" b="1" dirty="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7516904" y="174819"/>
              <a:ext cx="1143000" cy="2689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1904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>
            <a:spLocks noGrp="1"/>
          </p:cNvSpPr>
          <p:nvPr>
            <p:ph type="title"/>
          </p:nvPr>
        </p:nvSpPr>
        <p:spPr>
          <a:xfrm>
            <a:off x="641984" y="4707770"/>
            <a:ext cx="8776336" cy="1143000"/>
          </a:xfrm>
        </p:spPr>
        <p:txBody>
          <a:bodyPr/>
          <a:lstStyle/>
          <a:p>
            <a:pPr algn="l" defTabSz="630238" eaLnBrk="1" hangingPunct="1"/>
            <a:r>
              <a:rPr lang="en-US" altLang="en-US" sz="3600" b="1" u="sng" dirty="0" smtClean="0">
                <a:solidFill>
                  <a:srgbClr val="000099"/>
                </a:solidFill>
              </a:rPr>
              <a:t>Presentation Topics</a:t>
            </a:r>
            <a:br>
              <a:rPr lang="en-US" altLang="en-US" sz="3600" b="1" u="sng" dirty="0" smtClean="0">
                <a:solidFill>
                  <a:srgbClr val="000099"/>
                </a:solidFill>
              </a:rPr>
            </a:br>
            <a:r>
              <a:rPr lang="en-US" altLang="en-US" sz="1200" b="1" dirty="0" smtClean="0">
                <a:solidFill>
                  <a:srgbClr val="000099"/>
                </a:solidFill>
              </a:rPr>
              <a:t/>
            </a:r>
            <a:br>
              <a:rPr lang="en-US" altLang="en-US" sz="1200" b="1" dirty="0" smtClean="0">
                <a:solidFill>
                  <a:srgbClr val="000099"/>
                </a:solidFill>
              </a:rPr>
            </a:br>
            <a:r>
              <a:rPr lang="en-US" altLang="en-US" sz="3600" dirty="0" smtClean="0">
                <a:solidFill>
                  <a:srgbClr val="000099"/>
                </a:solidFill>
              </a:rPr>
              <a:t>1.  Review of coming new Datums</a:t>
            </a:r>
            <a:r>
              <a:rPr lang="en-US" altLang="en-US" sz="1200" dirty="0">
                <a:solidFill>
                  <a:srgbClr val="000099"/>
                </a:solidFill>
              </a:rPr>
              <a:t/>
            </a:r>
            <a:br>
              <a:rPr lang="en-US" altLang="en-US" sz="1200" dirty="0">
                <a:solidFill>
                  <a:srgbClr val="000099"/>
                </a:solidFill>
              </a:rPr>
            </a:br>
            <a:r>
              <a:rPr lang="en-US" altLang="en-US" sz="1200" dirty="0">
                <a:solidFill>
                  <a:srgbClr val="000099"/>
                </a:solidFill>
              </a:rPr>
              <a:t/>
            </a:r>
            <a:br>
              <a:rPr lang="en-US" altLang="en-US" sz="1200" dirty="0">
                <a:solidFill>
                  <a:srgbClr val="000099"/>
                </a:solidFill>
              </a:rPr>
            </a:br>
            <a:r>
              <a:rPr lang="en-US" altLang="en-US" sz="3600" dirty="0">
                <a:solidFill>
                  <a:srgbClr val="000099"/>
                </a:solidFill>
              </a:rPr>
              <a:t>2</a:t>
            </a:r>
            <a:r>
              <a:rPr lang="en-US" altLang="en-US" sz="3600" dirty="0" smtClean="0">
                <a:solidFill>
                  <a:srgbClr val="000099"/>
                </a:solidFill>
              </a:rPr>
              <a:t>.  Recent </a:t>
            </a:r>
            <a:r>
              <a:rPr lang="en-US" altLang="en-US" sz="3600" dirty="0">
                <a:solidFill>
                  <a:srgbClr val="000099"/>
                </a:solidFill>
              </a:rPr>
              <a:t>Announcements </a:t>
            </a:r>
            <a:r>
              <a:rPr lang="en-US" altLang="en-US" sz="3600" dirty="0" smtClean="0">
                <a:solidFill>
                  <a:srgbClr val="000099"/>
                </a:solidFill>
              </a:rPr>
              <a:t>on the 	Modernization of the NSRS</a:t>
            </a:r>
            <a:r>
              <a:rPr lang="en-US" altLang="en-US" sz="1200" dirty="0">
                <a:solidFill>
                  <a:srgbClr val="000099"/>
                </a:solidFill>
              </a:rPr>
              <a:t/>
            </a:r>
            <a:br>
              <a:rPr lang="en-US" altLang="en-US" sz="1200" dirty="0">
                <a:solidFill>
                  <a:srgbClr val="000099"/>
                </a:solidFill>
              </a:rPr>
            </a:br>
            <a:r>
              <a:rPr lang="en-US" altLang="en-US" sz="1200" dirty="0">
                <a:solidFill>
                  <a:srgbClr val="000099"/>
                </a:solidFill>
              </a:rPr>
              <a:t/>
            </a:r>
            <a:br>
              <a:rPr lang="en-US" altLang="en-US" sz="1200" dirty="0">
                <a:solidFill>
                  <a:srgbClr val="000099"/>
                </a:solidFill>
              </a:rPr>
            </a:br>
            <a:r>
              <a:rPr lang="en-US" altLang="en-US" sz="3600" dirty="0" smtClean="0">
                <a:solidFill>
                  <a:srgbClr val="000099"/>
                </a:solidFill>
              </a:rPr>
              <a:t>3.  Coordinate </a:t>
            </a:r>
            <a:r>
              <a:rPr lang="en-US" altLang="en-US" sz="3600" dirty="0">
                <a:solidFill>
                  <a:srgbClr val="000099"/>
                </a:solidFill>
              </a:rPr>
              <a:t>transformations - NCAT</a:t>
            </a:r>
            <a:br>
              <a:rPr lang="en-US" altLang="en-US" sz="3600" dirty="0">
                <a:solidFill>
                  <a:srgbClr val="000099"/>
                </a:solidFill>
              </a:rPr>
            </a:br>
            <a:r>
              <a:rPr lang="en-US" altLang="en-US" sz="800" dirty="0">
                <a:solidFill>
                  <a:srgbClr val="000099"/>
                </a:solidFill>
              </a:rPr>
              <a:t/>
            </a:r>
            <a:br>
              <a:rPr lang="en-US" altLang="en-US" sz="800" dirty="0">
                <a:solidFill>
                  <a:srgbClr val="000099"/>
                </a:solidFill>
              </a:rPr>
            </a:br>
            <a:r>
              <a:rPr lang="en-US" altLang="en-US" sz="3600" dirty="0">
                <a:solidFill>
                  <a:srgbClr val="000099"/>
                </a:solidFill>
              </a:rPr>
              <a:t>4</a:t>
            </a:r>
            <a:r>
              <a:rPr lang="en-US" altLang="en-US" sz="3600" dirty="0" smtClean="0">
                <a:solidFill>
                  <a:srgbClr val="000099"/>
                </a:solidFill>
              </a:rPr>
              <a:t>.  Metadata and Preparing </a:t>
            </a:r>
            <a:r>
              <a:rPr lang="en-US" altLang="en-US" sz="3600" dirty="0">
                <a:solidFill>
                  <a:srgbClr val="000099"/>
                </a:solidFill>
              </a:rPr>
              <a:t>for 2022 </a:t>
            </a:r>
            <a:br>
              <a:rPr lang="en-US" altLang="en-US" sz="3600" dirty="0">
                <a:solidFill>
                  <a:srgbClr val="000099"/>
                </a:solidFill>
              </a:rPr>
            </a:br>
            <a:r>
              <a:rPr lang="en-US" altLang="en-US" sz="1200" dirty="0">
                <a:solidFill>
                  <a:srgbClr val="000099"/>
                </a:solidFill>
              </a:rPr>
              <a:t/>
            </a:r>
            <a:br>
              <a:rPr lang="en-US" altLang="en-US" sz="1200" dirty="0">
                <a:solidFill>
                  <a:srgbClr val="000099"/>
                </a:solidFill>
              </a:rPr>
            </a:br>
            <a:r>
              <a:rPr lang="en-US" altLang="en-US" sz="1200" dirty="0">
                <a:solidFill>
                  <a:srgbClr val="000099"/>
                </a:solidFill>
              </a:rPr>
              <a:t/>
            </a:r>
            <a:br>
              <a:rPr lang="en-US" altLang="en-US" sz="1200" dirty="0">
                <a:solidFill>
                  <a:srgbClr val="000099"/>
                </a:solidFill>
              </a:rPr>
            </a:br>
            <a:r>
              <a:rPr lang="en-US" altLang="en-US" sz="3600" dirty="0">
                <a:solidFill>
                  <a:srgbClr val="000099"/>
                </a:solidFill>
              </a:rPr>
              <a:t/>
            </a:r>
            <a:br>
              <a:rPr lang="en-US" altLang="en-US" sz="3600" dirty="0">
                <a:solidFill>
                  <a:srgbClr val="000099"/>
                </a:solidFill>
              </a:rPr>
            </a:br>
            <a:r>
              <a:rPr lang="en-US" altLang="en-US" sz="3600" dirty="0">
                <a:solidFill>
                  <a:srgbClr val="000099"/>
                </a:solidFill>
              </a:rPr>
              <a:t/>
            </a:r>
            <a:br>
              <a:rPr lang="en-US" altLang="en-US" sz="3600" dirty="0">
                <a:solidFill>
                  <a:srgbClr val="000099"/>
                </a:solidFill>
              </a:rPr>
            </a:br>
            <a:r>
              <a:rPr lang="en-US" altLang="en-US" sz="3600" dirty="0">
                <a:solidFill>
                  <a:srgbClr val="000099"/>
                </a:solidFill>
              </a:rPr>
              <a:t/>
            </a:r>
            <a:br>
              <a:rPr lang="en-US" altLang="en-US" sz="3600" dirty="0">
                <a:solidFill>
                  <a:srgbClr val="000099"/>
                </a:solidFill>
              </a:rPr>
            </a:br>
            <a:r>
              <a:rPr lang="en-US" altLang="en-US" sz="3600" b="1" dirty="0">
                <a:solidFill>
                  <a:srgbClr val="000099"/>
                </a:solidFill>
              </a:rPr>
              <a:t/>
            </a:r>
            <a:br>
              <a:rPr lang="en-US" altLang="en-US" sz="3600" b="1" dirty="0">
                <a:solidFill>
                  <a:srgbClr val="000099"/>
                </a:solidFill>
              </a:rPr>
            </a:br>
            <a:r>
              <a:rPr lang="en-US" altLang="en-US" sz="3600" b="1" dirty="0">
                <a:solidFill>
                  <a:srgbClr val="000099"/>
                </a:solidFill>
              </a:rPr>
              <a:t/>
            </a:r>
            <a:br>
              <a:rPr lang="en-US" altLang="en-US" sz="3600" b="1" dirty="0">
                <a:solidFill>
                  <a:srgbClr val="000099"/>
                </a:solidFill>
              </a:rPr>
            </a:br>
            <a:r>
              <a:rPr lang="en-US" altLang="en-US" sz="3600" b="1" dirty="0" smtClean="0">
                <a:solidFill>
                  <a:srgbClr val="000099"/>
                </a:solidFill>
              </a:rPr>
              <a:t/>
            </a:r>
            <a:br>
              <a:rPr lang="en-US" altLang="en-US" sz="3600" b="1" dirty="0" smtClean="0">
                <a:solidFill>
                  <a:srgbClr val="000099"/>
                </a:solidFill>
              </a:rPr>
            </a:br>
            <a:endParaRPr lang="en-US" altLang="en-US" sz="3600" b="1" dirty="0" smtClean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63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77827" name="Picture 2" descr="D:\GIS\General\US\Export\Elpsd ht_IGS05_minus_NAD83_2020_m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6279775" y="121025"/>
              <a:ext cx="1612942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NATRF2022</a:t>
              </a:r>
              <a:endParaRPr lang="en-US" sz="2000" b="1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893420" y="174819"/>
              <a:ext cx="1143000" cy="2689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477639" y="618579"/>
            <a:ext cx="6240811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For Florida = -1.4 &gt; -1.6 m  (- 4.5 &gt; - 5.3 ft.)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8440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>
            <a:spLocks noGrp="1"/>
          </p:cNvSpPr>
          <p:nvPr>
            <p:ph type="title"/>
          </p:nvPr>
        </p:nvSpPr>
        <p:spPr>
          <a:xfrm>
            <a:off x="504825" y="193705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altLang="en-US" sz="3600" b="1" dirty="0" smtClean="0">
                <a:solidFill>
                  <a:srgbClr val="000099"/>
                </a:solidFill>
              </a:rPr>
              <a:t>2022 U.S. Vertical Datum</a:t>
            </a:r>
          </a:p>
        </p:txBody>
      </p:sp>
    </p:spTree>
    <p:extLst>
      <p:ext uri="{BB962C8B-B14F-4D97-AF65-F5344CB8AC3E}">
        <p14:creationId xmlns:p14="http://schemas.microsoft.com/office/powerpoint/2010/main" val="124325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ray Slide background - 0813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8" name="Content Placeholder 2"/>
          <p:cNvSpPr>
            <a:spLocks noGrp="1"/>
          </p:cNvSpPr>
          <p:nvPr>
            <p:ph idx="1"/>
          </p:nvPr>
        </p:nvSpPr>
        <p:spPr>
          <a:xfrm>
            <a:off x="1219200" y="2078829"/>
            <a:ext cx="7162800" cy="3933825"/>
          </a:xfrm>
        </p:spPr>
        <p:txBody>
          <a:bodyPr/>
          <a:lstStyle/>
          <a:p>
            <a:r>
              <a:rPr lang="en-US" altLang="en-US" sz="2400" b="1" dirty="0" smtClean="0"/>
              <a:t>NAVD 88 suffers from </a:t>
            </a:r>
            <a:r>
              <a:rPr lang="en-US" altLang="en-US" sz="2400" b="1" u="sng" dirty="0" smtClean="0"/>
              <a:t>use of bench marks </a:t>
            </a:r>
            <a:r>
              <a:rPr lang="en-US" altLang="en-US" sz="2400" b="1" dirty="0" smtClean="0"/>
              <a:t>that:</a:t>
            </a:r>
          </a:p>
          <a:p>
            <a:pPr lvl="1"/>
            <a:r>
              <a:rPr lang="en-US" altLang="en-US" sz="2400" dirty="0" smtClean="0"/>
              <a:t>Are almost never re-checked for movement</a:t>
            </a:r>
          </a:p>
          <a:p>
            <a:pPr lvl="1"/>
            <a:r>
              <a:rPr lang="en-US" altLang="en-US" sz="2400" dirty="0" smtClean="0"/>
              <a:t>Disappear by the thousands every year</a:t>
            </a:r>
          </a:p>
          <a:p>
            <a:pPr lvl="1"/>
            <a:r>
              <a:rPr lang="en-US" altLang="en-US" sz="2400" dirty="0" smtClean="0"/>
              <a:t>Are not funded for replacement</a:t>
            </a:r>
          </a:p>
          <a:p>
            <a:pPr lvl="1"/>
            <a:r>
              <a:rPr lang="en-US" altLang="en-US" sz="2400" dirty="0" smtClean="0"/>
              <a:t>Are not necessarily in convenient places</a:t>
            </a:r>
          </a:p>
          <a:p>
            <a:pPr lvl="1"/>
            <a:r>
              <a:rPr lang="en-US" altLang="en-US" sz="2400" dirty="0" smtClean="0"/>
              <a:t>Don’t exist in most of Alaska</a:t>
            </a:r>
          </a:p>
          <a:p>
            <a:pPr lvl="1"/>
            <a:r>
              <a:rPr lang="en-US" altLang="en-US" sz="2400" dirty="0" smtClean="0"/>
              <a:t>Were determined by leveling from a single point, allowing cross-country error build up</a:t>
            </a:r>
          </a:p>
          <a:p>
            <a:pPr lvl="1"/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8465"/>
            <a:ext cx="9144000" cy="79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  <a:sym typeface="Arial"/>
              </a:rPr>
              <a:t>Why </a:t>
            </a: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  <a:sym typeface="Arial"/>
              </a:rPr>
              <a:t>isn’t NAVD 88 good enough anymore?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 panose="020F0502020204030204" pitchFamily="34" charset="0"/>
              <a:ea typeface="ＭＳ Ｐゴシック" pitchFamily="34" charset="-128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090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69" y="5489631"/>
            <a:ext cx="1821422" cy="136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496297"/>
            <a:ext cx="1828800" cy="1370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173" y="3079373"/>
            <a:ext cx="1703827" cy="153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4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" y="2796984"/>
            <a:ext cx="1486695" cy="226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7377" y="1008448"/>
            <a:ext cx="9136624" cy="177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2575" indent="-282575">
              <a:buNone/>
            </a:pPr>
            <a:r>
              <a:rPr lang="en-US" altLang="en-US" sz="2400" b="1" dirty="0" smtClean="0">
                <a:solidFill>
                  <a:srgbClr val="FF0000"/>
                </a:solidFill>
              </a:rPr>
              <a:t>*  NAVD 88 is a terrestrial based vertical datum that changes as the land changes.</a:t>
            </a:r>
            <a:endParaRPr lang="en-US" alt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63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3169" t="11918" r="24305" b="3947"/>
          <a:stretch/>
        </p:blipFill>
        <p:spPr>
          <a:xfrm>
            <a:off x="946022" y="420625"/>
            <a:ext cx="7356729" cy="63215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79775" y="5522976"/>
            <a:ext cx="1386817" cy="503740"/>
          </a:xfrm>
          <a:prstGeom prst="rect">
            <a:avLst/>
          </a:prstGeom>
          <a:noFill/>
          <a:ln w="508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AF26CA5-2064-4536-BE01-19465BB461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53" y="55876"/>
            <a:ext cx="5212053" cy="6752491"/>
          </a:xfrm>
          <a:prstGeom prst="rect">
            <a:avLst/>
          </a:prstGeom>
          <a:ln w="25400">
            <a:solidFill>
              <a:srgbClr val="0000FF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23397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dirty="0" smtClean="0">
                <a:solidFill>
                  <a:srgbClr val="000099"/>
                </a:solidFill>
              </a:rPr>
              <a:t>Names</a:t>
            </a:r>
          </a:p>
        </p:txBody>
      </p:sp>
      <p:sp>
        <p:nvSpPr>
          <p:cNvPr id="23556" name="Content Placeholder 2"/>
          <p:cNvSpPr txBox="1">
            <a:spLocks/>
          </p:cNvSpPr>
          <p:nvPr/>
        </p:nvSpPr>
        <p:spPr bwMode="auto">
          <a:xfrm>
            <a:off x="860425" y="1524000"/>
            <a:ext cx="3711575" cy="519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457200" lvl="1" indent="0" eaLnBrk="1" hangingPunct="1">
              <a:buNone/>
            </a:pPr>
            <a:r>
              <a:rPr lang="en-US" altLang="en-US" sz="2400" u="sng" dirty="0" smtClean="0">
                <a:cs typeface="Times New Roman" panose="02020603050405020304" pitchFamily="18" charset="0"/>
              </a:rPr>
              <a:t>The Old:</a:t>
            </a:r>
          </a:p>
          <a:p>
            <a:pPr marL="457200" lvl="1" indent="0" eaLnBrk="1" hangingPunct="1">
              <a:buNone/>
            </a:pPr>
            <a:r>
              <a:rPr lang="en-US" altLang="en-US" sz="2400" dirty="0" smtClean="0">
                <a:cs typeface="Times New Roman" panose="02020603050405020304" pitchFamily="18" charset="0"/>
              </a:rPr>
              <a:t>NAVD </a:t>
            </a:r>
            <a:r>
              <a:rPr lang="en-US" altLang="en-US" sz="2400" dirty="0">
                <a:cs typeface="Times New Roman" panose="02020603050405020304" pitchFamily="18" charset="0"/>
              </a:rPr>
              <a:t>88</a:t>
            </a: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PRVD 02</a:t>
            </a: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VIVD09</a:t>
            </a: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ASVD02</a:t>
            </a: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NMVD03</a:t>
            </a: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GUVD04</a:t>
            </a:r>
          </a:p>
          <a:p>
            <a:pPr marL="457200" lvl="1" indent="0" eaLnBrk="1" hangingPunct="1">
              <a:buNone/>
            </a:pPr>
            <a:r>
              <a:rPr lang="en-US" altLang="en-US" sz="2400" dirty="0">
                <a:cs typeface="Times New Roman" panose="02020603050405020304" pitchFamily="18" charset="0"/>
              </a:rPr>
              <a:t>IGLD </a:t>
            </a:r>
            <a:r>
              <a:rPr lang="en-US" altLang="en-US" sz="2400" dirty="0" smtClean="0">
                <a:cs typeface="Times New Roman" panose="02020603050405020304" pitchFamily="18" charset="0"/>
              </a:rPr>
              <a:t>85</a:t>
            </a:r>
          </a:p>
          <a:p>
            <a:pPr marL="457200" lvl="1" indent="0" eaLnBrk="1" hangingPunct="1">
              <a:buNone/>
            </a:pPr>
            <a:r>
              <a:rPr lang="en-US" altLang="en-US" sz="2400" dirty="0" smtClean="0">
                <a:cs typeface="Times New Roman" panose="02020603050405020304" pitchFamily="18" charset="0"/>
              </a:rPr>
              <a:t>IGSN71</a:t>
            </a:r>
          </a:p>
          <a:p>
            <a:pPr marL="457200" lvl="1" indent="0" eaLnBrk="1" hangingPunct="1">
              <a:buNone/>
            </a:pPr>
            <a:r>
              <a:rPr lang="en-US" altLang="en-US" sz="2400" dirty="0" smtClean="0">
                <a:cs typeface="Times New Roman" panose="02020603050405020304" pitchFamily="18" charset="0"/>
              </a:rPr>
              <a:t>GEOID12B</a:t>
            </a:r>
          </a:p>
          <a:p>
            <a:pPr marL="457200" lvl="1" indent="0" eaLnBrk="1" hangingPunct="1">
              <a:buNone/>
            </a:pPr>
            <a:r>
              <a:rPr lang="en-US" altLang="en-US" sz="2400" dirty="0" smtClean="0">
                <a:cs typeface="Times New Roman" panose="02020603050405020304" pitchFamily="18" charset="0"/>
              </a:rPr>
              <a:t>DEFLEC12B</a:t>
            </a:r>
          </a:p>
          <a:p>
            <a:pPr marL="457200" lvl="1" indent="0" eaLnBrk="1" hangingPunct="1">
              <a:buNone/>
            </a:pPr>
            <a:endParaRPr lang="en-US" altLang="en-US" dirty="0">
              <a:cs typeface="Times New Roman" panose="02020603050405020304" pitchFamily="18" charset="0"/>
            </a:endParaRPr>
          </a:p>
          <a:p>
            <a:pPr lvl="1" eaLnBrk="1" hangingPunct="1"/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2819400" y="2514600"/>
            <a:ext cx="6324600" cy="221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Gill Sans MT" panose="020B05020201040202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Gill Sans MT" panose="020B05020201040202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Gill Sans MT" panose="020B0502020104020203" pitchFamily="34" charset="0"/>
              </a:defRPr>
            </a:lvl9pPr>
          </a:lstStyle>
          <a:p>
            <a:pPr marL="457200" lvl="1" indent="0" eaLnBrk="1" hangingPunct="1">
              <a:buNone/>
            </a:pPr>
            <a:r>
              <a:rPr lang="en-US" altLang="en-US" sz="2400" u="sng" dirty="0" smtClean="0">
                <a:cs typeface="Times New Roman" panose="02020603050405020304" pitchFamily="18" charset="0"/>
              </a:rPr>
              <a:t>The New:</a:t>
            </a:r>
          </a:p>
          <a:p>
            <a:pPr marL="457200" lvl="1" indent="0" eaLnBrk="1" hangingPunct="1">
              <a:buNone/>
            </a:pPr>
            <a:r>
              <a:rPr lang="en-US" altLang="en-US" sz="2400" dirty="0" smtClean="0">
                <a:cs typeface="Times New Roman" panose="02020603050405020304" pitchFamily="18" charset="0"/>
              </a:rPr>
              <a:t>The North American-Pacific Geopotential Datum of 2022 (</a:t>
            </a:r>
            <a:r>
              <a:rPr lang="en-US" altLang="en-US" sz="2400" b="1" dirty="0" smtClean="0">
                <a:solidFill>
                  <a:srgbClr val="3333FF"/>
                </a:solidFill>
                <a:cs typeface="Times New Roman" panose="02020603050405020304" pitchFamily="18" charset="0"/>
              </a:rPr>
              <a:t>NAPGD2022</a:t>
            </a:r>
            <a:r>
              <a:rPr lang="en-US" altLang="en-US" sz="2400" dirty="0" smtClean="0">
                <a:cs typeface="Times New Roman" panose="02020603050405020304" pitchFamily="18" charset="0"/>
              </a:rPr>
              <a:t>)</a:t>
            </a:r>
          </a:p>
          <a:p>
            <a:pPr marL="457200" lvl="1" indent="0" eaLnBrk="1" hangingPunct="1">
              <a:buNone/>
            </a:pPr>
            <a:endParaRPr lang="en-US" altLang="en-US" sz="2400" dirty="0" smtClean="0">
              <a:cs typeface="Times New Roman" panose="02020603050405020304" pitchFamily="18" charset="0"/>
            </a:endParaRPr>
          </a:p>
          <a:p>
            <a:pPr marL="457200" lvl="1" indent="0" eaLnBrk="1" hangingPunct="1">
              <a:buNone/>
            </a:pPr>
            <a:endParaRPr lang="en-US" altLang="en-US" sz="2400" dirty="0" smtClean="0">
              <a:cs typeface="Times New Roman" panose="02020603050405020304" pitchFamily="18" charset="0"/>
            </a:endParaRPr>
          </a:p>
          <a:p>
            <a:pPr marL="457200" lvl="1" indent="0" eaLnBrk="1" hangingPunct="1">
              <a:buNone/>
            </a:pPr>
            <a:endParaRPr lang="en-US" altLang="en-US" sz="2400" dirty="0" smtClean="0">
              <a:cs typeface="Times New Roman" panose="02020603050405020304" pitchFamily="18" charset="0"/>
            </a:endParaRPr>
          </a:p>
          <a:p>
            <a:pPr marL="457200" lvl="1" indent="0" eaLnBrk="1" hangingPunct="1">
              <a:buNone/>
            </a:pPr>
            <a:endParaRPr lang="en-US" altLang="en-US" dirty="0">
              <a:cs typeface="Times New Roman" panose="02020603050405020304" pitchFamily="18" charset="0"/>
            </a:endParaRPr>
          </a:p>
          <a:p>
            <a:pPr lvl="1" eaLnBrk="1" hangingPunct="1"/>
            <a:endParaRPr lang="en-US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Font typeface="Arial" panose="020B0604020202020204" pitchFamily="34" charset="0"/>
              <a:buNone/>
            </a:pP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990725"/>
            <a:ext cx="9893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Orthometric</a:t>
            </a:r>
          </a:p>
          <a:p>
            <a:r>
              <a:rPr lang="en-US" sz="1100" b="1" dirty="0" smtClean="0">
                <a:solidFill>
                  <a:srgbClr val="FF0000"/>
                </a:solidFill>
              </a:rPr>
              <a:t>Heights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238454"/>
            <a:ext cx="98937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Normal</a:t>
            </a:r>
          </a:p>
          <a:p>
            <a:r>
              <a:rPr lang="en-US" sz="1100" b="1" dirty="0" smtClean="0">
                <a:solidFill>
                  <a:srgbClr val="FF0000"/>
                </a:solidFill>
              </a:rPr>
              <a:t>Orthometric</a:t>
            </a:r>
          </a:p>
          <a:p>
            <a:r>
              <a:rPr lang="en-US" sz="1100" b="1" dirty="0" smtClean="0">
                <a:solidFill>
                  <a:srgbClr val="FF0000"/>
                </a:solidFill>
              </a:rPr>
              <a:t>Heights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5" name="Left Brace 4"/>
          <p:cNvSpPr/>
          <p:nvPr/>
        </p:nvSpPr>
        <p:spPr>
          <a:xfrm>
            <a:off x="989373" y="2514599"/>
            <a:ext cx="325077" cy="2047875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-37487" y="4602095"/>
            <a:ext cx="7729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Dynamic</a:t>
            </a:r>
          </a:p>
          <a:p>
            <a:r>
              <a:rPr lang="en-US" sz="1100" b="1" dirty="0" smtClean="0">
                <a:solidFill>
                  <a:srgbClr val="FF0000"/>
                </a:solidFill>
              </a:rPr>
              <a:t>Heights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43837" y="5153110"/>
            <a:ext cx="6687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Gravity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43837" y="5534848"/>
            <a:ext cx="10005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Geoid</a:t>
            </a:r>
          </a:p>
          <a:p>
            <a:r>
              <a:rPr lang="en-US" sz="1100" b="1" dirty="0" smtClean="0">
                <a:solidFill>
                  <a:srgbClr val="FF0000"/>
                </a:solidFill>
              </a:rPr>
              <a:t>Undulations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11222" y="5965735"/>
            <a:ext cx="11480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</a:rPr>
              <a:t>Deflections of</a:t>
            </a:r>
          </a:p>
          <a:p>
            <a:r>
              <a:rPr lang="en-US" sz="1100" b="1" dirty="0">
                <a:solidFill>
                  <a:srgbClr val="FF0000"/>
                </a:solidFill>
              </a:rPr>
              <a:t>t</a:t>
            </a:r>
            <a:r>
              <a:rPr lang="en-US" sz="1100" b="1" dirty="0" smtClean="0">
                <a:solidFill>
                  <a:srgbClr val="FF0000"/>
                </a:solidFill>
              </a:rPr>
              <a:t>he Vertical</a:t>
            </a:r>
          </a:p>
        </p:txBody>
      </p:sp>
      <p:sp>
        <p:nvSpPr>
          <p:cNvPr id="15" name="Left Brace 14"/>
          <p:cNvSpPr/>
          <p:nvPr/>
        </p:nvSpPr>
        <p:spPr>
          <a:xfrm>
            <a:off x="2735118" y="2009773"/>
            <a:ext cx="560532" cy="4386849"/>
          </a:xfrm>
          <a:prstGeom prst="leftBrace">
            <a:avLst>
              <a:gd name="adj1" fmla="val 0"/>
              <a:gd name="adj2" fmla="val 27202"/>
            </a:avLst>
          </a:prstGeom>
          <a:ln w="28575">
            <a:solidFill>
              <a:srgbClr val="FF0000"/>
            </a:solidFill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47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/>
          </p:cNvSpPr>
          <p:nvPr/>
        </p:nvSpPr>
        <p:spPr bwMode="auto">
          <a:xfrm>
            <a:off x="4021138" y="1676400"/>
            <a:ext cx="4741862" cy="5026999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88882" tIns="50791" rIns="88882" bIns="50791">
            <a:spAutoFit/>
          </a:bodyPr>
          <a:lstStyle/>
          <a:p>
            <a:pPr marL="379498" indent="-379498" defTabSz="913028">
              <a:spcBef>
                <a:spcPts val="281"/>
              </a:spcBef>
              <a:buClr>
                <a:srgbClr val="000000"/>
              </a:buClr>
              <a:buSzPct val="100000"/>
              <a:buFont typeface="Calibri" pitchFamily="34" charset="0"/>
              <a:buChar char="•"/>
              <a:defRPr/>
            </a:pPr>
            <a:r>
              <a:rPr lang="en-US" sz="2000" dirty="0">
                <a:solidFill>
                  <a:srgbClr val="000099"/>
                </a:solidFill>
                <a:latin typeface="Calibri"/>
                <a:ea typeface="ＭＳ Ｐゴシック" charset="0"/>
                <a:cs typeface="Times New Roman" pitchFamily="18" charset="0"/>
                <a:sym typeface="Times New Roman" pitchFamily="18" charset="0"/>
              </a:rPr>
              <a:t>Replace the Vertical Datum of the USA by 2022 (at today’s funding)</a:t>
            </a:r>
          </a:p>
          <a:p>
            <a:pPr marL="379498" indent="-379498" defTabSz="913028">
              <a:spcBef>
                <a:spcPts val="281"/>
              </a:spcBef>
              <a:buClr>
                <a:srgbClr val="000000"/>
              </a:buClr>
              <a:buSzPct val="100000"/>
              <a:buFont typeface="Calibri" pitchFamily="34" charset="0"/>
              <a:buChar char="•"/>
              <a:defRPr/>
            </a:pPr>
            <a:r>
              <a:rPr lang="en-US" sz="2000" dirty="0">
                <a:solidFill>
                  <a:srgbClr val="000099"/>
                </a:solidFill>
                <a:latin typeface="Calibri"/>
                <a:ea typeface="ＭＳ Ｐゴシック" charset="0"/>
                <a:cs typeface="Times New Roman" pitchFamily="18" charset="0"/>
                <a:sym typeface="Times New Roman" pitchFamily="18" charset="0"/>
              </a:rPr>
              <a:t>GRAV-D is:</a:t>
            </a:r>
          </a:p>
          <a:p>
            <a:pPr marL="637334" lvl="1" indent="-315877" defTabSz="913028">
              <a:spcBef>
                <a:spcPts val="281"/>
              </a:spcBef>
              <a:buClr>
                <a:srgbClr val="000000"/>
              </a:buClr>
              <a:buSzPct val="100000"/>
              <a:buFont typeface="Calibri" pitchFamily="34" charset="0"/>
              <a:buChar char="–"/>
              <a:defRPr/>
            </a:pPr>
            <a:r>
              <a:rPr lang="en-US" sz="2000" dirty="0">
                <a:solidFill>
                  <a:srgbClr val="000099"/>
                </a:solidFill>
                <a:latin typeface="Calibri"/>
                <a:ea typeface="ＭＳ Ｐゴシック" charset="0"/>
                <a:cs typeface="Times New Roman" pitchFamily="18" charset="0"/>
                <a:sym typeface="Times New Roman" pitchFamily="18" charset="0"/>
              </a:rPr>
              <a:t>An airborne gravity survey of the entire country and its holdings</a:t>
            </a:r>
          </a:p>
          <a:p>
            <a:pPr marL="637334" lvl="1" indent="-315877" defTabSz="913028">
              <a:spcBef>
                <a:spcPts val="281"/>
              </a:spcBef>
              <a:buClr>
                <a:srgbClr val="000000"/>
              </a:buClr>
              <a:buSzPct val="100000"/>
              <a:buFont typeface="Calibri" pitchFamily="34" charset="0"/>
              <a:buChar char="–"/>
              <a:defRPr/>
            </a:pPr>
            <a:r>
              <a:rPr lang="en-US" sz="2000" dirty="0">
                <a:solidFill>
                  <a:srgbClr val="000099"/>
                </a:solidFill>
                <a:latin typeface="Calibri"/>
                <a:ea typeface="ＭＳ Ｐゴシック" charset="0"/>
                <a:cs typeface="Times New Roman" pitchFamily="18" charset="0"/>
                <a:sym typeface="Times New Roman" pitchFamily="18" charset="0"/>
              </a:rPr>
              <a:t>A 2022 gravimetric geoid accurate to 1 cm</a:t>
            </a:r>
          </a:p>
          <a:p>
            <a:pPr marL="637334" lvl="1" indent="-315877" defTabSz="913028">
              <a:spcBef>
                <a:spcPts val="281"/>
              </a:spcBef>
              <a:buClr>
                <a:srgbClr val="000000"/>
              </a:buClr>
              <a:buSzPct val="100000"/>
              <a:buFont typeface="Calibri" pitchFamily="34" charset="0"/>
              <a:buChar char="–"/>
              <a:defRPr/>
            </a:pPr>
            <a:r>
              <a:rPr lang="en-US" sz="2000" dirty="0">
                <a:solidFill>
                  <a:srgbClr val="000099"/>
                </a:solidFill>
                <a:latin typeface="Calibri"/>
                <a:ea typeface="ＭＳ Ｐゴシック" charset="0"/>
                <a:cs typeface="Times New Roman" pitchFamily="18" charset="0"/>
                <a:sym typeface="Times New Roman" pitchFamily="18" charset="0"/>
              </a:rPr>
              <a:t>Long-term monitoring of geoid change over time</a:t>
            </a:r>
          </a:p>
          <a:p>
            <a:pPr marL="637334" lvl="1" indent="-315877" defTabSz="913028">
              <a:spcBef>
                <a:spcPts val="281"/>
              </a:spcBef>
              <a:buClr>
                <a:srgbClr val="000000"/>
              </a:buClr>
              <a:buSzPct val="100000"/>
              <a:buFont typeface="Calibri" pitchFamily="34" charset="0"/>
              <a:buChar char="–"/>
              <a:defRPr/>
            </a:pPr>
            <a:r>
              <a:rPr lang="en-US" sz="2000" dirty="0">
                <a:solidFill>
                  <a:srgbClr val="000099"/>
                </a:solidFill>
                <a:latin typeface="Calibri"/>
                <a:ea typeface="ＭＳ Ｐゴシック" charset="0"/>
                <a:cs typeface="Times New Roman" pitchFamily="18" charset="0"/>
                <a:sym typeface="Times New Roman" pitchFamily="18" charset="0"/>
              </a:rPr>
              <a:t>Partnership surveys</a:t>
            </a:r>
          </a:p>
          <a:p>
            <a:pPr marL="379498" indent="-379498" defTabSz="913028">
              <a:spcBef>
                <a:spcPts val="281"/>
              </a:spcBef>
              <a:buClr>
                <a:srgbClr val="000000"/>
              </a:buClr>
              <a:buSzPct val="100000"/>
              <a:buFont typeface="Calibri" pitchFamily="34" charset="0"/>
              <a:buChar char="•"/>
              <a:defRPr/>
            </a:pPr>
            <a:r>
              <a:rPr lang="en-US" sz="2000" dirty="0">
                <a:solidFill>
                  <a:srgbClr val="000099"/>
                </a:solidFill>
                <a:latin typeface="Calibri"/>
                <a:ea typeface="ＭＳ Ｐゴシック" charset="0"/>
                <a:cs typeface="Times New Roman" pitchFamily="18" charset="0"/>
                <a:sym typeface="Times New Roman" pitchFamily="18" charset="0"/>
              </a:rPr>
              <a:t>Working to launch a collaborative effort with the USGS for simultaneous magnetic measurement</a:t>
            </a:r>
          </a:p>
          <a:p>
            <a:pPr marL="379498" indent="-379498" defTabSz="913028">
              <a:spcBef>
                <a:spcPts val="281"/>
              </a:spcBef>
              <a:buClr>
                <a:srgbClr val="000000"/>
              </a:buClr>
              <a:buSzPct val="100000"/>
              <a:buFont typeface="Calibri" pitchFamily="34" charset="0"/>
              <a:buChar char="•"/>
              <a:defRPr/>
            </a:pPr>
            <a:r>
              <a:rPr lang="en-US" sz="2000" dirty="0" smtClean="0">
                <a:solidFill>
                  <a:srgbClr val="000099"/>
                </a:solidFill>
                <a:latin typeface="Calibri"/>
                <a:ea typeface="ＭＳ Ｐゴシック" charset="0"/>
                <a:cs typeface="Times New Roman" pitchFamily="18" charset="0"/>
                <a:sym typeface="Times New Roman" pitchFamily="18" charset="0"/>
              </a:rPr>
              <a:t>Acting </a:t>
            </a:r>
            <a:r>
              <a:rPr lang="en-US" sz="2000" dirty="0" err="1" smtClean="0">
                <a:solidFill>
                  <a:srgbClr val="000099"/>
                </a:solidFill>
                <a:latin typeface="Calibri"/>
                <a:ea typeface="ＭＳ Ｐゴシック" charset="0"/>
                <a:cs typeface="Times New Roman" pitchFamily="18" charset="0"/>
                <a:sym typeface="Times New Roman" pitchFamily="18" charset="0"/>
              </a:rPr>
              <a:t>Proj</a:t>
            </a:r>
            <a:r>
              <a:rPr lang="en-US" sz="2000" dirty="0" smtClean="0">
                <a:solidFill>
                  <a:srgbClr val="000099"/>
                </a:solidFill>
                <a:latin typeface="Calibri"/>
                <a:ea typeface="ＭＳ Ｐゴシック" charset="0"/>
                <a:cs typeface="Times New Roman" pitchFamily="18" charset="0"/>
                <a:sym typeface="Times New Roman" pitchFamily="18" charset="0"/>
              </a:rPr>
              <a:t>. </a:t>
            </a:r>
            <a:r>
              <a:rPr lang="en-US" sz="2000" dirty="0">
                <a:solidFill>
                  <a:srgbClr val="000099"/>
                </a:solidFill>
                <a:latin typeface="Calibri"/>
                <a:ea typeface="ＭＳ Ｐゴシック" charset="0"/>
                <a:cs typeface="Times New Roman" pitchFamily="18" charset="0"/>
                <a:sym typeface="Times New Roman" pitchFamily="18" charset="0"/>
              </a:rPr>
              <a:t>Manager: </a:t>
            </a:r>
            <a:r>
              <a:rPr lang="en-US" sz="2000" dirty="0" smtClean="0">
                <a:solidFill>
                  <a:srgbClr val="000099"/>
                </a:solidFill>
                <a:latin typeface="Calibri"/>
                <a:ea typeface="ＭＳ Ｐゴシック" charset="0"/>
                <a:cs typeface="Times New Roman" pitchFamily="18" charset="0"/>
                <a:sym typeface="Times New Roman" pitchFamily="18" charset="0"/>
              </a:rPr>
              <a:t>Jeffery Johnson</a:t>
            </a:r>
            <a:endParaRPr lang="en-US" sz="2000" dirty="0">
              <a:solidFill>
                <a:srgbClr val="000099"/>
              </a:solidFill>
              <a:latin typeface="Calibri"/>
              <a:ea typeface="ＭＳ Ｐゴシック" charset="0"/>
              <a:cs typeface="Times New Roman" pitchFamily="18" charset="0"/>
              <a:sym typeface="Times New Roman" pitchFamily="18" charset="0"/>
            </a:endParaRPr>
          </a:p>
          <a:p>
            <a:pPr defTabSz="913028">
              <a:spcBef>
                <a:spcPts val="281"/>
              </a:spcBef>
              <a:buClr>
                <a:srgbClr val="000000"/>
              </a:buClr>
              <a:buSzPct val="100000"/>
              <a:defRPr/>
            </a:pPr>
            <a:r>
              <a:rPr lang="en-US" sz="2000" dirty="0">
                <a:solidFill>
                  <a:srgbClr val="000099"/>
                </a:solidFill>
                <a:latin typeface="Calibri"/>
                <a:ea typeface="ＭＳ Ｐゴシック" charset="0"/>
                <a:cs typeface="Times New Roman" pitchFamily="18" charset="0"/>
                <a:sym typeface="Times New Roman" pitchFamily="18" charset="0"/>
              </a:rPr>
              <a:t>	Jeffery.Johnson@noaa.gov</a:t>
            </a:r>
          </a:p>
        </p:txBody>
      </p:sp>
      <p:pic>
        <p:nvPicPr>
          <p:cNvPr id="29700" name="Picture 3" descr="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751013"/>
            <a:ext cx="3417887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23557" name="Rectangle 6"/>
          <p:cNvSpPr>
            <a:spLocks/>
          </p:cNvSpPr>
          <p:nvPr/>
        </p:nvSpPr>
        <p:spPr bwMode="auto">
          <a:xfrm>
            <a:off x="285750" y="442108"/>
            <a:ext cx="8458200" cy="1087459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</p:spPr>
        <p:txBody>
          <a:bodyPr lIns="88882" tIns="50791" rIns="88882" bIns="50791" anchor="ctr">
            <a:spAutoFit/>
          </a:bodyPr>
          <a:lstStyle/>
          <a:p>
            <a:pPr algn="ctr" defTabSz="913028">
              <a:defRPr/>
            </a:pPr>
            <a:r>
              <a:rPr lang="en-US" sz="3200" b="1" dirty="0">
                <a:solidFill>
                  <a:srgbClr val="000099"/>
                </a:solidFill>
                <a:latin typeface="Calibri"/>
                <a:ea typeface="ＭＳ Ｐゴシック" charset="0"/>
                <a:cs typeface="Times New Roman" pitchFamily="18" charset="0"/>
                <a:sym typeface="Times New Roman" pitchFamily="18" charset="0"/>
              </a:rPr>
              <a:t>Gravity for the Redefinition of the American Vertical Datum (GRAV-D) </a:t>
            </a:r>
            <a:endParaRPr lang="en-US" sz="3200" b="1" dirty="0">
              <a:solidFill>
                <a:srgbClr val="000099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pic>
        <p:nvPicPr>
          <p:cNvPr id="29702" name="Picture 3" descr="imag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554480"/>
            <a:ext cx="3417887" cy="447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</a:extLst>
        </p:spPr>
      </p:pic>
      <p:sp>
        <p:nvSpPr>
          <p:cNvPr id="29703" name="Rectangle 4"/>
          <p:cNvSpPr txBox="1">
            <a:spLocks noChangeArrowheads="1"/>
          </p:cNvSpPr>
          <p:nvPr/>
        </p:nvSpPr>
        <p:spPr bwMode="auto">
          <a:xfrm>
            <a:off x="307016" y="5978687"/>
            <a:ext cx="3402013" cy="785812"/>
          </a:xfrm>
          <a:prstGeom prst="rect">
            <a:avLst/>
          </a:prstGeom>
          <a:solidFill>
            <a:srgbClr val="00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hangingPunct="1">
              <a:buFontTx/>
              <a:buNone/>
            </a:pPr>
            <a:r>
              <a:rPr lang="en-US" altLang="en-US" sz="1800" b="1" i="1" u="sng" dirty="0" smtClean="0">
                <a:solidFill>
                  <a:srgbClr val="FFFF00"/>
                </a:solidFill>
                <a:ea typeface="+mn-ea"/>
              </a:rPr>
              <a:t>Gravity</a:t>
            </a:r>
            <a:r>
              <a:rPr lang="en-US" altLang="en-US" sz="1800" i="1" dirty="0" smtClean="0">
                <a:solidFill>
                  <a:srgbClr val="FFFF00"/>
                </a:solidFill>
                <a:ea typeface="+mn-ea"/>
              </a:rPr>
              <a:t> and </a:t>
            </a:r>
            <a:r>
              <a:rPr lang="en-US" altLang="en-US" sz="1800" b="1" i="1" u="sng" dirty="0" smtClean="0">
                <a:solidFill>
                  <a:srgbClr val="FFFF00"/>
                </a:solidFill>
                <a:ea typeface="+mn-ea"/>
              </a:rPr>
              <a:t>Heights</a:t>
            </a:r>
            <a:r>
              <a:rPr lang="en-US" altLang="en-US" sz="1800" i="1" dirty="0" smtClean="0">
                <a:solidFill>
                  <a:srgbClr val="FFFF00"/>
                </a:solidFill>
                <a:ea typeface="+mn-ea"/>
              </a:rPr>
              <a:t> are</a:t>
            </a:r>
          </a:p>
          <a:p>
            <a:pPr algn="ctr" defTabSz="914400" eaLnBrk="1" hangingPunct="1">
              <a:buFontTx/>
              <a:buNone/>
            </a:pPr>
            <a:r>
              <a:rPr lang="en-US" altLang="en-US" sz="1800" i="1" dirty="0" smtClean="0">
                <a:solidFill>
                  <a:srgbClr val="FFFF00"/>
                </a:solidFill>
                <a:ea typeface="+mn-ea"/>
              </a:rPr>
              <a:t>inseparably connected</a:t>
            </a:r>
            <a:endParaRPr lang="en-US" altLang="en-US" sz="1800" b="1" i="1" dirty="0" smtClean="0">
              <a:solidFill>
                <a:prstClr val="black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119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768"/>
            <a:ext cx="9144000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228"/>
            <a:ext cx="9143999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99"/>
                </a:solidFill>
              </a:rPr>
              <a:t>GRAV-D Status as of September 2020</a:t>
            </a:r>
            <a:endParaRPr lang="en-US" sz="24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19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9"/>
                </a:solidFill>
              </a:rPr>
              <a:t>Geoid Monitoring Service (GeMS)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Goal:  Track all changes to the geoid which would prevent 1 cm accuracy</a:t>
            </a:r>
          </a:p>
          <a:p>
            <a:r>
              <a:rPr lang="en-US" sz="2800" dirty="0" smtClean="0"/>
              <a:t>Aspects included:</a:t>
            </a:r>
          </a:p>
          <a:p>
            <a:pPr lvl="1"/>
            <a:r>
              <a:rPr lang="en-US" sz="2400" dirty="0" smtClean="0"/>
              <a:t>Shape, Secular:  e.g. Hudson Bay</a:t>
            </a:r>
          </a:p>
          <a:p>
            <a:pPr lvl="1"/>
            <a:r>
              <a:rPr lang="en-US" sz="2400" dirty="0" smtClean="0"/>
              <a:t>Shape, Episodic:  e.g. Massive Earthquakes</a:t>
            </a:r>
          </a:p>
          <a:p>
            <a:pPr lvl="1"/>
            <a:r>
              <a:rPr lang="en-US" sz="2400" dirty="0" smtClean="0"/>
              <a:t>W0, Secular:  Global Sea Level Change (see next slides)</a:t>
            </a:r>
          </a:p>
          <a:p>
            <a:r>
              <a:rPr lang="en-US" sz="2800" dirty="0" smtClean="0"/>
              <a:t>Examples of things excluded:</a:t>
            </a:r>
          </a:p>
          <a:p>
            <a:pPr lvl="1"/>
            <a:r>
              <a:rPr lang="en-US" sz="2400" dirty="0" smtClean="0"/>
              <a:t>Size, Secular:  Mass quantity of Earth is effectively static</a:t>
            </a:r>
          </a:p>
          <a:p>
            <a:pPr lvl="1"/>
            <a:r>
              <a:rPr lang="en-US" sz="2400" dirty="0" smtClean="0"/>
              <a:t>Shape, Periodic:  Seasonal glacier cycle</a:t>
            </a:r>
            <a:endParaRPr lang="en-US" sz="2400" dirty="0"/>
          </a:p>
          <a:p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73741" y="5880848"/>
            <a:ext cx="7745506" cy="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42048" y="6158757"/>
            <a:ext cx="88809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9"/>
                </a:solidFill>
              </a:rPr>
              <a:t>Bottom Line: An accurate, up-to-date, and maintainable vertical datum.</a:t>
            </a:r>
            <a:endParaRPr lang="en-US" sz="20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73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y Slide background - 0813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48" y="1218937"/>
            <a:ext cx="5788308" cy="560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extBox 7"/>
          <p:cNvSpPr txBox="1">
            <a:spLocks noChangeArrowheads="1"/>
          </p:cNvSpPr>
          <p:nvPr/>
        </p:nvSpPr>
        <p:spPr bwMode="auto">
          <a:xfrm>
            <a:off x="0" y="145170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Gill Sans MT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 charset="0"/>
                <a:sym typeface="Arial"/>
              </a:rPr>
              <a:t>Extent of 2022 gravimetric geoid model used for </a:t>
            </a:r>
            <a:r>
              <a:rPr kumimoji="0" lang="en-US" alt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MS PGothic" pitchFamily="34" charset="-128"/>
                <a:cs typeface="Arial" charset="0"/>
                <a:sym typeface="Arial"/>
              </a:rPr>
              <a:t>NAPGD2022</a:t>
            </a:r>
            <a:endParaRPr kumimoji="0" lang="en-US" altLang="en-US" b="1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n-lt"/>
              <a:ea typeface="MS PGothic" pitchFamily="34" charset="-128"/>
              <a:cs typeface="Arial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377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 trans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98"/>
            <a:ext cx="9143999" cy="1143000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32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Expected changes to orthometric </a:t>
            </a:r>
            <a:r>
              <a:rPr lang="en-US" sz="32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heights – </a:t>
            </a:r>
            <a:r>
              <a:rPr lang="en-US" sz="32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NAVD88 to NAPGD2022</a:t>
            </a:r>
            <a:endParaRPr lang="en-US" sz="32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9" t="3698" r="10897" b="6523"/>
          <a:stretch/>
        </p:blipFill>
        <p:spPr bwMode="auto">
          <a:xfrm>
            <a:off x="27432" y="1124189"/>
            <a:ext cx="9079992" cy="53314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29151" y="1221850"/>
            <a:ext cx="5676554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For Florida = 0.1 &gt; -0.3 m (4 &gt; -11 in.)</a:t>
            </a:r>
            <a:endParaRPr lang="en-US" sz="2400" b="1" dirty="0"/>
          </a:p>
        </p:txBody>
      </p:sp>
      <p:sp>
        <p:nvSpPr>
          <p:cNvPr id="4" name="Freeform 3"/>
          <p:cNvSpPr/>
          <p:nvPr/>
        </p:nvSpPr>
        <p:spPr>
          <a:xfrm>
            <a:off x="5717309" y="5176116"/>
            <a:ext cx="1062375" cy="600364"/>
          </a:xfrm>
          <a:custGeom>
            <a:avLst/>
            <a:gdLst>
              <a:gd name="connsiteX0" fmla="*/ 0 w 1062375"/>
              <a:gd name="connsiteY0" fmla="*/ 600364 h 600364"/>
              <a:gd name="connsiteX1" fmla="*/ 36946 w 1062375"/>
              <a:gd name="connsiteY1" fmla="*/ 554182 h 600364"/>
              <a:gd name="connsiteX2" fmla="*/ 64655 w 1062375"/>
              <a:gd name="connsiteY2" fmla="*/ 544945 h 600364"/>
              <a:gd name="connsiteX3" fmla="*/ 92364 w 1062375"/>
              <a:gd name="connsiteY3" fmla="*/ 517236 h 600364"/>
              <a:gd name="connsiteX4" fmla="*/ 147782 w 1062375"/>
              <a:gd name="connsiteY4" fmla="*/ 489527 h 600364"/>
              <a:gd name="connsiteX5" fmla="*/ 203200 w 1062375"/>
              <a:gd name="connsiteY5" fmla="*/ 452582 h 600364"/>
              <a:gd name="connsiteX6" fmla="*/ 258618 w 1062375"/>
              <a:gd name="connsiteY6" fmla="*/ 434109 h 600364"/>
              <a:gd name="connsiteX7" fmla="*/ 277091 w 1062375"/>
              <a:gd name="connsiteY7" fmla="*/ 406400 h 600364"/>
              <a:gd name="connsiteX8" fmla="*/ 304800 w 1062375"/>
              <a:gd name="connsiteY8" fmla="*/ 387927 h 600364"/>
              <a:gd name="connsiteX9" fmla="*/ 332509 w 1062375"/>
              <a:gd name="connsiteY9" fmla="*/ 332509 h 600364"/>
              <a:gd name="connsiteX10" fmla="*/ 360218 w 1062375"/>
              <a:gd name="connsiteY10" fmla="*/ 323273 h 600364"/>
              <a:gd name="connsiteX11" fmla="*/ 369455 w 1062375"/>
              <a:gd name="connsiteY11" fmla="*/ 295564 h 600364"/>
              <a:gd name="connsiteX12" fmla="*/ 424873 w 1062375"/>
              <a:gd name="connsiteY12" fmla="*/ 277091 h 600364"/>
              <a:gd name="connsiteX13" fmla="*/ 452582 w 1062375"/>
              <a:gd name="connsiteY13" fmla="*/ 258618 h 600364"/>
              <a:gd name="connsiteX14" fmla="*/ 508000 w 1062375"/>
              <a:gd name="connsiteY14" fmla="*/ 240145 h 600364"/>
              <a:gd name="connsiteX15" fmla="*/ 729673 w 1062375"/>
              <a:gd name="connsiteY15" fmla="*/ 240145 h 600364"/>
              <a:gd name="connsiteX16" fmla="*/ 785091 w 1062375"/>
              <a:gd name="connsiteY16" fmla="*/ 221673 h 600364"/>
              <a:gd name="connsiteX17" fmla="*/ 822036 w 1062375"/>
              <a:gd name="connsiteY17" fmla="*/ 193964 h 600364"/>
              <a:gd name="connsiteX18" fmla="*/ 905164 w 1062375"/>
              <a:gd name="connsiteY18" fmla="*/ 129309 h 600364"/>
              <a:gd name="connsiteX19" fmla="*/ 932873 w 1062375"/>
              <a:gd name="connsiteY19" fmla="*/ 120073 h 600364"/>
              <a:gd name="connsiteX20" fmla="*/ 960582 w 1062375"/>
              <a:gd name="connsiteY20" fmla="*/ 92364 h 600364"/>
              <a:gd name="connsiteX21" fmla="*/ 997527 w 1062375"/>
              <a:gd name="connsiteY21" fmla="*/ 83127 h 600364"/>
              <a:gd name="connsiteX22" fmla="*/ 1043709 w 1062375"/>
              <a:gd name="connsiteY22" fmla="*/ 46182 h 600364"/>
              <a:gd name="connsiteX23" fmla="*/ 1062182 w 1062375"/>
              <a:gd name="connsiteY23" fmla="*/ 0 h 600364"/>
              <a:gd name="connsiteX0" fmla="*/ 0 w 1062375"/>
              <a:gd name="connsiteY0" fmla="*/ 600364 h 600364"/>
              <a:gd name="connsiteX1" fmla="*/ 36946 w 1062375"/>
              <a:gd name="connsiteY1" fmla="*/ 554182 h 600364"/>
              <a:gd name="connsiteX2" fmla="*/ 64655 w 1062375"/>
              <a:gd name="connsiteY2" fmla="*/ 544945 h 600364"/>
              <a:gd name="connsiteX3" fmla="*/ 92364 w 1062375"/>
              <a:gd name="connsiteY3" fmla="*/ 517236 h 600364"/>
              <a:gd name="connsiteX4" fmla="*/ 147782 w 1062375"/>
              <a:gd name="connsiteY4" fmla="*/ 489527 h 600364"/>
              <a:gd name="connsiteX5" fmla="*/ 203200 w 1062375"/>
              <a:gd name="connsiteY5" fmla="*/ 452582 h 600364"/>
              <a:gd name="connsiteX6" fmla="*/ 258618 w 1062375"/>
              <a:gd name="connsiteY6" fmla="*/ 434109 h 600364"/>
              <a:gd name="connsiteX7" fmla="*/ 277091 w 1062375"/>
              <a:gd name="connsiteY7" fmla="*/ 406400 h 600364"/>
              <a:gd name="connsiteX8" fmla="*/ 304800 w 1062375"/>
              <a:gd name="connsiteY8" fmla="*/ 387927 h 600364"/>
              <a:gd name="connsiteX9" fmla="*/ 332509 w 1062375"/>
              <a:gd name="connsiteY9" fmla="*/ 332509 h 600364"/>
              <a:gd name="connsiteX10" fmla="*/ 360218 w 1062375"/>
              <a:gd name="connsiteY10" fmla="*/ 323273 h 600364"/>
              <a:gd name="connsiteX11" fmla="*/ 369455 w 1062375"/>
              <a:gd name="connsiteY11" fmla="*/ 295564 h 600364"/>
              <a:gd name="connsiteX12" fmla="*/ 424873 w 1062375"/>
              <a:gd name="connsiteY12" fmla="*/ 277091 h 600364"/>
              <a:gd name="connsiteX13" fmla="*/ 452582 w 1062375"/>
              <a:gd name="connsiteY13" fmla="*/ 258618 h 600364"/>
              <a:gd name="connsiteX14" fmla="*/ 533400 w 1062375"/>
              <a:gd name="connsiteY14" fmla="*/ 265545 h 600364"/>
              <a:gd name="connsiteX15" fmla="*/ 729673 w 1062375"/>
              <a:gd name="connsiteY15" fmla="*/ 240145 h 600364"/>
              <a:gd name="connsiteX16" fmla="*/ 785091 w 1062375"/>
              <a:gd name="connsiteY16" fmla="*/ 221673 h 600364"/>
              <a:gd name="connsiteX17" fmla="*/ 822036 w 1062375"/>
              <a:gd name="connsiteY17" fmla="*/ 193964 h 600364"/>
              <a:gd name="connsiteX18" fmla="*/ 905164 w 1062375"/>
              <a:gd name="connsiteY18" fmla="*/ 129309 h 600364"/>
              <a:gd name="connsiteX19" fmla="*/ 932873 w 1062375"/>
              <a:gd name="connsiteY19" fmla="*/ 120073 h 600364"/>
              <a:gd name="connsiteX20" fmla="*/ 960582 w 1062375"/>
              <a:gd name="connsiteY20" fmla="*/ 92364 h 600364"/>
              <a:gd name="connsiteX21" fmla="*/ 997527 w 1062375"/>
              <a:gd name="connsiteY21" fmla="*/ 83127 h 600364"/>
              <a:gd name="connsiteX22" fmla="*/ 1043709 w 1062375"/>
              <a:gd name="connsiteY22" fmla="*/ 46182 h 600364"/>
              <a:gd name="connsiteX23" fmla="*/ 1062182 w 1062375"/>
              <a:gd name="connsiteY23" fmla="*/ 0 h 600364"/>
              <a:gd name="connsiteX0" fmla="*/ 0 w 1062375"/>
              <a:gd name="connsiteY0" fmla="*/ 600364 h 600364"/>
              <a:gd name="connsiteX1" fmla="*/ 36946 w 1062375"/>
              <a:gd name="connsiteY1" fmla="*/ 554182 h 600364"/>
              <a:gd name="connsiteX2" fmla="*/ 64655 w 1062375"/>
              <a:gd name="connsiteY2" fmla="*/ 544945 h 600364"/>
              <a:gd name="connsiteX3" fmla="*/ 92364 w 1062375"/>
              <a:gd name="connsiteY3" fmla="*/ 517236 h 600364"/>
              <a:gd name="connsiteX4" fmla="*/ 147782 w 1062375"/>
              <a:gd name="connsiteY4" fmla="*/ 489527 h 600364"/>
              <a:gd name="connsiteX5" fmla="*/ 203200 w 1062375"/>
              <a:gd name="connsiteY5" fmla="*/ 452582 h 600364"/>
              <a:gd name="connsiteX6" fmla="*/ 258618 w 1062375"/>
              <a:gd name="connsiteY6" fmla="*/ 434109 h 600364"/>
              <a:gd name="connsiteX7" fmla="*/ 277091 w 1062375"/>
              <a:gd name="connsiteY7" fmla="*/ 406400 h 600364"/>
              <a:gd name="connsiteX8" fmla="*/ 304800 w 1062375"/>
              <a:gd name="connsiteY8" fmla="*/ 387927 h 600364"/>
              <a:gd name="connsiteX9" fmla="*/ 332509 w 1062375"/>
              <a:gd name="connsiteY9" fmla="*/ 332509 h 600364"/>
              <a:gd name="connsiteX10" fmla="*/ 360218 w 1062375"/>
              <a:gd name="connsiteY10" fmla="*/ 323273 h 600364"/>
              <a:gd name="connsiteX11" fmla="*/ 369455 w 1062375"/>
              <a:gd name="connsiteY11" fmla="*/ 295564 h 600364"/>
              <a:gd name="connsiteX12" fmla="*/ 424873 w 1062375"/>
              <a:gd name="connsiteY12" fmla="*/ 277091 h 600364"/>
              <a:gd name="connsiteX13" fmla="*/ 473749 w 1062375"/>
              <a:gd name="connsiteY13" fmla="*/ 288251 h 600364"/>
              <a:gd name="connsiteX14" fmla="*/ 533400 w 1062375"/>
              <a:gd name="connsiteY14" fmla="*/ 265545 h 600364"/>
              <a:gd name="connsiteX15" fmla="*/ 729673 w 1062375"/>
              <a:gd name="connsiteY15" fmla="*/ 240145 h 600364"/>
              <a:gd name="connsiteX16" fmla="*/ 785091 w 1062375"/>
              <a:gd name="connsiteY16" fmla="*/ 221673 h 600364"/>
              <a:gd name="connsiteX17" fmla="*/ 822036 w 1062375"/>
              <a:gd name="connsiteY17" fmla="*/ 193964 h 600364"/>
              <a:gd name="connsiteX18" fmla="*/ 905164 w 1062375"/>
              <a:gd name="connsiteY18" fmla="*/ 129309 h 600364"/>
              <a:gd name="connsiteX19" fmla="*/ 932873 w 1062375"/>
              <a:gd name="connsiteY19" fmla="*/ 120073 h 600364"/>
              <a:gd name="connsiteX20" fmla="*/ 960582 w 1062375"/>
              <a:gd name="connsiteY20" fmla="*/ 92364 h 600364"/>
              <a:gd name="connsiteX21" fmla="*/ 997527 w 1062375"/>
              <a:gd name="connsiteY21" fmla="*/ 83127 h 600364"/>
              <a:gd name="connsiteX22" fmla="*/ 1043709 w 1062375"/>
              <a:gd name="connsiteY22" fmla="*/ 46182 h 600364"/>
              <a:gd name="connsiteX23" fmla="*/ 1062182 w 1062375"/>
              <a:gd name="connsiteY23" fmla="*/ 0 h 600364"/>
              <a:gd name="connsiteX0" fmla="*/ 0 w 1062375"/>
              <a:gd name="connsiteY0" fmla="*/ 600364 h 600364"/>
              <a:gd name="connsiteX1" fmla="*/ 36946 w 1062375"/>
              <a:gd name="connsiteY1" fmla="*/ 554182 h 600364"/>
              <a:gd name="connsiteX2" fmla="*/ 64655 w 1062375"/>
              <a:gd name="connsiteY2" fmla="*/ 544945 h 600364"/>
              <a:gd name="connsiteX3" fmla="*/ 92364 w 1062375"/>
              <a:gd name="connsiteY3" fmla="*/ 517236 h 600364"/>
              <a:gd name="connsiteX4" fmla="*/ 147782 w 1062375"/>
              <a:gd name="connsiteY4" fmla="*/ 489527 h 600364"/>
              <a:gd name="connsiteX5" fmla="*/ 203200 w 1062375"/>
              <a:gd name="connsiteY5" fmla="*/ 452582 h 600364"/>
              <a:gd name="connsiteX6" fmla="*/ 258618 w 1062375"/>
              <a:gd name="connsiteY6" fmla="*/ 434109 h 600364"/>
              <a:gd name="connsiteX7" fmla="*/ 277091 w 1062375"/>
              <a:gd name="connsiteY7" fmla="*/ 406400 h 600364"/>
              <a:gd name="connsiteX8" fmla="*/ 304800 w 1062375"/>
              <a:gd name="connsiteY8" fmla="*/ 387927 h 600364"/>
              <a:gd name="connsiteX9" fmla="*/ 332509 w 1062375"/>
              <a:gd name="connsiteY9" fmla="*/ 332509 h 600364"/>
              <a:gd name="connsiteX10" fmla="*/ 360218 w 1062375"/>
              <a:gd name="connsiteY10" fmla="*/ 323273 h 600364"/>
              <a:gd name="connsiteX11" fmla="*/ 369455 w 1062375"/>
              <a:gd name="connsiteY11" fmla="*/ 295564 h 600364"/>
              <a:gd name="connsiteX12" fmla="*/ 424873 w 1062375"/>
              <a:gd name="connsiteY12" fmla="*/ 277091 h 600364"/>
              <a:gd name="connsiteX13" fmla="*/ 473749 w 1062375"/>
              <a:gd name="connsiteY13" fmla="*/ 288251 h 600364"/>
              <a:gd name="connsiteX14" fmla="*/ 596900 w 1062375"/>
              <a:gd name="connsiteY14" fmla="*/ 265545 h 600364"/>
              <a:gd name="connsiteX15" fmla="*/ 729673 w 1062375"/>
              <a:gd name="connsiteY15" fmla="*/ 240145 h 600364"/>
              <a:gd name="connsiteX16" fmla="*/ 785091 w 1062375"/>
              <a:gd name="connsiteY16" fmla="*/ 221673 h 600364"/>
              <a:gd name="connsiteX17" fmla="*/ 822036 w 1062375"/>
              <a:gd name="connsiteY17" fmla="*/ 193964 h 600364"/>
              <a:gd name="connsiteX18" fmla="*/ 905164 w 1062375"/>
              <a:gd name="connsiteY18" fmla="*/ 129309 h 600364"/>
              <a:gd name="connsiteX19" fmla="*/ 932873 w 1062375"/>
              <a:gd name="connsiteY19" fmla="*/ 120073 h 600364"/>
              <a:gd name="connsiteX20" fmla="*/ 960582 w 1062375"/>
              <a:gd name="connsiteY20" fmla="*/ 92364 h 600364"/>
              <a:gd name="connsiteX21" fmla="*/ 997527 w 1062375"/>
              <a:gd name="connsiteY21" fmla="*/ 83127 h 600364"/>
              <a:gd name="connsiteX22" fmla="*/ 1043709 w 1062375"/>
              <a:gd name="connsiteY22" fmla="*/ 46182 h 600364"/>
              <a:gd name="connsiteX23" fmla="*/ 1062182 w 1062375"/>
              <a:gd name="connsiteY23" fmla="*/ 0 h 600364"/>
              <a:gd name="connsiteX0" fmla="*/ 0 w 1062375"/>
              <a:gd name="connsiteY0" fmla="*/ 600364 h 600364"/>
              <a:gd name="connsiteX1" fmla="*/ 36946 w 1062375"/>
              <a:gd name="connsiteY1" fmla="*/ 554182 h 600364"/>
              <a:gd name="connsiteX2" fmla="*/ 64655 w 1062375"/>
              <a:gd name="connsiteY2" fmla="*/ 544945 h 600364"/>
              <a:gd name="connsiteX3" fmla="*/ 92364 w 1062375"/>
              <a:gd name="connsiteY3" fmla="*/ 517236 h 600364"/>
              <a:gd name="connsiteX4" fmla="*/ 147782 w 1062375"/>
              <a:gd name="connsiteY4" fmla="*/ 489527 h 600364"/>
              <a:gd name="connsiteX5" fmla="*/ 203200 w 1062375"/>
              <a:gd name="connsiteY5" fmla="*/ 452582 h 600364"/>
              <a:gd name="connsiteX6" fmla="*/ 258618 w 1062375"/>
              <a:gd name="connsiteY6" fmla="*/ 434109 h 600364"/>
              <a:gd name="connsiteX7" fmla="*/ 277091 w 1062375"/>
              <a:gd name="connsiteY7" fmla="*/ 406400 h 600364"/>
              <a:gd name="connsiteX8" fmla="*/ 304800 w 1062375"/>
              <a:gd name="connsiteY8" fmla="*/ 387927 h 600364"/>
              <a:gd name="connsiteX9" fmla="*/ 332509 w 1062375"/>
              <a:gd name="connsiteY9" fmla="*/ 332509 h 600364"/>
              <a:gd name="connsiteX10" fmla="*/ 360218 w 1062375"/>
              <a:gd name="connsiteY10" fmla="*/ 323273 h 600364"/>
              <a:gd name="connsiteX11" fmla="*/ 369455 w 1062375"/>
              <a:gd name="connsiteY11" fmla="*/ 295564 h 600364"/>
              <a:gd name="connsiteX12" fmla="*/ 424873 w 1062375"/>
              <a:gd name="connsiteY12" fmla="*/ 277091 h 600364"/>
              <a:gd name="connsiteX13" fmla="*/ 473749 w 1062375"/>
              <a:gd name="connsiteY13" fmla="*/ 288251 h 600364"/>
              <a:gd name="connsiteX14" fmla="*/ 596900 w 1062375"/>
              <a:gd name="connsiteY14" fmla="*/ 265545 h 600364"/>
              <a:gd name="connsiteX15" fmla="*/ 729673 w 1062375"/>
              <a:gd name="connsiteY15" fmla="*/ 240145 h 600364"/>
              <a:gd name="connsiteX16" fmla="*/ 785091 w 1062375"/>
              <a:gd name="connsiteY16" fmla="*/ 221673 h 600364"/>
              <a:gd name="connsiteX17" fmla="*/ 822036 w 1062375"/>
              <a:gd name="connsiteY17" fmla="*/ 193964 h 600364"/>
              <a:gd name="connsiteX18" fmla="*/ 905164 w 1062375"/>
              <a:gd name="connsiteY18" fmla="*/ 129309 h 600364"/>
              <a:gd name="connsiteX19" fmla="*/ 932873 w 1062375"/>
              <a:gd name="connsiteY19" fmla="*/ 120073 h 600364"/>
              <a:gd name="connsiteX20" fmla="*/ 960582 w 1062375"/>
              <a:gd name="connsiteY20" fmla="*/ 92364 h 600364"/>
              <a:gd name="connsiteX21" fmla="*/ 997527 w 1062375"/>
              <a:gd name="connsiteY21" fmla="*/ 83127 h 600364"/>
              <a:gd name="connsiteX22" fmla="*/ 1043709 w 1062375"/>
              <a:gd name="connsiteY22" fmla="*/ 46182 h 600364"/>
              <a:gd name="connsiteX23" fmla="*/ 1062182 w 1062375"/>
              <a:gd name="connsiteY23" fmla="*/ 0 h 600364"/>
              <a:gd name="connsiteX0" fmla="*/ 0 w 1062375"/>
              <a:gd name="connsiteY0" fmla="*/ 600364 h 600364"/>
              <a:gd name="connsiteX1" fmla="*/ 36946 w 1062375"/>
              <a:gd name="connsiteY1" fmla="*/ 554182 h 600364"/>
              <a:gd name="connsiteX2" fmla="*/ 64655 w 1062375"/>
              <a:gd name="connsiteY2" fmla="*/ 544945 h 600364"/>
              <a:gd name="connsiteX3" fmla="*/ 92364 w 1062375"/>
              <a:gd name="connsiteY3" fmla="*/ 517236 h 600364"/>
              <a:gd name="connsiteX4" fmla="*/ 147782 w 1062375"/>
              <a:gd name="connsiteY4" fmla="*/ 489527 h 600364"/>
              <a:gd name="connsiteX5" fmla="*/ 203200 w 1062375"/>
              <a:gd name="connsiteY5" fmla="*/ 452582 h 600364"/>
              <a:gd name="connsiteX6" fmla="*/ 258618 w 1062375"/>
              <a:gd name="connsiteY6" fmla="*/ 434109 h 600364"/>
              <a:gd name="connsiteX7" fmla="*/ 277091 w 1062375"/>
              <a:gd name="connsiteY7" fmla="*/ 406400 h 600364"/>
              <a:gd name="connsiteX8" fmla="*/ 304800 w 1062375"/>
              <a:gd name="connsiteY8" fmla="*/ 387927 h 600364"/>
              <a:gd name="connsiteX9" fmla="*/ 332509 w 1062375"/>
              <a:gd name="connsiteY9" fmla="*/ 332509 h 600364"/>
              <a:gd name="connsiteX10" fmla="*/ 360218 w 1062375"/>
              <a:gd name="connsiteY10" fmla="*/ 323273 h 600364"/>
              <a:gd name="connsiteX11" fmla="*/ 369455 w 1062375"/>
              <a:gd name="connsiteY11" fmla="*/ 295564 h 600364"/>
              <a:gd name="connsiteX12" fmla="*/ 424873 w 1062375"/>
              <a:gd name="connsiteY12" fmla="*/ 277091 h 600364"/>
              <a:gd name="connsiteX13" fmla="*/ 516082 w 1062375"/>
              <a:gd name="connsiteY13" fmla="*/ 292484 h 600364"/>
              <a:gd name="connsiteX14" fmla="*/ 596900 w 1062375"/>
              <a:gd name="connsiteY14" fmla="*/ 265545 h 600364"/>
              <a:gd name="connsiteX15" fmla="*/ 729673 w 1062375"/>
              <a:gd name="connsiteY15" fmla="*/ 240145 h 600364"/>
              <a:gd name="connsiteX16" fmla="*/ 785091 w 1062375"/>
              <a:gd name="connsiteY16" fmla="*/ 221673 h 600364"/>
              <a:gd name="connsiteX17" fmla="*/ 822036 w 1062375"/>
              <a:gd name="connsiteY17" fmla="*/ 193964 h 600364"/>
              <a:gd name="connsiteX18" fmla="*/ 905164 w 1062375"/>
              <a:gd name="connsiteY18" fmla="*/ 129309 h 600364"/>
              <a:gd name="connsiteX19" fmla="*/ 932873 w 1062375"/>
              <a:gd name="connsiteY19" fmla="*/ 120073 h 600364"/>
              <a:gd name="connsiteX20" fmla="*/ 960582 w 1062375"/>
              <a:gd name="connsiteY20" fmla="*/ 92364 h 600364"/>
              <a:gd name="connsiteX21" fmla="*/ 997527 w 1062375"/>
              <a:gd name="connsiteY21" fmla="*/ 83127 h 600364"/>
              <a:gd name="connsiteX22" fmla="*/ 1043709 w 1062375"/>
              <a:gd name="connsiteY22" fmla="*/ 46182 h 600364"/>
              <a:gd name="connsiteX23" fmla="*/ 1062182 w 1062375"/>
              <a:gd name="connsiteY23" fmla="*/ 0 h 600364"/>
              <a:gd name="connsiteX0" fmla="*/ 0 w 1062375"/>
              <a:gd name="connsiteY0" fmla="*/ 600364 h 600364"/>
              <a:gd name="connsiteX1" fmla="*/ 36946 w 1062375"/>
              <a:gd name="connsiteY1" fmla="*/ 554182 h 600364"/>
              <a:gd name="connsiteX2" fmla="*/ 64655 w 1062375"/>
              <a:gd name="connsiteY2" fmla="*/ 544945 h 600364"/>
              <a:gd name="connsiteX3" fmla="*/ 92364 w 1062375"/>
              <a:gd name="connsiteY3" fmla="*/ 517236 h 600364"/>
              <a:gd name="connsiteX4" fmla="*/ 147782 w 1062375"/>
              <a:gd name="connsiteY4" fmla="*/ 489527 h 600364"/>
              <a:gd name="connsiteX5" fmla="*/ 203200 w 1062375"/>
              <a:gd name="connsiteY5" fmla="*/ 452582 h 600364"/>
              <a:gd name="connsiteX6" fmla="*/ 258618 w 1062375"/>
              <a:gd name="connsiteY6" fmla="*/ 434109 h 600364"/>
              <a:gd name="connsiteX7" fmla="*/ 277091 w 1062375"/>
              <a:gd name="connsiteY7" fmla="*/ 406400 h 600364"/>
              <a:gd name="connsiteX8" fmla="*/ 304800 w 1062375"/>
              <a:gd name="connsiteY8" fmla="*/ 387927 h 600364"/>
              <a:gd name="connsiteX9" fmla="*/ 332509 w 1062375"/>
              <a:gd name="connsiteY9" fmla="*/ 332509 h 600364"/>
              <a:gd name="connsiteX10" fmla="*/ 360218 w 1062375"/>
              <a:gd name="connsiteY10" fmla="*/ 323273 h 600364"/>
              <a:gd name="connsiteX11" fmla="*/ 369455 w 1062375"/>
              <a:gd name="connsiteY11" fmla="*/ 295564 h 600364"/>
              <a:gd name="connsiteX12" fmla="*/ 424873 w 1062375"/>
              <a:gd name="connsiteY12" fmla="*/ 310957 h 600364"/>
              <a:gd name="connsiteX13" fmla="*/ 516082 w 1062375"/>
              <a:gd name="connsiteY13" fmla="*/ 292484 h 600364"/>
              <a:gd name="connsiteX14" fmla="*/ 596900 w 1062375"/>
              <a:gd name="connsiteY14" fmla="*/ 265545 h 600364"/>
              <a:gd name="connsiteX15" fmla="*/ 729673 w 1062375"/>
              <a:gd name="connsiteY15" fmla="*/ 240145 h 600364"/>
              <a:gd name="connsiteX16" fmla="*/ 785091 w 1062375"/>
              <a:gd name="connsiteY16" fmla="*/ 221673 h 600364"/>
              <a:gd name="connsiteX17" fmla="*/ 822036 w 1062375"/>
              <a:gd name="connsiteY17" fmla="*/ 193964 h 600364"/>
              <a:gd name="connsiteX18" fmla="*/ 905164 w 1062375"/>
              <a:gd name="connsiteY18" fmla="*/ 129309 h 600364"/>
              <a:gd name="connsiteX19" fmla="*/ 932873 w 1062375"/>
              <a:gd name="connsiteY19" fmla="*/ 120073 h 600364"/>
              <a:gd name="connsiteX20" fmla="*/ 960582 w 1062375"/>
              <a:gd name="connsiteY20" fmla="*/ 92364 h 600364"/>
              <a:gd name="connsiteX21" fmla="*/ 997527 w 1062375"/>
              <a:gd name="connsiteY21" fmla="*/ 83127 h 600364"/>
              <a:gd name="connsiteX22" fmla="*/ 1043709 w 1062375"/>
              <a:gd name="connsiteY22" fmla="*/ 46182 h 600364"/>
              <a:gd name="connsiteX23" fmla="*/ 1062182 w 1062375"/>
              <a:gd name="connsiteY23" fmla="*/ 0 h 600364"/>
              <a:gd name="connsiteX0" fmla="*/ 0 w 1062375"/>
              <a:gd name="connsiteY0" fmla="*/ 600364 h 600364"/>
              <a:gd name="connsiteX1" fmla="*/ 36946 w 1062375"/>
              <a:gd name="connsiteY1" fmla="*/ 554182 h 600364"/>
              <a:gd name="connsiteX2" fmla="*/ 64655 w 1062375"/>
              <a:gd name="connsiteY2" fmla="*/ 544945 h 600364"/>
              <a:gd name="connsiteX3" fmla="*/ 92364 w 1062375"/>
              <a:gd name="connsiteY3" fmla="*/ 517236 h 600364"/>
              <a:gd name="connsiteX4" fmla="*/ 147782 w 1062375"/>
              <a:gd name="connsiteY4" fmla="*/ 489527 h 600364"/>
              <a:gd name="connsiteX5" fmla="*/ 203200 w 1062375"/>
              <a:gd name="connsiteY5" fmla="*/ 452582 h 600364"/>
              <a:gd name="connsiteX6" fmla="*/ 258618 w 1062375"/>
              <a:gd name="connsiteY6" fmla="*/ 434109 h 600364"/>
              <a:gd name="connsiteX7" fmla="*/ 277091 w 1062375"/>
              <a:gd name="connsiteY7" fmla="*/ 406400 h 600364"/>
              <a:gd name="connsiteX8" fmla="*/ 304800 w 1062375"/>
              <a:gd name="connsiteY8" fmla="*/ 387927 h 600364"/>
              <a:gd name="connsiteX9" fmla="*/ 332509 w 1062375"/>
              <a:gd name="connsiteY9" fmla="*/ 332509 h 600364"/>
              <a:gd name="connsiteX10" fmla="*/ 360218 w 1062375"/>
              <a:gd name="connsiteY10" fmla="*/ 323273 h 600364"/>
              <a:gd name="connsiteX11" fmla="*/ 424873 w 1062375"/>
              <a:gd name="connsiteY11" fmla="*/ 310957 h 600364"/>
              <a:gd name="connsiteX12" fmla="*/ 516082 w 1062375"/>
              <a:gd name="connsiteY12" fmla="*/ 292484 h 600364"/>
              <a:gd name="connsiteX13" fmla="*/ 596900 w 1062375"/>
              <a:gd name="connsiteY13" fmla="*/ 265545 h 600364"/>
              <a:gd name="connsiteX14" fmla="*/ 729673 w 1062375"/>
              <a:gd name="connsiteY14" fmla="*/ 240145 h 600364"/>
              <a:gd name="connsiteX15" fmla="*/ 785091 w 1062375"/>
              <a:gd name="connsiteY15" fmla="*/ 221673 h 600364"/>
              <a:gd name="connsiteX16" fmla="*/ 822036 w 1062375"/>
              <a:gd name="connsiteY16" fmla="*/ 193964 h 600364"/>
              <a:gd name="connsiteX17" fmla="*/ 905164 w 1062375"/>
              <a:gd name="connsiteY17" fmla="*/ 129309 h 600364"/>
              <a:gd name="connsiteX18" fmla="*/ 932873 w 1062375"/>
              <a:gd name="connsiteY18" fmla="*/ 120073 h 600364"/>
              <a:gd name="connsiteX19" fmla="*/ 960582 w 1062375"/>
              <a:gd name="connsiteY19" fmla="*/ 92364 h 600364"/>
              <a:gd name="connsiteX20" fmla="*/ 997527 w 1062375"/>
              <a:gd name="connsiteY20" fmla="*/ 83127 h 600364"/>
              <a:gd name="connsiteX21" fmla="*/ 1043709 w 1062375"/>
              <a:gd name="connsiteY21" fmla="*/ 46182 h 600364"/>
              <a:gd name="connsiteX22" fmla="*/ 1062182 w 1062375"/>
              <a:gd name="connsiteY22" fmla="*/ 0 h 600364"/>
              <a:gd name="connsiteX0" fmla="*/ 0 w 1062375"/>
              <a:gd name="connsiteY0" fmla="*/ 600364 h 600364"/>
              <a:gd name="connsiteX1" fmla="*/ 36946 w 1062375"/>
              <a:gd name="connsiteY1" fmla="*/ 554182 h 600364"/>
              <a:gd name="connsiteX2" fmla="*/ 64655 w 1062375"/>
              <a:gd name="connsiteY2" fmla="*/ 544945 h 600364"/>
              <a:gd name="connsiteX3" fmla="*/ 92364 w 1062375"/>
              <a:gd name="connsiteY3" fmla="*/ 517236 h 600364"/>
              <a:gd name="connsiteX4" fmla="*/ 147782 w 1062375"/>
              <a:gd name="connsiteY4" fmla="*/ 489527 h 600364"/>
              <a:gd name="connsiteX5" fmla="*/ 203200 w 1062375"/>
              <a:gd name="connsiteY5" fmla="*/ 452582 h 600364"/>
              <a:gd name="connsiteX6" fmla="*/ 258618 w 1062375"/>
              <a:gd name="connsiteY6" fmla="*/ 434109 h 600364"/>
              <a:gd name="connsiteX7" fmla="*/ 277091 w 1062375"/>
              <a:gd name="connsiteY7" fmla="*/ 406400 h 600364"/>
              <a:gd name="connsiteX8" fmla="*/ 304800 w 1062375"/>
              <a:gd name="connsiteY8" fmla="*/ 387927 h 600364"/>
              <a:gd name="connsiteX9" fmla="*/ 332509 w 1062375"/>
              <a:gd name="connsiteY9" fmla="*/ 332509 h 600364"/>
              <a:gd name="connsiteX10" fmla="*/ 424873 w 1062375"/>
              <a:gd name="connsiteY10" fmla="*/ 310957 h 600364"/>
              <a:gd name="connsiteX11" fmla="*/ 516082 w 1062375"/>
              <a:gd name="connsiteY11" fmla="*/ 292484 h 600364"/>
              <a:gd name="connsiteX12" fmla="*/ 596900 w 1062375"/>
              <a:gd name="connsiteY12" fmla="*/ 265545 h 600364"/>
              <a:gd name="connsiteX13" fmla="*/ 729673 w 1062375"/>
              <a:gd name="connsiteY13" fmla="*/ 240145 h 600364"/>
              <a:gd name="connsiteX14" fmla="*/ 785091 w 1062375"/>
              <a:gd name="connsiteY14" fmla="*/ 221673 h 600364"/>
              <a:gd name="connsiteX15" fmla="*/ 822036 w 1062375"/>
              <a:gd name="connsiteY15" fmla="*/ 193964 h 600364"/>
              <a:gd name="connsiteX16" fmla="*/ 905164 w 1062375"/>
              <a:gd name="connsiteY16" fmla="*/ 129309 h 600364"/>
              <a:gd name="connsiteX17" fmla="*/ 932873 w 1062375"/>
              <a:gd name="connsiteY17" fmla="*/ 120073 h 600364"/>
              <a:gd name="connsiteX18" fmla="*/ 960582 w 1062375"/>
              <a:gd name="connsiteY18" fmla="*/ 92364 h 600364"/>
              <a:gd name="connsiteX19" fmla="*/ 997527 w 1062375"/>
              <a:gd name="connsiteY19" fmla="*/ 83127 h 600364"/>
              <a:gd name="connsiteX20" fmla="*/ 1043709 w 1062375"/>
              <a:gd name="connsiteY20" fmla="*/ 46182 h 600364"/>
              <a:gd name="connsiteX21" fmla="*/ 1062182 w 1062375"/>
              <a:gd name="connsiteY21" fmla="*/ 0 h 600364"/>
              <a:gd name="connsiteX0" fmla="*/ 0 w 1062375"/>
              <a:gd name="connsiteY0" fmla="*/ 600364 h 600364"/>
              <a:gd name="connsiteX1" fmla="*/ 36946 w 1062375"/>
              <a:gd name="connsiteY1" fmla="*/ 554182 h 600364"/>
              <a:gd name="connsiteX2" fmla="*/ 64655 w 1062375"/>
              <a:gd name="connsiteY2" fmla="*/ 544945 h 600364"/>
              <a:gd name="connsiteX3" fmla="*/ 92364 w 1062375"/>
              <a:gd name="connsiteY3" fmla="*/ 517236 h 600364"/>
              <a:gd name="connsiteX4" fmla="*/ 147782 w 1062375"/>
              <a:gd name="connsiteY4" fmla="*/ 489527 h 600364"/>
              <a:gd name="connsiteX5" fmla="*/ 203200 w 1062375"/>
              <a:gd name="connsiteY5" fmla="*/ 452582 h 600364"/>
              <a:gd name="connsiteX6" fmla="*/ 258618 w 1062375"/>
              <a:gd name="connsiteY6" fmla="*/ 434109 h 600364"/>
              <a:gd name="connsiteX7" fmla="*/ 277091 w 1062375"/>
              <a:gd name="connsiteY7" fmla="*/ 406400 h 600364"/>
              <a:gd name="connsiteX8" fmla="*/ 304800 w 1062375"/>
              <a:gd name="connsiteY8" fmla="*/ 387927 h 600364"/>
              <a:gd name="connsiteX9" fmla="*/ 349442 w 1062375"/>
              <a:gd name="connsiteY9" fmla="*/ 353676 h 600364"/>
              <a:gd name="connsiteX10" fmla="*/ 424873 w 1062375"/>
              <a:gd name="connsiteY10" fmla="*/ 310957 h 600364"/>
              <a:gd name="connsiteX11" fmla="*/ 516082 w 1062375"/>
              <a:gd name="connsiteY11" fmla="*/ 292484 h 600364"/>
              <a:gd name="connsiteX12" fmla="*/ 596900 w 1062375"/>
              <a:gd name="connsiteY12" fmla="*/ 265545 h 600364"/>
              <a:gd name="connsiteX13" fmla="*/ 729673 w 1062375"/>
              <a:gd name="connsiteY13" fmla="*/ 240145 h 600364"/>
              <a:gd name="connsiteX14" fmla="*/ 785091 w 1062375"/>
              <a:gd name="connsiteY14" fmla="*/ 221673 h 600364"/>
              <a:gd name="connsiteX15" fmla="*/ 822036 w 1062375"/>
              <a:gd name="connsiteY15" fmla="*/ 193964 h 600364"/>
              <a:gd name="connsiteX16" fmla="*/ 905164 w 1062375"/>
              <a:gd name="connsiteY16" fmla="*/ 129309 h 600364"/>
              <a:gd name="connsiteX17" fmla="*/ 932873 w 1062375"/>
              <a:gd name="connsiteY17" fmla="*/ 120073 h 600364"/>
              <a:gd name="connsiteX18" fmla="*/ 960582 w 1062375"/>
              <a:gd name="connsiteY18" fmla="*/ 92364 h 600364"/>
              <a:gd name="connsiteX19" fmla="*/ 997527 w 1062375"/>
              <a:gd name="connsiteY19" fmla="*/ 83127 h 600364"/>
              <a:gd name="connsiteX20" fmla="*/ 1043709 w 1062375"/>
              <a:gd name="connsiteY20" fmla="*/ 46182 h 600364"/>
              <a:gd name="connsiteX21" fmla="*/ 1062182 w 1062375"/>
              <a:gd name="connsiteY21" fmla="*/ 0 h 60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62375" h="600364">
                <a:moveTo>
                  <a:pt x="0" y="600364"/>
                </a:moveTo>
                <a:cubicBezTo>
                  <a:pt x="12315" y="584970"/>
                  <a:pt x="21978" y="567012"/>
                  <a:pt x="36946" y="554182"/>
                </a:cubicBezTo>
                <a:cubicBezTo>
                  <a:pt x="44338" y="547846"/>
                  <a:pt x="56554" y="550346"/>
                  <a:pt x="64655" y="544945"/>
                </a:cubicBezTo>
                <a:cubicBezTo>
                  <a:pt x="75523" y="537699"/>
                  <a:pt x="82329" y="525598"/>
                  <a:pt x="92364" y="517236"/>
                </a:cubicBezTo>
                <a:cubicBezTo>
                  <a:pt x="141564" y="476237"/>
                  <a:pt x="97799" y="517296"/>
                  <a:pt x="147782" y="489527"/>
                </a:cubicBezTo>
                <a:cubicBezTo>
                  <a:pt x="167189" y="478745"/>
                  <a:pt x="182138" y="459603"/>
                  <a:pt x="203200" y="452582"/>
                </a:cubicBezTo>
                <a:lnTo>
                  <a:pt x="258618" y="434109"/>
                </a:lnTo>
                <a:cubicBezTo>
                  <a:pt x="264776" y="424873"/>
                  <a:pt x="269242" y="414249"/>
                  <a:pt x="277091" y="406400"/>
                </a:cubicBezTo>
                <a:cubicBezTo>
                  <a:pt x="284940" y="398551"/>
                  <a:pt x="292742" y="396714"/>
                  <a:pt x="304800" y="387927"/>
                </a:cubicBezTo>
                <a:cubicBezTo>
                  <a:pt x="316859" y="379140"/>
                  <a:pt x="329430" y="366504"/>
                  <a:pt x="349442" y="353676"/>
                </a:cubicBezTo>
                <a:cubicBezTo>
                  <a:pt x="369454" y="340848"/>
                  <a:pt x="397100" y="321156"/>
                  <a:pt x="424873" y="310957"/>
                </a:cubicBezTo>
                <a:cubicBezTo>
                  <a:pt x="452646" y="300758"/>
                  <a:pt x="487411" y="300053"/>
                  <a:pt x="516082" y="292484"/>
                </a:cubicBezTo>
                <a:cubicBezTo>
                  <a:pt x="544753" y="284915"/>
                  <a:pt x="561301" y="274268"/>
                  <a:pt x="596900" y="265545"/>
                </a:cubicBezTo>
                <a:cubicBezTo>
                  <a:pt x="632499" y="256822"/>
                  <a:pt x="698308" y="247457"/>
                  <a:pt x="729673" y="240145"/>
                </a:cubicBezTo>
                <a:cubicBezTo>
                  <a:pt x="761038" y="232833"/>
                  <a:pt x="785091" y="221673"/>
                  <a:pt x="785091" y="221673"/>
                </a:cubicBezTo>
                <a:cubicBezTo>
                  <a:pt x="797406" y="212437"/>
                  <a:pt x="810348" y="203982"/>
                  <a:pt x="822036" y="193964"/>
                </a:cubicBezTo>
                <a:cubicBezTo>
                  <a:pt x="852464" y="167883"/>
                  <a:pt x="860939" y="144050"/>
                  <a:pt x="905164" y="129309"/>
                </a:cubicBezTo>
                <a:lnTo>
                  <a:pt x="932873" y="120073"/>
                </a:lnTo>
                <a:cubicBezTo>
                  <a:pt x="942109" y="110837"/>
                  <a:pt x="949241" y="98845"/>
                  <a:pt x="960582" y="92364"/>
                </a:cubicBezTo>
                <a:cubicBezTo>
                  <a:pt x="971603" y="86066"/>
                  <a:pt x="986965" y="90168"/>
                  <a:pt x="997527" y="83127"/>
                </a:cubicBezTo>
                <a:cubicBezTo>
                  <a:pt x="1081077" y="27426"/>
                  <a:pt x="953129" y="76374"/>
                  <a:pt x="1043709" y="46182"/>
                </a:cubicBezTo>
                <a:cubicBezTo>
                  <a:pt x="1065598" y="13350"/>
                  <a:pt x="1062182" y="29574"/>
                  <a:pt x="1062182" y="0"/>
                </a:cubicBezTo>
              </a:path>
            </a:pathLst>
          </a:custGeom>
          <a:noFill/>
          <a:ln w="79375" cap="rnd">
            <a:solidFill>
              <a:srgbClr val="00F8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61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>
            <a:spLocks noGrp="1"/>
          </p:cNvSpPr>
          <p:nvPr>
            <p:ph type="title"/>
          </p:nvPr>
        </p:nvSpPr>
        <p:spPr>
          <a:xfrm>
            <a:off x="504825" y="1946282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altLang="en-US" sz="3600" b="1" dirty="0" smtClean="0">
                <a:solidFill>
                  <a:srgbClr val="000099"/>
                </a:solidFill>
              </a:rPr>
              <a:t>2022 U.S. Geometric Datum</a:t>
            </a:r>
          </a:p>
        </p:txBody>
      </p:sp>
    </p:spTree>
    <p:extLst>
      <p:ext uri="{BB962C8B-B14F-4D97-AF65-F5344CB8AC3E}">
        <p14:creationId xmlns:p14="http://schemas.microsoft.com/office/powerpoint/2010/main" val="174605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>
            <a:spLocks noGrp="1"/>
          </p:cNvSpPr>
          <p:nvPr>
            <p:ph type="title"/>
          </p:nvPr>
        </p:nvSpPr>
        <p:spPr>
          <a:xfrm>
            <a:off x="504825" y="193705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altLang="en-US" sz="3600" b="1" dirty="0" smtClean="0">
                <a:solidFill>
                  <a:srgbClr val="000099"/>
                </a:solidFill>
              </a:rPr>
              <a:t>Recent 2022 Announcements</a:t>
            </a:r>
          </a:p>
        </p:txBody>
      </p:sp>
    </p:spTree>
    <p:extLst>
      <p:ext uri="{BB962C8B-B14F-4D97-AF65-F5344CB8AC3E}">
        <p14:creationId xmlns:p14="http://schemas.microsoft.com/office/powerpoint/2010/main" val="76724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rgbClr val="000099"/>
                </a:solidFill>
                <a:latin typeface="+mn-lt"/>
                <a:cs typeface="Times New Roman" panose="02020603050405020304" pitchFamily="18" charset="0"/>
              </a:rPr>
              <a:t>What is “the </a:t>
            </a:r>
            <a:r>
              <a:rPr lang="en-US" sz="36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M</a:t>
            </a:r>
            <a:r>
              <a:rPr lang="en-US" sz="3600" b="1" dirty="0" smtClean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odernized</a:t>
            </a:r>
            <a:r>
              <a:rPr lang="en-US" sz="3600" b="1" dirty="0" smtClean="0">
                <a:solidFill>
                  <a:srgbClr val="000099"/>
                </a:solidFill>
                <a:latin typeface="+mn-lt"/>
                <a:cs typeface="Times New Roman" panose="02020603050405020304" pitchFamily="18" charset="0"/>
              </a:rPr>
              <a:t> NSRS”?</a:t>
            </a:r>
            <a:endParaRPr lang="en-US" sz="3600" b="1" dirty="0">
              <a:solidFill>
                <a:srgbClr val="000099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1117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cs typeface="Times New Roman" panose="02020603050405020304" pitchFamily="18" charset="0"/>
              </a:rPr>
              <a:t>It is a replacement for the </a:t>
            </a:r>
            <a:r>
              <a:rPr lang="en-US" sz="2800" i="1" dirty="0" smtClean="0">
                <a:cs typeface="Times New Roman" panose="02020603050405020304" pitchFamily="18" charset="0"/>
              </a:rPr>
              <a:t>entire</a:t>
            </a:r>
            <a:r>
              <a:rPr lang="en-US" sz="2800" dirty="0" smtClean="0">
                <a:cs typeface="Times New Roman" panose="02020603050405020304" pitchFamily="18" charset="0"/>
              </a:rPr>
              <a:t> </a:t>
            </a:r>
            <a:r>
              <a:rPr lang="en-US" sz="2800" u="sng" dirty="0" smtClean="0">
                <a:cs typeface="Times New Roman" panose="02020603050405020304" pitchFamily="18" charset="0"/>
              </a:rPr>
              <a:t>current</a:t>
            </a:r>
            <a:r>
              <a:rPr lang="en-US" sz="2800" dirty="0" smtClean="0">
                <a:cs typeface="Times New Roman" panose="02020603050405020304" pitchFamily="18" charset="0"/>
              </a:rPr>
              <a:t> National Spatial Reference System (NSRS)</a:t>
            </a:r>
          </a:p>
          <a:p>
            <a:pPr lvl="1">
              <a:buFontTx/>
              <a:buChar char="-"/>
            </a:pPr>
            <a:r>
              <a:rPr lang="en-US" sz="2400" dirty="0" err="1" smtClean="0">
                <a:cs typeface="Times New Roman" panose="02020603050405020304" pitchFamily="18" charset="0"/>
              </a:rPr>
              <a:t>Datums</a:t>
            </a:r>
            <a:endParaRPr lang="en-US" sz="2400" dirty="0" smtClean="0">
              <a:cs typeface="Times New Roman" panose="02020603050405020304" pitchFamily="18" charset="0"/>
            </a:endParaRPr>
          </a:p>
          <a:p>
            <a:pPr lvl="1">
              <a:buFontTx/>
              <a:buChar char="-"/>
            </a:pPr>
            <a:r>
              <a:rPr lang="en-US" sz="2400" dirty="0" smtClean="0">
                <a:cs typeface="Times New Roman" panose="02020603050405020304" pitchFamily="18" charset="0"/>
              </a:rPr>
              <a:t>Coordinates</a:t>
            </a:r>
          </a:p>
          <a:p>
            <a:pPr lvl="1">
              <a:buFontTx/>
              <a:buChar char="-"/>
            </a:pPr>
            <a:r>
              <a:rPr lang="en-US" sz="2400" dirty="0" smtClean="0">
                <a:cs typeface="Times New Roman" panose="02020603050405020304" pitchFamily="18" charset="0"/>
              </a:rPr>
              <a:t>Orbits</a:t>
            </a:r>
          </a:p>
          <a:p>
            <a:pPr lvl="1">
              <a:buFontTx/>
              <a:buChar char="-"/>
            </a:pPr>
            <a:r>
              <a:rPr lang="en-US" sz="2400" dirty="0" smtClean="0">
                <a:cs typeface="Times New Roman" panose="02020603050405020304" pitchFamily="18" charset="0"/>
              </a:rPr>
              <a:t>Database</a:t>
            </a:r>
          </a:p>
          <a:p>
            <a:pPr lvl="1">
              <a:buFontTx/>
              <a:buChar char="-"/>
            </a:pPr>
            <a:r>
              <a:rPr lang="en-US" sz="2400" dirty="0" smtClean="0">
                <a:cs typeface="Times New Roman" panose="02020603050405020304" pitchFamily="18" charset="0"/>
              </a:rPr>
              <a:t>Software</a:t>
            </a:r>
          </a:p>
          <a:p>
            <a:pPr lvl="1">
              <a:buFontTx/>
              <a:buChar char="-"/>
            </a:pPr>
            <a:r>
              <a:rPr lang="en-US" sz="2400" dirty="0" smtClean="0">
                <a:cs typeface="Times New Roman" panose="02020603050405020304" pitchFamily="18" charset="0"/>
              </a:rPr>
              <a:t>Policies, procedures and philosophies</a:t>
            </a:r>
          </a:p>
          <a:p>
            <a:pPr lvl="1">
              <a:buFontTx/>
              <a:buChar char="-"/>
            </a:pPr>
            <a:r>
              <a:rPr lang="en-US" sz="2400" dirty="0" smtClean="0">
                <a:cs typeface="Times New Roman" panose="02020603050405020304" pitchFamily="18" charset="0"/>
              </a:rPr>
              <a:t>And….skills!  New hires, new training!</a:t>
            </a:r>
          </a:p>
        </p:txBody>
      </p:sp>
    </p:spTree>
    <p:extLst>
      <p:ext uri="{BB962C8B-B14F-4D97-AF65-F5344CB8AC3E}">
        <p14:creationId xmlns:p14="http://schemas.microsoft.com/office/powerpoint/2010/main" val="3490121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1313"/>
            <a:ext cx="8229600" cy="849312"/>
          </a:xfrm>
        </p:spPr>
        <p:txBody>
          <a:bodyPr/>
          <a:lstStyle/>
          <a:p>
            <a:r>
              <a:rPr lang="en-US" sz="3600" b="1" dirty="0" smtClean="0">
                <a:solidFill>
                  <a:srgbClr val="000099"/>
                </a:solidFill>
              </a:rPr>
              <a:t>Original Timeline</a:t>
            </a:r>
            <a:endParaRPr lang="en-US" sz="3600" b="1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4013"/>
            <a:ext cx="8229600" cy="4525963"/>
          </a:xfrm>
        </p:spPr>
        <p:txBody>
          <a:bodyPr/>
          <a:lstStyle/>
          <a:p>
            <a:r>
              <a:rPr lang="en-US" sz="2800" dirty="0" smtClean="0"/>
              <a:t>In 2007, NGS assumed we would be done by 2018</a:t>
            </a:r>
          </a:p>
          <a:p>
            <a:pPr lvl="1"/>
            <a:r>
              <a:rPr lang="en-US" sz="2000" dirty="0" smtClean="0"/>
              <a:t>Optimistic GRAV-D planning </a:t>
            </a:r>
          </a:p>
          <a:p>
            <a:pPr lvl="1"/>
            <a:r>
              <a:rPr lang="en-US" sz="2000" dirty="0" smtClean="0"/>
              <a:t>Incomplete picture of the entire modernized NSRS</a:t>
            </a:r>
            <a:endParaRPr lang="en-US" sz="1600" dirty="0"/>
          </a:p>
          <a:p>
            <a:r>
              <a:rPr lang="en-US" sz="2800" dirty="0" smtClean="0"/>
              <a:t>By 2013, a finish of 2022 seemed correct</a:t>
            </a:r>
          </a:p>
          <a:p>
            <a:pPr lvl="1"/>
            <a:r>
              <a:rPr lang="en-US" sz="2000" dirty="0" smtClean="0"/>
              <a:t>Still, the “big picture” wasn’t clear</a:t>
            </a:r>
          </a:p>
          <a:p>
            <a:pPr lvl="1"/>
            <a:r>
              <a:rPr lang="en-US" sz="2000" dirty="0" smtClean="0"/>
              <a:t>Optimism and enthusiasm within NGS was high for many years</a:t>
            </a:r>
          </a:p>
          <a:p>
            <a:r>
              <a:rPr lang="en-US" sz="2800" dirty="0" smtClean="0"/>
              <a:t>By 2020 three issues derailed that date:</a:t>
            </a:r>
          </a:p>
          <a:p>
            <a:pPr lvl="1"/>
            <a:r>
              <a:rPr lang="en-US" sz="2000" dirty="0" smtClean="0"/>
              <a:t>Final clarity on the complexity of the task</a:t>
            </a:r>
          </a:p>
          <a:p>
            <a:pPr lvl="1"/>
            <a:r>
              <a:rPr lang="en-US" sz="2000" dirty="0" smtClean="0"/>
              <a:t>Loss of personnel without backfill</a:t>
            </a:r>
          </a:p>
          <a:p>
            <a:pPr lvl="1"/>
            <a:r>
              <a:rPr lang="en-US" sz="2000" dirty="0" smtClean="0"/>
              <a:t>“2020”</a:t>
            </a:r>
          </a:p>
        </p:txBody>
      </p:sp>
    </p:spTree>
    <p:extLst>
      <p:ext uri="{BB962C8B-B14F-4D97-AF65-F5344CB8AC3E}">
        <p14:creationId xmlns:p14="http://schemas.microsoft.com/office/powerpoint/2010/main" val="209281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0838"/>
            <a:ext cx="8229600" cy="858837"/>
          </a:xfrm>
        </p:spPr>
        <p:txBody>
          <a:bodyPr/>
          <a:lstStyle/>
          <a:p>
            <a:r>
              <a:rPr lang="en-US" sz="3600" b="1" dirty="0" smtClean="0">
                <a:solidFill>
                  <a:srgbClr val="000099"/>
                </a:solidFill>
              </a:rPr>
              <a:t>Drivers of delay</a:t>
            </a:r>
            <a:endParaRPr lang="en-US" sz="3600" b="1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1563"/>
            <a:ext cx="8229600" cy="4525963"/>
          </a:xfrm>
        </p:spPr>
        <p:txBody>
          <a:bodyPr/>
          <a:lstStyle/>
          <a:p>
            <a:r>
              <a:rPr lang="en-US" dirty="0" smtClean="0">
                <a:cs typeface="Times New Roman" panose="02020603050405020304" pitchFamily="18" charset="0"/>
              </a:rPr>
              <a:t>Growing complexity</a:t>
            </a:r>
          </a:p>
          <a:p>
            <a:pPr lvl="1"/>
            <a:r>
              <a:rPr lang="en-US" sz="2400" dirty="0" smtClean="0">
                <a:cs typeface="Times New Roman" panose="02020603050405020304" pitchFamily="18" charset="0"/>
              </a:rPr>
              <a:t>As new components were thought of, they often led to additional projects and unforeseen work</a:t>
            </a:r>
          </a:p>
          <a:p>
            <a:pPr lvl="1"/>
            <a:r>
              <a:rPr lang="en-US" sz="2400" dirty="0" smtClean="0">
                <a:cs typeface="Times New Roman" panose="02020603050405020304" pitchFamily="18" charset="0"/>
              </a:rPr>
              <a:t>Example:  “We need to have time-dependent coordinates”</a:t>
            </a:r>
          </a:p>
          <a:p>
            <a:pPr lvl="2"/>
            <a:r>
              <a:rPr lang="en-US" sz="2000" dirty="0" smtClean="0">
                <a:cs typeface="Times New Roman" panose="02020603050405020304" pitchFamily="18" charset="0"/>
              </a:rPr>
              <a:t>But the IDB doesn’t support this</a:t>
            </a:r>
          </a:p>
          <a:p>
            <a:pPr lvl="3"/>
            <a:r>
              <a:rPr lang="en-US" sz="1800" dirty="0" smtClean="0">
                <a:cs typeface="Times New Roman" panose="02020603050405020304" pitchFamily="18" charset="0"/>
              </a:rPr>
              <a:t>We need a new database!</a:t>
            </a:r>
          </a:p>
          <a:p>
            <a:pPr lvl="4"/>
            <a:r>
              <a:rPr lang="en-US" sz="1800" dirty="0" smtClean="0">
                <a:cs typeface="Times New Roman" panose="02020603050405020304" pitchFamily="18" charset="0"/>
              </a:rPr>
              <a:t>But we also need to define things like “adjustment windows” and “redundancy” and “simultaneous”</a:t>
            </a:r>
          </a:p>
          <a:p>
            <a:pPr lvl="4"/>
            <a:r>
              <a:rPr lang="en-US" sz="1800" dirty="0">
                <a:cs typeface="Times New Roman" panose="02020603050405020304" pitchFamily="18" charset="0"/>
              </a:rPr>
              <a:t>And we need new least squares adjustment software which </a:t>
            </a:r>
            <a:r>
              <a:rPr lang="en-US" sz="1800" dirty="0" smtClean="0">
                <a:cs typeface="Times New Roman" panose="02020603050405020304" pitchFamily="18" charset="0"/>
              </a:rPr>
              <a:t>supports </a:t>
            </a:r>
            <a:r>
              <a:rPr lang="en-US" sz="1800" dirty="0">
                <a:cs typeface="Times New Roman" panose="02020603050405020304" pitchFamily="18" charset="0"/>
              </a:rPr>
              <a:t>this</a:t>
            </a:r>
          </a:p>
          <a:p>
            <a:pPr lvl="5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But we have to treat leveling differently from GPS</a:t>
            </a:r>
          </a:p>
          <a:p>
            <a:pPr lvl="6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speaking of which, why are we still a GPS-only shop?</a:t>
            </a:r>
          </a:p>
          <a:p>
            <a:pPr lvl="7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need multi-GNSS software!</a:t>
            </a:r>
          </a:p>
          <a:p>
            <a:pPr lvl="8"/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But that’ll take years!  Better get started!</a:t>
            </a:r>
          </a:p>
          <a:p>
            <a:endParaRPr lang="en-US" sz="28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403534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9413"/>
            <a:ext cx="8229600" cy="782637"/>
          </a:xfrm>
        </p:spPr>
        <p:txBody>
          <a:bodyPr/>
          <a:lstStyle/>
          <a:p>
            <a:r>
              <a:rPr lang="en-US" sz="3600" b="1" dirty="0" smtClean="0">
                <a:solidFill>
                  <a:srgbClr val="000099"/>
                </a:solidFill>
              </a:rPr>
              <a:t>Rebooting the timeline</a:t>
            </a:r>
            <a:endParaRPr lang="en-US" sz="3600" b="1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4463"/>
            <a:ext cx="8229600" cy="4525963"/>
          </a:xfrm>
        </p:spPr>
        <p:txBody>
          <a:bodyPr/>
          <a:lstStyle/>
          <a:p>
            <a:r>
              <a:rPr lang="en-US" dirty="0" smtClean="0"/>
              <a:t>The “long pole in the tent” is GRAV-D</a:t>
            </a:r>
          </a:p>
          <a:p>
            <a:pPr lvl="1"/>
            <a:r>
              <a:rPr lang="en-US" sz="2400" dirty="0"/>
              <a:t>M</a:t>
            </a:r>
            <a:r>
              <a:rPr lang="en-US" sz="2400" dirty="0" smtClean="0"/>
              <a:t>uch of the GRAV-D remaining work is in the Pacific, which raises the question of “phased rollouts”</a:t>
            </a:r>
          </a:p>
          <a:p>
            <a:pPr lvl="1"/>
            <a:r>
              <a:rPr lang="en-US" sz="2400" dirty="0" smtClean="0"/>
              <a:t>Pacific is expensive, difficult to schedule</a:t>
            </a:r>
          </a:p>
          <a:p>
            <a:pPr lvl="2"/>
            <a:endParaRPr lang="en-US" sz="2000" dirty="0" smtClean="0"/>
          </a:p>
          <a:p>
            <a:r>
              <a:rPr lang="en-US" dirty="0" smtClean="0"/>
              <a:t>Correct, On Budget, On Time:  Pick two</a:t>
            </a:r>
          </a:p>
          <a:p>
            <a:pPr lvl="1"/>
            <a:r>
              <a:rPr lang="en-US" dirty="0" smtClean="0"/>
              <a:t>With the likelihood of a multi-year delay, we picked “Correct” and “On Budget”</a:t>
            </a:r>
          </a:p>
          <a:p>
            <a:pPr lvl="2"/>
            <a:r>
              <a:rPr lang="en-US" dirty="0" smtClean="0"/>
              <a:t>Do the work right</a:t>
            </a:r>
          </a:p>
          <a:p>
            <a:pPr lvl="2"/>
            <a:r>
              <a:rPr lang="en-US" dirty="0" smtClean="0"/>
              <a:t>Do it with the resources we have</a:t>
            </a:r>
          </a:p>
          <a:p>
            <a:pPr lvl="1"/>
            <a:endParaRPr lang="en-US" dirty="0"/>
          </a:p>
          <a:p>
            <a:endParaRPr lang="en-US" sz="1600" dirty="0"/>
          </a:p>
          <a:p>
            <a:endParaRPr lang="en-US" sz="2800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39671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9888"/>
            <a:ext cx="8229600" cy="801687"/>
          </a:xfrm>
        </p:spPr>
        <p:txBody>
          <a:bodyPr/>
          <a:lstStyle/>
          <a:p>
            <a:r>
              <a:rPr lang="en-US" sz="3600" b="1" dirty="0" smtClean="0">
                <a:solidFill>
                  <a:srgbClr val="000099"/>
                </a:solidFill>
              </a:rPr>
              <a:t>Conclusion</a:t>
            </a:r>
            <a:endParaRPr lang="en-US" sz="3600" b="1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4450"/>
            <a:ext cx="8229600" cy="4525963"/>
          </a:xfrm>
        </p:spPr>
        <p:txBody>
          <a:bodyPr/>
          <a:lstStyle/>
          <a:p>
            <a:r>
              <a:rPr lang="en-US" dirty="0" smtClean="0"/>
              <a:t>The modernized NSRS is delayed beyond 2022</a:t>
            </a:r>
          </a:p>
          <a:p>
            <a:pPr lvl="1"/>
            <a:r>
              <a:rPr lang="en-US" dirty="0" smtClean="0"/>
              <a:t>2024-2025 most likely</a:t>
            </a:r>
          </a:p>
          <a:p>
            <a:pPr lvl="1"/>
            <a:endParaRPr lang="en-US" sz="1200" dirty="0" smtClean="0"/>
          </a:p>
          <a:p>
            <a:r>
              <a:rPr lang="en-US" dirty="0" smtClean="0"/>
              <a:t>There is no way to accelerate this</a:t>
            </a:r>
          </a:p>
          <a:p>
            <a:pPr lvl="1"/>
            <a:r>
              <a:rPr lang="en-US" dirty="0" smtClean="0"/>
              <a:t>Can’t make people work faster or harder when they are already at maximum capacity</a:t>
            </a:r>
          </a:p>
          <a:p>
            <a:pPr lvl="1"/>
            <a:r>
              <a:rPr lang="en-US" dirty="0" smtClean="0"/>
              <a:t>Can’t make the troubles of 2020 go away</a:t>
            </a:r>
          </a:p>
          <a:p>
            <a:pPr lvl="1"/>
            <a:endParaRPr lang="en-US" sz="1200" dirty="0" smtClean="0"/>
          </a:p>
          <a:p>
            <a:r>
              <a:rPr lang="en-US" dirty="0" smtClean="0"/>
              <a:t>Phased roll-outs have been considered</a:t>
            </a:r>
          </a:p>
          <a:p>
            <a:pPr lvl="1"/>
            <a:r>
              <a:rPr lang="en-US" dirty="0" smtClean="0"/>
              <a:t>For now, they are off the table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84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3814" t="12085" r="23628" b="3815"/>
          <a:stretch/>
        </p:blipFill>
        <p:spPr>
          <a:xfrm>
            <a:off x="638175" y="0"/>
            <a:ext cx="79892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41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>
            <a:spLocks noGrp="1"/>
          </p:cNvSpPr>
          <p:nvPr>
            <p:ph type="title"/>
          </p:nvPr>
        </p:nvSpPr>
        <p:spPr>
          <a:xfrm>
            <a:off x="504825" y="1927804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altLang="en-US" sz="3600" b="1" dirty="0" smtClean="0">
                <a:solidFill>
                  <a:srgbClr val="000099"/>
                </a:solidFill>
              </a:rPr>
              <a:t>NGS Products Update</a:t>
            </a:r>
            <a:br>
              <a:rPr lang="en-US" altLang="en-US" sz="3600" b="1" dirty="0" smtClean="0">
                <a:solidFill>
                  <a:srgbClr val="000099"/>
                </a:solidFill>
              </a:rPr>
            </a:br>
            <a:r>
              <a:rPr lang="en-US" altLang="en-US" sz="2000" b="1" dirty="0" smtClean="0">
                <a:solidFill>
                  <a:srgbClr val="000099"/>
                </a:solidFill>
              </a:rPr>
              <a:t> </a:t>
            </a:r>
            <a:br>
              <a:rPr lang="en-US" altLang="en-US" sz="2000" b="1" dirty="0" smtClean="0">
                <a:solidFill>
                  <a:srgbClr val="000099"/>
                </a:solidFill>
              </a:rPr>
            </a:br>
            <a:r>
              <a:rPr lang="en-US" altLang="en-US" sz="3600" b="1" dirty="0" smtClean="0">
                <a:solidFill>
                  <a:srgbClr val="000099"/>
                </a:solidFill>
              </a:rPr>
              <a:t>Coordinate Conversion and Transformation Tool – </a:t>
            </a:r>
            <a:r>
              <a:rPr lang="en-US" altLang="en-US" sz="3600" b="1" dirty="0" smtClean="0">
                <a:solidFill>
                  <a:srgbClr val="FF0000"/>
                </a:solidFill>
              </a:rPr>
              <a:t>NCAT</a:t>
            </a:r>
            <a:br>
              <a:rPr lang="en-US" altLang="en-US" sz="3600" b="1" dirty="0" smtClean="0">
                <a:solidFill>
                  <a:srgbClr val="FF0000"/>
                </a:solidFill>
              </a:rPr>
            </a:br>
            <a:r>
              <a:rPr lang="en-US" altLang="en-US" sz="3600" b="1" dirty="0" smtClean="0">
                <a:solidFill>
                  <a:srgbClr val="000099"/>
                </a:solidFill>
              </a:rPr>
              <a:t>using NADCON v5.0</a:t>
            </a:r>
          </a:p>
        </p:txBody>
      </p:sp>
      <p:sp>
        <p:nvSpPr>
          <p:cNvPr id="3" name="Rectangle 2"/>
          <p:cNvSpPr/>
          <p:nvPr/>
        </p:nvSpPr>
        <p:spPr>
          <a:xfrm>
            <a:off x="3805383" y="3177311"/>
            <a:ext cx="2844800" cy="637309"/>
          </a:xfrm>
          <a:prstGeom prst="rect">
            <a:avLst/>
          </a:prstGeom>
          <a:noFill/>
          <a:ln w="508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81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 rot="19510649">
            <a:off x="6510800" y="4158173"/>
            <a:ext cx="1924135" cy="1614641"/>
            <a:chOff x="1352465" y="1688796"/>
            <a:chExt cx="1924135" cy="1614641"/>
          </a:xfrm>
        </p:grpSpPr>
        <p:sp>
          <p:nvSpPr>
            <p:cNvPr id="36" name="Oval 35"/>
            <p:cNvSpPr/>
            <p:nvPr/>
          </p:nvSpPr>
          <p:spPr>
            <a:xfrm>
              <a:off x="1352465" y="2351386"/>
              <a:ext cx="467170" cy="4671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X, Y, Z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1752600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50" b="1" dirty="0" smtClean="0">
                  <a:solidFill>
                    <a:schemeClr val="tx1"/>
                  </a:solidFill>
                </a:rPr>
                <a:t>USNG</a:t>
              </a:r>
              <a:endParaRPr lang="en-US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2449608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UTM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819400" y="2286000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SPC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057400" y="1688796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b="1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f</a:t>
              </a:r>
              <a:r>
                <a:rPr lang="en-US" sz="900" b="1" dirty="0" smtClean="0">
                  <a:solidFill>
                    <a:schemeClr val="tx1"/>
                  </a:solidFill>
                </a:rPr>
                <a:t>, </a:t>
              </a:r>
              <a:r>
                <a:rPr lang="en-US" sz="900" b="1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l</a:t>
              </a:r>
              <a:r>
                <a:rPr lang="en-US" sz="900" b="1" dirty="0" smtClean="0">
                  <a:solidFill>
                    <a:schemeClr val="tx1"/>
                  </a:solidFill>
                </a:rPr>
                <a:t>, h</a:t>
              </a:r>
              <a:endParaRPr lang="en-US" sz="900" b="1" dirty="0">
                <a:solidFill>
                  <a:schemeClr val="tx1"/>
                </a:solidFill>
              </a:endParaRPr>
            </a:p>
          </p:txBody>
        </p:sp>
        <p:cxnSp>
          <p:nvCxnSpPr>
            <p:cNvPr id="41" name="Straight Connector 40"/>
            <p:cNvCxnSpPr>
              <a:stCxn id="40" idx="4"/>
              <a:endCxn id="37" idx="0"/>
            </p:cNvCxnSpPr>
            <p:nvPr/>
          </p:nvCxnSpPr>
          <p:spPr>
            <a:xfrm flipH="1">
              <a:off x="1995041" y="2145996"/>
              <a:ext cx="29095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40" idx="3"/>
              <a:endCxn id="36" idx="7"/>
            </p:cNvCxnSpPr>
            <p:nvPr/>
          </p:nvCxnSpPr>
          <p:spPr>
            <a:xfrm flipH="1">
              <a:off x="1751220" y="2079041"/>
              <a:ext cx="373135" cy="340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40" idx="5"/>
              <a:endCxn id="39" idx="1"/>
            </p:cNvCxnSpPr>
            <p:nvPr/>
          </p:nvCxnSpPr>
          <p:spPr>
            <a:xfrm>
              <a:off x="2447645" y="2079041"/>
              <a:ext cx="438710" cy="2739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40" idx="4"/>
              <a:endCxn id="38" idx="0"/>
            </p:cNvCxnSpPr>
            <p:nvPr/>
          </p:nvCxnSpPr>
          <p:spPr>
            <a:xfrm>
              <a:off x="2286000" y="2145996"/>
              <a:ext cx="40604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37" idx="6"/>
              <a:endCxn id="38" idx="2"/>
            </p:cNvCxnSpPr>
            <p:nvPr/>
          </p:nvCxnSpPr>
          <p:spPr>
            <a:xfrm>
              <a:off x="2237481" y="3060997"/>
              <a:ext cx="2121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2369120" y="4990624"/>
            <a:ext cx="1924135" cy="1614641"/>
            <a:chOff x="1352465" y="1688796"/>
            <a:chExt cx="1924135" cy="1614641"/>
          </a:xfrm>
        </p:grpSpPr>
        <p:sp>
          <p:nvSpPr>
            <p:cNvPr id="4" name="Oval 3"/>
            <p:cNvSpPr/>
            <p:nvPr/>
          </p:nvSpPr>
          <p:spPr>
            <a:xfrm>
              <a:off x="1352465" y="2351386"/>
              <a:ext cx="467170" cy="4671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X, Y, Z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752600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50" b="1" dirty="0" smtClean="0">
                  <a:solidFill>
                    <a:schemeClr val="tx1"/>
                  </a:solidFill>
                </a:rPr>
                <a:t>USNG</a:t>
              </a:r>
              <a:endParaRPr lang="en-US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449608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UTM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819400" y="2286000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SPC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057400" y="1688796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b="1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f</a:t>
              </a:r>
              <a:r>
                <a:rPr lang="en-US" sz="900" b="1" dirty="0" smtClean="0">
                  <a:solidFill>
                    <a:schemeClr val="tx1"/>
                  </a:solidFill>
                </a:rPr>
                <a:t>, </a:t>
              </a:r>
              <a:r>
                <a:rPr lang="en-US" sz="900" b="1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l</a:t>
              </a:r>
              <a:r>
                <a:rPr lang="en-US" sz="900" b="1" dirty="0" smtClean="0">
                  <a:solidFill>
                    <a:schemeClr val="tx1"/>
                  </a:solidFill>
                </a:rPr>
                <a:t>, h</a:t>
              </a:r>
              <a:endParaRPr lang="en-US" sz="900" b="1" dirty="0">
                <a:solidFill>
                  <a:schemeClr val="tx1"/>
                </a:solidFill>
              </a:endParaRPr>
            </a:p>
          </p:txBody>
        </p:sp>
        <p:cxnSp>
          <p:nvCxnSpPr>
            <p:cNvPr id="9" name="Straight Connector 8"/>
            <p:cNvCxnSpPr>
              <a:stCxn id="8" idx="4"/>
              <a:endCxn id="5" idx="0"/>
            </p:cNvCxnSpPr>
            <p:nvPr/>
          </p:nvCxnSpPr>
          <p:spPr>
            <a:xfrm flipH="1">
              <a:off x="1995041" y="2145996"/>
              <a:ext cx="29095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8" idx="3"/>
              <a:endCxn id="4" idx="7"/>
            </p:cNvCxnSpPr>
            <p:nvPr/>
          </p:nvCxnSpPr>
          <p:spPr>
            <a:xfrm flipH="1">
              <a:off x="1751220" y="2079041"/>
              <a:ext cx="373135" cy="340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8" idx="5"/>
              <a:endCxn id="7" idx="1"/>
            </p:cNvCxnSpPr>
            <p:nvPr/>
          </p:nvCxnSpPr>
          <p:spPr>
            <a:xfrm>
              <a:off x="2447645" y="2079041"/>
              <a:ext cx="438710" cy="2739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8" idx="4"/>
              <a:endCxn id="6" idx="0"/>
            </p:cNvCxnSpPr>
            <p:nvPr/>
          </p:nvCxnSpPr>
          <p:spPr>
            <a:xfrm>
              <a:off x="2286000" y="2145996"/>
              <a:ext cx="40604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5" idx="6"/>
              <a:endCxn id="6" idx="2"/>
            </p:cNvCxnSpPr>
            <p:nvPr/>
          </p:nvCxnSpPr>
          <p:spPr>
            <a:xfrm>
              <a:off x="2237481" y="3060997"/>
              <a:ext cx="2121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4569471" y="4836712"/>
            <a:ext cx="1924135" cy="1614641"/>
            <a:chOff x="1352465" y="1688796"/>
            <a:chExt cx="1924135" cy="1614641"/>
          </a:xfrm>
        </p:grpSpPr>
        <p:sp>
          <p:nvSpPr>
            <p:cNvPr id="47" name="Oval 46"/>
            <p:cNvSpPr/>
            <p:nvPr/>
          </p:nvSpPr>
          <p:spPr>
            <a:xfrm>
              <a:off x="1352465" y="2351386"/>
              <a:ext cx="467170" cy="4671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X, Y, Z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1752600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50" b="1" dirty="0" smtClean="0">
                  <a:solidFill>
                    <a:schemeClr val="tx1"/>
                  </a:solidFill>
                </a:rPr>
                <a:t>USNG</a:t>
              </a:r>
              <a:endParaRPr lang="en-US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2449608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UTM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2819400" y="2286000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SPC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2057400" y="1688796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b="1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f</a:t>
              </a:r>
              <a:r>
                <a:rPr lang="en-US" sz="900" b="1" dirty="0" smtClean="0">
                  <a:solidFill>
                    <a:schemeClr val="tx1"/>
                  </a:solidFill>
                </a:rPr>
                <a:t>, </a:t>
              </a:r>
              <a:r>
                <a:rPr lang="en-US" sz="900" b="1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l</a:t>
              </a:r>
              <a:r>
                <a:rPr lang="en-US" sz="900" b="1" dirty="0" smtClean="0">
                  <a:solidFill>
                    <a:schemeClr val="tx1"/>
                  </a:solidFill>
                </a:rPr>
                <a:t>, h</a:t>
              </a:r>
              <a:endParaRPr lang="en-US" sz="900" b="1" dirty="0">
                <a:solidFill>
                  <a:schemeClr val="tx1"/>
                </a:solidFill>
              </a:endParaRPr>
            </a:p>
          </p:txBody>
        </p:sp>
        <p:cxnSp>
          <p:nvCxnSpPr>
            <p:cNvPr id="52" name="Straight Connector 51"/>
            <p:cNvCxnSpPr>
              <a:stCxn id="51" idx="4"/>
              <a:endCxn id="48" idx="0"/>
            </p:cNvCxnSpPr>
            <p:nvPr/>
          </p:nvCxnSpPr>
          <p:spPr>
            <a:xfrm flipH="1">
              <a:off x="1995041" y="2145996"/>
              <a:ext cx="29095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51" idx="3"/>
              <a:endCxn id="47" idx="7"/>
            </p:cNvCxnSpPr>
            <p:nvPr/>
          </p:nvCxnSpPr>
          <p:spPr>
            <a:xfrm flipH="1">
              <a:off x="1751220" y="2079041"/>
              <a:ext cx="373135" cy="340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stCxn id="51" idx="5"/>
              <a:endCxn id="50" idx="1"/>
            </p:cNvCxnSpPr>
            <p:nvPr/>
          </p:nvCxnSpPr>
          <p:spPr>
            <a:xfrm>
              <a:off x="2447645" y="2079041"/>
              <a:ext cx="438710" cy="2739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51" idx="4"/>
              <a:endCxn id="49" idx="0"/>
            </p:cNvCxnSpPr>
            <p:nvPr/>
          </p:nvCxnSpPr>
          <p:spPr>
            <a:xfrm>
              <a:off x="2286000" y="2145996"/>
              <a:ext cx="40604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48" idx="6"/>
              <a:endCxn id="49" idx="2"/>
            </p:cNvCxnSpPr>
            <p:nvPr/>
          </p:nvCxnSpPr>
          <p:spPr>
            <a:xfrm>
              <a:off x="2237481" y="3060997"/>
              <a:ext cx="2121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 rot="3669868">
            <a:off x="583945" y="4267851"/>
            <a:ext cx="1924135" cy="1614641"/>
            <a:chOff x="1352465" y="1688796"/>
            <a:chExt cx="1924135" cy="1614641"/>
          </a:xfrm>
        </p:grpSpPr>
        <p:sp>
          <p:nvSpPr>
            <p:cNvPr id="58" name="Oval 57"/>
            <p:cNvSpPr/>
            <p:nvPr/>
          </p:nvSpPr>
          <p:spPr>
            <a:xfrm>
              <a:off x="1352465" y="2351386"/>
              <a:ext cx="467170" cy="4671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X, Y, Z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752600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50" b="1" dirty="0" smtClean="0">
                  <a:solidFill>
                    <a:schemeClr val="tx1"/>
                  </a:solidFill>
                </a:rPr>
                <a:t>USNG</a:t>
              </a:r>
              <a:endParaRPr lang="en-US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2449608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UTM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2819400" y="2286000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SPC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057400" y="1688796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b="1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f</a:t>
              </a:r>
              <a:r>
                <a:rPr lang="en-US" sz="900" b="1" dirty="0" smtClean="0">
                  <a:solidFill>
                    <a:schemeClr val="tx1"/>
                  </a:solidFill>
                </a:rPr>
                <a:t>, </a:t>
              </a:r>
              <a:r>
                <a:rPr lang="en-US" sz="900" b="1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l</a:t>
              </a:r>
              <a:r>
                <a:rPr lang="en-US" sz="900" b="1" dirty="0" smtClean="0">
                  <a:solidFill>
                    <a:schemeClr val="tx1"/>
                  </a:solidFill>
                </a:rPr>
                <a:t>, h</a:t>
              </a:r>
              <a:endParaRPr lang="en-US" sz="900" b="1" dirty="0">
                <a:solidFill>
                  <a:schemeClr val="tx1"/>
                </a:solidFill>
              </a:endParaRPr>
            </a:p>
          </p:txBody>
        </p:sp>
        <p:cxnSp>
          <p:nvCxnSpPr>
            <p:cNvPr id="63" name="Straight Connector 62"/>
            <p:cNvCxnSpPr>
              <a:stCxn id="62" idx="4"/>
              <a:endCxn id="59" idx="0"/>
            </p:cNvCxnSpPr>
            <p:nvPr/>
          </p:nvCxnSpPr>
          <p:spPr>
            <a:xfrm flipH="1">
              <a:off x="1995041" y="2145996"/>
              <a:ext cx="29095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62" idx="3"/>
              <a:endCxn id="58" idx="7"/>
            </p:cNvCxnSpPr>
            <p:nvPr/>
          </p:nvCxnSpPr>
          <p:spPr>
            <a:xfrm flipH="1">
              <a:off x="1751220" y="2079041"/>
              <a:ext cx="373135" cy="340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62" idx="5"/>
              <a:endCxn id="61" idx="1"/>
            </p:cNvCxnSpPr>
            <p:nvPr/>
          </p:nvCxnSpPr>
          <p:spPr>
            <a:xfrm>
              <a:off x="2447645" y="2079041"/>
              <a:ext cx="438710" cy="2739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62" idx="4"/>
              <a:endCxn id="60" idx="0"/>
            </p:cNvCxnSpPr>
            <p:nvPr/>
          </p:nvCxnSpPr>
          <p:spPr>
            <a:xfrm>
              <a:off x="2286000" y="2145996"/>
              <a:ext cx="40604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59" idx="6"/>
              <a:endCxn id="60" idx="2"/>
            </p:cNvCxnSpPr>
            <p:nvPr/>
          </p:nvCxnSpPr>
          <p:spPr>
            <a:xfrm>
              <a:off x="2237481" y="3060997"/>
              <a:ext cx="2121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/>
          <p:cNvGrpSpPr/>
          <p:nvPr/>
        </p:nvGrpSpPr>
        <p:grpSpPr>
          <a:xfrm rot="16200000">
            <a:off x="7172927" y="245695"/>
            <a:ext cx="1924135" cy="1614641"/>
            <a:chOff x="1352465" y="1688796"/>
            <a:chExt cx="1924135" cy="1614641"/>
          </a:xfrm>
        </p:grpSpPr>
        <p:sp>
          <p:nvSpPr>
            <p:cNvPr id="69" name="Oval 68"/>
            <p:cNvSpPr/>
            <p:nvPr/>
          </p:nvSpPr>
          <p:spPr>
            <a:xfrm>
              <a:off x="1352465" y="2351386"/>
              <a:ext cx="467170" cy="4671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X, Y, Z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1752600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50" b="1" dirty="0" smtClean="0">
                  <a:solidFill>
                    <a:schemeClr val="tx1"/>
                  </a:solidFill>
                </a:rPr>
                <a:t>USNG</a:t>
              </a:r>
              <a:endParaRPr lang="en-US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2449608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UTM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2819400" y="2286000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SPC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2057400" y="1688796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b="1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f</a:t>
              </a:r>
              <a:r>
                <a:rPr lang="en-US" sz="900" b="1" dirty="0" smtClean="0">
                  <a:solidFill>
                    <a:schemeClr val="tx1"/>
                  </a:solidFill>
                </a:rPr>
                <a:t>, </a:t>
              </a:r>
              <a:r>
                <a:rPr lang="en-US" sz="900" b="1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l</a:t>
              </a:r>
              <a:r>
                <a:rPr lang="en-US" sz="900" b="1" dirty="0" smtClean="0">
                  <a:solidFill>
                    <a:schemeClr val="tx1"/>
                  </a:solidFill>
                </a:rPr>
                <a:t>, h</a:t>
              </a:r>
              <a:endParaRPr lang="en-US" sz="900" b="1" dirty="0">
                <a:solidFill>
                  <a:schemeClr val="tx1"/>
                </a:solidFill>
              </a:endParaRPr>
            </a:p>
          </p:txBody>
        </p:sp>
        <p:cxnSp>
          <p:nvCxnSpPr>
            <p:cNvPr id="74" name="Straight Connector 73"/>
            <p:cNvCxnSpPr>
              <a:stCxn id="73" idx="4"/>
              <a:endCxn id="70" idx="0"/>
            </p:cNvCxnSpPr>
            <p:nvPr/>
          </p:nvCxnSpPr>
          <p:spPr>
            <a:xfrm flipH="1">
              <a:off x="1995041" y="2145996"/>
              <a:ext cx="29095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stCxn id="73" idx="3"/>
              <a:endCxn id="69" idx="7"/>
            </p:cNvCxnSpPr>
            <p:nvPr/>
          </p:nvCxnSpPr>
          <p:spPr>
            <a:xfrm flipH="1">
              <a:off x="1751220" y="2079041"/>
              <a:ext cx="373135" cy="340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stCxn id="73" idx="5"/>
              <a:endCxn id="72" idx="1"/>
            </p:cNvCxnSpPr>
            <p:nvPr/>
          </p:nvCxnSpPr>
          <p:spPr>
            <a:xfrm>
              <a:off x="2447645" y="2079041"/>
              <a:ext cx="438710" cy="2739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stCxn id="73" idx="4"/>
              <a:endCxn id="71" idx="0"/>
            </p:cNvCxnSpPr>
            <p:nvPr/>
          </p:nvCxnSpPr>
          <p:spPr>
            <a:xfrm>
              <a:off x="2286000" y="2145996"/>
              <a:ext cx="40604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70" idx="6"/>
              <a:endCxn id="71" idx="2"/>
            </p:cNvCxnSpPr>
            <p:nvPr/>
          </p:nvCxnSpPr>
          <p:spPr>
            <a:xfrm>
              <a:off x="2237481" y="3060997"/>
              <a:ext cx="2121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/>
          <p:cNvGrpSpPr/>
          <p:nvPr/>
        </p:nvGrpSpPr>
        <p:grpSpPr>
          <a:xfrm rot="4598599">
            <a:off x="217362" y="2314326"/>
            <a:ext cx="1924135" cy="1614641"/>
            <a:chOff x="1352465" y="1688796"/>
            <a:chExt cx="1924135" cy="1614641"/>
          </a:xfrm>
        </p:grpSpPr>
        <p:sp>
          <p:nvSpPr>
            <p:cNvPr id="80" name="Oval 79"/>
            <p:cNvSpPr/>
            <p:nvPr/>
          </p:nvSpPr>
          <p:spPr>
            <a:xfrm>
              <a:off x="1352465" y="2351386"/>
              <a:ext cx="467170" cy="4671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X, Y, Z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1752600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50" b="1" dirty="0" smtClean="0">
                  <a:solidFill>
                    <a:schemeClr val="tx1"/>
                  </a:solidFill>
                </a:rPr>
                <a:t>USNG</a:t>
              </a:r>
              <a:endParaRPr lang="en-US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2449608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UTM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2819400" y="2286000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SPC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2057400" y="1688796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b="1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f</a:t>
              </a:r>
              <a:r>
                <a:rPr lang="en-US" sz="900" b="1" dirty="0" smtClean="0">
                  <a:solidFill>
                    <a:schemeClr val="tx1"/>
                  </a:solidFill>
                </a:rPr>
                <a:t>, </a:t>
              </a:r>
              <a:r>
                <a:rPr lang="en-US" sz="900" b="1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l</a:t>
              </a:r>
              <a:r>
                <a:rPr lang="en-US" sz="900" b="1" dirty="0" smtClean="0">
                  <a:solidFill>
                    <a:schemeClr val="tx1"/>
                  </a:solidFill>
                </a:rPr>
                <a:t>, h</a:t>
              </a:r>
              <a:endParaRPr lang="en-US" sz="900" b="1" dirty="0">
                <a:solidFill>
                  <a:schemeClr val="tx1"/>
                </a:solidFill>
              </a:endParaRPr>
            </a:p>
          </p:txBody>
        </p:sp>
        <p:cxnSp>
          <p:nvCxnSpPr>
            <p:cNvPr id="85" name="Straight Connector 84"/>
            <p:cNvCxnSpPr>
              <a:stCxn id="84" idx="4"/>
              <a:endCxn id="81" idx="0"/>
            </p:cNvCxnSpPr>
            <p:nvPr/>
          </p:nvCxnSpPr>
          <p:spPr>
            <a:xfrm flipH="1">
              <a:off x="1995041" y="2145996"/>
              <a:ext cx="29095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84" idx="3"/>
              <a:endCxn id="80" idx="7"/>
            </p:cNvCxnSpPr>
            <p:nvPr/>
          </p:nvCxnSpPr>
          <p:spPr>
            <a:xfrm flipH="1">
              <a:off x="1751220" y="2079041"/>
              <a:ext cx="373135" cy="340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stCxn id="84" idx="5"/>
              <a:endCxn id="83" idx="1"/>
            </p:cNvCxnSpPr>
            <p:nvPr/>
          </p:nvCxnSpPr>
          <p:spPr>
            <a:xfrm>
              <a:off x="2447645" y="2079041"/>
              <a:ext cx="438710" cy="2739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84" idx="4"/>
              <a:endCxn id="82" idx="0"/>
            </p:cNvCxnSpPr>
            <p:nvPr/>
          </p:nvCxnSpPr>
          <p:spPr>
            <a:xfrm>
              <a:off x="2286000" y="2145996"/>
              <a:ext cx="40604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>
              <a:stCxn id="81" idx="6"/>
              <a:endCxn id="82" idx="2"/>
            </p:cNvCxnSpPr>
            <p:nvPr/>
          </p:nvCxnSpPr>
          <p:spPr>
            <a:xfrm>
              <a:off x="2237481" y="3060997"/>
              <a:ext cx="2121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Oval 90"/>
          <p:cNvSpPr/>
          <p:nvPr/>
        </p:nvSpPr>
        <p:spPr>
          <a:xfrm rot="6262407">
            <a:off x="1136324" y="101072"/>
            <a:ext cx="467170" cy="46717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X, Y, Z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 rot="6262407">
            <a:off x="391789" y="1045427"/>
            <a:ext cx="484881" cy="48488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UTM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 rot="6262407">
            <a:off x="1614231" y="949817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 smtClean="0">
                <a:solidFill>
                  <a:schemeClr val="tx1"/>
                </a:solidFill>
                <a:latin typeface="Symbol" panose="05050102010706020507" pitchFamily="18" charset="2"/>
              </a:rPr>
              <a:t>f</a:t>
            </a:r>
            <a:r>
              <a:rPr lang="en-US" sz="900" b="1" dirty="0" smtClean="0">
                <a:solidFill>
                  <a:schemeClr val="tx1"/>
                </a:solidFill>
              </a:rPr>
              <a:t>, </a:t>
            </a:r>
            <a:r>
              <a:rPr lang="en-US" sz="900" b="1" dirty="0" smtClean="0">
                <a:solidFill>
                  <a:schemeClr val="tx1"/>
                </a:solidFill>
                <a:latin typeface="Symbol" panose="05050102010706020507" pitchFamily="18" charset="2"/>
              </a:rPr>
              <a:t>l</a:t>
            </a:r>
            <a:r>
              <a:rPr lang="en-US" sz="900" b="1" dirty="0" smtClean="0">
                <a:solidFill>
                  <a:schemeClr val="tx1"/>
                </a:solidFill>
              </a:rPr>
              <a:t>, h</a:t>
            </a:r>
            <a:endParaRPr lang="en-US" sz="900" b="1" dirty="0">
              <a:solidFill>
                <a:schemeClr val="tx1"/>
              </a:solidFill>
            </a:endParaRPr>
          </a:p>
        </p:txBody>
      </p:sp>
      <p:cxnSp>
        <p:nvCxnSpPr>
          <p:cNvPr id="97" name="Straight Connector 96"/>
          <p:cNvCxnSpPr>
            <a:stCxn id="95" idx="3"/>
            <a:endCxn id="91" idx="7"/>
          </p:cNvCxnSpPr>
          <p:nvPr/>
        </p:nvCxnSpPr>
        <p:spPr>
          <a:xfrm rot="6262407" flipH="1">
            <a:off x="1421072" y="588302"/>
            <a:ext cx="373135" cy="340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95" idx="4"/>
            <a:endCxn id="93" idx="0"/>
          </p:cNvCxnSpPr>
          <p:nvPr/>
        </p:nvCxnSpPr>
        <p:spPr>
          <a:xfrm rot="6262407">
            <a:off x="1042209" y="898580"/>
            <a:ext cx="406049" cy="6725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2702879" y="324562"/>
            <a:ext cx="382669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99"/>
                </a:solidFill>
              </a:rPr>
              <a:t>Region:  CONUS</a:t>
            </a:r>
          </a:p>
          <a:p>
            <a:pPr algn="ctr"/>
            <a:endParaRPr lang="en-US" b="1" dirty="0" smtClean="0"/>
          </a:p>
        </p:txBody>
      </p:sp>
      <p:grpSp>
        <p:nvGrpSpPr>
          <p:cNvPr id="102" name="Group 101"/>
          <p:cNvGrpSpPr/>
          <p:nvPr/>
        </p:nvGrpSpPr>
        <p:grpSpPr>
          <a:xfrm rot="17285526">
            <a:off x="7041719" y="2372974"/>
            <a:ext cx="1924135" cy="1614641"/>
            <a:chOff x="1352465" y="1688796"/>
            <a:chExt cx="1924135" cy="1614641"/>
          </a:xfrm>
        </p:grpSpPr>
        <p:sp>
          <p:nvSpPr>
            <p:cNvPr id="103" name="Oval 102"/>
            <p:cNvSpPr/>
            <p:nvPr/>
          </p:nvSpPr>
          <p:spPr>
            <a:xfrm>
              <a:off x="1352465" y="2351386"/>
              <a:ext cx="467170" cy="4671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X, Y, Z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04" name="Oval 103"/>
            <p:cNvSpPr/>
            <p:nvPr/>
          </p:nvSpPr>
          <p:spPr>
            <a:xfrm>
              <a:off x="1752600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50" b="1" dirty="0" smtClean="0">
                  <a:solidFill>
                    <a:schemeClr val="tx1"/>
                  </a:solidFill>
                </a:rPr>
                <a:t>USNG</a:t>
              </a:r>
              <a:endParaRPr lang="en-US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105" name="Oval 104"/>
            <p:cNvSpPr/>
            <p:nvPr/>
          </p:nvSpPr>
          <p:spPr>
            <a:xfrm>
              <a:off x="2449608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UTM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06" name="Oval 105"/>
            <p:cNvSpPr/>
            <p:nvPr/>
          </p:nvSpPr>
          <p:spPr>
            <a:xfrm>
              <a:off x="2819400" y="2286000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SPC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07" name="Oval 106"/>
            <p:cNvSpPr/>
            <p:nvPr/>
          </p:nvSpPr>
          <p:spPr>
            <a:xfrm>
              <a:off x="2057400" y="1688796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b="1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f</a:t>
              </a:r>
              <a:r>
                <a:rPr lang="en-US" sz="900" b="1" dirty="0" smtClean="0">
                  <a:solidFill>
                    <a:schemeClr val="tx1"/>
                  </a:solidFill>
                </a:rPr>
                <a:t>, </a:t>
              </a:r>
              <a:r>
                <a:rPr lang="en-US" sz="900" b="1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l</a:t>
              </a:r>
              <a:r>
                <a:rPr lang="en-US" sz="900" b="1" dirty="0" smtClean="0">
                  <a:solidFill>
                    <a:schemeClr val="tx1"/>
                  </a:solidFill>
                </a:rPr>
                <a:t>, h</a:t>
              </a:r>
              <a:endParaRPr lang="en-US" sz="900" b="1" dirty="0">
                <a:solidFill>
                  <a:schemeClr val="tx1"/>
                </a:solidFill>
              </a:endParaRPr>
            </a:p>
          </p:txBody>
        </p:sp>
        <p:cxnSp>
          <p:nvCxnSpPr>
            <p:cNvPr id="108" name="Straight Connector 107"/>
            <p:cNvCxnSpPr>
              <a:stCxn id="107" idx="4"/>
              <a:endCxn id="104" idx="0"/>
            </p:cNvCxnSpPr>
            <p:nvPr/>
          </p:nvCxnSpPr>
          <p:spPr>
            <a:xfrm flipH="1">
              <a:off x="1995041" y="2145996"/>
              <a:ext cx="29095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>
              <a:stCxn id="107" idx="3"/>
              <a:endCxn id="103" idx="7"/>
            </p:cNvCxnSpPr>
            <p:nvPr/>
          </p:nvCxnSpPr>
          <p:spPr>
            <a:xfrm flipH="1">
              <a:off x="1751220" y="2079041"/>
              <a:ext cx="373135" cy="340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>
              <a:stCxn id="107" idx="5"/>
              <a:endCxn id="106" idx="1"/>
            </p:cNvCxnSpPr>
            <p:nvPr/>
          </p:nvCxnSpPr>
          <p:spPr>
            <a:xfrm>
              <a:off x="2447645" y="2079041"/>
              <a:ext cx="438710" cy="2739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>
              <a:stCxn id="107" idx="4"/>
              <a:endCxn id="105" idx="0"/>
            </p:cNvCxnSpPr>
            <p:nvPr/>
          </p:nvCxnSpPr>
          <p:spPr>
            <a:xfrm>
              <a:off x="2286000" y="2145996"/>
              <a:ext cx="40604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>
              <a:stCxn id="104" idx="6"/>
              <a:endCxn id="105" idx="2"/>
            </p:cNvCxnSpPr>
            <p:nvPr/>
          </p:nvCxnSpPr>
          <p:spPr>
            <a:xfrm>
              <a:off x="2237481" y="3060997"/>
              <a:ext cx="2121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3" name="TextBox 112"/>
          <p:cNvSpPr txBox="1"/>
          <p:nvPr/>
        </p:nvSpPr>
        <p:spPr>
          <a:xfrm>
            <a:off x="2025962" y="1026303"/>
            <a:ext cx="585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</a:rPr>
              <a:t>USSD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892244" y="2765094"/>
            <a:ext cx="748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</a:rPr>
              <a:t>NAD 27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1969358" y="4231743"/>
            <a:ext cx="1266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</a:rPr>
              <a:t>NAD 83 (1986)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5761239" y="2842975"/>
            <a:ext cx="1266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</a:rPr>
              <a:t>NAD 83 (2011)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5368224" y="4008700"/>
            <a:ext cx="1654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</a:rPr>
              <a:t>NAD 83 (NSRS2007)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4836028" y="4535921"/>
            <a:ext cx="12025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</a:rPr>
              <a:t>NAD 83 (FBN)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767875" y="4722285"/>
            <a:ext cx="1343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</a:rPr>
              <a:t>NAD 83 (HARN)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6682942" y="935416"/>
            <a:ext cx="590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</a:rPr>
              <a:t>2022 </a:t>
            </a:r>
            <a:endParaRPr lang="en-US" b="1" dirty="0">
              <a:solidFill>
                <a:srgbClr val="7030A0"/>
              </a:solidFill>
            </a:endParaRPr>
          </a:p>
        </p:txBody>
      </p:sp>
      <p:cxnSp>
        <p:nvCxnSpPr>
          <p:cNvPr id="122" name="Straight Connector 121"/>
          <p:cNvCxnSpPr>
            <a:stCxn id="95" idx="6"/>
            <a:endCxn id="84" idx="2"/>
          </p:cNvCxnSpPr>
          <p:nvPr/>
        </p:nvCxnSpPr>
        <p:spPr>
          <a:xfrm flipH="1">
            <a:off x="1683096" y="1399861"/>
            <a:ext cx="102987" cy="13379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>
            <a:stCxn id="62" idx="2"/>
            <a:endCxn id="84" idx="6"/>
          </p:cNvCxnSpPr>
          <p:nvPr/>
        </p:nvCxnSpPr>
        <p:spPr>
          <a:xfrm flipH="1" flipV="1">
            <a:off x="1788714" y="3182611"/>
            <a:ext cx="140248" cy="13881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>
            <a:stCxn id="8" idx="2"/>
            <a:endCxn id="62" idx="7"/>
          </p:cNvCxnSpPr>
          <p:nvPr/>
        </p:nvCxnSpPr>
        <p:spPr>
          <a:xfrm flipH="1" flipV="1">
            <a:off x="2258778" y="4834703"/>
            <a:ext cx="815277" cy="3845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>
            <a:stCxn id="51" idx="2"/>
            <a:endCxn id="8" idx="6"/>
          </p:cNvCxnSpPr>
          <p:nvPr/>
        </p:nvCxnSpPr>
        <p:spPr>
          <a:xfrm flipH="1">
            <a:off x="3531255" y="5065312"/>
            <a:ext cx="1743151" cy="15391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>
            <a:stCxn id="40" idx="2"/>
            <a:endCxn id="51" idx="6"/>
          </p:cNvCxnSpPr>
          <p:nvPr/>
        </p:nvCxnSpPr>
        <p:spPr>
          <a:xfrm flipH="1">
            <a:off x="5731606" y="4637240"/>
            <a:ext cx="1199705" cy="4280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>
            <a:stCxn id="107" idx="2"/>
            <a:endCxn id="40" idx="7"/>
          </p:cNvCxnSpPr>
          <p:nvPr/>
        </p:nvCxnSpPr>
        <p:spPr>
          <a:xfrm flipH="1">
            <a:off x="7159367" y="3244995"/>
            <a:ext cx="214460" cy="10367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579115" y="3326413"/>
            <a:ext cx="1537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FF"/>
                </a:solidFill>
              </a:rPr>
              <a:t>NADCON</a:t>
            </a:r>
            <a:endParaRPr lang="en-US" sz="2400" b="1" dirty="0">
              <a:solidFill>
                <a:srgbClr val="FF00FF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2038350" y="3011448"/>
            <a:ext cx="1076325" cy="360402"/>
          </a:xfrm>
          <a:custGeom>
            <a:avLst/>
            <a:gdLst>
              <a:gd name="connsiteX0" fmla="*/ 0 w 1076325"/>
              <a:gd name="connsiteY0" fmla="*/ 7977 h 360402"/>
              <a:gd name="connsiteX1" fmla="*/ 552450 w 1076325"/>
              <a:gd name="connsiteY1" fmla="*/ 46077 h 360402"/>
              <a:gd name="connsiteX2" fmla="*/ 1076325 w 1076325"/>
              <a:gd name="connsiteY2" fmla="*/ 360402 h 360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76325" h="360402">
                <a:moveTo>
                  <a:pt x="0" y="7977"/>
                </a:moveTo>
                <a:cubicBezTo>
                  <a:pt x="186531" y="-2342"/>
                  <a:pt x="373062" y="-12661"/>
                  <a:pt x="552450" y="46077"/>
                </a:cubicBezTo>
                <a:cubicBezTo>
                  <a:pt x="731838" y="104815"/>
                  <a:pt x="904081" y="232608"/>
                  <a:pt x="1076325" y="360402"/>
                </a:cubicBezTo>
              </a:path>
            </a:pathLst>
          </a:custGeom>
          <a:noFill/>
          <a:ln>
            <a:solidFill>
              <a:srgbClr val="FF00FF"/>
            </a:solidFill>
            <a:headEnd type="none" w="lg" len="lg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3657600" y="3724275"/>
            <a:ext cx="1400175" cy="838200"/>
          </a:xfrm>
          <a:custGeom>
            <a:avLst/>
            <a:gdLst>
              <a:gd name="connsiteX0" fmla="*/ 0 w 1504950"/>
              <a:gd name="connsiteY0" fmla="*/ 0 h 828675"/>
              <a:gd name="connsiteX1" fmla="*/ 800100 w 1504950"/>
              <a:gd name="connsiteY1" fmla="*/ 314325 h 828675"/>
              <a:gd name="connsiteX2" fmla="*/ 1504950 w 1504950"/>
              <a:gd name="connsiteY2" fmla="*/ 828675 h 828675"/>
              <a:gd name="connsiteX0" fmla="*/ 0 w 1400175"/>
              <a:gd name="connsiteY0" fmla="*/ 0 h 838200"/>
              <a:gd name="connsiteX1" fmla="*/ 695325 w 1400175"/>
              <a:gd name="connsiteY1" fmla="*/ 323850 h 838200"/>
              <a:gd name="connsiteX2" fmla="*/ 1400175 w 1400175"/>
              <a:gd name="connsiteY2" fmla="*/ 83820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0175" h="838200">
                <a:moveTo>
                  <a:pt x="0" y="0"/>
                </a:moveTo>
                <a:cubicBezTo>
                  <a:pt x="274637" y="88106"/>
                  <a:pt x="461963" y="184150"/>
                  <a:pt x="695325" y="323850"/>
                </a:cubicBezTo>
                <a:cubicBezTo>
                  <a:pt x="928688" y="463550"/>
                  <a:pt x="1173162" y="650081"/>
                  <a:pt x="1400175" y="838200"/>
                </a:cubicBezTo>
              </a:path>
            </a:pathLst>
          </a:custGeom>
          <a:noFill/>
          <a:ln>
            <a:solidFill>
              <a:srgbClr val="FF00FF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617181" y="3472983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CCFF"/>
                </a:solidFill>
              </a:rPr>
              <a:t>GEOCON</a:t>
            </a:r>
            <a:endParaRPr lang="en-US" sz="1800" b="1" dirty="0">
              <a:solidFill>
                <a:srgbClr val="00CCFF"/>
              </a:solidFill>
            </a:endParaRPr>
          </a:p>
        </p:txBody>
      </p:sp>
      <p:cxnSp>
        <p:nvCxnSpPr>
          <p:cNvPr id="16" name="Straight Arrow Connector 15"/>
          <p:cNvCxnSpPr>
            <a:stCxn id="118" idx="0"/>
          </p:cNvCxnSpPr>
          <p:nvPr/>
        </p:nvCxnSpPr>
        <p:spPr>
          <a:xfrm flipH="1" flipV="1">
            <a:off x="5032926" y="3788078"/>
            <a:ext cx="404389" cy="747843"/>
          </a:xfrm>
          <a:prstGeom prst="straightConnector1">
            <a:avLst/>
          </a:prstGeom>
          <a:ln w="38100">
            <a:solidFill>
              <a:srgbClr val="00C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>
            <a:off x="5731606" y="3763346"/>
            <a:ext cx="450119" cy="351424"/>
          </a:xfrm>
          <a:prstGeom prst="straightConnector1">
            <a:avLst/>
          </a:prstGeom>
          <a:ln w="38100">
            <a:solidFill>
              <a:srgbClr val="00C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83856" y="2444283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66FF"/>
                </a:solidFill>
              </a:rPr>
              <a:t>GEOCON 11</a:t>
            </a:r>
            <a:endParaRPr lang="en-US" sz="1800" b="1" dirty="0">
              <a:solidFill>
                <a:srgbClr val="0066FF"/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5343525" y="2762250"/>
            <a:ext cx="1419225" cy="1219200"/>
          </a:xfrm>
          <a:custGeom>
            <a:avLst/>
            <a:gdLst>
              <a:gd name="connsiteX0" fmla="*/ 1419225 w 1419225"/>
              <a:gd name="connsiteY0" fmla="*/ 1219200 h 1219200"/>
              <a:gd name="connsiteX1" fmla="*/ 323850 w 1419225"/>
              <a:gd name="connsiteY1" fmla="*/ 514350 h 1219200"/>
              <a:gd name="connsiteX2" fmla="*/ 0 w 1419225"/>
              <a:gd name="connsiteY2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19225" h="1219200">
                <a:moveTo>
                  <a:pt x="1419225" y="1219200"/>
                </a:moveTo>
                <a:cubicBezTo>
                  <a:pt x="989806" y="968375"/>
                  <a:pt x="560387" y="717550"/>
                  <a:pt x="323850" y="514350"/>
                </a:cubicBezTo>
                <a:cubicBezTo>
                  <a:pt x="87313" y="311150"/>
                  <a:pt x="43656" y="155575"/>
                  <a:pt x="0" y="0"/>
                </a:cubicBezTo>
              </a:path>
            </a:pathLst>
          </a:custGeom>
          <a:noFill/>
          <a:ln w="38100">
            <a:solidFill>
              <a:srgbClr val="0066FF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6181725" y="2562727"/>
            <a:ext cx="476250" cy="285248"/>
          </a:xfrm>
          <a:custGeom>
            <a:avLst/>
            <a:gdLst>
              <a:gd name="connsiteX0" fmla="*/ 0 w 476250"/>
              <a:gd name="connsiteY0" fmla="*/ 18548 h 285248"/>
              <a:gd name="connsiteX1" fmla="*/ 285750 w 476250"/>
              <a:gd name="connsiteY1" fmla="*/ 28073 h 285248"/>
              <a:gd name="connsiteX2" fmla="*/ 476250 w 476250"/>
              <a:gd name="connsiteY2" fmla="*/ 285248 h 28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6250" h="285248">
                <a:moveTo>
                  <a:pt x="0" y="18548"/>
                </a:moveTo>
                <a:cubicBezTo>
                  <a:pt x="103187" y="1085"/>
                  <a:pt x="206375" y="-16377"/>
                  <a:pt x="285750" y="28073"/>
                </a:cubicBezTo>
                <a:cubicBezTo>
                  <a:pt x="365125" y="72523"/>
                  <a:pt x="420687" y="178885"/>
                  <a:pt x="476250" y="285248"/>
                </a:cubicBezTo>
              </a:path>
            </a:pathLst>
          </a:custGeom>
          <a:noFill/>
          <a:ln w="38100">
            <a:solidFill>
              <a:srgbClr val="0066FF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5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3" grpId="0" animBg="1"/>
      <p:bldP spid="14" grpId="0"/>
      <p:bldP spid="24" grpId="0"/>
      <p:bldP spid="26" grpId="0" animBg="1"/>
      <p:bldP spid="2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 rot="19510649">
            <a:off x="6510800" y="4158173"/>
            <a:ext cx="1924135" cy="1614641"/>
            <a:chOff x="1352465" y="1688796"/>
            <a:chExt cx="1924135" cy="1614641"/>
          </a:xfrm>
        </p:grpSpPr>
        <p:sp>
          <p:nvSpPr>
            <p:cNvPr id="36" name="Oval 35"/>
            <p:cNvSpPr/>
            <p:nvPr/>
          </p:nvSpPr>
          <p:spPr>
            <a:xfrm>
              <a:off x="1352465" y="2351386"/>
              <a:ext cx="467170" cy="4671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X, Y, Z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1752600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50" b="1" dirty="0" smtClean="0">
                  <a:solidFill>
                    <a:schemeClr val="tx1"/>
                  </a:solidFill>
                </a:rPr>
                <a:t>USNG</a:t>
              </a:r>
              <a:endParaRPr lang="en-US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2449608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UTM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819400" y="2286000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SPC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057400" y="1688796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b="1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f</a:t>
              </a:r>
              <a:r>
                <a:rPr lang="en-US" sz="900" b="1" dirty="0" smtClean="0">
                  <a:solidFill>
                    <a:schemeClr val="tx1"/>
                  </a:solidFill>
                </a:rPr>
                <a:t>, </a:t>
              </a:r>
              <a:r>
                <a:rPr lang="en-US" sz="900" b="1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l</a:t>
              </a:r>
              <a:r>
                <a:rPr lang="en-US" sz="900" b="1" dirty="0" smtClean="0">
                  <a:solidFill>
                    <a:schemeClr val="tx1"/>
                  </a:solidFill>
                </a:rPr>
                <a:t>, h</a:t>
              </a:r>
              <a:endParaRPr lang="en-US" sz="900" b="1" dirty="0">
                <a:solidFill>
                  <a:schemeClr val="tx1"/>
                </a:solidFill>
              </a:endParaRPr>
            </a:p>
          </p:txBody>
        </p:sp>
        <p:cxnSp>
          <p:nvCxnSpPr>
            <p:cNvPr id="41" name="Straight Connector 40"/>
            <p:cNvCxnSpPr>
              <a:stCxn id="40" idx="4"/>
              <a:endCxn id="37" idx="0"/>
            </p:cNvCxnSpPr>
            <p:nvPr/>
          </p:nvCxnSpPr>
          <p:spPr>
            <a:xfrm flipH="1">
              <a:off x="1995041" y="2145996"/>
              <a:ext cx="29095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40" idx="3"/>
              <a:endCxn id="36" idx="7"/>
            </p:cNvCxnSpPr>
            <p:nvPr/>
          </p:nvCxnSpPr>
          <p:spPr>
            <a:xfrm flipH="1">
              <a:off x="1751220" y="2079041"/>
              <a:ext cx="373135" cy="340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40" idx="5"/>
              <a:endCxn id="39" idx="1"/>
            </p:cNvCxnSpPr>
            <p:nvPr/>
          </p:nvCxnSpPr>
          <p:spPr>
            <a:xfrm>
              <a:off x="2447645" y="2079041"/>
              <a:ext cx="438710" cy="2739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40" idx="4"/>
              <a:endCxn id="38" idx="0"/>
            </p:cNvCxnSpPr>
            <p:nvPr/>
          </p:nvCxnSpPr>
          <p:spPr>
            <a:xfrm>
              <a:off x="2286000" y="2145996"/>
              <a:ext cx="40604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37" idx="6"/>
              <a:endCxn id="38" idx="2"/>
            </p:cNvCxnSpPr>
            <p:nvPr/>
          </p:nvCxnSpPr>
          <p:spPr>
            <a:xfrm>
              <a:off x="2237481" y="3060997"/>
              <a:ext cx="2121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2369120" y="4990624"/>
            <a:ext cx="1924135" cy="1614641"/>
            <a:chOff x="1352465" y="1688796"/>
            <a:chExt cx="1924135" cy="1614641"/>
          </a:xfrm>
        </p:grpSpPr>
        <p:sp>
          <p:nvSpPr>
            <p:cNvPr id="4" name="Oval 3"/>
            <p:cNvSpPr/>
            <p:nvPr/>
          </p:nvSpPr>
          <p:spPr>
            <a:xfrm>
              <a:off x="1352465" y="2351386"/>
              <a:ext cx="467170" cy="4671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X, Y, Z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1752600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50" b="1" dirty="0" smtClean="0">
                  <a:solidFill>
                    <a:schemeClr val="tx1"/>
                  </a:solidFill>
                </a:rPr>
                <a:t>USNG</a:t>
              </a:r>
              <a:endParaRPr lang="en-US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449608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UTM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819400" y="2286000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SPC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057400" y="1688796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b="1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f</a:t>
              </a:r>
              <a:r>
                <a:rPr lang="en-US" sz="900" b="1" dirty="0" smtClean="0">
                  <a:solidFill>
                    <a:schemeClr val="tx1"/>
                  </a:solidFill>
                </a:rPr>
                <a:t>, </a:t>
              </a:r>
              <a:r>
                <a:rPr lang="en-US" sz="900" b="1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l</a:t>
              </a:r>
              <a:r>
                <a:rPr lang="en-US" sz="900" b="1" dirty="0" smtClean="0">
                  <a:solidFill>
                    <a:schemeClr val="tx1"/>
                  </a:solidFill>
                </a:rPr>
                <a:t>, h</a:t>
              </a:r>
              <a:endParaRPr lang="en-US" sz="900" b="1" dirty="0">
                <a:solidFill>
                  <a:schemeClr val="tx1"/>
                </a:solidFill>
              </a:endParaRPr>
            </a:p>
          </p:txBody>
        </p:sp>
        <p:cxnSp>
          <p:nvCxnSpPr>
            <p:cNvPr id="9" name="Straight Connector 8"/>
            <p:cNvCxnSpPr>
              <a:stCxn id="8" idx="4"/>
              <a:endCxn id="5" idx="0"/>
            </p:cNvCxnSpPr>
            <p:nvPr/>
          </p:nvCxnSpPr>
          <p:spPr>
            <a:xfrm flipH="1">
              <a:off x="1995041" y="2145996"/>
              <a:ext cx="29095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8" idx="3"/>
              <a:endCxn id="4" idx="7"/>
            </p:cNvCxnSpPr>
            <p:nvPr/>
          </p:nvCxnSpPr>
          <p:spPr>
            <a:xfrm flipH="1">
              <a:off x="1751220" y="2079041"/>
              <a:ext cx="373135" cy="340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8" idx="5"/>
              <a:endCxn id="7" idx="1"/>
            </p:cNvCxnSpPr>
            <p:nvPr/>
          </p:nvCxnSpPr>
          <p:spPr>
            <a:xfrm>
              <a:off x="2447645" y="2079041"/>
              <a:ext cx="438710" cy="2739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8" idx="4"/>
              <a:endCxn id="6" idx="0"/>
            </p:cNvCxnSpPr>
            <p:nvPr/>
          </p:nvCxnSpPr>
          <p:spPr>
            <a:xfrm>
              <a:off x="2286000" y="2145996"/>
              <a:ext cx="40604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5" idx="6"/>
              <a:endCxn id="6" idx="2"/>
            </p:cNvCxnSpPr>
            <p:nvPr/>
          </p:nvCxnSpPr>
          <p:spPr>
            <a:xfrm>
              <a:off x="2237481" y="3060997"/>
              <a:ext cx="2121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4569471" y="4836712"/>
            <a:ext cx="1924135" cy="1614641"/>
            <a:chOff x="1352465" y="1688796"/>
            <a:chExt cx="1924135" cy="1614641"/>
          </a:xfrm>
        </p:grpSpPr>
        <p:sp>
          <p:nvSpPr>
            <p:cNvPr id="47" name="Oval 46"/>
            <p:cNvSpPr/>
            <p:nvPr/>
          </p:nvSpPr>
          <p:spPr>
            <a:xfrm>
              <a:off x="1352465" y="2351386"/>
              <a:ext cx="467170" cy="4671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X, Y, Z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1752600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50" b="1" dirty="0" smtClean="0">
                  <a:solidFill>
                    <a:schemeClr val="tx1"/>
                  </a:solidFill>
                </a:rPr>
                <a:t>USNG</a:t>
              </a:r>
              <a:endParaRPr lang="en-US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2449608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UTM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2819400" y="2286000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SPC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2057400" y="1688796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b="1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f</a:t>
              </a:r>
              <a:r>
                <a:rPr lang="en-US" sz="900" b="1" dirty="0" smtClean="0">
                  <a:solidFill>
                    <a:schemeClr val="tx1"/>
                  </a:solidFill>
                </a:rPr>
                <a:t>, </a:t>
              </a:r>
              <a:r>
                <a:rPr lang="en-US" sz="900" b="1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l</a:t>
              </a:r>
              <a:r>
                <a:rPr lang="en-US" sz="900" b="1" dirty="0" smtClean="0">
                  <a:solidFill>
                    <a:schemeClr val="tx1"/>
                  </a:solidFill>
                </a:rPr>
                <a:t>, h</a:t>
              </a:r>
              <a:endParaRPr lang="en-US" sz="900" b="1" dirty="0">
                <a:solidFill>
                  <a:schemeClr val="tx1"/>
                </a:solidFill>
              </a:endParaRPr>
            </a:p>
          </p:txBody>
        </p:sp>
        <p:cxnSp>
          <p:nvCxnSpPr>
            <p:cNvPr id="52" name="Straight Connector 51"/>
            <p:cNvCxnSpPr>
              <a:stCxn id="51" idx="4"/>
              <a:endCxn id="48" idx="0"/>
            </p:cNvCxnSpPr>
            <p:nvPr/>
          </p:nvCxnSpPr>
          <p:spPr>
            <a:xfrm flipH="1">
              <a:off x="1995041" y="2145996"/>
              <a:ext cx="29095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51" idx="3"/>
              <a:endCxn id="47" idx="7"/>
            </p:cNvCxnSpPr>
            <p:nvPr/>
          </p:nvCxnSpPr>
          <p:spPr>
            <a:xfrm flipH="1">
              <a:off x="1751220" y="2079041"/>
              <a:ext cx="373135" cy="340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stCxn id="51" idx="5"/>
              <a:endCxn id="50" idx="1"/>
            </p:cNvCxnSpPr>
            <p:nvPr/>
          </p:nvCxnSpPr>
          <p:spPr>
            <a:xfrm>
              <a:off x="2447645" y="2079041"/>
              <a:ext cx="438710" cy="2739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51" idx="4"/>
              <a:endCxn id="49" idx="0"/>
            </p:cNvCxnSpPr>
            <p:nvPr/>
          </p:nvCxnSpPr>
          <p:spPr>
            <a:xfrm>
              <a:off x="2286000" y="2145996"/>
              <a:ext cx="40604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48" idx="6"/>
              <a:endCxn id="49" idx="2"/>
            </p:cNvCxnSpPr>
            <p:nvPr/>
          </p:nvCxnSpPr>
          <p:spPr>
            <a:xfrm>
              <a:off x="2237481" y="3060997"/>
              <a:ext cx="2121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 rot="3669868">
            <a:off x="583945" y="4267851"/>
            <a:ext cx="1924135" cy="1614641"/>
            <a:chOff x="1352465" y="1688796"/>
            <a:chExt cx="1924135" cy="1614641"/>
          </a:xfrm>
        </p:grpSpPr>
        <p:sp>
          <p:nvSpPr>
            <p:cNvPr id="58" name="Oval 57"/>
            <p:cNvSpPr/>
            <p:nvPr/>
          </p:nvSpPr>
          <p:spPr>
            <a:xfrm>
              <a:off x="1352465" y="2351386"/>
              <a:ext cx="467170" cy="4671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X, Y, Z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1752600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50" b="1" dirty="0" smtClean="0">
                  <a:solidFill>
                    <a:schemeClr val="tx1"/>
                  </a:solidFill>
                </a:rPr>
                <a:t>USNG</a:t>
              </a:r>
              <a:endParaRPr lang="en-US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60" name="Oval 59"/>
            <p:cNvSpPr/>
            <p:nvPr/>
          </p:nvSpPr>
          <p:spPr>
            <a:xfrm>
              <a:off x="2449608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UTM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2819400" y="2286000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SPC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057400" y="1688796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b="1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f</a:t>
              </a:r>
              <a:r>
                <a:rPr lang="en-US" sz="900" b="1" dirty="0" smtClean="0">
                  <a:solidFill>
                    <a:schemeClr val="tx1"/>
                  </a:solidFill>
                </a:rPr>
                <a:t>, </a:t>
              </a:r>
              <a:r>
                <a:rPr lang="en-US" sz="900" b="1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l</a:t>
              </a:r>
              <a:r>
                <a:rPr lang="en-US" sz="900" b="1" dirty="0" smtClean="0">
                  <a:solidFill>
                    <a:schemeClr val="tx1"/>
                  </a:solidFill>
                </a:rPr>
                <a:t>, h</a:t>
              </a:r>
              <a:endParaRPr lang="en-US" sz="900" b="1" dirty="0">
                <a:solidFill>
                  <a:schemeClr val="tx1"/>
                </a:solidFill>
              </a:endParaRPr>
            </a:p>
          </p:txBody>
        </p:sp>
        <p:cxnSp>
          <p:nvCxnSpPr>
            <p:cNvPr id="63" name="Straight Connector 62"/>
            <p:cNvCxnSpPr>
              <a:stCxn id="62" idx="4"/>
              <a:endCxn id="59" idx="0"/>
            </p:cNvCxnSpPr>
            <p:nvPr/>
          </p:nvCxnSpPr>
          <p:spPr>
            <a:xfrm flipH="1">
              <a:off x="1995041" y="2145996"/>
              <a:ext cx="29095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62" idx="3"/>
              <a:endCxn id="58" idx="7"/>
            </p:cNvCxnSpPr>
            <p:nvPr/>
          </p:nvCxnSpPr>
          <p:spPr>
            <a:xfrm flipH="1">
              <a:off x="1751220" y="2079041"/>
              <a:ext cx="373135" cy="340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62" idx="5"/>
              <a:endCxn id="61" idx="1"/>
            </p:cNvCxnSpPr>
            <p:nvPr/>
          </p:nvCxnSpPr>
          <p:spPr>
            <a:xfrm>
              <a:off x="2447645" y="2079041"/>
              <a:ext cx="438710" cy="2739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62" idx="4"/>
              <a:endCxn id="60" idx="0"/>
            </p:cNvCxnSpPr>
            <p:nvPr/>
          </p:nvCxnSpPr>
          <p:spPr>
            <a:xfrm>
              <a:off x="2286000" y="2145996"/>
              <a:ext cx="40604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59" idx="6"/>
              <a:endCxn id="60" idx="2"/>
            </p:cNvCxnSpPr>
            <p:nvPr/>
          </p:nvCxnSpPr>
          <p:spPr>
            <a:xfrm>
              <a:off x="2237481" y="3060997"/>
              <a:ext cx="2121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/>
          <p:cNvGrpSpPr/>
          <p:nvPr/>
        </p:nvGrpSpPr>
        <p:grpSpPr>
          <a:xfrm rot="16200000">
            <a:off x="7172927" y="245695"/>
            <a:ext cx="1924135" cy="1614641"/>
            <a:chOff x="1352465" y="1688796"/>
            <a:chExt cx="1924135" cy="1614641"/>
          </a:xfrm>
        </p:grpSpPr>
        <p:sp>
          <p:nvSpPr>
            <p:cNvPr id="69" name="Oval 68"/>
            <p:cNvSpPr/>
            <p:nvPr/>
          </p:nvSpPr>
          <p:spPr>
            <a:xfrm>
              <a:off x="1352465" y="2351386"/>
              <a:ext cx="467170" cy="4671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X, Y, Z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1752600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50" b="1" dirty="0" smtClean="0">
                  <a:solidFill>
                    <a:schemeClr val="tx1"/>
                  </a:solidFill>
                </a:rPr>
                <a:t>USNG</a:t>
              </a:r>
              <a:endParaRPr lang="en-US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71" name="Oval 70"/>
            <p:cNvSpPr/>
            <p:nvPr/>
          </p:nvSpPr>
          <p:spPr>
            <a:xfrm>
              <a:off x="2449608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UTM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72" name="Oval 71"/>
            <p:cNvSpPr/>
            <p:nvPr/>
          </p:nvSpPr>
          <p:spPr>
            <a:xfrm>
              <a:off x="2819400" y="2286000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SPC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73" name="Oval 72"/>
            <p:cNvSpPr/>
            <p:nvPr/>
          </p:nvSpPr>
          <p:spPr>
            <a:xfrm>
              <a:off x="2057400" y="1688796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b="1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f</a:t>
              </a:r>
              <a:r>
                <a:rPr lang="en-US" sz="900" b="1" dirty="0" smtClean="0">
                  <a:solidFill>
                    <a:schemeClr val="tx1"/>
                  </a:solidFill>
                </a:rPr>
                <a:t>, </a:t>
              </a:r>
              <a:r>
                <a:rPr lang="en-US" sz="900" b="1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l</a:t>
              </a:r>
              <a:r>
                <a:rPr lang="en-US" sz="900" b="1" dirty="0" smtClean="0">
                  <a:solidFill>
                    <a:schemeClr val="tx1"/>
                  </a:solidFill>
                </a:rPr>
                <a:t>, h</a:t>
              </a:r>
              <a:endParaRPr lang="en-US" sz="900" b="1" dirty="0">
                <a:solidFill>
                  <a:schemeClr val="tx1"/>
                </a:solidFill>
              </a:endParaRPr>
            </a:p>
          </p:txBody>
        </p:sp>
        <p:cxnSp>
          <p:nvCxnSpPr>
            <p:cNvPr id="74" name="Straight Connector 73"/>
            <p:cNvCxnSpPr>
              <a:stCxn id="73" idx="4"/>
              <a:endCxn id="70" idx="0"/>
            </p:cNvCxnSpPr>
            <p:nvPr/>
          </p:nvCxnSpPr>
          <p:spPr>
            <a:xfrm flipH="1">
              <a:off x="1995041" y="2145996"/>
              <a:ext cx="29095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stCxn id="73" idx="3"/>
              <a:endCxn id="69" idx="7"/>
            </p:cNvCxnSpPr>
            <p:nvPr/>
          </p:nvCxnSpPr>
          <p:spPr>
            <a:xfrm flipH="1">
              <a:off x="1751220" y="2079041"/>
              <a:ext cx="373135" cy="340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>
              <a:stCxn id="73" idx="5"/>
              <a:endCxn id="72" idx="1"/>
            </p:cNvCxnSpPr>
            <p:nvPr/>
          </p:nvCxnSpPr>
          <p:spPr>
            <a:xfrm>
              <a:off x="2447645" y="2079041"/>
              <a:ext cx="438710" cy="2739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stCxn id="73" idx="4"/>
              <a:endCxn id="71" idx="0"/>
            </p:cNvCxnSpPr>
            <p:nvPr/>
          </p:nvCxnSpPr>
          <p:spPr>
            <a:xfrm>
              <a:off x="2286000" y="2145996"/>
              <a:ext cx="40604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70" idx="6"/>
              <a:endCxn id="71" idx="2"/>
            </p:cNvCxnSpPr>
            <p:nvPr/>
          </p:nvCxnSpPr>
          <p:spPr>
            <a:xfrm>
              <a:off x="2237481" y="3060997"/>
              <a:ext cx="2121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Group 78"/>
          <p:cNvGrpSpPr/>
          <p:nvPr/>
        </p:nvGrpSpPr>
        <p:grpSpPr>
          <a:xfrm rot="4598599">
            <a:off x="217362" y="2314326"/>
            <a:ext cx="1924135" cy="1614641"/>
            <a:chOff x="1352465" y="1688796"/>
            <a:chExt cx="1924135" cy="1614641"/>
          </a:xfrm>
        </p:grpSpPr>
        <p:sp>
          <p:nvSpPr>
            <p:cNvPr id="80" name="Oval 79"/>
            <p:cNvSpPr/>
            <p:nvPr/>
          </p:nvSpPr>
          <p:spPr>
            <a:xfrm>
              <a:off x="1352465" y="2351386"/>
              <a:ext cx="467170" cy="4671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X, Y, Z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81" name="Oval 80"/>
            <p:cNvSpPr/>
            <p:nvPr/>
          </p:nvSpPr>
          <p:spPr>
            <a:xfrm>
              <a:off x="1752600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50" b="1" dirty="0" smtClean="0">
                  <a:solidFill>
                    <a:schemeClr val="tx1"/>
                  </a:solidFill>
                </a:rPr>
                <a:t>USNG</a:t>
              </a:r>
              <a:endParaRPr lang="en-US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82" name="Oval 81"/>
            <p:cNvSpPr/>
            <p:nvPr/>
          </p:nvSpPr>
          <p:spPr>
            <a:xfrm>
              <a:off x="2449608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UTM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83" name="Oval 82"/>
            <p:cNvSpPr/>
            <p:nvPr/>
          </p:nvSpPr>
          <p:spPr>
            <a:xfrm>
              <a:off x="2819400" y="2286000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SPC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84" name="Oval 83"/>
            <p:cNvSpPr/>
            <p:nvPr/>
          </p:nvSpPr>
          <p:spPr>
            <a:xfrm>
              <a:off x="2057400" y="1688796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b="1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f</a:t>
              </a:r>
              <a:r>
                <a:rPr lang="en-US" sz="900" b="1" dirty="0" smtClean="0">
                  <a:solidFill>
                    <a:schemeClr val="tx1"/>
                  </a:solidFill>
                </a:rPr>
                <a:t>, </a:t>
              </a:r>
              <a:r>
                <a:rPr lang="en-US" sz="900" b="1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l</a:t>
              </a:r>
              <a:r>
                <a:rPr lang="en-US" sz="900" b="1" dirty="0" smtClean="0">
                  <a:solidFill>
                    <a:schemeClr val="tx1"/>
                  </a:solidFill>
                </a:rPr>
                <a:t>, h</a:t>
              </a:r>
              <a:endParaRPr lang="en-US" sz="900" b="1" dirty="0">
                <a:solidFill>
                  <a:schemeClr val="tx1"/>
                </a:solidFill>
              </a:endParaRPr>
            </a:p>
          </p:txBody>
        </p:sp>
        <p:cxnSp>
          <p:nvCxnSpPr>
            <p:cNvPr id="85" name="Straight Connector 84"/>
            <p:cNvCxnSpPr>
              <a:stCxn id="84" idx="4"/>
              <a:endCxn id="81" idx="0"/>
            </p:cNvCxnSpPr>
            <p:nvPr/>
          </p:nvCxnSpPr>
          <p:spPr>
            <a:xfrm flipH="1">
              <a:off x="1995041" y="2145996"/>
              <a:ext cx="29095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>
              <a:stCxn id="84" idx="3"/>
              <a:endCxn id="80" idx="7"/>
            </p:cNvCxnSpPr>
            <p:nvPr/>
          </p:nvCxnSpPr>
          <p:spPr>
            <a:xfrm flipH="1">
              <a:off x="1751220" y="2079041"/>
              <a:ext cx="373135" cy="340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>
              <a:stCxn id="84" idx="5"/>
              <a:endCxn id="83" idx="1"/>
            </p:cNvCxnSpPr>
            <p:nvPr/>
          </p:nvCxnSpPr>
          <p:spPr>
            <a:xfrm>
              <a:off x="2447645" y="2079041"/>
              <a:ext cx="438710" cy="2739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>
              <a:stCxn id="84" idx="4"/>
              <a:endCxn id="82" idx="0"/>
            </p:cNvCxnSpPr>
            <p:nvPr/>
          </p:nvCxnSpPr>
          <p:spPr>
            <a:xfrm>
              <a:off x="2286000" y="2145996"/>
              <a:ext cx="40604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>
              <a:stCxn id="81" idx="6"/>
              <a:endCxn id="82" idx="2"/>
            </p:cNvCxnSpPr>
            <p:nvPr/>
          </p:nvCxnSpPr>
          <p:spPr>
            <a:xfrm>
              <a:off x="2237481" y="3060997"/>
              <a:ext cx="2121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Oval 90"/>
          <p:cNvSpPr/>
          <p:nvPr/>
        </p:nvSpPr>
        <p:spPr>
          <a:xfrm rot="6262407">
            <a:off x="1136324" y="101072"/>
            <a:ext cx="467170" cy="46717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</a:rPr>
              <a:t>X, Y, Z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93" name="Oval 92"/>
          <p:cNvSpPr/>
          <p:nvPr/>
        </p:nvSpPr>
        <p:spPr>
          <a:xfrm rot="6262407">
            <a:off x="391789" y="1045427"/>
            <a:ext cx="484881" cy="48488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UTM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95" name="Oval 94"/>
          <p:cNvSpPr/>
          <p:nvPr/>
        </p:nvSpPr>
        <p:spPr>
          <a:xfrm rot="6262407">
            <a:off x="1614231" y="949817"/>
            <a:ext cx="457200" cy="457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 smtClean="0">
                <a:solidFill>
                  <a:schemeClr val="tx1"/>
                </a:solidFill>
                <a:latin typeface="Symbol" panose="05050102010706020507" pitchFamily="18" charset="2"/>
              </a:rPr>
              <a:t>f</a:t>
            </a:r>
            <a:r>
              <a:rPr lang="en-US" sz="900" b="1" dirty="0" smtClean="0">
                <a:solidFill>
                  <a:schemeClr val="tx1"/>
                </a:solidFill>
              </a:rPr>
              <a:t>, </a:t>
            </a:r>
            <a:r>
              <a:rPr lang="en-US" sz="900" b="1" dirty="0" smtClean="0">
                <a:solidFill>
                  <a:schemeClr val="tx1"/>
                </a:solidFill>
                <a:latin typeface="Symbol" panose="05050102010706020507" pitchFamily="18" charset="2"/>
              </a:rPr>
              <a:t>l</a:t>
            </a:r>
            <a:r>
              <a:rPr lang="en-US" sz="900" b="1" dirty="0" smtClean="0">
                <a:solidFill>
                  <a:schemeClr val="tx1"/>
                </a:solidFill>
              </a:rPr>
              <a:t>, h</a:t>
            </a:r>
            <a:endParaRPr lang="en-US" sz="900" b="1" dirty="0">
              <a:solidFill>
                <a:schemeClr val="tx1"/>
              </a:solidFill>
            </a:endParaRPr>
          </a:p>
        </p:txBody>
      </p:sp>
      <p:cxnSp>
        <p:nvCxnSpPr>
          <p:cNvPr id="97" name="Straight Connector 96"/>
          <p:cNvCxnSpPr>
            <a:stCxn id="95" idx="3"/>
            <a:endCxn id="91" idx="7"/>
          </p:cNvCxnSpPr>
          <p:nvPr/>
        </p:nvCxnSpPr>
        <p:spPr>
          <a:xfrm rot="6262407" flipH="1">
            <a:off x="1421072" y="588302"/>
            <a:ext cx="373135" cy="3407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>
            <a:stCxn id="95" idx="4"/>
            <a:endCxn id="93" idx="0"/>
          </p:cNvCxnSpPr>
          <p:nvPr/>
        </p:nvCxnSpPr>
        <p:spPr>
          <a:xfrm rot="6262407">
            <a:off x="1042209" y="898580"/>
            <a:ext cx="406049" cy="67256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2663438" y="295880"/>
            <a:ext cx="3826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99"/>
                </a:solidFill>
              </a:rPr>
              <a:t>Region:  CONUS</a:t>
            </a:r>
          </a:p>
        </p:txBody>
      </p:sp>
      <p:grpSp>
        <p:nvGrpSpPr>
          <p:cNvPr id="102" name="Group 101"/>
          <p:cNvGrpSpPr/>
          <p:nvPr/>
        </p:nvGrpSpPr>
        <p:grpSpPr>
          <a:xfrm rot="17285526">
            <a:off x="7041719" y="2372974"/>
            <a:ext cx="1924135" cy="1614641"/>
            <a:chOff x="1352465" y="1688796"/>
            <a:chExt cx="1924135" cy="1614641"/>
          </a:xfrm>
        </p:grpSpPr>
        <p:sp>
          <p:nvSpPr>
            <p:cNvPr id="103" name="Oval 102"/>
            <p:cNvSpPr/>
            <p:nvPr/>
          </p:nvSpPr>
          <p:spPr>
            <a:xfrm>
              <a:off x="1352465" y="2351386"/>
              <a:ext cx="467170" cy="46717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00" b="1" dirty="0" smtClean="0">
                  <a:solidFill>
                    <a:schemeClr val="tx1"/>
                  </a:solidFill>
                </a:rPr>
                <a:t>X, Y, Z</a:t>
              </a:r>
              <a:endParaRPr 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104" name="Oval 103"/>
            <p:cNvSpPr/>
            <p:nvPr/>
          </p:nvSpPr>
          <p:spPr>
            <a:xfrm>
              <a:off x="1752600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50" b="1" dirty="0" smtClean="0">
                  <a:solidFill>
                    <a:schemeClr val="tx1"/>
                  </a:solidFill>
                </a:rPr>
                <a:t>USNG</a:t>
              </a:r>
              <a:endParaRPr lang="en-US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105" name="Oval 104"/>
            <p:cNvSpPr/>
            <p:nvPr/>
          </p:nvSpPr>
          <p:spPr>
            <a:xfrm>
              <a:off x="2449608" y="2818556"/>
              <a:ext cx="484881" cy="484881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200" b="1" dirty="0" smtClean="0">
                  <a:solidFill>
                    <a:schemeClr val="tx1"/>
                  </a:solidFill>
                </a:rPr>
                <a:t>UTM</a:t>
              </a:r>
              <a:endParaRPr 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106" name="Oval 105"/>
            <p:cNvSpPr/>
            <p:nvPr/>
          </p:nvSpPr>
          <p:spPr>
            <a:xfrm>
              <a:off x="2819400" y="2286000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SPC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107" name="Oval 106"/>
            <p:cNvSpPr/>
            <p:nvPr/>
          </p:nvSpPr>
          <p:spPr>
            <a:xfrm>
              <a:off x="2057400" y="1688796"/>
              <a:ext cx="457200" cy="45720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900" b="1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f</a:t>
              </a:r>
              <a:r>
                <a:rPr lang="en-US" sz="900" b="1" dirty="0" smtClean="0">
                  <a:solidFill>
                    <a:schemeClr val="tx1"/>
                  </a:solidFill>
                </a:rPr>
                <a:t>, </a:t>
              </a:r>
              <a:r>
                <a:rPr lang="en-US" sz="900" b="1" dirty="0" smtClean="0">
                  <a:solidFill>
                    <a:schemeClr val="tx1"/>
                  </a:solidFill>
                  <a:latin typeface="Symbol" panose="05050102010706020507" pitchFamily="18" charset="2"/>
                </a:rPr>
                <a:t>l</a:t>
              </a:r>
              <a:r>
                <a:rPr lang="en-US" sz="900" b="1" dirty="0" smtClean="0">
                  <a:solidFill>
                    <a:schemeClr val="tx1"/>
                  </a:solidFill>
                </a:rPr>
                <a:t>, h</a:t>
              </a:r>
              <a:endParaRPr lang="en-US" sz="900" b="1" dirty="0">
                <a:solidFill>
                  <a:schemeClr val="tx1"/>
                </a:solidFill>
              </a:endParaRPr>
            </a:p>
          </p:txBody>
        </p:sp>
        <p:cxnSp>
          <p:nvCxnSpPr>
            <p:cNvPr id="108" name="Straight Connector 107"/>
            <p:cNvCxnSpPr>
              <a:stCxn id="107" idx="4"/>
              <a:endCxn id="104" idx="0"/>
            </p:cNvCxnSpPr>
            <p:nvPr/>
          </p:nvCxnSpPr>
          <p:spPr>
            <a:xfrm flipH="1">
              <a:off x="1995041" y="2145996"/>
              <a:ext cx="29095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>
              <a:stCxn id="107" idx="3"/>
              <a:endCxn id="103" idx="7"/>
            </p:cNvCxnSpPr>
            <p:nvPr/>
          </p:nvCxnSpPr>
          <p:spPr>
            <a:xfrm flipH="1">
              <a:off x="1751220" y="2079041"/>
              <a:ext cx="373135" cy="3407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>
              <a:stCxn id="107" idx="5"/>
              <a:endCxn id="106" idx="1"/>
            </p:cNvCxnSpPr>
            <p:nvPr/>
          </p:nvCxnSpPr>
          <p:spPr>
            <a:xfrm>
              <a:off x="2447645" y="2079041"/>
              <a:ext cx="438710" cy="2739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>
              <a:stCxn id="107" idx="4"/>
              <a:endCxn id="105" idx="0"/>
            </p:cNvCxnSpPr>
            <p:nvPr/>
          </p:nvCxnSpPr>
          <p:spPr>
            <a:xfrm>
              <a:off x="2286000" y="2145996"/>
              <a:ext cx="406049" cy="6725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>
              <a:stCxn id="104" idx="6"/>
              <a:endCxn id="105" idx="2"/>
            </p:cNvCxnSpPr>
            <p:nvPr/>
          </p:nvCxnSpPr>
          <p:spPr>
            <a:xfrm>
              <a:off x="2237481" y="3060997"/>
              <a:ext cx="2121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3" name="TextBox 112"/>
          <p:cNvSpPr txBox="1"/>
          <p:nvPr/>
        </p:nvSpPr>
        <p:spPr>
          <a:xfrm>
            <a:off x="2025962" y="1026303"/>
            <a:ext cx="585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</a:rPr>
              <a:t>USSD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1892244" y="2765094"/>
            <a:ext cx="748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</a:rPr>
              <a:t>NAD 27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1969358" y="4231743"/>
            <a:ext cx="1266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</a:rPr>
              <a:t>NAD 83 (1986)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5761239" y="2842975"/>
            <a:ext cx="12666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</a:rPr>
              <a:t>NAD 83 (2011)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5368224" y="4008700"/>
            <a:ext cx="1654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</a:rPr>
              <a:t>NAD 83 (NSRS2007)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4836028" y="4535921"/>
            <a:ext cx="12025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</a:rPr>
              <a:t>NAD 83 (FBN)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767875" y="4722285"/>
            <a:ext cx="1343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</a:rPr>
              <a:t>NAD 83 (HARN)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6682942" y="935416"/>
            <a:ext cx="5902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7030A0"/>
                </a:solidFill>
              </a:rPr>
              <a:t>2022 </a:t>
            </a:r>
            <a:endParaRPr lang="en-US" b="1" dirty="0">
              <a:solidFill>
                <a:srgbClr val="7030A0"/>
              </a:solidFill>
            </a:endParaRPr>
          </a:p>
        </p:txBody>
      </p:sp>
      <p:cxnSp>
        <p:nvCxnSpPr>
          <p:cNvPr id="122" name="Straight Connector 121"/>
          <p:cNvCxnSpPr>
            <a:stCxn id="95" idx="6"/>
            <a:endCxn id="84" idx="2"/>
          </p:cNvCxnSpPr>
          <p:nvPr/>
        </p:nvCxnSpPr>
        <p:spPr>
          <a:xfrm flipH="1">
            <a:off x="1683096" y="1399861"/>
            <a:ext cx="102987" cy="13379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>
            <a:stCxn id="62" idx="2"/>
            <a:endCxn id="84" idx="6"/>
          </p:cNvCxnSpPr>
          <p:nvPr/>
        </p:nvCxnSpPr>
        <p:spPr>
          <a:xfrm flipH="1" flipV="1">
            <a:off x="1788714" y="3182611"/>
            <a:ext cx="140248" cy="13881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>
            <a:stCxn id="8" idx="2"/>
            <a:endCxn id="62" idx="7"/>
          </p:cNvCxnSpPr>
          <p:nvPr/>
        </p:nvCxnSpPr>
        <p:spPr>
          <a:xfrm flipH="1" flipV="1">
            <a:off x="2258778" y="4834703"/>
            <a:ext cx="815277" cy="3845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>
            <a:stCxn id="51" idx="2"/>
            <a:endCxn id="8" idx="6"/>
          </p:cNvCxnSpPr>
          <p:nvPr/>
        </p:nvCxnSpPr>
        <p:spPr>
          <a:xfrm flipH="1">
            <a:off x="3531255" y="5065312"/>
            <a:ext cx="1743151" cy="1539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>
            <a:stCxn id="40" idx="2"/>
            <a:endCxn id="51" idx="6"/>
          </p:cNvCxnSpPr>
          <p:nvPr/>
        </p:nvCxnSpPr>
        <p:spPr>
          <a:xfrm flipH="1">
            <a:off x="5731606" y="4637240"/>
            <a:ext cx="1199705" cy="42807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35"/>
          <p:cNvCxnSpPr>
            <a:stCxn id="107" idx="2"/>
            <a:endCxn id="40" idx="7"/>
          </p:cNvCxnSpPr>
          <p:nvPr/>
        </p:nvCxnSpPr>
        <p:spPr>
          <a:xfrm flipH="1">
            <a:off x="7159367" y="3244995"/>
            <a:ext cx="214460" cy="103670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>
            <a:stCxn id="73" idx="2"/>
          </p:cNvCxnSpPr>
          <p:nvPr/>
        </p:nvCxnSpPr>
        <p:spPr>
          <a:xfrm flipH="1">
            <a:off x="7432397" y="1310148"/>
            <a:ext cx="123877" cy="1427629"/>
          </a:xfrm>
          <a:prstGeom prst="line">
            <a:avLst/>
          </a:prstGeom>
          <a:ln w="50800">
            <a:solidFill>
              <a:srgbClr val="99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920917" y="1259438"/>
            <a:ext cx="3400290" cy="523220"/>
          </a:xfrm>
          <a:prstGeom prst="rect">
            <a:avLst/>
          </a:prstGeom>
          <a:solidFill>
            <a:schemeClr val="bg1"/>
          </a:solidFill>
          <a:ln w="254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9900"/>
                </a:solidFill>
              </a:rPr>
              <a:t>NCAT (NADCON 5)</a:t>
            </a:r>
            <a:endParaRPr lang="en-US" sz="2800" b="1" dirty="0">
              <a:solidFill>
                <a:srgbClr val="009900"/>
              </a:solidFill>
            </a:endParaRPr>
          </a:p>
        </p:txBody>
      </p:sp>
      <p:cxnSp>
        <p:nvCxnSpPr>
          <p:cNvPr id="13" name="Straight Arrow Connector 12"/>
          <p:cNvCxnSpPr>
            <a:stCxn id="84" idx="6"/>
            <a:endCxn id="62" idx="2"/>
          </p:cNvCxnSpPr>
          <p:nvPr/>
        </p:nvCxnSpPr>
        <p:spPr>
          <a:xfrm>
            <a:off x="1788714" y="3182611"/>
            <a:ext cx="140248" cy="1388196"/>
          </a:xfrm>
          <a:prstGeom prst="straightConnector1">
            <a:avLst/>
          </a:prstGeom>
          <a:ln w="63500">
            <a:solidFill>
              <a:srgbClr val="0099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>
            <a:stCxn id="62" idx="7"/>
            <a:endCxn id="8" idx="2"/>
          </p:cNvCxnSpPr>
          <p:nvPr/>
        </p:nvCxnSpPr>
        <p:spPr>
          <a:xfrm>
            <a:off x="2258778" y="4834703"/>
            <a:ext cx="815277" cy="384521"/>
          </a:xfrm>
          <a:prstGeom prst="straightConnector1">
            <a:avLst/>
          </a:prstGeom>
          <a:ln w="63500">
            <a:solidFill>
              <a:srgbClr val="0099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>
            <a:stCxn id="8" idx="6"/>
            <a:endCxn id="51" idx="2"/>
          </p:cNvCxnSpPr>
          <p:nvPr/>
        </p:nvCxnSpPr>
        <p:spPr>
          <a:xfrm flipV="1">
            <a:off x="3531255" y="5065312"/>
            <a:ext cx="1743151" cy="153912"/>
          </a:xfrm>
          <a:prstGeom prst="straightConnector1">
            <a:avLst/>
          </a:prstGeom>
          <a:ln w="63500">
            <a:solidFill>
              <a:srgbClr val="0099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>
            <a:stCxn id="51" idx="6"/>
            <a:endCxn id="40" idx="2"/>
          </p:cNvCxnSpPr>
          <p:nvPr/>
        </p:nvCxnSpPr>
        <p:spPr>
          <a:xfrm flipV="1">
            <a:off x="5731606" y="4637240"/>
            <a:ext cx="1199705" cy="428072"/>
          </a:xfrm>
          <a:prstGeom prst="straightConnector1">
            <a:avLst/>
          </a:prstGeom>
          <a:ln w="63500">
            <a:solidFill>
              <a:srgbClr val="0099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>
            <a:stCxn id="40" idx="7"/>
            <a:endCxn id="107" idx="2"/>
          </p:cNvCxnSpPr>
          <p:nvPr/>
        </p:nvCxnSpPr>
        <p:spPr>
          <a:xfrm flipV="1">
            <a:off x="7159367" y="3244995"/>
            <a:ext cx="214460" cy="1036702"/>
          </a:xfrm>
          <a:prstGeom prst="straightConnector1">
            <a:avLst/>
          </a:prstGeom>
          <a:ln w="63500">
            <a:solidFill>
              <a:srgbClr val="0099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>
            <a:endCxn id="84" idx="2"/>
          </p:cNvCxnSpPr>
          <p:nvPr/>
        </p:nvCxnSpPr>
        <p:spPr>
          <a:xfrm flipH="1">
            <a:off x="1683096" y="1399896"/>
            <a:ext cx="100358" cy="1337881"/>
          </a:xfrm>
          <a:prstGeom prst="straightConnector1">
            <a:avLst/>
          </a:prstGeom>
          <a:ln w="63500">
            <a:solidFill>
              <a:srgbClr val="0099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466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3169" t="11918" r="24305" b="3947"/>
          <a:stretch/>
        </p:blipFill>
        <p:spPr>
          <a:xfrm>
            <a:off x="946022" y="420625"/>
            <a:ext cx="7356729" cy="63215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79775" y="5522976"/>
            <a:ext cx="1386817" cy="503740"/>
          </a:xfrm>
          <a:prstGeom prst="rect">
            <a:avLst/>
          </a:prstGeom>
          <a:noFill/>
          <a:ln w="508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B1AF4DD-D192-4130-871A-F35B8BE016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034" y="0"/>
            <a:ext cx="5293492" cy="6858000"/>
          </a:xfrm>
          <a:prstGeom prst="rect">
            <a:avLst/>
          </a:prstGeom>
          <a:ln w="25400">
            <a:solidFill>
              <a:srgbClr val="FF0000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27260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>
            <a:spLocks noGrp="1"/>
          </p:cNvSpPr>
          <p:nvPr>
            <p:ph type="title"/>
          </p:nvPr>
        </p:nvSpPr>
        <p:spPr>
          <a:xfrm>
            <a:off x="495300" y="222829"/>
            <a:ext cx="8229600" cy="653471"/>
          </a:xfrm>
        </p:spPr>
        <p:txBody>
          <a:bodyPr/>
          <a:lstStyle/>
          <a:p>
            <a:pPr algn="ctr" eaLnBrk="1" hangingPunct="1"/>
            <a:r>
              <a:rPr lang="en-US" altLang="en-US" sz="3600" b="1" dirty="0" smtClean="0">
                <a:solidFill>
                  <a:srgbClr val="000099"/>
                </a:solidFill>
              </a:rPr>
              <a:t>NADCON 5 </a:t>
            </a:r>
            <a:endParaRPr lang="en-US" altLang="en-US" sz="3200" dirty="0" smtClean="0">
              <a:solidFill>
                <a:srgbClr val="0000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319" t="11751" r="24475"/>
          <a:stretch/>
        </p:blipFill>
        <p:spPr>
          <a:xfrm>
            <a:off x="1379887" y="781049"/>
            <a:ext cx="6501708" cy="5895975"/>
          </a:xfrm>
          <a:prstGeom prst="rect">
            <a:avLst/>
          </a:prstGeom>
          <a:ln w="25400">
            <a:solidFill>
              <a:srgbClr val="3333FF"/>
            </a:solidFill>
          </a:ln>
        </p:spPr>
      </p:pic>
    </p:spTree>
    <p:extLst>
      <p:ext uri="{BB962C8B-B14F-4D97-AF65-F5344CB8AC3E}">
        <p14:creationId xmlns:p14="http://schemas.microsoft.com/office/powerpoint/2010/main" val="347392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>
            <a:spLocks noGrp="1"/>
          </p:cNvSpPr>
          <p:nvPr>
            <p:ph type="title"/>
          </p:nvPr>
        </p:nvSpPr>
        <p:spPr>
          <a:xfrm>
            <a:off x="449580" y="221686"/>
            <a:ext cx="8229600" cy="653471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000099"/>
                </a:solidFill>
              </a:rPr>
              <a:t>Example </a:t>
            </a:r>
            <a:r>
              <a:rPr lang="en-US" altLang="en-US" sz="3600" b="1" dirty="0" smtClean="0">
                <a:solidFill>
                  <a:srgbClr val="000099"/>
                </a:solidFill>
              </a:rPr>
              <a:t>Grid of NADCON </a:t>
            </a:r>
            <a:r>
              <a:rPr lang="en-US" altLang="en-US" sz="3600" b="1" dirty="0">
                <a:solidFill>
                  <a:srgbClr val="000099"/>
                </a:solidFill>
              </a:rPr>
              <a:t>5</a:t>
            </a:r>
            <a:endParaRPr lang="en-US" altLang="en-US" sz="3200" dirty="0" smtClean="0">
              <a:solidFill>
                <a:srgbClr val="000099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7"/>
          <a:stretch/>
        </p:blipFill>
        <p:spPr>
          <a:xfrm>
            <a:off x="0" y="744941"/>
            <a:ext cx="9144000" cy="59511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38525" y="6477000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* 15 minute cell size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0271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440" b="10987"/>
          <a:stretch/>
        </p:blipFill>
        <p:spPr>
          <a:xfrm>
            <a:off x="57150" y="1476375"/>
            <a:ext cx="9037308" cy="394335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495300" y="375229"/>
            <a:ext cx="8229600" cy="653471"/>
          </a:xfrm>
        </p:spPr>
        <p:txBody>
          <a:bodyPr/>
          <a:lstStyle/>
          <a:p>
            <a:pPr algn="ctr" eaLnBrk="1" hangingPunct="1"/>
            <a:r>
              <a:rPr lang="en-US" altLang="en-US" sz="3600" b="1" dirty="0" smtClean="0">
                <a:solidFill>
                  <a:srgbClr val="000099"/>
                </a:solidFill>
              </a:rPr>
              <a:t>NCAT</a:t>
            </a:r>
            <a:endParaRPr lang="en-US" altLang="en-US" sz="3200" dirty="0" smtClean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49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0919" b="11902"/>
          <a:stretch/>
        </p:blipFill>
        <p:spPr>
          <a:xfrm>
            <a:off x="57150" y="1514474"/>
            <a:ext cx="9017615" cy="391477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495300" y="337129"/>
            <a:ext cx="8229600" cy="653471"/>
          </a:xfrm>
        </p:spPr>
        <p:txBody>
          <a:bodyPr/>
          <a:lstStyle/>
          <a:p>
            <a:pPr algn="ctr" eaLnBrk="1" hangingPunct="1"/>
            <a:r>
              <a:rPr lang="en-US" altLang="en-US" sz="3600" b="1" dirty="0" smtClean="0">
                <a:solidFill>
                  <a:srgbClr val="000099"/>
                </a:solidFill>
              </a:rPr>
              <a:t>NCAT</a:t>
            </a:r>
            <a:endParaRPr lang="en-US" altLang="en-US" sz="3200" dirty="0" smtClean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96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>
            <a:spLocks noGrp="1"/>
          </p:cNvSpPr>
          <p:nvPr>
            <p:ph type="title"/>
          </p:nvPr>
        </p:nvSpPr>
        <p:spPr>
          <a:xfrm>
            <a:off x="495300" y="337129"/>
            <a:ext cx="8229600" cy="653471"/>
          </a:xfrm>
        </p:spPr>
        <p:txBody>
          <a:bodyPr/>
          <a:lstStyle/>
          <a:p>
            <a:pPr algn="ctr" eaLnBrk="1" hangingPunct="1"/>
            <a:r>
              <a:rPr lang="en-US" altLang="en-US" sz="3600" b="1" dirty="0" smtClean="0">
                <a:solidFill>
                  <a:srgbClr val="000099"/>
                </a:solidFill>
              </a:rPr>
              <a:t>NCAT</a:t>
            </a:r>
            <a:endParaRPr lang="en-US" altLang="en-US" sz="3200" dirty="0" smtClean="0">
              <a:solidFill>
                <a:srgbClr val="0000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0812" b="10380"/>
          <a:stretch/>
        </p:blipFill>
        <p:spPr>
          <a:xfrm>
            <a:off x="0" y="1562099"/>
            <a:ext cx="9088895" cy="402907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930783" y="5829300"/>
            <a:ext cx="67153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Look for “converted” coordinates (state plane, etc.) under 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the highlighted (green) Menu bar.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1440" b="10987"/>
          <a:stretch/>
        </p:blipFill>
        <p:spPr>
          <a:xfrm>
            <a:off x="57150" y="1476375"/>
            <a:ext cx="9037308" cy="394335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495300" y="375229"/>
            <a:ext cx="8229600" cy="653471"/>
          </a:xfrm>
        </p:spPr>
        <p:txBody>
          <a:bodyPr/>
          <a:lstStyle/>
          <a:p>
            <a:pPr algn="ctr" eaLnBrk="1" hangingPunct="1"/>
            <a:r>
              <a:rPr lang="en-US" altLang="en-US" sz="3600" b="1" dirty="0" smtClean="0">
                <a:solidFill>
                  <a:srgbClr val="000099"/>
                </a:solidFill>
              </a:rPr>
              <a:t>NCAT</a:t>
            </a:r>
            <a:endParaRPr lang="en-US" altLang="en-US" sz="3200" dirty="0" smtClean="0">
              <a:solidFill>
                <a:srgbClr val="000099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38450" y="2190750"/>
            <a:ext cx="838200" cy="314325"/>
          </a:xfrm>
          <a:prstGeom prst="rect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30783" y="5829300"/>
            <a:ext cx="72667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NOTE:  If input includes “heights”, NCAT utilizes VERTCON 3,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 not the NGVD29 to NAVD88 VERTCON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40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solidFill>
                  <a:srgbClr val="000099"/>
                </a:solidFill>
              </a:rPr>
              <a:t>Conversion or Transformation?</a:t>
            </a:r>
            <a:endParaRPr lang="en-US" sz="3600" b="1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525" y="14097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How NGS uses these terms:</a:t>
            </a:r>
          </a:p>
          <a:p>
            <a:pPr lvl="1"/>
            <a:r>
              <a:rPr lang="en-US" sz="2400" b="1" u="sng" dirty="0" smtClean="0"/>
              <a:t>Conversion:</a:t>
            </a:r>
            <a:r>
              <a:rPr lang="en-US" sz="2400" dirty="0" smtClean="0"/>
              <a:t>  Changing the type of coordinate without changing the datum or frame</a:t>
            </a:r>
          </a:p>
          <a:p>
            <a:pPr lvl="2"/>
            <a:r>
              <a:rPr lang="en-US" dirty="0" smtClean="0"/>
              <a:t>e.g. change NAD 83(1986) </a:t>
            </a:r>
            <a:r>
              <a:rPr lang="en-US" dirty="0" smtClean="0">
                <a:solidFill>
                  <a:srgbClr val="FF0000"/>
                </a:solidFill>
              </a:rPr>
              <a:t>latitude and longitude </a:t>
            </a:r>
            <a:r>
              <a:rPr lang="en-US" dirty="0" smtClean="0"/>
              <a:t>to NAD 83(1986) </a:t>
            </a:r>
            <a:r>
              <a:rPr lang="en-US" dirty="0" smtClean="0">
                <a:solidFill>
                  <a:srgbClr val="FF0000"/>
                </a:solidFill>
              </a:rPr>
              <a:t>State Plane Coordinates</a:t>
            </a:r>
          </a:p>
          <a:p>
            <a:pPr lvl="2"/>
            <a:endParaRPr lang="en-US" dirty="0" smtClean="0">
              <a:solidFill>
                <a:srgbClr val="FF0000"/>
              </a:solidFill>
            </a:endParaRPr>
          </a:p>
          <a:p>
            <a:pPr lvl="1"/>
            <a:r>
              <a:rPr lang="en-US" sz="2400" b="1" u="sng" dirty="0" smtClean="0"/>
              <a:t>Transformation:  </a:t>
            </a:r>
            <a:r>
              <a:rPr lang="en-US" sz="2400" dirty="0" smtClean="0"/>
              <a:t>Changing the datum or frame, without changing the type of coordinate</a:t>
            </a:r>
          </a:p>
          <a:p>
            <a:pPr lvl="2"/>
            <a:r>
              <a:rPr lang="en-US" dirty="0" smtClean="0"/>
              <a:t>e.g. changing an </a:t>
            </a:r>
            <a:r>
              <a:rPr lang="en-US" dirty="0" smtClean="0">
                <a:solidFill>
                  <a:srgbClr val="FF0000"/>
                </a:solidFill>
              </a:rPr>
              <a:t>NAD 27 </a:t>
            </a:r>
            <a:r>
              <a:rPr lang="en-US" dirty="0" smtClean="0"/>
              <a:t>latitude &amp; longitude to an </a:t>
            </a:r>
            <a:r>
              <a:rPr lang="en-US" dirty="0" smtClean="0">
                <a:solidFill>
                  <a:srgbClr val="FF0000"/>
                </a:solidFill>
              </a:rPr>
              <a:t>NAD 83(1986) </a:t>
            </a:r>
            <a:r>
              <a:rPr lang="en-US" dirty="0" smtClean="0"/>
              <a:t>latitude &amp; longitude</a:t>
            </a:r>
          </a:p>
        </p:txBody>
      </p:sp>
    </p:spTree>
    <p:extLst>
      <p:ext uri="{BB962C8B-B14F-4D97-AF65-F5344CB8AC3E}">
        <p14:creationId xmlns:p14="http://schemas.microsoft.com/office/powerpoint/2010/main" val="211684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>
            <a:spLocks noGrp="1"/>
          </p:cNvSpPr>
          <p:nvPr>
            <p:ph type="title"/>
          </p:nvPr>
        </p:nvSpPr>
        <p:spPr>
          <a:xfrm>
            <a:off x="495300" y="222829"/>
            <a:ext cx="8229600" cy="653471"/>
          </a:xfrm>
        </p:spPr>
        <p:txBody>
          <a:bodyPr/>
          <a:lstStyle/>
          <a:p>
            <a:pPr algn="ctr" eaLnBrk="1" hangingPunct="1"/>
            <a:r>
              <a:rPr lang="en-US" altLang="en-US" sz="3600" b="1" dirty="0" smtClean="0">
                <a:solidFill>
                  <a:srgbClr val="000099"/>
                </a:solidFill>
              </a:rPr>
              <a:t>NCAT vs. CORPSCON (NADCON4.2)</a:t>
            </a:r>
            <a:endParaRPr lang="en-US" altLang="en-US" sz="3200" dirty="0" smtClean="0">
              <a:solidFill>
                <a:srgbClr val="000099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4981" r="67715" b="9699"/>
          <a:stretch/>
        </p:blipFill>
        <p:spPr>
          <a:xfrm>
            <a:off x="1600200" y="16800"/>
            <a:ext cx="6248400" cy="684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9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>
            <a:spLocks noGrp="1"/>
          </p:cNvSpPr>
          <p:nvPr>
            <p:ph type="title"/>
          </p:nvPr>
        </p:nvSpPr>
        <p:spPr>
          <a:xfrm>
            <a:off x="495300" y="222829"/>
            <a:ext cx="8229600" cy="653471"/>
          </a:xfrm>
        </p:spPr>
        <p:txBody>
          <a:bodyPr/>
          <a:lstStyle/>
          <a:p>
            <a:pPr algn="ctr" eaLnBrk="1" hangingPunct="1"/>
            <a:r>
              <a:rPr lang="en-US" altLang="en-US" sz="3600" b="1" dirty="0" smtClean="0">
                <a:solidFill>
                  <a:srgbClr val="000099"/>
                </a:solidFill>
              </a:rPr>
              <a:t>NCAT vs. CORPSCON (NADCON4.2)</a:t>
            </a:r>
            <a:endParaRPr lang="en-US" altLang="en-US" sz="3200" dirty="0" smtClean="0">
              <a:solidFill>
                <a:srgbClr val="000099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326" t="39190" r="67715" b="49169"/>
          <a:stretch/>
        </p:blipFill>
        <p:spPr>
          <a:xfrm>
            <a:off x="119878" y="114301"/>
            <a:ext cx="8847094" cy="18002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77" t="52559" r="67715" b="36619"/>
          <a:stretch/>
        </p:blipFill>
        <p:spPr>
          <a:xfrm>
            <a:off x="160804" y="1809750"/>
            <a:ext cx="8815693" cy="16758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25" t="64928" r="67715" b="23886"/>
          <a:stretch/>
        </p:blipFill>
        <p:spPr>
          <a:xfrm>
            <a:off x="175516" y="3418902"/>
            <a:ext cx="8810506" cy="17339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426" t="77896" r="67716" b="10609"/>
          <a:stretch/>
        </p:blipFill>
        <p:spPr>
          <a:xfrm>
            <a:off x="143383" y="5065819"/>
            <a:ext cx="8842639" cy="17826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33850" y="333375"/>
            <a:ext cx="2352675" cy="1266825"/>
          </a:xfrm>
          <a:prstGeom prst="rect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124325" y="1971675"/>
            <a:ext cx="2352675" cy="1266825"/>
          </a:xfrm>
          <a:prstGeom prst="rect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133850" y="3667125"/>
            <a:ext cx="2352675" cy="1266825"/>
          </a:xfrm>
          <a:prstGeom prst="rect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133850" y="5324475"/>
            <a:ext cx="2352675" cy="1266825"/>
          </a:xfrm>
          <a:prstGeom prst="rect">
            <a:avLst/>
          </a:prstGeom>
          <a:noFill/>
          <a:ln w="381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38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>
            <a:spLocks noGrp="1"/>
          </p:cNvSpPr>
          <p:nvPr>
            <p:ph type="title"/>
          </p:nvPr>
        </p:nvSpPr>
        <p:spPr>
          <a:xfrm>
            <a:off x="495300" y="222829"/>
            <a:ext cx="8229600" cy="653471"/>
          </a:xfrm>
        </p:spPr>
        <p:txBody>
          <a:bodyPr/>
          <a:lstStyle/>
          <a:p>
            <a:pPr algn="ctr" eaLnBrk="1" hangingPunct="1"/>
            <a:r>
              <a:rPr lang="en-US" altLang="en-US" sz="3600" b="1" dirty="0" smtClean="0">
                <a:solidFill>
                  <a:srgbClr val="000099"/>
                </a:solidFill>
              </a:rPr>
              <a:t>NCAT vs. CORPSCON (NADCON 4.2)</a:t>
            </a:r>
            <a:endParaRPr lang="en-US" altLang="en-US" sz="3200" dirty="0" smtClean="0">
              <a:solidFill>
                <a:srgbClr val="000099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" r="33235" b="5185"/>
          <a:stretch/>
        </p:blipFill>
        <p:spPr>
          <a:xfrm>
            <a:off x="809625" y="923925"/>
            <a:ext cx="7534275" cy="585393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" r="67926" b="48789"/>
          <a:stretch/>
        </p:blipFill>
        <p:spPr>
          <a:xfrm>
            <a:off x="1438275" y="1076324"/>
            <a:ext cx="6423495" cy="547687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1552575" y="4133850"/>
            <a:ext cx="2790825" cy="762000"/>
          </a:xfrm>
          <a:prstGeom prst="rect">
            <a:avLst/>
          </a:prstGeom>
          <a:noFill/>
          <a:ln w="508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7473" y="5824728"/>
            <a:ext cx="8439912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00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9"/>
                </a:solidFill>
                <a:latin typeface="+mj-lt"/>
              </a:rPr>
              <a:t>NADCON 4.2 (or earlier versions) was not designed to transform to any NAD83 epoch later than the HARN or FBN (depending on the State you are working in.</a:t>
            </a:r>
            <a:endParaRPr lang="en-US" sz="2000" dirty="0">
              <a:solidFill>
                <a:srgbClr val="0000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635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484950"/>
            <a:ext cx="8229600" cy="756753"/>
          </a:xfrm>
        </p:spPr>
        <p:txBody>
          <a:bodyPr/>
          <a:lstStyle/>
          <a:p>
            <a:r>
              <a:rPr lang="en-US" altLang="en-US" sz="4000" b="1" dirty="0" smtClean="0">
                <a:solidFill>
                  <a:srgbClr val="000099"/>
                </a:solidFill>
              </a:rPr>
              <a:t>Names and Reference Frames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gray">
          <a:xfrm>
            <a:off x="155448" y="1791487"/>
            <a:ext cx="273423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en-US" sz="2400" u="sng" kern="0" dirty="0" smtClean="0">
                <a:latin typeface="Gill Sans MT" panose="020B0502020104020203" pitchFamily="34" charset="0"/>
              </a:rPr>
              <a:t>The Old: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kern="0" dirty="0" smtClean="0">
                <a:latin typeface="Gill Sans MT" panose="020B0502020104020203" pitchFamily="34" charset="0"/>
              </a:rPr>
              <a:t>NAD 83(2011)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kern="0" dirty="0" smtClean="0">
              <a:latin typeface="Gill Sans MT" panose="020B0502020104020203" pitchFamily="34" charset="0"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kern="0" dirty="0" smtClean="0">
                <a:latin typeface="Gill Sans MT" panose="020B0502020104020203" pitchFamily="34" charset="0"/>
              </a:rPr>
              <a:t>NAD 83(PA11)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400" kern="0" dirty="0" smtClean="0">
              <a:latin typeface="Gill Sans MT" panose="020B0502020104020203" pitchFamily="34" charset="0"/>
            </a:endParaRP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400" kern="0" dirty="0" smtClean="0">
                <a:latin typeface="Gill Sans MT" panose="020B0502020104020203" pitchFamily="34" charset="0"/>
              </a:rPr>
              <a:t>NAD </a:t>
            </a:r>
            <a:r>
              <a:rPr lang="en-US" sz="2400" kern="0" dirty="0">
                <a:latin typeface="Gill Sans MT" panose="020B0502020104020203" pitchFamily="34" charset="0"/>
              </a:rPr>
              <a:t>83(MA11)</a:t>
            </a:r>
          </a:p>
          <a:p>
            <a:pPr lvl="1">
              <a:defRPr/>
            </a:pPr>
            <a:endParaRPr lang="en-US" sz="2400" kern="0" dirty="0"/>
          </a:p>
          <a:p>
            <a:pPr marL="0" indent="0">
              <a:buFont typeface="Wingdings" pitchFamily="2" charset="2"/>
              <a:buNone/>
              <a:defRPr/>
            </a:pPr>
            <a:endParaRPr lang="en-US" b="1" kern="0" dirty="0">
              <a:solidFill>
                <a:srgbClr val="FF0000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gray">
          <a:xfrm>
            <a:off x="2746248" y="1665921"/>
            <a:ext cx="6324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400" b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–"/>
              <a:defRPr sz="2000" b="0">
                <a:solidFill>
                  <a:schemeClr val="tx1"/>
                </a:solidFill>
                <a:latin typeface="Calibri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0">
                <a:solidFill>
                  <a:schemeClr val="tx1"/>
                </a:solidFill>
                <a:latin typeface="Calibri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1800" b="1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  <a:defRPr/>
            </a:pPr>
            <a:r>
              <a:rPr lang="en-US" sz="2400" u="sng" kern="0" dirty="0" smtClean="0">
                <a:latin typeface="Gill Sans MT" panose="020B0502020104020203" pitchFamily="34" charset="0"/>
              </a:rPr>
              <a:t>The New: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kern="0" dirty="0" smtClean="0">
                <a:latin typeface="Gill Sans MT" panose="020B0502020104020203" pitchFamily="34" charset="0"/>
              </a:rPr>
              <a:t>The North American Terrestrial Reference Frame of 2022 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sz="2000" kern="0" dirty="0" smtClean="0">
                <a:latin typeface="Gill Sans MT" panose="020B0502020104020203" pitchFamily="34" charset="0"/>
              </a:rPr>
              <a:t>	(NATRF2022)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kern="0" dirty="0">
              <a:latin typeface="Gill Sans MT" panose="020B0502020104020203" pitchFamily="34" charset="0"/>
            </a:endParaRPr>
          </a:p>
          <a:p>
            <a:pPr marL="0" indent="0">
              <a:buNone/>
              <a:defRPr/>
            </a:pPr>
            <a:r>
              <a:rPr lang="en-US" sz="2000" kern="0" dirty="0">
                <a:latin typeface="Gill Sans MT" panose="020B0502020104020203" pitchFamily="34" charset="0"/>
              </a:rPr>
              <a:t>The Caribbean Terrestrial Reference Frame of 2022 </a:t>
            </a:r>
          </a:p>
          <a:p>
            <a:pPr marL="0" indent="0">
              <a:buNone/>
              <a:defRPr/>
            </a:pPr>
            <a:r>
              <a:rPr lang="en-US" sz="2000" kern="0" dirty="0">
                <a:latin typeface="Gill Sans MT" panose="020B0502020104020203" pitchFamily="34" charset="0"/>
              </a:rPr>
              <a:t>	(</a:t>
            </a:r>
            <a:r>
              <a:rPr lang="en-US" sz="2000" kern="0" dirty="0" smtClean="0">
                <a:latin typeface="Gill Sans MT" panose="020B0502020104020203" pitchFamily="34" charset="0"/>
              </a:rPr>
              <a:t>CATRF2022)</a:t>
            </a:r>
          </a:p>
          <a:p>
            <a:pPr marL="0" indent="0">
              <a:buFont typeface="Wingdings" pitchFamily="2" charset="2"/>
              <a:buNone/>
              <a:defRPr/>
            </a:pPr>
            <a:endParaRPr lang="en-US" sz="2000" kern="0" dirty="0" smtClean="0">
              <a:latin typeface="Gill Sans MT" panose="020B0502020104020203" pitchFamily="34" charset="0"/>
            </a:endParaRPr>
          </a:p>
          <a:p>
            <a:pPr marL="0" indent="0">
              <a:buNone/>
              <a:defRPr/>
            </a:pPr>
            <a:r>
              <a:rPr lang="en-US" sz="2000" kern="0" dirty="0">
                <a:latin typeface="Gill Sans MT" panose="020B0502020104020203" pitchFamily="34" charset="0"/>
              </a:rPr>
              <a:t>The </a:t>
            </a:r>
            <a:r>
              <a:rPr lang="en-US" sz="2000" kern="0" dirty="0" smtClean="0">
                <a:latin typeface="Gill Sans MT" panose="020B0502020104020203" pitchFamily="34" charset="0"/>
              </a:rPr>
              <a:t>Pacific Terrestrial </a:t>
            </a:r>
            <a:r>
              <a:rPr lang="en-US" sz="2000" kern="0" dirty="0">
                <a:latin typeface="Gill Sans MT" panose="020B0502020104020203" pitchFamily="34" charset="0"/>
              </a:rPr>
              <a:t>Reference Frame of 2022 </a:t>
            </a:r>
            <a:endParaRPr lang="en-US" sz="2000" kern="0" dirty="0" smtClean="0">
              <a:latin typeface="Gill Sans MT" panose="020B0502020104020203" pitchFamily="34" charset="0"/>
            </a:endParaRPr>
          </a:p>
          <a:p>
            <a:pPr marL="0" indent="0">
              <a:buNone/>
              <a:defRPr/>
            </a:pPr>
            <a:r>
              <a:rPr lang="en-US" sz="2000" kern="0" dirty="0" smtClean="0">
                <a:latin typeface="Gill Sans MT" panose="020B0502020104020203" pitchFamily="34" charset="0"/>
              </a:rPr>
              <a:t>	(PATRF2022)</a:t>
            </a:r>
          </a:p>
          <a:p>
            <a:pPr marL="0" indent="0">
              <a:buNone/>
              <a:defRPr/>
            </a:pPr>
            <a:endParaRPr lang="en-US" sz="2000" kern="0" dirty="0">
              <a:latin typeface="Gill Sans MT" panose="020B0502020104020203" pitchFamily="34" charset="0"/>
            </a:endParaRPr>
          </a:p>
          <a:p>
            <a:pPr marL="0" indent="0">
              <a:buNone/>
              <a:defRPr/>
            </a:pPr>
            <a:r>
              <a:rPr lang="en-US" sz="2000" kern="0" dirty="0">
                <a:latin typeface="Gill Sans MT" panose="020B0502020104020203" pitchFamily="34" charset="0"/>
              </a:rPr>
              <a:t>The </a:t>
            </a:r>
            <a:r>
              <a:rPr lang="en-US" sz="2000" kern="0" dirty="0" smtClean="0">
                <a:latin typeface="Gill Sans MT" panose="020B0502020104020203" pitchFamily="34" charset="0"/>
              </a:rPr>
              <a:t>Mariana Terrestrial </a:t>
            </a:r>
            <a:r>
              <a:rPr lang="en-US" sz="2000" kern="0" dirty="0">
                <a:latin typeface="Gill Sans MT" panose="020B0502020104020203" pitchFamily="34" charset="0"/>
              </a:rPr>
              <a:t>Reference Frame of 2022 </a:t>
            </a:r>
            <a:endParaRPr lang="en-US" sz="2000" kern="0" dirty="0" smtClean="0">
              <a:latin typeface="Gill Sans MT" panose="020B0502020104020203" pitchFamily="34" charset="0"/>
            </a:endParaRPr>
          </a:p>
          <a:p>
            <a:pPr marL="0" indent="0">
              <a:buNone/>
              <a:defRPr/>
            </a:pPr>
            <a:r>
              <a:rPr lang="en-US" sz="2000" kern="0" dirty="0" smtClean="0">
                <a:latin typeface="Gill Sans MT" panose="020B0502020104020203" pitchFamily="34" charset="0"/>
              </a:rPr>
              <a:t>	(MATRF2022</a:t>
            </a:r>
            <a:r>
              <a:rPr lang="en-US" kern="0" dirty="0">
                <a:latin typeface="Gill Sans MT" panose="020B0502020104020203" pitchFamily="34" charset="0"/>
              </a:rPr>
              <a:t>)</a:t>
            </a:r>
          </a:p>
          <a:p>
            <a:pPr lvl="1">
              <a:defRPr/>
            </a:pPr>
            <a:endParaRPr lang="en-US" sz="2400" kern="0" dirty="0"/>
          </a:p>
          <a:p>
            <a:pPr marL="0" indent="0">
              <a:buFont typeface="Wingdings" pitchFamily="2" charset="2"/>
              <a:buNone/>
              <a:defRPr/>
            </a:pPr>
            <a:endParaRPr lang="en-US" b="1" kern="0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108073" y="2369439"/>
            <a:ext cx="638175" cy="1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108073" y="2369439"/>
            <a:ext cx="781610" cy="914400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108072" y="3083816"/>
            <a:ext cx="781611" cy="1263290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108072" y="3841027"/>
            <a:ext cx="781611" cy="1604989"/>
          </a:xfrm>
          <a:prstGeom prst="straightConnector1">
            <a:avLst/>
          </a:prstGeom>
          <a:ln w="254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96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0" t="6666" r="8000" b="13600"/>
          <a:stretch/>
        </p:blipFill>
        <p:spPr>
          <a:xfrm>
            <a:off x="484632" y="932688"/>
            <a:ext cx="7763256" cy="5468112"/>
          </a:xfrm>
          <a:prstGeom prst="rect">
            <a:avLst/>
          </a:prstGeom>
        </p:spPr>
      </p:pic>
      <p:sp>
        <p:nvSpPr>
          <p:cNvPr id="2" name="Title 4"/>
          <p:cNvSpPr>
            <a:spLocks noGrp="1"/>
          </p:cNvSpPr>
          <p:nvPr>
            <p:ph type="title"/>
          </p:nvPr>
        </p:nvSpPr>
        <p:spPr>
          <a:xfrm>
            <a:off x="1170432" y="287574"/>
            <a:ext cx="2551176" cy="653471"/>
          </a:xfrm>
        </p:spPr>
        <p:txBody>
          <a:bodyPr/>
          <a:lstStyle/>
          <a:p>
            <a:pPr algn="l" eaLnBrk="1" hangingPunct="1"/>
            <a:r>
              <a:rPr lang="en-US" altLang="en-US" sz="3600" b="1" dirty="0" smtClean="0">
                <a:solidFill>
                  <a:srgbClr val="000099"/>
                </a:solidFill>
              </a:rPr>
              <a:t>Is it NCAT or  </a:t>
            </a:r>
            <a:endParaRPr lang="en-US" altLang="en-US" sz="3200" dirty="0" smtClean="0">
              <a:solidFill>
                <a:srgbClr val="000099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54757" t="30340" r="38210" b="59560"/>
          <a:stretch/>
        </p:blipFill>
        <p:spPr>
          <a:xfrm>
            <a:off x="737837" y="1295399"/>
            <a:ext cx="3028950" cy="2333626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H="1" flipV="1">
            <a:off x="3571875" y="2619375"/>
            <a:ext cx="2466975" cy="657225"/>
          </a:xfrm>
          <a:prstGeom prst="straightConnector1">
            <a:avLst/>
          </a:prstGeom>
          <a:ln w="76200">
            <a:solidFill>
              <a:srgbClr val="FF33CC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4"/>
          <p:cNvSpPr txBox="1">
            <a:spLocks/>
          </p:cNvSpPr>
          <p:nvPr/>
        </p:nvSpPr>
        <p:spPr bwMode="auto">
          <a:xfrm>
            <a:off x="4943886" y="287574"/>
            <a:ext cx="2791938" cy="653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altLang="en-US" sz="3600" b="1" dirty="0" smtClean="0">
                <a:solidFill>
                  <a:srgbClr val="FF0000"/>
                </a:solidFill>
              </a:rPr>
              <a:t>METADATA ? </a:t>
            </a:r>
            <a:endParaRPr lang="en-US" altLang="en-US" sz="3200" dirty="0" smtClean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>
            <a:endCxn id="21" idx="1"/>
          </p:cNvCxnSpPr>
          <p:nvPr/>
        </p:nvCxnSpPr>
        <p:spPr>
          <a:xfrm>
            <a:off x="3753612" y="608076"/>
            <a:ext cx="1190274" cy="6234"/>
          </a:xfrm>
          <a:prstGeom prst="straightConnector1">
            <a:avLst/>
          </a:prstGeom>
          <a:ln w="762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250942" y="970026"/>
            <a:ext cx="248497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NAD83 (2011)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3452637" y="1352549"/>
            <a:ext cx="1745867" cy="875897"/>
          </a:xfrm>
          <a:prstGeom prst="straightConnector1">
            <a:avLst/>
          </a:prstGeom>
          <a:ln w="762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251323" y="1446276"/>
            <a:ext cx="2505814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NAD83 (2007)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260086" y="1885569"/>
            <a:ext cx="274305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NAD83 (HARN)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260086" y="2299716"/>
            <a:ext cx="255607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NAD83 (86)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2076803" y="3629025"/>
            <a:ext cx="85372" cy="1123950"/>
          </a:xfrm>
          <a:prstGeom prst="straightConnector1">
            <a:avLst/>
          </a:prstGeom>
          <a:ln w="76200">
            <a:solidFill>
              <a:srgbClr val="3333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ounded Rectangle 35"/>
          <p:cNvSpPr/>
          <p:nvPr/>
        </p:nvSpPr>
        <p:spPr>
          <a:xfrm>
            <a:off x="962025" y="2856845"/>
            <a:ext cx="2609850" cy="772180"/>
          </a:xfrm>
          <a:prstGeom prst="roundRect">
            <a:avLst/>
          </a:prstGeom>
          <a:noFill/>
          <a:ln w="635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1219200" y="4781550"/>
            <a:ext cx="240001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3333FF"/>
                </a:solidFill>
              </a:rPr>
              <a:t>NAD27 X &amp; Y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190625" y="5229225"/>
            <a:ext cx="275748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3333FF"/>
                </a:solidFill>
              </a:rPr>
              <a:t>WHAT STATE?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200150" y="5695950"/>
            <a:ext cx="257795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3333FF"/>
                </a:solidFill>
              </a:rPr>
              <a:t>WHAT ZONE?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443984" y="4495038"/>
            <a:ext cx="433323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</a:rPr>
              <a:t>WHAT ARE THE UNITS?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571875" y="3629025"/>
            <a:ext cx="1631061" cy="884301"/>
          </a:xfrm>
          <a:prstGeom prst="straightConnector1">
            <a:avLst/>
          </a:prstGeom>
          <a:ln w="76200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468368" y="4976622"/>
            <a:ext cx="3986989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B050"/>
                </a:solidFill>
              </a:rPr>
              <a:t>FEET? </a:t>
            </a:r>
            <a:r>
              <a:rPr lang="en-US" sz="28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en-US" sz="2800" b="1" dirty="0" err="1" smtClean="0">
                <a:solidFill>
                  <a:srgbClr val="00B050"/>
                </a:solidFill>
                <a:sym typeface="Wingdings" panose="05000000000000000000" pitchFamily="2" charset="2"/>
              </a:rPr>
              <a:t>uSFt</a:t>
            </a:r>
            <a:r>
              <a:rPr lang="en-US" sz="28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 or Intl?</a:t>
            </a:r>
            <a:endParaRPr lang="en-US" sz="2800" b="1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64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 animBg="1"/>
      <p:bldP spid="30" grpId="0" animBg="1"/>
      <p:bldP spid="31" grpId="0" animBg="1"/>
      <p:bldP spid="32" grpId="0" animBg="1"/>
      <p:bldP spid="36" grpId="0" animBg="1"/>
      <p:bldP spid="38" grpId="0" animBg="1"/>
      <p:bldP spid="39" grpId="0" animBg="1"/>
      <p:bldP spid="40" grpId="0" animBg="1"/>
      <p:bldP spid="34" grpId="0" animBg="1"/>
      <p:bldP spid="3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0" y="5178"/>
            <a:ext cx="9144000" cy="641668"/>
          </a:xfrm>
          <a:gradFill>
            <a:gsLst>
              <a:gs pos="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rgbClr val="000099"/>
                </a:solidFill>
                <a:ea typeface="ＭＳ Ｐゴシック" pitchFamily="34" charset="-128"/>
              </a:rPr>
              <a:t>How to Plan for 2022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>
          <a:xfrm>
            <a:off x="106363" y="794171"/>
            <a:ext cx="8580437" cy="5789613"/>
          </a:xfrm>
        </p:spPr>
        <p:txBody>
          <a:bodyPr/>
          <a:lstStyle/>
          <a:p>
            <a:pPr lvl="0" eaLnBrk="0" hangingPunct="0">
              <a:buFont typeface="Arial" pitchFamily="34" charset="0"/>
              <a:buChar char="•"/>
            </a:pPr>
            <a:r>
              <a:rPr lang="en-US" altLang="en-US" sz="2400" b="1" dirty="0">
                <a:solidFill>
                  <a:srgbClr val="000099"/>
                </a:solidFill>
              </a:rPr>
              <a:t>Move to newest realizations</a:t>
            </a:r>
          </a:p>
          <a:p>
            <a:pPr lvl="1" eaLnBrk="0" hangingPunct="0">
              <a:buFont typeface="Arial" pitchFamily="34" charset="0"/>
              <a:buChar char="–"/>
            </a:pPr>
            <a:r>
              <a:rPr lang="en-US" altLang="en-US" sz="2000" dirty="0">
                <a:solidFill>
                  <a:srgbClr val="000099"/>
                </a:solidFill>
              </a:rPr>
              <a:t>NAD 83(2011) epoch 2010.00</a:t>
            </a:r>
          </a:p>
          <a:p>
            <a:pPr lvl="1" eaLnBrk="0" hangingPunct="0">
              <a:buFont typeface="Arial" pitchFamily="34" charset="0"/>
              <a:buChar char="–"/>
            </a:pPr>
            <a:r>
              <a:rPr lang="en-US" altLang="en-US" sz="2000" dirty="0" smtClean="0">
                <a:solidFill>
                  <a:srgbClr val="000099"/>
                </a:solidFill>
              </a:rPr>
              <a:t>GEOID18 </a:t>
            </a:r>
            <a:r>
              <a:rPr lang="en-US" altLang="en-US" sz="2000" dirty="0">
                <a:solidFill>
                  <a:srgbClr val="000099"/>
                </a:solidFill>
              </a:rPr>
              <a:t>(hybrid geoid)</a:t>
            </a:r>
          </a:p>
          <a:p>
            <a:pPr marL="457200" lvl="1" indent="0" eaLnBrk="1" hangingPunct="1">
              <a:buFont typeface="Arial" pitchFamily="34" charset="0"/>
              <a:buNone/>
              <a:defRPr/>
            </a:pPr>
            <a:endParaRPr lang="en-US" sz="800" dirty="0" smtClean="0">
              <a:solidFill>
                <a:srgbClr val="000099"/>
              </a:solidFill>
              <a:ea typeface="ＭＳ Ｐゴシック" pitchFamily="34" charset="-128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400" b="1" u="sng" dirty="0" smtClean="0">
                <a:solidFill>
                  <a:srgbClr val="000099"/>
                </a:solidFill>
                <a:ea typeface="ＭＳ Ｐゴシック" pitchFamily="34" charset="-128"/>
              </a:rPr>
              <a:t>Move to NAVD 88 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sz="2000" dirty="0" smtClean="0">
                <a:solidFill>
                  <a:srgbClr val="000099"/>
                </a:solidFill>
                <a:ea typeface="ＭＳ Ｐゴシック" pitchFamily="34" charset="-128"/>
              </a:rPr>
              <a:t>understand the accuracy of VERTCON in your area</a:t>
            </a:r>
          </a:p>
          <a:p>
            <a:pPr marL="457200" lvl="1" indent="0" eaLnBrk="1" hangingPunct="1">
              <a:buFont typeface="Arial" pitchFamily="34" charset="0"/>
              <a:buNone/>
              <a:defRPr/>
            </a:pPr>
            <a:endParaRPr lang="en-US" sz="800" dirty="0" smtClean="0">
              <a:solidFill>
                <a:srgbClr val="000099"/>
              </a:solidFill>
              <a:ea typeface="ＭＳ Ｐゴシック" pitchFamily="34" charset="-128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400" b="1" u="sng" dirty="0" smtClean="0">
                <a:solidFill>
                  <a:srgbClr val="000099"/>
                </a:solidFill>
                <a:ea typeface="ＭＳ Ｐゴシック" pitchFamily="34" charset="-128"/>
              </a:rPr>
              <a:t>Utilize passive marks that are up to date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sz="2000" dirty="0" smtClean="0">
                <a:solidFill>
                  <a:srgbClr val="000099"/>
                </a:solidFill>
                <a:ea typeface="ＭＳ Ｐゴシック" pitchFamily="34" charset="-128"/>
              </a:rPr>
              <a:t>Stay aware of what marks are included in datum updates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endParaRPr lang="en-US" sz="800" dirty="0" smtClean="0">
              <a:solidFill>
                <a:srgbClr val="000099"/>
              </a:solidFill>
              <a:ea typeface="ＭＳ Ｐゴシック" pitchFamily="34" charset="-128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400" b="1" u="sng" dirty="0" smtClean="0">
                <a:solidFill>
                  <a:srgbClr val="000099"/>
                </a:solidFill>
                <a:ea typeface="ＭＳ Ｐゴシック" pitchFamily="34" charset="-128"/>
              </a:rPr>
              <a:t>Uses NGS OPUS Share for out of date marks</a:t>
            </a:r>
            <a:endParaRPr lang="en-US" sz="2400" b="1" u="sng" dirty="0">
              <a:solidFill>
                <a:srgbClr val="000099"/>
              </a:solidFill>
              <a:ea typeface="ＭＳ Ｐゴシック" pitchFamily="34" charset="-128"/>
            </a:endParaRPr>
          </a:p>
          <a:p>
            <a:pPr lvl="1">
              <a:buFont typeface="Arial" pitchFamily="34" charset="0"/>
              <a:buChar char="–"/>
              <a:defRPr/>
            </a:pPr>
            <a:r>
              <a:rPr lang="en-US" sz="2000" dirty="0" smtClean="0">
                <a:solidFill>
                  <a:srgbClr val="000099"/>
                </a:solidFill>
                <a:ea typeface="ＭＳ Ｐゴシック" pitchFamily="34" charset="-128"/>
              </a:rPr>
              <a:t>Observe marks with GPS and submit to OPUS Share to have up to date positions before the new dates are released.</a:t>
            </a:r>
            <a:endParaRPr lang="en-US" sz="2000" dirty="0">
              <a:solidFill>
                <a:srgbClr val="000099"/>
              </a:solidFill>
              <a:ea typeface="ＭＳ Ｐゴシック" pitchFamily="34" charset="-128"/>
            </a:endParaRPr>
          </a:p>
          <a:p>
            <a:pPr marL="457200" lvl="1" indent="0" eaLnBrk="1" hangingPunct="1">
              <a:buFont typeface="Arial" pitchFamily="34" charset="0"/>
              <a:buNone/>
              <a:defRPr/>
            </a:pPr>
            <a:endParaRPr lang="en-US" sz="800" dirty="0" smtClean="0">
              <a:solidFill>
                <a:srgbClr val="000099"/>
              </a:solidFill>
              <a:ea typeface="ＭＳ Ｐゴシック" pitchFamily="34" charset="-128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sz="2400" b="1" u="sng" dirty="0" smtClean="0">
                <a:solidFill>
                  <a:srgbClr val="000099"/>
                </a:solidFill>
                <a:ea typeface="ＭＳ Ｐゴシック" pitchFamily="34" charset="-128"/>
              </a:rPr>
              <a:t>Metadata 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sz="2000" dirty="0" smtClean="0">
                <a:solidFill>
                  <a:srgbClr val="000099"/>
                </a:solidFill>
                <a:ea typeface="ＭＳ Ｐゴシック" pitchFamily="34" charset="-128"/>
              </a:rPr>
              <a:t>Document positions in current datums to know what you have in the future.	</a:t>
            </a:r>
          </a:p>
        </p:txBody>
      </p:sp>
      <p:sp>
        <p:nvSpPr>
          <p:cNvPr id="2" name="Rectangle 1"/>
          <p:cNvSpPr/>
          <p:nvPr/>
        </p:nvSpPr>
        <p:spPr>
          <a:xfrm>
            <a:off x="332509" y="5245386"/>
            <a:ext cx="1607127" cy="544946"/>
          </a:xfrm>
          <a:prstGeom prst="rect">
            <a:avLst/>
          </a:prstGeom>
          <a:noFill/>
          <a:ln w="50800"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2"/>
          <p:cNvSpPr txBox="1">
            <a:spLocks noChangeArrowheads="1"/>
          </p:cNvSpPr>
          <p:nvPr/>
        </p:nvSpPr>
        <p:spPr bwMode="auto">
          <a:xfrm>
            <a:off x="4502150" y="287338"/>
            <a:ext cx="30146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Arial" charset="0"/>
                <a:sym typeface="Arial"/>
              </a:rPr>
              <a:t>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49627" y="1043523"/>
            <a:ext cx="6702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? ?   QUESTIONS  ? ?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817982" y="2281151"/>
            <a:ext cx="5560291" cy="4170218"/>
            <a:chOff x="1817982" y="2281151"/>
            <a:chExt cx="5560291" cy="417021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7982" y="2281151"/>
              <a:ext cx="5560291" cy="4170218"/>
            </a:xfrm>
            <a:prstGeom prst="rect">
              <a:avLst/>
            </a:prstGeom>
            <a:ln w="25400">
              <a:solidFill>
                <a:srgbClr val="0000FF"/>
              </a:solidFill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1932317" y="4042581"/>
              <a:ext cx="29867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solidFill>
                    <a:srgbClr val="000099"/>
                  </a:solidFill>
                </a:rPr>
                <a:t>Denis.Riordan@noaa.gov</a:t>
              </a:r>
              <a:endParaRPr lang="en-US" sz="1800" b="1" dirty="0">
                <a:solidFill>
                  <a:srgbClr val="0000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097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513263"/>
            <a:ext cx="9144000" cy="570242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sz="3600" b="1" spc="-13" dirty="0">
                <a:solidFill>
                  <a:srgbClr val="000099"/>
                </a:solidFill>
                <a:latin typeface="Cambria" panose="02040503050406030204" pitchFamily="18" charset="0"/>
                <a:cs typeface="Calibri"/>
              </a:rPr>
              <a:t>Replacing</a:t>
            </a:r>
            <a:r>
              <a:rPr sz="3600" b="1" spc="-93" dirty="0">
                <a:solidFill>
                  <a:srgbClr val="000099"/>
                </a:solidFill>
                <a:latin typeface="Cambria" panose="02040503050406030204" pitchFamily="18" charset="0"/>
                <a:cs typeface="Calibri"/>
              </a:rPr>
              <a:t> </a:t>
            </a:r>
            <a:r>
              <a:rPr sz="3600" b="1" spc="-13" dirty="0">
                <a:solidFill>
                  <a:srgbClr val="000099"/>
                </a:solidFill>
                <a:latin typeface="Cambria" panose="02040503050406030204" pitchFamily="18" charset="0"/>
                <a:cs typeface="Calibri"/>
              </a:rPr>
              <a:t>NAD83</a:t>
            </a:r>
            <a:endParaRPr sz="3600" b="1" dirty="0">
              <a:solidFill>
                <a:srgbClr val="000099"/>
              </a:solidFill>
              <a:latin typeface="Cambria" panose="02040503050406030204" pitchFamily="18" charset="0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3241" y="1452169"/>
            <a:ext cx="7826943" cy="3744670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531282" marR="6773" indent="-514350">
              <a:spcBef>
                <a:spcPts val="13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2800" spc="-7" dirty="0" smtClean="0"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Develop </a:t>
            </a:r>
            <a:r>
              <a:rPr lang="en-US" sz="2800" u="sng" dirty="0" smtClean="0"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four</a:t>
            </a:r>
            <a:r>
              <a:rPr sz="2800" u="sng" dirty="0" smtClean="0"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u="sng" dirty="0" smtClean="0"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"</a:t>
            </a:r>
            <a:r>
              <a:rPr sz="2800" u="sng" spc="-13" dirty="0" smtClean="0"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plate-fixed</a:t>
            </a:r>
            <a:r>
              <a:rPr lang="en-US" sz="2800" u="sng" spc="-13" dirty="0" smtClean="0"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" </a:t>
            </a:r>
            <a:r>
              <a:rPr sz="2800" u="sng" spc="-27" dirty="0" smtClean="0"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reference</a:t>
            </a:r>
            <a:r>
              <a:rPr sz="2800" u="sng" spc="20" dirty="0" smtClean="0"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sz="2800" u="sng" spc="-20" dirty="0" smtClean="0"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frames</a:t>
            </a:r>
            <a:endParaRPr sz="2800" u="sng" dirty="0">
              <a:latin typeface="+mn-lt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531282" marR="27093" indent="-514350">
              <a:spcBef>
                <a:spcPts val="2300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2800" spc="-20" dirty="0"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R</a:t>
            </a:r>
            <a:r>
              <a:rPr sz="2800" spc="-20" dirty="0" smtClean="0"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emove </a:t>
            </a:r>
            <a:r>
              <a:rPr sz="2800" u="sng" spc="-13" dirty="0"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non-geocentricity </a:t>
            </a:r>
            <a:r>
              <a:rPr sz="2800" u="sng" spc="-7" dirty="0"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of </a:t>
            </a:r>
            <a:r>
              <a:rPr sz="2800" u="sng" spc="-7" dirty="0" smtClean="0"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NAD</a:t>
            </a:r>
            <a:r>
              <a:rPr sz="2800" u="sng" dirty="0" smtClean="0"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83</a:t>
            </a:r>
            <a:endParaRPr sz="2800" dirty="0" smtClean="0">
              <a:latin typeface="+mn-lt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531282" indent="-514350">
              <a:spcBef>
                <a:spcPts val="2053"/>
              </a:spcBef>
              <a:buFont typeface="+mj-lt"/>
              <a:buAutoNum type="arabicPeriod"/>
              <a:tabLst>
                <a:tab pos="473275" algn="l"/>
                <a:tab pos="474121" algn="l"/>
              </a:tabLst>
            </a:pPr>
            <a:r>
              <a:rPr lang="en-US" sz="2800" spc="-13" dirty="0"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A</a:t>
            </a:r>
            <a:r>
              <a:rPr lang="en-US" sz="2800" spc="-13" dirty="0" smtClean="0"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lign</a:t>
            </a:r>
            <a:r>
              <a:rPr sz="2800" spc="-13" dirty="0" smtClean="0"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sz="2800" spc="-20" dirty="0" smtClean="0"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to </a:t>
            </a:r>
            <a:r>
              <a:rPr sz="2800" u="sng" spc="-7" dirty="0" smtClean="0"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I</a:t>
            </a:r>
            <a:r>
              <a:rPr lang="en-US" sz="2800" u="sng" spc="-7" dirty="0" smtClean="0"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TRF20</a:t>
            </a:r>
            <a:r>
              <a:rPr sz="2800" u="sng" spc="-7" dirty="0" smtClean="0"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14 </a:t>
            </a:r>
            <a:r>
              <a:rPr sz="2800" u="sng" spc="-20" dirty="0" smtClean="0"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at</a:t>
            </a:r>
            <a:r>
              <a:rPr lang="en-US" sz="2800" u="sng" spc="-20" dirty="0" smtClean="0"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 epoch</a:t>
            </a:r>
            <a:r>
              <a:rPr sz="2800" u="sng" spc="-20" dirty="0" smtClean="0"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sz="2800" u="sng" spc="-7" dirty="0" smtClean="0"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2020.00</a:t>
            </a:r>
            <a:endParaRPr lang="en-US" sz="2800" u="sng" dirty="0">
              <a:latin typeface="+mn-lt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531282" marR="713722" indent="-514350">
              <a:spcBef>
                <a:spcPts val="2047"/>
              </a:spcBef>
              <a:buFont typeface="+mj-lt"/>
              <a:buAutoNum type="arabicPeriod"/>
              <a:tabLst>
                <a:tab pos="473075" algn="l"/>
                <a:tab pos="473075" algn="l"/>
              </a:tabLst>
            </a:pPr>
            <a:r>
              <a:rPr lang="en-US" sz="2800" spc="-20" dirty="0"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R</a:t>
            </a:r>
            <a:r>
              <a:rPr lang="en-US" sz="2800" spc="-20" dirty="0" smtClean="0"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emove </a:t>
            </a:r>
            <a:r>
              <a:rPr lang="en-US" sz="2800" spc="-13" dirty="0"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most </a:t>
            </a:r>
            <a:r>
              <a:rPr lang="en-US" sz="2800" spc="-7" dirty="0"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of </a:t>
            </a:r>
            <a:r>
              <a:rPr lang="en-US" sz="2800" spc="-13" dirty="0"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tectonic </a:t>
            </a:r>
            <a:r>
              <a:rPr lang="en-US" sz="2800" spc="-20" dirty="0"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plate </a:t>
            </a:r>
            <a:r>
              <a:rPr lang="en-US" sz="2800" spc="-20" dirty="0" smtClean="0"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rotation</a:t>
            </a:r>
          </a:p>
          <a:p>
            <a:pPr marL="512763" marR="713722">
              <a:spcBef>
                <a:spcPts val="2047"/>
              </a:spcBef>
              <a:tabLst>
                <a:tab pos="473075" algn="l"/>
                <a:tab pos="473075" algn="l"/>
              </a:tabLst>
            </a:pPr>
            <a:r>
              <a:rPr lang="en-US" sz="2800" spc="-20" dirty="0" smtClean="0"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from </a:t>
            </a:r>
            <a:r>
              <a:rPr lang="en-US" sz="2800" spc="-7" dirty="0"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ITRF2014 via </a:t>
            </a:r>
            <a:r>
              <a:rPr lang="en-US" sz="2800" u="sng" spc="-7" dirty="0">
                <a:uFill>
                  <a:solidFill>
                    <a:srgbClr val="000000"/>
                  </a:solidFill>
                </a:uFill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Euler</a:t>
            </a:r>
            <a:r>
              <a:rPr lang="en-US" sz="2800" u="sng" dirty="0">
                <a:uFill>
                  <a:solidFill>
                    <a:srgbClr val="000000"/>
                  </a:solidFill>
                </a:uFill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u="sng" spc="-20" dirty="0">
                <a:uFill>
                  <a:solidFill>
                    <a:srgbClr val="000000"/>
                  </a:solidFill>
                </a:uFill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Pole Parameters</a:t>
            </a:r>
            <a:endParaRPr lang="en-US" sz="2800" spc="-20" dirty="0">
              <a:uFill>
                <a:solidFill>
                  <a:srgbClr val="000000"/>
                </a:solidFill>
              </a:uFill>
              <a:latin typeface="+mn-lt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16932" marR="713722">
              <a:spcBef>
                <a:spcPts val="0"/>
              </a:spcBef>
              <a:tabLst>
                <a:tab pos="473075" algn="l"/>
                <a:tab pos="473075" algn="l"/>
              </a:tabLst>
            </a:pPr>
            <a:r>
              <a:rPr lang="en-US" sz="2800" spc="-20" dirty="0">
                <a:uFill>
                  <a:solidFill>
                    <a:srgbClr val="000000"/>
                  </a:solidFill>
                </a:uFill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			</a:t>
            </a:r>
            <a:r>
              <a:rPr lang="en-US" sz="2800" spc="-20" dirty="0" smtClean="0">
                <a:uFill>
                  <a:solidFill>
                    <a:srgbClr val="000000"/>
                  </a:solidFill>
                </a:uFill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  (</a:t>
            </a:r>
            <a:r>
              <a:rPr lang="en-US" sz="2800" spc="-20" dirty="0">
                <a:uFill>
                  <a:solidFill>
                    <a:srgbClr val="000000"/>
                  </a:solidFill>
                </a:uFill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pronounced: “oiler</a:t>
            </a:r>
            <a:r>
              <a:rPr lang="en-US" sz="2800" spc="-20" dirty="0" smtClean="0">
                <a:uFill>
                  <a:solidFill>
                    <a:srgbClr val="000000"/>
                  </a:solidFill>
                </a:uFill>
                <a:latin typeface="+mn-lt"/>
                <a:ea typeface="Cambria" panose="02040503050406030204" pitchFamily="18" charset="0"/>
                <a:cs typeface="Arial" panose="020B0604020202020204" pitchFamily="34" charset="0"/>
              </a:rPr>
              <a:t>”)</a:t>
            </a:r>
            <a:endParaRPr lang="en-US" sz="2800" spc="-20" dirty="0">
              <a:uFill>
                <a:solidFill>
                  <a:srgbClr val="000000"/>
                </a:solidFill>
              </a:uFill>
              <a:latin typeface="+mn-lt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7744" y="2075688"/>
            <a:ext cx="6748272" cy="731520"/>
          </a:xfrm>
          <a:prstGeom prst="rect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12864" y="1883664"/>
            <a:ext cx="1773936" cy="707886"/>
          </a:xfrm>
          <a:prstGeom prst="rect">
            <a:avLst/>
          </a:prstGeom>
          <a:noFill/>
          <a:scene3d>
            <a:camera prst="orthographicFront">
              <a:rot lat="0" lon="0" rev="12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9900"/>
                </a:solidFill>
              </a:rPr>
              <a:t>SHIFT</a:t>
            </a:r>
            <a:endParaRPr lang="en-US" sz="4000" b="1" dirty="0">
              <a:solidFill>
                <a:srgbClr val="FF99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4696" y="2868167"/>
            <a:ext cx="6751320" cy="2309348"/>
          </a:xfrm>
          <a:prstGeom prst="rect">
            <a:avLst/>
          </a:prstGeom>
          <a:noFill/>
          <a:ln w="38100"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001256" y="3517392"/>
            <a:ext cx="1905321" cy="707886"/>
          </a:xfrm>
          <a:prstGeom prst="rect">
            <a:avLst/>
          </a:prstGeom>
          <a:noFill/>
          <a:scene3d>
            <a:camera prst="orthographicFront">
              <a:rot lat="0" lon="0" rev="12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3333FF"/>
                </a:solidFill>
              </a:rPr>
              <a:t>DRIFT</a:t>
            </a:r>
            <a:endParaRPr lang="en-US" sz="4000" b="1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517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23046" y="5399809"/>
            <a:ext cx="2311454" cy="7078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16932" marR="713722" lvl="0">
              <a:spcBef>
                <a:spcPts val="3000"/>
              </a:spcBef>
              <a:tabLst>
                <a:tab pos="473275" algn="l"/>
                <a:tab pos="474121" algn="l"/>
                <a:tab pos="6531870" algn="l"/>
              </a:tabLst>
            </a:pPr>
            <a:r>
              <a:rPr lang="en-US" sz="4000" i="1" spc="-20" dirty="0" smtClean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Drift</a:t>
            </a:r>
            <a:r>
              <a:rPr lang="en-US" sz="4000" i="1" spc="-20" dirty="0">
                <a:solidFill>
                  <a:srgbClr val="424242"/>
                </a:solidFill>
                <a:uFill>
                  <a:solidFill>
                    <a:srgbClr val="000000"/>
                  </a:solidFill>
                </a:u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…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675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0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303364"/>
            <a:ext cx="9144000" cy="571096"/>
          </a:xfrm>
          <a:prstGeom prst="rect">
            <a:avLst/>
          </a:prstGeom>
        </p:spPr>
        <p:txBody>
          <a:bodyPr vert="horz" wrap="square" lIns="0" tIns="16933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33"/>
              </a:spcBef>
            </a:pPr>
            <a:r>
              <a:rPr lang="en-US" sz="3600" b="1" spc="-4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Non-</a:t>
            </a:r>
            <a:r>
              <a:rPr lang="en-US" sz="3600" b="1" spc="-40" dirty="0" err="1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Geocentricity</a:t>
            </a:r>
            <a:r>
              <a:rPr lang="en-US" sz="3600" b="1" spc="-40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spc="-4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sz="3600" b="1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NAD83</a:t>
            </a:r>
            <a:endParaRPr sz="3600" b="1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44264" y="1606354"/>
            <a:ext cx="7847738" cy="5157179"/>
            <a:chOff x="542512" y="1021138"/>
            <a:chExt cx="7847738" cy="5157179"/>
          </a:xfrm>
        </p:grpSpPr>
        <p:sp>
          <p:nvSpPr>
            <p:cNvPr id="5" name="Line 3"/>
            <p:cNvSpPr>
              <a:spLocks noChangeShapeType="1"/>
            </p:cNvSpPr>
            <p:nvPr/>
          </p:nvSpPr>
          <p:spPr bwMode="auto">
            <a:xfrm flipV="1">
              <a:off x="2252936" y="1550890"/>
              <a:ext cx="0" cy="3609906"/>
            </a:xfrm>
            <a:prstGeom prst="lin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round/>
              <a:headEnd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2045769" y="4925142"/>
              <a:ext cx="4819251" cy="0"/>
            </a:xfrm>
            <a:prstGeom prst="lin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round/>
              <a:headEnd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 flipV="1">
              <a:off x="3079019" y="1315236"/>
              <a:ext cx="0" cy="3609906"/>
            </a:xfrm>
            <a:prstGeom prst="lin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round/>
              <a:headEnd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>
              <a:off x="2871853" y="4690783"/>
              <a:ext cx="4820547" cy="0"/>
            </a:xfrm>
            <a:prstGeom prst="line">
              <a:avLst/>
            </a:prstGeom>
            <a:noFill/>
            <a:ln w="28575">
              <a:solidFill>
                <a:schemeClr val="bg1">
                  <a:lumMod val="65000"/>
                </a:schemeClr>
              </a:solidFill>
              <a:round/>
              <a:headEnd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11" name="AutoShape 9"/>
            <p:cNvCxnSpPr>
              <a:cxnSpLocks noChangeShapeType="1"/>
              <a:stCxn id="7" idx="2"/>
              <a:endCxn id="10" idx="2"/>
            </p:cNvCxnSpPr>
            <p:nvPr/>
          </p:nvCxnSpPr>
          <p:spPr bwMode="auto">
            <a:xfrm flipV="1">
              <a:off x="2252938" y="4702438"/>
              <a:ext cx="826083" cy="234359"/>
            </a:xfrm>
            <a:prstGeom prst="straightConnector1">
              <a:avLst/>
            </a:prstGeom>
            <a:noFill/>
            <a:ln w="44450" cmpd="sng">
              <a:solidFill>
                <a:srgbClr val="F6AB16"/>
              </a:solidFill>
              <a:prstDash val="solid"/>
              <a:round/>
              <a:headEnd type="triangle" w="lg" len="med"/>
              <a:tailEnd type="triangle" w="lg" len="med"/>
            </a:ln>
          </p:spPr>
        </p:cxn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 flipV="1">
              <a:off x="6148926" y="1642821"/>
              <a:ext cx="510219" cy="795042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5716532" y="2782473"/>
              <a:ext cx="99699" cy="205646"/>
            </a:xfrm>
            <a:custGeom>
              <a:avLst/>
              <a:gdLst>
                <a:gd name="T0" fmla="*/ 0 w 69"/>
                <a:gd name="T1" fmla="*/ 0 h 129"/>
                <a:gd name="T2" fmla="*/ 2147483647 w 69"/>
                <a:gd name="T3" fmla="*/ 2147483647 h 129"/>
                <a:gd name="T4" fmla="*/ 2147483647 w 69"/>
                <a:gd name="T5" fmla="*/ 2147483647 h 129"/>
                <a:gd name="T6" fmla="*/ 0 60000 65536"/>
                <a:gd name="T7" fmla="*/ 0 60000 65536"/>
                <a:gd name="T8" fmla="*/ 0 60000 65536"/>
                <a:gd name="T9" fmla="*/ 0 w 69"/>
                <a:gd name="T10" fmla="*/ 0 h 129"/>
                <a:gd name="T11" fmla="*/ 69 w 69"/>
                <a:gd name="T12" fmla="*/ 129 h 12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9" h="129">
                  <a:moveTo>
                    <a:pt x="0" y="0"/>
                  </a:moveTo>
                  <a:lnTo>
                    <a:pt x="69" y="57"/>
                  </a:lnTo>
                  <a:lnTo>
                    <a:pt x="3" y="129"/>
                  </a:lnTo>
                </a:path>
              </a:pathLst>
            </a:custGeom>
            <a:noFill/>
            <a:ln w="2857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6233158" y="2325183"/>
              <a:ext cx="98405" cy="186451"/>
            </a:xfrm>
            <a:custGeom>
              <a:avLst/>
              <a:gdLst>
                <a:gd name="T0" fmla="*/ 0 w 69"/>
                <a:gd name="T1" fmla="*/ 0 h 114"/>
                <a:gd name="T2" fmla="*/ 2147483647 w 69"/>
                <a:gd name="T3" fmla="*/ 2147483647 h 114"/>
                <a:gd name="T4" fmla="*/ 2147483647 w 69"/>
                <a:gd name="T5" fmla="*/ 2147483647 h 114"/>
                <a:gd name="T6" fmla="*/ 0 60000 65536"/>
                <a:gd name="T7" fmla="*/ 0 60000 65536"/>
                <a:gd name="T8" fmla="*/ 0 60000 65536"/>
                <a:gd name="T9" fmla="*/ 0 w 69"/>
                <a:gd name="T10" fmla="*/ 0 h 114"/>
                <a:gd name="T11" fmla="*/ 69 w 69"/>
                <a:gd name="T12" fmla="*/ 114 h 11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9" h="114">
                  <a:moveTo>
                    <a:pt x="0" y="0"/>
                  </a:moveTo>
                  <a:lnTo>
                    <a:pt x="69" y="45"/>
                  </a:lnTo>
                  <a:lnTo>
                    <a:pt x="15" y="114"/>
                  </a:lnTo>
                </a:path>
              </a:pathLst>
            </a:custGeom>
            <a:noFill/>
            <a:ln w="28575" cap="flat" cmpd="sng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auto">
            <a:xfrm>
              <a:off x="5631075" y="1439539"/>
              <a:ext cx="1613323" cy="947795"/>
            </a:xfrm>
            <a:custGeom>
              <a:avLst/>
              <a:gdLst>
                <a:gd name="T0" fmla="*/ 2147483647 w 1125"/>
                <a:gd name="T1" fmla="*/ 2147483647 h 580"/>
                <a:gd name="T2" fmla="*/ 2147483647 w 1125"/>
                <a:gd name="T3" fmla="*/ 2147483647 h 580"/>
                <a:gd name="T4" fmla="*/ 2147483647 w 1125"/>
                <a:gd name="T5" fmla="*/ 2147483647 h 580"/>
                <a:gd name="T6" fmla="*/ 2147483647 w 1125"/>
                <a:gd name="T7" fmla="*/ 2147483647 h 580"/>
                <a:gd name="T8" fmla="*/ 2147483647 w 1125"/>
                <a:gd name="T9" fmla="*/ 2147483647 h 580"/>
                <a:gd name="T10" fmla="*/ 2147483647 w 1125"/>
                <a:gd name="T11" fmla="*/ 2147483647 h 580"/>
                <a:gd name="T12" fmla="*/ 2147483647 w 1125"/>
                <a:gd name="T13" fmla="*/ 2147483647 h 580"/>
                <a:gd name="T14" fmla="*/ 2147483647 w 1125"/>
                <a:gd name="T15" fmla="*/ 2147483647 h 580"/>
                <a:gd name="T16" fmla="*/ 2147483647 w 1125"/>
                <a:gd name="T17" fmla="*/ 2147483647 h 580"/>
                <a:gd name="T18" fmla="*/ 2147483647 w 1125"/>
                <a:gd name="T19" fmla="*/ 2147483647 h 580"/>
                <a:gd name="T20" fmla="*/ 2147483647 w 1125"/>
                <a:gd name="T21" fmla="*/ 2147483647 h 580"/>
                <a:gd name="T22" fmla="*/ 2147483647 w 1125"/>
                <a:gd name="T23" fmla="*/ 2147483647 h 58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25"/>
                <a:gd name="T37" fmla="*/ 0 h 580"/>
                <a:gd name="T38" fmla="*/ 1125 w 1125"/>
                <a:gd name="T39" fmla="*/ 580 h 58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25" h="580">
                  <a:moveTo>
                    <a:pt x="45" y="12"/>
                  </a:moveTo>
                  <a:cubicBezTo>
                    <a:pt x="144" y="45"/>
                    <a:pt x="0" y="0"/>
                    <a:pt x="285" y="28"/>
                  </a:cubicBezTo>
                  <a:cubicBezTo>
                    <a:pt x="295" y="29"/>
                    <a:pt x="300" y="42"/>
                    <a:pt x="309" y="44"/>
                  </a:cubicBezTo>
                  <a:cubicBezTo>
                    <a:pt x="349" y="51"/>
                    <a:pt x="389" y="49"/>
                    <a:pt x="429" y="52"/>
                  </a:cubicBezTo>
                  <a:cubicBezTo>
                    <a:pt x="522" y="114"/>
                    <a:pt x="652" y="111"/>
                    <a:pt x="757" y="116"/>
                  </a:cubicBezTo>
                  <a:cubicBezTo>
                    <a:pt x="770" y="156"/>
                    <a:pt x="794" y="188"/>
                    <a:pt x="829" y="212"/>
                  </a:cubicBezTo>
                  <a:cubicBezTo>
                    <a:pt x="834" y="220"/>
                    <a:pt x="837" y="230"/>
                    <a:pt x="845" y="236"/>
                  </a:cubicBezTo>
                  <a:cubicBezTo>
                    <a:pt x="852" y="241"/>
                    <a:pt x="863" y="238"/>
                    <a:pt x="869" y="244"/>
                  </a:cubicBezTo>
                  <a:cubicBezTo>
                    <a:pt x="892" y="267"/>
                    <a:pt x="914" y="311"/>
                    <a:pt x="933" y="340"/>
                  </a:cubicBezTo>
                  <a:cubicBezTo>
                    <a:pt x="952" y="369"/>
                    <a:pt x="1027" y="421"/>
                    <a:pt x="1061" y="444"/>
                  </a:cubicBezTo>
                  <a:cubicBezTo>
                    <a:pt x="1072" y="460"/>
                    <a:pt x="1087" y="474"/>
                    <a:pt x="1093" y="492"/>
                  </a:cubicBezTo>
                  <a:cubicBezTo>
                    <a:pt x="1103" y="522"/>
                    <a:pt x="1111" y="552"/>
                    <a:pt x="1125" y="580"/>
                  </a:cubicBezTo>
                </a:path>
              </a:pathLst>
            </a:custGeom>
            <a:noFill/>
            <a:ln w="38100" cap="flat" cmpd="sng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Text Box 16"/>
            <p:cNvSpPr txBox="1">
              <a:spLocks noChangeArrowheads="1"/>
            </p:cNvSpPr>
            <p:nvPr/>
          </p:nvSpPr>
          <p:spPr bwMode="auto">
            <a:xfrm>
              <a:off x="2618492" y="5366716"/>
              <a:ext cx="1936814" cy="46166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 eaLnBrk="0" hangingPunct="0"/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~2.2 </a:t>
              </a:r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meters</a:t>
              </a:r>
            </a:p>
          </p:txBody>
        </p:sp>
        <p:sp>
          <p:nvSpPr>
            <p:cNvPr id="19" name="Text Box 17"/>
            <p:cNvSpPr txBox="1">
              <a:spLocks noChangeArrowheads="1"/>
            </p:cNvSpPr>
            <p:nvPr/>
          </p:nvSpPr>
          <p:spPr bwMode="auto">
            <a:xfrm>
              <a:off x="542512" y="3901599"/>
              <a:ext cx="998991" cy="70788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20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NAD83</a:t>
              </a:r>
            </a:p>
            <a:p>
              <a:pPr algn="ctr" eaLnBrk="0" hangingPunct="0"/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origin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 Box 19"/>
            <p:cNvSpPr txBox="1">
              <a:spLocks noChangeArrowheads="1"/>
            </p:cNvSpPr>
            <p:nvPr/>
          </p:nvSpPr>
          <p:spPr bwMode="auto">
            <a:xfrm>
              <a:off x="3649408" y="3901599"/>
              <a:ext cx="1317950" cy="70788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 eaLnBrk="0" hangingPunct="0"/>
              <a:r>
                <a:rPr lang="en-US" sz="2000" b="1" dirty="0" smtClean="0">
                  <a:solidFill>
                    <a:srgbClr val="00B0F0"/>
                  </a:solidFill>
                  <a:latin typeface="Times New Roman" pitchFamily="18" charset="0"/>
                  <a:cs typeface="Times New Roman" pitchFamily="18" charset="0"/>
                </a:rPr>
                <a:t>ITRF2014</a:t>
              </a:r>
              <a:endPara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 eaLnBrk="0" hangingPunct="0"/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origin</a:t>
              </a:r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1490408" y="4243644"/>
              <a:ext cx="683590" cy="63171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 flipH="1">
              <a:off x="3157186" y="4225632"/>
              <a:ext cx="492222" cy="388404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round/>
              <a:headEnd/>
              <a:tailEnd type="triangle" w="lg" len="lg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23"/>
            <p:cNvSpPr txBox="1">
              <a:spLocks noChangeArrowheads="1"/>
            </p:cNvSpPr>
            <p:nvPr/>
          </p:nvSpPr>
          <p:spPr bwMode="auto">
            <a:xfrm>
              <a:off x="7365611" y="1021138"/>
              <a:ext cx="1024639" cy="70788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Earth’s</a:t>
              </a:r>
            </a:p>
            <a:p>
              <a:pPr algn="ctr" eaLnBrk="0" hangingPunct="0"/>
              <a:r>
                <a:rPr lang="en-US" sz="2000" b="1" dirty="0" smtClean="0">
                  <a:latin typeface="Times New Roman" pitchFamily="18" charset="0"/>
                  <a:cs typeface="Times New Roman" pitchFamily="18" charset="0"/>
                </a:rPr>
                <a:t>Surface</a:t>
              </a:r>
              <a:endParaRPr lang="en-US" sz="20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Text Box 25"/>
            <p:cNvSpPr txBox="1">
              <a:spLocks noChangeArrowheads="1"/>
            </p:cNvSpPr>
            <p:nvPr/>
          </p:nvSpPr>
          <p:spPr bwMode="auto">
            <a:xfrm>
              <a:off x="5351397" y="2181684"/>
              <a:ext cx="561372" cy="46166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2400" b="1" dirty="0">
                  <a:latin typeface="Times New Roman" pitchFamily="18" charset="0"/>
                  <a:cs typeface="Times New Roman" pitchFamily="18" charset="0"/>
                </a:rPr>
                <a:t>h</a:t>
              </a:r>
              <a:r>
                <a:rPr lang="en-US" sz="2400" b="1" baseline="-25000" dirty="0">
                  <a:latin typeface="Times New Roman" pitchFamily="18" charset="0"/>
                  <a:cs typeface="Times New Roman" pitchFamily="18" charset="0"/>
                </a:rPr>
                <a:t>83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Text Box 26"/>
            <p:cNvSpPr txBox="1">
              <a:spLocks noChangeArrowheads="1"/>
            </p:cNvSpPr>
            <p:nvPr/>
          </p:nvSpPr>
          <p:spPr bwMode="auto">
            <a:xfrm>
              <a:off x="6345327" y="1952860"/>
              <a:ext cx="561372" cy="46166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h</a:t>
              </a:r>
              <a:r>
                <a:rPr lang="en-US" sz="2400" b="1" baseline="-25000" dirty="0" smtClean="0">
                  <a:latin typeface="Times New Roman" pitchFamily="18" charset="0"/>
                  <a:cs typeface="Times New Roman" pitchFamily="18" charset="0"/>
                </a:rPr>
                <a:t>14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Text Box 19"/>
            <p:cNvSpPr txBox="1">
              <a:spLocks noChangeArrowheads="1"/>
            </p:cNvSpPr>
            <p:nvPr/>
          </p:nvSpPr>
          <p:spPr bwMode="auto">
            <a:xfrm>
              <a:off x="6645323" y="5470431"/>
              <a:ext cx="1093569" cy="707886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GRS80</a:t>
              </a:r>
            </a:p>
            <a:p>
              <a:pPr algn="ctr" eaLnBrk="0" hangingPunct="0"/>
              <a:r>
                <a:rPr lang="en-US" sz="2000" b="1" dirty="0">
                  <a:latin typeface="Times New Roman" pitchFamily="18" charset="0"/>
                  <a:cs typeface="Times New Roman" pitchFamily="18" charset="0"/>
                </a:rPr>
                <a:t>ellipsoid</a:t>
              </a:r>
            </a:p>
          </p:txBody>
        </p:sp>
        <p:sp>
          <p:nvSpPr>
            <p:cNvPr id="32" name="Line 21"/>
            <p:cNvSpPr>
              <a:spLocks noChangeShapeType="1"/>
            </p:cNvSpPr>
            <p:nvPr/>
          </p:nvSpPr>
          <p:spPr bwMode="auto">
            <a:xfrm flipH="1" flipV="1">
              <a:off x="6704462" y="4974925"/>
              <a:ext cx="357862" cy="5447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w="lg" len="med"/>
              <a:tailEnd type="triangle" w="lg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21"/>
            <p:cNvSpPr>
              <a:spLocks noChangeShapeType="1"/>
            </p:cNvSpPr>
            <p:nvPr/>
          </p:nvSpPr>
          <p:spPr bwMode="auto">
            <a:xfrm flipV="1">
              <a:off x="7244396" y="4738587"/>
              <a:ext cx="242430" cy="78111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w="lg" len="med"/>
              <a:tailEnd type="triangle" w="lg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Line 22"/>
            <p:cNvSpPr>
              <a:spLocks noChangeShapeType="1"/>
            </p:cNvSpPr>
            <p:nvPr/>
          </p:nvSpPr>
          <p:spPr bwMode="auto">
            <a:xfrm flipH="1">
              <a:off x="6965202" y="1427885"/>
              <a:ext cx="418005" cy="398796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 type="triangle" w="lg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Arc 8"/>
            <p:cNvSpPr>
              <a:spLocks/>
            </p:cNvSpPr>
            <p:nvPr/>
          </p:nvSpPr>
          <p:spPr bwMode="auto">
            <a:xfrm>
              <a:off x="3079019" y="1550890"/>
              <a:ext cx="4406210" cy="3139894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00B0F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V="1">
              <a:off x="5615527" y="1642821"/>
              <a:ext cx="1043619" cy="1252242"/>
            </a:xfrm>
            <a:prstGeom prst="line">
              <a:avLst/>
            </a:prstGeom>
            <a:noFill/>
            <a:ln w="28575">
              <a:solidFill>
                <a:schemeClr val="bg1">
                  <a:lumMod val="50000"/>
                </a:schemeClr>
              </a:solidFill>
              <a:round/>
              <a:headEnd/>
              <a:tailEnd type="non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Arc 5"/>
            <p:cNvSpPr>
              <a:spLocks/>
            </p:cNvSpPr>
            <p:nvPr/>
          </p:nvSpPr>
          <p:spPr bwMode="auto">
            <a:xfrm>
              <a:off x="2252936" y="1786545"/>
              <a:ext cx="4406210" cy="3138599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21"/>
            <p:cNvSpPr>
              <a:spLocks noChangeShapeType="1"/>
            </p:cNvSpPr>
            <p:nvPr/>
          </p:nvSpPr>
          <p:spPr bwMode="auto">
            <a:xfrm flipH="1" flipV="1">
              <a:off x="2706500" y="4863253"/>
              <a:ext cx="357862" cy="5447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lg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" name="Flowchart: Connector 2"/>
            <p:cNvSpPr/>
            <p:nvPr/>
          </p:nvSpPr>
          <p:spPr>
            <a:xfrm>
              <a:off x="6600753" y="1549765"/>
              <a:ext cx="137160" cy="137160"/>
            </a:xfrm>
            <a:prstGeom prst="flowChartConnector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CC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74320" y="2188023"/>
            <a:ext cx="1963999" cy="830997"/>
          </a:xfrm>
          <a:prstGeom prst="rect">
            <a:avLst/>
          </a:prstGeom>
          <a:noFill/>
          <a:scene3d>
            <a:camera prst="orthographicFront">
              <a:rot lat="0" lon="0" rev="12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4800" b="1" u="sng" dirty="0" smtClean="0">
                <a:solidFill>
                  <a:srgbClr val="FF9900"/>
                </a:solidFill>
              </a:rPr>
              <a:t>SHIFT</a:t>
            </a:r>
            <a:endParaRPr lang="en-US" sz="4800" b="1" u="sng" dirty="0">
              <a:solidFill>
                <a:srgbClr val="FF99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9456" y="985036"/>
            <a:ext cx="75151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The position for the center-mass of the earth has been held fixed</a:t>
            </a:r>
          </a:p>
          <a:p>
            <a:r>
              <a:rPr lang="en-US" sz="2000" dirty="0" smtClean="0"/>
              <a:t> for all epochs of NAD83.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4780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476687"/>
            <a:ext cx="9144000" cy="570242"/>
          </a:xfrm>
          <a:prstGeom prst="rect">
            <a:avLst/>
          </a:prstGeom>
        </p:spPr>
        <p:txBody>
          <a:bodyPr vert="horz" wrap="square" lIns="0" tIns="16087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933">
              <a:spcBef>
                <a:spcPts val="127"/>
              </a:spcBef>
            </a:pPr>
            <a:r>
              <a:rPr lang="en-US" sz="3600" b="1" spc="-13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Types of </a:t>
            </a:r>
            <a:r>
              <a:rPr lang="en-US" sz="3600" b="1" spc="-13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3600" b="1" spc="-13" dirty="0" smtClean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rift</a:t>
            </a:r>
            <a:endParaRPr sz="3600" b="1" dirty="0">
              <a:solidFill>
                <a:srgbClr val="00009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8337" y="1470456"/>
            <a:ext cx="8806113" cy="5075311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L="457200" marR="6773">
              <a:spcBef>
                <a:spcPts val="133"/>
              </a:spcBef>
            </a:pPr>
            <a:r>
              <a:rPr lang="en-US" sz="3200" spc="-7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</a:t>
            </a:r>
            <a:r>
              <a:rPr lang="en-US" sz="3200" spc="-7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ectonic </a:t>
            </a:r>
            <a:r>
              <a:rPr lang="en-US" sz="3200" spc="-7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</a:t>
            </a:r>
            <a:r>
              <a:rPr lang="en-US" sz="3200" spc="-7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late </a:t>
            </a:r>
            <a:r>
              <a:rPr lang="en-US" sz="3200" spc="-7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</a:t>
            </a:r>
            <a:r>
              <a:rPr lang="en-US" sz="3200" spc="-7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otation</a:t>
            </a: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spc="-7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horizontal</a:t>
            </a:r>
          </a:p>
          <a:p>
            <a:pPr marL="1485900" marR="6773" lvl="2" indent="-342900">
              <a:spcBef>
                <a:spcPts val="133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200" spc="-7" dirty="0" smtClean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marR="6773">
              <a:spcBef>
                <a:spcPts val="133"/>
              </a:spcBef>
            </a:pPr>
            <a:r>
              <a:rPr lang="en-US" sz="3200" spc="-7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Everything Else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200" spc="-7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residual motions left after rotation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200" spc="-7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regional linear motions</a:t>
            </a:r>
          </a:p>
          <a:p>
            <a:pPr marL="1485900" marR="6773" lvl="2" indent="-342900">
              <a:spcBef>
                <a:spcPts val="133"/>
              </a:spcBef>
              <a:buFont typeface="Arial" panose="020B0604020202020204" pitchFamily="34" charset="0"/>
              <a:buChar char="•"/>
            </a:pPr>
            <a:r>
              <a:rPr lang="en-US" sz="3200" spc="-7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localized subsidence or uplift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4705350" y="2165353"/>
            <a:ext cx="3257550" cy="876300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>
              <a:spcBef>
                <a:spcPts val="133"/>
              </a:spcBef>
            </a:pPr>
            <a:r>
              <a:rPr lang="en-US" sz="3600" i="1" spc="-7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simple to model</a:t>
            </a:r>
          </a:p>
        </p:txBody>
      </p:sp>
      <p:sp>
        <p:nvSpPr>
          <p:cNvPr id="5" name="object 3"/>
          <p:cNvSpPr txBox="1"/>
          <p:nvPr/>
        </p:nvSpPr>
        <p:spPr>
          <a:xfrm>
            <a:off x="4705350" y="5783769"/>
            <a:ext cx="2721817" cy="876300"/>
          </a:xfrm>
          <a:prstGeom prst="rect">
            <a:avLst/>
          </a:prstGeom>
        </p:spPr>
        <p:txBody>
          <a:bodyPr vert="horz" wrap="square" lIns="0" tIns="16933" rIns="0" bIns="0" rtlCol="0">
            <a:noAutofit/>
          </a:bodyPr>
          <a:lstStyle/>
          <a:p>
            <a:pPr marR="6773">
              <a:spcBef>
                <a:spcPts val="133"/>
              </a:spcBef>
            </a:pPr>
            <a:r>
              <a:rPr lang="en-US" sz="3600" i="1" spc="-7" dirty="0" smtClean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complex</a:t>
            </a:r>
            <a:endParaRPr lang="en-US" sz="3200" i="1" spc="-7" dirty="0" smtClean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4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1_NOAA-NGS - Grey - No Bird - 0527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27896</TotalTime>
  <Words>2032</Words>
  <Application>Microsoft Office PowerPoint</Application>
  <PresentationFormat>On-screen Show (4:3)</PresentationFormat>
  <Paragraphs>446</Paragraphs>
  <Slides>52</Slides>
  <Notes>23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2" baseType="lpstr">
      <vt:lpstr>MS PGothic</vt:lpstr>
      <vt:lpstr>MS PGothic</vt:lpstr>
      <vt:lpstr>Arial</vt:lpstr>
      <vt:lpstr>Calibri</vt:lpstr>
      <vt:lpstr>Cambria</vt:lpstr>
      <vt:lpstr>Gill Sans MT</vt:lpstr>
      <vt:lpstr>Symbol</vt:lpstr>
      <vt:lpstr>Times New Roman</vt:lpstr>
      <vt:lpstr>Wingdings</vt:lpstr>
      <vt:lpstr>1_NOAA-NGS - Grey - No Bird - 052715</vt:lpstr>
      <vt:lpstr>PowerPoint Presentation</vt:lpstr>
      <vt:lpstr>Presentation Topics  1.  Review of coming new Datums  2.  Recent Announcements on the  Modernization of the NSRS  3.  Coordinate transformations - NCAT  4.  Metadata and Preparing for 2022          </vt:lpstr>
      <vt:lpstr>2022 U.S. Geometric Datum</vt:lpstr>
      <vt:lpstr>PowerPoint Presentation</vt:lpstr>
      <vt:lpstr>Names and Reference Frames</vt:lpstr>
      <vt:lpstr>Replacing NAD83</vt:lpstr>
      <vt:lpstr>PowerPoint Presentation</vt:lpstr>
      <vt:lpstr>The Non-Geocentricity of NAD83</vt:lpstr>
      <vt:lpstr>Two Types of Drift</vt:lpstr>
      <vt:lpstr>PowerPoint Presentation</vt:lpstr>
      <vt:lpstr>PowerPoint Presentation</vt:lpstr>
      <vt:lpstr>Euler Poles and “Plate-Fixed”</vt:lpstr>
      <vt:lpstr>PowerPoint Presentation</vt:lpstr>
      <vt:lpstr>“Plate-Fixed”</vt:lpstr>
      <vt:lpstr>PowerPoint Presentation</vt:lpstr>
      <vt:lpstr>Two Types of Drift</vt:lpstr>
      <vt:lpstr>CORS Velocities – IGS08</vt:lpstr>
      <vt:lpstr>PowerPoint Presentation</vt:lpstr>
      <vt:lpstr>PowerPoint Presentation</vt:lpstr>
      <vt:lpstr>PowerPoint Presentation</vt:lpstr>
      <vt:lpstr>2022 U.S. Vertical Datum</vt:lpstr>
      <vt:lpstr>PowerPoint Presentation</vt:lpstr>
      <vt:lpstr>PowerPoint Presentation</vt:lpstr>
      <vt:lpstr>Names</vt:lpstr>
      <vt:lpstr>PowerPoint Presentation</vt:lpstr>
      <vt:lpstr>PowerPoint Presentation</vt:lpstr>
      <vt:lpstr>Geoid Monitoring Service (GeMS)</vt:lpstr>
      <vt:lpstr>PowerPoint Presentation</vt:lpstr>
      <vt:lpstr>Expected changes to orthometric heights – NAVD88 to NAPGD2022</vt:lpstr>
      <vt:lpstr>Recent 2022 Announcements</vt:lpstr>
      <vt:lpstr>What is “the Modernized NSRS”?</vt:lpstr>
      <vt:lpstr>Original Timeline</vt:lpstr>
      <vt:lpstr>Drivers of delay</vt:lpstr>
      <vt:lpstr>Rebooting the timeline</vt:lpstr>
      <vt:lpstr>Conclusion</vt:lpstr>
      <vt:lpstr>PowerPoint Presentation</vt:lpstr>
      <vt:lpstr>NGS Products Update   Coordinate Conversion and Transformation Tool – NCAT using NADCON v5.0</vt:lpstr>
      <vt:lpstr>PowerPoint Presentation</vt:lpstr>
      <vt:lpstr>PowerPoint Presentation</vt:lpstr>
      <vt:lpstr>NADCON 5 </vt:lpstr>
      <vt:lpstr>Example Grid of NADCON 5</vt:lpstr>
      <vt:lpstr>NCAT</vt:lpstr>
      <vt:lpstr>NCAT</vt:lpstr>
      <vt:lpstr>NCAT</vt:lpstr>
      <vt:lpstr>NCAT</vt:lpstr>
      <vt:lpstr>Conversion or Transformation?</vt:lpstr>
      <vt:lpstr>NCAT vs. CORPSCON (NADCON4.2)</vt:lpstr>
      <vt:lpstr>NCAT vs. CORPSCON (NADCON4.2)</vt:lpstr>
      <vt:lpstr>NCAT vs. CORPSCON (NADCON 4.2)</vt:lpstr>
      <vt:lpstr>Is it NCAT or  </vt:lpstr>
      <vt:lpstr>How to Plan for 2022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Denis Riordan</dc:creator>
  <cp:lastModifiedBy>Denis Riordan</cp:lastModifiedBy>
  <cp:revision>553</cp:revision>
  <cp:lastPrinted>2019-03-25T19:09:11Z</cp:lastPrinted>
  <dcterms:modified xsi:type="dcterms:W3CDTF">2020-10-05T15:23:46Z</dcterms:modified>
</cp:coreProperties>
</file>