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sldIdLst>
    <p:sldId id="276" r:id="rId2"/>
    <p:sldId id="404" r:id="rId3"/>
    <p:sldId id="399" r:id="rId4"/>
    <p:sldId id="400" r:id="rId5"/>
    <p:sldId id="371" r:id="rId6"/>
    <p:sldId id="378" r:id="rId7"/>
    <p:sldId id="275" r:id="rId8"/>
    <p:sldId id="407" r:id="rId9"/>
    <p:sldId id="410" r:id="rId10"/>
    <p:sldId id="265" r:id="rId11"/>
    <p:sldId id="405" r:id="rId12"/>
    <p:sldId id="408" r:id="rId13"/>
    <p:sldId id="395" r:id="rId14"/>
    <p:sldId id="413" r:id="rId15"/>
    <p:sldId id="415" r:id="rId16"/>
    <p:sldId id="416" r:id="rId17"/>
    <p:sldId id="417" r:id="rId18"/>
    <p:sldId id="411" r:id="rId19"/>
    <p:sldId id="412" r:id="rId20"/>
    <p:sldId id="409" r:id="rId21"/>
    <p:sldId id="367"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Schenewerk - NOAA Federal" initials="" lastIdx="1" clrIdx="1"/>
  <p:cmAuthor id="1" name="Daniel Gillins - NOAA Federal" initials="" lastIdx="1" clrIdx="2"/>
  <p:cmAuthor id="2" name="Weibing Wang - NOAA Federa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6395" autoAdjust="0"/>
  </p:normalViewPr>
  <p:slideViewPr>
    <p:cSldViewPr snapToGrid="0" snapToObjects="1">
      <p:cViewPr varScale="1">
        <p:scale>
          <a:sx n="141" d="100"/>
          <a:sy n="141" d="100"/>
        </p:scale>
        <p:origin x="624"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D7892-A140-4E22-9D90-BC5950FE5F6F}" type="datetimeFigureOut">
              <a:rPr lang="en-US" smtClean="0"/>
              <a:t>3/28/2022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F694A7-AC10-455C-9C66-1CBC624ABA3B}" type="slidenum">
              <a:rPr lang="en-US" smtClean="0"/>
              <a:t>‹#›</a:t>
            </a:fld>
            <a:endParaRPr lang="en-US"/>
          </a:p>
        </p:txBody>
      </p:sp>
    </p:spTree>
    <p:extLst>
      <p:ext uri="{BB962C8B-B14F-4D97-AF65-F5344CB8AC3E}">
        <p14:creationId xmlns:p14="http://schemas.microsoft.com/office/powerpoint/2010/main" val="1553181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6838E74-B62D-4A5B-A13E-44C75F3805D5}" type="slidenum">
              <a:rPr lang="en-US" altLang="en-US" smtClean="0">
                <a:latin typeface="Calibri" panose="020F0502020204030204" pitchFamily="34" charset="0"/>
                <a:ea typeface="MS PGothic" panose="020B0600070205080204" pitchFamily="34" charset="-128"/>
              </a:rPr>
              <a:pPr/>
              <a:t>3</a:t>
            </a:fld>
            <a:endParaRPr lang="en-US" altLang="en-US">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343792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VRS</a:t>
            </a:r>
          </a:p>
          <a:p>
            <a:r>
              <a:rPr lang="en-US" altLang="en-US"/>
              <a:t>1.) Rover sends approx. position to RTN control center</a:t>
            </a:r>
          </a:p>
          <a:p>
            <a:r>
              <a:rPr lang="en-US" altLang="en-US"/>
              <a:t>2.) Control center assigns this position as the location of an imaginary base station and interpolates corrections at this virtual location</a:t>
            </a:r>
          </a:p>
          <a:p>
            <a:r>
              <a:rPr lang="en-US" altLang="en-US"/>
              <a:t>3.) These interpolated corrections are used to generate corrected pseudo-observables that are “transmitted” from the virtual base to the rover to be processed using conventional single-base RTK algorithms to solve for precise geodetic coordinates at the rover (Wang et al. 2010) </a:t>
            </a:r>
          </a:p>
          <a:p>
            <a:r>
              <a:rPr lang="en-US" altLang="en-US" b="1"/>
              <a:t>MAC</a:t>
            </a:r>
          </a:p>
          <a:p>
            <a:r>
              <a:rPr lang="en-US" altLang="en-US"/>
              <a:t>1.) The rover transmits an uncorrected point position to the central server, and then the server searches and selects a “cell” of reference stations for generating corrections </a:t>
            </a:r>
          </a:p>
          <a:p>
            <a:r>
              <a:rPr lang="en-US" altLang="en-US"/>
              <a:t>2.) The phase ranges from all selected stations are reduced to a common ambiguity level, and dispersive and nondispersive errors for each frequency and satellite-receiver pair are computed relative to the master station</a:t>
            </a:r>
          </a:p>
          <a:p>
            <a:r>
              <a:rPr lang="en-US" altLang="en-US"/>
              <a:t>3.) The residual corrections between the auxiliary stations and the master station, as well as the full corrections and published coordinates at the master station are transmitted to the rover. The rover then interpolates the received corrections and network information to derive its precise position (Janssen 2009). </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206EBC0-AC88-4657-9E88-6E14CCED7D94}" type="slidenum">
              <a:rPr lang="en-US" altLang="en-US" smtClean="0">
                <a:latin typeface="Calibri" panose="020F0502020204030204" pitchFamily="34" charset="0"/>
                <a:ea typeface="MS PGothic" panose="020B0600070205080204" pitchFamily="34" charset="-128"/>
              </a:rPr>
              <a:pPr/>
              <a:t>4</a:t>
            </a:fld>
            <a:endParaRPr lang="en-US" altLang="en-US">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250339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9938" indent="-295275">
              <a:defRPr>
                <a:solidFill>
                  <a:schemeClr val="tx1"/>
                </a:solidFill>
                <a:latin typeface="Arial" panose="020B0604020202020204" pitchFamily="34" charset="0"/>
                <a:cs typeface="Arial" panose="020B0604020202020204" pitchFamily="34" charset="0"/>
              </a:defRPr>
            </a:lvl2pPr>
            <a:lvl3pPr marL="1184275" indent="-236538">
              <a:defRPr>
                <a:solidFill>
                  <a:schemeClr val="tx1"/>
                </a:solidFill>
                <a:latin typeface="Arial" panose="020B0604020202020204" pitchFamily="34" charset="0"/>
                <a:cs typeface="Arial" panose="020B0604020202020204" pitchFamily="34" charset="0"/>
              </a:defRPr>
            </a:lvl3pPr>
            <a:lvl4pPr marL="1658938" indent="-236538">
              <a:defRPr>
                <a:solidFill>
                  <a:schemeClr val="tx1"/>
                </a:solidFill>
                <a:latin typeface="Arial" panose="020B0604020202020204" pitchFamily="34" charset="0"/>
                <a:cs typeface="Arial" panose="020B0604020202020204" pitchFamily="34" charset="0"/>
              </a:defRPr>
            </a:lvl4pPr>
            <a:lvl5pPr marL="2133600" indent="-236538">
              <a:defRPr>
                <a:solidFill>
                  <a:schemeClr val="tx1"/>
                </a:solidFill>
                <a:latin typeface="Arial" panose="020B0604020202020204" pitchFamily="34" charset="0"/>
                <a:cs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45FF47-10A6-4080-909D-D8C0FDB5A86E}" type="slidenum">
              <a:rPr lang="en-US" altLang="en-US" smtClean="0">
                <a:latin typeface="Gill Sans MT" panose="020B0502020104020203" pitchFamily="34" charset="0"/>
              </a:rPr>
              <a:pPr/>
              <a:t>10</a:t>
            </a:fld>
            <a:endParaRPr lang="en-US" altLang="en-US">
              <a:latin typeface="Gill Sans MT" panose="020B0502020104020203" pitchFamily="34" charset="0"/>
            </a:endParaRPr>
          </a:p>
        </p:txBody>
      </p:sp>
    </p:spTree>
    <p:extLst>
      <p:ext uri="{BB962C8B-B14F-4D97-AF65-F5344CB8AC3E}">
        <p14:creationId xmlns:p14="http://schemas.microsoft.com/office/powerpoint/2010/main" val="3587177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Open test project and discuss its contents, session processing already done, etc.</a:t>
            </a:r>
          </a:p>
          <a:p>
            <a:r>
              <a:rPr lang="en-US" dirty="0"/>
              <a:t>Discuss</a:t>
            </a:r>
            <a:r>
              <a:rPr lang="en-US" baseline="0" dirty="0"/>
              <a:t> project preferences and epochs used versus duration</a:t>
            </a:r>
          </a:p>
          <a:p>
            <a:r>
              <a:rPr lang="en-US" baseline="0" dirty="0"/>
              <a:t>Upload GVX files for 3 days</a:t>
            </a:r>
          </a:p>
          <a:p>
            <a:r>
              <a:rPr lang="en-US" baseline="0" dirty="0"/>
              <a:t>Discuss symbols for lines, points, etc.</a:t>
            </a:r>
          </a:p>
          <a:p>
            <a:r>
              <a:rPr lang="en-US" baseline="0" dirty="0"/>
              <a:t>Discuss how PRS works, how it auto attaches, etc. as the surveyor does his/her work</a:t>
            </a:r>
          </a:p>
          <a:p>
            <a:r>
              <a:rPr lang="en-US" baseline="0" dirty="0"/>
              <a:t>Discuss how all vectors are “grouped” by baseline, and it doesn’t matter what the surveyor names their points</a:t>
            </a:r>
          </a:p>
          <a:p>
            <a:r>
              <a:rPr lang="en-US" baseline="0" dirty="0"/>
              <a:t>Zoom in and note that vectors attached to the CORS and other RTN base stations (automatically)</a:t>
            </a:r>
          </a:p>
          <a:p>
            <a:r>
              <a:rPr lang="en-US" baseline="0" dirty="0"/>
              <a:t>Show GVX table and discuss how it is arranged by baseline</a:t>
            </a:r>
          </a:p>
          <a:p>
            <a:r>
              <a:rPr lang="en-US" baseline="0" dirty="0"/>
              <a:t>Show statistics table for GVX</a:t>
            </a:r>
          </a:p>
          <a:p>
            <a:r>
              <a:rPr lang="en-US" baseline="0" dirty="0"/>
              <a:t>Discuss contents of the baseline webpage –go to baseline with high P2P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Remove the one vector – show how to disable it and save; show in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Run adjustments; explain results and go over VVHU and outputs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Submit survey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1F694A7-AC10-455C-9C66-1CBC624ABA3B}" type="slidenum">
              <a:rPr lang="en-US" smtClean="0"/>
              <a:t>13</a:t>
            </a:fld>
            <a:endParaRPr lang="en-US"/>
          </a:p>
        </p:txBody>
      </p:sp>
    </p:spTree>
    <p:extLst>
      <p:ext uri="{BB962C8B-B14F-4D97-AF65-F5344CB8AC3E}">
        <p14:creationId xmlns:p14="http://schemas.microsoft.com/office/powerpoint/2010/main" val="4292993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8237FE-CAD7-4444-86AF-4D1198F31410}" type="datetime1">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24186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34988A-BC47-4632-A971-B74CD9F7183A}" type="datetime1">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9354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BEF1C3-347A-4325-AB59-923C1D84ACAC}" type="datetime1">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196453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Full width w/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514350"/>
          </a:xfrm>
        </p:spPr>
        <p:txBody>
          <a:bodyPr/>
          <a:lstStyle/>
          <a:p>
            <a:r>
              <a:rPr lang="en-US"/>
              <a:t>Click to edit Master title style</a:t>
            </a:r>
            <a:endParaRPr lang="en-US" dirty="0"/>
          </a:p>
        </p:txBody>
      </p:sp>
      <p:sp>
        <p:nvSpPr>
          <p:cNvPr id="5" name="Content Placeholder 2"/>
          <p:cNvSpPr>
            <a:spLocks noGrp="1"/>
          </p:cNvSpPr>
          <p:nvPr>
            <p:ph idx="1"/>
          </p:nvPr>
        </p:nvSpPr>
        <p:spPr>
          <a:xfrm>
            <a:off x="457200" y="1028700"/>
            <a:ext cx="8229600" cy="3257550"/>
          </a:xfrm>
        </p:spPr>
        <p:txBody>
          <a:bodyPr/>
          <a:lstStyle>
            <a:lvl1pPr marL="171450" indent="-171450">
              <a:buFont typeface="Arial"/>
              <a:buChar char="•"/>
              <a:defRPr sz="1500"/>
            </a:lvl1pPr>
            <a:lvl2pPr marL="342900" indent="-171450">
              <a:buFont typeface="Arial"/>
              <a:buChar char="•"/>
              <a:defRPr sz="1200"/>
            </a:lvl2pPr>
            <a:lvl3pPr marL="514350" indent="-171450">
              <a:buFont typeface="Arial"/>
              <a:buChar char="•"/>
              <a:defRPr/>
            </a:lvl3pPr>
            <a:lvl4pPr marL="685800" indent="-171450">
              <a:defRPr/>
            </a:lvl4pPr>
            <a:lvl5pPr marL="857250" indent="-17145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6"/>
          <p:cNvSpPr>
            <a:spLocks noGrp="1"/>
          </p:cNvSpPr>
          <p:nvPr>
            <p:ph type="dt" sz="half" idx="10"/>
          </p:nvPr>
        </p:nvSpPr>
        <p:spPr>
          <a:xfrm>
            <a:off x="17860" y="4992291"/>
            <a:ext cx="1828800" cy="136922"/>
          </a:xfrm>
        </p:spPr>
        <p:txBody>
          <a:bodyPr/>
          <a:lstStyle>
            <a:lvl1pPr>
              <a:defRPr/>
            </a:lvl1pPr>
          </a:lstStyle>
          <a:p>
            <a:pPr>
              <a:defRPr/>
            </a:pPr>
            <a:fld id="{584C9618-2B6C-4BC2-BE94-A34C84F084D9}" type="datetime1">
              <a:rPr lang="en-US" altLang="en-US" smtClean="0"/>
              <a:t>3/28/2022</a:t>
            </a:fld>
            <a:endParaRPr lang="en-US" altLang="en-US" dirty="0"/>
          </a:p>
        </p:txBody>
      </p:sp>
      <p:sp>
        <p:nvSpPr>
          <p:cNvPr id="6" name="Slide Number Placeholder 7"/>
          <p:cNvSpPr>
            <a:spLocks noGrp="1"/>
          </p:cNvSpPr>
          <p:nvPr>
            <p:ph type="sldNum" sz="quarter" idx="11"/>
          </p:nvPr>
        </p:nvSpPr>
        <p:spPr>
          <a:xfrm>
            <a:off x="17860" y="4856560"/>
            <a:ext cx="364331" cy="136922"/>
          </a:xfrm>
        </p:spPr>
        <p:txBody>
          <a:bodyPr/>
          <a:lstStyle>
            <a:lvl1pPr>
              <a:defRPr/>
            </a:lvl1pPr>
          </a:lstStyle>
          <a:p>
            <a:pPr>
              <a:defRPr/>
            </a:pPr>
            <a:fld id="{05B2098E-E224-43BA-857F-54621F386C45}" type="slidenum">
              <a:rPr lang="en-US" altLang="en-US"/>
              <a:pPr>
                <a:defRPr/>
              </a:pPr>
              <a:t>‹#›</a:t>
            </a:fld>
            <a:endParaRPr lang="en-US" altLang="en-US" dirty="0"/>
          </a:p>
        </p:txBody>
      </p:sp>
    </p:spTree>
    <p:extLst>
      <p:ext uri="{BB962C8B-B14F-4D97-AF65-F5344CB8AC3E}">
        <p14:creationId xmlns:p14="http://schemas.microsoft.com/office/powerpoint/2010/main" val="66507231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1308C1-D484-4CA8-A94F-DD855AFED80F}" type="datetime1">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04899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A26058-8D00-4F1B-BC90-31E6C2534D9D}" type="datetime1">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1213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E814A-113E-447A-9729-9CDD5F5C1435}" type="datetime1">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6888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5A5203-CB3F-42A8-AAAB-43F64A2126A7}" type="datetime1">
              <a:rPr lang="en-US" smtClean="0"/>
              <a:t>3/28/2022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72882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2F5F53-F530-4942-A084-909A5D764684}" type="datetime1">
              <a:rPr lang="en-US" smtClean="0"/>
              <a:t>3/28/2022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93780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6E0E6-204A-41F8-977B-337A00099C82}" type="datetime1">
              <a:rPr lang="en-US" smtClean="0"/>
              <a:t>3/28/2022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293309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7056B3-A6F9-48DA-834E-916F5B0085F9}" type="datetime1">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69856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C2BDBD-995C-435F-979C-A75642070288}" type="datetime1">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29270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E3479AA-497D-4273-8F3D-F59FE33B969B}" type="datetime1">
              <a:rPr lang="en-US" smtClean="0"/>
              <a:t>3/28/2022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D538F9-49A3-B84F-B36B-A7030CDE5D5B}" type="slidenum">
              <a:rPr lang="en-US" smtClean="0"/>
              <a:t>‹#›</a:t>
            </a:fld>
            <a:endParaRPr lang="en-US"/>
          </a:p>
        </p:txBody>
      </p:sp>
    </p:spTree>
    <p:extLst>
      <p:ext uri="{BB962C8B-B14F-4D97-AF65-F5344CB8AC3E}">
        <p14:creationId xmlns:p14="http://schemas.microsoft.com/office/powerpoint/2010/main" val="1763965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https://beta.ngs.noaa.gov/OP-bluebook/OpusProjects.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hyperlink" Target="https://geodesy.noaa.gov/corbin/class_description/WinDesc/" TargetMode="External"/><Relationship Id="rId2" Type="http://schemas.openxmlformats.org/officeDocument/2006/relationships/hyperlink" Target="https://geodesy.noaa.gov/SurveyProposal/" TargetMode="External"/><Relationship Id="rId1" Type="http://schemas.openxmlformats.org/officeDocument/2006/relationships/slideLayout" Target="../slideLayouts/slideLayout2.xml"/><Relationship Id="rId4" Type="http://schemas.openxmlformats.org/officeDocument/2006/relationships/hyperlink" Target="https://www.ngs.noaa.gov/OPUS-Projects/docs/Documentation.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hyperlink" Target="mailto:NGS.Feedback@noaa.go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ascelibrary.org/doi/10.1061/%28ASCE%29SU.1943-5428.000024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ngs.noaa.gov/data/formats/GVX/index.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gi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20.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3016" y="2033041"/>
            <a:ext cx="8229600" cy="857250"/>
          </a:xfrm>
        </p:spPr>
        <p:txBody>
          <a:bodyPr>
            <a:noAutofit/>
          </a:bodyPr>
          <a:lstStyle/>
          <a:p>
            <a:r>
              <a:rPr lang="en-US" sz="3600" b="1" dirty="0">
                <a:latin typeface="Times New Roman" charset="0"/>
                <a:cs typeface="Times New Roman" charset="0"/>
              </a:rPr>
              <a:t>Working with Real-Time Kinematic (RTK) Data in OPUS-Projects 5</a:t>
            </a:r>
          </a:p>
        </p:txBody>
      </p:sp>
      <p:sp>
        <p:nvSpPr>
          <p:cNvPr id="5" name="Content Placeholder 2"/>
          <p:cNvSpPr>
            <a:spLocks noGrp="1"/>
          </p:cNvSpPr>
          <p:nvPr>
            <p:ph idx="1"/>
          </p:nvPr>
        </p:nvSpPr>
        <p:spPr>
          <a:xfrm>
            <a:off x="596821" y="3235085"/>
            <a:ext cx="7772197" cy="1622802"/>
          </a:xfrm>
        </p:spPr>
        <p:txBody>
          <a:bodyPr>
            <a:normAutofit/>
          </a:bodyPr>
          <a:lstStyle/>
          <a:p>
            <a:pPr algn="ctr">
              <a:buNone/>
            </a:pPr>
            <a:r>
              <a:rPr lang="en-US" b="1" dirty="0">
                <a:latin typeface="Times New Roman" charset="0"/>
                <a:cs typeface="Times New Roman" charset="0"/>
              </a:rPr>
              <a:t>	</a:t>
            </a:r>
            <a:r>
              <a:rPr lang="en-US" sz="2400" dirty="0">
                <a:latin typeface="Times New Roman" charset="0"/>
                <a:cs typeface="Times New Roman" charset="0"/>
              </a:rPr>
              <a:t>Dan Gillins, Ph.D.</a:t>
            </a:r>
            <a:r>
              <a:rPr lang="en-US" sz="2400" dirty="0">
                <a:latin typeface="Times New Roman"/>
              </a:rPr>
              <a:t>, P.L.S.</a:t>
            </a:r>
          </a:p>
          <a:p>
            <a:pPr algn="ctr">
              <a:buNone/>
            </a:pPr>
            <a:r>
              <a:rPr lang="en-US" sz="2400" dirty="0">
                <a:latin typeface="Times New Roman"/>
              </a:rPr>
              <a:t>Geodesist, National Geodetic Survey</a:t>
            </a:r>
          </a:p>
          <a:p>
            <a:pPr algn="ctr">
              <a:buNone/>
            </a:pPr>
            <a:r>
              <a:rPr lang="en-US" sz="2400" dirty="0">
                <a:latin typeface="Times New Roman"/>
                <a:cs typeface="Times New Roman" charset="0"/>
              </a:rPr>
              <a:t>March 29, 2022</a:t>
            </a:r>
          </a:p>
        </p:txBody>
      </p:sp>
      <p:sp>
        <p:nvSpPr>
          <p:cNvPr id="3" name="Date Placeholder 2"/>
          <p:cNvSpPr>
            <a:spLocks noGrp="1"/>
          </p:cNvSpPr>
          <p:nvPr>
            <p:ph type="dt" sz="half" idx="10"/>
          </p:nvPr>
        </p:nvSpPr>
        <p:spPr/>
        <p:txBody>
          <a:bodyPr/>
          <a:lstStyle/>
          <a:p>
            <a:fld id="{8A058800-AF98-4786-80E6-286E350BAE4B}" type="datetime1">
              <a:rPr lang="en-US" smtClean="0"/>
              <a:t>3/28/2022</a:t>
            </a:fld>
            <a:endParaRPr lang="en-US" dirty="0"/>
          </a:p>
        </p:txBody>
      </p:sp>
      <p:sp>
        <p:nvSpPr>
          <p:cNvPr id="4" name="Slide Number Placeholder 3"/>
          <p:cNvSpPr>
            <a:spLocks noGrp="1"/>
          </p:cNvSpPr>
          <p:nvPr>
            <p:ph type="sldNum" sz="quarter" idx="12"/>
          </p:nvPr>
        </p:nvSpPr>
        <p:spPr/>
        <p:txBody>
          <a:bodyPr/>
          <a:lstStyle/>
          <a:p>
            <a:fld id="{D3D538F9-49A3-B84F-B36B-A7030CDE5D5B}" type="slidenum">
              <a:rPr lang="en-US" smtClean="0"/>
              <a:t>1</a:t>
            </a:fld>
            <a:endParaRPr lang="en-US"/>
          </a:p>
        </p:txBody>
      </p:sp>
    </p:spTree>
    <p:extLst>
      <p:ext uri="{BB962C8B-B14F-4D97-AF65-F5344CB8AC3E}">
        <p14:creationId xmlns:p14="http://schemas.microsoft.com/office/powerpoint/2010/main" val="189715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Autofit/>
          </a:bodyPr>
          <a:lstStyle/>
          <a:p>
            <a:pPr eaLnBrk="1" hangingPunct="1">
              <a:defRPr/>
            </a:pPr>
            <a:r>
              <a:rPr lang="en-US" altLang="en-US" sz="3600" dirty="0">
                <a:latin typeface="Times New Roman" panose="02020603050405020304" pitchFamily="18" charset="0"/>
                <a:cs typeface="Times New Roman" panose="02020603050405020304" pitchFamily="18" charset="0"/>
              </a:rPr>
              <a:t>Design for OPUS-Projects and GVX</a:t>
            </a:r>
          </a:p>
        </p:txBody>
      </p:sp>
      <p:pic>
        <p:nvPicPr>
          <p:cNvPr id="18435"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9588" y="857250"/>
            <a:ext cx="8124825"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3"/>
          <p:cNvSpPr txBox="1">
            <a:spLocks noChangeArrowheads="1"/>
          </p:cNvSpPr>
          <p:nvPr/>
        </p:nvSpPr>
        <p:spPr bwMode="auto">
          <a:xfrm>
            <a:off x="5622001" y="4865173"/>
            <a:ext cx="281286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350" dirty="0">
                <a:latin typeface="Arial" panose="020B0604020202020204" pitchFamily="34" charset="0"/>
              </a:rPr>
              <a:t>[Adapted from Weaver et al. 2018]</a:t>
            </a:r>
          </a:p>
        </p:txBody>
      </p:sp>
      <p:sp>
        <p:nvSpPr>
          <p:cNvPr id="18437"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fontAlgn="base">
              <a:spcBef>
                <a:spcPct val="0"/>
              </a:spcBef>
              <a:spcAft>
                <a:spcPct val="0"/>
              </a:spcAft>
              <a:buFontTx/>
              <a:buNone/>
            </a:pPr>
            <a:fld id="{70826D52-A03B-4678-9078-14DAD4318DCA}" type="datetime1">
              <a:rPr lang="en-US" altLang="en-US" sz="675" smtClean="0">
                <a:solidFill>
                  <a:srgbClr val="717171"/>
                </a:solidFill>
                <a:latin typeface="Verdana" panose="020B0604030504040204" pitchFamily="34" charset="0"/>
                <a:ea typeface="MS PGothic" panose="020B0600070205080204" pitchFamily="34" charset="-128"/>
                <a:cs typeface="Arial" panose="020B0604020202020204" pitchFamily="34" charset="0"/>
              </a:rPr>
              <a:t>3/28/2022</a:t>
            </a:fld>
            <a:endParaRPr lang="en-US" altLang="en-US" sz="675">
              <a:solidFill>
                <a:srgbClr val="717171"/>
              </a:solidFill>
              <a:latin typeface="Verdana" panose="020B0604030504040204" pitchFamily="34" charset="0"/>
              <a:ea typeface="MS PGothic" panose="020B0600070205080204" pitchFamily="34" charset="-128"/>
              <a:cs typeface="Arial" panose="020B0604020202020204" pitchFamily="34" charset="0"/>
            </a:endParaRPr>
          </a:p>
        </p:txBody>
      </p:sp>
      <p:sp>
        <p:nvSpPr>
          <p:cNvPr id="3" name="Rectangle 2"/>
          <p:cNvSpPr/>
          <p:nvPr/>
        </p:nvSpPr>
        <p:spPr>
          <a:xfrm>
            <a:off x="830094" y="893564"/>
            <a:ext cx="771727"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extBox 1"/>
          <p:cNvSpPr txBox="1"/>
          <p:nvPr/>
        </p:nvSpPr>
        <p:spPr>
          <a:xfrm>
            <a:off x="747435" y="875957"/>
            <a:ext cx="2107660" cy="692497"/>
          </a:xfrm>
          <a:prstGeom prst="rect">
            <a:avLst/>
          </a:prstGeom>
          <a:noFill/>
        </p:spPr>
        <p:txBody>
          <a:bodyPr wrap="square" rtlCol="0">
            <a:spAutoFit/>
          </a:bodyPr>
          <a:lstStyle/>
          <a:p>
            <a:r>
              <a:rPr lang="en-US" sz="1300" b="1" dirty="0">
                <a:latin typeface="Times New Roman" panose="02020603050405020304" pitchFamily="18" charset="0"/>
                <a:cs typeface="Times New Roman" panose="02020603050405020304" pitchFamily="18" charset="0"/>
              </a:rPr>
              <a:t>GVX file </a:t>
            </a:r>
            <a:r>
              <a:rPr lang="en-US" sz="1300" dirty="0">
                <a:latin typeface="Times New Roman" panose="02020603050405020304" pitchFamily="18" charset="0"/>
                <a:cs typeface="Times New Roman" panose="02020603050405020304" pitchFamily="18" charset="0"/>
              </a:rPr>
              <a:t>(from RTK survey or baseline processing in other software)</a:t>
            </a:r>
          </a:p>
        </p:txBody>
      </p:sp>
      <p:sp>
        <p:nvSpPr>
          <p:cNvPr id="9" name="Rectangle 8"/>
          <p:cNvSpPr/>
          <p:nvPr/>
        </p:nvSpPr>
        <p:spPr>
          <a:xfrm>
            <a:off x="3538942" y="4646625"/>
            <a:ext cx="1049131"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2362595" y="4591050"/>
            <a:ext cx="789167"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7329487" y="4584515"/>
            <a:ext cx="1237339"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rot="3395424">
            <a:off x="4890917" y="3364767"/>
            <a:ext cx="974735"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500-800 km</a:t>
            </a:r>
          </a:p>
        </p:txBody>
      </p:sp>
      <p:sp>
        <p:nvSpPr>
          <p:cNvPr id="13" name="Rectangle 12"/>
          <p:cNvSpPr/>
          <p:nvPr/>
        </p:nvSpPr>
        <p:spPr>
          <a:xfrm rot="3462480">
            <a:off x="7841276" y="3447204"/>
            <a:ext cx="665812"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3538942" y="893564"/>
            <a:ext cx="1992854"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6126317" y="4620829"/>
            <a:ext cx="693584"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TextBox 15"/>
          <p:cNvSpPr txBox="1"/>
          <p:nvPr/>
        </p:nvSpPr>
        <p:spPr>
          <a:xfrm>
            <a:off x="3460158" y="857250"/>
            <a:ext cx="2107660" cy="492443"/>
          </a:xfrm>
          <a:prstGeom prst="rect">
            <a:avLst/>
          </a:prstGeom>
          <a:noFill/>
        </p:spPr>
        <p:txBody>
          <a:bodyPr wrap="square" rtlCol="0">
            <a:spAutoFit/>
          </a:bodyPr>
          <a:lstStyle/>
          <a:p>
            <a:r>
              <a:rPr lang="en-US" sz="1300" b="1" dirty="0">
                <a:latin typeface="Times New Roman" panose="02020603050405020304" pitchFamily="18" charset="0"/>
                <a:cs typeface="Times New Roman" panose="02020603050405020304" pitchFamily="18" charset="0"/>
              </a:rPr>
              <a:t>OPUS-Projects</a:t>
            </a:r>
            <a:r>
              <a:rPr lang="en-US" sz="1300" dirty="0">
                <a:latin typeface="Times New Roman" panose="02020603050405020304" pitchFamily="18" charset="0"/>
                <a:cs typeface="Times New Roman" panose="02020603050405020304" pitchFamily="18" charset="0"/>
              </a:rPr>
              <a:t> (from static GNSS session processing)</a:t>
            </a:r>
          </a:p>
        </p:txBody>
      </p:sp>
      <p:sp>
        <p:nvSpPr>
          <p:cNvPr id="17" name="TextBox 16"/>
          <p:cNvSpPr txBox="1"/>
          <p:nvPr/>
        </p:nvSpPr>
        <p:spPr>
          <a:xfrm>
            <a:off x="2250310" y="4442135"/>
            <a:ext cx="1036441"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RTK Base or “From” Mark</a:t>
            </a:r>
          </a:p>
        </p:txBody>
      </p:sp>
      <p:sp>
        <p:nvSpPr>
          <p:cNvPr id="18" name="TextBox 17"/>
          <p:cNvSpPr txBox="1"/>
          <p:nvPr/>
        </p:nvSpPr>
        <p:spPr>
          <a:xfrm>
            <a:off x="3426571" y="4464173"/>
            <a:ext cx="1301322"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RTK Rover or “To” Mark</a:t>
            </a:r>
          </a:p>
        </p:txBody>
      </p:sp>
      <p:sp>
        <p:nvSpPr>
          <p:cNvPr id="19" name="TextBox 18"/>
          <p:cNvSpPr txBox="1"/>
          <p:nvPr/>
        </p:nvSpPr>
        <p:spPr>
          <a:xfrm>
            <a:off x="6055078" y="4618433"/>
            <a:ext cx="1301322"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Vector</a:t>
            </a:r>
          </a:p>
        </p:txBody>
      </p:sp>
      <p:sp>
        <p:nvSpPr>
          <p:cNvPr id="20" name="TextBox 19"/>
          <p:cNvSpPr txBox="1"/>
          <p:nvPr/>
        </p:nvSpPr>
        <p:spPr>
          <a:xfrm>
            <a:off x="7236970" y="4594950"/>
            <a:ext cx="1524839"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Vector in GVX File</a:t>
            </a:r>
          </a:p>
        </p:txBody>
      </p:sp>
      <p:sp>
        <p:nvSpPr>
          <p:cNvPr id="21" name="Slide Number Placeholder 43"/>
          <p:cNvSpPr>
            <a:spLocks noGrp="1"/>
          </p:cNvSpPr>
          <p:nvPr>
            <p:ph type="sldNum" sz="quarter" idx="4294967295"/>
          </p:nvPr>
        </p:nvSpPr>
        <p:spPr>
          <a:xfrm>
            <a:off x="8695255" y="4789684"/>
            <a:ext cx="2133600" cy="273844"/>
          </a:xfrm>
          <a:prstGeom prst="rect">
            <a:avLst/>
          </a:prstGeom>
        </p:spPr>
        <p:txBody>
          <a:bodyPr/>
          <a:lstStyle/>
          <a:p>
            <a:fld id="{D3D538F9-49A3-B84F-B36B-A7030CDE5D5B}" type="slidenum">
              <a:rPr lang="en-US" smtClean="0">
                <a:solidFill>
                  <a:schemeClr val="bg1">
                    <a:lumMod val="65000"/>
                  </a:schemeClr>
                </a:solidFill>
              </a:rPr>
              <a:t>10</a:t>
            </a:fld>
            <a:endParaRPr lang="en-US" dirty="0">
              <a:solidFill>
                <a:schemeClr val="bg1">
                  <a:lumMod val="65000"/>
                </a:schemeClr>
              </a:solidFill>
            </a:endParaRPr>
          </a:p>
        </p:txBody>
      </p:sp>
      <p:sp>
        <p:nvSpPr>
          <p:cNvPr id="22" name="Slide Number Placeholder 4"/>
          <p:cNvSpPr>
            <a:spLocks noGrp="1"/>
          </p:cNvSpPr>
          <p:nvPr>
            <p:ph type="sldNum" sz="quarter" idx="4294967295"/>
          </p:nvPr>
        </p:nvSpPr>
        <p:spPr>
          <a:xfrm>
            <a:off x="8761809" y="4797858"/>
            <a:ext cx="2133600" cy="273844"/>
          </a:xfrm>
          <a:prstGeom prst="rect">
            <a:avLst/>
          </a:prstGeom>
        </p:spPr>
        <p:txBody>
          <a:bodyPr/>
          <a:lstStyle/>
          <a:p>
            <a:fld id="{D3D538F9-49A3-B84F-B36B-A7030CDE5D5B}" type="slidenum">
              <a:rPr lang="en-US" smtClean="0"/>
              <a:t>10</a:t>
            </a:fld>
            <a:endParaRPr lang="en-US"/>
          </a:p>
        </p:txBody>
      </p:sp>
      <p:sp>
        <p:nvSpPr>
          <p:cNvPr id="23" name="Rectangle 22"/>
          <p:cNvSpPr/>
          <p:nvPr/>
        </p:nvSpPr>
        <p:spPr>
          <a:xfrm rot="3456224">
            <a:off x="7567681" y="3340888"/>
            <a:ext cx="1021607"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500-800 km</a:t>
            </a:r>
          </a:p>
        </p:txBody>
      </p:sp>
    </p:spTree>
    <p:extLst>
      <p:ext uri="{BB962C8B-B14F-4D97-AF65-F5344CB8AC3E}">
        <p14:creationId xmlns:p14="http://schemas.microsoft.com/office/powerpoint/2010/main" val="52243368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OPUS-Projects 5</a:t>
            </a:r>
          </a:p>
        </p:txBody>
      </p:sp>
      <p:sp>
        <p:nvSpPr>
          <p:cNvPr id="3" name="Content Placeholder 2"/>
          <p:cNvSpPr>
            <a:spLocks noGrp="1"/>
          </p:cNvSpPr>
          <p:nvPr>
            <p:ph idx="1"/>
          </p:nvPr>
        </p:nvSpPr>
        <p:spPr>
          <a:xfrm>
            <a:off x="457200" y="961629"/>
            <a:ext cx="8402320" cy="3394472"/>
          </a:xfrm>
        </p:spPr>
        <p:txBody>
          <a:bodyPr>
            <a:noAutofit/>
          </a:bodyPr>
          <a:lstStyle/>
          <a:p>
            <a:r>
              <a:rPr lang="en-US" sz="1900" dirty="0">
                <a:latin typeface="Times New Roman" panose="02020603050405020304" pitchFamily="18" charset="0"/>
                <a:cs typeface="Times New Roman" panose="02020603050405020304" pitchFamily="18" charset="0"/>
              </a:rPr>
              <a:t>Available on BETA at: </a:t>
            </a:r>
            <a:r>
              <a:rPr lang="en-US" sz="1900" dirty="0">
                <a:latin typeface="Times New Roman" panose="02020603050405020304" pitchFamily="18" charset="0"/>
                <a:cs typeface="Times New Roman" panose="02020603050405020304" pitchFamily="18" charset="0"/>
                <a:hlinkClick r:id="rId2"/>
              </a:rPr>
              <a:t>https://beta.ngs.noaa.gov/OP-bluebook/OpusProjects.shtml</a:t>
            </a:r>
            <a:r>
              <a:rPr lang="en-US" sz="1900" dirty="0">
                <a:latin typeface="Times New Roman" panose="02020603050405020304" pitchFamily="18" charset="0"/>
                <a:cs typeface="Times New Roman" panose="02020603050405020304" pitchFamily="18" charset="0"/>
              </a:rPr>
              <a:t> </a:t>
            </a:r>
          </a:p>
          <a:p>
            <a:r>
              <a:rPr lang="en-US" sz="1900" dirty="0">
                <a:latin typeface="Times New Roman" panose="02020603050405020304" pitchFamily="18" charset="0"/>
                <a:cs typeface="Times New Roman" panose="02020603050405020304" pitchFamily="18" charset="0"/>
              </a:rPr>
              <a:t>Continues to support static GPS baseline processing and network adjustments</a:t>
            </a:r>
          </a:p>
          <a:p>
            <a:r>
              <a:rPr lang="en-US" sz="1900" dirty="0">
                <a:latin typeface="Times New Roman" panose="02020603050405020304" pitchFamily="18" charset="0"/>
                <a:cs typeface="Times New Roman" panose="02020603050405020304" pitchFamily="18" charset="0"/>
              </a:rPr>
              <a:t>Continues to prepares all files according to FGCS Bluebook for submission to NGS for loading in the NGS Integrated Database and publication on Datasheets</a:t>
            </a:r>
          </a:p>
          <a:p>
            <a:r>
              <a:rPr lang="en-US" sz="1900" dirty="0">
                <a:latin typeface="Times New Roman" panose="02020603050405020304" pitchFamily="18" charset="0"/>
                <a:cs typeface="Times New Roman" panose="02020603050405020304" pitchFamily="18" charset="0"/>
              </a:rPr>
              <a:t>Supports GVX </a:t>
            </a:r>
            <a:r>
              <a:rPr lang="en-US" sz="1900" dirty="0">
                <a:latin typeface="Times New Roman" panose="02020603050405020304" pitchFamily="18" charset="0"/>
                <a:cs typeface="Times New Roman" panose="02020603050405020304" pitchFamily="18" charset="0"/>
                <a:sym typeface="Wingdings" panose="05000000000000000000" pitchFamily="2" charset="2"/>
              </a:rPr>
              <a:t> </a:t>
            </a:r>
            <a:r>
              <a:rPr lang="en-US" sz="1900" dirty="0">
                <a:latin typeface="Times New Roman" panose="02020603050405020304" pitchFamily="18" charset="0"/>
                <a:cs typeface="Times New Roman" panose="02020603050405020304" pitchFamily="18" charset="0"/>
              </a:rPr>
              <a:t>uploading of previously processed GNSS vectors</a:t>
            </a:r>
          </a:p>
          <a:p>
            <a:pPr lvl="1"/>
            <a:r>
              <a:rPr lang="en-US" sz="1900" dirty="0">
                <a:latin typeface="Times New Roman" panose="02020603050405020304" pitchFamily="18" charset="0"/>
                <a:cs typeface="Times New Roman" panose="02020603050405020304" pitchFamily="18" charset="0"/>
              </a:rPr>
              <a:t>Single-base RTK vectors</a:t>
            </a:r>
          </a:p>
          <a:p>
            <a:pPr lvl="1"/>
            <a:r>
              <a:rPr lang="en-US" sz="1900" dirty="0">
                <a:latin typeface="Times New Roman" panose="02020603050405020304" pitchFamily="18" charset="0"/>
                <a:cs typeface="Times New Roman" panose="02020603050405020304" pitchFamily="18" charset="0"/>
              </a:rPr>
              <a:t>Network RTK vectors</a:t>
            </a:r>
          </a:p>
          <a:p>
            <a:pPr lvl="1"/>
            <a:r>
              <a:rPr lang="en-US" sz="1900" dirty="0">
                <a:latin typeface="Times New Roman" panose="02020603050405020304" pitchFamily="18" charset="0"/>
                <a:cs typeface="Times New Roman" panose="02020603050405020304" pitchFamily="18" charset="0"/>
              </a:rPr>
              <a:t>Vectors post-processed in other software</a:t>
            </a:r>
          </a:p>
          <a:p>
            <a:r>
              <a:rPr lang="en-US" sz="1900" dirty="0">
                <a:latin typeface="Times New Roman" panose="02020603050405020304" pitchFamily="18" charset="0"/>
                <a:cs typeface="Times New Roman" panose="02020603050405020304" pitchFamily="18" charset="0"/>
              </a:rPr>
              <a:t>Automatically “weights” uploaded vectors in a network least squares adjustment</a:t>
            </a:r>
          </a:p>
        </p:txBody>
      </p:sp>
      <p:sp>
        <p:nvSpPr>
          <p:cNvPr id="4" name="Date Placeholder 3"/>
          <p:cNvSpPr>
            <a:spLocks noGrp="1"/>
          </p:cNvSpPr>
          <p:nvPr>
            <p:ph type="dt" sz="half" idx="10"/>
          </p:nvPr>
        </p:nvSpPr>
        <p:spPr/>
        <p:txBody>
          <a:bodyPr/>
          <a:lstStyle/>
          <a:p>
            <a:fld id="{C41308C1-D484-4CA8-A94F-DD855AFED80F}" type="datetime1">
              <a:rPr lang="en-US" smtClean="0"/>
              <a:t>3/28/2022</a:t>
            </a:fld>
            <a:endParaRPr lang="en-US" dirty="0"/>
          </a:p>
        </p:txBody>
      </p:sp>
      <p:sp>
        <p:nvSpPr>
          <p:cNvPr id="5" name="Slide Number Placeholder 4"/>
          <p:cNvSpPr>
            <a:spLocks noGrp="1"/>
          </p:cNvSpPr>
          <p:nvPr>
            <p:ph type="sldNum" sz="quarter" idx="12"/>
          </p:nvPr>
        </p:nvSpPr>
        <p:spPr/>
        <p:txBody>
          <a:bodyPr/>
          <a:lstStyle/>
          <a:p>
            <a:fld id="{D3D538F9-49A3-B84F-B36B-A7030CDE5D5B}" type="slidenum">
              <a:rPr lang="en-US" smtClean="0"/>
              <a:t>11</a:t>
            </a:fld>
            <a:endParaRPr lang="en-US"/>
          </a:p>
        </p:txBody>
      </p:sp>
    </p:spTree>
    <p:extLst>
      <p:ext uri="{BB962C8B-B14F-4D97-AF65-F5344CB8AC3E}">
        <p14:creationId xmlns:p14="http://schemas.microsoft.com/office/powerpoint/2010/main" val="1462556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3E7B3-DFEE-492C-8E70-4E062CAB703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Why use OPUS-Projects?</a:t>
            </a:r>
          </a:p>
        </p:txBody>
      </p:sp>
      <p:sp>
        <p:nvSpPr>
          <p:cNvPr id="3" name="Content Placeholder 2">
            <a:extLst>
              <a:ext uri="{FF2B5EF4-FFF2-40B4-BE49-F238E27FC236}">
                <a16:creationId xmlns:a16="http://schemas.microsoft.com/office/drawing/2014/main" id="{FE4B8758-EC23-4127-9694-882CF01FFE9D}"/>
              </a:ext>
            </a:extLst>
          </p:cNvPr>
          <p:cNvSpPr>
            <a:spLocks noGrp="1"/>
          </p:cNvSpPr>
          <p:nvPr>
            <p:ph idx="1"/>
          </p:nvPr>
        </p:nvSpPr>
        <p:spPr>
          <a:xfrm>
            <a:off x="457199" y="982133"/>
            <a:ext cx="8348134" cy="4058974"/>
          </a:xfrm>
        </p:spPr>
        <p:txBody>
          <a:bodyPr>
            <a:normAutofit fontScale="62500" lnSpcReduction="20000"/>
          </a:bodyPr>
          <a:lstStyle/>
          <a:p>
            <a:r>
              <a:rPr lang="en-US" dirty="0">
                <a:latin typeface="Times New Roman" panose="02020603050405020304" pitchFamily="18" charset="0"/>
                <a:cs typeface="Times New Roman" panose="02020603050405020304" pitchFamily="18" charset="0"/>
              </a:rPr>
              <a:t>Supports both static GPS and RTK GNSS surveys</a:t>
            </a:r>
          </a:p>
          <a:p>
            <a:r>
              <a:rPr lang="en-US" dirty="0">
                <a:latin typeface="Times New Roman" panose="02020603050405020304" pitchFamily="18" charset="0"/>
                <a:cs typeface="Times New Roman" panose="02020603050405020304" pitchFamily="18" charset="0"/>
              </a:rPr>
              <a:t>Organizes data for multiple occupations on more than one mark</a:t>
            </a:r>
          </a:p>
          <a:p>
            <a:pPr lvl="1"/>
            <a:r>
              <a:rPr lang="en-US" dirty="0">
                <a:latin typeface="Times New Roman" panose="02020603050405020304" pitchFamily="18" charset="0"/>
                <a:cs typeface="Times New Roman" panose="02020603050405020304" pitchFamily="18" charset="0"/>
              </a:rPr>
              <a:t>Campaign-style surveys for control</a:t>
            </a:r>
          </a:p>
          <a:p>
            <a:r>
              <a:rPr lang="en-US" dirty="0">
                <a:latin typeface="Times New Roman" panose="02020603050405020304" pitchFamily="18" charset="0"/>
                <a:cs typeface="Times New Roman" panose="02020603050405020304" pitchFamily="18" charset="0"/>
              </a:rPr>
              <a:t>Performs least squares adjustments of control survey networks</a:t>
            </a:r>
          </a:p>
          <a:p>
            <a:pPr lvl="1"/>
            <a:r>
              <a:rPr lang="en-US" dirty="0">
                <a:latin typeface="Times New Roman" panose="02020603050405020304" pitchFamily="18" charset="0"/>
                <a:cs typeface="Times New Roman" panose="02020603050405020304" pitchFamily="18" charset="0"/>
              </a:rPr>
              <a:t>Estimate relative accuracy between marks</a:t>
            </a:r>
          </a:p>
          <a:p>
            <a:r>
              <a:rPr lang="en-US" dirty="0">
                <a:latin typeface="Times New Roman" panose="02020603050405020304" pitchFamily="18" charset="0"/>
                <a:cs typeface="Times New Roman" panose="02020603050405020304" pitchFamily="18" charset="0"/>
              </a:rPr>
              <a:t>Constrains NAVD 88 bench marks – check/establish NAVD 88 heights</a:t>
            </a:r>
          </a:p>
          <a:p>
            <a:r>
              <a:rPr lang="en-US" dirty="0">
                <a:latin typeface="Times New Roman" panose="02020603050405020304" pitchFamily="18" charset="0"/>
                <a:cs typeface="Times New Roman" panose="02020603050405020304" pitchFamily="18" charset="0"/>
              </a:rPr>
              <a:t>Ensures survey is tied to the NSRS</a:t>
            </a:r>
          </a:p>
          <a:p>
            <a:pPr lvl="1"/>
            <a:r>
              <a:rPr lang="en-US" dirty="0">
                <a:latin typeface="Times New Roman" panose="02020603050405020304" pitchFamily="18" charset="0"/>
                <a:cs typeface="Times New Roman" panose="02020603050405020304" pitchFamily="18" charset="0"/>
              </a:rPr>
              <a:t>CORS data and published coordinates/heights</a:t>
            </a:r>
          </a:p>
          <a:p>
            <a:pPr lvl="1"/>
            <a:r>
              <a:rPr lang="en-US" dirty="0">
                <a:latin typeface="Times New Roman" panose="02020603050405020304" pitchFamily="18" charset="0"/>
                <a:cs typeface="Times New Roman" panose="02020603050405020304" pitchFamily="18" charset="0"/>
              </a:rPr>
              <a:t>Official models (HTDP, GEOID18)</a:t>
            </a:r>
          </a:p>
          <a:p>
            <a:r>
              <a:rPr lang="en-US" dirty="0">
                <a:latin typeface="Times New Roman" panose="02020603050405020304" pitchFamily="18" charset="0"/>
                <a:cs typeface="Times New Roman" panose="02020603050405020304" pitchFamily="18" charset="0"/>
              </a:rPr>
              <a:t>Submits survey to NGS for review, loading in database, and publication on datasheets</a:t>
            </a:r>
          </a:p>
          <a:p>
            <a:pPr lvl="1"/>
            <a:r>
              <a:rPr lang="en-US" dirty="0">
                <a:latin typeface="Times New Roman" panose="02020603050405020304" pitchFamily="18" charset="0"/>
                <a:cs typeface="Times New Roman" panose="02020603050405020304" pitchFamily="18" charset="0"/>
              </a:rPr>
              <a:t>Establishment of geodetic control</a:t>
            </a:r>
          </a:p>
          <a:p>
            <a:pPr lvl="1"/>
            <a:r>
              <a:rPr lang="en-US" dirty="0">
                <a:latin typeface="Times New Roman" panose="02020603050405020304" pitchFamily="18" charset="0"/>
                <a:cs typeface="Times New Roman" panose="02020603050405020304" pitchFamily="18" charset="0"/>
              </a:rPr>
              <a:t>NGS will use data for making models (e.g., future transformation model for the new datums)</a:t>
            </a:r>
          </a:p>
          <a:p>
            <a:endParaRPr lang="en-US"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4B4A1967-44C6-4C25-823C-E671ECE3D4AB}"/>
              </a:ext>
            </a:extLst>
          </p:cNvPr>
          <p:cNvSpPr>
            <a:spLocks noGrp="1"/>
          </p:cNvSpPr>
          <p:nvPr>
            <p:ph type="dt" sz="half" idx="10"/>
          </p:nvPr>
        </p:nvSpPr>
        <p:spPr>
          <a:xfrm>
            <a:off x="98214" y="4800599"/>
            <a:ext cx="2133600" cy="273844"/>
          </a:xfrm>
        </p:spPr>
        <p:txBody>
          <a:bodyPr/>
          <a:lstStyle/>
          <a:p>
            <a:fld id="{C41308C1-D484-4CA8-A94F-DD855AFED80F}" type="datetime1">
              <a:rPr lang="en-US" smtClean="0">
                <a:latin typeface="Times New Roman" panose="02020603050405020304" pitchFamily="18" charset="0"/>
                <a:cs typeface="Times New Roman" panose="02020603050405020304" pitchFamily="18" charset="0"/>
              </a:rPr>
              <a:t>3/28/2022</a:t>
            </a:fld>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366802E2-FC2C-44D2-945C-7A5837594DA3}"/>
              </a:ext>
            </a:extLst>
          </p:cNvPr>
          <p:cNvSpPr>
            <a:spLocks noGrp="1"/>
          </p:cNvSpPr>
          <p:nvPr>
            <p:ph type="sldNum" sz="quarter" idx="12"/>
          </p:nvPr>
        </p:nvSpPr>
        <p:spPr/>
        <p:txBody>
          <a:bodyPr/>
          <a:lstStyle/>
          <a:p>
            <a:fld id="{D3D538F9-49A3-B84F-B36B-A7030CDE5D5B}" type="slidenum">
              <a:rPr lang="en-US" smtClean="0">
                <a:latin typeface="Times New Roman" panose="02020603050405020304" pitchFamily="18" charset="0"/>
                <a:cs typeface="Times New Roman" panose="02020603050405020304" pitchFamily="18" charset="0"/>
              </a:rPr>
              <a:t>12</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852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Case Study Example</a:t>
            </a:r>
          </a:p>
        </p:txBody>
      </p:sp>
      <p:sp>
        <p:nvSpPr>
          <p:cNvPr id="3" name="Content Placeholder 2"/>
          <p:cNvSpPr>
            <a:spLocks noGrp="1"/>
          </p:cNvSpPr>
          <p:nvPr>
            <p:ph idx="1"/>
          </p:nvPr>
        </p:nvSpPr>
        <p:spPr>
          <a:xfrm>
            <a:off x="457201" y="1028700"/>
            <a:ext cx="4406052" cy="3257550"/>
          </a:xfrm>
        </p:spPr>
        <p:txBody>
          <a:bodyPr>
            <a:noAutofit/>
          </a:bodyPr>
          <a:lstStyle/>
          <a:p>
            <a:r>
              <a:rPr lang="en-US" sz="1600" dirty="0">
                <a:latin typeface="Times New Roman" panose="02020603050405020304" pitchFamily="18" charset="0"/>
                <a:cs typeface="Times New Roman" panose="02020603050405020304" pitchFamily="18" charset="0"/>
              </a:rPr>
              <a:t>Survey of 6 passive marks using Trimble </a:t>
            </a:r>
            <a:r>
              <a:rPr lang="en-US" sz="1600" dirty="0" err="1">
                <a:latin typeface="Times New Roman" panose="02020603050405020304" pitchFamily="18" charset="0"/>
                <a:cs typeface="Times New Roman" panose="02020603050405020304" pitchFamily="18" charset="0"/>
              </a:rPr>
              <a:t>KeyNetGPS</a:t>
            </a:r>
            <a:r>
              <a:rPr lang="en-US" sz="1600" dirty="0">
                <a:latin typeface="Times New Roman" panose="02020603050405020304" pitchFamily="18" charset="0"/>
                <a:cs typeface="Times New Roman" panose="02020603050405020304" pitchFamily="18" charset="0"/>
              </a:rPr>
              <a:t> Network in Virginia</a:t>
            </a:r>
          </a:p>
          <a:p>
            <a:r>
              <a:rPr lang="en-US" sz="1600" dirty="0">
                <a:latin typeface="Times New Roman" panose="02020603050405020304" pitchFamily="18" charset="0"/>
                <a:cs typeface="Times New Roman" panose="02020603050405020304" pitchFamily="18" charset="0"/>
              </a:rPr>
              <a:t>Collected 5-min., GPS+GLONASS observations</a:t>
            </a:r>
          </a:p>
          <a:p>
            <a:pPr lvl="1"/>
            <a:r>
              <a:rPr lang="en-US" sz="1400" dirty="0">
                <a:latin typeface="Times New Roman" panose="02020603050405020304" pitchFamily="18" charset="0"/>
                <a:cs typeface="Times New Roman" panose="02020603050405020304" pitchFamily="18" charset="0"/>
              </a:rPr>
              <a:t>Trimble R10 rover</a:t>
            </a:r>
          </a:p>
          <a:p>
            <a:pPr lvl="1"/>
            <a:r>
              <a:rPr lang="en-US" sz="1400" dirty="0">
                <a:latin typeface="Times New Roman" panose="02020603050405020304" pitchFamily="18" charset="0"/>
                <a:cs typeface="Times New Roman" panose="02020603050405020304" pitchFamily="18" charset="0"/>
              </a:rPr>
              <a:t>Vectors tied to a physical reference station</a:t>
            </a:r>
          </a:p>
          <a:p>
            <a:r>
              <a:rPr lang="en-US" sz="1700" dirty="0">
                <a:latin typeface="Times New Roman" panose="02020603050405020304" pitchFamily="18" charset="0"/>
                <a:cs typeface="Times New Roman" panose="02020603050405020304" pitchFamily="18" charset="0"/>
              </a:rPr>
              <a:t>Downloaded static data logged at base station from RTN provider’s FTP</a:t>
            </a:r>
          </a:p>
          <a:p>
            <a:r>
              <a:rPr lang="en-US" sz="1700" dirty="0">
                <a:latin typeface="Times New Roman" panose="02020603050405020304" pitchFamily="18" charset="0"/>
                <a:cs typeface="Times New Roman" panose="02020603050405020304" pitchFamily="18" charset="0"/>
              </a:rPr>
              <a:t>Also collected static GPS on all 6 marks for comparison</a:t>
            </a:r>
          </a:p>
          <a:p>
            <a:pPr lvl="1"/>
            <a:r>
              <a:rPr lang="en-US" sz="1400" dirty="0">
                <a:latin typeface="Times New Roman" panose="02020603050405020304" pitchFamily="18" charset="0"/>
                <a:cs typeface="Times New Roman" panose="02020603050405020304" pitchFamily="18" charset="0"/>
              </a:rPr>
              <a:t>~7-hour sessions for 3 days</a:t>
            </a:r>
          </a:p>
        </p:txBody>
      </p:sp>
      <p:sp>
        <p:nvSpPr>
          <p:cNvPr id="4" name="Date Placeholder 3"/>
          <p:cNvSpPr>
            <a:spLocks noGrp="1"/>
          </p:cNvSpPr>
          <p:nvPr>
            <p:ph type="dt" sz="half" idx="10"/>
          </p:nvPr>
        </p:nvSpPr>
        <p:spPr/>
        <p:txBody>
          <a:bodyPr/>
          <a:lstStyle/>
          <a:p>
            <a:pPr>
              <a:defRPr/>
            </a:pPr>
            <a:fld id="{584C9618-2B6C-4BC2-BE94-A34C84F084D9}" type="datetime1">
              <a:rPr lang="en-US" altLang="en-US" smtClean="0">
                <a:latin typeface="Times New Roman" panose="02020603050405020304" pitchFamily="18" charset="0"/>
                <a:cs typeface="Times New Roman" panose="02020603050405020304" pitchFamily="18" charset="0"/>
              </a:rPr>
              <a:t>3/28/2022</a:t>
            </a:fld>
            <a:endParaRPr lang="en-US" alt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1"/>
          </p:nvPr>
        </p:nvSpPr>
        <p:spPr/>
        <p:txBody>
          <a:bodyPr/>
          <a:lstStyle/>
          <a:p>
            <a:pPr>
              <a:defRPr/>
            </a:pPr>
            <a:fld id="{05B2098E-E224-43BA-857F-54621F386C45}" type="slidenum">
              <a:rPr lang="en-US" altLang="en-US" smtClean="0">
                <a:latin typeface="Times New Roman" panose="02020603050405020304" pitchFamily="18" charset="0"/>
                <a:cs typeface="Times New Roman" panose="02020603050405020304" pitchFamily="18" charset="0"/>
              </a:rPr>
              <a:pPr>
                <a:defRPr/>
              </a:pPr>
              <a:t>13</a:t>
            </a:fld>
            <a:endParaRPr lang="en-US" alt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FB2C7D0-28DA-4668-9939-C92D453ECECF}"/>
              </a:ext>
            </a:extLst>
          </p:cNvPr>
          <p:cNvPicPr>
            <a:picLocks noChangeAspect="1"/>
          </p:cNvPicPr>
          <p:nvPr/>
        </p:nvPicPr>
        <p:blipFill>
          <a:blip r:embed="rId3"/>
          <a:stretch>
            <a:fillRect/>
          </a:stretch>
        </p:blipFill>
        <p:spPr>
          <a:xfrm>
            <a:off x="5067061" y="1032616"/>
            <a:ext cx="3927926" cy="3078268"/>
          </a:xfrm>
          <a:prstGeom prst="rect">
            <a:avLst/>
          </a:prstGeom>
        </p:spPr>
      </p:pic>
    </p:spTree>
    <p:extLst>
      <p:ext uri="{BB962C8B-B14F-4D97-AF65-F5344CB8AC3E}">
        <p14:creationId xmlns:p14="http://schemas.microsoft.com/office/powerpoint/2010/main" val="26377314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88D41-003B-445C-8BD6-612C1F2EDB5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Guidance for RTK Surveys</a:t>
            </a:r>
          </a:p>
        </p:txBody>
      </p:sp>
      <p:sp>
        <p:nvSpPr>
          <p:cNvPr id="4" name="Date Placeholder 3">
            <a:extLst>
              <a:ext uri="{FF2B5EF4-FFF2-40B4-BE49-F238E27FC236}">
                <a16:creationId xmlns:a16="http://schemas.microsoft.com/office/drawing/2014/main" id="{F58405A1-BB26-4AEF-90CA-ED02B943DE3D}"/>
              </a:ext>
            </a:extLst>
          </p:cNvPr>
          <p:cNvSpPr>
            <a:spLocks noGrp="1"/>
          </p:cNvSpPr>
          <p:nvPr>
            <p:ph type="dt" sz="half" idx="10"/>
          </p:nvPr>
        </p:nvSpPr>
        <p:spPr/>
        <p:txBody>
          <a:bodyPr/>
          <a:lstStyle/>
          <a:p>
            <a:fld id="{C41308C1-D484-4CA8-A94F-DD855AFED80F}" type="datetime1">
              <a:rPr lang="en-US" smtClean="0">
                <a:latin typeface="Times New Roman" panose="02020603050405020304" pitchFamily="18" charset="0"/>
                <a:cs typeface="Times New Roman" panose="02020603050405020304" pitchFamily="18" charset="0"/>
              </a:rPr>
              <a:t>3/28/2022</a:t>
            </a:fld>
            <a:endParaRPr lang="en-US">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1E2A26C-05DF-4519-9428-023B2D41DD56}"/>
              </a:ext>
            </a:extLst>
          </p:cNvPr>
          <p:cNvSpPr>
            <a:spLocks noGrp="1"/>
          </p:cNvSpPr>
          <p:nvPr>
            <p:ph type="sldNum" sz="quarter" idx="12"/>
          </p:nvPr>
        </p:nvSpPr>
        <p:spPr/>
        <p:txBody>
          <a:bodyPr/>
          <a:lstStyle/>
          <a:p>
            <a:fld id="{D3D538F9-49A3-B84F-B36B-A7030CDE5D5B}" type="slidenum">
              <a:rPr lang="en-US" smtClean="0">
                <a:latin typeface="Times New Roman" panose="02020603050405020304" pitchFamily="18" charset="0"/>
                <a:cs typeface="Times New Roman" panose="02020603050405020304" pitchFamily="18" charset="0"/>
              </a:rPr>
              <a:t>14</a:t>
            </a:fld>
            <a:endParaRPr lang="en-US">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0C3C5BDA-1FEF-4718-90A3-D5AE2D296B0E}"/>
              </a:ext>
            </a:extLst>
          </p:cNvPr>
          <p:cNvPicPr>
            <a:picLocks noChangeAspect="1"/>
          </p:cNvPicPr>
          <p:nvPr/>
        </p:nvPicPr>
        <p:blipFill>
          <a:blip r:embed="rId2"/>
          <a:stretch>
            <a:fillRect/>
          </a:stretch>
        </p:blipFill>
        <p:spPr>
          <a:xfrm>
            <a:off x="929715" y="1073864"/>
            <a:ext cx="7089911" cy="3474619"/>
          </a:xfrm>
          <a:prstGeom prst="rect">
            <a:avLst/>
          </a:prstGeom>
        </p:spPr>
      </p:pic>
      <p:sp>
        <p:nvSpPr>
          <p:cNvPr id="9" name="Rectangle 8">
            <a:extLst>
              <a:ext uri="{FF2B5EF4-FFF2-40B4-BE49-F238E27FC236}">
                <a16:creationId xmlns:a16="http://schemas.microsoft.com/office/drawing/2014/main" id="{E0056362-D93B-4B89-9DED-0D221E33A9EF}"/>
              </a:ext>
            </a:extLst>
          </p:cNvPr>
          <p:cNvSpPr/>
          <p:nvPr/>
        </p:nvSpPr>
        <p:spPr>
          <a:xfrm>
            <a:off x="677333" y="3291841"/>
            <a:ext cx="7193280" cy="39962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912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6F8E9-5E56-47ED-A2B3-8F752BDDBC6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Additional Guidance</a:t>
            </a:r>
          </a:p>
        </p:txBody>
      </p:sp>
      <p:sp>
        <p:nvSpPr>
          <p:cNvPr id="3" name="Content Placeholder 2">
            <a:extLst>
              <a:ext uri="{FF2B5EF4-FFF2-40B4-BE49-F238E27FC236}">
                <a16:creationId xmlns:a16="http://schemas.microsoft.com/office/drawing/2014/main" id="{F0491BBC-5434-4DB9-83DF-AF3F4EA41B68}"/>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Repeat occupations:</a:t>
            </a:r>
          </a:p>
          <a:p>
            <a:pPr lvl="1"/>
            <a:r>
              <a:rPr lang="en-US" dirty="0">
                <a:latin typeface="Times New Roman" panose="02020603050405020304" pitchFamily="18" charset="0"/>
                <a:cs typeface="Times New Roman" panose="02020603050405020304" pitchFamily="18" charset="0"/>
              </a:rPr>
              <a:t>Start time differs by &gt; 3 hours</a:t>
            </a:r>
          </a:p>
          <a:p>
            <a:pPr lvl="1"/>
            <a:r>
              <a:rPr lang="en-US" dirty="0">
                <a:latin typeface="Times New Roman" panose="02020603050405020304" pitchFamily="18" charset="0"/>
                <a:cs typeface="Times New Roman" panose="02020603050405020304" pitchFamily="18" charset="0"/>
              </a:rPr>
              <a:t>Recommended allowable precision</a:t>
            </a:r>
          </a:p>
          <a:p>
            <a:pPr marL="914400" lvl="2" indent="0">
              <a:buNone/>
            </a:pPr>
            <a:endParaRPr lang="en-US"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AAA0415F-1480-400F-A32E-D4C042954536}"/>
              </a:ext>
            </a:extLst>
          </p:cNvPr>
          <p:cNvSpPr>
            <a:spLocks noGrp="1"/>
          </p:cNvSpPr>
          <p:nvPr>
            <p:ph type="dt" sz="half" idx="10"/>
          </p:nvPr>
        </p:nvSpPr>
        <p:spPr/>
        <p:txBody>
          <a:bodyPr/>
          <a:lstStyle/>
          <a:p>
            <a:fld id="{C41308C1-D484-4CA8-A94F-DD855AFED80F}" type="datetime1">
              <a:rPr lang="en-US" smtClean="0">
                <a:latin typeface="Times New Roman" panose="02020603050405020304" pitchFamily="18" charset="0"/>
                <a:cs typeface="Times New Roman" panose="02020603050405020304" pitchFamily="18" charset="0"/>
              </a:rPr>
              <a:t>3/28/2022</a:t>
            </a:fld>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EA64DB11-753A-4AB4-B8EE-114E8232F11A}"/>
              </a:ext>
            </a:extLst>
          </p:cNvPr>
          <p:cNvSpPr>
            <a:spLocks noGrp="1"/>
          </p:cNvSpPr>
          <p:nvPr>
            <p:ph type="sldNum" sz="quarter" idx="12"/>
          </p:nvPr>
        </p:nvSpPr>
        <p:spPr/>
        <p:txBody>
          <a:bodyPr/>
          <a:lstStyle/>
          <a:p>
            <a:fld id="{D3D538F9-49A3-B84F-B36B-A7030CDE5D5B}" type="slidenum">
              <a:rPr lang="en-US" smtClean="0">
                <a:latin typeface="Times New Roman" panose="02020603050405020304" pitchFamily="18" charset="0"/>
                <a:cs typeface="Times New Roman" panose="02020603050405020304" pitchFamily="18" charset="0"/>
              </a:rPr>
              <a:t>15</a:t>
            </a:fld>
            <a:endParaRPr lang="en-US">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0ACE9479-CEA8-4B78-A0E2-D13D7FE9773F}"/>
              </a:ext>
            </a:extLst>
          </p:cNvPr>
          <p:cNvGraphicFramePr>
            <a:graphicFrameLocks noGrp="1"/>
          </p:cNvGraphicFramePr>
          <p:nvPr>
            <p:extLst>
              <p:ext uri="{D42A27DB-BD31-4B8C-83A1-F6EECF244321}">
                <p14:modId xmlns:p14="http://schemas.microsoft.com/office/powerpoint/2010/main" val="3613437728"/>
              </p:ext>
            </p:extLst>
          </p:nvPr>
        </p:nvGraphicFramePr>
        <p:xfrm>
          <a:off x="1713653" y="2897624"/>
          <a:ext cx="4219787" cy="1752600"/>
        </p:xfrm>
        <a:graphic>
          <a:graphicData uri="http://schemas.openxmlformats.org/drawingml/2006/table">
            <a:tbl>
              <a:tblPr firstRow="1" bandRow="1">
                <a:tableStyleId>{5C22544A-7EE6-4342-B048-85BDC9FD1C3A}</a:tableStyleId>
              </a:tblPr>
              <a:tblGrid>
                <a:gridCol w="1171787">
                  <a:extLst>
                    <a:ext uri="{9D8B030D-6E8A-4147-A177-3AD203B41FA5}">
                      <a16:colId xmlns:a16="http://schemas.microsoft.com/office/drawing/2014/main" val="876234127"/>
                    </a:ext>
                  </a:extLst>
                </a:gridCol>
                <a:gridCol w="1524000">
                  <a:extLst>
                    <a:ext uri="{9D8B030D-6E8A-4147-A177-3AD203B41FA5}">
                      <a16:colId xmlns:a16="http://schemas.microsoft.com/office/drawing/2014/main" val="1153225742"/>
                    </a:ext>
                  </a:extLst>
                </a:gridCol>
                <a:gridCol w="1524000">
                  <a:extLst>
                    <a:ext uri="{9D8B030D-6E8A-4147-A177-3AD203B41FA5}">
                      <a16:colId xmlns:a16="http://schemas.microsoft.com/office/drawing/2014/main" val="667050770"/>
                    </a:ext>
                  </a:extLst>
                </a:gridCol>
              </a:tblGrid>
              <a:tr h="370840">
                <a:tc>
                  <a:txBody>
                    <a:bodyPr/>
                    <a:lstStyle/>
                    <a:p>
                      <a:pPr algn="ctr"/>
                      <a:r>
                        <a:rPr lang="en-US" dirty="0"/>
                        <a:t>Vertical Standard</a:t>
                      </a:r>
                    </a:p>
                  </a:txBody>
                  <a:tcPr/>
                </a:tc>
                <a:tc>
                  <a:txBody>
                    <a:bodyPr/>
                    <a:lstStyle/>
                    <a:p>
                      <a:pPr algn="ctr"/>
                      <a:r>
                        <a:rPr lang="en-US" dirty="0"/>
                        <a:t>Horizontal Precision (cm)</a:t>
                      </a:r>
                    </a:p>
                  </a:txBody>
                  <a:tcPr/>
                </a:tc>
                <a:tc>
                  <a:txBody>
                    <a:bodyPr/>
                    <a:lstStyle/>
                    <a:p>
                      <a:pPr algn="ctr"/>
                      <a:r>
                        <a:rPr lang="en-US" dirty="0"/>
                        <a:t>Vertical Precision (cm)</a:t>
                      </a:r>
                    </a:p>
                  </a:txBody>
                  <a:tcPr/>
                </a:tc>
                <a:extLst>
                  <a:ext uri="{0D108BD9-81ED-4DB2-BD59-A6C34878D82A}">
                    <a16:rowId xmlns:a16="http://schemas.microsoft.com/office/drawing/2014/main" val="1492069375"/>
                  </a:ext>
                </a:extLst>
              </a:tr>
              <a:tr h="370840">
                <a:tc>
                  <a:txBody>
                    <a:bodyPr/>
                    <a:lstStyle/>
                    <a:p>
                      <a:pPr algn="ctr"/>
                      <a:r>
                        <a:rPr lang="en-US" dirty="0"/>
                        <a:t>3.0</a:t>
                      </a:r>
                    </a:p>
                  </a:txBody>
                  <a:tcPr/>
                </a:tc>
                <a:tc>
                  <a:txBody>
                    <a:bodyPr/>
                    <a:lstStyle/>
                    <a:p>
                      <a:pPr algn="ctr"/>
                      <a:r>
                        <a:rPr lang="en-US" dirty="0"/>
                        <a:t>3.0</a:t>
                      </a:r>
                    </a:p>
                  </a:txBody>
                  <a:tcPr/>
                </a:tc>
                <a:tc>
                  <a:txBody>
                    <a:bodyPr/>
                    <a:lstStyle/>
                    <a:p>
                      <a:pPr algn="ctr"/>
                      <a:r>
                        <a:rPr lang="en-US" dirty="0"/>
                        <a:t>6.0</a:t>
                      </a:r>
                    </a:p>
                  </a:txBody>
                  <a:tcPr/>
                </a:tc>
                <a:extLst>
                  <a:ext uri="{0D108BD9-81ED-4DB2-BD59-A6C34878D82A}">
                    <a16:rowId xmlns:a16="http://schemas.microsoft.com/office/drawing/2014/main" val="2683838483"/>
                  </a:ext>
                </a:extLst>
              </a:tr>
              <a:tr h="370840">
                <a:tc>
                  <a:txBody>
                    <a:bodyPr/>
                    <a:lstStyle/>
                    <a:p>
                      <a:pPr algn="ctr"/>
                      <a:r>
                        <a:rPr lang="en-US" dirty="0"/>
                        <a:t>2.5</a:t>
                      </a:r>
                    </a:p>
                  </a:txBody>
                  <a:tcPr/>
                </a:tc>
                <a:tc>
                  <a:txBody>
                    <a:bodyPr/>
                    <a:lstStyle/>
                    <a:p>
                      <a:pPr algn="ctr"/>
                      <a:r>
                        <a:rPr lang="en-US" dirty="0"/>
                        <a:t>2.5</a:t>
                      </a:r>
                    </a:p>
                  </a:txBody>
                  <a:tcPr/>
                </a:tc>
                <a:tc>
                  <a:txBody>
                    <a:bodyPr/>
                    <a:lstStyle/>
                    <a:p>
                      <a:pPr algn="ctr"/>
                      <a:r>
                        <a:rPr lang="en-US" dirty="0"/>
                        <a:t>5.0</a:t>
                      </a:r>
                    </a:p>
                  </a:txBody>
                  <a:tcPr/>
                </a:tc>
                <a:extLst>
                  <a:ext uri="{0D108BD9-81ED-4DB2-BD59-A6C34878D82A}">
                    <a16:rowId xmlns:a16="http://schemas.microsoft.com/office/drawing/2014/main" val="4288201842"/>
                  </a:ext>
                </a:extLst>
              </a:tr>
              <a:tr h="370840">
                <a:tc>
                  <a:txBody>
                    <a:bodyPr/>
                    <a:lstStyle/>
                    <a:p>
                      <a:pPr algn="ctr"/>
                      <a:r>
                        <a:rPr lang="en-US" dirty="0"/>
                        <a:t>2.0</a:t>
                      </a:r>
                    </a:p>
                  </a:txBody>
                  <a:tcPr/>
                </a:tc>
                <a:tc>
                  <a:txBody>
                    <a:bodyPr/>
                    <a:lstStyle/>
                    <a:p>
                      <a:pPr algn="ctr"/>
                      <a:r>
                        <a:rPr lang="en-US" dirty="0"/>
                        <a:t>1.0</a:t>
                      </a:r>
                    </a:p>
                  </a:txBody>
                  <a:tcPr/>
                </a:tc>
                <a:tc>
                  <a:txBody>
                    <a:bodyPr/>
                    <a:lstStyle/>
                    <a:p>
                      <a:pPr algn="ctr"/>
                      <a:r>
                        <a:rPr lang="en-US" dirty="0"/>
                        <a:t>2.0</a:t>
                      </a:r>
                    </a:p>
                  </a:txBody>
                  <a:tcPr/>
                </a:tc>
                <a:extLst>
                  <a:ext uri="{0D108BD9-81ED-4DB2-BD59-A6C34878D82A}">
                    <a16:rowId xmlns:a16="http://schemas.microsoft.com/office/drawing/2014/main" val="2694387875"/>
                  </a:ext>
                </a:extLst>
              </a:tr>
            </a:tbl>
          </a:graphicData>
        </a:graphic>
      </p:graphicFrame>
      <p:sp>
        <p:nvSpPr>
          <p:cNvPr id="7" name="Rectangle 6">
            <a:extLst>
              <a:ext uri="{FF2B5EF4-FFF2-40B4-BE49-F238E27FC236}">
                <a16:creationId xmlns:a16="http://schemas.microsoft.com/office/drawing/2014/main" id="{FA965772-97A8-4279-B5FD-755B1AFB3EE5}"/>
              </a:ext>
            </a:extLst>
          </p:cNvPr>
          <p:cNvSpPr/>
          <p:nvPr/>
        </p:nvSpPr>
        <p:spPr>
          <a:xfrm>
            <a:off x="1564640" y="3496309"/>
            <a:ext cx="4470400" cy="39962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22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BB7C-82DE-46A1-B7F2-899A6D6BE15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Equipment Setup</a:t>
            </a:r>
          </a:p>
        </p:txBody>
      </p:sp>
      <p:sp>
        <p:nvSpPr>
          <p:cNvPr id="3" name="Content Placeholder 2">
            <a:extLst>
              <a:ext uri="{FF2B5EF4-FFF2-40B4-BE49-F238E27FC236}">
                <a16:creationId xmlns:a16="http://schemas.microsoft.com/office/drawing/2014/main" id="{64B31384-CBAE-4CF4-A6DD-73C8FE83CEC4}"/>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When using VRS, store points as </a:t>
            </a:r>
            <a:r>
              <a:rPr lang="en-US" u="sng" dirty="0">
                <a:latin typeface="Times New Roman" panose="02020603050405020304" pitchFamily="18" charset="0"/>
                <a:cs typeface="Times New Roman" panose="02020603050405020304" pitchFamily="18" charset="0"/>
              </a:rPr>
              <a:t>vectors</a:t>
            </a:r>
          </a:p>
        </p:txBody>
      </p:sp>
      <p:sp>
        <p:nvSpPr>
          <p:cNvPr id="4" name="Date Placeholder 3">
            <a:extLst>
              <a:ext uri="{FF2B5EF4-FFF2-40B4-BE49-F238E27FC236}">
                <a16:creationId xmlns:a16="http://schemas.microsoft.com/office/drawing/2014/main" id="{DE7727ED-3111-4310-9706-C234C59CF334}"/>
              </a:ext>
            </a:extLst>
          </p:cNvPr>
          <p:cNvSpPr>
            <a:spLocks noGrp="1"/>
          </p:cNvSpPr>
          <p:nvPr>
            <p:ph type="dt" sz="half" idx="10"/>
          </p:nvPr>
        </p:nvSpPr>
        <p:spPr/>
        <p:txBody>
          <a:bodyPr/>
          <a:lstStyle/>
          <a:p>
            <a:fld id="{C41308C1-D484-4CA8-A94F-DD855AFED80F}" type="datetime1">
              <a:rPr lang="en-US" smtClean="0">
                <a:latin typeface="Times New Roman" panose="02020603050405020304" pitchFamily="18" charset="0"/>
                <a:cs typeface="Times New Roman" panose="02020603050405020304" pitchFamily="18" charset="0"/>
              </a:rPr>
              <a:t>3/28/2022</a:t>
            </a:fld>
            <a:endParaRPr lang="en-US">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ED742DA1-3D2E-4726-85FD-3B186440FAA0}"/>
              </a:ext>
            </a:extLst>
          </p:cNvPr>
          <p:cNvSpPr>
            <a:spLocks noGrp="1"/>
          </p:cNvSpPr>
          <p:nvPr>
            <p:ph type="sldNum" sz="quarter" idx="12"/>
          </p:nvPr>
        </p:nvSpPr>
        <p:spPr/>
        <p:txBody>
          <a:bodyPr/>
          <a:lstStyle/>
          <a:p>
            <a:fld id="{D3D538F9-49A3-B84F-B36B-A7030CDE5D5B}" type="slidenum">
              <a:rPr lang="en-US" smtClean="0">
                <a:latin typeface="Times New Roman" panose="02020603050405020304" pitchFamily="18" charset="0"/>
                <a:cs typeface="Times New Roman" panose="02020603050405020304" pitchFamily="18" charset="0"/>
              </a:rPr>
              <a:t>16</a:t>
            </a:fld>
            <a:endParaRPr lang="en-US">
              <a:latin typeface="Times New Roman" panose="02020603050405020304" pitchFamily="18" charset="0"/>
              <a:cs typeface="Times New Roman" panose="02020603050405020304" pitchFamily="18" charset="0"/>
            </a:endParaRPr>
          </a:p>
        </p:txBody>
      </p:sp>
      <p:pic>
        <p:nvPicPr>
          <p:cNvPr id="1026" name="Picture 2" descr="https://lh5.googleusercontent.com/4TNLUY1Q9nb0v1OAOLNYi9VtRwKQCbxA3jpV3_QErj-1tl9PpTwmJm46UObrz0xjj2If3Cik6ggIhAPZ0wUpnitp0PBh-id3ML8AU1KtllSMGPXdrBTJ6P-Um9z0zBJ41OCHSNP5">
            <a:extLst>
              <a:ext uri="{FF2B5EF4-FFF2-40B4-BE49-F238E27FC236}">
                <a16:creationId xmlns:a16="http://schemas.microsoft.com/office/drawing/2014/main" id="{7759E556-D424-4457-A749-C2F79B6EE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518" y="2015385"/>
            <a:ext cx="4858462" cy="263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941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60087-F0B0-4BD9-89FE-62288CF3BE5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Demonstration</a:t>
            </a:r>
          </a:p>
        </p:txBody>
      </p:sp>
      <p:sp>
        <p:nvSpPr>
          <p:cNvPr id="3" name="Content Placeholder 2">
            <a:extLst>
              <a:ext uri="{FF2B5EF4-FFF2-40B4-BE49-F238E27FC236}">
                <a16:creationId xmlns:a16="http://schemas.microsoft.com/office/drawing/2014/main" id="{9E84A511-169B-4310-AE35-2DB275786261}"/>
              </a:ext>
            </a:extLst>
          </p:cNvPr>
          <p:cNvSpPr>
            <a:spLocks noGrp="1"/>
          </p:cNvSpPr>
          <p:nvPr>
            <p:ph idx="1"/>
          </p:nvPr>
        </p:nvSpPr>
        <p:spPr/>
        <p:txBody>
          <a:bodyPr/>
          <a:lstStyle/>
          <a:p>
            <a:endParaRPr lang="en-US">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8EBD6141-E5C8-47B5-B316-E0B67B166791}"/>
              </a:ext>
            </a:extLst>
          </p:cNvPr>
          <p:cNvSpPr>
            <a:spLocks noGrp="1"/>
          </p:cNvSpPr>
          <p:nvPr>
            <p:ph type="dt" sz="half" idx="10"/>
          </p:nvPr>
        </p:nvSpPr>
        <p:spPr/>
        <p:txBody>
          <a:bodyPr/>
          <a:lstStyle/>
          <a:p>
            <a:fld id="{C41308C1-D484-4CA8-A94F-DD855AFED80F}" type="datetime1">
              <a:rPr lang="en-US" smtClean="0">
                <a:latin typeface="Times New Roman" panose="02020603050405020304" pitchFamily="18" charset="0"/>
                <a:cs typeface="Times New Roman" panose="02020603050405020304" pitchFamily="18" charset="0"/>
              </a:rPr>
              <a:t>3/28/2022</a:t>
            </a:fld>
            <a:endParaRPr lang="en-US">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37944164-B693-4AF8-9810-53D43465D98B}"/>
              </a:ext>
            </a:extLst>
          </p:cNvPr>
          <p:cNvSpPr>
            <a:spLocks noGrp="1"/>
          </p:cNvSpPr>
          <p:nvPr>
            <p:ph type="sldNum" sz="quarter" idx="12"/>
          </p:nvPr>
        </p:nvSpPr>
        <p:spPr/>
        <p:txBody>
          <a:bodyPr/>
          <a:lstStyle/>
          <a:p>
            <a:fld id="{D3D538F9-49A3-B84F-B36B-A7030CDE5D5B}" type="slidenum">
              <a:rPr lang="en-US" smtClean="0">
                <a:latin typeface="Times New Roman" panose="02020603050405020304" pitchFamily="18" charset="0"/>
                <a:cs typeface="Times New Roman" panose="02020603050405020304" pitchFamily="18" charset="0"/>
              </a:rPr>
              <a:t>17</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1734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464AE-2817-471D-BA73-EFD91F633A9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Three Cases for RTK/RTN Bases</a:t>
            </a:r>
          </a:p>
        </p:txBody>
      </p:sp>
      <p:sp>
        <p:nvSpPr>
          <p:cNvPr id="4" name="Date Placeholder 3">
            <a:extLst>
              <a:ext uri="{FF2B5EF4-FFF2-40B4-BE49-F238E27FC236}">
                <a16:creationId xmlns:a16="http://schemas.microsoft.com/office/drawing/2014/main" id="{B71CB853-83A3-4FF0-8CFE-39767CCD0F88}"/>
              </a:ext>
            </a:extLst>
          </p:cNvPr>
          <p:cNvSpPr>
            <a:spLocks noGrp="1"/>
          </p:cNvSpPr>
          <p:nvPr>
            <p:ph type="dt" sz="half" idx="10"/>
          </p:nvPr>
        </p:nvSpPr>
        <p:spPr/>
        <p:txBody>
          <a:bodyPr/>
          <a:lstStyle/>
          <a:p>
            <a:fld id="{C41308C1-D484-4CA8-A94F-DD855AFED80F}" type="datetime1">
              <a:rPr lang="en-US" smtClean="0">
                <a:latin typeface="Times New Roman" panose="02020603050405020304" pitchFamily="18" charset="0"/>
                <a:cs typeface="Times New Roman" panose="02020603050405020304" pitchFamily="18" charset="0"/>
              </a:rPr>
              <a:t>3/28/2022</a:t>
            </a:fld>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94AEFB08-DD5C-4B96-8FEC-B4E49520DEC3}"/>
              </a:ext>
            </a:extLst>
          </p:cNvPr>
          <p:cNvSpPr>
            <a:spLocks noGrp="1"/>
          </p:cNvSpPr>
          <p:nvPr>
            <p:ph type="sldNum" sz="quarter" idx="12"/>
          </p:nvPr>
        </p:nvSpPr>
        <p:spPr/>
        <p:txBody>
          <a:bodyPr/>
          <a:lstStyle/>
          <a:p>
            <a:fld id="{D3D538F9-49A3-B84F-B36B-A7030CDE5D5B}" type="slidenum">
              <a:rPr lang="en-US" smtClean="0">
                <a:latin typeface="Times New Roman" panose="02020603050405020304" pitchFamily="18" charset="0"/>
                <a:cs typeface="Times New Roman" panose="02020603050405020304" pitchFamily="18" charset="0"/>
              </a:rPr>
              <a:t>18</a:t>
            </a:fld>
            <a:endParaRPr lang="en-US" dirty="0">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4A938D70-4DA1-48D8-9473-2A26EFE8AFD9}"/>
              </a:ext>
            </a:extLst>
          </p:cNvPr>
          <p:cNvSpPr>
            <a:spLocks noGrp="1"/>
          </p:cNvSpPr>
          <p:nvPr>
            <p:ph idx="1"/>
          </p:nvPr>
        </p:nvSpPr>
        <p:spPr>
          <a:xfrm>
            <a:off x="186267" y="1063229"/>
            <a:ext cx="2787226" cy="3651010"/>
          </a:xfrm>
          <a:noFill/>
          <a:ln w="19050">
            <a:solidFill>
              <a:schemeClr val="tx1"/>
            </a:solidFill>
          </a:ln>
        </p:spPr>
        <p:txBody>
          <a:bodyPr>
            <a:normAutofit/>
          </a:bodyPr>
          <a:lstStyle/>
          <a:p>
            <a:pPr marL="457200" indent="-457200">
              <a:buAutoNum type="arabicPeriod"/>
            </a:pPr>
            <a:r>
              <a:rPr lang="en-US" sz="1400" dirty="0">
                <a:latin typeface="Times New Roman" panose="02020603050405020304" pitchFamily="18" charset="0"/>
                <a:cs typeface="Times New Roman" panose="02020603050405020304" pitchFamily="18" charset="0"/>
              </a:rPr>
              <a:t>RTN Base = CORS</a:t>
            </a:r>
          </a:p>
          <a:p>
            <a:pPr marL="457200" indent="-457200">
              <a:buAutoNum type="arabicPeriod"/>
            </a:pPr>
            <a:endParaRPr lang="en-US" sz="1400" dirty="0">
              <a:latin typeface="Times New Roman" panose="02020603050405020304" pitchFamily="18" charset="0"/>
              <a:cs typeface="Times New Roman" panose="02020603050405020304" pitchFamily="18" charset="0"/>
            </a:endParaRPr>
          </a:p>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endParaRPr lang="en-US" sz="1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Automatically attaches GVX vectors to official coordinates for CORS</a:t>
            </a:r>
          </a:p>
          <a:p>
            <a:pPr>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Constrain CORSs</a:t>
            </a:r>
          </a:p>
        </p:txBody>
      </p:sp>
      <p:sp>
        <p:nvSpPr>
          <p:cNvPr id="7" name="Content Placeholder 2">
            <a:extLst>
              <a:ext uri="{FF2B5EF4-FFF2-40B4-BE49-F238E27FC236}">
                <a16:creationId xmlns:a16="http://schemas.microsoft.com/office/drawing/2014/main" id="{30A4869C-D10F-4BB5-9D9E-25C8FFA924F5}"/>
              </a:ext>
            </a:extLst>
          </p:cNvPr>
          <p:cNvSpPr txBox="1">
            <a:spLocks/>
          </p:cNvSpPr>
          <p:nvPr/>
        </p:nvSpPr>
        <p:spPr>
          <a:xfrm>
            <a:off x="2973493" y="1063229"/>
            <a:ext cx="3024290" cy="3651010"/>
          </a:xfrm>
          <a:prstGeom prst="rect">
            <a:avLst/>
          </a:prstGeom>
          <a:noFill/>
          <a:ln w="19050">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AutoNum type="arabicPeriod" startAt="2"/>
            </a:pPr>
            <a:r>
              <a:rPr lang="en-US" sz="1400" dirty="0">
                <a:latin typeface="Times New Roman" panose="02020603050405020304" pitchFamily="18" charset="0"/>
                <a:cs typeface="Times New Roman" panose="02020603050405020304" pitchFamily="18" charset="0"/>
              </a:rPr>
              <a:t>RTK/RTN Base = Not a CORS and new to NGS</a:t>
            </a:r>
          </a:p>
          <a:p>
            <a:pPr marL="457200" indent="-457200">
              <a:buAutoNum type="arabicPeriod" startAt="2"/>
            </a:pPr>
            <a:endParaRPr lang="en-US" sz="1400" dirty="0">
              <a:latin typeface="Times New Roman" panose="02020603050405020304" pitchFamily="18" charset="0"/>
              <a:cs typeface="Times New Roman" panose="02020603050405020304" pitchFamily="18" charset="0"/>
            </a:endParaRPr>
          </a:p>
          <a:p>
            <a:pPr marL="457200" indent="-457200">
              <a:buFont typeface="Arial"/>
              <a:buAutoNum type="arabicPeriod"/>
            </a:pPr>
            <a:endParaRPr lang="en-US" sz="1400" dirty="0">
              <a:latin typeface="Times New Roman" panose="02020603050405020304" pitchFamily="18" charset="0"/>
              <a:cs typeface="Times New Roman" panose="02020603050405020304" pitchFamily="18" charset="0"/>
            </a:endParaRPr>
          </a:p>
          <a:p>
            <a:pPr marL="0" indent="0">
              <a:buFont typeface="Arial"/>
              <a:buNone/>
            </a:pPr>
            <a:endParaRPr lang="en-US" sz="1400" dirty="0">
              <a:latin typeface="Times New Roman" panose="02020603050405020304" pitchFamily="18" charset="0"/>
              <a:cs typeface="Times New Roman" panose="02020603050405020304" pitchFamily="18" charset="0"/>
            </a:endParaRPr>
          </a:p>
          <a:p>
            <a:pPr marL="0" indent="0">
              <a:buFont typeface="Arial"/>
              <a:buNone/>
            </a:pPr>
            <a:endParaRPr lang="en-US" sz="1400" dirty="0">
              <a:latin typeface="Times New Roman" panose="02020603050405020304" pitchFamily="18" charset="0"/>
              <a:cs typeface="Times New Roman" panose="02020603050405020304" pitchFamily="18" charset="0"/>
            </a:endParaRPr>
          </a:p>
          <a:p>
            <a:pPr marL="0" indent="0">
              <a:buFont typeface="Arial"/>
              <a:buNone/>
            </a:pPr>
            <a:endParaRPr lang="en-US" sz="1400" dirty="0">
              <a:latin typeface="Times New Roman" panose="02020603050405020304" pitchFamily="18" charset="0"/>
              <a:cs typeface="Times New Roman" panose="02020603050405020304" pitchFamily="18" charset="0"/>
            </a:endParaRPr>
          </a:p>
          <a:p>
            <a:pPr marL="0" indent="0">
              <a:buFont typeface="Arial"/>
              <a:buNone/>
            </a:pPr>
            <a:endParaRPr lang="en-US" sz="1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Upload static GPS data logged at the base during the days of the RTK survey</a:t>
            </a:r>
          </a:p>
          <a:p>
            <a:pPr>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Perform session baseline processing to connect to CORSs</a:t>
            </a:r>
          </a:p>
          <a:p>
            <a:pPr>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Constrain CORSs</a:t>
            </a:r>
          </a:p>
        </p:txBody>
      </p:sp>
      <p:sp>
        <p:nvSpPr>
          <p:cNvPr id="8" name="Content Placeholder 2">
            <a:extLst>
              <a:ext uri="{FF2B5EF4-FFF2-40B4-BE49-F238E27FC236}">
                <a16:creationId xmlns:a16="http://schemas.microsoft.com/office/drawing/2014/main" id="{C011B996-BCFC-4320-98C7-170E40E36118}"/>
              </a:ext>
            </a:extLst>
          </p:cNvPr>
          <p:cNvSpPr txBox="1">
            <a:spLocks/>
          </p:cNvSpPr>
          <p:nvPr/>
        </p:nvSpPr>
        <p:spPr>
          <a:xfrm>
            <a:off x="5997783" y="1063228"/>
            <a:ext cx="3024290" cy="3651011"/>
          </a:xfrm>
          <a:prstGeom prst="rect">
            <a:avLst/>
          </a:prstGeom>
          <a:noFill/>
          <a:ln w="19050">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6075" indent="-346075">
              <a:buNone/>
            </a:pPr>
            <a:r>
              <a:rPr lang="en-US" sz="1400" dirty="0">
                <a:latin typeface="Times New Roman" panose="02020603050405020304" pitchFamily="18" charset="0"/>
                <a:cs typeface="Times New Roman" panose="02020603050405020304" pitchFamily="18" charset="0"/>
              </a:rPr>
              <a:t>3.     RTK/RTN Base = Not a CORS but has a datasheet</a:t>
            </a:r>
          </a:p>
          <a:p>
            <a:pPr marL="457200" indent="-457200">
              <a:buAutoNum type="arabicPeriod" startAt="2"/>
            </a:pPr>
            <a:endParaRPr lang="en-US" sz="1400" dirty="0">
              <a:latin typeface="Times New Roman" panose="02020603050405020304" pitchFamily="18" charset="0"/>
              <a:cs typeface="Times New Roman" panose="02020603050405020304" pitchFamily="18" charset="0"/>
            </a:endParaRPr>
          </a:p>
          <a:p>
            <a:pPr marL="457200" indent="-457200">
              <a:buFont typeface="Arial"/>
              <a:buAutoNum type="arabicPeriod"/>
            </a:pPr>
            <a:endParaRPr lang="en-US" sz="1400" dirty="0">
              <a:latin typeface="Times New Roman" panose="02020603050405020304" pitchFamily="18" charset="0"/>
              <a:cs typeface="Times New Roman" panose="02020603050405020304" pitchFamily="18" charset="0"/>
            </a:endParaRPr>
          </a:p>
          <a:p>
            <a:pPr marL="0" indent="0">
              <a:buFont typeface="Arial"/>
              <a:buNone/>
            </a:pPr>
            <a:endParaRPr lang="en-US" sz="1400" dirty="0">
              <a:latin typeface="Times New Roman" panose="02020603050405020304" pitchFamily="18" charset="0"/>
              <a:cs typeface="Times New Roman" panose="02020603050405020304" pitchFamily="18" charset="0"/>
            </a:endParaRPr>
          </a:p>
          <a:p>
            <a:pPr marL="0" indent="0">
              <a:buFont typeface="Arial"/>
              <a:buNone/>
            </a:pPr>
            <a:endParaRPr lang="en-US" sz="1400" dirty="0">
              <a:latin typeface="Times New Roman" panose="02020603050405020304" pitchFamily="18" charset="0"/>
              <a:cs typeface="Times New Roman" panose="02020603050405020304" pitchFamily="18" charset="0"/>
            </a:endParaRPr>
          </a:p>
          <a:p>
            <a:pPr marL="0" indent="0">
              <a:buFont typeface="Arial"/>
              <a:buNone/>
            </a:pPr>
            <a:endParaRPr lang="en-US" sz="1400" dirty="0">
              <a:latin typeface="Times New Roman" panose="02020603050405020304" pitchFamily="18" charset="0"/>
              <a:cs typeface="Times New Roman" panose="02020603050405020304" pitchFamily="18" charset="0"/>
            </a:endParaRPr>
          </a:p>
          <a:p>
            <a:pPr marL="0" indent="0">
              <a:buFont typeface="Arial"/>
              <a:buNone/>
            </a:pPr>
            <a:endParaRPr lang="en-US" sz="1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Could constrain coordinates on datasheet</a:t>
            </a:r>
          </a:p>
          <a:p>
            <a:pPr>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Or, upload static data at the RTN base, logged during the days of the RTK survey; perform session baseline processing; constrain CORSs</a:t>
            </a:r>
          </a:p>
        </p:txBody>
      </p:sp>
      <p:pic>
        <p:nvPicPr>
          <p:cNvPr id="9" name="Picture 8">
            <a:extLst>
              <a:ext uri="{FF2B5EF4-FFF2-40B4-BE49-F238E27FC236}">
                <a16:creationId xmlns:a16="http://schemas.microsoft.com/office/drawing/2014/main" id="{B3CAF624-A102-432F-A57E-E9EBF5AD1D2C}"/>
              </a:ext>
            </a:extLst>
          </p:cNvPr>
          <p:cNvPicPr>
            <a:picLocks noChangeAspect="1"/>
          </p:cNvPicPr>
          <p:nvPr/>
        </p:nvPicPr>
        <p:blipFill>
          <a:blip r:embed="rId2"/>
          <a:stretch>
            <a:fillRect/>
          </a:stretch>
        </p:blipFill>
        <p:spPr>
          <a:xfrm>
            <a:off x="457200" y="1481077"/>
            <a:ext cx="2267797" cy="1552948"/>
          </a:xfrm>
          <a:prstGeom prst="rect">
            <a:avLst/>
          </a:prstGeom>
        </p:spPr>
      </p:pic>
      <p:pic>
        <p:nvPicPr>
          <p:cNvPr id="12" name="Picture 11">
            <a:extLst>
              <a:ext uri="{FF2B5EF4-FFF2-40B4-BE49-F238E27FC236}">
                <a16:creationId xmlns:a16="http://schemas.microsoft.com/office/drawing/2014/main" id="{D0BFD91F-CCA0-40E8-8BA6-DE2406369F2C}"/>
              </a:ext>
            </a:extLst>
          </p:cNvPr>
          <p:cNvPicPr>
            <a:picLocks noChangeAspect="1"/>
          </p:cNvPicPr>
          <p:nvPr/>
        </p:nvPicPr>
        <p:blipFill>
          <a:blip r:embed="rId3"/>
          <a:stretch>
            <a:fillRect/>
          </a:stretch>
        </p:blipFill>
        <p:spPr>
          <a:xfrm>
            <a:off x="6414980" y="1571660"/>
            <a:ext cx="2099095" cy="1541749"/>
          </a:xfrm>
          <a:prstGeom prst="rect">
            <a:avLst/>
          </a:prstGeom>
        </p:spPr>
      </p:pic>
      <p:pic>
        <p:nvPicPr>
          <p:cNvPr id="13" name="Picture 12">
            <a:extLst>
              <a:ext uri="{FF2B5EF4-FFF2-40B4-BE49-F238E27FC236}">
                <a16:creationId xmlns:a16="http://schemas.microsoft.com/office/drawing/2014/main" id="{49AD03CB-DBC6-49AE-B309-896B1DD3BD10}"/>
              </a:ext>
            </a:extLst>
          </p:cNvPr>
          <p:cNvPicPr>
            <a:picLocks noChangeAspect="1"/>
          </p:cNvPicPr>
          <p:nvPr/>
        </p:nvPicPr>
        <p:blipFill>
          <a:blip r:embed="rId4"/>
          <a:stretch>
            <a:fillRect/>
          </a:stretch>
        </p:blipFill>
        <p:spPr>
          <a:xfrm>
            <a:off x="3448043" y="1619250"/>
            <a:ext cx="2114550" cy="1338323"/>
          </a:xfrm>
          <a:prstGeom prst="rect">
            <a:avLst/>
          </a:prstGeom>
        </p:spPr>
      </p:pic>
      <p:sp>
        <p:nvSpPr>
          <p:cNvPr id="14" name="Oval 13">
            <a:extLst>
              <a:ext uri="{FF2B5EF4-FFF2-40B4-BE49-F238E27FC236}">
                <a16:creationId xmlns:a16="http://schemas.microsoft.com/office/drawing/2014/main" id="{FF306921-EA1A-41AF-8D28-969A72BDCF4A}"/>
              </a:ext>
            </a:extLst>
          </p:cNvPr>
          <p:cNvSpPr/>
          <p:nvPr/>
        </p:nvSpPr>
        <p:spPr>
          <a:xfrm>
            <a:off x="2072639" y="2389945"/>
            <a:ext cx="223520" cy="22921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663D51D-BFED-4F52-A844-F84B5C3E10BA}"/>
              </a:ext>
            </a:extLst>
          </p:cNvPr>
          <p:cNvSpPr/>
          <p:nvPr/>
        </p:nvSpPr>
        <p:spPr>
          <a:xfrm>
            <a:off x="4141045" y="2443596"/>
            <a:ext cx="223520" cy="22921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C1B6C0-EA87-449F-8936-F9EEF82EFEC6}"/>
              </a:ext>
            </a:extLst>
          </p:cNvPr>
          <p:cNvSpPr/>
          <p:nvPr/>
        </p:nvSpPr>
        <p:spPr>
          <a:xfrm>
            <a:off x="8083973" y="2882076"/>
            <a:ext cx="223520" cy="22921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9769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7B8B-91BC-4DF3-A72A-CA39AD8D05E6}"/>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Steps for Submitting a Survey to NGS</a:t>
            </a:r>
          </a:p>
        </p:txBody>
      </p:sp>
      <p:sp>
        <p:nvSpPr>
          <p:cNvPr id="3" name="Content Placeholder 2">
            <a:extLst>
              <a:ext uri="{FF2B5EF4-FFF2-40B4-BE49-F238E27FC236}">
                <a16:creationId xmlns:a16="http://schemas.microsoft.com/office/drawing/2014/main" id="{1EB908A5-E9F0-43F1-85A6-449869FE5752}"/>
              </a:ext>
            </a:extLst>
          </p:cNvPr>
          <p:cNvSpPr>
            <a:spLocks noGrp="1"/>
          </p:cNvSpPr>
          <p:nvPr>
            <p:ph idx="1"/>
          </p:nvPr>
        </p:nvSpPr>
        <p:spPr>
          <a:xfrm>
            <a:off x="457200" y="1045212"/>
            <a:ext cx="8229600" cy="3394472"/>
          </a:xfrm>
        </p:spPr>
        <p:txBody>
          <a:bodyPr>
            <a:normAutofit fontScale="62500" lnSpcReduction="20000"/>
          </a:bodyPr>
          <a:lstStyle/>
          <a:p>
            <a:pPr marL="514350" indent="-514350">
              <a:buFont typeface="+mj-lt"/>
              <a:buAutoNum type="arabicPeriod"/>
            </a:pPr>
            <a:r>
              <a:rPr lang="en-US" dirty="0">
                <a:latin typeface="Times New Roman" panose="02020603050405020304" pitchFamily="18" charset="0"/>
                <a:cs typeface="Times New Roman" panose="02020603050405020304" pitchFamily="18" charset="0"/>
              </a:rPr>
              <a:t>Submit a </a:t>
            </a:r>
            <a:r>
              <a:rPr lang="en-US" dirty="0">
                <a:latin typeface="Times New Roman" panose="02020603050405020304" pitchFamily="18" charset="0"/>
                <a:cs typeface="Times New Roman" panose="02020603050405020304" pitchFamily="18" charset="0"/>
                <a:hlinkClick r:id="rId2"/>
              </a:rPr>
              <a:t>survey project proposal</a:t>
            </a:r>
            <a:r>
              <a:rPr lang="en-US" dirty="0">
                <a:latin typeface="Times New Roman" panose="02020603050405020304" pitchFamily="18" charset="0"/>
                <a:cs typeface="Times New Roman" panose="02020603050405020304" pitchFamily="18" charset="0"/>
              </a:rPr>
              <a:t> and obtain a project tracking ID</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Create descriptions for marks in </a:t>
            </a:r>
            <a:r>
              <a:rPr lang="en-US" dirty="0" err="1">
                <a:latin typeface="Times New Roman" panose="02020603050405020304" pitchFamily="18" charset="0"/>
                <a:cs typeface="Times New Roman" panose="02020603050405020304" pitchFamily="18" charset="0"/>
              </a:rPr>
              <a:t>WinDesc</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3"/>
              </a:rPr>
              <a:t>Tutorial video</a:t>
            </a:r>
            <a:r>
              <a:rPr lang="en-US" dirty="0">
                <a:latin typeface="Times New Roman" panose="02020603050405020304" pitchFamily="18" charset="0"/>
                <a:cs typeface="Times New Roman" panose="02020603050405020304" pitchFamily="18" charset="0"/>
              </a:rPr>
              <a:t> available</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Upload all static data via Beta OPUS-S</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Upload GVX file(s)</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Upload description files from </a:t>
            </a:r>
            <a:r>
              <a:rPr lang="en-US" dirty="0" err="1">
                <a:latin typeface="Times New Roman" panose="02020603050405020304" pitchFamily="18" charset="0"/>
                <a:cs typeface="Times New Roman" panose="02020603050405020304" pitchFamily="18" charset="0"/>
              </a:rPr>
              <a:t>WinDesc</a:t>
            </a: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Perform session baseline processing</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Run all 5 network adjustments</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Upload 3 photos per mark (close-up of mark, horizon photo, and downward from eye-level)</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Upload observation logs (as a single PDF), and a project report</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Submit to NGS (</a:t>
            </a:r>
            <a:r>
              <a:rPr lang="en-US" i="1" dirty="0">
                <a:solidFill>
                  <a:srgbClr val="FF0000"/>
                </a:solidFill>
                <a:latin typeface="Times New Roman" panose="02020603050405020304" pitchFamily="18" charset="0"/>
                <a:cs typeface="Times New Roman" panose="02020603050405020304" pitchFamily="18" charset="0"/>
              </a:rPr>
              <a:t>button not enabled on Beta</a:t>
            </a:r>
            <a:r>
              <a:rPr lang="en-US" dirty="0">
                <a:latin typeface="Times New Roman" panose="02020603050405020304" pitchFamily="18" charset="0"/>
                <a:cs typeface="Times New Roman" panose="02020603050405020304" pitchFamily="18" charset="0"/>
              </a:rPr>
              <a:t>)</a:t>
            </a:r>
          </a:p>
        </p:txBody>
      </p:sp>
      <p:sp>
        <p:nvSpPr>
          <p:cNvPr id="4" name="Date Placeholder 3">
            <a:extLst>
              <a:ext uri="{FF2B5EF4-FFF2-40B4-BE49-F238E27FC236}">
                <a16:creationId xmlns:a16="http://schemas.microsoft.com/office/drawing/2014/main" id="{BC7AD27A-1DEC-4341-A668-7AE9AA072CAE}"/>
              </a:ext>
            </a:extLst>
          </p:cNvPr>
          <p:cNvSpPr>
            <a:spLocks noGrp="1"/>
          </p:cNvSpPr>
          <p:nvPr>
            <p:ph type="dt" sz="half" idx="10"/>
          </p:nvPr>
        </p:nvSpPr>
        <p:spPr/>
        <p:txBody>
          <a:bodyPr/>
          <a:lstStyle/>
          <a:p>
            <a:fld id="{C41308C1-D484-4CA8-A94F-DD855AFED80F}" type="datetime1">
              <a:rPr lang="en-US" smtClean="0">
                <a:latin typeface="Times New Roman" panose="02020603050405020304" pitchFamily="18" charset="0"/>
                <a:cs typeface="Times New Roman" panose="02020603050405020304" pitchFamily="18" charset="0"/>
              </a:rPr>
              <a:t>3/29/2022</a:t>
            </a:fld>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76C25E08-56A7-4829-AD2E-91EFEEE0ED07}"/>
              </a:ext>
            </a:extLst>
          </p:cNvPr>
          <p:cNvSpPr>
            <a:spLocks noGrp="1"/>
          </p:cNvSpPr>
          <p:nvPr>
            <p:ph type="sldNum" sz="quarter" idx="12"/>
          </p:nvPr>
        </p:nvSpPr>
        <p:spPr/>
        <p:txBody>
          <a:bodyPr/>
          <a:lstStyle/>
          <a:p>
            <a:fld id="{D3D538F9-49A3-B84F-B36B-A7030CDE5D5B}" type="slidenum">
              <a:rPr lang="en-US" smtClean="0">
                <a:latin typeface="Times New Roman" panose="02020603050405020304" pitchFamily="18" charset="0"/>
                <a:cs typeface="Times New Roman" panose="02020603050405020304" pitchFamily="18" charset="0"/>
              </a:rPr>
              <a:t>19</a:t>
            </a:fld>
            <a:endParaRPr lang="en-US">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383A58F-A191-493C-9B92-6DDBC5209FE9}"/>
              </a:ext>
            </a:extLst>
          </p:cNvPr>
          <p:cNvSpPr txBox="1"/>
          <p:nvPr/>
        </p:nvSpPr>
        <p:spPr>
          <a:xfrm>
            <a:off x="4126654" y="4439684"/>
            <a:ext cx="3867573"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i="1" dirty="0"/>
              <a:t>All but step 4 is currently explained in the </a:t>
            </a:r>
            <a:r>
              <a:rPr lang="en-US" i="1" dirty="0">
                <a:hlinkClick r:id="rId4"/>
              </a:rPr>
              <a:t>OPUS-Projects User Guide! </a:t>
            </a:r>
            <a:endParaRPr lang="en-US" i="1" dirty="0"/>
          </a:p>
        </p:txBody>
      </p:sp>
    </p:spTree>
    <p:extLst>
      <p:ext uri="{BB962C8B-B14F-4D97-AF65-F5344CB8AC3E}">
        <p14:creationId xmlns:p14="http://schemas.microsoft.com/office/powerpoint/2010/main" val="123139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Outline</a:t>
            </a:r>
          </a:p>
        </p:txBody>
      </p:sp>
      <p:sp>
        <p:nvSpPr>
          <p:cNvPr id="4" name="Date Placeholder 3"/>
          <p:cNvSpPr>
            <a:spLocks noGrp="1"/>
          </p:cNvSpPr>
          <p:nvPr>
            <p:ph type="dt" sz="half" idx="10"/>
          </p:nvPr>
        </p:nvSpPr>
        <p:spPr/>
        <p:txBody>
          <a:bodyPr/>
          <a:lstStyle/>
          <a:p>
            <a:pPr>
              <a:defRPr/>
            </a:pPr>
            <a:fld id="{D6DDC23E-CF6C-4889-A26A-44EC0569C0F9}" type="datetime1">
              <a:rPr lang="en-US" altLang="en-US" smtClean="0"/>
              <a:t>3/29/2022</a:t>
            </a:fld>
            <a:endParaRPr lang="en-US" altLang="en-US" dirty="0"/>
          </a:p>
        </p:txBody>
      </p:sp>
      <p:sp>
        <p:nvSpPr>
          <p:cNvPr id="5" name="Slide Number Placeholder 4"/>
          <p:cNvSpPr>
            <a:spLocks noGrp="1"/>
          </p:cNvSpPr>
          <p:nvPr>
            <p:ph type="sldNum" sz="quarter" idx="11"/>
          </p:nvPr>
        </p:nvSpPr>
        <p:spPr>
          <a:xfrm>
            <a:off x="8686800" y="4925021"/>
            <a:ext cx="364331" cy="136922"/>
          </a:xfrm>
        </p:spPr>
        <p:txBody>
          <a:bodyPr/>
          <a:lstStyle/>
          <a:p>
            <a:pPr>
              <a:defRPr/>
            </a:pPr>
            <a:fld id="{05B2098E-E224-43BA-857F-54621F386C45}" type="slidenum">
              <a:rPr lang="en-US" altLang="en-US" smtClean="0"/>
              <a:pPr>
                <a:defRPr/>
              </a:pPr>
              <a:t>2</a:t>
            </a:fld>
            <a:endParaRPr lang="en-US" altLang="en-US" dirty="0"/>
          </a:p>
        </p:txBody>
      </p:sp>
      <p:sp>
        <p:nvSpPr>
          <p:cNvPr id="7" name="Content Placeholder 6">
            <a:extLst>
              <a:ext uri="{FF2B5EF4-FFF2-40B4-BE49-F238E27FC236}">
                <a16:creationId xmlns:a16="http://schemas.microsoft.com/office/drawing/2014/main" id="{824F72A1-BF57-4E5A-ADB1-BC628661E7FC}"/>
              </a:ext>
            </a:extLst>
          </p:cNvPr>
          <p:cNvSpPr>
            <a:spLocks noGrp="1"/>
          </p:cNvSpPr>
          <p:nvPr>
            <p:ph idx="1"/>
          </p:nvPr>
        </p:nvSpPr>
        <p:spPr>
          <a:xfrm>
            <a:off x="457200" y="1221106"/>
            <a:ext cx="5584613" cy="3257550"/>
          </a:xfrm>
        </p:spPr>
        <p:txBody>
          <a:bodyPr>
            <a:normAutofit/>
          </a:bodyPr>
          <a:lstStyle/>
          <a:p>
            <a:r>
              <a:rPr lang="en-US" sz="2200" dirty="0">
                <a:latin typeface="Times New Roman" panose="02020603050405020304" pitchFamily="18" charset="0"/>
                <a:cs typeface="Times New Roman" panose="02020603050405020304" pitchFamily="18" charset="0"/>
              </a:rPr>
              <a:t>Background on RTK/RTN surveying</a:t>
            </a:r>
          </a:p>
          <a:p>
            <a:r>
              <a:rPr lang="en-US" sz="2200" dirty="0">
                <a:latin typeface="Times New Roman" panose="02020603050405020304" pitchFamily="18" charset="0"/>
                <a:cs typeface="Times New Roman" panose="02020603050405020304" pitchFamily="18" charset="0"/>
              </a:rPr>
              <a:t>GVX file format and available GVX exporters</a:t>
            </a:r>
          </a:p>
          <a:p>
            <a:r>
              <a:rPr lang="en-US" sz="2200" dirty="0">
                <a:latin typeface="Times New Roman" panose="02020603050405020304" pitchFamily="18" charset="0"/>
                <a:cs typeface="Times New Roman" panose="02020603050405020304" pitchFamily="18" charset="0"/>
              </a:rPr>
              <a:t>Discuss OPUS-Projects 5</a:t>
            </a:r>
          </a:p>
          <a:p>
            <a:r>
              <a:rPr lang="en-US" sz="2200" dirty="0">
                <a:latin typeface="Times New Roman" panose="02020603050405020304" pitchFamily="18" charset="0"/>
                <a:cs typeface="Times New Roman" panose="02020603050405020304" pitchFamily="18" charset="0"/>
              </a:rPr>
              <a:t>Guidance for RTK/RTN surveying</a:t>
            </a:r>
          </a:p>
          <a:p>
            <a:r>
              <a:rPr lang="en-US" sz="2200" dirty="0">
                <a:latin typeface="Times New Roman" panose="02020603050405020304" pitchFamily="18" charset="0"/>
                <a:cs typeface="Times New Roman" panose="02020603050405020304" pitchFamily="18" charset="0"/>
              </a:rPr>
              <a:t>Case study and demonstration</a:t>
            </a:r>
          </a:p>
          <a:p>
            <a:r>
              <a:rPr lang="en-US" sz="2200" dirty="0">
                <a:latin typeface="Times New Roman" panose="02020603050405020304" pitchFamily="18" charset="0"/>
                <a:cs typeface="Times New Roman" panose="02020603050405020304" pitchFamily="18" charset="0"/>
              </a:rPr>
              <a:t>Steps for submitting a survey to NGS</a:t>
            </a:r>
          </a:p>
          <a:p>
            <a:r>
              <a:rPr lang="en-US" sz="2200" dirty="0">
                <a:latin typeface="Times New Roman" panose="02020603050405020304" pitchFamily="18" charset="0"/>
                <a:cs typeface="Times New Roman" panose="02020603050405020304" pitchFamily="18" charset="0"/>
              </a:rPr>
              <a:t>Next steps and future directions</a:t>
            </a:r>
          </a:p>
          <a:p>
            <a:endParaRPr lang="en-US" dirty="0"/>
          </a:p>
          <a:p>
            <a:endParaRPr lang="en-US" dirty="0"/>
          </a:p>
        </p:txBody>
      </p:sp>
      <p:pic>
        <p:nvPicPr>
          <p:cNvPr id="6" name="Picture 5">
            <a:extLst>
              <a:ext uri="{FF2B5EF4-FFF2-40B4-BE49-F238E27FC236}">
                <a16:creationId xmlns:a16="http://schemas.microsoft.com/office/drawing/2014/main" id="{26B5C25B-C067-4321-BE65-0E287D73DE33}"/>
              </a:ext>
            </a:extLst>
          </p:cNvPr>
          <p:cNvPicPr>
            <a:picLocks noChangeAspect="1"/>
          </p:cNvPicPr>
          <p:nvPr/>
        </p:nvPicPr>
        <p:blipFill rotWithShape="1">
          <a:blip r:embed="rId2"/>
          <a:srcRect l="50382"/>
          <a:stretch/>
        </p:blipFill>
        <p:spPr>
          <a:xfrm>
            <a:off x="6123093" y="962971"/>
            <a:ext cx="2806585" cy="3773819"/>
          </a:xfrm>
          <a:prstGeom prst="rect">
            <a:avLst/>
          </a:prstGeom>
        </p:spPr>
      </p:pic>
    </p:spTree>
    <p:extLst>
      <p:ext uri="{BB962C8B-B14F-4D97-AF65-F5344CB8AC3E}">
        <p14:creationId xmlns:p14="http://schemas.microsoft.com/office/powerpoint/2010/main" val="126745925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DB8D-A9FC-4865-A380-0F6CF19F84E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Future Directions</a:t>
            </a:r>
          </a:p>
        </p:txBody>
      </p:sp>
      <p:sp>
        <p:nvSpPr>
          <p:cNvPr id="3" name="Content Placeholder 2">
            <a:extLst>
              <a:ext uri="{FF2B5EF4-FFF2-40B4-BE49-F238E27FC236}">
                <a16:creationId xmlns:a16="http://schemas.microsoft.com/office/drawing/2014/main" id="{3C1A5DFA-CA32-487B-BC84-EB2220DF2431}"/>
              </a:ext>
            </a:extLst>
          </p:cNvPr>
          <p:cNvSpPr>
            <a:spLocks noGrp="1"/>
          </p:cNvSpPr>
          <p:nvPr>
            <p:ph idx="1"/>
          </p:nvPr>
        </p:nvSpPr>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Perform Beta Testing and respond to feedback from users</a:t>
            </a:r>
          </a:p>
          <a:p>
            <a:pPr lvl="1"/>
            <a:r>
              <a:rPr lang="en-US" dirty="0">
                <a:latin typeface="Times New Roman" panose="02020603050405020304" pitchFamily="18" charset="0"/>
                <a:cs typeface="Times New Roman" panose="02020603050405020304" pitchFamily="18" charset="0"/>
              </a:rPr>
              <a:t>Provide your feedback! </a:t>
            </a:r>
            <a:r>
              <a:rPr lang="en-US" b="1" dirty="0">
                <a:hlinkClick r:id="rId2"/>
              </a:rPr>
              <a:t>NGS.Feedback@noaa.gov</a:t>
            </a:r>
            <a:endParaRPr lang="en-US" b="1" dirty="0"/>
          </a:p>
          <a:p>
            <a:r>
              <a:rPr lang="en-US" dirty="0">
                <a:latin typeface="Times New Roman" panose="02020603050405020304" pitchFamily="18" charset="0"/>
                <a:cs typeface="Times New Roman" panose="02020603050405020304" pitchFamily="18" charset="0"/>
              </a:rPr>
              <a:t>Finish OPUS-Projects 5 development and enable “submit” button</a:t>
            </a:r>
          </a:p>
          <a:p>
            <a:r>
              <a:rPr lang="en-US" dirty="0">
                <a:latin typeface="Times New Roman" panose="02020603050405020304" pitchFamily="18" charset="0"/>
                <a:cs typeface="Times New Roman" panose="02020603050405020304" pitchFamily="18" charset="0"/>
              </a:rPr>
              <a:t>Update OPUS-Projects User Guide materials to include GVX workflow</a:t>
            </a:r>
          </a:p>
          <a:p>
            <a:r>
              <a:rPr lang="en-US" dirty="0">
                <a:latin typeface="Times New Roman" panose="02020603050405020304" pitchFamily="18" charset="0"/>
                <a:cs typeface="Times New Roman" panose="02020603050405020304" pitchFamily="18" charset="0"/>
              </a:rPr>
              <a:t>Draft new guidelines for surveying with RTK/RTN to replace NGS-58/59</a:t>
            </a:r>
          </a:p>
          <a:p>
            <a:endParaRPr lang="en-US"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D195DE22-7C95-479F-BE3C-6FCF2A8583D8}"/>
              </a:ext>
            </a:extLst>
          </p:cNvPr>
          <p:cNvSpPr>
            <a:spLocks noGrp="1"/>
          </p:cNvSpPr>
          <p:nvPr>
            <p:ph type="dt" sz="half" idx="10"/>
          </p:nvPr>
        </p:nvSpPr>
        <p:spPr/>
        <p:txBody>
          <a:bodyPr/>
          <a:lstStyle/>
          <a:p>
            <a:fld id="{C41308C1-D484-4CA8-A94F-DD855AFED80F}" type="datetime1">
              <a:rPr lang="en-US" smtClean="0">
                <a:latin typeface="Times New Roman" panose="02020603050405020304" pitchFamily="18" charset="0"/>
                <a:cs typeface="Times New Roman" panose="02020603050405020304" pitchFamily="18" charset="0"/>
              </a:rPr>
              <a:t>3/29/2022</a:t>
            </a:fld>
            <a:endParaRPr lang="en-US">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37C96A6D-2A52-45BE-87DE-ECE09A06EE0E}"/>
              </a:ext>
            </a:extLst>
          </p:cNvPr>
          <p:cNvSpPr>
            <a:spLocks noGrp="1"/>
          </p:cNvSpPr>
          <p:nvPr>
            <p:ph type="sldNum" sz="quarter" idx="12"/>
          </p:nvPr>
        </p:nvSpPr>
        <p:spPr/>
        <p:txBody>
          <a:bodyPr/>
          <a:lstStyle/>
          <a:p>
            <a:fld id="{D3D538F9-49A3-B84F-B36B-A7030CDE5D5B}" type="slidenum">
              <a:rPr lang="en-US" smtClean="0">
                <a:latin typeface="Times New Roman" panose="02020603050405020304" pitchFamily="18" charset="0"/>
                <a:cs typeface="Times New Roman" panose="02020603050405020304" pitchFamily="18" charset="0"/>
              </a:rPr>
              <a:t>20</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2399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365316" y="343229"/>
            <a:ext cx="8229600" cy="857250"/>
          </a:xfrm>
        </p:spPr>
        <p:txBody>
          <a:bodyPr>
            <a:normAutofit/>
          </a:bodyPr>
          <a:lstStyle/>
          <a:p>
            <a:r>
              <a:rPr lang="en-US" altLang="en-US" sz="3600" dirty="0">
                <a:latin typeface="Times New Roman" panose="02020603050405020304" pitchFamily="18" charset="0"/>
                <a:cs typeface="Times New Roman" panose="02020603050405020304" pitchFamily="18" charset="0"/>
              </a:rPr>
              <a:t>For More Technical Details, Refer to…</a:t>
            </a:r>
          </a:p>
        </p:txBody>
      </p:sp>
      <p:sp>
        <p:nvSpPr>
          <p:cNvPr id="160771" name="Content Placeholder 2"/>
          <p:cNvSpPr>
            <a:spLocks noGrp="1"/>
          </p:cNvSpPr>
          <p:nvPr>
            <p:ph idx="1"/>
          </p:nvPr>
        </p:nvSpPr>
        <p:spPr>
          <a:xfrm>
            <a:off x="539496" y="1102519"/>
            <a:ext cx="8330184" cy="3711179"/>
          </a:xfrm>
        </p:spPr>
        <p:txBody>
          <a:bodyPr>
            <a:normAutofit fontScale="92500"/>
          </a:bodyPr>
          <a:lstStyle/>
          <a:p>
            <a:r>
              <a:rPr lang="en-US" altLang="en-US" sz="1400" dirty="0">
                <a:latin typeface="Times New Roman" panose="02020603050405020304" pitchFamily="18" charset="0"/>
                <a:cs typeface="Times New Roman" panose="02020603050405020304" pitchFamily="18" charset="0"/>
              </a:rPr>
              <a:t>Gillins, D.T., Kerr, D., and Weaver, B. (2019). “Evaluation of the Online Positioning User Service for Processing Static GPS Surveys: OPUS-Projects, OPUS-S, OPUS-Net, and OPUS-RS,” </a:t>
            </a:r>
            <a:r>
              <a:rPr lang="en-US" altLang="en-US" sz="1400" i="1" dirty="0">
                <a:latin typeface="Times New Roman" panose="02020603050405020304" pitchFamily="18" charset="0"/>
                <a:cs typeface="Times New Roman" panose="02020603050405020304" pitchFamily="18" charset="0"/>
              </a:rPr>
              <a:t>J. </a:t>
            </a:r>
            <a:r>
              <a:rPr lang="en-US" altLang="en-US" sz="1400" i="1" dirty="0" err="1">
                <a:latin typeface="Times New Roman" panose="02020603050405020304" pitchFamily="18" charset="0"/>
                <a:cs typeface="Times New Roman" panose="02020603050405020304" pitchFamily="18" charset="0"/>
              </a:rPr>
              <a:t>Surv</a:t>
            </a:r>
            <a:r>
              <a:rPr lang="en-US" altLang="en-US" sz="1400" i="1" dirty="0">
                <a:latin typeface="Times New Roman" panose="02020603050405020304" pitchFamily="18" charset="0"/>
                <a:cs typeface="Times New Roman" panose="02020603050405020304" pitchFamily="18" charset="0"/>
              </a:rPr>
              <a:t>. Eng</a:t>
            </a:r>
            <a:r>
              <a:rPr lang="en-US" altLang="en-US" sz="1400" dirty="0">
                <a:latin typeface="Times New Roman" panose="02020603050405020304" pitchFamily="18" charset="0"/>
                <a:cs typeface="Times New Roman" panose="02020603050405020304" pitchFamily="18" charset="0"/>
              </a:rPr>
              <a:t>. (ASCE), 145(3):05019002.</a:t>
            </a:r>
          </a:p>
          <a:p>
            <a:r>
              <a:rPr lang="en-US" altLang="en-US" sz="1400" dirty="0">
                <a:latin typeface="Times New Roman" panose="02020603050405020304" pitchFamily="18" charset="0"/>
                <a:cs typeface="Times New Roman" panose="02020603050405020304" pitchFamily="18" charset="0"/>
              </a:rPr>
              <a:t>Gillins, D.T., Heck, J., Scott, G., Jordan, K., and </a:t>
            </a:r>
            <a:r>
              <a:rPr lang="en-US" altLang="en-US" sz="1400" dirty="0" err="1">
                <a:latin typeface="Times New Roman" panose="02020603050405020304" pitchFamily="18" charset="0"/>
                <a:cs typeface="Times New Roman" panose="02020603050405020304" pitchFamily="18" charset="0"/>
              </a:rPr>
              <a:t>Hippenstiel</a:t>
            </a:r>
            <a:r>
              <a:rPr lang="en-US" altLang="en-US" sz="1400" dirty="0">
                <a:latin typeface="Times New Roman" panose="02020603050405020304" pitchFamily="18" charset="0"/>
                <a:cs typeface="Times New Roman" panose="02020603050405020304" pitchFamily="18" charset="0"/>
              </a:rPr>
              <a:t>, R. (2019). “Accuracy of GNSS Observations from Three Real-time Networks in Maryland, USA,” </a:t>
            </a:r>
            <a:r>
              <a:rPr lang="en-US" altLang="en-US" sz="1400" i="1" dirty="0">
                <a:latin typeface="Times New Roman" panose="02020603050405020304" pitchFamily="18" charset="0"/>
                <a:cs typeface="Times New Roman" panose="02020603050405020304" pitchFamily="18" charset="0"/>
              </a:rPr>
              <a:t>Proc. 2019 FIG Working Week, Hanoi, Vietnam</a:t>
            </a:r>
            <a:r>
              <a:rPr lang="en-US" altLang="en-US" sz="1400" dirty="0">
                <a:latin typeface="Times New Roman" panose="02020603050405020304" pitchFamily="18" charset="0"/>
                <a:cs typeface="Times New Roman" panose="02020603050405020304" pitchFamily="18" charset="0"/>
              </a:rPr>
              <a:t>,  April 2019, 15 pp.</a:t>
            </a:r>
          </a:p>
          <a:p>
            <a:r>
              <a:rPr lang="en-US" altLang="en-US" sz="1400" dirty="0">
                <a:latin typeface="Times New Roman" panose="02020603050405020304" pitchFamily="18" charset="0"/>
                <a:cs typeface="Times New Roman" panose="02020603050405020304" pitchFamily="18" charset="0"/>
              </a:rPr>
              <a:t>Park, J., Kim, S., </a:t>
            </a:r>
            <a:r>
              <a:rPr lang="en-US" altLang="en-US" sz="1400" dirty="0" err="1">
                <a:latin typeface="Times New Roman" panose="02020603050405020304" pitchFamily="18" charset="0"/>
                <a:cs typeface="Times New Roman" panose="02020603050405020304" pitchFamily="18" charset="0"/>
              </a:rPr>
              <a:t>Shahbazi</a:t>
            </a:r>
            <a:r>
              <a:rPr lang="en-US" altLang="en-US" sz="1400" dirty="0">
                <a:latin typeface="Times New Roman" panose="02020603050405020304" pitchFamily="18" charset="0"/>
                <a:cs typeface="Times New Roman" panose="02020603050405020304" pitchFamily="18" charset="0"/>
              </a:rPr>
              <a:t>, A., Gillins, D., and Dennis, M. (2018). “Evaluation of Static GPS Surveying Campaigns Processed in OPUS-Projects,” </a:t>
            </a:r>
            <a:r>
              <a:rPr lang="en-US" altLang="en-US" sz="1400" i="1" dirty="0">
                <a:latin typeface="Times New Roman" panose="02020603050405020304" pitchFamily="18" charset="0"/>
                <a:cs typeface="Times New Roman" panose="02020603050405020304" pitchFamily="18" charset="0"/>
              </a:rPr>
              <a:t>Final Technical Report FY17 NA293P</a:t>
            </a:r>
            <a:r>
              <a:rPr lang="en-US" altLang="en-US" sz="1400" dirty="0">
                <a:latin typeface="Times New Roman" panose="02020603050405020304" pitchFamily="18" charset="0"/>
                <a:cs typeface="Times New Roman" panose="02020603050405020304" pitchFamily="18" charset="0"/>
              </a:rPr>
              <a:t>, National Geodetic Survey, 58 pp.</a:t>
            </a:r>
          </a:p>
          <a:p>
            <a:r>
              <a:rPr lang="en-US" altLang="en-US" sz="1400" dirty="0">
                <a:latin typeface="Times New Roman" panose="02020603050405020304" pitchFamily="18" charset="0"/>
                <a:cs typeface="Times New Roman" panose="02020603050405020304" pitchFamily="18" charset="0"/>
              </a:rPr>
              <a:t>Jamieson, M., and Gillins, D.T. (2018). “Comparative Analysis of Online Static GNSS Post-Processing Services.” </a:t>
            </a:r>
            <a:r>
              <a:rPr lang="en-US" altLang="en-US" sz="1400" i="1" dirty="0">
                <a:latin typeface="Times New Roman" panose="02020603050405020304" pitchFamily="18" charset="0"/>
                <a:cs typeface="Times New Roman" panose="02020603050405020304" pitchFamily="18" charset="0"/>
              </a:rPr>
              <a:t>J. </a:t>
            </a:r>
            <a:r>
              <a:rPr lang="en-US" altLang="en-US" sz="1400" i="1" dirty="0" err="1">
                <a:latin typeface="Times New Roman" panose="02020603050405020304" pitchFamily="18" charset="0"/>
                <a:cs typeface="Times New Roman" panose="02020603050405020304" pitchFamily="18" charset="0"/>
              </a:rPr>
              <a:t>Surv</a:t>
            </a:r>
            <a:r>
              <a:rPr lang="en-US" altLang="en-US" sz="1400" i="1" dirty="0">
                <a:latin typeface="Times New Roman" panose="02020603050405020304" pitchFamily="18" charset="0"/>
                <a:cs typeface="Times New Roman" panose="02020603050405020304" pitchFamily="18" charset="0"/>
              </a:rPr>
              <a:t>. Eng</a:t>
            </a:r>
            <a:r>
              <a:rPr lang="en-US" altLang="en-US" sz="1400" dirty="0">
                <a:latin typeface="Times New Roman" panose="02020603050405020304" pitchFamily="18" charset="0"/>
                <a:cs typeface="Times New Roman" panose="02020603050405020304" pitchFamily="18" charset="0"/>
              </a:rPr>
              <a:t>. (ASCE), 144(4):05018002.</a:t>
            </a:r>
          </a:p>
          <a:p>
            <a:r>
              <a:rPr lang="en-US" altLang="en-US" sz="1400" dirty="0" err="1">
                <a:latin typeface="Times New Roman" panose="02020603050405020304" pitchFamily="18" charset="0"/>
                <a:cs typeface="Times New Roman" panose="02020603050405020304" pitchFamily="18" charset="0"/>
              </a:rPr>
              <a:t>Allahyari</a:t>
            </a:r>
            <a:r>
              <a:rPr lang="en-US" altLang="en-US" sz="1400" dirty="0">
                <a:latin typeface="Times New Roman" panose="02020603050405020304" pitchFamily="18" charset="0"/>
                <a:cs typeface="Times New Roman" panose="02020603050405020304" pitchFamily="18" charset="0"/>
              </a:rPr>
              <a:t>, M., Olsen, M., Gillins, D.T., and Dennis, M. (2018). “A Tale of Two RTNs: Rigorous Evaluation of GNSS Survey Observations in Real-time Networks,” </a:t>
            </a:r>
            <a:r>
              <a:rPr lang="en-US" altLang="en-US" sz="1400" i="1" dirty="0">
                <a:latin typeface="Times New Roman" panose="02020603050405020304" pitchFamily="18" charset="0"/>
                <a:cs typeface="Times New Roman" panose="02020603050405020304" pitchFamily="18" charset="0"/>
              </a:rPr>
              <a:t>J. </a:t>
            </a:r>
            <a:r>
              <a:rPr lang="en-US" altLang="en-US" sz="1400" i="1" dirty="0" err="1">
                <a:latin typeface="Times New Roman" panose="02020603050405020304" pitchFamily="18" charset="0"/>
                <a:cs typeface="Times New Roman" panose="02020603050405020304" pitchFamily="18" charset="0"/>
              </a:rPr>
              <a:t>Surv</a:t>
            </a:r>
            <a:r>
              <a:rPr lang="en-US" altLang="en-US" sz="1400" i="1" dirty="0">
                <a:latin typeface="Times New Roman" panose="02020603050405020304" pitchFamily="18" charset="0"/>
                <a:cs typeface="Times New Roman" panose="02020603050405020304" pitchFamily="18" charset="0"/>
              </a:rPr>
              <a:t>. Eng.</a:t>
            </a:r>
            <a:r>
              <a:rPr lang="en-US" altLang="en-US" sz="1400" dirty="0">
                <a:latin typeface="Times New Roman" panose="02020603050405020304" pitchFamily="18" charset="0"/>
                <a:cs typeface="Times New Roman" panose="02020603050405020304" pitchFamily="18" charset="0"/>
              </a:rPr>
              <a:t> (ASCE), 144(2):05018001.</a:t>
            </a:r>
          </a:p>
          <a:p>
            <a:r>
              <a:rPr lang="en-US" altLang="en-US" sz="1400" dirty="0">
                <a:latin typeface="Times New Roman" panose="02020603050405020304" pitchFamily="18" charset="0"/>
                <a:cs typeface="Times New Roman" panose="02020603050405020304" pitchFamily="18" charset="0"/>
              </a:rPr>
              <a:t>Weaver, B., Gillins, D.T., and Dennis, M. (2018). “Hybrid Survey Networks: Combining Real-time and Static GNSS Observations for Optimizing Height Modernization,” </a:t>
            </a:r>
            <a:r>
              <a:rPr lang="en-US" altLang="en-US" sz="1400" i="1" dirty="0">
                <a:latin typeface="Times New Roman" panose="02020603050405020304" pitchFamily="18" charset="0"/>
                <a:cs typeface="Times New Roman" panose="02020603050405020304" pitchFamily="18" charset="0"/>
              </a:rPr>
              <a:t>J. </a:t>
            </a:r>
            <a:r>
              <a:rPr lang="en-US" altLang="en-US" sz="1400" i="1" dirty="0" err="1">
                <a:latin typeface="Times New Roman" panose="02020603050405020304" pitchFamily="18" charset="0"/>
                <a:cs typeface="Times New Roman" panose="02020603050405020304" pitchFamily="18" charset="0"/>
              </a:rPr>
              <a:t>Surv</a:t>
            </a:r>
            <a:r>
              <a:rPr lang="en-US" altLang="en-US" sz="1400" i="1" dirty="0">
                <a:latin typeface="Times New Roman" panose="02020603050405020304" pitchFamily="18" charset="0"/>
                <a:cs typeface="Times New Roman" panose="02020603050405020304" pitchFamily="18" charset="0"/>
              </a:rPr>
              <a:t>. Eng.</a:t>
            </a:r>
            <a:r>
              <a:rPr lang="en-US" altLang="en-US" sz="1400" dirty="0">
                <a:latin typeface="Times New Roman" panose="02020603050405020304" pitchFamily="18" charset="0"/>
                <a:cs typeface="Times New Roman" panose="02020603050405020304" pitchFamily="18" charset="0"/>
              </a:rPr>
              <a:t> (ASCE), </a:t>
            </a:r>
            <a:r>
              <a:rPr lang="en-US" altLang="en-US" sz="1400" dirty="0">
                <a:latin typeface="Times New Roman" panose="02020603050405020304" pitchFamily="18" charset="0"/>
                <a:cs typeface="Times New Roman" panose="02020603050405020304" pitchFamily="18" charset="0"/>
                <a:hlinkClick r:id="rId2"/>
              </a:rPr>
              <a:t>10.1061/(ASCE)SU.1943-5428.0000244</a:t>
            </a:r>
            <a:r>
              <a:rPr lang="en-US" altLang="en-US" sz="1400" dirty="0">
                <a:latin typeface="Times New Roman" panose="02020603050405020304" pitchFamily="18" charset="0"/>
                <a:cs typeface="Times New Roman" panose="02020603050405020304" pitchFamily="18" charset="0"/>
              </a:rPr>
              <a:t>, 144(1):05017006.</a:t>
            </a:r>
          </a:p>
          <a:p>
            <a:r>
              <a:rPr lang="en-US" altLang="en-US" sz="1400" dirty="0">
                <a:latin typeface="Times New Roman" panose="02020603050405020304" pitchFamily="18" charset="0"/>
                <a:cs typeface="Times New Roman" panose="02020603050405020304" pitchFamily="18" charset="0"/>
              </a:rPr>
              <a:t>Gillins, D., and Eddy, M. (2017). “Comparison of GPS Height Modernization Surveys using OPUS-Projects and Following NGS-58 Guidelines,” J. </a:t>
            </a:r>
            <a:r>
              <a:rPr lang="en-US" altLang="en-US" sz="1400" dirty="0" err="1">
                <a:latin typeface="Times New Roman" panose="02020603050405020304" pitchFamily="18" charset="0"/>
                <a:cs typeface="Times New Roman" panose="02020603050405020304" pitchFamily="18" charset="0"/>
              </a:rPr>
              <a:t>Surv</a:t>
            </a:r>
            <a:r>
              <a:rPr lang="en-US" altLang="en-US" sz="1400" dirty="0">
                <a:latin typeface="Times New Roman" panose="02020603050405020304" pitchFamily="18" charset="0"/>
                <a:cs typeface="Times New Roman" panose="02020603050405020304" pitchFamily="18" charset="0"/>
              </a:rPr>
              <a:t>. Eng. (ASCE)., 143(1):05016007.</a:t>
            </a:r>
          </a:p>
          <a:p>
            <a:endParaRPr lang="en-US" altLang="en-US" dirty="0"/>
          </a:p>
        </p:txBody>
      </p:sp>
      <p:sp>
        <p:nvSpPr>
          <p:cNvPr id="2" name="Date Placeholder 1"/>
          <p:cNvSpPr>
            <a:spLocks noGrp="1"/>
          </p:cNvSpPr>
          <p:nvPr>
            <p:ph type="dt" sz="half" idx="10"/>
          </p:nvPr>
        </p:nvSpPr>
        <p:spPr/>
        <p:txBody>
          <a:bodyPr/>
          <a:lstStyle/>
          <a:p>
            <a:fld id="{C03D17BF-AEFF-4AFF-8709-5C480130A204}" type="datetime1">
              <a:rPr lang="en-US" smtClean="0"/>
              <a:t>3/28/2022</a:t>
            </a:fld>
            <a:endParaRPr lang="en-US"/>
          </a:p>
        </p:txBody>
      </p:sp>
      <p:sp>
        <p:nvSpPr>
          <p:cNvPr id="3" name="Slide Number Placeholder 2"/>
          <p:cNvSpPr>
            <a:spLocks noGrp="1"/>
          </p:cNvSpPr>
          <p:nvPr>
            <p:ph type="sldNum" sz="quarter" idx="12"/>
          </p:nvPr>
        </p:nvSpPr>
        <p:spPr/>
        <p:txBody>
          <a:bodyPr/>
          <a:lstStyle/>
          <a:p>
            <a:fld id="{D3D538F9-49A3-B84F-B36B-A7030CDE5D5B}" type="slidenum">
              <a:rPr lang="en-US" smtClean="0"/>
              <a:t>21</a:t>
            </a:fld>
            <a:endParaRPr lang="en-US"/>
          </a:p>
        </p:txBody>
      </p:sp>
    </p:spTree>
    <p:extLst>
      <p:ext uri="{BB962C8B-B14F-4D97-AF65-F5344CB8AC3E}">
        <p14:creationId xmlns:p14="http://schemas.microsoft.com/office/powerpoint/2010/main" val="2347670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positionpartners.com.au/product_images/260_144254447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99282" y="3624791"/>
            <a:ext cx="2701718" cy="149945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30" name="Picture 6" descr="http://www.gcfarm.com/siteart/precision-farming/case-accuguide.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18491" y="2475991"/>
            <a:ext cx="1250156" cy="117872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90116" name="Date Placeholder 3"/>
          <p:cNvSpPr>
            <a:spLocks noGrp="1"/>
          </p:cNvSpPr>
          <p:nvPr>
            <p:ph type="dt" sz="quarter" idx="10"/>
          </p:nvPr>
        </p:nvSpPr>
        <p:spPr bwMode="auto">
          <a:xfrm>
            <a:off x="0" y="4934992"/>
            <a:ext cx="21336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fontAlgn="base">
              <a:spcBef>
                <a:spcPct val="0"/>
              </a:spcBef>
              <a:spcAft>
                <a:spcPct val="0"/>
              </a:spcAft>
              <a:buFontTx/>
              <a:buNone/>
            </a:pPr>
            <a:fld id="{10E20A9D-F79C-468F-9853-F9CBE1B46307}" type="datetime4">
              <a:rPr lang="en-US" altLang="en-US" sz="675">
                <a:solidFill>
                  <a:srgbClr val="717171"/>
                </a:solidFill>
                <a:latin typeface="Times New Roman" panose="02020603050405020304" pitchFamily="18" charset="0"/>
                <a:ea typeface="MS PGothic" panose="020B0600070205080204" pitchFamily="34" charset="-128"/>
                <a:cs typeface="Times New Roman" panose="02020603050405020304" pitchFamily="18" charset="0"/>
              </a:rPr>
              <a:pPr fontAlgn="base">
                <a:spcBef>
                  <a:spcPct val="0"/>
                </a:spcBef>
                <a:spcAft>
                  <a:spcPct val="0"/>
                </a:spcAft>
                <a:buFontTx/>
                <a:buNone/>
              </a:pPr>
              <a:t>March 28, 2022</a:t>
            </a:fld>
            <a:endParaRPr lang="en-US" altLang="en-US" sz="675" dirty="0">
              <a:solidFill>
                <a:srgbClr val="717171"/>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9011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a:spcBef>
                <a:spcPct val="0"/>
              </a:spcBef>
              <a:buFontTx/>
              <a:buNone/>
            </a:pPr>
            <a:fld id="{E2248CE0-E8E1-4A7B-A0C0-6578FF050600}" type="slidenum">
              <a:rPr lang="en-US" altLang="en-US" sz="675">
                <a:solidFill>
                  <a:srgbClr val="717171"/>
                </a:solidFill>
                <a:latin typeface="Times New Roman" panose="02020603050405020304" pitchFamily="18" charset="0"/>
                <a:ea typeface="MS PGothic" panose="020B0600070205080204" pitchFamily="34" charset="-128"/>
                <a:cs typeface="Times New Roman" panose="02020603050405020304" pitchFamily="18" charset="0"/>
              </a:rPr>
              <a:pPr>
                <a:spcBef>
                  <a:spcPct val="0"/>
                </a:spcBef>
                <a:buFontTx/>
                <a:buNone/>
              </a:pPr>
              <a:t>3</a:t>
            </a:fld>
            <a:endParaRPr lang="en-US" altLang="en-US" sz="675">
              <a:solidFill>
                <a:srgbClr val="717171"/>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90118" name="Title 1"/>
          <p:cNvSpPr>
            <a:spLocks noGrp="1"/>
          </p:cNvSpPr>
          <p:nvPr>
            <p:ph type="title" idx="4294967295"/>
          </p:nvPr>
        </p:nvSpPr>
        <p:spPr>
          <a:xfrm>
            <a:off x="-305536" y="615652"/>
            <a:ext cx="6999685" cy="514350"/>
          </a:xfrm>
        </p:spPr>
        <p:txBody>
          <a:bodyPr>
            <a:normAutofit fontScale="90000"/>
          </a:bodyPr>
          <a:lstStyle/>
          <a:p>
            <a:pPr eaLnBrk="1" hangingPunct="1"/>
            <a:r>
              <a:rPr lang="en-US" altLang="en-US" dirty="0">
                <a:solidFill>
                  <a:srgbClr val="000000"/>
                </a:solidFill>
                <a:latin typeface="Times New Roman" panose="02020603050405020304" pitchFamily="18" charset="0"/>
                <a:cs typeface="Times New Roman" panose="02020603050405020304" pitchFamily="18" charset="0"/>
              </a:rPr>
              <a:t>Real-Time Kinematic (RTK) Surveying</a:t>
            </a:r>
          </a:p>
        </p:txBody>
      </p:sp>
      <p:sp>
        <p:nvSpPr>
          <p:cNvPr id="90119" name="Content Placeholder 1"/>
          <p:cNvSpPr txBox="1">
            <a:spLocks/>
          </p:cNvSpPr>
          <p:nvPr/>
        </p:nvSpPr>
        <p:spPr bwMode="auto">
          <a:xfrm>
            <a:off x="281442" y="1405508"/>
            <a:ext cx="4126126" cy="325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indent="-22860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6858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914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11430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1600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0574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buFontTx/>
              <a:buNone/>
            </a:pPr>
            <a:r>
              <a:rPr lang="en-US" altLang="en-US" sz="1800" u="sng"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Conventional RTK</a:t>
            </a:r>
          </a:p>
          <a:p>
            <a:pPr lvl="1" eaLnBrk="1" hangingPunct="1">
              <a:buSzPct val="75000"/>
              <a:buFontTx/>
              <a:buChar char="•"/>
            </a:pPr>
            <a:r>
              <a:rPr lang="en-US" altLang="en-US" sz="1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Stationary single “base” station</a:t>
            </a:r>
          </a:p>
          <a:p>
            <a:pPr lvl="1" eaLnBrk="1" hangingPunct="1">
              <a:buSzPct val="75000"/>
              <a:buFontTx/>
              <a:buChar char="•"/>
            </a:pPr>
            <a:r>
              <a:rPr lang="en-US" altLang="en-US" sz="1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Transmits precise coordinates and GNSS observables to moving “rover”</a:t>
            </a:r>
          </a:p>
          <a:p>
            <a:pPr lvl="1" eaLnBrk="1" hangingPunct="1">
              <a:buSzPct val="75000"/>
              <a:buFontTx/>
              <a:buChar char="•"/>
            </a:pPr>
            <a:r>
              <a:rPr lang="en-US" altLang="en-US" sz="1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&lt; 10-20 km baseline length</a:t>
            </a:r>
          </a:p>
          <a:p>
            <a:pPr eaLnBrk="1" hangingPunct="1">
              <a:buFontTx/>
              <a:buNone/>
            </a:pPr>
            <a:r>
              <a:rPr lang="en-US" altLang="en-US" sz="1800" u="sng"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Applications</a:t>
            </a:r>
          </a:p>
          <a:p>
            <a:pPr lvl="1" eaLnBrk="1" hangingPunct="1">
              <a:buSzPct val="75000"/>
              <a:buFontTx/>
              <a:buChar char="•"/>
            </a:pPr>
            <a:r>
              <a:rPr lang="en-US" altLang="en-US" sz="1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Survey engineering</a:t>
            </a:r>
          </a:p>
          <a:p>
            <a:pPr lvl="1" eaLnBrk="1" hangingPunct="1">
              <a:buSzPct val="75000"/>
              <a:buFontTx/>
              <a:buChar char="•"/>
            </a:pPr>
            <a:r>
              <a:rPr lang="en-US" altLang="en-US" sz="1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Mobile mapping</a:t>
            </a:r>
          </a:p>
          <a:p>
            <a:pPr lvl="1" eaLnBrk="1" hangingPunct="1">
              <a:buSzPct val="75000"/>
              <a:buFontTx/>
              <a:buChar char="•"/>
            </a:pPr>
            <a:r>
              <a:rPr lang="en-US" altLang="en-US" sz="1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Precision agriculture </a:t>
            </a:r>
          </a:p>
          <a:p>
            <a:pPr lvl="1" eaLnBrk="1" hangingPunct="1">
              <a:buSzPct val="75000"/>
              <a:buFontTx/>
              <a:buChar char="•"/>
            </a:pPr>
            <a:r>
              <a:rPr lang="en-US" altLang="en-US" sz="1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Mining</a:t>
            </a:r>
          </a:p>
          <a:p>
            <a:pPr lvl="1" eaLnBrk="1" hangingPunct="1">
              <a:buSzPct val="75000"/>
              <a:buFontTx/>
              <a:buChar char="•"/>
            </a:pPr>
            <a:r>
              <a:rPr lang="en-US" altLang="en-US" sz="1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Construction</a:t>
            </a:r>
          </a:p>
          <a:p>
            <a:pPr eaLnBrk="1" hangingPunct="1">
              <a:buFontTx/>
              <a:buNone/>
            </a:pPr>
            <a:endParaRPr lang="en-US" altLang="en-US" sz="1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endParaRPr>
          </a:p>
        </p:txBody>
      </p:sp>
      <p:cxnSp>
        <p:nvCxnSpPr>
          <p:cNvPr id="90120" name="Straight Connector 5"/>
          <p:cNvCxnSpPr>
            <a:cxnSpLocks noChangeShapeType="1"/>
          </p:cNvCxnSpPr>
          <p:nvPr/>
        </p:nvCxnSpPr>
        <p:spPr bwMode="auto">
          <a:xfrm flipH="1">
            <a:off x="5611416" y="1660922"/>
            <a:ext cx="223838" cy="541734"/>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90121" name="Straight Connector 19"/>
          <p:cNvCxnSpPr>
            <a:cxnSpLocks noChangeShapeType="1"/>
          </p:cNvCxnSpPr>
          <p:nvPr/>
        </p:nvCxnSpPr>
        <p:spPr bwMode="auto">
          <a:xfrm>
            <a:off x="5838825" y="1660923"/>
            <a:ext cx="0" cy="448865"/>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90122" name="Straight Connector 23"/>
          <p:cNvCxnSpPr>
            <a:cxnSpLocks noChangeShapeType="1"/>
          </p:cNvCxnSpPr>
          <p:nvPr/>
        </p:nvCxnSpPr>
        <p:spPr bwMode="auto">
          <a:xfrm>
            <a:off x="5842398" y="1660922"/>
            <a:ext cx="226219" cy="541734"/>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sp>
        <p:nvSpPr>
          <p:cNvPr id="25" name="Oval 24"/>
          <p:cNvSpPr/>
          <p:nvPr/>
        </p:nvSpPr>
        <p:spPr bwMode="auto">
          <a:xfrm>
            <a:off x="5614988" y="1538288"/>
            <a:ext cx="454819" cy="122635"/>
          </a:xfrm>
          <a:prstGeom prst="ellipse">
            <a:avLst/>
          </a:prstGeom>
          <a:solidFill>
            <a:schemeClr val="accent1">
              <a:lumMod val="20000"/>
              <a:lumOff val="80000"/>
            </a:schemeClr>
          </a:solidFill>
          <a:ln w="9525" cap="flat" cmpd="sng" algn="ctr">
            <a:solidFill>
              <a:srgbClr val="000000"/>
            </a:solidFill>
            <a:prstDash val="solid"/>
            <a:round/>
            <a:headEnd type="none" w="med" len="med"/>
            <a:tailEnd type="none" w="med" len="med"/>
          </a:ln>
          <a:effectLst/>
        </p:spPr>
        <p:txBody>
          <a:bodyPr/>
          <a:lstStyle/>
          <a:p>
            <a:pPr>
              <a:defRPr/>
            </a:pPr>
            <a:endParaRPr lang="en-US">
              <a:solidFill>
                <a:srgbClr val="999999"/>
              </a:solidFill>
              <a:latin typeface="Times New Roman" panose="02020603050405020304" pitchFamily="18" charset="0"/>
              <a:ea typeface="ＭＳ Ｐゴシック" pitchFamily="-96" charset="-128"/>
              <a:cs typeface="Times New Roman" panose="02020603050405020304" pitchFamily="18" charset="0"/>
            </a:endParaRPr>
          </a:p>
        </p:txBody>
      </p:sp>
      <p:cxnSp>
        <p:nvCxnSpPr>
          <p:cNvPr id="90124" name="Straight Connector 26"/>
          <p:cNvCxnSpPr>
            <a:cxnSpLocks noChangeShapeType="1"/>
          </p:cNvCxnSpPr>
          <p:nvPr/>
        </p:nvCxnSpPr>
        <p:spPr bwMode="auto">
          <a:xfrm>
            <a:off x="7322344" y="1660922"/>
            <a:ext cx="0" cy="541734"/>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sp>
        <p:nvSpPr>
          <p:cNvPr id="29" name="Oval 28"/>
          <p:cNvSpPr/>
          <p:nvPr/>
        </p:nvSpPr>
        <p:spPr bwMode="auto">
          <a:xfrm>
            <a:off x="7210425" y="1538288"/>
            <a:ext cx="223838" cy="122635"/>
          </a:xfrm>
          <a:prstGeom prst="ellipse">
            <a:avLst/>
          </a:prstGeom>
          <a:solidFill>
            <a:schemeClr val="accent5">
              <a:lumMod val="60000"/>
              <a:lumOff val="40000"/>
            </a:schemeClr>
          </a:solidFill>
          <a:ln w="9525" cap="flat" cmpd="sng" algn="ctr">
            <a:solidFill>
              <a:srgbClr val="000000"/>
            </a:solidFill>
            <a:prstDash val="solid"/>
            <a:round/>
            <a:headEnd type="none" w="med" len="med"/>
            <a:tailEnd type="none" w="med" len="med"/>
          </a:ln>
          <a:effectLst/>
        </p:spPr>
        <p:txBody>
          <a:bodyPr/>
          <a:lstStyle/>
          <a:p>
            <a:pPr>
              <a:defRPr/>
            </a:pPr>
            <a:endParaRPr lang="en-US">
              <a:solidFill>
                <a:srgbClr val="999999"/>
              </a:solidFill>
              <a:latin typeface="Times New Roman" panose="02020603050405020304" pitchFamily="18" charset="0"/>
              <a:ea typeface="ＭＳ Ｐゴシック" pitchFamily="-96" charset="-128"/>
              <a:cs typeface="Times New Roman" panose="02020603050405020304" pitchFamily="18" charset="0"/>
            </a:endParaRPr>
          </a:p>
        </p:txBody>
      </p:sp>
      <p:sp>
        <p:nvSpPr>
          <p:cNvPr id="30" name="Arc 29"/>
          <p:cNvSpPr/>
          <p:nvPr/>
        </p:nvSpPr>
        <p:spPr bwMode="auto">
          <a:xfrm rot="10080000">
            <a:off x="6291262" y="872729"/>
            <a:ext cx="205979" cy="205978"/>
          </a:xfrm>
          <a:prstGeom prst="arc">
            <a:avLst/>
          </a:prstGeom>
          <a:solidFill>
            <a:schemeClr val="accent3">
              <a:lumMod val="20000"/>
              <a:lumOff val="80000"/>
            </a:schemeClr>
          </a:solidFill>
          <a:ln w="9525" cap="flat" cmpd="sng" algn="ctr">
            <a:solidFill>
              <a:srgbClr val="000000"/>
            </a:solidFill>
            <a:prstDash val="solid"/>
            <a:round/>
            <a:headEnd type="none" w="med" len="med"/>
            <a:tailEnd type="none" w="med" len="med"/>
          </a:ln>
          <a:effectLst/>
        </p:spPr>
        <p:txBody>
          <a:bodyPr/>
          <a:lstStyle/>
          <a:p>
            <a:pPr>
              <a:defRPr/>
            </a:pPr>
            <a:endParaRPr lang="en-US">
              <a:solidFill>
                <a:srgbClr val="999999"/>
              </a:solidFill>
              <a:latin typeface="Times New Roman" panose="02020603050405020304" pitchFamily="18" charset="0"/>
              <a:ea typeface="ＭＳ Ｐゴシック" pitchFamily="-96" charset="-128"/>
              <a:cs typeface="Times New Roman" panose="02020603050405020304" pitchFamily="18" charset="0"/>
            </a:endParaRPr>
          </a:p>
        </p:txBody>
      </p:sp>
      <p:sp>
        <p:nvSpPr>
          <p:cNvPr id="32" name="Arc 31"/>
          <p:cNvSpPr/>
          <p:nvPr/>
        </p:nvSpPr>
        <p:spPr bwMode="auto">
          <a:xfrm rot="10079667">
            <a:off x="6150769" y="942976"/>
            <a:ext cx="308372" cy="308372"/>
          </a:xfrm>
          <a:prstGeom prst="arc">
            <a:avLst/>
          </a:prstGeom>
          <a:solidFill>
            <a:schemeClr val="accent3">
              <a:lumMod val="20000"/>
              <a:lumOff val="80000"/>
            </a:schemeClr>
          </a:solidFill>
          <a:ln w="9525" cap="flat" cmpd="sng" algn="ctr">
            <a:solidFill>
              <a:srgbClr val="000000"/>
            </a:solidFill>
            <a:prstDash val="solid"/>
            <a:round/>
            <a:headEnd type="none" w="med" len="med"/>
            <a:tailEnd type="none" w="med" len="med"/>
          </a:ln>
          <a:effectLst/>
        </p:spPr>
        <p:txBody>
          <a:bodyPr/>
          <a:lstStyle/>
          <a:p>
            <a:pPr>
              <a:defRPr/>
            </a:pPr>
            <a:endParaRPr lang="en-US">
              <a:solidFill>
                <a:srgbClr val="999999"/>
              </a:solidFill>
              <a:latin typeface="Times New Roman" panose="02020603050405020304" pitchFamily="18" charset="0"/>
              <a:ea typeface="ＭＳ Ｐゴシック" pitchFamily="-96" charset="-128"/>
              <a:cs typeface="Times New Roman" panose="02020603050405020304" pitchFamily="18" charset="0"/>
            </a:endParaRPr>
          </a:p>
        </p:txBody>
      </p:sp>
      <p:sp>
        <p:nvSpPr>
          <p:cNvPr id="33" name="Arc 32"/>
          <p:cNvSpPr/>
          <p:nvPr/>
        </p:nvSpPr>
        <p:spPr bwMode="auto">
          <a:xfrm rot="6000000">
            <a:off x="6696075" y="867966"/>
            <a:ext cx="204788" cy="204788"/>
          </a:xfrm>
          <a:prstGeom prst="arc">
            <a:avLst/>
          </a:prstGeom>
          <a:solidFill>
            <a:schemeClr val="accent3">
              <a:lumMod val="20000"/>
              <a:lumOff val="80000"/>
            </a:schemeClr>
          </a:solidFill>
          <a:ln w="9525" cap="flat" cmpd="sng" algn="ctr">
            <a:solidFill>
              <a:srgbClr val="000000"/>
            </a:solidFill>
            <a:prstDash val="solid"/>
            <a:round/>
            <a:headEnd type="none" w="med" len="med"/>
            <a:tailEnd type="none" w="med" len="med"/>
          </a:ln>
          <a:effectLst/>
        </p:spPr>
        <p:txBody>
          <a:bodyPr/>
          <a:lstStyle/>
          <a:p>
            <a:pPr>
              <a:defRPr/>
            </a:pPr>
            <a:endParaRPr lang="en-US">
              <a:solidFill>
                <a:srgbClr val="999999"/>
              </a:solidFill>
              <a:latin typeface="Times New Roman" panose="02020603050405020304" pitchFamily="18" charset="0"/>
              <a:ea typeface="ＭＳ Ｐゴシック" pitchFamily="-96" charset="-128"/>
              <a:cs typeface="Times New Roman" panose="02020603050405020304" pitchFamily="18" charset="0"/>
            </a:endParaRPr>
          </a:p>
        </p:txBody>
      </p:sp>
      <p:sp>
        <p:nvSpPr>
          <p:cNvPr id="34" name="Arc 33"/>
          <p:cNvSpPr/>
          <p:nvPr/>
        </p:nvSpPr>
        <p:spPr bwMode="auto">
          <a:xfrm rot="6000000">
            <a:off x="6732389" y="938808"/>
            <a:ext cx="309563" cy="308372"/>
          </a:xfrm>
          <a:prstGeom prst="arc">
            <a:avLst/>
          </a:prstGeom>
          <a:solidFill>
            <a:schemeClr val="accent3">
              <a:lumMod val="20000"/>
              <a:lumOff val="80000"/>
            </a:schemeClr>
          </a:solidFill>
          <a:ln w="9525" cap="flat" cmpd="sng" algn="ctr">
            <a:solidFill>
              <a:srgbClr val="000000"/>
            </a:solidFill>
            <a:prstDash val="solid"/>
            <a:round/>
            <a:headEnd type="none" w="med" len="med"/>
            <a:tailEnd type="none" w="med" len="med"/>
          </a:ln>
          <a:effectLst/>
        </p:spPr>
        <p:txBody>
          <a:bodyPr/>
          <a:lstStyle/>
          <a:p>
            <a:pPr>
              <a:defRPr/>
            </a:pPr>
            <a:endParaRPr lang="en-US">
              <a:solidFill>
                <a:srgbClr val="999999"/>
              </a:solidFill>
              <a:latin typeface="Times New Roman" panose="02020603050405020304" pitchFamily="18" charset="0"/>
              <a:ea typeface="ＭＳ Ｐゴシック" pitchFamily="-96" charset="-128"/>
              <a:cs typeface="Times New Roman" panose="02020603050405020304" pitchFamily="18" charset="0"/>
            </a:endParaRPr>
          </a:p>
        </p:txBody>
      </p:sp>
      <p:sp>
        <p:nvSpPr>
          <p:cNvPr id="31" name="Rectangle 30"/>
          <p:cNvSpPr/>
          <p:nvPr/>
        </p:nvSpPr>
        <p:spPr bwMode="auto">
          <a:xfrm>
            <a:off x="6415088" y="708422"/>
            <a:ext cx="86916" cy="241697"/>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999999"/>
              </a:solidFill>
              <a:latin typeface="Times New Roman" panose="02020603050405020304" pitchFamily="18" charset="0"/>
              <a:ea typeface="ＭＳ Ｐゴシック" pitchFamily="-96" charset="-128"/>
              <a:cs typeface="Times New Roman" panose="02020603050405020304" pitchFamily="18" charset="0"/>
            </a:endParaRPr>
          </a:p>
        </p:txBody>
      </p:sp>
      <p:sp>
        <p:nvSpPr>
          <p:cNvPr id="36" name="Rectangle 35"/>
          <p:cNvSpPr/>
          <p:nvPr/>
        </p:nvSpPr>
        <p:spPr bwMode="auto">
          <a:xfrm>
            <a:off x="6668692" y="708422"/>
            <a:ext cx="86915" cy="241697"/>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999999"/>
              </a:solidFill>
              <a:latin typeface="Times New Roman" panose="02020603050405020304" pitchFamily="18" charset="0"/>
              <a:ea typeface="ＭＳ Ｐゴシック" pitchFamily="-96" charset="-128"/>
              <a:cs typeface="Times New Roman" panose="02020603050405020304" pitchFamily="18" charset="0"/>
            </a:endParaRPr>
          </a:p>
        </p:txBody>
      </p:sp>
      <p:sp>
        <p:nvSpPr>
          <p:cNvPr id="90132" name="Oval 21503"/>
          <p:cNvSpPr>
            <a:spLocks noChangeArrowheads="1"/>
          </p:cNvSpPr>
          <p:nvPr/>
        </p:nvSpPr>
        <p:spPr bwMode="auto">
          <a:xfrm>
            <a:off x="6509148" y="748904"/>
            <a:ext cx="148828" cy="144065"/>
          </a:xfrm>
          <a:prstGeom prst="ellipse">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endParaRPr lang="en-US" altLang="en-US" sz="1800">
              <a:solidFill>
                <a:srgbClr val="999999"/>
              </a:solidFill>
              <a:latin typeface="Times New Roman" panose="02020603050405020304" pitchFamily="18" charset="0"/>
              <a:ea typeface="MS PGothic" panose="020B0600070205080204" pitchFamily="34" charset="-128"/>
              <a:cs typeface="Times New Roman" panose="02020603050405020304" pitchFamily="18" charset="0"/>
            </a:endParaRPr>
          </a:p>
        </p:txBody>
      </p:sp>
      <p:cxnSp>
        <p:nvCxnSpPr>
          <p:cNvPr id="90133" name="Straight Arrow Connector 21506"/>
          <p:cNvCxnSpPr>
            <a:cxnSpLocks noChangeShapeType="1"/>
          </p:cNvCxnSpPr>
          <p:nvPr/>
        </p:nvCxnSpPr>
        <p:spPr bwMode="auto">
          <a:xfrm>
            <a:off x="6222207" y="1595438"/>
            <a:ext cx="792956" cy="0"/>
          </a:xfrm>
          <a:prstGeom prst="straightConnector1">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0134" name="Rectangle 21508"/>
          <p:cNvSpPr>
            <a:spLocks noChangeArrowheads="1"/>
          </p:cNvSpPr>
          <p:nvPr/>
        </p:nvSpPr>
        <p:spPr bwMode="auto">
          <a:xfrm>
            <a:off x="5645944" y="2215754"/>
            <a:ext cx="40908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Base</a:t>
            </a:r>
            <a:endParaRPr lang="en-US" altLang="en-US" sz="90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90135" name="Rectangle 41"/>
          <p:cNvSpPr>
            <a:spLocks noChangeArrowheads="1"/>
          </p:cNvSpPr>
          <p:nvPr/>
        </p:nvSpPr>
        <p:spPr bwMode="auto">
          <a:xfrm>
            <a:off x="7088981" y="2239566"/>
            <a:ext cx="4667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Rover</a:t>
            </a:r>
            <a:endParaRPr lang="en-US" altLang="en-US" sz="900">
              <a:latin typeface="Times New Roman" panose="02020603050405020304" pitchFamily="18" charset="0"/>
              <a:ea typeface="MS PGothic" panose="020B0600070205080204" pitchFamily="34" charset="-128"/>
              <a:cs typeface="Times New Roman" panose="02020603050405020304" pitchFamily="18" charset="0"/>
            </a:endParaRPr>
          </a:p>
        </p:txBody>
      </p:sp>
      <p:cxnSp>
        <p:nvCxnSpPr>
          <p:cNvPr id="90136" name="Straight Connector 21510"/>
          <p:cNvCxnSpPr>
            <a:cxnSpLocks noChangeShapeType="1"/>
          </p:cNvCxnSpPr>
          <p:nvPr/>
        </p:nvCxnSpPr>
        <p:spPr bwMode="auto">
          <a:xfrm>
            <a:off x="7398544" y="1653779"/>
            <a:ext cx="0" cy="6786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90137" name="Curved Connector 21514"/>
          <p:cNvCxnSpPr>
            <a:cxnSpLocks noChangeShapeType="1"/>
          </p:cNvCxnSpPr>
          <p:nvPr/>
        </p:nvCxnSpPr>
        <p:spPr bwMode="auto">
          <a:xfrm rot="10800000" flipV="1">
            <a:off x="6990160" y="1839516"/>
            <a:ext cx="195263" cy="42863"/>
          </a:xfrm>
          <a:prstGeom prst="curvedConnector3">
            <a:avLst>
              <a:gd name="adj1" fmla="val 50000"/>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90138" name="Curved Connector 48"/>
          <p:cNvCxnSpPr>
            <a:cxnSpLocks noChangeShapeType="1"/>
          </p:cNvCxnSpPr>
          <p:nvPr/>
        </p:nvCxnSpPr>
        <p:spPr bwMode="auto">
          <a:xfrm rot="10800000" flipV="1">
            <a:off x="6990160" y="1951435"/>
            <a:ext cx="195263" cy="44053"/>
          </a:xfrm>
          <a:prstGeom prst="curvedConnector3">
            <a:avLst>
              <a:gd name="adj1" fmla="val 50000"/>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90139" name="Curved Connector 49"/>
          <p:cNvCxnSpPr>
            <a:cxnSpLocks noChangeShapeType="1"/>
          </p:cNvCxnSpPr>
          <p:nvPr/>
        </p:nvCxnSpPr>
        <p:spPr bwMode="auto">
          <a:xfrm rot="10800000" flipV="1">
            <a:off x="6994922" y="2065735"/>
            <a:ext cx="195263" cy="42863"/>
          </a:xfrm>
          <a:prstGeom prst="curvedConnector3">
            <a:avLst>
              <a:gd name="adj1" fmla="val 50000"/>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pic>
        <p:nvPicPr>
          <p:cNvPr id="1026" name="Picture 2" descr="http://www.steckbeck.net/images/Survey-photo.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085062" y="3665529"/>
            <a:ext cx="1307466" cy="132054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1517" name="Rectangle 21516"/>
          <p:cNvSpPr/>
          <p:nvPr/>
        </p:nvSpPr>
        <p:spPr>
          <a:xfrm>
            <a:off x="4199335" y="4868466"/>
            <a:ext cx="1446609" cy="230832"/>
          </a:xfrm>
          <a:prstGeom prst="rect">
            <a:avLst/>
          </a:prstGeom>
        </p:spPr>
        <p:txBody>
          <a:bodyPr>
            <a:spAutoFit/>
          </a:bodyPr>
          <a:lstStyle/>
          <a:p>
            <a:pPr>
              <a:defRPr/>
            </a:pPr>
            <a:r>
              <a:rPr lang="en-US" sz="900" dirty="0">
                <a:solidFill>
                  <a:schemeClr val="tx2">
                    <a:lumMod val="75000"/>
                  </a:schemeClr>
                </a:solidFill>
                <a:latin typeface="Times New Roman" panose="02020603050405020304" pitchFamily="18" charset="0"/>
                <a:cs typeface="Times New Roman" panose="02020603050405020304" pitchFamily="18" charset="0"/>
              </a:rPr>
              <a:t>www.steckbeck.net</a:t>
            </a:r>
          </a:p>
        </p:txBody>
      </p:sp>
      <p:sp>
        <p:nvSpPr>
          <p:cNvPr id="21518" name="Rectangle 21517"/>
          <p:cNvSpPr/>
          <p:nvPr/>
        </p:nvSpPr>
        <p:spPr>
          <a:xfrm>
            <a:off x="5942410" y="4978004"/>
            <a:ext cx="1943100" cy="230832"/>
          </a:xfrm>
          <a:prstGeom prst="rect">
            <a:avLst/>
          </a:prstGeom>
        </p:spPr>
        <p:txBody>
          <a:bodyPr>
            <a:spAutoFit/>
          </a:bodyPr>
          <a:lstStyle/>
          <a:p>
            <a:pPr>
              <a:defRPr/>
            </a:pPr>
            <a:r>
              <a:rPr lang="en-US" sz="900">
                <a:solidFill>
                  <a:schemeClr val="tx2">
                    <a:lumMod val="75000"/>
                  </a:schemeClr>
                </a:solidFill>
                <a:latin typeface="Times New Roman" panose="02020603050405020304" pitchFamily="18" charset="0"/>
                <a:cs typeface="Times New Roman" panose="02020603050405020304" pitchFamily="18" charset="0"/>
              </a:rPr>
              <a:t>www.positionpartners.com.au</a:t>
            </a:r>
            <a:endParaRPr lang="en-US" sz="9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1519" name="Rectangle 21518"/>
          <p:cNvSpPr/>
          <p:nvPr/>
        </p:nvSpPr>
        <p:spPr>
          <a:xfrm>
            <a:off x="6812756" y="3550444"/>
            <a:ext cx="1329929" cy="230832"/>
          </a:xfrm>
          <a:prstGeom prst="rect">
            <a:avLst/>
          </a:prstGeom>
        </p:spPr>
        <p:txBody>
          <a:bodyPr>
            <a:spAutoFit/>
          </a:bodyPr>
          <a:lstStyle/>
          <a:p>
            <a:pPr>
              <a:defRPr/>
            </a:pPr>
            <a:r>
              <a:rPr lang="en-US" sz="900" dirty="0">
                <a:solidFill>
                  <a:schemeClr val="tx2">
                    <a:lumMod val="75000"/>
                  </a:schemeClr>
                </a:solidFill>
                <a:latin typeface="Times New Roman" panose="02020603050405020304" pitchFamily="18" charset="0"/>
                <a:cs typeface="Times New Roman" panose="02020603050405020304" pitchFamily="18" charset="0"/>
              </a:rPr>
              <a:t>www.gcfarm.com</a:t>
            </a:r>
          </a:p>
        </p:txBody>
      </p:sp>
      <p:sp>
        <p:nvSpPr>
          <p:cNvPr id="21520" name="Rectangle 21519"/>
          <p:cNvSpPr/>
          <p:nvPr/>
        </p:nvSpPr>
        <p:spPr>
          <a:xfrm>
            <a:off x="5080624" y="8057183"/>
            <a:ext cx="1617814" cy="507831"/>
          </a:xfrm>
          <a:prstGeom prst="rect">
            <a:avLst/>
          </a:prstGeom>
          <a:effectLst>
            <a:softEdge rad="317500"/>
          </a:effectLst>
        </p:spPr>
        <p:txBody>
          <a:bodyPr>
            <a:spAutoFit/>
          </a:bodyPr>
          <a:lstStyle/>
          <a:p>
            <a:pPr>
              <a:defRPr/>
            </a:pPr>
            <a:r>
              <a:rPr lang="en-US" sz="900" dirty="0">
                <a:solidFill>
                  <a:srgbClr val="000000"/>
                </a:solidFill>
                <a:latin typeface="Times New Roman" panose="02020603050405020304" pitchFamily="18" charset="0"/>
                <a:cs typeface="Times New Roman" panose="02020603050405020304" pitchFamily="18" charset="0"/>
              </a:rPr>
              <a:t>http://www.gcfarm.com/siteart/precision-farming/case-accuguide.jpg</a:t>
            </a:r>
          </a:p>
        </p:txBody>
      </p:sp>
      <p:pic>
        <p:nvPicPr>
          <p:cNvPr id="1032" name="Picture 8" descr="https://www.alberding.eu/pics/miningpos.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333614" y="2619179"/>
            <a:ext cx="2168399" cy="102999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1521" name="Rectangle 21520"/>
          <p:cNvSpPr/>
          <p:nvPr/>
        </p:nvSpPr>
        <p:spPr>
          <a:xfrm>
            <a:off x="5007769" y="3559969"/>
            <a:ext cx="1050288" cy="230832"/>
          </a:xfrm>
          <a:prstGeom prst="rect">
            <a:avLst/>
          </a:prstGeom>
        </p:spPr>
        <p:txBody>
          <a:bodyPr wrap="none">
            <a:spAutoFit/>
          </a:bodyPr>
          <a:lstStyle/>
          <a:p>
            <a:pPr>
              <a:defRPr/>
            </a:pPr>
            <a:r>
              <a:rPr lang="en-US" sz="900" dirty="0">
                <a:solidFill>
                  <a:schemeClr val="tx2">
                    <a:lumMod val="75000"/>
                  </a:schemeClr>
                </a:solidFill>
                <a:latin typeface="Times New Roman" panose="02020603050405020304" pitchFamily="18" charset="0"/>
                <a:cs typeface="Times New Roman" panose="02020603050405020304" pitchFamily="18" charset="0"/>
              </a:rPr>
              <a:t>www.alberding.eu</a:t>
            </a:r>
          </a:p>
        </p:txBody>
      </p:sp>
    </p:spTree>
    <p:extLst>
      <p:ext uri="{BB962C8B-B14F-4D97-AF65-F5344CB8AC3E}">
        <p14:creationId xmlns:p14="http://schemas.microsoft.com/office/powerpoint/2010/main" val="126729577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Date Placeholder 3"/>
          <p:cNvSpPr>
            <a:spLocks noGrp="1"/>
          </p:cNvSpPr>
          <p:nvPr>
            <p:ph type="dt" sz="quarter" idx="10"/>
          </p:nvPr>
        </p:nvSpPr>
        <p:spPr bwMode="auto">
          <a:xfrm>
            <a:off x="1152525" y="4892279"/>
            <a:ext cx="16002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fontAlgn="base">
              <a:spcBef>
                <a:spcPct val="0"/>
              </a:spcBef>
              <a:spcAft>
                <a:spcPct val="0"/>
              </a:spcAft>
              <a:buFontTx/>
              <a:buNone/>
            </a:pPr>
            <a:fld id="{8502168A-55CA-45A2-875D-81E7E3660D9C}" type="datetime4">
              <a:rPr lang="en-US" altLang="en-US" sz="675">
                <a:solidFill>
                  <a:srgbClr val="717171"/>
                </a:solidFill>
                <a:latin typeface="Times New Roman" panose="02020603050405020304" pitchFamily="18" charset="0"/>
                <a:ea typeface="MS PGothic" panose="020B0600070205080204" pitchFamily="34" charset="-128"/>
                <a:cs typeface="Times New Roman" panose="02020603050405020304" pitchFamily="18" charset="0"/>
              </a:rPr>
              <a:pPr fontAlgn="base">
                <a:spcBef>
                  <a:spcPct val="0"/>
                </a:spcBef>
                <a:spcAft>
                  <a:spcPct val="0"/>
                </a:spcAft>
                <a:buFontTx/>
                <a:buNone/>
              </a:pPr>
              <a:t>March 28, 2022</a:t>
            </a:fld>
            <a:endParaRPr lang="en-US" altLang="en-US" sz="675">
              <a:solidFill>
                <a:srgbClr val="717171"/>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9421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a:spcBef>
                <a:spcPct val="0"/>
              </a:spcBef>
              <a:buFontTx/>
              <a:buNone/>
            </a:pPr>
            <a:fld id="{3BDF799D-5D68-4AE9-9A32-CCE5E7BA6135}" type="slidenum">
              <a:rPr lang="en-US" altLang="en-US" sz="675">
                <a:solidFill>
                  <a:srgbClr val="717171"/>
                </a:solidFill>
                <a:latin typeface="Times New Roman" panose="02020603050405020304" pitchFamily="18" charset="0"/>
                <a:ea typeface="MS PGothic" panose="020B0600070205080204" pitchFamily="34" charset="-128"/>
                <a:cs typeface="Times New Roman" panose="02020603050405020304" pitchFamily="18" charset="0"/>
              </a:rPr>
              <a:pPr>
                <a:spcBef>
                  <a:spcPct val="0"/>
                </a:spcBef>
                <a:buFontTx/>
                <a:buNone/>
              </a:pPr>
              <a:t>4</a:t>
            </a:fld>
            <a:endParaRPr lang="en-US" altLang="en-US" sz="675">
              <a:solidFill>
                <a:srgbClr val="717171"/>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94212" name="Title 1"/>
          <p:cNvSpPr>
            <a:spLocks noGrp="1"/>
          </p:cNvSpPr>
          <p:nvPr>
            <p:ph type="title" idx="4294967295"/>
          </p:nvPr>
        </p:nvSpPr>
        <p:spPr>
          <a:xfrm>
            <a:off x="1143000" y="326231"/>
            <a:ext cx="6172200" cy="514350"/>
          </a:xfrm>
        </p:spPr>
        <p:txBody>
          <a:bodyPr>
            <a:normAutofit fontScale="90000"/>
          </a:bodyPr>
          <a:lstStyle/>
          <a:p>
            <a:r>
              <a:rPr lang="en-US" altLang="en-US" dirty="0">
                <a:solidFill>
                  <a:srgbClr val="000000"/>
                </a:solidFill>
                <a:latin typeface="Times New Roman" panose="02020603050405020304" pitchFamily="18" charset="0"/>
                <a:cs typeface="Times New Roman" panose="02020603050405020304" pitchFamily="18" charset="0"/>
              </a:rPr>
              <a:t>Real-Time Networks </a:t>
            </a:r>
          </a:p>
        </p:txBody>
      </p:sp>
      <p:sp>
        <p:nvSpPr>
          <p:cNvPr id="94213" name="Content Placeholder 1"/>
          <p:cNvSpPr>
            <a:spLocks noGrp="1"/>
          </p:cNvSpPr>
          <p:nvPr>
            <p:ph idx="4294967295"/>
          </p:nvPr>
        </p:nvSpPr>
        <p:spPr>
          <a:xfrm>
            <a:off x="804672" y="894160"/>
            <a:ext cx="3756613" cy="1039415"/>
          </a:xfrm>
        </p:spPr>
        <p:txBody>
          <a:bodyPr/>
          <a:lstStyle/>
          <a:p>
            <a:pPr marL="0" indent="0" algn="ctr">
              <a:buNone/>
            </a:pPr>
            <a:r>
              <a:rPr lang="en-US" altLang="en-US" sz="1500" u="sng" dirty="0">
                <a:solidFill>
                  <a:srgbClr val="000000"/>
                </a:solidFill>
                <a:latin typeface="Times New Roman" panose="02020603050405020304" pitchFamily="18" charset="0"/>
                <a:cs typeface="Times New Roman" panose="02020603050405020304" pitchFamily="18" charset="0"/>
              </a:rPr>
              <a:t>Virtual Reference Stations (VRS)</a:t>
            </a:r>
          </a:p>
        </p:txBody>
      </p:sp>
      <p:sp>
        <p:nvSpPr>
          <p:cNvPr id="94214" name="Content Placeholder 1"/>
          <p:cNvSpPr txBox="1">
            <a:spLocks/>
          </p:cNvSpPr>
          <p:nvPr/>
        </p:nvSpPr>
        <p:spPr bwMode="auto">
          <a:xfrm>
            <a:off x="4561285" y="894160"/>
            <a:ext cx="3756613" cy="103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460375" indent="-22860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6858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914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11430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1600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0574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lgn="ctr" eaLnBrk="1" hangingPunct="1">
              <a:buFontTx/>
              <a:buNone/>
            </a:pPr>
            <a:r>
              <a:rPr lang="en-US" altLang="en-US" sz="1500" u="sng"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Master-Auxiliary Concept (MAC)</a:t>
            </a:r>
          </a:p>
        </p:txBody>
      </p:sp>
      <p:pic>
        <p:nvPicPr>
          <p:cNvPr id="94215"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71687"/>
            <a:ext cx="3418285"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6" name="TextBox 16"/>
          <p:cNvSpPr txBox="1">
            <a:spLocks noChangeArrowheads="1"/>
          </p:cNvSpPr>
          <p:nvPr/>
        </p:nvSpPr>
        <p:spPr bwMode="auto">
          <a:xfrm>
            <a:off x="2926556" y="2900363"/>
            <a:ext cx="421910" cy="230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VRS</a:t>
            </a:r>
          </a:p>
        </p:txBody>
      </p:sp>
      <p:sp>
        <p:nvSpPr>
          <p:cNvPr id="94217" name="Rectangle 19"/>
          <p:cNvSpPr>
            <a:spLocks noChangeArrowheads="1"/>
          </p:cNvSpPr>
          <p:nvPr/>
        </p:nvSpPr>
        <p:spPr bwMode="auto">
          <a:xfrm>
            <a:off x="2156222" y="4744641"/>
            <a:ext cx="11208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(Landau et al. 2002)</a:t>
            </a:r>
          </a:p>
        </p:txBody>
      </p:sp>
      <p:sp>
        <p:nvSpPr>
          <p:cNvPr id="94218" name="TextBox 21"/>
          <p:cNvSpPr txBox="1">
            <a:spLocks noChangeArrowheads="1"/>
          </p:cNvSpPr>
          <p:nvPr/>
        </p:nvSpPr>
        <p:spPr bwMode="auto">
          <a:xfrm>
            <a:off x="2072879" y="1870472"/>
            <a:ext cx="668773" cy="230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RTN Base</a:t>
            </a:r>
          </a:p>
        </p:txBody>
      </p:sp>
      <p:sp>
        <p:nvSpPr>
          <p:cNvPr id="94219" name="TextBox 22"/>
          <p:cNvSpPr txBox="1">
            <a:spLocks noChangeArrowheads="1"/>
          </p:cNvSpPr>
          <p:nvPr/>
        </p:nvSpPr>
        <p:spPr bwMode="auto">
          <a:xfrm>
            <a:off x="3914776" y="1853804"/>
            <a:ext cx="668773" cy="230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RTN Base</a:t>
            </a:r>
          </a:p>
        </p:txBody>
      </p:sp>
      <p:sp>
        <p:nvSpPr>
          <p:cNvPr id="94220" name="TextBox 23"/>
          <p:cNvSpPr txBox="1">
            <a:spLocks noChangeArrowheads="1"/>
          </p:cNvSpPr>
          <p:nvPr/>
        </p:nvSpPr>
        <p:spPr bwMode="auto">
          <a:xfrm>
            <a:off x="3806429" y="4705350"/>
            <a:ext cx="668773" cy="230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RTN Base</a:t>
            </a:r>
          </a:p>
        </p:txBody>
      </p:sp>
      <p:sp>
        <p:nvSpPr>
          <p:cNvPr id="94221" name="Content Placeholder 1"/>
          <p:cNvSpPr txBox="1">
            <a:spLocks/>
          </p:cNvSpPr>
          <p:nvPr/>
        </p:nvSpPr>
        <p:spPr bwMode="auto">
          <a:xfrm>
            <a:off x="1369219" y="1151335"/>
            <a:ext cx="3192066" cy="79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460375" indent="-22860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6858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914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11430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1600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0574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buFontTx/>
              <a:buChar char="•"/>
            </a:pPr>
            <a:r>
              <a:rPr lang="en-US" altLang="en-US" sz="135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Vector “tails” referenced to virtual base station</a:t>
            </a:r>
          </a:p>
          <a:p>
            <a:pPr eaLnBrk="1" hangingPunct="1">
              <a:buFontTx/>
              <a:buChar char="•"/>
            </a:pPr>
            <a:r>
              <a:rPr lang="en-US" altLang="en-US" sz="135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Base station position is variable </a:t>
            </a:r>
          </a:p>
        </p:txBody>
      </p:sp>
      <p:sp>
        <p:nvSpPr>
          <p:cNvPr id="94222" name="Content Placeholder 1"/>
          <p:cNvSpPr txBox="1">
            <a:spLocks/>
          </p:cNvSpPr>
          <p:nvPr/>
        </p:nvSpPr>
        <p:spPr bwMode="auto">
          <a:xfrm>
            <a:off x="4893469" y="1144191"/>
            <a:ext cx="3096816"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460375" indent="-22860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6858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914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11430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1600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0574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buFontTx/>
              <a:buChar char="•"/>
            </a:pPr>
            <a:r>
              <a:rPr lang="en-US" altLang="en-US" sz="135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Vector “tails” connected to physical base station</a:t>
            </a:r>
          </a:p>
          <a:p>
            <a:pPr eaLnBrk="1" hangingPunct="1">
              <a:buFontTx/>
              <a:buChar char="•"/>
            </a:pPr>
            <a:r>
              <a:rPr lang="en-US" altLang="en-US" sz="135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Base station position is fixed</a:t>
            </a:r>
          </a:p>
        </p:txBody>
      </p:sp>
      <p:cxnSp>
        <p:nvCxnSpPr>
          <p:cNvPr id="94223" name="Straight Connector 14"/>
          <p:cNvCxnSpPr>
            <a:cxnSpLocks noChangeShapeType="1"/>
          </p:cNvCxnSpPr>
          <p:nvPr/>
        </p:nvCxnSpPr>
        <p:spPr bwMode="auto">
          <a:xfrm>
            <a:off x="4561285" y="879873"/>
            <a:ext cx="0" cy="424934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sp>
        <p:nvSpPr>
          <p:cNvPr id="94224" name="Rectangle 26"/>
          <p:cNvSpPr>
            <a:spLocks noChangeArrowheads="1"/>
          </p:cNvSpPr>
          <p:nvPr/>
        </p:nvSpPr>
        <p:spPr bwMode="auto">
          <a:xfrm>
            <a:off x="5892404" y="4856560"/>
            <a:ext cx="77777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(Leica 2005)</a:t>
            </a:r>
          </a:p>
        </p:txBody>
      </p:sp>
      <p:sp>
        <p:nvSpPr>
          <p:cNvPr id="94225" name="TextBox 27"/>
          <p:cNvSpPr txBox="1">
            <a:spLocks noChangeArrowheads="1"/>
          </p:cNvSpPr>
          <p:nvPr/>
        </p:nvSpPr>
        <p:spPr bwMode="auto">
          <a:xfrm>
            <a:off x="1231107" y="3539729"/>
            <a:ext cx="556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Control</a:t>
            </a:r>
          </a:p>
          <a:p>
            <a:pPr>
              <a:spcBef>
                <a:spcPct val="0"/>
              </a:spcBef>
              <a:buFontTx/>
              <a:buNone/>
            </a:pPr>
            <a:r>
              <a:rPr lang="en-US" altLang="en-US" sz="90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Center</a:t>
            </a:r>
          </a:p>
        </p:txBody>
      </p:sp>
      <p:pic>
        <p:nvPicPr>
          <p:cNvPr id="94226" name="Picture 20" descr="Image result for master auxiliary concept leica take it to the ma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3432" y="2077641"/>
            <a:ext cx="3375422" cy="2836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462713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33375" y="452438"/>
            <a:ext cx="8810625" cy="514350"/>
          </a:xfrm>
        </p:spPr>
        <p:txBody>
          <a:bodyPr>
            <a:noAutofit/>
          </a:bodyPr>
          <a:lstStyle/>
          <a:p>
            <a:r>
              <a:rPr lang="en-US" altLang="en-US" sz="3600" dirty="0">
                <a:latin typeface="Times New Roman" panose="02020603050405020304" pitchFamily="18" charset="0"/>
                <a:cs typeface="Times New Roman" panose="02020603050405020304" pitchFamily="18" charset="0"/>
              </a:rPr>
              <a:t>Empirical Evaluation of the Accuracy of RTNs</a:t>
            </a:r>
          </a:p>
        </p:txBody>
      </p:sp>
      <p:pic>
        <p:nvPicPr>
          <p:cNvPr id="13315" name="Picture 3"/>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453422" y="1195432"/>
            <a:ext cx="6137672"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7"/>
          <p:cNvSpPr txBox="1">
            <a:spLocks noChangeArrowheads="1"/>
          </p:cNvSpPr>
          <p:nvPr/>
        </p:nvSpPr>
        <p:spPr bwMode="auto">
          <a:xfrm>
            <a:off x="5662219" y="4848225"/>
            <a:ext cx="181451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350" dirty="0">
                <a:latin typeface="Times New Roman" panose="02020603050405020304" pitchFamily="18" charset="0"/>
                <a:cs typeface="Times New Roman" panose="02020603050405020304" pitchFamily="18" charset="0"/>
              </a:rPr>
              <a:t>[</a:t>
            </a:r>
            <a:r>
              <a:rPr lang="en-US" altLang="en-US" sz="1350" dirty="0" err="1">
                <a:latin typeface="Times New Roman" panose="02020603050405020304" pitchFamily="18" charset="0"/>
                <a:cs typeface="Times New Roman" panose="02020603050405020304" pitchFamily="18" charset="0"/>
              </a:rPr>
              <a:t>Allahyari</a:t>
            </a:r>
            <a:r>
              <a:rPr lang="en-US" altLang="en-US" sz="1350" dirty="0">
                <a:latin typeface="Times New Roman" panose="02020603050405020304" pitchFamily="18" charset="0"/>
                <a:cs typeface="Times New Roman" panose="02020603050405020304" pitchFamily="18" charset="0"/>
              </a:rPr>
              <a:t> et al. 2018]</a:t>
            </a:r>
          </a:p>
        </p:txBody>
      </p:sp>
      <p:sp>
        <p:nvSpPr>
          <p:cNvPr id="13317"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fontAlgn="base">
              <a:spcBef>
                <a:spcPct val="0"/>
              </a:spcBef>
              <a:spcAft>
                <a:spcPct val="0"/>
              </a:spcAft>
              <a:buFontTx/>
              <a:buNone/>
            </a:pPr>
            <a:fld id="{997846D8-559F-42E1-8F5A-81A7B840C95B}" type="datetime1">
              <a:rPr lang="en-US" altLang="en-US" sz="675" smtClean="0">
                <a:solidFill>
                  <a:srgbClr val="717171"/>
                </a:solidFill>
                <a:latin typeface="Times New Roman" panose="02020603050405020304" pitchFamily="18" charset="0"/>
                <a:ea typeface="MS PGothic" panose="020B0600070205080204" pitchFamily="34" charset="-128"/>
                <a:cs typeface="Times New Roman" panose="02020603050405020304" pitchFamily="18" charset="0"/>
              </a:rPr>
              <a:t>3/28/2022</a:t>
            </a:fld>
            <a:endParaRPr lang="en-US" altLang="en-US" sz="675">
              <a:solidFill>
                <a:srgbClr val="717171"/>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2" name="TextBox 1"/>
          <p:cNvSpPr txBox="1"/>
          <p:nvPr/>
        </p:nvSpPr>
        <p:spPr>
          <a:xfrm>
            <a:off x="6701194" y="2501807"/>
            <a:ext cx="2092849" cy="2031325"/>
          </a:xfrm>
          <a:prstGeom prst="rect">
            <a:avLst/>
          </a:prstGeom>
          <a:noFill/>
          <a:ln>
            <a:solidFill>
              <a:srgbClr val="000000"/>
            </a:solidFill>
          </a:ln>
        </p:spPr>
        <p:txBody>
          <a:bodyPr wrap="square" rtlCol="0">
            <a:spAutoFit/>
          </a:bodyPr>
          <a:lstStyle/>
          <a:p>
            <a:r>
              <a:rPr lang="en-US" b="1" i="1" u="sng" dirty="0">
                <a:latin typeface="Times New Roman" panose="02020603050405020304" pitchFamily="18" charset="0"/>
                <a:cs typeface="Times New Roman" panose="02020603050405020304" pitchFamily="18" charset="0"/>
              </a:rPr>
              <a:t>95% Confidence</a:t>
            </a:r>
          </a:p>
          <a:p>
            <a:r>
              <a:rPr lang="en-US" b="1" i="1" dirty="0">
                <a:latin typeface="Times New Roman" panose="02020603050405020304" pitchFamily="18" charset="0"/>
                <a:cs typeface="Times New Roman" panose="02020603050405020304" pitchFamily="18" charset="0"/>
              </a:rPr>
              <a:t>± 5.0 cm, vertical</a:t>
            </a:r>
          </a:p>
          <a:p>
            <a:r>
              <a:rPr lang="en-US" b="1" i="1" dirty="0">
                <a:latin typeface="Times New Roman" panose="02020603050405020304" pitchFamily="18" charset="0"/>
                <a:cs typeface="Times New Roman" panose="02020603050405020304" pitchFamily="18" charset="0"/>
              </a:rPr>
              <a:t>± 2.5 cm, horizontal</a:t>
            </a:r>
          </a:p>
          <a:p>
            <a:endParaRPr lang="en-US" b="1" i="1" dirty="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Or similar to accuracy of a 2-h OPUS-S solution!</a:t>
            </a:r>
          </a:p>
        </p:txBody>
      </p:sp>
      <p:sp>
        <p:nvSpPr>
          <p:cNvPr id="8" name="Slide Number Placeholder 2"/>
          <p:cNvSpPr>
            <a:spLocks noGrp="1"/>
          </p:cNvSpPr>
          <p:nvPr>
            <p:ph type="sldNum" sz="quarter" idx="4294967295"/>
          </p:nvPr>
        </p:nvSpPr>
        <p:spPr>
          <a:xfrm>
            <a:off x="8794043" y="4836275"/>
            <a:ext cx="2133600" cy="273844"/>
          </a:xfrm>
          <a:prstGeom prst="rect">
            <a:avLst/>
          </a:prstGeom>
        </p:spPr>
        <p:txBody>
          <a:bodyPr/>
          <a:lstStyle/>
          <a:p>
            <a:fld id="{D3D538F9-49A3-B84F-B36B-A7030CDE5D5B}" type="slidenum">
              <a:rPr lang="en-US" smtClean="0">
                <a:solidFill>
                  <a:schemeClr val="bg1">
                    <a:lumMod val="65000"/>
                  </a:schemeClr>
                </a:solidFill>
              </a:rPr>
              <a:t>5</a:t>
            </a:fld>
            <a:endParaRPr lang="en-US" dirty="0">
              <a:solidFill>
                <a:schemeClr val="bg1">
                  <a:lumMod val="65000"/>
                </a:schemeClr>
              </a:solidFill>
            </a:endParaRPr>
          </a:p>
        </p:txBody>
      </p:sp>
      <p:sp>
        <p:nvSpPr>
          <p:cNvPr id="3" name="Oval 2"/>
          <p:cNvSpPr/>
          <p:nvPr/>
        </p:nvSpPr>
        <p:spPr>
          <a:xfrm>
            <a:off x="3431569" y="2609635"/>
            <a:ext cx="616449" cy="1633591"/>
          </a:xfrm>
          <a:prstGeom prst="ellipse">
            <a:avLst/>
          </a:prstGeom>
          <a:no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a:stCxn id="2" idx="1"/>
            <a:endCxn id="3" idx="6"/>
          </p:cNvCxnSpPr>
          <p:nvPr/>
        </p:nvCxnSpPr>
        <p:spPr>
          <a:xfrm flipH="1" flipV="1">
            <a:off x="4048018" y="3426431"/>
            <a:ext cx="2653176" cy="9103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rot="253147">
            <a:off x="4063566" y="2705636"/>
            <a:ext cx="1709530" cy="369332"/>
          </a:xfrm>
          <a:prstGeom prst="rect">
            <a:avLst/>
          </a:prstGeom>
          <a:noFill/>
        </p:spPr>
        <p:txBody>
          <a:bodyPr wrap="square" rtlCol="0">
            <a:spAutoFit/>
          </a:bodyPr>
          <a:lstStyle/>
          <a:p>
            <a:r>
              <a:rPr lang="en-US" dirty="0"/>
              <a:t>Ellipsoid Height</a:t>
            </a:r>
          </a:p>
        </p:txBody>
      </p:sp>
      <p:sp>
        <p:nvSpPr>
          <p:cNvPr id="11" name="TextBox 10"/>
          <p:cNvSpPr txBox="1"/>
          <p:nvPr/>
        </p:nvSpPr>
        <p:spPr>
          <a:xfrm rot="253147">
            <a:off x="4262613" y="3534336"/>
            <a:ext cx="1709530" cy="369332"/>
          </a:xfrm>
          <a:prstGeom prst="rect">
            <a:avLst/>
          </a:prstGeom>
          <a:noFill/>
        </p:spPr>
        <p:txBody>
          <a:bodyPr wrap="square" rtlCol="0">
            <a:spAutoFit/>
          </a:bodyPr>
          <a:lstStyle/>
          <a:p>
            <a:r>
              <a:rPr lang="en-US" dirty="0"/>
              <a:t>Horizontal</a:t>
            </a:r>
          </a:p>
        </p:txBody>
      </p:sp>
      <p:sp>
        <p:nvSpPr>
          <p:cNvPr id="13" name="Slide Number Placeholder 4"/>
          <p:cNvSpPr>
            <a:spLocks noGrp="1"/>
          </p:cNvSpPr>
          <p:nvPr>
            <p:ph type="sldNum" sz="quarter" idx="4294967295"/>
          </p:nvPr>
        </p:nvSpPr>
        <p:spPr bwMode="auto">
          <a:xfrm>
            <a:off x="8679681" y="4875703"/>
            <a:ext cx="213360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a:spcBef>
                <a:spcPct val="0"/>
              </a:spcBef>
              <a:buFontTx/>
              <a:buNone/>
            </a:pPr>
            <a:fld id="{F3F3FEED-352B-4E63-A80B-62BAA8BCEE63}" type="slidenum">
              <a:rPr lang="en-US" altLang="en-US" sz="900">
                <a:solidFill>
                  <a:srgbClr val="717171"/>
                </a:solidFill>
                <a:latin typeface="Verdana" panose="020B0604030504040204" pitchFamily="34" charset="0"/>
                <a:ea typeface="MS PGothic" panose="020B0600070205080204" pitchFamily="34" charset="-128"/>
              </a:rPr>
              <a:pPr>
                <a:spcBef>
                  <a:spcPct val="0"/>
                </a:spcBef>
                <a:buFontTx/>
                <a:buNone/>
              </a:pPr>
              <a:t>5</a:t>
            </a:fld>
            <a:endParaRPr lang="en-US" altLang="en-US" sz="900" dirty="0">
              <a:solidFill>
                <a:srgbClr val="717171"/>
              </a:solidFill>
              <a:latin typeface="Verdana" panose="020B0604030504040204" pitchFamily="34" charset="0"/>
              <a:ea typeface="MS PGothic" panose="020B0600070205080204" pitchFamily="34" charset="-128"/>
            </a:endParaRPr>
          </a:p>
        </p:txBody>
      </p:sp>
    </p:spTree>
    <p:extLst>
      <p:ext uri="{BB962C8B-B14F-4D97-AF65-F5344CB8AC3E}">
        <p14:creationId xmlns:p14="http://schemas.microsoft.com/office/powerpoint/2010/main" val="2452335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GVX Flow Chart</a:t>
            </a:r>
          </a:p>
        </p:txBody>
      </p:sp>
      <p:pic>
        <p:nvPicPr>
          <p:cNvPr id="42" name="Picture 41"/>
          <p:cNvPicPr>
            <a:picLocks noChangeAspect="1"/>
          </p:cNvPicPr>
          <p:nvPr/>
        </p:nvPicPr>
        <p:blipFill>
          <a:blip r:embed="rId2"/>
          <a:stretch>
            <a:fillRect/>
          </a:stretch>
        </p:blipFill>
        <p:spPr>
          <a:xfrm>
            <a:off x="161813" y="970761"/>
            <a:ext cx="8982187" cy="3432274"/>
          </a:xfrm>
          <a:prstGeom prst="rect">
            <a:avLst/>
          </a:prstGeom>
        </p:spPr>
      </p:pic>
      <p:sp>
        <p:nvSpPr>
          <p:cNvPr id="43" name="Date Placeholder 42"/>
          <p:cNvSpPr>
            <a:spLocks noGrp="1"/>
          </p:cNvSpPr>
          <p:nvPr>
            <p:ph type="dt" sz="half" idx="10"/>
          </p:nvPr>
        </p:nvSpPr>
        <p:spPr/>
        <p:txBody>
          <a:bodyPr/>
          <a:lstStyle/>
          <a:p>
            <a:fld id="{7CEC84B9-7180-4B9F-9739-57D44E093A9B}" type="datetime1">
              <a:rPr lang="en-US" smtClean="0"/>
              <a:t>3/28/2022</a:t>
            </a:fld>
            <a:endParaRPr lang="en-US"/>
          </a:p>
        </p:txBody>
      </p:sp>
      <p:sp>
        <p:nvSpPr>
          <p:cNvPr id="44" name="Slide Number Placeholder 43"/>
          <p:cNvSpPr>
            <a:spLocks noGrp="1"/>
          </p:cNvSpPr>
          <p:nvPr>
            <p:ph type="sldNum" sz="quarter" idx="12"/>
          </p:nvPr>
        </p:nvSpPr>
        <p:spPr/>
        <p:txBody>
          <a:bodyPr/>
          <a:lstStyle/>
          <a:p>
            <a:fld id="{D3D538F9-49A3-B84F-B36B-A7030CDE5D5B}" type="slidenum">
              <a:rPr lang="en-US" smtClean="0"/>
              <a:t>6</a:t>
            </a:fld>
            <a:endParaRPr lang="en-US" dirty="0"/>
          </a:p>
        </p:txBody>
      </p:sp>
    </p:spTree>
    <p:extLst>
      <p:ext uri="{BB962C8B-B14F-4D97-AF65-F5344CB8AC3E}">
        <p14:creationId xmlns:p14="http://schemas.microsoft.com/office/powerpoint/2010/main" val="1906904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490650"/>
            <a:ext cx="9144000" cy="857250"/>
          </a:xfrm>
        </p:spPr>
        <p:txBody>
          <a:bodyPr>
            <a:noAutofit/>
          </a:bodyPr>
          <a:lstStyle/>
          <a:p>
            <a:r>
              <a:rPr lang="en-US" altLang="en-US" sz="3600" b="1" u="sng" dirty="0">
                <a:latin typeface="Times New Roman" panose="02020603050405020304" pitchFamily="18" charset="0"/>
                <a:cs typeface="Times New Roman" panose="02020603050405020304" pitchFamily="18" charset="0"/>
              </a:rPr>
              <a:t>G</a:t>
            </a:r>
            <a:r>
              <a:rPr lang="en-US" altLang="en-US" sz="3600" dirty="0">
                <a:latin typeface="Times New Roman" panose="02020603050405020304" pitchFamily="18" charset="0"/>
                <a:cs typeface="Times New Roman" panose="02020603050405020304" pitchFamily="18" charset="0"/>
              </a:rPr>
              <a:t>NSS </a:t>
            </a:r>
            <a:r>
              <a:rPr lang="en-US" altLang="en-US" sz="3600" b="1" u="sng" dirty="0">
                <a:latin typeface="Times New Roman" panose="02020603050405020304" pitchFamily="18" charset="0"/>
                <a:cs typeface="Times New Roman" panose="02020603050405020304" pitchFamily="18" charset="0"/>
              </a:rPr>
              <a:t>V</a:t>
            </a:r>
            <a:r>
              <a:rPr lang="en-US" altLang="en-US" sz="3600" dirty="0">
                <a:latin typeface="Times New Roman" panose="02020603050405020304" pitchFamily="18" charset="0"/>
                <a:cs typeface="Times New Roman" panose="02020603050405020304" pitchFamily="18" charset="0"/>
              </a:rPr>
              <a:t>ector </a:t>
            </a:r>
            <a:r>
              <a:rPr lang="en-US" altLang="en-US" sz="3600" dirty="0" err="1">
                <a:latin typeface="Times New Roman" panose="02020603050405020304" pitchFamily="18" charset="0"/>
                <a:cs typeface="Times New Roman" panose="02020603050405020304" pitchFamily="18" charset="0"/>
              </a:rPr>
              <a:t>E</a:t>
            </a:r>
            <a:r>
              <a:rPr lang="en-US" altLang="en-US" sz="3600" b="1" u="sng" dirty="0" err="1">
                <a:latin typeface="Times New Roman" panose="02020603050405020304" pitchFamily="18" charset="0"/>
                <a:cs typeface="Times New Roman" panose="02020603050405020304" pitchFamily="18" charset="0"/>
              </a:rPr>
              <a:t>X</a:t>
            </a:r>
            <a:r>
              <a:rPr lang="en-US" altLang="en-US" sz="3600" dirty="0" err="1">
                <a:latin typeface="Times New Roman" panose="02020603050405020304" pitchFamily="18" charset="0"/>
                <a:cs typeface="Times New Roman" panose="02020603050405020304" pitchFamily="18" charset="0"/>
              </a:rPr>
              <a:t>change</a:t>
            </a:r>
            <a:r>
              <a:rPr lang="en-US" altLang="en-US" sz="3600" dirty="0">
                <a:latin typeface="Times New Roman" panose="02020603050405020304" pitchFamily="18" charset="0"/>
                <a:cs typeface="Times New Roman" panose="02020603050405020304" pitchFamily="18" charset="0"/>
              </a:rPr>
              <a:t> Format (GVX)</a:t>
            </a:r>
          </a:p>
        </p:txBody>
      </p:sp>
      <p:sp>
        <p:nvSpPr>
          <p:cNvPr id="3" name="Content Placeholder 2"/>
          <p:cNvSpPr>
            <a:spLocks noGrp="1"/>
          </p:cNvSpPr>
          <p:nvPr>
            <p:ph idx="1"/>
          </p:nvPr>
        </p:nvSpPr>
        <p:spPr>
          <a:xfrm>
            <a:off x="457200" y="1545208"/>
            <a:ext cx="8229600" cy="3394472"/>
          </a:xfrm>
        </p:spPr>
        <p:txBody>
          <a:bodyPr>
            <a:normAutofit fontScale="62500" lnSpcReduction="20000"/>
          </a:bodyPr>
          <a:lstStyle/>
          <a:p>
            <a:pPr marL="0" indent="0">
              <a:buNone/>
              <a:defRPr/>
            </a:pPr>
            <a:r>
              <a:rPr lang="en-US" b="1" u="sng" dirty="0">
                <a:latin typeface="Times New Roman" panose="02020603050405020304" pitchFamily="18" charset="0"/>
                <a:cs typeface="Times New Roman" panose="02020603050405020304" pitchFamily="18" charset="0"/>
              </a:rPr>
              <a:t>Website: </a:t>
            </a:r>
            <a:r>
              <a:rPr lang="en-US" dirty="0">
                <a:hlinkClick r:id="rId2"/>
              </a:rPr>
              <a:t>https://www.ngs.noaa.gov/data/formats/GVX/index.shtml</a:t>
            </a:r>
            <a:endParaRPr lang="en-US" dirty="0"/>
          </a:p>
          <a:p>
            <a:pPr>
              <a:defRPr/>
            </a:pPr>
            <a:r>
              <a:rPr lang="en-US" dirty="0">
                <a:latin typeface="Times New Roman" panose="02020603050405020304" pitchFamily="18" charset="0"/>
                <a:cs typeface="Times New Roman" panose="02020603050405020304" pitchFamily="18" charset="0"/>
              </a:rPr>
              <a:t>Detailed documentation </a:t>
            </a:r>
          </a:p>
          <a:p>
            <a:pPr>
              <a:defRPr/>
            </a:pPr>
            <a:r>
              <a:rPr lang="en-US" dirty="0">
                <a:latin typeface="Times New Roman" panose="02020603050405020304" pitchFamily="18" charset="0"/>
                <a:cs typeface="Times New Roman" panose="02020603050405020304" pitchFamily="18" charset="0"/>
              </a:rPr>
              <a:t>Schema (XSD)</a:t>
            </a:r>
          </a:p>
          <a:p>
            <a:pPr>
              <a:defRPr/>
            </a:pPr>
            <a:r>
              <a:rPr lang="en-US" dirty="0">
                <a:latin typeface="Times New Roman" panose="02020603050405020304" pitchFamily="18" charset="0"/>
                <a:cs typeface="Times New Roman" panose="02020603050405020304" pitchFamily="18" charset="0"/>
              </a:rPr>
              <a:t>Example vector files</a:t>
            </a:r>
          </a:p>
          <a:p>
            <a:pPr marL="0" indent="0">
              <a:buNone/>
              <a:defRPr/>
            </a:pPr>
            <a:endParaRPr lang="en-US" b="1" u="sng" dirty="0">
              <a:latin typeface="Times New Roman" panose="02020603050405020304" pitchFamily="18" charset="0"/>
              <a:cs typeface="Times New Roman" panose="02020603050405020304" pitchFamily="18" charset="0"/>
            </a:endParaRPr>
          </a:p>
          <a:p>
            <a:pPr marL="0" indent="0">
              <a:buNone/>
              <a:defRPr/>
            </a:pPr>
            <a:r>
              <a:rPr lang="en-US" b="1" u="sng" dirty="0">
                <a:latin typeface="Times New Roman" panose="02020603050405020304" pitchFamily="18" charset="0"/>
                <a:cs typeface="Times New Roman" panose="02020603050405020304" pitchFamily="18" charset="0"/>
              </a:rPr>
              <a:t>GVX is written in Extensible Markup Language (XML)</a:t>
            </a:r>
          </a:p>
          <a:p>
            <a:pPr>
              <a:defRPr/>
            </a:pPr>
            <a:r>
              <a:rPr lang="en-US" dirty="0">
                <a:latin typeface="Times New Roman" panose="02020603050405020304" pitchFamily="18" charset="0"/>
                <a:cs typeface="Times New Roman" panose="02020603050405020304" pitchFamily="18" charset="0"/>
              </a:rPr>
              <a:t>Designed to store and carry data in plain text format</a:t>
            </a:r>
          </a:p>
          <a:p>
            <a:pPr>
              <a:defRPr/>
            </a:pPr>
            <a:r>
              <a:rPr lang="en-US" dirty="0">
                <a:latin typeface="Times New Roman" panose="02020603050405020304" pitchFamily="18" charset="0"/>
                <a:cs typeface="Times New Roman" panose="02020603050405020304" pitchFamily="18" charset="0"/>
              </a:rPr>
              <a:t>Flexible representation of arbitrary data structures</a:t>
            </a:r>
          </a:p>
          <a:p>
            <a:pPr>
              <a:defRPr/>
            </a:pPr>
            <a:r>
              <a:rPr lang="en-US" dirty="0">
                <a:latin typeface="Times New Roman" panose="02020603050405020304" pitchFamily="18" charset="0"/>
                <a:cs typeface="Times New Roman" panose="02020603050405020304" pitchFamily="18" charset="0"/>
              </a:rPr>
              <a:t>Extensible – new elements can be added later without breaking applications</a:t>
            </a:r>
          </a:p>
          <a:p>
            <a:pPr>
              <a:defRPr/>
            </a:pPr>
            <a:r>
              <a:rPr lang="en-US" dirty="0">
                <a:latin typeface="Times New Roman" panose="02020603050405020304" pitchFamily="18" charset="0"/>
                <a:cs typeface="Times New Roman" panose="02020603050405020304" pitchFamily="18" charset="0"/>
              </a:rPr>
              <a:t>Both machine-readable and human-readable</a:t>
            </a:r>
          </a:p>
          <a:p>
            <a:pPr>
              <a:defRPr/>
            </a:pPr>
            <a:r>
              <a:rPr lang="en-US" dirty="0">
                <a:latin typeface="Times New Roman" panose="02020603050405020304" pitchFamily="18" charset="0"/>
                <a:cs typeface="Times New Roman" panose="02020603050405020304" pitchFamily="18" charset="0"/>
              </a:rPr>
              <a:t>Schemas can be used to define “must haves” and “should haves”</a:t>
            </a:r>
          </a:p>
          <a:p>
            <a:pPr>
              <a:defRPr/>
            </a:pPr>
            <a:endParaRPr lang="en-US" dirty="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a:xfrm>
            <a:off x="457200" y="4911830"/>
            <a:ext cx="2133600" cy="273844"/>
          </a:xfrm>
        </p:spPr>
        <p:txBody>
          <a:bodyPr/>
          <a:lstStyle/>
          <a:p>
            <a:fld id="{C444BEFC-3179-49AA-B9AE-246AA95E52C5}" type="datetime1">
              <a:rPr lang="en-US" smtClean="0"/>
              <a:t>3/28/2022</a:t>
            </a:fld>
            <a:endParaRPr lang="en-US" dirty="0"/>
          </a:p>
        </p:txBody>
      </p:sp>
      <p:sp>
        <p:nvSpPr>
          <p:cNvPr id="4" name="Slide Number Placeholder 3"/>
          <p:cNvSpPr>
            <a:spLocks noGrp="1"/>
          </p:cNvSpPr>
          <p:nvPr>
            <p:ph type="sldNum" sz="quarter" idx="12"/>
          </p:nvPr>
        </p:nvSpPr>
        <p:spPr/>
        <p:txBody>
          <a:bodyPr/>
          <a:lstStyle/>
          <a:p>
            <a:fld id="{D3D538F9-49A3-B84F-B36B-A7030CDE5D5B}" type="slidenum">
              <a:rPr lang="en-US" smtClean="0"/>
              <a:t>7</a:t>
            </a:fld>
            <a:endParaRPr lang="en-US"/>
          </a:p>
        </p:txBody>
      </p:sp>
    </p:spTree>
    <p:extLst>
      <p:ext uri="{BB962C8B-B14F-4D97-AF65-F5344CB8AC3E}">
        <p14:creationId xmlns:p14="http://schemas.microsoft.com/office/powerpoint/2010/main" val="385964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Times New Roman" panose="02020603050405020304" pitchFamily="18" charset="0"/>
                <a:cs typeface="Times New Roman" panose="02020603050405020304" pitchFamily="18" charset="0"/>
              </a:rPr>
              <a:t>Industry Invited to Provide Feedback</a:t>
            </a:r>
          </a:p>
        </p:txBody>
      </p:sp>
      <p:pic>
        <p:nvPicPr>
          <p:cNvPr id="1026" name="Picture 2" descr="Image result for leica geosystems 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35329" y="1981200"/>
            <a:ext cx="1763345" cy="11461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rimble log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554785" y="2329090"/>
            <a:ext cx="2245675" cy="11665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opcon logo"/>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5329" y="3384423"/>
            <a:ext cx="1634751" cy="139090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hemisphere gnss logo"/>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439687" y="3054114"/>
            <a:ext cx="2511281" cy="131842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javad gnss logo"/>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540970" y="1488331"/>
            <a:ext cx="1691701" cy="103381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septentrio gnss logo"/>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822672" y="1716087"/>
            <a:ext cx="2894013" cy="289401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chcnav gnss logo"/>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141473" y="3189443"/>
            <a:ext cx="1930135" cy="193013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stonex gnss logo"/>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025981" y="3997471"/>
            <a:ext cx="1998817" cy="102610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igage gnss logo"/>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974110" y="4262512"/>
            <a:ext cx="1702665" cy="76172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carlson gnss logo"/>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6376920" y="1685150"/>
            <a:ext cx="2647878" cy="691096"/>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pPr>
              <a:defRPr/>
            </a:pPr>
            <a:fld id="{17A8FCDA-9D04-4322-B86B-EB0EA43E9A85}" type="datetime1">
              <a:rPr lang="en-US" altLang="en-US" smtClean="0"/>
              <a:t>3/28/2022</a:t>
            </a:fld>
            <a:endParaRPr lang="en-US" altLang="en-US" dirty="0"/>
          </a:p>
        </p:txBody>
      </p:sp>
      <p:sp>
        <p:nvSpPr>
          <p:cNvPr id="6" name="Slide Number Placeholder 5"/>
          <p:cNvSpPr>
            <a:spLocks noGrp="1"/>
          </p:cNvSpPr>
          <p:nvPr>
            <p:ph type="sldNum" sz="quarter" idx="11"/>
          </p:nvPr>
        </p:nvSpPr>
        <p:spPr/>
        <p:txBody>
          <a:bodyPr/>
          <a:lstStyle/>
          <a:p>
            <a:pPr>
              <a:defRPr/>
            </a:pPr>
            <a:fld id="{05B2098E-E224-43BA-857F-54621F386C45}" type="slidenum">
              <a:rPr lang="en-US" altLang="en-US" smtClean="0"/>
              <a:pPr>
                <a:defRPr/>
              </a:pPr>
              <a:t>8</a:t>
            </a:fld>
            <a:endParaRPr lang="en-US" altLang="en-US" dirty="0"/>
          </a:p>
        </p:txBody>
      </p:sp>
      <p:sp>
        <p:nvSpPr>
          <p:cNvPr id="3" name="TextBox 2"/>
          <p:cNvSpPr txBox="1"/>
          <p:nvPr/>
        </p:nvSpPr>
        <p:spPr>
          <a:xfrm>
            <a:off x="200025" y="997006"/>
            <a:ext cx="8338930"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Released GVX v. 1.0 released to industry on February 4, 2021</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Over 30 people attended </a:t>
            </a:r>
            <a:r>
              <a:rPr lang="en-US" sz="2400" dirty="0" err="1">
                <a:latin typeface="Times New Roman" panose="02020603050405020304" pitchFamily="18" charset="0"/>
                <a:cs typeface="Times New Roman" panose="02020603050405020304" pitchFamily="18" charset="0"/>
              </a:rPr>
              <a:t>mtg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50707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66E91-1253-4B0F-8697-B83B11F543B5}"/>
              </a:ext>
            </a:extLst>
          </p:cNvPr>
          <p:cNvSpPr>
            <a:spLocks noGrp="1"/>
          </p:cNvSpPr>
          <p:nvPr>
            <p:ph type="title"/>
          </p:nvPr>
        </p:nvSpPr>
        <p:spPr>
          <a:xfrm>
            <a:off x="457200" y="477902"/>
            <a:ext cx="8229600" cy="514350"/>
          </a:xfrm>
        </p:spPr>
        <p:txBody>
          <a:bodyPr>
            <a:normAutofit fontScale="90000"/>
          </a:bodyPr>
          <a:lstStyle/>
          <a:p>
            <a:r>
              <a:rPr lang="en-US" dirty="0">
                <a:latin typeface="Times New Roman" panose="02020603050405020304" pitchFamily="18" charset="0"/>
                <a:cs typeface="Times New Roman" panose="02020603050405020304" pitchFamily="18" charset="0"/>
              </a:rPr>
              <a:t>Status of GVX Exporters</a:t>
            </a:r>
          </a:p>
        </p:txBody>
      </p:sp>
      <p:sp>
        <p:nvSpPr>
          <p:cNvPr id="3" name="Content Placeholder 2">
            <a:extLst>
              <a:ext uri="{FF2B5EF4-FFF2-40B4-BE49-F238E27FC236}">
                <a16:creationId xmlns:a16="http://schemas.microsoft.com/office/drawing/2014/main" id="{DC2EB0FB-5BCC-41B6-844B-5F3AADEB04ED}"/>
              </a:ext>
            </a:extLst>
          </p:cNvPr>
          <p:cNvSpPr>
            <a:spLocks noGrp="1"/>
          </p:cNvSpPr>
          <p:nvPr>
            <p:ph idx="1"/>
          </p:nvPr>
        </p:nvSpPr>
        <p:spPr>
          <a:xfrm>
            <a:off x="2349037" y="1606287"/>
            <a:ext cx="1816802" cy="1854886"/>
          </a:xfrm>
        </p:spPr>
        <p:txBody>
          <a:bodyPr/>
          <a:lstStyle/>
          <a:p>
            <a:r>
              <a:rPr lang="en-US" dirty="0">
                <a:latin typeface="Times New Roman" panose="02020603050405020304" pitchFamily="18" charset="0"/>
                <a:cs typeface="Times New Roman" panose="02020603050405020304" pitchFamily="18" charset="0"/>
              </a:rPr>
              <a:t>Trimble Business Center (TBC) 5.60 (11/15/2021)</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Topcon MAGNET Field v. 7.2 (11/18/2021)</a:t>
            </a: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23D4B8CC-2138-4340-8FA7-FD4629FE908C}"/>
              </a:ext>
            </a:extLst>
          </p:cNvPr>
          <p:cNvSpPr>
            <a:spLocks noGrp="1"/>
          </p:cNvSpPr>
          <p:nvPr>
            <p:ph type="dt" sz="half" idx="10"/>
          </p:nvPr>
        </p:nvSpPr>
        <p:spPr/>
        <p:txBody>
          <a:bodyPr/>
          <a:lstStyle/>
          <a:p>
            <a:pPr>
              <a:defRPr/>
            </a:pPr>
            <a:fld id="{584C9618-2B6C-4BC2-BE94-A34C84F084D9}" type="datetime1">
              <a:rPr lang="en-US" altLang="en-US" smtClean="0">
                <a:latin typeface="Times New Roman" panose="02020603050405020304" pitchFamily="18" charset="0"/>
                <a:cs typeface="Times New Roman" panose="02020603050405020304" pitchFamily="18" charset="0"/>
              </a:rPr>
              <a:t>3/28/2022</a:t>
            </a:fld>
            <a:endParaRPr lang="en-US" alt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5A6A98BC-73E6-4F4D-A7F5-7DDA409DC7FB}"/>
              </a:ext>
            </a:extLst>
          </p:cNvPr>
          <p:cNvSpPr>
            <a:spLocks noGrp="1"/>
          </p:cNvSpPr>
          <p:nvPr>
            <p:ph type="sldNum" sz="quarter" idx="11"/>
          </p:nvPr>
        </p:nvSpPr>
        <p:spPr/>
        <p:txBody>
          <a:bodyPr/>
          <a:lstStyle/>
          <a:p>
            <a:pPr>
              <a:defRPr/>
            </a:pPr>
            <a:fld id="{05B2098E-E224-43BA-857F-54621F386C45}" type="slidenum">
              <a:rPr lang="en-US" altLang="en-US" smtClean="0">
                <a:latin typeface="Times New Roman" panose="02020603050405020304" pitchFamily="18" charset="0"/>
                <a:cs typeface="Times New Roman" panose="02020603050405020304" pitchFamily="18" charset="0"/>
              </a:rPr>
              <a:pPr>
                <a:defRPr/>
              </a:pPr>
              <a:t>9</a:t>
            </a:fld>
            <a:endParaRPr lang="en-US" altLang="en-US" dirty="0">
              <a:latin typeface="Times New Roman" panose="02020603050405020304" pitchFamily="18" charset="0"/>
              <a:cs typeface="Times New Roman" panose="02020603050405020304" pitchFamily="18" charset="0"/>
            </a:endParaRPr>
          </a:p>
        </p:txBody>
      </p:sp>
      <p:pic>
        <p:nvPicPr>
          <p:cNvPr id="6" name="Picture 4" descr="Image result for trimble logo">
            <a:extLst>
              <a:ext uri="{FF2B5EF4-FFF2-40B4-BE49-F238E27FC236}">
                <a16:creationId xmlns:a16="http://schemas.microsoft.com/office/drawing/2014/main" id="{BDBED548-2496-4F33-8115-4F86D2CD591F}"/>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b="31915"/>
          <a:stretch/>
        </p:blipFill>
        <p:spPr bwMode="auto">
          <a:xfrm>
            <a:off x="634398" y="1567855"/>
            <a:ext cx="1695793" cy="5997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opcon logo">
            <a:extLst>
              <a:ext uri="{FF2B5EF4-FFF2-40B4-BE49-F238E27FC236}">
                <a16:creationId xmlns:a16="http://schemas.microsoft.com/office/drawing/2014/main" id="{74E25EE1-A503-45D1-AFE0-1136237B3F3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8141" y="2330627"/>
            <a:ext cx="1270129" cy="10806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leica geosystems logo">
            <a:extLst>
              <a:ext uri="{FF2B5EF4-FFF2-40B4-BE49-F238E27FC236}">
                <a16:creationId xmlns:a16="http://schemas.microsoft.com/office/drawing/2014/main" id="{35CC0F02-11D8-431C-A0C8-759D4764EA5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941685" y="2584344"/>
            <a:ext cx="1478865" cy="9612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4" descr="Image result for igage gnss logo">
            <a:extLst>
              <a:ext uri="{FF2B5EF4-FFF2-40B4-BE49-F238E27FC236}">
                <a16:creationId xmlns:a16="http://schemas.microsoft.com/office/drawing/2014/main" id="{296B08C0-2493-4C4C-925E-6EDF0CF9356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033026" y="3665966"/>
            <a:ext cx="1478866" cy="6615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Image result for javad gnss logo">
            <a:extLst>
              <a:ext uri="{FF2B5EF4-FFF2-40B4-BE49-F238E27FC236}">
                <a16:creationId xmlns:a16="http://schemas.microsoft.com/office/drawing/2014/main" id="{281104DD-DCC6-45EB-8F4C-7EFA4510353C}"/>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t="31278" b="28756"/>
          <a:stretch/>
        </p:blipFill>
        <p:spPr bwMode="auto">
          <a:xfrm>
            <a:off x="5033026" y="4447925"/>
            <a:ext cx="1691701" cy="413174"/>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84E6D907-6C4B-4176-8726-57AD4254786E}"/>
              </a:ext>
            </a:extLst>
          </p:cNvPr>
          <p:cNvSpPr txBox="1">
            <a:spLocks/>
          </p:cNvSpPr>
          <p:nvPr/>
        </p:nvSpPr>
        <p:spPr>
          <a:xfrm>
            <a:off x="6744462" y="2819150"/>
            <a:ext cx="2444376" cy="3257550"/>
          </a:xfrm>
          <a:prstGeom prst="rect">
            <a:avLst/>
          </a:prstGeom>
        </p:spPr>
        <p:txBody>
          <a:bodyPr vert="horz" lIns="91440" tIns="45720" rIns="91440" bIns="45720" rtlCol="0">
            <a:normAutofit/>
          </a:bodyPr>
          <a:lstStyle>
            <a:lvl1pPr marL="171450" indent="-171450" algn="l" defTabSz="457200" rtl="0" eaLnBrk="1" latinLnBrk="0" hangingPunct="1">
              <a:spcBef>
                <a:spcPct val="20000"/>
              </a:spcBef>
              <a:buFont typeface="Arial"/>
              <a:buChar char="•"/>
              <a:defRPr sz="1500" kern="1200">
                <a:solidFill>
                  <a:schemeClr val="tx1"/>
                </a:solidFill>
                <a:latin typeface="+mn-lt"/>
                <a:ea typeface="+mn-ea"/>
                <a:cs typeface="+mn-cs"/>
              </a:defRPr>
            </a:lvl1pPr>
            <a:lvl2pPr marL="342900" indent="-171450" algn="l" defTabSz="457200" rtl="0" eaLnBrk="1" latinLnBrk="0" hangingPunct="1">
              <a:spcBef>
                <a:spcPct val="20000"/>
              </a:spcBef>
              <a:buFont typeface="Arial"/>
              <a:buChar char="•"/>
              <a:defRPr sz="1200" kern="1200">
                <a:solidFill>
                  <a:schemeClr val="tx1"/>
                </a:solidFill>
                <a:latin typeface="+mn-lt"/>
                <a:ea typeface="+mn-ea"/>
                <a:cs typeface="+mn-cs"/>
              </a:defRPr>
            </a:lvl2pPr>
            <a:lvl3pPr marL="514350" indent="-171450" algn="l" defTabSz="457200" rtl="0" eaLnBrk="1" latinLnBrk="0" hangingPunct="1">
              <a:spcBef>
                <a:spcPct val="20000"/>
              </a:spcBef>
              <a:buFont typeface="Arial"/>
              <a:buChar char="•"/>
              <a:defRPr sz="2400" kern="1200">
                <a:solidFill>
                  <a:schemeClr val="tx1"/>
                </a:solidFill>
                <a:latin typeface="+mn-lt"/>
                <a:ea typeface="+mn-ea"/>
                <a:cs typeface="+mn-cs"/>
              </a:defRPr>
            </a:lvl3pPr>
            <a:lvl4pPr marL="685800" indent="-171450" algn="l" defTabSz="457200" rtl="0" eaLnBrk="1" latinLnBrk="0" hangingPunct="1">
              <a:spcBef>
                <a:spcPct val="20000"/>
              </a:spcBef>
              <a:buFont typeface="Arial"/>
              <a:buChar char="–"/>
              <a:defRPr sz="2000" kern="1200">
                <a:solidFill>
                  <a:schemeClr val="tx1"/>
                </a:solidFill>
                <a:latin typeface="+mn-lt"/>
                <a:ea typeface="+mn-ea"/>
                <a:cs typeface="+mn-cs"/>
              </a:defRPr>
            </a:lvl4pPr>
            <a:lvl5pPr marL="857250" indent="-17145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Leica Infinity 4.0.0 (coming in May 2022)</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-GAGE X-PAD</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JAVAD in Triumph-LS device </a:t>
            </a:r>
          </a:p>
          <a:p>
            <a:endParaRPr lang="en-US"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A33EB83-5A7E-4AA0-967D-6F0A2EA6B425}"/>
              </a:ext>
            </a:extLst>
          </p:cNvPr>
          <p:cNvSpPr txBox="1"/>
          <p:nvPr/>
        </p:nvSpPr>
        <p:spPr>
          <a:xfrm>
            <a:off x="1381760" y="1103409"/>
            <a:ext cx="2181013" cy="369332"/>
          </a:xfrm>
          <a:prstGeom prst="rect">
            <a:avLst/>
          </a:prstGeom>
          <a:noFill/>
        </p:spPr>
        <p:txBody>
          <a:bodyPr wrap="square" rtlCol="0">
            <a:spAutoFit/>
          </a:bodyPr>
          <a:lstStyle/>
          <a:p>
            <a:r>
              <a:rPr lang="en-US" b="1" u="sng" dirty="0">
                <a:latin typeface="Times New Roman" panose="02020603050405020304" pitchFamily="18" charset="0"/>
                <a:cs typeface="Times New Roman" panose="02020603050405020304" pitchFamily="18" charset="0"/>
              </a:rPr>
              <a:t>Available Now</a:t>
            </a:r>
          </a:p>
        </p:txBody>
      </p:sp>
      <p:sp>
        <p:nvSpPr>
          <p:cNvPr id="15" name="TextBox 14">
            <a:extLst>
              <a:ext uri="{FF2B5EF4-FFF2-40B4-BE49-F238E27FC236}">
                <a16:creationId xmlns:a16="http://schemas.microsoft.com/office/drawing/2014/main" id="{C4C65E9B-68DB-43BC-ABBB-D26B3C66EECD}"/>
              </a:ext>
            </a:extLst>
          </p:cNvPr>
          <p:cNvSpPr txBox="1"/>
          <p:nvPr/>
        </p:nvSpPr>
        <p:spPr>
          <a:xfrm>
            <a:off x="6038426" y="2189824"/>
            <a:ext cx="2181013" cy="369332"/>
          </a:xfrm>
          <a:prstGeom prst="rect">
            <a:avLst/>
          </a:prstGeom>
          <a:noFill/>
        </p:spPr>
        <p:txBody>
          <a:bodyPr wrap="square" rtlCol="0">
            <a:spAutoFit/>
          </a:bodyPr>
          <a:lstStyle/>
          <a:p>
            <a:r>
              <a:rPr lang="en-US" b="1" u="sng" dirty="0">
                <a:latin typeface="Times New Roman" panose="02020603050405020304" pitchFamily="18" charset="0"/>
                <a:cs typeface="Times New Roman" panose="02020603050405020304" pitchFamily="18" charset="0"/>
              </a:rPr>
              <a:t>Coming Soon</a:t>
            </a:r>
          </a:p>
        </p:txBody>
      </p:sp>
    </p:spTree>
    <p:extLst>
      <p:ext uri="{BB962C8B-B14F-4D97-AF65-F5344CB8AC3E}">
        <p14:creationId xmlns:p14="http://schemas.microsoft.com/office/powerpoint/2010/main" val="589826346"/>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3964</TotalTime>
  <Words>1798</Words>
  <Application>Microsoft Office PowerPoint</Application>
  <PresentationFormat>On-screen Show (16:9)</PresentationFormat>
  <Paragraphs>267</Paragraphs>
  <Slides>21</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MS PGothic</vt:lpstr>
      <vt:lpstr>MS PGothic</vt:lpstr>
      <vt:lpstr>Arial</vt:lpstr>
      <vt:lpstr>Calibri</vt:lpstr>
      <vt:lpstr>Gill Sans MT</vt:lpstr>
      <vt:lpstr>Times New Roman</vt:lpstr>
      <vt:lpstr>Verdana</vt:lpstr>
      <vt:lpstr>Wingdings</vt:lpstr>
      <vt:lpstr>Office Theme</vt:lpstr>
      <vt:lpstr>Working with Real-Time Kinematic (RTK) Data in OPUS-Projects 5</vt:lpstr>
      <vt:lpstr>Outline</vt:lpstr>
      <vt:lpstr>Real-Time Kinematic (RTK) Surveying</vt:lpstr>
      <vt:lpstr>Real-Time Networks </vt:lpstr>
      <vt:lpstr>Empirical Evaluation of the Accuracy of RTNs</vt:lpstr>
      <vt:lpstr>GVX Flow Chart</vt:lpstr>
      <vt:lpstr>GNSS Vector EXchange Format (GVX)</vt:lpstr>
      <vt:lpstr>Industry Invited to Provide Feedback</vt:lpstr>
      <vt:lpstr>Status of GVX Exporters</vt:lpstr>
      <vt:lpstr>Design for OPUS-Projects and GVX</vt:lpstr>
      <vt:lpstr>OPUS-Projects 5</vt:lpstr>
      <vt:lpstr>Why use OPUS-Projects?</vt:lpstr>
      <vt:lpstr>Case Study Example</vt:lpstr>
      <vt:lpstr>Guidance for RTK Surveys</vt:lpstr>
      <vt:lpstr>Additional Guidance</vt:lpstr>
      <vt:lpstr>Equipment Setup</vt:lpstr>
      <vt:lpstr>Demonstration</vt:lpstr>
      <vt:lpstr>Three Cases for RTK/RTN Bases</vt:lpstr>
      <vt:lpstr>Steps for Submitting a Survey to NGS</vt:lpstr>
      <vt:lpstr>Future Directions</vt:lpstr>
      <vt:lpstr>For More Technical Details, Refer to…</vt:lpstr>
    </vt:vector>
  </TitlesOfParts>
  <Company>Simmons + Associates Graphic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Simmons</dc:creator>
  <cp:lastModifiedBy>Daniel Gillins</cp:lastModifiedBy>
  <cp:revision>183</cp:revision>
  <dcterms:created xsi:type="dcterms:W3CDTF">2017-02-03T22:38:58Z</dcterms:created>
  <dcterms:modified xsi:type="dcterms:W3CDTF">2022-03-29T17:50:37Z</dcterms:modified>
</cp:coreProperties>
</file>