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28"/>
  </p:notesMasterIdLst>
  <p:handoutMasterIdLst>
    <p:handoutMasterId r:id="rId29"/>
  </p:handoutMasterIdLst>
  <p:sldIdLst>
    <p:sldId id="362" r:id="rId4"/>
    <p:sldId id="868" r:id="rId5"/>
    <p:sldId id="871" r:id="rId6"/>
    <p:sldId id="789" r:id="rId7"/>
    <p:sldId id="790" r:id="rId8"/>
    <p:sldId id="791" r:id="rId9"/>
    <p:sldId id="792" r:id="rId10"/>
    <p:sldId id="870" r:id="rId11"/>
    <p:sldId id="796" r:id="rId12"/>
    <p:sldId id="797" r:id="rId13"/>
    <p:sldId id="795" r:id="rId14"/>
    <p:sldId id="793" r:id="rId15"/>
    <p:sldId id="860" r:id="rId16"/>
    <p:sldId id="876" r:id="rId17"/>
    <p:sldId id="877" r:id="rId18"/>
    <p:sldId id="878" r:id="rId19"/>
    <p:sldId id="879" r:id="rId20"/>
    <p:sldId id="881" r:id="rId21"/>
    <p:sldId id="882" r:id="rId22"/>
    <p:sldId id="883" r:id="rId23"/>
    <p:sldId id="884" r:id="rId24"/>
    <p:sldId id="885" r:id="rId25"/>
    <p:sldId id="887" r:id="rId26"/>
    <p:sldId id="888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59582" autoAdjust="0"/>
  </p:normalViewPr>
  <p:slideViewPr>
    <p:cSldViewPr snapToGrid="0">
      <p:cViewPr varScale="1">
        <p:scale>
          <a:sx n="49" d="100"/>
          <a:sy n="49" d="100"/>
        </p:scale>
        <p:origin x="1901" y="48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10/8/2020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10/8/2020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The primary mission </a:t>
            </a:r>
            <a:r>
              <a:rPr lang="en-US" dirty="0" smtClean="0"/>
              <a:t>of</a:t>
            </a:r>
            <a:r>
              <a:rPr lang="en-US" baseline="0" dirty="0" smtClean="0"/>
              <a:t> </a:t>
            </a:r>
            <a:r>
              <a:rPr lang="en-US" baseline="0" dirty="0" smtClean="0"/>
              <a:t>NGS is to define, maintain, and provide access to the NSRS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NSRS is a consistent geospatial framework, common to all Federal</a:t>
            </a:r>
            <a:r>
              <a:rPr lang="en-US" baseline="0" dirty="0" smtClean="0"/>
              <a:t> agencies and other users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NSRS supports </a:t>
            </a:r>
            <a:r>
              <a:rPr lang="en-US" altLang="en-US" sz="1200" dirty="0" smtClean="0">
                <a:cs typeface="Arial" panose="020B0604020202020204" pitchFamily="34" charset="0"/>
              </a:rPr>
              <a:t>informed decision-making for</a:t>
            </a:r>
            <a:r>
              <a:rPr lang="en-US" altLang="en-US" sz="1200" baseline="0" dirty="0" smtClean="0">
                <a:cs typeface="Arial" panose="020B0604020202020204" pitchFamily="34" charset="0"/>
              </a:rPr>
              <a:t> </a:t>
            </a:r>
            <a:r>
              <a:rPr lang="en-US" altLang="en-US" sz="1200" dirty="0" smtClean="0">
                <a:cs typeface="Arial" panose="020B0604020202020204" pitchFamily="34" charset="0"/>
              </a:rPr>
              <a:t>mapping and charting, navigation,</a:t>
            </a:r>
            <a:r>
              <a:rPr lang="en-US" altLang="en-US" sz="1200" baseline="0" dirty="0" smtClean="0">
                <a:cs typeface="Arial" panose="020B0604020202020204" pitchFamily="34" charset="0"/>
              </a:rPr>
              <a:t> </a:t>
            </a:r>
            <a:r>
              <a:rPr lang="en-US" altLang="en-US" sz="1200" dirty="0" smtClean="0">
                <a:cs typeface="Arial" panose="020B0604020202020204" pitchFamily="34" charset="0"/>
              </a:rPr>
              <a:t>flood risk determination, transportation, land management, and more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cs typeface="Arial" panose="020B0604020202020204" pitchFamily="34" charset="0"/>
              </a:rPr>
              <a:t>Elements of NSRS include (but are not limited to):</a:t>
            </a:r>
            <a:r>
              <a:rPr lang="en-US" altLang="en-US" sz="1200" baseline="0" dirty="0" smtClean="0">
                <a:cs typeface="Arial" panose="020B0604020202020204" pitchFamily="34" charset="0"/>
              </a:rPr>
              <a:t>  latitude, longitude, elevation, gravity, shoreline position + changes over time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baseline="0" dirty="0" smtClean="0">
                <a:cs typeface="Arial" panose="020B0604020202020204" pitchFamily="34" charset="0"/>
                <a:sym typeface="Wingdings" panose="05000000000000000000" pitchFamily="2" charset="2"/>
              </a:rPr>
              <a:t>includes North American vertical datum of 1988</a:t>
            </a:r>
            <a:endParaRPr lang="en-US" altLang="en-US" sz="1200" baseline="0" dirty="0" smtClean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 baseline="0" dirty="0" smtClean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200" u="sng" baseline="0" dirty="0" smtClean="0">
                <a:cs typeface="Arial" panose="020B0604020202020204" pitchFamily="34" charset="0"/>
              </a:rPr>
              <a:t>Example of why we need consistent coordinates (illustrated):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200" baseline="0" dirty="0" smtClean="0">
                <a:cs typeface="Arial" panose="020B0604020202020204" pitchFamily="34" charset="0"/>
              </a:rPr>
              <a:t>Just in the making of a single FIRM, data collected at different points in time using different methods (aerial </a:t>
            </a:r>
            <a:r>
              <a:rPr lang="en-US" altLang="en-US" sz="1200" baseline="0" dirty="0" err="1" smtClean="0">
                <a:cs typeface="Arial" panose="020B0604020202020204" pitchFamily="34" charset="0"/>
              </a:rPr>
              <a:t>lidar</a:t>
            </a:r>
            <a:r>
              <a:rPr lang="en-US" altLang="en-US" sz="1200" baseline="0" dirty="0" smtClean="0">
                <a:cs typeface="Arial" panose="020B0604020202020204" pitchFamily="34" charset="0"/>
              </a:rPr>
              <a:t>, stream hydrograph, elevation certificates) must be reliably aligned and combined with historical data (in both horizontal and vertical) to produce a final product in which all of this information is available in one place to assist the planner in appropriate flood mitigation.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200" baseline="0" dirty="0" smtClean="0">
                <a:cs typeface="Arial" panose="020B0604020202020204" pitchFamily="34" charset="0"/>
                <a:sym typeface="Wingdings" panose="05000000000000000000" pitchFamily="2" charset="2"/>
              </a:rPr>
              <a:t>Reliable Flood Rate Insurance products rely on the NSRS</a:t>
            </a:r>
            <a:endParaRPr lang="en-US" altLang="en-US" sz="1200" baseline="0" dirty="0" smtClean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 baseline="0" dirty="0" smtClean="0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 dirty="0" smtClean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FDA5B-9D0D-4B8C-AC0F-2DE92514A50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57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1200" kern="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Coordinate</a:t>
            </a:r>
          </a:p>
          <a:p>
            <a:pPr>
              <a:spcBef>
                <a:spcPts val="1200"/>
              </a:spcBef>
            </a:pPr>
            <a:r>
              <a:rPr lang="en-US" sz="12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the word and tell others about NSRS Modernization</a:t>
            </a:r>
          </a:p>
          <a:p>
            <a:pPr>
              <a:spcBef>
                <a:spcPts val="1200"/>
              </a:spcBef>
            </a:pPr>
            <a:endParaRPr lang="en-US" sz="1200" i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200" kern="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Educate</a:t>
            </a:r>
          </a:p>
          <a:p>
            <a:pPr>
              <a:spcBef>
                <a:spcPts val="1200"/>
              </a:spcBef>
            </a:pPr>
            <a:r>
              <a:rPr lang="en-US" sz="12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materials and ask for support from NGS</a:t>
            </a:r>
          </a:p>
          <a:p>
            <a:pPr>
              <a:spcBef>
                <a:spcPts val="1200"/>
              </a:spcBef>
            </a:pPr>
            <a:endParaRPr lang="en-US" sz="1200" kern="0" dirty="0" smtClean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200" kern="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Prepare</a:t>
            </a:r>
          </a:p>
          <a:p>
            <a:pPr>
              <a:spcBef>
                <a:spcPts val="1200"/>
              </a:spcBef>
            </a:pPr>
            <a:r>
              <a:rPr lang="en-US" sz="12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by example and use best metadata practices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A6246-21F9-416C-BD6D-2D5049A046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03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hape 103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5" rIns="91392" bIns="45695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altLang="en-US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More active NSRS users</a:t>
            </a:r>
          </a:p>
          <a:p>
            <a:endParaRPr lang="en-US" altLang="en-US" sz="18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Metadata</a:t>
            </a: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metadata, metadata..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Require/provide complete metadata for all mapping contracts.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did they get the positions/heights? Document it!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Lead by example and use best metadata practices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en-US" sz="18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</a:t>
            </a:r>
            <a:r>
              <a:rPr lang="en-US" altLang="en-US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current</a:t>
            </a: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datums</a:t>
            </a: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/ realizations.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NAD 83(2011) epoch 2010.00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USGG12 (gravimetric geoid) / GEOID12B(hybrid geoid)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NAVD 88 (get off of NGVD 29)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en-US" sz="18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Keep </a:t>
            </a:r>
            <a:r>
              <a:rPr lang="en-US" altLang="en-US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original</a:t>
            </a:r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(“raw”) GNSS observation files. This will improve quality of future transformations.</a:t>
            </a:r>
          </a:p>
          <a:p>
            <a:endParaRPr lang="en-US" altLang="en-US" sz="18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en-US" sz="18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0180" name="Shape 1039"/>
          <p:cNvSpPr>
            <a:spLocks noGrp="1"/>
          </p:cNvSpPr>
          <p:nvPr>
            <p:ph type="sldNum" sz="quarter" idx="5"/>
          </p:nvPr>
        </p:nvSpPr>
        <p:spPr bwMode="auto">
          <a:xfrm>
            <a:off x="3883025" y="8683625"/>
            <a:ext cx="2973388" cy="45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8663" indent="-2794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22363" indent="-22383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71625" indent="-22383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20888" indent="-22383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78088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35288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92488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49688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25000"/>
            </a:pP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50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57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77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49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21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93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3B62E-C0BC-4A3E-9093-13C4BD783411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Many of these users also sit on the Federal Geodetic</a:t>
            </a:r>
            <a:r>
              <a:rPr lang="en-US" altLang="en-US" baseline="0" dirty="0" smtClean="0"/>
              <a:t> Control Subcommittee, so there is a feedback loop between the providers of geodetic control (NGS) and the users of that control.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670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9738" y="711200"/>
            <a:ext cx="6318250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There are actually</a:t>
            </a:r>
            <a:r>
              <a:rPr lang="en-US" altLang="en-US" baseline="0" dirty="0" smtClean="0">
                <a:latin typeface="Arial" panose="020B0604020202020204" pitchFamily="34" charset="0"/>
              </a:rPr>
              <a:t> 3 “NAD 83”s, NAD 83(2011), NAD 83(PA11) and NAD 83(MA11)</a:t>
            </a:r>
          </a:p>
          <a:p>
            <a:r>
              <a:rPr lang="en-US" altLang="en-US" baseline="0" dirty="0" smtClean="0">
                <a:latin typeface="Arial" panose="020B0604020202020204" pitchFamily="34" charset="0"/>
              </a:rPr>
              <a:t>There are also many more vertical datums than NAVD 88 in the NSRS, each one for specific states or territories that have no line of sight to CONUS/Alaska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E17E66-F503-4D3E-9069-C1154B4D8EF3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863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6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677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431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FDA5B-9D0D-4B8C-AC0F-2DE92514A50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68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821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10/7/2020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FEMA online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10/7/2020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FEMA online briefing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10/7/2020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FEMA online briefing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pn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pn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34958"/>
            <a:ext cx="11989837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The Modernized National </a:t>
            </a:r>
          </a:p>
          <a:p>
            <a:pPr algn="ctr">
              <a:defRPr/>
            </a:pPr>
            <a:r>
              <a:rPr lang="en-US" sz="3600" b="1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Spatial Reference System (NSRS)</a:t>
            </a:r>
          </a:p>
          <a:p>
            <a:pPr algn="ctr">
              <a:defRPr/>
            </a:pPr>
            <a:endParaRPr lang="en-US" sz="3600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sz="3600" b="1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 brief summary for FEMA</a:t>
            </a:r>
            <a:endParaRPr lang="en-US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NAVD 88 to NAPGD2022 epoch 2020.00 (estimate)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10/7/2020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3698" r="10897" b="6523"/>
          <a:stretch/>
        </p:blipFill>
        <p:spPr bwMode="auto">
          <a:xfrm>
            <a:off x="1556427" y="1192148"/>
            <a:ext cx="9079149" cy="5019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756150"/>
          </a:xfrm>
        </p:spPr>
        <p:txBody>
          <a:bodyPr/>
          <a:lstStyle/>
          <a:p>
            <a:r>
              <a:rPr lang="en-US" u="sng" dirty="0" smtClean="0"/>
              <a:t>One of the</a:t>
            </a:r>
            <a:r>
              <a:rPr lang="en-US" dirty="0" smtClean="0"/>
              <a:t> major changes you’ll see in 2022 is a </a:t>
            </a:r>
            <a:r>
              <a:rPr lang="en-US" b="1" i="1" u="sng" dirty="0" smtClean="0">
                <a:solidFill>
                  <a:srgbClr val="FF0000"/>
                </a:solidFill>
              </a:rPr>
              <a:t>shift</a:t>
            </a:r>
            <a:r>
              <a:rPr lang="en-US" dirty="0" smtClean="0"/>
              <a:t> in coordinates</a:t>
            </a:r>
          </a:p>
          <a:p>
            <a:pPr lvl="1"/>
            <a:r>
              <a:rPr lang="en-US" u="sng" dirty="0" smtClean="0"/>
              <a:t>Latitude</a:t>
            </a:r>
            <a:r>
              <a:rPr lang="en-US" dirty="0" smtClean="0"/>
              <a:t>, </a:t>
            </a:r>
            <a:r>
              <a:rPr lang="en-US" u="sng" dirty="0" smtClean="0"/>
              <a:t>Longitude</a:t>
            </a:r>
            <a:r>
              <a:rPr lang="en-US" dirty="0" smtClean="0"/>
              <a:t>, </a:t>
            </a:r>
            <a:r>
              <a:rPr lang="en-US" u="sng" dirty="0" smtClean="0"/>
              <a:t>Ellipsoid Height</a:t>
            </a:r>
            <a:r>
              <a:rPr lang="en-US" dirty="0" smtClean="0"/>
              <a:t>:  -2 to +4 meters</a:t>
            </a:r>
          </a:p>
          <a:p>
            <a:pPr lvl="2"/>
            <a:r>
              <a:rPr lang="en-US" dirty="0" smtClean="0"/>
              <a:t>Non-</a:t>
            </a:r>
            <a:r>
              <a:rPr lang="en-US" dirty="0" err="1" smtClean="0"/>
              <a:t>geocentricity</a:t>
            </a:r>
            <a:r>
              <a:rPr lang="en-US" dirty="0" smtClean="0"/>
              <a:t> of NAD 83</a:t>
            </a:r>
          </a:p>
          <a:p>
            <a:pPr lvl="1"/>
            <a:r>
              <a:rPr lang="en-US" u="sng" dirty="0" smtClean="0"/>
              <a:t>Orthometric Height</a:t>
            </a:r>
            <a:r>
              <a:rPr lang="en-US" dirty="0" smtClean="0"/>
              <a:t>:  -0.5 to +2.0 meters</a:t>
            </a:r>
          </a:p>
          <a:p>
            <a:pPr lvl="2"/>
            <a:r>
              <a:rPr lang="en-US" dirty="0" smtClean="0"/>
              <a:t>Bias and tilt in NAVD 88</a:t>
            </a:r>
          </a:p>
          <a:p>
            <a:pPr lvl="1"/>
            <a:r>
              <a:rPr lang="en-US" dirty="0" smtClean="0"/>
              <a:t>Other shifts will occur in non-CONUS, non-Alaska regions of the USA</a:t>
            </a:r>
          </a:p>
          <a:p>
            <a:pPr lvl="1"/>
            <a:r>
              <a:rPr lang="en-US" dirty="0" smtClean="0"/>
              <a:t>There will be outliers!  </a:t>
            </a:r>
          </a:p>
          <a:p>
            <a:pPr lvl="2"/>
            <a:r>
              <a:rPr lang="en-US" dirty="0" smtClean="0"/>
              <a:t>“Old” </a:t>
            </a:r>
            <a:r>
              <a:rPr lang="en-US" dirty="0" err="1" smtClean="0"/>
              <a:t>unsurveyed</a:t>
            </a:r>
            <a:r>
              <a:rPr lang="en-US" dirty="0" smtClean="0"/>
              <a:t> points might be off by meters if they’ve moved!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preeminence of ITRF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5867400" y="1417638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</a:t>
            </a:r>
            <a:r>
              <a:rPr lang="en-US" sz="2000" kern="0" dirty="0">
                <a:latin typeface="Gill Sans MT" panose="020B0502020104020203" pitchFamily="34" charset="0"/>
              </a:rPr>
              <a:t>North American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10/7/2020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22447" y="1446869"/>
            <a:ext cx="22756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Rotation of the </a:t>
            </a:r>
          </a:p>
          <a:p>
            <a:r>
              <a:rPr lang="en-US" dirty="0" smtClean="0"/>
              <a:t>North American Plate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2447" y="2579271"/>
            <a:ext cx="19090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Rotation of the </a:t>
            </a:r>
          </a:p>
          <a:p>
            <a:r>
              <a:rPr lang="en-US" dirty="0" smtClean="0"/>
              <a:t>Caribbean Plate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2447" y="3725511"/>
            <a:ext cx="16660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Rotation of the </a:t>
            </a:r>
          </a:p>
          <a:p>
            <a:r>
              <a:rPr lang="en-US" dirty="0" smtClean="0"/>
              <a:t>Pacific Plate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2447" y="4856928"/>
            <a:ext cx="16660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Rotation of the </a:t>
            </a:r>
          </a:p>
          <a:p>
            <a:r>
              <a:rPr lang="en-US" dirty="0" smtClean="0"/>
              <a:t>Mariana Plate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gray">
          <a:xfrm>
            <a:off x="333639" y="3225602"/>
            <a:ext cx="1456660" cy="44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400" kern="0" dirty="0" smtClean="0">
                <a:latin typeface="Gill Sans MT" panose="020B0502020104020203" pitchFamily="34" charset="0"/>
              </a:rPr>
              <a:t>ITRF2020</a:t>
            </a:r>
            <a:endParaRPr lang="en-US" sz="3400" kern="0" dirty="0">
              <a:latin typeface="Gill Sans MT" panose="020B05020201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8628" y="1213831"/>
            <a:ext cx="2739172" cy="4745254"/>
          </a:xfrm>
          <a:prstGeom prst="roundRect">
            <a:avLst/>
          </a:prstGeom>
          <a:noFill/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4155" y="5912438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EPP2022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1" name="Elbow Connector 10"/>
          <p:cNvCxnSpPr>
            <a:stCxn id="18" idx="0"/>
            <a:endCxn id="8" idx="1"/>
          </p:cNvCxnSpPr>
          <p:nvPr/>
        </p:nvCxnSpPr>
        <p:spPr>
          <a:xfrm rot="5400000" flipH="1" flipV="1">
            <a:off x="1214425" y="1617580"/>
            <a:ext cx="1455567" cy="176047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4" idx="1"/>
          </p:cNvCxnSpPr>
          <p:nvPr/>
        </p:nvCxnSpPr>
        <p:spPr>
          <a:xfrm flipV="1">
            <a:off x="1884307" y="2902437"/>
            <a:ext cx="938140" cy="4439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8" idx="2"/>
            <a:endCxn id="16" idx="1"/>
          </p:cNvCxnSpPr>
          <p:nvPr/>
        </p:nvCxnSpPr>
        <p:spPr>
          <a:xfrm rot="16200000" flipH="1">
            <a:off x="1186920" y="3544566"/>
            <a:ext cx="1510577" cy="176047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5" idx="1"/>
          </p:cNvCxnSpPr>
          <p:nvPr/>
        </p:nvCxnSpPr>
        <p:spPr>
          <a:xfrm>
            <a:off x="1884307" y="3498751"/>
            <a:ext cx="938140" cy="5499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59" name="Straight Arrow Connector 23558"/>
          <p:cNvCxnSpPr/>
          <p:nvPr/>
        </p:nvCxnSpPr>
        <p:spPr>
          <a:xfrm>
            <a:off x="5098080" y="1770035"/>
            <a:ext cx="6753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</p:cNvCxnSpPr>
          <p:nvPr/>
        </p:nvCxnSpPr>
        <p:spPr>
          <a:xfrm flipV="1">
            <a:off x="4731475" y="2894443"/>
            <a:ext cx="1041917" cy="79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5" idx="3"/>
          </p:cNvCxnSpPr>
          <p:nvPr/>
        </p:nvCxnSpPr>
        <p:spPr>
          <a:xfrm flipV="1">
            <a:off x="4488481" y="4045437"/>
            <a:ext cx="1284911" cy="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74875" y="5180094"/>
            <a:ext cx="1284911" cy="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98081" y="5826660"/>
            <a:ext cx="3432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EPP for “Euler Pole Parameters”</a:t>
            </a:r>
          </a:p>
          <a:p>
            <a:r>
              <a:rPr lang="en-US" sz="1600" b="1" dirty="0" smtClean="0">
                <a:solidFill>
                  <a:srgbClr val="7030A0"/>
                </a:solidFill>
              </a:rPr>
              <a:t>(a way of describing a plate’s rotation)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7" grpId="0" animBg="1"/>
      <p:bldP spid="9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two-track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31136"/>
            <a:ext cx="5498592" cy="3895030"/>
          </a:xfrm>
        </p:spPr>
        <p:txBody>
          <a:bodyPr/>
          <a:lstStyle/>
          <a:p>
            <a:r>
              <a:rPr lang="en-US" dirty="0" smtClean="0"/>
              <a:t>An estimated “snapshot” of entire network</a:t>
            </a:r>
          </a:p>
          <a:p>
            <a:r>
              <a:rPr lang="en-US" dirty="0" smtClean="0"/>
              <a:t>Every 5 years</a:t>
            </a:r>
          </a:p>
          <a:p>
            <a:r>
              <a:rPr lang="en-US" dirty="0" smtClean="0"/>
              <a:t>Similar to NAD 83(2011) epoch 2010.00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10/7/2020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552" y="1592823"/>
            <a:ext cx="5320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Reference Epoch Coordinates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6181" y="1592823"/>
            <a:ext cx="477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Survey Epoch Coordinates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336321" y="2177186"/>
            <a:ext cx="5498592" cy="389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Answers: what were a mark’s coordinates when it was last surveyed?</a:t>
            </a:r>
          </a:p>
          <a:p>
            <a:r>
              <a:rPr lang="en-US" dirty="0" smtClean="0"/>
              <a:t>Multiple SECs can show changes over time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657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4739" y="574655"/>
            <a:ext cx="54340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Assume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“H” </a:t>
            </a:r>
            <a:r>
              <a:rPr lang="en-US" sz="2000" b="1" dirty="0">
                <a:solidFill>
                  <a:prstClr val="black"/>
                </a:solidFill>
                <a:latin typeface="+mj-lt"/>
              </a:rPr>
              <a:t>was determined four different times:</a:t>
            </a: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1990:  2.100</a:t>
            </a: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1994:  2.110</a:t>
            </a: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2002:  2.190</a:t>
            </a: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2009:  2.180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962944" y="1014165"/>
            <a:ext cx="804825" cy="2698519"/>
          </a:xfrm>
          <a:custGeom>
            <a:avLst/>
            <a:gdLst>
              <a:gd name="connsiteX0" fmla="*/ 804825 w 804825"/>
              <a:gd name="connsiteY0" fmla="*/ 76505 h 2698519"/>
              <a:gd name="connsiteX1" fmla="*/ 44661 w 804825"/>
              <a:gd name="connsiteY1" fmla="*/ 329893 h 2698519"/>
              <a:gd name="connsiteX2" fmla="*/ 154829 w 804825"/>
              <a:gd name="connsiteY2" fmla="*/ 2698519 h 269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825" h="2698519">
                <a:moveTo>
                  <a:pt x="804825" y="76505"/>
                </a:moveTo>
                <a:cubicBezTo>
                  <a:pt x="478909" y="-15302"/>
                  <a:pt x="152994" y="-107109"/>
                  <a:pt x="44661" y="329893"/>
                </a:cubicBezTo>
                <a:cubicBezTo>
                  <a:pt x="-63672" y="766895"/>
                  <a:pt x="45578" y="1732707"/>
                  <a:pt x="154829" y="2698519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415012" y="1245939"/>
            <a:ext cx="396824" cy="2290475"/>
          </a:xfrm>
          <a:custGeom>
            <a:avLst/>
            <a:gdLst>
              <a:gd name="connsiteX0" fmla="*/ 396824 w 396824"/>
              <a:gd name="connsiteY0" fmla="*/ 120153 h 2290475"/>
              <a:gd name="connsiteX1" fmla="*/ 217 w 396824"/>
              <a:gd name="connsiteY1" fmla="*/ 241338 h 2290475"/>
              <a:gd name="connsiteX2" fmla="*/ 352757 w 396824"/>
              <a:gd name="connsiteY2" fmla="*/ 2290475 h 22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824" h="2290475">
                <a:moveTo>
                  <a:pt x="396824" y="120153"/>
                </a:moveTo>
                <a:cubicBezTo>
                  <a:pt x="202192" y="-115"/>
                  <a:pt x="7561" y="-120382"/>
                  <a:pt x="217" y="241338"/>
                </a:cubicBezTo>
                <a:cubicBezTo>
                  <a:pt x="-7127" y="603058"/>
                  <a:pt x="172815" y="1446766"/>
                  <a:pt x="352757" y="2290475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655313" y="1658761"/>
            <a:ext cx="927704" cy="1018338"/>
          </a:xfrm>
          <a:custGeom>
            <a:avLst/>
            <a:gdLst>
              <a:gd name="connsiteX0" fmla="*/ 200591 w 927704"/>
              <a:gd name="connsiteY0" fmla="*/ 15803 h 1018338"/>
              <a:gd name="connsiteX1" fmla="*/ 35338 w 927704"/>
              <a:gd name="connsiteY1" fmla="*/ 59870 h 1018338"/>
              <a:gd name="connsiteX2" fmla="*/ 90422 w 927704"/>
              <a:gd name="connsiteY2" fmla="*/ 500545 h 1018338"/>
              <a:gd name="connsiteX3" fmla="*/ 927704 w 927704"/>
              <a:gd name="connsiteY3" fmla="*/ 1018338 h 101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04" h="1018338">
                <a:moveTo>
                  <a:pt x="200591" y="15803"/>
                </a:moveTo>
                <a:cubicBezTo>
                  <a:pt x="127145" y="-2559"/>
                  <a:pt x="53699" y="-20920"/>
                  <a:pt x="35338" y="59870"/>
                </a:cubicBezTo>
                <a:cubicBezTo>
                  <a:pt x="16977" y="140660"/>
                  <a:pt x="-58306" y="340800"/>
                  <a:pt x="90422" y="500545"/>
                </a:cubicBezTo>
                <a:cubicBezTo>
                  <a:pt x="239150" y="660290"/>
                  <a:pt x="583427" y="839314"/>
                  <a:pt x="927704" y="1018338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241956" y="1975629"/>
            <a:ext cx="1012292" cy="679436"/>
          </a:xfrm>
          <a:custGeom>
            <a:avLst/>
            <a:gdLst>
              <a:gd name="connsiteX0" fmla="*/ 0 w 492426"/>
              <a:gd name="connsiteY0" fmla="*/ 7407 h 679436"/>
              <a:gd name="connsiteX1" fmla="*/ 462708 w 492426"/>
              <a:gd name="connsiteY1" fmla="*/ 95542 h 679436"/>
              <a:gd name="connsiteX2" fmla="*/ 407624 w 492426"/>
              <a:gd name="connsiteY2" fmla="*/ 679436 h 67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426" h="679436">
                <a:moveTo>
                  <a:pt x="0" y="7407"/>
                </a:moveTo>
                <a:cubicBezTo>
                  <a:pt x="197385" y="-4528"/>
                  <a:pt x="394771" y="-16463"/>
                  <a:pt x="462708" y="95542"/>
                </a:cubicBezTo>
                <a:cubicBezTo>
                  <a:pt x="530645" y="207547"/>
                  <a:pt x="469134" y="443491"/>
                  <a:pt x="407624" y="679436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657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5889" y="3394433"/>
            <a:ext cx="251010" cy="645458"/>
            <a:chOff x="2492188" y="1990165"/>
            <a:chExt cx="349623" cy="10040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57049" y="2529133"/>
            <a:ext cx="251010" cy="609599"/>
            <a:chOff x="2492188" y="1990165"/>
            <a:chExt cx="349623" cy="100404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061053" y="3412358"/>
            <a:ext cx="251010" cy="959223"/>
            <a:chOff x="2492188" y="1990165"/>
            <a:chExt cx="349623" cy="100404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662925" y="2495145"/>
            <a:ext cx="251010" cy="510992"/>
            <a:chOff x="2492188" y="1990165"/>
            <a:chExt cx="349623" cy="10040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273157" y="3387729"/>
            <a:ext cx="5883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the modernized NSRS these time-dependent</a:t>
            </a:r>
          </a:p>
          <a:p>
            <a:r>
              <a:rPr lang="en-US" sz="2000" b="1" dirty="0" smtClean="0"/>
              <a:t>coordinates, estimated at the actual date when</a:t>
            </a:r>
          </a:p>
          <a:p>
            <a:r>
              <a:rPr lang="en-US" sz="2000" b="1" dirty="0" smtClean="0"/>
              <a:t>the surveys took place, will be called </a:t>
            </a:r>
          </a:p>
          <a:p>
            <a:r>
              <a:rPr lang="en-US" sz="2000" b="1" dirty="0" smtClean="0"/>
              <a:t>“</a:t>
            </a:r>
            <a:r>
              <a:rPr lang="en-US" sz="2000" b="1" i="1" u="sng" dirty="0" smtClean="0"/>
              <a:t>survey epoch coordinates (SECs)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864739" y="266879"/>
            <a:ext cx="61478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All measurements have error.  Shown here are the same</a:t>
            </a:r>
          </a:p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Values of “H”, but with their error estimates.</a:t>
            </a:r>
            <a:endParaRPr lang="en-US" sz="2000" b="1" dirty="0">
              <a:solidFill>
                <a:prstClr val="black"/>
              </a:solidFill>
              <a:latin typeface="+mj-lt"/>
            </a:endParaRP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1990: 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2.100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+/- 0.0375 (3.75 cm)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1994: 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2.110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+/- 0.0250 (2.50 cm)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2002: 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2.190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+/- 0.0200 (2.00 cm)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eaLnBrk="0" hangingPunct="0"/>
            <a:r>
              <a:rPr lang="en-US" sz="2000" b="1" dirty="0">
                <a:solidFill>
                  <a:prstClr val="black"/>
                </a:solidFill>
                <a:latin typeface="+mj-lt"/>
              </a:rPr>
              <a:t>	2009: 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2.180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+/- 0.0250 (2.50 cm)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78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657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2937864" y="904535"/>
            <a:ext cx="82457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In </a:t>
            </a:r>
            <a:r>
              <a:rPr lang="en-US" altLang="en-US" sz="2000" i="1" u="sng" dirty="0" smtClean="0">
                <a:latin typeface="+mn-lt"/>
              </a:rPr>
              <a:t>today’s</a:t>
            </a:r>
            <a:r>
              <a:rPr lang="en-US" altLang="en-US" sz="2000" i="1" dirty="0" smtClean="0">
                <a:latin typeface="+mn-lt"/>
              </a:rPr>
              <a:t> </a:t>
            </a:r>
            <a:r>
              <a:rPr lang="en-US" altLang="en-US" sz="2000" dirty="0" smtClean="0">
                <a:latin typeface="+mn-lt"/>
              </a:rPr>
              <a:t>NSRS, </a:t>
            </a:r>
            <a:r>
              <a:rPr lang="en-US" altLang="en-US" sz="2000" dirty="0">
                <a:latin typeface="+mn-lt"/>
              </a:rPr>
              <a:t>a height is held fixed </a:t>
            </a:r>
            <a:r>
              <a:rPr lang="en-US" altLang="en-US" sz="2000" dirty="0" smtClean="0">
                <a:latin typeface="+mn-lt"/>
              </a:rPr>
              <a:t>until replaced</a:t>
            </a:r>
            <a:r>
              <a:rPr lang="en-US" altLang="en-US" sz="2000" dirty="0">
                <a:latin typeface="+mn-lt"/>
              </a:rPr>
              <a:t>.  </a:t>
            </a:r>
            <a:endParaRPr lang="en-US" altLang="en-US" sz="2000" dirty="0" smtClean="0">
              <a:latin typeface="+mn-lt"/>
            </a:endParaRPr>
          </a:p>
          <a:p>
            <a:pPr eaLnBrk="1" hangingPunct="1"/>
            <a:r>
              <a:rPr lang="en-US" altLang="en-US" sz="2000" dirty="0" smtClean="0">
                <a:latin typeface="+mn-lt"/>
              </a:rPr>
              <a:t>So </a:t>
            </a:r>
            <a:r>
              <a:rPr lang="en-US" altLang="en-US" sz="2000" dirty="0">
                <a:latin typeface="+mn-lt"/>
              </a:rPr>
              <a:t>plotting the height as seen on a </a:t>
            </a:r>
            <a:r>
              <a:rPr lang="en-US" altLang="en-US" sz="2000" dirty="0" smtClean="0">
                <a:latin typeface="+mn-lt"/>
              </a:rPr>
              <a:t>datasheet over </a:t>
            </a:r>
            <a:r>
              <a:rPr lang="en-US" altLang="en-US" sz="2000" dirty="0">
                <a:latin typeface="+mn-lt"/>
              </a:rPr>
              <a:t>time </a:t>
            </a:r>
            <a:r>
              <a:rPr lang="en-US" altLang="en-US" sz="2000" dirty="0" smtClean="0">
                <a:latin typeface="+mn-lt"/>
              </a:rPr>
              <a:t>might  look </a:t>
            </a:r>
            <a:r>
              <a:rPr lang="en-US" altLang="en-US" sz="2000" dirty="0">
                <a:latin typeface="+mn-lt"/>
              </a:rPr>
              <a:t>like this:</a:t>
            </a:r>
          </a:p>
          <a:p>
            <a:pPr eaLnBrk="1" hangingPunct="1"/>
            <a:r>
              <a:rPr lang="en-US" altLang="en-US" dirty="0"/>
              <a:t>	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250255" y="3898900"/>
            <a:ext cx="550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19977" y="3686463"/>
            <a:ext cx="979487" cy="7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780891" y="2715890"/>
            <a:ext cx="1297930" cy="19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078821" y="2833933"/>
            <a:ext cx="2489200" cy="635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657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5889" y="3394433"/>
            <a:ext cx="251010" cy="645458"/>
            <a:chOff x="2492188" y="1990165"/>
            <a:chExt cx="349623" cy="10040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57049" y="2529133"/>
            <a:ext cx="251010" cy="609599"/>
            <a:chOff x="2492188" y="1990165"/>
            <a:chExt cx="349623" cy="100404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061053" y="3412358"/>
            <a:ext cx="251010" cy="959223"/>
            <a:chOff x="2492188" y="1990165"/>
            <a:chExt cx="349623" cy="100404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662925" y="2495145"/>
            <a:ext cx="251010" cy="510992"/>
            <a:chOff x="2492188" y="1990165"/>
            <a:chExt cx="349623" cy="10040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2713315" y="396152"/>
            <a:ext cx="7087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the </a:t>
            </a:r>
            <a:r>
              <a:rPr lang="en-US" sz="2000" b="1" i="1" dirty="0" smtClean="0"/>
              <a:t>modernized</a:t>
            </a:r>
            <a:r>
              <a:rPr lang="en-US" sz="2000" b="1" dirty="0" smtClean="0"/>
              <a:t> NSRS we will also have an estimate of</a:t>
            </a:r>
          </a:p>
          <a:p>
            <a:r>
              <a:rPr lang="en-US" sz="2000" b="1" dirty="0" smtClean="0"/>
              <a:t>3-D crustal motion from </a:t>
            </a:r>
            <a:r>
              <a:rPr lang="en-US" sz="2000" b="1" dirty="0" smtClean="0">
                <a:solidFill>
                  <a:srgbClr val="FF0000"/>
                </a:solidFill>
              </a:rPr>
              <a:t>IFVM2022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25592" y="4294874"/>
            <a:ext cx="7090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Combining survey data from SECs with IFVM2022 allows</a:t>
            </a:r>
          </a:p>
          <a:p>
            <a:r>
              <a:rPr lang="en-US" sz="2000" b="1" dirty="0" smtClean="0"/>
              <a:t>NGS to estimate </a:t>
            </a:r>
            <a:r>
              <a:rPr lang="en-US" sz="2000" b="1" dirty="0" smtClean="0">
                <a:solidFill>
                  <a:srgbClr val="FF0000"/>
                </a:solidFill>
              </a:rPr>
              <a:t>reference epoch coordinates (RECs)</a:t>
            </a:r>
          </a:p>
        </p:txBody>
      </p:sp>
      <p:sp>
        <p:nvSpPr>
          <p:cNvPr id="70" name="Oval 69"/>
          <p:cNvSpPr/>
          <p:nvPr/>
        </p:nvSpPr>
        <p:spPr>
          <a:xfrm>
            <a:off x="7566428" y="2037208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270794" y="1710050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9028004" y="1466861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0" grpId="0" animBg="1"/>
      <p:bldP spid="72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657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5889" y="3394433"/>
            <a:ext cx="251010" cy="645458"/>
            <a:chOff x="2492188" y="1990165"/>
            <a:chExt cx="349623" cy="10040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57049" y="2529133"/>
            <a:ext cx="251010" cy="609599"/>
            <a:chOff x="2492188" y="1990165"/>
            <a:chExt cx="349623" cy="100404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061053" y="3412358"/>
            <a:ext cx="251010" cy="959223"/>
            <a:chOff x="2492188" y="1990165"/>
            <a:chExt cx="349623" cy="100404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662925" y="2495145"/>
            <a:ext cx="251010" cy="510992"/>
            <a:chOff x="2492188" y="1990165"/>
            <a:chExt cx="349623" cy="10040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7566428" y="2037208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270794" y="1710050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9028004" y="1466861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8986068" y="654499"/>
            <a:ext cx="251010" cy="1685362"/>
            <a:chOff x="2492188" y="1990165"/>
            <a:chExt cx="349623" cy="1004048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535051" y="1514142"/>
            <a:ext cx="251010" cy="1147481"/>
            <a:chOff x="2492188" y="1990165"/>
            <a:chExt cx="349623" cy="1004048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8233140" y="1102244"/>
            <a:ext cx="251010" cy="1371598"/>
            <a:chOff x="2492188" y="1990165"/>
            <a:chExt cx="349623" cy="1004048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/>
        </p:nvSpPr>
        <p:spPr>
          <a:xfrm>
            <a:off x="5093663" y="4104196"/>
            <a:ext cx="6004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the absence of new survey data, error estimates will</a:t>
            </a:r>
          </a:p>
          <a:p>
            <a:r>
              <a:rPr lang="en-US" sz="2000" b="1" dirty="0" smtClean="0"/>
              <a:t>grow through time.</a:t>
            </a:r>
          </a:p>
        </p:txBody>
      </p:sp>
    </p:spTree>
    <p:extLst>
      <p:ext uri="{BB962C8B-B14F-4D97-AF65-F5344CB8AC3E}">
        <p14:creationId xmlns:p14="http://schemas.microsoft.com/office/powerpoint/2010/main" val="31558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468728" y="1111625"/>
            <a:ext cx="0" cy="42963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8728" y="5372459"/>
            <a:ext cx="9173220" cy="179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405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54709" y="55782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1990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918665" y="523760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442891" y="1797412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33930" y="244287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424960" y="3088329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415999" y="373378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424966" y="4379247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16005" y="502470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56050" y="494627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56050" y="431874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2.050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6050" y="365535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050" y="300093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2.150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6050" y="237340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56050" y="171001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2.250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6566" y="2906977"/>
            <a:ext cx="657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prstClr val="black"/>
                </a:solidFill>
                <a:latin typeface="Verdana" pitchFamily="34" charset="0"/>
              </a:rPr>
              <a:t>H</a:t>
            </a:r>
            <a:endParaRPr lang="en-US" sz="4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8754" y="627322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>
                <a:solidFill>
                  <a:prstClr val="black"/>
                </a:solidFill>
                <a:latin typeface="Verdana" pitchFamily="34" charset="0"/>
              </a:rPr>
              <a:t>time</a:t>
            </a:r>
          </a:p>
        </p:txBody>
      </p:sp>
      <p:sp>
        <p:nvSpPr>
          <p:cNvPr id="110" name="Oval 109"/>
          <p:cNvSpPr/>
          <p:nvPr/>
        </p:nvSpPr>
        <p:spPr>
          <a:xfrm>
            <a:off x="3097855" y="383688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42511" y="3630722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03705" y="2681157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06354" y="2766698"/>
            <a:ext cx="152400" cy="1344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3275" y="523200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04431" y="5248291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49041" y="5242683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94396" y="5248626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39006" y="524301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380162" y="5259308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24772" y="5253700"/>
            <a:ext cx="0" cy="340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07898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‘95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4555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93663" y="5572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‘05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20320" y="5569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73337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‘15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31640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93373" y="556071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‘25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09893" y="5578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‘30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5889" y="3394433"/>
            <a:ext cx="251010" cy="645458"/>
            <a:chOff x="2492188" y="1990165"/>
            <a:chExt cx="349623" cy="10040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57049" y="2529133"/>
            <a:ext cx="251010" cy="609599"/>
            <a:chOff x="2492188" y="1990165"/>
            <a:chExt cx="349623" cy="100404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061053" y="3412358"/>
            <a:ext cx="251010" cy="959223"/>
            <a:chOff x="2492188" y="1990165"/>
            <a:chExt cx="349623" cy="100404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662925" y="2495145"/>
            <a:ext cx="251010" cy="510992"/>
            <a:chOff x="2492188" y="1990165"/>
            <a:chExt cx="349623" cy="10040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7566428" y="2037208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270794" y="1710050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9028004" y="1466861"/>
            <a:ext cx="152400" cy="1344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1">
              <a:solidFill>
                <a:prstClr val="white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8986068" y="654499"/>
            <a:ext cx="251010" cy="1685362"/>
            <a:chOff x="2492188" y="1990165"/>
            <a:chExt cx="349623" cy="1004048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535051" y="1514142"/>
            <a:ext cx="251010" cy="1147481"/>
            <a:chOff x="2492188" y="1990165"/>
            <a:chExt cx="349623" cy="1004048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8233140" y="1102244"/>
            <a:ext cx="251010" cy="1371598"/>
            <a:chOff x="2492188" y="1990165"/>
            <a:chExt cx="349623" cy="1004048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653554" y="1990165"/>
              <a:ext cx="8964" cy="10040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2492188" y="1990165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2492188" y="2994213"/>
              <a:ext cx="34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 flipV="1">
            <a:off x="6078821" y="2820378"/>
            <a:ext cx="3710638" cy="13555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13220" y="3957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prstClr val="black"/>
                </a:solidFill>
                <a:latin typeface="Verdana" pitchFamily="34" charset="0"/>
              </a:rPr>
              <a:t>The (in)ability of current approach to </a:t>
            </a:r>
          </a:p>
          <a:p>
            <a:pPr eaLnBrk="0" hangingPunct="0"/>
            <a:r>
              <a:rPr lang="en-US" b="1" dirty="0">
                <a:solidFill>
                  <a:prstClr val="black"/>
                </a:solidFill>
                <a:latin typeface="Verdana" pitchFamily="34" charset="0"/>
              </a:rPr>
              <a:t>properly inform users of the height of</a:t>
            </a:r>
          </a:p>
          <a:p>
            <a:pPr eaLnBrk="0" hangingPunct="0"/>
            <a:r>
              <a:rPr lang="en-US" b="1" dirty="0">
                <a:solidFill>
                  <a:prstClr val="black"/>
                </a:solidFill>
                <a:latin typeface="Verdana" pitchFamily="34" charset="0"/>
              </a:rPr>
              <a:t>this mark can be seen in green below.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7657339" y="2106876"/>
            <a:ext cx="1" cy="743900"/>
          </a:xfrm>
          <a:prstGeom prst="line">
            <a:avLst/>
          </a:prstGeom>
          <a:ln w="508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355428" y="1763472"/>
            <a:ext cx="1" cy="1070460"/>
          </a:xfrm>
          <a:prstGeom prst="line">
            <a:avLst/>
          </a:prstGeom>
          <a:ln w="50800">
            <a:solidFill>
              <a:srgbClr val="00B05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9111573" y="1513024"/>
            <a:ext cx="4535" cy="1322042"/>
          </a:xfrm>
          <a:prstGeom prst="line">
            <a:avLst/>
          </a:prstGeom>
          <a:ln w="50800">
            <a:solidFill>
              <a:srgbClr val="00B05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6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399" y="4880855"/>
            <a:ext cx="893103" cy="8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24000" y="429077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 Light" panose="020F0302020204030204"/>
              </a:rPr>
              <a:t>The National Spatial Reference System (NSRS)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24000" y="1765122"/>
            <a:ext cx="9144000" cy="19610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A </a:t>
            </a:r>
            <a:r>
              <a:rPr lang="en-US" altLang="en-US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common</a:t>
            </a:r>
            <a:r>
              <a:rPr lang="en-US" altLang="en-US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and </a:t>
            </a:r>
            <a:r>
              <a:rPr lang="en-US" altLang="en-US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consistent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geospatial framework to meet the economic, social, and environmental positioning needs of our Nation.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altLang="en-US" sz="8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  Foundational elements include: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en-US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0998" y="2649930"/>
            <a:ext cx="3346304" cy="1200329"/>
          </a:xfrm>
          <a:prstGeom prst="rect">
            <a:avLst/>
          </a:prstGeom>
          <a:ln w="1905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kern="0" dirty="0">
                <a:solidFill>
                  <a:prstClr val="black"/>
                </a:solidFill>
                <a:latin typeface="Tw Cen MT Condensed" panose="020B0606020104020203" pitchFamily="34" charset="0"/>
              </a:rPr>
              <a:t>Latitude • Longitude • Elevation • Gravity • Shoreline Position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kern="0" dirty="0">
                <a:solidFill>
                  <a:prstClr val="black"/>
                </a:solidFill>
                <a:latin typeface="Tw Cen MT Condensed" panose="020B0606020104020203" pitchFamily="34" charset="0"/>
              </a:rPr>
              <a:t>      + changes over time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09069" y="5017146"/>
            <a:ext cx="87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8800" y="5014681"/>
            <a:ext cx="253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68588" y="5014681"/>
            <a:ext cx="106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0" y="639363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Reliable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FIRMs require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data from disparate sources and dates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be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consistently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aligned</a:t>
            </a: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012" r="418"/>
          <a:stretch/>
        </p:blipFill>
        <p:spPr>
          <a:xfrm>
            <a:off x="1729524" y="4606149"/>
            <a:ext cx="1470877" cy="145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664116" y="4321689"/>
            <a:ext cx="2388736" cy="56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1" y="4174174"/>
            <a:ext cx="1346211" cy="111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1"/>
          <a:stretch/>
        </p:blipFill>
        <p:spPr>
          <a:xfrm>
            <a:off x="8458504" y="4416823"/>
            <a:ext cx="1980897" cy="174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5668" y="4321690"/>
            <a:ext cx="1616327" cy="172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9847" y="1766137"/>
            <a:ext cx="11089532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Mostly the NSRS is:</a:t>
            </a:r>
          </a:p>
          <a:p>
            <a:pPr algn="ctr"/>
            <a:r>
              <a:rPr lang="en-US" sz="8000" dirty="0" smtClean="0">
                <a:solidFill>
                  <a:srgbClr val="0070C0"/>
                </a:solidFill>
              </a:rPr>
              <a:t>NAD 83 </a:t>
            </a:r>
          </a:p>
          <a:p>
            <a:pPr algn="ctr"/>
            <a:r>
              <a:rPr lang="en-US" sz="4000" dirty="0" smtClean="0"/>
              <a:t>(latitude and longitude)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8000" dirty="0" smtClean="0">
                <a:solidFill>
                  <a:srgbClr val="0070C0"/>
                </a:solidFill>
              </a:rPr>
              <a:t>NAVD 88 </a:t>
            </a:r>
          </a:p>
          <a:p>
            <a:pPr algn="ctr"/>
            <a:r>
              <a:rPr lang="en-US" sz="4000" dirty="0" smtClean="0"/>
              <a:t>(heights)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Leveling: GNSS </a:t>
            </a:r>
            <a:r>
              <a:rPr lang="en-US" u="sng" dirty="0" smtClean="0"/>
              <a:t>strongly encouraged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the immediate years following 2022, </a:t>
            </a:r>
            <a:r>
              <a:rPr lang="en-US" sz="2800" dirty="0"/>
              <a:t>NGS will </a:t>
            </a:r>
            <a:r>
              <a:rPr lang="en-US" sz="2800" dirty="0" smtClean="0"/>
              <a:t>strongly encourage </a:t>
            </a:r>
            <a:r>
              <a:rPr lang="en-US" sz="2800" dirty="0"/>
              <a:t>that all leveling projects </a:t>
            </a:r>
            <a:r>
              <a:rPr lang="en-US" sz="2800" dirty="0" smtClean="0"/>
              <a:t>processed in OPUS </a:t>
            </a:r>
            <a:r>
              <a:rPr lang="en-US" sz="2800" dirty="0"/>
              <a:t>have GNSS on </a:t>
            </a:r>
            <a:r>
              <a:rPr lang="en-US" sz="2800" u="sng" dirty="0"/>
              <a:t>primary control</a:t>
            </a:r>
          </a:p>
          <a:p>
            <a:pPr lvl="1"/>
            <a:r>
              <a:rPr lang="en-US" sz="2400" dirty="0"/>
              <a:t>Minimum of 3 points</a:t>
            </a:r>
          </a:p>
          <a:p>
            <a:pPr lvl="1"/>
            <a:r>
              <a:rPr lang="en-US" sz="2400" dirty="0"/>
              <a:t>Maximum spacing of 30 km</a:t>
            </a:r>
          </a:p>
          <a:p>
            <a:pPr lvl="1"/>
            <a:r>
              <a:rPr lang="en-US" sz="2400" dirty="0"/>
              <a:t>At least two </a:t>
            </a:r>
            <a:r>
              <a:rPr lang="en-US" sz="2400" dirty="0" smtClean="0"/>
              <a:t>occupations for leveling projects &gt; 1 month:</a:t>
            </a:r>
            <a:endParaRPr lang="en-US" sz="2400" dirty="0"/>
          </a:p>
          <a:p>
            <a:pPr lvl="2"/>
            <a:r>
              <a:rPr lang="en-US" sz="2000" dirty="0"/>
              <a:t>+/- 14 days of beginning of leveling</a:t>
            </a:r>
          </a:p>
          <a:p>
            <a:pPr lvl="2"/>
            <a:r>
              <a:rPr lang="en-US" sz="2000" dirty="0" smtClean="0"/>
              <a:t>+/- </a:t>
            </a:r>
            <a:r>
              <a:rPr lang="en-US" sz="2000" dirty="0"/>
              <a:t>14 days of ending leveling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leveling exceeds 6 months, </a:t>
            </a:r>
            <a:r>
              <a:rPr lang="en-US" sz="2400" dirty="0" smtClean="0"/>
              <a:t>should </a:t>
            </a:r>
            <a:r>
              <a:rPr lang="en-US" sz="2400" dirty="0"/>
              <a:t>have a 3</a:t>
            </a:r>
            <a:r>
              <a:rPr lang="en-US" sz="2400" baseline="30000" dirty="0"/>
              <a:t>rd</a:t>
            </a:r>
            <a:r>
              <a:rPr lang="en-US" sz="2400" dirty="0"/>
              <a:t>, middle occupation</a:t>
            </a:r>
          </a:p>
          <a:p>
            <a:r>
              <a:rPr lang="en-US" sz="2800" dirty="0"/>
              <a:t>A GNSS “occupation” can mean “RTK/N”!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everyone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aware and help spread the word about upcoming </a:t>
            </a:r>
            <a:r>
              <a:rPr lang="en-US" b="1" dirty="0" smtClean="0">
                <a:solidFill>
                  <a:srgbClr val="C00000"/>
                </a:solidFill>
              </a:rPr>
              <a:t>NSRS modernization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Proactively ask agencies, surveyors, and engineers about what preparations they are taking to learn about and prepare for the upcoming changes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Reach out </a:t>
            </a:r>
            <a:r>
              <a:rPr lang="en-US" dirty="0" smtClean="0"/>
              <a:t>to NGS for support as needed</a:t>
            </a:r>
          </a:p>
          <a:p>
            <a:r>
              <a:rPr lang="en-US" dirty="0" smtClean="0"/>
              <a:t>Lead by example and exercise </a:t>
            </a:r>
            <a:r>
              <a:rPr lang="en-US" b="1" dirty="0" smtClean="0">
                <a:solidFill>
                  <a:srgbClr val="C00000"/>
                </a:solidFill>
              </a:rPr>
              <a:t>best metadata practices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031"/>
          <p:cNvSpPr>
            <a:spLocks noGrp="1"/>
          </p:cNvSpPr>
          <p:nvPr>
            <p:ph type="title"/>
          </p:nvPr>
        </p:nvSpPr>
        <p:spPr>
          <a:xfrm>
            <a:off x="1885950" y="430213"/>
            <a:ext cx="8324850" cy="977900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SzPct val="25000"/>
            </a:pPr>
            <a:r>
              <a:rPr lang="en-US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Get Prepared</a:t>
            </a:r>
            <a:endParaRPr lang="en-US" altLang="en-US" sz="3600" b="1" dirty="0">
              <a:latin typeface="Arial" panose="020B060402020202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55299" name="Shape 1032"/>
          <p:cNvSpPr>
            <a:spLocks noGrp="1"/>
          </p:cNvSpPr>
          <p:nvPr>
            <p:ph type="body" idx="1"/>
          </p:nvPr>
        </p:nvSpPr>
        <p:spPr>
          <a:xfrm>
            <a:off x="1873250" y="1408114"/>
            <a:ext cx="4691982" cy="5106987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None/>
              <a:defRPr/>
            </a:pP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Calibri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Calibri" pitchFamily="34" charset="0"/>
            </a:endParaRP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Calibri" pitchFamily="34" charset="0"/>
              </a:rPr>
              <a:t>More active NSRS users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Calibri" pitchFamily="34" charset="0"/>
              </a:rPr>
              <a:t>Metadata, metadata, metadata..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Calibri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Calibri" pitchFamily="34" charset="0"/>
              </a:rPr>
              <a:t>Use current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Calibri" pitchFamily="34" charset="0"/>
              </a:rPr>
              <a:t>datums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Calibri" pitchFamily="34" charset="0"/>
              </a:rPr>
              <a:t> / realizations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Calibri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alt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Calibri" pitchFamily="34" charset="0"/>
              </a:rPr>
              <a:t/>
            </a:r>
            <a:br>
              <a:rPr lang="en-US" alt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Calibri" pitchFamily="34" charset="0"/>
              </a:rPr>
            </a:b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Calibri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Calibri" pitchFamily="34" charset="0"/>
              </a:rPr>
              <a:t>Keep original (“raw”) GNSS observation files</a:t>
            </a: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None/>
              <a:tabLst>
                <a:tab pos="349250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Calibri" pitchFamily="34" charset="0"/>
              </a:rPr>
              <a:t>	</a:t>
            </a:r>
          </a:p>
        </p:txBody>
      </p:sp>
      <p:sp>
        <p:nvSpPr>
          <p:cNvPr id="20484" name="Shape 103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5" tIns="45700" rIns="91425" bIns="45700" rtlCol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Gill Sans MT" panose="020B0502020104020203" pitchFamily="34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 rot="203843">
            <a:off x="6639169" y="2021305"/>
            <a:ext cx="3595409" cy="3441282"/>
            <a:chOff x="5115168" y="2021305"/>
            <a:chExt cx="3595409" cy="3441282"/>
          </a:xfrm>
          <a:effectLst>
            <a:outerShdw blurRad="292100" dist="139700" dir="5400000" algn="ctr" rotWithShape="0">
              <a:srgbClr val="000000">
                <a:alpha val="65000"/>
              </a:srgbClr>
            </a:outerShdw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5168" y="2021305"/>
              <a:ext cx="3497696" cy="3441282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6779510" y="2791326"/>
              <a:ext cx="1931067" cy="74595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10217" y="5741127"/>
            <a:ext cx="11571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https://www.ngs.noaa.gov/datums/newdatums/index.shtml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30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77161"/>
            <a:ext cx="109728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10/7/2020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77161"/>
            <a:ext cx="109728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10/7/2020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788" y="611188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1F497D"/>
                </a:solidFill>
              </a:rPr>
              <a:t>Federal Users of the NSRS</a:t>
            </a:r>
            <a:endParaRPr lang="en-US" altLang="en-US" smtClean="0"/>
          </a:p>
        </p:txBody>
      </p:sp>
      <p:pic>
        <p:nvPicPr>
          <p:cNvPr id="17411" name="Picture 10" descr="Y:\shared\HQ\FGCS\Member agency logos\F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3778251"/>
            <a:ext cx="1143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Y:\shared\HQ\FGCS\Member agency logos\T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840163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2" descr="data:image/jpeg;base64,/9j/4AAQSkZJRgABAQAAAQABAAD/2wCEAAkGBxQTEhQUExQWFhUVFRoYFxcXGBsaIBscGBccGBgZGhoYHSohHBooHhoXJDIhJikrLi4uGh8/ODMsNygtLisBCgoKDg0OGxAQGywkHyYwLCwsNywsNDQsMCwxLDQ3LDQ0LCwsNDUtLCwsLCwsLCw0LCwsLCwsLCwvLCwsNCwsLP/AABEIAOEA4QMBIgACEQEDEQH/xAAcAAEAAgIDAQAAAAAAAAAAAAAABgcEBQIDCAH/xABCEAACAQMCAwYCCAQEBQQDAAABAgMABBEFIQYSMQcTIkFRYXGBFCMyQlJykaFigpKxM0OywRU0U6LwJGNz0TXC0v/EABoBAQADAQEBAAAAAAAAAAAAAAADBAUGAgH/xAAwEQEAAgEDAgQFAwQDAQAAAAAAAQIDBBEhEjEFE0FRImGBobEycZEzQtHhI2LwFP/aAAwDAQACEQMRAD8AvGlKUClKUClKUClKUClarVeIra3eOOaZVkkYKke7OxY4GEXLY364wK2tArovryOGNpJXVI0GWZjgAe5NQTh3Sm1SNr25uLgLLJIIIYZWhWKNJGRc92fHIeXmLEnqNhiuq57422qaZcSGZ4rVpIJWA55IpEfk58dXV0Klts7UEgtuP7CWRI4ZmlZ2Cju4pXXJON3VOVRvuSelSG8uO7jd+Vn5FLcqDmZsDOFHmx8hUQ4S1++nitmFgqQPHGTM9ymSpUZdY0Un3wxB9cVNaCFr2kW/P3Ztr4ScnOU+iyFgpPKGKjJ5cgjPStrrnGVnaSrFcSmN2TvB4HYBclcsyqQoyPPFYFrvrs528OnQr+s8rf8AnyrS3up3CazdyW9m10sVtBDJyyohTm55vCr/AG85GwOdh60E30bXbe7UtbTRygbHkYHHxHUfOtjUB4L5ry8OppALeB7YwgcyF5m7wEu4jJC8nKVw3iznpWJr2v3E1wk9vI8dna3kEBK7C5eSdI5t/OJFJX0LE7+GgsmlanirXo7G1luZN1jXPKDgsScKo9ySBWTo+orcW8NwoIWaJJAGxkB1DAHG2RmgzaUpQKUpQKUpQKUpQKUpQKUpQKUpQKUqNa5xV3c6WltH9JumILRq3KsSEjMkz4IQY6DBJ223FBJM1Gr7U2luptPkL25khD288TeJ1G0vKSuFkU4232OajvatoB54NRjkmiNvhJ2gYhxATkuowQ3IfEVxhlznGAa1nFr6lHbo8iC8MBWe1vrVcMGAGO/gB3jdSwYoSAuDjag2r6LFpOoWs8QPcXWbW4d2Z2ErHmhlLvlsscodwN19qsaopFLDrWlEjKrcRkb5zHKp6/FJFz7496kenRusUayuHkVFDuByhmAwzAZ2yd8UEK0+5m0ppYHtZ5rQyPJbSWyd6VErF3hkjXxLysWwwyCCOhrO4cs5ri6uL6eJoFlhS3hhfHP3aszs8gBIVizbL5AVL6UGm4O0l7Sygt5HV2hTkLKCAQCeXAPtgVuaUoNbb6Oq3Ut0GYvLFHGVOMARliCNs5POc/KuGkaKIJrqXnLNcyrIdscvLGsYUb77LnPvW1pQQS64cvYvpkVoyLDeTq4fmIaASDF0yjGCTgFcHqx9N9RxlwVFZWLSWclyiwvC/wBH75njbluEYnkfOGz4vCRuKtKhFBCdfjF9qUVp1htE+kzjqDI4KW6H4eN8ey1FtIuGutM0zTOjzs6XGCfDb2kzLJk+XPyoo/Mata2sI43kdEVWlYNIwG7EAKCfXYAVXI4WuNMi1a9iYSXD941tgc3dxFzMVww+1zOxKjIPID5mgkF9xJdG4ngsbSOYWgQSmSbuss6c4jjHKdwpG7YG9bvhvXEvIRKgZSGZHjcYaORDh42HkwP+1Qrie5SEQ6zZTBi/cxzxrut1G7BAAo6TrzHB6jBB2yKzddfuH/4dpvgubyR7iaTJbuEdvrZzk/aJ2VfX0xQTylRPh/WbiK4WxvuVpSjPDcIMLOqEBuZP8uUZBIG3XFSygUpSgUpSgUpSgUpSgUpUa4+4jlsLbv4rY3GHHeDm5QifedjgnHlnGBnJ2FA4k41t7K4t4LjmQThiJSPAuCAAzeW569BtnGaiDtPo8r29uiOmoT5trmZtklf7SXD/AGpMdUyctuMnfGXq+u22pwKgXu7xMTQwXAAEwKkNGrAlJopELrlCeoOxAro0bTy8Mdr3b3WlXi4iJ3lsmGcxSE78iMpAbqjLg9BkJBHPDpsKQ3M8t3cXUhypHO8rPgPyRDZIlHkNgB6nfa8JaG1nC0Hec8SyN3AOcpETlY2Yk83KSQD6Y9KxuFuEUtWMskj3N0yhWuJd25R0RR9xOmw6nc58pJQfAK+0qM8Wokg5JNQ+iR48QRkjc/GRySF9gAeu56V6pXqnZ8mdndxBxnZ2eRNMvP8A9NPG/wA1Xp88VA9U7aRuLe2J/ilbH/amf9VfbXgDRZNkv2c+1xASf0Ss2TsYtCPBcXA9CTGw/ZBWhjrpKfr3mfnGyvacs/p2Qu87WNRfPK0Uf5Iwf3ctWrk7QNSbrdyfIIv+lRUq1PsYnUEwXEcn8LqYz+oLAn9KgWt8P3No3LcQvHnoTup+DDKn9a0sP/yX4pFf45+6vfzY77s0cb6hnP0yb+r/AGrYWXabqUZ/xxIPSSND+6gH96h9KsTp8U96x/CLzLx6rW0ztolGBcWyMPNomKn+ls/3FTjQ+0awucATd05+5MOT5Bj4Sfga840qrk8Nw27cfslrqbx35euwa+15q4U45u7EgI5khHWGQkrj+E9UPw29QauvhHj21v8AwoTHNjeJ8An3Q9HHw39QKydRocmHnvHut481b/u7zwVZJKbmG0hFwMshIIXn6g4GQpzjxBc1prLs8DRd9PKy6i79813EcMjkYEaZ2MKqAvIdiB5eU8pVNMgE6fQJkur+4e9u3VoLWGKEKSDhnCRqT4jgczkgAY9qzk4xnieMX1i9tFKyoswkSZVZzhVl5N0ydubdckb11rIi66/fnDtZILQt0IEjm4Vc7d5nuztvy+1fe0q7WaA6dFh7m75UWMblE5gXmcfdRQCcnqQMUE0pWon4itYriK0eZRcSjwR53OBnfGy5xtnGfLNbegUpSgUpSgUpSg1PFGvJZW7TOCxyFjjX7UkjbJGo8yT+gyfKo12catzLLb3buL9pHkngmHLgNsBApJVoQoAypPqetc9R41tTKWe1lkgtZ+U3ndq0cUv2CQSebALFS4G371vuJeGYL1FEoIdN4pozyyRH8UbjceW3Q4GRQRXUuDvo7hI7cXWnzSeO1OOa2d23mt2JHKmTlkBHLuR54lnC/DkVjE0UJkKtK0n1jlyC+MgE+W365JySa58OW11HEUupkmZWISRV5CyYHKZBnHeZznG3StrQKjfGHGdvp6/WHmkYeCJccx9z+Ffc/LNaztF49SwXuosPcsMhTuIwejv/ALL5/CqAvLp5XaSRi7ueZmbck+//ANdAMYrR0egnL8d+K/lXzZ4pxHdKeJe0a9uyQJDDEf8ALiJG38T/AGm/Ye1RFjkkncnqa+Urdx46Y42rGyha827yEVudC4ou7QjuJnVR9wnmQ+3Idv0wa01K9WrW0bWjd8i0x2egeBO0iK9IhlAhuPJc+GT8hP3v4Tv6E71Nbu0SVCkiK6MMMrAEH4g15LRiCCCQQcgg4II3BBHQ+9ehey3i031sVlOZ4cLJ/ED9iT4nBB9wfUVh67ReV/yY+34XsGbr+G3dDePOysxhp7EFlG7QdSo8zGerD+E7+hPSqqr15VP9sXBYAN9AuN//AFCqPU7SgDzz9r4g+pqXQ6+ZmMeT6S858H91VR0pStlSK5IxBBBIIOQQcEEdCCOhrjSguHs87T+Yrb3zbnASc+fkFl9D/H09fU23XkOrb7JuPTlLK6bIPhgkY9PSJj6fhPy9KxddoIiJyY/rC7gz7/DZaGt6Hb3cfd3MSyqDkBhuD6qRup9waiDaNJDM1ppdqLUMoM9/IOY4PRYuYlpZOv2jhfmKsCuEzEKSBzEAkDOMnGwyelY64qHS109IL3T76aOG7ilLPdM/K8rD6yG4SRzzGRQVygJwc7YarF4I1GW4sLaadeWWSIFhjGfINjy5hhse9a3hDhdRao17DHJcSzPdSd4ivySynOF5s4KqEXI/DWq464tSC4ge3lklktmY3UEIZ1EDL9Y0vL4UZMBlzvsR50Fh0rrt5ldVdCGVlDKw6EEZBHsRXZQKUpQKwNfine2mW2ZUnaNhGzZwrEYDHAPTr0O9Z9RXWOMTDd/REtJppSgdcNFGHHnyGV15yPPlzigg9/d8tnbaK0L2LyssMkkpUxlB45Hil2WR5G25djlzsKnFrwc6yJI+o378rBihkRUbBzylUjHh9gRWqvOJ5LlprR9HlmKKhljeS3IAfJTOXxnYnY5HtUn4U0tbe3VEWVFPiEUsneGLIH1QbJ8K46AkdaDcVH+OOJlsLVpjgufDEh+856fyjcn2FSCvOHadxEby+flOYocxRemx8b/zMOvoFq3otP52Tae0d0WbJ0V3Rm9u3lkeSRizuxZmPUk/+dK6KUrpojbhmFKUr6+FKUoFS3st1Y2+pQb4WY9yw9e82T58/J+9RKs/QDi6tiOouIj+ki1FmrFsdqz7PdJ2tEvVtddxArqyOAyspVlPQgjBB9sV2Urkms8qcRaWbW6ntz/lSFQT5r1Qn3KlT8611WF232nLqCuOkkCH5qzKf2C1XtdZp8nmYq2n1hk5K9NpgpSlTPBX0GvlKD0J2VcWm9tzHK2Z4MB/41P2ZPjsQfce4qcV5c4R15rK6juFyQpxIo+9G321+PmPdRXp+2nV0V0IZXUMpHmCMgj5Vzev0/lZN47S0sGTrrz3aLiTRZrl1U3bQWvL9ZHEOR5Gz0MxOVjxgYUAnff07dOt7G0h7mLuIosYK8yjO2DzEnLH1Jya2Wp6dFcRtFPGskbY5kYZBwQw2+IBqsuLtAtLO+tWt7C3uGmjkiNoEj3I8cc2GBCqGBVn9G88VRTrE0a+tCBDaywMIlGI4nQ8i9B4VOwrZ1EeF+GorEPdXHcJO6hZGRViiiQsCIYhsAgbHiO7Hc+QEuoFKUoOLuACScADJJ8gOpqB6hxBp2opHHPHcIkkoFtcPFJGDJn6t4JgPAxPQkjOOhBwZHxtbzSWF1HbLzTSQsiDmC7uOU7sQAcE+dQHifX1W1tLSS0ubWOO4thK8sWUSGBgxZZIuZScooxt9qg3/CttcWN1LDcq84u5edL0AHJSMKsc6gDuyFTZhs2/Q7VOqwNI1q3ulLW80cwHUxuGxnoGA6H41n0Eb7Q9ZNpYTyKcOV7tPzP4QR7gEt8q8z1cHb3qBxa246EtK3ywi/3eqfrofDMfTh6vdn6m299vYpSlaKsUpSgUpSgVJezjTTPqVsuMhJBK3sIvGCf5go+dRqr37HeFDbQG5lXEs4HKD1WPqAfQsdyPQLVTW5oxYp954hNgp1XhYtKUrmGmpTt7/wCZtv8A4W/11V1WX27zA3kCea2+f6pG/wD5qtK6fQ/0K/8AvVmZ/wCpJSlKtoSlKUCvQHYzrBmsBGxy1u5j/l+0nywSv8tef6s3sHveW6ni8pIQ/wA43A/s5qj4jj6sEz7cp9Pba676jOpXenadLJcTyJFNcdWYs7uFwAqLu3KNvCoxk1Jq1eu30Nuqzyxs5U8iGOJpXy2+FCAsAeUe2wrm2kh/EetT6lbTW1pp07xzIyGa4xboMjIkRXy74OMDlG4qT8Daqbqwtpm+20YD+zp4JAf5lateOKLuX/ltMnwfvXLpbj+kln/7a3WgfSe7P0pIEfmPKsBZlC4GMlwMtnPQY6UGzpSlBHuL9RkiNkkTFWnvY42ICnwcrvIPED1VCMjcZrnFrEjanJagJ3UdokpbB5u8eVlAznHLyqfLOfOuXE+gC67l+/kge3cyI8fJsShQlhIpBHKW/Wofp9q63UklvrdpNcSIiOkqROxEfNyjEMqkfabOBQSjhC8WWS+KwxRiO7aENGvKZBGi7ufvMGZhUkrQ8GaJJaQOsro8ss8s0jICFLSuWOAdx5D5VvqDz920XPPqTL5RxRp+uXP+qoJUm7S5ObVLs/8AuAf0xqv+1Rmur01dsNY+UMrLO95KUpU6MpSsrTdOlncRwxtI5+6gz8z6D3O1fJmIjeX2I3YtdttbvI4SNWd2OFVQST8AN6s/hvsdkbD3kvdjr3UWGb4M58I+QPxq0tA4btrNeW3iVM9W6s35mO5rOz+JY6cU5n7LFNNae/CvOz7suKMtxfAcy4ZIOoB6gyHoSPwjI9SelWzSlYubPfNbquu0pFI2gpSlQvbzz2xXPPqko/6aRp/2c/8A+9Qmpn2vWxTVJyf8xY3Hw7tU/uhqGV1Wl28mm3tDKy/rkpSlWEZSlKBU67GHxqa+8MgP6A/7CoLVjdhloWvpJPKOAj5uygfsrVW1kxGC2/slw/rhe1a7iHVBa2s9wRzCGJn5fXlGQPmdq2NY2pWKTxSQyDKSoyMPUMMH+9cs1ES0/hKa4RZr69ujM683JbymCKLm3CoseC3LnHMxJOK7eG5Zra+fT5p3uIzbi4t5JcGRVVxHJHIwxz7lSGIzuevlwsrXV7ZBAn0S5RByxyyvJG/KNl71VRgxAwMgjNbHhvh+WOWS6u5VmupVCZReVI41JIjjBJOMnJJOScUEjpSlBEONrb6Rc2FpJk28zyvMgJHedzHzIjY6pzHJHngVn3XB2nOndtZ2vLgjaJFIz+EqAVPuDmsvXeHLa85BcxCTuySmSwwWGDjlI9K1J7N9LO5s4ifU8xP6k0HZ2b3TyWEfeOztHJLDzscllimeNSx825VGT51J6w9K0uK2jEUEaxxrkhV6DJyf3JrMoPM3aJ/+Tu//AJT/AGFRyph2tWXd6pP6SBJB80Cn/uVqh9dZp53xVn5R+GTkja8lKVm6Npr3M8UEf2pXCj29WPsBk/KpZmIjeXmI34SDgPgeXUH5iTHbocPJ5k9eRAere/QZ8+lX7oWhwWkYjt4wi+fqx9WY7sfjXZomlR2sEcEQwka4Hv6sfUk5JPvWdXM6rV2zW/6+kNPFiikfMpSlVEpSlKBSlKCq+3LQS8cV2g3i+rk/Ixyp+AbI/nql69b3VssiMjqGR1Ksp3BBGCDXnntB4GksJC6AvasfA/Xkz9yT0PofP41t+G6qOnyrd/RS1OKd+qEOpSla6mUpSgVeHZzAum6Z9KnGGuHQgeZDkJCvzyW+De1RDsy4Ba7dbi4Ui2U5UEY74jyH/t+p8+g88bHj3iT6ZqVrZwnMMNzGpI6NJzhWO3kgyPjze1ZuqvGa3k17Rzb6ei1ir0R1z9F1VwmjDKVbcMCD5bEYPSuddV3biRHRs8rqVOCQcMMHBG4O/WufX1Yavp2mxym2s4bq5uvOKC7uAqeQM0plKxj45PtW74F4KmtZWuLi5kZnBC26yyPFGDjzlJZ2GPtbdTt6c7HsxtIAVgku4VJyRFdSICfUgHc1utF4cFvIXFzdy5UryTTGRdyDkAj7QxgHPmaDeUpSgVq9Y4itbUZuLiKL2dwCfgvU/IVnXfN3b8n2+U8ufxY2/fFQDsztrEWcd3J3RuWybmacjvBKDiQM0m6AEdNhgA+9BKNA4qhvHZYEnKBebvmhdI23AwrOBzHfPTpW9qMR8e2LzLBDMZ5GZVxAjyqvMcczOgKBR5nOwqT0FO9vWm4e2uANiGiY+48af3f9KqWvSvaPopu7CaNRl1HeR/mTfA9yOZfnXmquh8NydWHp9mfqa7X39yrM7C9MD3U05H+DGFX80hIz/Srf1VWdXj2EQYspn82uCP6Y0x/c1J4hfpwT8+HnTxveFl1jajfxwRtLM4RFGSzf+bn2rumlCqWYgKoJJPQADJJ9sV5v4/4vfUJyQSLdCRCnTb8bD8Z/YbeucTSaWc9tu0R3XcuWKQlXFPa/K5KWSCNOneyDLH3VD4V+efgKgV9xNeTHMl1O3t3jKP6VIUfpWppXQYtNixxtWv8Aln2y3t3lnw63cocrczqfUSuP7NUv4e7V7yAgTkXEfnzYVwPZ1G/8wPxqA0r1kwY8kbWrD5XJavaXqHhbim3v4+eBtx9uNtmTP4h6e4yDW7ryfpOpy20qzQuUkXoR+4I81PmDV4cF9p8F1yx3GIJ+m5xG5/hY/ZJ/C3rsTWJqvD7Y/ipzH3hexaiLcT3WBXCWMMCrAEEYIIyCPQg9a50rOWFe8R9k1pOS0BNs58lHMh/kJ2/lIHtUJvOx6+U+B4JB+ZlP6FcfvV8Uq5j1+ekbb7/uhtgpb0UPadjt8xHO8CD8zMf0C4/epxwz2U2luQ8xNy4/GAEB/Jvn+YmrAquOPu06O3DQ2hEk/QuN0j9d+jP7DYefTBkjU6nUT0Vn+P8ALz5ePHzLl2qcbC0iNrbt/wCodcEr/lIfPbo5HQeXX0zXfZDpve6lEceGFWkPyHKv/cw/SohcTs7M7sWdiSzMckk9STV1dhmi93by3LDeduVPyR5BPzYt/SKvZMddLppiO88fWf8ASCtpy5I9oWdXwmvtQrjvgs3ciXMfJJJEnJ9HnyYZFyWx4SCkm+z7+WRWCvpVcanCn25o0/M6j+5rssr2OVeeKRJFyRzIwYZHUZU4zVTcM6VY3GqmOSwhte5tADazRxkvK8h5nXORKiqgww/GelWxY2McKBIY0jQZwqKFAzucBRigyKUpQKgvF9po0Eoku7eF7iXdY1i7ySU9MiJR4iTnxEfOp1WDqtxDAj3MoAEMbMz8uWCAczAefl0oKx4i4m1ILDBZWsdj9Jfu7eN+UzMMZaTulBSFFGclskbVatjE6xRrI3O6ood8Y5mAAZseWTk4qoOE9dvLyea9gsmmuJsxxSTfVwW0AJ5VDfalcnBbkHnsRuKmeh6i1vc9ze363F3cY5beKPCQhQTsFBYDf7bkZ29KCZ15v7TOHPoV64UYimzJF6AE+JP5W8vQrXpCox2hcLi/tGQY75PHCT+IDdSfwsNv0PlVzRajycm89p4lDmx9dXmqr07Cps2Mq/huW/eND/8AdUdLGVYqwIZSQwPUEHBB981afYLqAEtzAT9tVkUfkJVv9SfpWx4hXqwTt6bSp6edsiT9tOrmGw7pTg3DiM/kA5n/AFwFPsxqgqtnt+k+ss18uWU/qYx/tVTV88OpFcET77vupne+xSlKvq5SlKBSlKCTcN8d3tlhY5OeMf5UviUey78y/AHHtVh6X20QkAXFvIh8zGQ4/RuUj96palVcujw5OZjn5JaZr17S9CJ2r6aRvLIPYxP/ALAitZqfbJaoPqYpZT5ZxGv6kk/tVHUqCPDMET6z9Uk6q6YcT9o15eApzCGI7FIsjI9GfqfgMA+lQ8UpV3HjpjjasbILWm07yzdG0uS5njgiHjlYKPbzZj7AAk+wr1LpdgkEMcMYwkaBF+CjG/vVddjHCZhjN5KuJJlxED92M783xYgfID1NWfWF4jqPMv0R2j8r+nx9Nd59Wr4o1X6LaXFwF5jDEzhfUgbA+2cVr+EtIuIwJ7m7lnlljHNH4REhPi+rRRtjpkk5rjxhrawAx3FrLJZyxss00Y51TmyCJI18YXl6sBtkfLRaBJfQxL9Bkt9TswMRF5e7lQDYRtIFKNgbbgH1rOWGbq0cV5fPY3tuFKoJ7OeNiG5VKh8OMNHIHxsDggj03m1RTh/Sbp7tr2+EaOIu5ggiYuI0LB3Z3IHNIxAGwwAvvUroFKUoFcJYwwKsAysCCCMgg7EEHqK50oIlqunahcyvEJVs7RTyh4TzTSjH3WI5YR5dC21dGs6Xp+nWMyF/oiyqVMyse+dyMghs88j53xv5+VSbW2uBA/0VY2nx4BKSEySAS3KM4AycDrjyrRaDwWscv0q8kN3eeUrjwx/wwR/ZjHv169MmgdnXErXdvyzqyXUHKsyOpRtxmOXlO4Drv8cjyqV1XOq69JLeyNpNrHcTQJyXNw7FUKoef6LGw2aUnPi6Lt8pnw7rkV5As0WQMlXRhh43XZ45F+64OxH+xoK67XeBi+b22TLAfXovVgB/iKPMgdR5gA+RzWvBms/RL2CfOFV8P+RvC36A5+Qr1FVS9o3ZjzFrmxXxHeSAbZ9Wj9/VfPy9DraPWVmvk5e3aJVc2Gd+up29WmY7SYfZDPGT+dQy/wChqp2rm4ck/wCK6PLZOcXNuAgDbHKbwk53GeXkOd9mqnJYyrFWBVlJVgeoIOCD7g1d0M9NJxT3rP2QZ43mLR6uFKUq+rlKUoFKUoFKUoFKUoFT7sx4FN64nnUi2Q9Dt3rD7o/gB6n5euOPZ72dyXpWacNHa9fRpfZfRPVv09RfdpbJGixxqFRFCqqjAAAwABWVrtdFI8vHPPr8v9reDBv8VnYqgAAbAdBWj4x1/wCh2/Mid5PIwit4h1klfZR+UdSfQGtlquoxW8TzTOEjjXmZj5D/AHPkANySKiUen/8AFbfvr6H6N9YWs3Vik8KMFCuz5wsjEZ5RtuoOSKwl5rNQubnS5LKW51AzC5nEVxHNyLGoZSzSRHAKKhA2yc8w9a7HtNNuLjn0y/jtrx8/8u6kS4BY95BnlkHUk7H3rAntZrG8Fxqym9t1iEUN0EDC3GSWaaEA4ZtgZVzsvvgWTZWkHhlijj8Sgq6ooJVgCMEDOCMUGYg2GTk+vrX2lKBSlKBSlKBUI7U57hIYuVnSzL4vZIQTMkR+8nonXmIywHQEZqb18ZQQQRkHYg0EFtuHTZvBcaQEa3kEaz24cckkZwFuI3Jx3ig5J++Pfr917WI7O9K2Vq1ze3Cq9xHE3LiKPOZHBPL3hBwud22HoDy12QaLYym1V3DzfVK5zFbmXbJIGUgU5bG+5xkZ22nBnD8dpC0hkE08/wBbcXJI+sYjOQegjAPhA2A+JoNpoesw3cQlhbmUkggjDIw+0jqd1ceYNbCoRwA4mutSvIhi2nljSIjpI0KFZZlHTDMcZ8+SpsWAwCRk9KDWPoMP0lbpQUmAKsybd4p+7IOjDIBB6jA3qF9pXZ19LJubXAuMeNNgJcdDnoJMbZOx2zjrVkUqbHnvjtFqz2/DxakWjaXkm7tXido5EZHU4ZWGCPiDXTXqXiHhq2vV5biJXx9lujL+VhuPh0qrdf7G5VJa0mWRfwS+FvkwHKfmFraweJY78X4n7KV9NaO3KrKVudS4VvYP8W1lX3Cll/qTI/etKzAHB2PpWhW1bc1ndBNZjvD7SuPOPUfrWdZ6VPLjuoZZM/gjZv3Ar7MxHd82lh0qa6V2XahNjmjWFT5ysM/0rk/rip1ofY7bx4a5leY/hX6tf2JY/qKqZNdgp/dv+3KWuC9vRTmlaXNcv3cETSv6KOnuxOyj3JAq3+DOyZIist6VlcbiFd0Hpzn759th8asbTdNit0EcMaRoPuoAPmcdT7msusrUeI3ycU4j7rePT1rzPL4qgDA2Ar7XEOMkZGR1HpnpVcNxtfW+oT291bK8P24u4z3nc9O8VT/jYx4lGGBzgEVnLDH1XUl1iSW0TmtbuxuDJbpN4o5+5OCXTGGXmzsMlQQRnJFdmlXUmqXvc36i3FkFc2XNkzS/9Zj0eBTjlAzuQSemejVrKG8ukmtJ1X6Uve2twnWK8gXDKwx0khADIw37k7Zrbx6ZHrEI+lxSW95ayGKRoyUZTjxhJPvRSIffZvmQ3WicRG8uJlhjDWcQKG4J/wASXPiWJcYaNRkFvM9MgZqRAV0WFlHDGkUSBI0UKqr0AFZFApSlApSlApSlApSlBwljDKVYBlYYIIyCD1BB6ioa/ZpbHKCe7FsWybQTkQ+68uOYJnflDYqa0oMGaaC0gBYxwQRhVBOERBkIo9AMkCq8n0m2m1W6g1JGMs3K1jIXZV7pUGUhKnwyK2SR1PX4zTjbQje2csCPyOeVo2IyA8bh0yPNcqAdjsaievLe6gtvbyae0EsdxFI9yZEMcYjbmZ4WB5mLAYC4H2t+lBtdF1K8tbEGe3uLlop5I/DymUwozd3KVJHeMQFGBuc59a3XD/FdpeZ+jzKzrnmjbKyKQcENG2GGDkdMV18ca01pZySRjmmbEUC7ZaaU8kYAPXc5I9FNY2h8HWtvBbCSONpbVebv2A5uc5aR+c74LFjuf7UEnpVeaTxZc3Go25Xw2FyJ0gUqMydwobv89QrFmCj0TON63fFPFE1lzyPZvJaooZpo5Y8jyOY3IPUjoTQSiuqS3RvtKp+IBqPW/G9uYpZZY7i3WFQz9/A6YDHlBBwQ25+6TXXB2jaY7BReRhiQMMGU5PQYZRQSRLVB0RR8FArtArT69xTa2ZVZ5eV3+xGqs7sB1IRAWx13xjau/Qtdt7yMyW8gkUNyt1BVh1VlYAqfYig2VKj/ABZr723cxQRCa5uXKQxluVRyjmeR28kUbnG5yB51p7zXtQsOSW/FtJasypJLbh0MJc8odlkY80fMVBIIIz8qCSa5xDbWa81zMkYPQE5ZvyoMsx9gDWbY3SyxpIoYK6hgGUqcEZ3VtwfY1WNjJFp+p3iNaSXNxOy3Fq8ad5IY5ByuneNsiI64yT0I9qsbRLmeSINcQiCQk/VhxJgZ8OWAxzY64yPegrnV9O7nU7+aO5W0m7qC5SWQ/VOuDFJFMp2ZCyLgjxKWyPSsi21iDW4ETLWmoRATQMQVIPlLCWAMkDYwRjp1GwNbfi7Qll1PTZngEyDvo5MpzBPB3kTnywGUjJ/F64qUX2kQzPFJJGrPC3PExG6HpsR5e3Tp6UEL0rhRbwxXc8MlnewTqZu6PKk7wnZ+U5DI2ThsZwWGSKsKlKBSlKBSlKBSlKBSlKBSlKBSlKBSlKDUatoK3FxazO7ctq7usWBys7Lyq7eeVySPc1puNbK4vZEsEDxW0iF7q4XAyg2EEeQfGxwTkYC+uSKmFKCsp9JubbUtIWW5WeFZLhIswrG6A2rAKxjPKwwBvyit12p+O2gtsZ+l3kEJH8Ped4+fblQ5qVz2UbvHIygvESY2PVSylGI+Kkj51h6poiTz20zswNq7uijHKxdCmWyM7AkjBG9BoO14n/hkqqOZnlt1Vc45ibiPw5OwzjFZVnr127ok2lTRhmAL97BIqgnHMcPkgddhmsrjXRJLuBY4XRHSaKUF1LLmJ+cAgEHBIFYtt/xcOgf6A6cw5yvfI3LnxcoPMC2M4yaDE1vT7yC/e9tIYrrvIEieF5BE68jFgY3IK8p5jkHzArnwfqsEl3dBrWS0vnSN545DnnVMokiEMVZR9ksAN8ZzWRrfD9x9K+mWMsccrRiKWOZS0ciqSUPhIZXGSMjyP68+H+H5luZLy8ljkuHiEKiJSqRxhucqOYksS2CSfQUGFx0/0e60++b/AAYHkimP4EuFCiQ/wh1XJ9DWR2i6nCul3XM6t30DxxAEMXeRCsYQD7R5iDt8fKpRLEGUqwDKRggjIIPUEHqK0Wm8E6fby99DaRJIDkMF+yfVQdl+WKDUahoVwF0q4iUtc2vdxzLzAc0UkYScEkgEggMM+hqb0pQKUpQKUpQKUpQKUpQKUpQKUpQKUpQKUpQKUpQKUpQKUpQKUpQKUpQKUpQKUpQKUpQKUpQKUpQKUpQKUpQ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7414" name="Picture 4" descr="Y:\shared\HQ\FGCS\Member agency logos\B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616450"/>
            <a:ext cx="11604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Y:\shared\HQ\FGCS\Member agency logos\Cens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730376"/>
            <a:ext cx="152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Y:\shared\HQ\FGCS\Member agency logos\FE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9" y="1652588"/>
            <a:ext cx="24844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Y:\shared\HQ\FGCS\Member agency logos\FS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739901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3" descr="Y:\shared\HQ\FGCS\Member agency logos\FW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776414"/>
            <a:ext cx="8461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4" descr="Y:\shared\HQ\FGCS\Member agency logos\IB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2662238"/>
            <a:ext cx="1085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Y:\shared\HQ\FGCS\Member agency logos\NAS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425700"/>
            <a:ext cx="1096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8" descr="Y:\shared\HQ\FGCS\Member agency logos\NP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617913"/>
            <a:ext cx="7858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9" descr="Y:\shared\HQ\FGCS\Member agency logos\OSMR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9" y="3622676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1" descr="Y:\shared\HQ\FGCS\Member agency logos\USAC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2617788"/>
            <a:ext cx="11303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2" descr="Y:\shared\HQ\FGCS\Member agency logos\USB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921001"/>
            <a:ext cx="1498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3" descr="Y:\shared\HQ\FGCS\Member agency logos\USC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9" y="1630363"/>
            <a:ext cx="11017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4" descr="Y:\shared\HQ\FGCS\Member agency logos\USF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2540001"/>
            <a:ext cx="860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5" descr="Y:\shared\HQ\FGCS\Member agency logos\USG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4883150"/>
            <a:ext cx="14557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6" descr="Y:\shared\HQ\FGCS\Member agency logos\USN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1" y="2609851"/>
            <a:ext cx="11223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7" descr="Y:\shared\HQ\FGCS\Member agency logos\NOAA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36576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5" descr="Y:\shared\HQ\FGCS\Member agency logos\BLM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1677989"/>
            <a:ext cx="10064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8" descr="Y:\shared\HQ\FGCS\Member agency logos\DOT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595689"/>
            <a:ext cx="10287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62601" y="4759326"/>
            <a:ext cx="1914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33" name="Picture 2" descr="\\NGS-S-BRUNSWICK\Home\shared\HQ\FGCS\Member agency logos\IWBC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737101"/>
            <a:ext cx="8937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5" descr="C:\Users\jeremy.mchugh\Downloads\2000px-US-FederalAviationAdmin-Seal.sv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6" y="3648076"/>
            <a:ext cx="9382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9" descr="Y:\shared\HQ\FGCS\Member agency logos\EPA.bmp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2522539"/>
            <a:ext cx="102076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6" descr="Y:\shared\HQ\FGCS\Member agency logos\BOEMRE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6" y="4973639"/>
            <a:ext cx="2352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1949450" y="425450"/>
            <a:ext cx="8261350" cy="1174750"/>
          </a:xfrm>
        </p:spPr>
        <p:txBody>
          <a:bodyPr/>
          <a:lstStyle/>
          <a:p>
            <a:r>
              <a:rPr lang="en-US" altLang="en-US" dirty="0" smtClean="0"/>
              <a:t>“Modernizing the NSRS” means…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828800" y="1828800"/>
            <a:ext cx="86868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Replacing NAD 83</a:t>
            </a:r>
          </a:p>
          <a:p>
            <a:pPr>
              <a:defRPr/>
            </a:pPr>
            <a:r>
              <a:rPr lang="en-US" dirty="0" smtClean="0"/>
              <a:t>Replacing NAVD 88</a:t>
            </a:r>
          </a:p>
          <a:p>
            <a:pPr>
              <a:defRPr/>
            </a:pPr>
            <a:r>
              <a:rPr lang="en-US" dirty="0" smtClean="0"/>
              <a:t>Re-inventing </a:t>
            </a:r>
            <a:r>
              <a:rPr lang="en-US" dirty="0" err="1" smtClean="0"/>
              <a:t>Bluebooking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Improving the Geodetic Toolkit</a:t>
            </a:r>
          </a:p>
          <a:p>
            <a:pPr>
              <a:defRPr/>
            </a:pPr>
            <a:r>
              <a:rPr lang="en-US" dirty="0" smtClean="0"/>
              <a:t>Better Surveying Methodologies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flipH="1">
            <a:off x="7519538" y="3106757"/>
            <a:ext cx="692227" cy="15069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11764" y="3690975"/>
            <a:ext cx="206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Blueprint for 2022, Part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7619" y="1932829"/>
            <a:ext cx="206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Blueprint for 2022, Part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1882" y="2530793"/>
            <a:ext cx="206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Blueprint for 2022, Part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1" y="1660912"/>
            <a:ext cx="2743200" cy="3642611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1949450" y="425450"/>
            <a:ext cx="8261350" cy="1174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/>
              <a:t>Modernizing the NSRS</a:t>
            </a:r>
          </a:p>
          <a:p>
            <a:r>
              <a:rPr lang="en-US" altLang="en-US" sz="2400" dirty="0"/>
              <a:t>The “blueprint” documents:  Your best source for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878" y="5303523"/>
            <a:ext cx="2676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Geometric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Sep 2017</a:t>
            </a:r>
          </a:p>
          <a:p>
            <a:pPr algn="ctr"/>
            <a:r>
              <a:rPr lang="en-US" b="1" i="1" dirty="0" smtClean="0"/>
              <a:t>NOAA TR NOS NGS </a:t>
            </a:r>
            <a:r>
              <a:rPr lang="en-US" b="1" i="1" dirty="0" smtClean="0">
                <a:solidFill>
                  <a:srgbClr val="FF0000"/>
                </a:solidFill>
              </a:rPr>
              <a:t>62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1746" y="5303522"/>
            <a:ext cx="2676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Geopotential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Nov 2017</a:t>
            </a:r>
          </a:p>
          <a:p>
            <a:pPr algn="ctr"/>
            <a:r>
              <a:rPr lang="en-US" b="1" i="1" dirty="0"/>
              <a:t>NOAA TR NOS NGS </a:t>
            </a:r>
            <a:r>
              <a:rPr lang="en-US" b="1" i="1" dirty="0" smtClean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86304" y="5303522"/>
            <a:ext cx="3953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Working in the modernized NSRS:</a:t>
            </a:r>
          </a:p>
          <a:p>
            <a:pPr algn="ctr"/>
            <a:r>
              <a:rPr lang="en-US" dirty="0" smtClean="0"/>
              <a:t>April 2019</a:t>
            </a:r>
          </a:p>
          <a:p>
            <a:pPr algn="ctr"/>
            <a:r>
              <a:rPr lang="en-US" b="1" i="1" dirty="0"/>
              <a:t>NOAA TR NOS NGS </a:t>
            </a:r>
            <a:r>
              <a:rPr lang="en-US" b="1" i="1" dirty="0" smtClean="0">
                <a:solidFill>
                  <a:srgbClr val="FF0000"/>
                </a:solidFill>
              </a:rPr>
              <a:t>67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75" y="1660913"/>
            <a:ext cx="2754590" cy="3642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559" y="1680369"/>
            <a:ext cx="2758647" cy="3642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366" y="3660170"/>
            <a:ext cx="118750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All three have been updated and will be released in late 2020 / early 2021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Replacing NAD 83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301594" y="1612261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892391" y="1486695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10/7/2020</a:t>
            </a:r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54219" y="2190216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54216" y="2190213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54218" y="2904590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54218" y="3661804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Replacing NAVD 88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2384428" y="1524003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Old: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NAVD 88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85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IGSN71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GEOID12B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DEFLEC12B</a:t>
            </a: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40214" y="1524003"/>
            <a:ext cx="6324600" cy="34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New: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The North American-Pacific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Geopotential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Datum</a:t>
            </a:r>
            <a:r>
              <a:rPr lang="en-US" altLang="en-US" sz="2400" dirty="0">
                <a:cs typeface="Times New Roman" panose="02020603050405020304" pitchFamily="18" charset="0"/>
              </a:rPr>
              <a:t> of 2022 (NAPGD2022)</a:t>
            </a: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Will include: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GEOID2022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DEFLEC2022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GRAV2022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DEM2022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altLang="en-US" sz="1800" dirty="0" smtClean="0">
                <a:cs typeface="Times New Roman" panose="02020603050405020304" pitchFamily="18" charset="0"/>
              </a:rPr>
              <a:t>More</a:t>
            </a:r>
            <a:endParaRPr lang="en-US" altLang="en-US" sz="1800" dirty="0"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endParaRPr lang="en-US" altLang="en-US" sz="1400" dirty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10/7/2020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3" y="1990728"/>
            <a:ext cx="910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3" y="3238454"/>
            <a:ext cx="9108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5" name="Left Brace 4"/>
          <p:cNvSpPr/>
          <p:nvPr/>
        </p:nvSpPr>
        <p:spPr>
          <a:xfrm>
            <a:off x="2513376" y="2514602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6515" y="4602098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0164" y="5153110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165" y="5534851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2780" y="5965738"/>
            <a:ext cx="997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the Vertical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519785" y="412861"/>
            <a:ext cx="9144000" cy="87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ysClr val="windowText" lastClr="000000"/>
                </a:solidFill>
                <a:cs typeface="Calibri" panose="020F0502020204030204" pitchFamily="34" charset="0"/>
              </a:rPr>
              <a:t>GRAV-D and the modernized NSRS</a:t>
            </a:r>
            <a:endParaRPr lang="en-US" dirty="0">
              <a:solidFill>
                <a:sysClr val="windowText" lastClr="000000"/>
              </a:solidFill>
              <a:cs typeface="Calibri" panose="020F0502020204030204" pitchFamily="34" charset="0"/>
            </a:endParaRPr>
          </a:p>
        </p:txBody>
      </p:sp>
      <p:pic>
        <p:nvPicPr>
          <p:cNvPr id="19" name="Picture 3" descr="C:\Work\Presentations\Graphics\Citation\NOAA Jet C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10252" b="31152"/>
          <a:stretch>
            <a:fillRect/>
          </a:stretch>
        </p:blipFill>
        <p:spPr bwMode="auto">
          <a:xfrm>
            <a:off x="1603219" y="1788498"/>
            <a:ext cx="1247984" cy="61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91428" y="1419251"/>
            <a:ext cx="4290681" cy="4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GRAV-D</a:t>
            </a:r>
            <a:r>
              <a:rPr lang="en-US" altLang="en-US" sz="2000" dirty="0" smtClean="0">
                <a:latin typeface="+mj-lt"/>
                <a:cs typeface="Times New Roman" pitchFamily="18" charset="0"/>
              </a:rPr>
              <a:t> = Airborne collection of gravity</a:t>
            </a:r>
            <a:endParaRPr lang="en-US" alt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217561" y="2619375"/>
            <a:ext cx="2019300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14369" r="2363" b="24641"/>
          <a:stretch/>
        </p:blipFill>
        <p:spPr>
          <a:xfrm>
            <a:off x="210962" y="4267200"/>
            <a:ext cx="4032497" cy="1714499"/>
          </a:xfrm>
          <a:prstGeom prst="rect">
            <a:avLst/>
          </a:prstGeom>
        </p:spPr>
      </p:pic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65865" y="3697566"/>
            <a:ext cx="4741805" cy="6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GEOID2022</a:t>
            </a:r>
            <a:r>
              <a:rPr lang="en-US" altLang="en-US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en-US" sz="1800" dirty="0" smtClean="0">
                <a:latin typeface="+mj-lt"/>
                <a:cs typeface="Times New Roman" pitchFamily="18" charset="0"/>
              </a:rPr>
              <a:t>= The official “zero elevation”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800" dirty="0" smtClean="0">
                <a:latin typeface="+mj-lt"/>
                <a:cs typeface="Times New Roman" pitchFamily="18" charset="0"/>
              </a:rPr>
              <a:t>                             surface of the modernized NSRS  </a:t>
            </a:r>
            <a:endParaRPr lang="en-US" altLang="en-US" sz="1800" dirty="0">
              <a:latin typeface="+mj-lt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435600" y="2295937"/>
            <a:ext cx="6439792" cy="4151133"/>
            <a:chOff x="5435600" y="2035960"/>
            <a:chExt cx="6439792" cy="4151133"/>
          </a:xfrm>
        </p:grpSpPr>
        <p:sp>
          <p:nvSpPr>
            <p:cNvPr id="5" name="Freeform 4"/>
            <p:cNvSpPr/>
            <p:nvPr/>
          </p:nvSpPr>
          <p:spPr>
            <a:xfrm>
              <a:off x="5443490" y="2096895"/>
              <a:ext cx="6210300" cy="4029585"/>
            </a:xfrm>
            <a:custGeom>
              <a:avLst/>
              <a:gdLst>
                <a:gd name="connsiteX0" fmla="*/ 133350 w 6210300"/>
                <a:gd name="connsiteY0" fmla="*/ 762000 h 4210050"/>
                <a:gd name="connsiteX1" fmla="*/ 266700 w 6210300"/>
                <a:gd name="connsiteY1" fmla="*/ 571500 h 4210050"/>
                <a:gd name="connsiteX2" fmla="*/ 419100 w 6210300"/>
                <a:gd name="connsiteY2" fmla="*/ 476250 h 4210050"/>
                <a:gd name="connsiteX3" fmla="*/ 514350 w 6210300"/>
                <a:gd name="connsiteY3" fmla="*/ 419100 h 4210050"/>
                <a:gd name="connsiteX4" fmla="*/ 685800 w 6210300"/>
                <a:gd name="connsiteY4" fmla="*/ 295275 h 4210050"/>
                <a:gd name="connsiteX5" fmla="*/ 781050 w 6210300"/>
                <a:gd name="connsiteY5" fmla="*/ 161925 h 4210050"/>
                <a:gd name="connsiteX6" fmla="*/ 914400 w 6210300"/>
                <a:gd name="connsiteY6" fmla="*/ 114300 h 4210050"/>
                <a:gd name="connsiteX7" fmla="*/ 1009650 w 6210300"/>
                <a:gd name="connsiteY7" fmla="*/ 104775 h 4210050"/>
                <a:gd name="connsiteX8" fmla="*/ 1162050 w 6210300"/>
                <a:gd name="connsiteY8" fmla="*/ 47625 h 4210050"/>
                <a:gd name="connsiteX9" fmla="*/ 1266825 w 6210300"/>
                <a:gd name="connsiteY9" fmla="*/ 28575 h 4210050"/>
                <a:gd name="connsiteX10" fmla="*/ 1371600 w 6210300"/>
                <a:gd name="connsiteY10" fmla="*/ 0 h 4210050"/>
                <a:gd name="connsiteX11" fmla="*/ 1438275 w 6210300"/>
                <a:gd name="connsiteY11" fmla="*/ 9525 h 4210050"/>
                <a:gd name="connsiteX12" fmla="*/ 1762125 w 6210300"/>
                <a:gd name="connsiteY12" fmla="*/ 104775 h 4210050"/>
                <a:gd name="connsiteX13" fmla="*/ 1847850 w 6210300"/>
                <a:gd name="connsiteY13" fmla="*/ 85725 h 4210050"/>
                <a:gd name="connsiteX14" fmla="*/ 1981200 w 6210300"/>
                <a:gd name="connsiteY14" fmla="*/ 104775 h 4210050"/>
                <a:gd name="connsiteX15" fmla="*/ 2066925 w 6210300"/>
                <a:gd name="connsiteY15" fmla="*/ 266700 h 4210050"/>
                <a:gd name="connsiteX16" fmla="*/ 2152650 w 6210300"/>
                <a:gd name="connsiteY16" fmla="*/ 314325 h 4210050"/>
                <a:gd name="connsiteX17" fmla="*/ 2457450 w 6210300"/>
                <a:gd name="connsiteY17" fmla="*/ 438150 h 4210050"/>
                <a:gd name="connsiteX18" fmla="*/ 2562225 w 6210300"/>
                <a:gd name="connsiteY18" fmla="*/ 447675 h 4210050"/>
                <a:gd name="connsiteX19" fmla="*/ 2876550 w 6210300"/>
                <a:gd name="connsiteY19" fmla="*/ 552450 h 4210050"/>
                <a:gd name="connsiteX20" fmla="*/ 2981325 w 6210300"/>
                <a:gd name="connsiteY20" fmla="*/ 552450 h 4210050"/>
                <a:gd name="connsiteX21" fmla="*/ 3133725 w 6210300"/>
                <a:gd name="connsiteY21" fmla="*/ 542925 h 4210050"/>
                <a:gd name="connsiteX22" fmla="*/ 3457575 w 6210300"/>
                <a:gd name="connsiteY22" fmla="*/ 533400 h 4210050"/>
                <a:gd name="connsiteX23" fmla="*/ 3600450 w 6210300"/>
                <a:gd name="connsiteY23" fmla="*/ 495300 h 4210050"/>
                <a:gd name="connsiteX24" fmla="*/ 3752850 w 6210300"/>
                <a:gd name="connsiteY24" fmla="*/ 504825 h 4210050"/>
                <a:gd name="connsiteX25" fmla="*/ 3829050 w 6210300"/>
                <a:gd name="connsiteY25" fmla="*/ 514350 h 4210050"/>
                <a:gd name="connsiteX26" fmla="*/ 3876675 w 6210300"/>
                <a:gd name="connsiteY26" fmla="*/ 523875 h 4210050"/>
                <a:gd name="connsiteX27" fmla="*/ 4105275 w 6210300"/>
                <a:gd name="connsiteY27" fmla="*/ 581025 h 4210050"/>
                <a:gd name="connsiteX28" fmla="*/ 4419600 w 6210300"/>
                <a:gd name="connsiteY28" fmla="*/ 514350 h 4210050"/>
                <a:gd name="connsiteX29" fmla="*/ 4467225 w 6210300"/>
                <a:gd name="connsiteY29" fmla="*/ 438150 h 4210050"/>
                <a:gd name="connsiteX30" fmla="*/ 4495800 w 6210300"/>
                <a:gd name="connsiteY30" fmla="*/ 409575 h 4210050"/>
                <a:gd name="connsiteX31" fmla="*/ 4543425 w 6210300"/>
                <a:gd name="connsiteY31" fmla="*/ 342900 h 4210050"/>
                <a:gd name="connsiteX32" fmla="*/ 4657725 w 6210300"/>
                <a:gd name="connsiteY32" fmla="*/ 333375 h 4210050"/>
                <a:gd name="connsiteX33" fmla="*/ 4895850 w 6210300"/>
                <a:gd name="connsiteY33" fmla="*/ 352425 h 4210050"/>
                <a:gd name="connsiteX34" fmla="*/ 5219700 w 6210300"/>
                <a:gd name="connsiteY34" fmla="*/ 447675 h 4210050"/>
                <a:gd name="connsiteX35" fmla="*/ 5334000 w 6210300"/>
                <a:gd name="connsiteY35" fmla="*/ 438150 h 4210050"/>
                <a:gd name="connsiteX36" fmla="*/ 5334000 w 6210300"/>
                <a:gd name="connsiteY36" fmla="*/ 438150 h 4210050"/>
                <a:gd name="connsiteX37" fmla="*/ 5505450 w 6210300"/>
                <a:gd name="connsiteY37" fmla="*/ 409575 h 4210050"/>
                <a:gd name="connsiteX38" fmla="*/ 6172200 w 6210300"/>
                <a:gd name="connsiteY38" fmla="*/ 409575 h 4210050"/>
                <a:gd name="connsiteX39" fmla="*/ 6210300 w 6210300"/>
                <a:gd name="connsiteY39" fmla="*/ 4210050 h 4210050"/>
                <a:gd name="connsiteX40" fmla="*/ 9525 w 6210300"/>
                <a:gd name="connsiteY40" fmla="*/ 4210050 h 4210050"/>
                <a:gd name="connsiteX41" fmla="*/ 0 w 6210300"/>
                <a:gd name="connsiteY41" fmla="*/ 904875 h 4210050"/>
                <a:gd name="connsiteX42" fmla="*/ 47625 w 6210300"/>
                <a:gd name="connsiteY42" fmla="*/ 866775 h 4210050"/>
                <a:gd name="connsiteX43" fmla="*/ 95250 w 6210300"/>
                <a:gd name="connsiteY43" fmla="*/ 828675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210300" h="4210050">
                  <a:moveTo>
                    <a:pt x="133350" y="762000"/>
                  </a:moveTo>
                  <a:lnTo>
                    <a:pt x="266700" y="571500"/>
                  </a:lnTo>
                  <a:lnTo>
                    <a:pt x="419100" y="476250"/>
                  </a:lnTo>
                  <a:lnTo>
                    <a:pt x="514350" y="419100"/>
                  </a:lnTo>
                  <a:lnTo>
                    <a:pt x="685800" y="295275"/>
                  </a:lnTo>
                  <a:lnTo>
                    <a:pt x="781050" y="161925"/>
                  </a:lnTo>
                  <a:lnTo>
                    <a:pt x="914400" y="114300"/>
                  </a:lnTo>
                  <a:lnTo>
                    <a:pt x="1009650" y="104775"/>
                  </a:lnTo>
                  <a:lnTo>
                    <a:pt x="1162050" y="47625"/>
                  </a:lnTo>
                  <a:cubicBezTo>
                    <a:pt x="1253974" y="27197"/>
                    <a:pt x="1218503" y="28575"/>
                    <a:pt x="1266825" y="28575"/>
                  </a:cubicBezTo>
                  <a:lnTo>
                    <a:pt x="1371600" y="0"/>
                  </a:lnTo>
                  <a:lnTo>
                    <a:pt x="1438275" y="9525"/>
                  </a:lnTo>
                  <a:lnTo>
                    <a:pt x="1762125" y="104775"/>
                  </a:lnTo>
                  <a:lnTo>
                    <a:pt x="1847850" y="85725"/>
                  </a:lnTo>
                  <a:lnTo>
                    <a:pt x="1981200" y="104775"/>
                  </a:lnTo>
                  <a:lnTo>
                    <a:pt x="2066925" y="266700"/>
                  </a:lnTo>
                  <a:lnTo>
                    <a:pt x="2152650" y="314325"/>
                  </a:lnTo>
                  <a:lnTo>
                    <a:pt x="2457450" y="438150"/>
                  </a:lnTo>
                  <a:cubicBezTo>
                    <a:pt x="2555859" y="447991"/>
                    <a:pt x="2520792" y="447675"/>
                    <a:pt x="2562225" y="447675"/>
                  </a:cubicBezTo>
                  <a:lnTo>
                    <a:pt x="2876550" y="552450"/>
                  </a:lnTo>
                  <a:lnTo>
                    <a:pt x="2981325" y="552450"/>
                  </a:lnTo>
                  <a:lnTo>
                    <a:pt x="3133725" y="542925"/>
                  </a:lnTo>
                  <a:lnTo>
                    <a:pt x="3457575" y="533400"/>
                  </a:lnTo>
                  <a:lnTo>
                    <a:pt x="3600450" y="495300"/>
                  </a:lnTo>
                  <a:cubicBezTo>
                    <a:pt x="3651250" y="498475"/>
                    <a:pt x="3702127" y="500598"/>
                    <a:pt x="3752850" y="504825"/>
                  </a:cubicBezTo>
                  <a:cubicBezTo>
                    <a:pt x="3778359" y="506951"/>
                    <a:pt x="3803750" y="510458"/>
                    <a:pt x="3829050" y="514350"/>
                  </a:cubicBezTo>
                  <a:cubicBezTo>
                    <a:pt x="3845051" y="516812"/>
                    <a:pt x="3876675" y="523875"/>
                    <a:pt x="3876675" y="523875"/>
                  </a:cubicBezTo>
                  <a:lnTo>
                    <a:pt x="4105275" y="581025"/>
                  </a:lnTo>
                  <a:lnTo>
                    <a:pt x="4419600" y="514350"/>
                  </a:lnTo>
                  <a:cubicBezTo>
                    <a:pt x="4435475" y="488950"/>
                    <a:pt x="4449608" y="462374"/>
                    <a:pt x="4467225" y="438150"/>
                  </a:cubicBezTo>
                  <a:cubicBezTo>
                    <a:pt x="4475148" y="427256"/>
                    <a:pt x="4495800" y="409575"/>
                    <a:pt x="4495800" y="409575"/>
                  </a:cubicBezTo>
                  <a:lnTo>
                    <a:pt x="4543425" y="342900"/>
                  </a:lnTo>
                  <a:cubicBezTo>
                    <a:pt x="4644993" y="332743"/>
                    <a:pt x="4606767" y="333375"/>
                    <a:pt x="4657725" y="333375"/>
                  </a:cubicBezTo>
                  <a:lnTo>
                    <a:pt x="4895850" y="352425"/>
                  </a:lnTo>
                  <a:lnTo>
                    <a:pt x="5219700" y="447675"/>
                  </a:lnTo>
                  <a:cubicBezTo>
                    <a:pt x="5321268" y="437518"/>
                    <a:pt x="5283042" y="438150"/>
                    <a:pt x="5334000" y="438150"/>
                  </a:cubicBezTo>
                  <a:lnTo>
                    <a:pt x="5334000" y="438150"/>
                  </a:lnTo>
                  <a:lnTo>
                    <a:pt x="5505450" y="409575"/>
                  </a:lnTo>
                  <a:lnTo>
                    <a:pt x="6172200" y="409575"/>
                  </a:lnTo>
                  <a:lnTo>
                    <a:pt x="6210300" y="4210050"/>
                  </a:lnTo>
                  <a:lnTo>
                    <a:pt x="9525" y="4210050"/>
                  </a:lnTo>
                  <a:lnTo>
                    <a:pt x="0" y="904875"/>
                  </a:lnTo>
                  <a:lnTo>
                    <a:pt x="47625" y="866775"/>
                  </a:lnTo>
                  <a:lnTo>
                    <a:pt x="95250" y="828675"/>
                  </a:lnTo>
                </a:path>
              </a:pathLst>
            </a:custGeom>
            <a:solidFill>
              <a:schemeClr val="accent6">
                <a:lumMod val="50000"/>
                <a:alpha val="98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435600" y="5230973"/>
              <a:ext cx="6217920" cy="428147"/>
            </a:xfrm>
            <a:custGeom>
              <a:avLst/>
              <a:gdLst>
                <a:gd name="connsiteX0" fmla="*/ 0 w 6217920"/>
                <a:gd name="connsiteY0" fmla="*/ 316387 h 428147"/>
                <a:gd name="connsiteX1" fmla="*/ 3210560 w 6217920"/>
                <a:gd name="connsiteY1" fmla="*/ 1427 h 428147"/>
                <a:gd name="connsiteX2" fmla="*/ 6217920 w 6217920"/>
                <a:gd name="connsiteY2" fmla="*/ 428147 h 42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7920" h="428147">
                  <a:moveTo>
                    <a:pt x="0" y="316387"/>
                  </a:moveTo>
                  <a:cubicBezTo>
                    <a:pt x="1087120" y="149593"/>
                    <a:pt x="2174240" y="-17200"/>
                    <a:pt x="3210560" y="1427"/>
                  </a:cubicBezTo>
                  <a:cubicBezTo>
                    <a:pt x="4246880" y="20054"/>
                    <a:pt x="5232400" y="224100"/>
                    <a:pt x="6217920" y="42814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55920" y="4235825"/>
              <a:ext cx="6187440" cy="529215"/>
            </a:xfrm>
            <a:custGeom>
              <a:avLst/>
              <a:gdLst>
                <a:gd name="connsiteX0" fmla="*/ 0 w 6187440"/>
                <a:gd name="connsiteY0" fmla="*/ 275215 h 529215"/>
                <a:gd name="connsiteX1" fmla="*/ 711200 w 6187440"/>
                <a:gd name="connsiteY1" fmla="*/ 21215 h 529215"/>
                <a:gd name="connsiteX2" fmla="*/ 1209040 w 6187440"/>
                <a:gd name="connsiteY2" fmla="*/ 51695 h 529215"/>
                <a:gd name="connsiteX3" fmla="*/ 1910080 w 6187440"/>
                <a:gd name="connsiteY3" fmla="*/ 234575 h 529215"/>
                <a:gd name="connsiteX4" fmla="*/ 2570480 w 6187440"/>
                <a:gd name="connsiteY4" fmla="*/ 326015 h 529215"/>
                <a:gd name="connsiteX5" fmla="*/ 3251200 w 6187440"/>
                <a:gd name="connsiteY5" fmla="*/ 173615 h 529215"/>
                <a:gd name="connsiteX6" fmla="*/ 3820160 w 6187440"/>
                <a:gd name="connsiteY6" fmla="*/ 41535 h 529215"/>
                <a:gd name="connsiteX7" fmla="*/ 4389120 w 6187440"/>
                <a:gd name="connsiteY7" fmla="*/ 895 h 529215"/>
                <a:gd name="connsiteX8" fmla="*/ 4876800 w 6187440"/>
                <a:gd name="connsiteY8" fmla="*/ 72015 h 529215"/>
                <a:gd name="connsiteX9" fmla="*/ 5344160 w 6187440"/>
                <a:gd name="connsiteY9" fmla="*/ 254895 h 529215"/>
                <a:gd name="connsiteX10" fmla="*/ 5770880 w 6187440"/>
                <a:gd name="connsiteY10" fmla="*/ 437775 h 529215"/>
                <a:gd name="connsiteX11" fmla="*/ 6187440 w 6187440"/>
                <a:gd name="connsiteY11" fmla="*/ 529215 h 52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87440" h="529215">
                  <a:moveTo>
                    <a:pt x="0" y="275215"/>
                  </a:moveTo>
                  <a:cubicBezTo>
                    <a:pt x="254846" y="166841"/>
                    <a:pt x="509693" y="58468"/>
                    <a:pt x="711200" y="21215"/>
                  </a:cubicBezTo>
                  <a:cubicBezTo>
                    <a:pt x="912707" y="-16038"/>
                    <a:pt x="1009227" y="16135"/>
                    <a:pt x="1209040" y="51695"/>
                  </a:cubicBezTo>
                  <a:cubicBezTo>
                    <a:pt x="1408853" y="87255"/>
                    <a:pt x="1683173" y="188855"/>
                    <a:pt x="1910080" y="234575"/>
                  </a:cubicBezTo>
                  <a:cubicBezTo>
                    <a:pt x="2136987" y="280295"/>
                    <a:pt x="2346960" y="336175"/>
                    <a:pt x="2570480" y="326015"/>
                  </a:cubicBezTo>
                  <a:cubicBezTo>
                    <a:pt x="2794000" y="315855"/>
                    <a:pt x="3251200" y="173615"/>
                    <a:pt x="3251200" y="173615"/>
                  </a:cubicBezTo>
                  <a:cubicBezTo>
                    <a:pt x="3459480" y="126202"/>
                    <a:pt x="3630507" y="70322"/>
                    <a:pt x="3820160" y="41535"/>
                  </a:cubicBezTo>
                  <a:cubicBezTo>
                    <a:pt x="4009813" y="12748"/>
                    <a:pt x="4213013" y="-4185"/>
                    <a:pt x="4389120" y="895"/>
                  </a:cubicBezTo>
                  <a:cubicBezTo>
                    <a:pt x="4565227" y="5975"/>
                    <a:pt x="4717627" y="29682"/>
                    <a:pt x="4876800" y="72015"/>
                  </a:cubicBezTo>
                  <a:cubicBezTo>
                    <a:pt x="5035973" y="114348"/>
                    <a:pt x="5195147" y="193935"/>
                    <a:pt x="5344160" y="254895"/>
                  </a:cubicBezTo>
                  <a:cubicBezTo>
                    <a:pt x="5493173" y="315855"/>
                    <a:pt x="5630333" y="392055"/>
                    <a:pt x="5770880" y="437775"/>
                  </a:cubicBezTo>
                  <a:cubicBezTo>
                    <a:pt x="5911427" y="483495"/>
                    <a:pt x="6049433" y="506355"/>
                    <a:pt x="6187440" y="529215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endCxn id="5" idx="18"/>
            </p:cNvCxnSpPr>
            <p:nvPr/>
          </p:nvCxnSpPr>
          <p:spPr>
            <a:xfrm flipH="1" flipV="1">
              <a:off x="8005715" y="2525380"/>
              <a:ext cx="7916" cy="2705593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0857301" y="4211353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rgbClr val="00FF00"/>
                  </a:solidFill>
                  <a:cs typeface="Times New Roman" pitchFamily="18" charset="0"/>
                </a:rPr>
                <a:t>Geoid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449663" y="5540762"/>
              <a:ext cx="20826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chemeClr val="bg1"/>
                  </a:solidFill>
                  <a:cs typeface="Times New Roman" pitchFamily="18" charset="0"/>
                </a:rPr>
                <a:t>GRS 80 Ellipsoid</a:t>
              </a:r>
            </a:p>
            <a:p>
              <a:r>
                <a:rPr lang="en-US" b="1" dirty="0" smtClean="0">
                  <a:solidFill>
                    <a:schemeClr val="bg1"/>
                  </a:solidFill>
                  <a:cs typeface="Times New Roman" pitchFamily="18" charset="0"/>
                </a:rPr>
                <a:t>Origin: ITRF2020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38530" y="3401828"/>
              <a:ext cx="1911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chemeClr val="bg1"/>
                  </a:solidFill>
                  <a:cs typeface="Times New Roman" pitchFamily="18" charset="0"/>
                </a:rPr>
                <a:t>h (NATRF2022)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006547" y="2035960"/>
              <a:ext cx="1868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  <a:cs typeface="Times New Roman" pitchFamily="18" charset="0"/>
                </a:rPr>
                <a:t>Earth’s Surface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7894305" y="2525381"/>
              <a:ext cx="0" cy="2054570"/>
            </a:xfrm>
            <a:prstGeom prst="straightConnector1">
              <a:avLst/>
            </a:prstGeom>
            <a:ln w="50800">
              <a:solidFill>
                <a:srgbClr val="00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948740" y="3095752"/>
              <a:ext cx="19800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rgbClr val="00FF00"/>
                  </a:solidFill>
                  <a:cs typeface="Times New Roman" pitchFamily="18" charset="0"/>
                </a:rPr>
                <a:t>H (NAPGD2022) 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91785" y="4697975"/>
              <a:ext cx="18902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rgbClr val="FFC000"/>
                  </a:solidFill>
                  <a:cs typeface="Times New Roman" pitchFamily="18" charset="0"/>
                </a:rPr>
                <a:t>N (GEOID2022) 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7897640" y="4563157"/>
              <a:ext cx="0" cy="667816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650463" y="1449944"/>
            <a:ext cx="548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H(NAPGD2022) = h(NATRF2022) – N(GEOID2022)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713104" y="182387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GNSS)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422605" y="181346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NGS)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>
          <a:xfrm rot="16200000">
            <a:off x="3910173" y="4551583"/>
            <a:ext cx="2019300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10/7/2020</a:t>
            </a:r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29" grpId="0"/>
      <p:bldP spid="44" grpId="0"/>
      <p:bldP spid="46" grpId="0"/>
      <p:bldP spid="47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85775"/>
            <a:ext cx="8229600" cy="1143000"/>
          </a:xfrm>
        </p:spPr>
        <p:txBody>
          <a:bodyPr/>
          <a:lstStyle/>
          <a:p>
            <a:r>
              <a:rPr lang="en-US" sz="4000" dirty="0"/>
              <a:t>NAD 83(2011) epoch 2010.0 to</a:t>
            </a:r>
            <a:br>
              <a:rPr lang="en-US" sz="4000" dirty="0"/>
            </a:br>
            <a:r>
              <a:rPr lang="en-US" sz="4000" dirty="0"/>
              <a:t>NATRF2022 epoch </a:t>
            </a:r>
            <a:r>
              <a:rPr lang="en-US" sz="4000" dirty="0" smtClean="0"/>
              <a:t>2020.00 (estimate)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/>
          <a:stretch/>
        </p:blipFill>
        <p:spPr>
          <a:xfrm>
            <a:off x="1524001" y="1801091"/>
            <a:ext cx="3619500" cy="24236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10/7/2020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/>
          <a:stretch/>
        </p:blipFill>
        <p:spPr>
          <a:xfrm>
            <a:off x="6949546" y="1801091"/>
            <a:ext cx="3718454" cy="2484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/>
          <a:stretch/>
        </p:blipFill>
        <p:spPr>
          <a:xfrm>
            <a:off x="3971927" y="4613564"/>
            <a:ext cx="2089785" cy="1436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/>
          <a:stretch/>
        </p:blipFill>
        <p:spPr>
          <a:xfrm>
            <a:off x="7754358" y="4627419"/>
            <a:ext cx="2108835" cy="1422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/>
          <a:stretch/>
        </p:blipFill>
        <p:spPr>
          <a:xfrm>
            <a:off x="1524003" y="4627418"/>
            <a:ext cx="2089607" cy="14228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FEMA online briefing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88222</TotalTime>
  <Words>1636</Words>
  <Application>Microsoft Office PowerPoint</Application>
  <PresentationFormat>Widescreen</PresentationFormat>
  <Paragraphs>422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MS PGothic</vt:lpstr>
      <vt:lpstr>MS PGothic</vt:lpstr>
      <vt:lpstr>Arial</vt:lpstr>
      <vt:lpstr>Arial Black</vt:lpstr>
      <vt:lpstr>Calibri</vt:lpstr>
      <vt:lpstr>Calibri Light</vt:lpstr>
      <vt:lpstr>Gill Sans MT</vt:lpstr>
      <vt:lpstr>Tahoma</vt:lpstr>
      <vt:lpstr>Times New Roman</vt:lpstr>
      <vt:lpstr>Tw Cen MT Condensed</vt:lpstr>
      <vt:lpstr>Verdana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Federal Users of the NSRS</vt:lpstr>
      <vt:lpstr>“Modernizing the NSRS” means…</vt:lpstr>
      <vt:lpstr>PowerPoint Presentation</vt:lpstr>
      <vt:lpstr>Replacing NAD 83</vt:lpstr>
      <vt:lpstr>Replacing NAVD 88</vt:lpstr>
      <vt:lpstr>PowerPoint Presentation</vt:lpstr>
      <vt:lpstr>NAD 83(2011) epoch 2010.0 to NATRF2022 epoch 2020.00 (estimate)</vt:lpstr>
      <vt:lpstr>NAVD 88 to NAPGD2022 epoch 2020.00 (estimate)</vt:lpstr>
      <vt:lpstr>Shift</vt:lpstr>
      <vt:lpstr>The preeminence of ITRF</vt:lpstr>
      <vt:lpstr>A two-track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Leveling: GNSS strongly encouraged</vt:lpstr>
      <vt:lpstr>What can everyone do?</vt:lpstr>
      <vt:lpstr>Get Prepared</vt:lpstr>
      <vt:lpstr>Thank you!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2884</cp:revision>
  <cp:lastPrinted>2017-02-02T17:15:29Z</cp:lastPrinted>
  <dcterms:created xsi:type="dcterms:W3CDTF">2009-09-30T12:20:38Z</dcterms:created>
  <dcterms:modified xsi:type="dcterms:W3CDTF">2020-10-08T15:23:41Z</dcterms:modified>
</cp:coreProperties>
</file>