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sldIdLst>
    <p:sldId id="276" r:id="rId2"/>
    <p:sldId id="381" r:id="rId3"/>
    <p:sldId id="375" r:id="rId4"/>
    <p:sldId id="368" r:id="rId5"/>
    <p:sldId id="369" r:id="rId6"/>
    <p:sldId id="374" r:id="rId7"/>
    <p:sldId id="320" r:id="rId8"/>
    <p:sldId id="321" r:id="rId9"/>
    <p:sldId id="323" r:id="rId10"/>
    <p:sldId id="371" r:id="rId11"/>
    <p:sldId id="357" r:id="rId12"/>
    <p:sldId id="370" r:id="rId13"/>
    <p:sldId id="372" r:id="rId14"/>
    <p:sldId id="373" r:id="rId15"/>
    <p:sldId id="308" r:id="rId16"/>
    <p:sldId id="306" r:id="rId17"/>
    <p:sldId id="363" r:id="rId18"/>
    <p:sldId id="364" r:id="rId19"/>
    <p:sldId id="365" r:id="rId20"/>
    <p:sldId id="376" r:id="rId21"/>
    <p:sldId id="282" r:id="rId22"/>
    <p:sldId id="281" r:id="rId23"/>
    <p:sldId id="275" r:id="rId24"/>
    <p:sldId id="280" r:id="rId25"/>
    <p:sldId id="377" r:id="rId26"/>
    <p:sldId id="284" r:id="rId27"/>
    <p:sldId id="285" r:id="rId28"/>
    <p:sldId id="286" r:id="rId29"/>
    <p:sldId id="287" r:id="rId30"/>
    <p:sldId id="379" r:id="rId31"/>
    <p:sldId id="378" r:id="rId32"/>
    <p:sldId id="265" r:id="rId33"/>
    <p:sldId id="296" r:id="rId34"/>
    <p:sldId id="295" r:id="rId35"/>
    <p:sldId id="302" r:id="rId36"/>
    <p:sldId id="270" r:id="rId37"/>
    <p:sldId id="380" r:id="rId38"/>
    <p:sldId id="362" r:id="rId39"/>
    <p:sldId id="294" r:id="rId40"/>
    <p:sldId id="290" r:id="rId41"/>
    <p:sldId id="367" r:id="rId42"/>
    <p:sldId id="366" r:id="rId43"/>
    <p:sldId id="360"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412" autoAdjust="0"/>
  </p:normalViewPr>
  <p:slideViewPr>
    <p:cSldViewPr snapToGrid="0" snapToObjects="1">
      <p:cViewPr varScale="1">
        <p:scale>
          <a:sx n="96" d="100"/>
          <a:sy n="96" d="100"/>
        </p:scale>
        <p:origin x="1176"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iel.gillins\Documents\Presentations\accuracy_duration_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82220230312047E-2"/>
          <c:y val="3.6885019121351857E-2"/>
          <c:w val="0.88059254858260927"/>
          <c:h val="0.80486398035231177"/>
        </c:manualLayout>
      </c:layout>
      <c:scatterChart>
        <c:scatterStyle val="lineMarker"/>
        <c:varyColors val="0"/>
        <c:ser>
          <c:idx val="0"/>
          <c:order val="0"/>
          <c:tx>
            <c:strRef>
              <c:f>Sheet1!$C$16</c:f>
              <c:strCache>
                <c:ptCount val="1"/>
                <c:pt idx="0">
                  <c:v>OPUS-S</c:v>
                </c:pt>
              </c:strCache>
            </c:strRef>
          </c:tx>
          <c:spPr>
            <a:ln w="25400" cap="rnd">
              <a:noFill/>
              <a:round/>
            </a:ln>
            <a:effectLst/>
          </c:spPr>
          <c:marker>
            <c:symbol val="diamond"/>
            <c:size val="10"/>
            <c:spPr>
              <a:solidFill>
                <a:schemeClr val="accent1"/>
              </a:solidFill>
              <a:ln w="9525">
                <a:solidFill>
                  <a:schemeClr val="tx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Sheet1!$D$16:$D$18</c:f>
              <c:numCache>
                <c:formatCode>General</c:formatCode>
                <c:ptCount val="3"/>
                <c:pt idx="0">
                  <c:v>240</c:v>
                </c:pt>
                <c:pt idx="1">
                  <c:v>120</c:v>
                </c:pt>
                <c:pt idx="2">
                  <c:v>180</c:v>
                </c:pt>
              </c:numCache>
            </c:numRef>
          </c:xVal>
          <c:yVal>
            <c:numRef>
              <c:f>Sheet1!$E$16:$E$18</c:f>
              <c:numCache>
                <c:formatCode>General</c:formatCode>
                <c:ptCount val="3"/>
                <c:pt idx="0">
                  <c:v>1.2</c:v>
                </c:pt>
                <c:pt idx="1">
                  <c:v>2.6</c:v>
                </c:pt>
                <c:pt idx="2">
                  <c:v>1.7</c:v>
                </c:pt>
              </c:numCache>
            </c:numRef>
          </c:yVal>
          <c:smooth val="0"/>
          <c:extLst>
            <c:ext xmlns:c16="http://schemas.microsoft.com/office/drawing/2014/chart" uri="{C3380CC4-5D6E-409C-BE32-E72D297353CC}">
              <c16:uniqueId val="{00000000-30B0-4C17-AC33-F31B32DE7047}"/>
            </c:ext>
          </c:extLst>
        </c:ser>
        <c:ser>
          <c:idx val="1"/>
          <c:order val="1"/>
          <c:tx>
            <c:strRef>
              <c:f>Sheet1!$C$19</c:f>
              <c:strCache>
                <c:ptCount val="1"/>
                <c:pt idx="0">
                  <c:v>OPUS-RS (all)</c:v>
                </c:pt>
              </c:strCache>
            </c:strRef>
          </c:tx>
          <c:spPr>
            <a:ln w="25400" cap="rnd">
              <a:noFill/>
              <a:round/>
            </a:ln>
            <a:effectLst/>
          </c:spPr>
          <c:marker>
            <c:symbol val="square"/>
            <c:size val="9"/>
            <c:spPr>
              <a:solidFill>
                <a:schemeClr val="accent2"/>
              </a:solidFill>
              <a:ln w="9525">
                <a:solidFill>
                  <a:schemeClr val="tx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(Sheet1!$D$19,Sheet1!$D$21)</c:f>
              <c:numCache>
                <c:formatCode>General</c:formatCode>
                <c:ptCount val="2"/>
                <c:pt idx="0">
                  <c:v>60</c:v>
                </c:pt>
                <c:pt idx="1">
                  <c:v>20</c:v>
                </c:pt>
              </c:numCache>
            </c:numRef>
          </c:xVal>
          <c:yVal>
            <c:numRef>
              <c:f>(Sheet1!$E$19,Sheet1!$E$21)</c:f>
              <c:numCache>
                <c:formatCode>General</c:formatCode>
                <c:ptCount val="2"/>
                <c:pt idx="0">
                  <c:v>4</c:v>
                </c:pt>
                <c:pt idx="1">
                  <c:v>5.7</c:v>
                </c:pt>
              </c:numCache>
            </c:numRef>
          </c:yVal>
          <c:smooth val="0"/>
          <c:extLst>
            <c:ext xmlns:c16="http://schemas.microsoft.com/office/drawing/2014/chart" uri="{C3380CC4-5D6E-409C-BE32-E72D297353CC}">
              <c16:uniqueId val="{00000001-30B0-4C17-AC33-F31B32DE7047}"/>
            </c:ext>
          </c:extLst>
        </c:ser>
        <c:ser>
          <c:idx val="2"/>
          <c:order val="2"/>
          <c:tx>
            <c:strRef>
              <c:f>Sheet1!$C$20</c:f>
              <c:strCache>
                <c:ptCount val="1"/>
                <c:pt idx="0">
                  <c:v>OPUS-RS (filtered)</c:v>
                </c:pt>
              </c:strCache>
            </c:strRef>
          </c:tx>
          <c:spPr>
            <a:ln w="25400" cap="rnd">
              <a:noFill/>
              <a:round/>
            </a:ln>
            <a:effectLst/>
          </c:spPr>
          <c:marker>
            <c:symbol val="triangle"/>
            <c:size val="10"/>
            <c:spPr>
              <a:solidFill>
                <a:schemeClr val="accent3"/>
              </a:solidFill>
              <a:ln w="9525">
                <a:solidFill>
                  <a:schemeClr val="tx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(Sheet1!$D$20,Sheet1!$D$22)</c:f>
              <c:numCache>
                <c:formatCode>General</c:formatCode>
                <c:ptCount val="2"/>
                <c:pt idx="0">
                  <c:v>60</c:v>
                </c:pt>
                <c:pt idx="1">
                  <c:v>20</c:v>
                </c:pt>
              </c:numCache>
            </c:numRef>
          </c:xVal>
          <c:yVal>
            <c:numRef>
              <c:f>(Sheet1!$E$20,Sheet1!$E$22)</c:f>
              <c:numCache>
                <c:formatCode>General</c:formatCode>
                <c:ptCount val="2"/>
                <c:pt idx="0">
                  <c:v>2.6</c:v>
                </c:pt>
                <c:pt idx="1">
                  <c:v>3</c:v>
                </c:pt>
              </c:numCache>
            </c:numRef>
          </c:yVal>
          <c:smooth val="0"/>
          <c:extLst>
            <c:ext xmlns:c16="http://schemas.microsoft.com/office/drawing/2014/chart" uri="{C3380CC4-5D6E-409C-BE32-E72D297353CC}">
              <c16:uniqueId val="{00000002-30B0-4C17-AC33-F31B32DE7047}"/>
            </c:ext>
          </c:extLst>
        </c:ser>
        <c:ser>
          <c:idx val="3"/>
          <c:order val="3"/>
          <c:tx>
            <c:strRef>
              <c:f>Sheet1!$C$23</c:f>
              <c:strCache>
                <c:ptCount val="1"/>
                <c:pt idx="0">
                  <c:v>SRTK</c:v>
                </c:pt>
              </c:strCache>
            </c:strRef>
          </c:tx>
          <c:spPr>
            <a:ln w="25400" cap="rnd">
              <a:noFill/>
              <a:round/>
            </a:ln>
            <a:effectLst/>
          </c:spPr>
          <c:marker>
            <c:symbol val="diamond"/>
            <c:size val="9"/>
            <c:spPr>
              <a:solidFill>
                <a:schemeClr val="accent4"/>
              </a:solidFill>
              <a:ln w="9525">
                <a:solidFill>
                  <a:schemeClr val="accent5">
                    <a:lumMod val="7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(Sheet1!$D$23,Sheet1!$D$25)</c:f>
              <c:numCache>
                <c:formatCode>General</c:formatCode>
                <c:ptCount val="2"/>
                <c:pt idx="0">
                  <c:v>10</c:v>
                </c:pt>
                <c:pt idx="1">
                  <c:v>3</c:v>
                </c:pt>
              </c:numCache>
            </c:numRef>
          </c:xVal>
          <c:yVal>
            <c:numRef>
              <c:f>(Sheet1!$E$23,Sheet1!$E$25)</c:f>
              <c:numCache>
                <c:formatCode>General</c:formatCode>
                <c:ptCount val="2"/>
                <c:pt idx="0">
                  <c:v>3.7</c:v>
                </c:pt>
                <c:pt idx="1">
                  <c:v>3.8</c:v>
                </c:pt>
              </c:numCache>
            </c:numRef>
          </c:yVal>
          <c:smooth val="0"/>
          <c:extLst>
            <c:ext xmlns:c16="http://schemas.microsoft.com/office/drawing/2014/chart" uri="{C3380CC4-5D6E-409C-BE32-E72D297353CC}">
              <c16:uniqueId val="{00000003-30B0-4C17-AC33-F31B32DE7047}"/>
            </c:ext>
          </c:extLst>
        </c:ser>
        <c:ser>
          <c:idx val="4"/>
          <c:order val="4"/>
          <c:tx>
            <c:strRef>
              <c:f>Sheet1!$C$24</c:f>
              <c:strCache>
                <c:ptCount val="1"/>
                <c:pt idx="0">
                  <c:v>NRTK</c:v>
                </c:pt>
              </c:strCache>
            </c:strRef>
          </c:tx>
          <c:spPr>
            <a:ln w="25400" cap="rnd">
              <a:noFill/>
              <a:round/>
            </a:ln>
            <a:effectLst/>
          </c:spPr>
          <c:marker>
            <c:symbol val="circle"/>
            <c:size val="9"/>
            <c:spPr>
              <a:solidFill>
                <a:schemeClr val="accent1"/>
              </a:solidFill>
              <a:ln w="9525">
                <a:solidFill>
                  <a:schemeClr val="accent5"/>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(Sheet1!$D$24,Sheet1!$D$26)</c:f>
              <c:numCache>
                <c:formatCode>General</c:formatCode>
                <c:ptCount val="2"/>
                <c:pt idx="0">
                  <c:v>10</c:v>
                </c:pt>
                <c:pt idx="1">
                  <c:v>3</c:v>
                </c:pt>
              </c:numCache>
            </c:numRef>
          </c:xVal>
          <c:yVal>
            <c:numRef>
              <c:f>(Sheet1!$E$24,Sheet1!$E$26)</c:f>
              <c:numCache>
                <c:formatCode>General</c:formatCode>
                <c:ptCount val="2"/>
                <c:pt idx="0">
                  <c:v>2.1</c:v>
                </c:pt>
                <c:pt idx="1">
                  <c:v>2.2999999999999998</c:v>
                </c:pt>
              </c:numCache>
            </c:numRef>
          </c:yVal>
          <c:smooth val="0"/>
          <c:extLst>
            <c:ext xmlns:c16="http://schemas.microsoft.com/office/drawing/2014/chart" uri="{C3380CC4-5D6E-409C-BE32-E72D297353CC}">
              <c16:uniqueId val="{00000004-30B0-4C17-AC33-F31B32DE7047}"/>
            </c:ext>
          </c:extLst>
        </c:ser>
        <c:dLbls>
          <c:showLegendKey val="0"/>
          <c:showVal val="0"/>
          <c:showCatName val="0"/>
          <c:showSerName val="0"/>
          <c:showPercent val="0"/>
          <c:showBubbleSize val="0"/>
        </c:dLbls>
        <c:axId val="321906072"/>
        <c:axId val="321906728"/>
      </c:scatterChart>
      <c:valAx>
        <c:axId val="321906072"/>
        <c:scaling>
          <c:orientation val="minMax"/>
        </c:scaling>
        <c:delete val="0"/>
        <c:axPos val="b"/>
        <c:majorGridlines>
          <c:spPr>
            <a:ln w="9525" cap="flat" cmpd="sng" algn="ctr">
              <a:solidFill>
                <a:schemeClr val="bg1">
                  <a:lumMod val="65000"/>
                </a:schemeClr>
              </a:solidFill>
              <a:round/>
            </a:ln>
            <a:effectLst/>
          </c:spPr>
        </c:majorGridlines>
        <c:minorGridlines>
          <c:spPr>
            <a:ln>
              <a:solidFill>
                <a:schemeClr val="bg1">
                  <a:lumMod val="85000"/>
                </a:schemeClr>
              </a:solidFill>
            </a:ln>
            <a:effectLst/>
          </c:spPr>
        </c:minorGridlines>
        <c:title>
          <c:tx>
            <c:rich>
              <a:bodyPr rot="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n-US" sz="1800" cap="none" baseline="0">
                    <a:solidFill>
                      <a:schemeClr val="tx1"/>
                    </a:solidFill>
                  </a:rPr>
                  <a:t>Session Duration (min)</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en-US"/>
          </a:p>
        </c:txPr>
        <c:crossAx val="321906728"/>
        <c:crosses val="autoZero"/>
        <c:crossBetween val="midCat"/>
      </c:valAx>
      <c:valAx>
        <c:axId val="321906728"/>
        <c:scaling>
          <c:orientation val="minMax"/>
        </c:scaling>
        <c:delete val="0"/>
        <c:axPos val="l"/>
        <c:majorGridlines>
          <c:spPr>
            <a:ln w="9525" cap="flat" cmpd="sng" algn="ctr">
              <a:solidFill>
                <a:schemeClr val="bg1">
                  <a:lumMod val="75000"/>
                </a:schemeClr>
              </a:solidFill>
              <a:round/>
            </a:ln>
            <a:effectLst/>
          </c:spPr>
        </c:majorGridlines>
        <c:minorGridlines>
          <c:spPr>
            <a:ln>
              <a:solidFill>
                <a:schemeClr val="bg1">
                  <a:lumMod val="85000"/>
                </a:schemeClr>
              </a:solidFill>
            </a:ln>
            <a:effectLst/>
          </c:spPr>
        </c:minorGridlines>
        <c:title>
          <c:tx>
            <c:rich>
              <a:bodyPr rot="-540000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n-US" sz="1800" cap="none" baseline="0">
                    <a:solidFill>
                      <a:schemeClr val="tx1"/>
                    </a:solidFill>
                  </a:rPr>
                  <a:t>VRMSE (cm)</a:t>
                </a:r>
              </a:p>
            </c:rich>
          </c:tx>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21906072"/>
        <c:crosses val="autoZero"/>
        <c:crossBetween val="midCat"/>
      </c:valAx>
      <c:spPr>
        <a:noFill/>
        <a:ln>
          <a:solidFill>
            <a:schemeClr val="tx1"/>
          </a:solidFill>
        </a:ln>
        <a:effectLst/>
      </c:spPr>
    </c:plotArea>
    <c:legend>
      <c:legendPos val="r"/>
      <c:layout>
        <c:manualLayout>
          <c:xMode val="edge"/>
          <c:yMode val="edge"/>
          <c:x val="0.75120526038495217"/>
          <c:y val="3.83135232571497E-4"/>
          <c:w val="0.2467002540774276"/>
          <c:h val="0.41874755283713749"/>
        </c:manualLayout>
      </c:layout>
      <c:overlay val="0"/>
      <c:spPr>
        <a:solidFill>
          <a:schemeClr val="bg1"/>
        </a:solidFill>
        <a:ln>
          <a:solidFill>
            <a:schemeClr val="accent1"/>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D7892-A140-4E22-9D90-BC5950FE5F6F}" type="datetimeFigureOut">
              <a:rPr lang="en-US" smtClean="0"/>
              <a:t>4/9/2020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694A7-AC10-455C-9C66-1CBC624ABA3B}" type="slidenum">
              <a:rPr lang="en-US" smtClean="0"/>
              <a:t>‹#›</a:t>
            </a:fld>
            <a:endParaRPr lang="en-US"/>
          </a:p>
        </p:txBody>
      </p:sp>
    </p:spTree>
    <p:extLst>
      <p:ext uri="{BB962C8B-B14F-4D97-AF65-F5344CB8AC3E}">
        <p14:creationId xmlns:p14="http://schemas.microsoft.com/office/powerpoint/2010/main" val="15531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4</a:t>
            </a:fld>
            <a:endParaRPr lang="en-US"/>
          </a:p>
        </p:txBody>
      </p:sp>
    </p:spTree>
    <p:extLst>
      <p:ext uri="{BB962C8B-B14F-4D97-AF65-F5344CB8AC3E}">
        <p14:creationId xmlns:p14="http://schemas.microsoft.com/office/powerpoint/2010/main" val="253298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r>
              <a:rPr lang="en-US" altLang="en-US" sz="1800" u="sng"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Applications</a:t>
            </a:r>
          </a:p>
          <a:p>
            <a:pPr lvl="1" eaLnBrk="1" hangingPunct="1">
              <a:buSzPct val="75000"/>
              <a:buFontTx/>
              <a:buChar char="•"/>
            </a:pP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Survey engineering</a:t>
            </a:r>
          </a:p>
          <a:p>
            <a:pPr lvl="1" eaLnBrk="1" hangingPunct="1">
              <a:buSzPct val="75000"/>
              <a:buFontTx/>
              <a:buChar char="•"/>
            </a:pP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Mobile mapping</a:t>
            </a:r>
          </a:p>
          <a:p>
            <a:pPr lvl="1" eaLnBrk="1" hangingPunct="1">
              <a:buSzPct val="75000"/>
              <a:buFontTx/>
              <a:buChar char="•"/>
            </a:pP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Precision agriculture </a:t>
            </a:r>
          </a:p>
          <a:p>
            <a:pPr lvl="1" eaLnBrk="1" hangingPunct="1">
              <a:buSzPct val="75000"/>
              <a:buFontTx/>
              <a:buChar char="•"/>
            </a:pP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Mining</a:t>
            </a:r>
          </a:p>
          <a:p>
            <a:pPr lvl="1" eaLnBrk="1" hangingPunct="1">
              <a:buSzPct val="75000"/>
              <a:buFontTx/>
              <a:buChar char="•"/>
            </a:pP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Construction</a:t>
            </a:r>
          </a:p>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328A08-020C-41ED-8C7B-AD801887A114}" type="slidenum">
              <a:rPr lang="en-US" altLang="en-US" smtClean="0">
                <a:latin typeface="Calibri" panose="020F0502020204030204" pitchFamily="34" charset="0"/>
                <a:ea typeface="MS PGothic" panose="020B0600070205080204" pitchFamily="34" charset="-128"/>
              </a:rPr>
              <a:pPr/>
              <a:t>7</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64696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000000"/>
                </a:solidFill>
              </a:rPr>
              <a:t>RTN Correction modeling:</a:t>
            </a:r>
          </a:p>
          <a:p>
            <a:r>
              <a:rPr lang="en-US" altLang="en-US" dirty="0" smtClean="0">
                <a:solidFill>
                  <a:srgbClr val="000000"/>
                </a:solidFill>
              </a:rPr>
              <a:t> Dispersive = Ionosphere </a:t>
            </a:r>
          </a:p>
          <a:p>
            <a:r>
              <a:rPr lang="en-US" altLang="en-US" dirty="0" smtClean="0">
                <a:solidFill>
                  <a:srgbClr val="000000"/>
                </a:solidFill>
              </a:rPr>
              <a:t> Non-dispersive = Troposphere and Orbital Errors</a:t>
            </a:r>
          </a:p>
          <a:p>
            <a:r>
              <a:rPr lang="en-US" altLang="en-US" b="1" dirty="0" smtClean="0">
                <a:solidFill>
                  <a:srgbClr val="000000"/>
                </a:solidFill>
              </a:rPr>
              <a:t>Minimize distance-dependent errors</a:t>
            </a:r>
          </a:p>
          <a:p>
            <a:r>
              <a:rPr lang="en-US" altLang="en-US" dirty="0" smtClean="0">
                <a:solidFill>
                  <a:srgbClr val="000000"/>
                </a:solidFill>
              </a:rPr>
              <a:t>Baseline length:</a:t>
            </a:r>
          </a:p>
          <a:p>
            <a:r>
              <a:rPr lang="en-US" altLang="en-US" u="sng" dirty="0" smtClean="0">
                <a:solidFill>
                  <a:srgbClr val="000000"/>
                </a:solidFill>
              </a:rPr>
              <a:t>Single-base</a:t>
            </a:r>
            <a:r>
              <a:rPr lang="en-US" altLang="en-US" dirty="0" smtClean="0">
                <a:solidFill>
                  <a:srgbClr val="000000"/>
                </a:solidFill>
              </a:rPr>
              <a:t> 10-20 km</a:t>
            </a:r>
          </a:p>
          <a:p>
            <a:r>
              <a:rPr lang="en-US" altLang="en-US" u="sng" dirty="0" smtClean="0">
                <a:solidFill>
                  <a:srgbClr val="000000"/>
                </a:solidFill>
              </a:rPr>
              <a:t>Network</a:t>
            </a:r>
            <a:r>
              <a:rPr lang="en-US" altLang="en-US" dirty="0" smtClean="0">
                <a:solidFill>
                  <a:srgbClr val="000000"/>
                </a:solidFill>
              </a:rPr>
              <a:t> &lt; 40 km</a:t>
            </a:r>
          </a:p>
          <a:p>
            <a:endParaRPr lang="en-US" alt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BB168C-1688-4C2D-9502-696E49D75E13}" type="slidenum">
              <a:rPr lang="en-US" altLang="en-US" smtClean="0">
                <a:latin typeface="Gill Sans MT" panose="020B0502020104020203" pitchFamily="34" charset="0"/>
              </a:rPr>
              <a:pPr/>
              <a:t>8</a:t>
            </a:fld>
            <a:endParaRPr lang="en-US" altLang="en-US" smtClean="0">
              <a:latin typeface="Gill Sans MT" panose="020B0502020104020203" pitchFamily="34" charset="0"/>
            </a:endParaRPr>
          </a:p>
        </p:txBody>
      </p:sp>
    </p:spTree>
    <p:extLst>
      <p:ext uri="{BB962C8B-B14F-4D97-AF65-F5344CB8AC3E}">
        <p14:creationId xmlns:p14="http://schemas.microsoft.com/office/powerpoint/2010/main" val="250628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C83BB8-A547-4B51-B256-97DA27646AC8}" type="slidenum">
              <a:rPr lang="en-US" altLang="en-US" smtClean="0">
                <a:latin typeface="Calibri" panose="020F0502020204030204" pitchFamily="34" charset="0"/>
                <a:ea typeface="MS PGothic" panose="020B0600070205080204" pitchFamily="34" charset="-128"/>
              </a:rPr>
              <a:pPr/>
              <a:t>9</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02448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Hub is an active station within 100 km of the project marks.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944C76-0C22-48CB-A9E7-07F1D400ABCF}" type="slidenum">
              <a:rPr lang="en-US" altLang="en-US" smtClean="0">
                <a:latin typeface="Calibri" panose="020F0502020204030204" pitchFamily="34" charset="0"/>
                <a:ea typeface="MS PGothic" panose="020B0600070205080204" pitchFamily="34" charset="-128"/>
              </a:rPr>
              <a:pPr/>
              <a:t>16</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94663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Download RTN data from a data collector to software. Then, identify which base stations were chosen by the RTN as references during the survey.  Go to an FTP or website to download the static data logged at the base stations on the day(s) of the RTN survey.  Upload this static data (preferably as 24-h files) to OPUS-Projects.</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6C6F18-0CC4-4864-B678-512CEE5563EC}" type="slidenum">
              <a:rPr lang="en-US" altLang="en-US" smtClean="0">
                <a:latin typeface="Gill Sans MT" panose="020B0502020104020203" pitchFamily="34" charset="0"/>
              </a:rPr>
              <a:pPr/>
              <a:t>17</a:t>
            </a:fld>
            <a:endParaRPr lang="en-US" altLang="en-US" smtClean="0">
              <a:latin typeface="Gill Sans MT" panose="020B0502020104020203" pitchFamily="34" charset="0"/>
            </a:endParaRPr>
          </a:p>
        </p:txBody>
      </p:sp>
    </p:spTree>
    <p:extLst>
      <p:ext uri="{BB962C8B-B14F-4D97-AF65-F5344CB8AC3E}">
        <p14:creationId xmlns:p14="http://schemas.microsoft.com/office/powerpoint/2010/main" val="340016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45FF47-10A6-4080-909D-D8C0FDB5A86E}" type="slidenum">
              <a:rPr lang="en-US" altLang="en-US" smtClean="0">
                <a:latin typeface="Gill Sans MT" panose="020B0502020104020203" pitchFamily="34" charset="0"/>
              </a:rPr>
              <a:pPr/>
              <a:t>32</a:t>
            </a:fld>
            <a:endParaRPr lang="en-US" altLang="en-US" smtClean="0">
              <a:latin typeface="Gill Sans MT" panose="020B0502020104020203" pitchFamily="34" charset="0"/>
            </a:endParaRPr>
          </a:p>
        </p:txBody>
      </p:sp>
    </p:spTree>
    <p:extLst>
      <p:ext uri="{BB962C8B-B14F-4D97-AF65-F5344CB8AC3E}">
        <p14:creationId xmlns:p14="http://schemas.microsoft.com/office/powerpoint/2010/main" val="358717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995768-4656-4055-8AF7-3EBD8416BFAD}" type="slidenum">
              <a:rPr lang="en-US" altLang="en-US" smtClean="0">
                <a:latin typeface="Gill Sans MT" panose="020B0502020104020203" pitchFamily="34" charset="0"/>
              </a:rPr>
              <a:pPr/>
              <a:t>38</a:t>
            </a:fld>
            <a:endParaRPr lang="en-US" altLang="en-US" smtClean="0">
              <a:latin typeface="Gill Sans MT" panose="020B0502020104020203" pitchFamily="34" charset="0"/>
            </a:endParaRPr>
          </a:p>
        </p:txBody>
      </p:sp>
    </p:spTree>
    <p:extLst>
      <p:ext uri="{BB962C8B-B14F-4D97-AF65-F5344CB8AC3E}">
        <p14:creationId xmlns:p14="http://schemas.microsoft.com/office/powerpoint/2010/main" val="2168979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ill Sans MT" panose="020B0502020104020203" pitchFamily="34" charset="0"/>
              </a:defRPr>
            </a:lvl1pPr>
            <a:lvl2pPr marL="742950" indent="-285750">
              <a:spcBef>
                <a:spcPct val="30000"/>
              </a:spcBef>
              <a:defRPr sz="1200">
                <a:solidFill>
                  <a:schemeClr val="tx1"/>
                </a:solidFill>
                <a:latin typeface="Gill Sans MT" panose="020B0502020104020203" pitchFamily="34" charset="0"/>
              </a:defRPr>
            </a:lvl2pPr>
            <a:lvl3pPr marL="1143000" indent="-228600">
              <a:spcBef>
                <a:spcPct val="30000"/>
              </a:spcBef>
              <a:defRPr sz="1200">
                <a:solidFill>
                  <a:schemeClr val="tx1"/>
                </a:solidFill>
                <a:latin typeface="Gill Sans MT" panose="020B0502020104020203" pitchFamily="34" charset="0"/>
              </a:defRPr>
            </a:lvl3pPr>
            <a:lvl4pPr marL="1600200" indent="-228600">
              <a:spcBef>
                <a:spcPct val="30000"/>
              </a:spcBef>
              <a:defRPr sz="1200">
                <a:solidFill>
                  <a:schemeClr val="tx1"/>
                </a:solidFill>
                <a:latin typeface="Gill Sans MT" panose="020B0502020104020203" pitchFamily="34" charset="0"/>
              </a:defRPr>
            </a:lvl4pPr>
            <a:lvl5pPr marL="2057400" indent="-228600">
              <a:spcBef>
                <a:spcPct val="30000"/>
              </a:spcBef>
              <a:defRPr sz="1200">
                <a:solidFill>
                  <a:schemeClr val="tx1"/>
                </a:solidFill>
                <a:latin typeface="Gill Sans MT" panose="020B0502020104020203" pitchFamily="34" charset="0"/>
              </a:defRPr>
            </a:lvl5pPr>
            <a:lvl6pPr marL="2514600" indent="-228600" eaLnBrk="0" fontAlgn="base" hangingPunct="0">
              <a:spcBef>
                <a:spcPct val="30000"/>
              </a:spcBef>
              <a:spcAft>
                <a:spcPct val="0"/>
              </a:spcAft>
              <a:defRPr sz="1200">
                <a:solidFill>
                  <a:schemeClr val="tx1"/>
                </a:solidFill>
                <a:latin typeface="Gill Sans MT" panose="020B0502020104020203" pitchFamily="34" charset="0"/>
              </a:defRPr>
            </a:lvl6pPr>
            <a:lvl7pPr marL="2971800" indent="-228600" eaLnBrk="0" fontAlgn="base" hangingPunct="0">
              <a:spcBef>
                <a:spcPct val="30000"/>
              </a:spcBef>
              <a:spcAft>
                <a:spcPct val="0"/>
              </a:spcAft>
              <a:defRPr sz="1200">
                <a:solidFill>
                  <a:schemeClr val="tx1"/>
                </a:solidFill>
                <a:latin typeface="Gill Sans MT" panose="020B0502020104020203" pitchFamily="34" charset="0"/>
              </a:defRPr>
            </a:lvl7pPr>
            <a:lvl8pPr marL="3429000" indent="-228600" eaLnBrk="0" fontAlgn="base" hangingPunct="0">
              <a:spcBef>
                <a:spcPct val="30000"/>
              </a:spcBef>
              <a:spcAft>
                <a:spcPct val="0"/>
              </a:spcAft>
              <a:defRPr sz="1200">
                <a:solidFill>
                  <a:schemeClr val="tx1"/>
                </a:solidFill>
                <a:latin typeface="Gill Sans MT" panose="020B0502020104020203" pitchFamily="34" charset="0"/>
              </a:defRPr>
            </a:lvl8pPr>
            <a:lvl9pPr marL="3886200" indent="-228600" eaLnBrk="0" fontAlgn="base" hangingPunct="0">
              <a:spcBef>
                <a:spcPct val="30000"/>
              </a:spcBef>
              <a:spcAft>
                <a:spcPct val="0"/>
              </a:spcAft>
              <a:defRPr sz="1200">
                <a:solidFill>
                  <a:schemeClr val="tx1"/>
                </a:solidFill>
                <a:latin typeface="Gill Sans MT" panose="020B0502020104020203" pitchFamily="34" charset="0"/>
              </a:defRPr>
            </a:lvl9pPr>
          </a:lstStyle>
          <a:p>
            <a:pPr>
              <a:spcBef>
                <a:spcPct val="0"/>
              </a:spcBef>
            </a:pPr>
            <a:fld id="{0C98580B-514E-401D-8A2F-F7688EBE6A68}"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129178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8237FE-CAD7-4444-86AF-4D1198F31410}"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4988A-BC47-4632-A971-B74CD9F7183A}"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EF1C3-347A-4325-AB59-923C1D84ACAC}"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51435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028700"/>
            <a:ext cx="8229600" cy="3257550"/>
          </a:xfrm>
        </p:spPr>
        <p:txBody>
          <a:bodyPr/>
          <a:lstStyle>
            <a:lvl1pPr marL="171450" indent="-171450">
              <a:buFont typeface="Arial"/>
              <a:buChar char="•"/>
              <a:defRPr sz="1500"/>
            </a:lvl1pPr>
            <a:lvl2pPr marL="342900" indent="-171450">
              <a:buFont typeface="Arial"/>
              <a:buChar char="•"/>
              <a:defRPr sz="1200"/>
            </a:lvl2pPr>
            <a:lvl3pPr marL="514350" indent="-171450">
              <a:buFont typeface="Arial"/>
              <a:buChar char="•"/>
              <a:defRPr/>
            </a:lvl3pPr>
            <a:lvl4pPr marL="685800" indent="-171450">
              <a:defRPr/>
            </a:lvl4pPr>
            <a:lvl5pPr marL="857250" indent="-1714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a:xfrm>
            <a:off x="17860" y="4992291"/>
            <a:ext cx="1828800" cy="136922"/>
          </a:xfrm>
        </p:spPr>
        <p:txBody>
          <a:bodyPr/>
          <a:lstStyle>
            <a:lvl1pPr>
              <a:defRPr/>
            </a:lvl1pPr>
          </a:lstStyle>
          <a:p>
            <a:pPr>
              <a:defRPr/>
            </a:pPr>
            <a:fld id="{584C9618-2B6C-4BC2-BE94-A34C84F084D9}" type="datetime1">
              <a:rPr lang="en-US" altLang="en-US" smtClean="0"/>
              <a:t>4/9/2020</a:t>
            </a:fld>
            <a:endParaRPr lang="en-US" altLang="en-US" dirty="0"/>
          </a:p>
        </p:txBody>
      </p:sp>
      <p:sp>
        <p:nvSpPr>
          <p:cNvPr id="6" name="Slide Number Placeholder 7"/>
          <p:cNvSpPr>
            <a:spLocks noGrp="1"/>
          </p:cNvSpPr>
          <p:nvPr>
            <p:ph type="sldNum" sz="quarter" idx="11"/>
          </p:nvPr>
        </p:nvSpPr>
        <p:spPr>
          <a:xfrm>
            <a:off x="17860" y="4856560"/>
            <a:ext cx="364331" cy="136922"/>
          </a:xfrm>
        </p:spPr>
        <p:txBody>
          <a:bodyPr/>
          <a:lstStyle>
            <a:lvl1pPr>
              <a:defRPr/>
            </a:lvl1pPr>
          </a:lstStyle>
          <a:p>
            <a:pPr>
              <a:defRPr/>
            </a:pPr>
            <a:fld id="{05B2098E-E224-43BA-857F-54621F386C45}" type="slidenum">
              <a:rPr lang="en-US" altLang="en-US"/>
              <a:pPr>
                <a:defRPr/>
              </a:pPr>
              <a:t>‹#›</a:t>
            </a:fld>
            <a:endParaRPr lang="en-US" altLang="en-US" dirty="0"/>
          </a:p>
        </p:txBody>
      </p:sp>
    </p:spTree>
    <p:extLst>
      <p:ext uri="{BB962C8B-B14F-4D97-AF65-F5344CB8AC3E}">
        <p14:creationId xmlns:p14="http://schemas.microsoft.com/office/powerpoint/2010/main" val="665072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308C1-D484-4CA8-A94F-DD855AFED80F}"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26058-8D00-4F1B-BC90-31E6C2534D9D}"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E814A-113E-447A-9729-9CDD5F5C1435}" type="datetime1">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A5203-CB3F-42A8-AAAB-43F64A2126A7}" type="datetime1">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F5F53-F530-4942-A084-909A5D764684}" type="datetime1">
              <a:rPr lang="en-US"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6E0E6-204A-41F8-977B-337A00099C82}" type="datetime1">
              <a:rPr lang="en-US"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056B3-A6F9-48DA-834E-916F5B0085F9}" type="datetime1">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2BDBD-995C-435F-979C-A75642070288}" type="datetime1">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3479AA-497D-4273-8F3D-F59FE33B969B}" type="datetime1">
              <a:rPr lang="en-US" smtClean="0"/>
              <a:t>4/9/2020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beta.ngs.noaa.gov/OPUS-Projec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gs.noaa.gov/data/formats/GVX/index.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ngs.feedback@noaa.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ascelibrary.org/doi/10.1061/%28ASCE%29SU.1943-5428.000024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16" y="2033041"/>
            <a:ext cx="8229600" cy="857250"/>
          </a:xfrm>
        </p:spPr>
        <p:txBody>
          <a:bodyPr>
            <a:noAutofit/>
          </a:bodyPr>
          <a:lstStyle/>
          <a:p>
            <a:r>
              <a:rPr lang="en-US" sz="3600" b="1" dirty="0" smtClean="0">
                <a:latin typeface="Times New Roman" charset="0"/>
                <a:cs typeface="Times New Roman" charset="0"/>
              </a:rPr>
              <a:t>OPUS-Projects for RTK Vectors and the</a:t>
            </a:r>
            <a:br>
              <a:rPr lang="en-US" sz="3600" b="1" dirty="0" smtClean="0">
                <a:latin typeface="Times New Roman" charset="0"/>
                <a:cs typeface="Times New Roman" charset="0"/>
              </a:rPr>
            </a:br>
            <a:r>
              <a:rPr lang="en-US" sz="3600" b="1" dirty="0" smtClean="0">
                <a:latin typeface="Times New Roman" charset="0"/>
                <a:cs typeface="Times New Roman" charset="0"/>
              </a:rPr>
              <a:t>GVX File Format</a:t>
            </a:r>
            <a:endParaRPr lang="en-US" sz="3600" b="1" dirty="0">
              <a:latin typeface="Times New Roman" charset="0"/>
              <a:cs typeface="Times New Roman" charset="0"/>
            </a:endParaRPr>
          </a:p>
        </p:txBody>
      </p:sp>
      <p:sp>
        <p:nvSpPr>
          <p:cNvPr id="5" name="Content Placeholder 2"/>
          <p:cNvSpPr>
            <a:spLocks noGrp="1"/>
          </p:cNvSpPr>
          <p:nvPr>
            <p:ph idx="1"/>
          </p:nvPr>
        </p:nvSpPr>
        <p:spPr>
          <a:xfrm>
            <a:off x="596821" y="3235085"/>
            <a:ext cx="7772197" cy="1622802"/>
          </a:xfrm>
        </p:spPr>
        <p:txBody>
          <a:bodyPr>
            <a:normAutofit fontScale="92500" lnSpcReduction="10000"/>
          </a:bodyPr>
          <a:lstStyle/>
          <a:p>
            <a:pPr algn="ctr">
              <a:buNone/>
            </a:pPr>
            <a:r>
              <a:rPr lang="en-US" b="1" dirty="0" smtClean="0">
                <a:latin typeface="Times New Roman" charset="0"/>
                <a:cs typeface="Times New Roman" charset="0"/>
              </a:rPr>
              <a:t>	</a:t>
            </a:r>
            <a:r>
              <a:rPr lang="en-US" sz="2400" dirty="0" smtClean="0">
                <a:latin typeface="Times New Roman" charset="0"/>
                <a:cs typeface="Times New Roman" charset="0"/>
              </a:rPr>
              <a:t>Dan Gillins, Ph.D.</a:t>
            </a:r>
            <a:r>
              <a:rPr lang="en-US" sz="2400" dirty="0" smtClean="0">
                <a:latin typeface="Times New Roman"/>
              </a:rPr>
              <a:t>, P.L.S.</a:t>
            </a:r>
          </a:p>
          <a:p>
            <a:pPr algn="ctr">
              <a:buNone/>
            </a:pPr>
            <a:r>
              <a:rPr lang="en-US" sz="2400" dirty="0" smtClean="0">
                <a:latin typeface="Times New Roman"/>
              </a:rPr>
              <a:t>Geodesist, National Geodetic Survey</a:t>
            </a:r>
          </a:p>
          <a:p>
            <a:pPr algn="ctr">
              <a:buNone/>
            </a:pPr>
            <a:r>
              <a:rPr lang="en-US" sz="2400" dirty="0" smtClean="0">
                <a:latin typeface="Times New Roman"/>
                <a:cs typeface="Times New Roman" charset="0"/>
              </a:rPr>
              <a:t>NGS Webinar Series</a:t>
            </a:r>
          </a:p>
          <a:p>
            <a:pPr algn="ctr">
              <a:buNone/>
            </a:pPr>
            <a:r>
              <a:rPr lang="en-US" sz="2400" dirty="0" smtClean="0">
                <a:latin typeface="Times New Roman"/>
                <a:cs typeface="Times New Roman" charset="0"/>
              </a:rPr>
              <a:t>April 9, 2020</a:t>
            </a:r>
          </a:p>
        </p:txBody>
      </p:sp>
      <p:sp>
        <p:nvSpPr>
          <p:cNvPr id="3" name="Date Placeholder 2"/>
          <p:cNvSpPr>
            <a:spLocks noGrp="1"/>
          </p:cNvSpPr>
          <p:nvPr>
            <p:ph type="dt" sz="half" idx="10"/>
          </p:nvPr>
        </p:nvSpPr>
        <p:spPr/>
        <p:txBody>
          <a:bodyPr/>
          <a:lstStyle/>
          <a:p>
            <a:fld id="{8A058800-AF98-4786-80E6-286E350BAE4B}" type="datetime1">
              <a:rPr lang="en-US" smtClean="0"/>
              <a:t>4/9/2020</a:t>
            </a:fld>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1</a:t>
            </a:fld>
            <a:endParaRPr lang="en-US"/>
          </a:p>
        </p:txBody>
      </p:sp>
    </p:spTree>
    <p:extLst>
      <p:ext uri="{BB962C8B-B14F-4D97-AF65-F5344CB8AC3E}">
        <p14:creationId xmlns:p14="http://schemas.microsoft.com/office/powerpoint/2010/main" val="18971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3375" y="452438"/>
            <a:ext cx="8810625" cy="514350"/>
          </a:xfrm>
        </p:spPr>
        <p:txBody>
          <a:bodyPr>
            <a:noAutofit/>
          </a:bodyPr>
          <a:lstStyle/>
          <a:p>
            <a:r>
              <a:rPr lang="en-US" altLang="en-US" sz="3600" dirty="0" smtClean="0">
                <a:latin typeface="Times New Roman" panose="02020603050405020304" pitchFamily="18" charset="0"/>
                <a:cs typeface="Times New Roman" panose="02020603050405020304" pitchFamily="18" charset="0"/>
              </a:rPr>
              <a:t>Empirical Evaluation of the Accuracy of RTNs</a:t>
            </a:r>
          </a:p>
        </p:txBody>
      </p:sp>
      <p:pic>
        <p:nvPicPr>
          <p:cNvPr id="13315"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53422" y="1195432"/>
            <a:ext cx="6137672"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7"/>
          <p:cNvSpPr txBox="1">
            <a:spLocks noChangeArrowheads="1"/>
          </p:cNvSpPr>
          <p:nvPr/>
        </p:nvSpPr>
        <p:spPr bwMode="auto">
          <a:xfrm>
            <a:off x="5662219" y="4848225"/>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Times New Roman" panose="02020603050405020304" pitchFamily="18" charset="0"/>
                <a:cs typeface="Times New Roman" panose="02020603050405020304" pitchFamily="18" charset="0"/>
              </a:rPr>
              <a:t>[</a:t>
            </a:r>
            <a:r>
              <a:rPr lang="en-US" altLang="en-US" sz="1350" dirty="0" err="1">
                <a:latin typeface="Times New Roman" panose="02020603050405020304" pitchFamily="18" charset="0"/>
                <a:cs typeface="Times New Roman" panose="02020603050405020304" pitchFamily="18" charset="0"/>
              </a:rPr>
              <a:t>Allahyari</a:t>
            </a:r>
            <a:r>
              <a:rPr lang="en-US" altLang="en-US" sz="1350" dirty="0">
                <a:latin typeface="Times New Roman" panose="02020603050405020304" pitchFamily="18" charset="0"/>
                <a:cs typeface="Times New Roman" panose="02020603050405020304" pitchFamily="18" charset="0"/>
              </a:rPr>
              <a:t> et al. 2018]</a:t>
            </a:r>
          </a:p>
        </p:txBody>
      </p:sp>
      <p:sp>
        <p:nvSpPr>
          <p:cNvPr id="1331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997846D8-559F-42E1-8F5A-81A7B840C95B}" type="datetime1">
              <a:rPr lang="en-US" altLang="en-US" sz="675" smtClean="0">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t>4/9/2020</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 name="TextBox 1"/>
          <p:cNvSpPr txBox="1"/>
          <p:nvPr/>
        </p:nvSpPr>
        <p:spPr>
          <a:xfrm>
            <a:off x="6701194" y="2501807"/>
            <a:ext cx="2092849" cy="2031325"/>
          </a:xfrm>
          <a:prstGeom prst="rect">
            <a:avLst/>
          </a:prstGeom>
          <a:noFill/>
          <a:ln>
            <a:solidFill>
              <a:srgbClr val="000000"/>
            </a:solidFill>
          </a:ln>
        </p:spPr>
        <p:txBody>
          <a:bodyPr wrap="square" rtlCol="0">
            <a:spAutoFit/>
          </a:bodyPr>
          <a:lstStyle/>
          <a:p>
            <a:r>
              <a:rPr lang="en-US" b="1" i="1" u="sng" dirty="0" smtClean="0">
                <a:latin typeface="Times New Roman" panose="02020603050405020304" pitchFamily="18" charset="0"/>
                <a:cs typeface="Times New Roman" panose="02020603050405020304" pitchFamily="18" charset="0"/>
              </a:rPr>
              <a:t>95% Confidence</a:t>
            </a:r>
          </a:p>
          <a:p>
            <a:r>
              <a:rPr lang="en-US" b="1" i="1" dirty="0" smtClean="0">
                <a:latin typeface="Times New Roman" panose="02020603050405020304" pitchFamily="18" charset="0"/>
                <a:cs typeface="Times New Roman" panose="02020603050405020304" pitchFamily="18" charset="0"/>
              </a:rPr>
              <a:t>± 5.0 cm, vertical</a:t>
            </a:r>
          </a:p>
          <a:p>
            <a:r>
              <a:rPr lang="en-US" b="1" i="1" dirty="0" smtClean="0">
                <a:latin typeface="Times New Roman" panose="02020603050405020304" pitchFamily="18" charset="0"/>
                <a:cs typeface="Times New Roman" panose="02020603050405020304" pitchFamily="18" charset="0"/>
              </a:rPr>
              <a:t>± 2.5 cm, horizontal</a:t>
            </a:r>
          </a:p>
          <a:p>
            <a:endParaRPr lang="en-US" b="1" i="1" dirty="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Or similar to accuracy of a 2-h OPUS-S solution!</a:t>
            </a:r>
            <a:endParaRPr lang="en-US" b="1" i="1" dirty="0">
              <a:latin typeface="Times New Roman" panose="02020603050405020304" pitchFamily="18" charset="0"/>
              <a:cs typeface="Times New Roman" panose="02020603050405020304" pitchFamily="18" charset="0"/>
            </a:endParaRPr>
          </a:p>
        </p:txBody>
      </p:sp>
      <p:sp>
        <p:nvSpPr>
          <p:cNvPr id="8" name="Slide Number Placeholder 2"/>
          <p:cNvSpPr>
            <a:spLocks noGrp="1"/>
          </p:cNvSpPr>
          <p:nvPr>
            <p:ph type="sldNum" sz="quarter" idx="4294967295"/>
          </p:nvPr>
        </p:nvSpPr>
        <p:spPr>
          <a:xfrm>
            <a:off x="8794043" y="4836275"/>
            <a:ext cx="2133600" cy="273844"/>
          </a:xfrm>
          <a:prstGeom prst="rect">
            <a:avLst/>
          </a:prstGeom>
        </p:spPr>
        <p:txBody>
          <a:bodyPr/>
          <a:lstStyle/>
          <a:p>
            <a:fld id="{D3D538F9-49A3-B84F-B36B-A7030CDE5D5B}" type="slidenum">
              <a:rPr lang="en-US" smtClean="0">
                <a:solidFill>
                  <a:schemeClr val="bg1">
                    <a:lumMod val="65000"/>
                  </a:schemeClr>
                </a:solidFill>
              </a:rPr>
              <a:t>10</a:t>
            </a:fld>
            <a:endParaRPr lang="en-US" dirty="0">
              <a:solidFill>
                <a:schemeClr val="bg1">
                  <a:lumMod val="65000"/>
                </a:schemeClr>
              </a:solidFill>
            </a:endParaRPr>
          </a:p>
        </p:txBody>
      </p:sp>
      <p:sp>
        <p:nvSpPr>
          <p:cNvPr id="3" name="Oval 2"/>
          <p:cNvSpPr/>
          <p:nvPr/>
        </p:nvSpPr>
        <p:spPr>
          <a:xfrm>
            <a:off x="3431569" y="2609635"/>
            <a:ext cx="616449" cy="1633591"/>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2" idx="1"/>
            <a:endCxn id="3" idx="6"/>
          </p:cNvCxnSpPr>
          <p:nvPr/>
        </p:nvCxnSpPr>
        <p:spPr>
          <a:xfrm flipH="1" flipV="1">
            <a:off x="4048018" y="3426431"/>
            <a:ext cx="2653176" cy="9103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33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678241" y="382001"/>
            <a:ext cx="7660690" cy="1218200"/>
          </a:xfrm>
        </p:spPr>
        <p:txBody>
          <a:bodyPr anchor="t">
            <a:noAutofit/>
          </a:bodyPr>
          <a:lstStyle/>
          <a:p>
            <a:r>
              <a:rPr lang="en-US" altLang="en-US" sz="3600" dirty="0" smtClean="0">
                <a:latin typeface="Times New Roman" panose="02020603050405020304" pitchFamily="18" charset="0"/>
                <a:cs typeface="Times New Roman" panose="02020603050405020304" pitchFamily="18" charset="0"/>
              </a:rPr>
              <a:t>Formal Error Propagation via Survey Network Least Squares Adjustment</a:t>
            </a:r>
          </a:p>
        </p:txBody>
      </p:sp>
      <p:pic>
        <p:nvPicPr>
          <p:cNvPr id="147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96" y="1710820"/>
            <a:ext cx="9094304" cy="30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6186487" y="4778366"/>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smtClean="0">
                <a:latin typeface="Times New Roman" panose="02020603050405020304" pitchFamily="18" charset="0"/>
                <a:cs typeface="Times New Roman" panose="02020603050405020304" pitchFamily="18" charset="0"/>
              </a:rPr>
              <a:t>[Gillins </a:t>
            </a:r>
            <a:r>
              <a:rPr lang="en-US" altLang="en-US" sz="1350" dirty="0">
                <a:latin typeface="Times New Roman" panose="02020603050405020304" pitchFamily="18" charset="0"/>
                <a:cs typeface="Times New Roman" panose="02020603050405020304" pitchFamily="18" charset="0"/>
              </a:rPr>
              <a:t>et al. </a:t>
            </a:r>
            <a:r>
              <a:rPr lang="en-US" altLang="en-US" sz="1350" dirty="0" smtClean="0">
                <a:latin typeface="Times New Roman" panose="02020603050405020304" pitchFamily="18" charset="0"/>
                <a:cs typeface="Times New Roman" panose="02020603050405020304" pitchFamily="18" charset="0"/>
              </a:rPr>
              <a:t>2019]</a:t>
            </a:r>
            <a:endParaRPr lang="en-US" altLang="en-US" sz="135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F5AF5468-BAA8-4E28-93CB-A89BC0D8D28F}" type="datetime1">
              <a:rPr lang="en-US" smtClean="0"/>
              <a:t>4/9/2020</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11</a:t>
            </a:fld>
            <a:endParaRPr lang="en-US" dirty="0"/>
          </a:p>
        </p:txBody>
      </p:sp>
    </p:spTree>
    <p:extLst>
      <p:ext uri="{BB962C8B-B14F-4D97-AF65-F5344CB8AC3E}">
        <p14:creationId xmlns:p14="http://schemas.microsoft.com/office/powerpoint/2010/main" val="2863855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576"/>
            <a:ext cx="8229600" cy="514350"/>
          </a:xfrm>
        </p:spPr>
        <p:txBody>
          <a:bodyPr>
            <a:normAutofit fontScale="90000"/>
          </a:bodyPr>
          <a:lstStyle/>
          <a:p>
            <a:r>
              <a:rPr lang="en-US" dirty="0" smtClean="0">
                <a:latin typeface="Times New Roman" panose="02020603050405020304" pitchFamily="18" charset="0"/>
                <a:cs typeface="Times New Roman" panose="02020603050405020304" pitchFamily="18" charset="0"/>
              </a:rPr>
              <a:t>Problem Statement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621438"/>
            <a:ext cx="8686800" cy="4350612"/>
          </a:xfrm>
        </p:spPr>
        <p:txBody>
          <a:bodyPr>
            <a:normAutofit fontScale="92500" lnSpcReduction="10000"/>
          </a:bodyPr>
          <a:lstStyle/>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NGS does not have a simple mechanism for accepting data resulting from Real-time Kinematic (RTK) surveys </a:t>
            </a:r>
          </a:p>
          <a:p>
            <a:r>
              <a:rPr lang="en-US" sz="2800" dirty="0" smtClean="0">
                <a:latin typeface="Times New Roman" panose="02020603050405020304" pitchFamily="18" charset="0"/>
                <a:cs typeface="Times New Roman" panose="02020603050405020304" pitchFamily="18" charset="0"/>
              </a:rPr>
              <a:t>RTK surveys are very popular (more than static surveys)</a:t>
            </a:r>
          </a:p>
          <a:p>
            <a:pPr marL="571500" lvl="1"/>
            <a:r>
              <a:rPr lang="en-US" sz="2500" dirty="0" smtClean="0">
                <a:latin typeface="Times New Roman" panose="02020603050405020304" pitchFamily="18" charset="0"/>
                <a:cs typeface="Times New Roman" panose="02020603050405020304" pitchFamily="18" charset="0"/>
              </a:rPr>
              <a:t>Highly efficient—measurements done in seconds to minutes</a:t>
            </a:r>
          </a:p>
          <a:p>
            <a:r>
              <a:rPr lang="en-US" sz="2800" dirty="0" smtClean="0">
                <a:latin typeface="Times New Roman" panose="02020603050405020304" pitchFamily="18" charset="0"/>
                <a:cs typeface="Times New Roman" panose="02020603050405020304" pitchFamily="18" charset="0"/>
              </a:rPr>
              <a:t>RTK vectors and metadata are generally stored in a proprietary format </a:t>
            </a:r>
          </a:p>
          <a:p>
            <a:r>
              <a:rPr lang="en-US" sz="2800" dirty="0" smtClean="0">
                <a:latin typeface="Times New Roman" panose="02020603050405020304" pitchFamily="18" charset="0"/>
                <a:cs typeface="Times New Roman" panose="02020603050405020304" pitchFamily="18" charset="0"/>
              </a:rPr>
              <a:t>There lacks an industry standard file format for any type of GNSS vector, whether the vector was derived in real-time or by post-processing</a:t>
            </a:r>
          </a:p>
          <a:p>
            <a:pPr lvl="1"/>
            <a:endParaRPr lang="en-US" dirty="0"/>
          </a:p>
        </p:txBody>
      </p:sp>
      <p:sp>
        <p:nvSpPr>
          <p:cNvPr id="4" name="Date Placeholder 3"/>
          <p:cNvSpPr>
            <a:spLocks noGrp="1"/>
          </p:cNvSpPr>
          <p:nvPr>
            <p:ph type="dt" sz="half" idx="10"/>
          </p:nvPr>
        </p:nvSpPr>
        <p:spPr/>
        <p:txBody>
          <a:bodyPr/>
          <a:lstStyle/>
          <a:p>
            <a:pPr>
              <a:defRPr/>
            </a:pPr>
            <a:fld id="{6A956515-3A4F-40A3-A10E-E89B866950F2}" type="datetime1">
              <a:rPr lang="en-US" altLang="en-US" smtClean="0"/>
              <a:t>4/9/2020</a:t>
            </a:fld>
            <a:endParaRPr lang="en-US" altLang="en-US" dirty="0"/>
          </a:p>
        </p:txBody>
      </p:sp>
      <p:sp>
        <p:nvSpPr>
          <p:cNvPr id="5" name="Slide Number Placeholder 4"/>
          <p:cNvSpPr>
            <a:spLocks noGrp="1"/>
          </p:cNvSpPr>
          <p:nvPr>
            <p:ph type="sldNum" sz="quarter" idx="11"/>
          </p:nvPr>
        </p:nvSpPr>
        <p:spPr>
          <a:xfrm>
            <a:off x="8686800" y="4944990"/>
            <a:ext cx="364331" cy="136922"/>
          </a:xfrm>
        </p:spPr>
        <p:txBody>
          <a:bodyPr/>
          <a:lstStyle/>
          <a:p>
            <a:pPr>
              <a:defRPr/>
            </a:pPr>
            <a:fld id="{05B2098E-E224-43BA-857F-54621F386C45}" type="slidenum">
              <a:rPr lang="en-US" altLang="en-US" smtClean="0"/>
              <a:pPr>
                <a:defRPr/>
              </a:pPr>
              <a:t>12</a:t>
            </a:fld>
            <a:endParaRPr lang="en-US" altLang="en-US" dirty="0"/>
          </a:p>
        </p:txBody>
      </p:sp>
    </p:spTree>
    <p:extLst>
      <p:ext uri="{BB962C8B-B14F-4D97-AF65-F5344CB8AC3E}">
        <p14:creationId xmlns:p14="http://schemas.microsoft.com/office/powerpoint/2010/main" val="2749278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Objectives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28699"/>
            <a:ext cx="8229600" cy="3914775"/>
          </a:xfrm>
        </p:spPr>
        <p:txBody>
          <a:bodyPr>
            <a:normAutofit fontScale="92500"/>
          </a:bodyPr>
          <a:lstStyle/>
          <a:p>
            <a:r>
              <a:rPr lang="en-US" sz="3200" dirty="0" smtClean="0">
                <a:latin typeface="Times New Roman" panose="02020603050405020304" pitchFamily="18" charset="0"/>
                <a:cs typeface="Times New Roman" panose="02020603050405020304" pitchFamily="18" charset="0"/>
              </a:rPr>
              <a:t>Develop a standard file format for GNSS vectors</a:t>
            </a:r>
          </a:p>
          <a:p>
            <a:pPr marL="684213" lvl="1"/>
            <a:r>
              <a:rPr lang="en-US" sz="2800" dirty="0" smtClean="0">
                <a:latin typeface="Times New Roman" panose="02020603050405020304" pitchFamily="18" charset="0"/>
                <a:cs typeface="Times New Roman" panose="02020603050405020304" pitchFamily="18" charset="0"/>
              </a:rPr>
              <a:t>Open-source, machine-readable, human-readable</a:t>
            </a:r>
          </a:p>
          <a:p>
            <a:pPr marL="684213" lvl="1"/>
            <a:r>
              <a:rPr lang="en-US" sz="2800" dirty="0" smtClean="0">
                <a:latin typeface="Times New Roman" panose="02020603050405020304" pitchFamily="18" charset="0"/>
                <a:cs typeface="Times New Roman" panose="02020603050405020304" pitchFamily="18" charset="0"/>
              </a:rPr>
              <a:t>Must include all of the necessary information for performing a least squares adjustment</a:t>
            </a:r>
          </a:p>
          <a:p>
            <a:pPr marL="684213" lvl="1"/>
            <a:r>
              <a:rPr lang="en-US" sz="2800" dirty="0" smtClean="0">
                <a:latin typeface="Times New Roman" panose="02020603050405020304" pitchFamily="18" charset="0"/>
                <a:cs typeface="Times New Roman" panose="02020603050405020304" pitchFamily="18" charset="0"/>
              </a:rPr>
              <a:t>Must include important metadata for quality control</a:t>
            </a:r>
          </a:p>
          <a:p>
            <a:r>
              <a:rPr lang="en-US" sz="3200" dirty="0" smtClean="0">
                <a:latin typeface="Times New Roman" panose="02020603050405020304" pitchFamily="18" charset="0"/>
                <a:cs typeface="Times New Roman" panose="02020603050405020304" pitchFamily="18" charset="0"/>
              </a:rPr>
              <a:t>Develop OPUS-Projects so that GNSS vectors from RTK surveys can be uploaded, checked, adjusted, and submitted to NGS</a:t>
            </a:r>
          </a:p>
          <a:p>
            <a:pPr lvl="1"/>
            <a:endParaRPr lang="en-US" dirty="0"/>
          </a:p>
        </p:txBody>
      </p:sp>
      <p:sp>
        <p:nvSpPr>
          <p:cNvPr id="4" name="Date Placeholder 3"/>
          <p:cNvSpPr>
            <a:spLocks noGrp="1"/>
          </p:cNvSpPr>
          <p:nvPr>
            <p:ph type="dt" sz="half" idx="10"/>
          </p:nvPr>
        </p:nvSpPr>
        <p:spPr/>
        <p:txBody>
          <a:bodyPr/>
          <a:lstStyle/>
          <a:p>
            <a:pPr>
              <a:defRPr/>
            </a:pPr>
            <a:fld id="{D6DDC23E-CF6C-4889-A26A-44EC0569C0F9}" type="datetime1">
              <a:rPr lang="en-US" altLang="en-US" smtClean="0"/>
              <a:t>4/9/2020</a:t>
            </a:fld>
            <a:endParaRPr lang="en-US" altLang="en-US" dirty="0"/>
          </a:p>
        </p:txBody>
      </p:sp>
      <p:sp>
        <p:nvSpPr>
          <p:cNvPr id="5" name="Slide Number Placeholder 4"/>
          <p:cNvSpPr>
            <a:spLocks noGrp="1"/>
          </p:cNvSpPr>
          <p:nvPr>
            <p:ph type="sldNum" sz="quarter" idx="11"/>
          </p:nvPr>
        </p:nvSpPr>
        <p:spPr>
          <a:xfrm>
            <a:off x="8686800" y="4925021"/>
            <a:ext cx="364331" cy="136922"/>
          </a:xfrm>
        </p:spPr>
        <p:txBody>
          <a:bodyPr/>
          <a:lstStyle/>
          <a:p>
            <a:pPr>
              <a:defRPr/>
            </a:pPr>
            <a:fld id="{05B2098E-E224-43BA-857F-54621F386C45}" type="slidenum">
              <a:rPr lang="en-US" altLang="en-US" smtClean="0"/>
              <a:pPr>
                <a:defRPr/>
              </a:pPr>
              <a:t>13</a:t>
            </a:fld>
            <a:endParaRPr lang="en-US" altLang="en-US" dirty="0"/>
          </a:p>
        </p:txBody>
      </p:sp>
    </p:spTree>
    <p:extLst>
      <p:ext uri="{BB962C8B-B14F-4D97-AF65-F5344CB8AC3E}">
        <p14:creationId xmlns:p14="http://schemas.microsoft.com/office/powerpoint/2010/main" val="210685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OPUS-Projects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57250"/>
            <a:ext cx="8229600" cy="3257550"/>
          </a:xfrm>
        </p:spPr>
        <p:txBody>
          <a:bodyPr>
            <a:noAutofit/>
          </a:bodyPr>
          <a:lstStyle/>
          <a:p>
            <a:r>
              <a:rPr lang="en-US" sz="2100" dirty="0" smtClean="0">
                <a:latin typeface="Times New Roman" panose="02020603050405020304" pitchFamily="18" charset="0"/>
                <a:cs typeface="Times New Roman" panose="02020603050405020304" pitchFamily="18" charset="0"/>
              </a:rPr>
              <a:t>Free, web-based software</a:t>
            </a:r>
          </a:p>
          <a:p>
            <a:r>
              <a:rPr lang="en-US" sz="2100" dirty="0" smtClean="0">
                <a:latin typeface="Times New Roman" panose="02020603050405020304" pitchFamily="18" charset="0"/>
                <a:cs typeface="Times New Roman" panose="02020603050405020304" pitchFamily="18" charset="0"/>
              </a:rPr>
              <a:t>Designed for managing campaign-style GPS surveys</a:t>
            </a:r>
          </a:p>
          <a:p>
            <a:pPr marL="517525" lvl="1"/>
            <a:r>
              <a:rPr lang="en-US" sz="2100" dirty="0" smtClean="0">
                <a:latin typeface="Times New Roman" panose="02020603050405020304" pitchFamily="18" charset="0"/>
                <a:cs typeface="Times New Roman" panose="02020603050405020304" pitchFamily="18" charset="0"/>
              </a:rPr>
              <a:t>Multiple repeat occupations of several marks</a:t>
            </a:r>
          </a:p>
          <a:p>
            <a:r>
              <a:rPr lang="en-US" sz="2100" dirty="0" smtClean="0">
                <a:latin typeface="Times New Roman" panose="02020603050405020304" pitchFamily="18" charset="0"/>
                <a:cs typeface="Times New Roman" panose="02020603050405020304" pitchFamily="18" charset="0"/>
              </a:rPr>
              <a:t>Ability to add GPS data from NOAA CORS Network</a:t>
            </a:r>
          </a:p>
          <a:p>
            <a:r>
              <a:rPr lang="en-US" sz="2100" dirty="0" smtClean="0">
                <a:latin typeface="Times New Roman" panose="02020603050405020304" pitchFamily="18" charset="0"/>
                <a:cs typeface="Times New Roman" panose="02020603050405020304" pitchFamily="18" charset="0"/>
              </a:rPr>
              <a:t>Session baseline processing using PAGES</a:t>
            </a:r>
          </a:p>
          <a:p>
            <a:r>
              <a:rPr lang="en-US" sz="2100" dirty="0" smtClean="0">
                <a:latin typeface="Times New Roman" panose="02020603050405020304" pitchFamily="18" charset="0"/>
                <a:cs typeface="Times New Roman" panose="02020603050405020304" pitchFamily="18" charset="0"/>
              </a:rPr>
              <a:t>Customize tropospheric delay models, elevation cutoff masks, constraint weighting</a:t>
            </a:r>
          </a:p>
          <a:p>
            <a:r>
              <a:rPr lang="en-US" sz="2100" dirty="0" smtClean="0">
                <a:latin typeface="Times New Roman" panose="02020603050405020304" pitchFamily="18" charset="0"/>
                <a:cs typeface="Times New Roman" panose="02020603050405020304" pitchFamily="18" charset="0"/>
              </a:rPr>
              <a:t>Network least squares adjustments of multiple sessions</a:t>
            </a:r>
          </a:p>
          <a:p>
            <a:r>
              <a:rPr lang="en-US" sz="2100" dirty="0" smtClean="0">
                <a:latin typeface="Times New Roman" panose="02020603050405020304" pitchFamily="18" charset="0"/>
                <a:cs typeface="Times New Roman" panose="02020603050405020304" pitchFamily="18" charset="0"/>
              </a:rPr>
              <a:t>Choice of reference frames and geoid models</a:t>
            </a:r>
          </a:p>
          <a:p>
            <a:r>
              <a:rPr lang="en-US" sz="2100" dirty="0" smtClean="0">
                <a:latin typeface="Times New Roman" panose="02020603050405020304" pitchFamily="18" charset="0"/>
                <a:cs typeface="Times New Roman" panose="02020603050405020304" pitchFamily="18" charset="0"/>
              </a:rPr>
              <a:t>Currently requires  ≥ 2-hour static GPS observation for post-processing</a:t>
            </a:r>
            <a:endParaRPr lang="en-US" sz="21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D9EDE1B4-6CD6-495C-BD94-DF87C01F4CE8}" type="datetime1">
              <a:rPr lang="en-US" altLang="en-US" smtClean="0"/>
              <a:t>4/9/2020</a:t>
            </a:fld>
            <a:endParaRPr lang="en-US" altLang="en-US" dirty="0"/>
          </a:p>
        </p:txBody>
      </p:sp>
      <p:sp>
        <p:nvSpPr>
          <p:cNvPr id="5" name="Slide Number Placeholder 4"/>
          <p:cNvSpPr>
            <a:spLocks noGrp="1"/>
          </p:cNvSpPr>
          <p:nvPr>
            <p:ph type="sldNum" sz="quarter" idx="11"/>
          </p:nvPr>
        </p:nvSpPr>
        <p:spPr>
          <a:xfrm>
            <a:off x="8686800" y="4978677"/>
            <a:ext cx="364331" cy="136922"/>
          </a:xfrm>
        </p:spPr>
        <p:txBody>
          <a:bodyPr/>
          <a:lstStyle/>
          <a:p>
            <a:pPr>
              <a:defRPr/>
            </a:pPr>
            <a:fld id="{05B2098E-E224-43BA-857F-54621F386C45}" type="slidenum">
              <a:rPr lang="en-US" altLang="en-US" smtClean="0"/>
              <a:pPr>
                <a:defRPr/>
              </a:pPr>
              <a:t>14</a:t>
            </a:fld>
            <a:endParaRPr lang="en-US" altLang="en-US" dirty="0"/>
          </a:p>
        </p:txBody>
      </p:sp>
    </p:spTree>
    <p:extLst>
      <p:ext uri="{BB962C8B-B14F-4D97-AF65-F5344CB8AC3E}">
        <p14:creationId xmlns:p14="http://schemas.microsoft.com/office/powerpoint/2010/main" val="390161324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342901"/>
            <a:ext cx="8229600" cy="857250"/>
          </a:xfrm>
        </p:spPr>
        <p:txBody>
          <a:bodyPr/>
          <a:lstStyle/>
          <a:p>
            <a:r>
              <a:rPr lang="en-US" altLang="en-US" dirty="0" smtClean="0">
                <a:latin typeface="Times New Roman" panose="02020603050405020304" pitchFamily="18" charset="0"/>
                <a:cs typeface="Times New Roman" panose="02020603050405020304" pitchFamily="18" charset="0"/>
              </a:rPr>
              <a:t>Beta OPUS-Projects</a:t>
            </a:r>
          </a:p>
        </p:txBody>
      </p:sp>
      <p:sp>
        <p:nvSpPr>
          <p:cNvPr id="77827" name="Content Placeholder 2"/>
          <p:cNvSpPr>
            <a:spLocks noGrp="1"/>
          </p:cNvSpPr>
          <p:nvPr>
            <p:ph idx="1"/>
          </p:nvPr>
        </p:nvSpPr>
        <p:spPr/>
        <p:txBody>
          <a:bodyPr>
            <a:normAutofit fontScale="85000" lnSpcReduction="20000"/>
          </a:bodyPr>
          <a:lstStyle/>
          <a:p>
            <a:pPr marL="0" indent="0">
              <a:buNone/>
            </a:pPr>
            <a:r>
              <a:rPr lang="en-US" altLang="en-US" dirty="0" smtClean="0">
                <a:latin typeface="Times New Roman" panose="02020603050405020304" pitchFamily="18" charset="0"/>
                <a:cs typeface="Times New Roman" panose="02020603050405020304" pitchFamily="18" charset="0"/>
                <a:hlinkClick r:id="rId2"/>
              </a:rPr>
              <a:t>https://beta.ngs.noaa.gov/OPUS-Projects/</a:t>
            </a:r>
            <a:endParaRPr lang="en-US" altLang="en-US" dirty="0" smtClean="0">
              <a:latin typeface="Times New Roman" panose="02020603050405020304" pitchFamily="18" charset="0"/>
              <a:cs typeface="Times New Roman" panose="02020603050405020304" pitchFamily="18" charset="0"/>
            </a:endParaRPr>
          </a:p>
          <a:p>
            <a:pPr marL="0" indent="0">
              <a:buNone/>
            </a:pPr>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New version of OPUS-Projects (v. 4)</a:t>
            </a:r>
          </a:p>
          <a:p>
            <a:r>
              <a:rPr lang="en-US" altLang="en-US" dirty="0" smtClean="0">
                <a:latin typeface="Times New Roman" panose="02020603050405020304" pitchFamily="18" charset="0"/>
                <a:cs typeface="Times New Roman" panose="02020603050405020304" pitchFamily="18" charset="0"/>
              </a:rPr>
              <a:t>Buttons for users to upload photos and descriptions</a:t>
            </a:r>
          </a:p>
          <a:p>
            <a:r>
              <a:rPr lang="en-US" altLang="en-US" dirty="0" smtClean="0">
                <a:latin typeface="Times New Roman" panose="02020603050405020304" pitchFamily="18" charset="0"/>
                <a:cs typeface="Times New Roman" panose="02020603050405020304" pitchFamily="18" charset="0"/>
              </a:rPr>
              <a:t>Prepares files for </a:t>
            </a:r>
            <a:r>
              <a:rPr lang="en-US" altLang="en-US" dirty="0" err="1" smtClean="0">
                <a:latin typeface="Times New Roman" panose="02020603050405020304" pitchFamily="18" charset="0"/>
                <a:cs typeface="Times New Roman" panose="02020603050405020304" pitchFamily="18" charset="0"/>
              </a:rPr>
              <a:t>Bluebooking</a:t>
            </a:r>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Ability to run ADJUST within OPUS-Projects</a:t>
            </a:r>
          </a:p>
          <a:p>
            <a:r>
              <a:rPr lang="en-US" altLang="en-US" dirty="0" smtClean="0">
                <a:latin typeface="Times New Roman" panose="02020603050405020304" pitchFamily="18" charset="0"/>
                <a:cs typeface="Times New Roman" panose="02020603050405020304" pitchFamily="18" charset="0"/>
              </a:rPr>
              <a:t>Button to submit survey to NGS for review and publication in NGS Integrated Database</a:t>
            </a:r>
          </a:p>
        </p:txBody>
      </p:sp>
      <p:sp>
        <p:nvSpPr>
          <p:cNvPr id="2" name="Date Placeholder 1"/>
          <p:cNvSpPr>
            <a:spLocks noGrp="1"/>
          </p:cNvSpPr>
          <p:nvPr>
            <p:ph type="dt" sz="half" idx="10"/>
          </p:nvPr>
        </p:nvSpPr>
        <p:spPr/>
        <p:txBody>
          <a:bodyPr/>
          <a:lstStyle/>
          <a:p>
            <a:fld id="{5BC525ED-52B1-48F4-B6FB-AEC6EBBE2CC7}" type="datetime1">
              <a:rPr lang="en-US" smtClean="0"/>
              <a:t>4/9/2020</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15</a:t>
            </a:fld>
            <a:endParaRPr lang="en-US"/>
          </a:p>
        </p:txBody>
      </p:sp>
    </p:spTree>
    <p:extLst>
      <p:ext uri="{BB962C8B-B14F-4D97-AF65-F5344CB8AC3E}">
        <p14:creationId xmlns:p14="http://schemas.microsoft.com/office/powerpoint/2010/main" val="1946871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45035" y="235743"/>
            <a:ext cx="6172200" cy="857250"/>
          </a:xfrm>
        </p:spPr>
        <p:txBody>
          <a:bodyPr/>
          <a:lstStyle/>
          <a:p>
            <a:r>
              <a:rPr lang="en-US" altLang="en-US" dirty="0" smtClean="0">
                <a:latin typeface="Times New Roman" panose="02020603050405020304" pitchFamily="18" charset="0"/>
                <a:cs typeface="Times New Roman" panose="02020603050405020304" pitchFamily="18" charset="0"/>
              </a:rPr>
              <a:t>OPUS-Projects</a:t>
            </a:r>
          </a:p>
        </p:txBody>
      </p:sp>
      <p:sp>
        <p:nvSpPr>
          <p:cNvPr id="33795" name="Content Placeholder 2"/>
          <p:cNvSpPr>
            <a:spLocks noGrp="1"/>
          </p:cNvSpPr>
          <p:nvPr>
            <p:ph idx="1"/>
          </p:nvPr>
        </p:nvSpPr>
        <p:spPr>
          <a:xfrm>
            <a:off x="544871" y="1182291"/>
            <a:ext cx="4643871" cy="3494484"/>
          </a:xfrm>
        </p:spPr>
        <p:txBody>
          <a:bodyPr>
            <a:normAutofit fontScale="92500" lnSpcReduction="10000"/>
          </a:bodyPr>
          <a:lstStyle/>
          <a:p>
            <a:pPr>
              <a:buFontTx/>
              <a:buChar char="•"/>
              <a:defRPr/>
            </a:pPr>
            <a:r>
              <a:rPr altLang="en-US" sz="2400" dirty="0">
                <a:solidFill>
                  <a:srgbClr val="000000"/>
                </a:solidFill>
                <a:latin typeface="Times New Roman" panose="02020603050405020304" pitchFamily="18" charset="0"/>
                <a:cs typeface="Times New Roman" panose="02020603050405020304" pitchFamily="18" charset="0"/>
              </a:rPr>
              <a:t>"Hub design" recommended by NGS</a:t>
            </a:r>
          </a:p>
          <a:p>
            <a:pPr>
              <a:buFontTx/>
              <a:buChar char="•"/>
              <a:defRPr/>
            </a:pPr>
            <a:r>
              <a:rPr altLang="en-US" sz="2400" dirty="0">
                <a:solidFill>
                  <a:srgbClr val="000000"/>
                </a:solidFill>
                <a:latin typeface="Times New Roman" panose="02020603050405020304" pitchFamily="18" charset="0"/>
                <a:cs typeface="Times New Roman" panose="02020603050405020304" pitchFamily="18" charset="0"/>
              </a:rPr>
              <a:t>Hub to project marks </a:t>
            </a:r>
            <a:r>
              <a:rPr lang="en-US" altLang="en-US" sz="2400" dirty="0" smtClean="0">
                <a:solidFill>
                  <a:srgbClr val="000000"/>
                </a:solidFill>
                <a:latin typeface="Times New Roman" panose="02020603050405020304" pitchFamily="18" charset="0"/>
                <a:cs typeface="Times New Roman" panose="02020603050405020304" pitchFamily="18" charset="0"/>
              </a:rPr>
              <a:t>recommended to</a:t>
            </a:r>
            <a:r>
              <a:rPr altLang="en-US" sz="2400" dirty="0" smtClean="0">
                <a:solidFill>
                  <a:srgbClr val="000000"/>
                </a:solidFill>
                <a:latin typeface="Times New Roman" panose="02020603050405020304" pitchFamily="18" charset="0"/>
                <a:cs typeface="Times New Roman" panose="02020603050405020304" pitchFamily="18" charset="0"/>
              </a:rPr>
              <a:t> </a:t>
            </a:r>
            <a:r>
              <a:rPr altLang="en-US" sz="2400" dirty="0">
                <a:solidFill>
                  <a:srgbClr val="000000"/>
                </a:solidFill>
                <a:latin typeface="Times New Roman" panose="02020603050405020304" pitchFamily="18" charset="0"/>
                <a:cs typeface="Times New Roman" panose="02020603050405020304" pitchFamily="18" charset="0"/>
              </a:rPr>
              <a:t>be </a:t>
            </a:r>
            <a:r>
              <a:rPr lang="en-US" altLang="en-US" sz="2400" dirty="0" smtClean="0">
                <a:solidFill>
                  <a:srgbClr val="000000"/>
                </a:solidFill>
                <a:latin typeface="Times New Roman" panose="02020603050405020304" pitchFamily="18" charset="0"/>
                <a:cs typeface="Times New Roman" panose="02020603050405020304" pitchFamily="18" charset="0"/>
              </a:rPr>
              <a:t>~</a:t>
            </a:r>
            <a:r>
              <a:rPr altLang="en-US" sz="2400" dirty="0">
                <a:solidFill>
                  <a:srgbClr val="000000"/>
                </a:solidFill>
                <a:latin typeface="Times New Roman" panose="02020603050405020304" pitchFamily="18" charset="0"/>
                <a:cs typeface="Times New Roman" panose="02020603050405020304" pitchFamily="18" charset="0"/>
              </a:rPr>
              <a:t>100 km </a:t>
            </a:r>
          </a:p>
          <a:p>
            <a:pPr>
              <a:buFontTx/>
              <a:buChar char="•"/>
              <a:defRPr/>
            </a:pPr>
            <a:r>
              <a:rPr altLang="en-US" sz="2400" dirty="0">
                <a:solidFill>
                  <a:srgbClr val="000000"/>
                </a:solidFill>
                <a:latin typeface="Times New Roman" panose="02020603050405020304" pitchFamily="18" charset="0"/>
                <a:cs typeface="Times New Roman" panose="02020603050405020304" pitchFamily="18" charset="0"/>
              </a:rPr>
              <a:t>Use multiple </a:t>
            </a:r>
            <a:r>
              <a:rPr altLang="en-US" sz="2400" dirty="0" smtClean="0">
                <a:solidFill>
                  <a:srgbClr val="000000"/>
                </a:solidFill>
                <a:latin typeface="Times New Roman" panose="02020603050405020304" pitchFamily="18" charset="0"/>
                <a:cs typeface="Times New Roman" panose="02020603050405020304" pitchFamily="18" charset="0"/>
              </a:rPr>
              <a:t>CORS</a:t>
            </a:r>
            <a:r>
              <a:rPr lang="en-US" altLang="en-US" sz="2400" dirty="0" smtClean="0">
                <a:solidFill>
                  <a:srgbClr val="000000"/>
                </a:solidFill>
                <a:latin typeface="Times New Roman" panose="02020603050405020304" pitchFamily="18" charset="0"/>
                <a:cs typeface="Times New Roman" panose="02020603050405020304" pitchFamily="18" charset="0"/>
              </a:rPr>
              <a:t>s</a:t>
            </a:r>
            <a:endParaRPr altLang="en-US" sz="2400" dirty="0">
              <a:solidFill>
                <a:srgbClr val="000000"/>
              </a:solidFill>
              <a:latin typeface="Times New Roman" panose="02020603050405020304" pitchFamily="18" charset="0"/>
              <a:cs typeface="Times New Roman" panose="02020603050405020304" pitchFamily="18" charset="0"/>
            </a:endParaRPr>
          </a:p>
          <a:p>
            <a:pPr>
              <a:buFontTx/>
              <a:buChar char="•"/>
              <a:defRPr/>
            </a:pPr>
            <a:r>
              <a:rPr altLang="en-US" sz="2400" dirty="0">
                <a:solidFill>
                  <a:srgbClr val="000000"/>
                </a:solidFill>
                <a:latin typeface="Times New Roman" panose="02020603050405020304" pitchFamily="18" charset="0"/>
                <a:cs typeface="Times New Roman" panose="02020603050405020304" pitchFamily="18" charset="0"/>
              </a:rPr>
              <a:t>Use one very long baseline from hub to CORS (improves tropospheric modeling)</a:t>
            </a:r>
          </a:p>
          <a:p>
            <a:pPr>
              <a:buFontTx/>
              <a:buChar char="•"/>
              <a:defRPr/>
            </a:pPr>
            <a:r>
              <a:rPr altLang="en-US" sz="2400" dirty="0">
                <a:solidFill>
                  <a:srgbClr val="000000"/>
                </a:solidFill>
                <a:latin typeface="Times New Roman" panose="02020603050405020304" pitchFamily="18" charset="0"/>
                <a:cs typeface="Times New Roman" panose="02020603050405020304" pitchFamily="18" charset="0"/>
              </a:rPr>
              <a:t>OPUS-Projects does session baseline processing</a:t>
            </a:r>
          </a:p>
          <a:p>
            <a:pPr>
              <a:buFontTx/>
              <a:buChar char="•"/>
              <a:defRPr/>
            </a:pPr>
            <a:endParaRPr altLang="en-US" sz="1800" dirty="0">
              <a:solidFill>
                <a:srgbClr val="000000"/>
              </a:solidFill>
              <a:latin typeface="Verdana" panose="020B0604030504040204" pitchFamily="34" charset="0"/>
              <a:cs typeface="Calibri" panose="020F0502020204030204" pitchFamily="34" charset="0"/>
            </a:endParaRPr>
          </a:p>
          <a:p>
            <a:pPr indent="0">
              <a:defRPr/>
            </a:pPr>
            <a:endParaRPr altLang="en-US" sz="1800" dirty="0">
              <a:solidFill>
                <a:srgbClr val="000000"/>
              </a:solidFill>
              <a:latin typeface="Verdana" panose="020B0604030504040204" pitchFamily="34" charset="0"/>
              <a:cs typeface="Calibri" panose="020F0502020204030204" pitchFamily="34" charset="0"/>
            </a:endParaRPr>
          </a:p>
          <a:p>
            <a:pPr indent="0">
              <a:defRPr/>
            </a:pPr>
            <a:endParaRPr altLang="en-US" dirty="0" smtClean="0">
              <a:latin typeface="Verdana" panose="020B0604030504040204" pitchFamily="34" charset="0"/>
              <a:cs typeface="Calibri" panose="020F0502020204030204" pitchFamily="34" charset="0"/>
            </a:endParaRPr>
          </a:p>
          <a:p>
            <a:pPr>
              <a:buFontTx/>
              <a:buChar char="•"/>
              <a:defRPr/>
            </a:pPr>
            <a:endParaRPr altLang="en-US" dirty="0" smtClean="0">
              <a:latin typeface="Verdana" panose="020B0604030504040204" pitchFamily="34" charset="0"/>
              <a:cs typeface="Calibri" panose="020F0502020204030204" pitchFamily="34" charset="0"/>
            </a:endParaRPr>
          </a:p>
          <a:p>
            <a:pPr>
              <a:buFontTx/>
              <a:buChar char="•"/>
              <a:defRPr/>
            </a:pPr>
            <a:endParaRPr altLang="en-US" dirty="0" smtClean="0">
              <a:latin typeface="Verdana" panose="020B0604030504040204" pitchFamily="34" charset="0"/>
              <a:cs typeface="Calibri" panose="020F0502020204030204" pitchFamily="34" charset="0"/>
            </a:endParaRPr>
          </a:p>
        </p:txBody>
      </p:sp>
      <p:sp>
        <p:nvSpPr>
          <p:cNvPr id="46084" name="Date Placeholder 3"/>
          <p:cNvSpPr>
            <a:spLocks noGrp="1"/>
          </p:cNvSpPr>
          <p:nvPr>
            <p:ph type="dt" sz="half" idx="10"/>
          </p:nvPr>
        </p:nvSpPr>
        <p:spPr bwMode="auto">
          <a:xfrm>
            <a:off x="0" y="4991101"/>
            <a:ext cx="1371600" cy="13692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9pPr>
          </a:lstStyle>
          <a:p>
            <a:pPr>
              <a:spcBef>
                <a:spcPct val="0"/>
              </a:spcBef>
              <a:buFontTx/>
              <a:buNone/>
              <a:defRPr/>
            </a:pPr>
            <a:fld id="{376A2D30-9750-4A2D-8FB4-EA445C184078}" type="datetime1">
              <a:rPr lang="en-US" altLang="en-US" sz="900" smtClean="0">
                <a:solidFill>
                  <a:srgbClr val="717171"/>
                </a:solidFill>
                <a:latin typeface="Verdana" panose="020B0604030504040204" pitchFamily="34" charset="0"/>
              </a:rPr>
              <a:t>4/9/2020</a:t>
            </a:fld>
            <a:endParaRPr lang="en-US" altLang="en-US" sz="900" dirty="0">
              <a:solidFill>
                <a:srgbClr val="717171"/>
              </a:solidFill>
              <a:latin typeface="Verdana" panose="020B0604030504040204" pitchFamily="34" charset="0"/>
            </a:endParaRPr>
          </a:p>
        </p:txBody>
      </p:sp>
      <p:sp>
        <p:nvSpPr>
          <p:cNvPr id="50181" name="Slide Number Placeholder 4"/>
          <p:cNvSpPr>
            <a:spLocks noGrp="1"/>
          </p:cNvSpPr>
          <p:nvPr>
            <p:ph type="sldNum" sz="quarter" idx="12"/>
          </p:nvPr>
        </p:nvSpPr>
        <p:spPr bwMode="auto">
          <a:xfrm>
            <a:off x="8744332" y="4886325"/>
            <a:ext cx="399668" cy="2416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Palatino" charset="0"/>
                <a:ea typeface="MS PGothic" panose="020B0600070205080204" pitchFamily="34" charset="-128"/>
              </a:defRPr>
            </a:lvl1pPr>
            <a:lvl2pPr marL="557213" indent="-214313">
              <a:defRPr>
                <a:solidFill>
                  <a:schemeClr val="tx1"/>
                </a:solidFill>
                <a:latin typeface="Palatino" charset="0"/>
                <a:ea typeface="MS PGothic" panose="020B0600070205080204" pitchFamily="34" charset="-128"/>
              </a:defRPr>
            </a:lvl2pPr>
            <a:lvl3pPr marL="857250" indent="-171450">
              <a:defRPr>
                <a:solidFill>
                  <a:schemeClr val="tx1"/>
                </a:solidFill>
                <a:latin typeface="Palatino" charset="0"/>
                <a:ea typeface="MS PGothic" panose="020B0600070205080204" pitchFamily="34" charset="-128"/>
              </a:defRPr>
            </a:lvl3pPr>
            <a:lvl4pPr marL="1200150" indent="-171450">
              <a:defRPr>
                <a:solidFill>
                  <a:schemeClr val="tx1"/>
                </a:solidFill>
                <a:latin typeface="Palatino" charset="0"/>
                <a:ea typeface="MS PGothic" panose="020B0600070205080204" pitchFamily="34" charset="-128"/>
              </a:defRPr>
            </a:lvl4pPr>
            <a:lvl5pPr marL="1543050" indent="-171450">
              <a:defRPr>
                <a:solidFill>
                  <a:schemeClr val="tx1"/>
                </a:solidFill>
                <a:latin typeface="Palatino" charset="0"/>
                <a:ea typeface="MS PGothic" panose="020B0600070205080204" pitchFamily="34" charset="-128"/>
              </a:defRPr>
            </a:lvl5pPr>
            <a:lvl6pPr marL="1885950" indent="-171450" defTabSz="342900" eaLnBrk="0" fontAlgn="base" hangingPunct="0">
              <a:spcBef>
                <a:spcPct val="0"/>
              </a:spcBef>
              <a:spcAft>
                <a:spcPct val="0"/>
              </a:spcAft>
              <a:defRPr>
                <a:solidFill>
                  <a:schemeClr val="tx1"/>
                </a:solidFill>
                <a:latin typeface="Palatino" charset="0"/>
                <a:ea typeface="MS PGothic" panose="020B0600070205080204" pitchFamily="34" charset="-128"/>
              </a:defRPr>
            </a:lvl6pPr>
            <a:lvl7pPr marL="2228850" indent="-171450" defTabSz="342900" eaLnBrk="0" fontAlgn="base" hangingPunct="0">
              <a:spcBef>
                <a:spcPct val="0"/>
              </a:spcBef>
              <a:spcAft>
                <a:spcPct val="0"/>
              </a:spcAft>
              <a:defRPr>
                <a:solidFill>
                  <a:schemeClr val="tx1"/>
                </a:solidFill>
                <a:latin typeface="Palatino" charset="0"/>
                <a:ea typeface="MS PGothic" panose="020B0600070205080204" pitchFamily="34" charset="-128"/>
              </a:defRPr>
            </a:lvl7pPr>
            <a:lvl8pPr marL="2571750" indent="-171450" defTabSz="342900" eaLnBrk="0" fontAlgn="base" hangingPunct="0">
              <a:spcBef>
                <a:spcPct val="0"/>
              </a:spcBef>
              <a:spcAft>
                <a:spcPct val="0"/>
              </a:spcAft>
              <a:defRPr>
                <a:solidFill>
                  <a:schemeClr val="tx1"/>
                </a:solidFill>
                <a:latin typeface="Palatino" charset="0"/>
                <a:ea typeface="MS PGothic" panose="020B0600070205080204" pitchFamily="34" charset="-128"/>
              </a:defRPr>
            </a:lvl8pPr>
            <a:lvl9pPr marL="2914650" indent="-171450" defTabSz="342900" eaLnBrk="0" fontAlgn="base" hangingPunct="0">
              <a:spcBef>
                <a:spcPct val="0"/>
              </a:spcBef>
              <a:spcAft>
                <a:spcPct val="0"/>
              </a:spcAft>
              <a:defRPr>
                <a:solidFill>
                  <a:schemeClr val="tx1"/>
                </a:solidFill>
                <a:latin typeface="Palatino" charset="0"/>
                <a:ea typeface="MS PGothic" panose="020B0600070205080204" pitchFamily="34" charset="-128"/>
              </a:defRPr>
            </a:lvl9pPr>
          </a:lstStyle>
          <a:p>
            <a:pPr algn="ctr">
              <a:defRPr/>
            </a:pPr>
            <a:fld id="{8648928B-F067-4CAF-B6E6-325BF8794948}" type="slidenum">
              <a:rPr lang="en-US" altLang="en-US" smtClean="0">
                <a:solidFill>
                  <a:srgbClr val="717171"/>
                </a:solidFill>
                <a:latin typeface="Verdana" panose="020B0604030504040204" pitchFamily="34" charset="0"/>
                <a:cs typeface="+mn-cs"/>
              </a:rPr>
              <a:pPr algn="ctr">
                <a:defRPr/>
              </a:pPr>
              <a:t>16</a:t>
            </a:fld>
            <a:endParaRPr lang="en-US" altLang="en-US" dirty="0" smtClean="0">
              <a:solidFill>
                <a:srgbClr val="717171"/>
              </a:solidFill>
              <a:latin typeface="Verdana" panose="020B0604030504040204" pitchFamily="34" charset="0"/>
              <a:cs typeface="+mn-cs"/>
            </a:endParaRPr>
          </a:p>
        </p:txBody>
      </p:sp>
      <p:sp>
        <p:nvSpPr>
          <p:cNvPr id="2" name="Isosceles Triangle 1"/>
          <p:cNvSpPr/>
          <p:nvPr/>
        </p:nvSpPr>
        <p:spPr bwMode="auto">
          <a:xfrm>
            <a:off x="7562850" y="879872"/>
            <a:ext cx="190500" cy="157163"/>
          </a:xfrm>
          <a:prstGeom prst="triangl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999999"/>
              </a:solidFill>
              <a:latin typeface="Arial" charset="0"/>
            </a:endParaRPr>
          </a:p>
        </p:txBody>
      </p:sp>
      <p:sp>
        <p:nvSpPr>
          <p:cNvPr id="8" name="Isosceles Triangle 7"/>
          <p:cNvSpPr/>
          <p:nvPr/>
        </p:nvSpPr>
        <p:spPr bwMode="auto">
          <a:xfrm>
            <a:off x="7218760" y="4567237"/>
            <a:ext cx="189309" cy="157163"/>
          </a:xfrm>
          <a:prstGeom prst="triangl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999999"/>
              </a:solidFill>
              <a:latin typeface="Arial" charset="0"/>
            </a:endParaRPr>
          </a:p>
        </p:txBody>
      </p:sp>
      <p:sp>
        <p:nvSpPr>
          <p:cNvPr id="9" name="Isosceles Triangle 8"/>
          <p:cNvSpPr/>
          <p:nvPr/>
        </p:nvSpPr>
        <p:spPr bwMode="auto">
          <a:xfrm>
            <a:off x="5253038" y="2347912"/>
            <a:ext cx="189310" cy="157163"/>
          </a:xfrm>
          <a:prstGeom prst="triangl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999999"/>
              </a:solidFill>
              <a:latin typeface="Arial" charset="0"/>
            </a:endParaRPr>
          </a:p>
        </p:txBody>
      </p:sp>
      <p:sp>
        <p:nvSpPr>
          <p:cNvPr id="10" name="Isosceles Triangle 9"/>
          <p:cNvSpPr/>
          <p:nvPr/>
        </p:nvSpPr>
        <p:spPr bwMode="auto">
          <a:xfrm>
            <a:off x="5675710" y="1123950"/>
            <a:ext cx="189309" cy="157163"/>
          </a:xfrm>
          <a:prstGeom prst="triangl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rgbClr val="999999"/>
              </a:solidFill>
              <a:latin typeface="Arial" charset="0"/>
            </a:endParaRPr>
          </a:p>
        </p:txBody>
      </p:sp>
      <p:sp>
        <p:nvSpPr>
          <p:cNvPr id="4" name="Oval 3"/>
          <p:cNvSpPr/>
          <p:nvPr/>
        </p:nvSpPr>
        <p:spPr bwMode="auto">
          <a:xfrm>
            <a:off x="6779419" y="2651522"/>
            <a:ext cx="140494" cy="1476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defRPr/>
            </a:pPr>
            <a:endParaRPr lang="en-US">
              <a:solidFill>
                <a:srgbClr val="999999"/>
              </a:solidFill>
              <a:latin typeface="Arial" charset="0"/>
            </a:endParaRPr>
          </a:p>
        </p:txBody>
      </p:sp>
      <p:sp>
        <p:nvSpPr>
          <p:cNvPr id="13" name="Oval 12"/>
          <p:cNvSpPr/>
          <p:nvPr/>
        </p:nvSpPr>
        <p:spPr bwMode="auto">
          <a:xfrm>
            <a:off x="7093744" y="2611041"/>
            <a:ext cx="140494" cy="146447"/>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defRPr/>
            </a:pPr>
            <a:endParaRPr lang="en-US">
              <a:solidFill>
                <a:srgbClr val="999999"/>
              </a:solidFill>
              <a:latin typeface="Arial" charset="0"/>
            </a:endParaRPr>
          </a:p>
        </p:txBody>
      </p:sp>
      <p:sp>
        <p:nvSpPr>
          <p:cNvPr id="14" name="Oval 13"/>
          <p:cNvSpPr/>
          <p:nvPr/>
        </p:nvSpPr>
        <p:spPr bwMode="auto">
          <a:xfrm>
            <a:off x="6298407" y="2856310"/>
            <a:ext cx="140494" cy="146447"/>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defRPr/>
            </a:pPr>
            <a:endParaRPr lang="en-US">
              <a:solidFill>
                <a:srgbClr val="999999"/>
              </a:solidFill>
              <a:latin typeface="Arial" charset="0"/>
            </a:endParaRPr>
          </a:p>
        </p:txBody>
      </p:sp>
      <p:sp>
        <p:nvSpPr>
          <p:cNvPr id="15" name="Oval 14"/>
          <p:cNvSpPr/>
          <p:nvPr/>
        </p:nvSpPr>
        <p:spPr bwMode="auto">
          <a:xfrm>
            <a:off x="7078266" y="2177653"/>
            <a:ext cx="140494" cy="1476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defRPr/>
            </a:pPr>
            <a:endParaRPr lang="en-US">
              <a:solidFill>
                <a:srgbClr val="999999"/>
              </a:solidFill>
              <a:latin typeface="Arial" charset="0"/>
            </a:endParaRPr>
          </a:p>
        </p:txBody>
      </p:sp>
      <p:cxnSp>
        <p:nvCxnSpPr>
          <p:cNvPr id="6" name="Straight Connector 5"/>
          <p:cNvCxnSpPr>
            <a:stCxn id="10" idx="3"/>
          </p:cNvCxnSpPr>
          <p:nvPr/>
        </p:nvCxnSpPr>
        <p:spPr bwMode="auto">
          <a:xfrm>
            <a:off x="5770960" y="1281113"/>
            <a:ext cx="714375" cy="879872"/>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a:endCxn id="8" idx="1"/>
          </p:cNvCxnSpPr>
          <p:nvPr/>
        </p:nvCxnSpPr>
        <p:spPr bwMode="auto">
          <a:xfrm>
            <a:off x="6532960" y="2239566"/>
            <a:ext cx="733425" cy="2406253"/>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bwMode="auto">
          <a:xfrm flipH="1">
            <a:off x="6580585" y="1037035"/>
            <a:ext cx="1063228" cy="1123950"/>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bwMode="auto">
          <a:xfrm flipV="1">
            <a:off x="5416153" y="2239566"/>
            <a:ext cx="1022747" cy="176213"/>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endCxn id="14" idx="0"/>
          </p:cNvCxnSpPr>
          <p:nvPr/>
        </p:nvCxnSpPr>
        <p:spPr bwMode="auto">
          <a:xfrm flipH="1">
            <a:off x="6368654" y="2239566"/>
            <a:ext cx="164306" cy="616744"/>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a:endCxn id="4" idx="1"/>
          </p:cNvCxnSpPr>
          <p:nvPr/>
        </p:nvCxnSpPr>
        <p:spPr bwMode="auto">
          <a:xfrm>
            <a:off x="6532960" y="2239566"/>
            <a:ext cx="266700" cy="43338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bwMode="auto">
          <a:xfrm flipH="1" flipV="1">
            <a:off x="6628210" y="2239566"/>
            <a:ext cx="445294" cy="1428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6532960" y="2239566"/>
            <a:ext cx="556022" cy="4238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814" name="TextBox 31"/>
          <p:cNvSpPr txBox="1">
            <a:spLocks noChangeArrowheads="1"/>
          </p:cNvSpPr>
          <p:nvPr/>
        </p:nvSpPr>
        <p:spPr bwMode="auto">
          <a:xfrm>
            <a:off x="6296026" y="1799035"/>
            <a:ext cx="58817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Palatino" charset="0"/>
                <a:ea typeface="MS PGothic" panose="020B0600070205080204" pitchFamily="34" charset="-128"/>
              </a:rPr>
              <a:t>Hub</a:t>
            </a:r>
          </a:p>
        </p:txBody>
      </p:sp>
      <p:sp>
        <p:nvSpPr>
          <p:cNvPr id="38" name="Oval 37"/>
          <p:cNvSpPr/>
          <p:nvPr/>
        </p:nvSpPr>
        <p:spPr bwMode="auto">
          <a:xfrm>
            <a:off x="6473429" y="2149078"/>
            <a:ext cx="140494" cy="147638"/>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lstStyle/>
          <a:p>
            <a:pPr>
              <a:defRPr/>
            </a:pPr>
            <a:endParaRPr lang="en-US">
              <a:solidFill>
                <a:srgbClr val="999999"/>
              </a:solidFill>
              <a:latin typeface="Arial" charset="0"/>
            </a:endParaRPr>
          </a:p>
        </p:txBody>
      </p:sp>
      <p:sp>
        <p:nvSpPr>
          <p:cNvPr id="33816" name="TextBox 38"/>
          <p:cNvSpPr txBox="1">
            <a:spLocks noChangeArrowheads="1"/>
          </p:cNvSpPr>
          <p:nvPr/>
        </p:nvSpPr>
        <p:spPr bwMode="auto">
          <a:xfrm>
            <a:off x="7252096" y="602456"/>
            <a:ext cx="8709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Palatino" charset="0"/>
                <a:ea typeface="MS PGothic" panose="020B0600070205080204" pitchFamily="34" charset="-128"/>
              </a:rPr>
              <a:t>CORS</a:t>
            </a:r>
          </a:p>
        </p:txBody>
      </p:sp>
      <p:sp>
        <p:nvSpPr>
          <p:cNvPr id="33817" name="TextBox 39"/>
          <p:cNvSpPr txBox="1">
            <a:spLocks noChangeArrowheads="1"/>
          </p:cNvSpPr>
          <p:nvPr/>
        </p:nvSpPr>
        <p:spPr bwMode="auto">
          <a:xfrm>
            <a:off x="5013721" y="2513410"/>
            <a:ext cx="7727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Palatino" charset="0"/>
                <a:ea typeface="MS PGothic" panose="020B0600070205080204" pitchFamily="34" charset="-128"/>
              </a:rPr>
              <a:t>CORS</a:t>
            </a:r>
          </a:p>
        </p:txBody>
      </p:sp>
      <p:sp>
        <p:nvSpPr>
          <p:cNvPr id="33818" name="TextBox 40"/>
          <p:cNvSpPr txBox="1">
            <a:spLocks noChangeArrowheads="1"/>
          </p:cNvSpPr>
          <p:nvPr/>
        </p:nvSpPr>
        <p:spPr bwMode="auto">
          <a:xfrm>
            <a:off x="5442347" y="845344"/>
            <a:ext cx="8560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Palatino" charset="0"/>
                <a:ea typeface="MS PGothic" panose="020B0600070205080204" pitchFamily="34" charset="-128"/>
              </a:rPr>
              <a:t>CORS</a:t>
            </a:r>
          </a:p>
        </p:txBody>
      </p:sp>
      <p:sp>
        <p:nvSpPr>
          <p:cNvPr id="33819" name="TextBox 41"/>
          <p:cNvSpPr txBox="1">
            <a:spLocks noChangeArrowheads="1"/>
          </p:cNvSpPr>
          <p:nvPr/>
        </p:nvSpPr>
        <p:spPr bwMode="auto">
          <a:xfrm>
            <a:off x="6994922" y="4758928"/>
            <a:ext cx="7584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Palatino" charset="0"/>
                <a:ea typeface="MS PGothic" panose="020B0600070205080204" pitchFamily="34" charset="-128"/>
              </a:rPr>
              <a:t>CORS</a:t>
            </a:r>
          </a:p>
        </p:txBody>
      </p:sp>
      <p:sp>
        <p:nvSpPr>
          <p:cNvPr id="33820" name="TextBox 33"/>
          <p:cNvSpPr txBox="1">
            <a:spLocks noChangeArrowheads="1"/>
          </p:cNvSpPr>
          <p:nvPr/>
        </p:nvSpPr>
        <p:spPr bwMode="auto">
          <a:xfrm>
            <a:off x="7100888" y="3586162"/>
            <a:ext cx="5703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a:latin typeface="Palatino" charset="0"/>
                <a:ea typeface="MS PGothic" panose="020B0600070205080204" pitchFamily="34" charset="-128"/>
              </a:rPr>
              <a:t>24hr</a:t>
            </a:r>
          </a:p>
        </p:txBody>
      </p:sp>
      <p:sp>
        <p:nvSpPr>
          <p:cNvPr id="33821" name="TextBox 44"/>
          <p:cNvSpPr txBox="1">
            <a:spLocks noChangeArrowheads="1"/>
          </p:cNvSpPr>
          <p:nvPr/>
        </p:nvSpPr>
        <p:spPr bwMode="auto">
          <a:xfrm>
            <a:off x="5570935" y="2063353"/>
            <a:ext cx="57030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a:latin typeface="Palatino" charset="0"/>
                <a:ea typeface="MS PGothic" panose="020B0600070205080204" pitchFamily="34" charset="-128"/>
              </a:rPr>
              <a:t>24hr</a:t>
            </a:r>
          </a:p>
        </p:txBody>
      </p:sp>
      <p:sp>
        <p:nvSpPr>
          <p:cNvPr id="33822" name="TextBox 45"/>
          <p:cNvSpPr txBox="1">
            <a:spLocks noChangeArrowheads="1"/>
          </p:cNvSpPr>
          <p:nvPr/>
        </p:nvSpPr>
        <p:spPr bwMode="auto">
          <a:xfrm>
            <a:off x="7223522" y="1446610"/>
            <a:ext cx="57030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a:latin typeface="Palatino" charset="0"/>
                <a:ea typeface="MS PGothic" panose="020B0600070205080204" pitchFamily="34" charset="-128"/>
              </a:rPr>
              <a:t>24hr</a:t>
            </a:r>
          </a:p>
        </p:txBody>
      </p:sp>
      <p:sp>
        <p:nvSpPr>
          <p:cNvPr id="33823" name="TextBox 35"/>
          <p:cNvSpPr txBox="1">
            <a:spLocks noChangeArrowheads="1"/>
          </p:cNvSpPr>
          <p:nvPr/>
        </p:nvSpPr>
        <p:spPr bwMode="auto">
          <a:xfrm>
            <a:off x="6163453" y="3032523"/>
            <a:ext cx="55959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smtClean="0">
                <a:latin typeface="Palatino" charset="0"/>
                <a:ea typeface="MS PGothic" panose="020B0600070205080204" pitchFamily="34" charset="-128"/>
              </a:rPr>
              <a:t>≥2hr</a:t>
            </a:r>
            <a:endParaRPr lang="en-US" altLang="en-US" sz="1350" dirty="0">
              <a:latin typeface="Palatino" charset="0"/>
              <a:ea typeface="MS PGothic" panose="020B0600070205080204" pitchFamily="34" charset="-128"/>
            </a:endParaRPr>
          </a:p>
        </p:txBody>
      </p:sp>
      <p:sp>
        <p:nvSpPr>
          <p:cNvPr id="33824" name="TextBox 48"/>
          <p:cNvSpPr txBox="1">
            <a:spLocks noChangeArrowheads="1"/>
          </p:cNvSpPr>
          <p:nvPr/>
        </p:nvSpPr>
        <p:spPr bwMode="auto">
          <a:xfrm>
            <a:off x="7235427" y="2571750"/>
            <a:ext cx="55840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smtClean="0">
                <a:latin typeface="Palatino" charset="0"/>
                <a:ea typeface="MS PGothic" panose="020B0600070205080204" pitchFamily="34" charset="-128"/>
              </a:rPr>
              <a:t>≥2hr</a:t>
            </a:r>
            <a:endParaRPr lang="en-US" altLang="en-US" sz="1350" dirty="0">
              <a:latin typeface="Palatino" charset="0"/>
              <a:ea typeface="MS PGothic" panose="020B0600070205080204" pitchFamily="34" charset="-128"/>
            </a:endParaRPr>
          </a:p>
        </p:txBody>
      </p:sp>
      <p:cxnSp>
        <p:nvCxnSpPr>
          <p:cNvPr id="33825" name="Straight Connector 42"/>
          <p:cNvCxnSpPr>
            <a:cxnSpLocks noChangeShapeType="1"/>
          </p:cNvCxnSpPr>
          <p:nvPr/>
        </p:nvCxnSpPr>
        <p:spPr bwMode="auto">
          <a:xfrm flipV="1">
            <a:off x="6899673" y="3626644"/>
            <a:ext cx="173831" cy="714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826" name="Straight Connector 53"/>
          <p:cNvCxnSpPr>
            <a:cxnSpLocks noChangeShapeType="1"/>
          </p:cNvCxnSpPr>
          <p:nvPr/>
        </p:nvCxnSpPr>
        <p:spPr bwMode="auto">
          <a:xfrm flipV="1">
            <a:off x="6897292" y="3705226"/>
            <a:ext cx="173831" cy="7024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827" name="Straight Connector 54"/>
          <p:cNvCxnSpPr>
            <a:cxnSpLocks noChangeShapeType="1"/>
          </p:cNvCxnSpPr>
          <p:nvPr/>
        </p:nvCxnSpPr>
        <p:spPr bwMode="auto">
          <a:xfrm>
            <a:off x="7071122" y="1495426"/>
            <a:ext cx="147638" cy="9882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828" name="Straight Connector 62"/>
          <p:cNvCxnSpPr>
            <a:cxnSpLocks noChangeShapeType="1"/>
          </p:cNvCxnSpPr>
          <p:nvPr/>
        </p:nvCxnSpPr>
        <p:spPr bwMode="auto">
          <a:xfrm flipV="1">
            <a:off x="5997179" y="1589485"/>
            <a:ext cx="144065" cy="8334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829" name="Straight Connector 74"/>
          <p:cNvCxnSpPr>
            <a:cxnSpLocks noChangeShapeType="1"/>
          </p:cNvCxnSpPr>
          <p:nvPr/>
        </p:nvCxnSpPr>
        <p:spPr bwMode="auto">
          <a:xfrm flipH="1" flipV="1">
            <a:off x="5770960" y="2296716"/>
            <a:ext cx="67865" cy="15954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830" name="Straight Connector 78"/>
          <p:cNvCxnSpPr>
            <a:cxnSpLocks noChangeShapeType="1"/>
          </p:cNvCxnSpPr>
          <p:nvPr/>
        </p:nvCxnSpPr>
        <p:spPr bwMode="auto">
          <a:xfrm flipH="1" flipV="1">
            <a:off x="5831681" y="2276475"/>
            <a:ext cx="67866" cy="15954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831" name="Straight Connector 79"/>
          <p:cNvCxnSpPr>
            <a:cxnSpLocks noChangeShapeType="1"/>
          </p:cNvCxnSpPr>
          <p:nvPr/>
        </p:nvCxnSpPr>
        <p:spPr bwMode="auto">
          <a:xfrm>
            <a:off x="7055644" y="1556147"/>
            <a:ext cx="147638" cy="1000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832" name="Straight Connector 80"/>
          <p:cNvCxnSpPr>
            <a:cxnSpLocks noChangeShapeType="1"/>
          </p:cNvCxnSpPr>
          <p:nvPr/>
        </p:nvCxnSpPr>
        <p:spPr bwMode="auto">
          <a:xfrm flipV="1">
            <a:off x="6030517" y="1638300"/>
            <a:ext cx="144065" cy="8334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221936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8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8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8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8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8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8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8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8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8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8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82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8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8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8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82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38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4" grpId="0" animBg="1"/>
      <p:bldP spid="13" grpId="0" animBg="1"/>
      <p:bldP spid="14" grpId="0" animBg="1"/>
      <p:bldP spid="15" grpId="0" animBg="1"/>
      <p:bldP spid="33814" grpId="0"/>
      <p:bldP spid="38" grpId="0" animBg="1"/>
      <p:bldP spid="33816" grpId="0"/>
      <p:bldP spid="33817" grpId="0"/>
      <p:bldP spid="33818" grpId="0"/>
      <p:bldP spid="33819" grpId="0"/>
      <p:bldP spid="33820" grpId="0"/>
      <p:bldP spid="33821" grpId="0"/>
      <p:bldP spid="33822" grpId="0"/>
      <p:bldP spid="33823" grpId="0"/>
      <p:bldP spid="338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188843" y="553254"/>
            <a:ext cx="9084365" cy="857250"/>
          </a:xfrm>
        </p:spPr>
        <p:txBody>
          <a:bodyPr>
            <a:normAutofit fontScale="90000"/>
          </a:bodyPr>
          <a:lstStyle/>
          <a:p>
            <a:r>
              <a:rPr lang="en-US" altLang="en-US" dirty="0" smtClean="0">
                <a:latin typeface="Times New Roman" panose="02020603050405020304" pitchFamily="18" charset="0"/>
                <a:cs typeface="Times New Roman" panose="02020603050405020304" pitchFamily="18" charset="0"/>
              </a:rPr>
              <a:t>Example: Conduct RTK Survey and Download Data</a:t>
            </a:r>
          </a:p>
        </p:txBody>
      </p:sp>
      <p:pic>
        <p:nvPicPr>
          <p:cNvPr id="154627" name="Content Placeholder 3"/>
          <p:cNvPicPr>
            <a:picLocks noChangeAspect="1"/>
          </p:cNvPicPr>
          <p:nvPr/>
        </p:nvPicPr>
        <p:blipFill>
          <a:blip r:embed="rId3">
            <a:extLst>
              <a:ext uri="{28A0092B-C50C-407E-A947-70E740481C1C}">
                <a14:useLocalDpi xmlns:a14="http://schemas.microsoft.com/office/drawing/2010/main" val="0"/>
              </a:ext>
            </a:extLst>
          </a:blip>
          <a:srcRect l="56821" b="51761"/>
          <a:stretch>
            <a:fillRect/>
          </a:stretch>
        </p:blipFill>
        <p:spPr bwMode="auto">
          <a:xfrm>
            <a:off x="2652713" y="1543051"/>
            <a:ext cx="3917156" cy="313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812257" y="1915716"/>
            <a:ext cx="251222" cy="245269"/>
          </a:xfrm>
          <a:prstGeom prst="ellipse">
            <a:avLst/>
          </a:prstGeom>
          <a:solidFill>
            <a:srgbClr val="FFFF0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TextBox 6"/>
          <p:cNvSpPr txBox="1">
            <a:spLocks noChangeArrowheads="1"/>
          </p:cNvSpPr>
          <p:nvPr/>
        </p:nvSpPr>
        <p:spPr bwMode="auto">
          <a:xfrm>
            <a:off x="2087576" y="1784434"/>
            <a:ext cx="8502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Arial" panose="020B0604020202020204" pitchFamily="34" charset="0"/>
              </a:rPr>
              <a:t>BASE</a:t>
            </a:r>
          </a:p>
          <a:p>
            <a:pPr>
              <a:spcBef>
                <a:spcPct val="0"/>
              </a:spcBef>
              <a:buFontTx/>
              <a:buNone/>
            </a:pPr>
            <a:r>
              <a:rPr lang="en-US" altLang="en-US" sz="1350" dirty="0">
                <a:latin typeface="Arial" panose="020B0604020202020204" pitchFamily="34" charset="0"/>
              </a:rPr>
              <a:t>(LCS1)</a:t>
            </a:r>
          </a:p>
        </p:txBody>
      </p:sp>
      <p:sp>
        <p:nvSpPr>
          <p:cNvPr id="2" name="Date Placeholder 1"/>
          <p:cNvSpPr>
            <a:spLocks noGrp="1"/>
          </p:cNvSpPr>
          <p:nvPr>
            <p:ph type="dt" sz="half" idx="10"/>
          </p:nvPr>
        </p:nvSpPr>
        <p:spPr/>
        <p:txBody>
          <a:bodyPr/>
          <a:lstStyle/>
          <a:p>
            <a:fld id="{A516B3CC-45AD-4F60-BA88-B86B6A2B438C}" type="datetime1">
              <a:rPr lang="en-US" smtClean="0"/>
              <a:t>4/9/2020</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17</a:t>
            </a:fld>
            <a:endParaRPr lang="en-US"/>
          </a:p>
        </p:txBody>
      </p:sp>
      <p:sp>
        <p:nvSpPr>
          <p:cNvPr id="8" name="TextBox 7"/>
          <p:cNvSpPr txBox="1"/>
          <p:nvPr/>
        </p:nvSpPr>
        <p:spPr>
          <a:xfrm>
            <a:off x="6802673" y="2581320"/>
            <a:ext cx="2092849" cy="1323439"/>
          </a:xfrm>
          <a:prstGeom prst="rect">
            <a:avLst/>
          </a:prstGeom>
          <a:noFill/>
          <a:ln>
            <a:solidFill>
              <a:srgbClr val="000000"/>
            </a:solidFill>
          </a:ln>
        </p:spPr>
        <p:txBody>
          <a:bodyPr wrap="square" rtlCol="0">
            <a:spAutoFit/>
          </a:bodyPr>
          <a:lstStyle/>
          <a:p>
            <a:r>
              <a:rPr lang="en-US" sz="2000" b="1" i="1" u="sng" dirty="0" smtClean="0">
                <a:latin typeface="Times New Roman" panose="02020603050405020304" pitchFamily="18" charset="0"/>
                <a:cs typeface="Times New Roman" panose="02020603050405020304" pitchFamily="18" charset="0"/>
              </a:rPr>
              <a:t>Store your RTK measurements as vectors and not just points!</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542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0" y="564636"/>
            <a:ext cx="9248135" cy="642938"/>
          </a:xfrm>
        </p:spPr>
        <p:txBody>
          <a:bodyPr>
            <a:noAutofit/>
          </a:bodyPr>
          <a:lstStyle/>
          <a:p>
            <a:r>
              <a:rPr lang="en-US" altLang="en-US" sz="3600" dirty="0" smtClean="0">
                <a:latin typeface="Times New Roman" panose="02020603050405020304" pitchFamily="18" charset="0"/>
                <a:cs typeface="Times New Roman" panose="02020603050405020304" pitchFamily="18" charset="0"/>
              </a:rPr>
              <a:t>Example: Process Base Data in OPUS-Projects</a:t>
            </a:r>
          </a:p>
        </p:txBody>
      </p:sp>
      <p:sp>
        <p:nvSpPr>
          <p:cNvPr id="156675" name="Content Placeholder 2"/>
          <p:cNvSpPr>
            <a:spLocks noGrp="1"/>
          </p:cNvSpPr>
          <p:nvPr>
            <p:ph idx="1"/>
          </p:nvPr>
        </p:nvSpPr>
        <p:spPr>
          <a:xfrm>
            <a:off x="1485900" y="2103748"/>
            <a:ext cx="6172200" cy="2416969"/>
          </a:xfrm>
        </p:spPr>
        <p:txBody>
          <a:bodyPr/>
          <a:lstStyle/>
          <a:p>
            <a:endParaRPr lang="en-US" altLang="en-US" smtClean="0"/>
          </a:p>
        </p:txBody>
      </p:sp>
      <p:pic>
        <p:nvPicPr>
          <p:cNvPr id="156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95351"/>
            <a:ext cx="5481638" cy="333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6042423" y="1602495"/>
            <a:ext cx="1816894" cy="1354931"/>
            <a:chOff x="8658225" y="936729"/>
            <a:chExt cx="3228975" cy="2409825"/>
          </a:xfrm>
        </p:grpSpPr>
        <p:pic>
          <p:nvPicPr>
            <p:cNvPr id="1566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8225" y="936729"/>
              <a:ext cx="32289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28669" y="2643476"/>
              <a:ext cx="295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2446735" y="3138402"/>
            <a:ext cx="269081" cy="239315"/>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endParaRPr lang="en-US" sz="1350"/>
          </a:p>
        </p:txBody>
      </p:sp>
      <p:grpSp>
        <p:nvGrpSpPr>
          <p:cNvPr id="14" name="Group 13"/>
          <p:cNvGrpSpPr>
            <a:grpSpLocks/>
          </p:cNvGrpSpPr>
          <p:nvPr/>
        </p:nvGrpSpPr>
        <p:grpSpPr bwMode="auto">
          <a:xfrm>
            <a:off x="2715816" y="3080060"/>
            <a:ext cx="5285184" cy="1852613"/>
            <a:chOff x="2796363" y="3564078"/>
            <a:chExt cx="9395637" cy="3293922"/>
          </a:xfrm>
        </p:grpSpPr>
        <p:pic>
          <p:nvPicPr>
            <p:cNvPr id="15668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9289" y="3564078"/>
              <a:ext cx="4142711" cy="329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049792" y="3564078"/>
              <a:ext cx="4142208" cy="3293922"/>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endParaRPr lang="en-US" sz="1350"/>
            </a:p>
          </p:txBody>
        </p:sp>
        <p:cxnSp>
          <p:nvCxnSpPr>
            <p:cNvPr id="12" name="Straight Arrow Connector 11"/>
            <p:cNvCxnSpPr>
              <a:stCxn id="9" idx="1"/>
            </p:cNvCxnSpPr>
            <p:nvPr/>
          </p:nvCxnSpPr>
          <p:spPr>
            <a:xfrm flipH="1" flipV="1">
              <a:off x="2796363" y="4019216"/>
              <a:ext cx="5253429" cy="119182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sp>
        <p:nvSpPr>
          <p:cNvPr id="23560" name="TextBox 15"/>
          <p:cNvSpPr txBox="1">
            <a:spLocks noChangeArrowheads="1"/>
          </p:cNvSpPr>
          <p:nvPr/>
        </p:nvSpPr>
        <p:spPr bwMode="auto">
          <a:xfrm>
            <a:off x="1229916" y="4296879"/>
            <a:ext cx="585788" cy="248017"/>
          </a:xfrm>
          <a:prstGeom prst="rect">
            <a:avLst/>
          </a:prstGeom>
          <a:solidFill>
            <a:srgbClr val="39519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defRPr/>
            </a:pPr>
            <a:r>
              <a:rPr lang="en-US" altLang="en-US" sz="506" b="1">
                <a:solidFill>
                  <a:schemeClr val="bg1"/>
                </a:solidFill>
                <a:latin typeface="Arial" panose="020B0604020202020204" pitchFamily="34" charset="0"/>
              </a:rPr>
              <a:t>Upload Vectors</a:t>
            </a:r>
            <a:endParaRPr lang="en-US" altLang="en-US" sz="1125" b="1">
              <a:solidFill>
                <a:schemeClr val="bg1"/>
              </a:solidFill>
              <a:latin typeface="Arial" panose="020B0604020202020204" pitchFamily="34" charset="0"/>
            </a:endParaRPr>
          </a:p>
        </p:txBody>
      </p:sp>
      <p:sp>
        <p:nvSpPr>
          <p:cNvPr id="17" name="Oval 16"/>
          <p:cNvSpPr/>
          <p:nvPr/>
        </p:nvSpPr>
        <p:spPr>
          <a:xfrm>
            <a:off x="1132388" y="4276226"/>
            <a:ext cx="679847" cy="2893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Date Placeholder 1"/>
          <p:cNvSpPr>
            <a:spLocks noGrp="1"/>
          </p:cNvSpPr>
          <p:nvPr>
            <p:ph type="dt" sz="half" idx="10"/>
          </p:nvPr>
        </p:nvSpPr>
        <p:spPr/>
        <p:txBody>
          <a:bodyPr/>
          <a:lstStyle/>
          <a:p>
            <a:fld id="{1A564542-35B9-4F36-BFF5-CEF0E3A91DCB}" type="datetime1">
              <a:rPr lang="en-US" smtClean="0"/>
              <a:t>4/9/2020</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18</a:t>
            </a:fld>
            <a:endParaRPr lang="en-US"/>
          </a:p>
        </p:txBody>
      </p:sp>
    </p:spTree>
    <p:extLst>
      <p:ext uri="{BB962C8B-B14F-4D97-AF65-F5344CB8AC3E}">
        <p14:creationId xmlns:p14="http://schemas.microsoft.com/office/powerpoint/2010/main" val="2402178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656948" y="690562"/>
            <a:ext cx="8060924" cy="642938"/>
          </a:xfrm>
        </p:spPr>
        <p:txBody>
          <a:bodyPr>
            <a:normAutofit fontScale="90000"/>
          </a:bodyPr>
          <a:lstStyle/>
          <a:p>
            <a:r>
              <a:rPr lang="en-US" altLang="en-US" dirty="0" smtClean="0">
                <a:latin typeface="Times New Roman" panose="02020603050405020304" pitchFamily="18" charset="0"/>
                <a:cs typeface="Times New Roman" panose="02020603050405020304" pitchFamily="18" charset="0"/>
              </a:rPr>
              <a:t>Example: Upload RTK Vectors to OPUS-Projects</a:t>
            </a:r>
          </a:p>
        </p:txBody>
      </p:sp>
      <p:pic>
        <p:nvPicPr>
          <p:cNvPr id="157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0415" y="1921751"/>
            <a:ext cx="3849290" cy="282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349949" y="2259889"/>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116586" y="2301561"/>
            <a:ext cx="101204"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651178" y="2565880"/>
            <a:ext cx="10120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036940" y="2523018"/>
            <a:ext cx="10120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691783" y="3049274"/>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506046" y="3037368"/>
            <a:ext cx="10120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5344121" y="3308830"/>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857155" y="3637443"/>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016574" y="4120836"/>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083249" y="3551718"/>
            <a:ext cx="101204"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3461742" y="2994505"/>
            <a:ext cx="101204"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2866430" y="2818293"/>
            <a:ext cx="101204"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016574" y="2859964"/>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033242" y="3037368"/>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807149" y="2913543"/>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5" name="Picture 22"/>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6513315" y="3192149"/>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p:nvPr/>
        </p:nvCxnSpPr>
        <p:spPr>
          <a:xfrm flipV="1">
            <a:off x="6453784" y="3514807"/>
            <a:ext cx="220265"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460928" y="3942242"/>
            <a:ext cx="220265"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941440" y="2355138"/>
            <a:ext cx="520303" cy="47148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0"/>
          </p:cNvCxnSpPr>
          <p:nvPr/>
        </p:nvCxnSpPr>
        <p:spPr>
          <a:xfrm flipH="1" flipV="1">
            <a:off x="3496271" y="2355138"/>
            <a:ext cx="0" cy="36671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503415" y="2381333"/>
            <a:ext cx="8334" cy="62746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3446265" y="2721852"/>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p:nvCxnSpPr>
        <p:spPr>
          <a:xfrm flipV="1">
            <a:off x="3549849" y="2673036"/>
            <a:ext cx="1307306" cy="10239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6" idx="1"/>
          </p:cNvCxnSpPr>
          <p:nvPr/>
        </p:nvCxnSpPr>
        <p:spPr>
          <a:xfrm>
            <a:off x="3546277" y="2301561"/>
            <a:ext cx="570309" cy="535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32103" y="2330136"/>
            <a:ext cx="425053" cy="28932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35712" y="2631363"/>
            <a:ext cx="121444" cy="2381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941690" y="2588501"/>
            <a:ext cx="95250" cy="5715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941690" y="2692086"/>
            <a:ext cx="564356" cy="35718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9" idx="0"/>
          </p:cNvCxnSpPr>
          <p:nvPr/>
        </p:nvCxnSpPr>
        <p:spPr>
          <a:xfrm>
            <a:off x="4941690" y="2657557"/>
            <a:ext cx="801290" cy="391716"/>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22" idx="0"/>
          </p:cNvCxnSpPr>
          <p:nvPr/>
        </p:nvCxnSpPr>
        <p:spPr>
          <a:xfrm flipH="1">
            <a:off x="4857155" y="2700420"/>
            <a:ext cx="38100" cy="21312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925022" y="2709945"/>
            <a:ext cx="439340" cy="6155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895255" y="3745788"/>
            <a:ext cx="7144" cy="48220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67784" y="3630299"/>
            <a:ext cx="682228" cy="59769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13015" y="4177986"/>
            <a:ext cx="744140" cy="50006"/>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297562" y="2692086"/>
            <a:ext cx="578644" cy="3702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249937" y="2684942"/>
            <a:ext cx="613172" cy="2559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217790" y="3037368"/>
            <a:ext cx="100013"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Connector 73"/>
          <p:cNvCxnSpPr/>
          <p:nvPr/>
        </p:nvCxnSpPr>
        <p:spPr>
          <a:xfrm flipV="1">
            <a:off x="4132065" y="2694467"/>
            <a:ext cx="744140" cy="39409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l="11240" t="-2" r="8301" b="7845"/>
          <a:stretch>
            <a:fillRect/>
          </a:stretch>
        </p:blipFill>
        <p:spPr bwMode="auto">
          <a:xfrm>
            <a:off x="4166592" y="2925449"/>
            <a:ext cx="101204"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Straight Connector 77"/>
          <p:cNvCxnSpPr/>
          <p:nvPr/>
        </p:nvCxnSpPr>
        <p:spPr>
          <a:xfrm flipV="1">
            <a:off x="4102299" y="2681370"/>
            <a:ext cx="760810" cy="18454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7740" name="TextBox 79"/>
          <p:cNvSpPr txBox="1">
            <a:spLocks noChangeArrowheads="1"/>
          </p:cNvSpPr>
          <p:nvPr/>
        </p:nvSpPr>
        <p:spPr bwMode="auto">
          <a:xfrm>
            <a:off x="6674049" y="3134999"/>
            <a:ext cx="95131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125">
                <a:latin typeface="Arial" panose="020B0604020202020204" pitchFamily="34" charset="0"/>
              </a:rPr>
              <a:t>User Mark</a:t>
            </a:r>
          </a:p>
        </p:txBody>
      </p:sp>
      <p:sp>
        <p:nvSpPr>
          <p:cNvPr id="157741" name="TextBox 80"/>
          <p:cNvSpPr txBox="1">
            <a:spLocks noChangeArrowheads="1"/>
          </p:cNvSpPr>
          <p:nvPr/>
        </p:nvSpPr>
        <p:spPr bwMode="auto">
          <a:xfrm>
            <a:off x="6674049" y="3387411"/>
            <a:ext cx="131564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125">
                <a:latin typeface="Arial" panose="020B0604020202020204" pitchFamily="34" charset="0"/>
              </a:rPr>
              <a:t>Processed Vector (OPUS-Projects)</a:t>
            </a:r>
          </a:p>
        </p:txBody>
      </p:sp>
      <p:sp>
        <p:nvSpPr>
          <p:cNvPr id="157742" name="TextBox 81"/>
          <p:cNvSpPr txBox="1">
            <a:spLocks noChangeArrowheads="1"/>
          </p:cNvSpPr>
          <p:nvPr/>
        </p:nvSpPr>
        <p:spPr bwMode="auto">
          <a:xfrm>
            <a:off x="6674049" y="3813655"/>
            <a:ext cx="131564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125">
                <a:latin typeface="Arial" panose="020B0604020202020204" pitchFamily="34" charset="0"/>
              </a:rPr>
              <a:t>Uploaded Vector</a:t>
            </a:r>
          </a:p>
        </p:txBody>
      </p:sp>
      <p:pic>
        <p:nvPicPr>
          <p:cNvPr id="157743" name="Picture 82"/>
          <p:cNvPicPr>
            <a:picLocks noChangeAspect="1"/>
          </p:cNvPicPr>
          <p:nvPr/>
        </p:nvPicPr>
        <p:blipFill>
          <a:blip r:embed="rId4">
            <a:extLst>
              <a:ext uri="{28A0092B-C50C-407E-A947-70E740481C1C}">
                <a14:useLocalDpi xmlns:a14="http://schemas.microsoft.com/office/drawing/2010/main" val="0"/>
              </a:ext>
            </a:extLst>
          </a:blip>
          <a:srcRect r="3030"/>
          <a:stretch>
            <a:fillRect/>
          </a:stretch>
        </p:blipFill>
        <p:spPr bwMode="auto">
          <a:xfrm>
            <a:off x="6513315" y="3002839"/>
            <a:ext cx="100013" cy="10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44" name="TextBox 83"/>
          <p:cNvSpPr txBox="1">
            <a:spLocks noChangeArrowheads="1"/>
          </p:cNvSpPr>
          <p:nvPr/>
        </p:nvSpPr>
        <p:spPr bwMode="auto">
          <a:xfrm>
            <a:off x="6674049" y="2927830"/>
            <a:ext cx="95131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125">
                <a:latin typeface="Arial" panose="020B0604020202020204" pitchFamily="34" charset="0"/>
              </a:rPr>
              <a:t>CORS</a:t>
            </a:r>
          </a:p>
        </p:txBody>
      </p:sp>
      <p:sp>
        <p:nvSpPr>
          <p:cNvPr id="157745" name="TextBox 84"/>
          <p:cNvSpPr txBox="1">
            <a:spLocks noChangeArrowheads="1"/>
          </p:cNvSpPr>
          <p:nvPr/>
        </p:nvSpPr>
        <p:spPr bwMode="auto">
          <a:xfrm>
            <a:off x="6613328" y="2699229"/>
            <a:ext cx="10120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u="sng">
                <a:latin typeface="Arial" panose="020B0604020202020204" pitchFamily="34" charset="0"/>
              </a:rPr>
              <a:t>LEGEND</a:t>
            </a:r>
          </a:p>
        </p:txBody>
      </p:sp>
      <p:sp>
        <p:nvSpPr>
          <p:cNvPr id="86" name="Rectangle 85"/>
          <p:cNvSpPr/>
          <p:nvPr/>
        </p:nvSpPr>
        <p:spPr>
          <a:xfrm>
            <a:off x="6349009" y="2673036"/>
            <a:ext cx="1522809" cy="1447800"/>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US" sz="1350"/>
          </a:p>
        </p:txBody>
      </p:sp>
      <p:pic>
        <p:nvPicPr>
          <p:cNvPr id="157747" name="Picture 86"/>
          <p:cNvPicPr>
            <a:picLocks noChangeAspect="1"/>
          </p:cNvPicPr>
          <p:nvPr/>
        </p:nvPicPr>
        <p:blipFill>
          <a:blip r:embed="rId5">
            <a:extLst>
              <a:ext uri="{28A0092B-C50C-407E-A947-70E740481C1C}">
                <a14:useLocalDpi xmlns:a14="http://schemas.microsoft.com/office/drawing/2010/main" val="0"/>
              </a:ext>
            </a:extLst>
          </a:blip>
          <a:srcRect r="87337" b="11673"/>
          <a:stretch>
            <a:fillRect/>
          </a:stretch>
        </p:blipFill>
        <p:spPr bwMode="auto">
          <a:xfrm>
            <a:off x="1660327" y="1888413"/>
            <a:ext cx="69532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8" name="TextBox 87"/>
          <p:cNvSpPr txBox="1">
            <a:spLocks noChangeArrowheads="1"/>
          </p:cNvSpPr>
          <p:nvPr/>
        </p:nvSpPr>
        <p:spPr bwMode="auto">
          <a:xfrm>
            <a:off x="1740099" y="4606611"/>
            <a:ext cx="585788" cy="248017"/>
          </a:xfrm>
          <a:prstGeom prst="rect">
            <a:avLst/>
          </a:prstGeom>
          <a:solidFill>
            <a:srgbClr val="39519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defRPr/>
            </a:pPr>
            <a:r>
              <a:rPr lang="en-US" altLang="en-US" sz="506" b="1">
                <a:solidFill>
                  <a:schemeClr val="bg1"/>
                </a:solidFill>
                <a:latin typeface="Arial" panose="020B0604020202020204" pitchFamily="34" charset="0"/>
              </a:rPr>
              <a:t>Upload Vectors</a:t>
            </a:r>
            <a:endParaRPr lang="en-US" altLang="en-US" sz="1125" b="1">
              <a:solidFill>
                <a:schemeClr val="bg1"/>
              </a:solidFill>
              <a:latin typeface="Arial" panose="020B0604020202020204" pitchFamily="34" charset="0"/>
            </a:endParaRPr>
          </a:p>
        </p:txBody>
      </p:sp>
      <p:sp>
        <p:nvSpPr>
          <p:cNvPr id="89" name="Oval 88"/>
          <p:cNvSpPr/>
          <p:nvPr/>
        </p:nvSpPr>
        <p:spPr>
          <a:xfrm>
            <a:off x="1713906" y="3744598"/>
            <a:ext cx="678656" cy="2905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0" name="Oval 89"/>
          <p:cNvSpPr/>
          <p:nvPr/>
        </p:nvSpPr>
        <p:spPr>
          <a:xfrm>
            <a:off x="1693665" y="4173223"/>
            <a:ext cx="678656" cy="2905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Date Placeholder 1"/>
          <p:cNvSpPr>
            <a:spLocks noGrp="1"/>
          </p:cNvSpPr>
          <p:nvPr>
            <p:ph type="dt" sz="half" idx="10"/>
          </p:nvPr>
        </p:nvSpPr>
        <p:spPr/>
        <p:txBody>
          <a:bodyPr/>
          <a:lstStyle/>
          <a:p>
            <a:fld id="{D995FB4F-0420-4FE3-B86A-2BD805BA1604}" type="datetime1">
              <a:rPr lang="en-US" smtClean="0"/>
              <a:t>4/9/2020</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19</a:t>
            </a:fld>
            <a:endParaRPr lang="en-US"/>
          </a:p>
        </p:txBody>
      </p:sp>
    </p:spTree>
    <p:extLst>
      <p:ext uri="{BB962C8B-B14F-4D97-AF65-F5344CB8AC3E}">
        <p14:creationId xmlns:p14="http://schemas.microsoft.com/office/powerpoint/2010/main" val="54145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Greetings from Home!</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4122" b="14369"/>
          <a:stretch/>
        </p:blipFill>
        <p:spPr>
          <a:xfrm>
            <a:off x="2590800" y="1063229"/>
            <a:ext cx="3230216" cy="4060510"/>
          </a:xfrm>
        </p:spPr>
      </p:pic>
      <p:sp>
        <p:nvSpPr>
          <p:cNvPr id="4" name="Date Placeholder 3"/>
          <p:cNvSpPr>
            <a:spLocks noGrp="1"/>
          </p:cNvSpPr>
          <p:nvPr>
            <p:ph type="dt" sz="half" idx="10"/>
          </p:nvPr>
        </p:nvSpPr>
        <p:spPr/>
        <p:txBody>
          <a:bodyPr/>
          <a:lstStyle/>
          <a:p>
            <a:fld id="{C41308C1-D484-4CA8-A94F-DD855AFED80F}" type="datetime1">
              <a:rPr lang="en-US" smtClean="0"/>
              <a:t>4/9/2020</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2580253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1"/>
            <a:ext cx="8229600" cy="857250"/>
          </a:xfrm>
        </p:spPr>
        <p:txBody>
          <a:bodyPr/>
          <a:lstStyle/>
          <a:p>
            <a:r>
              <a:rPr lang="en-US" dirty="0" smtClean="0">
                <a:latin typeface="Times New Roman" panose="02020603050405020304" pitchFamily="18" charset="0"/>
                <a:cs typeface="Times New Roman" panose="02020603050405020304" pitchFamily="18" charset="0"/>
              </a:rPr>
              <a:t>But </a:t>
            </a:r>
            <a:r>
              <a:rPr lang="en-US" dirty="0" err="1" smtClean="0">
                <a:latin typeface="Times New Roman" panose="02020603050405020304" pitchFamily="18" charset="0"/>
                <a:cs typeface="Times New Roman" panose="02020603050405020304" pitchFamily="18" charset="0"/>
              </a:rPr>
              <a:t>but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but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Differing GNSS equipment and software vendors output </a:t>
            </a:r>
            <a:r>
              <a:rPr lang="en-US" dirty="0">
                <a:latin typeface="Times New Roman" panose="02020603050405020304" pitchFamily="18" charset="0"/>
                <a:cs typeface="Times New Roman" panose="02020603050405020304" pitchFamily="18" charset="0"/>
              </a:rPr>
              <a:t>data in varying file formats (often proprietary, closed-source)</a:t>
            </a:r>
          </a:p>
          <a:p>
            <a:endParaRPr lang="en-US" dirty="0"/>
          </a:p>
        </p:txBody>
      </p:sp>
      <p:sp>
        <p:nvSpPr>
          <p:cNvPr id="4" name="Date Placeholder 3"/>
          <p:cNvSpPr>
            <a:spLocks noGrp="1"/>
          </p:cNvSpPr>
          <p:nvPr>
            <p:ph type="dt" sz="half" idx="10"/>
          </p:nvPr>
        </p:nvSpPr>
        <p:spPr/>
        <p:txBody>
          <a:bodyPr/>
          <a:lstStyle/>
          <a:p>
            <a:fld id="{B427D52B-3729-45BD-BEE5-491F8C0BE83D}" type="datetime1">
              <a:rPr lang="en-US" smtClean="0"/>
              <a:t>4/9/2020</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20</a:t>
            </a:fld>
            <a:endParaRPr lang="en-US"/>
          </a:p>
        </p:txBody>
      </p:sp>
    </p:spTree>
    <p:extLst>
      <p:ext uri="{BB962C8B-B14F-4D97-AF65-F5344CB8AC3E}">
        <p14:creationId xmlns:p14="http://schemas.microsoft.com/office/powerpoint/2010/main" val="411796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49"/>
            <a:ext cx="8229600" cy="514350"/>
          </a:xfrm>
        </p:spPr>
        <p:txBody>
          <a:bodyPr>
            <a:noAutofit/>
          </a:bodyPr>
          <a:lstStyle/>
          <a:p>
            <a:r>
              <a:rPr lang="en-US" sz="3600" dirty="0" smtClean="0">
                <a:latin typeface="Times New Roman" panose="02020603050405020304" pitchFamily="18" charset="0"/>
                <a:cs typeface="Times New Roman" panose="02020603050405020304" pitchFamily="18" charset="0"/>
              </a:rPr>
              <a:t>Examples of Standard File Formats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28699"/>
            <a:ext cx="8229600" cy="3724275"/>
          </a:xfrm>
        </p:spPr>
        <p:txBody>
          <a:bodyPr>
            <a:normAutofit lnSpcReduction="10000"/>
          </a:bodyPr>
          <a:lstStyle/>
          <a:p>
            <a:r>
              <a:rPr lang="en-US" sz="2400" b="1" dirty="0" smtClean="0">
                <a:latin typeface="Times New Roman" panose="02020603050405020304" pitchFamily="18" charset="0"/>
                <a:cs typeface="Times New Roman" panose="02020603050405020304" pitchFamily="18" charset="0"/>
              </a:rPr>
              <a:t>RINEX</a:t>
            </a:r>
            <a:r>
              <a:rPr lang="en-US" sz="2400" dirty="0" smtClean="0">
                <a:latin typeface="Times New Roman" panose="02020603050405020304" pitchFamily="18" charset="0"/>
                <a:cs typeface="Times New Roman" panose="02020603050405020304" pitchFamily="18" charset="0"/>
              </a:rPr>
              <a:t> = Receiver Independent Exchange Format</a:t>
            </a:r>
          </a:p>
          <a:p>
            <a:pPr lvl="1"/>
            <a:r>
              <a:rPr lang="en-US" sz="2100" dirty="0" smtClean="0">
                <a:latin typeface="Times New Roman" panose="02020603050405020304" pitchFamily="18" charset="0"/>
                <a:cs typeface="Times New Roman" panose="02020603050405020304" pitchFamily="18" charset="0"/>
              </a:rPr>
              <a:t>Version 1 proposed in 1989 by Werner </a:t>
            </a:r>
            <a:r>
              <a:rPr lang="en-US" sz="2100" dirty="0" err="1" smtClean="0">
                <a:latin typeface="Times New Roman" panose="02020603050405020304" pitchFamily="18" charset="0"/>
                <a:cs typeface="Times New Roman" panose="02020603050405020304" pitchFamily="18" charset="0"/>
              </a:rPr>
              <a:t>Gurtner</a:t>
            </a:r>
            <a:r>
              <a:rPr lang="en-US" sz="2100" dirty="0" smtClean="0">
                <a:latin typeface="Times New Roman" panose="02020603050405020304" pitchFamily="18" charset="0"/>
                <a:cs typeface="Times New Roman" panose="02020603050405020304" pitchFamily="18" charset="0"/>
              </a:rPr>
              <a:t> (University of Bern)</a:t>
            </a:r>
          </a:p>
          <a:p>
            <a:pPr lvl="1"/>
            <a:r>
              <a:rPr lang="en-US" sz="2100" dirty="0" smtClean="0">
                <a:latin typeface="Times New Roman" panose="02020603050405020304" pitchFamily="18" charset="0"/>
                <a:cs typeface="Times New Roman" panose="02020603050405020304" pitchFamily="18" charset="0"/>
              </a:rPr>
              <a:t>Version 2 proposed in 1990 by </a:t>
            </a:r>
            <a:r>
              <a:rPr lang="en-US" sz="2100" dirty="0" err="1" smtClean="0">
                <a:latin typeface="Times New Roman" panose="02020603050405020304" pitchFamily="18" charset="0"/>
                <a:cs typeface="Times New Roman" panose="02020603050405020304" pitchFamily="18" charset="0"/>
              </a:rPr>
              <a:t>Gurtner</a:t>
            </a:r>
            <a:r>
              <a:rPr lang="en-US" sz="2100" dirty="0" smtClean="0">
                <a:latin typeface="Times New Roman" panose="02020603050405020304" pitchFamily="18" charset="0"/>
                <a:cs typeface="Times New Roman" panose="02020603050405020304" pitchFamily="18" charset="0"/>
              </a:rPr>
              <a:t> and Gerald </a:t>
            </a:r>
            <a:r>
              <a:rPr lang="en-US" sz="2100" dirty="0" err="1" smtClean="0">
                <a:latin typeface="Times New Roman" panose="02020603050405020304" pitchFamily="18" charset="0"/>
                <a:cs typeface="Times New Roman" panose="02020603050405020304" pitchFamily="18" charset="0"/>
              </a:rPr>
              <a:t>Mader</a:t>
            </a:r>
            <a:r>
              <a:rPr lang="en-US" sz="2100" dirty="0" smtClean="0">
                <a:latin typeface="Times New Roman" panose="02020603050405020304" pitchFamily="18" charset="0"/>
                <a:cs typeface="Times New Roman" panose="02020603050405020304" pitchFamily="18" charset="0"/>
              </a:rPr>
              <a:t> (NGS)</a:t>
            </a:r>
          </a:p>
          <a:p>
            <a:pPr lvl="1"/>
            <a:r>
              <a:rPr lang="en-US" sz="2100" dirty="0" smtClean="0">
                <a:latin typeface="Times New Roman" panose="02020603050405020304" pitchFamily="18" charset="0"/>
                <a:cs typeface="Times New Roman" panose="02020603050405020304" pitchFamily="18" charset="0"/>
              </a:rPr>
              <a:t>Aimed for the easy exchange and processing of raw GNSS data</a:t>
            </a:r>
          </a:p>
          <a:p>
            <a:pPr lvl="1"/>
            <a:r>
              <a:rPr lang="en-US" sz="2100" dirty="0" smtClean="0">
                <a:latin typeface="Times New Roman" panose="02020603050405020304" pitchFamily="18" charset="0"/>
                <a:cs typeface="Times New Roman" panose="02020603050405020304" pitchFamily="18" charset="0"/>
              </a:rPr>
              <a:t>GNSS carrier-phase and </a:t>
            </a:r>
            <a:r>
              <a:rPr lang="en-US" sz="2100" dirty="0" err="1" smtClean="0">
                <a:latin typeface="Times New Roman" panose="02020603050405020304" pitchFamily="18" charset="0"/>
                <a:cs typeface="Times New Roman" panose="02020603050405020304" pitchFamily="18" charset="0"/>
              </a:rPr>
              <a:t>pseudorange</a:t>
            </a:r>
            <a:r>
              <a:rPr lang="en-US" sz="2100" dirty="0" smtClean="0">
                <a:latin typeface="Times New Roman" panose="02020603050405020304" pitchFamily="18" charset="0"/>
                <a:cs typeface="Times New Roman" panose="02020603050405020304" pitchFamily="18" charset="0"/>
              </a:rPr>
              <a:t> (code) measurements, and time</a:t>
            </a:r>
          </a:p>
          <a:p>
            <a:pPr marL="171450" lvl="1" indent="0">
              <a:buNone/>
            </a:pPr>
            <a:endParaRPr lang="en-US" sz="21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LAS</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LASer</a:t>
            </a:r>
            <a:r>
              <a:rPr lang="en-US" sz="2400" dirty="0" smtClean="0">
                <a:latin typeface="Times New Roman" panose="02020603050405020304" pitchFamily="18" charset="0"/>
                <a:cs typeface="Times New Roman" panose="02020603050405020304" pitchFamily="18" charset="0"/>
              </a:rPr>
              <a:t> format</a:t>
            </a:r>
          </a:p>
          <a:p>
            <a:pPr lvl="1"/>
            <a:r>
              <a:rPr lang="en-US" sz="2100" dirty="0" smtClean="0">
                <a:latin typeface="Times New Roman" panose="02020603050405020304" pitchFamily="18" charset="0"/>
                <a:cs typeface="Times New Roman" panose="02020603050405020304" pitchFamily="18" charset="0"/>
              </a:rPr>
              <a:t>Proposed by the American Society of Photogrammetry and Remote Sensing (ASPRS) in 2003</a:t>
            </a:r>
          </a:p>
          <a:p>
            <a:pPr lvl="1"/>
            <a:r>
              <a:rPr lang="en-US" sz="2100" dirty="0" smtClean="0">
                <a:latin typeface="Times New Roman" panose="02020603050405020304" pitchFamily="18" charset="0"/>
                <a:cs typeface="Times New Roman" panose="02020603050405020304" pitchFamily="18" charset="0"/>
              </a:rPr>
              <a:t>Open format used for exchanging point cloud data</a:t>
            </a:r>
            <a:endParaRPr lang="en-US" sz="21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0BA4F379-A2E2-41E9-9C40-F6B8234AB6A8}" type="datetime1">
              <a:rPr lang="en-US" altLang="en-US" smtClean="0"/>
              <a:t>4/9/2020</a:t>
            </a:fld>
            <a:endParaRPr lang="en-US" altLang="en-US" dirty="0"/>
          </a:p>
        </p:txBody>
      </p:sp>
      <p:sp>
        <p:nvSpPr>
          <p:cNvPr id="5" name="Slide Number Placeholder 4"/>
          <p:cNvSpPr>
            <a:spLocks noGrp="1"/>
          </p:cNvSpPr>
          <p:nvPr>
            <p:ph type="sldNum" sz="quarter" idx="11"/>
          </p:nvPr>
        </p:nvSpPr>
        <p:spPr>
          <a:xfrm>
            <a:off x="8686800" y="4923830"/>
            <a:ext cx="364331" cy="136922"/>
          </a:xfrm>
        </p:spPr>
        <p:txBody>
          <a:bodyPr/>
          <a:lstStyle/>
          <a:p>
            <a:pPr>
              <a:defRPr/>
            </a:pPr>
            <a:fld id="{05B2098E-E224-43BA-857F-54621F386C45}" type="slidenum">
              <a:rPr lang="en-US" altLang="en-US" smtClean="0"/>
              <a:pPr>
                <a:defRPr/>
              </a:pPr>
              <a:t>21</a:t>
            </a:fld>
            <a:endParaRPr lang="en-US" altLang="en-US" dirty="0"/>
          </a:p>
        </p:txBody>
      </p:sp>
    </p:spTree>
    <p:extLst>
      <p:ext uri="{BB962C8B-B14F-4D97-AF65-F5344CB8AC3E}">
        <p14:creationId xmlns:p14="http://schemas.microsoft.com/office/powerpoint/2010/main" val="3673163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514350"/>
          </a:xfrm>
        </p:spPr>
        <p:txBody>
          <a:bodyPr>
            <a:noAutofit/>
          </a:bodyPr>
          <a:lstStyle/>
          <a:p>
            <a:r>
              <a:rPr lang="en-US" sz="3600" dirty="0" smtClean="0">
                <a:latin typeface="Times New Roman" panose="02020603050405020304" pitchFamily="18" charset="0"/>
                <a:cs typeface="Times New Roman" panose="02020603050405020304" pitchFamily="18" charset="0"/>
              </a:rPr>
              <a:t>Why Standard File Formats?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28700"/>
            <a:ext cx="8229600" cy="3848100"/>
          </a:xfrm>
        </p:spPr>
        <p:txBody>
          <a:bodyPr>
            <a:normAutofit/>
          </a:bodyPr>
          <a:lstStyle/>
          <a:p>
            <a:pPr marL="0" indent="0">
              <a:buNone/>
            </a:pPr>
            <a:r>
              <a:rPr lang="en-US" sz="2400" u="sng" dirty="0" smtClean="0">
                <a:latin typeface="Times New Roman" panose="02020603050405020304" pitchFamily="18" charset="0"/>
                <a:cs typeface="Times New Roman" panose="02020603050405020304" pitchFamily="18" charset="0"/>
              </a:rPr>
              <a:t>Standardization benefits:</a:t>
            </a:r>
          </a:p>
          <a:p>
            <a:pPr lvl="1"/>
            <a:r>
              <a:rPr lang="en-US" sz="2100" dirty="0">
                <a:latin typeface="Times New Roman" panose="02020603050405020304" pitchFamily="18" charset="0"/>
                <a:cs typeface="Times New Roman" panose="02020603050405020304" pitchFamily="18" charset="0"/>
              </a:rPr>
              <a:t>Broadens </a:t>
            </a:r>
            <a:r>
              <a:rPr lang="en-US" sz="2100" dirty="0" smtClean="0">
                <a:latin typeface="Times New Roman" panose="02020603050405020304" pitchFamily="18" charset="0"/>
                <a:cs typeface="Times New Roman" panose="02020603050405020304" pitchFamily="18" charset="0"/>
              </a:rPr>
              <a:t>use; easier to work with by others who will use the data</a:t>
            </a:r>
          </a:p>
          <a:p>
            <a:pPr lvl="1"/>
            <a:r>
              <a:rPr lang="en-US" sz="2100" dirty="0" smtClean="0">
                <a:latin typeface="Times New Roman" panose="02020603050405020304" pitchFamily="18" charset="0"/>
                <a:cs typeface="Times New Roman" panose="02020603050405020304" pitchFamily="18" charset="0"/>
              </a:rPr>
              <a:t>Easier to share with others</a:t>
            </a:r>
          </a:p>
          <a:p>
            <a:pPr lvl="1"/>
            <a:r>
              <a:rPr lang="en-US" sz="2100" dirty="0" smtClean="0">
                <a:latin typeface="Times New Roman" panose="02020603050405020304" pitchFamily="18" charset="0"/>
                <a:cs typeface="Times New Roman" panose="02020603050405020304" pitchFamily="18" charset="0"/>
              </a:rPr>
              <a:t>Reduces the need to convert from one format to another</a:t>
            </a:r>
          </a:p>
          <a:p>
            <a:pPr lvl="1"/>
            <a:r>
              <a:rPr lang="en-US" sz="2100" dirty="0" smtClean="0">
                <a:latin typeface="Times New Roman" panose="02020603050405020304" pitchFamily="18" charset="0"/>
                <a:cs typeface="Times New Roman" panose="02020603050405020304" pitchFamily="18" charset="0"/>
              </a:rPr>
              <a:t>Data in proprietary format can be converted to open, standard format</a:t>
            </a:r>
          </a:p>
          <a:p>
            <a:pPr lvl="1"/>
            <a:r>
              <a:rPr lang="en-US" sz="2100" dirty="0" smtClean="0">
                <a:latin typeface="Times New Roman" panose="02020603050405020304" pitchFamily="18" charset="0"/>
                <a:cs typeface="Times New Roman" panose="02020603050405020304" pitchFamily="18" charset="0"/>
              </a:rPr>
              <a:t>Increases likelihood critical metadata is captured and accurate; significant figures are preserved</a:t>
            </a:r>
          </a:p>
          <a:p>
            <a:pPr lvl="1"/>
            <a:r>
              <a:rPr lang="en-US" sz="2100" dirty="0" smtClean="0">
                <a:latin typeface="Times New Roman" panose="02020603050405020304" pitchFamily="18" charset="0"/>
                <a:cs typeface="Times New Roman" panose="02020603050405020304" pitchFamily="18" charset="0"/>
              </a:rPr>
              <a:t>Lengthens the preservation of the data</a:t>
            </a:r>
          </a:p>
          <a:p>
            <a:pPr lvl="1"/>
            <a:r>
              <a:rPr lang="en-US" sz="2100" dirty="0" smtClean="0">
                <a:latin typeface="Times New Roman" panose="02020603050405020304" pitchFamily="18" charset="0"/>
                <a:cs typeface="Times New Roman" panose="02020603050405020304" pitchFamily="18" charset="0"/>
              </a:rPr>
              <a:t>Can be made machine-readable</a:t>
            </a:r>
          </a:p>
          <a:p>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B3F07B1-678E-425A-A967-A9125EF48C83}" type="datetime1">
              <a:rPr lang="en-US" altLang="en-US" smtClean="0"/>
              <a:t>4/9/2020</a:t>
            </a:fld>
            <a:endParaRPr lang="en-US" altLang="en-US" dirty="0"/>
          </a:p>
        </p:txBody>
      </p:sp>
      <p:sp>
        <p:nvSpPr>
          <p:cNvPr id="5" name="Slide Number Placeholder 4"/>
          <p:cNvSpPr>
            <a:spLocks noGrp="1"/>
          </p:cNvSpPr>
          <p:nvPr>
            <p:ph type="sldNum" sz="quarter" idx="11"/>
          </p:nvPr>
        </p:nvSpPr>
        <p:spPr>
          <a:xfrm>
            <a:off x="8686800" y="4962525"/>
            <a:ext cx="364331" cy="136922"/>
          </a:xfrm>
        </p:spPr>
        <p:txBody>
          <a:bodyPr/>
          <a:lstStyle/>
          <a:p>
            <a:pPr>
              <a:defRPr/>
            </a:pPr>
            <a:fld id="{05B2098E-E224-43BA-857F-54621F386C45}" type="slidenum">
              <a:rPr lang="en-US" altLang="en-US" smtClean="0"/>
              <a:pPr>
                <a:defRPr/>
              </a:pPr>
              <a:t>22</a:t>
            </a:fld>
            <a:endParaRPr lang="en-US" altLang="en-US" dirty="0"/>
          </a:p>
        </p:txBody>
      </p:sp>
    </p:spTree>
    <p:extLst>
      <p:ext uri="{BB962C8B-B14F-4D97-AF65-F5344CB8AC3E}">
        <p14:creationId xmlns:p14="http://schemas.microsoft.com/office/powerpoint/2010/main" val="2916423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1545208"/>
            <a:ext cx="8229600" cy="3394472"/>
          </a:xfrm>
        </p:spPr>
        <p:txBody>
          <a:bodyPr>
            <a:normAutofit fontScale="62500" lnSpcReduction="20000"/>
          </a:bodyPr>
          <a:lstStyle/>
          <a:p>
            <a:pPr marL="0" indent="0">
              <a:buNone/>
              <a:defRPr/>
            </a:pPr>
            <a:r>
              <a:rPr lang="en-US" b="1" u="sng" dirty="0" smtClean="0">
                <a:latin typeface="Times New Roman" panose="02020603050405020304" pitchFamily="18" charset="0"/>
                <a:cs typeface="Times New Roman" panose="02020603050405020304" pitchFamily="18" charset="0"/>
              </a:rPr>
              <a:t>Website: </a:t>
            </a:r>
            <a:r>
              <a:rPr lang="en-US" dirty="0">
                <a:hlinkClick r:id="rId2"/>
              </a:rPr>
              <a:t>https://</a:t>
            </a:r>
            <a:r>
              <a:rPr lang="en-US" dirty="0" smtClean="0">
                <a:hlinkClick r:id="rId2"/>
              </a:rPr>
              <a:t>www.ngs.noaa.gov/data/formats/GVX/index.shtml</a:t>
            </a:r>
            <a:endParaRPr lang="en-US" dirty="0" smtClean="0"/>
          </a:p>
          <a:p>
            <a:pPr>
              <a:defRPr/>
            </a:pPr>
            <a:r>
              <a:rPr lang="en-US" dirty="0" smtClean="0">
                <a:latin typeface="Times New Roman" panose="02020603050405020304" pitchFamily="18" charset="0"/>
                <a:cs typeface="Times New Roman" panose="02020603050405020304" pitchFamily="18" charset="0"/>
              </a:rPr>
              <a:t>Detailed documentation </a:t>
            </a:r>
          </a:p>
          <a:p>
            <a:pPr>
              <a:defRPr/>
            </a:pPr>
            <a:r>
              <a:rPr lang="en-US" dirty="0" smtClean="0">
                <a:latin typeface="Times New Roman" panose="02020603050405020304" pitchFamily="18" charset="0"/>
                <a:cs typeface="Times New Roman" panose="02020603050405020304" pitchFamily="18" charset="0"/>
              </a:rPr>
              <a:t>Schema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XSD)</a:t>
            </a:r>
          </a:p>
          <a:p>
            <a:pPr>
              <a:defRPr/>
            </a:pPr>
            <a:r>
              <a:rPr lang="en-US" dirty="0" smtClean="0">
                <a:latin typeface="Times New Roman" panose="02020603050405020304" pitchFamily="18" charset="0"/>
                <a:cs typeface="Times New Roman" panose="02020603050405020304" pitchFamily="18" charset="0"/>
              </a:rPr>
              <a:t>Example vector file </a:t>
            </a:r>
          </a:p>
          <a:p>
            <a:pPr marL="0" indent="0">
              <a:buNone/>
              <a:defRPr/>
            </a:pPr>
            <a:endParaRPr lang="en-US" b="1" u="sng" dirty="0" smtClean="0">
              <a:latin typeface="Times New Roman" panose="02020603050405020304" pitchFamily="18" charset="0"/>
              <a:cs typeface="Times New Roman" panose="02020603050405020304" pitchFamily="18" charset="0"/>
            </a:endParaRPr>
          </a:p>
          <a:p>
            <a:pPr marL="0" indent="0">
              <a:buNone/>
              <a:defRPr/>
            </a:pPr>
            <a:r>
              <a:rPr lang="en-US" b="1" u="sng" dirty="0" smtClean="0">
                <a:latin typeface="Times New Roman" panose="02020603050405020304" pitchFamily="18" charset="0"/>
                <a:cs typeface="Times New Roman" panose="02020603050405020304" pitchFamily="18" charset="0"/>
              </a:rPr>
              <a:t>GVX is written in Extensible Markup Language (XML)</a:t>
            </a:r>
          </a:p>
          <a:p>
            <a:pPr>
              <a:defRPr/>
            </a:pPr>
            <a:r>
              <a:rPr lang="en-US" dirty="0" smtClean="0">
                <a:latin typeface="Times New Roman" panose="02020603050405020304" pitchFamily="18" charset="0"/>
                <a:cs typeface="Times New Roman" panose="02020603050405020304" pitchFamily="18" charset="0"/>
              </a:rPr>
              <a:t>Designed to store and carry data in plain text format</a:t>
            </a:r>
          </a:p>
          <a:p>
            <a:pPr>
              <a:defRPr/>
            </a:pPr>
            <a:r>
              <a:rPr lang="en-US" dirty="0" smtClean="0">
                <a:latin typeface="Times New Roman" panose="02020603050405020304" pitchFamily="18" charset="0"/>
                <a:cs typeface="Times New Roman" panose="02020603050405020304" pitchFamily="18" charset="0"/>
              </a:rPr>
              <a:t>Flexible representation of arbitrary data structures</a:t>
            </a:r>
          </a:p>
          <a:p>
            <a:pPr>
              <a:defRPr/>
            </a:pPr>
            <a:r>
              <a:rPr lang="en-US" dirty="0" smtClean="0">
                <a:latin typeface="Times New Roman" panose="02020603050405020304" pitchFamily="18" charset="0"/>
                <a:cs typeface="Times New Roman" panose="02020603050405020304" pitchFamily="18" charset="0"/>
              </a:rPr>
              <a:t>Extensible – new elements can be added later without breaking applications</a:t>
            </a:r>
          </a:p>
          <a:p>
            <a:pPr>
              <a:defRPr/>
            </a:pPr>
            <a:r>
              <a:rPr lang="en-US" dirty="0" smtClean="0">
                <a:latin typeface="Times New Roman" panose="02020603050405020304" pitchFamily="18" charset="0"/>
                <a:cs typeface="Times New Roman" panose="02020603050405020304" pitchFamily="18" charset="0"/>
              </a:rPr>
              <a:t>Both machine-readable and human-readable</a:t>
            </a:r>
          </a:p>
          <a:p>
            <a:pPr>
              <a:defRPr/>
            </a:pPr>
            <a:r>
              <a:rPr lang="en-US" dirty="0" smtClean="0">
                <a:latin typeface="Times New Roman" panose="02020603050405020304" pitchFamily="18" charset="0"/>
                <a:cs typeface="Times New Roman" panose="02020603050405020304" pitchFamily="18" charset="0"/>
              </a:rPr>
              <a:t>Schemas can be used to define “must haves” and “should haves”</a:t>
            </a:r>
          </a:p>
          <a:p>
            <a:pPr>
              <a:defRPr/>
            </a:pPr>
            <a:endParaRPr lang="en-US"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a:xfrm>
            <a:off x="457200" y="4911830"/>
            <a:ext cx="2133600" cy="273844"/>
          </a:xfrm>
        </p:spPr>
        <p:txBody>
          <a:bodyPr/>
          <a:lstStyle/>
          <a:p>
            <a:fld id="{C444BEFC-3179-49AA-B9AE-246AA95E52C5}" type="datetime1">
              <a:rPr lang="en-US" smtClean="0"/>
              <a:t>4/9/2020</a:t>
            </a:fld>
            <a:endParaRPr lang="en-US" dirty="0"/>
          </a:p>
        </p:txBody>
      </p:sp>
      <p:sp>
        <p:nvSpPr>
          <p:cNvPr id="4" name="Slide Number Placeholder 3"/>
          <p:cNvSpPr>
            <a:spLocks noGrp="1"/>
          </p:cNvSpPr>
          <p:nvPr>
            <p:ph type="sldNum" sz="quarter" idx="12"/>
          </p:nvPr>
        </p:nvSpPr>
        <p:spPr/>
        <p:txBody>
          <a:bodyPr/>
          <a:lstStyle/>
          <a:p>
            <a:fld id="{D3D538F9-49A3-B84F-B36B-A7030CDE5D5B}" type="slidenum">
              <a:rPr lang="en-US" smtClean="0"/>
              <a:t>23</a:t>
            </a:fld>
            <a:endParaRPr lang="en-US"/>
          </a:p>
        </p:txBody>
      </p:sp>
    </p:spTree>
    <p:extLst>
      <p:ext uri="{BB962C8B-B14F-4D97-AF65-F5344CB8AC3E}">
        <p14:creationId xmlns:p14="http://schemas.microsoft.com/office/powerpoint/2010/main" val="385964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anose="02020603050405020304" pitchFamily="18" charset="0"/>
                <a:cs typeface="Times New Roman" panose="02020603050405020304" pitchFamily="18" charset="0"/>
              </a:rPr>
              <a:t>Industry Invited to Provide Feedback</a:t>
            </a:r>
            <a:endParaRPr lang="en-US" sz="3600" dirty="0">
              <a:latin typeface="Times New Roman" panose="02020603050405020304" pitchFamily="18" charset="0"/>
              <a:cs typeface="Times New Roman" panose="02020603050405020304" pitchFamily="18" charset="0"/>
            </a:endParaRPr>
          </a:p>
        </p:txBody>
      </p:sp>
      <p:pic>
        <p:nvPicPr>
          <p:cNvPr id="1026" name="Picture 2" descr="Image result for leica geosystems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5329" y="1981200"/>
            <a:ext cx="1763345" cy="1146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imble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54785" y="2329090"/>
            <a:ext cx="2245675" cy="1166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opcon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329" y="3384423"/>
            <a:ext cx="1634751" cy="13909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emisphere gnss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39687" y="3054114"/>
            <a:ext cx="2511281" cy="13184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javad gnss logo"/>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40970" y="1488331"/>
            <a:ext cx="1691701" cy="103381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eptentrio gnss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822672" y="1716087"/>
            <a:ext cx="2894013" cy="28940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hcnav gnss log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41473" y="3189443"/>
            <a:ext cx="1930135" cy="19301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stonex gnss logo"/>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25981" y="3997471"/>
            <a:ext cx="1998817" cy="102610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igage gnss 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974110" y="4262512"/>
            <a:ext cx="1702665" cy="76172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arlson gnss 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376920" y="1685150"/>
            <a:ext cx="2647878" cy="69109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fld id="{17A8FCDA-9D04-4322-B86B-EB0EA43E9A85}" type="datetime1">
              <a:rPr lang="en-US" altLang="en-US" smtClean="0"/>
              <a:t>4/9/2020</a:t>
            </a:fld>
            <a:endParaRPr lang="en-US" altLang="en-US" dirty="0"/>
          </a:p>
        </p:txBody>
      </p:sp>
      <p:sp>
        <p:nvSpPr>
          <p:cNvPr id="6" name="Slide Number Placeholder 5"/>
          <p:cNvSpPr>
            <a:spLocks noGrp="1"/>
          </p:cNvSpPr>
          <p:nvPr>
            <p:ph type="sldNum" sz="quarter" idx="11"/>
          </p:nvPr>
        </p:nvSpPr>
        <p:spPr/>
        <p:txBody>
          <a:bodyPr/>
          <a:lstStyle/>
          <a:p>
            <a:pPr>
              <a:defRPr/>
            </a:pPr>
            <a:fld id="{05B2098E-E224-43BA-857F-54621F386C45}" type="slidenum">
              <a:rPr lang="en-US" altLang="en-US" smtClean="0"/>
              <a:pPr>
                <a:defRPr/>
              </a:pPr>
              <a:t>24</a:t>
            </a:fld>
            <a:endParaRPr lang="en-US" altLang="en-US" dirty="0"/>
          </a:p>
        </p:txBody>
      </p:sp>
    </p:spTree>
    <p:extLst>
      <p:ext uri="{BB962C8B-B14F-4D97-AF65-F5344CB8AC3E}">
        <p14:creationId xmlns:p14="http://schemas.microsoft.com/office/powerpoint/2010/main" val="338182932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GVX Remains Under Development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Received feedback from numerous individuals, companies, governments, and organizations</a:t>
            </a:r>
          </a:p>
          <a:p>
            <a:pPr marL="625475"/>
            <a:r>
              <a:rPr lang="en-US" sz="2400" dirty="0" smtClean="0">
                <a:latin typeface="Times New Roman" panose="02020603050405020304" pitchFamily="18" charset="0"/>
                <a:cs typeface="Times New Roman" panose="02020603050405020304" pitchFamily="18" charset="0"/>
              </a:rPr>
              <a:t>Revising GVX to address this feedback</a:t>
            </a:r>
          </a:p>
          <a:p>
            <a:r>
              <a:rPr lang="en-US" sz="2400" dirty="0" smtClean="0">
                <a:latin typeface="Times New Roman" panose="02020603050405020304" pitchFamily="18" charset="0"/>
                <a:cs typeface="Times New Roman" panose="02020603050405020304" pitchFamily="18" charset="0"/>
              </a:rPr>
              <a:t>Desire to make it compatible with </a:t>
            </a:r>
            <a:r>
              <a:rPr lang="en-US" sz="2400" dirty="0" err="1" smtClean="0">
                <a:latin typeface="Times New Roman" panose="02020603050405020304" pitchFamily="18" charset="0"/>
                <a:cs typeface="Times New Roman" panose="02020603050405020304" pitchFamily="18" charset="0"/>
              </a:rPr>
              <a:t>GeodesyML</a:t>
            </a:r>
            <a:r>
              <a:rPr lang="en-US" sz="2400" dirty="0" smtClean="0">
                <a:latin typeface="Times New Roman" panose="02020603050405020304" pitchFamily="18" charset="0"/>
                <a:cs typeface="Times New Roman" panose="02020603050405020304" pitchFamily="18" charset="0"/>
              </a:rPr>
              <a:t> (international efforts)</a:t>
            </a:r>
          </a:p>
          <a:p>
            <a:r>
              <a:rPr lang="en-US" sz="2400" dirty="0" smtClean="0">
                <a:latin typeface="Times New Roman" panose="02020603050405020304" pitchFamily="18" charset="0"/>
                <a:cs typeface="Times New Roman" panose="02020603050405020304" pitchFamily="18" charset="0"/>
              </a:rPr>
              <a:t>Stay tuned! </a:t>
            </a: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AB4E951C-9218-41B8-A4EE-439F43CD51D9}" type="datetime1">
              <a:rPr lang="en-US" altLang="en-US" smtClean="0"/>
              <a:t>4/9/2020</a:t>
            </a:fld>
            <a:endParaRPr lang="en-US" altLang="en-US" dirty="0"/>
          </a:p>
        </p:txBody>
      </p:sp>
      <p:sp>
        <p:nvSpPr>
          <p:cNvPr id="5" name="Slide Number Placeholder 4"/>
          <p:cNvSpPr>
            <a:spLocks noGrp="1"/>
          </p:cNvSpPr>
          <p:nvPr>
            <p:ph type="sldNum" sz="quarter" idx="11"/>
          </p:nvPr>
        </p:nvSpPr>
        <p:spPr>
          <a:xfrm>
            <a:off x="8686800" y="4925021"/>
            <a:ext cx="364331" cy="136922"/>
          </a:xfrm>
        </p:spPr>
        <p:txBody>
          <a:bodyPr/>
          <a:lstStyle/>
          <a:p>
            <a:pPr>
              <a:defRPr/>
            </a:pPr>
            <a:fld id="{05B2098E-E224-43BA-857F-54621F386C45}" type="slidenum">
              <a:rPr lang="en-US" altLang="en-US" smtClean="0"/>
              <a:pPr>
                <a:defRPr/>
              </a:pPr>
              <a:t>25</a:t>
            </a:fld>
            <a:endParaRPr lang="en-US" altLang="en-US" dirty="0"/>
          </a:p>
        </p:txBody>
      </p:sp>
    </p:spTree>
    <p:extLst>
      <p:ext uri="{BB962C8B-B14F-4D97-AF65-F5344CB8AC3E}">
        <p14:creationId xmlns:p14="http://schemas.microsoft.com/office/powerpoint/2010/main" val="39938600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1545208"/>
            <a:ext cx="8229600" cy="3394472"/>
          </a:xfrm>
        </p:spPr>
        <p:txBody>
          <a:bodyPr>
            <a:normAutofit/>
          </a:bodyPr>
          <a:lstStyle/>
          <a:p>
            <a:pPr marL="457200" indent="-457200">
              <a:buAutoNum type="arabicPeriod"/>
              <a:defRPr/>
            </a:pPr>
            <a:r>
              <a:rPr lang="en-US" sz="2400" dirty="0" smtClean="0">
                <a:latin typeface="Times New Roman" panose="02020603050405020304" pitchFamily="18" charset="0"/>
                <a:cs typeface="Times New Roman" panose="02020603050405020304" pitchFamily="18" charset="0"/>
              </a:rPr>
              <a:t>SOURCE_DATA</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Information on the source of the GVX file, such as the name of the original data file, conversion software to make the GVX file, etc.</a:t>
            </a:r>
          </a:p>
          <a:p>
            <a:pPr marL="457200" indent="-457200">
              <a:buFont typeface="+mj-lt"/>
              <a:buAutoNum type="arabicPeriod"/>
              <a:defRPr/>
            </a:pPr>
            <a:r>
              <a:rPr lang="en-US" sz="2400" dirty="0" smtClean="0">
                <a:latin typeface="Times New Roman" panose="02020603050405020304" pitchFamily="18" charset="0"/>
                <a:cs typeface="Times New Roman" panose="02020603050405020304" pitchFamily="18" charset="0"/>
              </a:rPr>
              <a:t>PROJECT_INFORMATION</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Information on the survey project, points of contact, start and end date of the survey</a:t>
            </a:r>
          </a:p>
          <a:p>
            <a:pPr marL="457200" indent="-457200">
              <a:buFont typeface="+mj-lt"/>
              <a:buAutoNum type="arabicPeriod"/>
              <a:defRPr/>
            </a:pPr>
            <a:r>
              <a:rPr lang="en-US" sz="2400" dirty="0" smtClean="0">
                <a:latin typeface="Times New Roman" panose="02020603050405020304" pitchFamily="18" charset="0"/>
                <a:cs typeface="Times New Roman" panose="02020603050405020304" pitchFamily="18" charset="0"/>
              </a:rPr>
              <a:t>REFERENCE_SYSTEM</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Specifies the reference frame and units for data in the file</a:t>
            </a:r>
            <a:endParaRPr lang="en-US" sz="20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8BF2E8CD-8038-4C0D-B6B6-D1A072C7F670}" type="datetime1">
              <a:rPr lang="en-US" smtClean="0"/>
              <a:t>4/9/2020</a:t>
            </a:fld>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26</a:t>
            </a:fld>
            <a:endParaRPr lang="en-US"/>
          </a:p>
        </p:txBody>
      </p:sp>
    </p:spTree>
    <p:extLst>
      <p:ext uri="{BB962C8B-B14F-4D97-AF65-F5344CB8AC3E}">
        <p14:creationId xmlns:p14="http://schemas.microsoft.com/office/powerpoint/2010/main" val="55671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1545208"/>
            <a:ext cx="8229600" cy="3394472"/>
          </a:xfrm>
        </p:spPr>
        <p:txBody>
          <a:bodyPr>
            <a:normAutofit/>
          </a:bodyPr>
          <a:lstStyle/>
          <a:p>
            <a:pPr marL="457200" indent="-457200">
              <a:buFont typeface="+mj-lt"/>
              <a:buAutoNum type="arabicPeriod" startAt="4"/>
              <a:defRPr/>
            </a:pPr>
            <a:r>
              <a:rPr lang="en-US" sz="2400" dirty="0" smtClean="0">
                <a:latin typeface="Times New Roman" panose="02020603050405020304" pitchFamily="18" charset="0"/>
                <a:cs typeface="Times New Roman" panose="02020603050405020304" pitchFamily="18" charset="0"/>
              </a:rPr>
              <a:t>EQUIPMENT</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Defines all GNSS equipment utilized to create the data in the file, including all antennas and receivers, serial numbers, firmware versions, antenna phase center calibration models</a:t>
            </a:r>
          </a:p>
          <a:p>
            <a:pPr marL="457200" indent="-457200">
              <a:buFont typeface="+mj-lt"/>
              <a:buAutoNum type="arabicPeriod" startAt="4"/>
              <a:defRPr/>
            </a:pPr>
            <a:r>
              <a:rPr lang="en-US" sz="2400" dirty="0" smtClean="0">
                <a:latin typeface="Times New Roman" panose="02020603050405020304" pitchFamily="18" charset="0"/>
                <a:cs typeface="Times New Roman" panose="02020603050405020304" pitchFamily="18" charset="0"/>
              </a:rPr>
              <a:t>SURVEY_SETUP</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Information on how the vectors were collected or derived, such as settings for single-base RTK, RTN settings, post-processing settings, etc.</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Operator name(s)</a:t>
            </a:r>
          </a:p>
        </p:txBody>
      </p:sp>
      <p:sp>
        <p:nvSpPr>
          <p:cNvPr id="2" name="Date Placeholder 1"/>
          <p:cNvSpPr>
            <a:spLocks noGrp="1"/>
          </p:cNvSpPr>
          <p:nvPr>
            <p:ph type="dt" sz="half" idx="10"/>
          </p:nvPr>
        </p:nvSpPr>
        <p:spPr/>
        <p:txBody>
          <a:bodyPr/>
          <a:lstStyle/>
          <a:p>
            <a:fld id="{F93B38B2-5383-44FD-AE19-41AAD3772454}" type="datetime1">
              <a:rPr lang="en-US" smtClean="0"/>
              <a:t>4/9/2020</a:t>
            </a:fld>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27</a:t>
            </a:fld>
            <a:endParaRPr lang="en-US"/>
          </a:p>
        </p:txBody>
      </p:sp>
    </p:spTree>
    <p:extLst>
      <p:ext uri="{BB962C8B-B14F-4D97-AF65-F5344CB8AC3E}">
        <p14:creationId xmlns:p14="http://schemas.microsoft.com/office/powerpoint/2010/main" val="136731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1545208"/>
            <a:ext cx="8229600" cy="3394472"/>
          </a:xfrm>
        </p:spPr>
        <p:txBody>
          <a:bodyPr>
            <a:normAutofit/>
          </a:bodyPr>
          <a:lstStyle/>
          <a:p>
            <a:pPr marL="457200" indent="-457200">
              <a:buFont typeface="+mj-lt"/>
              <a:buAutoNum type="arabicPeriod" startAt="6"/>
              <a:defRPr/>
            </a:pPr>
            <a:r>
              <a:rPr lang="en-US" sz="2400" dirty="0" smtClean="0">
                <a:latin typeface="Times New Roman" panose="02020603050405020304" pitchFamily="18" charset="0"/>
                <a:cs typeface="Times New Roman" panose="02020603050405020304" pitchFamily="18" charset="0"/>
              </a:rPr>
              <a:t>POINT</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Geodetic coordinates for all start and end points of every vector</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Names/codes </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Antenna heights</a:t>
            </a:r>
          </a:p>
          <a:p>
            <a:pPr marL="857250" lvl="1" indent="-457200">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Point type (fixed/float/code/keyed-in, etc.)</a:t>
            </a:r>
          </a:p>
          <a:p>
            <a:pPr marL="400050" lvl="1" indent="0">
              <a:buNone/>
              <a:defRPr/>
            </a:pPr>
            <a:endParaRPr lang="en-US" sz="2000"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2A768F32-606B-41B7-82F7-46C016B6BB95}" type="datetime1">
              <a:rPr lang="en-US" smtClean="0"/>
              <a:t>4/9/2020</a:t>
            </a:fld>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28</a:t>
            </a:fld>
            <a:endParaRPr lang="en-US"/>
          </a:p>
        </p:txBody>
      </p:sp>
    </p:spTree>
    <p:extLst>
      <p:ext uri="{BB962C8B-B14F-4D97-AF65-F5344CB8AC3E}">
        <p14:creationId xmlns:p14="http://schemas.microsoft.com/office/powerpoint/2010/main" val="338830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1545208"/>
            <a:ext cx="8229600" cy="3598292"/>
          </a:xfrm>
        </p:spPr>
        <p:txBody>
          <a:bodyPr>
            <a:normAutofit fontScale="92500" lnSpcReduction="10000"/>
          </a:bodyPr>
          <a:lstStyle/>
          <a:p>
            <a:pPr marL="457200" indent="-457200">
              <a:buFont typeface="+mj-lt"/>
              <a:buAutoNum type="arabicPeriod" startAt="7"/>
              <a:defRPr/>
            </a:pPr>
            <a:r>
              <a:rPr lang="en-US" sz="2400" dirty="0" smtClean="0">
                <a:latin typeface="Times New Roman" panose="02020603050405020304" pitchFamily="18" charset="0"/>
                <a:cs typeface="Times New Roman" panose="02020603050405020304" pitchFamily="18" charset="0"/>
              </a:rPr>
              <a:t>GNSS_VECTOR</a:t>
            </a:r>
          </a:p>
          <a:p>
            <a:pPr marL="857250" lvl="1" indent="-457200">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IDs for starting and ending points of the vector</a:t>
            </a:r>
          </a:p>
          <a:p>
            <a:pPr marL="857250" lvl="1" indent="-457200">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ID for survey setup</a:t>
            </a:r>
          </a:p>
          <a:p>
            <a:pPr marL="857250" lvl="1" indent="-457200">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Start </a:t>
            </a:r>
            <a:r>
              <a:rPr lang="en-US" sz="2400" dirty="0">
                <a:latin typeface="Times New Roman" panose="02020603050405020304" pitchFamily="18" charset="0"/>
                <a:cs typeface="Times New Roman" panose="02020603050405020304" pitchFamily="18" charset="0"/>
              </a:rPr>
              <a:t>and end time of the observation</a:t>
            </a:r>
          </a:p>
          <a:p>
            <a:pPr marL="857250" lvl="1" indent="-457200">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Differential, mark-to-mark vector components (ECEF) or </a:t>
            </a:r>
            <a:r>
              <a:rPr lang="en-US" sz="2400" dirty="0" err="1" smtClean="0">
                <a:latin typeface="Times New Roman" panose="02020603050405020304" pitchFamily="18" charset="0"/>
                <a:cs typeface="Times New Roman" panose="02020603050405020304" pitchFamily="18" charset="0"/>
              </a:rPr>
              <a:t>dX</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dZ</a:t>
            </a:r>
            <a:endParaRPr lang="en-US" sz="2400" dirty="0" smtClean="0">
              <a:latin typeface="Times New Roman" panose="02020603050405020304" pitchFamily="18" charset="0"/>
              <a:cs typeface="Times New Roman" panose="02020603050405020304" pitchFamily="18" charset="0"/>
            </a:endParaRPr>
          </a:p>
          <a:p>
            <a:pPr marL="857250" lvl="1" indent="-457200">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Variance and covariance values</a:t>
            </a:r>
          </a:p>
          <a:p>
            <a:pPr marL="857250" lvl="1" indent="-457200">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QA/QC metadata</a:t>
            </a:r>
          </a:p>
          <a:p>
            <a:pPr marL="1257300" lvl="2" indent="-457200">
              <a:buFont typeface="Arial" panose="020B0604020202020204" pitchFamily="34" charset="0"/>
              <a:buChar char="•"/>
              <a:defRPr/>
            </a:pPr>
            <a:r>
              <a:rPr lang="en-US" sz="1800" dirty="0" smtClean="0">
                <a:latin typeface="Times New Roman" panose="02020603050405020304" pitchFamily="18" charset="0"/>
                <a:cs typeface="Times New Roman" panose="02020603050405020304" pitchFamily="18" charset="0"/>
              </a:rPr>
              <a:t>DOP, RMS, mask settings, number of satellites used by GNSS type, orbit types and sources, RTCM age</a:t>
            </a:r>
          </a:p>
          <a:p>
            <a:pPr marL="400050" lvl="1" indent="0">
              <a:buNone/>
              <a:defRPr/>
            </a:pPr>
            <a:endParaRPr lang="en-US" sz="2000"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5A67C91D-B3D2-495A-9142-A8466BF7ABFA}" type="datetime1">
              <a:rPr lang="en-US" smtClean="0"/>
              <a:t>4/9/2020</a:t>
            </a:fld>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29</a:t>
            </a:fld>
            <a:endParaRPr lang="en-US"/>
          </a:p>
        </p:txBody>
      </p:sp>
    </p:spTree>
    <p:extLst>
      <p:ext uri="{BB962C8B-B14F-4D97-AF65-F5344CB8AC3E}">
        <p14:creationId xmlns:p14="http://schemas.microsoft.com/office/powerpoint/2010/main" val="41182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Acknowledgements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Development Team:</a:t>
            </a:r>
          </a:p>
          <a:p>
            <a:r>
              <a:rPr lang="en-US" dirty="0" smtClean="0">
                <a:latin typeface="Times New Roman" panose="02020603050405020304" pitchFamily="18" charset="0"/>
                <a:cs typeface="Times New Roman" panose="02020603050405020304" pitchFamily="18" charset="0"/>
              </a:rPr>
              <a:t>Ira </a:t>
            </a:r>
            <a:r>
              <a:rPr lang="en-US" dirty="0" err="1" smtClean="0">
                <a:latin typeface="Times New Roman" panose="02020603050405020304" pitchFamily="18" charset="0"/>
                <a:cs typeface="Times New Roman" panose="02020603050405020304" pitchFamily="18" charset="0"/>
              </a:rPr>
              <a:t>Sellars</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Mark </a:t>
            </a:r>
            <a:r>
              <a:rPr lang="en-US" dirty="0" err="1" smtClean="0">
                <a:latin typeface="Times New Roman" panose="02020603050405020304" pitchFamily="18" charset="0"/>
                <a:cs typeface="Times New Roman" panose="02020603050405020304" pitchFamily="18" charset="0"/>
              </a:rPr>
              <a:t>Schenewerk</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Weibing</a:t>
            </a:r>
            <a:r>
              <a:rPr lang="en-US" dirty="0" smtClean="0">
                <a:latin typeface="Times New Roman" panose="02020603050405020304" pitchFamily="18" charset="0"/>
                <a:cs typeface="Times New Roman" panose="02020603050405020304" pitchFamily="18" charset="0"/>
              </a:rPr>
              <a:t> Wang</a:t>
            </a:r>
          </a:p>
          <a:p>
            <a:r>
              <a:rPr lang="en-US" dirty="0" smtClean="0">
                <a:latin typeface="Times New Roman" panose="02020603050405020304" pitchFamily="18" charset="0"/>
                <a:cs typeface="Times New Roman" panose="02020603050405020304" pitchFamily="18" charset="0"/>
              </a:rPr>
              <a:t>Jay Howard</a:t>
            </a:r>
          </a:p>
        </p:txBody>
      </p:sp>
      <p:sp>
        <p:nvSpPr>
          <p:cNvPr id="4" name="Date Placeholder 3"/>
          <p:cNvSpPr>
            <a:spLocks noGrp="1"/>
          </p:cNvSpPr>
          <p:nvPr>
            <p:ph type="dt" sz="half" idx="10"/>
          </p:nvPr>
        </p:nvSpPr>
        <p:spPr/>
        <p:txBody>
          <a:bodyPr/>
          <a:lstStyle/>
          <a:p>
            <a:fld id="{6E9ADE41-18B1-485F-A6AA-3B4E727129F5}" type="datetime1">
              <a:rPr lang="en-US" smtClean="0"/>
              <a:t>4/9/2020</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3</a:t>
            </a:fld>
            <a:endParaRPr lang="en-US"/>
          </a:p>
        </p:txBody>
      </p:sp>
    </p:spTree>
    <p:extLst>
      <p:ext uri="{BB962C8B-B14F-4D97-AF65-F5344CB8AC3E}">
        <p14:creationId xmlns:p14="http://schemas.microsoft.com/office/powerpoint/2010/main" val="1246647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1"/>
            <a:ext cx="8229600" cy="857250"/>
          </a:xfrm>
        </p:spPr>
        <p:txBody>
          <a:bodyPr/>
          <a:lstStyle/>
          <a:p>
            <a:r>
              <a:rPr lang="en-US" dirty="0" smtClean="0">
                <a:latin typeface="Times New Roman" panose="02020603050405020304" pitchFamily="18" charset="0"/>
                <a:cs typeface="Times New Roman" panose="02020603050405020304" pitchFamily="18" charset="0"/>
              </a:rPr>
              <a:t>And </a:t>
            </a:r>
            <a:r>
              <a:rPr lang="en-US" dirty="0" err="1"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Although the original objective was to develop tools for </a:t>
            </a:r>
            <a:r>
              <a:rPr lang="en-US" dirty="0">
                <a:latin typeface="Times New Roman" panose="02020603050405020304" pitchFamily="18" charset="0"/>
                <a:cs typeface="Times New Roman" panose="02020603050405020304" pitchFamily="18" charset="0"/>
              </a:rPr>
              <a:t>RTK </a:t>
            </a:r>
            <a:r>
              <a:rPr lang="en-US" dirty="0" smtClean="0">
                <a:latin typeface="Times New Roman" panose="02020603050405020304" pitchFamily="18" charset="0"/>
                <a:cs typeface="Times New Roman" panose="02020603050405020304" pitchFamily="18" charset="0"/>
              </a:rPr>
              <a:t>surveys, GVX supports </a:t>
            </a:r>
            <a:r>
              <a:rPr lang="en-US" u="sng" dirty="0" smtClean="0">
                <a:latin typeface="Times New Roman" panose="02020603050405020304" pitchFamily="18" charset="0"/>
                <a:cs typeface="Times New Roman" panose="02020603050405020304" pitchFamily="18" charset="0"/>
              </a:rPr>
              <a:t>all</a:t>
            </a:r>
            <a:r>
              <a:rPr lang="en-US" dirty="0" smtClean="0">
                <a:latin typeface="Times New Roman" panose="02020603050405020304" pitchFamily="18" charset="0"/>
                <a:cs typeface="Times New Roman" panose="02020603050405020304" pitchFamily="18" charset="0"/>
              </a:rPr>
              <a:t> types of GNSS vectors</a:t>
            </a:r>
          </a:p>
          <a:p>
            <a:pPr marL="685800" indent="-168275"/>
            <a:r>
              <a:rPr lang="en-US" dirty="0" smtClean="0">
                <a:latin typeface="Times New Roman" panose="02020603050405020304" pitchFamily="18" charset="0"/>
                <a:cs typeface="Times New Roman" panose="02020603050405020304" pitchFamily="18" charset="0"/>
              </a:rPr>
              <a:t>Real-time vectors</a:t>
            </a:r>
          </a:p>
          <a:p>
            <a:pPr marL="685800" indent="-168275"/>
            <a:r>
              <a:rPr lang="en-US" dirty="0" smtClean="0">
                <a:latin typeface="Times New Roman" panose="02020603050405020304" pitchFamily="18" charset="0"/>
                <a:cs typeface="Times New Roman" panose="02020603050405020304" pitchFamily="18" charset="0"/>
              </a:rPr>
              <a:t>Post-processed vectors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CD2CF1A8-14AF-44DB-9E5A-8EB3D8DBA549}" type="datetime1">
              <a:rPr lang="en-US" smtClean="0"/>
              <a:t>4/9/2020</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30</a:t>
            </a:fld>
            <a:endParaRPr lang="en-US"/>
          </a:p>
        </p:txBody>
      </p:sp>
    </p:spTree>
    <p:extLst>
      <p:ext uri="{BB962C8B-B14F-4D97-AF65-F5344CB8AC3E}">
        <p14:creationId xmlns:p14="http://schemas.microsoft.com/office/powerpoint/2010/main" val="361820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GVX Flow Chart</a:t>
            </a:r>
            <a:endParaRPr lang="en-US"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a:blip r:embed="rId2"/>
          <a:stretch>
            <a:fillRect/>
          </a:stretch>
        </p:blipFill>
        <p:spPr>
          <a:xfrm>
            <a:off x="161813" y="970761"/>
            <a:ext cx="8982187" cy="3432274"/>
          </a:xfrm>
          <a:prstGeom prst="rect">
            <a:avLst/>
          </a:prstGeom>
        </p:spPr>
      </p:pic>
      <p:sp>
        <p:nvSpPr>
          <p:cNvPr id="43" name="Date Placeholder 42"/>
          <p:cNvSpPr>
            <a:spLocks noGrp="1"/>
          </p:cNvSpPr>
          <p:nvPr>
            <p:ph type="dt" sz="half" idx="10"/>
          </p:nvPr>
        </p:nvSpPr>
        <p:spPr/>
        <p:txBody>
          <a:bodyPr/>
          <a:lstStyle/>
          <a:p>
            <a:fld id="{7CEC84B9-7180-4B9F-9739-57D44E093A9B}" type="datetime1">
              <a:rPr lang="en-US" smtClean="0"/>
              <a:t>4/9/2020</a:t>
            </a:fld>
            <a:endParaRPr lang="en-US"/>
          </a:p>
        </p:txBody>
      </p:sp>
      <p:sp>
        <p:nvSpPr>
          <p:cNvPr id="44" name="Slide Number Placeholder 43"/>
          <p:cNvSpPr>
            <a:spLocks noGrp="1"/>
          </p:cNvSpPr>
          <p:nvPr>
            <p:ph type="sldNum" sz="quarter" idx="12"/>
          </p:nvPr>
        </p:nvSpPr>
        <p:spPr/>
        <p:txBody>
          <a:bodyPr/>
          <a:lstStyle/>
          <a:p>
            <a:fld id="{D3D538F9-49A3-B84F-B36B-A7030CDE5D5B}" type="slidenum">
              <a:rPr lang="en-US" smtClean="0"/>
              <a:t>31</a:t>
            </a:fld>
            <a:endParaRPr lang="en-US" dirty="0"/>
          </a:p>
        </p:txBody>
      </p:sp>
    </p:spTree>
    <p:extLst>
      <p:ext uri="{BB962C8B-B14F-4D97-AF65-F5344CB8AC3E}">
        <p14:creationId xmlns:p14="http://schemas.microsoft.com/office/powerpoint/2010/main" val="190690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pPr eaLnBrk="1" hangingPunct="1">
              <a:defRPr/>
            </a:pPr>
            <a:r>
              <a:rPr lang="en-US" altLang="en-US" sz="3600" dirty="0" smtClean="0">
                <a:latin typeface="Times New Roman" panose="02020603050405020304" pitchFamily="18" charset="0"/>
                <a:cs typeface="Times New Roman" panose="02020603050405020304" pitchFamily="18" charset="0"/>
              </a:rPr>
              <a:t>Design for OPUS-Projects and GVX</a:t>
            </a:r>
          </a:p>
        </p:txBody>
      </p:sp>
      <p:pic>
        <p:nvPicPr>
          <p:cNvPr id="1843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9588" y="857250"/>
            <a:ext cx="81248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5622001" y="4865173"/>
            <a:ext cx="28128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smtClean="0">
                <a:latin typeface="Arial" panose="020B0604020202020204" pitchFamily="34" charset="0"/>
              </a:rPr>
              <a:t>[Adapted from Weaver </a:t>
            </a:r>
            <a:r>
              <a:rPr lang="en-US" altLang="en-US" sz="1350" dirty="0">
                <a:latin typeface="Arial" panose="020B0604020202020204" pitchFamily="34" charset="0"/>
              </a:rPr>
              <a:t>et al. 2018]</a:t>
            </a:r>
          </a:p>
        </p:txBody>
      </p:sp>
      <p:sp>
        <p:nvSpPr>
          <p:cNvPr id="1843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70826D52-A03B-4678-9078-14DAD4318DCA}" type="datetime1">
              <a:rPr lang="en-US" altLang="en-US" sz="675" smtClean="0">
                <a:solidFill>
                  <a:srgbClr val="717171"/>
                </a:solidFill>
                <a:latin typeface="Verdana" panose="020B0604030504040204" pitchFamily="34" charset="0"/>
                <a:ea typeface="MS PGothic" panose="020B0600070205080204" pitchFamily="34" charset="-128"/>
                <a:cs typeface="Arial" panose="020B0604020202020204" pitchFamily="34" charset="0"/>
              </a:rPr>
              <a:t>4/9/2020</a:t>
            </a:fld>
            <a:endParaRPr lang="en-US" altLang="en-US" sz="675">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3" name="Rectangle 2"/>
          <p:cNvSpPr/>
          <p:nvPr/>
        </p:nvSpPr>
        <p:spPr>
          <a:xfrm>
            <a:off x="830094" y="893564"/>
            <a:ext cx="77172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747435" y="875957"/>
            <a:ext cx="2107660" cy="692497"/>
          </a:xfrm>
          <a:prstGeom prst="rect">
            <a:avLst/>
          </a:prstGeom>
          <a:noFill/>
        </p:spPr>
        <p:txBody>
          <a:bodyPr wrap="square" rtlCol="0">
            <a:spAutoFit/>
          </a:bodyPr>
          <a:lstStyle/>
          <a:p>
            <a:r>
              <a:rPr lang="en-US" sz="1300" b="1" dirty="0" smtClean="0">
                <a:latin typeface="Times New Roman" panose="02020603050405020304" pitchFamily="18" charset="0"/>
                <a:cs typeface="Times New Roman" panose="02020603050405020304" pitchFamily="18" charset="0"/>
              </a:rPr>
              <a:t>GVX file </a:t>
            </a:r>
            <a:r>
              <a:rPr lang="en-US" sz="1300" dirty="0" smtClean="0">
                <a:latin typeface="Times New Roman" panose="02020603050405020304" pitchFamily="18" charset="0"/>
                <a:cs typeface="Times New Roman" panose="02020603050405020304" pitchFamily="18" charset="0"/>
              </a:rPr>
              <a:t>(from RTK survey or baseline processing in other software)</a:t>
            </a:r>
            <a:endParaRPr lang="en-US" sz="1300" dirty="0">
              <a:latin typeface="Times New Roman" panose="02020603050405020304" pitchFamily="18" charset="0"/>
              <a:cs typeface="Times New Roman" panose="02020603050405020304" pitchFamily="18" charset="0"/>
            </a:endParaRPr>
          </a:p>
        </p:txBody>
      </p:sp>
      <p:sp>
        <p:nvSpPr>
          <p:cNvPr id="9" name="Rectangle 8"/>
          <p:cNvSpPr/>
          <p:nvPr/>
        </p:nvSpPr>
        <p:spPr>
          <a:xfrm>
            <a:off x="3538942" y="4646625"/>
            <a:ext cx="1049131"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62595" y="4591050"/>
            <a:ext cx="78916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7329487" y="4584515"/>
            <a:ext cx="1237339"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rot="3456224">
            <a:off x="5102881" y="3466659"/>
            <a:ext cx="665812"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rot="3462480">
            <a:off x="7841276" y="3447204"/>
            <a:ext cx="665812"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3538942" y="893564"/>
            <a:ext cx="199285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6126317" y="4620829"/>
            <a:ext cx="69358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3460158" y="857250"/>
            <a:ext cx="2107660" cy="492443"/>
          </a:xfrm>
          <a:prstGeom prst="rect">
            <a:avLst/>
          </a:prstGeom>
          <a:noFill/>
        </p:spPr>
        <p:txBody>
          <a:bodyPr wrap="square" rtlCol="0">
            <a:spAutoFit/>
          </a:bodyPr>
          <a:lstStyle/>
          <a:p>
            <a:r>
              <a:rPr lang="en-US" sz="1300" b="1" dirty="0" smtClean="0">
                <a:latin typeface="Times New Roman" panose="02020603050405020304" pitchFamily="18" charset="0"/>
                <a:cs typeface="Times New Roman" panose="02020603050405020304" pitchFamily="18" charset="0"/>
              </a:rPr>
              <a:t>OPUS-Projects</a:t>
            </a:r>
            <a:r>
              <a:rPr lang="en-US" sz="1300" dirty="0" smtClean="0">
                <a:latin typeface="Times New Roman" panose="02020603050405020304" pitchFamily="18" charset="0"/>
                <a:cs typeface="Times New Roman" panose="02020603050405020304" pitchFamily="18" charset="0"/>
              </a:rPr>
              <a:t> (from static GNSS session processing)</a:t>
            </a:r>
            <a:endParaRPr lang="en-US" sz="13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250310" y="4442135"/>
            <a:ext cx="1036441"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RTK Base or “From” Mark</a:t>
            </a:r>
            <a:endParaRPr lang="en-US"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426571" y="4464173"/>
            <a:ext cx="1301322"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RTK Rover or “To” Mark</a:t>
            </a:r>
            <a:endParaRPr lang="en-US"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055078" y="4618433"/>
            <a:ext cx="1301322"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Vector</a:t>
            </a:r>
            <a:endParaRPr lang="en-US"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7236970" y="4594950"/>
            <a:ext cx="1524839"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Vector in GVX File</a:t>
            </a:r>
            <a:endParaRPr lang="en-US" sz="1200" dirty="0">
              <a:latin typeface="Times New Roman" panose="02020603050405020304" pitchFamily="18" charset="0"/>
              <a:cs typeface="Times New Roman" panose="02020603050405020304" pitchFamily="18" charset="0"/>
            </a:endParaRPr>
          </a:p>
        </p:txBody>
      </p:sp>
      <p:sp>
        <p:nvSpPr>
          <p:cNvPr id="21" name="Slide Number Placeholder 43"/>
          <p:cNvSpPr>
            <a:spLocks noGrp="1"/>
          </p:cNvSpPr>
          <p:nvPr>
            <p:ph type="sldNum" sz="quarter" idx="4294967295"/>
          </p:nvPr>
        </p:nvSpPr>
        <p:spPr>
          <a:xfrm>
            <a:off x="8695255" y="4789684"/>
            <a:ext cx="2133600" cy="273844"/>
          </a:xfrm>
          <a:prstGeom prst="rect">
            <a:avLst/>
          </a:prstGeom>
        </p:spPr>
        <p:txBody>
          <a:bodyPr/>
          <a:lstStyle/>
          <a:p>
            <a:fld id="{D3D538F9-49A3-B84F-B36B-A7030CDE5D5B}" type="slidenum">
              <a:rPr lang="en-US" smtClean="0">
                <a:solidFill>
                  <a:schemeClr val="bg1">
                    <a:lumMod val="65000"/>
                  </a:schemeClr>
                </a:solidFill>
              </a:rPr>
              <a:t>32</a:t>
            </a:fld>
            <a:endParaRPr lang="en-US" dirty="0">
              <a:solidFill>
                <a:schemeClr val="bg1">
                  <a:lumMod val="65000"/>
                </a:schemeClr>
              </a:solidFill>
            </a:endParaRPr>
          </a:p>
        </p:txBody>
      </p:sp>
    </p:spTree>
    <p:extLst>
      <p:ext uri="{BB962C8B-B14F-4D97-AF65-F5344CB8AC3E}">
        <p14:creationId xmlns:p14="http://schemas.microsoft.com/office/powerpoint/2010/main" val="52243368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4" y="342900"/>
            <a:ext cx="8462356" cy="843646"/>
          </a:xfrm>
        </p:spPr>
        <p:txBody>
          <a:bodyPr>
            <a:noAutofit/>
          </a:bodyPr>
          <a:lstStyle/>
          <a:p>
            <a:r>
              <a:rPr lang="en-US" sz="2800" dirty="0" smtClean="0">
                <a:latin typeface="Times New Roman" panose="02020603050405020304" pitchFamily="18" charset="0"/>
                <a:cs typeface="Times New Roman" panose="02020603050405020304" pitchFamily="18" charset="0"/>
              </a:rPr>
              <a:t>Step 1: Upload Static GNSS Data Collected at Base Stations; Post-process with CORSs</a:t>
            </a:r>
            <a:endParaRPr lang="en-US"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95868" y="1186546"/>
            <a:ext cx="7433751" cy="3956954"/>
          </a:xfrm>
          <a:prstGeom prst="rect">
            <a:avLst/>
          </a:prstGeom>
        </p:spPr>
      </p:pic>
      <p:sp>
        <p:nvSpPr>
          <p:cNvPr id="6" name="Date Placeholder 5"/>
          <p:cNvSpPr>
            <a:spLocks noGrp="1"/>
          </p:cNvSpPr>
          <p:nvPr>
            <p:ph type="dt" sz="half" idx="10"/>
          </p:nvPr>
        </p:nvSpPr>
        <p:spPr/>
        <p:txBody>
          <a:bodyPr/>
          <a:lstStyle/>
          <a:p>
            <a:pPr>
              <a:defRPr/>
            </a:pPr>
            <a:fld id="{8B936947-136E-4370-81DE-5F9EB22A41E3}" type="datetime1">
              <a:rPr lang="en-US" altLang="en-US" smtClean="0"/>
              <a:t>4/9/2020</a:t>
            </a:fld>
            <a:endParaRPr lang="en-US" altLang="en-US" dirty="0"/>
          </a:p>
        </p:txBody>
      </p:sp>
      <p:sp>
        <p:nvSpPr>
          <p:cNvPr id="7" name="Slide Number Placeholder 6"/>
          <p:cNvSpPr>
            <a:spLocks noGrp="1"/>
          </p:cNvSpPr>
          <p:nvPr>
            <p:ph type="sldNum" sz="quarter" idx="11"/>
          </p:nvPr>
        </p:nvSpPr>
        <p:spPr>
          <a:xfrm>
            <a:off x="8686800" y="4992291"/>
            <a:ext cx="364331" cy="136922"/>
          </a:xfrm>
        </p:spPr>
        <p:txBody>
          <a:bodyPr/>
          <a:lstStyle/>
          <a:p>
            <a:pPr>
              <a:defRPr/>
            </a:pPr>
            <a:fld id="{05B2098E-E224-43BA-857F-54621F386C45}" type="slidenum">
              <a:rPr lang="en-US" altLang="en-US" smtClean="0"/>
              <a:pPr>
                <a:defRPr/>
              </a:pPr>
              <a:t>33</a:t>
            </a:fld>
            <a:endParaRPr lang="en-US" altLang="en-US" dirty="0"/>
          </a:p>
        </p:txBody>
      </p:sp>
    </p:spTree>
    <p:extLst>
      <p:ext uri="{BB962C8B-B14F-4D97-AF65-F5344CB8AC3E}">
        <p14:creationId xmlns:p14="http://schemas.microsoft.com/office/powerpoint/2010/main" val="197573506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28650" y="1027660"/>
            <a:ext cx="7886700" cy="3937071"/>
          </a:xfrm>
          <a:prstGeom prst="rect">
            <a:avLst/>
          </a:prstGeom>
        </p:spPr>
      </p:pic>
      <p:sp>
        <p:nvSpPr>
          <p:cNvPr id="2" name="Title 1"/>
          <p:cNvSpPr>
            <a:spLocks noGrp="1"/>
          </p:cNvSpPr>
          <p:nvPr>
            <p:ph type="title"/>
          </p:nvPr>
        </p:nvSpPr>
        <p:spPr/>
        <p:txBody>
          <a:bodyPr>
            <a:noAutofit/>
          </a:bodyPr>
          <a:lstStyle/>
          <a:p>
            <a:r>
              <a:rPr lang="en-US" sz="2800" dirty="0" smtClean="0">
                <a:latin typeface="Times New Roman" panose="02020603050405020304" pitchFamily="18" charset="0"/>
                <a:cs typeface="Times New Roman" panose="02020603050405020304" pitchFamily="18" charset="0"/>
              </a:rPr>
              <a:t>Step 2: Upload GVX Files (Vectors)</a:t>
            </a:r>
            <a:endParaRPr lang="en-US" sz="28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28650" y="3493609"/>
            <a:ext cx="1097280" cy="340822"/>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pPr>
              <a:defRPr/>
            </a:pPr>
            <a:fld id="{F64B50EE-2A49-430E-8F81-29DABA5FAD86}" type="datetime1">
              <a:rPr lang="en-US" altLang="en-US" smtClean="0"/>
              <a:t>4/9/2020</a:t>
            </a:fld>
            <a:endParaRPr lang="en-US" altLang="en-US" dirty="0"/>
          </a:p>
        </p:txBody>
      </p:sp>
      <p:sp>
        <p:nvSpPr>
          <p:cNvPr id="9" name="Slide Number Placeholder 8"/>
          <p:cNvSpPr>
            <a:spLocks noGrp="1"/>
          </p:cNvSpPr>
          <p:nvPr>
            <p:ph type="sldNum" sz="quarter" idx="11"/>
          </p:nvPr>
        </p:nvSpPr>
        <p:spPr>
          <a:xfrm>
            <a:off x="8686800" y="4964731"/>
            <a:ext cx="364331" cy="136922"/>
          </a:xfrm>
        </p:spPr>
        <p:txBody>
          <a:bodyPr/>
          <a:lstStyle/>
          <a:p>
            <a:pPr>
              <a:defRPr/>
            </a:pPr>
            <a:fld id="{05B2098E-E224-43BA-857F-54621F386C45}" type="slidenum">
              <a:rPr lang="en-US" altLang="en-US" smtClean="0"/>
              <a:pPr>
                <a:defRPr/>
              </a:pPr>
              <a:t>34</a:t>
            </a:fld>
            <a:endParaRPr lang="en-US" altLang="en-US" dirty="0"/>
          </a:p>
        </p:txBody>
      </p:sp>
    </p:spTree>
    <p:extLst>
      <p:ext uri="{BB962C8B-B14F-4D97-AF65-F5344CB8AC3E}">
        <p14:creationId xmlns:p14="http://schemas.microsoft.com/office/powerpoint/2010/main" val="341265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0" y="1174813"/>
            <a:ext cx="7658100" cy="3922295"/>
          </a:xfrm>
          <a:prstGeom prst="rect">
            <a:avLst/>
          </a:prstGeom>
        </p:spPr>
      </p:pic>
      <p:sp>
        <p:nvSpPr>
          <p:cNvPr id="2" name="Title 1"/>
          <p:cNvSpPr>
            <a:spLocks noGrp="1"/>
          </p:cNvSpPr>
          <p:nvPr>
            <p:ph type="title"/>
          </p:nvPr>
        </p:nvSpPr>
        <p:spPr>
          <a:xfrm>
            <a:off x="457200" y="514350"/>
            <a:ext cx="8229600" cy="514350"/>
          </a:xfrm>
        </p:spPr>
        <p:txBody>
          <a:bodyPr>
            <a:noAutofit/>
          </a:bodyPr>
          <a:lstStyle/>
          <a:p>
            <a:r>
              <a:rPr lang="en-US" sz="2400" dirty="0" smtClean="0">
                <a:latin typeface="Times New Roman" panose="02020603050405020304" pitchFamily="18" charset="0"/>
                <a:cs typeface="Times New Roman" panose="02020603050405020304" pitchFamily="18" charset="0"/>
              </a:rPr>
              <a:t>Step 3: Combine Post-processed Vectors and Uploaded Vectors (from GVX) in Survey Network for Adjustment</a:t>
            </a:r>
            <a:endParaRPr lang="en-US" sz="24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761999" y="3807229"/>
            <a:ext cx="850901" cy="340822"/>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761999" y="4452168"/>
            <a:ext cx="850901" cy="340822"/>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pPr>
              <a:defRPr/>
            </a:pPr>
            <a:fld id="{87261ACE-1CFB-4401-8D4F-53FDA03D2501}" type="datetime1">
              <a:rPr lang="en-US" altLang="en-US" smtClean="0"/>
              <a:t>4/9/2020</a:t>
            </a:fld>
            <a:endParaRPr lang="en-US" altLang="en-US" dirty="0"/>
          </a:p>
        </p:txBody>
      </p:sp>
      <p:sp>
        <p:nvSpPr>
          <p:cNvPr id="9" name="Slide Number Placeholder 8"/>
          <p:cNvSpPr>
            <a:spLocks noGrp="1"/>
          </p:cNvSpPr>
          <p:nvPr>
            <p:ph type="sldNum" sz="quarter" idx="11"/>
          </p:nvPr>
        </p:nvSpPr>
        <p:spPr>
          <a:xfrm>
            <a:off x="8779669" y="4960186"/>
            <a:ext cx="364331" cy="136922"/>
          </a:xfrm>
        </p:spPr>
        <p:txBody>
          <a:bodyPr/>
          <a:lstStyle/>
          <a:p>
            <a:pPr>
              <a:defRPr/>
            </a:pPr>
            <a:fld id="{05B2098E-E224-43BA-857F-54621F386C45}" type="slidenum">
              <a:rPr lang="en-US" altLang="en-US" smtClean="0"/>
              <a:pPr>
                <a:defRPr/>
              </a:pPr>
              <a:t>35</a:t>
            </a:fld>
            <a:endParaRPr lang="en-US" altLang="en-US" dirty="0"/>
          </a:p>
        </p:txBody>
      </p:sp>
    </p:spTree>
    <p:extLst>
      <p:ext uri="{BB962C8B-B14F-4D97-AF65-F5344CB8AC3E}">
        <p14:creationId xmlns:p14="http://schemas.microsoft.com/office/powerpoint/2010/main" val="1472242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sz="3600" dirty="0" smtClean="0">
                <a:latin typeface="Times New Roman" panose="02020603050405020304" pitchFamily="18" charset="0"/>
                <a:cs typeface="Times New Roman" panose="02020603050405020304" pitchFamily="18" charset="0"/>
              </a:rPr>
              <a:t>Example: Adjust Static + RTN Network</a:t>
            </a:r>
          </a:p>
        </p:txBody>
      </p:sp>
      <p:sp>
        <p:nvSpPr>
          <p:cNvPr id="25603" name="Content Placeholder 2"/>
          <p:cNvSpPr>
            <a:spLocks noGrp="1"/>
          </p:cNvSpPr>
          <p:nvPr>
            <p:ph idx="1"/>
          </p:nvPr>
        </p:nvSpPr>
        <p:spPr>
          <a:xfrm>
            <a:off x="457200" y="1371601"/>
            <a:ext cx="8229600" cy="3223022"/>
          </a:xfrm>
        </p:spPr>
        <p:txBody>
          <a:bodyPr>
            <a:normAutofit fontScale="85000" lnSpcReduction="10000"/>
          </a:bodyPr>
          <a:lstStyle/>
          <a:p>
            <a:r>
              <a:rPr lang="en-US" altLang="en-US" dirty="0" smtClean="0">
                <a:latin typeface="Times New Roman" panose="02020603050405020304" pitchFamily="18" charset="0"/>
                <a:cs typeface="Times New Roman" panose="02020603050405020304" pitchFamily="18" charset="0"/>
              </a:rPr>
              <a:t>Run least squares adjustment(s) of the combined static data and RTN vectors in the survey network</a:t>
            </a:r>
          </a:p>
          <a:p>
            <a:r>
              <a:rPr lang="en-US" altLang="en-US" dirty="0" smtClean="0">
                <a:latin typeface="Times New Roman" panose="02020603050405020304" pitchFamily="18" charset="0"/>
                <a:cs typeface="Times New Roman" panose="02020603050405020304" pitchFamily="18" charset="0"/>
              </a:rPr>
              <a:t>Hold CORS (and possibly other published coordinates on passive marks) as control in network adjustments</a:t>
            </a:r>
          </a:p>
          <a:p>
            <a:r>
              <a:rPr lang="en-US" altLang="en-US" dirty="0" smtClean="0">
                <a:latin typeface="Times New Roman" panose="02020603050405020304" pitchFamily="18" charset="0"/>
                <a:cs typeface="Times New Roman" panose="02020603050405020304" pitchFamily="18" charset="0"/>
              </a:rPr>
              <a:t>Check quality of results</a:t>
            </a:r>
          </a:p>
          <a:p>
            <a:r>
              <a:rPr lang="en-US" altLang="en-US" dirty="0" smtClean="0">
                <a:latin typeface="Times New Roman" panose="02020603050405020304" pitchFamily="18" charset="0"/>
                <a:cs typeface="Times New Roman" panose="02020603050405020304" pitchFamily="18" charset="0"/>
              </a:rPr>
              <a:t>Submit survey project to NGS for review and publication in national database</a:t>
            </a:r>
          </a:p>
        </p:txBody>
      </p:sp>
      <p:sp>
        <p:nvSpPr>
          <p:cNvPr id="2" name="Date Placeholder 1"/>
          <p:cNvSpPr>
            <a:spLocks noGrp="1"/>
          </p:cNvSpPr>
          <p:nvPr>
            <p:ph type="dt" sz="half" idx="10"/>
          </p:nvPr>
        </p:nvSpPr>
        <p:spPr/>
        <p:txBody>
          <a:bodyPr/>
          <a:lstStyle/>
          <a:p>
            <a:fld id="{ECCA370C-ECDA-4610-A78D-5D5B6C5149B6}" type="datetime1">
              <a:rPr lang="en-US" smtClean="0"/>
              <a:t>4/9/2020</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36</a:t>
            </a:fld>
            <a:endParaRPr lang="en-US"/>
          </a:p>
        </p:txBody>
      </p:sp>
    </p:spTree>
    <p:extLst>
      <p:ext uri="{BB962C8B-B14F-4D97-AF65-F5344CB8AC3E}">
        <p14:creationId xmlns:p14="http://schemas.microsoft.com/office/powerpoint/2010/main" val="258021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Demonstration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smtClean="0">
                <a:latin typeface="Times New Roman" panose="02020603050405020304" pitchFamily="18" charset="0"/>
                <a:cs typeface="Times New Roman" panose="02020603050405020304" pitchFamily="18" charset="0"/>
              </a:rPr>
              <a:t>Web tool for creating GVX file from a Trimble JXL file</a:t>
            </a:r>
          </a:p>
          <a:p>
            <a:pPr marL="457200" indent="-457200">
              <a:buFont typeface="+mj-lt"/>
              <a:buAutoNum type="arabicPeriod"/>
            </a:pPr>
            <a:r>
              <a:rPr lang="en-US" sz="2800" dirty="0" smtClean="0">
                <a:latin typeface="Times New Roman" panose="02020603050405020304" pitchFamily="18" charset="0"/>
                <a:cs typeface="Times New Roman" panose="02020603050405020304" pitchFamily="18" charset="0"/>
              </a:rPr>
              <a:t>Development of OPUS-Projects</a:t>
            </a:r>
          </a:p>
          <a:p>
            <a:pPr marL="914400" lvl="1" indent="-457200">
              <a:buFont typeface="+mj-lt"/>
              <a:buAutoNum type="alphaLcParenR"/>
            </a:pPr>
            <a:r>
              <a:rPr lang="en-US" sz="2400" dirty="0" smtClean="0">
                <a:latin typeface="Times New Roman" panose="02020603050405020304" pitchFamily="18" charset="0"/>
                <a:cs typeface="Times New Roman" panose="02020603050405020304" pitchFamily="18" charset="0"/>
              </a:rPr>
              <a:t>Upload GVX files</a:t>
            </a:r>
          </a:p>
          <a:p>
            <a:pPr marL="914400" lvl="1" indent="-457200">
              <a:buFont typeface="+mj-lt"/>
              <a:buAutoNum type="alphaLcParenR"/>
            </a:pPr>
            <a:r>
              <a:rPr lang="en-US" sz="2400" dirty="0" smtClean="0">
                <a:latin typeface="Times New Roman" panose="02020603050405020304" pitchFamily="18" charset="0"/>
                <a:cs typeface="Times New Roman" panose="02020603050405020304" pitchFamily="18" charset="0"/>
              </a:rPr>
              <a:t>QA/QC tools</a:t>
            </a:r>
          </a:p>
          <a:p>
            <a:pPr marL="914400" lvl="1" indent="-457200">
              <a:buFont typeface="+mj-lt"/>
              <a:buAutoNum type="alphaLcParenR"/>
            </a:pPr>
            <a:r>
              <a:rPr lang="en-US" sz="2400" dirty="0" smtClean="0">
                <a:latin typeface="Times New Roman" panose="02020603050405020304" pitchFamily="18" charset="0"/>
                <a:cs typeface="Times New Roman" panose="02020603050405020304" pitchFamily="18" charset="0"/>
              </a:rPr>
              <a:t>Setting up for an adjustment</a:t>
            </a: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0A3F1EFB-B6DF-4962-83C6-7EB5A7F4E321}" type="datetime1">
              <a:rPr lang="en-US" altLang="en-US" smtClean="0"/>
              <a:t>4/9/2020</a:t>
            </a:fld>
            <a:endParaRPr lang="en-US" altLang="en-US" dirty="0"/>
          </a:p>
        </p:txBody>
      </p:sp>
      <p:sp>
        <p:nvSpPr>
          <p:cNvPr id="5" name="Slide Number Placeholder 4"/>
          <p:cNvSpPr>
            <a:spLocks noGrp="1"/>
          </p:cNvSpPr>
          <p:nvPr>
            <p:ph type="sldNum" sz="quarter" idx="11"/>
          </p:nvPr>
        </p:nvSpPr>
        <p:spPr>
          <a:xfrm>
            <a:off x="8686800" y="4925021"/>
            <a:ext cx="364331" cy="136922"/>
          </a:xfrm>
        </p:spPr>
        <p:txBody>
          <a:bodyPr/>
          <a:lstStyle/>
          <a:p>
            <a:pPr>
              <a:defRPr/>
            </a:pPr>
            <a:fld id="{05B2098E-E224-43BA-857F-54621F386C45}" type="slidenum">
              <a:rPr lang="en-US" altLang="en-US" smtClean="0"/>
              <a:pPr>
                <a:defRPr/>
              </a:pPr>
              <a:t>37</a:t>
            </a:fld>
            <a:endParaRPr lang="en-US" altLang="en-US" dirty="0"/>
          </a:p>
        </p:txBody>
      </p:sp>
    </p:spTree>
    <p:extLst>
      <p:ext uri="{BB962C8B-B14F-4D97-AF65-F5344CB8AC3E}">
        <p14:creationId xmlns:p14="http://schemas.microsoft.com/office/powerpoint/2010/main" val="49993956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1297782" y="355997"/>
            <a:ext cx="6652022" cy="857250"/>
          </a:xfrm>
        </p:spPr>
        <p:txBody>
          <a:bodyPr/>
          <a:lstStyle/>
          <a:p>
            <a:r>
              <a:rPr lang="en-US" altLang="en-US" dirty="0" smtClean="0">
                <a:latin typeface="Times New Roman" panose="02020603050405020304" pitchFamily="18" charset="0"/>
                <a:cs typeface="Times New Roman" panose="02020603050405020304" pitchFamily="18" charset="0"/>
              </a:rPr>
              <a:t>Ongoing and Future Work</a:t>
            </a:r>
          </a:p>
        </p:txBody>
      </p:sp>
      <p:sp>
        <p:nvSpPr>
          <p:cNvPr id="152579" name="Content Placeholder 2"/>
          <p:cNvSpPr>
            <a:spLocks noGrp="1"/>
          </p:cNvSpPr>
          <p:nvPr>
            <p:ph idx="1"/>
          </p:nvPr>
        </p:nvSpPr>
        <p:spPr>
          <a:xfrm>
            <a:off x="368300" y="1233488"/>
            <a:ext cx="8648700" cy="3773091"/>
          </a:xfrm>
        </p:spPr>
        <p:txBody>
          <a:bodyPr>
            <a:normAutofit fontScale="92500"/>
          </a:bodyPr>
          <a:lstStyle/>
          <a:p>
            <a:r>
              <a:rPr lang="en-US" altLang="en-US" dirty="0" smtClean="0">
                <a:latin typeface="Times New Roman" panose="02020603050405020304" pitchFamily="18" charset="0"/>
                <a:cs typeface="Times New Roman" panose="02020603050405020304" pitchFamily="18" charset="0"/>
              </a:rPr>
              <a:t>Continue coding of the adjustments of networks with GVX files (est. July 2020)</a:t>
            </a:r>
          </a:p>
          <a:p>
            <a:r>
              <a:rPr lang="en-US" altLang="en-US" dirty="0" smtClean="0">
                <a:latin typeface="Times New Roman" panose="02020603050405020304" pitchFamily="18" charset="0"/>
                <a:cs typeface="Times New Roman" panose="02020603050405020304" pitchFamily="18" charset="0"/>
              </a:rPr>
              <a:t>Release newly developed OPUS-Projects to Beta for public commenting (est. Summer 2020)</a:t>
            </a:r>
          </a:p>
          <a:p>
            <a:r>
              <a:rPr lang="en-US" altLang="en-US" dirty="0" smtClean="0">
                <a:latin typeface="Times New Roman" panose="02020603050405020304" pitchFamily="18" charset="0"/>
                <a:cs typeface="Times New Roman" panose="02020603050405020304" pitchFamily="18" charset="0"/>
              </a:rPr>
              <a:t>Update OPUS-Projects User Manual</a:t>
            </a:r>
          </a:p>
          <a:p>
            <a:r>
              <a:rPr lang="en-US" altLang="en-US" dirty="0" smtClean="0">
                <a:latin typeface="Times New Roman" panose="02020603050405020304" pitchFamily="18" charset="0"/>
                <a:cs typeface="Times New Roman" panose="02020603050405020304" pitchFamily="18" charset="0"/>
              </a:rPr>
              <a:t>Finish writing new specifications for establishing geodetic control with static GNSS and/or RTK/RTNs</a:t>
            </a:r>
          </a:p>
        </p:txBody>
      </p:sp>
      <p:sp>
        <p:nvSpPr>
          <p:cNvPr id="152580" name="Slide Number Placeholder 1"/>
          <p:cNvSpPr>
            <a:spLocks noGrp="1"/>
          </p:cNvSpPr>
          <p:nvPr>
            <p:ph type="sldNum" sz="quarter" idx="12"/>
          </p:nvPr>
        </p:nvSpPr>
        <p:spPr bwMode="auto">
          <a:xfrm>
            <a:off x="8647043" y="4791076"/>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lgn="l">
              <a:spcBef>
                <a:spcPct val="0"/>
              </a:spcBef>
              <a:buFontTx/>
              <a:buNone/>
            </a:pPr>
            <a:fld id="{5A18D742-46C2-4212-8EE6-788868B5130F}" type="slidenum">
              <a:rPr lang="en-US" altLang="en-US" sz="900">
                <a:solidFill>
                  <a:srgbClr val="898989"/>
                </a:solidFill>
                <a:ea typeface="MS PGothic" panose="020B0600070205080204" pitchFamily="34" charset="-128"/>
              </a:rPr>
              <a:pPr algn="l">
                <a:spcBef>
                  <a:spcPct val="0"/>
                </a:spcBef>
                <a:buFontTx/>
                <a:buNone/>
              </a:pPr>
              <a:t>38</a:t>
            </a:fld>
            <a:endParaRPr lang="en-US" altLang="en-US" sz="900" dirty="0">
              <a:solidFill>
                <a:srgbClr val="898989"/>
              </a:solidFill>
              <a:ea typeface="MS PGothic" panose="020B0600070205080204" pitchFamily="34" charset="-128"/>
            </a:endParaRPr>
          </a:p>
        </p:txBody>
      </p:sp>
      <p:sp>
        <p:nvSpPr>
          <p:cNvPr id="2" name="Date Placeholder 1"/>
          <p:cNvSpPr>
            <a:spLocks noGrp="1"/>
          </p:cNvSpPr>
          <p:nvPr>
            <p:ph type="dt" sz="half" idx="10"/>
          </p:nvPr>
        </p:nvSpPr>
        <p:spPr>
          <a:xfrm>
            <a:off x="230982" y="4849416"/>
            <a:ext cx="2133600" cy="273844"/>
          </a:xfrm>
        </p:spPr>
        <p:txBody>
          <a:bodyPr/>
          <a:lstStyle/>
          <a:p>
            <a:fld id="{9095C66A-809B-476B-916C-40470ECFC460}" type="datetime1">
              <a:rPr lang="en-US" smtClean="0"/>
              <a:t>4/9/2020</a:t>
            </a:fld>
            <a:endParaRPr lang="en-US"/>
          </a:p>
        </p:txBody>
      </p:sp>
    </p:spTree>
    <p:extLst>
      <p:ext uri="{BB962C8B-B14F-4D97-AF65-F5344CB8AC3E}">
        <p14:creationId xmlns:p14="http://schemas.microsoft.com/office/powerpoint/2010/main" val="3846661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1"/>
            <a:ext cx="8229600" cy="857250"/>
          </a:xfrm>
        </p:spPr>
        <p:txBody>
          <a:bodyPr/>
          <a:lstStyle/>
          <a:p>
            <a:r>
              <a:rPr lang="en-US" dirty="0" smtClean="0">
                <a:latin typeface="Times New Roman" panose="02020603050405020304" pitchFamily="18" charset="0"/>
                <a:cs typeface="Times New Roman" panose="02020603050405020304" pitchFamily="18" charset="0"/>
              </a:rPr>
              <a:t>Future Standard File Formats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Total stations</a:t>
            </a:r>
          </a:p>
          <a:p>
            <a:r>
              <a:rPr lang="en-US" dirty="0" smtClean="0">
                <a:latin typeface="Times New Roman" panose="02020603050405020304" pitchFamily="18" charset="0"/>
                <a:cs typeface="Times New Roman" panose="02020603050405020304" pitchFamily="18" charset="0"/>
              </a:rPr>
              <a:t>Digital automatic levels</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26AE260D-C50C-4F43-A61C-14ADE599BE66}" type="datetime1">
              <a:rPr lang="en-US" smtClean="0"/>
              <a:t>4/9/2020</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39</a:t>
            </a:fld>
            <a:endParaRPr lang="en-US"/>
          </a:p>
        </p:txBody>
      </p:sp>
    </p:spTree>
    <p:extLst>
      <p:ext uri="{BB962C8B-B14F-4D97-AF65-F5344CB8AC3E}">
        <p14:creationId xmlns:p14="http://schemas.microsoft.com/office/powerpoint/2010/main" val="811366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Outline</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77500" lnSpcReduction="20000"/>
          </a:bodyPr>
          <a:lstStyle/>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Introduction on the Real-Time Kinematic (RTK) Technique and Real-Time Networks (RTNs)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Problem Statement</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Objectives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Background on OPUS-Projects</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GVX File Format</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Demonstration of Creating a GVX File</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Demonstration of Development to OPUS-Projects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Next Steps and Future Plans</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8064F860-80CD-4485-8496-787702BE8525}" type="datetime1">
              <a:rPr lang="en-US" smtClean="0"/>
              <a:t>4/9/2020</a:t>
            </a:fld>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4</a:t>
            </a:fld>
            <a:endParaRPr lang="en-US"/>
          </a:p>
        </p:txBody>
      </p:sp>
    </p:spTree>
    <p:extLst>
      <p:ext uri="{BB962C8B-B14F-4D97-AF65-F5344CB8AC3E}">
        <p14:creationId xmlns:p14="http://schemas.microsoft.com/office/powerpoint/2010/main" val="346388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How to Move Forward?</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437" y="916782"/>
            <a:ext cx="9001125" cy="3807617"/>
          </a:xfrm>
        </p:spPr>
        <p:txBody>
          <a:bodyPr>
            <a:normAutofit/>
          </a:bodyPr>
          <a:lstStyle/>
          <a:p>
            <a:r>
              <a:rPr lang="en-US" dirty="0" smtClean="0">
                <a:latin typeface="Times New Roman" panose="02020603050405020304" pitchFamily="18" charset="0"/>
                <a:cs typeface="Times New Roman" panose="02020603050405020304" pitchFamily="18" charset="0"/>
              </a:rPr>
              <a:t>Provide feedback! Send to </a:t>
            </a:r>
            <a:r>
              <a:rPr lang="en-US" dirty="0" smtClean="0">
                <a:latin typeface="Times New Roman" panose="02020603050405020304" pitchFamily="18" charset="0"/>
                <a:cs typeface="Times New Roman" panose="02020603050405020304" pitchFamily="18" charset="0"/>
                <a:hlinkClick r:id="rId2"/>
              </a:rPr>
              <a:t>ngs.feedback@noaa.gov</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What are we missing?</a:t>
            </a:r>
          </a:p>
          <a:p>
            <a:pPr lvl="1"/>
            <a:r>
              <a:rPr lang="en-US" dirty="0" smtClean="0">
                <a:latin typeface="Times New Roman" panose="02020603050405020304" pitchFamily="18" charset="0"/>
                <a:cs typeface="Times New Roman" panose="02020603050405020304" pitchFamily="18" charset="0"/>
              </a:rPr>
              <a:t>What is unnecessary?</a:t>
            </a:r>
          </a:p>
          <a:p>
            <a:pPr lvl="1"/>
            <a:r>
              <a:rPr lang="en-US" dirty="0" smtClean="0">
                <a:latin typeface="Times New Roman" panose="02020603050405020304" pitchFamily="18" charset="0"/>
                <a:cs typeface="Times New Roman" panose="02020603050405020304" pitchFamily="18" charset="0"/>
              </a:rPr>
              <a:t>How can GVX be improved?</a:t>
            </a:r>
          </a:p>
          <a:p>
            <a:pPr lvl="1"/>
            <a:r>
              <a:rPr lang="en-US" dirty="0" smtClean="0">
                <a:latin typeface="Times New Roman" panose="02020603050405020304" pitchFamily="18" charset="0"/>
                <a:cs typeface="Times New Roman" panose="02020603050405020304" pitchFamily="18" charset="0"/>
              </a:rPr>
              <a:t>How can OPUS-Projects be further developed for uploaded GNSS vectors?</a:t>
            </a:r>
          </a:p>
          <a:p>
            <a:pPr marL="0" indent="0">
              <a:buNone/>
            </a:pPr>
            <a:endParaRPr lang="en-US"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24B0376-0F2C-4E8C-8C97-D896CDBEF9D9}" type="datetime1">
              <a:rPr lang="en-US" smtClean="0"/>
              <a:t>4/9/2020</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40</a:t>
            </a:fld>
            <a:endParaRPr lang="en-US"/>
          </a:p>
        </p:txBody>
      </p:sp>
    </p:spTree>
    <p:extLst>
      <p:ext uri="{BB962C8B-B14F-4D97-AF65-F5344CB8AC3E}">
        <p14:creationId xmlns:p14="http://schemas.microsoft.com/office/powerpoint/2010/main" val="338685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365316" y="343229"/>
            <a:ext cx="8229600" cy="857250"/>
          </a:xfrm>
        </p:spPr>
        <p:txBody>
          <a:bodyPr>
            <a:normAutofit/>
          </a:bodyPr>
          <a:lstStyle/>
          <a:p>
            <a:r>
              <a:rPr lang="en-US" altLang="en-US" sz="3600" dirty="0" smtClean="0">
                <a:latin typeface="Times New Roman" panose="02020603050405020304" pitchFamily="18" charset="0"/>
                <a:cs typeface="Times New Roman" panose="02020603050405020304" pitchFamily="18" charset="0"/>
              </a:rPr>
              <a:t>For More Technical Details, Refer to…</a:t>
            </a:r>
          </a:p>
        </p:txBody>
      </p:sp>
      <p:sp>
        <p:nvSpPr>
          <p:cNvPr id="160771" name="Content Placeholder 2"/>
          <p:cNvSpPr>
            <a:spLocks noGrp="1"/>
          </p:cNvSpPr>
          <p:nvPr>
            <p:ph idx="1"/>
          </p:nvPr>
        </p:nvSpPr>
        <p:spPr>
          <a:xfrm>
            <a:off x="539496" y="1102519"/>
            <a:ext cx="8330184" cy="3711179"/>
          </a:xfrm>
        </p:spPr>
        <p:txBody>
          <a:bodyPr>
            <a:normAutofit fontScale="92500"/>
          </a:bodyPr>
          <a:lstStyle/>
          <a:p>
            <a:r>
              <a:rPr lang="en-US" altLang="en-US" sz="1400" dirty="0">
                <a:latin typeface="Times New Roman" panose="02020603050405020304" pitchFamily="18" charset="0"/>
                <a:cs typeface="Times New Roman" panose="02020603050405020304" pitchFamily="18" charset="0"/>
              </a:rPr>
              <a:t>Gillins, D.T., Kerr, D., and Weaver, B. (2019). “Evaluation of the Online Positioning User Service for Processing Static GPS Surveys: OPUS-Projects, OPUS-S, OPUS-Net, and OPUS-RS,”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145(3):05019002.</a:t>
            </a:r>
          </a:p>
          <a:p>
            <a:r>
              <a:rPr lang="en-US" altLang="en-US" sz="1400" dirty="0">
                <a:latin typeface="Times New Roman" panose="02020603050405020304" pitchFamily="18" charset="0"/>
                <a:cs typeface="Times New Roman" panose="02020603050405020304" pitchFamily="18" charset="0"/>
              </a:rPr>
              <a:t>Gillins, D.T., Heck, J., Scott, G., Jordan, K., and </a:t>
            </a:r>
            <a:r>
              <a:rPr lang="en-US" altLang="en-US" sz="1400" dirty="0" err="1">
                <a:latin typeface="Times New Roman" panose="02020603050405020304" pitchFamily="18" charset="0"/>
                <a:cs typeface="Times New Roman" panose="02020603050405020304" pitchFamily="18" charset="0"/>
              </a:rPr>
              <a:t>Hippenstiel</a:t>
            </a:r>
            <a:r>
              <a:rPr lang="en-US" altLang="en-US" sz="1400" dirty="0">
                <a:latin typeface="Times New Roman" panose="02020603050405020304" pitchFamily="18" charset="0"/>
                <a:cs typeface="Times New Roman" panose="02020603050405020304" pitchFamily="18" charset="0"/>
              </a:rPr>
              <a:t>, R. (2019). “Accuracy of GNSS Observations from Three Real-time Networks in Maryland, USA,” </a:t>
            </a:r>
            <a:r>
              <a:rPr lang="en-US" altLang="en-US" sz="1400" i="1" dirty="0">
                <a:latin typeface="Times New Roman" panose="02020603050405020304" pitchFamily="18" charset="0"/>
                <a:cs typeface="Times New Roman" panose="02020603050405020304" pitchFamily="18" charset="0"/>
              </a:rPr>
              <a:t>Proc. 2019 FIG Working Week, Hanoi, Vietnam</a:t>
            </a:r>
            <a:r>
              <a:rPr lang="en-US" altLang="en-US" sz="1400" dirty="0">
                <a:latin typeface="Times New Roman" panose="02020603050405020304" pitchFamily="18" charset="0"/>
                <a:cs typeface="Times New Roman" panose="02020603050405020304" pitchFamily="18" charset="0"/>
              </a:rPr>
              <a:t>,  April 2019, 15 pp.</a:t>
            </a:r>
          </a:p>
          <a:p>
            <a:r>
              <a:rPr lang="en-US" altLang="en-US" sz="1400" dirty="0">
                <a:latin typeface="Times New Roman" panose="02020603050405020304" pitchFamily="18" charset="0"/>
                <a:cs typeface="Times New Roman" panose="02020603050405020304" pitchFamily="18" charset="0"/>
              </a:rPr>
              <a:t>Park, J., Kim, S., </a:t>
            </a:r>
            <a:r>
              <a:rPr lang="en-US" altLang="en-US" sz="1400" dirty="0" err="1">
                <a:latin typeface="Times New Roman" panose="02020603050405020304" pitchFamily="18" charset="0"/>
                <a:cs typeface="Times New Roman" panose="02020603050405020304" pitchFamily="18" charset="0"/>
              </a:rPr>
              <a:t>Shahbazi</a:t>
            </a:r>
            <a:r>
              <a:rPr lang="en-US" altLang="en-US" sz="1400" dirty="0">
                <a:latin typeface="Times New Roman" panose="02020603050405020304" pitchFamily="18" charset="0"/>
                <a:cs typeface="Times New Roman" panose="02020603050405020304" pitchFamily="18" charset="0"/>
              </a:rPr>
              <a:t>, A., Gillins, D., and Dennis, M. (2018). “Evaluation of Static GPS Surveying Campaigns Processed in OPUS-Projects,” </a:t>
            </a:r>
            <a:r>
              <a:rPr lang="en-US" altLang="en-US" sz="1400" i="1" dirty="0">
                <a:latin typeface="Times New Roman" panose="02020603050405020304" pitchFamily="18" charset="0"/>
                <a:cs typeface="Times New Roman" panose="02020603050405020304" pitchFamily="18" charset="0"/>
              </a:rPr>
              <a:t>Final Technical Report FY17 NA293P</a:t>
            </a:r>
            <a:r>
              <a:rPr lang="en-US" altLang="en-US" sz="1400" dirty="0">
                <a:latin typeface="Times New Roman" panose="02020603050405020304" pitchFamily="18" charset="0"/>
                <a:cs typeface="Times New Roman" panose="02020603050405020304" pitchFamily="18" charset="0"/>
              </a:rPr>
              <a:t>, National Geodetic Survey, 58 pp.</a:t>
            </a:r>
          </a:p>
          <a:p>
            <a:r>
              <a:rPr lang="en-US" altLang="en-US" sz="1400" dirty="0">
                <a:latin typeface="Times New Roman" panose="02020603050405020304" pitchFamily="18" charset="0"/>
                <a:cs typeface="Times New Roman" panose="02020603050405020304" pitchFamily="18" charset="0"/>
              </a:rPr>
              <a:t>Jamieson, M., and Gillins, D.T. (2018). “Comparative Analysis of Online Static GNSS Post-Processing Services.”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144(4):05018002.</a:t>
            </a:r>
          </a:p>
          <a:p>
            <a:r>
              <a:rPr lang="en-US" altLang="en-US" sz="1400" dirty="0" err="1">
                <a:latin typeface="Times New Roman" panose="02020603050405020304" pitchFamily="18" charset="0"/>
                <a:cs typeface="Times New Roman" panose="02020603050405020304" pitchFamily="18" charset="0"/>
              </a:rPr>
              <a:t>Allahyari</a:t>
            </a:r>
            <a:r>
              <a:rPr lang="en-US" altLang="en-US" sz="1400" dirty="0">
                <a:latin typeface="Times New Roman" panose="02020603050405020304" pitchFamily="18" charset="0"/>
                <a:cs typeface="Times New Roman" panose="02020603050405020304" pitchFamily="18" charset="0"/>
              </a:rPr>
              <a:t>, M., Olsen, M., Gillins, D.T., and Dennis, M. (2018). “A Tale of Two RTNs: Rigorous Evaluation of GNSS Survey Observations in Real-time Networks,”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144(2):05018001.</a:t>
            </a:r>
          </a:p>
          <a:p>
            <a:r>
              <a:rPr lang="en-US" altLang="en-US" sz="1400" dirty="0">
                <a:latin typeface="Times New Roman" panose="02020603050405020304" pitchFamily="18" charset="0"/>
                <a:cs typeface="Times New Roman" panose="02020603050405020304" pitchFamily="18" charset="0"/>
              </a:rPr>
              <a:t>Weaver, B., Gillins, D.T., and Dennis, M. (2018). “Hybrid Survey Networks: Combining Real-time and Static GNSS Observations for Optimizing Height Modernization,”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a:t>
            </a:r>
            <a:r>
              <a:rPr lang="en-US" altLang="en-US" sz="1400" dirty="0">
                <a:latin typeface="Times New Roman" panose="02020603050405020304" pitchFamily="18" charset="0"/>
                <a:cs typeface="Times New Roman" panose="02020603050405020304" pitchFamily="18" charset="0"/>
                <a:hlinkClick r:id="rId2"/>
              </a:rPr>
              <a:t>10.1061/(ASCE)SU.1943-5428.0000244</a:t>
            </a:r>
            <a:r>
              <a:rPr lang="en-US" altLang="en-US" sz="1400" dirty="0">
                <a:latin typeface="Times New Roman" panose="02020603050405020304" pitchFamily="18" charset="0"/>
                <a:cs typeface="Times New Roman" panose="02020603050405020304" pitchFamily="18" charset="0"/>
              </a:rPr>
              <a:t>, 144(1):05017006.</a:t>
            </a:r>
          </a:p>
          <a:p>
            <a:r>
              <a:rPr lang="en-US" altLang="en-US" sz="1400" dirty="0">
                <a:latin typeface="Times New Roman" panose="02020603050405020304" pitchFamily="18" charset="0"/>
                <a:cs typeface="Times New Roman" panose="02020603050405020304" pitchFamily="18" charset="0"/>
              </a:rPr>
              <a:t>Gillins, D., and Eddy, M. (2017). “Comparison of GPS Height Modernization Surveys using OPUS-Projects and Following NGS-58 Guidelines,” J. </a:t>
            </a:r>
            <a:r>
              <a:rPr lang="en-US" altLang="en-US" sz="1400" dirty="0" err="1">
                <a:latin typeface="Times New Roman" panose="02020603050405020304" pitchFamily="18" charset="0"/>
                <a:cs typeface="Times New Roman" panose="02020603050405020304" pitchFamily="18" charset="0"/>
              </a:rPr>
              <a:t>Surv</a:t>
            </a:r>
            <a:r>
              <a:rPr lang="en-US" altLang="en-US" sz="1400" dirty="0">
                <a:latin typeface="Times New Roman" panose="02020603050405020304" pitchFamily="18" charset="0"/>
                <a:cs typeface="Times New Roman" panose="02020603050405020304" pitchFamily="18" charset="0"/>
              </a:rPr>
              <a:t>. Eng. (ASCE)., 143(1):05016007.</a:t>
            </a:r>
          </a:p>
          <a:p>
            <a:endParaRPr lang="en-US" altLang="en-US" dirty="0" smtClean="0"/>
          </a:p>
        </p:txBody>
      </p:sp>
      <p:sp>
        <p:nvSpPr>
          <p:cNvPr id="2" name="Date Placeholder 1"/>
          <p:cNvSpPr>
            <a:spLocks noGrp="1"/>
          </p:cNvSpPr>
          <p:nvPr>
            <p:ph type="dt" sz="half" idx="10"/>
          </p:nvPr>
        </p:nvSpPr>
        <p:spPr/>
        <p:txBody>
          <a:bodyPr/>
          <a:lstStyle/>
          <a:p>
            <a:fld id="{C03D17BF-AEFF-4AFF-8709-5C480130A204}" type="datetime1">
              <a:rPr lang="en-US" smtClean="0"/>
              <a:t>4/9/2020</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41</a:t>
            </a:fld>
            <a:endParaRPr lang="en-US"/>
          </a:p>
        </p:txBody>
      </p:sp>
    </p:spTree>
    <p:extLst>
      <p:ext uri="{BB962C8B-B14F-4D97-AF65-F5344CB8AC3E}">
        <p14:creationId xmlns:p14="http://schemas.microsoft.com/office/powerpoint/2010/main" val="2347670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1485900" y="2057400"/>
            <a:ext cx="6172200" cy="857250"/>
          </a:xfrm>
        </p:spPr>
        <p:txBody>
          <a:bodyPr/>
          <a:lstStyle/>
          <a:p>
            <a:r>
              <a:rPr lang="en-US" altLang="en-US" sz="3600" dirty="0">
                <a:latin typeface="Times New Roman" panose="02020603050405020304" pitchFamily="18" charset="0"/>
                <a:cs typeface="Times New Roman" panose="02020603050405020304" pitchFamily="18" charset="0"/>
              </a:rPr>
              <a:t>Questions?</a:t>
            </a:r>
          </a:p>
        </p:txBody>
      </p:sp>
      <p:sp>
        <p:nvSpPr>
          <p:cNvPr id="158724" name="Slide Number Placeholder 1"/>
          <p:cNvSpPr>
            <a:spLocks noGrp="1"/>
          </p:cNvSpPr>
          <p:nvPr>
            <p:ph type="sldNum" sz="quarter" idx="12"/>
          </p:nvPr>
        </p:nvSpPr>
        <p:spPr bwMode="auto">
          <a:xfrm>
            <a:off x="8734426" y="4809670"/>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lgn="l">
              <a:spcBef>
                <a:spcPct val="0"/>
              </a:spcBef>
              <a:buFontTx/>
              <a:buNone/>
            </a:pPr>
            <a:fld id="{7C0476E3-9E89-472C-91AD-5002CB083503}" type="slidenum">
              <a:rPr lang="en-US" altLang="en-US" sz="900">
                <a:solidFill>
                  <a:srgbClr val="898989"/>
                </a:solidFill>
              </a:rPr>
              <a:pPr algn="l">
                <a:spcBef>
                  <a:spcPct val="0"/>
                </a:spcBef>
                <a:buFontTx/>
                <a:buNone/>
              </a:pPr>
              <a:t>42</a:t>
            </a:fld>
            <a:endParaRPr lang="en-US" altLang="en-US" sz="900" dirty="0">
              <a:solidFill>
                <a:srgbClr val="898989"/>
              </a:solidFill>
            </a:endParaRPr>
          </a:p>
        </p:txBody>
      </p:sp>
      <p:sp>
        <p:nvSpPr>
          <p:cNvPr id="158723" name="TextBox 1"/>
          <p:cNvSpPr txBox="1">
            <a:spLocks noChangeArrowheads="1"/>
          </p:cNvSpPr>
          <p:nvPr/>
        </p:nvSpPr>
        <p:spPr bwMode="auto">
          <a:xfrm>
            <a:off x="4636294" y="4355306"/>
            <a:ext cx="32718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r">
              <a:spcBef>
                <a:spcPct val="0"/>
              </a:spcBef>
              <a:buFontTx/>
              <a:buNone/>
            </a:pPr>
            <a:r>
              <a:rPr lang="en-US" altLang="en-US" sz="2100" dirty="0">
                <a:latin typeface="Times New Roman" panose="02020603050405020304" pitchFamily="18" charset="0"/>
                <a:cs typeface="Times New Roman" panose="02020603050405020304" pitchFamily="18" charset="0"/>
              </a:rPr>
              <a:t>Dan Gillins</a:t>
            </a:r>
          </a:p>
          <a:p>
            <a:pPr algn="r">
              <a:spcBef>
                <a:spcPct val="0"/>
              </a:spcBef>
              <a:buFontTx/>
              <a:buNone/>
            </a:pPr>
            <a:r>
              <a:rPr lang="en-US" altLang="en-US" sz="2100" dirty="0">
                <a:latin typeface="Times New Roman" panose="02020603050405020304" pitchFamily="18" charset="0"/>
                <a:cs typeface="Times New Roman" panose="02020603050405020304" pitchFamily="18" charset="0"/>
              </a:rPr>
              <a:t>Daniel.Gillins@noaa.gov</a:t>
            </a:r>
          </a:p>
        </p:txBody>
      </p:sp>
      <p:sp>
        <p:nvSpPr>
          <p:cNvPr id="2" name="Date Placeholder 1"/>
          <p:cNvSpPr>
            <a:spLocks noGrp="1"/>
          </p:cNvSpPr>
          <p:nvPr>
            <p:ph type="dt" sz="half" idx="10"/>
          </p:nvPr>
        </p:nvSpPr>
        <p:spPr>
          <a:xfrm>
            <a:off x="76200" y="4826546"/>
            <a:ext cx="2133600" cy="273844"/>
          </a:xfrm>
        </p:spPr>
        <p:txBody>
          <a:bodyPr/>
          <a:lstStyle/>
          <a:p>
            <a:fld id="{98A01FAF-B36B-47D9-A901-13A4D0EF3919}" type="datetime1">
              <a:rPr lang="en-US" smtClean="0"/>
              <a:t>4/9/2020</a:t>
            </a:fld>
            <a:endParaRPr lang="en-US"/>
          </a:p>
        </p:txBody>
      </p:sp>
    </p:spTree>
    <p:extLst>
      <p:ext uri="{BB962C8B-B14F-4D97-AF65-F5344CB8AC3E}">
        <p14:creationId xmlns:p14="http://schemas.microsoft.com/office/powerpoint/2010/main" val="2716557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altLang="en-US" smtClean="0"/>
              <a:t>Summary</a:t>
            </a:r>
          </a:p>
        </p:txBody>
      </p:sp>
      <p:sp>
        <p:nvSpPr>
          <p:cNvPr id="3" name="Content Placeholder 2"/>
          <p:cNvSpPr>
            <a:spLocks noGrp="1"/>
          </p:cNvSpPr>
          <p:nvPr>
            <p:ph idx="1"/>
          </p:nvPr>
        </p:nvSpPr>
        <p:spPr>
          <a:xfrm>
            <a:off x="1675210" y="997744"/>
            <a:ext cx="6172200" cy="566738"/>
          </a:xfrm>
        </p:spPr>
        <p:txBody>
          <a:bodyPr/>
          <a:lstStyle/>
          <a:p>
            <a:pPr marL="0" indent="0">
              <a:buNone/>
              <a:defRPr/>
            </a:pPr>
            <a:r>
              <a:rPr lang="en-US" sz="1800" dirty="0"/>
              <a:t>All results based on GPS-only and for Oregon case study</a:t>
            </a:r>
          </a:p>
          <a:p>
            <a:pPr marL="342900" lvl="1" indent="0">
              <a:buNone/>
              <a:defRPr/>
            </a:pPr>
            <a:endParaRPr lang="en-US" dirty="0" smtClean="0"/>
          </a:p>
          <a:p>
            <a:pPr lvl="1">
              <a:defRPr/>
            </a:pPr>
            <a:endParaRPr lang="en-US" dirty="0" smtClean="0"/>
          </a:p>
          <a:p>
            <a:pPr lvl="1">
              <a:defRPr/>
            </a:pPr>
            <a:endParaRPr lang="en-US" dirty="0"/>
          </a:p>
        </p:txBody>
      </p:sp>
      <p:graphicFrame>
        <p:nvGraphicFramePr>
          <p:cNvPr id="5" name="Chart 4"/>
          <p:cNvGraphicFramePr>
            <a:graphicFrameLocks/>
          </p:cNvGraphicFramePr>
          <p:nvPr/>
        </p:nvGraphicFramePr>
        <p:xfrm>
          <a:off x="1303734" y="1363531"/>
          <a:ext cx="6543970" cy="3779969"/>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fld id="{C54310C8-3AA4-4AB3-9AE8-0920833EB62C}" type="datetime1">
              <a:rPr lang="en-US" smtClean="0"/>
              <a:t>4/9/2020</a:t>
            </a:fld>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43</a:t>
            </a:fld>
            <a:endParaRPr lang="en-US"/>
          </a:p>
        </p:txBody>
      </p:sp>
    </p:spTree>
    <p:extLst>
      <p:ext uri="{BB962C8B-B14F-4D97-AF65-F5344CB8AC3E}">
        <p14:creationId xmlns:p14="http://schemas.microsoft.com/office/powerpoint/2010/main" val="91258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GNSS Errors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0945" y="1200151"/>
            <a:ext cx="3848793" cy="3394472"/>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Clock biases</a:t>
            </a:r>
          </a:p>
          <a:p>
            <a:r>
              <a:rPr lang="en-US" dirty="0" smtClean="0">
                <a:latin typeface="Times New Roman" panose="02020603050405020304" pitchFamily="18" charset="0"/>
                <a:cs typeface="Times New Roman" panose="02020603050405020304" pitchFamily="18" charset="0"/>
              </a:rPr>
              <a:t>Orbit errors</a:t>
            </a:r>
          </a:p>
          <a:p>
            <a:r>
              <a:rPr lang="en-US" dirty="0" smtClean="0">
                <a:latin typeface="Times New Roman" panose="02020603050405020304" pitchFamily="18" charset="0"/>
                <a:cs typeface="Times New Roman" panose="02020603050405020304" pitchFamily="18" charset="0"/>
              </a:rPr>
              <a:t>Tropospheric delays</a:t>
            </a:r>
          </a:p>
          <a:p>
            <a:r>
              <a:rPr lang="en-US" dirty="0" err="1" smtClean="0">
                <a:latin typeface="Times New Roman" panose="02020603050405020304" pitchFamily="18" charset="0"/>
                <a:cs typeface="Times New Roman" panose="02020603050405020304" pitchFamily="18" charset="0"/>
              </a:rPr>
              <a:t>Ionospheric</a:t>
            </a:r>
            <a:r>
              <a:rPr lang="en-US" dirty="0" smtClean="0">
                <a:latin typeface="Times New Roman" panose="02020603050405020304" pitchFamily="18" charset="0"/>
                <a:cs typeface="Times New Roman" panose="02020603050405020304" pitchFamily="18" charset="0"/>
              </a:rPr>
              <a:t> delays</a:t>
            </a:r>
          </a:p>
          <a:p>
            <a:r>
              <a:rPr lang="en-US" dirty="0" smtClean="0">
                <a:latin typeface="Times New Roman" panose="02020603050405020304" pitchFamily="18" charset="0"/>
                <a:cs typeface="Times New Roman" panose="02020603050405020304" pitchFamily="18" charset="0"/>
              </a:rPr>
              <a:t>Dilution of precision</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139738" y="1200151"/>
            <a:ext cx="4819772" cy="3234451"/>
          </a:xfrm>
          <a:prstGeom prst="rect">
            <a:avLst/>
          </a:prstGeom>
        </p:spPr>
      </p:pic>
      <p:sp>
        <p:nvSpPr>
          <p:cNvPr id="5" name="Date Placeholder 4"/>
          <p:cNvSpPr>
            <a:spLocks noGrp="1"/>
          </p:cNvSpPr>
          <p:nvPr>
            <p:ph type="dt" sz="half" idx="10"/>
          </p:nvPr>
        </p:nvSpPr>
        <p:spPr/>
        <p:txBody>
          <a:bodyPr/>
          <a:lstStyle/>
          <a:p>
            <a:fld id="{8F070790-0CEC-4DAA-AAE6-CC148D3E2311}" type="datetime1">
              <a:rPr lang="en-US" smtClean="0"/>
              <a:t>4/9/2020</a:t>
            </a:fld>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5</a:t>
            </a:fld>
            <a:endParaRPr lang="en-US"/>
          </a:p>
        </p:txBody>
      </p:sp>
    </p:spTree>
    <p:extLst>
      <p:ext uri="{BB962C8B-B14F-4D97-AF65-F5344CB8AC3E}">
        <p14:creationId xmlns:p14="http://schemas.microsoft.com/office/powerpoint/2010/main" val="3281530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Brief on Terminology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Times New Roman" panose="02020603050405020304" pitchFamily="18" charset="0"/>
                <a:cs typeface="Times New Roman" panose="02020603050405020304" pitchFamily="18" charset="0"/>
              </a:rPr>
              <a:t>Baseline</a:t>
            </a:r>
            <a:r>
              <a:rPr lang="en-US" dirty="0" smtClean="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line connecting two GNSS marks</a:t>
            </a:r>
          </a:p>
          <a:p>
            <a:r>
              <a:rPr lang="en-US" b="1" dirty="0" smtClean="0">
                <a:latin typeface="Times New Roman" panose="02020603050405020304" pitchFamily="18" charset="0"/>
                <a:cs typeface="Times New Roman" panose="02020603050405020304" pitchFamily="18" charset="0"/>
              </a:rPr>
              <a:t>Vector</a:t>
            </a:r>
            <a:r>
              <a:rPr lang="en-US" dirty="0" smtClean="0">
                <a:latin typeface="Times New Roman" panose="02020603050405020304" pitchFamily="18" charset="0"/>
                <a:cs typeface="Times New Roman" panose="02020603050405020304" pitchFamily="18" charset="0"/>
              </a:rPr>
              <a:t>: a mathematical representation of a measurement of the baseline, expressed in delta X,Y,Z components (along with error estimates)</a:t>
            </a:r>
          </a:p>
          <a:p>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So, </a:t>
            </a:r>
            <a:r>
              <a:rPr lang="en-US" u="sng"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baseline measured repetitively seven times will have </a:t>
            </a:r>
            <a:r>
              <a:rPr lang="en-US" u="sng" dirty="0" smtClean="0">
                <a:latin typeface="Times New Roman" panose="02020603050405020304" pitchFamily="18" charset="0"/>
                <a:cs typeface="Times New Roman" panose="02020603050405020304" pitchFamily="18" charset="0"/>
              </a:rPr>
              <a:t>seven</a:t>
            </a:r>
            <a:r>
              <a:rPr lang="en-US" dirty="0" smtClean="0">
                <a:latin typeface="Times New Roman" panose="02020603050405020304" pitchFamily="18" charset="0"/>
                <a:cs typeface="Times New Roman" panose="02020603050405020304" pitchFamily="18" charset="0"/>
              </a:rPr>
              <a:t> vectors </a:t>
            </a:r>
          </a:p>
        </p:txBody>
      </p:sp>
      <p:sp>
        <p:nvSpPr>
          <p:cNvPr id="4" name="Date Placeholder 3"/>
          <p:cNvSpPr>
            <a:spLocks noGrp="1"/>
          </p:cNvSpPr>
          <p:nvPr>
            <p:ph type="dt" sz="half" idx="10"/>
          </p:nvPr>
        </p:nvSpPr>
        <p:spPr/>
        <p:txBody>
          <a:bodyPr/>
          <a:lstStyle/>
          <a:p>
            <a:fld id="{1A2E1D7E-1223-401C-A82D-D4413FE99BD8}" type="datetime1">
              <a:rPr lang="en-US" smtClean="0"/>
              <a:t>4/9/2020</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363752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ositionpartners.com.au/product_images/260_144254447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9282" y="3624791"/>
            <a:ext cx="2701718" cy="14994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0" name="Picture 6" descr="http://www.gcfarm.com/siteart/precision-farming/case-accuguid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8491" y="2475991"/>
            <a:ext cx="1250156" cy="11787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011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EDFDE147-F313-4970-8F07-ACF06F63C68C}" type="datetime1">
              <a:rPr lang="en-US" altLang="en-US" sz="675" smtClean="0">
                <a:solidFill>
                  <a:srgbClr val="717171"/>
                </a:solidFill>
                <a:latin typeface="Verdana" panose="020B0604030504040204" pitchFamily="34" charset="0"/>
                <a:ea typeface="MS PGothic" panose="020B0600070205080204" pitchFamily="34" charset="-128"/>
                <a:cs typeface="Calibri" panose="020F0502020204030204" pitchFamily="34" charset="0"/>
              </a:rPr>
              <a:t>4/9/2020</a:t>
            </a:fld>
            <a:endParaRPr lang="en-US" altLang="en-US" sz="675">
              <a:solidFill>
                <a:srgbClr val="717171"/>
              </a:solidFill>
              <a:latin typeface="Verdana" panose="020B0604030504040204" pitchFamily="34" charset="0"/>
              <a:ea typeface="MS PGothic" panose="020B0600070205080204" pitchFamily="34" charset="-128"/>
              <a:cs typeface="Calibri" panose="020F0502020204030204" pitchFamily="34" charset="0"/>
            </a:endParaRPr>
          </a:p>
        </p:txBody>
      </p:sp>
      <p:sp>
        <p:nvSpPr>
          <p:cNvPr id="901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11455D37-AF13-4E0F-8A8C-D7DD07B937F6}" type="slidenum">
              <a:rPr lang="en-US" altLang="en-US" sz="675">
                <a:solidFill>
                  <a:srgbClr val="717171"/>
                </a:solidFill>
                <a:latin typeface="Verdana" panose="020B0604030504040204" pitchFamily="34" charset="0"/>
                <a:ea typeface="MS PGothic" panose="020B0600070205080204" pitchFamily="34" charset="-128"/>
                <a:cs typeface="Calibri" panose="020F0502020204030204" pitchFamily="34" charset="0"/>
              </a:rPr>
              <a:pPr>
                <a:spcBef>
                  <a:spcPct val="0"/>
                </a:spcBef>
                <a:buFontTx/>
                <a:buNone/>
              </a:pPr>
              <a:t>7</a:t>
            </a:fld>
            <a:endParaRPr lang="en-US" altLang="en-US" sz="675">
              <a:solidFill>
                <a:srgbClr val="717171"/>
              </a:solidFill>
              <a:latin typeface="Verdana" panose="020B0604030504040204" pitchFamily="34" charset="0"/>
              <a:ea typeface="MS PGothic" panose="020B0600070205080204" pitchFamily="34" charset="-128"/>
              <a:cs typeface="Calibri" panose="020F0502020204030204" pitchFamily="34" charset="0"/>
            </a:endParaRPr>
          </a:p>
        </p:txBody>
      </p:sp>
      <p:sp>
        <p:nvSpPr>
          <p:cNvPr id="90118" name="Title 1"/>
          <p:cNvSpPr>
            <a:spLocks noGrp="1"/>
          </p:cNvSpPr>
          <p:nvPr>
            <p:ph type="title" idx="4294967295"/>
          </p:nvPr>
        </p:nvSpPr>
        <p:spPr>
          <a:xfrm>
            <a:off x="186431" y="469841"/>
            <a:ext cx="8596313" cy="514350"/>
          </a:xfrm>
        </p:spPr>
        <p:txBody>
          <a:bodyPr>
            <a:normAutofit fontScale="90000"/>
          </a:bodyPr>
          <a:lstStyle/>
          <a:p>
            <a:pPr eaLnBrk="1" hangingPunct="1"/>
            <a:r>
              <a:rPr lang="en-US" altLang="en-US" dirty="0" smtClean="0">
                <a:solidFill>
                  <a:srgbClr val="000000"/>
                </a:solidFill>
                <a:latin typeface="Times New Roman" panose="02020603050405020304" pitchFamily="18" charset="0"/>
                <a:cs typeface="Times New Roman" panose="02020603050405020304" pitchFamily="18" charset="0"/>
              </a:rPr>
              <a:t>Real-Time Kinematic (RTK) Surveying</a:t>
            </a:r>
          </a:p>
        </p:txBody>
      </p:sp>
      <p:sp>
        <p:nvSpPr>
          <p:cNvPr id="90119" name="Content Placeholder 1"/>
          <p:cNvSpPr txBox="1">
            <a:spLocks/>
          </p:cNvSpPr>
          <p:nvPr/>
        </p:nvSpPr>
        <p:spPr bwMode="auto">
          <a:xfrm>
            <a:off x="225029" y="1301903"/>
            <a:ext cx="3974306" cy="32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None/>
            </a:pPr>
            <a:r>
              <a:rPr lang="en-US" altLang="en-US" sz="1800" u="sng"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Single-Base </a:t>
            </a:r>
            <a:r>
              <a:rPr lang="en-US" altLang="en-US" sz="18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RTK</a:t>
            </a:r>
          </a:p>
          <a:p>
            <a:pPr lvl="1" eaLnBrk="1" hangingPunct="1">
              <a:buSzPct val="75000"/>
              <a:buFontTx/>
              <a:buChar char="•"/>
            </a:pP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Single </a:t>
            </a: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 </a:t>
            </a: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or reference station</a:t>
            </a:r>
            <a:endPar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Transmits precise coordinates and GNSS observables to moving “rover</a:t>
            </a: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using wireless communication</a:t>
            </a:r>
          </a:p>
          <a:p>
            <a:pPr lvl="1" eaLnBrk="1" hangingPunct="1">
              <a:buSzPct val="75000"/>
              <a:buFontTx/>
              <a:buChar char="•"/>
            </a:pP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Baselines processed in “real-time” and stored on a data collector</a:t>
            </a:r>
          </a:p>
          <a:p>
            <a:pPr lvl="1" eaLnBrk="1" hangingPunct="1">
              <a:buSzPct val="75000"/>
              <a:buFontTx/>
              <a:buChar char="•"/>
            </a:pP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Produces vectors from base to rover</a:t>
            </a:r>
            <a:endPar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&lt; </a:t>
            </a:r>
            <a:r>
              <a:rPr lang="en-US" altLang="en-US" sz="18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20 </a:t>
            </a: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km baseline length</a:t>
            </a:r>
          </a:p>
          <a:p>
            <a:pPr eaLnBrk="1" hangingPunct="1">
              <a:buFontTx/>
              <a:buNone/>
            </a:pPr>
            <a:endParaRPr lang="en-US" altLang="en-US" sz="16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20" name="Straight Connector 5"/>
          <p:cNvCxnSpPr>
            <a:cxnSpLocks noChangeShapeType="1"/>
          </p:cNvCxnSpPr>
          <p:nvPr/>
        </p:nvCxnSpPr>
        <p:spPr bwMode="auto">
          <a:xfrm flipH="1">
            <a:off x="5635333" y="1917897"/>
            <a:ext cx="223838"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0121" name="Straight Connector 19"/>
          <p:cNvCxnSpPr>
            <a:cxnSpLocks noChangeShapeType="1"/>
          </p:cNvCxnSpPr>
          <p:nvPr/>
        </p:nvCxnSpPr>
        <p:spPr bwMode="auto">
          <a:xfrm>
            <a:off x="5862742" y="1917898"/>
            <a:ext cx="0" cy="448865"/>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0122" name="Straight Connector 23"/>
          <p:cNvCxnSpPr>
            <a:cxnSpLocks noChangeShapeType="1"/>
          </p:cNvCxnSpPr>
          <p:nvPr/>
        </p:nvCxnSpPr>
        <p:spPr bwMode="auto">
          <a:xfrm>
            <a:off x="5866315" y="1917897"/>
            <a:ext cx="226219"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5" name="Oval 24"/>
          <p:cNvSpPr/>
          <p:nvPr/>
        </p:nvSpPr>
        <p:spPr bwMode="auto">
          <a:xfrm>
            <a:off x="5638905" y="1795263"/>
            <a:ext cx="454819" cy="122635"/>
          </a:xfrm>
          <a:prstGeom prst="ellipse">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Arial" charset="0"/>
              <a:ea typeface="ＭＳ Ｐゴシック" pitchFamily="-96" charset="-128"/>
            </a:endParaRPr>
          </a:p>
        </p:txBody>
      </p:sp>
      <p:cxnSp>
        <p:nvCxnSpPr>
          <p:cNvPr id="90124" name="Straight Connector 26"/>
          <p:cNvCxnSpPr>
            <a:cxnSpLocks noChangeShapeType="1"/>
          </p:cNvCxnSpPr>
          <p:nvPr/>
        </p:nvCxnSpPr>
        <p:spPr bwMode="auto">
          <a:xfrm>
            <a:off x="7346261" y="1917897"/>
            <a:ext cx="0"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9" name="Oval 28"/>
          <p:cNvSpPr/>
          <p:nvPr/>
        </p:nvSpPr>
        <p:spPr bwMode="auto">
          <a:xfrm>
            <a:off x="7234342" y="1795263"/>
            <a:ext cx="223838" cy="122635"/>
          </a:xfrm>
          <a:prstGeom prst="ellipse">
            <a:avLst/>
          </a:prstGeom>
          <a:solidFill>
            <a:schemeClr val="accent5">
              <a:lumMod val="60000"/>
              <a:lumOff val="4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Arial" charset="0"/>
              <a:ea typeface="ＭＳ Ｐゴシック" pitchFamily="-96" charset="-128"/>
            </a:endParaRPr>
          </a:p>
        </p:txBody>
      </p:sp>
      <p:sp>
        <p:nvSpPr>
          <p:cNvPr id="30" name="Arc 29"/>
          <p:cNvSpPr/>
          <p:nvPr/>
        </p:nvSpPr>
        <p:spPr bwMode="auto">
          <a:xfrm rot="10080000">
            <a:off x="6312993" y="1260356"/>
            <a:ext cx="205979" cy="205978"/>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Arial" charset="0"/>
              <a:ea typeface="ＭＳ Ｐゴシック" pitchFamily="-96" charset="-128"/>
            </a:endParaRPr>
          </a:p>
        </p:txBody>
      </p:sp>
      <p:sp>
        <p:nvSpPr>
          <p:cNvPr id="32" name="Arc 31"/>
          <p:cNvSpPr/>
          <p:nvPr/>
        </p:nvSpPr>
        <p:spPr bwMode="auto">
          <a:xfrm rot="10079667">
            <a:off x="6172500" y="1330603"/>
            <a:ext cx="308372" cy="308372"/>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Arial" charset="0"/>
              <a:ea typeface="ＭＳ Ｐゴシック" pitchFamily="-96" charset="-128"/>
            </a:endParaRPr>
          </a:p>
        </p:txBody>
      </p:sp>
      <p:sp>
        <p:nvSpPr>
          <p:cNvPr id="33" name="Arc 32"/>
          <p:cNvSpPr/>
          <p:nvPr/>
        </p:nvSpPr>
        <p:spPr bwMode="auto">
          <a:xfrm rot="6000000">
            <a:off x="6717806" y="1255593"/>
            <a:ext cx="204788" cy="204788"/>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Arial" charset="0"/>
              <a:ea typeface="ＭＳ Ｐゴシック" pitchFamily="-96" charset="-128"/>
            </a:endParaRPr>
          </a:p>
        </p:txBody>
      </p:sp>
      <p:sp>
        <p:nvSpPr>
          <p:cNvPr id="34" name="Arc 33"/>
          <p:cNvSpPr/>
          <p:nvPr/>
        </p:nvSpPr>
        <p:spPr bwMode="auto">
          <a:xfrm rot="6000000">
            <a:off x="6754120" y="1326435"/>
            <a:ext cx="309563" cy="308372"/>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Arial" charset="0"/>
              <a:ea typeface="ＭＳ Ｐゴシック" pitchFamily="-96" charset="-128"/>
            </a:endParaRPr>
          </a:p>
        </p:txBody>
      </p:sp>
      <p:sp>
        <p:nvSpPr>
          <p:cNvPr id="31" name="Rectangle 30"/>
          <p:cNvSpPr/>
          <p:nvPr/>
        </p:nvSpPr>
        <p:spPr bwMode="auto">
          <a:xfrm>
            <a:off x="6436819" y="1096049"/>
            <a:ext cx="86916" cy="241697"/>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999999"/>
              </a:solidFill>
              <a:latin typeface="Arial" charset="0"/>
              <a:ea typeface="ＭＳ Ｐゴシック" pitchFamily="-96" charset="-128"/>
            </a:endParaRPr>
          </a:p>
        </p:txBody>
      </p:sp>
      <p:sp>
        <p:nvSpPr>
          <p:cNvPr id="36" name="Rectangle 35"/>
          <p:cNvSpPr/>
          <p:nvPr/>
        </p:nvSpPr>
        <p:spPr bwMode="auto">
          <a:xfrm>
            <a:off x="6690423" y="1096049"/>
            <a:ext cx="86915" cy="241697"/>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999999"/>
              </a:solidFill>
              <a:latin typeface="Arial" charset="0"/>
              <a:ea typeface="ＭＳ Ｐゴシック" pitchFamily="-96" charset="-128"/>
            </a:endParaRPr>
          </a:p>
        </p:txBody>
      </p:sp>
      <p:sp>
        <p:nvSpPr>
          <p:cNvPr id="90132" name="Oval 21503"/>
          <p:cNvSpPr>
            <a:spLocks noChangeArrowheads="1"/>
          </p:cNvSpPr>
          <p:nvPr/>
        </p:nvSpPr>
        <p:spPr bwMode="auto">
          <a:xfrm>
            <a:off x="6530879" y="1136531"/>
            <a:ext cx="148828" cy="144065"/>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endParaRPr lang="en-US" altLang="en-US" sz="1800">
              <a:solidFill>
                <a:srgbClr val="999999"/>
              </a:solidFill>
              <a:latin typeface="Arial" panose="020B0604020202020204" pitchFamily="34" charset="0"/>
              <a:ea typeface="MS PGothic" panose="020B0600070205080204" pitchFamily="34" charset="-128"/>
            </a:endParaRPr>
          </a:p>
        </p:txBody>
      </p:sp>
      <p:cxnSp>
        <p:nvCxnSpPr>
          <p:cNvPr id="90133" name="Straight Arrow Connector 21506"/>
          <p:cNvCxnSpPr>
            <a:cxnSpLocks noChangeShapeType="1"/>
          </p:cNvCxnSpPr>
          <p:nvPr/>
        </p:nvCxnSpPr>
        <p:spPr bwMode="auto">
          <a:xfrm>
            <a:off x="6246124" y="1852413"/>
            <a:ext cx="792956"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0134" name="Rectangle 21508"/>
          <p:cNvSpPr>
            <a:spLocks noChangeArrowheads="1"/>
          </p:cNvSpPr>
          <p:nvPr/>
        </p:nvSpPr>
        <p:spPr bwMode="auto">
          <a:xfrm>
            <a:off x="5645944" y="2411368"/>
            <a:ext cx="4619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dirty="0">
                <a:solidFill>
                  <a:srgbClr val="000000"/>
                </a:solidFill>
                <a:latin typeface="Verdana" panose="020B0604030504040204" pitchFamily="34" charset="0"/>
                <a:ea typeface="MS PGothic" panose="020B0600070205080204" pitchFamily="34" charset="-128"/>
              </a:rPr>
              <a:t>Base</a:t>
            </a:r>
            <a:endParaRPr lang="en-US" altLang="en-US" sz="900" dirty="0">
              <a:latin typeface="Palatino" charset="0"/>
              <a:ea typeface="MS PGothic" panose="020B0600070205080204" pitchFamily="34" charset="-128"/>
            </a:endParaRPr>
          </a:p>
        </p:txBody>
      </p:sp>
      <p:sp>
        <p:nvSpPr>
          <p:cNvPr id="90135" name="Rectangle 41"/>
          <p:cNvSpPr>
            <a:spLocks noChangeArrowheads="1"/>
          </p:cNvSpPr>
          <p:nvPr/>
        </p:nvSpPr>
        <p:spPr bwMode="auto">
          <a:xfrm>
            <a:off x="7321836" y="2335766"/>
            <a:ext cx="52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dirty="0">
                <a:solidFill>
                  <a:srgbClr val="000000"/>
                </a:solidFill>
                <a:latin typeface="Verdana" panose="020B0604030504040204" pitchFamily="34" charset="0"/>
                <a:ea typeface="MS PGothic" panose="020B0600070205080204" pitchFamily="34" charset="-128"/>
              </a:rPr>
              <a:t>Rover</a:t>
            </a:r>
            <a:endParaRPr lang="en-US" altLang="en-US" sz="900" dirty="0">
              <a:latin typeface="Palatino" charset="0"/>
              <a:ea typeface="MS PGothic" panose="020B0600070205080204" pitchFamily="34" charset="-128"/>
            </a:endParaRPr>
          </a:p>
        </p:txBody>
      </p:sp>
      <p:cxnSp>
        <p:nvCxnSpPr>
          <p:cNvPr id="90136" name="Straight Connector 21510"/>
          <p:cNvCxnSpPr>
            <a:cxnSpLocks noChangeShapeType="1"/>
          </p:cNvCxnSpPr>
          <p:nvPr/>
        </p:nvCxnSpPr>
        <p:spPr bwMode="auto">
          <a:xfrm>
            <a:off x="7422461" y="1910754"/>
            <a:ext cx="0" cy="6786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7" name="Curved Connector 21514"/>
          <p:cNvCxnSpPr>
            <a:cxnSpLocks noChangeShapeType="1"/>
          </p:cNvCxnSpPr>
          <p:nvPr/>
        </p:nvCxnSpPr>
        <p:spPr bwMode="auto">
          <a:xfrm rot="10800000" flipV="1">
            <a:off x="7014077" y="2096491"/>
            <a:ext cx="195263" cy="4286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8" name="Curved Connector 48"/>
          <p:cNvCxnSpPr>
            <a:cxnSpLocks noChangeShapeType="1"/>
          </p:cNvCxnSpPr>
          <p:nvPr/>
        </p:nvCxnSpPr>
        <p:spPr bwMode="auto">
          <a:xfrm rot="10800000" flipV="1">
            <a:off x="7014077" y="2208410"/>
            <a:ext cx="195263" cy="4405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9" name="Curved Connector 49"/>
          <p:cNvCxnSpPr>
            <a:cxnSpLocks noChangeShapeType="1"/>
          </p:cNvCxnSpPr>
          <p:nvPr/>
        </p:nvCxnSpPr>
        <p:spPr bwMode="auto">
          <a:xfrm rot="10800000" flipV="1">
            <a:off x="7018839" y="2322710"/>
            <a:ext cx="195263" cy="4286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026" name="Picture 2" descr="http://www.steckbeck.net/images/Survey-photo.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85062" y="3665529"/>
            <a:ext cx="1307466" cy="132054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1517" name="Rectangle 21516"/>
          <p:cNvSpPr/>
          <p:nvPr/>
        </p:nvSpPr>
        <p:spPr>
          <a:xfrm>
            <a:off x="4199335" y="4868466"/>
            <a:ext cx="1446609" cy="230832"/>
          </a:xfrm>
          <a:prstGeom prst="rect">
            <a:avLst/>
          </a:prstGeom>
        </p:spPr>
        <p:txBody>
          <a:bodyPr>
            <a:spAutoFit/>
          </a:bodyPr>
          <a:lstStyle/>
          <a:p>
            <a:pPr>
              <a:defRPr/>
            </a:pPr>
            <a:r>
              <a:rPr lang="en-US" sz="900" dirty="0">
                <a:solidFill>
                  <a:schemeClr val="tx2">
                    <a:lumMod val="75000"/>
                  </a:schemeClr>
                </a:solidFill>
              </a:rPr>
              <a:t>www.steckbeck.net</a:t>
            </a:r>
          </a:p>
        </p:txBody>
      </p:sp>
      <p:sp>
        <p:nvSpPr>
          <p:cNvPr id="21518" name="Rectangle 21517"/>
          <p:cNvSpPr/>
          <p:nvPr/>
        </p:nvSpPr>
        <p:spPr>
          <a:xfrm>
            <a:off x="5942410" y="4978004"/>
            <a:ext cx="1943100" cy="230832"/>
          </a:xfrm>
          <a:prstGeom prst="rect">
            <a:avLst/>
          </a:prstGeom>
        </p:spPr>
        <p:txBody>
          <a:bodyPr>
            <a:spAutoFit/>
          </a:bodyPr>
          <a:lstStyle/>
          <a:p>
            <a:pPr>
              <a:defRPr/>
            </a:pPr>
            <a:r>
              <a:rPr lang="en-US" sz="900">
                <a:solidFill>
                  <a:schemeClr val="tx2">
                    <a:lumMod val="75000"/>
                  </a:schemeClr>
                </a:solidFill>
              </a:rPr>
              <a:t>www.positionpartners.com.au</a:t>
            </a:r>
            <a:endParaRPr lang="en-US" sz="900" dirty="0">
              <a:solidFill>
                <a:schemeClr val="tx2">
                  <a:lumMod val="75000"/>
                </a:schemeClr>
              </a:solidFill>
            </a:endParaRPr>
          </a:p>
        </p:txBody>
      </p:sp>
      <p:sp>
        <p:nvSpPr>
          <p:cNvPr id="21519" name="Rectangle 21518"/>
          <p:cNvSpPr/>
          <p:nvPr/>
        </p:nvSpPr>
        <p:spPr>
          <a:xfrm>
            <a:off x="6812756" y="3550444"/>
            <a:ext cx="1329929" cy="230832"/>
          </a:xfrm>
          <a:prstGeom prst="rect">
            <a:avLst/>
          </a:prstGeom>
        </p:spPr>
        <p:txBody>
          <a:bodyPr>
            <a:spAutoFit/>
          </a:bodyPr>
          <a:lstStyle/>
          <a:p>
            <a:pPr>
              <a:defRPr/>
            </a:pPr>
            <a:r>
              <a:rPr lang="en-US" sz="900" dirty="0">
                <a:solidFill>
                  <a:schemeClr val="tx2">
                    <a:lumMod val="75000"/>
                  </a:schemeClr>
                </a:solidFill>
              </a:rPr>
              <a:t>www.gcfarm.com</a:t>
            </a:r>
          </a:p>
        </p:txBody>
      </p:sp>
      <p:sp>
        <p:nvSpPr>
          <p:cNvPr id="21520" name="Rectangle 21519"/>
          <p:cNvSpPr/>
          <p:nvPr/>
        </p:nvSpPr>
        <p:spPr>
          <a:xfrm>
            <a:off x="5080624" y="8057183"/>
            <a:ext cx="1617814" cy="507831"/>
          </a:xfrm>
          <a:prstGeom prst="rect">
            <a:avLst/>
          </a:prstGeom>
          <a:effectLst>
            <a:softEdge rad="317500"/>
          </a:effectLst>
        </p:spPr>
        <p:txBody>
          <a:bodyPr>
            <a:spAutoFit/>
          </a:bodyPr>
          <a:lstStyle/>
          <a:p>
            <a:pPr>
              <a:defRPr/>
            </a:pPr>
            <a:r>
              <a:rPr lang="en-US" sz="900" dirty="0">
                <a:solidFill>
                  <a:srgbClr val="000000"/>
                </a:solidFill>
              </a:rPr>
              <a:t>http://www.gcfarm.com/siteart/precision-farming/case-accuguide.jpg</a:t>
            </a:r>
          </a:p>
        </p:txBody>
      </p:sp>
      <p:pic>
        <p:nvPicPr>
          <p:cNvPr id="1032" name="Picture 8" descr="https://www.alberding.eu/pics/miningpo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33614" y="2619179"/>
            <a:ext cx="2168399" cy="10299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1521" name="Rectangle 21520"/>
          <p:cNvSpPr/>
          <p:nvPr/>
        </p:nvSpPr>
        <p:spPr>
          <a:xfrm>
            <a:off x="5007769" y="3559969"/>
            <a:ext cx="1050288" cy="230832"/>
          </a:xfrm>
          <a:prstGeom prst="rect">
            <a:avLst/>
          </a:prstGeom>
        </p:spPr>
        <p:txBody>
          <a:bodyPr wrap="none">
            <a:spAutoFit/>
          </a:bodyPr>
          <a:lstStyle/>
          <a:p>
            <a:pPr>
              <a:defRPr/>
            </a:pPr>
            <a:r>
              <a:rPr lang="en-US" sz="900" dirty="0">
                <a:solidFill>
                  <a:schemeClr val="tx2">
                    <a:lumMod val="75000"/>
                  </a:schemeClr>
                </a:solidFill>
              </a:rPr>
              <a:t>www.alberding.eu</a:t>
            </a:r>
          </a:p>
        </p:txBody>
      </p:sp>
    </p:spTree>
    <p:extLst>
      <p:ext uri="{BB962C8B-B14F-4D97-AF65-F5344CB8AC3E}">
        <p14:creationId xmlns:p14="http://schemas.microsoft.com/office/powerpoint/2010/main" val="696817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1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1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1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01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1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1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01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5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5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5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51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P spid="32" grpId="0" animBg="1"/>
      <p:bldP spid="33" grpId="0" animBg="1"/>
      <p:bldP spid="34" grpId="0" animBg="1"/>
      <p:bldP spid="31" grpId="0" animBg="1"/>
      <p:bldP spid="36" grpId="0" animBg="1"/>
      <p:bldP spid="90132" grpId="0" animBg="1"/>
      <p:bldP spid="90134" grpId="0"/>
      <p:bldP spid="90135" grpId="0"/>
      <p:bldP spid="21517" grpId="0"/>
      <p:bldP spid="21518" grpId="0"/>
      <p:bldP spid="21519" grpId="0"/>
      <p:bldP spid="215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p:cNvSpPr>
            <a:spLocks noGrp="1"/>
          </p:cNvSpPr>
          <p:nvPr>
            <p:ph type="dt" sz="half" idx="10"/>
          </p:nvPr>
        </p:nvSpPr>
        <p:spPr bwMode="auto">
          <a:xfrm>
            <a:off x="457200" y="4767263"/>
            <a:ext cx="794551"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9pPr>
          </a:lstStyle>
          <a:p>
            <a:pPr>
              <a:spcBef>
                <a:spcPct val="0"/>
              </a:spcBef>
              <a:buFontTx/>
              <a:buNone/>
              <a:defRPr/>
            </a:pPr>
            <a:fld id="{DB8D9C37-2844-432D-9DEE-84C0FB1E2AE5}" type="datetime1">
              <a:rPr lang="en-US" altLang="en-US" sz="675" smtClean="0">
                <a:solidFill>
                  <a:srgbClr val="717171"/>
                </a:solidFill>
                <a:latin typeface="Verdana" panose="020B0604030504040204" pitchFamily="34" charset="0"/>
              </a:rPr>
              <a:t>4/9/2020</a:t>
            </a:fld>
            <a:endParaRPr lang="en-US" altLang="en-US" sz="675">
              <a:solidFill>
                <a:srgbClr val="717171"/>
              </a:solidFill>
              <a:latin typeface="Verdana" panose="020B0604030504040204" pitchFamily="34" charset="0"/>
            </a:endParaRPr>
          </a:p>
        </p:txBody>
      </p:sp>
      <p:sp>
        <p:nvSpPr>
          <p:cNvPr id="9216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CE25CA28-389A-4606-B13B-D5CD855A9234}" type="slidenum">
              <a:rPr lang="en-US" altLang="en-US" sz="675">
                <a:solidFill>
                  <a:srgbClr val="717171"/>
                </a:solidFill>
                <a:latin typeface="Verdana" panose="020B0604030504040204" pitchFamily="34" charset="0"/>
                <a:ea typeface="MS PGothic" panose="020B0600070205080204" pitchFamily="34" charset="-128"/>
              </a:rPr>
              <a:pPr>
                <a:spcBef>
                  <a:spcPct val="0"/>
                </a:spcBef>
                <a:buFontTx/>
                <a:buNone/>
              </a:pPr>
              <a:t>8</a:t>
            </a:fld>
            <a:endParaRPr lang="en-US" altLang="en-US" sz="675">
              <a:solidFill>
                <a:srgbClr val="717171"/>
              </a:solidFill>
              <a:latin typeface="Verdana" panose="020B0604030504040204" pitchFamily="34" charset="0"/>
              <a:ea typeface="MS PGothic" panose="020B0600070205080204" pitchFamily="34" charset="-128"/>
            </a:endParaRPr>
          </a:p>
        </p:txBody>
      </p:sp>
      <p:sp>
        <p:nvSpPr>
          <p:cNvPr id="92164" name="Title 1"/>
          <p:cNvSpPr>
            <a:spLocks noGrp="1"/>
          </p:cNvSpPr>
          <p:nvPr>
            <p:ph type="title" idx="4294967295"/>
          </p:nvPr>
        </p:nvSpPr>
        <p:spPr>
          <a:xfrm>
            <a:off x="301841" y="461135"/>
            <a:ext cx="6172200" cy="514350"/>
          </a:xfrm>
        </p:spPr>
        <p:txBody>
          <a:bodyPr>
            <a:normAutofit fontScale="90000"/>
          </a:bodyPr>
          <a:lstStyle/>
          <a:p>
            <a:pPr eaLnBrk="1" hangingPunct="1"/>
            <a:r>
              <a:rPr lang="en-US" altLang="en-US" dirty="0" smtClean="0">
                <a:solidFill>
                  <a:srgbClr val="000000"/>
                </a:solidFill>
                <a:latin typeface="Times New Roman" panose="02020603050405020304" pitchFamily="18" charset="0"/>
                <a:cs typeface="Times New Roman" panose="02020603050405020304" pitchFamily="18" charset="0"/>
              </a:rPr>
              <a:t>Real-Time Networks (RTNs)</a:t>
            </a:r>
          </a:p>
        </p:txBody>
      </p:sp>
      <p:sp>
        <p:nvSpPr>
          <p:cNvPr id="92165" name="Content Placeholder 1"/>
          <p:cNvSpPr>
            <a:spLocks noGrp="1"/>
          </p:cNvSpPr>
          <p:nvPr>
            <p:ph idx="4294967295"/>
          </p:nvPr>
        </p:nvSpPr>
        <p:spPr>
          <a:xfrm>
            <a:off x="274378" y="1143479"/>
            <a:ext cx="4798982" cy="1541463"/>
          </a:xfrm>
        </p:spPr>
        <p:txBody>
          <a:bodyPr>
            <a:noAutofit/>
          </a:bodyPr>
          <a:lstStyle/>
          <a:p>
            <a:pPr eaLnBrk="1" hangingPunct="1"/>
            <a:r>
              <a:rPr lang="en-US" altLang="en-US" sz="2400" dirty="0">
                <a:solidFill>
                  <a:srgbClr val="000000"/>
                </a:solidFill>
                <a:latin typeface="Times New Roman" panose="02020603050405020304" pitchFamily="18" charset="0"/>
                <a:cs typeface="Times New Roman" panose="02020603050405020304" pitchFamily="18" charset="0"/>
              </a:rPr>
              <a:t>Network of </a:t>
            </a:r>
            <a:r>
              <a:rPr lang="en-US" altLang="en-US" sz="2400" dirty="0" smtClean="0">
                <a:solidFill>
                  <a:srgbClr val="000000"/>
                </a:solidFill>
                <a:latin typeface="Times New Roman" panose="02020603050405020304" pitchFamily="18" charset="0"/>
                <a:cs typeface="Times New Roman" panose="02020603050405020304" pitchFamily="18" charset="0"/>
              </a:rPr>
              <a:t>“permanent” GNSS </a:t>
            </a:r>
            <a:r>
              <a:rPr lang="en-US" altLang="en-US" sz="2400" dirty="0">
                <a:solidFill>
                  <a:srgbClr val="000000"/>
                </a:solidFill>
                <a:latin typeface="Times New Roman" panose="02020603050405020304" pitchFamily="18" charset="0"/>
                <a:cs typeface="Times New Roman" panose="02020603050405020304" pitchFamily="18" charset="0"/>
              </a:rPr>
              <a:t>base stations</a:t>
            </a:r>
          </a:p>
          <a:p>
            <a:pPr lvl="1" eaLnBrk="1" hangingPunct="1">
              <a:buSzPct val="75000"/>
              <a:buFont typeface="Arial" panose="020B0604020202020204" pitchFamily="34" charset="0"/>
              <a:buChar char="•"/>
            </a:pPr>
            <a:r>
              <a:rPr lang="en-US" altLang="en-US" sz="2400" dirty="0">
                <a:solidFill>
                  <a:srgbClr val="000000"/>
                </a:solidFill>
                <a:latin typeface="Times New Roman" panose="02020603050405020304" pitchFamily="18" charset="0"/>
                <a:cs typeface="Times New Roman" panose="02020603050405020304" pitchFamily="18" charset="0"/>
              </a:rPr>
              <a:t>&lt; 70 km spacing between base stations</a:t>
            </a:r>
          </a:p>
          <a:p>
            <a:pPr lvl="1" eaLnBrk="1" hangingPunct="1">
              <a:buSzPct val="75000"/>
              <a:buFont typeface="Arial" panose="020B0604020202020204" pitchFamily="34" charset="0"/>
              <a:buChar char="•"/>
            </a:pPr>
            <a:r>
              <a:rPr lang="en-US" altLang="en-US" sz="2400" dirty="0">
                <a:solidFill>
                  <a:srgbClr val="000000"/>
                </a:solidFill>
                <a:latin typeface="Times New Roman" panose="02020603050405020304" pitchFamily="18" charset="0"/>
                <a:cs typeface="Times New Roman" panose="02020603050405020304" pitchFamily="18" charset="0"/>
              </a:rPr>
              <a:t>&lt; 40 km maximum baseline length</a:t>
            </a:r>
          </a:p>
          <a:p>
            <a:pPr>
              <a:spcBef>
                <a:spcPts val="300"/>
              </a:spcBef>
              <a:buClr>
                <a:srgbClr val="000000"/>
              </a:buClr>
            </a:pPr>
            <a:r>
              <a:rPr lang="en-US" altLang="en-US" sz="2400" dirty="0">
                <a:solidFill>
                  <a:srgbClr val="000000"/>
                </a:solidFill>
                <a:latin typeface="Times New Roman" panose="02020603050405020304" pitchFamily="18" charset="0"/>
                <a:cs typeface="Times New Roman" panose="02020603050405020304" pitchFamily="18" charset="0"/>
                <a:sym typeface="Verdana" panose="020B0604030504040204" pitchFamily="34" charset="0"/>
              </a:rPr>
              <a:t>Atmospheric and orbital corrections are </a:t>
            </a:r>
            <a:r>
              <a:rPr lang="en-US" altLang="en-US" sz="2400" dirty="0">
                <a:solidFill>
                  <a:srgbClr val="000000"/>
                </a:solidFill>
                <a:latin typeface="Times New Roman" panose="02020603050405020304" pitchFamily="18" charset="0"/>
                <a:cs typeface="Times New Roman" panose="02020603050405020304" pitchFamily="18" charset="0"/>
              </a:rPr>
              <a:t>transmitted </a:t>
            </a:r>
            <a:r>
              <a:rPr lang="en-US" altLang="en-US" sz="2400" dirty="0">
                <a:solidFill>
                  <a:srgbClr val="000000"/>
                </a:solidFill>
                <a:latin typeface="Times New Roman" panose="02020603050405020304" pitchFamily="18" charset="0"/>
                <a:cs typeface="Times New Roman" panose="02020603050405020304" pitchFamily="18" charset="0"/>
                <a:sym typeface="Verdana" panose="020B0604030504040204" pitchFamily="34" charset="0"/>
              </a:rPr>
              <a:t>to rover via mobile data link</a:t>
            </a:r>
          </a:p>
          <a:p>
            <a:pPr eaLnBrk="1" hangingPunct="1"/>
            <a:endParaRPr lang="en-US" altLang="en-US" sz="1600" dirty="0">
              <a:solidFill>
                <a:srgbClr val="000000"/>
              </a:solidFill>
              <a:latin typeface="Times New Roman" panose="02020603050405020304" pitchFamily="18" charset="0"/>
              <a:cs typeface="Times New Roman" panose="02020603050405020304" pitchFamily="18" charset="0"/>
            </a:endParaRPr>
          </a:p>
        </p:txBody>
      </p:sp>
      <p:pic>
        <p:nvPicPr>
          <p:cNvPr id="9"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8515" y="1517708"/>
            <a:ext cx="341828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6"/>
          <p:cNvSpPr txBox="1">
            <a:spLocks noChangeArrowheads="1"/>
          </p:cNvSpPr>
          <p:nvPr/>
        </p:nvSpPr>
        <p:spPr bwMode="auto">
          <a:xfrm>
            <a:off x="7052071" y="2346384"/>
            <a:ext cx="421910"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Palatino" charset="0"/>
                <a:ea typeface="MS PGothic" panose="020B0600070205080204" pitchFamily="34" charset="-128"/>
              </a:rPr>
              <a:t>VRS</a:t>
            </a:r>
          </a:p>
        </p:txBody>
      </p:sp>
      <p:sp>
        <p:nvSpPr>
          <p:cNvPr id="11" name="Rectangle 19"/>
          <p:cNvSpPr>
            <a:spLocks noChangeArrowheads="1"/>
          </p:cNvSpPr>
          <p:nvPr/>
        </p:nvSpPr>
        <p:spPr bwMode="auto">
          <a:xfrm>
            <a:off x="6281737" y="4190662"/>
            <a:ext cx="1217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Palatino" charset="0"/>
                <a:ea typeface="MS PGothic" panose="020B0600070205080204" pitchFamily="34" charset="-128"/>
              </a:rPr>
              <a:t>(Landau et al. 2002)</a:t>
            </a:r>
          </a:p>
        </p:txBody>
      </p:sp>
      <p:sp>
        <p:nvSpPr>
          <p:cNvPr id="12" name="TextBox 21"/>
          <p:cNvSpPr txBox="1">
            <a:spLocks noChangeArrowheads="1"/>
          </p:cNvSpPr>
          <p:nvPr/>
        </p:nvSpPr>
        <p:spPr bwMode="auto">
          <a:xfrm>
            <a:off x="6198394" y="1316493"/>
            <a:ext cx="71686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Palatino" charset="0"/>
                <a:ea typeface="MS PGothic" panose="020B0600070205080204" pitchFamily="34" charset="-128"/>
              </a:rPr>
              <a:t>RTN Base</a:t>
            </a:r>
          </a:p>
        </p:txBody>
      </p:sp>
      <p:sp>
        <p:nvSpPr>
          <p:cNvPr id="13" name="TextBox 22"/>
          <p:cNvSpPr txBox="1">
            <a:spLocks noChangeArrowheads="1"/>
          </p:cNvSpPr>
          <p:nvPr/>
        </p:nvSpPr>
        <p:spPr bwMode="auto">
          <a:xfrm>
            <a:off x="8040291" y="1299825"/>
            <a:ext cx="71686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dirty="0">
                <a:solidFill>
                  <a:srgbClr val="000000"/>
                </a:solidFill>
                <a:latin typeface="Palatino" charset="0"/>
                <a:ea typeface="MS PGothic" panose="020B0600070205080204" pitchFamily="34" charset="-128"/>
              </a:rPr>
              <a:t>RTN Base</a:t>
            </a:r>
          </a:p>
        </p:txBody>
      </p:sp>
      <p:sp>
        <p:nvSpPr>
          <p:cNvPr id="14" name="TextBox 23"/>
          <p:cNvSpPr txBox="1">
            <a:spLocks noChangeArrowheads="1"/>
          </p:cNvSpPr>
          <p:nvPr/>
        </p:nvSpPr>
        <p:spPr bwMode="auto">
          <a:xfrm>
            <a:off x="7931944" y="4151371"/>
            <a:ext cx="71686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Palatino" charset="0"/>
                <a:ea typeface="MS PGothic" panose="020B0600070205080204" pitchFamily="34" charset="-128"/>
              </a:rPr>
              <a:t>RTN Base</a:t>
            </a:r>
          </a:p>
        </p:txBody>
      </p:sp>
      <p:sp>
        <p:nvSpPr>
          <p:cNvPr id="15" name="TextBox 27"/>
          <p:cNvSpPr txBox="1">
            <a:spLocks noChangeArrowheads="1"/>
          </p:cNvSpPr>
          <p:nvPr/>
        </p:nvSpPr>
        <p:spPr bwMode="auto">
          <a:xfrm>
            <a:off x="5356622" y="2985750"/>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Palatino" charset="0"/>
                <a:ea typeface="MS PGothic" panose="020B0600070205080204" pitchFamily="34" charset="-128"/>
              </a:rPr>
              <a:t>Control</a:t>
            </a:r>
          </a:p>
          <a:p>
            <a:pPr>
              <a:spcBef>
                <a:spcPct val="0"/>
              </a:spcBef>
              <a:buFontTx/>
              <a:buNone/>
            </a:pPr>
            <a:r>
              <a:rPr lang="en-US" altLang="en-US" sz="900">
                <a:solidFill>
                  <a:srgbClr val="000000"/>
                </a:solidFill>
                <a:latin typeface="Palatino" charset="0"/>
                <a:ea typeface="MS PGothic" panose="020B0600070205080204" pitchFamily="34" charset="-128"/>
              </a:rPr>
              <a:t>Center</a:t>
            </a:r>
          </a:p>
        </p:txBody>
      </p:sp>
    </p:spTree>
    <p:extLst>
      <p:ext uri="{BB962C8B-B14F-4D97-AF65-F5344CB8AC3E}">
        <p14:creationId xmlns:p14="http://schemas.microsoft.com/office/powerpoint/2010/main" val="420362946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9pPr>
          </a:lstStyle>
          <a:p>
            <a:pPr>
              <a:spcBef>
                <a:spcPct val="0"/>
              </a:spcBef>
              <a:buFontTx/>
              <a:buNone/>
              <a:defRPr/>
            </a:pPr>
            <a:fld id="{707016CE-695F-425D-85AB-1F80002613E7}" type="datetime1">
              <a:rPr lang="en-US" altLang="en-US" sz="900" smtClean="0">
                <a:solidFill>
                  <a:srgbClr val="717171"/>
                </a:solidFill>
                <a:latin typeface="Verdana" panose="020B0604030504040204" pitchFamily="34" charset="0"/>
              </a:rPr>
              <a:t>4/9/2020</a:t>
            </a:fld>
            <a:endParaRPr lang="en-US" altLang="en-US" sz="900">
              <a:solidFill>
                <a:srgbClr val="717171"/>
              </a:solidFill>
              <a:latin typeface="Verdana" panose="020B0604030504040204" pitchFamily="34" charset="0"/>
            </a:endParaRPr>
          </a:p>
        </p:txBody>
      </p:sp>
      <p:sp>
        <p:nvSpPr>
          <p:cNvPr id="962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F3F3FEED-352B-4E63-A80B-62BAA8BCEE63}" type="slidenum">
              <a:rPr lang="en-US" altLang="en-US" sz="900">
                <a:solidFill>
                  <a:srgbClr val="717171"/>
                </a:solidFill>
                <a:latin typeface="Verdana" panose="020B0604030504040204" pitchFamily="34" charset="0"/>
                <a:ea typeface="MS PGothic" panose="020B0600070205080204" pitchFamily="34" charset="-128"/>
              </a:rPr>
              <a:pPr>
                <a:spcBef>
                  <a:spcPct val="0"/>
                </a:spcBef>
                <a:buFontTx/>
                <a:buNone/>
              </a:pPr>
              <a:t>9</a:t>
            </a:fld>
            <a:endParaRPr lang="en-US" altLang="en-US" sz="900">
              <a:solidFill>
                <a:srgbClr val="717171"/>
              </a:solidFill>
              <a:latin typeface="Verdana" panose="020B0604030504040204" pitchFamily="34" charset="0"/>
              <a:ea typeface="MS PGothic" panose="020B0600070205080204" pitchFamily="34" charset="-128"/>
            </a:endParaRPr>
          </a:p>
        </p:txBody>
      </p:sp>
      <p:sp>
        <p:nvSpPr>
          <p:cNvPr id="96260" name="Title 1"/>
          <p:cNvSpPr>
            <a:spLocks noGrp="1"/>
          </p:cNvSpPr>
          <p:nvPr>
            <p:ph type="title" idx="4294967295"/>
          </p:nvPr>
        </p:nvSpPr>
        <p:spPr>
          <a:xfrm>
            <a:off x="1219995" y="306777"/>
            <a:ext cx="6932612" cy="928688"/>
          </a:xfrm>
        </p:spPr>
        <p:txBody>
          <a:bodyPr/>
          <a:lstStyle/>
          <a:p>
            <a:r>
              <a:rPr lang="en-US" altLang="en-US" dirty="0" smtClean="0">
                <a:latin typeface="Times New Roman" panose="02020603050405020304" pitchFamily="18" charset="0"/>
                <a:cs typeface="Times New Roman" panose="02020603050405020304" pitchFamily="18" charset="0"/>
              </a:rPr>
              <a:t>Pros and Cons of RTNs</a:t>
            </a:r>
          </a:p>
        </p:txBody>
      </p:sp>
      <p:graphicFrame>
        <p:nvGraphicFramePr>
          <p:cNvPr id="2" name="Table 1"/>
          <p:cNvGraphicFramePr>
            <a:graphicFrameLocks noGrp="1"/>
          </p:cNvGraphicFramePr>
          <p:nvPr>
            <p:extLst>
              <p:ext uri="{D42A27DB-BD31-4B8C-83A1-F6EECF244321}">
                <p14:modId xmlns:p14="http://schemas.microsoft.com/office/powerpoint/2010/main" val="2373756770"/>
              </p:ext>
            </p:extLst>
          </p:nvPr>
        </p:nvGraphicFramePr>
        <p:xfrm>
          <a:off x="1596629" y="1229916"/>
          <a:ext cx="6179344" cy="3650556"/>
        </p:xfrm>
        <a:graphic>
          <a:graphicData uri="http://schemas.openxmlformats.org/drawingml/2006/table">
            <a:tbl>
              <a:tblPr firstRow="1" bandRow="1">
                <a:tableStyleId>{5C22544A-7EE6-4342-B048-85BDC9FD1C3A}</a:tableStyleId>
              </a:tblPr>
              <a:tblGrid>
                <a:gridCol w="3001559">
                  <a:extLst>
                    <a:ext uri="{9D8B030D-6E8A-4147-A177-3AD203B41FA5}">
                      <a16:colId xmlns:a16="http://schemas.microsoft.com/office/drawing/2014/main" val="20000"/>
                    </a:ext>
                  </a:extLst>
                </a:gridCol>
                <a:gridCol w="3177785">
                  <a:extLst>
                    <a:ext uri="{9D8B030D-6E8A-4147-A177-3AD203B41FA5}">
                      <a16:colId xmlns:a16="http://schemas.microsoft.com/office/drawing/2014/main" val="20001"/>
                    </a:ext>
                  </a:extLst>
                </a:gridCol>
              </a:tblGrid>
              <a:tr h="392833">
                <a:tc>
                  <a:txBody>
                    <a:bodyPr/>
                    <a:lstStyle/>
                    <a:p>
                      <a:r>
                        <a:rPr lang="en-US" sz="2400" dirty="0" smtClean="0"/>
                        <a:t>Benefits</a:t>
                      </a:r>
                      <a:endParaRPr lang="en-US" sz="2400" dirty="0"/>
                    </a:p>
                  </a:txBody>
                  <a:tcPr marL="68585" marR="68585" marT="34281" marB="34281"/>
                </a:tc>
                <a:tc>
                  <a:txBody>
                    <a:bodyPr/>
                    <a:lstStyle/>
                    <a:p>
                      <a:r>
                        <a:rPr lang="en-US" sz="2400" dirty="0" smtClean="0"/>
                        <a:t>Concerns</a:t>
                      </a:r>
                      <a:endParaRPr lang="en-US" sz="2400" dirty="0"/>
                    </a:p>
                  </a:txBody>
                  <a:tcPr marL="68585" marR="68585" marT="34281" marB="34281"/>
                </a:tc>
                <a:extLst>
                  <a:ext uri="{0D108BD9-81ED-4DB2-BD59-A6C34878D82A}">
                    <a16:rowId xmlns:a16="http://schemas.microsoft.com/office/drawing/2014/main" val="10000"/>
                  </a:ext>
                </a:extLst>
              </a:tr>
              <a:tr h="968630">
                <a:tc>
                  <a:txBody>
                    <a:bodyPr/>
                    <a:lstStyle/>
                    <a:p>
                      <a:r>
                        <a:rPr lang="en-US" sz="1800" dirty="0" smtClean="0"/>
                        <a:t>FAST.  Could reduce field observations</a:t>
                      </a:r>
                      <a:r>
                        <a:rPr lang="en-US" sz="1800" baseline="0" dirty="0" smtClean="0"/>
                        <a:t> </a:t>
                      </a:r>
                      <a:r>
                        <a:rPr lang="en-US" sz="1800" dirty="0" smtClean="0"/>
                        <a:t>from several hours to just a few minutes</a:t>
                      </a:r>
                      <a:endParaRPr lang="en-US" sz="1800" dirty="0"/>
                    </a:p>
                  </a:txBody>
                  <a:tcPr marL="68585" marR="68585" marT="34281" marB="34281"/>
                </a:tc>
                <a:tc>
                  <a:txBody>
                    <a:bodyPr/>
                    <a:lstStyle/>
                    <a:p>
                      <a:r>
                        <a:rPr lang="en-US" sz="1800" dirty="0" smtClean="0"/>
                        <a:t>RTN may not be aligned with the National</a:t>
                      </a:r>
                      <a:r>
                        <a:rPr lang="en-US" sz="1800" baseline="0" dirty="0" smtClean="0"/>
                        <a:t> Spatial Reference System</a:t>
                      </a:r>
                      <a:endParaRPr lang="en-US" sz="1800" dirty="0"/>
                    </a:p>
                  </a:txBody>
                  <a:tcPr marL="68585" marR="68585" marT="34281" marB="34281"/>
                </a:tc>
                <a:extLst>
                  <a:ext uri="{0D108BD9-81ED-4DB2-BD59-A6C34878D82A}">
                    <a16:rowId xmlns:a16="http://schemas.microsoft.com/office/drawing/2014/main" val="10001"/>
                  </a:ext>
                </a:extLst>
              </a:tr>
              <a:tr h="678041">
                <a:tc>
                  <a:txBody>
                    <a:bodyPr/>
                    <a:lstStyle/>
                    <a:p>
                      <a:r>
                        <a:rPr lang="en-US" sz="1800" dirty="0" smtClean="0"/>
                        <a:t>Can</a:t>
                      </a:r>
                      <a:r>
                        <a:rPr lang="en-US" sz="1800" baseline="0" dirty="0" smtClean="0"/>
                        <a:t> evaluate data quality in real time</a:t>
                      </a:r>
                      <a:endParaRPr lang="en-US" sz="1800" dirty="0"/>
                    </a:p>
                  </a:txBody>
                  <a:tcPr marL="68585" marR="68585" marT="34281" marB="342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Ideally, survey should</a:t>
                      </a:r>
                      <a:r>
                        <a:rPr lang="en-US" sz="1800" baseline="0" dirty="0" smtClean="0"/>
                        <a:t> be tied to NOAA CORS Network</a:t>
                      </a:r>
                      <a:endParaRPr lang="en-US" sz="1800" dirty="0" smtClean="0"/>
                    </a:p>
                  </a:txBody>
                  <a:tcPr marL="68585" marR="68585" marT="34281" marB="34281"/>
                </a:tc>
                <a:extLst>
                  <a:ext uri="{0D108BD9-81ED-4DB2-BD59-A6C34878D82A}">
                    <a16:rowId xmlns:a16="http://schemas.microsoft.com/office/drawing/2014/main" val="10002"/>
                  </a:ext>
                </a:extLst>
              </a:tr>
              <a:tr h="678041">
                <a:tc>
                  <a:txBody>
                    <a:bodyPr/>
                    <a:lstStyle/>
                    <a:p>
                      <a:r>
                        <a:rPr lang="en-US" sz="1800" dirty="0" smtClean="0"/>
                        <a:t>Easy to obtain additional observations</a:t>
                      </a:r>
                      <a:endParaRPr lang="en-US" sz="1800" dirty="0"/>
                    </a:p>
                  </a:txBody>
                  <a:tcPr marL="68585" marR="68585" marT="34281" marB="342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More</a:t>
                      </a:r>
                      <a:r>
                        <a:rPr lang="en-US" sz="1800" baseline="0" dirty="0" smtClean="0"/>
                        <a:t> prone to multipathing errors</a:t>
                      </a:r>
                      <a:endParaRPr lang="en-US" sz="1800" dirty="0"/>
                    </a:p>
                  </a:txBody>
                  <a:tcPr marL="68585" marR="68585" marT="34281" marB="34281"/>
                </a:tc>
                <a:extLst>
                  <a:ext uri="{0D108BD9-81ED-4DB2-BD59-A6C34878D82A}">
                    <a16:rowId xmlns:a16="http://schemas.microsoft.com/office/drawing/2014/main" val="10003"/>
                  </a:ext>
                </a:extLst>
              </a:tr>
              <a:tr h="860285">
                <a:tc>
                  <a:txBody>
                    <a:bodyPr/>
                    <a:lstStyle/>
                    <a:p>
                      <a:r>
                        <a:rPr lang="en-US" sz="1800" dirty="0" smtClean="0"/>
                        <a:t>Only a single</a:t>
                      </a:r>
                      <a:r>
                        <a:rPr lang="en-US" sz="1800" baseline="0" dirty="0" smtClean="0"/>
                        <a:t> receiver (i.e., rover) is needed during a session</a:t>
                      </a:r>
                      <a:endParaRPr lang="en-US" sz="1800" dirty="0"/>
                    </a:p>
                  </a:txBody>
                  <a:tcPr marL="68585" marR="68585" marT="34281" marB="34281"/>
                </a:tc>
                <a:tc>
                  <a:txBody>
                    <a:bodyPr/>
                    <a:lstStyle/>
                    <a:p>
                      <a:r>
                        <a:rPr lang="en-US" sz="1800" dirty="0" smtClean="0"/>
                        <a:t>Baselines</a:t>
                      </a:r>
                      <a:r>
                        <a:rPr lang="en-US" sz="1800" baseline="0" dirty="0" smtClean="0"/>
                        <a:t> must be kept short (i.e., &lt; 40 km)</a:t>
                      </a:r>
                      <a:endParaRPr lang="en-US" sz="1800" dirty="0"/>
                    </a:p>
                  </a:txBody>
                  <a:tcPr marL="68585" marR="68585" marT="34281" marB="3428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185669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1319</TotalTime>
  <Words>2152</Words>
  <Application>Microsoft Office PowerPoint</Application>
  <PresentationFormat>On-screen Show (16:9)</PresentationFormat>
  <Paragraphs>376</Paragraphs>
  <Slides>43</Slides>
  <Notes>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MS PGothic</vt:lpstr>
      <vt:lpstr>MS PGothic</vt:lpstr>
      <vt:lpstr>Arial</vt:lpstr>
      <vt:lpstr>Calibri</vt:lpstr>
      <vt:lpstr>Gill Sans MT</vt:lpstr>
      <vt:lpstr>Palatino</vt:lpstr>
      <vt:lpstr>Times New Roman</vt:lpstr>
      <vt:lpstr>Verdana</vt:lpstr>
      <vt:lpstr>Office Theme</vt:lpstr>
      <vt:lpstr>OPUS-Projects for RTK Vectors and the GVX File Format</vt:lpstr>
      <vt:lpstr>Greetings from Home!</vt:lpstr>
      <vt:lpstr>Acknowledgements</vt:lpstr>
      <vt:lpstr>Outline</vt:lpstr>
      <vt:lpstr>GNSS Errors</vt:lpstr>
      <vt:lpstr>Brief on Terminology</vt:lpstr>
      <vt:lpstr>Real-Time Kinematic (RTK) Surveying</vt:lpstr>
      <vt:lpstr>Real-Time Networks (RTNs)</vt:lpstr>
      <vt:lpstr>Pros and Cons of RTNs</vt:lpstr>
      <vt:lpstr>Empirical Evaluation of the Accuracy of RTNs</vt:lpstr>
      <vt:lpstr>Formal Error Propagation via Survey Network Least Squares Adjustment</vt:lpstr>
      <vt:lpstr>Problem Statement</vt:lpstr>
      <vt:lpstr>Objectives</vt:lpstr>
      <vt:lpstr>OPUS-Projects</vt:lpstr>
      <vt:lpstr>Beta OPUS-Projects</vt:lpstr>
      <vt:lpstr>OPUS-Projects</vt:lpstr>
      <vt:lpstr>Example: Conduct RTK Survey and Download Data</vt:lpstr>
      <vt:lpstr>Example: Process Base Data in OPUS-Projects</vt:lpstr>
      <vt:lpstr>Example: Upload RTK Vectors to OPUS-Projects</vt:lpstr>
      <vt:lpstr>But but but…</vt:lpstr>
      <vt:lpstr>Examples of Standard File Formats</vt:lpstr>
      <vt:lpstr>Why Standard File Formats?</vt:lpstr>
      <vt:lpstr>GNSS Vector EXchange Format (GVX)</vt:lpstr>
      <vt:lpstr>Industry Invited to Provide Feedback</vt:lpstr>
      <vt:lpstr>GVX Remains Under Development</vt:lpstr>
      <vt:lpstr>GNSS Vector EXchange Format (GVX)</vt:lpstr>
      <vt:lpstr>GNSS Vector EXchange Format (GVX)</vt:lpstr>
      <vt:lpstr>GNSS Vector EXchange Format (GVX)</vt:lpstr>
      <vt:lpstr>GNSS Vector EXchange Format (GVX)</vt:lpstr>
      <vt:lpstr>And and and…</vt:lpstr>
      <vt:lpstr>GVX Flow Chart</vt:lpstr>
      <vt:lpstr>Design for OPUS-Projects and GVX</vt:lpstr>
      <vt:lpstr>Step 1: Upload Static GNSS Data Collected at Base Stations; Post-process with CORSs</vt:lpstr>
      <vt:lpstr>Step 2: Upload GVX Files (Vectors)</vt:lpstr>
      <vt:lpstr>Step 3: Combine Post-processed Vectors and Uploaded Vectors (from GVX) in Survey Network for Adjustment</vt:lpstr>
      <vt:lpstr>Example: Adjust Static + RTN Network</vt:lpstr>
      <vt:lpstr>Demonstration</vt:lpstr>
      <vt:lpstr>Ongoing and Future Work</vt:lpstr>
      <vt:lpstr>Future Standard File Formats</vt:lpstr>
      <vt:lpstr>How to Move Forward?</vt:lpstr>
      <vt:lpstr>For More Technical Details, Refer to…</vt:lpstr>
      <vt:lpstr>Questions?</vt:lpstr>
      <vt:lpstr>Summary</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Daniel Gillins</cp:lastModifiedBy>
  <cp:revision>95</cp:revision>
  <dcterms:created xsi:type="dcterms:W3CDTF">2017-02-03T22:38:58Z</dcterms:created>
  <dcterms:modified xsi:type="dcterms:W3CDTF">2020-04-09T17:11:15Z</dcterms:modified>
</cp:coreProperties>
</file>