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84"/>
  </p:notesMasterIdLst>
  <p:handoutMasterIdLst>
    <p:handoutMasterId r:id="rId85"/>
  </p:handoutMasterIdLst>
  <p:sldIdLst>
    <p:sldId id="362" r:id="rId4"/>
    <p:sldId id="602" r:id="rId5"/>
    <p:sldId id="607" r:id="rId6"/>
    <p:sldId id="608" r:id="rId7"/>
    <p:sldId id="613" r:id="rId8"/>
    <p:sldId id="619" r:id="rId9"/>
    <p:sldId id="653" r:id="rId10"/>
    <p:sldId id="615" r:id="rId11"/>
    <p:sldId id="658" r:id="rId12"/>
    <p:sldId id="659" r:id="rId13"/>
    <p:sldId id="657" r:id="rId14"/>
    <p:sldId id="661" r:id="rId15"/>
    <p:sldId id="620" r:id="rId16"/>
    <p:sldId id="663" r:id="rId17"/>
    <p:sldId id="664" r:id="rId18"/>
    <p:sldId id="665" r:id="rId19"/>
    <p:sldId id="666" r:id="rId20"/>
    <p:sldId id="667" r:id="rId21"/>
    <p:sldId id="668" r:id="rId22"/>
    <p:sldId id="669" r:id="rId23"/>
    <p:sldId id="670" r:id="rId24"/>
    <p:sldId id="734" r:id="rId25"/>
    <p:sldId id="662" r:id="rId26"/>
    <p:sldId id="677" r:id="rId27"/>
    <p:sldId id="678" r:id="rId28"/>
    <p:sldId id="732" r:id="rId29"/>
    <p:sldId id="733" r:id="rId30"/>
    <p:sldId id="679" r:id="rId31"/>
    <p:sldId id="680" r:id="rId32"/>
    <p:sldId id="681" r:id="rId33"/>
    <p:sldId id="682" r:id="rId34"/>
    <p:sldId id="683" r:id="rId35"/>
    <p:sldId id="684" r:id="rId36"/>
    <p:sldId id="685" r:id="rId37"/>
    <p:sldId id="686" r:id="rId38"/>
    <p:sldId id="687" r:id="rId39"/>
    <p:sldId id="688" r:id="rId40"/>
    <p:sldId id="689" r:id="rId41"/>
    <p:sldId id="690" r:id="rId42"/>
    <p:sldId id="691" r:id="rId43"/>
    <p:sldId id="692" r:id="rId44"/>
    <p:sldId id="693" r:id="rId45"/>
    <p:sldId id="694" r:id="rId46"/>
    <p:sldId id="695" r:id="rId47"/>
    <p:sldId id="696" r:id="rId48"/>
    <p:sldId id="697" r:id="rId49"/>
    <p:sldId id="698" r:id="rId50"/>
    <p:sldId id="699"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14" r:id="rId66"/>
    <p:sldId id="715" r:id="rId67"/>
    <p:sldId id="716" r:id="rId68"/>
    <p:sldId id="717" r:id="rId69"/>
    <p:sldId id="718" r:id="rId70"/>
    <p:sldId id="719" r:id="rId71"/>
    <p:sldId id="720" r:id="rId72"/>
    <p:sldId id="721" r:id="rId73"/>
    <p:sldId id="722" r:id="rId74"/>
    <p:sldId id="723" r:id="rId75"/>
    <p:sldId id="724" r:id="rId76"/>
    <p:sldId id="725" r:id="rId77"/>
    <p:sldId id="726" r:id="rId78"/>
    <p:sldId id="727" r:id="rId79"/>
    <p:sldId id="728" r:id="rId80"/>
    <p:sldId id="729" r:id="rId81"/>
    <p:sldId id="730" r:id="rId82"/>
    <p:sldId id="735" r:id="rId8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531" userDrawn="1">
          <p15:clr>
            <a:srgbClr val="A4A3A4"/>
          </p15:clr>
        </p15:guide>
        <p15:guide id="9" pos="3348" userDrawn="1">
          <p15:clr>
            <a:srgbClr val="A4A3A4"/>
          </p15:clr>
        </p15:guide>
        <p15:guide id="10" pos="1976" userDrawn="1">
          <p15:clr>
            <a:srgbClr val="A4A3A4"/>
          </p15:clr>
        </p15:guide>
        <p15:guide id="11" pos="417" userDrawn="1">
          <p15:clr>
            <a:srgbClr val="A4A3A4"/>
          </p15:clr>
        </p15:guide>
        <p15:guide id="12" pos="4970" userDrawn="1">
          <p15:clr>
            <a:srgbClr val="A4A3A4"/>
          </p15:clr>
        </p15:guide>
        <p15:guide id="13" pos="1289" userDrawn="1">
          <p15:clr>
            <a:srgbClr val="A4A3A4"/>
          </p15:clr>
        </p15:guide>
        <p15:guide id="14" pos="537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000" autoAdjust="0"/>
  </p:normalViewPr>
  <p:slideViewPr>
    <p:cSldViewPr snapToGrid="0">
      <p:cViewPr varScale="1">
        <p:scale>
          <a:sx n="69" d="100"/>
          <a:sy n="69" d="100"/>
        </p:scale>
        <p:origin x="858" y="66"/>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5/15/2019</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5/15/2019</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5</a:t>
            </a:fld>
            <a:endParaRPr lang="en-US" altLang="en-US" smtClean="0"/>
          </a:p>
        </p:txBody>
      </p:sp>
    </p:spTree>
    <p:extLst>
      <p:ext uri="{BB962C8B-B14F-4D97-AF65-F5344CB8AC3E}">
        <p14:creationId xmlns:p14="http://schemas.microsoft.com/office/powerpoint/2010/main" val="80972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6</a:t>
            </a:fld>
            <a:endParaRPr lang="en-US" altLang="en-US"/>
          </a:p>
        </p:txBody>
      </p:sp>
    </p:spTree>
    <p:extLst>
      <p:ext uri="{BB962C8B-B14F-4D97-AF65-F5344CB8AC3E}">
        <p14:creationId xmlns:p14="http://schemas.microsoft.com/office/powerpoint/2010/main" val="279721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8</a:t>
            </a:fld>
            <a:endParaRPr lang="en-US" altLang="en-US" smtClean="0"/>
          </a:p>
        </p:txBody>
      </p:sp>
    </p:spTree>
    <p:extLst>
      <p:ext uri="{BB962C8B-B14F-4D97-AF65-F5344CB8AC3E}">
        <p14:creationId xmlns:p14="http://schemas.microsoft.com/office/powerpoint/2010/main" val="346250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13</a:t>
            </a:fld>
            <a:endParaRPr lang="en-US" altLang="en-US" smtClean="0"/>
          </a:p>
        </p:txBody>
      </p:sp>
    </p:spTree>
    <p:extLst>
      <p:ext uri="{BB962C8B-B14F-4D97-AF65-F5344CB8AC3E}">
        <p14:creationId xmlns:p14="http://schemas.microsoft.com/office/powerpoint/2010/main" val="313257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There</a:t>
            </a:r>
            <a:r>
              <a:rPr lang="en-US" baseline="0" dirty="0" smtClean="0"/>
              <a:t> are two manifestations of the growing mass in the deep mantle under Hudson Bay:</a:t>
            </a:r>
          </a:p>
          <a:p>
            <a:endParaRPr lang="en-US" baseline="0" dirty="0" smtClean="0"/>
          </a:p>
          <a:p>
            <a:pPr marL="228600" indent="-228600">
              <a:buAutoNum type="arabicParenR"/>
            </a:pPr>
            <a:r>
              <a:rPr lang="en-US" baseline="0" dirty="0" smtClean="0"/>
              <a:t>Geometric – a GPS receiver will see the crust uplifting as the increase in mantle mass pushes the crust up in a displacement.  </a:t>
            </a:r>
          </a:p>
          <a:p>
            <a:pPr marL="228600" indent="-228600">
              <a:buAutoNum type="arabicParenR"/>
            </a:pPr>
            <a:endParaRPr lang="en-US" baseline="0" dirty="0" smtClean="0"/>
          </a:p>
          <a:p>
            <a:pPr marL="228600" indent="-228600">
              <a:buAutoNum type="arabicParenR"/>
            </a:pPr>
            <a:r>
              <a:rPr lang="en-US" baseline="0" dirty="0" smtClean="0"/>
              <a:t>Geopotential – a gravimeter on the surface will sense the growing mass as an increase in the acceleration of gravity, BUT this will be slightly tempered by a reduction in gravity as well (because the gravimeter on the surface is getting farther from the Earth’s center).  Still, the gain (from mass increase) is larger than the loss (from geometric movement) for a net gain.  Because the net gain in gravity is not caused purely by being at a new crustal height, this translates into an increase in geoid undulations, or a “swelling” of the geoid in this region.</a:t>
            </a:r>
          </a:p>
          <a:p>
            <a:pPr marL="228600" indent="-228600">
              <a:buAutoNum type="arabicParenR"/>
            </a:pPr>
            <a:endParaRPr lang="en-US" baseline="0" dirty="0" smtClean="0"/>
          </a:p>
          <a:p>
            <a:pPr marL="0" indent="0">
              <a:buNone/>
            </a:pPr>
            <a:r>
              <a:rPr lang="en-US" baseline="0" dirty="0" smtClean="0"/>
              <a:t>This is different than a purely geometric change caused by a compression of the crust.  In that case, no significant mass is entering or leaving the region so, while GPS might sense a subsidence and a surface gravimeter might sense a slight increase as it moves closer to the Earth’s center, the geoid would not actually change.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19</a:t>
            </a:fld>
            <a:endParaRPr lang="en-US" altLang="en-US"/>
          </a:p>
        </p:txBody>
      </p:sp>
    </p:spTree>
    <p:extLst>
      <p:ext uri="{BB962C8B-B14F-4D97-AF65-F5344CB8AC3E}">
        <p14:creationId xmlns:p14="http://schemas.microsoft.com/office/powerpoint/2010/main" val="155248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22, 2019</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Briefing for USACE Land Surveying CoP meeting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May 22, 2019</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Briefing for USACE Land Surveying CoP meeting</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May 22, 2019</a:t>
            </a: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Briefing for USACE Land Surveying CoP meeting</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22, 2019</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Briefing for USACE Land Surveying CoP meeting</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22, 2019</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Briefing for USACE Land Surveying CoP meeting</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NSRS Modernization</a:t>
            </a: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May 22, 2019</a:t>
            </a:r>
            <a:endParaRPr lang="en-US" dirty="0"/>
          </a:p>
        </p:txBody>
      </p:sp>
      <p:sp>
        <p:nvSpPr>
          <p:cNvPr id="3" name="Footer Placeholder 2"/>
          <p:cNvSpPr>
            <a:spLocks noGrp="1"/>
          </p:cNvSpPr>
          <p:nvPr>
            <p:ph type="ftr" sz="quarter" idx="11"/>
          </p:nvPr>
        </p:nvSpPr>
        <p:spPr/>
        <p:txBody>
          <a:bodyPr/>
          <a:lstStyle/>
          <a:p>
            <a:pPr>
              <a:defRPr/>
            </a:pPr>
            <a:r>
              <a:rPr lang="en-US" smtClean="0"/>
              <a:t>Briefing for USACE Land Surveying CoP meeting</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229600" cy="1143000"/>
          </a:xfrm>
        </p:spPr>
        <p:txBody>
          <a:bodyPr/>
          <a:lstStyle/>
          <a:p>
            <a:r>
              <a:rPr lang="en-US" sz="4000" dirty="0" smtClean="0"/>
              <a:t>NAD 83(2011) epoch 2010.0 to</a:t>
            </a:r>
            <a:br>
              <a:rPr lang="en-US" sz="4000" dirty="0" smtClean="0"/>
            </a:br>
            <a:r>
              <a:rPr lang="en-US" sz="4000" dirty="0" smtClean="0"/>
              <a:t>NATRF2022 epoch 2020.00</a:t>
            </a:r>
            <a:endParaRPr lang="en-US" sz="4000"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94"/>
          <a:stretch/>
        </p:blipFill>
        <p:spPr>
          <a:xfrm>
            <a:off x="1" y="1801091"/>
            <a:ext cx="3619500" cy="2423608"/>
          </a:xfrm>
        </p:spPr>
      </p:pic>
      <p:sp>
        <p:nvSpPr>
          <p:cNvPr id="4" name="Date Placeholder 3"/>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485"/>
          <a:stretch/>
        </p:blipFill>
        <p:spPr>
          <a:xfrm>
            <a:off x="5425546" y="1801091"/>
            <a:ext cx="3718454" cy="248479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446"/>
          <a:stretch/>
        </p:blipFill>
        <p:spPr>
          <a:xfrm>
            <a:off x="2447926" y="4613564"/>
            <a:ext cx="2089785" cy="14368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7212"/>
          <a:stretch/>
        </p:blipFill>
        <p:spPr>
          <a:xfrm>
            <a:off x="6230357" y="4627418"/>
            <a:ext cx="2108835" cy="142282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6358"/>
          <a:stretch/>
        </p:blipFill>
        <p:spPr>
          <a:xfrm>
            <a:off x="2" y="4627417"/>
            <a:ext cx="2089607" cy="1422819"/>
          </a:xfrm>
          <a:prstGeom prst="rect">
            <a:avLst/>
          </a:prstGeom>
        </p:spPr>
      </p:pic>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10</a:t>
            </a:fld>
            <a:endParaRPr lang="en-US" altLang="en-US" dirty="0"/>
          </a:p>
        </p:txBody>
      </p:sp>
    </p:spTree>
    <p:extLst>
      <p:ext uri="{BB962C8B-B14F-4D97-AF65-F5344CB8AC3E}">
        <p14:creationId xmlns:p14="http://schemas.microsoft.com/office/powerpoint/2010/main" val="2103215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Plate-(pseudo)fixed frames</a:t>
            </a:r>
            <a:endParaRPr lang="en-US" sz="1600" b="1" dirty="0">
              <a:solidFill>
                <a:srgbClr val="FF0000"/>
              </a:solidFill>
            </a:endParaRP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763"/>
          <a:stretch/>
        </p:blipFill>
        <p:spPr>
          <a:xfrm>
            <a:off x="117255" y="2000252"/>
            <a:ext cx="6013890" cy="4049713"/>
          </a:xfrm>
        </p:spPr>
      </p:pic>
      <p:sp>
        <p:nvSpPr>
          <p:cNvPr id="4" name="Date Placeholder 3"/>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7" name="TextBox 6"/>
          <p:cNvSpPr txBox="1"/>
          <p:nvPr/>
        </p:nvSpPr>
        <p:spPr>
          <a:xfrm>
            <a:off x="6267452" y="1943102"/>
            <a:ext cx="2890535" cy="4524315"/>
          </a:xfrm>
          <a:prstGeom prst="rect">
            <a:avLst/>
          </a:prstGeom>
          <a:noFill/>
        </p:spPr>
        <p:txBody>
          <a:bodyPr wrap="none" rtlCol="0">
            <a:spAutoFit/>
          </a:bodyPr>
          <a:lstStyle/>
          <a:p>
            <a:r>
              <a:rPr lang="en-US" dirty="0" smtClean="0"/>
              <a:t>NAD 83(NSRS2007)</a:t>
            </a:r>
          </a:p>
          <a:p>
            <a:pPr marL="285750" indent="-285750">
              <a:buFont typeface="Arial" panose="020B0604020202020204" pitchFamily="34" charset="0"/>
              <a:buChar char="•"/>
            </a:pPr>
            <a:r>
              <a:rPr lang="en-US" dirty="0" smtClean="0"/>
              <a:t>Epoch </a:t>
            </a:r>
            <a:r>
              <a:rPr lang="en-US" b="1" dirty="0" smtClean="0">
                <a:solidFill>
                  <a:srgbClr val="FF0000"/>
                </a:solidFill>
              </a:rPr>
              <a:t>2002.0</a:t>
            </a:r>
          </a:p>
          <a:p>
            <a:pPr marL="285750" indent="-285750">
              <a:buFont typeface="Arial" panose="020B0604020202020204" pitchFamily="34" charset="0"/>
              <a:buChar char="•"/>
            </a:pPr>
            <a:endParaRPr lang="en-US" dirty="0"/>
          </a:p>
          <a:p>
            <a:r>
              <a:rPr lang="en-US" dirty="0" smtClean="0"/>
              <a:t>NAD 83(2011)</a:t>
            </a:r>
          </a:p>
          <a:p>
            <a:pPr marL="285750" indent="-285750">
              <a:buFont typeface="Arial" panose="020B0604020202020204" pitchFamily="34" charset="0"/>
              <a:buChar char="•"/>
            </a:pPr>
            <a:r>
              <a:rPr lang="en-US" dirty="0" smtClean="0"/>
              <a:t>Epoch </a:t>
            </a:r>
            <a:r>
              <a:rPr lang="en-US" b="1" dirty="0" smtClean="0">
                <a:solidFill>
                  <a:srgbClr val="FF0000"/>
                </a:solidFill>
              </a:rPr>
              <a:t>2010.0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smtClean="0"/>
              <a:t>If NAD 83 were truly “plate</a:t>
            </a:r>
          </a:p>
          <a:p>
            <a:r>
              <a:rPr lang="en-US" dirty="0" smtClean="0"/>
              <a:t>fixed” then </a:t>
            </a:r>
            <a:r>
              <a:rPr lang="en-US" u="sng" dirty="0" smtClean="0"/>
              <a:t>an 8 year </a:t>
            </a:r>
          </a:p>
          <a:p>
            <a:r>
              <a:rPr lang="en-US" u="sng" dirty="0" smtClean="0"/>
              <a:t>epoch change would not</a:t>
            </a:r>
          </a:p>
          <a:p>
            <a:r>
              <a:rPr lang="en-US" u="sng" dirty="0" smtClean="0"/>
              <a:t>yield the systematic </a:t>
            </a:r>
          </a:p>
          <a:p>
            <a:r>
              <a:rPr lang="en-US" u="sng" dirty="0" smtClean="0"/>
              <a:t>plate rotation seen here</a:t>
            </a:r>
            <a:r>
              <a:rPr lang="en-US" dirty="0" smtClean="0"/>
              <a:t>.</a:t>
            </a:r>
          </a:p>
          <a:p>
            <a:endParaRPr lang="en-US" dirty="0"/>
          </a:p>
          <a:p>
            <a:r>
              <a:rPr lang="en-US" dirty="0" smtClean="0"/>
              <a:t>(*)TRF2022 will determine</a:t>
            </a:r>
          </a:p>
          <a:p>
            <a:r>
              <a:rPr lang="en-US" dirty="0" smtClean="0"/>
              <a:t>a new Euler Pole rotation</a:t>
            </a:r>
          </a:p>
          <a:p>
            <a:r>
              <a:rPr lang="en-US" dirty="0" smtClean="0"/>
              <a:t>for each of 4 plates.</a:t>
            </a:r>
          </a:p>
        </p:txBody>
      </p:sp>
      <p:sp>
        <p:nvSpPr>
          <p:cNvPr id="8" name="TextBox 7"/>
          <p:cNvSpPr txBox="1"/>
          <p:nvPr/>
        </p:nvSpPr>
        <p:spPr>
          <a:xfrm>
            <a:off x="6553200" y="6536809"/>
            <a:ext cx="2418226" cy="369332"/>
          </a:xfrm>
          <a:prstGeom prst="rect">
            <a:avLst/>
          </a:prstGeom>
          <a:noFill/>
        </p:spPr>
        <p:txBody>
          <a:bodyPr wrap="none" rtlCol="0">
            <a:spAutoFit/>
          </a:bodyPr>
          <a:lstStyle/>
          <a:p>
            <a:r>
              <a:rPr lang="en-US" dirty="0" smtClean="0"/>
              <a:t>(*)=NA, </a:t>
            </a:r>
            <a:r>
              <a:rPr lang="en-US" dirty="0" smtClean="0"/>
              <a:t>CA, </a:t>
            </a:r>
            <a:r>
              <a:rPr lang="en-US" dirty="0" smtClean="0"/>
              <a:t>MA</a:t>
            </a:r>
            <a:r>
              <a:rPr lang="en-US" dirty="0" smtClean="0"/>
              <a:t> </a:t>
            </a:r>
            <a:r>
              <a:rPr lang="en-US" dirty="0" smtClean="0"/>
              <a:t>or </a:t>
            </a:r>
            <a:r>
              <a:rPr lang="en-US" dirty="0" smtClean="0"/>
              <a:t>PA</a:t>
            </a:r>
            <a:endParaRPr lang="en-US" dirty="0"/>
          </a:p>
        </p:txBody>
      </p:sp>
      <p:sp>
        <p:nvSpPr>
          <p:cNvPr id="9" name="TextBox 8"/>
          <p:cNvSpPr txBox="1"/>
          <p:nvPr/>
        </p:nvSpPr>
        <p:spPr>
          <a:xfrm>
            <a:off x="952502" y="1693863"/>
            <a:ext cx="4596195" cy="369332"/>
          </a:xfrm>
          <a:prstGeom prst="rect">
            <a:avLst/>
          </a:prstGeom>
          <a:noFill/>
        </p:spPr>
        <p:txBody>
          <a:bodyPr wrap="none" rtlCol="0">
            <a:spAutoFit/>
          </a:bodyPr>
          <a:lstStyle/>
          <a:p>
            <a:r>
              <a:rPr lang="en-US" b="1" dirty="0">
                <a:solidFill>
                  <a:srgbClr val="FF0000"/>
                </a:solidFill>
              </a:rPr>
              <a:t>NAD 83(2011) minus NAD 83(NSRS2007)</a:t>
            </a:r>
            <a:endParaRPr lang="en-US" dirty="0"/>
          </a:p>
        </p:txBody>
      </p:sp>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11</a:t>
            </a:fld>
            <a:endParaRPr lang="en-US" altLang="en-US" dirty="0"/>
          </a:p>
        </p:txBody>
      </p:sp>
    </p:spTree>
    <p:extLst>
      <p:ext uri="{BB962C8B-B14F-4D97-AF65-F5344CB8AC3E}">
        <p14:creationId xmlns:p14="http://schemas.microsoft.com/office/powerpoint/2010/main" val="98033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4892"/>
            <a:ext cx="8229600" cy="1143000"/>
          </a:xfrm>
        </p:spPr>
        <p:txBody>
          <a:bodyPr/>
          <a:lstStyle/>
          <a:p>
            <a:r>
              <a:rPr lang="en-US" b="1" dirty="0" smtClean="0"/>
              <a:t>Replace NAVD 88</a:t>
            </a:r>
            <a:br>
              <a:rPr lang="en-US" b="1" dirty="0" smtClean="0"/>
            </a:br>
            <a:r>
              <a:rPr lang="en-US" dirty="0" smtClean="0">
                <a:solidFill>
                  <a:srgbClr val="FF0000"/>
                </a:solidFill>
              </a:rPr>
              <a:t>(and ASVD02, PRVD02, NMVD03, GUVD04, VIVD09, all geoid models, all deflection of the vertical models, all surface gravity models, and IGLD85)</a:t>
            </a:r>
            <a:endParaRPr lang="en-US" dirty="0">
              <a:solidFill>
                <a:srgbClr val="FF0000"/>
              </a:solidFill>
            </a:endParaRPr>
          </a:p>
        </p:txBody>
      </p:sp>
      <p:sp>
        <p:nvSpPr>
          <p:cNvPr id="3" name="Date Placeholder 2"/>
          <p:cNvSpPr>
            <a:spLocks noGrp="1"/>
          </p:cNvSpPr>
          <p:nvPr>
            <p:ph type="dt" sz="half" idx="10"/>
          </p:nvPr>
        </p:nvSpPr>
        <p:spPr/>
        <p:txBody>
          <a:bodyPr/>
          <a:lstStyle/>
          <a:p>
            <a:pPr>
              <a:defRPr/>
            </a:pPr>
            <a:r>
              <a:rPr lang="en-US" smtClean="0"/>
              <a:t>May 22, 2019</a:t>
            </a:r>
            <a:endParaRPr 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12</a:t>
            </a:fld>
            <a:endParaRPr lang="en-US"/>
          </a:p>
        </p:txBody>
      </p:sp>
      <p:sp>
        <p:nvSpPr>
          <p:cNvPr id="6" name="Title 1"/>
          <p:cNvSpPr txBox="1">
            <a:spLocks/>
          </p:cNvSpPr>
          <p:nvPr/>
        </p:nvSpPr>
        <p:spPr bwMode="auto">
          <a:xfrm>
            <a:off x="457200" y="468038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See:  Blueprint for 2022, Part </a:t>
            </a:r>
            <a:r>
              <a:rPr lang="en-US" b="1" dirty="0" smtClean="0"/>
              <a:t>2</a:t>
            </a:r>
            <a:endParaRPr lang="en-US" b="1" dirty="0">
              <a:solidFill>
                <a:srgbClr val="FF0000"/>
              </a:solidFill>
            </a:endParaRPr>
          </a:p>
        </p:txBody>
      </p:sp>
    </p:spTree>
    <p:extLst>
      <p:ext uri="{BB962C8B-B14F-4D97-AF65-F5344CB8AC3E}">
        <p14:creationId xmlns:p14="http://schemas.microsoft.com/office/powerpoint/2010/main" val="268483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NAVD 88</a:t>
            </a:r>
          </a:p>
        </p:txBody>
      </p:sp>
      <p:sp>
        <p:nvSpPr>
          <p:cNvPr id="23556" name="Content Placeholder 2"/>
          <p:cNvSpPr txBox="1">
            <a:spLocks/>
          </p:cNvSpPr>
          <p:nvPr/>
        </p:nvSpPr>
        <p:spPr bwMode="auto">
          <a:xfrm>
            <a:off x="860427" y="1524002"/>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Old:</a:t>
            </a:r>
          </a:p>
          <a:p>
            <a:pPr marL="457200" lvl="1" indent="0">
              <a:buNone/>
            </a:pPr>
            <a:r>
              <a:rPr lang="en-US" altLang="en-US" sz="2400" dirty="0">
                <a:cs typeface="Times New Roman" panose="02020603050405020304" pitchFamily="18" charset="0"/>
              </a:rPr>
              <a:t>NAVD 88</a:t>
            </a:r>
          </a:p>
          <a:p>
            <a:pPr marL="457200" lvl="1" indent="0">
              <a:buNone/>
            </a:pPr>
            <a:r>
              <a:rPr lang="en-US" altLang="en-US" sz="2400" dirty="0">
                <a:cs typeface="Times New Roman" panose="02020603050405020304" pitchFamily="18" charset="0"/>
              </a:rPr>
              <a:t>PRVD 02</a:t>
            </a:r>
          </a:p>
          <a:p>
            <a:pPr marL="457200" lvl="1" indent="0">
              <a:buNone/>
            </a:pPr>
            <a:r>
              <a:rPr lang="en-US" altLang="en-US" sz="2400" dirty="0">
                <a:cs typeface="Times New Roman" panose="02020603050405020304" pitchFamily="18" charset="0"/>
              </a:rPr>
              <a:t>VIVD09</a:t>
            </a:r>
          </a:p>
          <a:p>
            <a:pPr marL="457200" lvl="1" indent="0">
              <a:buNone/>
            </a:pPr>
            <a:r>
              <a:rPr lang="en-US" altLang="en-US" sz="2400" dirty="0">
                <a:cs typeface="Times New Roman" panose="02020603050405020304" pitchFamily="18" charset="0"/>
              </a:rPr>
              <a:t>ASVD02</a:t>
            </a:r>
          </a:p>
          <a:p>
            <a:pPr marL="457200" lvl="1" indent="0">
              <a:buNone/>
            </a:pPr>
            <a:r>
              <a:rPr lang="en-US" altLang="en-US" sz="2400" dirty="0">
                <a:cs typeface="Times New Roman" panose="02020603050405020304" pitchFamily="18" charset="0"/>
              </a:rPr>
              <a:t>NMVD03</a:t>
            </a:r>
          </a:p>
          <a:p>
            <a:pPr marL="457200" lvl="1" indent="0">
              <a:buNone/>
            </a:pPr>
            <a:r>
              <a:rPr lang="en-US" altLang="en-US" sz="2400" dirty="0">
                <a:cs typeface="Times New Roman" panose="02020603050405020304" pitchFamily="18" charset="0"/>
              </a:rPr>
              <a:t>GUVD04</a:t>
            </a:r>
          </a:p>
          <a:p>
            <a:pPr marL="457200" lvl="1" indent="0">
              <a:buNone/>
            </a:pPr>
            <a:r>
              <a:rPr lang="en-US" altLang="en-US" sz="2400" dirty="0">
                <a:cs typeface="Times New Roman" panose="02020603050405020304" pitchFamily="18" charset="0"/>
              </a:rPr>
              <a:t>IGLD 85</a:t>
            </a:r>
          </a:p>
          <a:p>
            <a:pPr marL="457200" lvl="1" indent="0">
              <a:buNone/>
            </a:pPr>
            <a:r>
              <a:rPr lang="en-US" altLang="en-US" sz="2400" dirty="0">
                <a:cs typeface="Times New Roman" panose="02020603050405020304" pitchFamily="18" charset="0"/>
              </a:rPr>
              <a:t>IGSN71</a:t>
            </a:r>
          </a:p>
          <a:p>
            <a:pPr marL="457200" lvl="1" indent="0">
              <a:buNone/>
            </a:pPr>
            <a:r>
              <a:rPr lang="en-US" altLang="en-US" sz="2400" dirty="0">
                <a:cs typeface="Times New Roman" panose="02020603050405020304" pitchFamily="18" charset="0"/>
              </a:rPr>
              <a:t>GEOID12B</a:t>
            </a:r>
          </a:p>
          <a:p>
            <a:pPr marL="457200" lvl="1" indent="0">
              <a:buNone/>
            </a:pPr>
            <a:r>
              <a:rPr lang="en-US" altLang="en-US" sz="2400" dirty="0">
                <a:cs typeface="Times New Roman" panose="02020603050405020304" pitchFamily="18" charset="0"/>
              </a:rPr>
              <a:t>DEFLEC12B</a:t>
            </a: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716214" y="1524002"/>
            <a:ext cx="6324600" cy="34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a:buNone/>
            </a:pPr>
            <a:r>
              <a:rPr lang="en-US" altLang="en-US" sz="2400" u="sng" dirty="0">
                <a:cs typeface="Times New Roman" panose="02020603050405020304" pitchFamily="18" charset="0"/>
              </a:rPr>
              <a:t>The New:</a:t>
            </a:r>
          </a:p>
          <a:p>
            <a:pPr marL="457200" lvl="1" indent="0">
              <a:buNone/>
            </a:pPr>
            <a:r>
              <a:rPr lang="en-US" altLang="en-US" sz="2400" dirty="0">
                <a:cs typeface="Times New Roman" panose="02020603050405020304" pitchFamily="18" charset="0"/>
              </a:rPr>
              <a:t>The North American-Pacific </a:t>
            </a:r>
            <a:r>
              <a:rPr lang="en-US" altLang="en-US" sz="2400" b="1" i="1" u="sng" dirty="0">
                <a:cs typeface="Times New Roman" panose="02020603050405020304" pitchFamily="18" charset="0"/>
              </a:rPr>
              <a:t>Geopotential</a:t>
            </a:r>
            <a:r>
              <a:rPr lang="en-US" altLang="en-US" sz="2400" dirty="0">
                <a:cs typeface="Times New Roman" panose="02020603050405020304" pitchFamily="18" charset="0"/>
              </a:rPr>
              <a:t> </a:t>
            </a:r>
            <a:r>
              <a:rPr lang="en-US" altLang="en-US" sz="2400" b="1" i="1" u="sng" dirty="0">
                <a:cs typeface="Times New Roman" panose="02020603050405020304" pitchFamily="18" charset="0"/>
              </a:rPr>
              <a:t>Datum</a:t>
            </a:r>
            <a:r>
              <a:rPr lang="en-US" altLang="en-US" sz="2400" dirty="0">
                <a:cs typeface="Times New Roman" panose="02020603050405020304" pitchFamily="18" charset="0"/>
              </a:rPr>
              <a:t> of 2022 (NAPGD2022)</a:t>
            </a:r>
          </a:p>
          <a:p>
            <a:pPr marL="457200" lvl="1" indent="0">
              <a:buNone/>
            </a:pPr>
            <a:endParaRPr lang="en-US" altLang="en-US" sz="2400" dirty="0" smtClean="0">
              <a:cs typeface="Times New Roman" panose="02020603050405020304" pitchFamily="18" charset="0"/>
            </a:endParaRPr>
          </a:p>
          <a:p>
            <a:pPr marL="457200" lvl="1" indent="0">
              <a:buNone/>
            </a:pPr>
            <a:r>
              <a:rPr lang="en-US" altLang="en-US" sz="2400" dirty="0" smtClean="0">
                <a:cs typeface="Times New Roman" panose="02020603050405020304" pitchFamily="18" charset="0"/>
              </a:rPr>
              <a:t>Will include:</a:t>
            </a:r>
            <a:endParaRPr lang="en-US" altLang="en-US" sz="2400" dirty="0">
              <a:cs typeface="Times New Roman" panose="02020603050405020304" pitchFamily="18" charset="0"/>
            </a:endParaRPr>
          </a:p>
          <a:p>
            <a:pPr lvl="1">
              <a:spcBef>
                <a:spcPts val="0"/>
              </a:spcBef>
            </a:pPr>
            <a:r>
              <a:rPr lang="en-US" altLang="en-US" sz="2400" dirty="0" smtClean="0">
                <a:cs typeface="Times New Roman" panose="02020603050405020304" pitchFamily="18" charset="0"/>
              </a:rPr>
              <a:t>GEOID2022</a:t>
            </a:r>
          </a:p>
          <a:p>
            <a:pPr lvl="2">
              <a:spcBef>
                <a:spcPts val="0"/>
              </a:spcBef>
            </a:pPr>
            <a:r>
              <a:rPr lang="en-US" altLang="en-US" sz="1400" b="1" dirty="0" smtClean="0">
                <a:solidFill>
                  <a:srgbClr val="FF0000"/>
                </a:solidFill>
                <a:cs typeface="Times New Roman" panose="02020603050405020304" pitchFamily="18" charset="0"/>
              </a:rPr>
              <a:t>S</a:t>
            </a:r>
            <a:r>
              <a:rPr lang="en-US" altLang="en-US" sz="1400" dirty="0" smtClean="0">
                <a:cs typeface="Times New Roman" panose="02020603050405020304" pitchFamily="18" charset="0"/>
              </a:rPr>
              <a:t>GEOID2022:  The geoid in 2020.00</a:t>
            </a:r>
          </a:p>
          <a:p>
            <a:pPr lvl="2">
              <a:spcBef>
                <a:spcPts val="0"/>
              </a:spcBef>
            </a:pPr>
            <a:r>
              <a:rPr lang="en-US" altLang="en-US" sz="1400" b="1" dirty="0" smtClean="0">
                <a:solidFill>
                  <a:srgbClr val="FF0000"/>
                </a:solidFill>
                <a:cs typeface="Times New Roman" panose="02020603050405020304" pitchFamily="18" charset="0"/>
              </a:rPr>
              <a:t>D</a:t>
            </a:r>
            <a:r>
              <a:rPr lang="en-US" altLang="en-US" sz="1400" dirty="0" smtClean="0">
                <a:cs typeface="Times New Roman" panose="02020603050405020304" pitchFamily="18" charset="0"/>
              </a:rPr>
              <a:t>GEOID2022:  Time-dependent geoid changes from 2020.00</a:t>
            </a:r>
          </a:p>
          <a:p>
            <a:pPr lvl="1">
              <a:spcBef>
                <a:spcPts val="0"/>
              </a:spcBef>
            </a:pPr>
            <a:r>
              <a:rPr lang="en-US" altLang="en-US" sz="2400" dirty="0" smtClean="0">
                <a:cs typeface="Times New Roman" panose="02020603050405020304" pitchFamily="18" charset="0"/>
              </a:rPr>
              <a:t>DEFLEC2022</a:t>
            </a:r>
            <a:endParaRPr lang="en-US" altLang="en-US" sz="2400" dirty="0">
              <a:cs typeface="Times New Roman" panose="02020603050405020304" pitchFamily="18" charset="0"/>
            </a:endParaRPr>
          </a:p>
          <a:p>
            <a:pPr lvl="2">
              <a:spcBef>
                <a:spcPts val="0"/>
              </a:spcBef>
            </a:pPr>
            <a:r>
              <a:rPr lang="en-US" altLang="en-US" sz="1400" b="1" dirty="0" smtClean="0">
                <a:solidFill>
                  <a:srgbClr val="FF0000"/>
                </a:solidFill>
                <a:cs typeface="Times New Roman" panose="02020603050405020304" pitchFamily="18" charset="0"/>
              </a:rPr>
              <a:t>S</a:t>
            </a:r>
            <a:r>
              <a:rPr lang="en-US" altLang="en-US" sz="1400" dirty="0" smtClean="0">
                <a:cs typeface="Times New Roman" panose="02020603050405020304" pitchFamily="18" charset="0"/>
              </a:rPr>
              <a:t>DEFLEC2022</a:t>
            </a:r>
            <a:r>
              <a:rPr lang="en-US" altLang="en-US" sz="1400" dirty="0">
                <a:cs typeface="Times New Roman" panose="02020603050405020304" pitchFamily="18" charset="0"/>
              </a:rPr>
              <a:t>:  The </a:t>
            </a:r>
            <a:r>
              <a:rPr lang="en-US" altLang="en-US" sz="1400" dirty="0" err="1" smtClean="0">
                <a:cs typeface="Times New Roman" panose="02020603050405020304" pitchFamily="18" charset="0"/>
              </a:rPr>
              <a:t>DoVs</a:t>
            </a:r>
            <a:r>
              <a:rPr lang="en-US" altLang="en-US" sz="1400" dirty="0" smtClean="0">
                <a:cs typeface="Times New Roman" panose="02020603050405020304" pitchFamily="18" charset="0"/>
              </a:rPr>
              <a:t> </a:t>
            </a:r>
            <a:r>
              <a:rPr lang="en-US" altLang="en-US" sz="1400" dirty="0">
                <a:cs typeface="Times New Roman" panose="02020603050405020304" pitchFamily="18" charset="0"/>
              </a:rPr>
              <a:t>in 2020.00</a:t>
            </a:r>
          </a:p>
          <a:p>
            <a:pPr lvl="2">
              <a:spcBef>
                <a:spcPts val="0"/>
              </a:spcBef>
            </a:pPr>
            <a:r>
              <a:rPr lang="en-US" altLang="en-US" sz="1400" b="1" dirty="0" smtClean="0">
                <a:solidFill>
                  <a:srgbClr val="FF0000"/>
                </a:solidFill>
                <a:cs typeface="Times New Roman" panose="02020603050405020304" pitchFamily="18" charset="0"/>
              </a:rPr>
              <a:t>D</a:t>
            </a:r>
            <a:r>
              <a:rPr lang="en-US" altLang="en-US" sz="1400" dirty="0" smtClean="0">
                <a:cs typeface="Times New Roman" panose="02020603050405020304" pitchFamily="18" charset="0"/>
              </a:rPr>
              <a:t>DEFLEC2022</a:t>
            </a:r>
            <a:r>
              <a:rPr lang="en-US" altLang="en-US" sz="1400" dirty="0">
                <a:cs typeface="Times New Roman" panose="02020603050405020304" pitchFamily="18" charset="0"/>
              </a:rPr>
              <a:t>:  Time-dependent </a:t>
            </a:r>
            <a:r>
              <a:rPr lang="en-US" altLang="en-US" sz="1400" dirty="0" err="1" smtClean="0">
                <a:cs typeface="Times New Roman" panose="02020603050405020304" pitchFamily="18" charset="0"/>
              </a:rPr>
              <a:t>DoV</a:t>
            </a:r>
            <a:r>
              <a:rPr lang="en-US" altLang="en-US" sz="1400" dirty="0" smtClean="0">
                <a:cs typeface="Times New Roman" panose="02020603050405020304" pitchFamily="18" charset="0"/>
              </a:rPr>
              <a:t> </a:t>
            </a:r>
            <a:r>
              <a:rPr lang="en-US" altLang="en-US" sz="1400" dirty="0">
                <a:cs typeface="Times New Roman" panose="02020603050405020304" pitchFamily="18" charset="0"/>
              </a:rPr>
              <a:t>changes from 2020.00</a:t>
            </a:r>
          </a:p>
          <a:p>
            <a:pPr lvl="1">
              <a:spcBef>
                <a:spcPts val="0"/>
              </a:spcBef>
            </a:pPr>
            <a:r>
              <a:rPr lang="en-US" altLang="en-US" sz="2400" dirty="0" smtClean="0">
                <a:cs typeface="Times New Roman" panose="02020603050405020304" pitchFamily="18" charset="0"/>
              </a:rPr>
              <a:t>GRAV2022</a:t>
            </a:r>
            <a:endParaRPr lang="en-US" altLang="en-US" sz="2400" dirty="0">
              <a:cs typeface="Times New Roman" panose="02020603050405020304" pitchFamily="18" charset="0"/>
            </a:endParaRPr>
          </a:p>
          <a:p>
            <a:pPr lvl="2">
              <a:spcBef>
                <a:spcPts val="0"/>
              </a:spcBef>
            </a:pPr>
            <a:r>
              <a:rPr lang="en-US" altLang="en-US" sz="1400" b="1" dirty="0" smtClean="0">
                <a:solidFill>
                  <a:srgbClr val="FF0000"/>
                </a:solidFill>
                <a:cs typeface="Times New Roman" panose="02020603050405020304" pitchFamily="18" charset="0"/>
              </a:rPr>
              <a:t>S</a:t>
            </a:r>
            <a:r>
              <a:rPr lang="en-US" altLang="en-US" sz="1400" dirty="0" smtClean="0">
                <a:cs typeface="Times New Roman" panose="02020603050405020304" pitchFamily="18" charset="0"/>
              </a:rPr>
              <a:t>GRAV2022</a:t>
            </a:r>
            <a:r>
              <a:rPr lang="en-US" altLang="en-US" sz="1400" dirty="0">
                <a:cs typeface="Times New Roman" panose="02020603050405020304" pitchFamily="18" charset="0"/>
              </a:rPr>
              <a:t>:  </a:t>
            </a:r>
            <a:r>
              <a:rPr lang="en-US" altLang="en-US" sz="1400" dirty="0" smtClean="0">
                <a:cs typeface="Times New Roman" panose="02020603050405020304" pitchFamily="18" charset="0"/>
              </a:rPr>
              <a:t>Surface gravity in </a:t>
            </a:r>
            <a:r>
              <a:rPr lang="en-US" altLang="en-US" sz="1400" dirty="0">
                <a:cs typeface="Times New Roman" panose="02020603050405020304" pitchFamily="18" charset="0"/>
              </a:rPr>
              <a:t>2020.00</a:t>
            </a:r>
          </a:p>
          <a:p>
            <a:pPr lvl="2">
              <a:spcBef>
                <a:spcPts val="0"/>
              </a:spcBef>
            </a:pPr>
            <a:r>
              <a:rPr lang="en-US" altLang="en-US" sz="1400" b="1" dirty="0" smtClean="0">
                <a:solidFill>
                  <a:srgbClr val="FF0000"/>
                </a:solidFill>
                <a:cs typeface="Times New Roman" panose="02020603050405020304" pitchFamily="18" charset="0"/>
              </a:rPr>
              <a:t>D</a:t>
            </a:r>
            <a:r>
              <a:rPr lang="en-US" altLang="en-US" sz="1400" dirty="0" smtClean="0">
                <a:cs typeface="Times New Roman" panose="02020603050405020304" pitchFamily="18" charset="0"/>
              </a:rPr>
              <a:t>GRAV2022</a:t>
            </a:r>
            <a:r>
              <a:rPr lang="en-US" altLang="en-US" sz="1400" dirty="0">
                <a:cs typeface="Times New Roman" panose="02020603050405020304" pitchFamily="18" charset="0"/>
              </a:rPr>
              <a:t>:  Time-dependent </a:t>
            </a:r>
            <a:r>
              <a:rPr lang="en-US" altLang="en-US" sz="1400" dirty="0" smtClean="0">
                <a:cs typeface="Times New Roman" panose="02020603050405020304" pitchFamily="18" charset="0"/>
              </a:rPr>
              <a:t>surface gravity </a:t>
            </a:r>
            <a:r>
              <a:rPr lang="en-US" altLang="en-US" sz="1400" dirty="0">
                <a:cs typeface="Times New Roman" panose="02020603050405020304" pitchFamily="18" charset="0"/>
              </a:rPr>
              <a:t>changes from </a:t>
            </a:r>
            <a:r>
              <a:rPr lang="en-US" altLang="en-US" sz="1400" dirty="0" smtClean="0">
                <a:cs typeface="Times New Roman" panose="02020603050405020304" pitchFamily="18" charset="0"/>
              </a:rPr>
              <a:t>2020.00</a:t>
            </a:r>
          </a:p>
          <a:p>
            <a:pPr lvl="1">
              <a:spcBef>
                <a:spcPts val="0"/>
              </a:spcBef>
            </a:pPr>
            <a:r>
              <a:rPr lang="en-US" altLang="en-US" sz="1800" dirty="0" smtClean="0">
                <a:cs typeface="Times New Roman" panose="02020603050405020304" pitchFamily="18" charset="0"/>
              </a:rPr>
              <a:t>More</a:t>
            </a:r>
            <a:endParaRPr lang="en-US" altLang="en-US" sz="1800" dirty="0">
              <a:cs typeface="Times New Roman" panose="02020603050405020304" pitchFamily="18" charset="0"/>
            </a:endParaRPr>
          </a:p>
          <a:p>
            <a:pPr lvl="2">
              <a:spcBef>
                <a:spcPts val="0"/>
              </a:spcBef>
            </a:pPr>
            <a:endParaRPr lang="en-US" altLang="en-US" sz="1400" dirty="0" smtClean="0">
              <a:cs typeface="Times New Roman" panose="02020603050405020304" pitchFamily="18" charset="0"/>
            </a:endParaRPr>
          </a:p>
          <a:p>
            <a:pPr lvl="1">
              <a:spcBef>
                <a:spcPts val="0"/>
              </a:spcBef>
            </a:pPr>
            <a:endParaRPr lang="en-US" altLang="en-US" sz="1800" dirty="0" smtClean="0">
              <a:cs typeface="Times New Roman" panose="02020603050405020304" pitchFamily="18" charset="0"/>
            </a:endParaRPr>
          </a:p>
          <a:p>
            <a:pPr lvl="2">
              <a:spcBef>
                <a:spcPts val="0"/>
              </a:spcBef>
            </a:pPr>
            <a:endParaRPr lang="en-US" altLang="en-US" sz="2400" dirty="0" smtClean="0">
              <a:cs typeface="Times New Roman" panose="02020603050405020304" pitchFamily="18" charset="0"/>
            </a:endParaRPr>
          </a:p>
          <a:p>
            <a:pPr marL="457200" lvl="1" indent="0">
              <a:buNone/>
            </a:pPr>
            <a:endParaRPr lang="en-US" altLang="en-US" sz="2400" dirty="0">
              <a:cs typeface="Times New Roman" panose="02020603050405020304" pitchFamily="18" charset="0"/>
            </a:endParaRPr>
          </a:p>
          <a:p>
            <a:pPr marL="457200" lvl="1" indent="0">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May 22, 2019</a:t>
            </a:r>
            <a:endParaRPr lang="en-US" altLang="en-US"/>
          </a:p>
        </p:txBody>
      </p:sp>
      <p:sp>
        <p:nvSpPr>
          <p:cNvPr id="3" name="Footer Placeholder 2"/>
          <p:cNvSpPr>
            <a:spLocks noGrp="1"/>
          </p:cNvSpPr>
          <p:nvPr>
            <p:ph type="ftr" sz="quarter" idx="11"/>
          </p:nvPr>
        </p:nvSpPr>
        <p:spPr/>
        <p:txBody>
          <a:bodyPr/>
          <a:lstStyle/>
          <a:p>
            <a:pPr>
              <a:defRPr/>
            </a:pPr>
            <a:r>
              <a:rPr lang="en-US" smtClean="0"/>
              <a:t>Briefing for USACE Land Surveying CoP meeting</a:t>
            </a:r>
            <a:endParaRPr lang="en-US"/>
          </a:p>
        </p:txBody>
      </p:sp>
      <p:sp>
        <p:nvSpPr>
          <p:cNvPr id="4" name="TextBox 3"/>
          <p:cNvSpPr txBox="1"/>
          <p:nvPr/>
        </p:nvSpPr>
        <p:spPr>
          <a:xfrm>
            <a:off x="2" y="1990727"/>
            <a:ext cx="989373" cy="430887"/>
          </a:xfrm>
          <a:prstGeom prst="rect">
            <a:avLst/>
          </a:prstGeom>
          <a:noFill/>
        </p:spPr>
        <p:txBody>
          <a:bodyPr wrap="none" rtlCol="0">
            <a:spAutoFit/>
          </a:bodyPr>
          <a:lstStyle/>
          <a:p>
            <a:r>
              <a:rPr lang="en-US" sz="1100" b="1" dirty="0">
                <a:solidFill>
                  <a:srgbClr val="FF0000"/>
                </a:solidFill>
              </a:rPr>
              <a:t>Orthometric</a:t>
            </a:r>
          </a:p>
          <a:p>
            <a:r>
              <a:rPr lang="en-US" sz="1100" b="1" dirty="0">
                <a:solidFill>
                  <a:srgbClr val="FF0000"/>
                </a:solidFill>
              </a:rPr>
              <a:t>Heights</a:t>
            </a:r>
          </a:p>
        </p:txBody>
      </p:sp>
      <p:sp>
        <p:nvSpPr>
          <p:cNvPr id="8" name="TextBox 7"/>
          <p:cNvSpPr txBox="1"/>
          <p:nvPr/>
        </p:nvSpPr>
        <p:spPr>
          <a:xfrm>
            <a:off x="2" y="3238454"/>
            <a:ext cx="989373" cy="600164"/>
          </a:xfrm>
          <a:prstGeom prst="rect">
            <a:avLst/>
          </a:prstGeom>
          <a:noFill/>
        </p:spPr>
        <p:txBody>
          <a:bodyPr wrap="none" rtlCol="0">
            <a:spAutoFit/>
          </a:bodyPr>
          <a:lstStyle/>
          <a:p>
            <a:r>
              <a:rPr lang="en-US" sz="1100" b="1" dirty="0">
                <a:solidFill>
                  <a:srgbClr val="FF0000"/>
                </a:solidFill>
              </a:rPr>
              <a:t>Normal</a:t>
            </a:r>
          </a:p>
          <a:p>
            <a:r>
              <a:rPr lang="en-US" sz="1100" b="1" dirty="0">
                <a:solidFill>
                  <a:srgbClr val="FF0000"/>
                </a:solidFill>
              </a:rPr>
              <a:t>Orthometric</a:t>
            </a:r>
          </a:p>
          <a:p>
            <a:r>
              <a:rPr lang="en-US" sz="1100" b="1" dirty="0">
                <a:solidFill>
                  <a:srgbClr val="FF0000"/>
                </a:solidFill>
              </a:rPr>
              <a:t>Heights</a:t>
            </a:r>
          </a:p>
        </p:txBody>
      </p:sp>
      <p:sp>
        <p:nvSpPr>
          <p:cNvPr id="5" name="Left Brace 4"/>
          <p:cNvSpPr/>
          <p:nvPr/>
        </p:nvSpPr>
        <p:spPr>
          <a:xfrm>
            <a:off x="989375" y="2514601"/>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7486" y="4602097"/>
            <a:ext cx="772969" cy="430887"/>
          </a:xfrm>
          <a:prstGeom prst="rect">
            <a:avLst/>
          </a:prstGeom>
          <a:noFill/>
        </p:spPr>
        <p:txBody>
          <a:bodyPr wrap="none" rtlCol="0">
            <a:spAutoFit/>
          </a:bodyPr>
          <a:lstStyle/>
          <a:p>
            <a:r>
              <a:rPr lang="en-US" sz="1100" b="1" dirty="0">
                <a:solidFill>
                  <a:srgbClr val="FF0000"/>
                </a:solidFill>
              </a:rPr>
              <a:t>Dynamic</a:t>
            </a:r>
          </a:p>
          <a:p>
            <a:r>
              <a:rPr lang="en-US" sz="1100" b="1" dirty="0">
                <a:solidFill>
                  <a:srgbClr val="FF0000"/>
                </a:solidFill>
              </a:rPr>
              <a:t>Heights</a:t>
            </a:r>
          </a:p>
        </p:txBody>
      </p:sp>
      <p:sp>
        <p:nvSpPr>
          <p:cNvPr id="11" name="TextBox 10"/>
          <p:cNvSpPr txBox="1"/>
          <p:nvPr/>
        </p:nvSpPr>
        <p:spPr>
          <a:xfrm>
            <a:off x="-43836" y="5153110"/>
            <a:ext cx="668773" cy="261610"/>
          </a:xfrm>
          <a:prstGeom prst="rect">
            <a:avLst/>
          </a:prstGeom>
          <a:noFill/>
        </p:spPr>
        <p:txBody>
          <a:bodyPr wrap="none" rtlCol="0">
            <a:spAutoFit/>
          </a:bodyPr>
          <a:lstStyle/>
          <a:p>
            <a:r>
              <a:rPr lang="en-US" sz="1100" b="1" dirty="0">
                <a:solidFill>
                  <a:srgbClr val="FF0000"/>
                </a:solidFill>
              </a:rPr>
              <a:t>Gravity</a:t>
            </a:r>
          </a:p>
        </p:txBody>
      </p:sp>
      <p:sp>
        <p:nvSpPr>
          <p:cNvPr id="13" name="TextBox 12"/>
          <p:cNvSpPr txBox="1"/>
          <p:nvPr/>
        </p:nvSpPr>
        <p:spPr>
          <a:xfrm>
            <a:off x="-43836" y="5534850"/>
            <a:ext cx="1000595" cy="430887"/>
          </a:xfrm>
          <a:prstGeom prst="rect">
            <a:avLst/>
          </a:prstGeom>
          <a:noFill/>
        </p:spPr>
        <p:txBody>
          <a:bodyPr wrap="none" rtlCol="0">
            <a:spAutoFit/>
          </a:bodyPr>
          <a:lstStyle/>
          <a:p>
            <a:r>
              <a:rPr lang="en-US" sz="1100" b="1" dirty="0">
                <a:solidFill>
                  <a:srgbClr val="FF0000"/>
                </a:solidFill>
              </a:rPr>
              <a:t>Geoid</a:t>
            </a:r>
          </a:p>
          <a:p>
            <a:r>
              <a:rPr lang="en-US" sz="1100" b="1" dirty="0">
                <a:solidFill>
                  <a:srgbClr val="FF0000"/>
                </a:solidFill>
              </a:rPr>
              <a:t>Undulations</a:t>
            </a:r>
          </a:p>
        </p:txBody>
      </p:sp>
      <p:sp>
        <p:nvSpPr>
          <p:cNvPr id="14" name="TextBox 13"/>
          <p:cNvSpPr txBox="1"/>
          <p:nvPr/>
        </p:nvSpPr>
        <p:spPr>
          <a:xfrm>
            <a:off x="-11221" y="5965737"/>
            <a:ext cx="1148071" cy="430887"/>
          </a:xfrm>
          <a:prstGeom prst="rect">
            <a:avLst/>
          </a:prstGeom>
          <a:noFill/>
        </p:spPr>
        <p:txBody>
          <a:bodyPr wrap="none" rtlCol="0">
            <a:spAutoFit/>
          </a:bodyPr>
          <a:lstStyle/>
          <a:p>
            <a:r>
              <a:rPr lang="en-US" sz="1100" b="1" dirty="0">
                <a:solidFill>
                  <a:srgbClr val="FF0000"/>
                </a:solidFill>
              </a:rPr>
              <a:t>Deflections of</a:t>
            </a:r>
          </a:p>
          <a:p>
            <a:r>
              <a:rPr lang="en-US" sz="1100" b="1" dirty="0">
                <a:solidFill>
                  <a:srgbClr val="FF0000"/>
                </a:solidFill>
              </a:rPr>
              <a:t>the Vertical</a:t>
            </a:r>
          </a:p>
        </p:txBody>
      </p:sp>
      <p:sp>
        <p:nvSpPr>
          <p:cNvPr id="6" name="Slide Number Placeholder 5"/>
          <p:cNvSpPr>
            <a:spLocks noGrp="1"/>
          </p:cNvSpPr>
          <p:nvPr>
            <p:ph type="sldNum" sz="quarter" idx="12"/>
          </p:nvPr>
        </p:nvSpPr>
        <p:spPr/>
        <p:txBody>
          <a:bodyPr/>
          <a:lstStyle/>
          <a:p>
            <a:pPr>
              <a:defRPr/>
            </a:pPr>
            <a:fld id="{5A837433-97E9-4D94-B898-19FA6F4A2CA7}" type="slidenum">
              <a:rPr lang="en-US" smtClean="0"/>
              <a:pPr>
                <a:defRPr/>
              </a:pPr>
              <a:t>13</a:t>
            </a:fld>
            <a:endParaRPr lang="en-US"/>
          </a:p>
        </p:txBody>
      </p:sp>
    </p:spTree>
    <p:extLst>
      <p:ext uri="{BB962C8B-B14F-4D97-AF65-F5344CB8AC3E}">
        <p14:creationId xmlns:p14="http://schemas.microsoft.com/office/powerpoint/2010/main" val="386396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Geopotential Basics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Why isn’t this a </a:t>
            </a:r>
            <a:r>
              <a:rPr lang="en-US" i="1" u="sng" dirty="0" smtClean="0">
                <a:solidFill>
                  <a:srgbClr val="FF0000"/>
                </a:solidFill>
              </a:rPr>
              <a:t>vertical datum</a:t>
            </a:r>
            <a:r>
              <a:rPr lang="en-US" dirty="0" smtClean="0"/>
              <a:t>?</a:t>
            </a:r>
          </a:p>
          <a:p>
            <a:pPr lvl="1"/>
            <a:r>
              <a:rPr lang="en-US" dirty="0" smtClean="0"/>
              <a:t>Because it contains more than heights</a:t>
            </a:r>
          </a:p>
          <a:p>
            <a:pPr lvl="2"/>
            <a:r>
              <a:rPr lang="en-US" dirty="0" smtClean="0"/>
              <a:t>And therefore NGS wants to be accurate in its name</a:t>
            </a:r>
          </a:p>
          <a:p>
            <a:pPr lvl="1"/>
            <a:endParaRPr lang="en-US" dirty="0"/>
          </a:p>
          <a:p>
            <a:endParaRPr lang="en-US" dirty="0"/>
          </a:p>
        </p:txBody>
      </p:sp>
      <p:sp>
        <p:nvSpPr>
          <p:cNvPr id="4" name="Date Placeholder 3"/>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1265" y="1452542"/>
            <a:ext cx="3458094" cy="2486684"/>
          </a:xfrm>
          <a:prstGeom prst="rect">
            <a:avLst/>
          </a:prstGeom>
        </p:spPr>
      </p:pic>
      <p:sp>
        <p:nvSpPr>
          <p:cNvPr id="7" name="Slide Number Placeholder 6"/>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spTree>
    <p:extLst>
      <p:ext uri="{BB962C8B-B14F-4D97-AF65-F5344CB8AC3E}">
        <p14:creationId xmlns:p14="http://schemas.microsoft.com/office/powerpoint/2010/main" val="9865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to orthometric heights</a:t>
            </a:r>
          </a:p>
        </p:txBody>
      </p:sp>
      <p:sp>
        <p:nvSpPr>
          <p:cNvPr id="3" name="Date Placeholder 2"/>
          <p:cNvSpPr>
            <a:spLocks noGrp="1"/>
          </p:cNvSpPr>
          <p:nvPr>
            <p:ph type="dt" sz="half" idx="10"/>
          </p:nvPr>
        </p:nvSpPr>
        <p:spPr/>
        <p:txBody>
          <a:bodyPr/>
          <a:lstStyle/>
          <a:p>
            <a:pPr>
              <a:defRPr/>
            </a:pPr>
            <a:r>
              <a:rPr lang="en-US" altLang="en-US" smtClean="0"/>
              <a:t>May 22, 2019</a:t>
            </a:r>
            <a:endParaRPr lang="en-US" alt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15</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32426" y="1192147"/>
            <a:ext cx="9079149" cy="50194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8607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to orthometric heights</a:t>
            </a:r>
          </a:p>
        </p:txBody>
      </p:sp>
      <p:sp>
        <p:nvSpPr>
          <p:cNvPr id="3" name="Date Placeholder 2"/>
          <p:cNvSpPr>
            <a:spLocks noGrp="1"/>
          </p:cNvSpPr>
          <p:nvPr>
            <p:ph type="dt" sz="half" idx="10"/>
          </p:nvPr>
        </p:nvSpPr>
        <p:spPr/>
        <p:txBody>
          <a:bodyPr/>
          <a:lstStyle/>
          <a:p>
            <a:pPr>
              <a:defRPr/>
            </a:pPr>
            <a:r>
              <a:rPr lang="en-US" altLang="en-US" smtClean="0"/>
              <a:t>May 22, 2019</a:t>
            </a:r>
            <a:endParaRPr lang="en-US" alt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16</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9872" t="3026" r="17949" b="6859"/>
          <a:stretch/>
        </p:blipFill>
        <p:spPr bwMode="auto">
          <a:xfrm>
            <a:off x="781145" y="1119307"/>
            <a:ext cx="7581711" cy="5237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3797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141"/>
            <a:ext cx="8229600" cy="1143000"/>
          </a:xfrm>
        </p:spPr>
        <p:txBody>
          <a:bodyPr/>
          <a:lstStyle/>
          <a:p>
            <a:r>
              <a:rPr lang="en-US" dirty="0" smtClean="0"/>
              <a:t>Definitional Relationship</a:t>
            </a:r>
            <a:endParaRPr lang="en-US" dirty="0"/>
          </a:p>
        </p:txBody>
      </p:sp>
      <p:sp>
        <p:nvSpPr>
          <p:cNvPr id="3" name="Date Placeholder 2"/>
          <p:cNvSpPr>
            <a:spLocks noGrp="1"/>
          </p:cNvSpPr>
          <p:nvPr>
            <p:ph type="dt" sz="half" idx="10"/>
          </p:nvPr>
        </p:nvSpPr>
        <p:spPr/>
        <p:txBody>
          <a:bodyPr/>
          <a:lstStyle/>
          <a:p>
            <a:pPr>
              <a:defRPr/>
            </a:pPr>
            <a:r>
              <a:rPr lang="en-US" altLang="en-US" smtClean="0"/>
              <a:t>May 22, 2019</a:t>
            </a:r>
            <a:endParaRPr lang="en-US" alt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17</a:t>
            </a:fld>
            <a:endParaRPr lang="en-US" altLang="en-US"/>
          </a:p>
        </p:txBody>
      </p:sp>
      <mc:AlternateContent xmlns:mc="http://schemas.openxmlformats.org/markup-compatibility/2006" xmlns:a14="http://schemas.microsoft.com/office/drawing/2010/main">
        <mc:Choice Requires="a14">
          <p:sp>
            <p:nvSpPr>
              <p:cNvPr id="6" name="Rectangle 5"/>
              <p:cNvSpPr/>
              <p:nvPr/>
            </p:nvSpPr>
            <p:spPr>
              <a:xfrm>
                <a:off x="425966" y="1722369"/>
                <a:ext cx="8718034" cy="584775"/>
              </a:xfrm>
              <a:prstGeom prst="rect">
                <a:avLst/>
              </a:prstGeom>
            </p:spPr>
            <p:txBody>
              <a:bodyPr wrap="square">
                <a:spAutoFit/>
              </a:bodyPr>
              <a:lstStyle/>
              <a:p>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𝐻</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𝑁𝐴𝑃𝐺𝐷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h</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𝑇𝑅𝐹</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𝑁</m:t>
                        </m:r>
                      </m:e>
                      <m: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𝐺𝐸𝑂𝐼𝐷</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2022</m:t>
                        </m:r>
                      </m:sub>
                    </m:sSub>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𝑡</m:t>
                    </m:r>
                    <m: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800" dirty="0">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425966" y="1722369"/>
                <a:ext cx="8718034" cy="584775"/>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0" y="4128332"/>
            <a:ext cx="4175393" cy="2031325"/>
          </a:xfrm>
          <a:prstGeom prst="rect">
            <a:avLst/>
          </a:prstGeom>
          <a:noFill/>
        </p:spPr>
        <p:txBody>
          <a:bodyPr wrap="square" rtlCol="0">
            <a:spAutoFit/>
          </a:bodyPr>
          <a:lstStyle/>
          <a:p>
            <a:r>
              <a:rPr lang="en-US" dirty="0" smtClean="0"/>
              <a:t>Time-dependent </a:t>
            </a:r>
            <a:r>
              <a:rPr lang="en-US" u="sng" dirty="0" smtClean="0"/>
              <a:t>ellipsoid </a:t>
            </a:r>
            <a:r>
              <a:rPr lang="en-US" u="sng" dirty="0"/>
              <a:t>heights</a:t>
            </a:r>
          </a:p>
          <a:p>
            <a:r>
              <a:rPr lang="en-US" dirty="0"/>
              <a:t>come </a:t>
            </a:r>
            <a:r>
              <a:rPr lang="en-US" dirty="0" smtClean="0"/>
              <a:t>from </a:t>
            </a:r>
            <a:r>
              <a:rPr lang="en-US" dirty="0"/>
              <a:t>time-dependent</a:t>
            </a:r>
          </a:p>
          <a:p>
            <a:r>
              <a:rPr lang="en-US" dirty="0"/>
              <a:t>CORS coordinates </a:t>
            </a:r>
            <a:r>
              <a:rPr lang="en-US" dirty="0" smtClean="0"/>
              <a:t>which serve </a:t>
            </a:r>
            <a:r>
              <a:rPr lang="en-US" dirty="0"/>
              <a:t>as control </a:t>
            </a:r>
            <a:r>
              <a:rPr lang="en-US" dirty="0" smtClean="0"/>
              <a:t>for your </a:t>
            </a:r>
            <a:r>
              <a:rPr lang="en-US" dirty="0"/>
              <a:t>time-dependent GNSS survey</a:t>
            </a:r>
            <a:r>
              <a:rPr lang="en-US" dirty="0" smtClean="0"/>
              <a:t>.</a:t>
            </a:r>
          </a:p>
          <a:p>
            <a:endParaRPr lang="en-US" dirty="0" smtClean="0"/>
          </a:p>
          <a:p>
            <a:r>
              <a:rPr lang="en-US" dirty="0" smtClean="0"/>
              <a:t>They will be </a:t>
            </a:r>
            <a:r>
              <a:rPr lang="en-US" i="1" dirty="0" smtClean="0"/>
              <a:t>modeled</a:t>
            </a:r>
            <a:r>
              <a:rPr lang="en-US" dirty="0" smtClean="0"/>
              <a:t> in the IFVM</a:t>
            </a:r>
            <a:endParaRPr lang="en-US" dirty="0"/>
          </a:p>
        </p:txBody>
      </p:sp>
      <p:sp>
        <p:nvSpPr>
          <p:cNvPr id="8" name="TextBox 7"/>
          <p:cNvSpPr txBox="1"/>
          <p:nvPr/>
        </p:nvSpPr>
        <p:spPr>
          <a:xfrm>
            <a:off x="5356625" y="4199420"/>
            <a:ext cx="3787375" cy="1754326"/>
          </a:xfrm>
          <a:prstGeom prst="rect">
            <a:avLst/>
          </a:prstGeom>
          <a:noFill/>
        </p:spPr>
        <p:txBody>
          <a:bodyPr wrap="square" rtlCol="0">
            <a:spAutoFit/>
          </a:bodyPr>
          <a:lstStyle/>
          <a:p>
            <a:r>
              <a:rPr lang="en-US" dirty="0" smtClean="0"/>
              <a:t>Time-dependent </a:t>
            </a:r>
            <a:r>
              <a:rPr lang="en-US" u="sng" dirty="0" smtClean="0"/>
              <a:t>geoid undulations</a:t>
            </a:r>
          </a:p>
          <a:p>
            <a:r>
              <a:rPr lang="en-US" dirty="0" smtClean="0"/>
              <a:t>are </a:t>
            </a:r>
            <a:r>
              <a:rPr lang="en-US" i="1" dirty="0" smtClean="0"/>
              <a:t>modeled</a:t>
            </a:r>
            <a:r>
              <a:rPr lang="en-US" dirty="0" smtClean="0"/>
              <a:t> in the dynamic component of GEOID2022 (“DGEOID2022”), which will come from the geoid monitoring service, or </a:t>
            </a:r>
            <a:r>
              <a:rPr lang="en-US" dirty="0" err="1" smtClean="0"/>
              <a:t>GeMS</a:t>
            </a:r>
            <a:r>
              <a:rPr lang="en-US" dirty="0" smtClean="0"/>
              <a:t>.</a:t>
            </a:r>
            <a:endParaRPr lang="en-US" dirty="0"/>
          </a:p>
        </p:txBody>
      </p:sp>
      <p:sp>
        <p:nvSpPr>
          <p:cNvPr id="9" name="Up Arrow 8"/>
          <p:cNvSpPr/>
          <p:nvPr/>
        </p:nvSpPr>
        <p:spPr>
          <a:xfrm rot="1613235">
            <a:off x="3529643" y="2213020"/>
            <a:ext cx="484632" cy="190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1052621">
            <a:off x="7007130" y="2389607"/>
            <a:ext cx="484632" cy="165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3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Geoid Monitoring Service</a:t>
            </a:r>
            <a:endParaRPr lang="en-US" dirty="0"/>
          </a:p>
        </p:txBody>
      </p:sp>
      <p:sp>
        <p:nvSpPr>
          <p:cNvPr id="3" name="Content Placeholder 2"/>
          <p:cNvSpPr>
            <a:spLocks noGrp="1"/>
          </p:cNvSpPr>
          <p:nvPr>
            <p:ph idx="1"/>
          </p:nvPr>
        </p:nvSpPr>
        <p:spPr/>
        <p:txBody>
          <a:bodyPr/>
          <a:lstStyle/>
          <a:p>
            <a:r>
              <a:rPr lang="en-US" dirty="0" smtClean="0"/>
              <a:t>Goal:  Track all changes to the geoid which would prevent 1 cm accuracy</a:t>
            </a:r>
          </a:p>
          <a:p>
            <a:r>
              <a:rPr lang="en-US" dirty="0" smtClean="0"/>
              <a:t>Three major aspects:</a:t>
            </a:r>
          </a:p>
          <a:p>
            <a:pPr lvl="1"/>
            <a:r>
              <a:rPr lang="en-US" u="sng" dirty="0" smtClean="0"/>
              <a:t>Secular Shape</a:t>
            </a:r>
            <a:r>
              <a:rPr lang="en-US" dirty="0" smtClean="0"/>
              <a:t>: Hudson Bay</a:t>
            </a:r>
          </a:p>
          <a:p>
            <a:pPr lvl="1"/>
            <a:r>
              <a:rPr lang="en-US" u="sng" dirty="0" smtClean="0"/>
              <a:t>Episodic Shape</a:t>
            </a:r>
            <a:r>
              <a:rPr lang="en-US" dirty="0" smtClean="0"/>
              <a:t>:  Massive Earthquakes</a:t>
            </a:r>
          </a:p>
          <a:p>
            <a:pPr lvl="1"/>
            <a:r>
              <a:rPr lang="en-US" u="sng" dirty="0" smtClean="0"/>
              <a:t>Geoid relation to Sea level</a:t>
            </a:r>
            <a:r>
              <a:rPr lang="en-US" dirty="0" smtClean="0"/>
              <a:t>:  Global Sea Level Change</a:t>
            </a:r>
            <a:endParaRPr lang="en-US" dirty="0"/>
          </a:p>
        </p:txBody>
      </p:sp>
      <p:sp>
        <p:nvSpPr>
          <p:cNvPr id="4" name="Date Placeholder 3"/>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18</a:t>
            </a:fld>
            <a:endParaRPr lang="en-US" altLang="en-US" dirty="0"/>
          </a:p>
        </p:txBody>
      </p:sp>
    </p:spTree>
    <p:extLst>
      <p:ext uri="{BB962C8B-B14F-4D97-AF65-F5344CB8AC3E}">
        <p14:creationId xmlns:p14="http://schemas.microsoft.com/office/powerpoint/2010/main" val="300584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17133" r="7666" b="11990"/>
          <a:stretch/>
        </p:blipFill>
        <p:spPr bwMode="auto">
          <a:xfrm>
            <a:off x="1751743" y="1355176"/>
            <a:ext cx="5640513" cy="5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i="1" u="sng" dirty="0" smtClean="0"/>
              <a:t>Secular</a:t>
            </a:r>
            <a:r>
              <a:rPr lang="en-US" dirty="0" smtClean="0"/>
              <a:t> Mass Movement</a:t>
            </a:r>
            <a:endParaRPr lang="en-US" dirty="0"/>
          </a:p>
        </p:txBody>
      </p:sp>
      <p:sp>
        <p:nvSpPr>
          <p:cNvPr id="3" name="Date Placeholder 2"/>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19</a:t>
            </a:fld>
            <a:endParaRPr lang="en-US" altLang="en-US" dirty="0"/>
          </a:p>
        </p:txBody>
      </p:sp>
    </p:spTree>
    <p:extLst>
      <p:ext uri="{BB962C8B-B14F-4D97-AF65-F5344CB8AC3E}">
        <p14:creationId xmlns:p14="http://schemas.microsoft.com/office/powerpoint/2010/main" val="1053833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518"/>
            <a:ext cx="8229600" cy="1143000"/>
          </a:xfrm>
        </p:spPr>
        <p:txBody>
          <a:bodyPr/>
          <a:lstStyle/>
          <a:p>
            <a:r>
              <a:rPr lang="en-US" sz="4000" dirty="0" smtClean="0"/>
              <a:t>Outline</a:t>
            </a:r>
            <a:endParaRPr lang="en-US" sz="4000" dirty="0"/>
          </a:p>
        </p:txBody>
      </p:sp>
      <p:sp>
        <p:nvSpPr>
          <p:cNvPr id="3" name="Content Placeholder 2"/>
          <p:cNvSpPr>
            <a:spLocks noGrp="1"/>
          </p:cNvSpPr>
          <p:nvPr>
            <p:ph idx="1"/>
          </p:nvPr>
        </p:nvSpPr>
        <p:spPr>
          <a:xfrm>
            <a:off x="457200" y="1461427"/>
            <a:ext cx="8229600" cy="4525963"/>
          </a:xfrm>
        </p:spPr>
        <p:txBody>
          <a:bodyPr/>
          <a:lstStyle/>
          <a:p>
            <a:r>
              <a:rPr lang="en-US" sz="2400" dirty="0" smtClean="0"/>
              <a:t>BLUF</a:t>
            </a:r>
          </a:p>
          <a:p>
            <a:r>
              <a:rPr lang="en-US" sz="2400" dirty="0" smtClean="0"/>
              <a:t>Refresher</a:t>
            </a:r>
          </a:p>
          <a:p>
            <a:pPr lvl="1"/>
            <a:r>
              <a:rPr lang="en-US" sz="2000" dirty="0" smtClean="0"/>
              <a:t>Blueprint Part 1</a:t>
            </a:r>
          </a:p>
          <a:p>
            <a:pPr lvl="1"/>
            <a:r>
              <a:rPr lang="en-US" sz="2000" dirty="0" smtClean="0"/>
              <a:t>Blueprint Part 2</a:t>
            </a:r>
            <a:endParaRPr lang="en-US" sz="2000" dirty="0" smtClean="0"/>
          </a:p>
          <a:p>
            <a:r>
              <a:rPr lang="en-US" sz="2400" dirty="0" smtClean="0"/>
              <a:t>Blueprint Part 3</a:t>
            </a:r>
          </a:p>
          <a:p>
            <a:pPr lvl="1"/>
            <a:r>
              <a:rPr lang="en-US" sz="1600" dirty="0"/>
              <a:t>Terminology</a:t>
            </a:r>
          </a:p>
          <a:p>
            <a:pPr lvl="1"/>
            <a:r>
              <a:rPr lang="en-US" sz="1600" dirty="0"/>
              <a:t>New Types of Coordinates</a:t>
            </a:r>
          </a:p>
          <a:p>
            <a:pPr lvl="1"/>
            <a:r>
              <a:rPr lang="en-US" sz="1600" dirty="0"/>
              <a:t>New way of operating The CORS Network</a:t>
            </a:r>
          </a:p>
          <a:p>
            <a:pPr lvl="1"/>
            <a:r>
              <a:rPr lang="en-US" sz="1600" dirty="0"/>
              <a:t>New Way for </a:t>
            </a:r>
            <a:r>
              <a:rPr lang="en-US" sz="1600" i="1" dirty="0"/>
              <a:t>USERS</a:t>
            </a:r>
            <a:r>
              <a:rPr lang="en-US" sz="1600" dirty="0"/>
              <a:t> to Process GNSS Projects</a:t>
            </a:r>
          </a:p>
          <a:p>
            <a:pPr lvl="1"/>
            <a:r>
              <a:rPr lang="en-US" sz="1600" dirty="0"/>
              <a:t>New way of processing Leveling projects</a:t>
            </a:r>
          </a:p>
          <a:p>
            <a:pPr lvl="1"/>
            <a:r>
              <a:rPr lang="en-US" sz="1600" dirty="0"/>
              <a:t>New Way for </a:t>
            </a:r>
            <a:r>
              <a:rPr lang="en-US" sz="1600" i="1" dirty="0"/>
              <a:t>NGS</a:t>
            </a:r>
            <a:r>
              <a:rPr lang="en-US" sz="1600" dirty="0"/>
              <a:t> to Process and store GNSS Data</a:t>
            </a:r>
          </a:p>
          <a:p>
            <a:pPr lvl="2"/>
            <a:r>
              <a:rPr lang="en-US" sz="1200" b="1" i="1" u="sng" dirty="0"/>
              <a:t>Final Discrete </a:t>
            </a:r>
            <a:r>
              <a:rPr lang="en-US" sz="1200" dirty="0"/>
              <a:t>Coordinates</a:t>
            </a:r>
          </a:p>
          <a:p>
            <a:pPr lvl="1"/>
            <a:r>
              <a:rPr lang="en-US" sz="1600" dirty="0"/>
              <a:t>New Way for </a:t>
            </a:r>
            <a:r>
              <a:rPr lang="en-US" sz="1600" i="1" dirty="0"/>
              <a:t>NGS</a:t>
            </a:r>
            <a:r>
              <a:rPr lang="en-US" sz="1600" dirty="0"/>
              <a:t> to Process and store GNSS Data</a:t>
            </a:r>
          </a:p>
          <a:p>
            <a:pPr lvl="2"/>
            <a:r>
              <a:rPr lang="en-US" sz="1200" b="1" i="1" u="sng" dirty="0"/>
              <a:t>Reference Epoch </a:t>
            </a:r>
            <a:r>
              <a:rPr lang="en-US" sz="1200" dirty="0"/>
              <a:t>Coordinates</a:t>
            </a:r>
          </a:p>
          <a:p>
            <a:pPr lvl="1"/>
            <a:r>
              <a:rPr lang="en-US" sz="1600" dirty="0"/>
              <a:t>Miscellaneous / TBD</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May 22, 2019</a:t>
            </a:r>
            <a:endParaRPr 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81083702-E6E1-411B-A9C5-9B25E2FC045E}" type="slidenum">
              <a:rPr lang="en-US" smtClean="0"/>
              <a:pPr>
                <a:defRPr/>
              </a:pPr>
              <a:t>2</a:t>
            </a:fld>
            <a:endParaRPr lang="en-US"/>
          </a:p>
        </p:txBody>
      </p:sp>
    </p:spTree>
    <p:extLst>
      <p:ext uri="{BB962C8B-B14F-4D97-AF65-F5344CB8AC3E}">
        <p14:creationId xmlns:p14="http://schemas.microsoft.com/office/powerpoint/2010/main" val="1157748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products</a:t>
            </a:r>
            <a:endParaRPr lang="en-US" dirty="0"/>
          </a:p>
        </p:txBody>
      </p:sp>
      <p:sp>
        <p:nvSpPr>
          <p:cNvPr id="4" name="Date Placeholder 3"/>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20</a:t>
            </a:fld>
            <a:endParaRPr lang="en-US" altLang="en-US" dirty="0"/>
          </a:p>
        </p:txBody>
      </p:sp>
      <p:sp>
        <p:nvSpPr>
          <p:cNvPr id="10" name="Content Placeholder 9"/>
          <p:cNvSpPr>
            <a:spLocks noGrp="1"/>
          </p:cNvSpPr>
          <p:nvPr>
            <p:ph idx="1"/>
          </p:nvPr>
        </p:nvSpPr>
        <p:spPr/>
        <p:txBody>
          <a:bodyPr/>
          <a:lstStyle/>
          <a:p>
            <a:r>
              <a:rPr lang="en-US" sz="2000" b="1" dirty="0"/>
              <a:t>GEOID2022</a:t>
            </a:r>
          </a:p>
          <a:p>
            <a:pPr lvl="1"/>
            <a:r>
              <a:rPr lang="en-US" sz="1800" dirty="0"/>
              <a:t>Official converter of *TRF2022 ellipsoid heights into NAPGD2022 orthometric heights</a:t>
            </a:r>
          </a:p>
          <a:p>
            <a:r>
              <a:rPr lang="en-US" sz="2000" b="1" dirty="0"/>
              <a:t>DEFLEC2022</a:t>
            </a:r>
          </a:p>
          <a:p>
            <a:pPr lvl="1"/>
            <a:r>
              <a:rPr lang="en-US" sz="1800" dirty="0"/>
              <a:t>Surface deflections of the vertical in N/S and E/W</a:t>
            </a:r>
          </a:p>
          <a:p>
            <a:r>
              <a:rPr lang="en-US" sz="2000" b="1" dirty="0"/>
              <a:t>GRAV2022</a:t>
            </a:r>
          </a:p>
          <a:p>
            <a:pPr lvl="1"/>
            <a:r>
              <a:rPr lang="en-US" sz="1800" dirty="0"/>
              <a:t>Surface acceleration of gravity </a:t>
            </a:r>
          </a:p>
          <a:p>
            <a:r>
              <a:rPr lang="en-US" sz="2000" b="1" dirty="0"/>
              <a:t>DEM2022</a:t>
            </a:r>
          </a:p>
          <a:p>
            <a:pPr lvl="1"/>
            <a:r>
              <a:rPr lang="en-US" sz="1800" dirty="0"/>
              <a:t>Official DEM used in creation of all above products</a:t>
            </a:r>
          </a:p>
          <a:p>
            <a:r>
              <a:rPr lang="en-US" sz="2000" dirty="0"/>
              <a:t>All will be 1 x 1 arcminute grids</a:t>
            </a:r>
          </a:p>
          <a:p>
            <a:r>
              <a:rPr lang="en-US" sz="2000" dirty="0"/>
              <a:t>All will cover three finite regions of the globe</a:t>
            </a:r>
          </a:p>
          <a:p>
            <a:r>
              <a:rPr lang="en-US" sz="2000" dirty="0"/>
              <a:t>All will have a static and dynamic component</a:t>
            </a:r>
          </a:p>
          <a:p>
            <a:pPr lvl="1"/>
            <a:r>
              <a:rPr lang="en-US" sz="1800" dirty="0"/>
              <a:t>Dynamic surface gravity and DEM not expected to be ready by 2022</a:t>
            </a:r>
          </a:p>
          <a:p>
            <a:pPr lvl="1"/>
            <a:endParaRPr lang="en-US" sz="2000" dirty="0"/>
          </a:p>
          <a:p>
            <a:pPr lvl="1"/>
            <a:endParaRPr lang="en-US" dirty="0"/>
          </a:p>
        </p:txBody>
      </p:sp>
    </p:spTree>
    <p:extLst>
      <p:ext uri="{BB962C8B-B14F-4D97-AF65-F5344CB8AC3E}">
        <p14:creationId xmlns:p14="http://schemas.microsoft.com/office/powerpoint/2010/main" val="22310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5521" y="1288258"/>
            <a:ext cx="2861098" cy="2210849"/>
          </a:xfrm>
        </p:spPr>
      </p:pic>
      <p:sp>
        <p:nvSpPr>
          <p:cNvPr id="2" name="Title 1"/>
          <p:cNvSpPr>
            <a:spLocks noGrp="1"/>
          </p:cNvSpPr>
          <p:nvPr>
            <p:ph type="title"/>
          </p:nvPr>
        </p:nvSpPr>
        <p:spPr/>
        <p:txBody>
          <a:bodyPr/>
          <a:lstStyle/>
          <a:p>
            <a:r>
              <a:rPr lang="en-US" dirty="0" smtClean="0"/>
              <a:t>The three gridded regions</a:t>
            </a:r>
            <a:endParaRPr lang="en-US" dirty="0"/>
          </a:p>
        </p:txBody>
      </p:sp>
      <p:sp>
        <p:nvSpPr>
          <p:cNvPr id="4" name="Date Placeholder 3"/>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21</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1758" y="1688001"/>
            <a:ext cx="2274570" cy="29435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33" y="2098113"/>
            <a:ext cx="3232767" cy="2498047"/>
          </a:xfrm>
          <a:prstGeom prst="rect">
            <a:avLst/>
          </a:prstGeom>
        </p:spPr>
      </p:pic>
      <p:sp>
        <p:nvSpPr>
          <p:cNvPr id="10" name="TextBox 9"/>
          <p:cNvSpPr txBox="1"/>
          <p:nvPr/>
        </p:nvSpPr>
        <p:spPr>
          <a:xfrm>
            <a:off x="3772500" y="3628552"/>
            <a:ext cx="2634119" cy="646331"/>
          </a:xfrm>
          <a:prstGeom prst="rect">
            <a:avLst/>
          </a:prstGeom>
          <a:noFill/>
        </p:spPr>
        <p:txBody>
          <a:bodyPr wrap="none" rtlCol="0">
            <a:spAutoFit/>
          </a:bodyPr>
          <a:lstStyle/>
          <a:p>
            <a:r>
              <a:rPr lang="en-US" dirty="0" smtClean="0"/>
              <a:t>“North American region”</a:t>
            </a:r>
          </a:p>
          <a:p>
            <a:r>
              <a:rPr lang="en-US" dirty="0" smtClean="0"/>
              <a:t>¼ of the Earth</a:t>
            </a:r>
            <a:endParaRPr lang="en-US" dirty="0"/>
          </a:p>
        </p:txBody>
      </p:sp>
      <p:sp>
        <p:nvSpPr>
          <p:cNvPr id="11" name="TextBox 10"/>
          <p:cNvSpPr txBox="1"/>
          <p:nvPr/>
        </p:nvSpPr>
        <p:spPr>
          <a:xfrm>
            <a:off x="6553200" y="4857654"/>
            <a:ext cx="2326278" cy="369332"/>
          </a:xfrm>
          <a:prstGeom prst="rect">
            <a:avLst/>
          </a:prstGeom>
          <a:noFill/>
        </p:spPr>
        <p:txBody>
          <a:bodyPr wrap="none" rtlCol="0">
            <a:spAutoFit/>
          </a:bodyPr>
          <a:lstStyle/>
          <a:p>
            <a:r>
              <a:rPr lang="en-US" dirty="0" smtClean="0"/>
              <a:t>“Guam/CNMI region”</a:t>
            </a:r>
          </a:p>
        </p:txBody>
      </p:sp>
      <p:sp>
        <p:nvSpPr>
          <p:cNvPr id="12" name="TextBox 11"/>
          <p:cNvSpPr txBox="1"/>
          <p:nvPr/>
        </p:nvSpPr>
        <p:spPr>
          <a:xfrm>
            <a:off x="310609" y="5042320"/>
            <a:ext cx="2813591" cy="369332"/>
          </a:xfrm>
          <a:prstGeom prst="rect">
            <a:avLst/>
          </a:prstGeom>
          <a:noFill/>
        </p:spPr>
        <p:txBody>
          <a:bodyPr wrap="none" rtlCol="0">
            <a:spAutoFit/>
          </a:bodyPr>
          <a:lstStyle/>
          <a:p>
            <a:r>
              <a:rPr lang="en-US" dirty="0" smtClean="0"/>
              <a:t>“American Samoa region”</a:t>
            </a:r>
          </a:p>
        </p:txBody>
      </p:sp>
    </p:spTree>
    <p:extLst>
      <p:ext uri="{BB962C8B-B14F-4D97-AF65-F5344CB8AC3E}">
        <p14:creationId xmlns:p14="http://schemas.microsoft.com/office/powerpoint/2010/main" val="3503469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347"/>
            <a:ext cx="8229600" cy="1143000"/>
          </a:xfrm>
        </p:spPr>
        <p:txBody>
          <a:bodyPr/>
          <a:lstStyle/>
          <a:p>
            <a:r>
              <a:rPr lang="en-US" dirty="0" smtClean="0"/>
              <a:t>Blueprint for 2022, Part 3</a:t>
            </a:r>
            <a:br>
              <a:rPr lang="en-US" dirty="0" smtClean="0"/>
            </a:br>
            <a:r>
              <a:rPr lang="en-US" dirty="0" smtClean="0"/>
              <a:t/>
            </a:r>
            <a:br>
              <a:rPr lang="en-US" dirty="0" smtClean="0"/>
            </a:br>
            <a:r>
              <a:rPr lang="en-US" sz="2800" dirty="0" smtClean="0"/>
              <a:t>Released April 25, 2019</a:t>
            </a:r>
            <a:endParaRPr lang="en-US" sz="2800" dirty="0"/>
          </a:p>
        </p:txBody>
      </p:sp>
      <p:sp>
        <p:nvSpPr>
          <p:cNvPr id="4" name="Date Placeholder 3"/>
          <p:cNvSpPr>
            <a:spLocks noGrp="1"/>
          </p:cNvSpPr>
          <p:nvPr>
            <p:ph type="dt" sz="half" idx="10"/>
          </p:nvPr>
        </p:nvSpPr>
        <p:spPr/>
        <p:txBody>
          <a:bodyPr/>
          <a:lstStyle/>
          <a:p>
            <a:pPr>
              <a:defRPr/>
            </a:pPr>
            <a:r>
              <a:rPr lang="en-US" smtClean="0"/>
              <a:t>May 22, 2019</a:t>
            </a:r>
            <a:endParaRPr 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22</a:t>
            </a:fld>
            <a:endParaRPr lang="en-US"/>
          </a:p>
        </p:txBody>
      </p:sp>
    </p:spTree>
    <p:extLst>
      <p:ext uri="{BB962C8B-B14F-4D97-AF65-F5344CB8AC3E}">
        <p14:creationId xmlns:p14="http://schemas.microsoft.com/office/powerpoint/2010/main" val="1494954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6275"/>
            <a:ext cx="8229600" cy="1143000"/>
          </a:xfrm>
        </p:spPr>
        <p:txBody>
          <a:bodyPr/>
          <a:lstStyle/>
          <a:p>
            <a:r>
              <a:rPr lang="en-US" dirty="0" smtClean="0"/>
              <a:t>Re-invent </a:t>
            </a:r>
            <a:r>
              <a:rPr lang="en-US" dirty="0" err="1" smtClean="0"/>
              <a:t>Bluebooking</a:t>
            </a:r>
            <a:r>
              <a:rPr lang="en-US" dirty="0" smtClean="0"/>
              <a:t/>
            </a:r>
            <a:br>
              <a:rPr lang="en-US" dirty="0" smtClean="0"/>
            </a:br>
            <a:r>
              <a:rPr lang="en-US" sz="2800" dirty="0" smtClean="0">
                <a:solidFill>
                  <a:srgbClr val="FF0000"/>
                </a:solidFill>
              </a:rPr>
              <a:t>(including fully embracing time-dependent coordinates while recognizing a user community that prefers time-static coordinates for now, building a new database, making it easy for users to submit data to us, and being meticulous about terminology)</a:t>
            </a:r>
            <a:r>
              <a:rPr lang="en-US" sz="2800" dirty="0"/>
              <a:t/>
            </a:r>
            <a:br>
              <a:rPr lang="en-US" sz="2800" dirty="0"/>
            </a:br>
            <a:endParaRPr lang="en-US" dirty="0"/>
          </a:p>
        </p:txBody>
      </p:sp>
      <p:sp>
        <p:nvSpPr>
          <p:cNvPr id="3" name="Date Placeholder 2"/>
          <p:cNvSpPr>
            <a:spLocks noGrp="1"/>
          </p:cNvSpPr>
          <p:nvPr>
            <p:ph type="dt" sz="half" idx="10"/>
          </p:nvPr>
        </p:nvSpPr>
        <p:spPr/>
        <p:txBody>
          <a:bodyPr/>
          <a:lstStyle/>
          <a:p>
            <a:pPr>
              <a:defRPr/>
            </a:pPr>
            <a:r>
              <a:rPr lang="en-US" smtClean="0"/>
              <a:t>May 22, 2019</a:t>
            </a:r>
            <a:endParaRPr 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23</a:t>
            </a:fld>
            <a:endParaRPr lang="en-US"/>
          </a:p>
        </p:txBody>
      </p:sp>
      <p:sp>
        <p:nvSpPr>
          <p:cNvPr id="6" name="Title 1"/>
          <p:cNvSpPr txBox="1">
            <a:spLocks/>
          </p:cNvSpPr>
          <p:nvPr/>
        </p:nvSpPr>
        <p:spPr bwMode="auto">
          <a:xfrm>
            <a:off x="457200" y="468038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See:  Blueprint for 2022, Part </a:t>
            </a:r>
            <a:r>
              <a:rPr lang="en-US" b="1" dirty="0" smtClean="0"/>
              <a:t>3</a:t>
            </a:r>
            <a:endParaRPr lang="en-US" b="1" dirty="0">
              <a:solidFill>
                <a:srgbClr val="FF0000"/>
              </a:solidFill>
            </a:endParaRPr>
          </a:p>
        </p:txBody>
      </p:sp>
    </p:spTree>
    <p:extLst>
      <p:ext uri="{BB962C8B-B14F-4D97-AF65-F5344CB8AC3E}">
        <p14:creationId xmlns:p14="http://schemas.microsoft.com/office/powerpoint/2010/main" val="2468621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6275"/>
            <a:ext cx="8229600" cy="1143000"/>
          </a:xfrm>
        </p:spPr>
        <p:txBody>
          <a:bodyPr/>
          <a:lstStyle/>
          <a:p>
            <a:r>
              <a:rPr lang="en-US" dirty="0" smtClean="0"/>
              <a:t>Improve the Toolkit</a:t>
            </a:r>
            <a:br>
              <a:rPr lang="en-US" dirty="0" smtClean="0"/>
            </a:br>
            <a:r>
              <a:rPr lang="en-US" sz="2800" dirty="0" smtClean="0">
                <a:solidFill>
                  <a:srgbClr val="FF0000"/>
                </a:solidFill>
              </a:rPr>
              <a:t>(including the deprecation of FORTRAN and .EXE files, fully integrating that which can be integrated, and generally being better organized)</a:t>
            </a:r>
            <a:endParaRPr lang="en-US" dirty="0"/>
          </a:p>
        </p:txBody>
      </p:sp>
      <p:sp>
        <p:nvSpPr>
          <p:cNvPr id="3" name="Date Placeholder 2"/>
          <p:cNvSpPr>
            <a:spLocks noGrp="1"/>
          </p:cNvSpPr>
          <p:nvPr>
            <p:ph type="dt" sz="half" idx="10"/>
          </p:nvPr>
        </p:nvSpPr>
        <p:spPr/>
        <p:txBody>
          <a:bodyPr/>
          <a:lstStyle/>
          <a:p>
            <a:pPr>
              <a:defRPr/>
            </a:pPr>
            <a:r>
              <a:rPr lang="en-US" smtClean="0"/>
              <a:t>May 22, 2019</a:t>
            </a:r>
            <a:endParaRPr 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24</a:t>
            </a:fld>
            <a:endParaRPr lang="en-US"/>
          </a:p>
        </p:txBody>
      </p:sp>
      <p:sp>
        <p:nvSpPr>
          <p:cNvPr id="6" name="Title 1"/>
          <p:cNvSpPr txBox="1">
            <a:spLocks/>
          </p:cNvSpPr>
          <p:nvPr/>
        </p:nvSpPr>
        <p:spPr bwMode="auto">
          <a:xfrm>
            <a:off x="457200" y="468038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See:  Blueprint for 2022, Part </a:t>
            </a:r>
            <a:r>
              <a:rPr lang="en-US" b="1" dirty="0" smtClean="0"/>
              <a:t>3</a:t>
            </a:r>
            <a:endParaRPr lang="en-US" b="1" dirty="0">
              <a:solidFill>
                <a:srgbClr val="FF0000"/>
              </a:solidFill>
            </a:endParaRPr>
          </a:p>
        </p:txBody>
      </p:sp>
    </p:spTree>
    <p:extLst>
      <p:ext uri="{BB962C8B-B14F-4D97-AF65-F5344CB8AC3E}">
        <p14:creationId xmlns:p14="http://schemas.microsoft.com/office/powerpoint/2010/main" val="2732853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6275"/>
            <a:ext cx="8229600" cy="1143000"/>
          </a:xfrm>
        </p:spPr>
        <p:txBody>
          <a:bodyPr/>
          <a:lstStyle/>
          <a:p>
            <a:r>
              <a:rPr lang="en-US" dirty="0" smtClean="0"/>
              <a:t>Better Surveying</a:t>
            </a:r>
            <a:br>
              <a:rPr lang="en-US" dirty="0" smtClean="0"/>
            </a:br>
            <a:r>
              <a:rPr lang="en-US" sz="2800" dirty="0" smtClean="0">
                <a:solidFill>
                  <a:srgbClr val="FF0000"/>
                </a:solidFill>
              </a:rPr>
              <a:t>(meaning leading the way by testing and documenting entirely new ways of performing geodetic surveys in a modernized NSRS, and not letting manuals sit unchanged for 22 years)</a:t>
            </a:r>
            <a:endParaRPr lang="en-US" dirty="0"/>
          </a:p>
        </p:txBody>
      </p:sp>
      <p:sp>
        <p:nvSpPr>
          <p:cNvPr id="3" name="Date Placeholder 2"/>
          <p:cNvSpPr>
            <a:spLocks noGrp="1"/>
          </p:cNvSpPr>
          <p:nvPr>
            <p:ph type="dt" sz="half" idx="10"/>
          </p:nvPr>
        </p:nvSpPr>
        <p:spPr/>
        <p:txBody>
          <a:bodyPr/>
          <a:lstStyle/>
          <a:p>
            <a:pPr>
              <a:defRPr/>
            </a:pPr>
            <a:r>
              <a:rPr lang="en-US" smtClean="0"/>
              <a:t>May 22, 2019</a:t>
            </a:r>
            <a:endParaRPr 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25</a:t>
            </a:fld>
            <a:endParaRPr lang="en-US"/>
          </a:p>
        </p:txBody>
      </p:sp>
      <p:sp>
        <p:nvSpPr>
          <p:cNvPr id="6" name="Title 1"/>
          <p:cNvSpPr txBox="1">
            <a:spLocks/>
          </p:cNvSpPr>
          <p:nvPr/>
        </p:nvSpPr>
        <p:spPr bwMode="auto">
          <a:xfrm>
            <a:off x="457200" y="468038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See:  Blueprint for 2022, Part </a:t>
            </a:r>
            <a:r>
              <a:rPr lang="en-US" b="1" dirty="0" smtClean="0"/>
              <a:t>3</a:t>
            </a:r>
            <a:endParaRPr lang="en-US" b="1" dirty="0">
              <a:solidFill>
                <a:srgbClr val="FF0000"/>
              </a:solidFill>
            </a:endParaRPr>
          </a:p>
        </p:txBody>
      </p:sp>
    </p:spTree>
    <p:extLst>
      <p:ext uri="{BB962C8B-B14F-4D97-AF65-F5344CB8AC3E}">
        <p14:creationId xmlns:p14="http://schemas.microsoft.com/office/powerpoint/2010/main" val="417782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sz="2800" dirty="0" smtClean="0"/>
              <a:t>Blueprint for 2022, Part 3 is the result of significant TEAM efforts </a:t>
            </a:r>
            <a:r>
              <a:rPr lang="en-US" sz="2800" i="1" dirty="0" smtClean="0">
                <a:solidFill>
                  <a:srgbClr val="FF0000"/>
                </a:solidFill>
              </a:rPr>
              <a:t>over 18 months</a:t>
            </a:r>
          </a:p>
          <a:p>
            <a:pPr lvl="1"/>
            <a:r>
              <a:rPr lang="en-US" sz="2400" dirty="0" smtClean="0"/>
              <a:t>GNSS SOP Team</a:t>
            </a:r>
          </a:p>
          <a:p>
            <a:pPr lvl="2"/>
            <a:r>
              <a:rPr lang="en-US" sz="1200" dirty="0" smtClean="0"/>
              <a:t>Choi, Roman, </a:t>
            </a:r>
            <a:r>
              <a:rPr lang="en-US" sz="1200" dirty="0" err="1" smtClean="0"/>
              <a:t>Jalbrzikowski</a:t>
            </a:r>
            <a:r>
              <a:rPr lang="en-US" sz="1200" dirty="0" smtClean="0"/>
              <a:t>, Sun, Dennis, </a:t>
            </a:r>
            <a:r>
              <a:rPr lang="en-US" sz="1200" dirty="0" err="1" smtClean="0"/>
              <a:t>Prusky</a:t>
            </a:r>
            <a:r>
              <a:rPr lang="en-US" sz="1200" dirty="0" smtClean="0"/>
              <a:t>, </a:t>
            </a:r>
            <a:r>
              <a:rPr lang="en-US" sz="1200" dirty="0" err="1" smtClean="0"/>
              <a:t>Gillins</a:t>
            </a:r>
            <a:r>
              <a:rPr lang="en-US" sz="1200" dirty="0" smtClean="0"/>
              <a:t>, W. Wang, Saleh, Yoon, </a:t>
            </a:r>
            <a:r>
              <a:rPr lang="en-US" sz="1200" dirty="0" err="1" smtClean="0"/>
              <a:t>Damiani</a:t>
            </a:r>
            <a:r>
              <a:rPr lang="en-US" sz="1200" dirty="0" smtClean="0"/>
              <a:t>, </a:t>
            </a:r>
            <a:r>
              <a:rPr lang="en-US" sz="1200" dirty="0" err="1" smtClean="0"/>
              <a:t>Kanazir</a:t>
            </a:r>
            <a:r>
              <a:rPr lang="en-US" sz="1200" dirty="0" smtClean="0"/>
              <a:t>, </a:t>
            </a:r>
            <a:r>
              <a:rPr lang="en-US" sz="1200" dirty="0" err="1" smtClean="0"/>
              <a:t>Evjen</a:t>
            </a:r>
            <a:r>
              <a:rPr lang="en-US" sz="1200" dirty="0" smtClean="0"/>
              <a:t>, </a:t>
            </a:r>
            <a:r>
              <a:rPr lang="en-US" sz="1200" dirty="0" err="1" smtClean="0"/>
              <a:t>Sellars</a:t>
            </a:r>
            <a:r>
              <a:rPr lang="en-US" sz="1200" dirty="0" smtClean="0"/>
              <a:t>, </a:t>
            </a:r>
            <a:r>
              <a:rPr lang="en-US" sz="1200" dirty="0" err="1" smtClean="0"/>
              <a:t>Schenewerk</a:t>
            </a:r>
            <a:r>
              <a:rPr lang="en-US" sz="1200" dirty="0" smtClean="0"/>
              <a:t>, </a:t>
            </a:r>
            <a:r>
              <a:rPr lang="en-US" sz="1200" dirty="0" err="1" smtClean="0"/>
              <a:t>Caccamise</a:t>
            </a:r>
            <a:r>
              <a:rPr lang="en-US" sz="1200" dirty="0" smtClean="0"/>
              <a:t>, Heck, </a:t>
            </a:r>
            <a:r>
              <a:rPr lang="en-US" sz="1200" dirty="0" err="1" smtClean="0"/>
              <a:t>Hilla</a:t>
            </a:r>
            <a:r>
              <a:rPr lang="en-US" sz="1200" dirty="0" smtClean="0"/>
              <a:t>, </a:t>
            </a:r>
            <a:r>
              <a:rPr lang="en-US" sz="1200" dirty="0" err="1" smtClean="0"/>
              <a:t>Bilich</a:t>
            </a:r>
            <a:r>
              <a:rPr lang="en-US" sz="1200" dirty="0" smtClean="0"/>
              <a:t>, McFarland</a:t>
            </a:r>
            <a:endParaRPr lang="en-US" sz="1800" dirty="0" smtClean="0"/>
          </a:p>
          <a:p>
            <a:pPr lvl="1"/>
            <a:r>
              <a:rPr lang="en-US" sz="2400" dirty="0" smtClean="0"/>
              <a:t>Leveling SOP Team</a:t>
            </a:r>
          </a:p>
          <a:p>
            <a:pPr lvl="2"/>
            <a:r>
              <a:rPr lang="en-US" sz="1200" dirty="0" err="1" smtClean="0"/>
              <a:t>Zenk</a:t>
            </a:r>
            <a:r>
              <a:rPr lang="en-US" sz="1200" dirty="0" smtClean="0"/>
              <a:t>, </a:t>
            </a:r>
            <a:r>
              <a:rPr lang="en-US" sz="1200" dirty="0" err="1" smtClean="0"/>
              <a:t>Kanazir</a:t>
            </a:r>
            <a:r>
              <a:rPr lang="en-US" sz="1200" dirty="0" smtClean="0"/>
              <a:t>, Dennis, </a:t>
            </a:r>
            <a:r>
              <a:rPr lang="en-US" sz="1200" dirty="0" err="1" smtClean="0"/>
              <a:t>Breidenbach</a:t>
            </a:r>
            <a:r>
              <a:rPr lang="en-US" sz="1200" dirty="0" smtClean="0"/>
              <a:t>, </a:t>
            </a:r>
            <a:r>
              <a:rPr lang="en-US" sz="1200" dirty="0" err="1" smtClean="0"/>
              <a:t>Fancher</a:t>
            </a:r>
            <a:r>
              <a:rPr lang="en-US" sz="1200" dirty="0" smtClean="0"/>
              <a:t>, Hanson, Hensel, </a:t>
            </a:r>
            <a:r>
              <a:rPr lang="en-US" sz="1200" dirty="0" err="1" smtClean="0"/>
              <a:t>Paudel</a:t>
            </a:r>
            <a:r>
              <a:rPr lang="en-US" sz="1200" dirty="0" smtClean="0"/>
              <a:t>, Ward, </a:t>
            </a:r>
            <a:r>
              <a:rPr lang="en-US" sz="1200" dirty="0" err="1" smtClean="0"/>
              <a:t>Zilkoski</a:t>
            </a:r>
            <a:r>
              <a:rPr lang="en-US" sz="1200" dirty="0" smtClean="0"/>
              <a:t>, </a:t>
            </a:r>
            <a:r>
              <a:rPr lang="en-US" sz="1200" dirty="0" err="1" smtClean="0"/>
              <a:t>Gillins</a:t>
            </a:r>
            <a:r>
              <a:rPr lang="en-US" sz="1200" dirty="0" smtClean="0"/>
              <a:t>, </a:t>
            </a:r>
            <a:r>
              <a:rPr lang="en-US" sz="1200" dirty="0" err="1" smtClean="0"/>
              <a:t>Geoghegan</a:t>
            </a:r>
            <a:endParaRPr lang="en-US" sz="1200" dirty="0" smtClean="0"/>
          </a:p>
          <a:p>
            <a:pPr lvl="1"/>
            <a:r>
              <a:rPr lang="en-US" sz="2400" dirty="0" smtClean="0"/>
              <a:t>BP3 Writing Team</a:t>
            </a:r>
          </a:p>
          <a:p>
            <a:pPr lvl="2"/>
            <a:r>
              <a:rPr lang="en-US" sz="1200" dirty="0" smtClean="0"/>
              <a:t>Kinsman, </a:t>
            </a:r>
            <a:r>
              <a:rPr lang="en-US" sz="1200" dirty="0" err="1" smtClean="0"/>
              <a:t>Kanazir</a:t>
            </a:r>
            <a:r>
              <a:rPr lang="en-US" sz="1200" dirty="0" smtClean="0"/>
              <a:t>, Hensel, Jordan, Stone, Vogel, Heck, Dennis, </a:t>
            </a:r>
            <a:r>
              <a:rPr lang="en-US" sz="1200" dirty="0" err="1" smtClean="0"/>
              <a:t>Fromhertz</a:t>
            </a:r>
            <a:r>
              <a:rPr lang="en-US" sz="1200" dirty="0" smtClean="0"/>
              <a:t>, </a:t>
            </a:r>
            <a:r>
              <a:rPr lang="en-US" sz="1200" dirty="0" err="1" smtClean="0"/>
              <a:t>Winester</a:t>
            </a:r>
            <a:r>
              <a:rPr lang="en-US" sz="1200" dirty="0" smtClean="0"/>
              <a:t>, </a:t>
            </a:r>
            <a:r>
              <a:rPr lang="en-US" sz="1200" dirty="0" err="1" smtClean="0"/>
              <a:t>Zenk</a:t>
            </a:r>
            <a:r>
              <a:rPr lang="en-US" sz="1200" dirty="0" smtClean="0"/>
              <a:t>, </a:t>
            </a:r>
            <a:r>
              <a:rPr lang="en-US" sz="1200" dirty="0" err="1" smtClean="0"/>
              <a:t>Silagi</a:t>
            </a:r>
            <a:r>
              <a:rPr lang="en-US" sz="1200" dirty="0" smtClean="0"/>
              <a:t>, Roman, </a:t>
            </a:r>
            <a:r>
              <a:rPr lang="en-US" sz="1200" dirty="0" err="1" smtClean="0"/>
              <a:t>Grosh</a:t>
            </a:r>
            <a:r>
              <a:rPr lang="en-US" sz="1200" dirty="0" smtClean="0"/>
              <a:t>, </a:t>
            </a:r>
            <a:r>
              <a:rPr lang="en-US" sz="1200" dirty="0" err="1" smtClean="0"/>
              <a:t>Ahlgren</a:t>
            </a:r>
            <a:endParaRPr lang="en-US" sz="1200" dirty="0" smtClean="0"/>
          </a:p>
          <a:p>
            <a:r>
              <a:rPr lang="en-US" sz="2800" dirty="0" smtClean="0"/>
              <a:t>It is a team document, with input from dozens of individuals around NGS</a:t>
            </a:r>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spTree>
    <p:extLst>
      <p:ext uri="{BB962C8B-B14F-4D97-AF65-F5344CB8AC3E}">
        <p14:creationId xmlns:p14="http://schemas.microsoft.com/office/powerpoint/2010/main" val="2589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BP3?</a:t>
            </a:r>
            <a:endParaRPr lang="en-US" dirty="0"/>
          </a:p>
        </p:txBody>
      </p:sp>
      <p:sp>
        <p:nvSpPr>
          <p:cNvPr id="3" name="Content Placeholder 2"/>
          <p:cNvSpPr>
            <a:spLocks noGrp="1"/>
          </p:cNvSpPr>
          <p:nvPr>
            <p:ph idx="1"/>
          </p:nvPr>
        </p:nvSpPr>
        <p:spPr/>
        <p:txBody>
          <a:bodyPr/>
          <a:lstStyle/>
          <a:p>
            <a:r>
              <a:rPr lang="en-US" dirty="0" smtClean="0"/>
              <a:t>BP3 is a companion to BP1 (geometric) and BP2 (geopotential), both released in 2017</a:t>
            </a:r>
          </a:p>
          <a:p>
            <a:pPr lvl="1"/>
            <a:r>
              <a:rPr lang="en-US" dirty="0" smtClean="0"/>
              <a:t>It is about “re-inventing </a:t>
            </a:r>
            <a:r>
              <a:rPr lang="en-US" dirty="0" err="1" smtClean="0"/>
              <a:t>bluebooking</a:t>
            </a:r>
            <a:r>
              <a:rPr lang="en-US" dirty="0" smtClean="0"/>
              <a:t>”</a:t>
            </a:r>
          </a:p>
          <a:p>
            <a:pPr lvl="1"/>
            <a:r>
              <a:rPr lang="en-US" dirty="0" smtClean="0"/>
              <a:t>It’s about how </a:t>
            </a:r>
            <a:r>
              <a:rPr lang="en-US" u="sng" dirty="0" smtClean="0"/>
              <a:t>NGS</a:t>
            </a:r>
            <a:r>
              <a:rPr lang="en-US" dirty="0" smtClean="0"/>
              <a:t> will </a:t>
            </a:r>
            <a:r>
              <a:rPr lang="en-US" u="sng" dirty="0" smtClean="0"/>
              <a:t>provide</a:t>
            </a:r>
            <a:r>
              <a:rPr lang="en-US" dirty="0" smtClean="0"/>
              <a:t> the frames/datum in the future</a:t>
            </a:r>
          </a:p>
          <a:p>
            <a:pPr lvl="1"/>
            <a:r>
              <a:rPr lang="en-US" dirty="0"/>
              <a:t>It’s about how </a:t>
            </a:r>
            <a:r>
              <a:rPr lang="en-US" u="sng" dirty="0"/>
              <a:t>YOU</a:t>
            </a:r>
            <a:r>
              <a:rPr lang="en-US" dirty="0"/>
              <a:t> will </a:t>
            </a:r>
            <a:r>
              <a:rPr lang="en-US" u="sng" dirty="0"/>
              <a:t>use</a:t>
            </a:r>
            <a:r>
              <a:rPr lang="en-US" dirty="0"/>
              <a:t> the frames/datum in BP1 and BP2</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spTree>
    <p:extLst>
      <p:ext uri="{BB962C8B-B14F-4D97-AF65-F5344CB8AC3E}">
        <p14:creationId xmlns:p14="http://schemas.microsoft.com/office/powerpoint/2010/main" val="1888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dirty="0" smtClean="0"/>
              <a:t>Terminology</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28</a:t>
            </a:fld>
            <a:endParaRPr lang="en-US"/>
          </a:p>
        </p:txBody>
      </p:sp>
    </p:spTree>
    <p:extLst>
      <p:ext uri="{BB962C8B-B14F-4D97-AF65-F5344CB8AC3E}">
        <p14:creationId xmlns:p14="http://schemas.microsoft.com/office/powerpoint/2010/main" val="3309522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sz="2400" dirty="0" smtClean="0"/>
              <a:t>The following terms (and more) are defined meticulously in BP3 in a coordinated effort within NGS and with the IERS:</a:t>
            </a:r>
          </a:p>
          <a:p>
            <a:pPr lvl="1"/>
            <a:r>
              <a:rPr lang="en-US" sz="2000" dirty="0" smtClean="0"/>
              <a:t>Point, Mark, Station, Site, ARP, GRP, Site Marker, CORS, The NOAA CORS Network</a:t>
            </a:r>
          </a:p>
          <a:p>
            <a:pPr lvl="2"/>
            <a:r>
              <a:rPr lang="en-US" sz="1600" dirty="0" smtClean="0"/>
              <a:t>GRP = Geometric Reference Point – the official point on a station to which all coordinates refer</a:t>
            </a:r>
          </a:p>
          <a:p>
            <a:r>
              <a:rPr lang="en-US" sz="2400" dirty="0" smtClean="0"/>
              <a:t>As a direct fallout:  NGS will no longer provide CORS coordinates at an </a:t>
            </a:r>
            <a:r>
              <a:rPr lang="en-US" sz="2400" i="1" dirty="0" smtClean="0"/>
              <a:t>ARP</a:t>
            </a:r>
            <a:r>
              <a:rPr lang="en-US" sz="2400" dirty="0" smtClean="0"/>
              <a:t>, only to a </a:t>
            </a:r>
            <a:r>
              <a:rPr lang="en-US" sz="2400" i="1" dirty="0" smtClean="0"/>
              <a:t>GRP</a:t>
            </a:r>
          </a:p>
          <a:p>
            <a:pPr lvl="1"/>
            <a:r>
              <a:rPr lang="en-US" sz="2000" dirty="0" smtClean="0"/>
              <a:t>An </a:t>
            </a:r>
            <a:r>
              <a:rPr lang="en-US" sz="2000" b="1" i="1" dirty="0" smtClean="0"/>
              <a:t>antenna</a:t>
            </a:r>
            <a:r>
              <a:rPr lang="en-US" sz="2000" dirty="0" smtClean="0"/>
              <a:t> has an ARP.  </a:t>
            </a:r>
          </a:p>
          <a:p>
            <a:pPr lvl="2"/>
            <a:r>
              <a:rPr lang="en-US" sz="1800" dirty="0" smtClean="0"/>
              <a:t>A CORS only </a:t>
            </a:r>
            <a:r>
              <a:rPr lang="en-US" sz="1800" b="1" i="1" dirty="0" smtClean="0"/>
              <a:t>sometimes</a:t>
            </a:r>
            <a:r>
              <a:rPr lang="en-US" sz="1800" dirty="0" smtClean="0"/>
              <a:t> has an antenna.  </a:t>
            </a:r>
          </a:p>
          <a:p>
            <a:pPr lvl="3"/>
            <a:r>
              <a:rPr lang="en-US" sz="1400" dirty="0" smtClean="0"/>
              <a:t>Therefore a CORS only </a:t>
            </a:r>
            <a:r>
              <a:rPr lang="en-US" sz="1400" b="1" i="1" dirty="0" smtClean="0"/>
              <a:t>sometimes</a:t>
            </a:r>
            <a:r>
              <a:rPr lang="en-US" sz="1400" dirty="0" smtClean="0"/>
              <a:t> has an ARP.  </a:t>
            </a:r>
          </a:p>
          <a:p>
            <a:pPr lvl="3"/>
            <a:r>
              <a:rPr lang="en-US" sz="1400" dirty="0" smtClean="0"/>
              <a:t>But it </a:t>
            </a:r>
            <a:r>
              <a:rPr lang="en-US" sz="1400" b="1" i="1" u="sng" dirty="0" smtClean="0"/>
              <a:t>always</a:t>
            </a:r>
            <a:r>
              <a:rPr lang="en-US" sz="1400" dirty="0" smtClean="0"/>
              <a:t> has a GRP.</a:t>
            </a:r>
          </a:p>
          <a:p>
            <a:pPr lvl="4"/>
            <a:r>
              <a:rPr lang="en-US" sz="1400" dirty="0" smtClean="0"/>
              <a:t>The ARP and GRP are only </a:t>
            </a:r>
            <a:r>
              <a:rPr lang="en-US" sz="1400" b="1" i="1" dirty="0" smtClean="0"/>
              <a:t>sometimes</a:t>
            </a:r>
            <a:r>
              <a:rPr lang="en-US" sz="1400" dirty="0" smtClean="0"/>
              <a:t> coincident in space when the antenna is mounted at a CORS</a:t>
            </a:r>
          </a:p>
          <a:p>
            <a:pPr lvl="1"/>
            <a:r>
              <a:rPr lang="en-US" sz="2000" dirty="0" smtClean="0"/>
              <a:t>The GRP gets a PID</a:t>
            </a:r>
            <a:endParaRPr lang="en-US" sz="20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29</a:t>
            </a:fld>
            <a:endParaRPr lang="en-US"/>
          </a:p>
        </p:txBody>
      </p:sp>
    </p:spTree>
    <p:extLst>
      <p:ext uri="{BB962C8B-B14F-4D97-AF65-F5344CB8AC3E}">
        <p14:creationId xmlns:p14="http://schemas.microsoft.com/office/powerpoint/2010/main" val="426751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Up Front</a:t>
            </a:r>
            <a:endParaRPr lang="en-US" dirty="0"/>
          </a:p>
        </p:txBody>
      </p:sp>
      <p:sp>
        <p:nvSpPr>
          <p:cNvPr id="3" name="Content Placeholder 2"/>
          <p:cNvSpPr>
            <a:spLocks noGrp="1"/>
          </p:cNvSpPr>
          <p:nvPr>
            <p:ph idx="1"/>
          </p:nvPr>
        </p:nvSpPr>
        <p:spPr/>
        <p:txBody>
          <a:bodyPr/>
          <a:lstStyle/>
          <a:p>
            <a:r>
              <a:rPr lang="en-US" sz="2400" dirty="0" smtClean="0"/>
              <a:t>If you do geospatial work in the USA…</a:t>
            </a:r>
          </a:p>
          <a:p>
            <a:r>
              <a:rPr lang="en-US" sz="2400" dirty="0" smtClean="0"/>
              <a:t>and you work in the National Spatial Reference System..</a:t>
            </a:r>
          </a:p>
          <a:p>
            <a:r>
              <a:rPr lang="en-US" sz="2400" dirty="0" smtClean="0"/>
              <a:t>every product you’ve ever made…</a:t>
            </a:r>
          </a:p>
          <a:p>
            <a:pPr lvl="1"/>
            <a:r>
              <a:rPr lang="en-US" sz="2000" dirty="0" smtClean="0"/>
              <a:t>every survey…</a:t>
            </a:r>
          </a:p>
          <a:p>
            <a:pPr lvl="1"/>
            <a:r>
              <a:rPr lang="en-US" sz="2000" dirty="0" smtClean="0"/>
              <a:t>every map…</a:t>
            </a:r>
          </a:p>
          <a:p>
            <a:pPr lvl="1"/>
            <a:r>
              <a:rPr lang="en-US" sz="2000" dirty="0" smtClean="0"/>
              <a:t>every </a:t>
            </a:r>
            <a:r>
              <a:rPr lang="en-US" sz="2000" dirty="0" err="1" smtClean="0"/>
              <a:t>lidar</a:t>
            </a:r>
            <a:r>
              <a:rPr lang="en-US" sz="2000" dirty="0" smtClean="0"/>
              <a:t> point cloud…</a:t>
            </a:r>
          </a:p>
          <a:p>
            <a:pPr lvl="1"/>
            <a:r>
              <a:rPr lang="en-US" sz="2000" dirty="0" smtClean="0"/>
              <a:t>every image…</a:t>
            </a:r>
          </a:p>
          <a:p>
            <a:pPr lvl="1"/>
            <a:r>
              <a:rPr lang="en-US" sz="2000" dirty="0" smtClean="0"/>
              <a:t>every DEM…</a:t>
            </a:r>
          </a:p>
          <a:p>
            <a:pPr lvl="1"/>
            <a:r>
              <a:rPr lang="en-US" sz="2000" dirty="0" smtClean="0"/>
              <a:t>WILL have the </a:t>
            </a:r>
            <a:r>
              <a:rPr lang="en-US" sz="2000" b="1" i="1" dirty="0" smtClean="0">
                <a:solidFill>
                  <a:srgbClr val="FF0000"/>
                </a:solidFill>
              </a:rPr>
              <a:t>wrong</a:t>
            </a:r>
            <a:r>
              <a:rPr lang="en-US" sz="2000" dirty="0" smtClean="0"/>
              <a:t> coordinates on it in 4 years.</a:t>
            </a:r>
          </a:p>
          <a:p>
            <a:pPr lvl="1"/>
            <a:endParaRPr lang="en-US" sz="2000" dirty="0" smtClean="0"/>
          </a:p>
          <a:p>
            <a:pPr marL="457200" lvl="1" indent="0">
              <a:buNone/>
            </a:pPr>
            <a:r>
              <a:rPr lang="en-US" sz="2000" dirty="0" smtClean="0"/>
              <a:t>Let’s talk about what this means, why it is happening, and how it will affect things going forward</a:t>
            </a:r>
          </a:p>
        </p:txBody>
      </p:sp>
      <p:sp>
        <p:nvSpPr>
          <p:cNvPr id="4" name="Date Placeholder 3"/>
          <p:cNvSpPr>
            <a:spLocks noGrp="1"/>
          </p:cNvSpPr>
          <p:nvPr>
            <p:ph type="dt" sz="half" idx="10"/>
          </p:nvPr>
        </p:nvSpPr>
        <p:spPr/>
        <p:txBody>
          <a:bodyPr/>
          <a:lstStyle/>
          <a:p>
            <a:pPr>
              <a:defRPr/>
            </a:pPr>
            <a:r>
              <a:rPr lang="en-US" smtClean="0"/>
              <a:t>May 22, 2019</a:t>
            </a:r>
            <a:endParaRPr 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a:t>
            </a:fld>
            <a:endParaRPr lang="en-US"/>
          </a:p>
        </p:txBody>
      </p:sp>
    </p:spTree>
    <p:extLst>
      <p:ext uri="{BB962C8B-B14F-4D97-AF65-F5344CB8AC3E}">
        <p14:creationId xmlns:p14="http://schemas.microsoft.com/office/powerpoint/2010/main" val="31292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446202" y="1298544"/>
            <a:ext cx="8229600" cy="4525963"/>
          </a:xfrm>
        </p:spPr>
        <p:txBody>
          <a:bodyPr/>
          <a:lstStyle/>
          <a:p>
            <a:r>
              <a:rPr lang="en-US" sz="2000" dirty="0" smtClean="0"/>
              <a:t>“CORS” is an acronym</a:t>
            </a:r>
          </a:p>
          <a:p>
            <a:pPr lvl="1"/>
            <a:r>
              <a:rPr lang="en-US" sz="1800" dirty="0" smtClean="0"/>
              <a:t>It is </a:t>
            </a:r>
            <a:r>
              <a:rPr lang="en-US" sz="1800" i="1" dirty="0" smtClean="0"/>
              <a:t>singular</a:t>
            </a:r>
            <a:r>
              <a:rPr lang="en-US" sz="1800" dirty="0" smtClean="0"/>
              <a:t> (S means “Station”, not “Stations”)</a:t>
            </a:r>
          </a:p>
          <a:p>
            <a:pPr lvl="1"/>
            <a:r>
              <a:rPr lang="en-US" sz="1800" u="sng" dirty="0" smtClean="0"/>
              <a:t>It will no longer be used to describe the </a:t>
            </a:r>
            <a:r>
              <a:rPr lang="en-US" sz="1800" i="1" u="sng" dirty="0" smtClean="0"/>
              <a:t>network</a:t>
            </a:r>
            <a:r>
              <a:rPr lang="en-US" sz="1800" u="sng" dirty="0" smtClean="0"/>
              <a:t> of all such stations</a:t>
            </a:r>
          </a:p>
          <a:p>
            <a:pPr lvl="2"/>
            <a:r>
              <a:rPr lang="en-US" sz="1600" dirty="0" smtClean="0"/>
              <a:t>That will, for now, be called </a:t>
            </a:r>
            <a:r>
              <a:rPr lang="en-US" sz="1600" b="1" dirty="0">
                <a:solidFill>
                  <a:srgbClr val="FF0000"/>
                </a:solidFill>
              </a:rPr>
              <a:t>t</a:t>
            </a:r>
            <a:r>
              <a:rPr lang="en-US" sz="1600" b="1" dirty="0" smtClean="0">
                <a:solidFill>
                  <a:srgbClr val="FF0000"/>
                </a:solidFill>
              </a:rPr>
              <a:t>he </a:t>
            </a:r>
            <a:r>
              <a:rPr lang="en-US" sz="1600" b="1" dirty="0" smtClean="0">
                <a:solidFill>
                  <a:srgbClr val="FF0000"/>
                </a:solidFill>
              </a:rPr>
              <a:t>NOAA CORS Network, or NCN</a:t>
            </a:r>
          </a:p>
          <a:p>
            <a:pPr lvl="3"/>
            <a:r>
              <a:rPr lang="en-US" sz="1200" dirty="0" smtClean="0"/>
              <a:t>Which has a subset of stations called </a:t>
            </a:r>
            <a:r>
              <a:rPr lang="en-US" sz="1200" b="1" dirty="0">
                <a:solidFill>
                  <a:srgbClr val="FF0000"/>
                </a:solidFill>
              </a:rPr>
              <a:t>t</a:t>
            </a:r>
            <a:r>
              <a:rPr lang="en-US" sz="1200" b="1" dirty="0" smtClean="0">
                <a:solidFill>
                  <a:srgbClr val="FF0000"/>
                </a:solidFill>
              </a:rPr>
              <a:t>he </a:t>
            </a:r>
            <a:r>
              <a:rPr lang="en-US" sz="1200" b="1" dirty="0" smtClean="0">
                <a:solidFill>
                  <a:srgbClr val="FF0000"/>
                </a:solidFill>
              </a:rPr>
              <a:t>NOAA Foundation CORS Network, or NFCN</a:t>
            </a:r>
          </a:p>
          <a:p>
            <a:pPr lvl="1"/>
            <a:r>
              <a:rPr lang="en-US" sz="1800" dirty="0" smtClean="0"/>
              <a:t>Its plural form is </a:t>
            </a:r>
            <a:r>
              <a:rPr lang="en-US" sz="1800" b="1" dirty="0" smtClean="0">
                <a:solidFill>
                  <a:srgbClr val="FF0000"/>
                </a:solidFill>
              </a:rPr>
              <a:t>CORSs</a:t>
            </a:r>
          </a:p>
          <a:p>
            <a:pPr lvl="2"/>
            <a:r>
              <a:rPr lang="en-US" sz="1600" b="1" dirty="0" smtClean="0"/>
              <a:t>No apostrophe, No “</a:t>
            </a:r>
            <a:r>
              <a:rPr lang="en-US" sz="1600" b="1" dirty="0" err="1" smtClean="0"/>
              <a:t>es</a:t>
            </a:r>
            <a:r>
              <a:rPr lang="en-US" sz="1600" b="1" dirty="0" smtClean="0"/>
              <a:t>” and no skipping the “s”</a:t>
            </a:r>
          </a:p>
          <a:p>
            <a:pPr lvl="2"/>
            <a:r>
              <a:rPr lang="en-US" sz="1600" dirty="0" smtClean="0"/>
              <a:t>GODE is a CORS </a:t>
            </a:r>
          </a:p>
          <a:p>
            <a:pPr lvl="3"/>
            <a:r>
              <a:rPr lang="en-US" sz="1400" dirty="0" smtClean="0"/>
              <a:t>Not “a CORS site” </a:t>
            </a:r>
          </a:p>
          <a:p>
            <a:pPr lvl="4"/>
            <a:r>
              <a:rPr lang="en-US" sz="1400" dirty="0" smtClean="0"/>
              <a:t>And </a:t>
            </a:r>
            <a:r>
              <a:rPr lang="en-US" sz="1400" b="1" i="1" u="sng" dirty="0" smtClean="0">
                <a:solidFill>
                  <a:schemeClr val="accent6">
                    <a:lumMod val="75000"/>
                  </a:schemeClr>
                </a:solidFill>
              </a:rPr>
              <a:t>definitely</a:t>
            </a:r>
            <a:r>
              <a:rPr lang="en-US" sz="1400" dirty="0" smtClean="0"/>
              <a:t> NOT “a CORS Station”</a:t>
            </a:r>
          </a:p>
          <a:p>
            <a:pPr lvl="5"/>
            <a:r>
              <a:rPr lang="en-US" sz="1400" dirty="0" smtClean="0"/>
              <a:t>That’s like “an ATM machine”</a:t>
            </a:r>
          </a:p>
          <a:p>
            <a:pPr lvl="2"/>
            <a:r>
              <a:rPr lang="en-US" sz="1600" dirty="0" smtClean="0"/>
              <a:t>GODE and 1LSU are CORSs</a:t>
            </a:r>
          </a:p>
          <a:p>
            <a:pPr lvl="2"/>
            <a:r>
              <a:rPr lang="en-US" sz="1600" dirty="0" smtClean="0"/>
              <a:t>GODE and 1LSU belong to </a:t>
            </a:r>
            <a:r>
              <a:rPr lang="en-US" sz="1600" dirty="0" smtClean="0"/>
              <a:t>the </a:t>
            </a:r>
            <a:r>
              <a:rPr lang="en-US" sz="1600" dirty="0" smtClean="0"/>
              <a:t>NOAA CORS Network</a:t>
            </a:r>
          </a:p>
          <a:p>
            <a:pPr lvl="2"/>
            <a:r>
              <a:rPr lang="en-US" sz="1600" dirty="0" smtClean="0"/>
              <a:t>TMG2 is a NOAA Foundation CORS</a:t>
            </a:r>
          </a:p>
          <a:p>
            <a:pPr lvl="2"/>
            <a:r>
              <a:rPr lang="en-US" sz="1600" dirty="0" smtClean="0"/>
              <a:t>TMG2 and FLF1 are NOAA Foundation CORSs</a:t>
            </a:r>
          </a:p>
          <a:p>
            <a:pPr lvl="2"/>
            <a:r>
              <a:rPr lang="en-US" sz="1600" dirty="0" smtClean="0"/>
              <a:t>TMG2 and FLF1 belong to </a:t>
            </a:r>
            <a:r>
              <a:rPr lang="en-US" sz="1600" dirty="0" smtClean="0"/>
              <a:t>the </a:t>
            </a:r>
            <a:r>
              <a:rPr lang="en-US" sz="1600" dirty="0" smtClean="0"/>
              <a:t>NOAA Foundation CORS Network</a:t>
            </a:r>
          </a:p>
          <a:p>
            <a:pPr lvl="2"/>
            <a:endParaRPr lang="en-US" sz="1600" dirty="0" smtClean="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31493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“OPUS”</a:t>
            </a:r>
          </a:p>
          <a:p>
            <a:pPr lvl="1"/>
            <a:r>
              <a:rPr lang="en-US" dirty="0" smtClean="0"/>
              <a:t>Online Positioning User Service</a:t>
            </a:r>
          </a:p>
          <a:p>
            <a:pPr lvl="1"/>
            <a:r>
              <a:rPr lang="en-US" dirty="0" smtClean="0"/>
              <a:t>Adopted as the general term for all of our online positioning software</a:t>
            </a:r>
          </a:p>
          <a:p>
            <a:pPr lvl="2"/>
            <a:r>
              <a:rPr lang="en-US" dirty="0" smtClean="0"/>
              <a:t>Rather than “-Projects” , “-S” , </a:t>
            </a:r>
            <a:r>
              <a:rPr lang="en-US" dirty="0" err="1" smtClean="0"/>
              <a:t>etc</a:t>
            </a:r>
            <a:endParaRPr lang="en-US" dirty="0" smtClean="0"/>
          </a:p>
          <a:p>
            <a:pPr lvl="2"/>
            <a:r>
              <a:rPr lang="en-US" dirty="0" smtClean="0"/>
              <a:t>Basically “</a:t>
            </a:r>
            <a:r>
              <a:rPr lang="en-US" b="1" dirty="0" smtClean="0"/>
              <a:t>do it with OPUS</a:t>
            </a:r>
            <a:r>
              <a:rPr lang="en-US" dirty="0" smtClean="0"/>
              <a:t>” should be applicable to a wide variety of tasks</a:t>
            </a:r>
          </a:p>
          <a:p>
            <a:pPr lvl="3"/>
            <a:r>
              <a:rPr lang="en-US" dirty="0" smtClean="0"/>
              <a:t>Recon, Mark Recovery, GPS, Leveling, Gravity, Classical</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31</a:t>
            </a:fld>
            <a:endParaRPr lang="en-US"/>
          </a:p>
        </p:txBody>
      </p:sp>
    </p:spTree>
    <p:extLst>
      <p:ext uri="{BB962C8B-B14F-4D97-AF65-F5344CB8AC3E}">
        <p14:creationId xmlns:p14="http://schemas.microsoft.com/office/powerpoint/2010/main" val="322909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“GPS Month”</a:t>
            </a:r>
          </a:p>
          <a:p>
            <a:pPr lvl="1"/>
            <a:r>
              <a:rPr lang="en-US" dirty="0" smtClean="0"/>
              <a:t>A span of four consecutive GPS weeks, where the first GPS week in the GPS month is an integer multiple of 4</a:t>
            </a:r>
          </a:p>
          <a:p>
            <a:pPr lvl="1"/>
            <a:r>
              <a:rPr lang="en-US" dirty="0" smtClean="0"/>
              <a:t>GPS Month 0 = GPS weeks 0, 1, 2 and 3</a:t>
            </a:r>
          </a:p>
          <a:p>
            <a:pPr lvl="1"/>
            <a:r>
              <a:rPr lang="en-US" dirty="0" smtClean="0"/>
              <a:t>GPS Month 1 = GPS weeks 4, 5, 6 and 7</a:t>
            </a:r>
          </a:p>
          <a:p>
            <a:pPr lvl="1"/>
            <a:r>
              <a:rPr lang="en-US" dirty="0" smtClean="0"/>
              <a:t>Etc.</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32</a:t>
            </a:fld>
            <a:endParaRPr lang="en-US"/>
          </a:p>
        </p:txBody>
      </p:sp>
    </p:spTree>
    <p:extLst>
      <p:ext uri="{BB962C8B-B14F-4D97-AF65-F5344CB8AC3E}">
        <p14:creationId xmlns:p14="http://schemas.microsoft.com/office/powerpoint/2010/main" val="3191650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dirty="0" smtClean="0"/>
              <a:t>New Types of Coordinates</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33</a:t>
            </a:fld>
            <a:endParaRPr lang="en-US"/>
          </a:p>
        </p:txBody>
      </p:sp>
    </p:spTree>
    <p:extLst>
      <p:ext uri="{BB962C8B-B14F-4D97-AF65-F5344CB8AC3E}">
        <p14:creationId xmlns:p14="http://schemas.microsoft.com/office/powerpoint/2010/main" val="1691953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Reported</a:t>
            </a:r>
            <a:endParaRPr lang="en-US" dirty="0" smtClean="0"/>
          </a:p>
          <a:p>
            <a:pPr lvl="1"/>
            <a:r>
              <a:rPr lang="en-US" i="1" dirty="0" smtClean="0"/>
              <a:t>“These </a:t>
            </a:r>
            <a:r>
              <a:rPr lang="en-US" i="1" dirty="0"/>
              <a:t>are from any source where the coordinate is directly reported to NGS </a:t>
            </a:r>
            <a:r>
              <a:rPr lang="en-US" i="1" u="sng" dirty="0"/>
              <a:t>without the data necessary for NGS to replicate the coordinate</a:t>
            </a:r>
            <a:r>
              <a:rPr lang="en-US" i="1" dirty="0" smtClean="0"/>
              <a:t>.”</a:t>
            </a:r>
          </a:p>
          <a:p>
            <a:pPr lvl="2"/>
            <a:r>
              <a:rPr lang="en-US" dirty="0" smtClean="0"/>
              <a:t>Scaled</a:t>
            </a:r>
          </a:p>
          <a:p>
            <a:pPr lvl="2"/>
            <a:r>
              <a:rPr lang="en-US" dirty="0" smtClean="0"/>
              <a:t>From NCAT or </a:t>
            </a:r>
            <a:r>
              <a:rPr lang="en-US" dirty="0" err="1" smtClean="0"/>
              <a:t>VDatum</a:t>
            </a:r>
            <a:endParaRPr lang="en-US" dirty="0" smtClean="0"/>
          </a:p>
          <a:p>
            <a:pPr lvl="2"/>
            <a:r>
              <a:rPr lang="en-US" dirty="0" smtClean="0"/>
              <a:t>Hand Held / Smartphone</a:t>
            </a:r>
          </a:p>
          <a:p>
            <a:pPr lvl="2"/>
            <a:r>
              <a:rPr lang="en-US" dirty="0" smtClean="0"/>
              <a:t>Reported directly from an RTK rover without data files</a:t>
            </a:r>
          </a:p>
          <a:p>
            <a:pPr lvl="2"/>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dirty="0" smtClean="0"/>
              <a:t>2019 Geospatial Summit</a:t>
            </a:r>
            <a:endParaRPr lang="en-US" dirty="0"/>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spTree>
    <p:extLst>
      <p:ext uri="{BB962C8B-B14F-4D97-AF65-F5344CB8AC3E}">
        <p14:creationId xmlns:p14="http://schemas.microsoft.com/office/powerpoint/2010/main" val="425626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Coordinates</a:t>
            </a:r>
            <a:endParaRPr lang="en-US" dirty="0"/>
          </a:p>
        </p:txBody>
      </p:sp>
      <p:pic>
        <p:nvPicPr>
          <p:cNvPr id="7" name="Content Placeholder 6"/>
          <p:cNvPicPr>
            <a:picLocks noGrp="1" noChangeAspect="1"/>
          </p:cNvPicPr>
          <p:nvPr>
            <p:ph idx="1"/>
          </p:nvPr>
        </p:nvPicPr>
        <p:blipFill>
          <a:blip r:embed="rId2"/>
          <a:stretch>
            <a:fillRect/>
          </a:stretch>
        </p:blipFill>
        <p:spPr>
          <a:xfrm>
            <a:off x="165370" y="1339816"/>
            <a:ext cx="3636832" cy="4525963"/>
          </a:xfrm>
          <a:prstGeom prst="rect">
            <a:avLst/>
          </a:prstGeom>
        </p:spPr>
      </p:pic>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pic>
        <p:nvPicPr>
          <p:cNvPr id="8" name="Picture 7"/>
          <p:cNvPicPr>
            <a:picLocks noChangeAspect="1"/>
          </p:cNvPicPr>
          <p:nvPr/>
        </p:nvPicPr>
        <p:blipFill>
          <a:blip r:embed="rId3"/>
          <a:stretch>
            <a:fillRect/>
          </a:stretch>
        </p:blipFill>
        <p:spPr>
          <a:xfrm>
            <a:off x="4094032" y="1417638"/>
            <a:ext cx="4712811" cy="4317079"/>
          </a:xfrm>
          <a:prstGeom prst="rect">
            <a:avLst/>
          </a:prstGeom>
        </p:spPr>
      </p:pic>
      <p:sp>
        <p:nvSpPr>
          <p:cNvPr id="9" name="Rectangle 8"/>
          <p:cNvSpPr/>
          <p:nvPr/>
        </p:nvSpPr>
        <p:spPr>
          <a:xfrm>
            <a:off x="7033098" y="3576177"/>
            <a:ext cx="1449421" cy="37325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9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Preliminary</a:t>
            </a:r>
            <a:endParaRPr lang="en-US" dirty="0" smtClean="0"/>
          </a:p>
          <a:p>
            <a:pPr lvl="1"/>
            <a:r>
              <a:rPr lang="en-US" i="1" dirty="0" smtClean="0"/>
              <a:t>“</a:t>
            </a:r>
            <a:r>
              <a:rPr lang="en-US" i="1" dirty="0"/>
              <a:t>These are coordinates </a:t>
            </a:r>
            <a:r>
              <a:rPr lang="en-US" i="1" u="sng" dirty="0"/>
              <a:t>at survey epoch </a:t>
            </a:r>
            <a:r>
              <a:rPr lang="en-US" i="1" dirty="0"/>
              <a:t>that have been computed from OPUS, but </a:t>
            </a:r>
            <a:r>
              <a:rPr lang="en-US" i="1" u="sng" dirty="0"/>
              <a:t>not yet quality checked </a:t>
            </a:r>
            <a:r>
              <a:rPr lang="en-US" i="1" dirty="0"/>
              <a:t>and loaded into the NSRS </a:t>
            </a:r>
            <a:r>
              <a:rPr lang="en-US" i="1" dirty="0" smtClean="0"/>
              <a:t>DB.”</a:t>
            </a:r>
          </a:p>
          <a:p>
            <a:pPr lvl="2"/>
            <a:r>
              <a:rPr lang="en-US" i="1" dirty="0" smtClean="0"/>
              <a:t>User-computed</a:t>
            </a:r>
            <a:r>
              <a:rPr lang="en-US" dirty="0" smtClean="0"/>
              <a:t> values, such as they might get today from either OPUS-S or OPUS-Projects</a:t>
            </a:r>
          </a:p>
          <a:p>
            <a:pPr lvl="2"/>
            <a:r>
              <a:rPr lang="en-US" dirty="0">
                <a:solidFill>
                  <a:srgbClr val="FF0000"/>
                </a:solidFill>
              </a:rPr>
              <a:t>“Preliminary” coordinates are the </a:t>
            </a:r>
            <a:r>
              <a:rPr lang="en-US" b="1" i="1" u="sng" dirty="0" smtClean="0">
                <a:solidFill>
                  <a:srgbClr val="FF0000"/>
                </a:solidFill>
              </a:rPr>
              <a:t>only</a:t>
            </a:r>
            <a:r>
              <a:rPr lang="en-US" dirty="0" smtClean="0">
                <a:solidFill>
                  <a:srgbClr val="FF0000"/>
                </a:solidFill>
              </a:rPr>
              <a:t> </a:t>
            </a:r>
            <a:r>
              <a:rPr lang="en-US" dirty="0">
                <a:solidFill>
                  <a:srgbClr val="FF0000"/>
                </a:solidFill>
              </a:rPr>
              <a:t>coordinates a user </a:t>
            </a:r>
            <a:r>
              <a:rPr lang="en-US" dirty="0" smtClean="0">
                <a:solidFill>
                  <a:srgbClr val="FF0000"/>
                </a:solidFill>
              </a:rPr>
              <a:t>will </a:t>
            </a:r>
            <a:r>
              <a:rPr lang="en-US" dirty="0">
                <a:solidFill>
                  <a:srgbClr val="FF0000"/>
                </a:solidFill>
              </a:rPr>
              <a:t>get </a:t>
            </a:r>
            <a:r>
              <a:rPr lang="en-US" dirty="0" smtClean="0">
                <a:solidFill>
                  <a:srgbClr val="FF0000"/>
                </a:solidFill>
              </a:rPr>
              <a:t>directly from </a:t>
            </a:r>
            <a:r>
              <a:rPr lang="en-US" dirty="0">
                <a:solidFill>
                  <a:srgbClr val="FF0000"/>
                </a:solidFill>
              </a:rPr>
              <a:t>OPUS</a:t>
            </a:r>
          </a:p>
          <a:p>
            <a:pPr lvl="3"/>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36</a:t>
            </a:fld>
            <a:endParaRPr lang="en-US"/>
          </a:p>
        </p:txBody>
      </p:sp>
    </p:spTree>
    <p:extLst>
      <p:ext uri="{BB962C8B-B14F-4D97-AF65-F5344CB8AC3E}">
        <p14:creationId xmlns:p14="http://schemas.microsoft.com/office/powerpoint/2010/main" val="12647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Reference Epoch</a:t>
            </a:r>
            <a:endParaRPr lang="en-US" dirty="0" smtClean="0"/>
          </a:p>
          <a:p>
            <a:pPr lvl="1"/>
            <a:r>
              <a:rPr lang="en-US" i="1" dirty="0"/>
              <a:t>“These are coordinates which have been </a:t>
            </a:r>
            <a:r>
              <a:rPr lang="en-US" i="1" u="sng" dirty="0" smtClean="0"/>
              <a:t>estimated by NGS</a:t>
            </a:r>
            <a:r>
              <a:rPr lang="en-US" i="1" dirty="0" smtClean="0"/>
              <a:t>, from time-dependent (final discrete and final running) coordinates, </a:t>
            </a:r>
            <a:r>
              <a:rPr lang="en-US" i="1" u="sng" dirty="0" smtClean="0"/>
              <a:t>at an Official NSRS Reference Epoch (ONRE)</a:t>
            </a:r>
            <a:r>
              <a:rPr lang="en-US" i="1" dirty="0" smtClean="0"/>
              <a:t>”</a:t>
            </a:r>
          </a:p>
          <a:p>
            <a:pPr lvl="2"/>
            <a:r>
              <a:rPr lang="en-US" dirty="0" smtClean="0"/>
              <a:t>NAD 83(2011) epoch 2010.00 (sort of) would’ve fallen under this category</a:t>
            </a:r>
          </a:p>
          <a:p>
            <a:pPr lvl="2"/>
            <a:r>
              <a:rPr lang="en-US" dirty="0" smtClean="0"/>
              <a:t>These will be computed by NGS every 5 years</a:t>
            </a:r>
          </a:p>
          <a:p>
            <a:pPr lvl="3"/>
            <a:r>
              <a:rPr lang="en-US" dirty="0" smtClean="0"/>
              <a:t>On a schedule 2-3 years past ONRE</a:t>
            </a:r>
          </a:p>
          <a:p>
            <a:pPr lvl="4"/>
            <a:r>
              <a:rPr lang="en-US" dirty="0" smtClean="0"/>
              <a:t>2020.00 coordinates are computed in CY 2022, </a:t>
            </a:r>
            <a:r>
              <a:rPr lang="en-US" dirty="0" err="1" smtClean="0"/>
              <a:t>etc</a:t>
            </a: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37</a:t>
            </a:fld>
            <a:endParaRPr lang="en-US"/>
          </a:p>
        </p:txBody>
      </p:sp>
    </p:spTree>
    <p:extLst>
      <p:ext uri="{BB962C8B-B14F-4D97-AF65-F5344CB8AC3E}">
        <p14:creationId xmlns:p14="http://schemas.microsoft.com/office/powerpoint/2010/main" val="20538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Final Discrete</a:t>
            </a:r>
            <a:endParaRPr lang="en-US" dirty="0" smtClean="0"/>
          </a:p>
          <a:p>
            <a:pPr lvl="1"/>
            <a:r>
              <a:rPr lang="en-US" i="1" dirty="0" smtClean="0"/>
              <a:t>“</a:t>
            </a:r>
            <a:r>
              <a:rPr lang="en-US" i="1" dirty="0"/>
              <a:t>These are coordinates </a:t>
            </a:r>
            <a:r>
              <a:rPr lang="en-US" i="1" u="sng" dirty="0"/>
              <a:t>computed </a:t>
            </a:r>
            <a:r>
              <a:rPr lang="en-US" i="1" u="sng" dirty="0" smtClean="0"/>
              <a:t>by </a:t>
            </a:r>
            <a:r>
              <a:rPr lang="en-US" i="1" u="sng" dirty="0"/>
              <a:t>NGS </a:t>
            </a:r>
            <a:r>
              <a:rPr lang="en-US" i="1" dirty="0"/>
              <a:t>using submitted data and metadata, checked and adjusted and </a:t>
            </a:r>
            <a:r>
              <a:rPr lang="en-US" i="1" u="sng" dirty="0"/>
              <a:t>referenced to one survey epoch</a:t>
            </a:r>
            <a:r>
              <a:rPr lang="en-US" i="1" dirty="0" smtClean="0"/>
              <a:t>.” </a:t>
            </a:r>
            <a:r>
              <a:rPr lang="en-US" i="1" dirty="0"/>
              <a:t> </a:t>
            </a:r>
            <a:endParaRPr lang="en-US" i="1" dirty="0" smtClean="0"/>
          </a:p>
          <a:p>
            <a:pPr lvl="2"/>
            <a:r>
              <a:rPr lang="en-US" dirty="0" smtClean="0"/>
              <a:t>These </a:t>
            </a:r>
            <a:r>
              <a:rPr lang="en-US" dirty="0"/>
              <a:t>represent the best estimates NGS has of the </a:t>
            </a:r>
            <a:r>
              <a:rPr lang="en-US" dirty="0" smtClean="0"/>
              <a:t>time-dependent coordinates </a:t>
            </a:r>
            <a:r>
              <a:rPr lang="en-US" dirty="0"/>
              <a:t>at any </a:t>
            </a:r>
            <a:r>
              <a:rPr lang="en-US" dirty="0" smtClean="0"/>
              <a:t>mark</a:t>
            </a:r>
          </a:p>
          <a:p>
            <a:pPr lvl="2"/>
            <a:r>
              <a:rPr lang="en-US" dirty="0" smtClean="0"/>
              <a:t>Could be a:</a:t>
            </a:r>
          </a:p>
          <a:p>
            <a:pPr lvl="3"/>
            <a:r>
              <a:rPr lang="en-US" dirty="0" smtClean="0"/>
              <a:t>Daily solution on one CORS</a:t>
            </a:r>
          </a:p>
          <a:p>
            <a:pPr lvl="3"/>
            <a:r>
              <a:rPr lang="en-US" dirty="0" smtClean="0"/>
              <a:t>The single adjusted value coming from one or more occupations on a passive mark within </a:t>
            </a:r>
            <a:r>
              <a:rPr lang="en-US" b="1" u="sng" dirty="0" smtClean="0"/>
              <a:t>1 GPS Month</a:t>
            </a:r>
          </a:p>
          <a:p>
            <a:pPr lvl="1"/>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38</a:t>
            </a:fld>
            <a:endParaRPr lang="en-US" dirty="0"/>
          </a:p>
        </p:txBody>
      </p:sp>
      <p:sp>
        <p:nvSpPr>
          <p:cNvPr id="7" name="TextBox 6"/>
          <p:cNvSpPr txBox="1"/>
          <p:nvPr/>
        </p:nvSpPr>
        <p:spPr>
          <a:xfrm>
            <a:off x="7275034" y="5249796"/>
            <a:ext cx="344966" cy="584775"/>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sp>
        <p:nvSpPr>
          <p:cNvPr id="8" name="TextBox 7"/>
          <p:cNvSpPr txBox="1"/>
          <p:nvPr/>
        </p:nvSpPr>
        <p:spPr>
          <a:xfrm>
            <a:off x="5847317" y="5948871"/>
            <a:ext cx="344966" cy="584775"/>
          </a:xfrm>
          <a:prstGeom prst="rect">
            <a:avLst/>
          </a:prstGeom>
          <a:noFill/>
        </p:spPr>
        <p:txBody>
          <a:bodyPr wrap="none" rtlCol="0">
            <a:spAutoFit/>
          </a:bodyPr>
          <a:lstStyle/>
          <a:p>
            <a:r>
              <a:rPr lang="en-US" sz="3200" dirty="0" smtClean="0">
                <a:solidFill>
                  <a:srgbClr val="FF0000"/>
                </a:solidFill>
              </a:rPr>
              <a:t>*</a:t>
            </a:r>
            <a:endParaRPr lang="en-US" sz="1600" dirty="0">
              <a:solidFill>
                <a:srgbClr val="FF0000"/>
              </a:solidFill>
            </a:endParaRPr>
          </a:p>
        </p:txBody>
      </p:sp>
      <p:sp>
        <p:nvSpPr>
          <p:cNvPr id="9" name="TextBox 8"/>
          <p:cNvSpPr txBox="1"/>
          <p:nvPr/>
        </p:nvSpPr>
        <p:spPr>
          <a:xfrm>
            <a:off x="6019800" y="6035415"/>
            <a:ext cx="3044423" cy="369332"/>
          </a:xfrm>
          <a:prstGeom prst="rect">
            <a:avLst/>
          </a:prstGeom>
          <a:noFill/>
        </p:spPr>
        <p:txBody>
          <a:bodyPr wrap="none" rtlCol="0">
            <a:spAutoFit/>
          </a:bodyPr>
          <a:lstStyle/>
          <a:p>
            <a:r>
              <a:rPr lang="en-US" dirty="0">
                <a:solidFill>
                  <a:srgbClr val="FF0000"/>
                </a:solidFill>
              </a:rPr>
              <a:t>More on that in a moment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2048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Types of Coordinates</a:t>
            </a:r>
            <a:endParaRPr lang="en-US" dirty="0"/>
          </a:p>
        </p:txBody>
      </p:sp>
      <p:sp>
        <p:nvSpPr>
          <p:cNvPr id="3" name="Content Placeholder 2"/>
          <p:cNvSpPr>
            <a:spLocks noGrp="1"/>
          </p:cNvSpPr>
          <p:nvPr>
            <p:ph idx="1"/>
          </p:nvPr>
        </p:nvSpPr>
        <p:spPr/>
        <p:txBody>
          <a:bodyPr/>
          <a:lstStyle/>
          <a:p>
            <a:r>
              <a:rPr lang="en-US" b="1" u="sng" dirty="0" smtClean="0"/>
              <a:t>Final Running</a:t>
            </a:r>
            <a:endParaRPr lang="en-US" dirty="0" smtClean="0"/>
          </a:p>
          <a:p>
            <a:pPr lvl="1"/>
            <a:r>
              <a:rPr lang="en-US" i="1" dirty="0"/>
              <a:t>“Of all types of coordinates on a mark, these are the only ones which will have a coordinate at any </a:t>
            </a:r>
            <a:r>
              <a:rPr lang="en-US" i="1" dirty="0" smtClean="0"/>
              <a:t>time.”</a:t>
            </a:r>
          </a:p>
          <a:p>
            <a:pPr lvl="2"/>
            <a:r>
              <a:rPr lang="en-US" dirty="0" smtClean="0"/>
              <a:t>At </a:t>
            </a:r>
            <a:r>
              <a:rPr lang="en-US" dirty="0"/>
              <a:t>a </a:t>
            </a:r>
            <a:r>
              <a:rPr lang="en-US" dirty="0" smtClean="0"/>
              <a:t>CORS GRP, </a:t>
            </a:r>
            <a:r>
              <a:rPr lang="en-US" dirty="0"/>
              <a:t>they will be the </a:t>
            </a:r>
            <a:r>
              <a:rPr lang="en-US" u="sng" dirty="0"/>
              <a:t>coordinate </a:t>
            </a:r>
            <a:r>
              <a:rPr lang="en-US" u="sng" dirty="0" smtClean="0"/>
              <a:t>function</a:t>
            </a:r>
          </a:p>
          <a:p>
            <a:pPr lvl="3"/>
            <a:r>
              <a:rPr lang="en-US" dirty="0" smtClean="0"/>
              <a:t>Which </a:t>
            </a:r>
            <a:r>
              <a:rPr lang="en-US" dirty="0"/>
              <a:t>will be generated by a </a:t>
            </a:r>
            <a:r>
              <a:rPr lang="en-US" dirty="0" smtClean="0"/>
              <a:t>“fit” to </a:t>
            </a:r>
            <a:r>
              <a:rPr lang="en-US" dirty="0"/>
              <a:t>regularly computed </a:t>
            </a:r>
            <a:r>
              <a:rPr lang="en-US" u="sng" dirty="0"/>
              <a:t>Final Discrete </a:t>
            </a:r>
            <a:r>
              <a:rPr lang="en-US" dirty="0"/>
              <a:t>coordinates on a TBD basis, perhaps daily, perhaps </a:t>
            </a:r>
            <a:r>
              <a:rPr lang="en-US" dirty="0" smtClean="0"/>
              <a:t>weekly</a:t>
            </a:r>
          </a:p>
          <a:p>
            <a:pPr lvl="2"/>
            <a:r>
              <a:rPr lang="en-US" dirty="0" smtClean="0"/>
              <a:t>On </a:t>
            </a:r>
            <a:r>
              <a:rPr lang="en-US" dirty="0"/>
              <a:t>a passive mark, they will come from a mixture of Final Discrete coordinates and the </a:t>
            </a:r>
            <a:r>
              <a:rPr lang="en-US" dirty="0" smtClean="0"/>
              <a:t>IFVM (and possibly the </a:t>
            </a:r>
            <a:r>
              <a:rPr lang="en-US" dirty="0" err="1" smtClean="0"/>
              <a:t>GeMS</a:t>
            </a:r>
            <a:r>
              <a:rPr lang="en-US" dirty="0" smtClean="0"/>
              <a:t>)</a:t>
            </a:r>
          </a:p>
          <a:p>
            <a:pPr lvl="1"/>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39</a:t>
            </a:fld>
            <a:endParaRPr lang="en-US"/>
          </a:p>
        </p:txBody>
      </p:sp>
    </p:spTree>
    <p:extLst>
      <p:ext uri="{BB962C8B-B14F-4D97-AF65-F5344CB8AC3E}">
        <p14:creationId xmlns:p14="http://schemas.microsoft.com/office/powerpoint/2010/main" val="14961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4205"/>
            <a:ext cx="8229600" cy="1143000"/>
          </a:xfrm>
        </p:spPr>
        <p:txBody>
          <a:bodyPr/>
          <a:lstStyle/>
          <a:p>
            <a:r>
              <a:rPr lang="en-US" dirty="0" smtClean="0"/>
              <a:t>Refresher</a:t>
            </a:r>
            <a:endParaRPr lang="en-US" dirty="0"/>
          </a:p>
        </p:txBody>
      </p:sp>
      <p:sp>
        <p:nvSpPr>
          <p:cNvPr id="4" name="Date Placeholder 3"/>
          <p:cNvSpPr>
            <a:spLocks noGrp="1"/>
          </p:cNvSpPr>
          <p:nvPr>
            <p:ph type="dt" sz="half" idx="10"/>
          </p:nvPr>
        </p:nvSpPr>
        <p:spPr/>
        <p:txBody>
          <a:bodyPr/>
          <a:lstStyle/>
          <a:p>
            <a:pPr>
              <a:defRPr/>
            </a:pPr>
            <a:r>
              <a:rPr lang="en-US" smtClean="0"/>
              <a:t>May 22, 2019</a:t>
            </a:r>
            <a:endParaRPr 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spTree>
    <p:extLst>
      <p:ext uri="{BB962C8B-B14F-4D97-AF65-F5344CB8AC3E}">
        <p14:creationId xmlns:p14="http://schemas.microsoft.com/office/powerpoint/2010/main" val="3024031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sz="3600" dirty="0" smtClean="0"/>
              <a:t>New Way of Operating </a:t>
            </a:r>
            <a:r>
              <a:rPr lang="en-US" sz="3600" dirty="0" smtClean="0"/>
              <a:t/>
            </a:r>
            <a:br>
              <a:rPr lang="en-US" sz="3600" dirty="0" smtClean="0"/>
            </a:br>
            <a:r>
              <a:rPr lang="en-US" sz="3600" dirty="0" smtClean="0"/>
              <a:t>the NOAA CORS </a:t>
            </a:r>
            <a:r>
              <a:rPr lang="en-US" sz="3600" dirty="0" smtClean="0"/>
              <a:t>Network</a:t>
            </a:r>
            <a:endParaRPr lang="en-US" sz="36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40</a:t>
            </a:fld>
            <a:endParaRPr lang="en-US"/>
          </a:p>
        </p:txBody>
      </p:sp>
    </p:spTree>
    <p:extLst>
      <p:ext uri="{BB962C8B-B14F-4D97-AF65-F5344CB8AC3E}">
        <p14:creationId xmlns:p14="http://schemas.microsoft.com/office/powerpoint/2010/main" val="2220930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New Way of Operating </a:t>
            </a:r>
            <a:r>
              <a:rPr lang="en-US" sz="3600" dirty="0" smtClean="0"/>
              <a:t/>
            </a:r>
            <a:br>
              <a:rPr lang="en-US" sz="3600" dirty="0" smtClean="0"/>
            </a:br>
            <a:r>
              <a:rPr lang="en-US" sz="3600" dirty="0" smtClean="0"/>
              <a:t>the NOAA CORS </a:t>
            </a:r>
            <a:r>
              <a:rPr lang="en-US" sz="3600" dirty="0" smtClean="0"/>
              <a:t>Network</a:t>
            </a:r>
            <a:endParaRPr lang="en-US" sz="3600" dirty="0"/>
          </a:p>
        </p:txBody>
      </p:sp>
      <p:sp>
        <p:nvSpPr>
          <p:cNvPr id="3" name="Content Placeholder 2"/>
          <p:cNvSpPr>
            <a:spLocks noGrp="1"/>
          </p:cNvSpPr>
          <p:nvPr>
            <p:ph idx="1"/>
          </p:nvPr>
        </p:nvSpPr>
        <p:spPr/>
        <p:txBody>
          <a:bodyPr/>
          <a:lstStyle/>
          <a:p>
            <a:r>
              <a:rPr lang="en-US" sz="2800" dirty="0" smtClean="0"/>
              <a:t>Each CORS will get a </a:t>
            </a:r>
            <a:r>
              <a:rPr lang="en-US" sz="2800" u="sng" dirty="0" smtClean="0"/>
              <a:t>coordinate function</a:t>
            </a:r>
          </a:p>
          <a:p>
            <a:pPr lvl="1"/>
            <a:r>
              <a:rPr lang="en-US" sz="2400" dirty="0" smtClean="0"/>
              <a:t>Actually three functions, X(t), Y(t), Z(t), in the ITRF2014 frame</a:t>
            </a:r>
          </a:p>
          <a:p>
            <a:pPr lvl="1"/>
            <a:r>
              <a:rPr lang="en-US" sz="2400" dirty="0" smtClean="0"/>
              <a:t>In the strict mathematical definition of “function”</a:t>
            </a:r>
          </a:p>
          <a:p>
            <a:pPr lvl="2"/>
            <a:r>
              <a:rPr lang="en-US" sz="2000" dirty="0" smtClean="0"/>
              <a:t>For any given “t”, there is one and only one X , Y and Z</a:t>
            </a:r>
          </a:p>
          <a:p>
            <a:pPr lvl="2"/>
            <a:r>
              <a:rPr lang="en-US" sz="2000" dirty="0" smtClean="0"/>
              <a:t>We actually do this today, just that the functions are piecewise linear</a:t>
            </a:r>
          </a:p>
          <a:p>
            <a:pPr lvl="1"/>
            <a:r>
              <a:rPr lang="en-US" sz="2400" dirty="0" smtClean="0"/>
              <a:t>We are NOT limiting our “modernized NSRS” discussions of CORS coordinate functions to linear functions only!</a:t>
            </a:r>
          </a:p>
          <a:p>
            <a:pPr lvl="2"/>
            <a:r>
              <a:rPr lang="en-US" sz="2000" dirty="0" smtClean="0"/>
              <a:t>But have made no further decisions yet</a:t>
            </a:r>
          </a:p>
          <a:p>
            <a:pPr lvl="1"/>
            <a:endParaRPr lang="en-US" sz="24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41</a:t>
            </a:fld>
            <a:endParaRPr lang="en-US"/>
          </a:p>
        </p:txBody>
      </p:sp>
    </p:spTree>
    <p:extLst>
      <p:ext uri="{BB962C8B-B14F-4D97-AF65-F5344CB8AC3E}">
        <p14:creationId xmlns:p14="http://schemas.microsoft.com/office/powerpoint/2010/main" val="17581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113"/>
            <a:ext cx="8229600" cy="1143000"/>
          </a:xfrm>
        </p:spPr>
        <p:txBody>
          <a:bodyPr/>
          <a:lstStyle/>
          <a:p>
            <a:r>
              <a:rPr lang="en-US" dirty="0" smtClean="0"/>
              <a:t>Examples of what non-linear CORS coordinate functions look like</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42</a:t>
            </a:fld>
            <a:endParaRPr lang="en-US"/>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339389"/>
            <a:ext cx="3943900" cy="3333333"/>
          </a:xfrm>
          <a:prstGeom prst="rect">
            <a:avLst/>
          </a:prstGeom>
          <a:noFill/>
          <a:ln>
            <a:noFill/>
          </a:ln>
        </p:spPr>
      </p:pic>
      <p:pic>
        <p:nvPicPr>
          <p:cNvPr id="8" name="image5.png"/>
          <p:cNvPicPr/>
          <p:nvPr/>
        </p:nvPicPr>
        <p:blipFill>
          <a:blip r:embed="rId3"/>
          <a:srcRect/>
          <a:stretch>
            <a:fillRect/>
          </a:stretch>
        </p:blipFill>
        <p:spPr>
          <a:xfrm>
            <a:off x="4626258" y="2339389"/>
            <a:ext cx="4309470" cy="3333333"/>
          </a:xfrm>
          <a:prstGeom prst="rect">
            <a:avLst/>
          </a:prstGeom>
          <a:ln/>
        </p:spPr>
      </p:pic>
    </p:spTree>
    <p:extLst>
      <p:ext uri="{BB962C8B-B14F-4D97-AF65-F5344CB8AC3E}">
        <p14:creationId xmlns:p14="http://schemas.microsoft.com/office/powerpoint/2010/main" val="1615854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New Way of Operating </a:t>
            </a:r>
            <a:br>
              <a:rPr lang="en-US" sz="3600" dirty="0" smtClean="0"/>
            </a:br>
            <a:r>
              <a:rPr lang="en-US" sz="3600" dirty="0" smtClean="0"/>
              <a:t>the </a:t>
            </a:r>
            <a:r>
              <a:rPr lang="en-US" sz="3600" dirty="0" smtClean="0"/>
              <a:t>NOAA CORS Network</a:t>
            </a:r>
            <a:endParaRPr lang="en-US" sz="3600" dirty="0"/>
          </a:p>
        </p:txBody>
      </p:sp>
      <p:sp>
        <p:nvSpPr>
          <p:cNvPr id="3" name="Content Placeholder 2"/>
          <p:cNvSpPr>
            <a:spLocks noGrp="1"/>
          </p:cNvSpPr>
          <p:nvPr>
            <p:ph idx="1"/>
          </p:nvPr>
        </p:nvSpPr>
        <p:spPr/>
        <p:txBody>
          <a:bodyPr/>
          <a:lstStyle/>
          <a:p>
            <a:r>
              <a:rPr lang="en-US" sz="2800" dirty="0" smtClean="0"/>
              <a:t>Philosophy:</a:t>
            </a:r>
          </a:p>
          <a:p>
            <a:pPr lvl="1"/>
            <a:r>
              <a:rPr lang="en-US" sz="2400" dirty="0" smtClean="0"/>
              <a:t>The NOAA CORS Network will be self-consistent, meaning:</a:t>
            </a:r>
          </a:p>
          <a:p>
            <a:pPr lvl="2"/>
            <a:r>
              <a:rPr lang="en-US" sz="2000" dirty="0" smtClean="0"/>
              <a:t>The impact of a user’s CORS choices within their project will not exceed a small, statistically acceptable value:</a:t>
            </a:r>
          </a:p>
          <a:p>
            <a:pPr lvl="3"/>
            <a:r>
              <a:rPr lang="en-US" sz="1800" dirty="0" smtClean="0"/>
              <a:t>Horizontal &lt; 5 mm, Vertical &lt; 10 mm</a:t>
            </a:r>
          </a:p>
          <a:p>
            <a:pPr lvl="1"/>
            <a:r>
              <a:rPr lang="en-US" sz="2400" dirty="0" smtClean="0"/>
              <a:t>On a daily basis NGS must be able to detect, and react to, </a:t>
            </a:r>
            <a:r>
              <a:rPr lang="en-US" sz="2400" i="1" u="sng" dirty="0" smtClean="0">
                <a:solidFill>
                  <a:srgbClr val="FF0000"/>
                </a:solidFill>
              </a:rPr>
              <a:t>persistent </a:t>
            </a:r>
            <a:r>
              <a:rPr lang="en-US" sz="2400" i="1" u="sng" dirty="0" smtClean="0">
                <a:solidFill>
                  <a:srgbClr val="FF0000"/>
                </a:solidFill>
              </a:rPr>
              <a:t>disagreements</a:t>
            </a:r>
            <a:r>
              <a:rPr lang="en-US" sz="2400" dirty="0" smtClean="0"/>
              <a:t> as well as </a:t>
            </a:r>
            <a:r>
              <a:rPr lang="en-US" sz="2400" i="1" u="sng" dirty="0" smtClean="0">
                <a:solidFill>
                  <a:srgbClr val="FF0000"/>
                </a:solidFill>
              </a:rPr>
              <a:t>catastrophic outliers </a:t>
            </a:r>
            <a:r>
              <a:rPr lang="en-US" sz="2400" dirty="0" smtClean="0"/>
              <a:t>between </a:t>
            </a:r>
            <a:r>
              <a:rPr lang="en-US" sz="2400" dirty="0" smtClean="0"/>
              <a:t>daily solutions and the current “</a:t>
            </a:r>
            <a:r>
              <a:rPr lang="en-US" sz="2400" u="sng" dirty="0" smtClean="0"/>
              <a:t>coordinate function</a:t>
            </a:r>
            <a:r>
              <a:rPr lang="en-US" sz="2400" dirty="0" smtClean="0"/>
              <a:t>” assigned to any CORS in </a:t>
            </a:r>
            <a:r>
              <a:rPr lang="en-US" sz="2400" dirty="0" smtClean="0"/>
              <a:t>the </a:t>
            </a:r>
            <a:r>
              <a:rPr lang="en-US" sz="2400" dirty="0" smtClean="0"/>
              <a:t>NOAA CORS Network</a:t>
            </a:r>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Tree>
    <p:extLst>
      <p:ext uri="{BB962C8B-B14F-4D97-AF65-F5344CB8AC3E}">
        <p14:creationId xmlns:p14="http://schemas.microsoft.com/office/powerpoint/2010/main" val="12998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 Disagreement</a:t>
            </a:r>
            <a:endParaRPr lang="en-US" dirty="0"/>
          </a:p>
        </p:txBody>
      </p:sp>
      <p:sp>
        <p:nvSpPr>
          <p:cNvPr id="3" name="Content Placeholder 2"/>
          <p:cNvSpPr>
            <a:spLocks noGrp="1"/>
          </p:cNvSpPr>
          <p:nvPr>
            <p:ph idx="1"/>
          </p:nvPr>
        </p:nvSpPr>
        <p:spPr/>
        <p:txBody>
          <a:bodyPr/>
          <a:lstStyle/>
          <a:p>
            <a:r>
              <a:rPr lang="en-US" dirty="0" smtClean="0"/>
              <a:t>The point:</a:t>
            </a:r>
          </a:p>
          <a:p>
            <a:pPr lvl="1"/>
            <a:r>
              <a:rPr lang="en-US" dirty="0" smtClean="0"/>
              <a:t>It’s not enough to say “each CORS is good to 1 cm in ellipsoid height”.  </a:t>
            </a:r>
          </a:p>
          <a:p>
            <a:pPr lvl="2"/>
            <a:r>
              <a:rPr lang="en-US" dirty="0" smtClean="0"/>
              <a:t>That phrase is vague, lacking what it means to be “good to 1 cm”.</a:t>
            </a:r>
          </a:p>
          <a:p>
            <a:pPr lvl="1"/>
            <a:r>
              <a:rPr lang="en-US" dirty="0" smtClean="0"/>
              <a:t>NGS will define “persistent disagreement”</a:t>
            </a:r>
          </a:p>
          <a:p>
            <a:pPr lvl="1"/>
            <a:r>
              <a:rPr lang="en-US" dirty="0" smtClean="0"/>
              <a:t>And NGS will define what happens when a CORS reaches “persistent disagreement”</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44</a:t>
            </a:fld>
            <a:endParaRPr lang="en-US"/>
          </a:p>
        </p:txBody>
      </p:sp>
    </p:spTree>
    <p:extLst>
      <p:ext uri="{BB962C8B-B14F-4D97-AF65-F5344CB8AC3E}">
        <p14:creationId xmlns:p14="http://schemas.microsoft.com/office/powerpoint/2010/main" val="1637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sz="3600" dirty="0" smtClean="0"/>
              <a:t>New Way for </a:t>
            </a:r>
            <a:r>
              <a:rPr lang="en-US" sz="3600" i="1" dirty="0" smtClean="0"/>
              <a:t>USERS</a:t>
            </a:r>
            <a:r>
              <a:rPr lang="en-US" sz="3600" dirty="0" smtClean="0"/>
              <a:t> to Process GNSS Projects</a:t>
            </a:r>
            <a:endParaRPr lang="en-US" sz="36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45</a:t>
            </a:fld>
            <a:endParaRPr lang="en-US"/>
          </a:p>
        </p:txBody>
      </p:sp>
    </p:spTree>
    <p:extLst>
      <p:ext uri="{BB962C8B-B14F-4D97-AF65-F5344CB8AC3E}">
        <p14:creationId xmlns:p14="http://schemas.microsoft.com/office/powerpoint/2010/main" val="2158926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Time Span…</a:t>
            </a:r>
            <a:endParaRPr lang="en-US" dirty="0"/>
          </a:p>
        </p:txBody>
      </p:sp>
      <p:sp>
        <p:nvSpPr>
          <p:cNvPr id="3" name="Content Placeholder 2"/>
          <p:cNvSpPr>
            <a:spLocks noGrp="1"/>
          </p:cNvSpPr>
          <p:nvPr>
            <p:ph idx="1"/>
          </p:nvPr>
        </p:nvSpPr>
        <p:spPr/>
        <p:txBody>
          <a:bodyPr/>
          <a:lstStyle/>
          <a:p>
            <a:r>
              <a:rPr lang="en-US" sz="2800" dirty="0" smtClean="0"/>
              <a:t>GNSS projects have no time limit.</a:t>
            </a:r>
          </a:p>
          <a:p>
            <a:pPr lvl="1"/>
            <a:r>
              <a:rPr lang="en-US" sz="2400" dirty="0" smtClean="0"/>
              <a:t>(Leveling does.  More on that later)</a:t>
            </a:r>
          </a:p>
          <a:p>
            <a:pPr lvl="1"/>
            <a:r>
              <a:rPr lang="en-US" sz="2400" dirty="0" smtClean="0"/>
              <a:t>But they will be processed by NGS in GPS Months</a:t>
            </a:r>
          </a:p>
          <a:p>
            <a:endParaRPr lang="en-US" sz="2800" dirty="0" smtClean="0"/>
          </a:p>
          <a:p>
            <a:endParaRPr lang="en-US" sz="2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46</a:t>
            </a:fld>
            <a:endParaRPr lang="en-US"/>
          </a:p>
        </p:txBody>
      </p:sp>
      <p:sp>
        <p:nvSpPr>
          <p:cNvPr id="7" name="TextBox 6"/>
          <p:cNvSpPr txBox="1"/>
          <p:nvPr/>
        </p:nvSpPr>
        <p:spPr>
          <a:xfrm>
            <a:off x="7275034" y="2395538"/>
            <a:ext cx="344966" cy="584775"/>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3758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Processing </a:t>
            </a:r>
            <a:r>
              <a:rPr lang="en-US" i="1" u="sng" dirty="0" smtClean="0"/>
              <a:t>by users </a:t>
            </a:r>
            <a:r>
              <a:rPr lang="en-US" dirty="0" smtClean="0"/>
              <a:t>in OPUS</a:t>
            </a:r>
            <a:endParaRPr lang="en-US" dirty="0"/>
          </a:p>
        </p:txBody>
      </p:sp>
      <p:sp>
        <p:nvSpPr>
          <p:cNvPr id="3" name="Content Placeholder 2"/>
          <p:cNvSpPr>
            <a:spLocks noGrp="1"/>
          </p:cNvSpPr>
          <p:nvPr>
            <p:ph idx="1"/>
          </p:nvPr>
        </p:nvSpPr>
        <p:spPr/>
        <p:txBody>
          <a:bodyPr/>
          <a:lstStyle/>
          <a:p>
            <a:r>
              <a:rPr lang="en-US" sz="2400" dirty="0" smtClean="0"/>
              <a:t>GNSS projects must always be </a:t>
            </a:r>
            <a:r>
              <a:rPr lang="en-US" sz="2400" u="sng" dirty="0" smtClean="0"/>
              <a:t>processed by GPS month </a:t>
            </a:r>
            <a:r>
              <a:rPr lang="en-US" sz="2400" dirty="0" smtClean="0"/>
              <a:t>as a </a:t>
            </a:r>
            <a:r>
              <a:rPr lang="en-US" sz="2400" dirty="0" smtClean="0">
                <a:solidFill>
                  <a:srgbClr val="FF0000"/>
                </a:solidFill>
              </a:rPr>
              <a:t>first step</a:t>
            </a:r>
          </a:p>
          <a:p>
            <a:pPr lvl="1"/>
            <a:r>
              <a:rPr lang="en-US" sz="2400" u="sng" dirty="0" smtClean="0"/>
              <a:t>Multiple occupations </a:t>
            </a:r>
            <a:r>
              <a:rPr lang="en-US" sz="2400" dirty="0" smtClean="0"/>
              <a:t>on a point within a GPS month will be adjusted together to get </a:t>
            </a:r>
            <a:r>
              <a:rPr lang="en-US" sz="2400" u="sng" dirty="0" smtClean="0"/>
              <a:t>one “final discrete coordinate</a:t>
            </a:r>
            <a:r>
              <a:rPr lang="en-US" sz="2400" dirty="0" smtClean="0"/>
              <a:t>” </a:t>
            </a:r>
            <a:r>
              <a:rPr lang="en-US" sz="2400" u="sng" dirty="0" smtClean="0"/>
              <a:t>set</a:t>
            </a:r>
            <a:r>
              <a:rPr lang="en-US" sz="2400" dirty="0" smtClean="0"/>
              <a:t> on that mark for the mean occupation epoch within that GPS month</a:t>
            </a:r>
          </a:p>
          <a:p>
            <a:pPr lvl="1"/>
            <a:r>
              <a:rPr lang="en-US" sz="2400" dirty="0" smtClean="0"/>
              <a:t>Coordinate functions from the IGS network or The NOAA CORS Network are the only allowable control</a:t>
            </a:r>
          </a:p>
          <a:p>
            <a:endParaRPr lang="en-US" sz="2400" dirty="0"/>
          </a:p>
          <a:p>
            <a:endParaRPr lang="en-US" sz="2400" dirty="0" smtClean="0"/>
          </a:p>
          <a:p>
            <a:endParaRPr lang="en-US" sz="24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47</a:t>
            </a:fld>
            <a:endParaRPr lang="en-US"/>
          </a:p>
        </p:txBody>
      </p:sp>
      <p:sp>
        <p:nvSpPr>
          <p:cNvPr id="8" name="TextBox 7"/>
          <p:cNvSpPr txBox="1"/>
          <p:nvPr/>
        </p:nvSpPr>
        <p:spPr>
          <a:xfrm>
            <a:off x="7569200" y="1481138"/>
            <a:ext cx="344966" cy="584775"/>
          </a:xfrm>
          <a:prstGeom prst="rect">
            <a:avLst/>
          </a:prstGeom>
          <a:noFill/>
        </p:spPr>
        <p:txBody>
          <a:bodyPr wrap="none" rtlCol="0">
            <a:spAutoFit/>
          </a:bodyPr>
          <a:lstStyle/>
          <a:p>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6809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Processing by users in OPUS</a:t>
            </a:r>
            <a:endParaRPr lang="en-US" dirty="0"/>
          </a:p>
        </p:txBody>
      </p:sp>
      <p:sp>
        <p:nvSpPr>
          <p:cNvPr id="3" name="Content Placeholder 2"/>
          <p:cNvSpPr>
            <a:spLocks noGrp="1"/>
          </p:cNvSpPr>
          <p:nvPr>
            <p:ph idx="1"/>
          </p:nvPr>
        </p:nvSpPr>
        <p:spPr/>
        <p:txBody>
          <a:bodyPr/>
          <a:lstStyle/>
          <a:p>
            <a:r>
              <a:rPr lang="en-US" sz="2000" dirty="0" smtClean="0"/>
              <a:t>As a </a:t>
            </a:r>
            <a:r>
              <a:rPr lang="en-US" sz="2000" dirty="0" smtClean="0">
                <a:solidFill>
                  <a:srgbClr val="FF0000"/>
                </a:solidFill>
              </a:rPr>
              <a:t>second step</a:t>
            </a:r>
            <a:r>
              <a:rPr lang="en-US" sz="2000" dirty="0" smtClean="0"/>
              <a:t>, a user may do many alternative things…</a:t>
            </a:r>
          </a:p>
          <a:p>
            <a:pPr lvl="1"/>
            <a:r>
              <a:rPr lang="en-US" sz="1800" dirty="0" smtClean="0"/>
              <a:t>Adjust to some epoch that is convenient to them… </a:t>
            </a:r>
          </a:p>
          <a:p>
            <a:pPr lvl="1"/>
            <a:r>
              <a:rPr lang="en-US" sz="1800" dirty="0" smtClean="0"/>
              <a:t>Hold any CORSs or passive control as constraints…</a:t>
            </a:r>
          </a:p>
          <a:p>
            <a:r>
              <a:rPr lang="en-US" sz="2000" dirty="0" smtClean="0"/>
              <a:t>This two-step approach is a form of sequential adjustments and allows a win-win:</a:t>
            </a:r>
          </a:p>
          <a:p>
            <a:pPr lvl="1"/>
            <a:r>
              <a:rPr lang="en-US" sz="1800" dirty="0" smtClean="0"/>
              <a:t>NGS gets to see the user-computed time-dependent “</a:t>
            </a:r>
            <a:r>
              <a:rPr lang="en-US" sz="1800" u="sng" dirty="0" smtClean="0"/>
              <a:t>preliminary</a:t>
            </a:r>
            <a:r>
              <a:rPr lang="en-US" sz="1800" dirty="0" smtClean="0"/>
              <a:t>” coordinates, which have been computed by GPS Month </a:t>
            </a:r>
          </a:p>
          <a:p>
            <a:pPr lvl="2"/>
            <a:r>
              <a:rPr lang="en-US" sz="1400" dirty="0" smtClean="0"/>
              <a:t>Which will be checked against “</a:t>
            </a:r>
            <a:r>
              <a:rPr lang="en-US" sz="1400" u="sng" dirty="0" smtClean="0"/>
              <a:t>final discrete</a:t>
            </a:r>
            <a:r>
              <a:rPr lang="en-US" sz="1400" dirty="0" smtClean="0"/>
              <a:t>” coordinates computed by NGS</a:t>
            </a:r>
          </a:p>
          <a:p>
            <a:pPr lvl="1"/>
            <a:r>
              <a:rPr lang="en-US" sz="1800" dirty="0" smtClean="0"/>
              <a:t>The user gets whatever adjustment and/or coordinates fulfill their contractual needs</a:t>
            </a:r>
          </a:p>
          <a:p>
            <a:pPr lvl="1"/>
            <a:r>
              <a:rPr lang="en-US" sz="1800" dirty="0" smtClean="0"/>
              <a:t>Redundancy checks can occur both </a:t>
            </a:r>
            <a:r>
              <a:rPr lang="en-US" sz="1800" i="1" dirty="0" smtClean="0"/>
              <a:t>within</a:t>
            </a:r>
            <a:r>
              <a:rPr lang="en-US" sz="1800" dirty="0" smtClean="0"/>
              <a:t> a GPS month (at step 1, if multiple occupations occur in 1 GPS month) and </a:t>
            </a:r>
            <a:r>
              <a:rPr lang="en-US" sz="1800" i="1" dirty="0" smtClean="0"/>
              <a:t>across</a:t>
            </a:r>
            <a:r>
              <a:rPr lang="en-US" sz="1800" dirty="0" smtClean="0"/>
              <a:t> GPS months (at step 2, if occupations occur in different GPS months)</a:t>
            </a:r>
            <a:endParaRPr lang="en-US" sz="2000" dirty="0"/>
          </a:p>
          <a:p>
            <a:endParaRPr lang="en-US" sz="1800" dirty="0" smtClean="0"/>
          </a:p>
          <a:p>
            <a:endParaRPr lang="en-US" sz="1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48</a:t>
            </a:fld>
            <a:endParaRPr lang="en-US" dirty="0"/>
          </a:p>
        </p:txBody>
      </p:sp>
    </p:spTree>
    <p:extLst>
      <p:ext uri="{BB962C8B-B14F-4D97-AF65-F5344CB8AC3E}">
        <p14:creationId xmlns:p14="http://schemas.microsoft.com/office/powerpoint/2010/main" val="265471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sz="3600" dirty="0" smtClean="0"/>
              <a:t>New Way of Processing Leveling Projects</a:t>
            </a:r>
            <a:endParaRPr lang="en-US" sz="36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49</a:t>
            </a:fld>
            <a:endParaRPr lang="en-US"/>
          </a:p>
        </p:txBody>
      </p:sp>
    </p:spTree>
    <p:extLst>
      <p:ext uri="{BB962C8B-B14F-4D97-AF65-F5344CB8AC3E}">
        <p14:creationId xmlns:p14="http://schemas.microsoft.com/office/powerpoint/2010/main" val="353828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425450" y="425450"/>
            <a:ext cx="8261350" cy="1174750"/>
          </a:xfrm>
        </p:spPr>
        <p:txBody>
          <a:bodyPr/>
          <a:lstStyle/>
          <a:p>
            <a:r>
              <a:rPr lang="en-US" altLang="en-US" dirty="0" smtClean="0"/>
              <a:t>“Modernizing the NSRS” means…</a:t>
            </a:r>
          </a:p>
        </p:txBody>
      </p:sp>
      <p:sp>
        <p:nvSpPr>
          <p:cNvPr id="11" name="Content Placeholder 10"/>
          <p:cNvSpPr>
            <a:spLocks noGrp="1"/>
          </p:cNvSpPr>
          <p:nvPr>
            <p:ph idx="1"/>
          </p:nvPr>
        </p:nvSpPr>
        <p:spPr>
          <a:xfrm>
            <a:off x="304800" y="1828800"/>
            <a:ext cx="8686800" cy="4419600"/>
          </a:xfrm>
        </p:spPr>
        <p:txBody>
          <a:bodyPr>
            <a:normAutofit/>
          </a:bodyPr>
          <a:lstStyle/>
          <a:p>
            <a:pPr>
              <a:defRPr/>
            </a:pPr>
            <a:r>
              <a:rPr lang="en-US" dirty="0" smtClean="0"/>
              <a:t>Replacing NAD 83</a:t>
            </a:r>
          </a:p>
          <a:p>
            <a:pPr>
              <a:defRPr/>
            </a:pPr>
            <a:r>
              <a:rPr lang="en-US" dirty="0" smtClean="0"/>
              <a:t>Replacing NAVD 88</a:t>
            </a:r>
          </a:p>
          <a:p>
            <a:pPr>
              <a:defRPr/>
            </a:pPr>
            <a:r>
              <a:rPr lang="en-US" dirty="0" smtClean="0"/>
              <a:t>Re-inventing </a:t>
            </a:r>
            <a:r>
              <a:rPr lang="en-US" dirty="0" err="1" smtClean="0"/>
              <a:t>Bluebooking</a:t>
            </a:r>
            <a:endParaRPr lang="en-US" dirty="0" smtClean="0"/>
          </a:p>
          <a:p>
            <a:pPr>
              <a:defRPr/>
            </a:pPr>
            <a:r>
              <a:rPr lang="en-US" dirty="0" smtClean="0"/>
              <a:t>Improving the Geodetic Toolkit</a:t>
            </a:r>
          </a:p>
          <a:p>
            <a:pPr>
              <a:defRPr/>
            </a:pPr>
            <a:r>
              <a:rPr lang="en-US" dirty="0" smtClean="0"/>
              <a:t>Better Surveying Methodologies</a:t>
            </a:r>
          </a:p>
        </p:txBody>
      </p:sp>
      <p:sp>
        <p:nvSpPr>
          <p:cNvPr id="2" name="Date Placeholder 1"/>
          <p:cNvSpPr>
            <a:spLocks noGrp="1"/>
          </p:cNvSpPr>
          <p:nvPr>
            <p:ph type="dt" sz="half" idx="10"/>
          </p:nvPr>
        </p:nvSpPr>
        <p:spPr/>
        <p:txBody>
          <a:bodyPr/>
          <a:lstStyle/>
          <a:p>
            <a:pPr>
              <a:defRPr/>
            </a:pPr>
            <a:r>
              <a:rPr lang="en-US" smtClean="0"/>
              <a:t>May 22, 2019</a:t>
            </a:r>
            <a:endParaRPr lang="en-US"/>
          </a:p>
        </p:txBody>
      </p:sp>
      <p:sp>
        <p:nvSpPr>
          <p:cNvPr id="3" name="Footer Placeholder 2"/>
          <p:cNvSpPr>
            <a:spLocks noGrp="1"/>
          </p:cNvSpPr>
          <p:nvPr>
            <p:ph type="ftr" sz="quarter" idx="11"/>
          </p:nvPr>
        </p:nvSpPr>
        <p:spPr/>
        <p:txBody>
          <a:bodyPr/>
          <a:lstStyle/>
          <a:p>
            <a:pPr>
              <a:defRPr/>
            </a:pPr>
            <a:r>
              <a:rPr lang="en-US" smtClean="0"/>
              <a:t>Briefing for USACE Land Surveying CoP meeting</a:t>
            </a:r>
            <a:endParaRPr lang="en-US"/>
          </a:p>
        </p:txBody>
      </p:sp>
      <p:sp>
        <p:nvSpPr>
          <p:cNvPr id="4" name="Slide Number Placeholder 3"/>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
        <p:nvSpPr>
          <p:cNvPr id="5" name="Left Brace 4"/>
          <p:cNvSpPr/>
          <p:nvPr/>
        </p:nvSpPr>
        <p:spPr>
          <a:xfrm flipH="1">
            <a:off x="5995537" y="3106757"/>
            <a:ext cx="692227" cy="15069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6687764" y="3690974"/>
            <a:ext cx="2303836" cy="307777"/>
          </a:xfrm>
          <a:prstGeom prst="rect">
            <a:avLst/>
          </a:prstGeom>
          <a:noFill/>
        </p:spPr>
        <p:txBody>
          <a:bodyPr wrap="none" rtlCol="0">
            <a:spAutoFit/>
          </a:bodyPr>
          <a:lstStyle/>
          <a:p>
            <a:r>
              <a:rPr lang="en-US" sz="1400" b="1" dirty="0" smtClean="0">
                <a:solidFill>
                  <a:srgbClr val="FF0000"/>
                </a:solidFill>
              </a:rPr>
              <a:t>Blueprint for 2022, Part 3</a:t>
            </a:r>
            <a:endParaRPr lang="en-US" sz="1400" b="1" dirty="0">
              <a:solidFill>
                <a:srgbClr val="FF0000"/>
              </a:solidFill>
            </a:endParaRPr>
          </a:p>
        </p:txBody>
      </p:sp>
      <p:sp>
        <p:nvSpPr>
          <p:cNvPr id="12" name="TextBox 11"/>
          <p:cNvSpPr txBox="1"/>
          <p:nvPr/>
        </p:nvSpPr>
        <p:spPr>
          <a:xfrm>
            <a:off x="4843619" y="1932828"/>
            <a:ext cx="2303836" cy="307777"/>
          </a:xfrm>
          <a:prstGeom prst="rect">
            <a:avLst/>
          </a:prstGeom>
          <a:noFill/>
        </p:spPr>
        <p:txBody>
          <a:bodyPr wrap="none" rtlCol="0">
            <a:spAutoFit/>
          </a:bodyPr>
          <a:lstStyle/>
          <a:p>
            <a:r>
              <a:rPr lang="en-US" sz="1400" b="1" dirty="0" smtClean="0">
                <a:solidFill>
                  <a:srgbClr val="FF0000"/>
                </a:solidFill>
              </a:rPr>
              <a:t>Blueprint for 2022, Part 1</a:t>
            </a:r>
            <a:endParaRPr lang="en-US" sz="1400" b="1" dirty="0">
              <a:solidFill>
                <a:srgbClr val="FF0000"/>
              </a:solidFill>
            </a:endParaRPr>
          </a:p>
        </p:txBody>
      </p:sp>
      <p:sp>
        <p:nvSpPr>
          <p:cNvPr id="15" name="TextBox 14"/>
          <p:cNvSpPr txBox="1"/>
          <p:nvPr/>
        </p:nvSpPr>
        <p:spPr>
          <a:xfrm>
            <a:off x="4867882" y="2530792"/>
            <a:ext cx="2303836" cy="307777"/>
          </a:xfrm>
          <a:prstGeom prst="rect">
            <a:avLst/>
          </a:prstGeom>
          <a:noFill/>
        </p:spPr>
        <p:txBody>
          <a:bodyPr wrap="none" rtlCol="0">
            <a:spAutoFit/>
          </a:bodyPr>
          <a:lstStyle/>
          <a:p>
            <a:r>
              <a:rPr lang="en-US" sz="1400" b="1" dirty="0" smtClean="0">
                <a:solidFill>
                  <a:srgbClr val="FF0000"/>
                </a:solidFill>
              </a:rPr>
              <a:t>Blueprint for 2022, Part 2</a:t>
            </a:r>
            <a:endParaRPr lang="en-US" sz="1400" b="1" dirty="0">
              <a:solidFill>
                <a:srgbClr val="FF0000"/>
              </a:solidFill>
            </a:endParaRPr>
          </a:p>
        </p:txBody>
      </p:sp>
    </p:spTree>
    <p:extLst>
      <p:ext uri="{BB962C8B-B14F-4D97-AF65-F5344CB8AC3E}">
        <p14:creationId xmlns:p14="http://schemas.microsoft.com/office/powerpoint/2010/main" val="506534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Time Span…</a:t>
            </a:r>
            <a:endParaRPr lang="en-US" dirty="0"/>
          </a:p>
        </p:txBody>
      </p:sp>
      <p:sp>
        <p:nvSpPr>
          <p:cNvPr id="3" name="Content Placeholder 2"/>
          <p:cNvSpPr>
            <a:spLocks noGrp="1"/>
          </p:cNvSpPr>
          <p:nvPr>
            <p:ph idx="1"/>
          </p:nvPr>
        </p:nvSpPr>
        <p:spPr/>
        <p:txBody>
          <a:bodyPr/>
          <a:lstStyle/>
          <a:p>
            <a:r>
              <a:rPr lang="en-US" sz="2400" dirty="0" smtClean="0"/>
              <a:t>Leveling projects </a:t>
            </a:r>
            <a:r>
              <a:rPr lang="en-US" sz="2400" u="sng" dirty="0" smtClean="0"/>
              <a:t>must not exceed 12 sequential months</a:t>
            </a:r>
          </a:p>
          <a:p>
            <a:pPr lvl="1"/>
            <a:r>
              <a:rPr lang="en-US" sz="2000" dirty="0" smtClean="0"/>
              <a:t>Longer projects must be broken into sub-projects each spanning less than 12 sequential months</a:t>
            </a:r>
          </a:p>
          <a:p>
            <a:r>
              <a:rPr lang="en-US" sz="2400" dirty="0" smtClean="0"/>
              <a:t>A compromise between:</a:t>
            </a:r>
          </a:p>
          <a:p>
            <a:pPr lvl="1"/>
            <a:r>
              <a:rPr lang="en-US" sz="2000" dirty="0" smtClean="0"/>
              <a:t>Treating “1 GPS Month” as “Simultaneous” in the GNSS arena, and</a:t>
            </a:r>
          </a:p>
          <a:p>
            <a:pPr lvl="1"/>
            <a:r>
              <a:rPr lang="en-US" sz="2000" dirty="0" smtClean="0"/>
              <a:t>Acknowledging that leveling surveys often take weeks to months to conduct</a:t>
            </a:r>
          </a:p>
          <a:p>
            <a:r>
              <a:rPr lang="en-US" sz="2400" dirty="0" smtClean="0"/>
              <a:t>Mixed with the reality that:</a:t>
            </a:r>
          </a:p>
          <a:p>
            <a:pPr lvl="1"/>
            <a:r>
              <a:rPr lang="en-US" sz="2000" dirty="0" smtClean="0"/>
              <a:t>You can’t solve for time-dependent orthometric heights in most leveling projects</a:t>
            </a:r>
            <a:endParaRPr lang="en-US" sz="20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50</a:t>
            </a:fld>
            <a:endParaRPr lang="en-US"/>
          </a:p>
        </p:txBody>
      </p:sp>
    </p:spTree>
    <p:extLst>
      <p:ext uri="{BB962C8B-B14F-4D97-AF65-F5344CB8AC3E}">
        <p14:creationId xmlns:p14="http://schemas.microsoft.com/office/powerpoint/2010/main" val="411163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GNSS required</a:t>
            </a:r>
            <a:endParaRPr lang="en-US" dirty="0"/>
          </a:p>
        </p:txBody>
      </p:sp>
      <p:sp>
        <p:nvSpPr>
          <p:cNvPr id="3" name="Content Placeholder 2"/>
          <p:cNvSpPr>
            <a:spLocks noGrp="1"/>
          </p:cNvSpPr>
          <p:nvPr>
            <p:ph idx="1"/>
          </p:nvPr>
        </p:nvSpPr>
        <p:spPr/>
        <p:txBody>
          <a:bodyPr/>
          <a:lstStyle/>
          <a:p>
            <a:r>
              <a:rPr lang="en-US" sz="2800" dirty="0" smtClean="0"/>
              <a:t>For now, NGS will require that all leveling projects turned in have GNSS on </a:t>
            </a:r>
            <a:r>
              <a:rPr lang="en-US" sz="2800" u="sng" dirty="0" smtClean="0"/>
              <a:t>primary control</a:t>
            </a:r>
          </a:p>
          <a:p>
            <a:pPr lvl="1"/>
            <a:r>
              <a:rPr lang="en-US" sz="2400" dirty="0" smtClean="0"/>
              <a:t>Minimum of 3 points</a:t>
            </a:r>
          </a:p>
          <a:p>
            <a:pPr lvl="1"/>
            <a:r>
              <a:rPr lang="en-US" sz="2400" dirty="0" smtClean="0"/>
              <a:t>Maximum spacing of 30 km</a:t>
            </a:r>
          </a:p>
          <a:p>
            <a:pPr lvl="1"/>
            <a:r>
              <a:rPr lang="en-US" sz="2400" dirty="0" smtClean="0"/>
              <a:t>At least two occupations:</a:t>
            </a:r>
          </a:p>
          <a:p>
            <a:pPr lvl="2"/>
            <a:r>
              <a:rPr lang="en-US" sz="2000" dirty="0" smtClean="0"/>
              <a:t>+/- 14 days of beginning of leveling</a:t>
            </a:r>
          </a:p>
          <a:p>
            <a:pPr lvl="3"/>
            <a:r>
              <a:rPr lang="en-US" sz="1600" dirty="0" smtClean="0"/>
              <a:t>But also within the same GPS month</a:t>
            </a:r>
          </a:p>
          <a:p>
            <a:pPr lvl="2"/>
            <a:r>
              <a:rPr lang="en-US" sz="2000" dirty="0" smtClean="0"/>
              <a:t>+/- 14 days of ending leveling</a:t>
            </a:r>
          </a:p>
          <a:p>
            <a:pPr lvl="3"/>
            <a:r>
              <a:rPr lang="en-US" sz="1600" dirty="0" smtClean="0"/>
              <a:t>But also within the same GPS month</a:t>
            </a:r>
          </a:p>
          <a:p>
            <a:pPr lvl="1"/>
            <a:r>
              <a:rPr lang="en-US" sz="2400" dirty="0" smtClean="0"/>
              <a:t>If leveling exceeds 6 months, must have a 3</a:t>
            </a:r>
            <a:r>
              <a:rPr lang="en-US" sz="2400" baseline="30000" dirty="0" smtClean="0"/>
              <a:t>rd</a:t>
            </a:r>
            <a:r>
              <a:rPr lang="en-US" sz="2400" dirty="0" smtClean="0"/>
              <a:t>, middle occupation</a:t>
            </a:r>
          </a:p>
          <a:p>
            <a:r>
              <a:rPr lang="en-US" sz="2800" dirty="0" smtClean="0"/>
              <a:t>A GNSS “occupation” can mean “RTK/N”!</a:t>
            </a:r>
          </a:p>
          <a:p>
            <a:pPr lvl="1"/>
            <a:endParaRPr lang="en-US" sz="24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51</a:t>
            </a:fld>
            <a:endParaRPr lang="en-US"/>
          </a:p>
        </p:txBody>
      </p:sp>
    </p:spTree>
    <p:extLst>
      <p:ext uri="{BB962C8B-B14F-4D97-AF65-F5344CB8AC3E}">
        <p14:creationId xmlns:p14="http://schemas.microsoft.com/office/powerpoint/2010/main" val="33472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2" y="565026"/>
            <a:ext cx="8229600" cy="1143000"/>
          </a:xfrm>
        </p:spPr>
        <p:txBody>
          <a:bodyPr/>
          <a:lstStyle/>
          <a:p>
            <a:r>
              <a:rPr lang="en-US" dirty="0" smtClean="0"/>
              <a:t>Leveling:  Step 1</a:t>
            </a:r>
            <a:br>
              <a:rPr lang="en-US" dirty="0" smtClean="0"/>
            </a:br>
            <a:r>
              <a:rPr lang="en-US" dirty="0" smtClean="0"/>
              <a:t>Identify project marks</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52</a:t>
            </a:fld>
            <a:endParaRPr lang="en-US"/>
          </a:p>
        </p:txBody>
      </p:sp>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058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2" y="565026"/>
            <a:ext cx="8229600" cy="1143000"/>
          </a:xfrm>
        </p:spPr>
        <p:txBody>
          <a:bodyPr/>
          <a:lstStyle/>
          <a:p>
            <a:r>
              <a:rPr lang="en-US" dirty="0" smtClean="0"/>
              <a:t>Leveling:  Step 2</a:t>
            </a:r>
            <a:br>
              <a:rPr lang="en-US" dirty="0" smtClean="0"/>
            </a:br>
            <a:r>
              <a:rPr lang="en-US" sz="4000" dirty="0" smtClean="0"/>
              <a:t>Identify primary control marks (PCM)</a:t>
            </a:r>
            <a:br>
              <a:rPr lang="en-US" sz="4000" dirty="0" smtClean="0"/>
            </a:br>
            <a:endParaRPr lang="en-US" sz="1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53</a:t>
            </a:fld>
            <a:endParaRPr lang="en-US"/>
          </a:p>
        </p:txBody>
      </p:sp>
      <p:grpSp>
        <p:nvGrpSpPr>
          <p:cNvPr id="10" name="Group 9"/>
          <p:cNvGrpSpPr/>
          <p:nvPr/>
        </p:nvGrpSpPr>
        <p:grpSpPr>
          <a:xfrm>
            <a:off x="1035169" y="2030255"/>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2892133" y="1674028"/>
            <a:ext cx="6053212" cy="369332"/>
          </a:xfrm>
          <a:prstGeom prst="rect">
            <a:avLst/>
          </a:prstGeom>
        </p:spPr>
        <p:txBody>
          <a:bodyPr wrap="square">
            <a:spAutoFit/>
          </a:bodyPr>
          <a:lstStyle/>
          <a:p>
            <a:pPr marL="285750" indent="-285750">
              <a:buFont typeface="Arial" panose="020B0604020202020204" pitchFamily="34" charset="0"/>
              <a:buChar char="•"/>
            </a:pPr>
            <a:r>
              <a:rPr lang="en-US" dirty="0" smtClean="0"/>
              <a:t>Each PCM is within 30 km of at least one other PCM</a:t>
            </a:r>
          </a:p>
        </p:txBody>
      </p:sp>
      <p:grpSp>
        <p:nvGrpSpPr>
          <p:cNvPr id="8" name="Group 7"/>
          <p:cNvGrpSpPr/>
          <p:nvPr/>
        </p:nvGrpSpPr>
        <p:grpSpPr>
          <a:xfrm>
            <a:off x="1502462" y="2204593"/>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4" name="Straight Connector 153"/>
          <p:cNvCxnSpPr/>
          <p:nvPr/>
        </p:nvCxnSpPr>
        <p:spPr>
          <a:xfrm>
            <a:off x="1889946" y="2432143"/>
            <a:ext cx="1866900" cy="1831245"/>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2971550" y="3173682"/>
            <a:ext cx="1011815" cy="369332"/>
          </a:xfrm>
          <a:prstGeom prst="rect">
            <a:avLst/>
          </a:prstGeom>
          <a:noFill/>
        </p:spPr>
        <p:txBody>
          <a:bodyPr wrap="square" rtlCol="0">
            <a:spAutoFit/>
          </a:bodyPr>
          <a:lstStyle/>
          <a:p>
            <a:r>
              <a:rPr lang="en-US" dirty="0" smtClean="0"/>
              <a:t>&lt; 30 km</a:t>
            </a:r>
            <a:endParaRPr lang="en-US" dirty="0"/>
          </a:p>
        </p:txBody>
      </p:sp>
      <p:cxnSp>
        <p:nvCxnSpPr>
          <p:cNvPr id="157" name="Straight Connector 156"/>
          <p:cNvCxnSpPr/>
          <p:nvPr/>
        </p:nvCxnSpPr>
        <p:spPr>
          <a:xfrm flipV="1">
            <a:off x="1685086" y="4307934"/>
            <a:ext cx="2063034" cy="670580"/>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2102719" y="4105089"/>
            <a:ext cx="1011815" cy="369332"/>
          </a:xfrm>
          <a:prstGeom prst="rect">
            <a:avLst/>
          </a:prstGeom>
          <a:noFill/>
        </p:spPr>
        <p:txBody>
          <a:bodyPr wrap="square" rtlCol="0">
            <a:spAutoFit/>
          </a:bodyPr>
          <a:lstStyle/>
          <a:p>
            <a:r>
              <a:rPr lang="en-US" dirty="0" smtClean="0"/>
              <a:t>&lt; 30 km</a:t>
            </a:r>
            <a:endParaRPr lang="en-US" dirty="0"/>
          </a:p>
        </p:txBody>
      </p:sp>
      <p:cxnSp>
        <p:nvCxnSpPr>
          <p:cNvPr id="160" name="Straight Connector 159"/>
          <p:cNvCxnSpPr/>
          <p:nvPr/>
        </p:nvCxnSpPr>
        <p:spPr>
          <a:xfrm flipV="1">
            <a:off x="3728061" y="3745521"/>
            <a:ext cx="1465644" cy="553296"/>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3860742" y="3605806"/>
            <a:ext cx="1011815" cy="369332"/>
          </a:xfrm>
          <a:prstGeom prst="rect">
            <a:avLst/>
          </a:prstGeom>
          <a:noFill/>
        </p:spPr>
        <p:txBody>
          <a:bodyPr wrap="square" rtlCol="0">
            <a:spAutoFit/>
          </a:bodyPr>
          <a:lstStyle/>
          <a:p>
            <a:r>
              <a:rPr lang="en-US" dirty="0" smtClean="0"/>
              <a:t>&lt; 30 km</a:t>
            </a:r>
            <a:endParaRPr lang="en-US" dirty="0"/>
          </a:p>
        </p:txBody>
      </p:sp>
      <p:sp>
        <p:nvSpPr>
          <p:cNvPr id="168" name="TextBox 167"/>
          <p:cNvSpPr txBox="1"/>
          <p:nvPr/>
        </p:nvSpPr>
        <p:spPr>
          <a:xfrm>
            <a:off x="4463482" y="4411199"/>
            <a:ext cx="1011815" cy="369332"/>
          </a:xfrm>
          <a:prstGeom prst="rect">
            <a:avLst/>
          </a:prstGeom>
          <a:noFill/>
        </p:spPr>
        <p:txBody>
          <a:bodyPr wrap="square" rtlCol="0">
            <a:spAutoFit/>
          </a:bodyPr>
          <a:lstStyle/>
          <a:p>
            <a:r>
              <a:rPr lang="en-US" dirty="0" smtClean="0"/>
              <a:t>&lt; 30 km</a:t>
            </a:r>
            <a:endParaRPr lang="en-US" dirty="0"/>
          </a:p>
        </p:txBody>
      </p:sp>
      <p:cxnSp>
        <p:nvCxnSpPr>
          <p:cNvPr id="181" name="Straight Connector 180"/>
          <p:cNvCxnSpPr/>
          <p:nvPr/>
        </p:nvCxnSpPr>
        <p:spPr>
          <a:xfrm>
            <a:off x="3800034" y="4365199"/>
            <a:ext cx="1784381" cy="1062901"/>
          </a:xfrm>
          <a:prstGeom prst="line">
            <a:avLst/>
          </a:prstGeom>
          <a:ln w="508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1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10" presetClass="entr" presetSubtype="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par>
                                <p:cTn id="26" presetID="10" presetClass="entr" presetSubtype="0" fill="hold"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fade">
                                      <p:cBhvr>
                                        <p:cTn id="31" dur="500"/>
                                        <p:tgtEl>
                                          <p:spTgt spid="1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nodeType="with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500"/>
                                        <p:tgtEl>
                                          <p:spTgt spid="157"/>
                                        </p:tgtEl>
                                      </p:cBhvr>
                                    </p:animEffect>
                                  </p:childTnLst>
                                </p:cTn>
                              </p:par>
                              <p:par>
                                <p:cTn id="38" presetID="10" presetClass="entr" presetSubtype="0" fill="hold" nodeType="withEffect">
                                  <p:stCondLst>
                                    <p:cond delay="0"/>
                                  </p:stCondLst>
                                  <p:childTnLst>
                                    <p:set>
                                      <p:cBhvr>
                                        <p:cTn id="39" dur="1" fill="hold">
                                          <p:stCondLst>
                                            <p:cond delay="0"/>
                                          </p:stCondLst>
                                        </p:cTn>
                                        <p:tgtEl>
                                          <p:spTgt spid="181"/>
                                        </p:tgtEl>
                                        <p:attrNameLst>
                                          <p:attrName>style.visibility</p:attrName>
                                        </p:attrNameLst>
                                      </p:cBhvr>
                                      <p:to>
                                        <p:strVal val="visible"/>
                                      </p:to>
                                    </p:set>
                                    <p:animEffect transition="in" filter="fade">
                                      <p:cBhvr>
                                        <p:cTn id="40" dur="500"/>
                                        <p:tgtEl>
                                          <p:spTgt spid="18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8" grpId="0"/>
      <p:bldP spid="161" grpId="0"/>
      <p:bldP spid="16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Oval 183"/>
          <p:cNvSpPr/>
          <p:nvPr/>
        </p:nvSpPr>
        <p:spPr>
          <a:xfrm>
            <a:off x="2250742" y="814911"/>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2678176" y="2476646"/>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1174619" y="2057856"/>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4592" y="565026"/>
            <a:ext cx="8229600" cy="1143000"/>
          </a:xfrm>
        </p:spPr>
        <p:txBody>
          <a:bodyPr/>
          <a:lstStyle/>
          <a:p>
            <a:r>
              <a:rPr lang="en-US" dirty="0" smtClean="0"/>
              <a:t>Leveling:  Step 2</a:t>
            </a:r>
            <a:br>
              <a:rPr lang="en-US" dirty="0" smtClean="0"/>
            </a:br>
            <a:r>
              <a:rPr lang="en-US" sz="4000" dirty="0" smtClean="0"/>
              <a:t>Identify primary control marks (PCM)</a:t>
            </a:r>
            <a:br>
              <a:rPr lang="en-US" sz="4000" dirty="0" smtClean="0"/>
            </a:br>
            <a:endParaRPr lang="en-US" sz="1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54</a:t>
            </a:fld>
            <a:endParaRPr lang="en-US"/>
          </a:p>
        </p:txBody>
      </p:sp>
      <p:grpSp>
        <p:nvGrpSpPr>
          <p:cNvPr id="10" name="Group 9"/>
          <p:cNvGrpSpPr/>
          <p:nvPr/>
        </p:nvGrpSpPr>
        <p:grpSpPr>
          <a:xfrm>
            <a:off x="1035169" y="2030255"/>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2892133" y="1674028"/>
            <a:ext cx="6053212" cy="369332"/>
          </a:xfrm>
          <a:prstGeom prst="rect">
            <a:avLst/>
          </a:prstGeom>
        </p:spPr>
        <p:txBody>
          <a:bodyPr wrap="square">
            <a:spAutoFit/>
          </a:bodyPr>
          <a:lstStyle/>
          <a:p>
            <a:pPr marL="285750" indent="-285750">
              <a:buFont typeface="Arial" panose="020B0604020202020204" pitchFamily="34" charset="0"/>
              <a:buChar char="•"/>
            </a:pPr>
            <a:r>
              <a:rPr lang="en-US" dirty="0" smtClean="0"/>
              <a:t>No </a:t>
            </a:r>
            <a:r>
              <a:rPr lang="en-US" dirty="0"/>
              <a:t>point over 30 km from a </a:t>
            </a:r>
            <a:r>
              <a:rPr lang="en-US" dirty="0" smtClean="0"/>
              <a:t>PCM</a:t>
            </a:r>
            <a:endParaRPr lang="en-US" dirty="0"/>
          </a:p>
        </p:txBody>
      </p:sp>
      <p:grpSp>
        <p:nvGrpSpPr>
          <p:cNvPr id="8" name="Group 7"/>
          <p:cNvGrpSpPr/>
          <p:nvPr/>
        </p:nvGrpSpPr>
        <p:grpSpPr>
          <a:xfrm>
            <a:off x="1502462" y="2204593"/>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Oval 8"/>
          <p:cNvSpPr/>
          <p:nvPr/>
        </p:nvSpPr>
        <p:spPr>
          <a:xfrm>
            <a:off x="-1015501" y="-414159"/>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815878" y="1336578"/>
            <a:ext cx="5823144" cy="5823144"/>
          </a:xfrm>
          <a:prstGeom prst="ellipse">
            <a:avLst/>
          </a:prstGeom>
          <a:solidFill>
            <a:srgbClr val="00FF00">
              <a:alpha val="10000"/>
            </a:srgbClr>
          </a:solidFill>
          <a:ln w="635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13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0" end="0"/>
                                            </p:txEl>
                                          </p:spTgt>
                                        </p:tgtEl>
                                      </p:cBhvr>
                                    </p:animEffect>
                                    <p:animScale>
                                      <p:cBhvr>
                                        <p:cTn id="7" dur="250" autoRev="1" fill="hold"/>
                                        <p:tgtEl>
                                          <p:spTgt spid="7">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2" grpId="0" animBg="1"/>
      <p:bldP spid="9" grpId="0" animBg="1"/>
      <p:bldP spid="18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2" y="565026"/>
            <a:ext cx="8229600" cy="1143000"/>
          </a:xfrm>
        </p:spPr>
        <p:txBody>
          <a:bodyPr/>
          <a:lstStyle/>
          <a:p>
            <a:r>
              <a:rPr lang="en-US" dirty="0" smtClean="0"/>
              <a:t>Leveling:  Step 3</a:t>
            </a:r>
            <a:br>
              <a:rPr lang="en-US" dirty="0" smtClean="0"/>
            </a:br>
            <a:r>
              <a:rPr lang="en-US" sz="4000" dirty="0" smtClean="0"/>
              <a:t>Initial GNSS on all PCMs</a:t>
            </a:r>
            <a:endParaRPr lang="en-US" sz="1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55</a:t>
            </a:fld>
            <a:endParaRPr lang="en-US"/>
          </a:p>
        </p:txBody>
      </p:sp>
      <p:grpSp>
        <p:nvGrpSpPr>
          <p:cNvPr id="10" name="Group 9"/>
          <p:cNvGrpSpPr/>
          <p:nvPr/>
        </p:nvGrpSpPr>
        <p:grpSpPr>
          <a:xfrm>
            <a:off x="1035169" y="2030255"/>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502462" y="2204593"/>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2575836" y="1693895"/>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smtClean="0"/>
              <a:t>All PCMs, required: within +/- 2 weeks of the start of leveling</a:t>
            </a:r>
          </a:p>
          <a:p>
            <a:pPr marL="285750" indent="-285750">
              <a:buFont typeface="Arial" panose="020B0604020202020204" pitchFamily="34" charset="0"/>
              <a:buChar char="•"/>
            </a:pPr>
            <a:r>
              <a:rPr lang="en-US" sz="1600" dirty="0" smtClean="0"/>
              <a:t>Each PCM, required:  2+ occupations within the same GPS month</a:t>
            </a:r>
          </a:p>
          <a:p>
            <a:pPr marL="285750" indent="-285750">
              <a:buFont typeface="Arial" panose="020B0604020202020204" pitchFamily="34" charset="0"/>
              <a:buChar char="•"/>
            </a:pPr>
            <a:r>
              <a:rPr lang="en-US" sz="1600" dirty="0" smtClean="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31835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2" y="565026"/>
            <a:ext cx="8229600" cy="1143000"/>
          </a:xfrm>
        </p:spPr>
        <p:txBody>
          <a:bodyPr/>
          <a:lstStyle/>
          <a:p>
            <a:r>
              <a:rPr lang="en-US" dirty="0" smtClean="0"/>
              <a:t>Leveling:  Step 4</a:t>
            </a:r>
            <a:br>
              <a:rPr lang="en-US" dirty="0" smtClean="0"/>
            </a:br>
            <a:r>
              <a:rPr lang="en-US" sz="4000" dirty="0" smtClean="0"/>
              <a:t>Leveling</a:t>
            </a:r>
            <a:endParaRPr lang="en-US" sz="1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56</a:t>
            </a:fld>
            <a:endParaRPr lang="en-US"/>
          </a:p>
        </p:txBody>
      </p:sp>
      <p:grpSp>
        <p:nvGrpSpPr>
          <p:cNvPr id="10" name="Group 9"/>
          <p:cNvGrpSpPr/>
          <p:nvPr/>
        </p:nvGrpSpPr>
        <p:grpSpPr>
          <a:xfrm>
            <a:off x="1035169" y="2030255"/>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2575836" y="1693895"/>
            <a:ext cx="7260259" cy="584775"/>
          </a:xfrm>
          <a:prstGeom prst="rect">
            <a:avLst/>
          </a:prstGeom>
        </p:spPr>
        <p:txBody>
          <a:bodyPr wrap="square">
            <a:spAutoFit/>
          </a:bodyPr>
          <a:lstStyle/>
          <a:p>
            <a:pPr marL="285750" indent="-285750">
              <a:buFont typeface="Arial" panose="020B0604020202020204" pitchFamily="34" charset="0"/>
              <a:buChar char="•"/>
            </a:pPr>
            <a:r>
              <a:rPr lang="en-US" sz="1600" dirty="0" smtClean="0"/>
              <a:t>Finished in under 12 months</a:t>
            </a:r>
          </a:p>
          <a:p>
            <a:pPr marL="285750" indent="-285750">
              <a:buFont typeface="Arial" panose="020B0604020202020204" pitchFamily="34" charset="0"/>
              <a:buChar char="•"/>
            </a:pPr>
            <a:r>
              <a:rPr lang="en-US" sz="1600" dirty="0" smtClean="0"/>
              <a:t>If greater than 6 months, need a mid-project GNSS set on PCMs</a:t>
            </a:r>
            <a:endParaRPr lang="en-US" dirty="0" smtClean="0"/>
          </a:p>
        </p:txBody>
      </p:sp>
    </p:spTree>
    <p:extLst>
      <p:ext uri="{BB962C8B-B14F-4D97-AF65-F5344CB8AC3E}">
        <p14:creationId xmlns:p14="http://schemas.microsoft.com/office/powerpoint/2010/main" val="6451791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2" y="565026"/>
            <a:ext cx="8229600" cy="1143000"/>
          </a:xfrm>
        </p:spPr>
        <p:txBody>
          <a:bodyPr/>
          <a:lstStyle/>
          <a:p>
            <a:r>
              <a:rPr lang="en-US" dirty="0" smtClean="0"/>
              <a:t>Leveling:  Step 5 (if 6-12 months)</a:t>
            </a:r>
            <a:br>
              <a:rPr lang="en-US" dirty="0" smtClean="0"/>
            </a:br>
            <a:r>
              <a:rPr lang="en-US" sz="4000" dirty="0" smtClean="0"/>
              <a:t>Mid-project GNSS on all PCMs</a:t>
            </a:r>
            <a:endParaRPr lang="en-US" sz="1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57</a:t>
            </a:fld>
            <a:endParaRPr lang="en-US"/>
          </a:p>
        </p:txBody>
      </p:sp>
      <p:grpSp>
        <p:nvGrpSpPr>
          <p:cNvPr id="10" name="Group 9"/>
          <p:cNvGrpSpPr/>
          <p:nvPr/>
        </p:nvGrpSpPr>
        <p:grpSpPr>
          <a:xfrm>
            <a:off x="1035169" y="2030255"/>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502462" y="2204593"/>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2575836" y="1693895"/>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smtClean="0"/>
              <a:t>All PCMs, recommended: Near midpoint of project</a:t>
            </a:r>
          </a:p>
          <a:p>
            <a:pPr marL="285750" indent="-285750">
              <a:buFont typeface="Arial" panose="020B0604020202020204" pitchFamily="34" charset="0"/>
              <a:buChar char="•"/>
            </a:pPr>
            <a:r>
              <a:rPr lang="en-US" sz="1600" dirty="0" smtClean="0"/>
              <a:t>Each PCM, required:  2+ occupations within the same GPS month</a:t>
            </a:r>
          </a:p>
          <a:p>
            <a:pPr marL="285750" indent="-285750">
              <a:buFont typeface="Arial" panose="020B0604020202020204" pitchFamily="34" charset="0"/>
              <a:buChar char="•"/>
            </a:pPr>
            <a:r>
              <a:rPr lang="en-US" sz="1600" dirty="0" smtClean="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6797097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92" y="565026"/>
            <a:ext cx="8229600" cy="1143000"/>
          </a:xfrm>
        </p:spPr>
        <p:txBody>
          <a:bodyPr/>
          <a:lstStyle/>
          <a:p>
            <a:r>
              <a:rPr lang="en-US" dirty="0" smtClean="0"/>
              <a:t>Leveling:  Step 6</a:t>
            </a:r>
            <a:br>
              <a:rPr lang="en-US" dirty="0" smtClean="0"/>
            </a:br>
            <a:r>
              <a:rPr lang="en-US" sz="4000" dirty="0" smtClean="0"/>
              <a:t>Final GNSS on all PCMs</a:t>
            </a:r>
            <a:endParaRPr lang="en-US" sz="18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58</a:t>
            </a:fld>
            <a:endParaRPr lang="en-US"/>
          </a:p>
        </p:txBody>
      </p:sp>
      <p:grpSp>
        <p:nvGrpSpPr>
          <p:cNvPr id="10" name="Group 9"/>
          <p:cNvGrpSpPr/>
          <p:nvPr/>
        </p:nvGrpSpPr>
        <p:grpSpPr>
          <a:xfrm>
            <a:off x="1035169" y="2030255"/>
            <a:ext cx="4510798" cy="3826369"/>
            <a:chOff x="1035169" y="2030255"/>
            <a:chExt cx="4510798" cy="3826369"/>
          </a:xfrm>
        </p:grpSpPr>
        <p:sp>
          <p:nvSpPr>
            <p:cNvPr id="3" name="Oval 2"/>
            <p:cNvSpPr/>
            <p:nvPr/>
          </p:nvSpPr>
          <p:spPr>
            <a:xfrm>
              <a:off x="1860550" y="2381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12950" y="2533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165350" y="2686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689350" y="4210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17738820">
              <a:off x="1689297" y="49440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rot="17738820">
              <a:off x="1892645" y="487263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rot="17738820">
              <a:off x="2095993" y="48012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rot="17738820">
              <a:off x="2299340" y="472979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rot="17738820">
              <a:off x="2502688" y="4658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17738820">
              <a:off x="2706036" y="458694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17738820">
              <a:off x="2909384" y="451552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17738820">
              <a:off x="3112732" y="444410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rot="17738820">
              <a:off x="3316079" y="437268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rot="17738820">
              <a:off x="3519427" y="43012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317750" y="2838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70150" y="2990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622550" y="3143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774950" y="3295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927350" y="34480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079750" y="36004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232150" y="37528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384550" y="39052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36950" y="405765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rot="20792208">
              <a:off x="4005109" y="4147374"/>
              <a:ext cx="1447800" cy="1447800"/>
              <a:chOff x="1752600" y="3733802"/>
              <a:chExt cx="1447800" cy="1447800"/>
            </a:xfrm>
          </p:grpSpPr>
          <p:sp>
            <p:nvSpPr>
              <p:cNvPr id="63" name="Oval 6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rot="17663273">
              <a:off x="3891679" y="413147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rot="17663273">
              <a:off x="4093408" y="40556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rot="17663273">
              <a:off x="4295137" y="39797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rot="17663273">
              <a:off x="4496867" y="39038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rot="17663273">
              <a:off x="4698596" y="382798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rot="17663273">
              <a:off x="4900325" y="375210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rot="17663273">
              <a:off x="5102055" y="367623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1856078">
              <a:off x="5155493" y="387917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1856078">
              <a:off x="5207872" y="408824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1856078">
              <a:off x="5260251" y="42973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1856078">
              <a:off x="5312630" y="450637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1856078">
              <a:off x="5365009" y="47154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1856078">
              <a:off x="5417388" y="49244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1856078">
              <a:off x="5469767" y="513356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13718711">
              <a:off x="1035169" y="2702411"/>
              <a:ext cx="1600200" cy="1600200"/>
              <a:chOff x="1600200" y="3581402"/>
              <a:chExt cx="1600200" cy="1600200"/>
            </a:xfrm>
          </p:grpSpPr>
          <p:sp>
            <p:nvSpPr>
              <p:cNvPr id="98" name="Oval 97"/>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Oval 116"/>
            <p:cNvSpPr/>
            <p:nvPr/>
          </p:nvSpPr>
          <p:spPr>
            <a:xfrm rot="13796181">
              <a:off x="1700668" y="474439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rot="13796181">
              <a:off x="1719213" y="452966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rot="13796181">
              <a:off x="1737759" y="431494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rot="13796181">
              <a:off x="1756305" y="41002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1" name="Group 120"/>
            <p:cNvGrpSpPr/>
            <p:nvPr/>
          </p:nvGrpSpPr>
          <p:grpSpPr>
            <a:xfrm rot="20201328">
              <a:off x="2109263" y="2030255"/>
              <a:ext cx="1600200" cy="1600200"/>
              <a:chOff x="1600200" y="3581402"/>
              <a:chExt cx="1600200" cy="1600200"/>
            </a:xfrm>
          </p:grpSpPr>
          <p:sp>
            <p:nvSpPr>
              <p:cNvPr id="122" name="Oval 121"/>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Oval 133"/>
            <p:cNvSpPr/>
            <p:nvPr/>
          </p:nvSpPr>
          <p:spPr>
            <a:xfrm rot="20201328">
              <a:off x="3471028" y="3034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rot="20201328">
              <a:off x="3671296" y="311405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rot="20201328">
              <a:off x="3871564" y="31937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rot="20201328">
              <a:off x="4071832" y="327335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rot="20201328">
              <a:off x="4272100" y="335300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rot="20201328">
              <a:off x="4472368" y="343265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rot="20201328">
              <a:off x="4672636" y="35123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rot="20201328">
              <a:off x="4872904" y="359195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rot="17688407">
              <a:off x="2014049" y="339380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rot="17688407">
              <a:off x="2216328" y="331941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rot="17688407">
              <a:off x="2418606" y="324501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rot="17688407">
              <a:off x="3025442" y="302182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rot="13718711">
              <a:off x="2693849" y="459079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rot="13718711">
              <a:off x="2707552" y="437570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rot="13718711">
              <a:off x="2721255" y="41606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rot="13718711">
              <a:off x="2734957" y="394552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rot="13718711">
              <a:off x="2748660" y="373043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rot="13718711">
              <a:off x="2762362" y="351534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rot="19975599">
              <a:off x="3725599" y="4256424"/>
              <a:ext cx="1600200" cy="1600200"/>
              <a:chOff x="1600200" y="3581402"/>
              <a:chExt cx="1600200" cy="1600200"/>
            </a:xfrm>
          </p:grpSpPr>
          <p:sp>
            <p:nvSpPr>
              <p:cNvPr id="170" name="Oval 169"/>
              <p:cNvSpPr/>
              <p:nvPr/>
            </p:nvSpPr>
            <p:spPr>
              <a:xfrm>
                <a:off x="1600200" y="3581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1752600" y="3733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5000" y="3886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2057400" y="4038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209800" y="4191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2362200" y="4343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2514600" y="44958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2667000" y="46482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2819400" y="48006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2971800" y="49530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3124200" y="510540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7" name="Oval 186"/>
            <p:cNvSpPr/>
            <p:nvPr/>
          </p:nvSpPr>
          <p:spPr>
            <a:xfrm rot="19883039">
              <a:off x="3058773" y="457102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rot="19883039">
              <a:off x="3265547" y="463182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rot="19883039">
              <a:off x="3472321" y="46926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rot="19883039">
              <a:off x="3679096" y="4753410"/>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rot="19883039">
              <a:off x="3885870" y="481420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rot="19883039">
              <a:off x="4092644" y="487499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rot="16963950">
              <a:off x="3735522" y="391087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rot="16963950">
              <a:off x="3917763" y="379581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rot="16963950">
              <a:off x="4100004" y="368075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rot="16963950">
              <a:off x="4282246" y="35656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rot="16963950">
              <a:off x="4646728" y="333556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rot="16963950">
              <a:off x="4828970" y="322049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rot="16963950">
              <a:off x="5011211" y="310543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rot="16963950">
              <a:off x="5193452" y="299037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rot="13426628">
              <a:off x="5369358" y="4715843"/>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rot="13426628">
              <a:off x="5364759" y="4500366"/>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rot="13426628">
              <a:off x="5360159" y="4284889"/>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rot="13426628">
              <a:off x="5355559" y="4069412"/>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rot="13426628">
              <a:off x="5350960" y="3853935"/>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rot="13426628">
              <a:off x="5346360" y="3638458"/>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rot="13426628">
              <a:off x="5341760" y="3422981"/>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rot="13426628">
              <a:off x="5337161" y="3207504"/>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rot="13426628">
              <a:off x="5332561" y="2992027"/>
              <a:ext cx="76200" cy="76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502462" y="2204593"/>
            <a:ext cx="4290632" cy="3418659"/>
            <a:chOff x="1473952" y="2187171"/>
            <a:chExt cx="4290632" cy="3418659"/>
          </a:xfrm>
        </p:grpSpPr>
        <p:sp>
          <p:nvSpPr>
            <p:cNvPr id="145" name="5-Point Star 144"/>
            <p:cNvSpPr/>
            <p:nvPr/>
          </p:nvSpPr>
          <p:spPr>
            <a:xfrm>
              <a:off x="5294684" y="5135930"/>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5-Point Star 145"/>
            <p:cNvSpPr/>
            <p:nvPr/>
          </p:nvSpPr>
          <p:spPr>
            <a:xfrm>
              <a:off x="4888477" y="347411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5-Point Star 146"/>
            <p:cNvSpPr/>
            <p:nvPr/>
          </p:nvSpPr>
          <p:spPr>
            <a:xfrm>
              <a:off x="3485963" y="3997673"/>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5-Point Star 147"/>
            <p:cNvSpPr/>
            <p:nvPr/>
          </p:nvSpPr>
          <p:spPr>
            <a:xfrm>
              <a:off x="1473952" y="4717056"/>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5-Point Star 148"/>
            <p:cNvSpPr/>
            <p:nvPr/>
          </p:nvSpPr>
          <p:spPr>
            <a:xfrm>
              <a:off x="1645305" y="2187171"/>
              <a:ext cx="469900" cy="469900"/>
            </a:xfrm>
            <a:prstGeom prst="star5">
              <a:avLst/>
            </a:prstGeom>
            <a:solidFill>
              <a:srgbClr val="00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2" name="Rectangle 181"/>
          <p:cNvSpPr/>
          <p:nvPr/>
        </p:nvSpPr>
        <p:spPr>
          <a:xfrm>
            <a:off x="2575836" y="1693895"/>
            <a:ext cx="7260259" cy="1138773"/>
          </a:xfrm>
          <a:prstGeom prst="rect">
            <a:avLst/>
          </a:prstGeom>
        </p:spPr>
        <p:txBody>
          <a:bodyPr wrap="square">
            <a:spAutoFit/>
          </a:bodyPr>
          <a:lstStyle/>
          <a:p>
            <a:pPr marL="285750" indent="-285750">
              <a:buFont typeface="Arial" panose="020B0604020202020204" pitchFamily="34" charset="0"/>
              <a:buChar char="•"/>
            </a:pPr>
            <a:r>
              <a:rPr lang="en-US" sz="1600" dirty="0" smtClean="0"/>
              <a:t>All PCMs, required: within +/- 2 weeks of the end of leveling</a:t>
            </a:r>
          </a:p>
          <a:p>
            <a:pPr marL="285750" indent="-285750">
              <a:buFont typeface="Arial" panose="020B0604020202020204" pitchFamily="34" charset="0"/>
              <a:buChar char="•"/>
            </a:pPr>
            <a:r>
              <a:rPr lang="en-US" sz="1600" dirty="0" smtClean="0"/>
              <a:t>Each PCM, required:  2+ occupations within the same GPS month</a:t>
            </a:r>
          </a:p>
          <a:p>
            <a:pPr marL="285750" indent="-285750">
              <a:buFont typeface="Arial" panose="020B0604020202020204" pitchFamily="34" charset="0"/>
              <a:buChar char="•"/>
            </a:pPr>
            <a:r>
              <a:rPr lang="en-US" sz="1600" dirty="0" smtClean="0"/>
              <a:t>All PCMs, recommended:  Use the same GPS month</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290752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Processing</a:t>
            </a:r>
            <a:endParaRPr lang="en-US" dirty="0"/>
          </a:p>
        </p:txBody>
      </p:sp>
      <p:sp>
        <p:nvSpPr>
          <p:cNvPr id="3" name="Content Placeholder 2"/>
          <p:cNvSpPr>
            <a:spLocks noGrp="1"/>
          </p:cNvSpPr>
          <p:nvPr>
            <p:ph idx="1"/>
          </p:nvPr>
        </p:nvSpPr>
        <p:spPr/>
        <p:txBody>
          <a:bodyPr/>
          <a:lstStyle/>
          <a:p>
            <a:r>
              <a:rPr lang="en-US" dirty="0" smtClean="0"/>
              <a:t>All GNSS data processed into GPS months, as per normal processing</a:t>
            </a:r>
          </a:p>
          <a:p>
            <a:r>
              <a:rPr lang="en-US" dirty="0" smtClean="0"/>
              <a:t>These are then adjusted to a mean epoch of the entire leveling survey to yield “representative” orthometric heights that serve as control over the entire leveling project</a:t>
            </a:r>
          </a:p>
          <a:p>
            <a:r>
              <a:rPr lang="en-US" dirty="0" smtClean="0"/>
              <a:t>Stochastic but no time dependency</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59</a:t>
            </a:fld>
            <a:endParaRPr lang="en-US"/>
          </a:p>
        </p:txBody>
      </p:sp>
    </p:spTree>
    <p:extLst>
      <p:ext uri="{BB962C8B-B14F-4D97-AF65-F5344CB8AC3E}">
        <p14:creationId xmlns:p14="http://schemas.microsoft.com/office/powerpoint/2010/main" val="36993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May 22, 2019</a:t>
            </a:r>
            <a:endParaRPr lang="en-US"/>
          </a:p>
        </p:txBody>
      </p:sp>
      <p:sp>
        <p:nvSpPr>
          <p:cNvPr id="3" name="Footer Placeholder 2"/>
          <p:cNvSpPr>
            <a:spLocks noGrp="1"/>
          </p:cNvSpPr>
          <p:nvPr>
            <p:ph type="ftr" sz="quarter" idx="11"/>
          </p:nvPr>
        </p:nvSpPr>
        <p:spPr/>
        <p:txBody>
          <a:bodyPr/>
          <a:lstStyle/>
          <a:p>
            <a:pPr>
              <a:defRPr/>
            </a:pPr>
            <a:r>
              <a:rPr lang="en-US" smtClean="0"/>
              <a:t>Briefing for USACE Land Surveying CoP meeting</a:t>
            </a:r>
            <a:endParaRPr lang="en-US"/>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6</a:t>
            </a:fld>
            <a:endParaRPr lang="en-US" dirty="0"/>
          </a:p>
        </p:txBody>
      </p:sp>
      <p:pic>
        <p:nvPicPr>
          <p:cNvPr id="5" name="Picture 4"/>
          <p:cNvPicPr>
            <a:picLocks noChangeAspect="1"/>
          </p:cNvPicPr>
          <p:nvPr/>
        </p:nvPicPr>
        <p:blipFill>
          <a:blip r:embed="rId3"/>
          <a:stretch>
            <a:fillRect/>
          </a:stretch>
        </p:blipFill>
        <p:spPr>
          <a:xfrm>
            <a:off x="0" y="1660912"/>
            <a:ext cx="2743200" cy="3642611"/>
          </a:xfrm>
          <a:prstGeom prst="rect">
            <a:avLst/>
          </a:prstGeom>
        </p:spPr>
      </p:pic>
      <p:sp>
        <p:nvSpPr>
          <p:cNvPr id="8" name="Title 9"/>
          <p:cNvSpPr txBox="1">
            <a:spLocks/>
          </p:cNvSpPr>
          <p:nvPr/>
        </p:nvSpPr>
        <p:spPr>
          <a:xfrm>
            <a:off x="425450" y="425450"/>
            <a:ext cx="8261350" cy="11747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t>Modernizing the NSRS</a:t>
            </a:r>
          </a:p>
          <a:p>
            <a:r>
              <a:rPr lang="en-US" altLang="en-US" sz="2400" dirty="0"/>
              <a:t>The “blueprint” documents:  Your best source for information</a:t>
            </a:r>
          </a:p>
        </p:txBody>
      </p:sp>
      <p:sp>
        <p:nvSpPr>
          <p:cNvPr id="9" name="TextBox 8"/>
          <p:cNvSpPr txBox="1"/>
          <p:nvPr/>
        </p:nvSpPr>
        <p:spPr>
          <a:xfrm>
            <a:off x="828939" y="5453390"/>
            <a:ext cx="1390124" cy="646331"/>
          </a:xfrm>
          <a:prstGeom prst="rect">
            <a:avLst/>
          </a:prstGeom>
          <a:noFill/>
        </p:spPr>
        <p:txBody>
          <a:bodyPr wrap="none" rtlCol="0">
            <a:spAutoFit/>
          </a:bodyPr>
          <a:lstStyle/>
          <a:p>
            <a:pPr algn="ctr"/>
            <a:r>
              <a:rPr lang="en-US" b="1" dirty="0" smtClean="0"/>
              <a:t>Geometric</a:t>
            </a:r>
            <a:r>
              <a:rPr lang="en-US" dirty="0" smtClean="0"/>
              <a:t>:</a:t>
            </a:r>
          </a:p>
          <a:p>
            <a:pPr algn="ctr"/>
            <a:r>
              <a:rPr lang="en-US" dirty="0" smtClean="0"/>
              <a:t>Sep 2017</a:t>
            </a:r>
          </a:p>
        </p:txBody>
      </p:sp>
      <p:sp>
        <p:nvSpPr>
          <p:cNvPr id="10" name="TextBox 9"/>
          <p:cNvSpPr txBox="1"/>
          <p:nvPr/>
        </p:nvSpPr>
        <p:spPr>
          <a:xfrm>
            <a:off x="3739156" y="5453391"/>
            <a:ext cx="1659429" cy="646331"/>
          </a:xfrm>
          <a:prstGeom prst="rect">
            <a:avLst/>
          </a:prstGeom>
          <a:noFill/>
        </p:spPr>
        <p:txBody>
          <a:bodyPr wrap="none" rtlCol="0">
            <a:spAutoFit/>
          </a:bodyPr>
          <a:lstStyle/>
          <a:p>
            <a:pPr algn="ctr"/>
            <a:r>
              <a:rPr lang="en-US" b="1" dirty="0" smtClean="0"/>
              <a:t>Geopotential</a:t>
            </a:r>
            <a:r>
              <a:rPr lang="en-US" dirty="0" smtClean="0"/>
              <a:t>:</a:t>
            </a:r>
          </a:p>
          <a:p>
            <a:pPr algn="ctr"/>
            <a:r>
              <a:rPr lang="en-US" dirty="0" smtClean="0"/>
              <a:t>Nov 2017</a:t>
            </a:r>
            <a:endParaRPr lang="en-US" dirty="0"/>
          </a:p>
        </p:txBody>
      </p:sp>
      <p:sp>
        <p:nvSpPr>
          <p:cNvPr id="11" name="TextBox 10"/>
          <p:cNvSpPr txBox="1"/>
          <p:nvPr/>
        </p:nvSpPr>
        <p:spPr>
          <a:xfrm>
            <a:off x="6584623" y="5361611"/>
            <a:ext cx="2262159" cy="923330"/>
          </a:xfrm>
          <a:prstGeom prst="rect">
            <a:avLst/>
          </a:prstGeom>
          <a:noFill/>
        </p:spPr>
        <p:txBody>
          <a:bodyPr wrap="none" rtlCol="0">
            <a:spAutoFit/>
          </a:bodyPr>
          <a:lstStyle/>
          <a:p>
            <a:pPr algn="ctr"/>
            <a:r>
              <a:rPr lang="en-US" b="1" dirty="0" smtClean="0"/>
              <a:t>Working in the </a:t>
            </a:r>
          </a:p>
          <a:p>
            <a:pPr algn="ctr"/>
            <a:r>
              <a:rPr lang="en-US" b="1" dirty="0" smtClean="0"/>
              <a:t>modernized NSRS:</a:t>
            </a:r>
          </a:p>
          <a:p>
            <a:pPr algn="ctr"/>
            <a:r>
              <a:rPr lang="en-US" dirty="0" smtClean="0"/>
              <a:t>April 2019</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575" y="1660912"/>
            <a:ext cx="2754590" cy="3642611"/>
          </a:xfrm>
          <a:prstGeom prst="rect">
            <a:avLst/>
          </a:prstGeom>
        </p:spPr>
      </p:pic>
      <p:pic>
        <p:nvPicPr>
          <p:cNvPr id="6" name="Picture 5"/>
          <p:cNvPicPr>
            <a:picLocks noChangeAspect="1"/>
          </p:cNvPicPr>
          <p:nvPr/>
        </p:nvPicPr>
        <p:blipFill>
          <a:blip r:embed="rId5"/>
          <a:stretch>
            <a:fillRect/>
          </a:stretch>
        </p:blipFill>
        <p:spPr>
          <a:xfrm>
            <a:off x="6394540" y="1660912"/>
            <a:ext cx="2703597" cy="3639987"/>
          </a:xfrm>
          <a:prstGeom prst="rect">
            <a:avLst/>
          </a:prstGeom>
        </p:spPr>
      </p:pic>
    </p:spTree>
    <p:extLst>
      <p:ext uri="{BB962C8B-B14F-4D97-AF65-F5344CB8AC3E}">
        <p14:creationId xmlns:p14="http://schemas.microsoft.com/office/powerpoint/2010/main" val="286638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Processing</a:t>
            </a:r>
            <a:endParaRPr lang="en-US" dirty="0"/>
          </a:p>
        </p:txBody>
      </p:sp>
      <p:sp>
        <p:nvSpPr>
          <p:cNvPr id="3" name="Content Placeholder 2"/>
          <p:cNvSpPr>
            <a:spLocks noGrp="1"/>
          </p:cNvSpPr>
          <p:nvPr>
            <p:ph idx="1"/>
          </p:nvPr>
        </p:nvSpPr>
        <p:spPr/>
        <p:txBody>
          <a:bodyPr/>
          <a:lstStyle/>
          <a:p>
            <a:r>
              <a:rPr lang="en-US" dirty="0" smtClean="0"/>
              <a:t>The pre-computed GNSS-based orthometric heights are held as stochastic constraints in the adjustment of leveling data</a:t>
            </a:r>
          </a:p>
          <a:p>
            <a:r>
              <a:rPr lang="en-US" dirty="0" smtClean="0"/>
              <a:t>Use math model from NOAA TM NOS NGS 74</a:t>
            </a:r>
          </a:p>
          <a:p>
            <a:r>
              <a:rPr lang="en-US" dirty="0" smtClean="0"/>
              <a:t>Separates out errors in GNSS from Leveling:</a:t>
            </a:r>
          </a:p>
          <a:p>
            <a:pPr lvl="1"/>
            <a:r>
              <a:rPr lang="en-US" i="1" u="sng" dirty="0" smtClean="0"/>
              <a:t>Absolute</a:t>
            </a:r>
            <a:r>
              <a:rPr lang="en-US" dirty="0" smtClean="0"/>
              <a:t> heights will have standard deviations that are “at GNSS accuracy levels”</a:t>
            </a:r>
          </a:p>
          <a:p>
            <a:pPr lvl="1"/>
            <a:r>
              <a:rPr lang="en-US" i="1" u="sng" dirty="0" smtClean="0"/>
              <a:t>Differential</a:t>
            </a:r>
            <a:r>
              <a:rPr lang="en-US" dirty="0" smtClean="0"/>
              <a:t> heights will have standard deviations that are “at leveling accuracy levels”</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60</a:t>
            </a:fld>
            <a:endParaRPr lang="en-US"/>
          </a:p>
        </p:txBody>
      </p:sp>
    </p:spTree>
    <p:extLst>
      <p:ext uri="{BB962C8B-B14F-4D97-AF65-F5344CB8AC3E}">
        <p14:creationId xmlns:p14="http://schemas.microsoft.com/office/powerpoint/2010/main" val="17401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Absolute errors</a:t>
            </a:r>
            <a:endParaRPr lang="en-US" dirty="0"/>
          </a:p>
        </p:txBody>
      </p:sp>
      <p:sp>
        <p:nvSpPr>
          <p:cNvPr id="3" name="Content Placeholder 2"/>
          <p:cNvSpPr>
            <a:spLocks noGrp="1"/>
          </p:cNvSpPr>
          <p:nvPr>
            <p:ph idx="1"/>
          </p:nvPr>
        </p:nvSpPr>
        <p:spPr/>
        <p:txBody>
          <a:bodyPr/>
          <a:lstStyle/>
          <a:p>
            <a:r>
              <a:rPr lang="en-US" dirty="0" smtClean="0"/>
              <a:t>Consider this quote from a concerned user:</a:t>
            </a:r>
          </a:p>
          <a:p>
            <a:pPr lvl="1"/>
            <a:r>
              <a:rPr lang="en-US" dirty="0" smtClean="0"/>
              <a:t>“In the old NSRS, I could pull the datasheet for a point in California and see that NGS trusted the NAVD 88 height to 1 millimeter.  Now, you’re telling me to use RTN to establish orthometric heights in the same area, and I’m getting heights with 4 cm standard deviations!  Why are your heights less accurate today than in the past?”</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61</a:t>
            </a:fld>
            <a:endParaRPr lang="en-US"/>
          </a:p>
        </p:txBody>
      </p:sp>
    </p:spTree>
    <p:extLst>
      <p:ext uri="{BB962C8B-B14F-4D97-AF65-F5344CB8AC3E}">
        <p14:creationId xmlns:p14="http://schemas.microsoft.com/office/powerpoint/2010/main" val="103962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sz="3600" dirty="0" smtClean="0"/>
              <a:t>New Way for </a:t>
            </a:r>
            <a:r>
              <a:rPr lang="en-US" sz="3600" i="1" dirty="0" smtClean="0"/>
              <a:t>NGS</a:t>
            </a:r>
            <a:r>
              <a:rPr lang="en-US" sz="3600" dirty="0" smtClean="0"/>
              <a:t> to Process and store GNSS Data:  </a:t>
            </a:r>
            <a:br>
              <a:rPr lang="en-US" sz="3600" dirty="0" smtClean="0"/>
            </a:br>
            <a:r>
              <a:rPr lang="en-US" sz="3600" dirty="0"/>
              <a:t/>
            </a:r>
            <a:br>
              <a:rPr lang="en-US" sz="3600" dirty="0"/>
            </a:br>
            <a:r>
              <a:rPr lang="en-US" sz="3600" b="1" i="1" u="sng" dirty="0" smtClean="0"/>
              <a:t>Final Discrete </a:t>
            </a:r>
            <a:r>
              <a:rPr lang="en-US" sz="3600" dirty="0" smtClean="0"/>
              <a:t>Coordinates</a:t>
            </a:r>
            <a:endParaRPr lang="en-US" sz="36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62</a:t>
            </a:fld>
            <a:endParaRPr lang="en-US"/>
          </a:p>
        </p:txBody>
      </p:sp>
    </p:spTree>
    <p:extLst>
      <p:ext uri="{BB962C8B-B14F-4D97-AF65-F5344CB8AC3E}">
        <p14:creationId xmlns:p14="http://schemas.microsoft.com/office/powerpoint/2010/main" val="11996096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800" dirty="0" smtClean="0"/>
              <a:t>Every </a:t>
            </a:r>
            <a:r>
              <a:rPr lang="en-US" sz="2800" b="1" u="sng" dirty="0" smtClean="0"/>
              <a:t>GPS month </a:t>
            </a:r>
            <a:r>
              <a:rPr lang="en-US" sz="2800" dirty="0" smtClean="0"/>
              <a:t>(say the first Monday of that GPS month), NGS will “process the GPS month of 12-16 weeks ago” by doing the following:</a:t>
            </a:r>
          </a:p>
          <a:p>
            <a:pPr lvl="1"/>
            <a:r>
              <a:rPr lang="en-US" sz="2400" dirty="0" smtClean="0"/>
              <a:t>Ensure that the “final” IGS orbits for the GPS month that spans 12-16 weeks prior are available</a:t>
            </a:r>
          </a:p>
          <a:p>
            <a:pPr lvl="2"/>
            <a:r>
              <a:rPr lang="en-US" sz="2000" dirty="0" smtClean="0"/>
              <a:t>If not, hold off on this until they are</a:t>
            </a:r>
          </a:p>
          <a:p>
            <a:pPr lvl="1"/>
            <a:r>
              <a:rPr lang="en-US" sz="2400" dirty="0" smtClean="0"/>
              <a:t>Create an in-house project named for that prior GPS month</a:t>
            </a:r>
          </a:p>
          <a:p>
            <a:pPr lvl="1"/>
            <a:r>
              <a:rPr lang="en-US" sz="2400" dirty="0" smtClean="0"/>
              <a:t>Farm all data (collected during that GPS month) from all projects submitted to NGS, and put them all into the in-house project</a:t>
            </a:r>
            <a:endParaRPr lang="en-US" sz="24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63</a:t>
            </a:fld>
            <a:endParaRPr lang="en-US"/>
          </a:p>
        </p:txBody>
      </p:sp>
    </p:spTree>
    <p:extLst>
      <p:ext uri="{BB962C8B-B14F-4D97-AF65-F5344CB8AC3E}">
        <p14:creationId xmlns:p14="http://schemas.microsoft.com/office/powerpoint/2010/main" val="6395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a:stCxn id="47" idx="3"/>
            <a:endCxn id="23" idx="1"/>
          </p:cNvCxnSpPr>
          <p:nvPr/>
        </p:nvCxnSpPr>
        <p:spPr>
          <a:xfrm flipV="1">
            <a:off x="4448985" y="2790838"/>
            <a:ext cx="473210" cy="2863155"/>
          </a:xfrm>
          <a:prstGeom prst="bentConnector2">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Processing by GPS Month…</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64</a:t>
            </a:fld>
            <a:endParaRPr lang="en-US"/>
          </a:p>
        </p:txBody>
      </p:sp>
      <p:sp>
        <p:nvSpPr>
          <p:cNvPr id="7" name="Rectangle 6"/>
          <p:cNvSpPr/>
          <p:nvPr/>
        </p:nvSpPr>
        <p:spPr>
          <a:xfrm>
            <a:off x="457200"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GPS Month 587</a:t>
            </a:r>
            <a:endParaRPr lang="en-US" sz="1400" dirty="0">
              <a:solidFill>
                <a:schemeClr val="tx1"/>
              </a:solidFill>
            </a:endParaRPr>
          </a:p>
        </p:txBody>
      </p:sp>
      <p:sp>
        <p:nvSpPr>
          <p:cNvPr id="8" name="Rectangle 7"/>
          <p:cNvSpPr/>
          <p:nvPr/>
        </p:nvSpPr>
        <p:spPr>
          <a:xfrm>
            <a:off x="1449421"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588</a:t>
            </a:r>
            <a:endParaRPr lang="en-US" sz="1400" dirty="0">
              <a:solidFill>
                <a:schemeClr val="tx1"/>
              </a:solidFill>
            </a:endParaRPr>
          </a:p>
        </p:txBody>
      </p:sp>
      <p:sp>
        <p:nvSpPr>
          <p:cNvPr id="9" name="Rectangle 8"/>
          <p:cNvSpPr/>
          <p:nvPr/>
        </p:nvSpPr>
        <p:spPr>
          <a:xfrm>
            <a:off x="2441642"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589</a:t>
            </a:r>
            <a:endParaRPr lang="en-US" sz="1400" dirty="0">
              <a:solidFill>
                <a:schemeClr val="tx1"/>
              </a:solidFill>
            </a:endParaRPr>
          </a:p>
        </p:txBody>
      </p:sp>
      <p:sp>
        <p:nvSpPr>
          <p:cNvPr id="10" name="Rectangle 9"/>
          <p:cNvSpPr/>
          <p:nvPr/>
        </p:nvSpPr>
        <p:spPr>
          <a:xfrm>
            <a:off x="3433863"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590</a:t>
            </a:r>
            <a:endParaRPr lang="en-US" sz="1400" dirty="0">
              <a:solidFill>
                <a:schemeClr val="tx1"/>
              </a:solidFill>
            </a:endParaRPr>
          </a:p>
        </p:txBody>
      </p:sp>
      <p:sp>
        <p:nvSpPr>
          <p:cNvPr id="16" name="Rectangle 15"/>
          <p:cNvSpPr/>
          <p:nvPr/>
        </p:nvSpPr>
        <p:spPr>
          <a:xfrm>
            <a:off x="4426084"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GPS Month 591</a:t>
            </a:r>
            <a:endParaRPr lang="en-US" sz="1400" dirty="0">
              <a:solidFill>
                <a:schemeClr val="tx1"/>
              </a:solidFill>
            </a:endParaRPr>
          </a:p>
        </p:txBody>
      </p:sp>
      <p:sp>
        <p:nvSpPr>
          <p:cNvPr id="17" name="Rectangle 16"/>
          <p:cNvSpPr/>
          <p:nvPr/>
        </p:nvSpPr>
        <p:spPr>
          <a:xfrm>
            <a:off x="5418305"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592</a:t>
            </a:r>
            <a:endParaRPr lang="en-US" sz="1400" dirty="0">
              <a:solidFill>
                <a:schemeClr val="tx1"/>
              </a:solidFill>
            </a:endParaRPr>
          </a:p>
        </p:txBody>
      </p:sp>
      <p:sp>
        <p:nvSpPr>
          <p:cNvPr id="18" name="Rectangle 17"/>
          <p:cNvSpPr/>
          <p:nvPr/>
        </p:nvSpPr>
        <p:spPr>
          <a:xfrm>
            <a:off x="6410526"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593</a:t>
            </a:r>
            <a:endParaRPr lang="en-US" sz="1400" dirty="0">
              <a:solidFill>
                <a:schemeClr val="tx1"/>
              </a:solidFill>
            </a:endParaRPr>
          </a:p>
        </p:txBody>
      </p:sp>
      <p:sp>
        <p:nvSpPr>
          <p:cNvPr id="19" name="Rectangle 18"/>
          <p:cNvSpPr/>
          <p:nvPr/>
        </p:nvSpPr>
        <p:spPr>
          <a:xfrm>
            <a:off x="7402747" y="1417635"/>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594</a:t>
            </a:r>
            <a:endParaRPr lang="en-US" sz="1400" dirty="0">
              <a:solidFill>
                <a:schemeClr val="tx1"/>
              </a:solidFill>
            </a:endParaRPr>
          </a:p>
        </p:txBody>
      </p:sp>
      <p:sp>
        <p:nvSpPr>
          <p:cNvPr id="20" name="Left Brace 19"/>
          <p:cNvSpPr/>
          <p:nvPr/>
        </p:nvSpPr>
        <p:spPr>
          <a:xfrm rot="16200000">
            <a:off x="718425" y="2059839"/>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p:cNvSpPr/>
          <p:nvPr/>
        </p:nvSpPr>
        <p:spPr>
          <a:xfrm rot="16200000">
            <a:off x="4687308" y="2059840"/>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1588723" y="3037057"/>
            <a:ext cx="3021981" cy="584775"/>
          </a:xfrm>
          <a:prstGeom prst="rect">
            <a:avLst/>
          </a:prstGeom>
          <a:noFill/>
        </p:spPr>
        <p:txBody>
          <a:bodyPr wrap="none" rtlCol="0">
            <a:spAutoFit/>
          </a:bodyPr>
          <a:lstStyle/>
          <a:p>
            <a:r>
              <a:rPr lang="en-US" sz="1600" dirty="0" smtClean="0"/>
              <a:t>All GNSS data collected in this </a:t>
            </a:r>
          </a:p>
          <a:p>
            <a:r>
              <a:rPr lang="en-US" sz="1600" dirty="0" smtClean="0"/>
              <a:t>GPS month…</a:t>
            </a:r>
            <a:endParaRPr lang="en-US" sz="1600" dirty="0"/>
          </a:p>
        </p:txBody>
      </p:sp>
      <p:cxnSp>
        <p:nvCxnSpPr>
          <p:cNvPr id="31" name="Elbow Connector 30"/>
          <p:cNvCxnSpPr>
            <a:stCxn id="36" idx="3"/>
            <a:endCxn id="23" idx="1"/>
          </p:cNvCxnSpPr>
          <p:nvPr/>
        </p:nvCxnSpPr>
        <p:spPr>
          <a:xfrm flipV="1">
            <a:off x="4674138" y="2790838"/>
            <a:ext cx="248057" cy="1177393"/>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057276" y="3798954"/>
            <a:ext cx="3616862" cy="338554"/>
          </a:xfrm>
          <a:prstGeom prst="rect">
            <a:avLst/>
          </a:prstGeom>
          <a:noFill/>
        </p:spPr>
        <p:txBody>
          <a:bodyPr wrap="square" rtlCol="0">
            <a:spAutoFit/>
          </a:bodyPr>
          <a:lstStyle/>
          <a:p>
            <a:r>
              <a:rPr lang="en-US" sz="1600" dirty="0" smtClean="0"/>
              <a:t>…are processed in this GPS month…</a:t>
            </a:r>
            <a:endParaRPr lang="en-US" sz="1600" dirty="0"/>
          </a:p>
        </p:txBody>
      </p:sp>
      <p:sp>
        <p:nvSpPr>
          <p:cNvPr id="41" name="TextBox 40"/>
          <p:cNvSpPr txBox="1"/>
          <p:nvPr/>
        </p:nvSpPr>
        <p:spPr>
          <a:xfrm>
            <a:off x="1588723" y="4421460"/>
            <a:ext cx="2392727" cy="830997"/>
          </a:xfrm>
          <a:prstGeom prst="rect">
            <a:avLst/>
          </a:prstGeom>
          <a:noFill/>
        </p:spPr>
        <p:txBody>
          <a:bodyPr wrap="square" rtlCol="0">
            <a:spAutoFit/>
          </a:bodyPr>
          <a:lstStyle/>
          <a:p>
            <a:r>
              <a:rPr lang="en-US" sz="1600" dirty="0" smtClean="0"/>
              <a:t>…to create Final Discrete coordinates for </a:t>
            </a:r>
          </a:p>
          <a:p>
            <a:r>
              <a:rPr lang="en-US" sz="1600" dirty="0" smtClean="0"/>
              <a:t>this GPS month….</a:t>
            </a:r>
            <a:endParaRPr lang="en-US" sz="1600" dirty="0"/>
          </a:p>
        </p:txBody>
      </p:sp>
      <p:cxnSp>
        <p:nvCxnSpPr>
          <p:cNvPr id="42" name="Elbow Connector 41"/>
          <p:cNvCxnSpPr>
            <a:stCxn id="41" idx="1"/>
            <a:endCxn id="20" idx="1"/>
          </p:cNvCxnSpPr>
          <p:nvPr/>
        </p:nvCxnSpPr>
        <p:spPr>
          <a:xfrm rot="10800000">
            <a:off x="953313" y="2790837"/>
            <a:ext cx="635411" cy="2046122"/>
          </a:xfrm>
          <a:prstGeom prst="bentConnector2">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9" idx="1"/>
            <a:endCxn id="20" idx="1"/>
          </p:cNvCxnSpPr>
          <p:nvPr/>
        </p:nvCxnSpPr>
        <p:spPr>
          <a:xfrm rot="10800000">
            <a:off x="953313" y="2790837"/>
            <a:ext cx="635411" cy="538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953310" y="5361605"/>
            <a:ext cx="3495675" cy="584775"/>
          </a:xfrm>
          <a:prstGeom prst="rect">
            <a:avLst/>
          </a:prstGeom>
          <a:noFill/>
        </p:spPr>
        <p:txBody>
          <a:bodyPr wrap="square" rtlCol="0">
            <a:spAutoFit/>
          </a:bodyPr>
          <a:lstStyle/>
          <a:p>
            <a:r>
              <a:rPr lang="en-US" sz="1600" dirty="0" smtClean="0"/>
              <a:t>…which are loaded into the </a:t>
            </a:r>
          </a:p>
          <a:p>
            <a:r>
              <a:rPr lang="en-US" sz="1600" dirty="0" smtClean="0"/>
              <a:t>NSRS database in this GPS month.</a:t>
            </a:r>
            <a:endParaRPr lang="en-US" sz="1600" dirty="0"/>
          </a:p>
        </p:txBody>
      </p:sp>
    </p:spTree>
    <p:extLst>
      <p:ext uri="{BB962C8B-B14F-4D97-AF65-F5344CB8AC3E}">
        <p14:creationId xmlns:p14="http://schemas.microsoft.com/office/powerpoint/2010/main" val="364957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p:bldP spid="36" grpId="0"/>
      <p:bldP spid="41" grpId="0"/>
      <p:bldP spid="4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a:stCxn id="47" idx="3"/>
            <a:endCxn id="23" idx="1"/>
          </p:cNvCxnSpPr>
          <p:nvPr/>
        </p:nvCxnSpPr>
        <p:spPr>
          <a:xfrm flipV="1">
            <a:off x="5441205" y="2812259"/>
            <a:ext cx="473210" cy="2863155"/>
          </a:xfrm>
          <a:prstGeom prst="bentConnector2">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Processing by GPS Month…</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65</a:t>
            </a:fld>
            <a:endParaRPr lang="en-US"/>
          </a:p>
        </p:txBody>
      </p:sp>
      <p:sp>
        <p:nvSpPr>
          <p:cNvPr id="7" name="Rectangle 6"/>
          <p:cNvSpPr/>
          <p:nvPr/>
        </p:nvSpPr>
        <p:spPr>
          <a:xfrm>
            <a:off x="457200" y="1417639"/>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GPS Month 587</a:t>
            </a:r>
            <a:endParaRPr lang="en-US" sz="1400" dirty="0">
              <a:solidFill>
                <a:schemeClr val="tx1"/>
              </a:solidFill>
            </a:endParaRPr>
          </a:p>
        </p:txBody>
      </p:sp>
      <p:sp>
        <p:nvSpPr>
          <p:cNvPr id="8" name="Rectangle 7"/>
          <p:cNvSpPr/>
          <p:nvPr/>
        </p:nvSpPr>
        <p:spPr>
          <a:xfrm>
            <a:off x="1449421"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588</a:t>
            </a:r>
            <a:endParaRPr lang="en-US" sz="1400" dirty="0">
              <a:solidFill>
                <a:schemeClr val="tx1"/>
              </a:solidFill>
            </a:endParaRPr>
          </a:p>
        </p:txBody>
      </p:sp>
      <p:sp>
        <p:nvSpPr>
          <p:cNvPr id="9" name="Rectangle 8"/>
          <p:cNvSpPr/>
          <p:nvPr/>
        </p:nvSpPr>
        <p:spPr>
          <a:xfrm>
            <a:off x="2441642"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589</a:t>
            </a:r>
            <a:endParaRPr lang="en-US" sz="1400" dirty="0">
              <a:solidFill>
                <a:schemeClr val="tx1"/>
              </a:solidFill>
            </a:endParaRPr>
          </a:p>
        </p:txBody>
      </p:sp>
      <p:sp>
        <p:nvSpPr>
          <p:cNvPr id="10" name="Rectangle 9"/>
          <p:cNvSpPr/>
          <p:nvPr/>
        </p:nvSpPr>
        <p:spPr>
          <a:xfrm>
            <a:off x="3433863"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590</a:t>
            </a:r>
            <a:endParaRPr lang="en-US" sz="1400" dirty="0">
              <a:solidFill>
                <a:schemeClr val="tx1"/>
              </a:solidFill>
            </a:endParaRPr>
          </a:p>
        </p:txBody>
      </p:sp>
      <p:sp>
        <p:nvSpPr>
          <p:cNvPr id="16" name="Rectangle 15"/>
          <p:cNvSpPr/>
          <p:nvPr/>
        </p:nvSpPr>
        <p:spPr>
          <a:xfrm>
            <a:off x="4426084" y="1417638"/>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GPS Month 591</a:t>
            </a:r>
            <a:endParaRPr lang="en-US" sz="1400" dirty="0">
              <a:solidFill>
                <a:schemeClr val="tx1"/>
              </a:solidFill>
            </a:endParaRPr>
          </a:p>
        </p:txBody>
      </p:sp>
      <p:sp>
        <p:nvSpPr>
          <p:cNvPr id="17" name="Rectangle 16"/>
          <p:cNvSpPr/>
          <p:nvPr/>
        </p:nvSpPr>
        <p:spPr>
          <a:xfrm>
            <a:off x="5418305" y="1417637"/>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592</a:t>
            </a:r>
            <a:endParaRPr lang="en-US" sz="1400" dirty="0">
              <a:solidFill>
                <a:schemeClr val="tx1"/>
              </a:solidFill>
            </a:endParaRPr>
          </a:p>
        </p:txBody>
      </p:sp>
      <p:sp>
        <p:nvSpPr>
          <p:cNvPr id="18" name="Rectangle 17"/>
          <p:cNvSpPr/>
          <p:nvPr/>
        </p:nvSpPr>
        <p:spPr>
          <a:xfrm>
            <a:off x="6410526" y="1417636"/>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593</a:t>
            </a:r>
            <a:endParaRPr lang="en-US" sz="1400" dirty="0">
              <a:solidFill>
                <a:schemeClr val="tx1"/>
              </a:solidFill>
            </a:endParaRPr>
          </a:p>
        </p:txBody>
      </p:sp>
      <p:sp>
        <p:nvSpPr>
          <p:cNvPr id="19" name="Rectangle 18"/>
          <p:cNvSpPr/>
          <p:nvPr/>
        </p:nvSpPr>
        <p:spPr>
          <a:xfrm>
            <a:off x="7402747" y="1417635"/>
            <a:ext cx="992221" cy="680937"/>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GPS Month </a:t>
            </a:r>
            <a:r>
              <a:rPr lang="en-US" sz="1400" dirty="0" smtClean="0">
                <a:solidFill>
                  <a:schemeClr val="tx1"/>
                </a:solidFill>
              </a:rPr>
              <a:t>594</a:t>
            </a:r>
            <a:endParaRPr lang="en-US" sz="1400" dirty="0">
              <a:solidFill>
                <a:schemeClr val="tx1"/>
              </a:solidFill>
            </a:endParaRPr>
          </a:p>
        </p:txBody>
      </p:sp>
      <p:sp>
        <p:nvSpPr>
          <p:cNvPr id="20" name="Left Brace 19"/>
          <p:cNvSpPr/>
          <p:nvPr/>
        </p:nvSpPr>
        <p:spPr>
          <a:xfrm rot="16200000">
            <a:off x="1710645" y="2081260"/>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e 22"/>
          <p:cNvSpPr/>
          <p:nvPr/>
        </p:nvSpPr>
        <p:spPr>
          <a:xfrm rot="16200000">
            <a:off x="5679528" y="2081261"/>
            <a:ext cx="469773" cy="99222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2580943" y="3058478"/>
            <a:ext cx="3021981" cy="584775"/>
          </a:xfrm>
          <a:prstGeom prst="rect">
            <a:avLst/>
          </a:prstGeom>
          <a:noFill/>
        </p:spPr>
        <p:txBody>
          <a:bodyPr wrap="none" rtlCol="0">
            <a:spAutoFit/>
          </a:bodyPr>
          <a:lstStyle/>
          <a:p>
            <a:r>
              <a:rPr lang="en-US" sz="1600" dirty="0" smtClean="0"/>
              <a:t>All GNSS data collected in this </a:t>
            </a:r>
          </a:p>
          <a:p>
            <a:r>
              <a:rPr lang="en-US" sz="1600" dirty="0" smtClean="0"/>
              <a:t>GPS month…</a:t>
            </a:r>
            <a:endParaRPr lang="en-US" sz="1600" dirty="0"/>
          </a:p>
        </p:txBody>
      </p:sp>
      <p:cxnSp>
        <p:nvCxnSpPr>
          <p:cNvPr id="31" name="Elbow Connector 30"/>
          <p:cNvCxnSpPr>
            <a:stCxn id="36" idx="3"/>
            <a:endCxn id="23" idx="1"/>
          </p:cNvCxnSpPr>
          <p:nvPr/>
        </p:nvCxnSpPr>
        <p:spPr>
          <a:xfrm flipV="1">
            <a:off x="5666358" y="2812259"/>
            <a:ext cx="248057" cy="1177393"/>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049496" y="3820375"/>
            <a:ext cx="3616862" cy="338554"/>
          </a:xfrm>
          <a:prstGeom prst="rect">
            <a:avLst/>
          </a:prstGeom>
          <a:noFill/>
        </p:spPr>
        <p:txBody>
          <a:bodyPr wrap="square" rtlCol="0">
            <a:spAutoFit/>
          </a:bodyPr>
          <a:lstStyle/>
          <a:p>
            <a:r>
              <a:rPr lang="en-US" sz="1600" dirty="0" smtClean="0"/>
              <a:t>…are processed in this GPS month…</a:t>
            </a:r>
            <a:endParaRPr lang="en-US" sz="1600" dirty="0"/>
          </a:p>
        </p:txBody>
      </p:sp>
      <p:sp>
        <p:nvSpPr>
          <p:cNvPr id="41" name="TextBox 40"/>
          <p:cNvSpPr txBox="1"/>
          <p:nvPr/>
        </p:nvSpPr>
        <p:spPr>
          <a:xfrm>
            <a:off x="2580943" y="4442881"/>
            <a:ext cx="2392727" cy="830997"/>
          </a:xfrm>
          <a:prstGeom prst="rect">
            <a:avLst/>
          </a:prstGeom>
          <a:noFill/>
        </p:spPr>
        <p:txBody>
          <a:bodyPr wrap="square" rtlCol="0">
            <a:spAutoFit/>
          </a:bodyPr>
          <a:lstStyle/>
          <a:p>
            <a:r>
              <a:rPr lang="en-US" sz="1600" dirty="0" smtClean="0"/>
              <a:t>…to create Final Discrete coordinates for </a:t>
            </a:r>
          </a:p>
          <a:p>
            <a:r>
              <a:rPr lang="en-US" sz="1600" dirty="0" smtClean="0"/>
              <a:t>this GPS month….</a:t>
            </a:r>
            <a:endParaRPr lang="en-US" sz="1600" dirty="0"/>
          </a:p>
        </p:txBody>
      </p:sp>
      <p:cxnSp>
        <p:nvCxnSpPr>
          <p:cNvPr id="42" name="Elbow Connector 41"/>
          <p:cNvCxnSpPr>
            <a:stCxn id="41" idx="1"/>
            <a:endCxn id="20" idx="1"/>
          </p:cNvCxnSpPr>
          <p:nvPr/>
        </p:nvCxnSpPr>
        <p:spPr>
          <a:xfrm rot="10800000">
            <a:off x="1945533" y="2812258"/>
            <a:ext cx="635411" cy="2046122"/>
          </a:xfrm>
          <a:prstGeom prst="bentConnector2">
            <a:avLst/>
          </a:prstGeom>
          <a:ln w="508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9" idx="1"/>
            <a:endCxn id="20" idx="1"/>
          </p:cNvCxnSpPr>
          <p:nvPr/>
        </p:nvCxnSpPr>
        <p:spPr>
          <a:xfrm rot="10800000">
            <a:off x="1945533" y="2812258"/>
            <a:ext cx="635411" cy="538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945530" y="5383026"/>
            <a:ext cx="3495675" cy="584775"/>
          </a:xfrm>
          <a:prstGeom prst="rect">
            <a:avLst/>
          </a:prstGeom>
          <a:noFill/>
        </p:spPr>
        <p:txBody>
          <a:bodyPr wrap="square" rtlCol="0">
            <a:spAutoFit/>
          </a:bodyPr>
          <a:lstStyle/>
          <a:p>
            <a:r>
              <a:rPr lang="en-US" sz="1600" dirty="0" smtClean="0"/>
              <a:t>…which are loaded into the </a:t>
            </a:r>
          </a:p>
          <a:p>
            <a:r>
              <a:rPr lang="en-US" sz="1600" dirty="0" smtClean="0"/>
              <a:t>NSRS database in this GPS month.</a:t>
            </a:r>
            <a:endParaRPr lang="en-US" sz="1600" dirty="0"/>
          </a:p>
        </p:txBody>
      </p:sp>
    </p:spTree>
    <p:extLst>
      <p:ext uri="{BB962C8B-B14F-4D97-AF65-F5344CB8AC3E}">
        <p14:creationId xmlns:p14="http://schemas.microsoft.com/office/powerpoint/2010/main" val="11458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p:bldP spid="36" grpId="0"/>
      <p:bldP spid="41" grpId="0"/>
      <p:bldP spid="4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dirty="0" smtClean="0"/>
              <a:t>Adjust all that data together</a:t>
            </a:r>
          </a:p>
          <a:p>
            <a:r>
              <a:rPr lang="en-US" dirty="0" smtClean="0"/>
              <a:t>Take the results of this adjustment and load them into the NSRS database as “final discrete” coordinates</a:t>
            </a:r>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66</a:t>
            </a:fld>
            <a:endParaRPr lang="en-US"/>
          </a:p>
        </p:txBody>
      </p:sp>
    </p:spTree>
    <p:extLst>
      <p:ext uri="{BB962C8B-B14F-4D97-AF65-F5344CB8AC3E}">
        <p14:creationId xmlns:p14="http://schemas.microsoft.com/office/powerpoint/2010/main" val="15275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800" dirty="0" smtClean="0"/>
              <a:t>Q:  What about users’ projects that span more than 12-16 weeks?</a:t>
            </a:r>
          </a:p>
          <a:p>
            <a:endParaRPr lang="en-US" sz="2800" dirty="0" smtClean="0"/>
          </a:p>
          <a:p>
            <a:r>
              <a:rPr lang="en-US" sz="2800" dirty="0" smtClean="0"/>
              <a:t>A:  NGS will provide a way for a user to “allow NGS to farm my data as it is loaded</a:t>
            </a:r>
            <a:r>
              <a:rPr lang="en-US" sz="2800" dirty="0"/>
              <a:t> </a:t>
            </a:r>
            <a:r>
              <a:rPr lang="en-US" sz="2800" dirty="0" smtClean="0"/>
              <a:t>to my ongoing project”</a:t>
            </a:r>
          </a:p>
          <a:p>
            <a:pPr lvl="1"/>
            <a:r>
              <a:rPr lang="en-US" sz="2400" dirty="0" smtClean="0"/>
              <a:t> Thus NGS needn’t wait for them to finish their project and click “submit”.  </a:t>
            </a:r>
          </a:p>
          <a:p>
            <a:pPr lvl="1"/>
            <a:r>
              <a:rPr lang="en-US" sz="2400" dirty="0" smtClean="0"/>
              <a:t>Will require some sort of metadata validity statement from the user for each data file uploaded</a:t>
            </a:r>
            <a:endParaRPr lang="en-US" sz="24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67</a:t>
            </a:fld>
            <a:endParaRPr lang="en-US"/>
          </a:p>
        </p:txBody>
      </p:sp>
    </p:spTree>
    <p:extLst>
      <p:ext uri="{BB962C8B-B14F-4D97-AF65-F5344CB8AC3E}">
        <p14:creationId xmlns:p14="http://schemas.microsoft.com/office/powerpoint/2010/main" val="162800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Monthly workflow…</a:t>
            </a:r>
            <a:endParaRPr lang="en-US" dirty="0"/>
          </a:p>
        </p:txBody>
      </p:sp>
      <p:sp>
        <p:nvSpPr>
          <p:cNvPr id="3" name="Content Placeholder 2"/>
          <p:cNvSpPr>
            <a:spLocks noGrp="1"/>
          </p:cNvSpPr>
          <p:nvPr>
            <p:ph idx="1"/>
          </p:nvPr>
        </p:nvSpPr>
        <p:spPr/>
        <p:txBody>
          <a:bodyPr/>
          <a:lstStyle/>
          <a:p>
            <a:r>
              <a:rPr lang="en-US" sz="2400" dirty="0" smtClean="0"/>
              <a:t>Q:  What if a user turns in data more than 12-16 weeks after it was collected?</a:t>
            </a:r>
          </a:p>
          <a:p>
            <a:endParaRPr lang="en-US" sz="2400" dirty="0" smtClean="0"/>
          </a:p>
          <a:p>
            <a:r>
              <a:rPr lang="en-US" sz="2400" dirty="0" smtClean="0"/>
              <a:t>A:  NGS will have a “holding bin” for such data.  Occasionally, but not more than 1/year, NGS will sweep up all data in the holding bin, and put that data into the proper in-house GPS-month-based projects, depending on the GPS month of that data.</a:t>
            </a:r>
          </a:p>
          <a:p>
            <a:pPr lvl="1"/>
            <a:r>
              <a:rPr lang="en-US" sz="2000" dirty="0" smtClean="0"/>
              <a:t>Since those in-house projects have already been adjusted once before using data that WAS submitted within the 12-16 week limit, and “final discrete” coordinates were computed on those early-submitted data, NGS will hold the “final discrete” coordinates on that early-submitted data as “fixed”, and adjust the later-submitted data only.</a:t>
            </a:r>
            <a:endParaRPr lang="en-US" sz="20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68</a:t>
            </a:fld>
            <a:endParaRPr lang="en-US"/>
          </a:p>
        </p:txBody>
      </p:sp>
    </p:spTree>
    <p:extLst>
      <p:ext uri="{BB962C8B-B14F-4D97-AF65-F5344CB8AC3E}">
        <p14:creationId xmlns:p14="http://schemas.microsoft.com/office/powerpoint/2010/main" val="354987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sz="3600" dirty="0" smtClean="0"/>
              <a:t>New Way for </a:t>
            </a:r>
            <a:r>
              <a:rPr lang="en-US" sz="3600" i="1" dirty="0" smtClean="0"/>
              <a:t>NGS</a:t>
            </a:r>
            <a:r>
              <a:rPr lang="en-US" sz="3600" dirty="0" smtClean="0"/>
              <a:t> to Process and store GNSS Data:  </a:t>
            </a:r>
            <a:br>
              <a:rPr lang="en-US" sz="3600" dirty="0" smtClean="0"/>
            </a:br>
            <a:r>
              <a:rPr lang="en-US" sz="3600" dirty="0"/>
              <a:t/>
            </a:r>
            <a:br>
              <a:rPr lang="en-US" sz="3600" dirty="0"/>
            </a:br>
            <a:r>
              <a:rPr lang="en-US" sz="3600" b="1" i="1" u="sng" dirty="0" smtClean="0"/>
              <a:t>Reference Epoch </a:t>
            </a:r>
            <a:r>
              <a:rPr lang="en-US" sz="3600" dirty="0" smtClean="0"/>
              <a:t>Coordinates</a:t>
            </a:r>
            <a:endParaRPr lang="en-US" sz="36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69</a:t>
            </a:fld>
            <a:endParaRPr lang="en-US"/>
          </a:p>
        </p:txBody>
      </p:sp>
    </p:spTree>
    <p:extLst>
      <p:ext uri="{BB962C8B-B14F-4D97-AF65-F5344CB8AC3E}">
        <p14:creationId xmlns:p14="http://schemas.microsoft.com/office/powerpoint/2010/main" val="222395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3656"/>
            <a:ext cx="8229600" cy="1143000"/>
          </a:xfrm>
        </p:spPr>
        <p:txBody>
          <a:bodyPr/>
          <a:lstStyle/>
          <a:p>
            <a:r>
              <a:rPr lang="en-US" b="1" dirty="0" smtClean="0"/>
              <a:t>Replace </a:t>
            </a:r>
            <a:r>
              <a:rPr lang="en-US" dirty="0" smtClean="0">
                <a:solidFill>
                  <a:srgbClr val="FF0000"/>
                </a:solidFill>
              </a:rPr>
              <a:t>(the) </a:t>
            </a:r>
            <a:r>
              <a:rPr lang="en-US" b="1" dirty="0" smtClean="0"/>
              <a:t>NAD 83</a:t>
            </a:r>
            <a:r>
              <a:rPr lang="en-US" dirty="0" smtClean="0">
                <a:solidFill>
                  <a:srgbClr val="FF0000"/>
                </a:solidFill>
              </a:rPr>
              <a:t>s</a:t>
            </a:r>
            <a:endParaRPr lang="en-US" dirty="0">
              <a:solidFill>
                <a:srgbClr val="FF0000"/>
              </a:solidFill>
            </a:endParaRPr>
          </a:p>
        </p:txBody>
      </p:sp>
      <p:sp>
        <p:nvSpPr>
          <p:cNvPr id="3" name="Date Placeholder 2"/>
          <p:cNvSpPr>
            <a:spLocks noGrp="1"/>
          </p:cNvSpPr>
          <p:nvPr>
            <p:ph type="dt" sz="half" idx="10"/>
          </p:nvPr>
        </p:nvSpPr>
        <p:spPr/>
        <p:txBody>
          <a:bodyPr/>
          <a:lstStyle/>
          <a:p>
            <a:pPr>
              <a:defRPr/>
            </a:pPr>
            <a:r>
              <a:rPr lang="en-US" smtClean="0"/>
              <a:t>May 22, 2019</a:t>
            </a:r>
            <a:endParaRPr lang="en-US"/>
          </a:p>
        </p:txBody>
      </p:sp>
      <p:sp>
        <p:nvSpPr>
          <p:cNvPr id="4" name="Footer Placeholder 3"/>
          <p:cNvSpPr>
            <a:spLocks noGrp="1"/>
          </p:cNvSpPr>
          <p:nvPr>
            <p:ph type="ftr" sz="quarter" idx="11"/>
          </p:nvPr>
        </p:nvSpPr>
        <p:spPr/>
        <p:txBody>
          <a:bodyPr/>
          <a:lstStyle/>
          <a:p>
            <a:pPr>
              <a:defRPr/>
            </a:pPr>
            <a:r>
              <a:rPr lang="en-US" smtClean="0"/>
              <a:t>Briefing for USACE Land Surveying CoP meeting</a:t>
            </a:r>
            <a:endParaRPr lang="en-US"/>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7</a:t>
            </a:fld>
            <a:endParaRPr lang="en-US"/>
          </a:p>
        </p:txBody>
      </p:sp>
      <p:sp>
        <p:nvSpPr>
          <p:cNvPr id="6" name="Title 1"/>
          <p:cNvSpPr txBox="1">
            <a:spLocks/>
          </p:cNvSpPr>
          <p:nvPr/>
        </p:nvSpPr>
        <p:spPr bwMode="auto">
          <a:xfrm>
            <a:off x="457200" y="468038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See:  Blueprint for 2022, Part </a:t>
            </a:r>
            <a:r>
              <a:rPr lang="en-US" b="1" dirty="0" smtClean="0"/>
              <a:t>1</a:t>
            </a:r>
            <a:endParaRPr lang="en-US" b="1" dirty="0">
              <a:solidFill>
                <a:srgbClr val="FF0000"/>
              </a:solidFill>
            </a:endParaRPr>
          </a:p>
        </p:txBody>
      </p:sp>
    </p:spTree>
    <p:extLst>
      <p:ext uri="{BB962C8B-B14F-4D97-AF65-F5344CB8AC3E}">
        <p14:creationId xmlns:p14="http://schemas.microsoft.com/office/powerpoint/2010/main" val="30350557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GNSS:  Every five years…</a:t>
            </a:r>
            <a:endParaRPr lang="en-US" dirty="0"/>
          </a:p>
        </p:txBody>
      </p:sp>
      <p:sp>
        <p:nvSpPr>
          <p:cNvPr id="3" name="Content Placeholder 2"/>
          <p:cNvSpPr>
            <a:spLocks noGrp="1"/>
          </p:cNvSpPr>
          <p:nvPr>
            <p:ph idx="1"/>
          </p:nvPr>
        </p:nvSpPr>
        <p:spPr/>
        <p:txBody>
          <a:bodyPr/>
          <a:lstStyle/>
          <a:p>
            <a:r>
              <a:rPr lang="en-US" sz="2800" dirty="0" smtClean="0"/>
              <a:t>Official NSRS Reference Epochs (ONREs) will happen every five years, beginning with 2020.00.</a:t>
            </a:r>
          </a:p>
          <a:p>
            <a:r>
              <a:rPr lang="en-US" sz="2400" dirty="0" smtClean="0"/>
              <a:t>Every ONRE will have a project associated with it</a:t>
            </a:r>
          </a:p>
          <a:p>
            <a:pPr lvl="1"/>
            <a:r>
              <a:rPr lang="en-US" sz="2000" dirty="0" smtClean="0"/>
              <a:t>To estimate the Reference Epoch (RE) Coordinates (RECs) at each RE</a:t>
            </a:r>
          </a:p>
          <a:p>
            <a:pPr lvl="1"/>
            <a:r>
              <a:rPr lang="en-US" sz="2000" dirty="0" smtClean="0"/>
              <a:t>That project will begin 2 years after the RE and will end 3 years after it</a:t>
            </a:r>
          </a:p>
          <a:p>
            <a:pPr lvl="2"/>
            <a:r>
              <a:rPr lang="en-US" sz="1600" dirty="0" smtClean="0"/>
              <a:t>Thus the project to create 2020.00 RECs will run January 1-December 31, 2022</a:t>
            </a:r>
          </a:p>
          <a:p>
            <a:pPr lvl="2"/>
            <a:r>
              <a:rPr lang="en-US" sz="1600" dirty="0" smtClean="0"/>
              <a:t>Using data collected through the end of 2021</a:t>
            </a:r>
          </a:p>
          <a:p>
            <a:r>
              <a:rPr lang="en-US" sz="2400" dirty="0" smtClean="0"/>
              <a:t>Error estimates in RECs will grow larger every five years for those points which are not regularly observed</a:t>
            </a:r>
          </a:p>
          <a:p>
            <a:r>
              <a:rPr lang="en-US" sz="2400" dirty="0" smtClean="0"/>
              <a:t>Once computed, the REC at an ONRE for a point will stand forever, unless corrected for a blunder</a:t>
            </a:r>
          </a:p>
          <a:p>
            <a:pPr lvl="1"/>
            <a:endParaRPr lang="en-US" sz="20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70</a:t>
            </a:fld>
            <a:endParaRPr lang="en-US"/>
          </a:p>
        </p:txBody>
      </p:sp>
    </p:spTree>
    <p:extLst>
      <p:ext uri="{BB962C8B-B14F-4D97-AF65-F5344CB8AC3E}">
        <p14:creationId xmlns:p14="http://schemas.microsoft.com/office/powerpoint/2010/main" val="346546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sz="3600" dirty="0" smtClean="0"/>
              <a:t>Miscellaneous</a:t>
            </a:r>
            <a:endParaRPr lang="en-US" sz="36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71</a:t>
            </a:fld>
            <a:endParaRPr lang="en-US"/>
          </a:p>
        </p:txBody>
      </p:sp>
    </p:spTree>
    <p:extLst>
      <p:ext uri="{BB962C8B-B14F-4D97-AF65-F5344CB8AC3E}">
        <p14:creationId xmlns:p14="http://schemas.microsoft.com/office/powerpoint/2010/main" val="227361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a:t>
            </a:r>
            <a:endParaRPr lang="en-US" dirty="0"/>
          </a:p>
        </p:txBody>
      </p:sp>
      <p:sp>
        <p:nvSpPr>
          <p:cNvPr id="3" name="Content Placeholder 2"/>
          <p:cNvSpPr>
            <a:spLocks noGrp="1"/>
          </p:cNvSpPr>
          <p:nvPr>
            <p:ph idx="1"/>
          </p:nvPr>
        </p:nvSpPr>
        <p:spPr/>
        <p:txBody>
          <a:bodyPr/>
          <a:lstStyle/>
          <a:p>
            <a:r>
              <a:rPr lang="en-US" b="1" u="sng" dirty="0" smtClean="0"/>
              <a:t>OPUS-RS</a:t>
            </a:r>
            <a:r>
              <a:rPr lang="en-US" dirty="0" smtClean="0"/>
              <a:t> will be modified to work in the modernized NSRS online, but </a:t>
            </a:r>
            <a:r>
              <a:rPr lang="en-US" u="sng" dirty="0" smtClean="0"/>
              <a:t>will not be used to populate the NSRS Database</a:t>
            </a:r>
          </a:p>
          <a:p>
            <a:pPr lvl="1"/>
            <a:r>
              <a:rPr lang="en-US" dirty="0" smtClean="0"/>
              <a:t>To use the new terminology:  it will provide preliminary coordinates</a:t>
            </a:r>
          </a:p>
          <a:p>
            <a:pPr lvl="1"/>
            <a:r>
              <a:rPr lang="en-US" dirty="0" smtClean="0"/>
              <a:t>To acknowledge the problems with integrating this software with any other version of OPUS</a:t>
            </a:r>
          </a:p>
          <a:p>
            <a:pPr lvl="1"/>
            <a:r>
              <a:rPr lang="en-US" dirty="0" smtClean="0"/>
              <a:t>In preparation for its eventual mothballing / replacement by the new multi-GNSS PAGES </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72</a:t>
            </a:fld>
            <a:endParaRPr lang="en-US"/>
          </a:p>
        </p:txBody>
      </p:sp>
    </p:spTree>
    <p:extLst>
      <p:ext uri="{BB962C8B-B14F-4D97-AF65-F5344CB8AC3E}">
        <p14:creationId xmlns:p14="http://schemas.microsoft.com/office/powerpoint/2010/main" val="4162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364"/>
            <a:ext cx="8229600" cy="1143000"/>
          </a:xfrm>
        </p:spPr>
        <p:txBody>
          <a:bodyPr/>
          <a:lstStyle/>
          <a:p>
            <a:r>
              <a:rPr lang="en-US" sz="3600" dirty="0" smtClean="0"/>
              <a:t>Future discussions: </a:t>
            </a:r>
            <a:br>
              <a:rPr lang="en-US" sz="3600" dirty="0" smtClean="0"/>
            </a:br>
            <a:r>
              <a:rPr lang="en-US" sz="3600" dirty="0"/>
              <a:t/>
            </a:r>
            <a:br>
              <a:rPr lang="en-US" sz="3600" dirty="0"/>
            </a:br>
            <a:r>
              <a:rPr lang="en-US" sz="3600" dirty="0" smtClean="0"/>
              <a:t>What will be the nature of the “coordinate functions” at each CORS?</a:t>
            </a:r>
            <a:br>
              <a:rPr lang="en-US" sz="3600" dirty="0" smtClean="0"/>
            </a:br>
            <a:r>
              <a:rPr lang="en-US" sz="3600" dirty="0" smtClean="0"/>
              <a:t/>
            </a:r>
            <a:br>
              <a:rPr lang="en-US" sz="3600" dirty="0" smtClean="0"/>
            </a:br>
            <a:r>
              <a:rPr lang="en-US" sz="3600" dirty="0" smtClean="0"/>
              <a:t>How will those functions be used to detect, and correct, persistent deviations between daily(?) final discrete coordinates and the coordinate functions?</a:t>
            </a:r>
            <a:endParaRPr lang="en-US" sz="3600"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73</a:t>
            </a:fld>
            <a:endParaRPr lang="en-US"/>
          </a:p>
        </p:txBody>
      </p:sp>
    </p:spTree>
    <p:extLst>
      <p:ext uri="{BB962C8B-B14F-4D97-AF65-F5344CB8AC3E}">
        <p14:creationId xmlns:p14="http://schemas.microsoft.com/office/powerpoint/2010/main" val="1475717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b="23717"/>
          <a:stretch/>
        </p:blipFill>
        <p:spPr>
          <a:xfrm>
            <a:off x="160257" y="1070000"/>
            <a:ext cx="5219030" cy="5633990"/>
          </a:xfrm>
        </p:spPr>
      </p:pic>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74</a:t>
            </a:fld>
            <a:endParaRPr lang="en-US"/>
          </a:p>
        </p:txBody>
      </p:sp>
      <p:sp>
        <p:nvSpPr>
          <p:cNvPr id="8" name="TextBox 7"/>
          <p:cNvSpPr txBox="1"/>
          <p:nvPr/>
        </p:nvSpPr>
        <p:spPr>
          <a:xfrm>
            <a:off x="5795413" y="1417638"/>
            <a:ext cx="3095719" cy="923330"/>
          </a:xfrm>
          <a:prstGeom prst="rect">
            <a:avLst/>
          </a:prstGeom>
          <a:noFill/>
        </p:spPr>
        <p:txBody>
          <a:bodyPr wrap="none" rtlCol="0">
            <a:spAutoFit/>
          </a:bodyPr>
          <a:lstStyle/>
          <a:p>
            <a:r>
              <a:rPr lang="en-US" dirty="0" smtClean="0"/>
              <a:t>This is from the most recent </a:t>
            </a:r>
          </a:p>
          <a:p>
            <a:r>
              <a:rPr lang="en-US" dirty="0" smtClean="0"/>
              <a:t>“short term” plots of GODE</a:t>
            </a:r>
          </a:p>
          <a:p>
            <a:endParaRPr lang="en-US" dirty="0"/>
          </a:p>
        </p:txBody>
      </p:sp>
    </p:spTree>
    <p:extLst>
      <p:ext uri="{BB962C8B-B14F-4D97-AF65-F5344CB8AC3E}">
        <p14:creationId xmlns:p14="http://schemas.microsoft.com/office/powerpoint/2010/main" val="3762086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75</a:t>
            </a:fld>
            <a:endParaRPr lang="en-US"/>
          </a:p>
        </p:txBody>
      </p:sp>
      <p:sp>
        <p:nvSpPr>
          <p:cNvPr id="8" name="TextBox 7"/>
          <p:cNvSpPr txBox="1"/>
          <p:nvPr/>
        </p:nvSpPr>
        <p:spPr>
          <a:xfrm>
            <a:off x="5795413" y="1917258"/>
            <a:ext cx="3095719" cy="646331"/>
          </a:xfrm>
          <a:prstGeom prst="rect">
            <a:avLst/>
          </a:prstGeom>
          <a:noFill/>
        </p:spPr>
        <p:txBody>
          <a:bodyPr wrap="none" rtlCol="0">
            <a:spAutoFit/>
          </a:bodyPr>
          <a:lstStyle/>
          <a:p>
            <a:r>
              <a:rPr lang="en-US" dirty="0" smtClean="0"/>
              <a:t>This is from the most recent </a:t>
            </a:r>
          </a:p>
          <a:p>
            <a:r>
              <a:rPr lang="en-US" dirty="0" smtClean="0"/>
              <a:t>“long term” plots of GODE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68" y="1295419"/>
            <a:ext cx="5205252" cy="5060933"/>
          </a:xfrm>
          <a:prstGeom prst="rect">
            <a:avLst/>
          </a:prstGeom>
        </p:spPr>
      </p:pic>
    </p:spTree>
    <p:extLst>
      <p:ext uri="{BB962C8B-B14F-4D97-AF65-F5344CB8AC3E}">
        <p14:creationId xmlns:p14="http://schemas.microsoft.com/office/powerpoint/2010/main" val="2620743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76</a:t>
            </a:fld>
            <a:endParaRPr lang="en-US"/>
          </a:p>
        </p:txBody>
      </p:sp>
      <p:pic>
        <p:nvPicPr>
          <p:cNvPr id="1026" name="Picture 2" descr="https://lh4.googleusercontent.com/phw_Z7NG5amAxaRlyMlt3lGZW3PXW6R5JDLkOB9Dnx1n1VS6QG77EKCCWhfqxYWRvSp20Et_en_Qgrw78DW2Oqjim1df9M_kzliGQrPssah1y22RxX2hDjNVQFSFLMnNRSi4K7A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635" y="1417638"/>
            <a:ext cx="5599129"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59152" y="1885360"/>
            <a:ext cx="2921696" cy="3693319"/>
          </a:xfrm>
          <a:prstGeom prst="rect">
            <a:avLst/>
          </a:prstGeom>
          <a:noFill/>
        </p:spPr>
        <p:txBody>
          <a:bodyPr wrap="square" rtlCol="0">
            <a:spAutoFit/>
          </a:bodyPr>
          <a:lstStyle/>
          <a:p>
            <a:r>
              <a:rPr lang="en-US" dirty="0" smtClean="0"/>
              <a:t>An example of</a:t>
            </a:r>
          </a:p>
          <a:p>
            <a:r>
              <a:rPr lang="en-US" dirty="0" smtClean="0"/>
              <a:t>how OSU processes</a:t>
            </a:r>
          </a:p>
          <a:p>
            <a:r>
              <a:rPr lang="en-US" dirty="0" smtClean="0"/>
              <a:t>daily data (blue) into</a:t>
            </a:r>
          </a:p>
          <a:p>
            <a:r>
              <a:rPr lang="en-US" dirty="0" smtClean="0"/>
              <a:t>“coordinate functions”</a:t>
            </a:r>
          </a:p>
          <a:p>
            <a:r>
              <a:rPr lang="en-US" dirty="0" smtClean="0"/>
              <a:t>(red).</a:t>
            </a:r>
          </a:p>
          <a:p>
            <a:endParaRPr lang="en-US" dirty="0"/>
          </a:p>
          <a:p>
            <a:r>
              <a:rPr lang="en-US" dirty="0" smtClean="0"/>
              <a:t>Coordinate functions</a:t>
            </a:r>
          </a:p>
          <a:p>
            <a:r>
              <a:rPr lang="en-US" dirty="0" smtClean="0"/>
              <a:t>contain:</a:t>
            </a:r>
          </a:p>
          <a:p>
            <a:pPr marL="285750" indent="-285750">
              <a:buFontTx/>
              <a:buChar char="-"/>
            </a:pPr>
            <a:r>
              <a:rPr lang="en-US" dirty="0" smtClean="0"/>
              <a:t>Linear terms</a:t>
            </a:r>
          </a:p>
          <a:p>
            <a:pPr marL="285750" indent="-285750">
              <a:buFontTx/>
              <a:buChar char="-"/>
            </a:pPr>
            <a:r>
              <a:rPr lang="en-US" dirty="0" smtClean="0"/>
              <a:t>Polynomials (to 4)</a:t>
            </a:r>
          </a:p>
          <a:p>
            <a:pPr marL="285750" indent="-285750">
              <a:buFontTx/>
              <a:buChar char="-"/>
            </a:pPr>
            <a:r>
              <a:rPr lang="en-US" dirty="0" smtClean="0"/>
              <a:t>Annual/Semi-Annual</a:t>
            </a:r>
          </a:p>
          <a:p>
            <a:pPr marL="285750" indent="-285750">
              <a:buFontTx/>
              <a:buChar char="-"/>
            </a:pPr>
            <a:r>
              <a:rPr lang="en-US" dirty="0" smtClean="0"/>
              <a:t>Exponentials</a:t>
            </a:r>
          </a:p>
          <a:p>
            <a:pPr marL="285750" indent="-285750">
              <a:buFontTx/>
              <a:buChar char="-"/>
            </a:pPr>
            <a:r>
              <a:rPr lang="en-US" dirty="0" smtClean="0"/>
              <a:t>Discontinuities</a:t>
            </a:r>
          </a:p>
        </p:txBody>
      </p:sp>
    </p:spTree>
    <p:extLst>
      <p:ext uri="{BB962C8B-B14F-4D97-AF65-F5344CB8AC3E}">
        <p14:creationId xmlns:p14="http://schemas.microsoft.com/office/powerpoint/2010/main" val="41271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CORS Processing</a:t>
            </a:r>
            <a:endParaRPr lang="en-US" dirty="0"/>
          </a:p>
        </p:txBody>
      </p:sp>
      <p:sp>
        <p:nvSpPr>
          <p:cNvPr id="4" name="Date Placeholder 3"/>
          <p:cNvSpPr>
            <a:spLocks noGrp="1"/>
          </p:cNvSpPr>
          <p:nvPr>
            <p:ph type="dt" sz="half" idx="10"/>
          </p:nvPr>
        </p:nvSpPr>
        <p:spPr/>
        <p:txBody>
          <a:bodyPr/>
          <a:lstStyle/>
          <a:p>
            <a:pPr>
              <a:defRPr/>
            </a:pPr>
            <a:r>
              <a:rPr lang="en-US" smtClean="0"/>
              <a:t>May 6, 2019</a:t>
            </a:r>
            <a:endParaRPr 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77</a:t>
            </a:fld>
            <a:endParaRPr lang="en-US"/>
          </a:p>
        </p:txBody>
      </p:sp>
      <p:pic>
        <p:nvPicPr>
          <p:cNvPr id="2050" name="Picture 2" descr="https://lh5.googleusercontent.com/wDFhcc0kAU89fRhfNdQlHaZtSNiYLu2TsJ1pUVFMifSixnjcjohbAUe_c6k-48Vny2y3AjkdgYeHSY-Qlp7UP44G01V2D05GS5YITRLp8F7j4h51OjuxUu3IsJRud1iZlrmrltb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75" y="1834357"/>
            <a:ext cx="5734050" cy="4105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22304" y="2648931"/>
            <a:ext cx="2921696" cy="1477328"/>
          </a:xfrm>
          <a:prstGeom prst="rect">
            <a:avLst/>
          </a:prstGeom>
          <a:noFill/>
        </p:spPr>
        <p:txBody>
          <a:bodyPr wrap="square" rtlCol="0">
            <a:spAutoFit/>
          </a:bodyPr>
          <a:lstStyle/>
          <a:p>
            <a:r>
              <a:rPr lang="en-US" dirty="0" smtClean="0"/>
              <a:t>An example of</a:t>
            </a:r>
          </a:p>
          <a:p>
            <a:r>
              <a:rPr lang="en-US" dirty="0" smtClean="0"/>
              <a:t>how OSU processes</a:t>
            </a:r>
          </a:p>
          <a:p>
            <a:r>
              <a:rPr lang="en-US" dirty="0" smtClean="0"/>
              <a:t>daily data (blue) into</a:t>
            </a:r>
          </a:p>
          <a:p>
            <a:r>
              <a:rPr lang="en-US" dirty="0" smtClean="0"/>
              <a:t>“coordinate functions”</a:t>
            </a:r>
          </a:p>
          <a:p>
            <a:r>
              <a:rPr lang="en-US" dirty="0" smtClean="0"/>
              <a:t>(red).</a:t>
            </a:r>
            <a:endParaRPr lang="en-US" dirty="0"/>
          </a:p>
        </p:txBody>
      </p:sp>
    </p:spTree>
    <p:extLst>
      <p:ext uri="{BB962C8B-B14F-4D97-AF65-F5344CB8AC3E}">
        <p14:creationId xmlns:p14="http://schemas.microsoft.com/office/powerpoint/2010/main" val="30883073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78</a:t>
            </a:fld>
            <a:endParaRPr lang="en-US" altLang="en-US" dirty="0"/>
          </a:p>
        </p:txBody>
      </p:sp>
    </p:spTree>
    <p:extLst>
      <p:ext uri="{BB962C8B-B14F-4D97-AF65-F5344CB8AC3E}">
        <p14:creationId xmlns:p14="http://schemas.microsoft.com/office/powerpoint/2010/main" val="31629060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May 6, 2019</a:t>
            </a:r>
            <a:endParaRPr lang="en-US" altLang="en-US"/>
          </a:p>
        </p:txBody>
      </p:sp>
      <p:sp>
        <p:nvSpPr>
          <p:cNvPr id="5" name="Footer Placeholder 4"/>
          <p:cNvSpPr>
            <a:spLocks noGrp="1"/>
          </p:cNvSpPr>
          <p:nvPr>
            <p:ph type="ftr" sz="quarter" idx="11"/>
          </p:nvPr>
        </p:nvSpPr>
        <p:spPr/>
        <p:txBody>
          <a:bodyPr/>
          <a:lstStyle/>
          <a:p>
            <a:pPr>
              <a:defRPr/>
            </a:pPr>
            <a:r>
              <a:rPr lang="en-US" smtClean="0"/>
              <a:t>2019 Geospatial Summit</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79</a:t>
            </a:fld>
            <a:endParaRPr lang="en-US" altLang="en-US" dirty="0"/>
          </a:p>
        </p:txBody>
      </p:sp>
    </p:spTree>
    <p:extLst>
      <p:ext uri="{BB962C8B-B14F-4D97-AF65-F5344CB8AC3E}">
        <p14:creationId xmlns:p14="http://schemas.microsoft.com/office/powerpoint/2010/main" val="252530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Replacing the NAD 83’s</a:t>
            </a:r>
          </a:p>
        </p:txBody>
      </p:sp>
      <p:sp>
        <p:nvSpPr>
          <p:cNvPr id="4" name="Content Placeholder 2"/>
          <p:cNvSpPr txBox="1">
            <a:spLocks/>
          </p:cNvSpPr>
          <p:nvPr/>
        </p:nvSpPr>
        <p:spPr bwMode="gray">
          <a:xfrm>
            <a:off x="2" y="1736623"/>
            <a:ext cx="273423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Old:</a:t>
            </a:r>
          </a:p>
          <a:p>
            <a:pPr marL="0" indent="0">
              <a:buNone/>
              <a:defRPr/>
            </a:pPr>
            <a:r>
              <a:rPr lang="en-US" kern="0" dirty="0">
                <a:latin typeface="Gill Sans MT" panose="020B0502020104020203" pitchFamily="34" charset="0"/>
              </a:rPr>
              <a:t>NAD 83(2011)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83(PA11)</a:t>
            </a:r>
          </a:p>
          <a:p>
            <a:pPr marL="0" indent="0">
              <a:buNone/>
              <a:defRPr/>
            </a:pPr>
            <a:endParaRPr lang="en-US" kern="0" dirty="0">
              <a:latin typeface="Gill Sans MT" panose="020B0502020104020203" pitchFamily="34" charset="0"/>
            </a:endParaRPr>
          </a:p>
          <a:p>
            <a:pPr marL="0" indent="0">
              <a:buNone/>
              <a:defRPr/>
            </a:pPr>
            <a:r>
              <a:rPr lang="en-US" kern="0" dirty="0">
                <a:latin typeface="Gill Sans MT" panose="020B0502020104020203" pitchFamily="34" charset="0"/>
              </a:rPr>
              <a:t>NAD 83(MA11)</a:t>
            </a:r>
          </a:p>
          <a:p>
            <a:pPr lvl="1">
              <a:defRPr/>
            </a:pPr>
            <a:endParaRPr lang="en-US" sz="2400" kern="0" dirty="0"/>
          </a:p>
          <a:p>
            <a:pPr marL="0" indent="0">
              <a:buNone/>
              <a:defRPr/>
            </a:pPr>
            <a:endParaRPr lang="en-US" b="1" kern="0" dirty="0">
              <a:solidFill>
                <a:srgbClr val="FF0000"/>
              </a:solidFill>
            </a:endParaRPr>
          </a:p>
        </p:txBody>
      </p:sp>
      <p:sp>
        <p:nvSpPr>
          <p:cNvPr id="13" name="Content Placeholder 2"/>
          <p:cNvSpPr txBox="1">
            <a:spLocks/>
          </p:cNvSpPr>
          <p:nvPr/>
        </p:nvSpPr>
        <p:spPr bwMode="gray">
          <a:xfrm>
            <a:off x="2590800" y="1611057"/>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u="sng" kern="0" dirty="0">
                <a:latin typeface="Gill Sans MT" panose="020B0502020104020203" pitchFamily="34" charset="0"/>
              </a:rPr>
              <a:t>The New:</a:t>
            </a:r>
          </a:p>
          <a:p>
            <a:pPr marL="0" indent="0">
              <a:buNone/>
              <a:defRPr/>
            </a:pPr>
            <a:r>
              <a:rPr lang="en-US" sz="2000" kern="0" dirty="0">
                <a:latin typeface="Gill Sans MT" panose="020B0502020104020203" pitchFamily="34" charset="0"/>
              </a:rPr>
              <a:t>The North American Terrestrial Reference Frame of 2022 </a:t>
            </a:r>
          </a:p>
          <a:p>
            <a:pPr marL="0" indent="0">
              <a:buNone/>
              <a:defRPr/>
            </a:pPr>
            <a:r>
              <a:rPr lang="en-US" sz="2000" kern="0" dirty="0">
                <a:latin typeface="Gill Sans MT" panose="020B0502020104020203" pitchFamily="34" charset="0"/>
              </a:rPr>
              <a:t>	(NATRF2022)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Caribbean Terrestrial Reference Frame of 2022 </a:t>
            </a:r>
          </a:p>
          <a:p>
            <a:pPr marL="0" indent="0">
              <a:buNone/>
              <a:defRPr/>
            </a:pPr>
            <a:r>
              <a:rPr lang="en-US" sz="2000" kern="0" dirty="0">
                <a:latin typeface="Gill Sans MT" panose="020B0502020104020203" pitchFamily="34" charset="0"/>
              </a:rPr>
              <a:t>	(CATRF2022)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Pacific Terrestrial Reference Frame of 2022 </a:t>
            </a:r>
          </a:p>
          <a:p>
            <a:pPr marL="0" indent="0">
              <a:buNone/>
              <a:defRPr/>
            </a:pPr>
            <a:r>
              <a:rPr lang="en-US" sz="2000" kern="0" dirty="0">
                <a:latin typeface="Gill Sans MT" panose="020B0502020104020203" pitchFamily="34" charset="0"/>
              </a:rPr>
              <a:t>	(PATRF2022)</a:t>
            </a:r>
          </a:p>
          <a:p>
            <a:pPr marL="0" indent="0">
              <a:buNone/>
              <a:defRPr/>
            </a:pPr>
            <a:endParaRPr lang="en-US" sz="2000" kern="0" dirty="0">
              <a:latin typeface="Gill Sans MT" panose="020B0502020104020203" pitchFamily="34" charset="0"/>
            </a:endParaRPr>
          </a:p>
          <a:p>
            <a:pPr marL="0" indent="0">
              <a:buNone/>
              <a:defRPr/>
            </a:pPr>
            <a:r>
              <a:rPr lang="en-US" sz="2000" kern="0" dirty="0">
                <a:latin typeface="Gill Sans MT" panose="020B0502020104020203" pitchFamily="34" charset="0"/>
              </a:rPr>
              <a:t>The Mariana Terrestrial Reference Frame of 2022 </a:t>
            </a:r>
          </a:p>
          <a:p>
            <a:pPr marL="0" indent="0">
              <a:buNone/>
              <a:defRPr/>
            </a:pPr>
            <a:r>
              <a:rPr lang="en-US" sz="2000" kern="0" dirty="0">
                <a:latin typeface="Gill Sans MT" panose="020B0502020104020203" pitchFamily="34" charset="0"/>
              </a:rPr>
              <a:t>	(MATRF2022</a:t>
            </a:r>
            <a:r>
              <a:rPr lang="en-US" kern="0" dirty="0">
                <a:latin typeface="Gill Sans MT" panose="020B0502020104020203" pitchFamily="34" charset="0"/>
              </a:rPr>
              <a:t>)</a:t>
            </a:r>
          </a:p>
          <a:p>
            <a:pPr lvl="1">
              <a:defRPr/>
            </a:pPr>
            <a:endParaRPr lang="en-US" sz="2400" kern="0" dirty="0"/>
          </a:p>
          <a:p>
            <a:pPr marL="0" indent="0">
              <a:buNone/>
              <a:defRPr/>
            </a:pPr>
            <a:endParaRPr lang="en-US" b="1" kern="0" dirty="0">
              <a:solidFill>
                <a:srgbClr val="FF0000"/>
              </a:solidFill>
            </a:endParaRPr>
          </a:p>
        </p:txBody>
      </p:sp>
      <p:sp>
        <p:nvSpPr>
          <p:cNvPr id="2" name="Date Placeholder 1"/>
          <p:cNvSpPr>
            <a:spLocks noGrp="1"/>
          </p:cNvSpPr>
          <p:nvPr>
            <p:ph type="dt" sz="half" idx="10"/>
          </p:nvPr>
        </p:nvSpPr>
        <p:spPr/>
        <p:txBody>
          <a:bodyPr/>
          <a:lstStyle/>
          <a:p>
            <a:pPr>
              <a:defRPr/>
            </a:pPr>
            <a:r>
              <a:rPr lang="en-US" altLang="en-US" smtClean="0"/>
              <a:t>May 22, 2019</a:t>
            </a:r>
            <a:endParaRPr lang="en-US" altLang="en-US"/>
          </a:p>
        </p:txBody>
      </p:sp>
      <p:sp>
        <p:nvSpPr>
          <p:cNvPr id="3" name="Footer Placeholder 2"/>
          <p:cNvSpPr>
            <a:spLocks noGrp="1"/>
          </p:cNvSpPr>
          <p:nvPr>
            <p:ph type="ftr" sz="quarter" idx="11"/>
          </p:nvPr>
        </p:nvSpPr>
        <p:spPr/>
        <p:txBody>
          <a:bodyPr/>
          <a:lstStyle/>
          <a:p>
            <a:pPr>
              <a:defRPr/>
            </a:pPr>
            <a:r>
              <a:rPr lang="en-US" smtClean="0"/>
              <a:t>Briefing for USACE Land Surveying CoP meeting</a:t>
            </a:r>
            <a:endParaRPr lang="en-US"/>
          </a:p>
        </p:txBody>
      </p:sp>
      <p:cxnSp>
        <p:nvCxnSpPr>
          <p:cNvPr id="6" name="Straight Arrow Connector 5"/>
          <p:cNvCxnSpPr/>
          <p:nvPr/>
        </p:nvCxnSpPr>
        <p:spPr>
          <a:xfrm flipV="1">
            <a:off x="1952627" y="2314577"/>
            <a:ext cx="638175"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2625" y="2314575"/>
            <a:ext cx="781610" cy="91440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52626" y="3028952"/>
            <a:ext cx="781611" cy="126329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52626" y="3786165"/>
            <a:ext cx="781611" cy="1604989"/>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8</a:t>
            </a:fld>
            <a:endParaRPr lang="en-US"/>
          </a:p>
        </p:txBody>
      </p:sp>
    </p:spTree>
    <p:extLst>
      <p:ext uri="{BB962C8B-B14F-4D97-AF65-F5344CB8AC3E}">
        <p14:creationId xmlns:p14="http://schemas.microsoft.com/office/powerpoint/2010/main" val="29507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May 22, 2019</a:t>
            </a:r>
            <a:endParaRPr 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80</a:t>
            </a:fld>
            <a:endParaRPr lang="en-US"/>
          </a:p>
        </p:txBody>
      </p:sp>
    </p:spTree>
    <p:extLst>
      <p:ext uri="{BB962C8B-B14F-4D97-AF65-F5344CB8AC3E}">
        <p14:creationId xmlns:p14="http://schemas.microsoft.com/office/powerpoint/2010/main" val="169912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May 22, 2019</a:t>
            </a:r>
            <a:endParaRPr lang="en-US" altLang="en-US"/>
          </a:p>
        </p:txBody>
      </p:sp>
      <p:sp>
        <p:nvSpPr>
          <p:cNvPr id="5" name="Footer Placeholder 4"/>
          <p:cNvSpPr>
            <a:spLocks noGrp="1"/>
          </p:cNvSpPr>
          <p:nvPr>
            <p:ph type="ftr" sz="quarter" idx="11"/>
          </p:nvPr>
        </p:nvSpPr>
        <p:spPr/>
        <p:txBody>
          <a:bodyPr/>
          <a:lstStyle/>
          <a:p>
            <a:pPr>
              <a:defRPr/>
            </a:pPr>
            <a:r>
              <a:rPr lang="en-US" smtClean="0"/>
              <a:t>Briefing for USACE Land Surveying CoP meeting</a:t>
            </a:r>
            <a:endParaRPr lang="en-US"/>
          </a:p>
        </p:txBody>
      </p:sp>
      <p:grpSp>
        <p:nvGrpSpPr>
          <p:cNvPr id="7" name="Group 19"/>
          <p:cNvGrpSpPr>
            <a:grpSpLocks/>
          </p:cNvGrpSpPr>
          <p:nvPr/>
        </p:nvGrpSpPr>
        <p:grpSpPr bwMode="auto">
          <a:xfrm>
            <a:off x="152400" y="1998663"/>
            <a:ext cx="7467600" cy="4038600"/>
            <a:chOff x="528" y="864"/>
            <a:chExt cx="4704" cy="2544"/>
          </a:xfrm>
        </p:grpSpPr>
        <p:sp>
          <p:nvSpPr>
            <p:cNvPr id="8" name="Arc 13"/>
            <p:cNvSpPr>
              <a:spLocks/>
            </p:cNvSpPr>
            <p:nvPr/>
          </p:nvSpPr>
          <p:spPr bwMode="auto">
            <a:xfrm>
              <a:off x="672" y="1056"/>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US"/>
            </a:p>
          </p:txBody>
        </p:sp>
        <p:sp>
          <p:nvSpPr>
            <p:cNvPr id="9"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ffectLst/>
          </p:spPr>
          <p:txBody>
            <a:bodyPr wrap="none" anchor="ctr"/>
            <a:lstStyle/>
            <a:p>
              <a:endParaRPr lang="en-US"/>
            </a:p>
          </p:txBody>
        </p:sp>
        <p:sp>
          <p:nvSpPr>
            <p:cNvPr id="10"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ffectLst/>
          </p:spPr>
          <p:txBody>
            <a:bodyPr wrap="none" anchor="ctr"/>
            <a:lstStyle/>
            <a:p>
              <a:endParaRPr lang="en-US"/>
            </a:p>
          </p:txBody>
        </p:sp>
      </p:grpSp>
      <p:grpSp>
        <p:nvGrpSpPr>
          <p:cNvPr id="11" name="Group 20"/>
          <p:cNvGrpSpPr>
            <a:grpSpLocks/>
          </p:cNvGrpSpPr>
          <p:nvPr/>
        </p:nvGrpSpPr>
        <p:grpSpPr bwMode="auto">
          <a:xfrm>
            <a:off x="1524000" y="1571625"/>
            <a:ext cx="7467600" cy="4038600"/>
            <a:chOff x="960" y="672"/>
            <a:chExt cx="4704" cy="2544"/>
          </a:xfrm>
        </p:grpSpPr>
        <p:sp>
          <p:nvSpPr>
            <p:cNvPr id="12" name="Arc 16"/>
            <p:cNvSpPr>
              <a:spLocks/>
            </p:cNvSpPr>
            <p:nvPr/>
          </p:nvSpPr>
          <p:spPr bwMode="auto">
            <a:xfrm>
              <a:off x="1104" y="864"/>
              <a:ext cx="4272" cy="2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p:spPr>
          <p:txBody>
            <a:bodyPr wrap="none" anchor="ctr"/>
            <a:lstStyle/>
            <a:p>
              <a:endParaRPr lang="en-US"/>
            </a:p>
          </p:txBody>
        </p:sp>
        <p:sp>
          <p:nvSpPr>
            <p:cNvPr id="13" name="Line 17"/>
            <p:cNvSpPr>
              <a:spLocks noChangeShapeType="1"/>
            </p:cNvSpPr>
            <p:nvPr/>
          </p:nvSpPr>
          <p:spPr bwMode="auto">
            <a:xfrm>
              <a:off x="1104" y="672"/>
              <a:ext cx="0" cy="2544"/>
            </a:xfrm>
            <a:prstGeom prst="line">
              <a:avLst/>
            </a:prstGeom>
            <a:noFill/>
            <a:ln w="25400">
              <a:solidFill>
                <a:schemeClr val="tx1"/>
              </a:solidFill>
              <a:round/>
              <a:headEnd type="triangle" w="med" len="med"/>
              <a:tailEnd/>
            </a:ln>
            <a:effectLst/>
          </p:spPr>
          <p:txBody>
            <a:bodyPr wrap="none" anchor="ctr"/>
            <a:lstStyle/>
            <a:p>
              <a:endParaRPr lang="en-US"/>
            </a:p>
          </p:txBody>
        </p:sp>
        <p:sp>
          <p:nvSpPr>
            <p:cNvPr id="14" name="Line 18"/>
            <p:cNvSpPr>
              <a:spLocks noChangeShapeType="1"/>
            </p:cNvSpPr>
            <p:nvPr/>
          </p:nvSpPr>
          <p:spPr bwMode="auto">
            <a:xfrm flipH="1">
              <a:off x="960" y="3072"/>
              <a:ext cx="4704" cy="0"/>
            </a:xfrm>
            <a:prstGeom prst="line">
              <a:avLst/>
            </a:prstGeom>
            <a:noFill/>
            <a:ln w="25400">
              <a:solidFill>
                <a:schemeClr val="tx1"/>
              </a:solidFill>
              <a:round/>
              <a:headEnd type="triangle" w="med" len="med"/>
              <a:tailEnd/>
            </a:ln>
            <a:effectLst/>
          </p:spPr>
          <p:txBody>
            <a:bodyPr wrap="none" anchor="ctr"/>
            <a:lstStyle/>
            <a:p>
              <a:endParaRPr lang="en-US"/>
            </a:p>
          </p:txBody>
        </p:sp>
      </p:grpSp>
      <p:sp>
        <p:nvSpPr>
          <p:cNvPr id="15" name="Line 21"/>
          <p:cNvSpPr>
            <a:spLocks noChangeShapeType="1"/>
          </p:cNvSpPr>
          <p:nvPr/>
        </p:nvSpPr>
        <p:spPr bwMode="auto">
          <a:xfrm flipV="1">
            <a:off x="390527" y="5381627"/>
            <a:ext cx="1362075" cy="409575"/>
          </a:xfrm>
          <a:prstGeom prst="line">
            <a:avLst/>
          </a:prstGeom>
          <a:noFill/>
          <a:ln w="9525">
            <a:solidFill>
              <a:schemeClr val="tx1"/>
            </a:solidFill>
            <a:prstDash val="dash"/>
            <a:round/>
            <a:headEnd type="triangle" w="med" len="med"/>
            <a:tailEnd type="triangle" w="med" len="med"/>
          </a:ln>
          <a:effectLst/>
        </p:spPr>
        <p:txBody>
          <a:bodyPr wrap="none" anchor="ctr"/>
          <a:lstStyle/>
          <a:p>
            <a:endParaRPr lang="en-US"/>
          </a:p>
        </p:txBody>
      </p:sp>
      <p:sp>
        <p:nvSpPr>
          <p:cNvPr id="16" name="Freeform 22"/>
          <p:cNvSpPr>
            <a:spLocks/>
          </p:cNvSpPr>
          <p:nvPr/>
        </p:nvSpPr>
        <p:spPr bwMode="auto">
          <a:xfrm rot="21195126">
            <a:off x="4491038" y="993777"/>
            <a:ext cx="2406650" cy="835025"/>
          </a:xfrm>
          <a:custGeom>
            <a:avLst/>
            <a:gdLst/>
            <a:ahLst/>
            <a:cxnLst>
              <a:cxn ang="0">
                <a:pos x="0" y="0"/>
              </a:cxn>
              <a:cxn ang="0">
                <a:pos x="91" y="36"/>
              </a:cxn>
              <a:cxn ang="0">
                <a:pos x="203" y="51"/>
              </a:cxn>
              <a:cxn ang="0">
                <a:pos x="602" y="86"/>
              </a:cxn>
              <a:cxn ang="0">
                <a:pos x="657" y="101"/>
              </a:cxn>
              <a:cxn ang="0">
                <a:pos x="814" y="192"/>
              </a:cxn>
              <a:cxn ang="0">
                <a:pos x="971" y="207"/>
              </a:cxn>
              <a:cxn ang="0">
                <a:pos x="1092" y="238"/>
              </a:cxn>
              <a:cxn ang="0">
                <a:pos x="1158" y="258"/>
              </a:cxn>
              <a:cxn ang="0">
                <a:pos x="1238" y="303"/>
              </a:cxn>
              <a:cxn ang="0">
                <a:pos x="1274" y="349"/>
              </a:cxn>
              <a:cxn ang="0">
                <a:pos x="1471" y="500"/>
              </a:cxn>
              <a:cxn ang="0">
                <a:pos x="1516" y="526"/>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ffectLst/>
        </p:spPr>
        <p:txBody>
          <a:bodyPr wrap="none" anchor="ctr"/>
          <a:lstStyle/>
          <a:p>
            <a:endParaRPr lang="en-US"/>
          </a:p>
        </p:txBody>
      </p:sp>
      <p:sp>
        <p:nvSpPr>
          <p:cNvPr id="17" name="Oval 23"/>
          <p:cNvSpPr>
            <a:spLocks noChangeArrowheads="1"/>
          </p:cNvSpPr>
          <p:nvPr/>
        </p:nvSpPr>
        <p:spPr bwMode="auto">
          <a:xfrm>
            <a:off x="5791200" y="1266825"/>
            <a:ext cx="76200" cy="76200"/>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18" name="Line 25"/>
          <p:cNvSpPr>
            <a:spLocks noChangeShapeType="1"/>
          </p:cNvSpPr>
          <p:nvPr/>
        </p:nvSpPr>
        <p:spPr bwMode="auto">
          <a:xfrm flipH="1">
            <a:off x="4840290" y="1301750"/>
            <a:ext cx="981075" cy="1881188"/>
          </a:xfrm>
          <a:prstGeom prst="line">
            <a:avLst/>
          </a:prstGeom>
          <a:noFill/>
          <a:ln w="25400" cap="rnd">
            <a:solidFill>
              <a:srgbClr val="FF0000"/>
            </a:solidFill>
            <a:prstDash val="sysDot"/>
            <a:round/>
            <a:headEnd type="stealth" w="med" len="med"/>
            <a:tailEnd/>
          </a:ln>
          <a:effectLst/>
        </p:spPr>
        <p:txBody>
          <a:bodyPr wrap="none" anchor="ctr"/>
          <a:lstStyle/>
          <a:p>
            <a:endParaRPr lang="en-US"/>
          </a:p>
        </p:txBody>
      </p:sp>
      <p:sp>
        <p:nvSpPr>
          <p:cNvPr id="19" name="Text Box 26"/>
          <p:cNvSpPr txBox="1">
            <a:spLocks noChangeArrowheads="1"/>
          </p:cNvSpPr>
          <p:nvPr/>
        </p:nvSpPr>
        <p:spPr bwMode="auto">
          <a:xfrm rot="20455494">
            <a:off x="447152" y="5278716"/>
            <a:ext cx="896399" cy="369332"/>
          </a:xfrm>
          <a:prstGeom prst="rect">
            <a:avLst/>
          </a:prstGeom>
          <a:noFill/>
          <a:ln w="9525" algn="ctr">
            <a:noFill/>
            <a:miter lim="800000"/>
            <a:headEnd/>
            <a:tailEnd/>
          </a:ln>
          <a:effectLst/>
        </p:spPr>
        <p:txBody>
          <a:bodyPr wrap="none">
            <a:spAutoFit/>
          </a:bodyPr>
          <a:lstStyle/>
          <a:p>
            <a:r>
              <a:rPr lang="en-US" dirty="0"/>
              <a:t>~</a:t>
            </a:r>
            <a:r>
              <a:rPr lang="en-US" dirty="0" smtClean="0"/>
              <a:t>2.2 </a:t>
            </a:r>
            <a:r>
              <a:rPr lang="en-US" dirty="0"/>
              <a:t>m</a:t>
            </a:r>
          </a:p>
        </p:txBody>
      </p:sp>
      <p:sp>
        <p:nvSpPr>
          <p:cNvPr id="20" name="Text Box 27"/>
          <p:cNvSpPr txBox="1">
            <a:spLocks noChangeArrowheads="1"/>
          </p:cNvSpPr>
          <p:nvPr/>
        </p:nvSpPr>
        <p:spPr bwMode="auto">
          <a:xfrm>
            <a:off x="1017588" y="5942571"/>
            <a:ext cx="1606550" cy="366713"/>
          </a:xfrm>
          <a:prstGeom prst="rect">
            <a:avLst/>
          </a:prstGeom>
          <a:noFill/>
          <a:ln w="9525" algn="ctr">
            <a:noFill/>
            <a:miter lim="800000"/>
            <a:headEnd/>
            <a:tailEnd/>
          </a:ln>
          <a:effectLst/>
        </p:spPr>
        <p:txBody>
          <a:bodyPr wrap="none">
            <a:spAutoFit/>
          </a:bodyPr>
          <a:lstStyle/>
          <a:p>
            <a:r>
              <a:rPr lang="en-US" dirty="0"/>
              <a:t>NAD 83 origin</a:t>
            </a:r>
          </a:p>
        </p:txBody>
      </p:sp>
      <p:sp>
        <p:nvSpPr>
          <p:cNvPr id="21" name="Line 28"/>
          <p:cNvSpPr>
            <a:spLocks noChangeShapeType="1"/>
          </p:cNvSpPr>
          <p:nvPr/>
        </p:nvSpPr>
        <p:spPr bwMode="auto">
          <a:xfrm flipH="1" flipV="1">
            <a:off x="466726" y="5895974"/>
            <a:ext cx="550863" cy="151934"/>
          </a:xfrm>
          <a:prstGeom prst="line">
            <a:avLst/>
          </a:prstGeom>
          <a:noFill/>
          <a:ln w="9525">
            <a:solidFill>
              <a:schemeClr val="tx1"/>
            </a:solidFill>
            <a:round/>
            <a:headEnd/>
            <a:tailEnd type="triangle" w="med" len="med"/>
          </a:ln>
          <a:effectLst/>
        </p:spPr>
        <p:txBody>
          <a:bodyPr wrap="none" anchor="ctr"/>
          <a:lstStyle/>
          <a:p>
            <a:endParaRPr lang="en-US"/>
          </a:p>
        </p:txBody>
      </p:sp>
      <p:sp>
        <p:nvSpPr>
          <p:cNvPr id="22" name="Text Box 29"/>
          <p:cNvSpPr txBox="1">
            <a:spLocks noChangeArrowheads="1"/>
          </p:cNvSpPr>
          <p:nvPr/>
        </p:nvSpPr>
        <p:spPr bwMode="auto">
          <a:xfrm>
            <a:off x="1908175" y="4278313"/>
            <a:ext cx="1838965" cy="369332"/>
          </a:xfrm>
          <a:prstGeom prst="rect">
            <a:avLst/>
          </a:prstGeom>
          <a:noFill/>
          <a:ln w="9525" algn="ctr">
            <a:noFill/>
            <a:miter lim="800000"/>
            <a:headEnd/>
            <a:tailEnd/>
          </a:ln>
          <a:effectLst/>
        </p:spPr>
        <p:txBody>
          <a:bodyPr wrap="none">
            <a:spAutoFit/>
          </a:bodyPr>
          <a:lstStyle/>
          <a:p>
            <a:r>
              <a:rPr lang="en-US" dirty="0" smtClean="0"/>
              <a:t>ITRF2014 </a:t>
            </a:r>
            <a:r>
              <a:rPr lang="en-US" dirty="0"/>
              <a:t>origin</a:t>
            </a:r>
          </a:p>
        </p:txBody>
      </p:sp>
      <p:sp>
        <p:nvSpPr>
          <p:cNvPr id="23" name="Line 30"/>
          <p:cNvSpPr>
            <a:spLocks noChangeShapeType="1"/>
          </p:cNvSpPr>
          <p:nvPr/>
        </p:nvSpPr>
        <p:spPr bwMode="auto">
          <a:xfrm flipH="1">
            <a:off x="1820863" y="4616452"/>
            <a:ext cx="311150" cy="7080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4" name="Line 31"/>
          <p:cNvSpPr>
            <a:spLocks noChangeShapeType="1"/>
          </p:cNvSpPr>
          <p:nvPr/>
        </p:nvSpPr>
        <p:spPr bwMode="auto">
          <a:xfrm>
            <a:off x="4937127" y="2997200"/>
            <a:ext cx="168275" cy="90488"/>
          </a:xfrm>
          <a:prstGeom prst="line">
            <a:avLst/>
          </a:prstGeom>
          <a:noFill/>
          <a:ln w="9525">
            <a:solidFill>
              <a:schemeClr val="tx1"/>
            </a:solidFill>
            <a:round/>
            <a:headEnd/>
            <a:tailEnd/>
          </a:ln>
          <a:effectLst/>
        </p:spPr>
        <p:txBody>
          <a:bodyPr wrap="none" anchor="ctr"/>
          <a:lstStyle/>
          <a:p>
            <a:endParaRPr lang="en-US"/>
          </a:p>
        </p:txBody>
      </p:sp>
      <p:sp>
        <p:nvSpPr>
          <p:cNvPr id="25" name="Line 32"/>
          <p:cNvSpPr>
            <a:spLocks noChangeShapeType="1"/>
          </p:cNvSpPr>
          <p:nvPr/>
        </p:nvSpPr>
        <p:spPr bwMode="auto">
          <a:xfrm flipV="1">
            <a:off x="5029202" y="3087688"/>
            <a:ext cx="80963" cy="157162"/>
          </a:xfrm>
          <a:prstGeom prst="line">
            <a:avLst/>
          </a:prstGeom>
          <a:noFill/>
          <a:ln w="9525">
            <a:solidFill>
              <a:schemeClr val="tx1"/>
            </a:solidFill>
            <a:round/>
            <a:headEnd/>
            <a:tailEnd/>
          </a:ln>
          <a:effectLst/>
        </p:spPr>
        <p:txBody>
          <a:bodyPr wrap="none" anchor="ctr"/>
          <a:lstStyle/>
          <a:p>
            <a:endParaRPr lang="en-US"/>
          </a:p>
        </p:txBody>
      </p:sp>
      <p:sp>
        <p:nvSpPr>
          <p:cNvPr id="26" name="Line 33"/>
          <p:cNvSpPr>
            <a:spLocks noChangeShapeType="1"/>
          </p:cNvSpPr>
          <p:nvPr/>
        </p:nvSpPr>
        <p:spPr bwMode="auto">
          <a:xfrm>
            <a:off x="5484813" y="2281240"/>
            <a:ext cx="195262" cy="60325"/>
          </a:xfrm>
          <a:prstGeom prst="line">
            <a:avLst/>
          </a:prstGeom>
          <a:noFill/>
          <a:ln w="9525">
            <a:solidFill>
              <a:schemeClr val="tx1"/>
            </a:solidFill>
            <a:round/>
            <a:headEnd/>
            <a:tailEnd/>
          </a:ln>
          <a:effectLst/>
        </p:spPr>
        <p:txBody>
          <a:bodyPr wrap="none" anchor="ctr"/>
          <a:lstStyle/>
          <a:p>
            <a:endParaRPr lang="en-US"/>
          </a:p>
        </p:txBody>
      </p:sp>
      <p:sp>
        <p:nvSpPr>
          <p:cNvPr id="27" name="Line 34"/>
          <p:cNvSpPr>
            <a:spLocks noChangeShapeType="1"/>
          </p:cNvSpPr>
          <p:nvPr/>
        </p:nvSpPr>
        <p:spPr bwMode="auto">
          <a:xfrm flipV="1">
            <a:off x="5634038" y="2341563"/>
            <a:ext cx="50800" cy="157162"/>
          </a:xfrm>
          <a:prstGeom prst="line">
            <a:avLst/>
          </a:prstGeom>
          <a:noFill/>
          <a:ln w="9525">
            <a:solidFill>
              <a:schemeClr val="tx1"/>
            </a:solidFill>
            <a:round/>
            <a:headEnd/>
            <a:tailEnd/>
          </a:ln>
          <a:effectLst/>
        </p:spPr>
        <p:txBody>
          <a:bodyPr wrap="none" anchor="ctr"/>
          <a:lstStyle/>
          <a:p>
            <a:endParaRPr lang="en-US"/>
          </a:p>
        </p:txBody>
      </p:sp>
      <p:sp>
        <p:nvSpPr>
          <p:cNvPr id="28" name="Line 24"/>
          <p:cNvSpPr>
            <a:spLocks noChangeShapeType="1"/>
          </p:cNvSpPr>
          <p:nvPr/>
        </p:nvSpPr>
        <p:spPr bwMode="auto">
          <a:xfrm flipH="1">
            <a:off x="5432427" y="1312863"/>
            <a:ext cx="392113" cy="1130300"/>
          </a:xfrm>
          <a:prstGeom prst="line">
            <a:avLst/>
          </a:prstGeom>
          <a:noFill/>
          <a:ln w="25400" cap="rnd">
            <a:solidFill>
              <a:schemeClr val="tx1"/>
            </a:solidFill>
            <a:prstDash val="sysDot"/>
            <a:round/>
            <a:headEnd type="stealth" w="med" len="med"/>
            <a:tailEnd/>
          </a:ln>
          <a:effectLst/>
        </p:spPr>
        <p:txBody>
          <a:bodyPr wrap="none" anchor="ctr"/>
          <a:lstStyle/>
          <a:p>
            <a:endParaRPr lang="en-US"/>
          </a:p>
        </p:txBody>
      </p:sp>
      <p:sp>
        <p:nvSpPr>
          <p:cNvPr id="29" name="Text Box 35"/>
          <p:cNvSpPr txBox="1">
            <a:spLocks noChangeArrowheads="1"/>
          </p:cNvSpPr>
          <p:nvPr/>
        </p:nvSpPr>
        <p:spPr bwMode="auto">
          <a:xfrm>
            <a:off x="6591300" y="1274763"/>
            <a:ext cx="1746250" cy="366712"/>
          </a:xfrm>
          <a:prstGeom prst="rect">
            <a:avLst/>
          </a:prstGeom>
          <a:noFill/>
          <a:ln w="9525" algn="ctr">
            <a:noFill/>
            <a:miter lim="800000"/>
            <a:headEnd/>
            <a:tailEnd/>
          </a:ln>
          <a:effectLst/>
        </p:spPr>
        <p:txBody>
          <a:bodyPr wrap="none">
            <a:spAutoFit/>
          </a:bodyPr>
          <a:lstStyle/>
          <a:p>
            <a:r>
              <a:rPr lang="en-US"/>
              <a:t>Earth’s Surface</a:t>
            </a:r>
          </a:p>
        </p:txBody>
      </p:sp>
      <p:sp>
        <p:nvSpPr>
          <p:cNvPr id="30" name="Text Box 36"/>
          <p:cNvSpPr txBox="1">
            <a:spLocks noChangeArrowheads="1"/>
          </p:cNvSpPr>
          <p:nvPr/>
        </p:nvSpPr>
        <p:spPr bwMode="auto">
          <a:xfrm>
            <a:off x="4608513" y="1647827"/>
            <a:ext cx="800100" cy="366713"/>
          </a:xfrm>
          <a:prstGeom prst="rect">
            <a:avLst/>
          </a:prstGeom>
          <a:noFill/>
          <a:ln w="9525" algn="ctr">
            <a:noFill/>
            <a:miter lim="800000"/>
            <a:headEnd/>
            <a:tailEnd/>
          </a:ln>
          <a:effectLst/>
        </p:spPr>
        <p:txBody>
          <a:bodyPr wrap="none">
            <a:spAutoFit/>
          </a:bodyPr>
          <a:lstStyle/>
          <a:p>
            <a:r>
              <a:rPr lang="en-US">
                <a:solidFill>
                  <a:srgbClr val="FF3300"/>
                </a:solidFill>
              </a:rPr>
              <a:t>h</a:t>
            </a:r>
            <a:r>
              <a:rPr lang="en-US" baseline="-25000">
                <a:solidFill>
                  <a:srgbClr val="FF3300"/>
                </a:solidFill>
              </a:rPr>
              <a:t>NAD83</a:t>
            </a:r>
          </a:p>
        </p:txBody>
      </p:sp>
      <p:sp>
        <p:nvSpPr>
          <p:cNvPr id="31" name="Text Box 37"/>
          <p:cNvSpPr txBox="1">
            <a:spLocks noChangeArrowheads="1"/>
          </p:cNvSpPr>
          <p:nvPr/>
        </p:nvSpPr>
        <p:spPr bwMode="auto">
          <a:xfrm>
            <a:off x="5597527" y="1800225"/>
            <a:ext cx="995785" cy="369332"/>
          </a:xfrm>
          <a:prstGeom prst="rect">
            <a:avLst/>
          </a:prstGeom>
          <a:noFill/>
          <a:ln w="9525" algn="ctr">
            <a:noFill/>
            <a:miter lim="800000"/>
            <a:headEnd/>
            <a:tailEnd/>
          </a:ln>
          <a:effectLst/>
        </p:spPr>
        <p:txBody>
          <a:bodyPr wrap="none">
            <a:spAutoFit/>
          </a:bodyPr>
          <a:lstStyle/>
          <a:p>
            <a:r>
              <a:rPr lang="en-US" dirty="0" smtClean="0"/>
              <a:t>h</a:t>
            </a:r>
            <a:r>
              <a:rPr lang="en-US" baseline="-25000" dirty="0" smtClean="0"/>
              <a:t>ITRF2014</a:t>
            </a:r>
            <a:endParaRPr lang="en-US" baseline="-25000" dirty="0"/>
          </a:p>
        </p:txBody>
      </p:sp>
      <p:sp>
        <p:nvSpPr>
          <p:cNvPr id="34" name="Text Box 39"/>
          <p:cNvSpPr txBox="1">
            <a:spLocks noChangeArrowheads="1"/>
          </p:cNvSpPr>
          <p:nvPr/>
        </p:nvSpPr>
        <p:spPr bwMode="auto">
          <a:xfrm>
            <a:off x="7010620" y="1566000"/>
            <a:ext cx="2223350" cy="1754326"/>
          </a:xfrm>
          <a:prstGeom prst="rect">
            <a:avLst/>
          </a:prstGeom>
          <a:noFill/>
          <a:ln w="9525" algn="ctr">
            <a:noFill/>
            <a:miter lim="800000"/>
            <a:headEnd/>
            <a:tailEnd/>
          </a:ln>
          <a:effectLst/>
        </p:spPr>
        <p:txBody>
          <a:bodyPr wrap="square">
            <a:spAutoFit/>
          </a:bodyPr>
          <a:lstStyle/>
          <a:p>
            <a:r>
              <a:rPr lang="en-US" dirty="0" smtClean="0">
                <a:latin typeface="Symbol" panose="05050102010706020507" pitchFamily="18" charset="2"/>
              </a:rPr>
              <a:t>f</a:t>
            </a:r>
            <a:r>
              <a:rPr lang="en-US" baseline="-25000" dirty="0" smtClean="0"/>
              <a:t>NAD83</a:t>
            </a:r>
            <a:r>
              <a:rPr lang="en-US" dirty="0" smtClean="0"/>
              <a:t> – </a:t>
            </a:r>
            <a:r>
              <a:rPr lang="en-US" dirty="0" smtClean="0">
                <a:latin typeface="Symbol" panose="05050102010706020507" pitchFamily="18" charset="2"/>
              </a:rPr>
              <a:t>f</a:t>
            </a:r>
            <a:r>
              <a:rPr lang="en-US" baseline="-25000" dirty="0" smtClean="0"/>
              <a:t>ITRF2014 </a:t>
            </a:r>
            <a:endParaRPr lang="en-US" baseline="-25000" dirty="0" smtClean="0"/>
          </a:p>
          <a:p>
            <a:r>
              <a:rPr lang="en-US" dirty="0" smtClean="0">
                <a:latin typeface="Symbol" panose="05050102010706020507" pitchFamily="18" charset="2"/>
              </a:rPr>
              <a:t>l</a:t>
            </a:r>
            <a:r>
              <a:rPr lang="en-US" baseline="-25000" dirty="0" smtClean="0"/>
              <a:t>NAD83</a:t>
            </a:r>
            <a:r>
              <a:rPr lang="en-US" dirty="0" smtClean="0"/>
              <a:t> </a:t>
            </a:r>
            <a:r>
              <a:rPr lang="en-US" dirty="0"/>
              <a:t>– </a:t>
            </a:r>
            <a:r>
              <a:rPr lang="en-US" dirty="0" smtClean="0">
                <a:latin typeface="Symbol" panose="05050102010706020507" pitchFamily="18" charset="2"/>
              </a:rPr>
              <a:t>l</a:t>
            </a:r>
            <a:r>
              <a:rPr lang="en-US" baseline="-25000" dirty="0" smtClean="0"/>
              <a:t>ITRF2014 </a:t>
            </a:r>
            <a:endParaRPr lang="en-US" baseline="-25000" dirty="0"/>
          </a:p>
          <a:p>
            <a:r>
              <a:rPr lang="en-US" dirty="0"/>
              <a:t>h</a:t>
            </a:r>
            <a:r>
              <a:rPr lang="en-US" baseline="-25000" dirty="0"/>
              <a:t>NAD83</a:t>
            </a:r>
            <a:r>
              <a:rPr lang="en-US" dirty="0"/>
              <a:t> – </a:t>
            </a:r>
            <a:r>
              <a:rPr lang="en-US" dirty="0" smtClean="0"/>
              <a:t>h</a:t>
            </a:r>
            <a:r>
              <a:rPr lang="en-US" baseline="-25000" dirty="0" smtClean="0"/>
              <a:t>ITRF2014 </a:t>
            </a:r>
            <a:endParaRPr lang="en-US" baseline="-25000" dirty="0"/>
          </a:p>
          <a:p>
            <a:r>
              <a:rPr lang="en-US" dirty="0" smtClean="0"/>
              <a:t>      all vary </a:t>
            </a:r>
            <a:endParaRPr lang="en-US" dirty="0"/>
          </a:p>
          <a:p>
            <a:r>
              <a:rPr lang="en-US" dirty="0"/>
              <a:t>smoothly by latitude </a:t>
            </a:r>
          </a:p>
          <a:p>
            <a:r>
              <a:rPr lang="en-US" dirty="0"/>
              <a:t>and </a:t>
            </a:r>
            <a:r>
              <a:rPr lang="en-US" dirty="0" smtClean="0"/>
              <a:t>longitude</a:t>
            </a:r>
          </a:p>
        </p:txBody>
      </p:sp>
      <p:sp>
        <p:nvSpPr>
          <p:cNvPr id="2" name="TextBox 1"/>
          <p:cNvSpPr txBox="1"/>
          <p:nvPr/>
        </p:nvSpPr>
        <p:spPr>
          <a:xfrm>
            <a:off x="7170574" y="4200824"/>
            <a:ext cx="1018227" cy="923330"/>
          </a:xfrm>
          <a:prstGeom prst="rect">
            <a:avLst/>
          </a:prstGeom>
          <a:noFill/>
        </p:spPr>
        <p:txBody>
          <a:bodyPr wrap="none" rtlCol="0">
            <a:spAutoFit/>
          </a:bodyPr>
          <a:lstStyle/>
          <a:p>
            <a:r>
              <a:rPr lang="en-US" dirty="0" smtClean="0">
                <a:solidFill>
                  <a:schemeClr val="accent1"/>
                </a:solidFill>
              </a:rPr>
              <a:t>same</a:t>
            </a:r>
          </a:p>
          <a:p>
            <a:r>
              <a:rPr lang="en-US" dirty="0" smtClean="0">
                <a:solidFill>
                  <a:schemeClr val="accent1"/>
                </a:solidFill>
              </a:rPr>
              <a:t>GRS-80</a:t>
            </a:r>
          </a:p>
          <a:p>
            <a:r>
              <a:rPr lang="en-US" dirty="0" smtClean="0">
                <a:solidFill>
                  <a:schemeClr val="accent1"/>
                </a:solidFill>
              </a:rPr>
              <a:t>ellipsoid</a:t>
            </a:r>
            <a:endParaRPr lang="en-US" dirty="0">
              <a:solidFill>
                <a:schemeClr val="accent1"/>
              </a:solidFill>
            </a:endParaRPr>
          </a:p>
        </p:txBody>
      </p:sp>
      <p:cxnSp>
        <p:nvCxnSpPr>
          <p:cNvPr id="6" name="Straight Arrow Connector 5"/>
          <p:cNvCxnSpPr>
            <a:stCxn id="2" idx="0"/>
          </p:cNvCxnSpPr>
          <p:nvPr/>
        </p:nvCxnSpPr>
        <p:spPr>
          <a:xfrm flipV="1">
            <a:off x="7679686" y="3883888"/>
            <a:ext cx="207014" cy="3169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1"/>
          </p:cNvCxnSpPr>
          <p:nvPr/>
        </p:nvCxnSpPr>
        <p:spPr>
          <a:xfrm flipH="1">
            <a:off x="6840361" y="4662489"/>
            <a:ext cx="330213" cy="571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Title 1"/>
          <p:cNvSpPr>
            <a:spLocks noGrp="1"/>
          </p:cNvSpPr>
          <p:nvPr>
            <p:ph type="title"/>
          </p:nvPr>
        </p:nvSpPr>
        <p:spPr>
          <a:xfrm>
            <a:off x="38100" y="0"/>
            <a:ext cx="8458200" cy="1143000"/>
          </a:xfrm>
        </p:spPr>
        <p:txBody>
          <a:bodyPr/>
          <a:lstStyle/>
          <a:p>
            <a:r>
              <a:rPr lang="en-US" sz="4000" dirty="0"/>
              <a:t>NAD 83’s non-</a:t>
            </a:r>
            <a:r>
              <a:rPr lang="en-US" sz="4000" dirty="0" err="1"/>
              <a:t>geocentricity</a:t>
            </a:r>
            <a:endParaRPr lang="en-US" sz="4000" dirty="0"/>
          </a:p>
        </p:txBody>
      </p:sp>
      <p:sp>
        <p:nvSpPr>
          <p:cNvPr id="43" name="Rectangle 42"/>
          <p:cNvSpPr/>
          <p:nvPr/>
        </p:nvSpPr>
        <p:spPr>
          <a:xfrm>
            <a:off x="6938413" y="1641477"/>
            <a:ext cx="2205589" cy="1603375"/>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A269A303-B593-45E6-8920-67DA3337AB25}" type="slidenum">
              <a:rPr lang="en-US" altLang="en-US" smtClean="0"/>
              <a:pPr>
                <a:defRPr/>
              </a:pPr>
              <a:t>9</a:t>
            </a:fld>
            <a:endParaRPr lang="en-US" altLang="en-US" dirty="0"/>
          </a:p>
        </p:txBody>
      </p:sp>
    </p:spTree>
    <p:extLst>
      <p:ext uri="{BB962C8B-B14F-4D97-AF65-F5344CB8AC3E}">
        <p14:creationId xmlns:p14="http://schemas.microsoft.com/office/powerpoint/2010/main" val="130549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83275</TotalTime>
  <Words>4486</Words>
  <Application>Microsoft Office PowerPoint</Application>
  <PresentationFormat>On-screen Show (4:3)</PresentationFormat>
  <Paragraphs>755</Paragraphs>
  <Slides>80</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80</vt:i4>
      </vt:variant>
    </vt:vector>
  </HeadingPairs>
  <TitlesOfParts>
    <vt:vector size="93" baseType="lpstr">
      <vt:lpstr>ＭＳ Ｐゴシック</vt:lpstr>
      <vt:lpstr>ＭＳ Ｐゴシック</vt:lpstr>
      <vt:lpstr>Arial</vt:lpstr>
      <vt:lpstr>Calibri</vt:lpstr>
      <vt:lpstr>Cambria Math</vt:lpstr>
      <vt:lpstr>Gill Sans MT</vt:lpstr>
      <vt:lpstr>Symbol</vt:lpstr>
      <vt:lpstr>Times New Roman</vt:lpstr>
      <vt:lpstr>Verdana</vt:lpstr>
      <vt:lpstr>Wingdings</vt:lpstr>
      <vt:lpstr>Office Theme</vt:lpstr>
      <vt:lpstr>1_Office Theme</vt:lpstr>
      <vt:lpstr>2_Office Theme</vt:lpstr>
      <vt:lpstr>PowerPoint Presentation</vt:lpstr>
      <vt:lpstr>Outline</vt:lpstr>
      <vt:lpstr>Bottom Line, Up Front</vt:lpstr>
      <vt:lpstr>Refresher</vt:lpstr>
      <vt:lpstr>“Modernizing the NSRS” means…</vt:lpstr>
      <vt:lpstr>PowerPoint Presentation</vt:lpstr>
      <vt:lpstr>Replace (the) NAD 83s</vt:lpstr>
      <vt:lpstr>Replacing the NAD 83’s</vt:lpstr>
      <vt:lpstr>NAD 83’s non-geocentricity</vt:lpstr>
      <vt:lpstr>NAD 83(2011) epoch 2010.0 to NATRF2022 epoch 2020.00</vt:lpstr>
      <vt:lpstr>Plate-(pseudo)fixed frames</vt:lpstr>
      <vt:lpstr>Replace NAVD 88 (and ASVD02, PRVD02, NMVD03, GUVD04, VIVD09, all geoid models, all deflection of the vertical models, all surface gravity models, and IGLD85)</vt:lpstr>
      <vt:lpstr>Replacing NAVD 88</vt:lpstr>
      <vt:lpstr>Geopotential Basics</vt:lpstr>
      <vt:lpstr>Expected changes to orthometric heights</vt:lpstr>
      <vt:lpstr>Expected changes to orthometric heights</vt:lpstr>
      <vt:lpstr>Definitional Relationship</vt:lpstr>
      <vt:lpstr>Geoid Monitoring Service</vt:lpstr>
      <vt:lpstr>Secular Mass Movement</vt:lpstr>
      <vt:lpstr>High resolution products</vt:lpstr>
      <vt:lpstr>The three gridded regions</vt:lpstr>
      <vt:lpstr>Blueprint for 2022, Part 3  Released April 25, 2019</vt:lpstr>
      <vt:lpstr>Re-invent Bluebooking (including fully embracing time-dependent coordinates while recognizing a user community that prefers time-static coordinates for now, building a new database, making it easy for users to submit data to us, and being meticulous about terminology) </vt:lpstr>
      <vt:lpstr>Improve the Toolkit (including the deprecation of FORTRAN and .EXE files, fully integrating that which can be integrated, and generally being better organized)</vt:lpstr>
      <vt:lpstr>Better Surveying (meaning leading the way by testing and documenting entirely new ways of performing geodetic surveys in a modernized NSRS, and not letting manuals sit unchanged for 22 years)</vt:lpstr>
      <vt:lpstr>Acknowledgments</vt:lpstr>
      <vt:lpstr>What is BP3?</vt:lpstr>
      <vt:lpstr>Terminology</vt:lpstr>
      <vt:lpstr>Terminology</vt:lpstr>
      <vt:lpstr>Terminology</vt:lpstr>
      <vt:lpstr>Terminology</vt:lpstr>
      <vt:lpstr>Terminology</vt:lpstr>
      <vt:lpstr>New Types of Coordinates</vt:lpstr>
      <vt:lpstr>New Types of Coordinates</vt:lpstr>
      <vt:lpstr>Reported Coordinates</vt:lpstr>
      <vt:lpstr>New Types of Coordinates</vt:lpstr>
      <vt:lpstr>New Types of Coordinates</vt:lpstr>
      <vt:lpstr>New Types of Coordinates</vt:lpstr>
      <vt:lpstr>New Types of Coordinates</vt:lpstr>
      <vt:lpstr>New Way of Operating  the NOAA CORS Network</vt:lpstr>
      <vt:lpstr>New Way of Operating  the NOAA CORS Network</vt:lpstr>
      <vt:lpstr>Examples of what non-linear CORS coordinate functions look like</vt:lpstr>
      <vt:lpstr>New Way of Operating  the NOAA CORS Network</vt:lpstr>
      <vt:lpstr>Persistent Disagreement</vt:lpstr>
      <vt:lpstr>New Way for USERS to Process GNSS Projects</vt:lpstr>
      <vt:lpstr>GNSS: Time Span…</vt:lpstr>
      <vt:lpstr>GNSS: Processing by users in OPUS</vt:lpstr>
      <vt:lpstr>GNSS: Processing by users in OPUS</vt:lpstr>
      <vt:lpstr>New Way of Processing Leveling Projects</vt:lpstr>
      <vt:lpstr>Leveling: Time Span…</vt:lpstr>
      <vt:lpstr>Leveling: GNSS required</vt:lpstr>
      <vt:lpstr>Leveling:  Step 1 Identify project marks</vt:lpstr>
      <vt:lpstr>Leveling:  Step 2 Identify primary control marks (PCM) </vt:lpstr>
      <vt:lpstr>Leveling:  Step 2 Identify primary control marks (PCM) </vt:lpstr>
      <vt:lpstr>Leveling:  Step 3 Initial GNSS on all PCMs</vt:lpstr>
      <vt:lpstr>Leveling:  Step 4 Leveling</vt:lpstr>
      <vt:lpstr>Leveling:  Step 5 (if 6-12 months) Mid-project GNSS on all PCMs</vt:lpstr>
      <vt:lpstr>Leveling:  Step 6 Final GNSS on all PCMs</vt:lpstr>
      <vt:lpstr>Leveling: Processing</vt:lpstr>
      <vt:lpstr>Leveling: Processing</vt:lpstr>
      <vt:lpstr>Leveling:  Absolute errors</vt:lpstr>
      <vt:lpstr>New Way for NGS to Process and store GNSS Data:    Final Discrete Coordinates</vt:lpstr>
      <vt:lpstr>GNSS:  Monthly workflow…</vt:lpstr>
      <vt:lpstr>Processing by GPS Month…</vt:lpstr>
      <vt:lpstr>Processing by GPS Month…</vt:lpstr>
      <vt:lpstr>GNSS: Monthly workflow…</vt:lpstr>
      <vt:lpstr>GNSS: Monthly workflow…</vt:lpstr>
      <vt:lpstr>GNSS: Monthly workflow…</vt:lpstr>
      <vt:lpstr>New Way for NGS to Process and store GNSS Data:    Reference Epoch Coordinates</vt:lpstr>
      <vt:lpstr>GNSS:  Every five years…</vt:lpstr>
      <vt:lpstr>Miscellaneous</vt:lpstr>
      <vt:lpstr>Miscellaneous</vt:lpstr>
      <vt:lpstr>Future discussions:   What will be the nature of the “coordinate functions” at each CORS?  How will those functions be used to detect, and correct, persistent deviations between daily(?) final discrete coordinates and the coordinate functions?</vt:lpstr>
      <vt:lpstr>CORS Processing</vt:lpstr>
      <vt:lpstr>CORS Processing</vt:lpstr>
      <vt:lpstr>CORS Processing</vt:lpstr>
      <vt:lpstr>CORS Processing</vt:lpstr>
      <vt:lpstr>Thank you!</vt:lpstr>
      <vt:lpstr>Questions?</vt:lpstr>
      <vt:lpstr>Extra Slides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2719</cp:revision>
  <cp:lastPrinted>2017-02-02T17:15:29Z</cp:lastPrinted>
  <dcterms:created xsi:type="dcterms:W3CDTF">2009-09-30T12:20:38Z</dcterms:created>
  <dcterms:modified xsi:type="dcterms:W3CDTF">2019-05-15T15:20:11Z</dcterms:modified>
</cp:coreProperties>
</file>