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4" r:id="rId2"/>
    <p:sldMasterId id="2147483711" r:id="rId3"/>
  </p:sldMasterIdLst>
  <p:notesMasterIdLst>
    <p:notesMasterId r:id="rId78"/>
  </p:notesMasterIdLst>
  <p:handoutMasterIdLst>
    <p:handoutMasterId r:id="rId79"/>
  </p:handoutMasterIdLst>
  <p:sldIdLst>
    <p:sldId id="331" r:id="rId4"/>
    <p:sldId id="305" r:id="rId5"/>
    <p:sldId id="328" r:id="rId6"/>
    <p:sldId id="340" r:id="rId7"/>
    <p:sldId id="334" r:id="rId8"/>
    <p:sldId id="335" r:id="rId9"/>
    <p:sldId id="336" r:id="rId10"/>
    <p:sldId id="382" r:id="rId11"/>
    <p:sldId id="383" r:id="rId12"/>
    <p:sldId id="379" r:id="rId13"/>
    <p:sldId id="380" r:id="rId14"/>
    <p:sldId id="381" r:id="rId15"/>
    <p:sldId id="384" r:id="rId16"/>
    <p:sldId id="385" r:id="rId17"/>
    <p:sldId id="386" r:id="rId18"/>
    <p:sldId id="387" r:id="rId19"/>
    <p:sldId id="329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45" r:id="rId38"/>
    <p:sldId id="448" r:id="rId39"/>
    <p:sldId id="449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53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51" r:id="rId69"/>
    <p:sldId id="454" r:id="rId70"/>
    <p:sldId id="455" r:id="rId71"/>
    <p:sldId id="456" r:id="rId72"/>
    <p:sldId id="443" r:id="rId73"/>
    <p:sldId id="330" r:id="rId74"/>
    <p:sldId id="444" r:id="rId75"/>
    <p:sldId id="450" r:id="rId76"/>
    <p:sldId id="424" r:id="rId7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72525"/>
    <a:srgbClr val="45454C"/>
    <a:srgbClr val="363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2308"/>
  </p:normalViewPr>
  <p:slideViewPr>
    <p:cSldViewPr snapToGrid="0" snapToObjects="1">
      <p:cViewPr varScale="1">
        <p:scale>
          <a:sx n="89" d="100"/>
          <a:sy n="89" d="100"/>
        </p:scale>
        <p:origin x="8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D0F4-A3E6-E94B-9EDC-EE047012DF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5FB-47E3-433C-8BFE-DE340972DEB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FEC7-D0FA-4E84-8A23-84E8D086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406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664" y="3840480"/>
            <a:ext cx="3647421" cy="816278"/>
          </a:xfrm>
          <a:prstGeom prst="rect">
            <a:avLst/>
          </a:prstGeom>
        </p:spPr>
      </p:pic>
      <p:sp>
        <p:nvSpPr>
          <p:cNvPr id="4" name="Text Placeholder 24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48640"/>
            <a:ext cx="7339584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2018</a:t>
            </a:r>
          </a:p>
          <a:p>
            <a:pPr lvl="0"/>
            <a:r>
              <a:rPr lang="en-NZ" dirty="0" smtClean="0"/>
              <a:t>Trimble Dimensions</a:t>
            </a:r>
          </a:p>
          <a:p>
            <a:pPr lvl="0"/>
            <a:r>
              <a:rPr lang="en-NZ" dirty="0" smtClean="0"/>
              <a:t>User Conference</a:t>
            </a:r>
            <a:endParaRPr lang="en-US" dirty="0"/>
          </a:p>
        </p:txBody>
      </p:sp>
      <p:sp>
        <p:nvSpPr>
          <p:cNvPr id="5" name="Text Placeholder 24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68880"/>
            <a:ext cx="59436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November 5–7</a:t>
            </a:r>
            <a:br>
              <a:rPr lang="en-US" dirty="0" smtClean="0"/>
            </a:br>
            <a:r>
              <a:rPr lang="en-US" dirty="0" smtClean="0"/>
              <a:t>The Venetian / Sands Expo Center – Las Vegas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3048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6465"/>
            <a:ext cx="5273040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121411"/>
            <a:ext cx="5273040" cy="22791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57201" y="268223"/>
            <a:ext cx="5273040" cy="1103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46732" y="1782368"/>
            <a:ext cx="8204544" cy="2618182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46731" y="1200150"/>
            <a:ext cx="8204545" cy="489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71116" y="1200150"/>
            <a:ext cx="389362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94232" y="1200150"/>
            <a:ext cx="389362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46731" y="1209908"/>
            <a:ext cx="8204545" cy="489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71117" y="1792126"/>
            <a:ext cx="3893620" cy="2608424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94232" y="1792126"/>
            <a:ext cx="3893620" cy="2608424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32"/>
          </p:nvPr>
        </p:nvSpPr>
        <p:spPr>
          <a:xfrm>
            <a:off x="457200" y="1200150"/>
            <a:ext cx="8194076" cy="3200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0" y="1733796"/>
            <a:ext cx="9144000" cy="34097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69029"/>
            <a:ext cx="8229600" cy="9175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44555"/>
            <a:ext cx="9144000" cy="1254390"/>
          </a:xfrm>
          <a:prstGeom prst="rect">
            <a:avLst/>
          </a:prstGeom>
        </p:spPr>
        <p:txBody>
          <a:bodyPr lIns="1554480" rIns="155448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Divider, Two Lines Max</a:t>
            </a:r>
            <a:br>
              <a:rPr lang="en-US" dirty="0" smtClean="0"/>
            </a:br>
            <a:r>
              <a:rPr lang="en-US" dirty="0" smtClean="0"/>
              <a:t>Calibri 40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100" y="424535"/>
            <a:ext cx="2743200" cy="6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Placeholder 24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48640"/>
            <a:ext cx="7339584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Up to Three Lines</a:t>
            </a:r>
            <a:br>
              <a:rPr lang="en-US" dirty="0" smtClean="0"/>
            </a:br>
            <a:r>
              <a:rPr lang="en-US" dirty="0" smtClean="0"/>
              <a:t>Calibri 40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" name="Text Placeholder 24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68880"/>
            <a:ext cx="5943600" cy="666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Add a subtitle </a:t>
            </a:r>
            <a:r>
              <a:rPr lang="en-US" dirty="0" smtClean="0"/>
              <a:t>here</a:t>
            </a:r>
            <a:br>
              <a:rPr lang="en-US" dirty="0" smtClean="0"/>
            </a:br>
            <a:r>
              <a:rPr lang="en-US" dirty="0" smtClean="0"/>
              <a:t>Up to two lines – Calibri 20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850" y="4147437"/>
            <a:ext cx="3647421" cy="81627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104908" y="1877568"/>
            <a:ext cx="5581892" cy="2522982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" y="1200150"/>
            <a:ext cx="2369396" cy="3200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104908" y="1200150"/>
            <a:ext cx="5581892" cy="541615"/>
          </a:xfrm>
          <a:prstGeom prst="rect">
            <a:avLst/>
          </a:prstGeom>
        </p:spPr>
        <p:txBody>
          <a:bodyPr lIns="91440" tIns="0" rIns="9144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80E8455-FE1F-4F5F-84A7-86F7A1E83B66}"/>
              </a:ext>
            </a:extLst>
          </p:cNvPr>
          <p:cNvSpPr txBox="1">
            <a:spLocks/>
          </p:cNvSpPr>
          <p:nvPr userDrawn="1"/>
        </p:nvSpPr>
        <p:spPr>
          <a:xfrm>
            <a:off x="4704593" y="7365605"/>
            <a:ext cx="3459694" cy="99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6"/>
            </a:pPr>
            <a:endParaRPr lang="es-MX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58368" y="3338981"/>
            <a:ext cx="3706439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 startAt="3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8368" y="2272181"/>
            <a:ext cx="3706439" cy="8183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 startAt="2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58368" y="1205381"/>
            <a:ext cx="3706439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816457" y="3338981"/>
            <a:ext cx="3627248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 startAt="6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816457" y="2272181"/>
            <a:ext cx="3627248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 startAt="5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816457" y="1205381"/>
            <a:ext cx="3627248" cy="8183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 startAt="4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536192"/>
            <a:ext cx="3773424" cy="28643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Font typeface="Arial" charset="0"/>
              <a:buChar char="•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1" y="268223"/>
            <a:ext cx="3773424" cy="1029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6465"/>
            <a:ext cx="3773424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121411"/>
            <a:ext cx="3773424" cy="22791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1" y="268223"/>
            <a:ext cx="3773424" cy="1029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3048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536192"/>
            <a:ext cx="5273040" cy="286435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5273039" cy="1029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3048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6465"/>
            <a:ext cx="5273040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121411"/>
            <a:ext cx="5273040" cy="22791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2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5273039" cy="10298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46732" y="1782368"/>
            <a:ext cx="8204544" cy="2618182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46731" y="1200150"/>
            <a:ext cx="8204545" cy="489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71116" y="1200150"/>
            <a:ext cx="389362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94232" y="1200150"/>
            <a:ext cx="389362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44555"/>
            <a:ext cx="9144000" cy="1254390"/>
          </a:xfrm>
          <a:prstGeom prst="rect">
            <a:avLst/>
          </a:prstGeom>
        </p:spPr>
        <p:txBody>
          <a:bodyPr lIns="1554480" rIns="155448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Divider, Two Lines Max</a:t>
            </a:r>
            <a:br>
              <a:rPr lang="en-US" dirty="0" smtClean="0"/>
            </a:br>
            <a:r>
              <a:rPr lang="en-US" dirty="0" smtClean="0"/>
              <a:t>Calibri 40 </a:t>
            </a:r>
            <a:r>
              <a:rPr lang="en-US" dirty="0" err="1" smtClean="0"/>
              <a:t>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100" y="424535"/>
            <a:ext cx="2743200" cy="6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46731" y="1209908"/>
            <a:ext cx="8204545" cy="4896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71117" y="1792126"/>
            <a:ext cx="3893620" cy="2608424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94232" y="1792126"/>
            <a:ext cx="3893620" cy="2608424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40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40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4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32"/>
          </p:nvPr>
        </p:nvSpPr>
        <p:spPr>
          <a:xfrm>
            <a:off x="457200" y="1200150"/>
            <a:ext cx="8194076" cy="32004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0" y="1733796"/>
            <a:ext cx="9144000" cy="34097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69029"/>
            <a:ext cx="8229600" cy="9175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 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2150302"/>
            <a:ext cx="9144001" cy="1254390"/>
          </a:xfrm>
          <a:prstGeom prst="rect">
            <a:avLst/>
          </a:prstGeom>
        </p:spPr>
        <p:txBody>
          <a:bodyPr lIns="1737360" rIns="1737360" anchor="ctr" anchorCtr="0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823" y="4258493"/>
            <a:ext cx="2834640" cy="6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104908" y="1877568"/>
            <a:ext cx="5581892" cy="2522982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" y="1200150"/>
            <a:ext cx="2369396" cy="3200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104908" y="1200150"/>
            <a:ext cx="5581892" cy="541615"/>
          </a:xfrm>
          <a:prstGeom prst="rect">
            <a:avLst/>
          </a:prstGeom>
        </p:spPr>
        <p:txBody>
          <a:bodyPr lIns="91440" tIns="0" rIns="9144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80E8455-FE1F-4F5F-84A7-86F7A1E83B66}"/>
              </a:ext>
            </a:extLst>
          </p:cNvPr>
          <p:cNvSpPr txBox="1">
            <a:spLocks/>
          </p:cNvSpPr>
          <p:nvPr userDrawn="1"/>
        </p:nvSpPr>
        <p:spPr>
          <a:xfrm>
            <a:off x="4704593" y="7365605"/>
            <a:ext cx="3459694" cy="99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6"/>
            </a:pPr>
            <a:endParaRPr lang="es-MX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58368" y="3338981"/>
            <a:ext cx="3706439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 startAt="3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58368" y="2272181"/>
            <a:ext cx="3706439" cy="8183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 startAt="2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58368" y="1205381"/>
            <a:ext cx="3706439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816457" y="3338981"/>
            <a:ext cx="3627248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 startAt="6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4816457" y="2272181"/>
            <a:ext cx="3627248" cy="818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 startAt="5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4816457" y="1205381"/>
            <a:ext cx="3627248" cy="8183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 startAt="4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600" b="0" i="0"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536192"/>
            <a:ext cx="3773424" cy="28643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2"/>
              </a:buClr>
              <a:buFont typeface="Arial" charset="0"/>
              <a:buChar char="•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3773424" cy="10298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Slide (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6465"/>
            <a:ext cx="3773424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Header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121411"/>
            <a:ext cx="3773424" cy="22791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FFC000"/>
              </a:buClr>
              <a:buSzPct val="80000"/>
              <a:buFont typeface="+mj-lt"/>
              <a:buAutoNum type="arabicPeriod"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3"/>
            <a:ext cx="3773424" cy="10298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3048000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536192"/>
            <a:ext cx="5273040" cy="2864358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>
              <a:buClr>
                <a:schemeClr val="accent2"/>
              </a:buClr>
              <a:buFont typeface="Wingdings" charset="2"/>
              <a:buChar char="§"/>
              <a:defRPr sz="1600" b="0" i="0" baseline="0">
                <a:solidFill>
                  <a:srgbClr val="45454C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0"/>
            <a:r>
              <a:rPr lang="en-US" dirty="0" smtClean="0"/>
              <a:t>Text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457201" y="268223"/>
            <a:ext cx="5273040" cy="11033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Calibri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2" r:id="rId2"/>
    <p:sldLayoutId id="2147483686" r:id="rId3"/>
    <p:sldLayoutId id="214748368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00149"/>
            <a:ext cx="82296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First level = 28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Calbri</a:t>
            </a:r>
            <a:endParaRPr lang="en-US" dirty="0" smtClean="0"/>
          </a:p>
          <a:p>
            <a:pPr lvl="1"/>
            <a:r>
              <a:rPr lang="en-US" dirty="0" smtClean="0"/>
              <a:t>Second level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2"/>
            <a:r>
              <a:rPr lang="en-US" dirty="0" smtClean="0"/>
              <a:t>Third level = 20 </a:t>
            </a:r>
            <a:r>
              <a:rPr lang="en-US" dirty="0" err="1" smtClean="0"/>
              <a:t>pt</a:t>
            </a:r>
            <a:r>
              <a:rPr lang="en-US" dirty="0" smtClean="0"/>
              <a:t> Calibri Light</a:t>
            </a:r>
          </a:p>
        </p:txBody>
      </p:sp>
      <p:sp>
        <p:nvSpPr>
          <p:cNvPr id="12" name="Title Placeholder 16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+mj-lt"/>
        <a:buNone/>
        <a:defRPr sz="2800" b="0" i="0" kern="1200" baseline="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charset="0"/>
        <a:buChar char="•"/>
        <a:defRPr sz="2400" b="0" i="0" kern="1200" baseline="0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.AppleSystemUIFont" charset="-120"/>
        <a:buChar char="-"/>
        <a:defRPr sz="2000" kern="1200" baseline="0">
          <a:solidFill>
            <a:schemeClr val="bg1"/>
          </a:solidFill>
          <a:latin typeface="Calibri Light" panose="020F0302020204030204" pitchFamily="34" charset="0"/>
          <a:ea typeface="Calibri Light" panose="020F0302020204030204" pitchFamily="34" charset="0"/>
          <a:cs typeface="Calibri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.AppleSystemUIFont" charset="-120"/>
        <a:buChar char="-"/>
        <a:defRPr sz="1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.AppleSystemUIFont" charset="-120"/>
        <a:buChar char="-"/>
        <a:defRPr sz="1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2880">
          <p15:clr>
            <a:srgbClr val="A4A3A4"/>
          </p15:clr>
        </p15:guide>
        <p15:guide id="8" orient="horz" pos="756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orient="horz" pos="324">
          <p15:clr>
            <a:srgbClr val="A4A3A4"/>
          </p15:clr>
        </p15:guide>
        <p15:guide id="12" orient="horz" pos="2772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00149"/>
            <a:ext cx="82296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First level = 28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1"/>
            <a:r>
              <a:rPr lang="en-US" dirty="0" smtClean="0"/>
              <a:t>Second level = 24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</a:p>
          <a:p>
            <a:pPr lvl="2"/>
            <a:r>
              <a:rPr lang="en-US" dirty="0" smtClean="0"/>
              <a:t>Third level = 20 </a:t>
            </a:r>
            <a:r>
              <a:rPr lang="en-US" dirty="0" err="1" smtClean="0"/>
              <a:t>pt</a:t>
            </a:r>
            <a:r>
              <a:rPr lang="en-US" dirty="0" smtClean="0"/>
              <a:t> Calibri Light</a:t>
            </a:r>
          </a:p>
        </p:txBody>
      </p:sp>
      <p:sp>
        <p:nvSpPr>
          <p:cNvPr id="12" name="Title Placeholder 16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Title = 32 </a:t>
            </a:r>
            <a:r>
              <a:rPr lang="en-US" dirty="0" err="1" smtClean="0"/>
              <a:t>pt</a:t>
            </a:r>
            <a:r>
              <a:rPr lang="en-US" dirty="0" smtClean="0"/>
              <a:t> 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bg1"/>
        </a:buClr>
        <a:buFont typeface="+mj-lt"/>
        <a:buNone/>
        <a:defRPr sz="2800" b="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.AppleSystemUIFont" charset="-120"/>
        <a:buChar char="-"/>
        <a:defRPr sz="2000" kern="120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.AppleSystemUIFont" charset="-120"/>
        <a:buChar char="-"/>
        <a:defRPr sz="1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.AppleSystemUIFont" charset="-120"/>
        <a:buChar char="-"/>
        <a:defRPr sz="1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2880">
          <p15:clr>
            <a:srgbClr val="A4A3A4"/>
          </p15:clr>
        </p15:guide>
        <p15:guide id="8" orient="horz" pos="756" userDrawn="1">
          <p15:clr>
            <a:srgbClr val="A4A3A4"/>
          </p15:clr>
        </p15:guide>
        <p15:guide id="9" pos="288">
          <p15:clr>
            <a:srgbClr val="A4A3A4"/>
          </p15:clr>
        </p15:guide>
        <p15:guide id="10" pos="5472">
          <p15:clr>
            <a:srgbClr val="A4A3A4"/>
          </p15:clr>
        </p15:guide>
        <p15:guide id="11" orient="horz" pos="324" userDrawn="1">
          <p15:clr>
            <a:srgbClr val="A4A3A4"/>
          </p15:clr>
        </p15:guide>
        <p15:guide id="12" orient="horz" pos="27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Transition to the 2022 National Coordinate </a:t>
            </a:r>
            <a:r>
              <a:rPr lang="en-US" dirty="0" smtClean="0"/>
              <a:t>System Without </a:t>
            </a:r>
            <a:r>
              <a:rPr lang="en-US" dirty="0"/>
              <a:t>Getting Left Behind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2468880"/>
            <a:ext cx="5943600" cy="1333698"/>
          </a:xfrm>
        </p:spPr>
        <p:txBody>
          <a:bodyPr/>
          <a:lstStyle/>
          <a:p>
            <a:r>
              <a:rPr lang="en-US" dirty="0" smtClean="0"/>
              <a:t>Modernizing the National Spatial Reference System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Dr. Dru Smith, NSRS Modernization Manager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NOAA’s National Geodetic Survey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FFFF00"/>
                </a:solidFill>
              </a:rPr>
              <a:t>If NGS (or its predecessors*) did not make it, it is not in the NSRS**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*  Survey of the Coast (1807-1836)</a:t>
            </a:r>
          </a:p>
          <a:p>
            <a:pPr marL="0" indent="0">
              <a:buNone/>
            </a:pPr>
            <a:r>
              <a:rPr lang="en-US" b="1" dirty="0"/>
              <a:t>    Coast Survey (1836-1878)</a:t>
            </a:r>
          </a:p>
          <a:p>
            <a:pPr marL="0" indent="0">
              <a:buNone/>
            </a:pPr>
            <a:r>
              <a:rPr lang="en-US" b="1" dirty="0"/>
              <a:t>    Coast and Geodetic Survey (1878-1970)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** The term “NSRS” was adopted in 1994, but today is used to encompasses all historic </a:t>
            </a:r>
            <a:r>
              <a:rPr lang="en-US" b="1" dirty="0" err="1"/>
              <a:t>datums</a:t>
            </a:r>
            <a:r>
              <a:rPr lang="en-US" b="1" dirty="0"/>
              <a:t> of NGS and its predecessors, though the FGCS regularly adopts the </a:t>
            </a:r>
            <a:r>
              <a:rPr lang="en-US" b="1" i="1" dirty="0"/>
              <a:t>latest</a:t>
            </a:r>
            <a:r>
              <a:rPr lang="en-US" b="1" dirty="0"/>
              <a:t> components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is not </a:t>
            </a:r>
            <a:r>
              <a:rPr lang="en-US" dirty="0"/>
              <a:t>the NSRS?</a:t>
            </a:r>
          </a:p>
        </p:txBody>
      </p:sp>
    </p:spTree>
    <p:extLst>
      <p:ext uri="{BB962C8B-B14F-4D97-AF65-F5344CB8AC3E}">
        <p14:creationId xmlns:p14="http://schemas.microsoft.com/office/powerpoint/2010/main" val="695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These </a:t>
            </a:r>
            <a:r>
              <a:rPr lang="en-US" i="1" dirty="0"/>
              <a:t>are</a:t>
            </a:r>
            <a:r>
              <a:rPr lang="en-US" dirty="0"/>
              <a:t> part of the NSRS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3691744"/>
              </p:ext>
            </p:extLst>
          </p:nvPr>
        </p:nvGraphicFramePr>
        <p:xfrm>
          <a:off x="1286432" y="808332"/>
          <a:ext cx="7550492" cy="373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550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1280238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  <a:gridCol w="1032919">
                  <a:extLst>
                    <a:ext uri="{9D8B030D-6E8A-4147-A177-3AD203B41FA5}">
                      <a16:colId xmlns:a16="http://schemas.microsoft.com/office/drawing/2014/main" val="1566734961"/>
                    </a:ext>
                  </a:extLst>
                </a:gridCol>
                <a:gridCol w="1513007">
                  <a:extLst>
                    <a:ext uri="{9D8B030D-6E8A-4147-A177-3AD203B41FA5}">
                      <a16:colId xmlns:a16="http://schemas.microsoft.com/office/drawing/2014/main" val="2463132348"/>
                    </a:ext>
                  </a:extLst>
                </a:gridCol>
                <a:gridCol w="1745778">
                  <a:extLst>
                    <a:ext uri="{9D8B030D-6E8A-4147-A177-3AD203B41FA5}">
                      <a16:colId xmlns:a16="http://schemas.microsoft.com/office/drawing/2014/main" val="2738166315"/>
                    </a:ext>
                  </a:extLst>
                </a:gridCol>
              </a:tblGrid>
              <a:tr h="992869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Hor</a:t>
                      </a:r>
                      <a:endParaRPr lang="en-US" sz="1500" dirty="0" smtClean="0"/>
                    </a:p>
                    <a:p>
                      <a:r>
                        <a:rPr lang="en-US" sz="1500" dirty="0" smtClean="0"/>
                        <a:t>Datums / Geometric Reference Frames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Vertical</a:t>
                      </a:r>
                    </a:p>
                    <a:p>
                      <a:r>
                        <a:rPr lang="en-US" sz="1500" dirty="0" smtClean="0"/>
                        <a:t>Datums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Great Lakes Datums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Geoid</a:t>
                      </a:r>
                    </a:p>
                    <a:p>
                      <a:r>
                        <a:rPr lang="en-US" sz="1500" dirty="0" smtClean="0"/>
                        <a:t>Models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Transformations / Conversions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USSD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NGVD</a:t>
                      </a:r>
                      <a:r>
                        <a:rPr lang="en-US" sz="1500" baseline="0" dirty="0" smtClean="0"/>
                        <a:t> 29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IGLD55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70C0"/>
                          </a:solidFill>
                        </a:rPr>
                        <a:t>GEOID90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NADCON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NAD 27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NAVD 88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IGLD85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GEOID93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VERTCON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NAD</a:t>
                      </a:r>
                      <a:r>
                        <a:rPr lang="en-US" sz="1500" baseline="0" dirty="0" smtClean="0"/>
                        <a:t> 83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PRVD02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ALASKA94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92758983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ASVD02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GEOID96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SPCS 27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3884107606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NMVD03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GEOID99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SPCS 83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2926996055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GUVD04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GEOID03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2282737914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VIVD09</a:t>
                      </a:r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GEOID06</a:t>
                      </a:r>
                      <a:endParaRPr lang="en-US" sz="15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421228443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70C0"/>
                          </a:solidFill>
                        </a:rPr>
                        <a:t>GEOID09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254484552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GEOID12(A,B)</a:t>
                      </a:r>
                      <a:endParaRPr lang="en-US" sz="1500" dirty="0">
                        <a:solidFill>
                          <a:srgbClr val="0070C0"/>
                        </a:solidFill>
                      </a:endParaRPr>
                    </a:p>
                  </a:txBody>
                  <a:tcPr marL="75967" marR="75967" marT="37984" marB="37984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967" marR="75967" marT="37984" marB="37984"/>
                </a:tc>
                <a:extLst>
                  <a:ext uri="{0D108BD9-81ED-4DB2-BD59-A6C34878D82A}">
                    <a16:rowId xmlns:a16="http://schemas.microsoft.com/office/drawing/2014/main" val="78171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These are </a:t>
            </a:r>
            <a:r>
              <a:rPr lang="en-US" i="1" dirty="0"/>
              <a:t>not</a:t>
            </a:r>
            <a:r>
              <a:rPr lang="en-US" dirty="0"/>
              <a:t> part of the NSRS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9424831"/>
              </p:ext>
            </p:extLst>
          </p:nvPr>
        </p:nvGraphicFramePr>
        <p:xfrm>
          <a:off x="1849866" y="1112466"/>
          <a:ext cx="6359264" cy="33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397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1078257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  <a:gridCol w="869957">
                  <a:extLst>
                    <a:ext uri="{9D8B030D-6E8A-4147-A177-3AD203B41FA5}">
                      <a16:colId xmlns:a16="http://schemas.microsoft.com/office/drawing/2014/main" val="1566734961"/>
                    </a:ext>
                  </a:extLst>
                </a:gridCol>
                <a:gridCol w="1274303">
                  <a:extLst>
                    <a:ext uri="{9D8B030D-6E8A-4147-A177-3AD203B41FA5}">
                      <a16:colId xmlns:a16="http://schemas.microsoft.com/office/drawing/2014/main" val="2463132348"/>
                    </a:ext>
                  </a:extLst>
                </a:gridCol>
                <a:gridCol w="1470350">
                  <a:extLst>
                    <a:ext uri="{9D8B030D-6E8A-4147-A177-3AD203B41FA5}">
                      <a16:colId xmlns:a16="http://schemas.microsoft.com/office/drawing/2014/main" val="2738166315"/>
                    </a:ext>
                  </a:extLst>
                </a:gridCol>
              </a:tblGrid>
              <a:tr h="81821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Hor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Datums / Geometric Reference Frames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Vertical</a:t>
                      </a:r>
                    </a:p>
                    <a:p>
                      <a:r>
                        <a:rPr lang="en-US" sz="1200" dirty="0" smtClean="0"/>
                        <a:t>Datums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Great Lakes Datums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Geoid</a:t>
                      </a:r>
                    </a:p>
                    <a:p>
                      <a:r>
                        <a:rPr lang="en-US" sz="1200" dirty="0" smtClean="0"/>
                        <a:t>Models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Transformations / Conversions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2552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WGS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84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IHRS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OSU91A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CORPSCON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6293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ITRF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EGM96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Appendix B.6</a:t>
                      </a:r>
                      <a:r>
                        <a:rPr lang="en-US" sz="1200" baseline="0" dirty="0" smtClean="0"/>
                        <a:t> of DMA TR 8350.2 (WGS 84)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  <a:tr h="8182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IGS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EGM2008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Oregon Coordinate Reference System 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extLst>
                  <a:ext uri="{0D108BD9-81ED-4DB2-BD59-A6C34878D82A}">
                    <a16:rowId xmlns:a16="http://schemas.microsoft.com/office/drawing/2014/main" val="927589832"/>
                  </a:ext>
                </a:extLst>
              </a:tr>
              <a:tr h="81821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2939" marR="62939" marT="31470" marB="314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Kansas Regional Coordinate System</a:t>
                      </a:r>
                      <a:endParaRPr lang="en-US" sz="1200" dirty="0"/>
                    </a:p>
                  </a:txBody>
                  <a:tcPr marL="62939" marR="62939" marT="31470" marB="31470"/>
                </a:tc>
                <a:extLst>
                  <a:ext uri="{0D108BD9-81ED-4DB2-BD59-A6C34878D82A}">
                    <a16:rowId xmlns:a16="http://schemas.microsoft.com/office/drawing/2014/main" val="388410760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552020" y="1845013"/>
            <a:ext cx="1452665" cy="369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Just do it </a:t>
            </a:r>
            <a:r>
              <a:rPr lang="en-US" i="1" dirty="0"/>
              <a:t>right</a:t>
            </a:r>
          </a:p>
          <a:p>
            <a:r>
              <a:rPr lang="en-US" dirty="0"/>
              <a:t>Right:</a:t>
            </a:r>
          </a:p>
          <a:p>
            <a:pPr lvl="1"/>
            <a:r>
              <a:rPr lang="en-US" dirty="0"/>
              <a:t>The Oregon CRS has a mathematically defined relationship to the NSRS</a:t>
            </a:r>
          </a:p>
          <a:p>
            <a:r>
              <a:rPr lang="en-US" dirty="0"/>
              <a:t>Wrong:</a:t>
            </a:r>
          </a:p>
          <a:p>
            <a:pPr lvl="1"/>
            <a:r>
              <a:rPr lang="en-US" dirty="0"/>
              <a:t>“WGS 84 is the same as NAD 83”</a:t>
            </a:r>
          </a:p>
          <a:p>
            <a:pPr lvl="1"/>
            <a:r>
              <a:rPr lang="en-US" dirty="0"/>
              <a:t>“WGS 84 is the same as the ITRF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“You can get sub-meter accuracy using WGS-84”</a:t>
            </a:r>
            <a:endParaRPr lang="en-US" dirty="0"/>
          </a:p>
          <a:p>
            <a:pPr lvl="2"/>
            <a:r>
              <a:rPr lang="en-US" dirty="0"/>
              <a:t>Such statements gloss over critical facts about history, </a:t>
            </a:r>
            <a:r>
              <a:rPr lang="en-US" u="sng" dirty="0"/>
              <a:t>accuracy</a:t>
            </a:r>
            <a:r>
              <a:rPr lang="en-US" dirty="0"/>
              <a:t> and application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Mixing NSRS and non-NSRS?</a:t>
            </a:r>
          </a:p>
        </p:txBody>
      </p:sp>
    </p:spTree>
    <p:extLst>
      <p:ext uri="{BB962C8B-B14F-4D97-AF65-F5344CB8AC3E}">
        <p14:creationId xmlns:p14="http://schemas.microsoft.com/office/powerpoint/2010/main" val="32403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 smtClean="0"/>
              <a:t>your </a:t>
            </a:r>
            <a:r>
              <a:rPr lang="en-US" u="sng" dirty="0"/>
              <a:t>accuracy</a:t>
            </a:r>
            <a:r>
              <a:rPr lang="en-US" dirty="0"/>
              <a:t> needs</a:t>
            </a:r>
          </a:p>
          <a:p>
            <a:pPr lvl="1"/>
            <a:r>
              <a:rPr lang="en-US" dirty="0"/>
              <a:t>3 Meters?  </a:t>
            </a:r>
          </a:p>
          <a:p>
            <a:pPr lvl="2"/>
            <a:r>
              <a:rPr lang="en-US" dirty="0"/>
              <a:t>Then WGS 84 </a:t>
            </a:r>
            <a:r>
              <a:rPr lang="en-US" i="1" dirty="0"/>
              <a:t>is</a:t>
            </a:r>
            <a:r>
              <a:rPr lang="en-US" dirty="0"/>
              <a:t> NAD 83</a:t>
            </a:r>
          </a:p>
          <a:p>
            <a:pPr lvl="2"/>
            <a:r>
              <a:rPr lang="en-US" dirty="0"/>
              <a:t>Global 14 parameter transformations will suffice</a:t>
            </a:r>
          </a:p>
          <a:p>
            <a:pPr lvl="1"/>
            <a:r>
              <a:rPr lang="en-US" dirty="0"/>
              <a:t>3 Decimeters?</a:t>
            </a:r>
          </a:p>
          <a:p>
            <a:pPr lvl="2"/>
            <a:r>
              <a:rPr lang="en-US" dirty="0"/>
              <a:t>Then NAD 83(2011) </a:t>
            </a:r>
            <a:r>
              <a:rPr lang="en-US" i="1" dirty="0"/>
              <a:t>is</a:t>
            </a:r>
            <a:r>
              <a:rPr lang="en-US" dirty="0"/>
              <a:t> NAD 83(NSRS2007)</a:t>
            </a:r>
          </a:p>
          <a:p>
            <a:pPr lvl="3"/>
            <a:r>
              <a:rPr lang="en-US" dirty="0"/>
              <a:t>But NAD 83(1986) </a:t>
            </a:r>
            <a:r>
              <a:rPr lang="en-US" i="1" dirty="0"/>
              <a:t>is not </a:t>
            </a:r>
            <a:r>
              <a:rPr lang="en-US" dirty="0"/>
              <a:t>the same as NAD 83(HARN)</a:t>
            </a:r>
          </a:p>
          <a:p>
            <a:pPr lvl="2"/>
            <a:r>
              <a:rPr lang="en-US" dirty="0"/>
              <a:t>NADCON will suffice as a transformation</a:t>
            </a:r>
          </a:p>
          <a:p>
            <a:pPr lvl="1"/>
            <a:r>
              <a:rPr lang="en-US" dirty="0"/>
              <a:t>3 Centimeters?</a:t>
            </a:r>
          </a:p>
          <a:p>
            <a:pPr lvl="2"/>
            <a:r>
              <a:rPr lang="en-US" dirty="0"/>
              <a:t>Every detail matters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1941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2:  The “why”</a:t>
            </a:r>
          </a:p>
          <a:p>
            <a:r>
              <a:rPr lang="en-US" sz="2000" b="1" i="1" dirty="0" smtClean="0"/>
              <a:t>Why is NGS modernizing the NSRS?</a:t>
            </a:r>
          </a:p>
          <a:p>
            <a:r>
              <a:rPr lang="en-US" sz="2000" b="1" i="1" dirty="0" smtClean="0"/>
              <a:t>(AKA: Why are you doing this to us?)</a:t>
            </a:r>
          </a:p>
        </p:txBody>
      </p:sp>
    </p:spTree>
    <p:extLst>
      <p:ext uri="{BB962C8B-B14F-4D97-AF65-F5344CB8AC3E}">
        <p14:creationId xmlns:p14="http://schemas.microsoft.com/office/powerpoint/2010/main" val="37812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current NSRS has issues: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geocentricity</a:t>
            </a:r>
            <a:r>
              <a:rPr lang="en-US" dirty="0"/>
              <a:t> of ellipsoid</a:t>
            </a:r>
          </a:p>
          <a:p>
            <a:pPr lvl="1"/>
            <a:r>
              <a:rPr lang="en-US" dirty="0"/>
              <a:t>Outdated geoid as the zero height surface</a:t>
            </a:r>
          </a:p>
          <a:p>
            <a:pPr lvl="1"/>
            <a:r>
              <a:rPr lang="en-US" dirty="0"/>
              <a:t>Does not account for time change</a:t>
            </a:r>
          </a:p>
          <a:p>
            <a:pPr lvl="1"/>
            <a:r>
              <a:rPr lang="en-US" dirty="0"/>
              <a:t>Significant dependence upon passive marks</a:t>
            </a:r>
          </a:p>
          <a:p>
            <a:pPr lvl="1"/>
            <a:endParaRPr lang="en-US" dirty="0"/>
          </a:p>
          <a:p>
            <a:r>
              <a:rPr lang="en-US" dirty="0" smtClean="0"/>
              <a:t>More details available in Appendix A of the proceedings of the 2010 Geospatial Summit:</a:t>
            </a:r>
          </a:p>
          <a:p>
            <a:pPr lvl="1"/>
            <a:r>
              <a:rPr lang="en-US" dirty="0" smtClean="0"/>
              <a:t>https://www.ngs.noaa.gov/library/pdfs/SP_NOS_NGS_10.pdf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change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84323" y="1640732"/>
            <a:ext cx="583659" cy="479897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7043" y="1732947"/>
            <a:ext cx="2906245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Fixing these will cause a “</a:t>
            </a:r>
            <a:r>
              <a:rPr lang="en-US" sz="1600" b="1" i="1" u="sng" dirty="0" smtClean="0">
                <a:solidFill>
                  <a:srgbClr val="FFFF00"/>
                </a:solidFill>
              </a:rPr>
              <a:t>jump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022286" y="2247266"/>
            <a:ext cx="583659" cy="145698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0857" y="2153015"/>
            <a:ext cx="2633734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Fixing this will cause a “</a:t>
            </a:r>
            <a:r>
              <a:rPr lang="en-US" sz="1600" b="1" i="1" u="sng" dirty="0" smtClean="0">
                <a:solidFill>
                  <a:srgbClr val="FFFF00"/>
                </a:solidFill>
              </a:rPr>
              <a:t>drift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68223"/>
            <a:ext cx="8229600" cy="54730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Non-geocentricity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5835" y="1461410"/>
            <a:ext cx="6436659" cy="3481050"/>
            <a:chOff x="528" y="864"/>
            <a:chExt cx="4704" cy="2544"/>
          </a:xfrm>
        </p:grpSpPr>
        <p:sp>
          <p:nvSpPr>
            <p:cNvPr id="4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219200" y="967226"/>
            <a:ext cx="6705600" cy="3626498"/>
            <a:chOff x="960" y="672"/>
            <a:chExt cx="4704" cy="2544"/>
          </a:xfrm>
        </p:grpSpPr>
        <p:sp>
          <p:nvSpPr>
            <p:cNvPr id="8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491085" y="4396100"/>
            <a:ext cx="933388" cy="3493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 rot="20455494">
            <a:off x="613112" y="4239753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118147" y="4810976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530080" y="4809083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22"/>
          <p:cNvSpPr>
            <a:spLocks/>
          </p:cNvSpPr>
          <p:nvPr/>
        </p:nvSpPr>
        <p:spPr bwMode="auto">
          <a:xfrm rot="21195126">
            <a:off x="4848532" y="645494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897092" y="864534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4946180" y="899459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5043017" y="2594909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 flipV="1">
            <a:off x="5135092" y="2685397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460058" y="910572"/>
            <a:ext cx="470371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6697192" y="746846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714405" y="1245534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703417" y="1397934"/>
            <a:ext cx="793807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ITRF2014</a:t>
            </a:r>
            <a:endParaRPr lang="en-US" baseline="-25000" dirty="0"/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7391120" y="1627915"/>
            <a:ext cx="2223350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ITRF2014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ITRF2014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smtClean="0"/>
              <a:t>h</a:t>
            </a:r>
            <a:r>
              <a:rPr lang="en-US" baseline="-25000" dirty="0" smtClean="0"/>
              <a:t>ITRF2014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5102" y="3360009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6744216" y="3043073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6078071" y="3821674"/>
            <a:ext cx="157031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44304" y="1462157"/>
            <a:ext cx="1991908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5563406" y="1869996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5655481" y="1960484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558715" y="3317555"/>
            <a:ext cx="142539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ITRF2014 </a:t>
            </a:r>
            <a:r>
              <a:rPr lang="en-US" dirty="0"/>
              <a:t>origin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1471403" y="3655692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b="1" u="sng" dirty="0"/>
              <a:t>The “jump”</a:t>
            </a:r>
            <a:r>
              <a:rPr lang="en-US" dirty="0"/>
              <a:t>:  </a:t>
            </a:r>
            <a:r>
              <a:rPr lang="en-US" i="1" dirty="0"/>
              <a:t>Instantaneous</a:t>
            </a:r>
            <a:r>
              <a:rPr lang="en-US" dirty="0"/>
              <a:t> change based </a:t>
            </a:r>
            <a:br>
              <a:rPr lang="en-US" dirty="0"/>
            </a:br>
            <a:r>
              <a:rPr lang="en-US" dirty="0"/>
              <a:t>on fixing the non-</a:t>
            </a:r>
            <a:r>
              <a:rPr lang="en-US" dirty="0" err="1"/>
              <a:t>geocentricity</a:t>
            </a:r>
            <a:r>
              <a:rPr lang="en-US" dirty="0"/>
              <a:t> of NAD 83</a:t>
            </a:r>
          </a:p>
        </p:txBody>
      </p:sp>
      <p:pic>
        <p:nvPicPr>
          <p:cNvPr id="6" name="Chart Placeholder 5"/>
          <p:cNvPicPr>
            <a:picLocks noGrp="1" noChangeAspect="1"/>
          </p:cNvPicPr>
          <p:nvPr>
            <p:ph type="chart" sz="quarter" idx="32"/>
          </p:nvPr>
        </p:nvPicPr>
        <p:blipFill>
          <a:blip r:embed="rId2"/>
          <a:stretch>
            <a:fillRect/>
          </a:stretch>
        </p:blipFill>
        <p:spPr>
          <a:xfrm>
            <a:off x="1638152" y="1200149"/>
            <a:ext cx="5867696" cy="38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“jump” : Latitude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/>
          <a:stretch/>
        </p:blipFill>
        <p:spPr>
          <a:xfrm>
            <a:off x="1488948" y="815532"/>
            <a:ext cx="6166104" cy="4157538"/>
          </a:xfrm>
        </p:spPr>
      </p:pic>
    </p:spTree>
    <p:extLst>
      <p:ext uri="{BB962C8B-B14F-4D97-AF65-F5344CB8AC3E}">
        <p14:creationId xmlns:p14="http://schemas.microsoft.com/office/powerpoint/2010/main" val="7414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Bottom Line, Up </a:t>
            </a:r>
            <a:r>
              <a:rPr lang="en-US" dirty="0" smtClean="0"/>
              <a:t>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“jump” : Longitude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/>
          <a:stretch/>
        </p:blipFill>
        <p:spPr>
          <a:xfrm>
            <a:off x="1488948" y="815532"/>
            <a:ext cx="6166104" cy="4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“jump” : Ellipsoid </a:t>
            </a:r>
            <a:r>
              <a:rPr lang="en-US" dirty="0" smtClean="0"/>
              <a:t>Height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/>
          <a:stretch/>
        </p:blipFill>
        <p:spPr>
          <a:xfrm>
            <a:off x="1488948" y="815532"/>
            <a:ext cx="6166104" cy="42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Everything must shift!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31" y="1268644"/>
            <a:ext cx="5762937" cy="35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Everything must shift!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104841"/>
            <a:ext cx="6810493" cy="3739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1771" y="1217125"/>
            <a:ext cx="43827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RED:  NAD 83 coastline against NAD 83 imagery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GREEN:  Coastline shifted into NATRF2022 but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the imagery remains on NAD 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952" y="1272266"/>
            <a:ext cx="1428126" cy="30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Shifts ~1 meter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“jump”</a:t>
            </a:r>
            <a:r>
              <a:rPr lang="en-US" dirty="0"/>
              <a:t>:  </a:t>
            </a:r>
            <a:r>
              <a:rPr lang="en-US" i="1" dirty="0"/>
              <a:t>Instantaneous</a:t>
            </a:r>
            <a:r>
              <a:rPr lang="en-US" dirty="0"/>
              <a:t> change based </a:t>
            </a:r>
            <a:br>
              <a:rPr lang="en-US" dirty="0"/>
            </a:br>
            <a:r>
              <a:rPr lang="en-US" dirty="0"/>
              <a:t>on fixing the </a:t>
            </a:r>
            <a:r>
              <a:rPr lang="en-US" dirty="0" smtClean="0"/>
              <a:t>zero-height surface of </a:t>
            </a:r>
            <a:r>
              <a:rPr lang="en-US" u="sng" dirty="0" smtClean="0"/>
              <a:t>NAVD88</a:t>
            </a:r>
            <a:endParaRPr lang="en-US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335087"/>
            <a:ext cx="71247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7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Changes - Horizontal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95" y="1278853"/>
            <a:ext cx="3336609" cy="33366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244602" y="2593450"/>
            <a:ext cx="2578308" cy="20986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59019" y="2107578"/>
            <a:ext cx="13420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Watch the grid!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ITRF2014 </a:t>
            </a:r>
            <a:r>
              <a:rPr lang="en-US" dirty="0"/>
              <a:t>frame is not beholden to any tectonic plate</a:t>
            </a:r>
          </a:p>
          <a:p>
            <a:pPr lvl="1"/>
            <a:r>
              <a:rPr lang="en-US" sz="2000" dirty="0"/>
              <a:t>Thus the four plates with U.S. populations will have time-dependent </a:t>
            </a:r>
            <a:r>
              <a:rPr lang="en-US" sz="2000" dirty="0" smtClean="0"/>
              <a:t>latitudes/longitudes in ITRF2014:</a:t>
            </a:r>
            <a:endParaRPr lang="en-US" sz="2000" dirty="0"/>
          </a:p>
          <a:p>
            <a:pPr lvl="2"/>
            <a:r>
              <a:rPr lang="en-US" sz="1800" dirty="0"/>
              <a:t>North America: 	 </a:t>
            </a:r>
            <a:r>
              <a:rPr lang="en-US" sz="1800" dirty="0" smtClean="0"/>
              <a:t>1-3 </a:t>
            </a:r>
            <a:r>
              <a:rPr lang="en-US" sz="1800" dirty="0"/>
              <a:t>cm / year		(CONUS, Alaska)</a:t>
            </a:r>
          </a:p>
          <a:p>
            <a:pPr lvl="2"/>
            <a:r>
              <a:rPr lang="en-US" sz="1800" dirty="0"/>
              <a:t>Pacific:		</a:t>
            </a:r>
            <a:r>
              <a:rPr lang="en-US" sz="1800" dirty="0" smtClean="0"/>
              <a:t>7-8 </a:t>
            </a:r>
            <a:r>
              <a:rPr lang="en-US" sz="1800" dirty="0"/>
              <a:t>cm / year		(Hawaii, AS)</a:t>
            </a:r>
          </a:p>
          <a:p>
            <a:pPr lvl="2"/>
            <a:r>
              <a:rPr lang="en-US" sz="1800" dirty="0"/>
              <a:t>Caribbean:	</a:t>
            </a:r>
            <a:r>
              <a:rPr lang="en-US" sz="1800" dirty="0" smtClean="0"/>
              <a:t>1-2 </a:t>
            </a:r>
            <a:r>
              <a:rPr lang="en-US" sz="1800" dirty="0"/>
              <a:t>cm / year		(PR, USVI)</a:t>
            </a:r>
          </a:p>
          <a:p>
            <a:pPr lvl="2"/>
            <a:r>
              <a:rPr lang="en-US" sz="1800" dirty="0"/>
              <a:t>Mariana:	</a:t>
            </a:r>
            <a:r>
              <a:rPr lang="en-US" sz="1800" dirty="0" smtClean="0"/>
              <a:t>1-4 </a:t>
            </a:r>
            <a:r>
              <a:rPr lang="en-US" sz="1800" dirty="0"/>
              <a:t>cm / year		(Guam, CNMI)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Time-Dependency</a:t>
            </a:r>
          </a:p>
        </p:txBody>
      </p:sp>
    </p:spTree>
    <p:extLst>
      <p:ext uri="{BB962C8B-B14F-4D97-AF65-F5344CB8AC3E}">
        <p14:creationId xmlns:p14="http://schemas.microsoft.com/office/powerpoint/2010/main" val="26445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“drift”</a:t>
            </a:r>
            <a:r>
              <a:rPr lang="en-US" dirty="0"/>
              <a:t>:  </a:t>
            </a:r>
            <a:r>
              <a:rPr lang="en-US" i="1" dirty="0"/>
              <a:t>Annual</a:t>
            </a:r>
            <a:r>
              <a:rPr lang="en-US" dirty="0"/>
              <a:t> change to ITRF2014 </a:t>
            </a:r>
            <a:br>
              <a:rPr lang="en-US" dirty="0"/>
            </a:br>
            <a:r>
              <a:rPr lang="en-US" dirty="0"/>
              <a:t>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/>
          <a:stretch/>
        </p:blipFill>
        <p:spPr>
          <a:xfrm>
            <a:off x="1329954" y="1307901"/>
            <a:ext cx="6484092" cy="36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57200" y="1536192"/>
            <a:ext cx="6295292" cy="2864359"/>
          </a:xfrm>
        </p:spPr>
        <p:txBody>
          <a:bodyPr/>
          <a:lstStyle/>
          <a:p>
            <a:r>
              <a:rPr lang="en-US" sz="2800" dirty="0"/>
              <a:t>Crust uplifts and subsides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Wide variety of spatial and temporal scales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GIA is uplifting much of the Northeast corner of CONUS</a:t>
            </a:r>
          </a:p>
          <a:p>
            <a:pPr lvl="1"/>
            <a:r>
              <a:rPr lang="en-US" sz="1800" dirty="0">
                <a:solidFill>
                  <a:srgbClr val="FFFF00"/>
                </a:solidFill>
              </a:rPr>
              <a:t>Agricultural water withdrawal subsides the crust (see left)</a:t>
            </a:r>
          </a:p>
          <a:p>
            <a:pPr lvl="1"/>
            <a:r>
              <a:rPr lang="en-US" sz="1800" dirty="0" err="1">
                <a:solidFill>
                  <a:srgbClr val="FFFF00"/>
                </a:solidFill>
              </a:rPr>
              <a:t>Etc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68224"/>
            <a:ext cx="3773424" cy="1036320"/>
          </a:xfrm>
        </p:spPr>
        <p:txBody>
          <a:bodyPr/>
          <a:lstStyle/>
          <a:p>
            <a:r>
              <a:rPr lang="en-US" dirty="0" smtClean="0"/>
              <a:t>Time Changes - Vertical</a:t>
            </a:r>
            <a:endParaRPr lang="en-US" dirty="0"/>
          </a:p>
        </p:txBody>
      </p:sp>
      <p:pic>
        <p:nvPicPr>
          <p:cNvPr id="6" name="Picture 2" descr="https://lh4.googleusercontent.com/ymKsoXwZEP4rk4F4GqPD5S9FyMO4d0mrfL2GiLI0mXe7djBwYH3t0-OwncYltY8OJNmYk0DKh4pOLqS9DGItCHK3i23maqpjdDDISQH5ux0uqDVbrEnWTnFLPb7Woe2cka61EX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31" y="514961"/>
            <a:ext cx="1819275" cy="44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itchFamily="34" charset="-128"/>
              </a:rPr>
              <a:t>The NSRS suffers from </a:t>
            </a:r>
            <a:r>
              <a:rPr lang="en-US" altLang="en-US" sz="2400" b="1" u="sng" dirty="0">
                <a:ea typeface="ＭＳ Ｐゴシック" pitchFamily="34" charset="-128"/>
              </a:rPr>
              <a:t>use of passive control marks </a:t>
            </a:r>
            <a:r>
              <a:rPr lang="en-US" altLang="en-US" sz="2400" b="1" dirty="0">
                <a:ea typeface="ＭＳ Ｐゴシック" pitchFamily="34" charset="-128"/>
              </a:rPr>
              <a:t>that: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Are almost never re-checked for movement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Disappear by the thousands every year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Are not funded for replacement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Are not necessarily in convenient places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</a:rPr>
              <a:t>Don’t exist in most of Alaska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Passive Control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719"/>
            <a:ext cx="157003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1" y="3377956"/>
            <a:ext cx="2092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1801568"/>
            <a:ext cx="1244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 typeface="+mj-lt"/>
              <a:buNone/>
              <a:defRPr sz="2800" b="0" i="0" kern="1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charset="0"/>
              <a:buChar char="•"/>
              <a:defRPr sz="24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.AppleSystemUIFont" charset="-120"/>
              <a:buChar char="-"/>
              <a:defRPr sz="20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you do geospatial work in the USA…</a:t>
            </a:r>
          </a:p>
          <a:p>
            <a:r>
              <a:rPr lang="en-US" sz="2400" dirty="0" smtClean="0"/>
              <a:t>and you work in the National Spatial Reference System..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(that includes State Plane Coordinates!)</a:t>
            </a:r>
          </a:p>
          <a:p>
            <a:r>
              <a:rPr lang="en-US" sz="2400" dirty="0" smtClean="0"/>
              <a:t>every product you’ve ever made…</a:t>
            </a:r>
          </a:p>
          <a:p>
            <a:pPr lvl="1"/>
            <a:r>
              <a:rPr lang="en-US" sz="2000" dirty="0" smtClean="0"/>
              <a:t>every survey…</a:t>
            </a:r>
          </a:p>
          <a:p>
            <a:pPr lvl="1"/>
            <a:r>
              <a:rPr lang="en-US" sz="2000" dirty="0" smtClean="0"/>
              <a:t>every map…</a:t>
            </a:r>
          </a:p>
          <a:p>
            <a:pPr lvl="1"/>
            <a:r>
              <a:rPr lang="en-US" sz="2000" dirty="0" smtClean="0"/>
              <a:t>every </a:t>
            </a:r>
            <a:r>
              <a:rPr lang="en-US" sz="2000" dirty="0" err="1" smtClean="0"/>
              <a:t>lidar</a:t>
            </a:r>
            <a:r>
              <a:rPr lang="en-US" sz="2000" dirty="0" smtClean="0"/>
              <a:t> point cloud…</a:t>
            </a:r>
          </a:p>
          <a:p>
            <a:pPr lvl="1"/>
            <a:r>
              <a:rPr lang="en-US" sz="2000" dirty="0" smtClean="0"/>
              <a:t>every image…</a:t>
            </a:r>
          </a:p>
          <a:p>
            <a:pPr lvl="1"/>
            <a:r>
              <a:rPr lang="en-US" sz="2000" dirty="0" smtClean="0"/>
              <a:t>every GNSS occupation…</a:t>
            </a:r>
          </a:p>
          <a:p>
            <a:pPr lvl="1"/>
            <a:r>
              <a:rPr lang="en-US" sz="2000" dirty="0" smtClean="0"/>
              <a:t>WILL have the </a:t>
            </a:r>
            <a:r>
              <a:rPr lang="en-US" sz="2000" b="1" i="1" dirty="0" smtClean="0">
                <a:solidFill>
                  <a:srgbClr val="FFFF00"/>
                </a:solidFill>
              </a:rPr>
              <a:t>wrong</a:t>
            </a:r>
            <a:r>
              <a:rPr lang="en-US" sz="2000" dirty="0" smtClean="0"/>
              <a:t> coordinates on it in 4 years.</a:t>
            </a:r>
          </a:p>
          <a:p>
            <a:pPr lvl="1"/>
            <a:endParaRPr lang="en-US" sz="2000" dirty="0" smtClean="0"/>
          </a:p>
          <a:p>
            <a:pPr marL="457200" lvl="1" indent="0">
              <a:buFont typeface="Arial" charset="0"/>
              <a:buNone/>
            </a:pPr>
            <a:r>
              <a:rPr lang="en-US" sz="2000" dirty="0" smtClean="0"/>
              <a:t>Let’s talk about what this means, why it is happening, and how it will affect things going forward</a:t>
            </a:r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68223"/>
            <a:ext cx="8229600" cy="547309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B.L.U.F.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3a:  </a:t>
            </a:r>
            <a:r>
              <a:rPr lang="en-US" dirty="0" smtClean="0"/>
              <a:t>The “how”</a:t>
            </a:r>
          </a:p>
          <a:p>
            <a:r>
              <a:rPr lang="en-US" sz="2000" b="1" i="1" dirty="0" smtClean="0"/>
              <a:t>How is NGS modernizing the NSRS</a:t>
            </a:r>
            <a:r>
              <a:rPr lang="en-US" sz="2000" b="1" i="1" dirty="0" smtClean="0"/>
              <a:t>?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29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Modernizing the NSRS</a:t>
            </a:r>
            <a:br>
              <a:rPr lang="en-US" altLang="en-US" dirty="0"/>
            </a:br>
            <a:r>
              <a:rPr lang="en-US" altLang="en-US" sz="2400" dirty="0"/>
              <a:t>The “blueprint” documents:  Your best source for information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" y="1412848"/>
            <a:ext cx="2172275" cy="2884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660" y="4340171"/>
            <a:ext cx="10887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Geometric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Sep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7319" y="4359043"/>
            <a:ext cx="12907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Geopotential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Nov 2017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1933" y="4362030"/>
            <a:ext cx="174278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Working in the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modernized NSRS: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May 2019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80" y="1412848"/>
            <a:ext cx="2181294" cy="288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6" y="1406769"/>
            <a:ext cx="2194554" cy="28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Replacing NAD 83</a:t>
            </a:r>
          </a:p>
          <a:p>
            <a:pPr>
              <a:defRPr/>
            </a:pPr>
            <a:r>
              <a:rPr lang="en-US" dirty="0"/>
              <a:t>Replacing NAVD 88</a:t>
            </a:r>
          </a:p>
          <a:p>
            <a:pPr>
              <a:defRPr/>
            </a:pPr>
            <a:r>
              <a:rPr lang="en-US" dirty="0"/>
              <a:t>Re-inventing </a:t>
            </a:r>
            <a:r>
              <a:rPr lang="en-US" dirty="0" err="1"/>
              <a:t>Bluebooking</a:t>
            </a:r>
            <a:endParaRPr lang="en-US" dirty="0"/>
          </a:p>
          <a:p>
            <a:pPr>
              <a:defRPr/>
            </a:pPr>
            <a:r>
              <a:rPr lang="en-US" dirty="0"/>
              <a:t>Improving the Geodetic Toolkit</a:t>
            </a:r>
          </a:p>
          <a:p>
            <a:pPr>
              <a:defRPr/>
            </a:pPr>
            <a:r>
              <a:rPr lang="en-US" dirty="0"/>
              <a:t>Better Surveying Methodologies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“Modernizing the NSRS” means…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509844" y="2690856"/>
            <a:ext cx="2016370" cy="48463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768968" y="1200150"/>
            <a:ext cx="2016370" cy="48463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768968" y="1687768"/>
            <a:ext cx="2016370" cy="48463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the NAD 83’s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408726"/>
            <a:ext cx="2065255" cy="17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/>
                </a:solidFill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/>
                </a:solidFill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/>
                </a:solidFill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2476573" y="1408726"/>
            <a:ext cx="6044153" cy="380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solidFill>
                  <a:schemeClr val="bg1"/>
                </a:solidFill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b="1" kern="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94965" y="1761639"/>
            <a:ext cx="638175" cy="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94963" y="1761637"/>
            <a:ext cx="781610" cy="9144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4449" y="2397307"/>
            <a:ext cx="781611" cy="126329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48837" y="3068844"/>
            <a:ext cx="781611" cy="160498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u="sng" dirty="0"/>
              <a:t>Three</a:t>
            </a:r>
            <a:r>
              <a:rPr lang="en-US" sz="2400" dirty="0"/>
              <a:t> plate-(</a:t>
            </a:r>
            <a:r>
              <a:rPr lang="en-US" sz="2400" i="1" dirty="0">
                <a:solidFill>
                  <a:srgbClr val="FFFF00"/>
                </a:solidFill>
              </a:rPr>
              <a:t>pseudo</a:t>
            </a:r>
            <a:r>
              <a:rPr lang="en-US" sz="2400" dirty="0"/>
              <a:t>)fixed frames will be replaced with </a:t>
            </a:r>
            <a:r>
              <a:rPr lang="en-US" sz="2400" u="sng" dirty="0"/>
              <a:t>four</a:t>
            </a:r>
            <a:r>
              <a:rPr lang="en-US" sz="2400" dirty="0"/>
              <a:t> </a:t>
            </a:r>
            <a:r>
              <a:rPr lang="en-US" sz="2400" i="1" dirty="0"/>
              <a:t>plate-fixed</a:t>
            </a:r>
            <a:r>
              <a:rPr lang="en-US" sz="2400" dirty="0"/>
              <a:t> reference frames</a:t>
            </a:r>
          </a:p>
          <a:p>
            <a:pPr lvl="1"/>
            <a:r>
              <a:rPr lang="en-US" sz="2000" dirty="0"/>
              <a:t>N. Amer., Pacific, Mariana, Caribbean(new!)</a:t>
            </a:r>
          </a:p>
          <a:p>
            <a:pPr lvl="1"/>
            <a:endParaRPr lang="en-US" sz="2000" dirty="0"/>
          </a:p>
          <a:p>
            <a:r>
              <a:rPr lang="en-US" sz="2400" dirty="0"/>
              <a:t>Fixed:  NAD 83 isn’t geocentric</a:t>
            </a:r>
          </a:p>
          <a:p>
            <a:r>
              <a:rPr lang="en-US" sz="2400" dirty="0"/>
              <a:t>Fixed:  NAD 83 doesn’t rotate </a:t>
            </a:r>
            <a:r>
              <a:rPr lang="en-US" sz="2400" i="1" dirty="0"/>
              <a:t>properly</a:t>
            </a:r>
            <a:r>
              <a:rPr lang="en-US" sz="2400" dirty="0"/>
              <a:t> with its plates</a:t>
            </a:r>
          </a:p>
          <a:p>
            <a:endParaRPr lang="en-US" sz="2400" dirty="0"/>
          </a:p>
          <a:p>
            <a:r>
              <a:rPr lang="en-US" sz="2400" dirty="0"/>
              <a:t>Method:  Define each of the 4 new frames equal to </a:t>
            </a:r>
            <a:r>
              <a:rPr lang="en-US" sz="2400" dirty="0" smtClean="0"/>
              <a:t>ITRF2014 @ 2020</a:t>
            </a:r>
            <a:endParaRPr lang="en-US" sz="2400" dirty="0"/>
          </a:p>
          <a:p>
            <a:pPr lvl="1"/>
            <a:r>
              <a:rPr lang="en-US" sz="2000" dirty="0"/>
              <a:t>Define each frame’s movement by a plate rotation only</a:t>
            </a:r>
          </a:p>
          <a:p>
            <a:pPr lvl="1"/>
            <a:r>
              <a:rPr lang="en-US" sz="2000" dirty="0"/>
              <a:t>Put another way:  “</a:t>
            </a:r>
            <a:r>
              <a:rPr lang="en-US" sz="2000" b="1" i="1" u="sng" dirty="0">
                <a:solidFill>
                  <a:srgbClr val="FFFF00"/>
                </a:solidFill>
              </a:rPr>
              <a:t>The frame rotates so your coordinates don’t have to</a:t>
            </a:r>
            <a:r>
              <a:rPr lang="en-US" sz="2000" dirty="0"/>
              <a:t>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the NAD 83’s</a:t>
            </a:r>
          </a:p>
        </p:txBody>
      </p:sp>
    </p:spTree>
    <p:extLst>
      <p:ext uri="{BB962C8B-B14F-4D97-AF65-F5344CB8AC3E}">
        <p14:creationId xmlns:p14="http://schemas.microsoft.com/office/powerpoint/2010/main" val="23988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354893" y="1885281"/>
            <a:ext cx="552322" cy="685799"/>
            <a:chOff x="1121342" y="1414914"/>
            <a:chExt cx="1155032" cy="1434164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798200" y="1885281"/>
            <a:ext cx="552322" cy="685799"/>
            <a:chOff x="1121342" y="1414914"/>
            <a:chExt cx="1155032" cy="1434164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911587" y="1885281"/>
            <a:ext cx="552322" cy="685799"/>
            <a:chOff x="1121342" y="1414914"/>
            <a:chExt cx="1155032" cy="1434164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777269" y="457188"/>
            <a:ext cx="557209" cy="685799"/>
            <a:chOff x="7371248" y="706156"/>
            <a:chExt cx="742945" cy="914399"/>
          </a:xfrm>
        </p:grpSpPr>
        <p:sp>
          <p:nvSpPr>
            <p:cNvPr id="46" name="Arc 45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7" name="Arc 46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48" name="Arc 47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49" name="Group 48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6814836" y="1188662"/>
            <a:ext cx="611959" cy="685799"/>
            <a:chOff x="7393429" y="1766248"/>
            <a:chExt cx="815945" cy="914399"/>
          </a:xfrm>
        </p:grpSpPr>
        <p:grpSp>
          <p:nvGrpSpPr>
            <p:cNvPr id="54" name="Group 53"/>
            <p:cNvGrpSpPr/>
            <p:nvPr/>
          </p:nvGrpSpPr>
          <p:grpSpPr>
            <a:xfrm>
              <a:off x="7393429" y="1898757"/>
              <a:ext cx="702510" cy="731334"/>
              <a:chOff x="7393429" y="1898757"/>
              <a:chExt cx="702510" cy="731334"/>
            </a:xfrm>
          </p:grpSpPr>
          <p:sp>
            <p:nvSpPr>
              <p:cNvPr id="59" name="Arc 58"/>
              <p:cNvSpPr/>
              <p:nvPr/>
            </p:nvSpPr>
            <p:spPr>
              <a:xfrm rot="15646121">
                <a:off x="7294893" y="222456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60" name="Arc 59"/>
              <p:cNvSpPr/>
              <p:nvPr/>
            </p:nvSpPr>
            <p:spPr>
              <a:xfrm rot="7751450">
                <a:off x="7673829" y="2379616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61" name="Arc 60"/>
              <p:cNvSpPr/>
              <p:nvPr/>
            </p:nvSpPr>
            <p:spPr>
              <a:xfrm rot="2334799">
                <a:off x="7746928" y="1898757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2601922">
              <a:off x="7472945" y="1766248"/>
              <a:ext cx="736429" cy="914399"/>
              <a:chOff x="1121342" y="1414914"/>
              <a:chExt cx="1155032" cy="1434164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6811556" y="2808542"/>
            <a:ext cx="552322" cy="685799"/>
            <a:chOff x="7411905" y="3894222"/>
            <a:chExt cx="736429" cy="914399"/>
          </a:xfrm>
        </p:grpSpPr>
        <p:sp>
          <p:nvSpPr>
            <p:cNvPr id="63" name="Arc 62"/>
            <p:cNvSpPr/>
            <p:nvPr/>
          </p:nvSpPr>
          <p:spPr>
            <a:xfrm rot="12598319">
              <a:off x="7430372" y="461225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4" name="Arc 63"/>
            <p:cNvSpPr/>
            <p:nvPr/>
          </p:nvSpPr>
          <p:spPr>
            <a:xfrm rot="4703648">
              <a:off x="7790035" y="441662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5" name="Arc 64"/>
            <p:cNvSpPr/>
            <p:nvPr/>
          </p:nvSpPr>
          <p:spPr>
            <a:xfrm rot="20886997">
              <a:off x="7463617" y="405603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66" name="Group 65"/>
            <p:cNvGrpSpPr/>
            <p:nvPr/>
          </p:nvGrpSpPr>
          <p:grpSpPr>
            <a:xfrm rot="21154120">
              <a:off x="7411905" y="3894222"/>
              <a:ext cx="736429" cy="914399"/>
              <a:chOff x="1121342" y="1414914"/>
              <a:chExt cx="1155032" cy="1434164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6878746" y="3820151"/>
            <a:ext cx="685799" cy="571955"/>
            <a:chOff x="7410197" y="5159828"/>
            <a:chExt cx="914399" cy="762607"/>
          </a:xfrm>
        </p:grpSpPr>
        <p:sp>
          <p:nvSpPr>
            <p:cNvPr id="71" name="Arc 70"/>
            <p:cNvSpPr/>
            <p:nvPr/>
          </p:nvSpPr>
          <p:spPr>
            <a:xfrm rot="16535990">
              <a:off x="7313782" y="5457613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2" name="Arc 71"/>
            <p:cNvSpPr/>
            <p:nvPr/>
          </p:nvSpPr>
          <p:spPr>
            <a:xfrm rot="8641319">
              <a:off x="7640406" y="570449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3" name="Arc 72"/>
            <p:cNvSpPr/>
            <p:nvPr/>
          </p:nvSpPr>
          <p:spPr>
            <a:xfrm rot="3224668">
              <a:off x="7834155" y="5258364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74" name="Group 73"/>
            <p:cNvGrpSpPr/>
            <p:nvPr/>
          </p:nvGrpSpPr>
          <p:grpSpPr>
            <a:xfrm rot="3491791">
              <a:off x="7499182" y="5097021"/>
              <a:ext cx="736429" cy="914399"/>
              <a:chOff x="1121342" y="1414914"/>
              <a:chExt cx="1155032" cy="1434164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1796602" y="412693"/>
            <a:ext cx="685799" cy="597358"/>
            <a:chOff x="496895" y="563162"/>
            <a:chExt cx="914399" cy="796477"/>
          </a:xfrm>
        </p:grpSpPr>
        <p:grpSp>
          <p:nvGrpSpPr>
            <p:cNvPr id="79" name="Group 78"/>
            <p:cNvGrpSpPr/>
            <p:nvPr/>
          </p:nvGrpSpPr>
          <p:grpSpPr>
            <a:xfrm>
              <a:off x="619135" y="721803"/>
              <a:ext cx="736684" cy="637836"/>
              <a:chOff x="619135" y="721803"/>
              <a:chExt cx="736684" cy="637836"/>
            </a:xfrm>
          </p:grpSpPr>
          <p:sp>
            <p:nvSpPr>
              <p:cNvPr id="84" name="Arc 83"/>
              <p:cNvSpPr/>
              <p:nvPr/>
            </p:nvSpPr>
            <p:spPr>
              <a:xfrm rot="9635543">
                <a:off x="921150" y="120769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85" name="Arc 84"/>
              <p:cNvSpPr/>
              <p:nvPr/>
            </p:nvSpPr>
            <p:spPr>
              <a:xfrm rot="1740872">
                <a:off x="1006808" y="807331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p:sp>
            <p:nvSpPr>
              <p:cNvPr id="86" name="Arc 85"/>
              <p:cNvSpPr/>
              <p:nvPr/>
            </p:nvSpPr>
            <p:spPr>
              <a:xfrm rot="17924221">
                <a:off x="520599" y="82033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 rot="18191344">
              <a:off x="585880" y="474177"/>
              <a:ext cx="736429" cy="914399"/>
              <a:chOff x="1121342" y="1414914"/>
              <a:chExt cx="1155032" cy="1434164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1926883" y="1214177"/>
            <a:ext cx="564833" cy="685799"/>
            <a:chOff x="859822" y="1688520"/>
            <a:chExt cx="753111" cy="914399"/>
          </a:xfrm>
        </p:grpSpPr>
        <p:sp>
          <p:nvSpPr>
            <p:cNvPr id="88" name="Arc 87"/>
            <p:cNvSpPr/>
            <p:nvPr/>
          </p:nvSpPr>
          <p:spPr>
            <a:xfrm rot="14216412">
              <a:off x="761286" y="229046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9" name="Arc 88"/>
            <p:cNvSpPr/>
            <p:nvPr/>
          </p:nvSpPr>
          <p:spPr>
            <a:xfrm rot="6321741">
              <a:off x="1170560" y="22792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90" name="Arc 89"/>
            <p:cNvSpPr/>
            <p:nvPr/>
          </p:nvSpPr>
          <p:spPr>
            <a:xfrm rot="905090">
              <a:off x="1043161" y="180979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91" name="Group 90"/>
            <p:cNvGrpSpPr/>
            <p:nvPr/>
          </p:nvGrpSpPr>
          <p:grpSpPr>
            <a:xfrm rot="1172213">
              <a:off x="876504" y="1688520"/>
              <a:ext cx="736429" cy="914399"/>
              <a:chOff x="1121342" y="1414914"/>
              <a:chExt cx="1155032" cy="1434164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1871659" y="2560312"/>
            <a:ext cx="565185" cy="685799"/>
            <a:chOff x="903375" y="4077823"/>
            <a:chExt cx="753580" cy="914399"/>
          </a:xfrm>
        </p:grpSpPr>
        <p:sp>
          <p:nvSpPr>
            <p:cNvPr id="96" name="Arc 95"/>
            <p:cNvSpPr/>
            <p:nvPr/>
          </p:nvSpPr>
          <p:spPr>
            <a:xfrm rot="11345834">
              <a:off x="1070509" y="483619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97" name="Arc 96"/>
            <p:cNvSpPr/>
            <p:nvPr/>
          </p:nvSpPr>
          <p:spPr>
            <a:xfrm rot="3451163">
              <a:off x="1336853" y="452524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98" name="Arc 97"/>
            <p:cNvSpPr/>
            <p:nvPr/>
          </p:nvSpPr>
          <p:spPr>
            <a:xfrm rot="19634512">
              <a:off x="903375" y="430463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99" name="Group 98"/>
            <p:cNvGrpSpPr/>
            <p:nvPr/>
          </p:nvGrpSpPr>
          <p:grpSpPr>
            <a:xfrm rot="19901635">
              <a:off x="920526" y="4077823"/>
              <a:ext cx="736429" cy="914399"/>
              <a:chOff x="1121342" y="1414914"/>
              <a:chExt cx="1155032" cy="1434164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 rot="3666327">
            <a:off x="1984600" y="3290467"/>
            <a:ext cx="557209" cy="685799"/>
            <a:chOff x="7371248" y="706156"/>
            <a:chExt cx="742945" cy="914399"/>
          </a:xfrm>
        </p:grpSpPr>
        <p:sp>
          <p:nvSpPr>
            <p:cNvPr id="104" name="Arc 103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5" name="Arc 104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06" name="Arc 105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107" name="Group 106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3781907" y="4027406"/>
            <a:ext cx="1540806" cy="715837"/>
            <a:chOff x="3461047" y="3596271"/>
            <a:chExt cx="2054408" cy="954449"/>
          </a:xfrm>
        </p:grpSpPr>
        <p:sp>
          <p:nvSpPr>
            <p:cNvPr id="112" name="TextBox 111"/>
            <p:cNvSpPr txBox="1"/>
            <p:nvPr/>
          </p:nvSpPr>
          <p:spPr>
            <a:xfrm>
              <a:off x="3461047" y="3596271"/>
              <a:ext cx="2054408" cy="95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Time “t  ” when</a:t>
              </a:r>
            </a:p>
            <a:p>
              <a:r>
                <a:rPr lang="en-US" sz="1013" dirty="0"/>
                <a:t>all four TRFs and</a:t>
              </a:r>
            </a:p>
            <a:p>
              <a:r>
                <a:rPr lang="en-US" sz="1013" dirty="0" smtClean="0"/>
                <a:t>ITRF2014 </a:t>
              </a:r>
              <a:r>
                <a:rPr lang="en-US" sz="1013" dirty="0"/>
                <a:t>are identical.</a:t>
              </a:r>
            </a:p>
            <a:p>
              <a:r>
                <a:rPr lang="en-US" sz="1013" dirty="0"/>
                <a:t>(2020.0) 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07406" y="3671030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>
            <a:off x="2604018" y="943155"/>
            <a:ext cx="4179360" cy="3005632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320837" y="4108759"/>
            <a:ext cx="71365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MATRF2022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326987" y="750849"/>
            <a:ext cx="71365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MATRF2022</a:t>
            </a:r>
          </a:p>
        </p:txBody>
      </p:sp>
      <p:sp>
        <p:nvSpPr>
          <p:cNvPr id="117" name="TextBox 116"/>
          <p:cNvSpPr txBox="1"/>
          <p:nvPr/>
        </p:nvSpPr>
        <p:spPr>
          <a:xfrm rot="2083102">
            <a:off x="5420239" y="3220891"/>
            <a:ext cx="132119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Rotation of Mariana Plate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6650424" y="4425031"/>
            <a:ext cx="909223" cy="404085"/>
            <a:chOff x="7140033" y="5696844"/>
            <a:chExt cx="1212298" cy="538780"/>
          </a:xfrm>
        </p:grpSpPr>
        <p:sp>
          <p:nvSpPr>
            <p:cNvPr id="119" name="TextBox 118"/>
            <p:cNvSpPr txBox="1"/>
            <p:nvPr/>
          </p:nvSpPr>
          <p:spPr>
            <a:xfrm>
              <a:off x="7140033" y="5696844"/>
              <a:ext cx="1212298" cy="53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t=t  + </a:t>
              </a:r>
              <a:r>
                <a:rPr lang="en-US" sz="1013" dirty="0">
                  <a:latin typeface="Symbol" panose="05050102010706020507" pitchFamily="18" charset="2"/>
                </a:rPr>
                <a:t>D</a:t>
              </a:r>
              <a:r>
                <a:rPr lang="en-US" sz="1013" dirty="0"/>
                <a:t>t</a:t>
              </a:r>
            </a:p>
            <a:p>
              <a:r>
                <a:rPr lang="en-US" sz="1013" dirty="0"/>
                <a:t>(“the future”)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337068" y="5766257"/>
              <a:ext cx="3231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716851" y="4427560"/>
            <a:ext cx="805029" cy="404085"/>
            <a:chOff x="7134811" y="5826277"/>
            <a:chExt cx="1073372" cy="538780"/>
          </a:xfrm>
        </p:grpSpPr>
        <p:sp>
          <p:nvSpPr>
            <p:cNvPr id="122" name="TextBox 121"/>
            <p:cNvSpPr txBox="1"/>
            <p:nvPr/>
          </p:nvSpPr>
          <p:spPr>
            <a:xfrm>
              <a:off x="7134811" y="5826277"/>
              <a:ext cx="1073372" cy="53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t=t  - </a:t>
              </a:r>
              <a:r>
                <a:rPr lang="en-US" sz="1013" dirty="0">
                  <a:latin typeface="Symbol" panose="05050102010706020507" pitchFamily="18" charset="2"/>
                </a:rPr>
                <a:t>D</a:t>
              </a:r>
              <a:r>
                <a:rPr lang="en-US" sz="1013" dirty="0"/>
                <a:t>t</a:t>
              </a:r>
            </a:p>
            <a:p>
              <a:r>
                <a:rPr lang="en-US" sz="1013" dirty="0"/>
                <a:t>(“the past”)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337533" y="5883432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383320" y="3109693"/>
            <a:ext cx="6767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CATRF2022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298366" y="1376692"/>
            <a:ext cx="6767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CATRF2022</a:t>
            </a:r>
          </a:p>
        </p:txBody>
      </p:sp>
      <p:sp>
        <p:nvSpPr>
          <p:cNvPr id="126" name="Up Arrow 125"/>
          <p:cNvSpPr/>
          <p:nvPr/>
        </p:nvSpPr>
        <p:spPr>
          <a:xfrm>
            <a:off x="4414879" y="3289892"/>
            <a:ext cx="363474" cy="7338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7" name="TextBox 126"/>
          <p:cNvSpPr txBox="1"/>
          <p:nvPr/>
        </p:nvSpPr>
        <p:spPr>
          <a:xfrm>
            <a:off x="1304381" y="3855044"/>
            <a:ext cx="68961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NATRF2022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307618" y="2981267"/>
            <a:ext cx="6767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PATRF2022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443093" y="562977"/>
            <a:ext cx="68961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NATRF2022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19048" y="1445803"/>
            <a:ext cx="6767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PATRF2022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2533431" y="1568221"/>
            <a:ext cx="4276913" cy="1674710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1178512">
            <a:off x="5139812" y="2677753"/>
            <a:ext cx="156439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Rotation of Caribbean Plate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2620824" y="2318893"/>
            <a:ext cx="4162554" cy="5638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148470" y="2169292"/>
            <a:ext cx="17314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 smtClean="0"/>
              <a:t>ITRF2014 </a:t>
            </a:r>
            <a:r>
              <a:rPr lang="en-US" sz="825" b="1" dirty="0"/>
              <a:t>frame through time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386325" y="2230525"/>
            <a:ext cx="97494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 smtClean="0"/>
              <a:t>ITRF2014 </a:t>
            </a:r>
            <a:r>
              <a:rPr lang="en-US" sz="825" b="1" dirty="0"/>
              <a:t>frame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143100" y="2205501"/>
            <a:ext cx="97494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 smtClean="0"/>
              <a:t>ITRF2014 </a:t>
            </a:r>
            <a:r>
              <a:rPr lang="en-US" sz="825" b="1" dirty="0"/>
              <a:t>frame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2515031" y="1661074"/>
            <a:ext cx="4139099" cy="1311125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 rot="20468182">
            <a:off x="5179780" y="1674814"/>
            <a:ext cx="156439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Rotation of Pacific Plate</a:t>
            </a:r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2401141" y="962174"/>
            <a:ext cx="4407164" cy="268647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 rot="19628250">
            <a:off x="4636639" y="1403515"/>
            <a:ext cx="206739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Rotation of North American Plate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232116" y="491651"/>
            <a:ext cx="2073003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The relation of five global reference</a:t>
            </a:r>
          </a:p>
          <a:p>
            <a:r>
              <a:rPr lang="en-US" sz="1013" dirty="0"/>
              <a:t>frames through time.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759531" y="903085"/>
            <a:ext cx="121058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/>
              <a:t>Rotations are not to scale</a:t>
            </a:r>
          </a:p>
        </p:txBody>
      </p:sp>
      <p:sp>
        <p:nvSpPr>
          <p:cNvPr id="143" name="Slide Number Placeholder 1"/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4" grpId="0"/>
      <p:bldP spid="125" grpId="0"/>
      <p:bldP spid="126" grpId="0" animBg="1"/>
      <p:bldP spid="127" grpId="0"/>
      <p:bldP spid="128" grpId="0"/>
      <p:bldP spid="129" grpId="0"/>
      <p:bldP spid="130" grpId="0"/>
      <p:bldP spid="132" grpId="0"/>
      <p:bldP spid="138" grpId="0"/>
      <p:bldP spid="1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“drift”</a:t>
            </a:r>
            <a:r>
              <a:rPr lang="en-US" dirty="0"/>
              <a:t>:  </a:t>
            </a:r>
            <a:r>
              <a:rPr lang="en-US" i="1" dirty="0"/>
              <a:t>Annual</a:t>
            </a:r>
            <a:r>
              <a:rPr lang="en-US" dirty="0"/>
              <a:t> change to ITRF2014 </a:t>
            </a:r>
            <a:br>
              <a:rPr lang="en-US" dirty="0"/>
            </a:br>
            <a:r>
              <a:rPr lang="en-US" dirty="0"/>
              <a:t>coordinates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39" y="1456450"/>
            <a:ext cx="5549521" cy="330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38" y="1456450"/>
            <a:ext cx="5549521" cy="3305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“drift”</a:t>
            </a:r>
            <a:r>
              <a:rPr lang="en-US" dirty="0"/>
              <a:t>:  </a:t>
            </a:r>
            <a:r>
              <a:rPr lang="en-US" i="1" dirty="0"/>
              <a:t>Annual</a:t>
            </a:r>
            <a:r>
              <a:rPr lang="en-US" dirty="0"/>
              <a:t> change to </a:t>
            </a:r>
            <a:r>
              <a:rPr lang="en-US" dirty="0" smtClean="0"/>
              <a:t>NATRF2014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coordinates</a:t>
            </a:r>
          </a:p>
        </p:txBody>
      </p:sp>
    </p:spTree>
    <p:extLst>
      <p:ext uri="{BB962C8B-B14F-4D97-AF65-F5344CB8AC3E}">
        <p14:creationId xmlns:p14="http://schemas.microsoft.com/office/powerpoint/2010/main" val="38317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9823"/>
            <a:ext cx="8229600" cy="547309"/>
          </a:xfrm>
        </p:spPr>
        <p:txBody>
          <a:bodyPr/>
          <a:lstStyle/>
          <a:p>
            <a:pPr algn="ctr"/>
            <a:r>
              <a:rPr lang="en-US" sz="3600" dirty="0"/>
              <a:t>What does it mean to provide time-dependent coordinates in 5 frames?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88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BSMK (North Dakota)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97" y="1364165"/>
            <a:ext cx="5181600" cy="35056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65194" y="2430070"/>
            <a:ext cx="105987" cy="10598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1:  The “what”</a:t>
            </a:r>
          </a:p>
          <a:p>
            <a:r>
              <a:rPr lang="en-US" sz="2000" b="1" i="1" dirty="0" smtClean="0"/>
              <a:t>What is NGS?</a:t>
            </a:r>
          </a:p>
          <a:p>
            <a:r>
              <a:rPr lang="en-US" sz="2000" b="1" i="1" dirty="0" smtClean="0"/>
              <a:t>What is the NSRS?</a:t>
            </a:r>
          </a:p>
          <a:p>
            <a:r>
              <a:rPr lang="en-US" sz="2000" b="1" i="1" dirty="0" smtClean="0"/>
              <a:t>What is NOT the NSRS?</a:t>
            </a:r>
          </a:p>
        </p:txBody>
      </p:sp>
    </p:spTree>
    <p:extLst>
      <p:ext uri="{BB962C8B-B14F-4D97-AF65-F5344CB8AC3E}">
        <p14:creationId xmlns:p14="http://schemas.microsoft.com/office/powerpoint/2010/main" val="30706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8295"/>
            <a:ext cx="6172200" cy="315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0603" y="963120"/>
            <a:ext cx="1217959" cy="715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NATRF2022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Latitude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is CONSTANT over time</a:t>
            </a:r>
          </a:p>
        </p:txBody>
      </p:sp>
      <p:sp>
        <p:nvSpPr>
          <p:cNvPr id="8" name="Bent Arrow 7"/>
          <p:cNvSpPr/>
          <p:nvPr/>
        </p:nvSpPr>
        <p:spPr>
          <a:xfrm rot="10800000">
            <a:off x="6066891" y="1689233"/>
            <a:ext cx="932426" cy="426005"/>
          </a:xfrm>
          <a:prstGeom prst="ben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500" y="837584"/>
            <a:ext cx="260359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rgbClr val="FFFF00"/>
                </a:solidFill>
              </a:rPr>
              <a:t>As per NGS policy decision circa 2018:</a:t>
            </a:r>
          </a:p>
          <a:p>
            <a:r>
              <a:rPr lang="en-US" sz="1013" b="1" dirty="0">
                <a:solidFill>
                  <a:srgbClr val="FFFF00"/>
                </a:solidFill>
              </a:rPr>
              <a:t>t</a:t>
            </a:r>
            <a:r>
              <a:rPr lang="en-US" sz="1013" b="1" baseline="-25000" dirty="0">
                <a:solidFill>
                  <a:srgbClr val="FFFF00"/>
                </a:solidFill>
              </a:rPr>
              <a:t>0</a:t>
            </a:r>
            <a:r>
              <a:rPr lang="en-US" sz="1013" b="1" dirty="0">
                <a:solidFill>
                  <a:srgbClr val="FFFF00"/>
                </a:solidFill>
              </a:rPr>
              <a:t> = 2020.0</a:t>
            </a:r>
          </a:p>
        </p:txBody>
      </p:sp>
      <p:sp>
        <p:nvSpPr>
          <p:cNvPr id="11" name="Freeform 10"/>
          <p:cNvSpPr/>
          <p:nvPr/>
        </p:nvSpPr>
        <p:spPr>
          <a:xfrm flipH="1">
            <a:off x="2908453" y="1180929"/>
            <a:ext cx="355294" cy="768548"/>
          </a:xfrm>
          <a:custGeom>
            <a:avLst/>
            <a:gdLst>
              <a:gd name="connsiteX0" fmla="*/ 607606 w 607606"/>
              <a:gd name="connsiteY0" fmla="*/ 0 h 943275"/>
              <a:gd name="connsiteX1" fmla="*/ 1215 w 607606"/>
              <a:gd name="connsiteY1" fmla="*/ 327259 h 943275"/>
              <a:gd name="connsiteX2" fmla="*/ 482478 w 607606"/>
              <a:gd name="connsiteY2" fmla="*/ 943275 h 9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606" h="943275">
                <a:moveTo>
                  <a:pt x="607606" y="0"/>
                </a:moveTo>
                <a:cubicBezTo>
                  <a:pt x="314838" y="85023"/>
                  <a:pt x="22070" y="170047"/>
                  <a:pt x="1215" y="327259"/>
                </a:cubicBezTo>
                <a:cubicBezTo>
                  <a:pt x="-19640" y="484471"/>
                  <a:pt x="231419" y="713873"/>
                  <a:pt x="482478" y="943275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5761"/>
            <a:ext cx="6172200" cy="3163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2302" y="1673601"/>
            <a:ext cx="1560126" cy="4040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NATRF2022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Longitude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is constant over time</a:t>
            </a:r>
          </a:p>
        </p:txBody>
      </p:sp>
      <p:sp>
        <p:nvSpPr>
          <p:cNvPr id="7" name="Bent Arrow 6"/>
          <p:cNvSpPr/>
          <p:nvPr/>
        </p:nvSpPr>
        <p:spPr>
          <a:xfrm rot="10800000">
            <a:off x="6103621" y="2077686"/>
            <a:ext cx="885824" cy="525049"/>
          </a:xfrm>
          <a:prstGeom prst="ben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5761"/>
            <a:ext cx="6172200" cy="3163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6700" y="1352469"/>
            <a:ext cx="1824300" cy="5599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No matter WHAT frame, the ellipsoid height is dropping over time</a:t>
            </a:r>
          </a:p>
        </p:txBody>
      </p:sp>
      <p:sp>
        <p:nvSpPr>
          <p:cNvPr id="8" name="Bent Arrow 7"/>
          <p:cNvSpPr/>
          <p:nvPr/>
        </p:nvSpPr>
        <p:spPr>
          <a:xfrm rot="10800000">
            <a:off x="6069330" y="1917665"/>
            <a:ext cx="594360" cy="1465616"/>
          </a:xfrm>
          <a:prstGeom prst="ben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BSMK (North Dakota)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5130"/>
            <a:ext cx="4572000" cy="30932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63638" y="2190113"/>
            <a:ext cx="93518" cy="935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7438"/>
            <a:ext cx="6172200" cy="3159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9550" y="1148279"/>
            <a:ext cx="1664120" cy="5599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Latitude in NATRF2022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and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PATRF2022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change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over time</a:t>
            </a:r>
          </a:p>
        </p:txBody>
      </p:sp>
      <p:sp>
        <p:nvSpPr>
          <p:cNvPr id="8" name="Bent Arrow 7"/>
          <p:cNvSpPr/>
          <p:nvPr/>
        </p:nvSpPr>
        <p:spPr>
          <a:xfrm rot="10800000">
            <a:off x="6108454" y="1708243"/>
            <a:ext cx="408844" cy="497885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057900" y="1708241"/>
            <a:ext cx="742953" cy="2224781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5761"/>
            <a:ext cx="6172200" cy="316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3590" y="871842"/>
            <a:ext cx="1473737" cy="715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Longitude in NATRF2022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and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PATRF2022 </a:t>
            </a:r>
            <a:r>
              <a:rPr lang="en-US" sz="1013" i="1" dirty="0">
                <a:solidFill>
                  <a:schemeClr val="accent3">
                    <a:lumMod val="10000"/>
                  </a:schemeClr>
                </a:solidFill>
              </a:rPr>
              <a:t>change</a:t>
            </a:r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 over time</a:t>
            </a:r>
          </a:p>
        </p:txBody>
      </p:sp>
      <p:sp>
        <p:nvSpPr>
          <p:cNvPr id="9" name="Bent Arrow 8"/>
          <p:cNvSpPr/>
          <p:nvPr/>
        </p:nvSpPr>
        <p:spPr>
          <a:xfrm rot="10800000">
            <a:off x="6108453" y="1581975"/>
            <a:ext cx="408844" cy="288252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057898" y="1581975"/>
            <a:ext cx="902006" cy="18718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498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15761"/>
            <a:ext cx="6172200" cy="3163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479" y="636874"/>
            <a:ext cx="1707963" cy="5599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10000"/>
                  </a:schemeClr>
                </a:solidFill>
              </a:rPr>
              <a:t>No matter WHAT frame, the ellipsoid height is rising over time</a:t>
            </a:r>
          </a:p>
        </p:txBody>
      </p:sp>
      <p:sp>
        <p:nvSpPr>
          <p:cNvPr id="9" name="Bent Arrow 8"/>
          <p:cNvSpPr/>
          <p:nvPr/>
        </p:nvSpPr>
        <p:spPr>
          <a:xfrm rot="10800000">
            <a:off x="6057900" y="1198960"/>
            <a:ext cx="742953" cy="1221997"/>
          </a:xfrm>
          <a:prstGeom prst="bentArrow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PIN1 (S. California)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2" y="931073"/>
            <a:ext cx="2671517" cy="3893694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Velocities (ITRF2014)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2" y="931074"/>
            <a:ext cx="2671517" cy="389369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Velocities (</a:t>
            </a:r>
            <a:r>
              <a:rPr lang="en-US" i="1" dirty="0" smtClean="0">
                <a:solidFill>
                  <a:srgbClr val="FFFF00"/>
                </a:solidFill>
              </a:rPr>
              <a:t>NA</a:t>
            </a:r>
            <a:r>
              <a:rPr lang="en-US" dirty="0" smtClean="0"/>
              <a:t>TRF2022)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1" y="931074"/>
            <a:ext cx="2671517" cy="389369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Velocities (</a:t>
            </a:r>
            <a:r>
              <a:rPr lang="en-US" i="1" dirty="0" smtClean="0">
                <a:solidFill>
                  <a:srgbClr val="FFFF00"/>
                </a:solidFill>
              </a:rPr>
              <a:t>PA</a:t>
            </a:r>
            <a:r>
              <a:rPr lang="en-US" dirty="0" smtClean="0"/>
              <a:t>TRF2022)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 typeface="+mj-lt"/>
              <a:buNone/>
              <a:defRPr sz="2800" b="0" i="0" kern="1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charset="0"/>
              <a:buChar char="•"/>
              <a:defRPr sz="24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.AppleSystemUIFont" charset="-120"/>
              <a:buChar char="-"/>
              <a:defRPr sz="20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U.S. Government/Executive Branch</a:t>
            </a:r>
          </a:p>
          <a:p>
            <a:pPr lvl="1"/>
            <a:r>
              <a:rPr lang="en-US" dirty="0" smtClean="0"/>
              <a:t>Department of Commerce</a:t>
            </a:r>
          </a:p>
          <a:p>
            <a:pPr lvl="2"/>
            <a:r>
              <a:rPr lang="en-US" dirty="0" smtClean="0"/>
              <a:t>National Oceanic and Atmospheric Administration</a:t>
            </a:r>
          </a:p>
          <a:p>
            <a:pPr lvl="3"/>
            <a:r>
              <a:rPr lang="en-US" dirty="0" smtClean="0"/>
              <a:t>National Ocean Service</a:t>
            </a:r>
          </a:p>
          <a:p>
            <a:pPr lvl="4"/>
            <a:r>
              <a:rPr lang="en-US" b="1" dirty="0" smtClean="0">
                <a:solidFill>
                  <a:srgbClr val="FFFF00"/>
                </a:solidFill>
              </a:rPr>
              <a:t>National Geodetic Survey</a:t>
            </a:r>
          </a:p>
          <a:p>
            <a:r>
              <a:rPr lang="en-US" dirty="0" smtClean="0"/>
              <a:t>The government’s oldest scientific agency</a:t>
            </a:r>
          </a:p>
          <a:p>
            <a:pPr lvl="1"/>
            <a:r>
              <a:rPr lang="en-US" dirty="0" smtClean="0"/>
              <a:t>Survey of the Coast (1807)</a:t>
            </a:r>
          </a:p>
          <a:p>
            <a:pPr lvl="1"/>
            <a:r>
              <a:rPr lang="en-US" dirty="0" smtClean="0"/>
              <a:t>Coast Survey (1836)</a:t>
            </a:r>
          </a:p>
          <a:p>
            <a:pPr lvl="1"/>
            <a:r>
              <a:rPr lang="en-US" dirty="0" smtClean="0"/>
              <a:t>Coast and Geodetic Survey (1878)</a:t>
            </a:r>
          </a:p>
          <a:p>
            <a:pPr lvl="1"/>
            <a:r>
              <a:rPr lang="en-US" dirty="0" smtClean="0"/>
              <a:t>National Geodetic Survey (1970)</a:t>
            </a:r>
          </a:p>
          <a:p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68223"/>
            <a:ext cx="8229600" cy="547309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National Geodetic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model of all residual velocities, after removal of tectonic rotation:</a:t>
            </a:r>
          </a:p>
          <a:p>
            <a:pPr lvl="1"/>
            <a:r>
              <a:rPr lang="en-US" dirty="0" smtClean="0"/>
              <a:t>Horizontal residual motion</a:t>
            </a:r>
          </a:p>
          <a:p>
            <a:pPr lvl="1"/>
            <a:r>
              <a:rPr lang="en-US" dirty="0" smtClean="0"/>
              <a:t>Total vertical motion (ellipsoid heights)</a:t>
            </a:r>
            <a:endParaRPr lang="en-US" dirty="0"/>
          </a:p>
          <a:p>
            <a:r>
              <a:rPr lang="en-US" dirty="0" smtClean="0"/>
              <a:t>Given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, compute </a:t>
            </a:r>
            <a:r>
              <a:rPr lang="en-US" dirty="0" err="1" smtClean="0">
                <a:latin typeface="Symbol" panose="05050102010706020507" pitchFamily="18" charset="2"/>
              </a:rPr>
              <a:t>Df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Dl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h at any point, accounting for drifts, earthquakes, etc.  (all motions)</a:t>
            </a:r>
          </a:p>
          <a:p>
            <a:pPr lvl="1"/>
            <a:r>
              <a:rPr lang="en-US" dirty="0" smtClean="0"/>
              <a:t>Replaces / Improves upon the old HTDP program of NGS</a:t>
            </a:r>
          </a:p>
          <a:p>
            <a:r>
              <a:rPr lang="en-US" dirty="0" smtClean="0"/>
              <a:t>Will likely be built upon CORS data, geodynamic models and satellite SAR repeat images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Intra-Frame Velocity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9823"/>
            <a:ext cx="8229600" cy="547309"/>
          </a:xfrm>
        </p:spPr>
        <p:txBody>
          <a:bodyPr/>
          <a:lstStyle/>
          <a:p>
            <a:pPr algn="ctr"/>
            <a:r>
              <a:rPr lang="en-US" sz="3600" dirty="0" err="1"/>
              <a:t>Orthometric</a:t>
            </a:r>
            <a:r>
              <a:rPr lang="en-US" sz="3600" dirty="0"/>
              <a:t> Heights</a:t>
            </a:r>
            <a:br>
              <a:rPr lang="en-US" sz="3600" dirty="0"/>
            </a:br>
            <a:r>
              <a:rPr lang="en-US" sz="3600" dirty="0"/>
              <a:t>(“Sea Level Heights”) and other</a:t>
            </a:r>
            <a:br>
              <a:rPr lang="en-US" sz="3600" dirty="0"/>
            </a:br>
            <a:r>
              <a:rPr lang="en-US" sz="3600" dirty="0"/>
              <a:t>gravity-related quantities</a:t>
            </a:r>
          </a:p>
        </p:txBody>
      </p:sp>
    </p:spTree>
    <p:extLst>
      <p:ext uri="{BB962C8B-B14F-4D97-AF65-F5344CB8AC3E}">
        <p14:creationId xmlns:p14="http://schemas.microsoft.com/office/powerpoint/2010/main" val="11943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1788321" y="1143002"/>
            <a:ext cx="2783681" cy="38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lvl="1" indent="0">
              <a:buNone/>
            </a:pPr>
            <a:r>
              <a:rPr lang="en-US" altLang="en-US" sz="18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The Old: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NAVD 88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PRVD 02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VIVD09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ASVD02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NMVD03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GUVD04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IGLD 85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IGSN71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GEOID12B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DEFLEC12B</a:t>
            </a:r>
          </a:p>
          <a:p>
            <a:pPr marL="342900" lvl="1" indent="0">
              <a:buNone/>
            </a:pPr>
            <a:endParaRPr lang="en-US" altLang="en-US" sz="21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57550" y="1828750"/>
            <a:ext cx="4743450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lvl="1" indent="0">
              <a:buNone/>
            </a:pPr>
            <a:r>
              <a:rPr lang="en-US" altLang="en-US" sz="18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The New:</a:t>
            </a: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The North American-Pacific </a:t>
            </a:r>
            <a:r>
              <a:rPr lang="en-US" altLang="en-US" sz="1800" b="1" i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Geopotential</a:t>
            </a: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>
                <a:solidFill>
                  <a:srgbClr val="FFFF00"/>
                </a:solidFill>
                <a:cs typeface="Times New Roman" panose="02020603050405020304" pitchFamily="18" charset="0"/>
              </a:rPr>
              <a:t>Datum</a:t>
            </a: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 of 2022 (NAPGD2022)</a:t>
            </a:r>
          </a:p>
          <a:p>
            <a:pPr marL="342900" lvl="1" indent="0">
              <a:buNone/>
            </a:pPr>
            <a:endParaRPr lang="en-US" altLang="en-US" sz="18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altLang="en-US" sz="1800" dirty="0">
                <a:solidFill>
                  <a:srgbClr val="FFFF00"/>
                </a:solidFill>
                <a:cs typeface="Times New Roman" panose="02020603050405020304" pitchFamily="18" charset="0"/>
              </a:rPr>
              <a:t>	- Will include GEOID2022</a:t>
            </a:r>
          </a:p>
          <a:p>
            <a:pPr marL="342900" lvl="1" indent="0">
              <a:buNone/>
            </a:pPr>
            <a:endParaRPr lang="en-US" altLang="en-US" sz="2100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2" y="1493046"/>
            <a:ext cx="79060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Orthometric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2" y="2428840"/>
            <a:ext cx="790601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Normal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Orthometric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1885032" y="1885951"/>
            <a:ext cx="193802" cy="153590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886" y="3451573"/>
            <a:ext cx="6270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Dynamic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0123" y="3864833"/>
            <a:ext cx="5501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0124" y="4151138"/>
            <a:ext cx="79380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Geoid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4585" y="4474303"/>
            <a:ext cx="8835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</a:rPr>
              <a:t>Deflections of</a:t>
            </a:r>
          </a:p>
          <a:p>
            <a:r>
              <a:rPr lang="en-US" sz="825" b="1" dirty="0">
                <a:solidFill>
                  <a:schemeClr val="bg1"/>
                </a:solidFill>
              </a:rPr>
              <a:t>the Vertical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Replacing NAVD 88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isn’t this a </a:t>
            </a:r>
            <a:r>
              <a:rPr lang="en-US" i="1" u="sng" dirty="0">
                <a:solidFill>
                  <a:srgbClr val="FFFF00"/>
                </a:solidFill>
              </a:rPr>
              <a:t>vertical datum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Because it contains more than heights</a:t>
            </a:r>
          </a:p>
          <a:p>
            <a:pPr lvl="2"/>
            <a:r>
              <a:rPr lang="en-US" dirty="0"/>
              <a:t>And therefore NGS wants to be accurate in its name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Geopotential Basics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54" y="1026547"/>
            <a:ext cx="2615491" cy="18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changes to </a:t>
            </a:r>
            <a:r>
              <a:rPr lang="en-US" sz="3600" dirty="0" err="1"/>
              <a:t>orthometric</a:t>
            </a:r>
            <a:r>
              <a:rPr lang="en-US" sz="3600" dirty="0"/>
              <a:t> heights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395046" y="1114494"/>
            <a:ext cx="6098744" cy="337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1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changes to </a:t>
            </a:r>
            <a:r>
              <a:rPr lang="en-US" sz="3600" dirty="0" err="1"/>
              <a:t>orthometric</a:t>
            </a:r>
            <a:r>
              <a:rPr lang="en-US" sz="3600" dirty="0"/>
              <a:t> heights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026" r="17949" b="6859"/>
          <a:stretch/>
        </p:blipFill>
        <p:spPr bwMode="auto">
          <a:xfrm>
            <a:off x="1910862" y="1210697"/>
            <a:ext cx="4716979" cy="325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9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Definitional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5966" y="913482"/>
                <a:ext cx="87180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𝑁𝐴𝑃𝐺𝐷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2022</m:t>
                        </m:r>
                      </m:sub>
                    </m:sSub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)≡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𝑇𝑅𝐹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2022</m:t>
                        </m:r>
                      </m:sub>
                    </m:sSub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𝐺𝐸𝑂𝐼𝐷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2022</m:t>
                        </m:r>
                      </m:sub>
                    </m:sSub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6" y="913482"/>
                <a:ext cx="871803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3295999"/>
            <a:ext cx="4175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Time-dependent </a:t>
            </a:r>
            <a:r>
              <a:rPr lang="en-US" u="sng" dirty="0" smtClean="0">
                <a:solidFill>
                  <a:srgbClr val="FFFF00"/>
                </a:solidFill>
              </a:rPr>
              <a:t>ellipsoid </a:t>
            </a:r>
            <a:r>
              <a:rPr lang="en-US" u="sng" dirty="0">
                <a:solidFill>
                  <a:srgbClr val="FFFF00"/>
                </a:solidFill>
              </a:rPr>
              <a:t>heights</a:t>
            </a:r>
          </a:p>
          <a:p>
            <a:r>
              <a:rPr lang="en-US" dirty="0">
                <a:solidFill>
                  <a:srgbClr val="FFFF00"/>
                </a:solidFill>
              </a:rPr>
              <a:t>come </a:t>
            </a:r>
            <a:r>
              <a:rPr lang="en-US" dirty="0" smtClean="0">
                <a:solidFill>
                  <a:srgbClr val="FFFF00"/>
                </a:solidFill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time-dependent</a:t>
            </a:r>
          </a:p>
          <a:p>
            <a:r>
              <a:rPr lang="en-US" dirty="0">
                <a:solidFill>
                  <a:srgbClr val="FFFF00"/>
                </a:solidFill>
              </a:rPr>
              <a:t>CORS coordinates </a:t>
            </a:r>
            <a:r>
              <a:rPr lang="en-US" dirty="0" smtClean="0">
                <a:solidFill>
                  <a:srgbClr val="FFFF00"/>
                </a:solidFill>
              </a:rPr>
              <a:t>which serve </a:t>
            </a:r>
            <a:r>
              <a:rPr lang="en-US" dirty="0">
                <a:solidFill>
                  <a:srgbClr val="FFFF00"/>
                </a:solidFill>
              </a:rPr>
              <a:t>as control </a:t>
            </a:r>
            <a:r>
              <a:rPr lang="en-US" dirty="0" smtClean="0">
                <a:solidFill>
                  <a:srgbClr val="FFFF00"/>
                </a:solidFill>
              </a:rPr>
              <a:t>for your </a:t>
            </a:r>
            <a:r>
              <a:rPr lang="en-US" dirty="0">
                <a:solidFill>
                  <a:srgbClr val="FFFF00"/>
                </a:solidFill>
              </a:rPr>
              <a:t>time-dependent GNSS survey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They will be </a:t>
            </a:r>
            <a:r>
              <a:rPr lang="en-US" i="1" dirty="0" smtClean="0">
                <a:solidFill>
                  <a:srgbClr val="FFFF00"/>
                </a:solidFill>
              </a:rPr>
              <a:t>modeled</a:t>
            </a:r>
            <a:r>
              <a:rPr lang="en-US" dirty="0" smtClean="0">
                <a:solidFill>
                  <a:srgbClr val="FFFF00"/>
                </a:solidFill>
              </a:rPr>
              <a:t> in the </a:t>
            </a:r>
            <a:r>
              <a:rPr lang="en-US" u="sng" dirty="0" smtClean="0">
                <a:solidFill>
                  <a:srgbClr val="FFFF00"/>
                </a:solidFill>
              </a:rPr>
              <a:t>IFVM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6625" y="3367087"/>
            <a:ext cx="378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Time-dependent </a:t>
            </a:r>
            <a:r>
              <a:rPr lang="en-US" u="sng" dirty="0" smtClean="0">
                <a:solidFill>
                  <a:srgbClr val="FFFF00"/>
                </a:solidFill>
              </a:rPr>
              <a:t>geoid undulations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are </a:t>
            </a:r>
            <a:r>
              <a:rPr lang="en-US" i="1" dirty="0" smtClean="0">
                <a:solidFill>
                  <a:srgbClr val="FFFF00"/>
                </a:solidFill>
              </a:rPr>
              <a:t>modeled</a:t>
            </a:r>
            <a:r>
              <a:rPr lang="en-US" dirty="0" smtClean="0">
                <a:solidFill>
                  <a:srgbClr val="FFFF00"/>
                </a:solidFill>
              </a:rPr>
              <a:t> in the dynamic component of GEOID2022 (“</a:t>
            </a:r>
            <a:r>
              <a:rPr lang="en-US" u="sng" dirty="0" smtClean="0">
                <a:solidFill>
                  <a:srgbClr val="FFFF00"/>
                </a:solidFill>
              </a:rPr>
              <a:t>DGEOID2022</a:t>
            </a:r>
            <a:r>
              <a:rPr lang="en-US" dirty="0" smtClean="0">
                <a:solidFill>
                  <a:srgbClr val="FFFF00"/>
                </a:solidFill>
              </a:rPr>
              <a:t>”), which will come from the geoid monitoring service, or </a:t>
            </a:r>
            <a:r>
              <a:rPr lang="en-US" dirty="0" err="1" smtClean="0">
                <a:solidFill>
                  <a:srgbClr val="FFFF00"/>
                </a:solidFill>
              </a:rPr>
              <a:t>GeMS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613235">
            <a:off x="3529643" y="1404133"/>
            <a:ext cx="484632" cy="190890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1052621">
            <a:off x="7007130" y="1580720"/>
            <a:ext cx="484632" cy="165626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Goal:  Track all changes to the geoid which would prevent 1 cm accuracy</a:t>
            </a:r>
          </a:p>
          <a:p>
            <a:r>
              <a:rPr lang="en-US" dirty="0"/>
              <a:t>Three major aspects:</a:t>
            </a:r>
          </a:p>
          <a:p>
            <a:pPr lvl="1"/>
            <a:r>
              <a:rPr lang="en-US" u="sng" dirty="0"/>
              <a:t>Secular Shape</a:t>
            </a:r>
            <a:r>
              <a:rPr lang="en-US" dirty="0"/>
              <a:t>: Hudson Bay</a:t>
            </a:r>
          </a:p>
          <a:p>
            <a:pPr lvl="1"/>
            <a:r>
              <a:rPr lang="en-US" u="sng" dirty="0"/>
              <a:t>Episodic Shape</a:t>
            </a:r>
            <a:r>
              <a:rPr lang="en-US" dirty="0"/>
              <a:t>:  Massive Earthquakes</a:t>
            </a:r>
          </a:p>
          <a:p>
            <a:pPr lvl="1"/>
            <a:r>
              <a:rPr lang="en-US" u="sng" dirty="0"/>
              <a:t>Geoid relation to Sea level</a:t>
            </a:r>
            <a:r>
              <a:rPr lang="en-US" dirty="0"/>
              <a:t>:  Global Sea Level Change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Geoid Monitoring Service (</a:t>
            </a:r>
            <a:r>
              <a:rPr lang="en-US" dirty="0" err="1" smtClean="0"/>
              <a:t>GeMS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Secular</a:t>
            </a:r>
            <a:r>
              <a:rPr lang="en-US" dirty="0"/>
              <a:t> Mass Movement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7133" r="7666" b="11990"/>
          <a:stretch/>
        </p:blipFill>
        <p:spPr bwMode="auto">
          <a:xfrm>
            <a:off x="2492174" y="961291"/>
            <a:ext cx="4159651" cy="37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/>
              <a:t>GEOID2022</a:t>
            </a:r>
          </a:p>
          <a:p>
            <a:pPr lvl="1"/>
            <a:r>
              <a:rPr lang="en-US" sz="1800" dirty="0"/>
              <a:t>Official converter of *TRF2022 ellipsoid heights into NAPGD2022 </a:t>
            </a:r>
            <a:r>
              <a:rPr lang="en-US" sz="1800" dirty="0" err="1"/>
              <a:t>orthometric</a:t>
            </a:r>
            <a:r>
              <a:rPr lang="en-US" sz="1800" dirty="0"/>
              <a:t> heights</a:t>
            </a:r>
          </a:p>
          <a:p>
            <a:r>
              <a:rPr lang="en-US" sz="2000" b="1" dirty="0"/>
              <a:t>DEFLEC2022</a:t>
            </a:r>
          </a:p>
          <a:p>
            <a:pPr lvl="1"/>
            <a:r>
              <a:rPr lang="en-US" sz="1800" dirty="0"/>
              <a:t>Surface deflections of the vertical in N/S and E/W</a:t>
            </a:r>
          </a:p>
          <a:p>
            <a:r>
              <a:rPr lang="en-US" sz="2000" b="1" dirty="0"/>
              <a:t>GRAV2022</a:t>
            </a:r>
          </a:p>
          <a:p>
            <a:pPr lvl="1"/>
            <a:r>
              <a:rPr lang="en-US" sz="1800" dirty="0"/>
              <a:t>Surface acceleration of gravity </a:t>
            </a:r>
          </a:p>
          <a:p>
            <a:r>
              <a:rPr lang="en-US" sz="2000" b="1" dirty="0"/>
              <a:t>DEM2022</a:t>
            </a:r>
          </a:p>
          <a:p>
            <a:pPr lvl="1"/>
            <a:r>
              <a:rPr lang="en-US" sz="1800" dirty="0"/>
              <a:t>Official DEM used in creation of all above products</a:t>
            </a:r>
          </a:p>
          <a:p>
            <a:r>
              <a:rPr lang="en-US" sz="2000" dirty="0"/>
              <a:t>All will be 1 x 1 arcminute grids</a:t>
            </a:r>
          </a:p>
          <a:p>
            <a:r>
              <a:rPr lang="en-US" sz="2000" dirty="0"/>
              <a:t>All will cover three finite regions of the globe</a:t>
            </a:r>
          </a:p>
          <a:p>
            <a:r>
              <a:rPr lang="en-US" sz="2000" dirty="0"/>
              <a:t>All will have a static and dynamic component</a:t>
            </a:r>
          </a:p>
          <a:p>
            <a:pPr lvl="1"/>
            <a:r>
              <a:rPr lang="en-US" sz="1800" dirty="0"/>
              <a:t>Dynamic surface gravity and DEM not expected to be ready by 2022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Resolution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 typeface="+mj-lt"/>
              <a:buNone/>
              <a:defRPr sz="2800" b="0" i="0" kern="1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charset="0"/>
              <a:buChar char="•"/>
              <a:defRPr sz="24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.AppleSystemUIFont" charset="-120"/>
              <a:buChar char="-"/>
              <a:defRPr sz="20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define, maintain, and provide access to the </a:t>
            </a:r>
            <a:r>
              <a:rPr lang="en-US" b="1" i="1" u="sng" smtClean="0"/>
              <a:t>National Spatial Reference System </a:t>
            </a:r>
            <a:r>
              <a:rPr lang="en-US" smtClean="0"/>
              <a:t>to meet our nation’s economic, social, and environmental needs</a:t>
            </a:r>
          </a:p>
          <a:p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68223"/>
            <a:ext cx="8229600" cy="547309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NGS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gridded regions</a:t>
            </a:r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88" y="918926"/>
            <a:ext cx="2861098" cy="2210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25" y="1318669"/>
            <a:ext cx="2274570" cy="2943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1"/>
            <a:ext cx="3232767" cy="2498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8667" y="3259220"/>
            <a:ext cx="263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“North American region”</a:t>
            </a:r>
          </a:p>
          <a:p>
            <a:r>
              <a:rPr lang="en-US" dirty="0" smtClean="0"/>
              <a:t>¼ of the Earth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9367" y="448832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“Guam/CNMI region”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76" y="4672988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“American Samoa region”</a:t>
            </a:r>
          </a:p>
        </p:txBody>
      </p:sp>
    </p:spTree>
    <p:extLst>
      <p:ext uri="{BB962C8B-B14F-4D97-AF65-F5344CB8AC3E}">
        <p14:creationId xmlns:p14="http://schemas.microsoft.com/office/powerpoint/2010/main" val="17329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9823"/>
            <a:ext cx="8229600" cy="547309"/>
          </a:xfrm>
        </p:spPr>
        <p:txBody>
          <a:bodyPr/>
          <a:lstStyle/>
          <a:p>
            <a:pPr algn="ctr"/>
            <a:r>
              <a:rPr lang="en-US" sz="3600" dirty="0"/>
              <a:t>Converting NAD 83 and NAVD 88 </a:t>
            </a:r>
            <a:br>
              <a:rPr lang="en-US" sz="3600" dirty="0"/>
            </a:br>
            <a:r>
              <a:rPr lang="en-US" sz="3600" dirty="0"/>
              <a:t>geospatial data into </a:t>
            </a:r>
            <a:br>
              <a:rPr lang="en-US" sz="3600" dirty="0"/>
            </a:br>
            <a:r>
              <a:rPr lang="en-US" sz="3200" dirty="0" smtClean="0">
                <a:solidFill>
                  <a:srgbClr val="FFFF00"/>
                </a:solidFill>
              </a:rPr>
              <a:t>NA</a:t>
            </a:r>
            <a:r>
              <a:rPr lang="en-US" sz="3200" dirty="0" smtClean="0"/>
              <a:t>TRF2022/</a:t>
            </a:r>
            <a:r>
              <a:rPr lang="en-US" sz="3200" dirty="0" smtClean="0">
                <a:solidFill>
                  <a:srgbClr val="FFFF00"/>
                </a:solidFill>
              </a:rPr>
              <a:t>PA</a:t>
            </a:r>
            <a:r>
              <a:rPr lang="en-US" sz="3200" dirty="0" smtClean="0"/>
              <a:t>TRF2022/</a:t>
            </a:r>
            <a:r>
              <a:rPr lang="en-US" sz="3200" dirty="0" smtClean="0">
                <a:solidFill>
                  <a:srgbClr val="FFFF00"/>
                </a:solidFill>
              </a:rPr>
              <a:t>CA</a:t>
            </a:r>
            <a:r>
              <a:rPr lang="en-US" sz="3200" dirty="0" smtClean="0"/>
              <a:t>TRF2022/</a:t>
            </a:r>
            <a:r>
              <a:rPr lang="en-US" sz="3200" dirty="0" smtClean="0">
                <a:solidFill>
                  <a:srgbClr val="FFFF00"/>
                </a:solidFill>
              </a:rPr>
              <a:t>MA</a:t>
            </a:r>
            <a:r>
              <a:rPr lang="en-US" sz="3200" dirty="0" smtClean="0"/>
              <a:t>TRF2022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NAPGD2022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69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semi-independent programs</a:t>
            </a:r>
          </a:p>
          <a:p>
            <a:r>
              <a:rPr lang="en-US" dirty="0"/>
              <a:t>Being </a:t>
            </a:r>
            <a:r>
              <a:rPr lang="en-US" u="sng" dirty="0"/>
              <a:t>merged behind the scenes </a:t>
            </a:r>
            <a:r>
              <a:rPr lang="en-US" dirty="0"/>
              <a:t>when calling identical routines, such as “NADCON 5.0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b="1" dirty="0"/>
              <a:t>NCAT</a:t>
            </a:r>
            <a:r>
              <a:rPr lang="en-US" dirty="0"/>
              <a:t> will remain “purely geodetic” </a:t>
            </a:r>
          </a:p>
          <a:p>
            <a:pPr lvl="1"/>
            <a:r>
              <a:rPr lang="en-US" b="1" dirty="0" err="1"/>
              <a:t>VDatum</a:t>
            </a:r>
            <a:r>
              <a:rPr lang="en-US" dirty="0"/>
              <a:t> will be “NCAT plus tidal </a:t>
            </a:r>
            <a:r>
              <a:rPr lang="en-US" dirty="0" err="1"/>
              <a:t>datums</a:t>
            </a:r>
            <a:r>
              <a:rPr lang="en-US" dirty="0"/>
              <a:t>”</a:t>
            </a:r>
          </a:p>
          <a:p>
            <a:r>
              <a:rPr lang="en-US" dirty="0"/>
              <a:t>Both will get “VERTCON 3.0” in late 2018</a:t>
            </a:r>
          </a:p>
          <a:p>
            <a:r>
              <a:rPr lang="en-US" dirty="0"/>
              <a:t>Both will run in 3 modes:</a:t>
            </a:r>
          </a:p>
          <a:p>
            <a:pPr lvl="1"/>
            <a:r>
              <a:rPr lang="en-US" dirty="0"/>
              <a:t>Web services, Browser interactive, Downloadable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options:  </a:t>
            </a:r>
            <a:r>
              <a:rPr lang="en-US" u="sng" dirty="0">
                <a:solidFill>
                  <a:srgbClr val="FFFF00"/>
                </a:solidFill>
              </a:rPr>
              <a:t>NCAT</a:t>
            </a:r>
            <a:r>
              <a:rPr lang="en-US" dirty="0"/>
              <a:t> and </a:t>
            </a:r>
            <a:r>
              <a:rPr lang="en-US" u="sng" dirty="0" err="1">
                <a:solidFill>
                  <a:srgbClr val="FFFF00"/>
                </a:solidFill>
              </a:rPr>
              <a:t>VDatum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 Coordinate Conversion </a:t>
            </a:r>
            <a:br>
              <a:rPr lang="en-US" dirty="0"/>
            </a:br>
            <a:r>
              <a:rPr lang="en-US" dirty="0"/>
              <a:t>and Transformation Tool (</a:t>
            </a:r>
            <a:r>
              <a:rPr lang="en-US" b="1" dirty="0"/>
              <a:t>NCAT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86" y="2131447"/>
            <a:ext cx="3800076" cy="2541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4156" y="3757979"/>
            <a:ext cx="850693" cy="657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30" y="1566265"/>
            <a:ext cx="3284154" cy="2434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7394" y="4623355"/>
            <a:ext cx="409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www.ngs.noaa.gov/NCAT</a:t>
            </a:r>
            <a:r>
              <a:rPr lang="en-US" sz="2400" b="1" dirty="0"/>
              <a:t>/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38554" y="3844661"/>
            <a:ext cx="3165602" cy="571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54084" y="1719610"/>
            <a:ext cx="1200765" cy="2038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VDatum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1243"/>
            <a:ext cx="5846407" cy="2847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4224" y="4225449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vdatum.noaa.gov</a:t>
            </a:r>
          </a:p>
        </p:txBody>
      </p:sp>
    </p:spTree>
    <p:extLst>
      <p:ext uri="{BB962C8B-B14F-4D97-AF65-F5344CB8AC3E}">
        <p14:creationId xmlns:p14="http://schemas.microsoft.com/office/powerpoint/2010/main" val="39168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OPUS-Projects is NGS’s workhorse survey adjustment suite</a:t>
            </a:r>
          </a:p>
          <a:p>
            <a:r>
              <a:rPr lang="en-US" dirty="0" smtClean="0"/>
              <a:t>Currently 2 hour GPS sessions only</a:t>
            </a:r>
          </a:p>
          <a:p>
            <a:r>
              <a:rPr lang="en-US" dirty="0" smtClean="0"/>
              <a:t>End of 2018:  GPS + RTK/N</a:t>
            </a:r>
          </a:p>
          <a:p>
            <a:r>
              <a:rPr lang="en-US" dirty="0" smtClean="0"/>
              <a:t>In 2019-2020:  Leveling</a:t>
            </a:r>
          </a:p>
          <a:p>
            <a:r>
              <a:rPr lang="en-US" dirty="0" smtClean="0"/>
              <a:t>Future:  Multi-constellation GNSS, Classical, Gravity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</a:t>
            </a:r>
            <a:r>
              <a:rPr lang="en-US" dirty="0" smtClean="0">
                <a:solidFill>
                  <a:srgbClr val="FFFF00"/>
                </a:solidFill>
              </a:rPr>
              <a:t>OPUS-Projects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457200" y="1200149"/>
            <a:ext cx="8229600" cy="35219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NGS will build “</a:t>
            </a:r>
            <a:r>
              <a:rPr lang="en-US" dirty="0" smtClean="0">
                <a:solidFill>
                  <a:srgbClr val="FFFF00"/>
                </a:solidFill>
              </a:rPr>
              <a:t>alpha</a:t>
            </a:r>
            <a:r>
              <a:rPr lang="en-US" dirty="0" smtClean="0"/>
              <a:t>” versions of all aspects of the 2022 modernization, including:</a:t>
            </a:r>
          </a:p>
          <a:p>
            <a:pPr lvl="2"/>
            <a:r>
              <a:rPr lang="en-US" sz="1600" dirty="0" smtClean="0"/>
              <a:t>Intra-Frame Velocity Model</a:t>
            </a:r>
          </a:p>
          <a:p>
            <a:pPr lvl="2"/>
            <a:r>
              <a:rPr lang="en-US" sz="1600" dirty="0" smtClean="0"/>
              <a:t>Passive mark “</a:t>
            </a:r>
            <a:r>
              <a:rPr lang="en-US" sz="1600" u="sng" dirty="0" smtClean="0"/>
              <a:t>datasheets</a:t>
            </a:r>
            <a:r>
              <a:rPr lang="en-US" sz="1600" dirty="0" smtClean="0"/>
              <a:t>” drawn from a completely new database of re-processed GPS data to show time-dependent coordinates on passive marks</a:t>
            </a:r>
          </a:p>
          <a:p>
            <a:pPr lvl="2"/>
            <a:r>
              <a:rPr lang="en-US" sz="1600" dirty="0" smtClean="0"/>
              <a:t>CORS/OPUS running in the four TRFs</a:t>
            </a:r>
          </a:p>
          <a:p>
            <a:pPr lvl="2"/>
            <a:r>
              <a:rPr lang="en-US" sz="1600" dirty="0" smtClean="0"/>
              <a:t>State Plane Coordinate system of 2022</a:t>
            </a:r>
          </a:p>
          <a:p>
            <a:r>
              <a:rPr lang="en-US" dirty="0" smtClean="0"/>
              <a:t>After alpha testing, these will be publicly available in </a:t>
            </a:r>
            <a:r>
              <a:rPr lang="en-US" dirty="0" smtClean="0">
                <a:solidFill>
                  <a:srgbClr val="FFFF00"/>
                </a:solidFill>
              </a:rPr>
              <a:t>beta</a:t>
            </a:r>
            <a:r>
              <a:rPr lang="en-US" dirty="0" smtClean="0"/>
              <a:t> form for testing.</a:t>
            </a:r>
          </a:p>
          <a:p>
            <a:r>
              <a:rPr lang="en-US" dirty="0" smtClean="0"/>
              <a:t>OPUS-Projects with RTK/N</a:t>
            </a:r>
          </a:p>
          <a:p>
            <a:r>
              <a:rPr lang="en-US" dirty="0" smtClean="0"/>
              <a:t>A three-country (USA/Mexico/Canada) produced single geoid model</a:t>
            </a:r>
          </a:p>
          <a:p>
            <a:r>
              <a:rPr lang="en-US" dirty="0" smtClean="0"/>
              <a:t>A new surface gravity interpolation tool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 smtClean="0"/>
              <a:t>Coming up in 2019…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3b:  </a:t>
            </a:r>
            <a:r>
              <a:rPr lang="en-US" dirty="0" smtClean="0"/>
              <a:t>The “how”</a:t>
            </a:r>
          </a:p>
          <a:p>
            <a:r>
              <a:rPr lang="en-US" sz="2000" b="1" i="1" dirty="0" smtClean="0"/>
              <a:t>How </a:t>
            </a:r>
            <a:r>
              <a:rPr lang="en-US" sz="2000" b="1" i="1" dirty="0" smtClean="0"/>
              <a:t>can I </a:t>
            </a:r>
            <a:r>
              <a:rPr lang="en-US" sz="2000" b="1" i="1" dirty="0" smtClean="0"/>
              <a:t>transition to the modernized NSRS without  getting left behind?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888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Embrace the dynamic planet upon which you work</a:t>
            </a:r>
          </a:p>
          <a:p>
            <a:pPr marL="514350" indent="-514350">
              <a:buAutoNum type="arabicParenR"/>
            </a:pPr>
            <a:r>
              <a:rPr lang="en-US" dirty="0" smtClean="0"/>
              <a:t>Re-establish coordinates on passive marks every time you use them!</a:t>
            </a:r>
          </a:p>
          <a:p>
            <a:pPr marL="514350" indent="-514350">
              <a:buAutoNum type="arabicParenR"/>
            </a:pPr>
            <a:r>
              <a:rPr lang="en-US" dirty="0" smtClean="0"/>
              <a:t>Use GPS in every project!</a:t>
            </a:r>
          </a:p>
          <a:p>
            <a:pPr marL="514350" indent="-514350">
              <a:buAutoNum type="arabicParenR"/>
            </a:pPr>
            <a:r>
              <a:rPr lang="en-US" dirty="0" smtClean="0"/>
              <a:t>Rely upon the CORS</a:t>
            </a:r>
          </a:p>
          <a:p>
            <a:pPr marL="857250" lvl="1" indent="-514350">
              <a:buAutoNum type="alphaLcParenR"/>
            </a:pPr>
            <a:r>
              <a:rPr lang="en-US" dirty="0" smtClean="0"/>
              <a:t>They are the only </a:t>
            </a:r>
            <a:r>
              <a:rPr lang="en-US" i="1" dirty="0" smtClean="0"/>
              <a:t>primary</a:t>
            </a:r>
            <a:r>
              <a:rPr lang="en-US" dirty="0" smtClean="0"/>
              <a:t> access point to the NSRS after 2022!</a:t>
            </a:r>
            <a:endParaRPr lang="en-US" dirty="0" smtClean="0"/>
          </a:p>
          <a:p>
            <a:pPr marL="857250" lvl="1" indent="-514350">
              <a:buFont typeface="+mj-lt"/>
              <a:buAutoNum type="alphaLcParenR"/>
            </a:pPr>
            <a:r>
              <a:rPr lang="en-US" dirty="0" smtClean="0"/>
              <a:t>I promise you, the WILL be much better before 2022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dirty="0" smtClean="0"/>
              <a:t>My job </a:t>
            </a:r>
            <a:r>
              <a:rPr lang="en-US" dirty="0" err="1" smtClean="0"/>
              <a:t>kinda</a:t>
            </a:r>
            <a:r>
              <a:rPr lang="en-US" dirty="0" smtClean="0"/>
              <a:t> depends upon it…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 smtClean="0"/>
              <a:t>How to transition </a:t>
            </a:r>
            <a:r>
              <a:rPr lang="en-US" dirty="0" smtClean="0"/>
              <a:t>to 2022…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Use whatever frame is best for you!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dirty="0" smtClean="0"/>
              <a:t>ITRF if you can live with changing coordinates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dirty="0" smtClean="0"/>
              <a:t>NATRF2022/</a:t>
            </a:r>
            <a:r>
              <a:rPr lang="en-US" dirty="0" err="1" smtClean="0"/>
              <a:t>etc</a:t>
            </a:r>
            <a:r>
              <a:rPr lang="en-US" dirty="0" smtClean="0"/>
              <a:t> if you need stability and don’t live near a deformation zone</a:t>
            </a:r>
          </a:p>
          <a:p>
            <a:pPr marL="514350" indent="-514350">
              <a:buAutoNum type="arabicParenR" startAt="5"/>
            </a:pPr>
            <a:r>
              <a:rPr lang="en-US" dirty="0" smtClean="0"/>
              <a:t>Embrace the idea of RTN Alignment to the NSRS</a:t>
            </a:r>
          </a:p>
          <a:p>
            <a:pPr marL="514350" indent="-514350">
              <a:buAutoNum type="arabicParenR" startAt="5"/>
            </a:pPr>
            <a:r>
              <a:rPr lang="en-US" dirty="0" smtClean="0"/>
              <a:t>Use OPUS, or not, but just submit those projects!</a:t>
            </a:r>
          </a:p>
          <a:p>
            <a:pPr marL="857250" lvl="1" indent="-514350">
              <a:buFont typeface="+mj-lt"/>
              <a:buAutoNum type="alphaLcParenR"/>
            </a:pPr>
            <a:r>
              <a:rPr lang="en-US" dirty="0" smtClean="0"/>
              <a:t>NGS will provide QC on anything submitted</a:t>
            </a:r>
          </a:p>
          <a:p>
            <a:pPr marL="857250" lvl="1" indent="-514350">
              <a:buAutoNum type="alphaLcParenR"/>
            </a:pPr>
            <a:r>
              <a:rPr lang="en-US" dirty="0" smtClean="0"/>
              <a:t>It’ll go in the database for permanent archive and use by others!</a:t>
            </a:r>
          </a:p>
          <a:p>
            <a:pPr marL="514350" indent="-514350">
              <a:buAutoNum type="arabicParenR" startAt="5"/>
            </a:pPr>
            <a:r>
              <a:rPr lang="en-US" dirty="0" smtClean="0"/>
              <a:t>Bring all of your old data forward using NGS tools (NCAT and/or </a:t>
            </a:r>
            <a:r>
              <a:rPr lang="en-US" dirty="0" err="1" smtClean="0"/>
              <a:t>Vdatum</a:t>
            </a:r>
            <a:r>
              <a:rPr lang="en-US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 smtClean="0"/>
              <a:t>How to transition to 2022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buFont typeface="+mj-lt"/>
              <a:buNone/>
              <a:defRPr sz="2800" b="0" i="0" kern="1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charset="0"/>
              <a:buChar char="•"/>
              <a:defRPr sz="2400" b="0" i="0" kern="12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.AppleSystemUIFont" charset="-120"/>
              <a:buChar char="-"/>
              <a:defRPr sz="20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.AppleSystemUIFont" charset="-120"/>
              <a:buChar char="-"/>
              <a:defRPr sz="140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Coordinate system</a:t>
            </a:r>
          </a:p>
          <a:p>
            <a:pPr lvl="1"/>
            <a:r>
              <a:rPr lang="en-US" dirty="0" smtClean="0"/>
              <a:t>Latitude, Longitude, Height,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Projected coordinates too:</a:t>
            </a:r>
          </a:p>
          <a:p>
            <a:pPr lvl="2"/>
            <a:r>
              <a:rPr lang="en-US" dirty="0" smtClean="0"/>
              <a:t>UTM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State Plane</a:t>
            </a:r>
          </a:p>
          <a:p>
            <a:pPr lvl="2"/>
            <a:r>
              <a:rPr lang="en-US" dirty="0" smtClean="0"/>
              <a:t>U.S. National Grid</a:t>
            </a:r>
          </a:p>
          <a:p>
            <a:r>
              <a:rPr lang="en-US" dirty="0" smtClean="0"/>
              <a:t>Federal civilian agencies</a:t>
            </a:r>
          </a:p>
          <a:p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68223"/>
            <a:ext cx="8229600" cy="547309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The National Spatial Reference System (NSRS)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All aspects of the NSRS will change in 2022!</a:t>
            </a:r>
          </a:p>
          <a:p>
            <a:r>
              <a:rPr lang="en-US" dirty="0" smtClean="0"/>
              <a:t>Everything comes from GNSS</a:t>
            </a:r>
          </a:p>
          <a:p>
            <a:pPr lvl="1"/>
            <a:r>
              <a:rPr lang="en-US" sz="2400" dirty="0" smtClean="0"/>
              <a:t>OPUS will provide everything in 5 frames (ITRF2014 + TRFs)</a:t>
            </a:r>
          </a:p>
          <a:p>
            <a:pPr lvl="1"/>
            <a:r>
              <a:rPr lang="en-US" sz="2400" dirty="0" smtClean="0"/>
              <a:t>OPUS will provide </a:t>
            </a:r>
            <a:r>
              <a:rPr lang="en-US" sz="2400" dirty="0" err="1" smtClean="0"/>
              <a:t>orthometric</a:t>
            </a:r>
            <a:r>
              <a:rPr lang="en-US" sz="2400" dirty="0" smtClean="0"/>
              <a:t> heights and other geopotential values</a:t>
            </a:r>
          </a:p>
          <a:p>
            <a:r>
              <a:rPr lang="en-US" dirty="0" smtClean="0"/>
              <a:t>Look for new manuals for leveling and GPS-derived heights in the next year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504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2" y="931073"/>
            <a:ext cx="2671517" cy="3893694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pPr algn="ctr"/>
            <a:r>
              <a:rPr lang="en-US" dirty="0" smtClean="0"/>
              <a:t>Velocities (NAD 83(2011))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OMB </a:t>
            </a:r>
            <a:r>
              <a:rPr lang="en-US" dirty="0" smtClean="0"/>
              <a:t>Circular A-16 (revised 2002)*:</a:t>
            </a:r>
            <a:endParaRPr lang="en-US" dirty="0"/>
          </a:p>
          <a:p>
            <a:pPr lvl="1">
              <a:defRPr/>
            </a:pPr>
            <a:r>
              <a:rPr lang="en-US" sz="2400" b="1" i="1" u="sng" dirty="0">
                <a:solidFill>
                  <a:srgbClr val="FFFF00"/>
                </a:solidFill>
              </a:rPr>
              <a:t>Requires</a:t>
            </a:r>
            <a:r>
              <a:rPr lang="en-US" sz="2400" dirty="0"/>
              <a:t> all federal civilian geospatial agencies to use geodetic control</a:t>
            </a:r>
          </a:p>
          <a:p>
            <a:pPr lvl="1">
              <a:defRPr/>
            </a:pPr>
            <a:r>
              <a:rPr lang="en-US" sz="2400" dirty="0"/>
              <a:t>Puts DOC/NOAA (=NGS) in charge of that control</a:t>
            </a:r>
          </a:p>
          <a:p>
            <a:pPr lvl="1">
              <a:defRPr/>
            </a:pPr>
            <a:r>
              <a:rPr lang="en-US" sz="2400" dirty="0"/>
              <a:t>NGS has defined that control as the NSRS</a:t>
            </a:r>
          </a:p>
          <a:p>
            <a:pPr lvl="1">
              <a:defRPr/>
            </a:pPr>
            <a:r>
              <a:rPr lang="en-US" sz="2400" dirty="0"/>
              <a:t>FGCS has issued requirements via FRNs to use the </a:t>
            </a:r>
            <a:r>
              <a:rPr lang="en-US" sz="2400" i="1" dirty="0"/>
              <a:t>most recent components</a:t>
            </a:r>
            <a:r>
              <a:rPr lang="en-US" sz="2400" dirty="0"/>
              <a:t> of the NSRS</a:t>
            </a:r>
          </a:p>
          <a:p>
            <a:pPr lvl="2">
              <a:defRPr/>
            </a:pPr>
            <a:r>
              <a:rPr lang="en-US" sz="2000" dirty="0"/>
              <a:t>1989:  NAD 83</a:t>
            </a:r>
          </a:p>
          <a:p>
            <a:pPr lvl="2">
              <a:defRPr/>
            </a:pPr>
            <a:r>
              <a:rPr lang="en-US" sz="2000" dirty="0"/>
              <a:t>1993:  NAVD 88</a:t>
            </a:r>
          </a:p>
          <a:p>
            <a:pPr lvl="2">
              <a:defRPr/>
            </a:pPr>
            <a:r>
              <a:rPr lang="en-US" sz="2000" dirty="0"/>
              <a:t>2009:  ASVD02, NMVD03, GUVD04</a:t>
            </a:r>
          </a:p>
          <a:p>
            <a:pPr lvl="2">
              <a:defRPr/>
            </a:pPr>
            <a:r>
              <a:rPr lang="en-US" sz="2000" dirty="0"/>
              <a:t>2011:  VIVD09</a:t>
            </a:r>
          </a:p>
          <a:p>
            <a:pPr lvl="2">
              <a:defRPr/>
            </a:pPr>
            <a:r>
              <a:rPr lang="en-US" sz="2000" dirty="0"/>
              <a:t>2012:  PRVD02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/>
              <a:t>NGS and the NSRS – legal context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531252"/>
            <a:ext cx="90621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Some of OMB A-16 was codified into law in the </a:t>
            </a:r>
            <a:r>
              <a:rPr lang="en-US" u="sng" dirty="0" smtClean="0">
                <a:solidFill>
                  <a:srgbClr val="FFFF00"/>
                </a:solidFill>
              </a:rPr>
              <a:t>Geospatial Data Act of 2018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full analysis of the implications of that act have not yet been performed</a:t>
            </a:r>
          </a:p>
        </p:txBody>
      </p:sp>
    </p:spTree>
    <p:extLst>
      <p:ext uri="{BB962C8B-B14F-4D97-AF65-F5344CB8AC3E}">
        <p14:creationId xmlns:p14="http://schemas.microsoft.com/office/powerpoint/2010/main" val="27213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FGCS requirements do not apply to:</a:t>
            </a:r>
          </a:p>
          <a:p>
            <a:pPr lvl="1">
              <a:defRPr/>
            </a:pPr>
            <a:r>
              <a:rPr lang="en-US" sz="2400" dirty="0"/>
              <a:t>Military/Intelligence federal agencies</a:t>
            </a:r>
          </a:p>
          <a:p>
            <a:pPr lvl="1">
              <a:defRPr/>
            </a:pPr>
            <a:r>
              <a:rPr lang="en-US" sz="2400" dirty="0"/>
              <a:t>State and local governments</a:t>
            </a:r>
          </a:p>
          <a:p>
            <a:pPr lvl="1">
              <a:defRPr/>
            </a:pPr>
            <a:r>
              <a:rPr lang="en-US" sz="2400" dirty="0"/>
              <a:t>Private individuals and companies</a:t>
            </a:r>
          </a:p>
          <a:p>
            <a:pPr>
              <a:defRPr/>
            </a:pPr>
            <a:r>
              <a:rPr lang="en-US" dirty="0"/>
              <a:t>But these groups often do adopt all or part of the NSRS to be compatible with most federal geospatial data</a:t>
            </a:r>
          </a:p>
          <a:p>
            <a:pPr lvl="1">
              <a:defRPr/>
            </a:pPr>
            <a:r>
              <a:rPr lang="en-US" sz="2400" dirty="0"/>
              <a:t>Could lead to mixing NSRS and non-NSRS information.</a:t>
            </a:r>
          </a:p>
          <a:p>
            <a:pPr lvl="2">
              <a:defRPr/>
            </a:pPr>
            <a:r>
              <a:rPr lang="en-US" sz="2000" dirty="0"/>
              <a:t>Fine, but has to be done right.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223"/>
            <a:ext cx="8229600" cy="547309"/>
          </a:xfrm>
        </p:spPr>
        <p:txBody>
          <a:bodyPr/>
          <a:lstStyle/>
          <a:p>
            <a:r>
              <a:rPr lang="en-US" dirty="0"/>
              <a:t>NGS and the NSRS – legal context</a:t>
            </a:r>
          </a:p>
        </p:txBody>
      </p:sp>
    </p:spTree>
    <p:extLst>
      <p:ext uri="{BB962C8B-B14F-4D97-AF65-F5344CB8AC3E}">
        <p14:creationId xmlns:p14="http://schemas.microsoft.com/office/powerpoint/2010/main" val="22267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mensions 2018_PPT Template">
  <a:themeElements>
    <a:clrScheme name="Custom 1">
      <a:dk1>
        <a:srgbClr val="002C5B"/>
      </a:dk1>
      <a:lt1>
        <a:srgbClr val="FFFFFF"/>
      </a:lt1>
      <a:dk2>
        <a:srgbClr val="005E9D"/>
      </a:dk2>
      <a:lt2>
        <a:srgbClr val="E7E6E6"/>
      </a:lt2>
      <a:accent1>
        <a:srgbClr val="0099D9"/>
      </a:accent1>
      <a:accent2>
        <a:srgbClr val="FFBD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411C516-B38C-449C-AEC3-1DFE5698A8EB}" vid="{228EDF19-7CDE-40D4-AFC5-DE144E5A93BE}"/>
    </a:ext>
  </a:extLst>
</a:theme>
</file>

<file path=ppt/theme/theme2.xml><?xml version="1.0" encoding="utf-8"?>
<a:theme xmlns:a="http://schemas.openxmlformats.org/drawingml/2006/main" name="1_Blue_Trimble-Dimensions">
  <a:themeElements>
    <a:clrScheme name="Trimble DImensions">
      <a:dk1>
        <a:srgbClr val="005F9E"/>
      </a:dk1>
      <a:lt1>
        <a:srgbClr val="FFFFFF"/>
      </a:lt1>
      <a:dk2>
        <a:srgbClr val="009AD9"/>
      </a:dk2>
      <a:lt2>
        <a:srgbClr val="00437B"/>
      </a:lt2>
      <a:accent1>
        <a:srgbClr val="002C5B"/>
      </a:accent1>
      <a:accent2>
        <a:srgbClr val="FFBE00"/>
      </a:accent2>
      <a:accent3>
        <a:srgbClr val="E8E8ED"/>
      </a:accent3>
      <a:accent4>
        <a:srgbClr val="D0D0D7"/>
      </a:accent4>
      <a:accent5>
        <a:srgbClr val="AEAEB6"/>
      </a:accent5>
      <a:accent6>
        <a:srgbClr val="8C8B96"/>
      </a:accent6>
      <a:hlink>
        <a:srgbClr val="005F9E"/>
      </a:hlink>
      <a:folHlink>
        <a:srgbClr val="7778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spcAft>
            <a:spcPts val="18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F411C516-B38C-449C-AEC3-1DFE5698A8EB}" vid="{CC2A7088-EBCA-4B6A-8E52-7066D92C264D}"/>
    </a:ext>
  </a:extLst>
</a:theme>
</file>

<file path=ppt/theme/theme3.xml><?xml version="1.0" encoding="utf-8"?>
<a:theme xmlns:a="http://schemas.openxmlformats.org/drawingml/2006/main" name="Blue_Trimble-Dimensions">
  <a:themeElements>
    <a:clrScheme name="Trimble DImensions">
      <a:dk1>
        <a:srgbClr val="005F9E"/>
      </a:dk1>
      <a:lt1>
        <a:srgbClr val="FFFFFF"/>
      </a:lt1>
      <a:dk2>
        <a:srgbClr val="009AD9"/>
      </a:dk2>
      <a:lt2>
        <a:srgbClr val="00437B"/>
      </a:lt2>
      <a:accent1>
        <a:srgbClr val="002C5B"/>
      </a:accent1>
      <a:accent2>
        <a:srgbClr val="FFBE00"/>
      </a:accent2>
      <a:accent3>
        <a:srgbClr val="E8E8ED"/>
      </a:accent3>
      <a:accent4>
        <a:srgbClr val="D0D0D7"/>
      </a:accent4>
      <a:accent5>
        <a:srgbClr val="AEAEB6"/>
      </a:accent5>
      <a:accent6>
        <a:srgbClr val="8C8B96"/>
      </a:accent6>
      <a:hlink>
        <a:srgbClr val="005F9E"/>
      </a:hlink>
      <a:folHlink>
        <a:srgbClr val="7778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spcAft>
            <a:spcPts val="18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F411C516-B38C-449C-AEC3-1DFE5698A8EB}" vid="{2A558078-4410-4E65-AB14-8B3C032963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 2018_PPT Template_FINAL_15284081590030019sAt</Template>
  <TotalTime>349</TotalTime>
  <Words>2189</Words>
  <Application>Microsoft Office PowerPoint</Application>
  <PresentationFormat>On-screen Show (16:9)</PresentationFormat>
  <Paragraphs>461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ＭＳ Ｐゴシック</vt:lpstr>
      <vt:lpstr>.AppleSystemUIFont</vt:lpstr>
      <vt:lpstr>Arial</vt:lpstr>
      <vt:lpstr>Calibri</vt:lpstr>
      <vt:lpstr>Calibri Light</vt:lpstr>
      <vt:lpstr>Cambria Math</vt:lpstr>
      <vt:lpstr>Gill Sans MT</vt:lpstr>
      <vt:lpstr>Symbol</vt:lpstr>
      <vt:lpstr>Times New Roman</vt:lpstr>
      <vt:lpstr>Wingdings</vt:lpstr>
      <vt:lpstr>Dimensions 2018_PPT Template</vt:lpstr>
      <vt:lpstr>1_Blue_Trimble-Dimensions</vt:lpstr>
      <vt:lpstr>Blue_Trimble-Dimensions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NGS and the NSRS – legal context</vt:lpstr>
      <vt:lpstr>NGS and the NSRS – legal context</vt:lpstr>
      <vt:lpstr>So what is and is not the NSRS?</vt:lpstr>
      <vt:lpstr>These are part of the NSRS</vt:lpstr>
      <vt:lpstr>These are not part of the NSRS</vt:lpstr>
      <vt:lpstr>Mixing NSRS and non-NSRS?</vt:lpstr>
      <vt:lpstr>Accuracy</vt:lpstr>
      <vt:lpstr>PowerPoint Presentation</vt:lpstr>
      <vt:lpstr>Drivers of change</vt:lpstr>
      <vt:lpstr>PowerPoint Presentation</vt:lpstr>
      <vt:lpstr>The “jump”:  Instantaneous change based  on fixing the non-geocentricity of NAD 83</vt:lpstr>
      <vt:lpstr>The “jump” : Latitude</vt:lpstr>
      <vt:lpstr>The “jump” : Longitude</vt:lpstr>
      <vt:lpstr>The “jump” : Ellipsoid Height</vt:lpstr>
      <vt:lpstr>Everything must shift!</vt:lpstr>
      <vt:lpstr>Everything must shift!</vt:lpstr>
      <vt:lpstr>The “jump”:  Instantaneous change based  on fixing the zero-height surface of NAVD88</vt:lpstr>
      <vt:lpstr>Time Changes - Horizontal </vt:lpstr>
      <vt:lpstr>Time-Dependency</vt:lpstr>
      <vt:lpstr>The “drift”:  Annual change to ITRF2014  coordinates</vt:lpstr>
      <vt:lpstr>Time Changes - Vertical</vt:lpstr>
      <vt:lpstr>Passive Control</vt:lpstr>
      <vt:lpstr>PowerPoint Presentation</vt:lpstr>
      <vt:lpstr>Modernizing the NSRS The “blueprint” documents:  Your best source for information </vt:lpstr>
      <vt:lpstr>“Modernizing the NSRS” means…</vt:lpstr>
      <vt:lpstr>Replacing the NAD 83’s</vt:lpstr>
      <vt:lpstr>Replacing the NAD 83’s</vt:lpstr>
      <vt:lpstr>PowerPoint Presentation</vt:lpstr>
      <vt:lpstr>The “drift”:  Annual change to ITRF2014  coordinates</vt:lpstr>
      <vt:lpstr>The “drift”:  Annual change to NATRF2014  coordinates</vt:lpstr>
      <vt:lpstr>What does it mean to provide time-dependent coordinates in 5 frames? </vt:lpstr>
      <vt:lpstr>BSMK (North Dakota)</vt:lpstr>
      <vt:lpstr>BSMK (North Dakota)</vt:lpstr>
      <vt:lpstr>BSMK (North Dakota)</vt:lpstr>
      <vt:lpstr>BSMK (North Dakota)</vt:lpstr>
      <vt:lpstr>PIN1 (S. California)</vt:lpstr>
      <vt:lpstr>PIN1 (S. California)</vt:lpstr>
      <vt:lpstr>PIN1 (S. California)</vt:lpstr>
      <vt:lpstr>PIN1 (S. California)</vt:lpstr>
      <vt:lpstr>Velocities (ITRF2014)</vt:lpstr>
      <vt:lpstr>Velocities (NATRF2022)</vt:lpstr>
      <vt:lpstr>Velocities (PATRF2022)</vt:lpstr>
      <vt:lpstr>Intra-Frame Velocity Model</vt:lpstr>
      <vt:lpstr>Orthometric Heights (“Sea Level Heights”) and other gravity-related quantities</vt:lpstr>
      <vt:lpstr>Replacing NAVD 88</vt:lpstr>
      <vt:lpstr>Geopotential Basics</vt:lpstr>
      <vt:lpstr>Expected changes to orthometric heights</vt:lpstr>
      <vt:lpstr>Expected changes to orthometric heights</vt:lpstr>
      <vt:lpstr>Definitional Relationship</vt:lpstr>
      <vt:lpstr>Geoid Monitoring Service (GeMS)</vt:lpstr>
      <vt:lpstr>Secular Mass Movement</vt:lpstr>
      <vt:lpstr>High Resolution Products</vt:lpstr>
      <vt:lpstr>Three gridded regions</vt:lpstr>
      <vt:lpstr>Converting NAD 83 and NAVD 88  geospatial data into  NATRF2022/PATRF2022/CATRF2022/MATRF2022  and  NAPGD2022</vt:lpstr>
      <vt:lpstr>Two options:  NCAT and VDatum</vt:lpstr>
      <vt:lpstr>NGS Coordinate Conversion  and Transformation Tool (NCAT)</vt:lpstr>
      <vt:lpstr>VDatum</vt:lpstr>
      <vt:lpstr>Updating OPUS-Projects</vt:lpstr>
      <vt:lpstr>Coming up in 2019…</vt:lpstr>
      <vt:lpstr>PowerPoint Presentation</vt:lpstr>
      <vt:lpstr>How to transition to 2022…</vt:lpstr>
      <vt:lpstr>How to transition to 2022 (cont.)</vt:lpstr>
      <vt:lpstr>Summary</vt:lpstr>
      <vt:lpstr>PowerPoint Presentation</vt:lpstr>
      <vt:lpstr>PowerPoint Presentation</vt:lpstr>
      <vt:lpstr>PowerPoint Presentation</vt:lpstr>
      <vt:lpstr>Velocities (NAD 83(2011))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 Smith</dc:creator>
  <cp:lastModifiedBy>DellEvents</cp:lastModifiedBy>
  <cp:revision>31</cp:revision>
  <cp:lastPrinted>2018-03-22T17:55:06Z</cp:lastPrinted>
  <dcterms:created xsi:type="dcterms:W3CDTF">2018-08-29T11:44:25Z</dcterms:created>
  <dcterms:modified xsi:type="dcterms:W3CDTF">2018-11-06T21:16:33Z</dcterms:modified>
</cp:coreProperties>
</file>