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68"/>
  </p:notesMasterIdLst>
  <p:handoutMasterIdLst>
    <p:handoutMasterId r:id="rId69"/>
  </p:handoutMasterIdLst>
  <p:sldIdLst>
    <p:sldId id="362" r:id="rId4"/>
    <p:sldId id="602" r:id="rId5"/>
    <p:sldId id="607" r:id="rId6"/>
    <p:sldId id="571" r:id="rId7"/>
    <p:sldId id="585" r:id="rId8"/>
    <p:sldId id="586" r:id="rId9"/>
    <p:sldId id="584" r:id="rId10"/>
    <p:sldId id="569" r:id="rId11"/>
    <p:sldId id="577" r:id="rId12"/>
    <p:sldId id="578" r:id="rId13"/>
    <p:sldId id="579" r:id="rId14"/>
    <p:sldId id="580" r:id="rId15"/>
    <p:sldId id="581" r:id="rId16"/>
    <p:sldId id="582" r:id="rId17"/>
    <p:sldId id="583" r:id="rId18"/>
    <p:sldId id="587" r:id="rId19"/>
    <p:sldId id="588" r:id="rId20"/>
    <p:sldId id="589" r:id="rId21"/>
    <p:sldId id="594" r:id="rId22"/>
    <p:sldId id="595" r:id="rId23"/>
    <p:sldId id="596" r:id="rId24"/>
    <p:sldId id="597" r:id="rId25"/>
    <p:sldId id="599" r:id="rId26"/>
    <p:sldId id="591" r:id="rId27"/>
    <p:sldId id="590" r:id="rId28"/>
    <p:sldId id="593" r:id="rId29"/>
    <p:sldId id="600" r:id="rId30"/>
    <p:sldId id="601" r:id="rId31"/>
    <p:sldId id="603" r:id="rId32"/>
    <p:sldId id="458" r:id="rId33"/>
    <p:sldId id="457"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471" r:id="rId47"/>
    <p:sldId id="552" r:id="rId48"/>
    <p:sldId id="553" r:id="rId49"/>
    <p:sldId id="554" r:id="rId50"/>
    <p:sldId id="555" r:id="rId51"/>
    <p:sldId id="472" r:id="rId52"/>
    <p:sldId id="473" r:id="rId53"/>
    <p:sldId id="474" r:id="rId54"/>
    <p:sldId id="475" r:id="rId55"/>
    <p:sldId id="476" r:id="rId56"/>
    <p:sldId id="477" r:id="rId57"/>
    <p:sldId id="478" r:id="rId58"/>
    <p:sldId id="479" r:id="rId59"/>
    <p:sldId id="480" r:id="rId60"/>
    <p:sldId id="481" r:id="rId61"/>
    <p:sldId id="482" r:id="rId62"/>
    <p:sldId id="544" r:id="rId63"/>
    <p:sldId id="483" r:id="rId64"/>
    <p:sldId id="540" r:id="rId65"/>
    <p:sldId id="488" r:id="rId66"/>
    <p:sldId id="489" r:id="rId6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531" userDrawn="1">
          <p15:clr>
            <a:srgbClr val="A4A3A4"/>
          </p15:clr>
        </p15:guide>
        <p15:guide id="9" pos="3348" userDrawn="1">
          <p15:clr>
            <a:srgbClr val="A4A3A4"/>
          </p15:clr>
        </p15:guide>
        <p15:guide id="10" pos="1976" userDrawn="1">
          <p15:clr>
            <a:srgbClr val="A4A3A4"/>
          </p15:clr>
        </p15:guide>
        <p15:guide id="11" pos="417" userDrawn="1">
          <p15:clr>
            <a:srgbClr val="A4A3A4"/>
          </p15:clr>
        </p15:guide>
        <p15:guide id="12" pos="4970" userDrawn="1">
          <p15:clr>
            <a:srgbClr val="A4A3A4"/>
          </p15:clr>
        </p15:guide>
        <p15:guide id="13" pos="1289" userDrawn="1">
          <p15:clr>
            <a:srgbClr val="A4A3A4"/>
          </p15:clr>
        </p15:guide>
        <p15:guide id="14" pos="537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153" autoAdjust="0"/>
  </p:normalViewPr>
  <p:slideViewPr>
    <p:cSldViewPr snapToGrid="0">
      <p:cViewPr varScale="1">
        <p:scale>
          <a:sx n="106" d="100"/>
          <a:sy n="106" d="100"/>
        </p:scale>
        <p:origin x="1770" y="108"/>
      </p:cViewPr>
      <p:guideLst>
        <p:guide orient="horz" pos="2110"/>
        <p:guide orient="horz" pos="1892"/>
        <p:guide orient="horz" pos="2304"/>
        <p:guide orient="horz" pos="1709"/>
        <p:guide orient="horz" pos="3157"/>
        <p:guide orient="horz" pos="4170"/>
        <p:guide orient="horz" pos="2886"/>
        <p:guide pos="531"/>
        <p:guide pos="3348"/>
        <p:guide pos="1976"/>
        <p:guide pos="417"/>
        <p:guide pos="4970"/>
        <p:guide pos="1289"/>
        <p:guide pos="5379"/>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9/4/2018</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9/4/2018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t>Our</a:t>
            </a:r>
            <a:r>
              <a:rPr lang="en-US" baseline="0" dirty="0" smtClean="0"/>
              <a:t> mission statement is widely available on various NGS web pages.  But how did we get here?</a:t>
            </a:r>
            <a:endParaRPr lang="en-US" dirty="0" smtClean="0"/>
          </a:p>
        </p:txBody>
      </p:sp>
      <p:sp>
        <p:nvSpPr>
          <p:cNvPr id="57348" name="Slide Number Placeholder 3"/>
          <p:cNvSpPr>
            <a:spLocks noGrp="1"/>
          </p:cNvSpPr>
          <p:nvPr>
            <p:ph type="sldNum" sz="quarter" idx="5"/>
          </p:nvPr>
        </p:nvSpPr>
        <p:spPr>
          <a:noFill/>
        </p:spPr>
        <p:txBody>
          <a:bodyPr/>
          <a:lstStyle/>
          <a:p>
            <a:fld id="{038A0BFE-C26C-4BDE-B9C7-8E080D1FA2C4}" type="slidenum">
              <a:rPr lang="en-US" smtClean="0"/>
              <a:pPr/>
              <a:t>6</a:t>
            </a:fld>
            <a:endParaRPr lang="en-US" smtClean="0"/>
          </a:p>
        </p:txBody>
      </p:sp>
    </p:spTree>
    <p:extLst>
      <p:ext uri="{BB962C8B-B14F-4D97-AF65-F5344CB8AC3E}">
        <p14:creationId xmlns:p14="http://schemas.microsoft.com/office/powerpoint/2010/main" val="63018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61</a:t>
            </a:fld>
            <a:endParaRPr lang="en-US" altLang="en-US"/>
          </a:p>
        </p:txBody>
      </p:sp>
    </p:spTree>
    <p:extLst>
      <p:ext uri="{BB962C8B-B14F-4D97-AF65-F5344CB8AC3E}">
        <p14:creationId xmlns:p14="http://schemas.microsoft.com/office/powerpoint/2010/main" val="394780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ill Sans MT" pitchFamily="34" charset="0"/>
                <a:ea typeface="ＭＳ Ｐゴシック" pitchFamily="34" charset="-128"/>
              </a:defRPr>
            </a:lvl1pPr>
            <a:lvl2pPr marL="742950" indent="-285750" eaLnBrk="0" hangingPunct="0">
              <a:spcBef>
                <a:spcPct val="30000"/>
              </a:spcBef>
              <a:defRPr sz="1200">
                <a:solidFill>
                  <a:schemeClr val="tx1"/>
                </a:solidFill>
                <a:latin typeface="Gill Sans MT" pitchFamily="34" charset="0"/>
                <a:ea typeface="ＭＳ Ｐゴシック" pitchFamily="34" charset="-128"/>
              </a:defRPr>
            </a:lvl2pPr>
            <a:lvl3pPr marL="1143000" indent="-228600" eaLnBrk="0" hangingPunct="0">
              <a:spcBef>
                <a:spcPct val="30000"/>
              </a:spcBef>
              <a:defRPr sz="1200">
                <a:solidFill>
                  <a:schemeClr val="tx1"/>
                </a:solidFill>
                <a:latin typeface="Gill Sans MT" pitchFamily="34" charset="0"/>
                <a:ea typeface="ＭＳ Ｐゴシック" pitchFamily="34" charset="-128"/>
              </a:defRPr>
            </a:lvl3pPr>
            <a:lvl4pPr marL="1600200" indent="-228600" eaLnBrk="0" hangingPunct="0">
              <a:spcBef>
                <a:spcPct val="30000"/>
              </a:spcBef>
              <a:defRPr sz="1200">
                <a:solidFill>
                  <a:schemeClr val="tx1"/>
                </a:solidFill>
                <a:latin typeface="Gill Sans MT" pitchFamily="34" charset="0"/>
                <a:ea typeface="ＭＳ Ｐゴシック" pitchFamily="34" charset="-128"/>
              </a:defRPr>
            </a:lvl4pPr>
            <a:lvl5pPr marL="2057400" indent="-228600" eaLnBrk="0" hangingPunct="0">
              <a:spcBef>
                <a:spcPct val="30000"/>
              </a:spcBef>
              <a:defRPr sz="1200">
                <a:solidFill>
                  <a:schemeClr val="tx1"/>
                </a:solidFill>
                <a:latin typeface="Gill Sans MT"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Gill Sans MT"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Gill Sans MT"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Gill Sans MT"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Gill Sans MT" pitchFamily="34" charset="0"/>
                <a:ea typeface="ＭＳ Ｐゴシック" pitchFamily="34" charset="-128"/>
              </a:defRPr>
            </a:lvl9pPr>
          </a:lstStyle>
          <a:p>
            <a:pPr eaLnBrk="1" hangingPunct="1">
              <a:spcBef>
                <a:spcPct val="0"/>
              </a:spcBef>
            </a:pPr>
            <a:fld id="{98EFE784-A63B-45B4-AD21-7E694519F988}" type="slidenum">
              <a:rPr lang="en-US" altLang="en-US" smtClean="0">
                <a:cs typeface="Arial" charset="0"/>
              </a:rPr>
              <a:pPr eaLnBrk="1" hangingPunct="1">
                <a:spcBef>
                  <a:spcPct val="0"/>
                </a:spcBef>
              </a:pPr>
              <a:t>23</a:t>
            </a:fld>
            <a:endParaRPr lang="en-US" altLang="en-US" smtClean="0">
              <a:cs typeface="Arial" charset="0"/>
            </a:endParaRPr>
          </a:p>
        </p:txBody>
      </p:sp>
    </p:spTree>
    <p:extLst>
      <p:ext uri="{BB962C8B-B14F-4D97-AF65-F5344CB8AC3E}">
        <p14:creationId xmlns:p14="http://schemas.microsoft.com/office/powerpoint/2010/main" val="252992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ill Sans MT" pitchFamily="34" charset="0"/>
                <a:ea typeface="ＭＳ Ｐゴシック" pitchFamily="34" charset="-128"/>
              </a:defRPr>
            </a:lvl1pPr>
            <a:lvl2pPr marL="742950" indent="-285750" eaLnBrk="0" hangingPunct="0">
              <a:spcBef>
                <a:spcPct val="30000"/>
              </a:spcBef>
              <a:defRPr sz="1200">
                <a:solidFill>
                  <a:schemeClr val="tx1"/>
                </a:solidFill>
                <a:latin typeface="Gill Sans MT" pitchFamily="34" charset="0"/>
                <a:ea typeface="ＭＳ Ｐゴシック" pitchFamily="34" charset="-128"/>
              </a:defRPr>
            </a:lvl2pPr>
            <a:lvl3pPr marL="1143000" indent="-228600" eaLnBrk="0" hangingPunct="0">
              <a:spcBef>
                <a:spcPct val="30000"/>
              </a:spcBef>
              <a:defRPr sz="1200">
                <a:solidFill>
                  <a:schemeClr val="tx1"/>
                </a:solidFill>
                <a:latin typeface="Gill Sans MT" pitchFamily="34" charset="0"/>
                <a:ea typeface="ＭＳ Ｐゴシック" pitchFamily="34" charset="-128"/>
              </a:defRPr>
            </a:lvl3pPr>
            <a:lvl4pPr marL="1600200" indent="-228600" eaLnBrk="0" hangingPunct="0">
              <a:spcBef>
                <a:spcPct val="30000"/>
              </a:spcBef>
              <a:defRPr sz="1200">
                <a:solidFill>
                  <a:schemeClr val="tx1"/>
                </a:solidFill>
                <a:latin typeface="Gill Sans MT" pitchFamily="34" charset="0"/>
                <a:ea typeface="ＭＳ Ｐゴシック" pitchFamily="34" charset="-128"/>
              </a:defRPr>
            </a:lvl4pPr>
            <a:lvl5pPr marL="2057400" indent="-228600" eaLnBrk="0" hangingPunct="0">
              <a:spcBef>
                <a:spcPct val="30000"/>
              </a:spcBef>
              <a:defRPr sz="1200">
                <a:solidFill>
                  <a:schemeClr val="tx1"/>
                </a:solidFill>
                <a:latin typeface="Gill Sans MT"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Gill Sans MT"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Gill Sans MT"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Gill Sans MT"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Gill Sans MT" pitchFamily="34" charset="0"/>
                <a:ea typeface="ＭＳ Ｐゴシック" pitchFamily="34" charset="-128"/>
              </a:defRPr>
            </a:lvl9pPr>
          </a:lstStyle>
          <a:p>
            <a:pPr eaLnBrk="1" hangingPunct="1">
              <a:spcBef>
                <a:spcPct val="0"/>
              </a:spcBef>
            </a:pPr>
            <a:fld id="{CF682F45-6067-46FE-A867-C03948911C5F}" type="slidenum">
              <a:rPr lang="en-US" altLang="en-US" smtClean="0">
                <a:cs typeface="Arial" charset="0"/>
              </a:rPr>
              <a:pPr eaLnBrk="1" hangingPunct="1">
                <a:spcBef>
                  <a:spcPct val="0"/>
                </a:spcBef>
              </a:pPr>
              <a:t>28</a:t>
            </a:fld>
            <a:endParaRPr lang="en-US" altLang="en-US" smtClean="0">
              <a:cs typeface="Arial" charset="0"/>
            </a:endParaRPr>
          </a:p>
        </p:txBody>
      </p:sp>
    </p:spTree>
    <p:extLst>
      <p:ext uri="{BB962C8B-B14F-4D97-AF65-F5344CB8AC3E}">
        <p14:creationId xmlns:p14="http://schemas.microsoft.com/office/powerpoint/2010/main" val="320333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30</a:t>
            </a:fld>
            <a:endParaRPr lang="en-US" altLang="en-US"/>
          </a:p>
        </p:txBody>
      </p:sp>
    </p:spTree>
    <p:extLst>
      <p:ext uri="{BB962C8B-B14F-4D97-AF65-F5344CB8AC3E}">
        <p14:creationId xmlns:p14="http://schemas.microsoft.com/office/powerpoint/2010/main" val="106302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There are actually</a:t>
            </a:r>
            <a:r>
              <a:rPr lang="en-US" altLang="en-US" baseline="0" dirty="0" smtClean="0">
                <a:latin typeface="Arial" panose="020B0604020202020204" pitchFamily="34" charset="0"/>
              </a:rPr>
              <a:t> 3 “NAD 83”s, NAD 83(2011), NAD 83(PA11) and NAD 83(MA11)</a:t>
            </a:r>
          </a:p>
          <a:p>
            <a:r>
              <a:rPr lang="en-US" altLang="en-US" baseline="0" dirty="0" smtClean="0">
                <a:latin typeface="Arial" panose="020B0604020202020204" pitchFamily="34" charset="0"/>
              </a:rPr>
              <a:t>There are also many more vertical datums than NAVD 88 in the NSRS, each one for specific states or territories that have no line of sight to CONUS/Alaska</a:t>
            </a: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17E66-F503-4D3E-9069-C1154B4D8EF3}" type="slidenum">
              <a:rPr lang="en-US" altLang="en-US" smtClean="0"/>
              <a:pPr/>
              <a:t>31</a:t>
            </a:fld>
            <a:endParaRPr lang="en-US" altLang="en-US" smtClean="0"/>
          </a:p>
        </p:txBody>
      </p:sp>
    </p:spTree>
    <p:extLst>
      <p:ext uri="{BB962C8B-B14F-4D97-AF65-F5344CB8AC3E}">
        <p14:creationId xmlns:p14="http://schemas.microsoft.com/office/powerpoint/2010/main" val="309109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33</a:t>
            </a:fld>
            <a:endParaRPr lang="en-US" altLang="en-US" smtClean="0"/>
          </a:p>
        </p:txBody>
      </p:sp>
    </p:spTree>
    <p:extLst>
      <p:ext uri="{BB962C8B-B14F-4D97-AF65-F5344CB8AC3E}">
        <p14:creationId xmlns:p14="http://schemas.microsoft.com/office/powerpoint/2010/main" val="144964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34</a:t>
            </a:fld>
            <a:endParaRPr lang="en-US" altLang="en-US"/>
          </a:p>
        </p:txBody>
      </p:sp>
    </p:spTree>
    <p:extLst>
      <p:ext uri="{BB962C8B-B14F-4D97-AF65-F5344CB8AC3E}">
        <p14:creationId xmlns:p14="http://schemas.microsoft.com/office/powerpoint/2010/main" val="136042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50</a:t>
            </a:fld>
            <a:endParaRPr lang="en-US" altLang="en-US" smtClean="0"/>
          </a:p>
        </p:txBody>
      </p:sp>
    </p:spTree>
    <p:extLst>
      <p:ext uri="{BB962C8B-B14F-4D97-AF65-F5344CB8AC3E}">
        <p14:creationId xmlns:p14="http://schemas.microsoft.com/office/powerpoint/2010/main" val="68496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There</a:t>
            </a:r>
            <a:r>
              <a:rPr lang="en-US" baseline="0" dirty="0" smtClean="0"/>
              <a:t> are two manifestations of the growing mass in the deep mantle under Hudson Bay:</a:t>
            </a:r>
          </a:p>
          <a:p>
            <a:endParaRPr lang="en-US" baseline="0" dirty="0" smtClean="0"/>
          </a:p>
          <a:p>
            <a:pPr marL="228600" indent="-228600">
              <a:buAutoNum type="arabicParenR"/>
            </a:pPr>
            <a:r>
              <a:rPr lang="en-US" baseline="0" dirty="0" smtClean="0"/>
              <a:t>Geometric – a GPS receiver will see the crust uplifting as the increase in mantle mass pushes the crust up in a displacement.  </a:t>
            </a:r>
          </a:p>
          <a:p>
            <a:pPr marL="228600" indent="-228600">
              <a:buAutoNum type="arabicParenR"/>
            </a:pPr>
            <a:endParaRPr lang="en-US" baseline="0" dirty="0" smtClean="0"/>
          </a:p>
          <a:p>
            <a:pPr marL="228600" indent="-228600">
              <a:buAutoNum type="arabicParenR"/>
            </a:pPr>
            <a:r>
              <a:rPr lang="en-US" baseline="0" dirty="0" smtClean="0"/>
              <a:t>Geopotential – a gravimeter on the surface will sense the growing mass as an increase in the acceleration of gravity, BUT this will be slightly tempered by a reduction in gravity as well (because the gravimeter on the surface is getting farther from the Earth’s center).  Still, the gain (from mass increase) is larger than the loss (from geometric movement) for a net gain.  Because the net gain in gravity is not caused purely by being at a new crustal height, this translates into an increase in geoid undulations, or a “swelling” of the geoid in this region.</a:t>
            </a:r>
          </a:p>
          <a:p>
            <a:pPr marL="228600" indent="-228600">
              <a:buAutoNum type="arabicParenR"/>
            </a:pPr>
            <a:endParaRPr lang="en-US" baseline="0" dirty="0" smtClean="0"/>
          </a:p>
          <a:p>
            <a:pPr marL="0" indent="0">
              <a:buNone/>
            </a:pPr>
            <a:r>
              <a:rPr lang="en-US" baseline="0" dirty="0" smtClean="0"/>
              <a:t>This is different than a purely geometric change caused by a compression of the crust.  In that case, no significant mass is entering or leaving the region so, while GPS might sense a subsidence and a surface gravimeter might sense a slight increase as it moves closer to the Earth’s center, the geoid would not actually change.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56</a:t>
            </a:fld>
            <a:endParaRPr lang="en-US" altLang="en-US"/>
          </a:p>
        </p:txBody>
      </p:sp>
    </p:spTree>
    <p:extLst>
      <p:ext uri="{BB962C8B-B14F-4D97-AF65-F5344CB8AC3E}">
        <p14:creationId xmlns:p14="http://schemas.microsoft.com/office/powerpoint/2010/main" val="368337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August 31, 2018</a:t>
            </a: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GeoBytes Webinar</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August 31, 2018</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GeoBytes Webinar</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August 31, 2018</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GeoBytes Webinar</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gs.noaa.gov/library/pdfs/SP_NOS_NGS_10.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463550" y="1913660"/>
            <a:ext cx="8204200" cy="3632118"/>
          </a:xfrm>
          <a:prstGeom prst="rect">
            <a:avLst/>
          </a:prstGeom>
          <a:noFill/>
          <a:ln w="9525">
            <a:noFill/>
            <a:miter lim="800000"/>
            <a:headEnd/>
            <a:tailEnd/>
          </a:ln>
          <a:effectLst/>
        </p:spPr>
        <p:txBody>
          <a:bodyPr anchor="ctr"/>
          <a:lstStyle/>
          <a:p>
            <a:pPr algn="ctr">
              <a:defRPr/>
            </a:pPr>
            <a:r>
              <a:rPr lang="en-US" sz="3600" b="1" dirty="0">
                <a:solidFill>
                  <a:prstClr val="black"/>
                </a:solidFill>
                <a:latin typeface="Verdana" pitchFamily="34" charset="0"/>
                <a:ea typeface="+mn-ea"/>
              </a:rPr>
              <a:t>Modernizing the National Spatial Reference System</a:t>
            </a: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August 31, 2018</a:t>
            </a:r>
            <a:endParaRPr lang="en-US" dirty="0"/>
          </a:p>
        </p:txBody>
      </p:sp>
      <p:sp>
        <p:nvSpPr>
          <p:cNvPr id="3" name="Footer Placeholder 2"/>
          <p:cNvSpPr>
            <a:spLocks noGrp="1"/>
          </p:cNvSpPr>
          <p:nvPr>
            <p:ph type="ftr" sz="quarter" idx="11"/>
          </p:nvPr>
        </p:nvSpPr>
        <p:spPr/>
        <p:txBody>
          <a:bodyPr/>
          <a:lstStyle/>
          <a:p>
            <a:pPr>
              <a:defRPr/>
            </a:pPr>
            <a:r>
              <a:rPr lang="en-US" smtClean="0"/>
              <a:t>GeoBytes Webinar</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95478"/>
            <a:ext cx="8229600" cy="1143000"/>
          </a:xfrm>
        </p:spPr>
        <p:txBody>
          <a:bodyPr/>
          <a:lstStyle/>
          <a:p>
            <a:r>
              <a:rPr lang="en-US" dirty="0"/>
              <a:t>NGS and the NSRS – legal context</a:t>
            </a:r>
            <a:endParaRPr lang="en-US" dirty="0" smtClean="0"/>
          </a:p>
        </p:txBody>
      </p:sp>
      <p:sp>
        <p:nvSpPr>
          <p:cNvPr id="3" name="Content Placeholder 2"/>
          <p:cNvSpPr>
            <a:spLocks noGrp="1"/>
          </p:cNvSpPr>
          <p:nvPr>
            <p:ph idx="1"/>
          </p:nvPr>
        </p:nvSpPr>
        <p:spPr>
          <a:xfrm>
            <a:off x="457200" y="1595033"/>
            <a:ext cx="8229600" cy="4143375"/>
          </a:xfrm>
        </p:spPr>
        <p:txBody>
          <a:bodyPr/>
          <a:lstStyle/>
          <a:p>
            <a:pPr>
              <a:defRPr/>
            </a:pPr>
            <a:r>
              <a:rPr lang="en-US" sz="2800" dirty="0" smtClean="0"/>
              <a:t>FGCS requirements do not apply to:</a:t>
            </a:r>
          </a:p>
          <a:p>
            <a:pPr lvl="1">
              <a:defRPr/>
            </a:pPr>
            <a:r>
              <a:rPr lang="en-US" sz="2400" dirty="0" smtClean="0"/>
              <a:t>Military/Intelligence federal agencies</a:t>
            </a:r>
          </a:p>
          <a:p>
            <a:pPr lvl="1">
              <a:defRPr/>
            </a:pPr>
            <a:r>
              <a:rPr lang="en-US" sz="2400" dirty="0" smtClean="0"/>
              <a:t>State and local governments</a:t>
            </a:r>
          </a:p>
          <a:p>
            <a:pPr lvl="1">
              <a:defRPr/>
            </a:pPr>
            <a:r>
              <a:rPr lang="en-US" sz="2400" dirty="0" smtClean="0"/>
              <a:t>Private individuals and companies</a:t>
            </a:r>
          </a:p>
          <a:p>
            <a:pPr>
              <a:defRPr/>
            </a:pPr>
            <a:r>
              <a:rPr lang="en-US" sz="2800" dirty="0" smtClean="0"/>
              <a:t>But these groups often do adopt all or part of the NSRS to be compatible with most federal geospatial data</a:t>
            </a:r>
          </a:p>
          <a:p>
            <a:pPr lvl="1">
              <a:defRPr/>
            </a:pPr>
            <a:r>
              <a:rPr lang="en-US" sz="2400" dirty="0" smtClean="0"/>
              <a:t>Could lead to mixing NSRS and non-NSRS information.</a:t>
            </a:r>
          </a:p>
          <a:p>
            <a:pPr lvl="2">
              <a:defRPr/>
            </a:pPr>
            <a:r>
              <a:rPr lang="en-US" sz="2000" dirty="0" smtClean="0"/>
              <a:t>Fine, but has to be done right.</a:t>
            </a:r>
          </a:p>
          <a:p>
            <a:pPr>
              <a:defRPr/>
            </a:pPr>
            <a:endParaRPr lang="en-US" dirty="0" smtClean="0"/>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r>
              <a:rPr lang="en-US" smtClean="0"/>
              <a:t>GeoBytes Webinar</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10</a:t>
            </a:fld>
            <a:endParaRPr lang="en-US" dirty="0"/>
          </a:p>
        </p:txBody>
      </p:sp>
      <p:sp>
        <p:nvSpPr>
          <p:cNvPr id="2" name="Date Placeholder 1"/>
          <p:cNvSpPr>
            <a:spLocks noGrp="1"/>
          </p:cNvSpPr>
          <p:nvPr>
            <p:ph type="dt" sz="half" idx="10"/>
          </p:nvPr>
        </p:nvSpPr>
        <p:spPr/>
        <p:txBody>
          <a:bodyPr/>
          <a:lstStyle/>
          <a:p>
            <a:pPr>
              <a:defRPr/>
            </a:pPr>
            <a:r>
              <a:rPr lang="en-US" smtClean="0"/>
              <a:t>August 31, 2018</a:t>
            </a:r>
            <a:endParaRPr lang="en-US"/>
          </a:p>
        </p:txBody>
      </p:sp>
    </p:spTree>
    <p:extLst>
      <p:ext uri="{BB962C8B-B14F-4D97-AF65-F5344CB8AC3E}">
        <p14:creationId xmlns:p14="http://schemas.microsoft.com/office/powerpoint/2010/main" val="29194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t>
            </a:r>
            <a:r>
              <a:rPr lang="en-US" i="1" dirty="0" smtClean="0"/>
              <a:t>is</a:t>
            </a:r>
            <a:r>
              <a:rPr lang="en-US" dirty="0" smtClean="0"/>
              <a:t> and </a:t>
            </a:r>
            <a:r>
              <a:rPr lang="en-US" i="1" dirty="0" smtClean="0"/>
              <a:t>is not </a:t>
            </a:r>
            <a:r>
              <a:rPr lang="en-US" dirty="0" smtClean="0"/>
              <a:t>the NSRS?</a:t>
            </a:r>
            <a:endParaRPr lang="en-US"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US" sz="3600" b="1" dirty="0" smtClean="0"/>
              <a:t>If NGS (or its predecessors*) did not make it, it is </a:t>
            </a:r>
            <a:r>
              <a:rPr lang="en-US" sz="3600" b="1" i="1" dirty="0" smtClean="0"/>
              <a:t>not</a:t>
            </a:r>
            <a:r>
              <a:rPr lang="en-US" sz="3600" b="1" dirty="0" smtClean="0"/>
              <a:t> in the NSRS**</a:t>
            </a:r>
          </a:p>
          <a:p>
            <a:pPr marL="0" indent="0">
              <a:buNone/>
            </a:pPr>
            <a:endParaRPr lang="en-US" sz="2400" b="1" dirty="0" smtClean="0"/>
          </a:p>
          <a:p>
            <a:pPr marL="0" indent="0">
              <a:buNone/>
            </a:pPr>
            <a:r>
              <a:rPr lang="en-US" sz="2400" b="1" dirty="0" smtClean="0"/>
              <a:t>*  Survey of the Coast (1807-1836)</a:t>
            </a:r>
          </a:p>
          <a:p>
            <a:pPr marL="0" indent="0">
              <a:buNone/>
            </a:pPr>
            <a:r>
              <a:rPr lang="en-US" sz="2400" b="1" dirty="0" smtClean="0"/>
              <a:t>    Coast Survey (1836-1878)</a:t>
            </a:r>
          </a:p>
          <a:p>
            <a:pPr marL="0" indent="0">
              <a:buNone/>
            </a:pPr>
            <a:r>
              <a:rPr lang="en-US" sz="2400" b="1" dirty="0"/>
              <a:t> </a:t>
            </a:r>
            <a:r>
              <a:rPr lang="en-US" sz="2400" b="1" dirty="0" smtClean="0"/>
              <a:t>   Coast and Geodetic Survey (1878-1970)</a:t>
            </a:r>
          </a:p>
          <a:p>
            <a:pPr marL="0" indent="0">
              <a:buNone/>
            </a:pPr>
            <a:endParaRPr lang="en-US" sz="2400" b="1" dirty="0"/>
          </a:p>
          <a:p>
            <a:pPr marL="0" indent="0">
              <a:buNone/>
            </a:pPr>
            <a:r>
              <a:rPr lang="en-US" sz="2400" b="1" dirty="0" smtClean="0"/>
              <a:t>** The term “NSRS” was adopted in 1994, but today is used to encompasses all historic datums of NGS and its predecessors, though the FGCS regularly adopts the </a:t>
            </a:r>
            <a:r>
              <a:rPr lang="en-US" sz="2400" b="1" i="1" dirty="0" smtClean="0"/>
              <a:t>latest</a:t>
            </a:r>
            <a:r>
              <a:rPr lang="en-US" sz="2400" b="1" dirty="0" smtClean="0"/>
              <a:t> components</a:t>
            </a:r>
            <a:endParaRPr lang="en-US" sz="2400" b="1" dirty="0"/>
          </a:p>
          <a:p>
            <a:pPr marL="0" indent="0">
              <a:buNone/>
            </a:pPr>
            <a:endParaRPr lang="en-US" sz="2400" b="1" dirty="0" smtClean="0"/>
          </a:p>
          <a:p>
            <a:endParaRPr lang="en-US" dirty="0" smtClean="0"/>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11</a:t>
            </a:fld>
            <a:endParaRPr lang="en-US"/>
          </a:p>
        </p:txBody>
      </p:sp>
    </p:spTree>
    <p:extLst>
      <p:ext uri="{BB962C8B-B14F-4D97-AF65-F5344CB8AC3E}">
        <p14:creationId xmlns:p14="http://schemas.microsoft.com/office/powerpoint/2010/main" val="32677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t>
            </a:r>
            <a:r>
              <a:rPr lang="en-US" i="1" dirty="0" smtClean="0"/>
              <a:t>are</a:t>
            </a:r>
            <a:r>
              <a:rPr lang="en-US" dirty="0" smtClean="0"/>
              <a:t> part of the NSRS</a:t>
            </a:r>
            <a:endParaRPr lang="en-US" dirty="0"/>
          </a:p>
        </p:txBody>
      </p:sp>
      <p:graphicFrame>
        <p:nvGraphicFramePr>
          <p:cNvPr id="7" name="Content Placeholder 6"/>
          <p:cNvGraphicFramePr>
            <a:graphicFrameLocks noGrp="1"/>
          </p:cNvGraphicFramePr>
          <p:nvPr>
            <p:ph idx="1"/>
            <p:extLst/>
          </p:nvPr>
        </p:nvGraphicFramePr>
        <p:xfrm>
          <a:off x="457200" y="1270000"/>
          <a:ext cx="7909560" cy="4526280"/>
        </p:xfrm>
        <a:graphic>
          <a:graphicData uri="http://schemas.openxmlformats.org/drawingml/2006/table">
            <a:tbl>
              <a:tblPr firstRow="1" bandRow="1">
                <a:tableStyleId>{5C22544A-7EE6-4342-B048-85BDC9FD1C3A}</a:tableStyleId>
              </a:tblPr>
              <a:tblGrid>
                <a:gridCol w="2072640">
                  <a:extLst>
                    <a:ext uri="{9D8B030D-6E8A-4147-A177-3AD203B41FA5}">
                      <a16:colId xmlns:a16="http://schemas.microsoft.com/office/drawing/2014/main" val="2202110323"/>
                    </a:ext>
                  </a:extLst>
                </a:gridCol>
                <a:gridCol w="1341120">
                  <a:extLst>
                    <a:ext uri="{9D8B030D-6E8A-4147-A177-3AD203B41FA5}">
                      <a16:colId xmlns:a16="http://schemas.microsoft.com/office/drawing/2014/main" val="1277430874"/>
                    </a:ext>
                  </a:extLst>
                </a:gridCol>
                <a:gridCol w="1082040">
                  <a:extLst>
                    <a:ext uri="{9D8B030D-6E8A-4147-A177-3AD203B41FA5}">
                      <a16:colId xmlns:a16="http://schemas.microsoft.com/office/drawing/2014/main" val="1566734961"/>
                    </a:ext>
                  </a:extLst>
                </a:gridCol>
                <a:gridCol w="1584960">
                  <a:extLst>
                    <a:ext uri="{9D8B030D-6E8A-4147-A177-3AD203B41FA5}">
                      <a16:colId xmlns:a16="http://schemas.microsoft.com/office/drawing/2014/main" val="2463132348"/>
                    </a:ext>
                  </a:extLst>
                </a:gridCol>
                <a:gridCol w="1828800">
                  <a:extLst>
                    <a:ext uri="{9D8B030D-6E8A-4147-A177-3AD203B41FA5}">
                      <a16:colId xmlns:a16="http://schemas.microsoft.com/office/drawing/2014/main" val="2738166315"/>
                    </a:ext>
                  </a:extLst>
                </a:gridCol>
              </a:tblGrid>
              <a:tr h="370840">
                <a:tc>
                  <a:txBody>
                    <a:bodyPr/>
                    <a:lstStyle/>
                    <a:p>
                      <a:r>
                        <a:rPr lang="en-US" dirty="0" err="1" smtClean="0"/>
                        <a:t>Hor</a:t>
                      </a:r>
                      <a:endParaRPr lang="en-US" dirty="0" smtClean="0"/>
                    </a:p>
                    <a:p>
                      <a:r>
                        <a:rPr lang="en-US" dirty="0" smtClean="0"/>
                        <a:t>Datums / Geometric Reference Frames</a:t>
                      </a:r>
                      <a:endParaRPr lang="en-US" dirty="0"/>
                    </a:p>
                  </a:txBody>
                  <a:tcPr/>
                </a:tc>
                <a:tc>
                  <a:txBody>
                    <a:bodyPr/>
                    <a:lstStyle/>
                    <a:p>
                      <a:r>
                        <a:rPr lang="en-US" dirty="0" smtClean="0"/>
                        <a:t>Vertical</a:t>
                      </a:r>
                    </a:p>
                    <a:p>
                      <a:r>
                        <a:rPr lang="en-US" dirty="0" smtClean="0"/>
                        <a:t>Datums</a:t>
                      </a:r>
                      <a:endParaRPr lang="en-US" dirty="0"/>
                    </a:p>
                  </a:txBody>
                  <a:tcPr/>
                </a:tc>
                <a:tc>
                  <a:txBody>
                    <a:bodyPr/>
                    <a:lstStyle/>
                    <a:p>
                      <a:r>
                        <a:rPr lang="en-US" dirty="0" smtClean="0"/>
                        <a:t>Great Lakes Datums</a:t>
                      </a:r>
                      <a:endParaRPr lang="en-US" dirty="0"/>
                    </a:p>
                  </a:txBody>
                  <a:tcPr/>
                </a:tc>
                <a:tc>
                  <a:txBody>
                    <a:bodyPr/>
                    <a:lstStyle/>
                    <a:p>
                      <a:r>
                        <a:rPr lang="en-US" dirty="0" smtClean="0"/>
                        <a:t>Geoid</a:t>
                      </a:r>
                    </a:p>
                    <a:p>
                      <a:r>
                        <a:rPr lang="en-US" dirty="0" smtClean="0"/>
                        <a:t>Models</a:t>
                      </a:r>
                      <a:endParaRPr lang="en-US" dirty="0"/>
                    </a:p>
                  </a:txBody>
                  <a:tcPr/>
                </a:tc>
                <a:tc>
                  <a:txBody>
                    <a:bodyPr/>
                    <a:lstStyle/>
                    <a:p>
                      <a:r>
                        <a:rPr lang="en-US" dirty="0" smtClean="0"/>
                        <a:t>Transformations / Conversions</a:t>
                      </a:r>
                      <a:endParaRPr lang="en-US" dirty="0"/>
                    </a:p>
                  </a:txBody>
                  <a:tcPr/>
                </a:tc>
                <a:extLst>
                  <a:ext uri="{0D108BD9-81ED-4DB2-BD59-A6C34878D82A}">
                    <a16:rowId xmlns:a16="http://schemas.microsoft.com/office/drawing/2014/main" val="3022080662"/>
                  </a:ext>
                </a:extLst>
              </a:tr>
              <a:tr h="370840">
                <a:tc>
                  <a:txBody>
                    <a:bodyPr/>
                    <a:lstStyle/>
                    <a:p>
                      <a:r>
                        <a:rPr lang="en-US" dirty="0" smtClean="0"/>
                        <a:t>USSD</a:t>
                      </a:r>
                      <a:endParaRPr lang="en-US" dirty="0"/>
                    </a:p>
                  </a:txBody>
                  <a:tcPr/>
                </a:tc>
                <a:tc>
                  <a:txBody>
                    <a:bodyPr/>
                    <a:lstStyle/>
                    <a:p>
                      <a:r>
                        <a:rPr lang="en-US" dirty="0" smtClean="0"/>
                        <a:t>NGVD</a:t>
                      </a:r>
                      <a:r>
                        <a:rPr lang="en-US" baseline="0" dirty="0" smtClean="0"/>
                        <a:t> 29</a:t>
                      </a:r>
                      <a:endParaRPr lang="en-US" dirty="0"/>
                    </a:p>
                  </a:txBody>
                  <a:tcPr/>
                </a:tc>
                <a:tc>
                  <a:txBody>
                    <a:bodyPr/>
                    <a:lstStyle/>
                    <a:p>
                      <a:r>
                        <a:rPr lang="en-US" dirty="0" smtClean="0"/>
                        <a:t>IGLD55</a:t>
                      </a:r>
                      <a:endParaRPr lang="en-US" dirty="0"/>
                    </a:p>
                  </a:txBody>
                  <a:tcPr/>
                </a:tc>
                <a:tc>
                  <a:txBody>
                    <a:bodyPr/>
                    <a:lstStyle/>
                    <a:p>
                      <a:r>
                        <a:rPr lang="en-US" dirty="0" smtClean="0"/>
                        <a:t>GEOID90</a:t>
                      </a:r>
                      <a:endParaRPr lang="en-US" dirty="0"/>
                    </a:p>
                  </a:txBody>
                  <a:tcPr/>
                </a:tc>
                <a:tc>
                  <a:txBody>
                    <a:bodyPr/>
                    <a:lstStyle/>
                    <a:p>
                      <a:r>
                        <a:rPr lang="en-US" dirty="0" smtClean="0"/>
                        <a:t>NADCON</a:t>
                      </a:r>
                      <a:endParaRPr lang="en-US" dirty="0"/>
                    </a:p>
                  </a:txBody>
                  <a:tcPr/>
                </a:tc>
                <a:extLst>
                  <a:ext uri="{0D108BD9-81ED-4DB2-BD59-A6C34878D82A}">
                    <a16:rowId xmlns:a16="http://schemas.microsoft.com/office/drawing/2014/main" val="3808544551"/>
                  </a:ext>
                </a:extLst>
              </a:tr>
              <a:tr h="370840">
                <a:tc>
                  <a:txBody>
                    <a:bodyPr/>
                    <a:lstStyle/>
                    <a:p>
                      <a:r>
                        <a:rPr lang="en-US" dirty="0" smtClean="0"/>
                        <a:t>NAD 27</a:t>
                      </a:r>
                      <a:endParaRPr lang="en-US" dirty="0"/>
                    </a:p>
                  </a:txBody>
                  <a:tcPr/>
                </a:tc>
                <a:tc>
                  <a:txBody>
                    <a:bodyPr/>
                    <a:lstStyle/>
                    <a:p>
                      <a:r>
                        <a:rPr lang="en-US" dirty="0" smtClean="0"/>
                        <a:t>NAVD 88</a:t>
                      </a:r>
                      <a:endParaRPr lang="en-US" dirty="0"/>
                    </a:p>
                  </a:txBody>
                  <a:tcPr/>
                </a:tc>
                <a:tc>
                  <a:txBody>
                    <a:bodyPr/>
                    <a:lstStyle/>
                    <a:p>
                      <a:r>
                        <a:rPr lang="en-US" dirty="0" smtClean="0"/>
                        <a:t>IGLD85</a:t>
                      </a:r>
                      <a:endParaRPr lang="en-US" dirty="0"/>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GEOID93</a:t>
                      </a:r>
                      <a:endParaRPr lang="en-US" dirty="0"/>
                    </a:p>
                  </a:txBody>
                  <a:tcPr/>
                </a:tc>
                <a:tc>
                  <a:txBody>
                    <a:bodyPr/>
                    <a:lstStyle/>
                    <a:p>
                      <a:r>
                        <a:rPr lang="en-US" dirty="0" smtClean="0"/>
                        <a:t>VERTCON</a:t>
                      </a:r>
                      <a:endParaRPr lang="en-US" dirty="0"/>
                    </a:p>
                  </a:txBody>
                  <a:tcPr/>
                </a:tc>
                <a:extLst>
                  <a:ext uri="{0D108BD9-81ED-4DB2-BD59-A6C34878D82A}">
                    <a16:rowId xmlns:a16="http://schemas.microsoft.com/office/drawing/2014/main" val="348057990"/>
                  </a:ext>
                </a:extLst>
              </a:tr>
              <a:tr h="370840">
                <a:tc>
                  <a:txBody>
                    <a:bodyPr/>
                    <a:lstStyle/>
                    <a:p>
                      <a:r>
                        <a:rPr lang="en-US" dirty="0" smtClean="0"/>
                        <a:t>NAD</a:t>
                      </a:r>
                      <a:r>
                        <a:rPr lang="en-US" baseline="0" dirty="0" smtClean="0"/>
                        <a:t> 83</a:t>
                      </a:r>
                      <a:endParaRPr lang="en-US" dirty="0"/>
                    </a:p>
                  </a:txBody>
                  <a:tcPr/>
                </a:tc>
                <a:tc>
                  <a:txBody>
                    <a:bodyPr/>
                    <a:lstStyle/>
                    <a:p>
                      <a:r>
                        <a:rPr lang="en-US" dirty="0" smtClean="0"/>
                        <a:t>PRVD02</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ALASKA94</a:t>
                      </a:r>
                      <a:endParaRPr lang="en-US" dirty="0"/>
                    </a:p>
                  </a:txBody>
                  <a:tcPr/>
                </a:tc>
                <a:tc>
                  <a:txBody>
                    <a:bodyPr/>
                    <a:lstStyle/>
                    <a:p>
                      <a:endParaRPr lang="en-US"/>
                    </a:p>
                  </a:txBody>
                  <a:tcPr/>
                </a:tc>
                <a:extLst>
                  <a:ext uri="{0D108BD9-81ED-4DB2-BD59-A6C34878D82A}">
                    <a16:rowId xmlns:a16="http://schemas.microsoft.com/office/drawing/2014/main" val="927589832"/>
                  </a:ext>
                </a:extLst>
              </a:tr>
              <a:tr h="370840">
                <a:tc>
                  <a:txBody>
                    <a:bodyPr/>
                    <a:lstStyle/>
                    <a:p>
                      <a:endParaRPr lang="en-US"/>
                    </a:p>
                  </a:txBody>
                  <a:tcPr/>
                </a:tc>
                <a:tc>
                  <a:txBody>
                    <a:bodyPr/>
                    <a:lstStyle/>
                    <a:p>
                      <a:r>
                        <a:rPr lang="en-US" dirty="0" smtClean="0"/>
                        <a:t>ASVD02</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GEOID96</a:t>
                      </a:r>
                      <a:endParaRPr lang="en-US" dirty="0"/>
                    </a:p>
                  </a:txBody>
                  <a:tcPr/>
                </a:tc>
                <a:tc>
                  <a:txBody>
                    <a:bodyPr/>
                    <a:lstStyle/>
                    <a:p>
                      <a:r>
                        <a:rPr lang="en-US" dirty="0" smtClean="0"/>
                        <a:t>SPCS 27</a:t>
                      </a:r>
                      <a:endParaRPr lang="en-US" dirty="0"/>
                    </a:p>
                  </a:txBody>
                  <a:tcPr/>
                </a:tc>
                <a:extLst>
                  <a:ext uri="{0D108BD9-81ED-4DB2-BD59-A6C34878D82A}">
                    <a16:rowId xmlns:a16="http://schemas.microsoft.com/office/drawing/2014/main" val="3884107606"/>
                  </a:ext>
                </a:extLst>
              </a:tr>
              <a:tr h="370840">
                <a:tc>
                  <a:txBody>
                    <a:bodyPr/>
                    <a:lstStyle/>
                    <a:p>
                      <a:endParaRPr lang="en-US"/>
                    </a:p>
                  </a:txBody>
                  <a:tcPr/>
                </a:tc>
                <a:tc>
                  <a:txBody>
                    <a:bodyPr/>
                    <a:lstStyle/>
                    <a:p>
                      <a:r>
                        <a:rPr lang="en-US" dirty="0" smtClean="0"/>
                        <a:t>NMVD03</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GEOID99</a:t>
                      </a:r>
                      <a:endParaRPr lang="en-US" dirty="0"/>
                    </a:p>
                  </a:txBody>
                  <a:tcPr/>
                </a:tc>
                <a:tc>
                  <a:txBody>
                    <a:bodyPr/>
                    <a:lstStyle/>
                    <a:p>
                      <a:r>
                        <a:rPr lang="en-US" dirty="0" smtClean="0"/>
                        <a:t>SPCS 83</a:t>
                      </a:r>
                      <a:endParaRPr lang="en-US" dirty="0"/>
                    </a:p>
                  </a:txBody>
                  <a:tcPr/>
                </a:tc>
                <a:extLst>
                  <a:ext uri="{0D108BD9-81ED-4DB2-BD59-A6C34878D82A}">
                    <a16:rowId xmlns:a16="http://schemas.microsoft.com/office/drawing/2014/main" val="2926996055"/>
                  </a:ext>
                </a:extLst>
              </a:tr>
              <a:tr h="370840">
                <a:tc>
                  <a:txBody>
                    <a:bodyPr/>
                    <a:lstStyle/>
                    <a:p>
                      <a:endParaRPr lang="en-US"/>
                    </a:p>
                  </a:txBody>
                  <a:tcPr/>
                </a:tc>
                <a:tc>
                  <a:txBody>
                    <a:bodyPr/>
                    <a:lstStyle/>
                    <a:p>
                      <a:r>
                        <a:rPr lang="en-US" dirty="0" smtClean="0"/>
                        <a:t>GUVD04</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GEOID03</a:t>
                      </a:r>
                      <a:endParaRPr lang="en-US" dirty="0"/>
                    </a:p>
                  </a:txBody>
                  <a:tcPr/>
                </a:tc>
                <a:tc>
                  <a:txBody>
                    <a:bodyPr/>
                    <a:lstStyle/>
                    <a:p>
                      <a:endParaRPr lang="en-US" dirty="0"/>
                    </a:p>
                  </a:txBody>
                  <a:tcPr/>
                </a:tc>
                <a:extLst>
                  <a:ext uri="{0D108BD9-81ED-4DB2-BD59-A6C34878D82A}">
                    <a16:rowId xmlns:a16="http://schemas.microsoft.com/office/drawing/2014/main" val="2282737914"/>
                  </a:ext>
                </a:extLst>
              </a:tr>
              <a:tr h="370840">
                <a:tc>
                  <a:txBody>
                    <a:bodyPr/>
                    <a:lstStyle/>
                    <a:p>
                      <a:endParaRPr lang="en-US"/>
                    </a:p>
                  </a:txBody>
                  <a:tcPr/>
                </a:tc>
                <a:tc>
                  <a:txBody>
                    <a:bodyPr/>
                    <a:lstStyle/>
                    <a:p>
                      <a:r>
                        <a:rPr lang="en-US" dirty="0" smtClean="0"/>
                        <a:t>VIVD09</a:t>
                      </a:r>
                      <a:endParaRPr lang="en-US" dirty="0"/>
                    </a:p>
                  </a:txBody>
                  <a:tcPr/>
                </a:tc>
                <a:tc>
                  <a:txBody>
                    <a:bodyPr/>
                    <a:lstStyle/>
                    <a:p>
                      <a:endParaRPr lang="en-US"/>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GEOID06</a:t>
                      </a:r>
                      <a:endParaRPr lang="en-US" dirty="0"/>
                    </a:p>
                  </a:txBody>
                  <a:tcPr/>
                </a:tc>
                <a:tc>
                  <a:txBody>
                    <a:bodyPr/>
                    <a:lstStyle/>
                    <a:p>
                      <a:endParaRPr lang="en-US"/>
                    </a:p>
                  </a:txBody>
                  <a:tcPr/>
                </a:tc>
                <a:extLst>
                  <a:ext uri="{0D108BD9-81ED-4DB2-BD59-A6C34878D82A}">
                    <a16:rowId xmlns:a16="http://schemas.microsoft.com/office/drawing/2014/main" val="421228443"/>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GEOID09</a:t>
                      </a:r>
                      <a:endParaRPr lang="en-US" dirty="0"/>
                    </a:p>
                  </a:txBody>
                  <a:tcPr/>
                </a:tc>
                <a:tc>
                  <a:txBody>
                    <a:bodyPr/>
                    <a:lstStyle/>
                    <a:p>
                      <a:endParaRPr lang="en-US" dirty="0"/>
                    </a:p>
                  </a:txBody>
                  <a:tcPr/>
                </a:tc>
                <a:extLst>
                  <a:ext uri="{0D108BD9-81ED-4DB2-BD59-A6C34878D82A}">
                    <a16:rowId xmlns:a16="http://schemas.microsoft.com/office/drawing/2014/main" val="2544845522"/>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GEOID12(A,B)</a:t>
                      </a:r>
                      <a:endParaRPr lang="en-US" dirty="0"/>
                    </a:p>
                  </a:txBody>
                  <a:tcPr/>
                </a:tc>
                <a:tc>
                  <a:txBody>
                    <a:bodyPr/>
                    <a:lstStyle/>
                    <a:p>
                      <a:endParaRPr lang="en-US" dirty="0"/>
                    </a:p>
                  </a:txBody>
                  <a:tcPr/>
                </a:tc>
                <a:extLst>
                  <a:ext uri="{0D108BD9-81ED-4DB2-BD59-A6C34878D82A}">
                    <a16:rowId xmlns:a16="http://schemas.microsoft.com/office/drawing/2014/main" val="781712782"/>
                  </a:ext>
                </a:extLst>
              </a:tr>
            </a:tbl>
          </a:graphicData>
        </a:graphic>
      </p:graphicFrame>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12</a:t>
            </a:fld>
            <a:endParaRPr lang="en-US"/>
          </a:p>
        </p:txBody>
      </p:sp>
      <p:sp>
        <p:nvSpPr>
          <p:cNvPr id="9" name="TextBox 8"/>
          <p:cNvSpPr txBox="1"/>
          <p:nvPr/>
        </p:nvSpPr>
        <p:spPr>
          <a:xfrm>
            <a:off x="457200" y="6121400"/>
            <a:ext cx="4580100" cy="307777"/>
          </a:xfrm>
          <a:prstGeom prst="rect">
            <a:avLst/>
          </a:prstGeom>
          <a:noFill/>
        </p:spPr>
        <p:txBody>
          <a:bodyPr wrap="none" rtlCol="0">
            <a:spAutoFit/>
          </a:bodyPr>
          <a:lstStyle/>
          <a:p>
            <a:r>
              <a:rPr lang="en-US" dirty="0" smtClean="0"/>
              <a:t>These are select entries, not a complete list</a:t>
            </a:r>
            <a:endParaRPr lang="en-US" dirty="0"/>
          </a:p>
        </p:txBody>
      </p:sp>
    </p:spTree>
    <p:extLst>
      <p:ext uri="{BB962C8B-B14F-4D97-AF65-F5344CB8AC3E}">
        <p14:creationId xmlns:p14="http://schemas.microsoft.com/office/powerpoint/2010/main" val="99135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are </a:t>
            </a:r>
            <a:r>
              <a:rPr lang="en-US" i="1" dirty="0" smtClean="0"/>
              <a:t>not</a:t>
            </a:r>
            <a:r>
              <a:rPr lang="en-US" dirty="0" smtClean="0"/>
              <a:t> part of the NSRS</a:t>
            </a:r>
            <a:endParaRPr lang="en-US" dirty="0"/>
          </a:p>
        </p:txBody>
      </p:sp>
      <p:graphicFrame>
        <p:nvGraphicFramePr>
          <p:cNvPr id="7" name="Content Placeholder 6"/>
          <p:cNvGraphicFramePr>
            <a:graphicFrameLocks noGrp="1"/>
          </p:cNvGraphicFramePr>
          <p:nvPr>
            <p:ph idx="1"/>
            <p:extLst/>
          </p:nvPr>
        </p:nvGraphicFramePr>
        <p:xfrm>
          <a:off x="457200" y="1270000"/>
          <a:ext cx="7909560" cy="4851400"/>
        </p:xfrm>
        <a:graphic>
          <a:graphicData uri="http://schemas.openxmlformats.org/drawingml/2006/table">
            <a:tbl>
              <a:tblPr firstRow="1" bandRow="1">
                <a:tableStyleId>{5C22544A-7EE6-4342-B048-85BDC9FD1C3A}</a:tableStyleId>
              </a:tblPr>
              <a:tblGrid>
                <a:gridCol w="2072640">
                  <a:extLst>
                    <a:ext uri="{9D8B030D-6E8A-4147-A177-3AD203B41FA5}">
                      <a16:colId xmlns:a16="http://schemas.microsoft.com/office/drawing/2014/main" val="2202110323"/>
                    </a:ext>
                  </a:extLst>
                </a:gridCol>
                <a:gridCol w="1341120">
                  <a:extLst>
                    <a:ext uri="{9D8B030D-6E8A-4147-A177-3AD203B41FA5}">
                      <a16:colId xmlns:a16="http://schemas.microsoft.com/office/drawing/2014/main" val="1277430874"/>
                    </a:ext>
                  </a:extLst>
                </a:gridCol>
                <a:gridCol w="1082040">
                  <a:extLst>
                    <a:ext uri="{9D8B030D-6E8A-4147-A177-3AD203B41FA5}">
                      <a16:colId xmlns:a16="http://schemas.microsoft.com/office/drawing/2014/main" val="1566734961"/>
                    </a:ext>
                  </a:extLst>
                </a:gridCol>
                <a:gridCol w="1584960">
                  <a:extLst>
                    <a:ext uri="{9D8B030D-6E8A-4147-A177-3AD203B41FA5}">
                      <a16:colId xmlns:a16="http://schemas.microsoft.com/office/drawing/2014/main" val="2463132348"/>
                    </a:ext>
                  </a:extLst>
                </a:gridCol>
                <a:gridCol w="1828800">
                  <a:extLst>
                    <a:ext uri="{9D8B030D-6E8A-4147-A177-3AD203B41FA5}">
                      <a16:colId xmlns:a16="http://schemas.microsoft.com/office/drawing/2014/main" val="2738166315"/>
                    </a:ext>
                  </a:extLst>
                </a:gridCol>
              </a:tblGrid>
              <a:tr h="370840">
                <a:tc>
                  <a:txBody>
                    <a:bodyPr/>
                    <a:lstStyle/>
                    <a:p>
                      <a:r>
                        <a:rPr lang="en-US" dirty="0" err="1" smtClean="0"/>
                        <a:t>Hor</a:t>
                      </a:r>
                      <a:endParaRPr lang="en-US" dirty="0" smtClean="0"/>
                    </a:p>
                    <a:p>
                      <a:r>
                        <a:rPr lang="en-US" dirty="0" smtClean="0"/>
                        <a:t>Datums / Geometric Reference Frames</a:t>
                      </a:r>
                      <a:endParaRPr lang="en-US" dirty="0"/>
                    </a:p>
                  </a:txBody>
                  <a:tcPr/>
                </a:tc>
                <a:tc>
                  <a:txBody>
                    <a:bodyPr/>
                    <a:lstStyle/>
                    <a:p>
                      <a:r>
                        <a:rPr lang="en-US" dirty="0" smtClean="0"/>
                        <a:t>Vertical</a:t>
                      </a:r>
                    </a:p>
                    <a:p>
                      <a:r>
                        <a:rPr lang="en-US" dirty="0" smtClean="0"/>
                        <a:t>Datums</a:t>
                      </a:r>
                      <a:endParaRPr lang="en-US" dirty="0"/>
                    </a:p>
                  </a:txBody>
                  <a:tcPr/>
                </a:tc>
                <a:tc>
                  <a:txBody>
                    <a:bodyPr/>
                    <a:lstStyle/>
                    <a:p>
                      <a:r>
                        <a:rPr lang="en-US" dirty="0" smtClean="0"/>
                        <a:t>Great Lakes Datums</a:t>
                      </a:r>
                      <a:endParaRPr lang="en-US" dirty="0"/>
                    </a:p>
                  </a:txBody>
                  <a:tcPr/>
                </a:tc>
                <a:tc>
                  <a:txBody>
                    <a:bodyPr/>
                    <a:lstStyle/>
                    <a:p>
                      <a:r>
                        <a:rPr lang="en-US" dirty="0" smtClean="0"/>
                        <a:t>Geoid</a:t>
                      </a:r>
                    </a:p>
                    <a:p>
                      <a:r>
                        <a:rPr lang="en-US" dirty="0" smtClean="0"/>
                        <a:t>Models</a:t>
                      </a:r>
                      <a:endParaRPr lang="en-US" dirty="0"/>
                    </a:p>
                  </a:txBody>
                  <a:tcPr/>
                </a:tc>
                <a:tc>
                  <a:txBody>
                    <a:bodyPr/>
                    <a:lstStyle/>
                    <a:p>
                      <a:r>
                        <a:rPr lang="en-US" dirty="0" smtClean="0"/>
                        <a:t>Transformations / Conversions</a:t>
                      </a:r>
                      <a:endParaRPr lang="en-US" dirty="0"/>
                    </a:p>
                  </a:txBody>
                  <a:tcPr/>
                </a:tc>
                <a:extLst>
                  <a:ext uri="{0D108BD9-81ED-4DB2-BD59-A6C34878D82A}">
                    <a16:rowId xmlns:a16="http://schemas.microsoft.com/office/drawing/2014/main" val="3022080662"/>
                  </a:ext>
                </a:extLst>
              </a:tr>
              <a:tr h="370840">
                <a:tc>
                  <a:txBody>
                    <a:bodyPr/>
                    <a:lstStyle/>
                    <a:p>
                      <a:r>
                        <a:rPr lang="en-US" dirty="0" smtClean="0"/>
                        <a:t>WGS</a:t>
                      </a:r>
                      <a:r>
                        <a:rPr lang="en-US" baseline="0" dirty="0" smtClean="0"/>
                        <a:t> </a:t>
                      </a:r>
                      <a:r>
                        <a:rPr lang="en-US" dirty="0" smtClean="0"/>
                        <a:t>84</a:t>
                      </a:r>
                      <a:endParaRPr lang="en-US" dirty="0"/>
                    </a:p>
                  </a:txBody>
                  <a:tcPr/>
                </a:tc>
                <a:tc>
                  <a:txBody>
                    <a:bodyPr/>
                    <a:lstStyle/>
                    <a:p>
                      <a:r>
                        <a:rPr lang="en-US" dirty="0" smtClean="0"/>
                        <a:t>IHRS</a:t>
                      </a:r>
                      <a:endParaRPr lang="en-US" dirty="0"/>
                    </a:p>
                  </a:txBody>
                  <a:tcPr/>
                </a:tc>
                <a:tc>
                  <a:txBody>
                    <a:bodyPr/>
                    <a:lstStyle/>
                    <a:p>
                      <a:endParaRPr lang="en-US" dirty="0"/>
                    </a:p>
                  </a:txBody>
                  <a:tcPr/>
                </a:tc>
                <a:tc>
                  <a:txBody>
                    <a:bodyPr/>
                    <a:lstStyle/>
                    <a:p>
                      <a:r>
                        <a:rPr lang="en-US" dirty="0" smtClean="0"/>
                        <a:t>OSU91A</a:t>
                      </a:r>
                      <a:endParaRPr lang="en-US" dirty="0"/>
                    </a:p>
                  </a:txBody>
                  <a:tcPr/>
                </a:tc>
                <a:tc>
                  <a:txBody>
                    <a:bodyPr/>
                    <a:lstStyle/>
                    <a:p>
                      <a:r>
                        <a:rPr lang="en-US" dirty="0" smtClean="0"/>
                        <a:t>CORPSCON</a:t>
                      </a:r>
                      <a:endParaRPr lang="en-US" dirty="0"/>
                    </a:p>
                  </a:txBody>
                  <a:tcPr/>
                </a:tc>
                <a:extLst>
                  <a:ext uri="{0D108BD9-81ED-4DB2-BD59-A6C34878D82A}">
                    <a16:rowId xmlns:a16="http://schemas.microsoft.com/office/drawing/2014/main" val="3808544551"/>
                  </a:ext>
                </a:extLst>
              </a:tr>
              <a:tr h="370840">
                <a:tc>
                  <a:txBody>
                    <a:bodyPr/>
                    <a:lstStyle/>
                    <a:p>
                      <a:r>
                        <a:rPr lang="en-US" dirty="0" smtClean="0"/>
                        <a:t>ITRF</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EGM96</a:t>
                      </a:r>
                      <a:endParaRPr lang="en-US" dirty="0"/>
                    </a:p>
                  </a:txBody>
                  <a:tcPr/>
                </a:tc>
                <a:tc>
                  <a:txBody>
                    <a:bodyPr/>
                    <a:lstStyle/>
                    <a:p>
                      <a:r>
                        <a:rPr lang="en-US" dirty="0" smtClean="0"/>
                        <a:t>Appendix B.6</a:t>
                      </a:r>
                      <a:r>
                        <a:rPr lang="en-US" baseline="0" dirty="0" smtClean="0"/>
                        <a:t> of DMA TR 8350.2 (WGS 84)</a:t>
                      </a:r>
                      <a:endParaRPr lang="en-US" dirty="0"/>
                    </a:p>
                  </a:txBody>
                  <a:tcPr/>
                </a:tc>
                <a:extLst>
                  <a:ext uri="{0D108BD9-81ED-4DB2-BD59-A6C34878D82A}">
                    <a16:rowId xmlns:a16="http://schemas.microsoft.com/office/drawing/2014/main" val="348057990"/>
                  </a:ext>
                </a:extLst>
              </a:tr>
              <a:tr h="370840">
                <a:tc>
                  <a:txBody>
                    <a:bodyPr/>
                    <a:lstStyle/>
                    <a:p>
                      <a:r>
                        <a:rPr lang="en-US" dirty="0" smtClean="0"/>
                        <a:t>IGS</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EGM2008</a:t>
                      </a:r>
                      <a:endParaRPr lang="en-US" dirty="0"/>
                    </a:p>
                  </a:txBody>
                  <a:tcPr/>
                </a:tc>
                <a:tc>
                  <a:txBody>
                    <a:bodyPr/>
                    <a:lstStyle/>
                    <a:p>
                      <a:r>
                        <a:rPr lang="en-US" dirty="0" smtClean="0"/>
                        <a:t>Oregon Coordinate Reference System </a:t>
                      </a:r>
                      <a:endParaRPr lang="en-US" dirty="0"/>
                    </a:p>
                  </a:txBody>
                  <a:tcPr/>
                </a:tc>
                <a:extLst>
                  <a:ext uri="{0D108BD9-81ED-4DB2-BD59-A6C34878D82A}">
                    <a16:rowId xmlns:a16="http://schemas.microsoft.com/office/drawing/2014/main" val="92758983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smtClean="0"/>
                        <a:t>The Kansas Regional Coordinate System</a:t>
                      </a:r>
                      <a:endParaRPr lang="en-US" dirty="0"/>
                    </a:p>
                  </a:txBody>
                  <a:tcPr/>
                </a:tc>
                <a:extLst>
                  <a:ext uri="{0D108BD9-81ED-4DB2-BD59-A6C34878D82A}">
                    <a16:rowId xmlns:a16="http://schemas.microsoft.com/office/drawing/2014/main" val="3884107606"/>
                  </a:ext>
                </a:extLst>
              </a:tr>
            </a:tbl>
          </a:graphicData>
        </a:graphic>
      </p:graphicFrame>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13</a:t>
            </a:fld>
            <a:endParaRPr lang="en-US"/>
          </a:p>
        </p:txBody>
      </p:sp>
      <p:sp>
        <p:nvSpPr>
          <p:cNvPr id="8" name="TextBox 7"/>
          <p:cNvSpPr txBox="1"/>
          <p:nvPr/>
        </p:nvSpPr>
        <p:spPr>
          <a:xfrm>
            <a:off x="457200" y="6121400"/>
            <a:ext cx="4580100" cy="307777"/>
          </a:xfrm>
          <a:prstGeom prst="rect">
            <a:avLst/>
          </a:prstGeom>
          <a:noFill/>
        </p:spPr>
        <p:txBody>
          <a:bodyPr wrap="none" rtlCol="0">
            <a:spAutoFit/>
          </a:bodyPr>
          <a:lstStyle/>
          <a:p>
            <a:r>
              <a:rPr lang="en-US" dirty="0" smtClean="0"/>
              <a:t>These are select entries, not a complete list</a:t>
            </a:r>
            <a:endParaRPr lang="en-US" dirty="0"/>
          </a:p>
        </p:txBody>
      </p:sp>
    </p:spTree>
    <p:extLst>
      <p:ext uri="{BB962C8B-B14F-4D97-AF65-F5344CB8AC3E}">
        <p14:creationId xmlns:p14="http://schemas.microsoft.com/office/powerpoint/2010/main" val="940263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 NSRS and non-NSRS?</a:t>
            </a:r>
            <a:endParaRPr lang="en-US" dirty="0"/>
          </a:p>
        </p:txBody>
      </p:sp>
      <p:sp>
        <p:nvSpPr>
          <p:cNvPr id="3" name="Content Placeholder 2"/>
          <p:cNvSpPr>
            <a:spLocks noGrp="1"/>
          </p:cNvSpPr>
          <p:nvPr>
            <p:ph idx="1"/>
          </p:nvPr>
        </p:nvSpPr>
        <p:spPr/>
        <p:txBody>
          <a:bodyPr/>
          <a:lstStyle/>
          <a:p>
            <a:r>
              <a:rPr lang="en-US" sz="2800" dirty="0" smtClean="0"/>
              <a:t>Just do it </a:t>
            </a:r>
            <a:r>
              <a:rPr lang="en-US" sz="2800" i="1" dirty="0" smtClean="0"/>
              <a:t>right</a:t>
            </a:r>
          </a:p>
          <a:p>
            <a:r>
              <a:rPr lang="en-US" sz="2800" dirty="0" smtClean="0"/>
              <a:t>Right:</a:t>
            </a:r>
          </a:p>
          <a:p>
            <a:pPr lvl="1"/>
            <a:r>
              <a:rPr lang="en-US" sz="2400" dirty="0" smtClean="0"/>
              <a:t>The Oregon CRS has a mathematically defined relationship to the NSRS</a:t>
            </a:r>
          </a:p>
          <a:p>
            <a:r>
              <a:rPr lang="en-US" sz="2800" dirty="0" smtClean="0"/>
              <a:t>Wrong:</a:t>
            </a:r>
          </a:p>
          <a:p>
            <a:pPr lvl="1"/>
            <a:r>
              <a:rPr lang="en-US" sz="2400" dirty="0" smtClean="0"/>
              <a:t>“WGS 84 is the same as NAD 83”</a:t>
            </a:r>
          </a:p>
          <a:p>
            <a:pPr lvl="1"/>
            <a:r>
              <a:rPr lang="en-US" sz="2400" dirty="0" smtClean="0"/>
              <a:t>“WGS 84 is the same as the ITRF”</a:t>
            </a:r>
          </a:p>
          <a:p>
            <a:pPr lvl="1"/>
            <a:r>
              <a:rPr lang="en-US" sz="2400" dirty="0" smtClean="0"/>
              <a:t>“Sub-meter accuracy is possible using WGS 84”</a:t>
            </a:r>
          </a:p>
          <a:p>
            <a:pPr lvl="2"/>
            <a:r>
              <a:rPr lang="en-US" sz="2000" dirty="0" smtClean="0"/>
              <a:t>Such statements gloss over critical facts about history, </a:t>
            </a:r>
            <a:r>
              <a:rPr lang="en-US" sz="2000" u="sng" dirty="0" smtClean="0"/>
              <a:t>accuracy</a:t>
            </a:r>
            <a:r>
              <a:rPr lang="en-US" sz="2000" dirty="0" smtClean="0"/>
              <a:t> and application </a:t>
            </a:r>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dirty="0" err="1" smtClean="0"/>
              <a:t>GeoBytes</a:t>
            </a:r>
            <a:r>
              <a:rPr lang="en-US" dirty="0" smtClean="0"/>
              <a:t> Webinar</a:t>
            </a:r>
            <a:endParaRPr lang="en-US" dirty="0"/>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14</a:t>
            </a:fld>
            <a:endParaRPr lang="en-US"/>
          </a:p>
        </p:txBody>
      </p:sp>
    </p:spTree>
    <p:extLst>
      <p:ext uri="{BB962C8B-B14F-4D97-AF65-F5344CB8AC3E}">
        <p14:creationId xmlns:p14="http://schemas.microsoft.com/office/powerpoint/2010/main" val="7316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a:t>
            </a:r>
            <a:endParaRPr lang="en-US" dirty="0"/>
          </a:p>
        </p:txBody>
      </p:sp>
      <p:sp>
        <p:nvSpPr>
          <p:cNvPr id="3" name="Content Placeholder 2"/>
          <p:cNvSpPr>
            <a:spLocks noGrp="1"/>
          </p:cNvSpPr>
          <p:nvPr>
            <p:ph idx="1"/>
          </p:nvPr>
        </p:nvSpPr>
        <p:spPr/>
        <p:txBody>
          <a:bodyPr/>
          <a:lstStyle/>
          <a:p>
            <a:r>
              <a:rPr lang="en-US" dirty="0" smtClean="0"/>
              <a:t>Consider your users’ </a:t>
            </a:r>
            <a:r>
              <a:rPr lang="en-US" u="sng" dirty="0" smtClean="0"/>
              <a:t>accuracy</a:t>
            </a:r>
            <a:r>
              <a:rPr lang="en-US" dirty="0" smtClean="0"/>
              <a:t> needs</a:t>
            </a:r>
          </a:p>
          <a:p>
            <a:pPr lvl="1"/>
            <a:r>
              <a:rPr lang="en-US" dirty="0" smtClean="0"/>
              <a:t>3 Meters?  </a:t>
            </a:r>
          </a:p>
          <a:p>
            <a:pPr lvl="2"/>
            <a:r>
              <a:rPr lang="en-US" dirty="0" smtClean="0"/>
              <a:t>Then WGS 84 </a:t>
            </a:r>
            <a:r>
              <a:rPr lang="en-US" i="1" dirty="0" smtClean="0"/>
              <a:t>is</a:t>
            </a:r>
            <a:r>
              <a:rPr lang="en-US" dirty="0" smtClean="0"/>
              <a:t> NAD 83</a:t>
            </a:r>
          </a:p>
          <a:p>
            <a:pPr lvl="2"/>
            <a:r>
              <a:rPr lang="en-US" dirty="0" smtClean="0"/>
              <a:t>Global 14 parameter transformations will suffice</a:t>
            </a:r>
          </a:p>
          <a:p>
            <a:pPr lvl="1"/>
            <a:r>
              <a:rPr lang="en-US" dirty="0" smtClean="0"/>
              <a:t>3 Decimeters?</a:t>
            </a:r>
          </a:p>
          <a:p>
            <a:pPr lvl="2"/>
            <a:r>
              <a:rPr lang="en-US" dirty="0" smtClean="0"/>
              <a:t>Then NAD 83(2011) </a:t>
            </a:r>
            <a:r>
              <a:rPr lang="en-US" i="1" dirty="0" smtClean="0"/>
              <a:t>is</a:t>
            </a:r>
            <a:r>
              <a:rPr lang="en-US" dirty="0" smtClean="0"/>
              <a:t> NAD 83(NSRS2007)</a:t>
            </a:r>
          </a:p>
          <a:p>
            <a:pPr lvl="3"/>
            <a:r>
              <a:rPr lang="en-US" dirty="0" smtClean="0"/>
              <a:t>But NAD 83(1986) </a:t>
            </a:r>
            <a:r>
              <a:rPr lang="en-US" i="1" dirty="0" smtClean="0"/>
              <a:t>is not </a:t>
            </a:r>
            <a:r>
              <a:rPr lang="en-US" dirty="0" smtClean="0"/>
              <a:t>the same as NAD 83(HARN)</a:t>
            </a:r>
          </a:p>
          <a:p>
            <a:pPr lvl="2"/>
            <a:r>
              <a:rPr lang="en-US" dirty="0" smtClean="0"/>
              <a:t>NADCON will suffice as a transformation</a:t>
            </a:r>
          </a:p>
          <a:p>
            <a:pPr lvl="1"/>
            <a:r>
              <a:rPr lang="en-US" dirty="0" smtClean="0"/>
              <a:t>3 Centimeters?</a:t>
            </a:r>
          </a:p>
          <a:p>
            <a:pPr lvl="2"/>
            <a:r>
              <a:rPr lang="en-US" dirty="0" smtClean="0"/>
              <a:t>Every detail matters</a:t>
            </a:r>
          </a:p>
          <a:p>
            <a:pPr lvl="2"/>
            <a:endParaRPr lang="en-US" dirty="0" smtClean="0"/>
          </a:p>
          <a:p>
            <a:pPr lvl="2"/>
            <a:endParaRPr lang="en-US" dirty="0" smtClean="0"/>
          </a:p>
          <a:p>
            <a:pPr marL="914400" lvl="2" indent="0">
              <a:buNone/>
            </a:pPr>
            <a:r>
              <a:rPr lang="en-US" dirty="0"/>
              <a:t>	</a:t>
            </a: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15</a:t>
            </a:fld>
            <a:endParaRPr lang="en-US"/>
          </a:p>
        </p:txBody>
      </p:sp>
    </p:spTree>
    <p:extLst>
      <p:ext uri="{BB962C8B-B14F-4D97-AF65-F5344CB8AC3E}">
        <p14:creationId xmlns:p14="http://schemas.microsoft.com/office/powerpoint/2010/main" val="7319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…is NGS modernizing the NSRS?</a:t>
            </a:r>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16</a:t>
            </a:fld>
            <a:endParaRPr lang="en-US"/>
          </a:p>
        </p:txBody>
      </p:sp>
    </p:spTree>
    <p:extLst>
      <p:ext uri="{BB962C8B-B14F-4D97-AF65-F5344CB8AC3E}">
        <p14:creationId xmlns:p14="http://schemas.microsoft.com/office/powerpoint/2010/main" val="3889408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change</a:t>
            </a:r>
            <a:endParaRPr lang="en-US" dirty="0"/>
          </a:p>
        </p:txBody>
      </p:sp>
      <p:sp>
        <p:nvSpPr>
          <p:cNvPr id="3" name="Content Placeholder 2"/>
          <p:cNvSpPr>
            <a:spLocks noGrp="1"/>
          </p:cNvSpPr>
          <p:nvPr>
            <p:ph idx="1"/>
          </p:nvPr>
        </p:nvSpPr>
        <p:spPr/>
        <p:txBody>
          <a:bodyPr/>
          <a:lstStyle/>
          <a:p>
            <a:r>
              <a:rPr lang="en-US" dirty="0" smtClean="0"/>
              <a:t>The current NSRS has issues:</a:t>
            </a:r>
          </a:p>
          <a:p>
            <a:pPr lvl="1"/>
            <a:r>
              <a:rPr lang="en-US" dirty="0" smtClean="0"/>
              <a:t>Non-</a:t>
            </a:r>
            <a:r>
              <a:rPr lang="en-US" dirty="0" err="1" smtClean="0"/>
              <a:t>geocentricity</a:t>
            </a:r>
            <a:r>
              <a:rPr lang="en-US" dirty="0" smtClean="0"/>
              <a:t> of ellipsoid</a:t>
            </a:r>
          </a:p>
          <a:p>
            <a:pPr lvl="1"/>
            <a:r>
              <a:rPr lang="en-US" dirty="0" smtClean="0"/>
              <a:t>Outdated geoid as the zero height surface</a:t>
            </a:r>
          </a:p>
          <a:p>
            <a:pPr lvl="1"/>
            <a:r>
              <a:rPr lang="en-US" dirty="0" smtClean="0"/>
              <a:t>Does not account for time change</a:t>
            </a:r>
          </a:p>
          <a:p>
            <a:pPr lvl="2"/>
            <a:r>
              <a:rPr lang="en-US" dirty="0" smtClean="0"/>
              <a:t>These first 3 are larger than available positioning accuracy today and can not be “hidden in the noise”</a:t>
            </a:r>
          </a:p>
          <a:p>
            <a:pPr lvl="1"/>
            <a:r>
              <a:rPr lang="en-US" dirty="0" smtClean="0"/>
              <a:t>Significant dependence upon passive marks</a:t>
            </a:r>
          </a:p>
          <a:p>
            <a:r>
              <a:rPr lang="en-US" sz="2400" dirty="0" smtClean="0"/>
              <a:t>More details available in Appendix A of the proceedings of the 2010 Geospatial Summit:</a:t>
            </a:r>
          </a:p>
          <a:p>
            <a:pPr lvl="1"/>
            <a:r>
              <a:rPr lang="en-US" sz="1600" dirty="0">
                <a:hlinkClick r:id="rId2"/>
              </a:rPr>
              <a:t>https://</a:t>
            </a:r>
            <a:r>
              <a:rPr lang="en-US" sz="1600" dirty="0" smtClean="0">
                <a:hlinkClick r:id="rId2"/>
              </a:rPr>
              <a:t>www.ngs.noaa.gov/library/pdfs/SP_NOS_NGS_10.pdf</a:t>
            </a:r>
            <a:endParaRPr lang="en-US" sz="1600" dirty="0" smtClean="0"/>
          </a:p>
          <a:p>
            <a:pPr lvl="1"/>
            <a:endParaRPr lang="en-US" sz="2000" dirty="0" smtClean="0"/>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17</a:t>
            </a:fld>
            <a:endParaRPr lang="en-US"/>
          </a:p>
        </p:txBody>
      </p:sp>
    </p:spTree>
    <p:extLst>
      <p:ext uri="{BB962C8B-B14F-4D97-AF65-F5344CB8AC3E}">
        <p14:creationId xmlns:p14="http://schemas.microsoft.com/office/powerpoint/2010/main" val="12646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grpSp>
        <p:nvGrpSpPr>
          <p:cNvPr id="7" name="Group 19"/>
          <p:cNvGrpSpPr>
            <a:grpSpLocks/>
          </p:cNvGrpSpPr>
          <p:nvPr/>
        </p:nvGrpSpPr>
        <p:grpSpPr bwMode="auto">
          <a:xfrm>
            <a:off x="152400" y="1998663"/>
            <a:ext cx="7467600" cy="4038600"/>
            <a:chOff x="528" y="864"/>
            <a:chExt cx="4704" cy="2544"/>
          </a:xfrm>
        </p:grpSpPr>
        <p:sp>
          <p:nvSpPr>
            <p:cNvPr id="8" name="Arc 13"/>
            <p:cNvSpPr>
              <a:spLocks/>
            </p:cNvSpPr>
            <p:nvPr/>
          </p:nvSpPr>
          <p:spPr bwMode="auto">
            <a:xfrm>
              <a:off x="672" y="1056"/>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US"/>
            </a:p>
          </p:txBody>
        </p:sp>
        <p:sp>
          <p:nvSpPr>
            <p:cNvPr id="9" name="Line 14"/>
            <p:cNvSpPr>
              <a:spLocks noChangeShapeType="1"/>
            </p:cNvSpPr>
            <p:nvPr/>
          </p:nvSpPr>
          <p:spPr bwMode="auto">
            <a:xfrm>
              <a:off x="672" y="864"/>
              <a:ext cx="0" cy="2544"/>
            </a:xfrm>
            <a:prstGeom prst="line">
              <a:avLst/>
            </a:prstGeom>
            <a:noFill/>
            <a:ln w="25400">
              <a:solidFill>
                <a:srgbClr val="FF0000"/>
              </a:solidFill>
              <a:round/>
              <a:headEnd type="triangle" w="med" len="med"/>
              <a:tailEnd/>
            </a:ln>
            <a:effectLst/>
          </p:spPr>
          <p:txBody>
            <a:bodyPr wrap="none" anchor="ctr"/>
            <a:lstStyle/>
            <a:p>
              <a:endParaRPr lang="en-US"/>
            </a:p>
          </p:txBody>
        </p:sp>
        <p:sp>
          <p:nvSpPr>
            <p:cNvPr id="10" name="Line 15"/>
            <p:cNvSpPr>
              <a:spLocks noChangeShapeType="1"/>
            </p:cNvSpPr>
            <p:nvPr/>
          </p:nvSpPr>
          <p:spPr bwMode="auto">
            <a:xfrm flipH="1">
              <a:off x="528" y="3264"/>
              <a:ext cx="4704" cy="0"/>
            </a:xfrm>
            <a:prstGeom prst="line">
              <a:avLst/>
            </a:prstGeom>
            <a:noFill/>
            <a:ln w="25400">
              <a:solidFill>
                <a:srgbClr val="FF0000"/>
              </a:solidFill>
              <a:round/>
              <a:headEnd type="triangle" w="med" len="med"/>
              <a:tailEnd/>
            </a:ln>
            <a:effectLst/>
          </p:spPr>
          <p:txBody>
            <a:bodyPr wrap="none" anchor="ctr"/>
            <a:lstStyle/>
            <a:p>
              <a:endParaRPr lang="en-US"/>
            </a:p>
          </p:txBody>
        </p:sp>
      </p:grpSp>
      <p:grpSp>
        <p:nvGrpSpPr>
          <p:cNvPr id="11" name="Group 20"/>
          <p:cNvGrpSpPr>
            <a:grpSpLocks/>
          </p:cNvGrpSpPr>
          <p:nvPr/>
        </p:nvGrpSpPr>
        <p:grpSpPr bwMode="auto">
          <a:xfrm>
            <a:off x="1524000" y="1571625"/>
            <a:ext cx="7467600" cy="4038600"/>
            <a:chOff x="960" y="672"/>
            <a:chExt cx="4704" cy="2544"/>
          </a:xfrm>
        </p:grpSpPr>
        <p:sp>
          <p:nvSpPr>
            <p:cNvPr id="12" name="Arc 16"/>
            <p:cNvSpPr>
              <a:spLocks/>
            </p:cNvSpPr>
            <p:nvPr/>
          </p:nvSpPr>
          <p:spPr bwMode="auto">
            <a:xfrm>
              <a:off x="1104" y="864"/>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lstStyle/>
            <a:p>
              <a:endParaRPr lang="en-US"/>
            </a:p>
          </p:txBody>
        </p:sp>
        <p:sp>
          <p:nvSpPr>
            <p:cNvPr id="13" name="Line 17"/>
            <p:cNvSpPr>
              <a:spLocks noChangeShapeType="1"/>
            </p:cNvSpPr>
            <p:nvPr/>
          </p:nvSpPr>
          <p:spPr bwMode="auto">
            <a:xfrm>
              <a:off x="1104" y="672"/>
              <a:ext cx="0" cy="2544"/>
            </a:xfrm>
            <a:prstGeom prst="line">
              <a:avLst/>
            </a:prstGeom>
            <a:noFill/>
            <a:ln w="25400">
              <a:solidFill>
                <a:schemeClr val="tx1"/>
              </a:solidFill>
              <a:round/>
              <a:headEnd type="triangle" w="med" len="med"/>
              <a:tailEnd/>
            </a:ln>
            <a:effectLst/>
          </p:spPr>
          <p:txBody>
            <a:bodyPr wrap="none" anchor="ctr"/>
            <a:lstStyle/>
            <a:p>
              <a:endParaRPr lang="en-US"/>
            </a:p>
          </p:txBody>
        </p:sp>
        <p:sp>
          <p:nvSpPr>
            <p:cNvPr id="14" name="Line 18"/>
            <p:cNvSpPr>
              <a:spLocks noChangeShapeType="1"/>
            </p:cNvSpPr>
            <p:nvPr/>
          </p:nvSpPr>
          <p:spPr bwMode="auto">
            <a:xfrm flipH="1">
              <a:off x="960" y="3072"/>
              <a:ext cx="4704" cy="0"/>
            </a:xfrm>
            <a:prstGeom prst="line">
              <a:avLst/>
            </a:prstGeom>
            <a:noFill/>
            <a:ln w="25400">
              <a:solidFill>
                <a:schemeClr val="tx1"/>
              </a:solidFill>
              <a:round/>
              <a:headEnd type="triangle" w="med" len="med"/>
              <a:tailEnd/>
            </a:ln>
            <a:effectLst/>
          </p:spPr>
          <p:txBody>
            <a:bodyPr wrap="none" anchor="ctr"/>
            <a:lstStyle/>
            <a:p>
              <a:endParaRPr lang="en-US"/>
            </a:p>
          </p:txBody>
        </p:sp>
      </p:grpSp>
      <p:sp>
        <p:nvSpPr>
          <p:cNvPr id="15" name="Line 21"/>
          <p:cNvSpPr>
            <a:spLocks noChangeShapeType="1"/>
          </p:cNvSpPr>
          <p:nvPr/>
        </p:nvSpPr>
        <p:spPr bwMode="auto">
          <a:xfrm flipV="1">
            <a:off x="390525" y="5381625"/>
            <a:ext cx="1362075" cy="409575"/>
          </a:xfrm>
          <a:prstGeom prst="line">
            <a:avLst/>
          </a:prstGeom>
          <a:noFill/>
          <a:ln w="9525">
            <a:solidFill>
              <a:schemeClr val="tx1"/>
            </a:solidFill>
            <a:prstDash val="dash"/>
            <a:round/>
            <a:headEnd type="triangle" w="med" len="med"/>
            <a:tailEnd type="triangle" w="med" len="med"/>
          </a:ln>
          <a:effectLst/>
        </p:spPr>
        <p:txBody>
          <a:bodyPr wrap="none" anchor="ctr"/>
          <a:lstStyle/>
          <a:p>
            <a:endParaRPr lang="en-US"/>
          </a:p>
        </p:txBody>
      </p:sp>
      <p:sp>
        <p:nvSpPr>
          <p:cNvPr id="16" name="Freeform 22"/>
          <p:cNvSpPr>
            <a:spLocks/>
          </p:cNvSpPr>
          <p:nvPr/>
        </p:nvSpPr>
        <p:spPr bwMode="auto">
          <a:xfrm rot="21195126">
            <a:off x="4491038" y="993775"/>
            <a:ext cx="2406650" cy="835025"/>
          </a:xfrm>
          <a:custGeom>
            <a:avLst/>
            <a:gdLst/>
            <a:ahLst/>
            <a:cxnLst>
              <a:cxn ang="0">
                <a:pos x="0" y="0"/>
              </a:cxn>
              <a:cxn ang="0">
                <a:pos x="91" y="36"/>
              </a:cxn>
              <a:cxn ang="0">
                <a:pos x="203" y="51"/>
              </a:cxn>
              <a:cxn ang="0">
                <a:pos x="602" y="86"/>
              </a:cxn>
              <a:cxn ang="0">
                <a:pos x="657" y="101"/>
              </a:cxn>
              <a:cxn ang="0">
                <a:pos x="814" y="192"/>
              </a:cxn>
              <a:cxn ang="0">
                <a:pos x="971" y="207"/>
              </a:cxn>
              <a:cxn ang="0">
                <a:pos x="1092" y="238"/>
              </a:cxn>
              <a:cxn ang="0">
                <a:pos x="1158" y="258"/>
              </a:cxn>
              <a:cxn ang="0">
                <a:pos x="1238" y="303"/>
              </a:cxn>
              <a:cxn ang="0">
                <a:pos x="1274" y="349"/>
              </a:cxn>
              <a:cxn ang="0">
                <a:pos x="1471" y="500"/>
              </a:cxn>
              <a:cxn ang="0">
                <a:pos x="1516" y="526"/>
              </a:cxn>
            </a:cxnLst>
            <a:rect l="0" t="0" r="r" b="b"/>
            <a:pathLst>
              <a:path w="1516" h="526">
                <a:moveTo>
                  <a:pt x="0" y="0"/>
                </a:moveTo>
                <a:cubicBezTo>
                  <a:pt x="31" y="10"/>
                  <a:pt x="59" y="28"/>
                  <a:pt x="91" y="36"/>
                </a:cubicBezTo>
                <a:cubicBezTo>
                  <a:pt x="147" y="51"/>
                  <a:pt x="131" y="46"/>
                  <a:pt x="203" y="51"/>
                </a:cubicBezTo>
                <a:cubicBezTo>
                  <a:pt x="338" y="28"/>
                  <a:pt x="470" y="70"/>
                  <a:pt x="602" y="86"/>
                </a:cubicBezTo>
                <a:cubicBezTo>
                  <a:pt x="621" y="91"/>
                  <a:pt x="638" y="96"/>
                  <a:pt x="657" y="101"/>
                </a:cubicBezTo>
                <a:cubicBezTo>
                  <a:pt x="704" y="135"/>
                  <a:pt x="758" y="178"/>
                  <a:pt x="814" y="192"/>
                </a:cubicBezTo>
                <a:cubicBezTo>
                  <a:pt x="863" y="204"/>
                  <a:pt x="921" y="203"/>
                  <a:pt x="971" y="207"/>
                </a:cubicBezTo>
                <a:cubicBezTo>
                  <a:pt x="1014" y="214"/>
                  <a:pt x="1050" y="232"/>
                  <a:pt x="1092" y="238"/>
                </a:cubicBezTo>
                <a:cubicBezTo>
                  <a:pt x="1114" y="247"/>
                  <a:pt x="1136" y="251"/>
                  <a:pt x="1158" y="258"/>
                </a:cubicBezTo>
                <a:cubicBezTo>
                  <a:pt x="1184" y="275"/>
                  <a:pt x="1212" y="286"/>
                  <a:pt x="1238" y="303"/>
                </a:cubicBezTo>
                <a:cubicBezTo>
                  <a:pt x="1261" y="318"/>
                  <a:pt x="1253" y="328"/>
                  <a:pt x="1274" y="349"/>
                </a:cubicBezTo>
                <a:cubicBezTo>
                  <a:pt x="1331" y="406"/>
                  <a:pt x="1393" y="474"/>
                  <a:pt x="1471" y="500"/>
                </a:cubicBezTo>
                <a:cubicBezTo>
                  <a:pt x="1480" y="510"/>
                  <a:pt x="1502" y="526"/>
                  <a:pt x="1516" y="526"/>
                </a:cubicBezTo>
              </a:path>
            </a:pathLst>
          </a:custGeom>
          <a:noFill/>
          <a:ln w="50800" cap="flat" cmpd="sng">
            <a:solidFill>
              <a:srgbClr val="339966"/>
            </a:solidFill>
            <a:prstDash val="solid"/>
            <a:round/>
            <a:headEnd/>
            <a:tailEnd/>
          </a:ln>
          <a:effectLst/>
        </p:spPr>
        <p:txBody>
          <a:bodyPr wrap="none" anchor="ctr"/>
          <a:lstStyle/>
          <a:p>
            <a:endParaRPr lang="en-US"/>
          </a:p>
        </p:txBody>
      </p:sp>
      <p:sp>
        <p:nvSpPr>
          <p:cNvPr id="17" name="Oval 23"/>
          <p:cNvSpPr>
            <a:spLocks noChangeArrowheads="1"/>
          </p:cNvSpPr>
          <p:nvPr/>
        </p:nvSpPr>
        <p:spPr bwMode="auto">
          <a:xfrm>
            <a:off x="5791200" y="1266825"/>
            <a:ext cx="76200" cy="76200"/>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8" name="Line 25"/>
          <p:cNvSpPr>
            <a:spLocks noChangeShapeType="1"/>
          </p:cNvSpPr>
          <p:nvPr/>
        </p:nvSpPr>
        <p:spPr bwMode="auto">
          <a:xfrm flipH="1">
            <a:off x="4840288" y="1301750"/>
            <a:ext cx="981075" cy="1881188"/>
          </a:xfrm>
          <a:prstGeom prst="line">
            <a:avLst/>
          </a:prstGeom>
          <a:noFill/>
          <a:ln w="25400" cap="rnd">
            <a:solidFill>
              <a:srgbClr val="FF0000"/>
            </a:solidFill>
            <a:prstDash val="sysDot"/>
            <a:round/>
            <a:headEnd type="stealth" w="med" len="med"/>
            <a:tailEnd/>
          </a:ln>
          <a:effectLst/>
        </p:spPr>
        <p:txBody>
          <a:bodyPr wrap="none" anchor="ctr"/>
          <a:lstStyle/>
          <a:p>
            <a:endParaRPr lang="en-US"/>
          </a:p>
        </p:txBody>
      </p:sp>
      <p:sp>
        <p:nvSpPr>
          <p:cNvPr id="19" name="Text Box 26"/>
          <p:cNvSpPr txBox="1">
            <a:spLocks noChangeArrowheads="1"/>
          </p:cNvSpPr>
          <p:nvPr/>
        </p:nvSpPr>
        <p:spPr bwMode="auto">
          <a:xfrm rot="20455494">
            <a:off x="447150" y="5278716"/>
            <a:ext cx="896399" cy="369332"/>
          </a:xfrm>
          <a:prstGeom prst="rect">
            <a:avLst/>
          </a:prstGeom>
          <a:noFill/>
          <a:ln w="9525" algn="ctr">
            <a:noFill/>
            <a:miter lim="800000"/>
            <a:headEnd/>
            <a:tailEnd/>
          </a:ln>
          <a:effectLst/>
        </p:spPr>
        <p:txBody>
          <a:bodyPr wrap="none">
            <a:spAutoFit/>
          </a:bodyPr>
          <a:lstStyle/>
          <a:p>
            <a:r>
              <a:rPr lang="en-US" dirty="0"/>
              <a:t>~</a:t>
            </a:r>
            <a:r>
              <a:rPr lang="en-US" dirty="0" smtClean="0"/>
              <a:t>2.2 </a:t>
            </a:r>
            <a:r>
              <a:rPr lang="en-US" dirty="0"/>
              <a:t>m</a:t>
            </a:r>
          </a:p>
        </p:txBody>
      </p:sp>
      <p:sp>
        <p:nvSpPr>
          <p:cNvPr id="20" name="Text Box 27"/>
          <p:cNvSpPr txBox="1">
            <a:spLocks noChangeArrowheads="1"/>
          </p:cNvSpPr>
          <p:nvPr/>
        </p:nvSpPr>
        <p:spPr bwMode="auto">
          <a:xfrm>
            <a:off x="1017588" y="5942569"/>
            <a:ext cx="1606550" cy="366713"/>
          </a:xfrm>
          <a:prstGeom prst="rect">
            <a:avLst/>
          </a:prstGeom>
          <a:noFill/>
          <a:ln w="9525" algn="ctr">
            <a:noFill/>
            <a:miter lim="800000"/>
            <a:headEnd/>
            <a:tailEnd/>
          </a:ln>
          <a:effectLst/>
        </p:spPr>
        <p:txBody>
          <a:bodyPr wrap="none">
            <a:spAutoFit/>
          </a:bodyPr>
          <a:lstStyle/>
          <a:p>
            <a:r>
              <a:rPr lang="en-US" dirty="0"/>
              <a:t>NAD 83 origin</a:t>
            </a:r>
          </a:p>
        </p:txBody>
      </p:sp>
      <p:sp>
        <p:nvSpPr>
          <p:cNvPr id="21" name="Line 28"/>
          <p:cNvSpPr>
            <a:spLocks noChangeShapeType="1"/>
          </p:cNvSpPr>
          <p:nvPr/>
        </p:nvSpPr>
        <p:spPr bwMode="auto">
          <a:xfrm flipH="1" flipV="1">
            <a:off x="466724" y="5895974"/>
            <a:ext cx="550863" cy="151934"/>
          </a:xfrm>
          <a:prstGeom prst="line">
            <a:avLst/>
          </a:prstGeom>
          <a:noFill/>
          <a:ln w="9525">
            <a:solidFill>
              <a:schemeClr val="tx1"/>
            </a:solidFill>
            <a:round/>
            <a:headEnd/>
            <a:tailEnd type="triangle" w="med" len="med"/>
          </a:ln>
          <a:effectLst/>
        </p:spPr>
        <p:txBody>
          <a:bodyPr wrap="none" anchor="ctr"/>
          <a:lstStyle/>
          <a:p>
            <a:endParaRPr lang="en-US"/>
          </a:p>
        </p:txBody>
      </p:sp>
      <p:sp>
        <p:nvSpPr>
          <p:cNvPr id="22" name="Text Box 29"/>
          <p:cNvSpPr txBox="1">
            <a:spLocks noChangeArrowheads="1"/>
          </p:cNvSpPr>
          <p:nvPr/>
        </p:nvSpPr>
        <p:spPr bwMode="auto">
          <a:xfrm>
            <a:off x="1908175" y="4278313"/>
            <a:ext cx="1467068" cy="369332"/>
          </a:xfrm>
          <a:prstGeom prst="rect">
            <a:avLst/>
          </a:prstGeom>
          <a:noFill/>
          <a:ln w="9525" algn="ctr">
            <a:noFill/>
            <a:miter lim="800000"/>
            <a:headEnd/>
            <a:tailEnd/>
          </a:ln>
          <a:effectLst/>
        </p:spPr>
        <p:txBody>
          <a:bodyPr wrap="none">
            <a:spAutoFit/>
          </a:bodyPr>
          <a:lstStyle/>
          <a:p>
            <a:r>
              <a:rPr lang="en-US" dirty="0" smtClean="0"/>
              <a:t>IGS14 </a:t>
            </a:r>
            <a:r>
              <a:rPr lang="en-US" dirty="0"/>
              <a:t>origin</a:t>
            </a:r>
          </a:p>
        </p:txBody>
      </p:sp>
      <p:sp>
        <p:nvSpPr>
          <p:cNvPr id="23" name="Line 30"/>
          <p:cNvSpPr>
            <a:spLocks noChangeShapeType="1"/>
          </p:cNvSpPr>
          <p:nvPr/>
        </p:nvSpPr>
        <p:spPr bwMode="auto">
          <a:xfrm flipH="1">
            <a:off x="1820863" y="4616450"/>
            <a:ext cx="311150" cy="708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4" name="Line 31"/>
          <p:cNvSpPr>
            <a:spLocks noChangeShapeType="1"/>
          </p:cNvSpPr>
          <p:nvPr/>
        </p:nvSpPr>
        <p:spPr bwMode="auto">
          <a:xfrm>
            <a:off x="4937125" y="2997200"/>
            <a:ext cx="168275" cy="90488"/>
          </a:xfrm>
          <a:prstGeom prst="line">
            <a:avLst/>
          </a:prstGeom>
          <a:noFill/>
          <a:ln w="9525">
            <a:solidFill>
              <a:schemeClr val="tx1"/>
            </a:solidFill>
            <a:round/>
            <a:headEnd/>
            <a:tailEnd/>
          </a:ln>
          <a:effectLst/>
        </p:spPr>
        <p:txBody>
          <a:bodyPr wrap="none" anchor="ctr"/>
          <a:lstStyle/>
          <a:p>
            <a:endParaRPr lang="en-US"/>
          </a:p>
        </p:txBody>
      </p:sp>
      <p:sp>
        <p:nvSpPr>
          <p:cNvPr id="25" name="Line 32"/>
          <p:cNvSpPr>
            <a:spLocks noChangeShapeType="1"/>
          </p:cNvSpPr>
          <p:nvPr/>
        </p:nvSpPr>
        <p:spPr bwMode="auto">
          <a:xfrm flipV="1">
            <a:off x="5029200" y="3087688"/>
            <a:ext cx="80963" cy="157162"/>
          </a:xfrm>
          <a:prstGeom prst="line">
            <a:avLst/>
          </a:prstGeom>
          <a:noFill/>
          <a:ln w="9525">
            <a:solidFill>
              <a:schemeClr val="tx1"/>
            </a:solidFill>
            <a:round/>
            <a:headEnd/>
            <a:tailEnd/>
          </a:ln>
          <a:effectLst/>
        </p:spPr>
        <p:txBody>
          <a:bodyPr wrap="none" anchor="ctr"/>
          <a:lstStyle/>
          <a:p>
            <a:endParaRPr lang="en-US"/>
          </a:p>
        </p:txBody>
      </p:sp>
      <p:sp>
        <p:nvSpPr>
          <p:cNvPr id="26" name="Line 33"/>
          <p:cNvSpPr>
            <a:spLocks noChangeShapeType="1"/>
          </p:cNvSpPr>
          <p:nvPr/>
        </p:nvSpPr>
        <p:spPr bwMode="auto">
          <a:xfrm>
            <a:off x="5484813" y="2281238"/>
            <a:ext cx="195262" cy="60325"/>
          </a:xfrm>
          <a:prstGeom prst="line">
            <a:avLst/>
          </a:prstGeom>
          <a:noFill/>
          <a:ln w="9525">
            <a:solidFill>
              <a:schemeClr val="tx1"/>
            </a:solidFill>
            <a:round/>
            <a:headEnd/>
            <a:tailEnd/>
          </a:ln>
          <a:effectLst/>
        </p:spPr>
        <p:txBody>
          <a:bodyPr wrap="none" anchor="ctr"/>
          <a:lstStyle/>
          <a:p>
            <a:endParaRPr lang="en-US"/>
          </a:p>
        </p:txBody>
      </p:sp>
      <p:sp>
        <p:nvSpPr>
          <p:cNvPr id="27" name="Line 34"/>
          <p:cNvSpPr>
            <a:spLocks noChangeShapeType="1"/>
          </p:cNvSpPr>
          <p:nvPr/>
        </p:nvSpPr>
        <p:spPr bwMode="auto">
          <a:xfrm flipV="1">
            <a:off x="5634038" y="2341563"/>
            <a:ext cx="50800" cy="157162"/>
          </a:xfrm>
          <a:prstGeom prst="line">
            <a:avLst/>
          </a:prstGeom>
          <a:noFill/>
          <a:ln w="9525">
            <a:solidFill>
              <a:schemeClr val="tx1"/>
            </a:solidFill>
            <a:round/>
            <a:headEnd/>
            <a:tailEnd/>
          </a:ln>
          <a:effectLst/>
        </p:spPr>
        <p:txBody>
          <a:bodyPr wrap="none" anchor="ctr"/>
          <a:lstStyle/>
          <a:p>
            <a:endParaRPr lang="en-US"/>
          </a:p>
        </p:txBody>
      </p:sp>
      <p:sp>
        <p:nvSpPr>
          <p:cNvPr id="28" name="Line 24"/>
          <p:cNvSpPr>
            <a:spLocks noChangeShapeType="1"/>
          </p:cNvSpPr>
          <p:nvPr/>
        </p:nvSpPr>
        <p:spPr bwMode="auto">
          <a:xfrm flipH="1">
            <a:off x="5432425" y="1312863"/>
            <a:ext cx="392113" cy="1130300"/>
          </a:xfrm>
          <a:prstGeom prst="line">
            <a:avLst/>
          </a:prstGeom>
          <a:noFill/>
          <a:ln w="25400" cap="rnd">
            <a:solidFill>
              <a:schemeClr val="tx1"/>
            </a:solidFill>
            <a:prstDash val="sysDot"/>
            <a:round/>
            <a:headEnd type="stealth" w="med" len="med"/>
            <a:tailEnd/>
          </a:ln>
          <a:effectLst/>
        </p:spPr>
        <p:txBody>
          <a:bodyPr wrap="none" anchor="ctr"/>
          <a:lstStyle/>
          <a:p>
            <a:endParaRPr lang="en-US"/>
          </a:p>
        </p:txBody>
      </p:sp>
      <p:sp>
        <p:nvSpPr>
          <p:cNvPr id="29" name="Text Box 35"/>
          <p:cNvSpPr txBox="1">
            <a:spLocks noChangeArrowheads="1"/>
          </p:cNvSpPr>
          <p:nvPr/>
        </p:nvSpPr>
        <p:spPr bwMode="auto">
          <a:xfrm>
            <a:off x="6591300" y="1274763"/>
            <a:ext cx="1746250" cy="366712"/>
          </a:xfrm>
          <a:prstGeom prst="rect">
            <a:avLst/>
          </a:prstGeom>
          <a:noFill/>
          <a:ln w="9525" algn="ctr">
            <a:noFill/>
            <a:miter lim="800000"/>
            <a:headEnd/>
            <a:tailEnd/>
          </a:ln>
          <a:effectLst/>
        </p:spPr>
        <p:txBody>
          <a:bodyPr wrap="none">
            <a:spAutoFit/>
          </a:bodyPr>
          <a:lstStyle/>
          <a:p>
            <a:r>
              <a:rPr lang="en-US"/>
              <a:t>Earth’s Surface</a:t>
            </a:r>
          </a:p>
        </p:txBody>
      </p:sp>
      <p:sp>
        <p:nvSpPr>
          <p:cNvPr id="30" name="Text Box 36"/>
          <p:cNvSpPr txBox="1">
            <a:spLocks noChangeArrowheads="1"/>
          </p:cNvSpPr>
          <p:nvPr/>
        </p:nvSpPr>
        <p:spPr bwMode="auto">
          <a:xfrm>
            <a:off x="4608513" y="1647825"/>
            <a:ext cx="800100" cy="366713"/>
          </a:xfrm>
          <a:prstGeom prst="rect">
            <a:avLst/>
          </a:prstGeom>
          <a:noFill/>
          <a:ln w="9525" algn="ctr">
            <a:noFill/>
            <a:miter lim="800000"/>
            <a:headEnd/>
            <a:tailEnd/>
          </a:ln>
          <a:effectLst/>
        </p:spPr>
        <p:txBody>
          <a:bodyPr wrap="none">
            <a:spAutoFit/>
          </a:bodyPr>
          <a:lstStyle/>
          <a:p>
            <a:r>
              <a:rPr lang="en-US">
                <a:solidFill>
                  <a:srgbClr val="FF3300"/>
                </a:solidFill>
              </a:rPr>
              <a:t>h</a:t>
            </a:r>
            <a:r>
              <a:rPr lang="en-US" baseline="-25000">
                <a:solidFill>
                  <a:srgbClr val="FF3300"/>
                </a:solidFill>
              </a:rPr>
              <a:t>NAD83</a:t>
            </a:r>
          </a:p>
        </p:txBody>
      </p:sp>
      <p:sp>
        <p:nvSpPr>
          <p:cNvPr id="31" name="Text Box 37"/>
          <p:cNvSpPr txBox="1">
            <a:spLocks noChangeArrowheads="1"/>
          </p:cNvSpPr>
          <p:nvPr/>
        </p:nvSpPr>
        <p:spPr bwMode="auto">
          <a:xfrm>
            <a:off x="5597525" y="1800225"/>
            <a:ext cx="748923" cy="369332"/>
          </a:xfrm>
          <a:prstGeom prst="rect">
            <a:avLst/>
          </a:prstGeom>
          <a:noFill/>
          <a:ln w="9525" algn="ctr">
            <a:noFill/>
            <a:miter lim="800000"/>
            <a:headEnd/>
            <a:tailEnd/>
          </a:ln>
          <a:effectLst/>
        </p:spPr>
        <p:txBody>
          <a:bodyPr wrap="none">
            <a:spAutoFit/>
          </a:bodyPr>
          <a:lstStyle/>
          <a:p>
            <a:r>
              <a:rPr lang="en-US" dirty="0" smtClean="0"/>
              <a:t>h</a:t>
            </a:r>
            <a:r>
              <a:rPr lang="en-US" baseline="-25000" dirty="0" smtClean="0"/>
              <a:t>IGS14</a:t>
            </a:r>
            <a:endParaRPr lang="en-US" baseline="-25000" dirty="0"/>
          </a:p>
        </p:txBody>
      </p:sp>
      <p:sp>
        <p:nvSpPr>
          <p:cNvPr id="34" name="Text Box 39"/>
          <p:cNvSpPr txBox="1">
            <a:spLocks noChangeArrowheads="1"/>
          </p:cNvSpPr>
          <p:nvPr/>
        </p:nvSpPr>
        <p:spPr bwMode="auto">
          <a:xfrm>
            <a:off x="7010620" y="1566000"/>
            <a:ext cx="2223350" cy="1754326"/>
          </a:xfrm>
          <a:prstGeom prst="rect">
            <a:avLst/>
          </a:prstGeom>
          <a:noFill/>
          <a:ln w="9525" algn="ctr">
            <a:noFill/>
            <a:miter lim="800000"/>
            <a:headEnd/>
            <a:tailEnd/>
          </a:ln>
          <a:effectLst/>
        </p:spPr>
        <p:txBody>
          <a:bodyPr wrap="square">
            <a:spAutoFit/>
          </a:bodyPr>
          <a:lstStyle/>
          <a:p>
            <a:r>
              <a:rPr lang="en-US" dirty="0" smtClean="0">
                <a:latin typeface="Symbol" panose="05050102010706020507" pitchFamily="18" charset="2"/>
              </a:rPr>
              <a:t>f</a:t>
            </a:r>
            <a:r>
              <a:rPr lang="en-US" baseline="-25000" dirty="0" smtClean="0"/>
              <a:t>NAD83</a:t>
            </a:r>
            <a:r>
              <a:rPr lang="en-US" dirty="0" smtClean="0"/>
              <a:t> – </a:t>
            </a:r>
            <a:r>
              <a:rPr lang="en-US" dirty="0" smtClean="0">
                <a:latin typeface="Symbol" panose="05050102010706020507" pitchFamily="18" charset="2"/>
              </a:rPr>
              <a:t>f</a:t>
            </a:r>
            <a:r>
              <a:rPr lang="en-US" baseline="-25000" dirty="0" smtClean="0"/>
              <a:t>IGS14 </a:t>
            </a:r>
          </a:p>
          <a:p>
            <a:r>
              <a:rPr lang="en-US" dirty="0" smtClean="0">
                <a:latin typeface="Symbol" panose="05050102010706020507" pitchFamily="18" charset="2"/>
              </a:rPr>
              <a:t>l</a:t>
            </a:r>
            <a:r>
              <a:rPr lang="en-US" baseline="-25000" dirty="0" smtClean="0"/>
              <a:t>NAD83</a:t>
            </a:r>
            <a:r>
              <a:rPr lang="en-US" dirty="0" smtClean="0"/>
              <a:t> </a:t>
            </a:r>
            <a:r>
              <a:rPr lang="en-US" dirty="0"/>
              <a:t>– </a:t>
            </a:r>
            <a:r>
              <a:rPr lang="en-US" dirty="0" smtClean="0">
                <a:latin typeface="Symbol" panose="05050102010706020507" pitchFamily="18" charset="2"/>
              </a:rPr>
              <a:t>l</a:t>
            </a:r>
            <a:r>
              <a:rPr lang="en-US" baseline="-25000" dirty="0" smtClean="0"/>
              <a:t>IGS14 </a:t>
            </a:r>
            <a:endParaRPr lang="en-US" baseline="-25000" dirty="0"/>
          </a:p>
          <a:p>
            <a:r>
              <a:rPr lang="en-US" dirty="0"/>
              <a:t>h</a:t>
            </a:r>
            <a:r>
              <a:rPr lang="en-US" baseline="-25000" dirty="0"/>
              <a:t>NAD83</a:t>
            </a:r>
            <a:r>
              <a:rPr lang="en-US" dirty="0"/>
              <a:t> – </a:t>
            </a:r>
            <a:r>
              <a:rPr lang="en-US" dirty="0" smtClean="0"/>
              <a:t>h</a:t>
            </a:r>
            <a:r>
              <a:rPr lang="en-US" baseline="-25000" dirty="0" smtClean="0"/>
              <a:t>IGS14 </a:t>
            </a:r>
            <a:endParaRPr lang="en-US" baseline="-25000" dirty="0"/>
          </a:p>
          <a:p>
            <a:r>
              <a:rPr lang="en-US" dirty="0" smtClean="0"/>
              <a:t>      all vary </a:t>
            </a:r>
            <a:endParaRPr lang="en-US" dirty="0"/>
          </a:p>
          <a:p>
            <a:r>
              <a:rPr lang="en-US" dirty="0"/>
              <a:t>smoothly by latitude </a:t>
            </a:r>
          </a:p>
          <a:p>
            <a:r>
              <a:rPr lang="en-US" dirty="0"/>
              <a:t>and </a:t>
            </a:r>
            <a:r>
              <a:rPr lang="en-US" dirty="0" smtClean="0"/>
              <a:t>longitude</a:t>
            </a:r>
          </a:p>
        </p:txBody>
      </p:sp>
      <p:sp>
        <p:nvSpPr>
          <p:cNvPr id="2" name="TextBox 1"/>
          <p:cNvSpPr txBox="1"/>
          <p:nvPr/>
        </p:nvSpPr>
        <p:spPr>
          <a:xfrm>
            <a:off x="7170572" y="4200824"/>
            <a:ext cx="1018227" cy="923330"/>
          </a:xfrm>
          <a:prstGeom prst="rect">
            <a:avLst/>
          </a:prstGeom>
          <a:noFill/>
        </p:spPr>
        <p:txBody>
          <a:bodyPr wrap="none" rtlCol="0">
            <a:spAutoFit/>
          </a:bodyPr>
          <a:lstStyle/>
          <a:p>
            <a:r>
              <a:rPr lang="en-US" dirty="0" smtClean="0">
                <a:solidFill>
                  <a:schemeClr val="accent1"/>
                </a:solidFill>
              </a:rPr>
              <a:t>same</a:t>
            </a:r>
          </a:p>
          <a:p>
            <a:r>
              <a:rPr lang="en-US" dirty="0" smtClean="0">
                <a:solidFill>
                  <a:schemeClr val="accent1"/>
                </a:solidFill>
              </a:rPr>
              <a:t>GRS-80</a:t>
            </a:r>
          </a:p>
          <a:p>
            <a:r>
              <a:rPr lang="en-US" dirty="0" smtClean="0">
                <a:solidFill>
                  <a:schemeClr val="accent1"/>
                </a:solidFill>
              </a:rPr>
              <a:t>ellipsoid</a:t>
            </a:r>
            <a:endParaRPr lang="en-US" dirty="0">
              <a:solidFill>
                <a:schemeClr val="accent1"/>
              </a:solidFill>
            </a:endParaRPr>
          </a:p>
        </p:txBody>
      </p:sp>
      <p:cxnSp>
        <p:nvCxnSpPr>
          <p:cNvPr id="6" name="Straight Arrow Connector 5"/>
          <p:cNvCxnSpPr>
            <a:stCxn id="2" idx="0"/>
          </p:cNvCxnSpPr>
          <p:nvPr/>
        </p:nvCxnSpPr>
        <p:spPr>
          <a:xfrm flipV="1">
            <a:off x="7679686" y="3883888"/>
            <a:ext cx="207014" cy="3169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 idx="1"/>
          </p:cNvCxnSpPr>
          <p:nvPr/>
        </p:nvCxnSpPr>
        <p:spPr>
          <a:xfrm flipH="1">
            <a:off x="6840359" y="4662489"/>
            <a:ext cx="330213" cy="571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title"/>
          </p:nvPr>
        </p:nvSpPr>
        <p:spPr>
          <a:xfrm>
            <a:off x="38100" y="0"/>
            <a:ext cx="8458200" cy="1143000"/>
          </a:xfrm>
        </p:spPr>
        <p:txBody>
          <a:bodyPr/>
          <a:lstStyle/>
          <a:p>
            <a:r>
              <a:rPr lang="en-US" sz="4000" dirty="0" smtClean="0"/>
              <a:t>NAD 83’s non-</a:t>
            </a:r>
            <a:r>
              <a:rPr lang="en-US" sz="4000" dirty="0" err="1" smtClean="0"/>
              <a:t>geocentricity</a:t>
            </a:r>
            <a:endParaRPr lang="en-US" sz="4000" dirty="0"/>
          </a:p>
        </p:txBody>
      </p:sp>
      <p:sp>
        <p:nvSpPr>
          <p:cNvPr id="43" name="Rectangle 42"/>
          <p:cNvSpPr/>
          <p:nvPr/>
        </p:nvSpPr>
        <p:spPr>
          <a:xfrm>
            <a:off x="6938411" y="1641475"/>
            <a:ext cx="2205589" cy="1603375"/>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A269A303-B593-45E6-8920-67DA3337AB25}" type="slidenum">
              <a:rPr lang="en-US" altLang="en-US" smtClean="0"/>
              <a:pPr>
                <a:defRPr/>
              </a:pPr>
              <a:t>18</a:t>
            </a:fld>
            <a:endParaRPr lang="en-US" altLang="en-US" dirty="0"/>
          </a:p>
        </p:txBody>
      </p:sp>
    </p:spTree>
    <p:extLst>
      <p:ext uri="{BB962C8B-B14F-4D97-AF65-F5344CB8AC3E}">
        <p14:creationId xmlns:p14="http://schemas.microsoft.com/office/powerpoint/2010/main" val="48340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upon latitude/longitude</a:t>
            </a:r>
            <a:endParaRPr lang="en-US"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026"/>
          <a:stretch/>
        </p:blipFill>
        <p:spPr>
          <a:xfrm>
            <a:off x="742013" y="1353448"/>
            <a:ext cx="7659974" cy="5002904"/>
          </a:xfrm>
        </p:spPr>
      </p:pic>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19</a:t>
            </a:fld>
            <a:endParaRPr lang="en-US"/>
          </a:p>
        </p:txBody>
      </p:sp>
    </p:spTree>
    <p:extLst>
      <p:ext uri="{BB962C8B-B14F-4D97-AF65-F5344CB8AC3E}">
        <p14:creationId xmlns:p14="http://schemas.microsoft.com/office/powerpoint/2010/main" val="4038389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518"/>
            <a:ext cx="8229600" cy="1143000"/>
          </a:xfrm>
        </p:spPr>
        <p:txBody>
          <a:bodyPr/>
          <a:lstStyle/>
          <a:p>
            <a:r>
              <a:rPr lang="en-US" sz="4000" dirty="0" smtClean="0"/>
              <a:t>Outline</a:t>
            </a:r>
            <a:endParaRPr lang="en-US" sz="4000" dirty="0"/>
          </a:p>
        </p:txBody>
      </p:sp>
      <p:sp>
        <p:nvSpPr>
          <p:cNvPr id="3" name="Content Placeholder 2"/>
          <p:cNvSpPr>
            <a:spLocks noGrp="1"/>
          </p:cNvSpPr>
          <p:nvPr>
            <p:ph idx="1"/>
          </p:nvPr>
        </p:nvSpPr>
        <p:spPr>
          <a:xfrm>
            <a:off x="457200" y="1780082"/>
            <a:ext cx="8229600" cy="4525963"/>
          </a:xfrm>
        </p:spPr>
        <p:txBody>
          <a:bodyPr/>
          <a:lstStyle/>
          <a:p>
            <a:r>
              <a:rPr lang="en-US" dirty="0" smtClean="0"/>
              <a:t>BLUF</a:t>
            </a:r>
          </a:p>
          <a:p>
            <a:r>
              <a:rPr lang="en-US" dirty="0" smtClean="0"/>
              <a:t>What?</a:t>
            </a:r>
          </a:p>
          <a:p>
            <a:r>
              <a:rPr lang="en-US" dirty="0" smtClean="0"/>
              <a:t>Why?</a:t>
            </a:r>
          </a:p>
          <a:p>
            <a:r>
              <a:rPr lang="en-US" dirty="0" smtClean="0"/>
              <a:t>How?</a:t>
            </a:r>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2</a:t>
            </a:fld>
            <a:endParaRPr lang="en-US"/>
          </a:p>
        </p:txBody>
      </p:sp>
    </p:spTree>
    <p:extLst>
      <p:ext uri="{BB962C8B-B14F-4D97-AF65-F5344CB8AC3E}">
        <p14:creationId xmlns:p14="http://schemas.microsoft.com/office/powerpoint/2010/main" val="1157748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a:t>
            </a:r>
            <a:r>
              <a:rPr lang="en-US" dirty="0" err="1"/>
              <a:t>Geocentricity</a:t>
            </a:r>
            <a:r>
              <a:rPr lang="en-US" dirty="0"/>
              <a:t>: </a:t>
            </a:r>
            <a:r>
              <a:rPr lang="en-US" dirty="0" smtClean="0"/>
              <a:t>Latitude</a:t>
            </a:r>
            <a:endParaRPr lang="en-US"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702"/>
          <a:stretch/>
        </p:blipFill>
        <p:spPr>
          <a:xfrm>
            <a:off x="1488948" y="1933731"/>
            <a:ext cx="6166104" cy="4157538"/>
          </a:xfrm>
        </p:spPr>
      </p:pic>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20</a:t>
            </a:fld>
            <a:endParaRPr lang="en-US"/>
          </a:p>
        </p:txBody>
      </p:sp>
    </p:spTree>
    <p:extLst>
      <p:ext uri="{BB962C8B-B14F-4D97-AF65-F5344CB8AC3E}">
        <p14:creationId xmlns:p14="http://schemas.microsoft.com/office/powerpoint/2010/main" val="2331425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a:t>
            </a:r>
            <a:r>
              <a:rPr lang="en-US" dirty="0" err="1"/>
              <a:t>Geocentricity</a:t>
            </a:r>
            <a:r>
              <a:rPr lang="en-US" dirty="0"/>
              <a:t>: </a:t>
            </a:r>
            <a:r>
              <a:rPr lang="en-US" dirty="0" smtClean="0"/>
              <a:t>Longitude</a:t>
            </a:r>
            <a:endParaRPr lang="en-US"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365"/>
          <a:stretch/>
        </p:blipFill>
        <p:spPr>
          <a:xfrm>
            <a:off x="1488948" y="1918741"/>
            <a:ext cx="6166104" cy="4172528"/>
          </a:xfrm>
        </p:spPr>
      </p:pic>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21</a:t>
            </a:fld>
            <a:endParaRPr lang="en-US"/>
          </a:p>
        </p:txBody>
      </p:sp>
    </p:spTree>
    <p:extLst>
      <p:ext uri="{BB962C8B-B14F-4D97-AF65-F5344CB8AC3E}">
        <p14:creationId xmlns:p14="http://schemas.microsoft.com/office/powerpoint/2010/main" val="1898198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a:t>
            </a:r>
            <a:r>
              <a:rPr lang="en-US" dirty="0" err="1" smtClean="0"/>
              <a:t>Geocentricity</a:t>
            </a:r>
            <a:r>
              <a:rPr lang="en-US" dirty="0" smtClean="0"/>
              <a:t>: Ellipsoid Height</a:t>
            </a:r>
            <a:endParaRPr lang="en-US"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692"/>
          <a:stretch/>
        </p:blipFill>
        <p:spPr>
          <a:xfrm>
            <a:off x="1488948" y="1888761"/>
            <a:ext cx="6166104" cy="4202508"/>
          </a:xfrm>
        </p:spPr>
      </p:pic>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22</a:t>
            </a:fld>
            <a:endParaRPr lang="en-US"/>
          </a:p>
        </p:txBody>
      </p:sp>
    </p:spTree>
    <p:extLst>
      <p:ext uri="{BB962C8B-B14F-4D97-AF65-F5344CB8AC3E}">
        <p14:creationId xmlns:p14="http://schemas.microsoft.com/office/powerpoint/2010/main" val="3138176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1219200" y="2114550"/>
            <a:ext cx="7162800" cy="3933825"/>
          </a:xfrm>
        </p:spPr>
        <p:txBody>
          <a:bodyPr/>
          <a:lstStyle/>
          <a:p>
            <a:r>
              <a:rPr lang="en-US" altLang="en-US" sz="2400" b="1" smtClean="0">
                <a:ea typeface="ＭＳ Ｐゴシック" pitchFamily="34" charset="-128"/>
              </a:rPr>
              <a:t>Approximate level of geoid mismatch known to exist in the NAVD 88 zero surface:</a:t>
            </a:r>
          </a:p>
          <a:p>
            <a:endParaRPr lang="en-US" altLang="en-US" smtClean="0">
              <a:ea typeface="ＭＳ Ｐゴシック" pitchFamily="34" charset="-128"/>
            </a:endParaRPr>
          </a:p>
          <a:p>
            <a:endParaRPr lang="en-US" altLang="en-US" smtClean="0">
              <a:ea typeface="ＭＳ Ｐゴシック" pitchFamily="34" charset="-128"/>
            </a:endParaRPr>
          </a:p>
          <a:p>
            <a:pPr>
              <a:buFontTx/>
              <a:buNone/>
            </a:pPr>
            <a:endParaRPr lang="en-US" altLang="en-US" smtClean="0">
              <a:ea typeface="ＭＳ Ｐゴシック" pitchFamily="34" charset="-128"/>
            </a:endParaRPr>
          </a:p>
          <a:p>
            <a:pPr lvl="1"/>
            <a:endParaRPr lang="en-US" altLang="en-US" smtClean="0">
              <a:ea typeface="ＭＳ Ｐゴシック" pitchFamily="34" charset="-128"/>
            </a:endParaRPr>
          </a:p>
          <a:p>
            <a:pPr lvl="1"/>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5" name="Footer Placeholder 4"/>
          <p:cNvSpPr>
            <a:spLocks noGrp="1"/>
          </p:cNvSpPr>
          <p:nvPr>
            <p:ph type="ftr" sz="quarter" idx="11"/>
          </p:nvPr>
        </p:nvSpPr>
        <p:spPr/>
        <p:txBody>
          <a:bodyPr/>
          <a:lstStyle/>
          <a:p>
            <a:pPr>
              <a:defRPr/>
            </a:pPr>
            <a:r>
              <a:rPr lang="en-US" smtClean="0"/>
              <a:t>GeoBytes Webinar</a:t>
            </a:r>
            <a:endParaRPr lang="en-US" dirty="0"/>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596CBDBB-747B-4995-B2FB-5721F360B872}" type="slidenum">
              <a:rPr lang="en-US" altLang="en-US" sz="1200" smtClean="0">
                <a:solidFill>
                  <a:srgbClr val="898989"/>
                </a:solidFill>
                <a:cs typeface="Arial" charset="0"/>
              </a:rPr>
              <a:pPr eaLnBrk="1" hangingPunct="1">
                <a:spcBef>
                  <a:spcPct val="0"/>
                </a:spcBef>
                <a:buFontTx/>
                <a:buNone/>
              </a:pPr>
              <a:t>23</a:t>
            </a:fld>
            <a:endParaRPr lang="en-US" altLang="en-US" sz="1200" smtClean="0">
              <a:solidFill>
                <a:srgbClr val="898989"/>
              </a:solidFill>
              <a:cs typeface="Arial" charset="0"/>
            </a:endParaRPr>
          </a:p>
        </p:txBody>
      </p:sp>
      <p:pic>
        <p:nvPicPr>
          <p:cNvPr id="256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2938463"/>
            <a:ext cx="71247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r>
              <a:rPr lang="en-US" altLang="en-US" sz="1200" smtClean="0">
                <a:solidFill>
                  <a:srgbClr val="898989"/>
                </a:solidFill>
                <a:cs typeface="Arial" charset="0"/>
              </a:rPr>
              <a:t>August 31, 2018</a:t>
            </a:r>
          </a:p>
        </p:txBody>
      </p:sp>
      <p:sp>
        <p:nvSpPr>
          <p:cNvPr id="9" name="Title 1"/>
          <p:cNvSpPr>
            <a:spLocks noGrp="1"/>
          </p:cNvSpPr>
          <p:nvPr>
            <p:ph type="title"/>
          </p:nvPr>
        </p:nvSpPr>
        <p:spPr>
          <a:xfrm>
            <a:off x="457200" y="274638"/>
            <a:ext cx="8229600" cy="1143000"/>
          </a:xfrm>
        </p:spPr>
        <p:txBody>
          <a:bodyPr/>
          <a:lstStyle/>
          <a:p>
            <a:r>
              <a:rPr lang="en-US" dirty="0" smtClean="0"/>
              <a:t>Outdated geoid</a:t>
            </a:r>
            <a:endParaRPr lang="en-US" dirty="0"/>
          </a:p>
        </p:txBody>
      </p:sp>
    </p:spTree>
    <p:extLst>
      <p:ext uri="{BB962C8B-B14F-4D97-AF65-F5344CB8AC3E}">
        <p14:creationId xmlns:p14="http://schemas.microsoft.com/office/powerpoint/2010/main" val="561054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August 31, 2018</a:t>
            </a:r>
            <a:endParaRPr 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24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167" y="1803605"/>
            <a:ext cx="4319666" cy="4319666"/>
          </a:xfrm>
          <a:prstGeom prst="rect">
            <a:avLst/>
          </a:prstGeom>
        </p:spPr>
      </p:pic>
      <p:cxnSp>
        <p:nvCxnSpPr>
          <p:cNvPr id="7" name="Straight Arrow Connector 6"/>
          <p:cNvCxnSpPr/>
          <p:nvPr/>
        </p:nvCxnSpPr>
        <p:spPr>
          <a:xfrm flipV="1">
            <a:off x="5486400" y="3660250"/>
            <a:ext cx="2578308" cy="209864"/>
          </a:xfrm>
          <a:prstGeom prst="straightConnector1">
            <a:avLst/>
          </a:prstGeom>
          <a:ln w="508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200817" y="3174378"/>
            <a:ext cx="1727781" cy="369332"/>
          </a:xfrm>
          <a:prstGeom prst="rect">
            <a:avLst/>
          </a:prstGeom>
          <a:noFill/>
        </p:spPr>
        <p:txBody>
          <a:bodyPr wrap="none" rtlCol="0">
            <a:spAutoFit/>
          </a:bodyPr>
          <a:lstStyle/>
          <a:p>
            <a:r>
              <a:rPr lang="en-US" dirty="0" smtClean="0">
                <a:solidFill>
                  <a:srgbClr val="FF0000"/>
                </a:solidFill>
              </a:rPr>
              <a:t>Watch the grid!</a:t>
            </a:r>
            <a:endParaRPr lang="en-US" dirty="0">
              <a:solidFill>
                <a:srgbClr val="FF0000"/>
              </a:solidFill>
            </a:endParaRPr>
          </a:p>
        </p:txBody>
      </p:sp>
      <p:sp>
        <p:nvSpPr>
          <p:cNvPr id="11" name="Title 1"/>
          <p:cNvSpPr txBox="1">
            <a:spLocks/>
          </p:cNvSpPr>
          <p:nvPr/>
        </p:nvSpPr>
        <p:spPr>
          <a:xfrm>
            <a:off x="457200" y="688140"/>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Time Changes - Horizontal</a:t>
            </a:r>
            <a:endParaRPr lang="en-US" dirty="0"/>
          </a:p>
        </p:txBody>
      </p:sp>
    </p:spTree>
    <p:extLst>
      <p:ext uri="{BB962C8B-B14F-4D97-AF65-F5344CB8AC3E}">
        <p14:creationId xmlns:p14="http://schemas.microsoft.com/office/powerpoint/2010/main" val="3843903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Time-Dependency</a:t>
            </a:r>
            <a:endParaRPr lang="en-US" dirty="0"/>
          </a:p>
        </p:txBody>
      </p:sp>
      <p:sp>
        <p:nvSpPr>
          <p:cNvPr id="3" name="Content Placeholder 2"/>
          <p:cNvSpPr>
            <a:spLocks noGrp="1"/>
          </p:cNvSpPr>
          <p:nvPr>
            <p:ph idx="1"/>
          </p:nvPr>
        </p:nvSpPr>
        <p:spPr/>
        <p:txBody>
          <a:bodyPr/>
          <a:lstStyle/>
          <a:p>
            <a:r>
              <a:rPr lang="en-US" dirty="0" smtClean="0"/>
              <a:t>The IGS14 frame is not beholden to any tectonic plate</a:t>
            </a:r>
          </a:p>
          <a:p>
            <a:pPr lvl="1"/>
            <a:r>
              <a:rPr lang="en-US" dirty="0" smtClean="0"/>
              <a:t>Thus the four plates with U.S. populations will have time-dependent latitudes/longitudes:</a:t>
            </a:r>
          </a:p>
          <a:p>
            <a:pPr lvl="2"/>
            <a:r>
              <a:rPr lang="en-US" dirty="0" smtClean="0"/>
              <a:t>North America: 	 	1-3 cm / year		(CONUS, Alaska)</a:t>
            </a:r>
          </a:p>
          <a:p>
            <a:pPr lvl="2"/>
            <a:r>
              <a:rPr lang="en-US" dirty="0" smtClean="0"/>
              <a:t>Pacific:				7-8 cm / year		(Hawaii, AS)</a:t>
            </a:r>
          </a:p>
          <a:p>
            <a:pPr lvl="2"/>
            <a:r>
              <a:rPr lang="en-US" dirty="0" smtClean="0"/>
              <a:t>Caribbean:			1-2 cm / year		(PR, USVI)</a:t>
            </a:r>
          </a:p>
          <a:p>
            <a:pPr lvl="2"/>
            <a:r>
              <a:rPr lang="en-US" dirty="0" smtClean="0"/>
              <a:t>Mariana:				1-4 cm / year		(Guam, CNMI)</a:t>
            </a:r>
            <a:endParaRPr lang="en-US" dirty="0"/>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spTree>
    <p:extLst>
      <p:ext uri="{BB962C8B-B14F-4D97-AF65-F5344CB8AC3E}">
        <p14:creationId xmlns:p14="http://schemas.microsoft.com/office/powerpoint/2010/main" val="221308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743"/>
          <a:stretch/>
        </p:blipFill>
        <p:spPr>
          <a:xfrm>
            <a:off x="573199" y="1738859"/>
            <a:ext cx="7997601" cy="4442550"/>
          </a:xfrm>
          <a:prstGeom prst="rect">
            <a:avLst/>
          </a:prstGeom>
        </p:spPr>
      </p:pic>
      <p:sp>
        <p:nvSpPr>
          <p:cNvPr id="2" name="Title 1"/>
          <p:cNvSpPr>
            <a:spLocks noGrp="1"/>
          </p:cNvSpPr>
          <p:nvPr>
            <p:ph type="title"/>
          </p:nvPr>
        </p:nvSpPr>
        <p:spPr/>
        <p:txBody>
          <a:bodyPr/>
          <a:lstStyle/>
          <a:p>
            <a:r>
              <a:rPr lang="en-US" dirty="0" smtClean="0"/>
              <a:t>Change to </a:t>
            </a:r>
            <a:r>
              <a:rPr lang="en-US" dirty="0" err="1" smtClean="0"/>
              <a:t>lat</a:t>
            </a:r>
            <a:r>
              <a:rPr lang="en-US" dirty="0" smtClean="0"/>
              <a:t>/</a:t>
            </a:r>
            <a:r>
              <a:rPr lang="en-US" dirty="0" err="1" smtClean="0"/>
              <a:t>lon</a:t>
            </a:r>
            <a:r>
              <a:rPr lang="en-US" dirty="0" smtClean="0"/>
              <a:t> every year</a:t>
            </a:r>
            <a:endParaRPr lang="en-US" dirty="0"/>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26</a:t>
            </a:fld>
            <a:endParaRPr lang="en-US"/>
          </a:p>
        </p:txBody>
      </p:sp>
    </p:spTree>
    <p:extLst>
      <p:ext uri="{BB962C8B-B14F-4D97-AF65-F5344CB8AC3E}">
        <p14:creationId xmlns:p14="http://schemas.microsoft.com/office/powerpoint/2010/main" val="3613228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Changes - Vertical</a:t>
            </a:r>
            <a:endParaRPr lang="en-US" dirty="0"/>
          </a:p>
        </p:txBody>
      </p:sp>
      <p:sp>
        <p:nvSpPr>
          <p:cNvPr id="3" name="Date Placeholder 2"/>
          <p:cNvSpPr>
            <a:spLocks noGrp="1"/>
          </p:cNvSpPr>
          <p:nvPr>
            <p:ph type="dt" sz="half" idx="10"/>
          </p:nvPr>
        </p:nvSpPr>
        <p:spPr/>
        <p:txBody>
          <a:bodyPr/>
          <a:lstStyle/>
          <a:p>
            <a:pPr>
              <a:defRPr/>
            </a:pPr>
            <a:r>
              <a:rPr lang="en-US" smtClean="0"/>
              <a:t>August 31, 2018</a:t>
            </a:r>
            <a:endParaRPr lang="en-US"/>
          </a:p>
        </p:txBody>
      </p:sp>
      <p:sp>
        <p:nvSpPr>
          <p:cNvPr id="4" name="Footer Placeholder 3"/>
          <p:cNvSpPr>
            <a:spLocks noGrp="1"/>
          </p:cNvSpPr>
          <p:nvPr>
            <p:ph type="ftr" sz="quarter" idx="11"/>
          </p:nvPr>
        </p:nvSpPr>
        <p:spPr/>
        <p:txBody>
          <a:bodyPr/>
          <a:lstStyle/>
          <a:p>
            <a:pPr>
              <a:defRPr/>
            </a:pPr>
            <a:r>
              <a:rPr lang="en-US" smtClean="0"/>
              <a:t>GeoBytes Webinar</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27</a:t>
            </a:fld>
            <a:endParaRPr lang="en-US"/>
          </a:p>
        </p:txBody>
      </p:sp>
      <p:pic>
        <p:nvPicPr>
          <p:cNvPr id="1026" name="Picture 2" descr="https://lh4.googleusercontent.com/ymKsoXwZEP4rk4F4GqPD5S9FyMO4d0mrfL2GiLI0mXe7djBwYH3t0-OwncYltY8OJNmYk0DKh4pOLqS9DGItCHK3i23maqpjdDDISQH5ux0uqDVbrEnWTnFLPb7Woe2cka61EX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1417638"/>
            <a:ext cx="1819275" cy="444455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886074" y="1600202"/>
            <a:ext cx="5800725" cy="452596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Crust uplifts and subsides</a:t>
            </a:r>
          </a:p>
          <a:p>
            <a:pPr lvl="1"/>
            <a:r>
              <a:rPr lang="en-US" dirty="0" smtClean="0"/>
              <a:t>Wide variety of spatial and temporal scales</a:t>
            </a:r>
          </a:p>
          <a:p>
            <a:pPr lvl="1"/>
            <a:r>
              <a:rPr lang="en-US" dirty="0" smtClean="0"/>
              <a:t>GIA is uplifting much of the North half of CONUS</a:t>
            </a:r>
          </a:p>
          <a:p>
            <a:pPr lvl="1"/>
            <a:r>
              <a:rPr lang="en-US" dirty="0" smtClean="0"/>
              <a:t>Agricultural water withdrawal subsides the crust (see left)</a:t>
            </a:r>
          </a:p>
          <a:p>
            <a:pPr lvl="1"/>
            <a:r>
              <a:rPr lang="en-US" dirty="0" err="1" smtClean="0"/>
              <a:t>Etc</a:t>
            </a:r>
            <a:endParaRPr lang="en-US" dirty="0" smtClean="0"/>
          </a:p>
        </p:txBody>
      </p:sp>
    </p:spTree>
    <p:extLst>
      <p:ext uri="{BB962C8B-B14F-4D97-AF65-F5344CB8AC3E}">
        <p14:creationId xmlns:p14="http://schemas.microsoft.com/office/powerpoint/2010/main" val="5884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219200" y="2114550"/>
            <a:ext cx="7162800" cy="3933825"/>
          </a:xfrm>
        </p:spPr>
        <p:txBody>
          <a:bodyPr/>
          <a:lstStyle/>
          <a:p>
            <a:r>
              <a:rPr lang="en-US" altLang="en-US" sz="2400" b="1" dirty="0" smtClean="0">
                <a:ea typeface="ＭＳ Ｐゴシック" pitchFamily="34" charset="-128"/>
              </a:rPr>
              <a:t>The NSRS suffers from </a:t>
            </a:r>
            <a:r>
              <a:rPr lang="en-US" altLang="en-US" sz="2400" b="1" u="sng" dirty="0" smtClean="0">
                <a:ea typeface="ＭＳ Ｐゴシック" pitchFamily="34" charset="-128"/>
              </a:rPr>
              <a:t>use of passive control marks </a:t>
            </a:r>
            <a:r>
              <a:rPr lang="en-US" altLang="en-US" sz="2400" b="1" dirty="0" smtClean="0">
                <a:ea typeface="ＭＳ Ｐゴシック" pitchFamily="34" charset="-128"/>
              </a:rPr>
              <a:t>that:</a:t>
            </a:r>
          </a:p>
          <a:p>
            <a:pPr lvl="1"/>
            <a:r>
              <a:rPr lang="en-US" altLang="en-US" sz="2400" dirty="0" smtClean="0">
                <a:ea typeface="ＭＳ Ｐゴシック" pitchFamily="34" charset="-128"/>
              </a:rPr>
              <a:t>Are almost never re-checked for movement</a:t>
            </a:r>
          </a:p>
          <a:p>
            <a:pPr lvl="1"/>
            <a:r>
              <a:rPr lang="en-US" altLang="en-US" sz="2400" dirty="0" smtClean="0">
                <a:ea typeface="ＭＳ Ｐゴシック" pitchFamily="34" charset="-128"/>
              </a:rPr>
              <a:t>Disappear by the thousands every year</a:t>
            </a:r>
          </a:p>
          <a:p>
            <a:pPr lvl="1"/>
            <a:r>
              <a:rPr lang="en-US" altLang="en-US" sz="2400" dirty="0" smtClean="0">
                <a:ea typeface="ＭＳ Ｐゴシック" pitchFamily="34" charset="-128"/>
              </a:rPr>
              <a:t>Are not funded for replacement</a:t>
            </a:r>
          </a:p>
          <a:p>
            <a:pPr lvl="1"/>
            <a:r>
              <a:rPr lang="en-US" altLang="en-US" sz="2400" dirty="0" smtClean="0">
                <a:ea typeface="ＭＳ Ｐゴシック" pitchFamily="34" charset="-128"/>
              </a:rPr>
              <a:t>Are not necessarily in convenient places</a:t>
            </a:r>
          </a:p>
          <a:p>
            <a:pPr lvl="1"/>
            <a:r>
              <a:rPr lang="en-US" altLang="en-US" sz="2400" dirty="0" smtClean="0">
                <a:ea typeface="ＭＳ Ｐゴシック" pitchFamily="34" charset="-128"/>
              </a:rPr>
              <a:t>Don’t exist in most of Alaska</a:t>
            </a:r>
          </a:p>
          <a:p>
            <a:pPr lvl="1"/>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 name="Footer Placeholder 4"/>
          <p:cNvSpPr>
            <a:spLocks noGrp="1"/>
          </p:cNvSpPr>
          <p:nvPr>
            <p:ph type="ftr" sz="quarter" idx="11"/>
          </p:nvPr>
        </p:nvSpPr>
        <p:spPr/>
        <p:txBody>
          <a:bodyPr/>
          <a:lstStyle/>
          <a:p>
            <a:pPr>
              <a:defRPr/>
            </a:pPr>
            <a:r>
              <a:rPr lang="en-US" smtClean="0"/>
              <a:t>GeoBytes Webinar</a:t>
            </a:r>
            <a:endParaRPr lang="en-US" dirty="0"/>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4E9B4E30-E157-475C-8324-AF6C348A05DD}" type="slidenum">
              <a:rPr lang="en-US" altLang="en-US" sz="1200" smtClean="0">
                <a:solidFill>
                  <a:srgbClr val="898989"/>
                </a:solidFill>
                <a:cs typeface="Arial" charset="0"/>
              </a:rPr>
              <a:pPr eaLnBrk="1" hangingPunct="1">
                <a:spcBef>
                  <a:spcPct val="0"/>
                </a:spcBef>
                <a:buFontTx/>
                <a:buNone/>
              </a:pPr>
              <a:t>28</a:t>
            </a:fld>
            <a:endParaRPr lang="en-US" altLang="en-US" sz="1200" smtClean="0">
              <a:solidFill>
                <a:srgbClr val="898989"/>
              </a:solidFill>
              <a:cs typeface="Arial" charset="0"/>
            </a:endParaRPr>
          </a:p>
        </p:txBody>
      </p:sp>
      <p:sp>
        <p:nvSpPr>
          <p:cNvPr id="24582"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r>
              <a:rPr lang="en-US" altLang="en-US" sz="1200" smtClean="0">
                <a:solidFill>
                  <a:srgbClr val="898989"/>
                </a:solidFill>
                <a:cs typeface="Arial" charset="0"/>
              </a:rPr>
              <a:t>August 31, 2018</a:t>
            </a:r>
          </a:p>
        </p:txBody>
      </p:sp>
      <p:pic>
        <p:nvPicPr>
          <p:cNvPr id="2458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3" y="4738688"/>
            <a:ext cx="157003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1674" y="4479925"/>
            <a:ext cx="20923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Box 7"/>
          <p:cNvSpPr txBox="1">
            <a:spLocks noChangeArrowheads="1"/>
          </p:cNvSpPr>
          <p:nvPr/>
        </p:nvSpPr>
        <p:spPr bwMode="auto">
          <a:xfrm>
            <a:off x="7369175" y="4897438"/>
            <a:ext cx="1457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r>
              <a:rPr lang="en-US" altLang="en-US" sz="1800">
                <a:solidFill>
                  <a:schemeClr val="bg1"/>
                </a:solidFill>
                <a:latin typeface="Arial" charset="0"/>
                <a:cs typeface="Arial" charset="0"/>
              </a:rPr>
              <a:t>PID: EZ0840</a:t>
            </a:r>
          </a:p>
        </p:txBody>
      </p:sp>
      <p:pic>
        <p:nvPicPr>
          <p:cNvPr id="2458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9700" y="2903537"/>
            <a:ext cx="12446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13" y="1946275"/>
            <a:ext cx="13652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0" y="274638"/>
            <a:ext cx="8229600" cy="1143000"/>
          </a:xfrm>
        </p:spPr>
        <p:txBody>
          <a:bodyPr/>
          <a:lstStyle/>
          <a:p>
            <a:r>
              <a:rPr lang="en-US" dirty="0" smtClean="0"/>
              <a:t>Passive Control</a:t>
            </a:r>
            <a:endParaRPr lang="en-US" dirty="0"/>
          </a:p>
        </p:txBody>
      </p:sp>
    </p:spTree>
    <p:extLst>
      <p:ext uri="{BB962C8B-B14F-4D97-AF65-F5344CB8AC3E}">
        <p14:creationId xmlns:p14="http://schemas.microsoft.com/office/powerpoint/2010/main" val="32090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smtClean="0"/>
              <a:t>…will NGS modernize the NSRS?</a:t>
            </a:r>
          </a:p>
          <a:p>
            <a:r>
              <a:rPr lang="en-US" dirty="0" smtClean="0"/>
              <a:t>…will this affect me?</a:t>
            </a:r>
            <a:endParaRPr lang="en-US" dirty="0"/>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29</a:t>
            </a:fld>
            <a:endParaRPr lang="en-US"/>
          </a:p>
        </p:txBody>
      </p:sp>
    </p:spTree>
    <p:extLst>
      <p:ext uri="{BB962C8B-B14F-4D97-AF65-F5344CB8AC3E}">
        <p14:creationId xmlns:p14="http://schemas.microsoft.com/office/powerpoint/2010/main" val="3268197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Up Front</a:t>
            </a:r>
            <a:endParaRPr lang="en-US" dirty="0"/>
          </a:p>
        </p:txBody>
      </p:sp>
      <p:sp>
        <p:nvSpPr>
          <p:cNvPr id="3" name="Content Placeholder 2"/>
          <p:cNvSpPr>
            <a:spLocks noGrp="1"/>
          </p:cNvSpPr>
          <p:nvPr>
            <p:ph idx="1"/>
          </p:nvPr>
        </p:nvSpPr>
        <p:spPr/>
        <p:txBody>
          <a:bodyPr/>
          <a:lstStyle/>
          <a:p>
            <a:r>
              <a:rPr lang="en-US" sz="2400" dirty="0" smtClean="0"/>
              <a:t>If you do geospatial work in the USA…</a:t>
            </a:r>
          </a:p>
          <a:p>
            <a:r>
              <a:rPr lang="en-US" sz="2400" dirty="0" smtClean="0"/>
              <a:t>and you work in the National Spatial Reference System..</a:t>
            </a:r>
          </a:p>
          <a:p>
            <a:r>
              <a:rPr lang="en-US" sz="2400" dirty="0" smtClean="0"/>
              <a:t>every product you’ve ever made…</a:t>
            </a:r>
          </a:p>
          <a:p>
            <a:pPr lvl="1"/>
            <a:r>
              <a:rPr lang="en-US" sz="2000" dirty="0" smtClean="0"/>
              <a:t>every survey…</a:t>
            </a:r>
          </a:p>
          <a:p>
            <a:pPr lvl="1"/>
            <a:r>
              <a:rPr lang="en-US" sz="2000" dirty="0" smtClean="0"/>
              <a:t>every map…</a:t>
            </a:r>
          </a:p>
          <a:p>
            <a:pPr lvl="1"/>
            <a:r>
              <a:rPr lang="en-US" sz="2000" dirty="0" smtClean="0"/>
              <a:t>every </a:t>
            </a:r>
            <a:r>
              <a:rPr lang="en-US" sz="2000" dirty="0" err="1" smtClean="0"/>
              <a:t>lidar</a:t>
            </a:r>
            <a:r>
              <a:rPr lang="en-US" sz="2000" dirty="0" smtClean="0"/>
              <a:t> point cloud…</a:t>
            </a:r>
          </a:p>
          <a:p>
            <a:pPr lvl="1"/>
            <a:r>
              <a:rPr lang="en-US" sz="2000" dirty="0" smtClean="0"/>
              <a:t>every image…</a:t>
            </a:r>
          </a:p>
          <a:p>
            <a:pPr lvl="1"/>
            <a:r>
              <a:rPr lang="en-US" sz="2000" dirty="0" smtClean="0"/>
              <a:t>every DEM…</a:t>
            </a:r>
          </a:p>
          <a:p>
            <a:pPr lvl="1"/>
            <a:r>
              <a:rPr lang="en-US" sz="2000" dirty="0" smtClean="0"/>
              <a:t>WILL have the </a:t>
            </a:r>
            <a:r>
              <a:rPr lang="en-US" sz="2000" b="1" i="1" dirty="0" smtClean="0">
                <a:solidFill>
                  <a:srgbClr val="FF0000"/>
                </a:solidFill>
              </a:rPr>
              <a:t>wrong</a:t>
            </a:r>
            <a:r>
              <a:rPr lang="en-US" sz="2000" dirty="0" smtClean="0"/>
              <a:t> coordinates on it in 4 years.</a:t>
            </a:r>
          </a:p>
          <a:p>
            <a:pPr lvl="1"/>
            <a:endParaRPr lang="en-US" sz="2000" dirty="0" smtClean="0"/>
          </a:p>
          <a:p>
            <a:pPr marL="457200" lvl="1" indent="0">
              <a:buNone/>
            </a:pPr>
            <a:r>
              <a:rPr lang="en-US" sz="2000" dirty="0" smtClean="0"/>
              <a:t>Let’s talk about what this means, why it is happening, and how it will affect things going forward</a:t>
            </a:r>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a:t>
            </a:fld>
            <a:endParaRPr lang="en-US"/>
          </a:p>
        </p:txBody>
      </p:sp>
    </p:spTree>
    <p:extLst>
      <p:ext uri="{BB962C8B-B14F-4D97-AF65-F5344CB8AC3E}">
        <p14:creationId xmlns:p14="http://schemas.microsoft.com/office/powerpoint/2010/main" val="31292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August 31, 2018</a:t>
            </a:r>
            <a:endParaRPr 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30</a:t>
            </a:fld>
            <a:endParaRPr lang="en-US" dirty="0"/>
          </a:p>
        </p:txBody>
      </p:sp>
      <p:pic>
        <p:nvPicPr>
          <p:cNvPr id="5" name="Picture 4"/>
          <p:cNvPicPr>
            <a:picLocks noChangeAspect="1"/>
          </p:cNvPicPr>
          <p:nvPr/>
        </p:nvPicPr>
        <p:blipFill>
          <a:blip r:embed="rId3"/>
          <a:stretch>
            <a:fillRect/>
          </a:stretch>
        </p:blipFill>
        <p:spPr>
          <a:xfrm>
            <a:off x="0" y="1660912"/>
            <a:ext cx="2743200" cy="3642611"/>
          </a:xfrm>
          <a:prstGeom prst="rect">
            <a:avLst/>
          </a:prstGeom>
        </p:spPr>
      </p:pic>
      <p:sp>
        <p:nvSpPr>
          <p:cNvPr id="8" name="Title 9"/>
          <p:cNvSpPr txBox="1">
            <a:spLocks/>
          </p:cNvSpPr>
          <p:nvPr/>
        </p:nvSpPr>
        <p:spPr>
          <a:xfrm>
            <a:off x="425450" y="425450"/>
            <a:ext cx="8261350" cy="11747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Modernizing the NSRS</a:t>
            </a:r>
          </a:p>
          <a:p>
            <a:r>
              <a:rPr lang="en-US" altLang="en-US" sz="2400" dirty="0"/>
              <a:t>The “blueprint” documents:  Your best source for information</a:t>
            </a:r>
          </a:p>
        </p:txBody>
      </p:sp>
      <p:sp>
        <p:nvSpPr>
          <p:cNvPr id="9" name="TextBox 8"/>
          <p:cNvSpPr txBox="1"/>
          <p:nvPr/>
        </p:nvSpPr>
        <p:spPr>
          <a:xfrm>
            <a:off x="828939" y="5453390"/>
            <a:ext cx="1390124" cy="646331"/>
          </a:xfrm>
          <a:prstGeom prst="rect">
            <a:avLst/>
          </a:prstGeom>
          <a:noFill/>
        </p:spPr>
        <p:txBody>
          <a:bodyPr wrap="none" rtlCol="0">
            <a:spAutoFit/>
          </a:bodyPr>
          <a:lstStyle/>
          <a:p>
            <a:pPr algn="ctr"/>
            <a:r>
              <a:rPr lang="en-US" b="1" dirty="0" smtClean="0"/>
              <a:t>Geometric</a:t>
            </a:r>
            <a:r>
              <a:rPr lang="en-US" dirty="0" smtClean="0"/>
              <a:t>:</a:t>
            </a:r>
          </a:p>
          <a:p>
            <a:pPr algn="ctr"/>
            <a:r>
              <a:rPr lang="en-US" dirty="0" smtClean="0"/>
              <a:t>Sep 2017</a:t>
            </a:r>
          </a:p>
        </p:txBody>
      </p:sp>
      <p:sp>
        <p:nvSpPr>
          <p:cNvPr id="10" name="TextBox 9"/>
          <p:cNvSpPr txBox="1"/>
          <p:nvPr/>
        </p:nvSpPr>
        <p:spPr>
          <a:xfrm>
            <a:off x="3739156" y="5453391"/>
            <a:ext cx="1659429" cy="646331"/>
          </a:xfrm>
          <a:prstGeom prst="rect">
            <a:avLst/>
          </a:prstGeom>
          <a:noFill/>
        </p:spPr>
        <p:txBody>
          <a:bodyPr wrap="none" rtlCol="0">
            <a:spAutoFit/>
          </a:bodyPr>
          <a:lstStyle/>
          <a:p>
            <a:pPr algn="ctr"/>
            <a:r>
              <a:rPr lang="en-US" b="1" dirty="0" smtClean="0"/>
              <a:t>Geopotential</a:t>
            </a:r>
            <a:r>
              <a:rPr lang="en-US" dirty="0" smtClean="0"/>
              <a:t>:</a:t>
            </a:r>
          </a:p>
          <a:p>
            <a:pPr algn="ctr"/>
            <a:r>
              <a:rPr lang="en-US" dirty="0" smtClean="0"/>
              <a:t>Nov 2017</a:t>
            </a:r>
            <a:endParaRPr lang="en-US" dirty="0"/>
          </a:p>
        </p:txBody>
      </p:sp>
      <p:sp>
        <p:nvSpPr>
          <p:cNvPr id="11" name="TextBox 10"/>
          <p:cNvSpPr txBox="1"/>
          <p:nvPr/>
        </p:nvSpPr>
        <p:spPr>
          <a:xfrm>
            <a:off x="6618428" y="5549523"/>
            <a:ext cx="2262159" cy="923330"/>
          </a:xfrm>
          <a:prstGeom prst="rect">
            <a:avLst/>
          </a:prstGeom>
          <a:noFill/>
        </p:spPr>
        <p:txBody>
          <a:bodyPr wrap="none" rtlCol="0">
            <a:spAutoFit/>
          </a:bodyPr>
          <a:lstStyle/>
          <a:p>
            <a:pPr algn="ctr"/>
            <a:r>
              <a:rPr lang="en-US" b="1" dirty="0" smtClean="0"/>
              <a:t>Working in the </a:t>
            </a:r>
          </a:p>
          <a:p>
            <a:pPr algn="ctr"/>
            <a:r>
              <a:rPr lang="en-US" b="1" dirty="0" smtClean="0"/>
              <a:t>modernized NSRS:</a:t>
            </a:r>
          </a:p>
          <a:p>
            <a:pPr algn="ctr"/>
            <a:r>
              <a:rPr lang="en-US" dirty="0" smtClean="0"/>
              <a:t>May 2019</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575" y="1660912"/>
            <a:ext cx="2754590" cy="3642611"/>
          </a:xfrm>
          <a:prstGeom prst="rect">
            <a:avLst/>
          </a:prstGeom>
        </p:spPr>
      </p:pic>
      <p:pic>
        <p:nvPicPr>
          <p:cNvPr id="13" name="Picture 12"/>
          <p:cNvPicPr>
            <a:picLocks noChangeAspect="1"/>
          </p:cNvPicPr>
          <p:nvPr/>
        </p:nvPicPr>
        <p:blipFill>
          <a:blip r:embed="rId5"/>
          <a:stretch>
            <a:fillRect/>
          </a:stretch>
        </p:blipFill>
        <p:spPr>
          <a:xfrm>
            <a:off x="6363840" y="1653236"/>
            <a:ext cx="2771335" cy="3650285"/>
          </a:xfrm>
          <a:prstGeom prst="rect">
            <a:avLst/>
          </a:prstGeom>
        </p:spPr>
      </p:pic>
    </p:spTree>
    <p:extLst>
      <p:ext uri="{BB962C8B-B14F-4D97-AF65-F5344CB8AC3E}">
        <p14:creationId xmlns:p14="http://schemas.microsoft.com/office/powerpoint/2010/main" val="1862953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425450" y="425450"/>
            <a:ext cx="8261350" cy="1174750"/>
          </a:xfrm>
        </p:spPr>
        <p:txBody>
          <a:bodyPr/>
          <a:lstStyle/>
          <a:p>
            <a:r>
              <a:rPr lang="en-US" altLang="en-US" dirty="0" smtClean="0"/>
              <a:t>“Modernizing the NSRS” means…</a:t>
            </a:r>
          </a:p>
        </p:txBody>
      </p:sp>
      <p:sp>
        <p:nvSpPr>
          <p:cNvPr id="11" name="Content Placeholder 10"/>
          <p:cNvSpPr>
            <a:spLocks noGrp="1"/>
          </p:cNvSpPr>
          <p:nvPr>
            <p:ph idx="1"/>
          </p:nvPr>
        </p:nvSpPr>
        <p:spPr>
          <a:xfrm>
            <a:off x="304800" y="1828800"/>
            <a:ext cx="8686800" cy="4419600"/>
          </a:xfrm>
        </p:spPr>
        <p:txBody>
          <a:bodyPr>
            <a:normAutofit/>
          </a:bodyPr>
          <a:lstStyle/>
          <a:p>
            <a:pPr>
              <a:defRPr/>
            </a:pPr>
            <a:r>
              <a:rPr lang="en-US" dirty="0" smtClean="0"/>
              <a:t>Replacing NAD 83</a:t>
            </a:r>
          </a:p>
          <a:p>
            <a:pPr>
              <a:defRPr/>
            </a:pPr>
            <a:r>
              <a:rPr lang="en-US" dirty="0" smtClean="0"/>
              <a:t>Replacing NAVD 88</a:t>
            </a:r>
          </a:p>
          <a:p>
            <a:pPr>
              <a:defRPr/>
            </a:pPr>
            <a:r>
              <a:rPr lang="en-US" dirty="0" smtClean="0"/>
              <a:t>Re-inventing </a:t>
            </a:r>
            <a:r>
              <a:rPr lang="en-US" dirty="0" err="1" smtClean="0"/>
              <a:t>Bluebooking</a:t>
            </a:r>
            <a:endParaRPr lang="en-US" dirty="0" smtClean="0"/>
          </a:p>
          <a:p>
            <a:pPr>
              <a:defRPr/>
            </a:pPr>
            <a:r>
              <a:rPr lang="en-US" dirty="0" smtClean="0"/>
              <a:t>Improving the Geodetic Toolkit</a:t>
            </a:r>
          </a:p>
          <a:p>
            <a:pPr>
              <a:defRPr/>
            </a:pPr>
            <a:r>
              <a:rPr lang="en-US" dirty="0" smtClean="0"/>
              <a:t>Better Surveying Methodologies</a:t>
            </a:r>
          </a:p>
        </p:txBody>
      </p:sp>
      <p:sp>
        <p:nvSpPr>
          <p:cNvPr id="2" name="Date Placeholder 1"/>
          <p:cNvSpPr>
            <a:spLocks noGrp="1"/>
          </p:cNvSpPr>
          <p:nvPr>
            <p:ph type="dt" sz="half" idx="10"/>
          </p:nvPr>
        </p:nvSpPr>
        <p:spPr/>
        <p:txBody>
          <a:bodyPr/>
          <a:lstStyle/>
          <a:p>
            <a:pPr>
              <a:defRPr/>
            </a:pPr>
            <a:r>
              <a:rPr lang="en-US" smtClean="0"/>
              <a:t>August 31, 2018</a:t>
            </a:r>
            <a:endParaRPr 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31</a:t>
            </a:fld>
            <a:endParaRPr lang="en-US"/>
          </a:p>
        </p:txBody>
      </p:sp>
      <p:sp>
        <p:nvSpPr>
          <p:cNvPr id="6" name="Left Arrow 5"/>
          <p:cNvSpPr/>
          <p:nvPr/>
        </p:nvSpPr>
        <p:spPr>
          <a:xfrm>
            <a:off x="4032738" y="1828800"/>
            <a:ext cx="201637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4032738" y="2421383"/>
            <a:ext cx="201637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5967045" y="3659475"/>
            <a:ext cx="201637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1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August 31, 2018</a:t>
            </a:r>
            <a:endParaRPr 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32</a:t>
            </a:fld>
            <a:endParaRPr lang="en-US"/>
          </a:p>
        </p:txBody>
      </p:sp>
      <p:sp>
        <p:nvSpPr>
          <p:cNvPr id="5" name="TextBox 4"/>
          <p:cNvSpPr txBox="1"/>
          <p:nvPr/>
        </p:nvSpPr>
        <p:spPr>
          <a:xfrm>
            <a:off x="2102413" y="2888674"/>
            <a:ext cx="5081840" cy="1323439"/>
          </a:xfrm>
          <a:prstGeom prst="rect">
            <a:avLst/>
          </a:prstGeom>
          <a:noFill/>
        </p:spPr>
        <p:txBody>
          <a:bodyPr wrap="none" rtlCol="0">
            <a:spAutoFit/>
          </a:bodyPr>
          <a:lstStyle/>
          <a:p>
            <a:r>
              <a:rPr lang="en-US" sz="4000" b="1" dirty="0"/>
              <a:t>Latitude, Longitude </a:t>
            </a:r>
          </a:p>
          <a:p>
            <a:r>
              <a:rPr lang="en-US" sz="4000" b="1" dirty="0"/>
              <a:t>&amp; Ellipsoid Heights</a:t>
            </a:r>
          </a:p>
        </p:txBody>
      </p:sp>
    </p:spTree>
    <p:extLst>
      <p:ext uri="{BB962C8B-B14F-4D97-AF65-F5344CB8AC3E}">
        <p14:creationId xmlns:p14="http://schemas.microsoft.com/office/powerpoint/2010/main" val="992473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the NAD 83’s</a:t>
            </a:r>
          </a:p>
        </p:txBody>
      </p:sp>
      <p:sp>
        <p:nvSpPr>
          <p:cNvPr id="4" name="Content Placeholder 2"/>
          <p:cNvSpPr txBox="1">
            <a:spLocks/>
          </p:cNvSpPr>
          <p:nvPr/>
        </p:nvSpPr>
        <p:spPr bwMode="gray">
          <a:xfrm>
            <a:off x="2" y="1736623"/>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Old:</a:t>
            </a:r>
          </a:p>
          <a:p>
            <a:pPr marL="0" indent="0">
              <a:buNone/>
              <a:defRPr/>
            </a:pPr>
            <a:r>
              <a:rPr lang="en-US" kern="0" dirty="0">
                <a:latin typeface="Gill Sans MT" panose="020B0502020104020203" pitchFamily="34" charset="0"/>
              </a:rPr>
              <a:t>NAD 83(2011)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83(PA11)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83(MA11)</a:t>
            </a:r>
          </a:p>
          <a:p>
            <a:pPr lvl="1">
              <a:defRPr/>
            </a:pPr>
            <a:endParaRPr lang="en-US" sz="2400" kern="0" dirty="0"/>
          </a:p>
          <a:p>
            <a:pPr marL="0" indent="0">
              <a:buNone/>
              <a:defRPr/>
            </a:pPr>
            <a:endParaRPr lang="en-US" b="1" kern="0" dirty="0">
              <a:solidFill>
                <a:srgbClr val="FF0000"/>
              </a:solidFill>
            </a:endParaRPr>
          </a:p>
        </p:txBody>
      </p:sp>
      <p:sp>
        <p:nvSpPr>
          <p:cNvPr id="13" name="Content Placeholder 2"/>
          <p:cNvSpPr txBox="1">
            <a:spLocks/>
          </p:cNvSpPr>
          <p:nvPr/>
        </p:nvSpPr>
        <p:spPr bwMode="gray">
          <a:xfrm>
            <a:off x="2590800" y="1611057"/>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New:</a:t>
            </a:r>
          </a:p>
          <a:p>
            <a:pPr marL="0" indent="0">
              <a:buNone/>
              <a:defRPr/>
            </a:pPr>
            <a:r>
              <a:rPr lang="en-US" sz="2000" kern="0" dirty="0">
                <a:latin typeface="Gill Sans MT" panose="020B0502020104020203" pitchFamily="34" charset="0"/>
              </a:rPr>
              <a:t>The North American Terrestrial Reference Frame of 2022 </a:t>
            </a:r>
          </a:p>
          <a:p>
            <a:pPr marL="0" indent="0">
              <a:buNone/>
              <a:defRPr/>
            </a:pPr>
            <a:r>
              <a:rPr lang="en-US" sz="2000" kern="0" dirty="0">
                <a:latin typeface="Gill Sans MT" panose="020B0502020104020203" pitchFamily="34" charset="0"/>
              </a:rPr>
              <a:t>	(NATRF2022)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Pacific Terrestrial Reference Frame of 2022 </a:t>
            </a:r>
          </a:p>
          <a:p>
            <a:pPr marL="0" indent="0">
              <a:buNone/>
              <a:defRPr/>
            </a:pPr>
            <a:r>
              <a:rPr lang="en-US" sz="2000" kern="0" dirty="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Mariana Terrestrial Reference Frame of 2022 </a:t>
            </a:r>
          </a:p>
          <a:p>
            <a:pPr marL="0" indent="0">
              <a:buNone/>
              <a:defRPr/>
            </a:pPr>
            <a:r>
              <a:rPr lang="en-US" sz="2000" kern="0" dirty="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August 31, 2018</a:t>
            </a:r>
            <a:endParaRPr lang="en-US" alt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cxnSp>
        <p:nvCxnSpPr>
          <p:cNvPr id="6" name="Straight Arrow Connector 5"/>
          <p:cNvCxnSpPr/>
          <p:nvPr/>
        </p:nvCxnSpPr>
        <p:spPr>
          <a:xfrm flipV="1">
            <a:off x="1952627" y="2314577"/>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2625" y="2314575"/>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52626" y="3028952"/>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52626" y="3786165"/>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33</a:t>
            </a:fld>
            <a:endParaRPr lang="en-US"/>
          </a:p>
        </p:txBody>
      </p:sp>
    </p:spTree>
    <p:extLst>
      <p:ext uri="{BB962C8B-B14F-4D97-AF65-F5344CB8AC3E}">
        <p14:creationId xmlns:p14="http://schemas.microsoft.com/office/powerpoint/2010/main" val="174276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the NAD 83’s</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Content Placeholder 5"/>
          <p:cNvSpPr>
            <a:spLocks noGrp="1"/>
          </p:cNvSpPr>
          <p:nvPr>
            <p:ph idx="1"/>
          </p:nvPr>
        </p:nvSpPr>
        <p:spPr/>
        <p:txBody>
          <a:bodyPr/>
          <a:lstStyle/>
          <a:p>
            <a:r>
              <a:rPr lang="en-US" sz="2400" u="sng" dirty="0"/>
              <a:t>Three</a:t>
            </a:r>
            <a:r>
              <a:rPr lang="en-US" sz="2400" dirty="0"/>
              <a:t> plate-(</a:t>
            </a:r>
            <a:r>
              <a:rPr lang="en-US" sz="2400" i="1" dirty="0">
                <a:solidFill>
                  <a:srgbClr val="FF0000"/>
                </a:solidFill>
              </a:rPr>
              <a:t>pseudo</a:t>
            </a:r>
            <a:r>
              <a:rPr lang="en-US" sz="2400" dirty="0"/>
              <a:t>)fixed frames will be replaced with </a:t>
            </a:r>
            <a:r>
              <a:rPr lang="en-US" sz="2400" u="sng" dirty="0"/>
              <a:t>four</a:t>
            </a:r>
            <a:r>
              <a:rPr lang="en-US" sz="2400" dirty="0"/>
              <a:t> </a:t>
            </a:r>
            <a:r>
              <a:rPr lang="en-US" sz="2400" i="1" dirty="0"/>
              <a:t>plate-fixed</a:t>
            </a:r>
            <a:r>
              <a:rPr lang="en-US" sz="2400" dirty="0"/>
              <a:t> reference frames</a:t>
            </a:r>
          </a:p>
          <a:p>
            <a:pPr lvl="1"/>
            <a:r>
              <a:rPr lang="en-US" sz="2000" dirty="0"/>
              <a:t>N. Amer., Pacific, Mariana, Caribbean(new!)</a:t>
            </a:r>
          </a:p>
          <a:p>
            <a:pPr lvl="1"/>
            <a:endParaRPr lang="en-US" sz="2000" dirty="0"/>
          </a:p>
          <a:p>
            <a:r>
              <a:rPr lang="en-US" sz="2400" dirty="0"/>
              <a:t>Fixed:  NAD 83 isn’t geocentric</a:t>
            </a:r>
          </a:p>
          <a:p>
            <a:r>
              <a:rPr lang="en-US" sz="2400" dirty="0"/>
              <a:t>Fixed:  NAD 83 doesn’t rotate </a:t>
            </a:r>
            <a:r>
              <a:rPr lang="en-US" sz="2400" i="1" dirty="0"/>
              <a:t>properly</a:t>
            </a:r>
            <a:r>
              <a:rPr lang="en-US" sz="2400" dirty="0"/>
              <a:t> with its plates</a:t>
            </a:r>
          </a:p>
          <a:p>
            <a:endParaRPr lang="en-US" sz="2400" dirty="0"/>
          </a:p>
          <a:p>
            <a:r>
              <a:rPr lang="en-US" sz="2400" dirty="0"/>
              <a:t>Method:  Define each of the 4 new frames equal to IGS14 @ 2020</a:t>
            </a:r>
          </a:p>
          <a:p>
            <a:pPr lvl="1"/>
            <a:r>
              <a:rPr lang="en-US" sz="2000" dirty="0"/>
              <a:t>Define each frame’s movement by a plate rotation only</a:t>
            </a:r>
          </a:p>
          <a:p>
            <a:pPr lvl="1"/>
            <a:r>
              <a:rPr lang="en-US" sz="2000" dirty="0"/>
              <a:t>Put another way:  “</a:t>
            </a:r>
            <a:r>
              <a:rPr lang="en-US" sz="2000" b="1" i="1" dirty="0"/>
              <a:t>The frame rotates so your coordinates don’t have to</a:t>
            </a:r>
            <a:r>
              <a:rPr lang="en-US" sz="2000" dirty="0"/>
              <a:t>”</a:t>
            </a:r>
          </a:p>
          <a:p>
            <a:pPr lvl="1"/>
            <a:endParaRPr lang="en-US" sz="2000" dirty="0"/>
          </a:p>
          <a:p>
            <a:pPr marL="0" indent="0">
              <a:buNone/>
            </a:pPr>
            <a:endParaRPr lang="en-US" sz="2400" dirty="0"/>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34</a:t>
            </a:fld>
            <a:endParaRPr lang="en-US"/>
          </a:p>
        </p:txBody>
      </p:sp>
    </p:spTree>
    <p:extLst>
      <p:ext uri="{BB962C8B-B14F-4D97-AF65-F5344CB8AC3E}">
        <p14:creationId xmlns:p14="http://schemas.microsoft.com/office/powerpoint/2010/main" val="353866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35</a:t>
            </a:fld>
            <a:endParaRPr lang="en-US" dirty="0"/>
          </a:p>
        </p:txBody>
      </p:sp>
      <p:grpSp>
        <p:nvGrpSpPr>
          <p:cNvPr id="13" name="Group 12"/>
          <p:cNvGrpSpPr/>
          <p:nvPr/>
        </p:nvGrpSpPr>
        <p:grpSpPr>
          <a:xfrm>
            <a:off x="4079324" y="2310507"/>
            <a:ext cx="736429" cy="914399"/>
            <a:chOff x="1121342" y="1414914"/>
            <a:chExt cx="1155032" cy="1434164"/>
          </a:xfrm>
        </p:grpSpPr>
        <p:cxnSp>
          <p:nvCxnSpPr>
            <p:cNvPr id="8" name="Straight Arrow Connector 7"/>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7337066" y="2310507"/>
            <a:ext cx="736429" cy="914399"/>
            <a:chOff x="1121342" y="1414914"/>
            <a:chExt cx="1155032" cy="1434164"/>
          </a:xfrm>
        </p:grpSpPr>
        <p:cxnSp>
          <p:nvCxnSpPr>
            <p:cNvPr id="15" name="Straight Arrow Connector 14"/>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821582" y="2310507"/>
            <a:ext cx="736429" cy="914399"/>
            <a:chOff x="1121342" y="1414914"/>
            <a:chExt cx="1155032" cy="1434164"/>
          </a:xfrm>
        </p:grpSpPr>
        <p:cxnSp>
          <p:nvCxnSpPr>
            <p:cNvPr id="19" name="Straight Arrow Connector 18"/>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7309158" y="406383"/>
            <a:ext cx="742945" cy="914399"/>
            <a:chOff x="7371248" y="706156"/>
            <a:chExt cx="742945" cy="914399"/>
          </a:xfrm>
        </p:grpSpPr>
        <p:sp>
          <p:nvSpPr>
            <p:cNvPr id="58" name="Arc 57"/>
            <p:cNvSpPr/>
            <p:nvPr/>
          </p:nvSpPr>
          <p:spPr>
            <a:xfrm rot="11572551">
              <a:off x="7502988" y="146082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7" name="Arc 56"/>
            <p:cNvSpPr/>
            <p:nvPr/>
          </p:nvSpPr>
          <p:spPr>
            <a:xfrm rot="3677880">
              <a:off x="7789245" y="11681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4" name="Arc 53"/>
            <p:cNvSpPr/>
            <p:nvPr/>
          </p:nvSpPr>
          <p:spPr>
            <a:xfrm rot="19861229">
              <a:off x="7371248" y="91941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2" name="Group 21"/>
            <p:cNvGrpSpPr/>
            <p:nvPr/>
          </p:nvGrpSpPr>
          <p:grpSpPr>
            <a:xfrm rot="20128352">
              <a:off x="7377764" y="706156"/>
              <a:ext cx="736429" cy="914399"/>
              <a:chOff x="1121342" y="1414914"/>
              <a:chExt cx="1155032" cy="1434164"/>
            </a:xfrm>
          </p:grpSpPr>
          <p:cxnSp>
            <p:nvCxnSpPr>
              <p:cNvPr id="23" name="Straight Arrow Connector 22"/>
              <p:cNvCxnSpPr/>
              <p:nvPr/>
            </p:nvCxnSpPr>
            <p:spPr>
              <a:xfrm flipH="1" flipV="1">
                <a:off x="1501541" y="1414914"/>
                <a:ext cx="9625" cy="9721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524000" y="2385462"/>
                <a:ext cx="752374" cy="16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1121342" y="2385462"/>
                <a:ext cx="412283" cy="463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2" name="Group 131"/>
          <p:cNvGrpSpPr/>
          <p:nvPr/>
        </p:nvGrpSpPr>
        <p:grpSpPr>
          <a:xfrm>
            <a:off x="7359247" y="1381682"/>
            <a:ext cx="815945" cy="914399"/>
            <a:chOff x="7393429" y="1766248"/>
            <a:chExt cx="815945" cy="914399"/>
          </a:xfrm>
        </p:grpSpPr>
        <p:grpSp>
          <p:nvGrpSpPr>
            <p:cNvPr id="131" name="Group 130"/>
            <p:cNvGrpSpPr/>
            <p:nvPr/>
          </p:nvGrpSpPr>
          <p:grpSpPr>
            <a:xfrm>
              <a:off x="7393429" y="1898757"/>
              <a:ext cx="702510" cy="731334"/>
              <a:chOff x="7393429" y="1898757"/>
              <a:chExt cx="702510" cy="731334"/>
            </a:xfrm>
          </p:grpSpPr>
          <p:sp>
            <p:nvSpPr>
              <p:cNvPr id="70" name="Arc 69"/>
              <p:cNvSpPr/>
              <p:nvPr/>
            </p:nvSpPr>
            <p:spPr>
              <a:xfrm rot="15646121">
                <a:off x="7294893" y="222456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1" name="Arc 70"/>
              <p:cNvSpPr/>
              <p:nvPr/>
            </p:nvSpPr>
            <p:spPr>
              <a:xfrm rot="7751450">
                <a:off x="7673829" y="2379616"/>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2" name="Arc 71"/>
              <p:cNvSpPr/>
              <p:nvPr/>
            </p:nvSpPr>
            <p:spPr>
              <a:xfrm rot="2334799">
                <a:off x="7746928" y="189875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73" name="Group 72"/>
            <p:cNvGrpSpPr/>
            <p:nvPr/>
          </p:nvGrpSpPr>
          <p:grpSpPr>
            <a:xfrm rot="2601922">
              <a:off x="7472945" y="1766248"/>
              <a:ext cx="736429" cy="914399"/>
              <a:chOff x="1121342" y="1414914"/>
              <a:chExt cx="1155032" cy="1434164"/>
            </a:xfrm>
          </p:grpSpPr>
          <p:cxnSp>
            <p:nvCxnSpPr>
              <p:cNvPr id="74" name="Straight Arrow Connector 73"/>
              <p:cNvCxnSpPr/>
              <p:nvPr/>
            </p:nvCxnSpPr>
            <p:spPr>
              <a:xfrm flipH="1" flipV="1">
                <a:off x="1501541" y="1414914"/>
                <a:ext cx="9625" cy="97215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24000" y="2385462"/>
                <a:ext cx="752374" cy="16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1121342" y="2385462"/>
                <a:ext cx="412283" cy="46361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0" name="Group 129"/>
          <p:cNvGrpSpPr/>
          <p:nvPr/>
        </p:nvGrpSpPr>
        <p:grpSpPr>
          <a:xfrm>
            <a:off x="7354874" y="3541522"/>
            <a:ext cx="736429" cy="914399"/>
            <a:chOff x="7411905" y="3894222"/>
            <a:chExt cx="736429" cy="914399"/>
          </a:xfrm>
        </p:grpSpPr>
        <p:sp>
          <p:nvSpPr>
            <p:cNvPr id="78" name="Arc 77"/>
            <p:cNvSpPr/>
            <p:nvPr/>
          </p:nvSpPr>
          <p:spPr>
            <a:xfrm rot="12598319">
              <a:off x="7430372" y="461225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9" name="Arc 78"/>
            <p:cNvSpPr/>
            <p:nvPr/>
          </p:nvSpPr>
          <p:spPr>
            <a:xfrm rot="4703648">
              <a:off x="7790035" y="441662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0" name="Arc 79"/>
            <p:cNvSpPr/>
            <p:nvPr/>
          </p:nvSpPr>
          <p:spPr>
            <a:xfrm rot="20886997">
              <a:off x="7463617" y="405603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81" name="Group 80"/>
            <p:cNvGrpSpPr/>
            <p:nvPr/>
          </p:nvGrpSpPr>
          <p:grpSpPr>
            <a:xfrm rot="21154120">
              <a:off x="7411905" y="3894222"/>
              <a:ext cx="736429" cy="914399"/>
              <a:chOff x="1121342" y="1414914"/>
              <a:chExt cx="1155032" cy="1434164"/>
            </a:xfrm>
          </p:grpSpPr>
          <p:cxnSp>
            <p:nvCxnSpPr>
              <p:cNvPr id="82" name="Straight Arrow Connector 81"/>
              <p:cNvCxnSpPr/>
              <p:nvPr/>
            </p:nvCxnSpPr>
            <p:spPr>
              <a:xfrm flipH="1" flipV="1">
                <a:off x="1501541" y="1414914"/>
                <a:ext cx="9625" cy="97215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1524000" y="2385462"/>
                <a:ext cx="752374" cy="16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1121342" y="2385462"/>
                <a:ext cx="412283" cy="46361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9" name="Group 128"/>
          <p:cNvGrpSpPr/>
          <p:nvPr/>
        </p:nvGrpSpPr>
        <p:grpSpPr>
          <a:xfrm>
            <a:off x="7444460" y="4890334"/>
            <a:ext cx="914399" cy="762607"/>
            <a:chOff x="7410197" y="5159828"/>
            <a:chExt cx="914399" cy="762607"/>
          </a:xfrm>
        </p:grpSpPr>
        <p:sp>
          <p:nvSpPr>
            <p:cNvPr id="86" name="Arc 85"/>
            <p:cNvSpPr/>
            <p:nvPr/>
          </p:nvSpPr>
          <p:spPr>
            <a:xfrm rot="16535990">
              <a:off x="7313782" y="5457613"/>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7" name="Arc 86"/>
            <p:cNvSpPr/>
            <p:nvPr/>
          </p:nvSpPr>
          <p:spPr>
            <a:xfrm rot="8641319">
              <a:off x="7640406" y="570449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8" name="Arc 87"/>
            <p:cNvSpPr/>
            <p:nvPr/>
          </p:nvSpPr>
          <p:spPr>
            <a:xfrm rot="3224668">
              <a:off x="7834155" y="5258364"/>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89" name="Group 88"/>
            <p:cNvGrpSpPr/>
            <p:nvPr/>
          </p:nvGrpSpPr>
          <p:grpSpPr>
            <a:xfrm rot="3491791">
              <a:off x="7499182" y="5097021"/>
              <a:ext cx="736429" cy="914399"/>
              <a:chOff x="1121342" y="1414914"/>
              <a:chExt cx="1155032" cy="1434164"/>
            </a:xfrm>
          </p:grpSpPr>
          <p:cxnSp>
            <p:nvCxnSpPr>
              <p:cNvPr id="90" name="Straight Arrow Connector 89"/>
              <p:cNvCxnSpPr/>
              <p:nvPr/>
            </p:nvCxnSpPr>
            <p:spPr>
              <a:xfrm flipH="1" flipV="1">
                <a:off x="1501541" y="1414914"/>
                <a:ext cx="9625" cy="97215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1524000" y="2385462"/>
                <a:ext cx="752374" cy="1603"/>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1121342" y="2385462"/>
                <a:ext cx="412283" cy="46361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8" name="Group 127"/>
          <p:cNvGrpSpPr/>
          <p:nvPr/>
        </p:nvGrpSpPr>
        <p:grpSpPr>
          <a:xfrm>
            <a:off x="668268" y="347057"/>
            <a:ext cx="914399" cy="796477"/>
            <a:chOff x="496895" y="563162"/>
            <a:chExt cx="914399" cy="796477"/>
          </a:xfrm>
        </p:grpSpPr>
        <p:grpSp>
          <p:nvGrpSpPr>
            <p:cNvPr id="127" name="Group 126"/>
            <p:cNvGrpSpPr/>
            <p:nvPr/>
          </p:nvGrpSpPr>
          <p:grpSpPr>
            <a:xfrm>
              <a:off x="619135" y="721803"/>
              <a:ext cx="736684" cy="637836"/>
              <a:chOff x="619135" y="721803"/>
              <a:chExt cx="736684" cy="637836"/>
            </a:xfrm>
          </p:grpSpPr>
          <p:sp>
            <p:nvSpPr>
              <p:cNvPr id="94" name="Arc 93"/>
              <p:cNvSpPr/>
              <p:nvPr/>
            </p:nvSpPr>
            <p:spPr>
              <a:xfrm rot="9635543">
                <a:off x="921150" y="120769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Arc 94"/>
              <p:cNvSpPr/>
              <p:nvPr/>
            </p:nvSpPr>
            <p:spPr>
              <a:xfrm rot="1740872">
                <a:off x="1006808" y="80733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6" name="Arc 95"/>
              <p:cNvSpPr/>
              <p:nvPr/>
            </p:nvSpPr>
            <p:spPr>
              <a:xfrm rot="17924221">
                <a:off x="520599" y="82033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97" name="Group 96"/>
            <p:cNvGrpSpPr/>
            <p:nvPr/>
          </p:nvGrpSpPr>
          <p:grpSpPr>
            <a:xfrm rot="18191344">
              <a:off x="585880" y="474177"/>
              <a:ext cx="736429" cy="914399"/>
              <a:chOff x="1121342" y="1414914"/>
              <a:chExt cx="1155032" cy="1434164"/>
            </a:xfrm>
          </p:grpSpPr>
          <p:cxnSp>
            <p:nvCxnSpPr>
              <p:cNvPr id="98" name="Straight Arrow Connector 97"/>
              <p:cNvCxnSpPr/>
              <p:nvPr/>
            </p:nvCxnSpPr>
            <p:spPr>
              <a:xfrm flipH="1" flipV="1">
                <a:off x="1501541" y="1414914"/>
                <a:ext cx="9625" cy="97215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1524000" y="2385462"/>
                <a:ext cx="752374" cy="1603"/>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1121342" y="2385462"/>
                <a:ext cx="412283" cy="46361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6" name="Group 125"/>
          <p:cNvGrpSpPr/>
          <p:nvPr/>
        </p:nvGrpSpPr>
        <p:grpSpPr>
          <a:xfrm>
            <a:off x="841976" y="1415702"/>
            <a:ext cx="753111" cy="914399"/>
            <a:chOff x="859822" y="1688520"/>
            <a:chExt cx="753111" cy="914399"/>
          </a:xfrm>
        </p:grpSpPr>
        <p:sp>
          <p:nvSpPr>
            <p:cNvPr id="102" name="Arc 101"/>
            <p:cNvSpPr/>
            <p:nvPr/>
          </p:nvSpPr>
          <p:spPr>
            <a:xfrm rot="14216412">
              <a:off x="761286" y="229046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3" name="Arc 102"/>
            <p:cNvSpPr/>
            <p:nvPr/>
          </p:nvSpPr>
          <p:spPr>
            <a:xfrm rot="6321741">
              <a:off x="1170560" y="22792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4" name="Arc 103"/>
            <p:cNvSpPr/>
            <p:nvPr/>
          </p:nvSpPr>
          <p:spPr>
            <a:xfrm rot="905090">
              <a:off x="1043161" y="180979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05" name="Group 104"/>
            <p:cNvGrpSpPr/>
            <p:nvPr/>
          </p:nvGrpSpPr>
          <p:grpSpPr>
            <a:xfrm rot="1172213">
              <a:off x="876504" y="1688520"/>
              <a:ext cx="736429" cy="914399"/>
              <a:chOff x="1121342" y="1414914"/>
              <a:chExt cx="1155032" cy="1434164"/>
            </a:xfrm>
          </p:grpSpPr>
          <p:cxnSp>
            <p:nvCxnSpPr>
              <p:cNvPr id="106" name="Straight Arrow Connector 105"/>
              <p:cNvCxnSpPr/>
              <p:nvPr/>
            </p:nvCxnSpPr>
            <p:spPr>
              <a:xfrm flipH="1" flipV="1">
                <a:off x="1501541" y="1414914"/>
                <a:ext cx="9625" cy="97215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1524000" y="2385462"/>
                <a:ext cx="752374" cy="16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H="1">
                <a:off x="1121342" y="2385462"/>
                <a:ext cx="412283" cy="46361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5" name="Group 124"/>
          <p:cNvGrpSpPr/>
          <p:nvPr/>
        </p:nvGrpSpPr>
        <p:grpSpPr>
          <a:xfrm>
            <a:off x="768345" y="3210549"/>
            <a:ext cx="753580" cy="914399"/>
            <a:chOff x="903375" y="4077823"/>
            <a:chExt cx="753580" cy="914399"/>
          </a:xfrm>
        </p:grpSpPr>
        <p:sp>
          <p:nvSpPr>
            <p:cNvPr id="110" name="Arc 109"/>
            <p:cNvSpPr/>
            <p:nvPr/>
          </p:nvSpPr>
          <p:spPr>
            <a:xfrm rot="11345834">
              <a:off x="1070509" y="483619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1" name="Arc 110"/>
            <p:cNvSpPr/>
            <p:nvPr/>
          </p:nvSpPr>
          <p:spPr>
            <a:xfrm rot="3451163">
              <a:off x="1336853" y="452524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2" name="Arc 111"/>
            <p:cNvSpPr/>
            <p:nvPr/>
          </p:nvSpPr>
          <p:spPr>
            <a:xfrm rot="19634512">
              <a:off x="903375" y="430463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13" name="Group 112"/>
            <p:cNvGrpSpPr/>
            <p:nvPr/>
          </p:nvGrpSpPr>
          <p:grpSpPr>
            <a:xfrm rot="19901635">
              <a:off x="920526" y="4077823"/>
              <a:ext cx="736429" cy="914399"/>
              <a:chOff x="1121342" y="1414914"/>
              <a:chExt cx="1155032" cy="1434164"/>
            </a:xfrm>
          </p:grpSpPr>
          <p:cxnSp>
            <p:nvCxnSpPr>
              <p:cNvPr id="114" name="Straight Arrow Connector 113"/>
              <p:cNvCxnSpPr/>
              <p:nvPr/>
            </p:nvCxnSpPr>
            <p:spPr>
              <a:xfrm flipH="1" flipV="1">
                <a:off x="1501541" y="1414914"/>
                <a:ext cx="9625" cy="97215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1524000" y="2385462"/>
                <a:ext cx="752374" cy="16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a:off x="1121342" y="2385462"/>
                <a:ext cx="412283" cy="46361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17" name="Group 116"/>
          <p:cNvGrpSpPr/>
          <p:nvPr/>
        </p:nvGrpSpPr>
        <p:grpSpPr>
          <a:xfrm rot="3666327">
            <a:off x="918933" y="4184088"/>
            <a:ext cx="742945" cy="914399"/>
            <a:chOff x="7371248" y="706156"/>
            <a:chExt cx="742945" cy="914399"/>
          </a:xfrm>
        </p:grpSpPr>
        <p:sp>
          <p:nvSpPr>
            <p:cNvPr id="118" name="Arc 117"/>
            <p:cNvSpPr/>
            <p:nvPr/>
          </p:nvSpPr>
          <p:spPr>
            <a:xfrm rot="11572551">
              <a:off x="7502988" y="146082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9" name="Arc 118"/>
            <p:cNvSpPr/>
            <p:nvPr/>
          </p:nvSpPr>
          <p:spPr>
            <a:xfrm rot="3677880">
              <a:off x="7789245" y="11681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0" name="Arc 119"/>
            <p:cNvSpPr/>
            <p:nvPr/>
          </p:nvSpPr>
          <p:spPr>
            <a:xfrm rot="19861229">
              <a:off x="7371248" y="91941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21" name="Group 120"/>
            <p:cNvGrpSpPr/>
            <p:nvPr/>
          </p:nvGrpSpPr>
          <p:grpSpPr>
            <a:xfrm rot="20128352">
              <a:off x="7377764" y="706156"/>
              <a:ext cx="736429" cy="914399"/>
              <a:chOff x="1121342" y="1414914"/>
              <a:chExt cx="1155032" cy="1434164"/>
            </a:xfrm>
          </p:grpSpPr>
          <p:cxnSp>
            <p:nvCxnSpPr>
              <p:cNvPr id="122" name="Straight Arrow Connector 121"/>
              <p:cNvCxnSpPr/>
              <p:nvPr/>
            </p:nvCxnSpPr>
            <p:spPr>
              <a:xfrm flipH="1" flipV="1">
                <a:off x="1501541" y="1414914"/>
                <a:ext cx="9625" cy="9721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1524000" y="2385462"/>
                <a:ext cx="752374" cy="16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H="1">
                <a:off x="1121342" y="2385462"/>
                <a:ext cx="412283" cy="463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5" name="Group 134"/>
          <p:cNvGrpSpPr/>
          <p:nvPr/>
        </p:nvGrpSpPr>
        <p:grpSpPr>
          <a:xfrm>
            <a:off x="3315341" y="5166674"/>
            <a:ext cx="2210862" cy="1200329"/>
            <a:chOff x="3461047" y="3596271"/>
            <a:chExt cx="2210862" cy="1200329"/>
          </a:xfrm>
        </p:grpSpPr>
        <p:sp>
          <p:nvSpPr>
            <p:cNvPr id="133" name="TextBox 132"/>
            <p:cNvSpPr txBox="1"/>
            <p:nvPr/>
          </p:nvSpPr>
          <p:spPr>
            <a:xfrm>
              <a:off x="3461047" y="3596271"/>
              <a:ext cx="2210862" cy="1200329"/>
            </a:xfrm>
            <a:prstGeom prst="rect">
              <a:avLst/>
            </a:prstGeom>
            <a:noFill/>
          </p:spPr>
          <p:txBody>
            <a:bodyPr wrap="none" rtlCol="0">
              <a:spAutoFit/>
            </a:bodyPr>
            <a:lstStyle/>
            <a:p>
              <a:r>
                <a:rPr lang="en-US" dirty="0" smtClean="0"/>
                <a:t>Time “t  ” when</a:t>
              </a:r>
            </a:p>
            <a:p>
              <a:r>
                <a:rPr lang="en-US" dirty="0" smtClean="0"/>
                <a:t>all four TRFs and</a:t>
              </a:r>
            </a:p>
            <a:p>
              <a:r>
                <a:rPr lang="en-US" dirty="0" smtClean="0"/>
                <a:t>IGS14 are identical.</a:t>
              </a:r>
            </a:p>
            <a:p>
              <a:r>
                <a:rPr lang="en-US" dirty="0" smtClean="0"/>
                <a:t>(2020.0) </a:t>
              </a:r>
              <a:endParaRPr lang="en-US" dirty="0"/>
            </a:p>
          </p:txBody>
        </p:sp>
        <p:sp>
          <p:nvSpPr>
            <p:cNvPr id="134" name="TextBox 133"/>
            <p:cNvSpPr txBox="1"/>
            <p:nvPr/>
          </p:nvSpPr>
          <p:spPr>
            <a:xfrm>
              <a:off x="4182369" y="3731815"/>
              <a:ext cx="269626" cy="276999"/>
            </a:xfrm>
            <a:prstGeom prst="rect">
              <a:avLst/>
            </a:prstGeom>
            <a:noFill/>
          </p:spPr>
          <p:txBody>
            <a:bodyPr wrap="none" rtlCol="0">
              <a:spAutoFit/>
            </a:bodyPr>
            <a:lstStyle/>
            <a:p>
              <a:r>
                <a:rPr lang="en-US" sz="1200" dirty="0"/>
                <a:t>0</a:t>
              </a:r>
            </a:p>
          </p:txBody>
        </p:sp>
      </p:grpSp>
      <p:cxnSp>
        <p:nvCxnSpPr>
          <p:cNvPr id="137" name="Straight Arrow Connector 136"/>
          <p:cNvCxnSpPr/>
          <p:nvPr/>
        </p:nvCxnSpPr>
        <p:spPr>
          <a:xfrm>
            <a:off x="1744824" y="1054339"/>
            <a:ext cx="5572480" cy="4007509"/>
          </a:xfrm>
          <a:prstGeom prst="straightConnector1">
            <a:avLst/>
          </a:prstGeom>
          <a:ln>
            <a:solidFill>
              <a:srgbClr val="FFC00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8033915" y="5275144"/>
            <a:ext cx="986167" cy="261610"/>
          </a:xfrm>
          <a:prstGeom prst="rect">
            <a:avLst/>
          </a:prstGeom>
          <a:noFill/>
        </p:spPr>
        <p:txBody>
          <a:bodyPr wrap="none" rtlCol="0">
            <a:spAutoFit/>
          </a:bodyPr>
          <a:lstStyle/>
          <a:p>
            <a:r>
              <a:rPr lang="en-US" sz="1100" b="1" dirty="0"/>
              <a:t>MATRF2022</a:t>
            </a:r>
          </a:p>
        </p:txBody>
      </p:sp>
      <p:sp>
        <p:nvSpPr>
          <p:cNvPr id="140" name="TextBox 139"/>
          <p:cNvSpPr txBox="1"/>
          <p:nvPr/>
        </p:nvSpPr>
        <p:spPr>
          <a:xfrm>
            <a:off x="42116" y="797931"/>
            <a:ext cx="986167" cy="261610"/>
          </a:xfrm>
          <a:prstGeom prst="rect">
            <a:avLst/>
          </a:prstGeom>
          <a:noFill/>
        </p:spPr>
        <p:txBody>
          <a:bodyPr wrap="none" rtlCol="0">
            <a:spAutoFit/>
          </a:bodyPr>
          <a:lstStyle/>
          <a:p>
            <a:r>
              <a:rPr lang="en-US" sz="1100" b="1" dirty="0"/>
              <a:t>MATRF2022</a:t>
            </a:r>
          </a:p>
        </p:txBody>
      </p:sp>
      <p:sp>
        <p:nvSpPr>
          <p:cNvPr id="141" name="TextBox 140"/>
          <p:cNvSpPr txBox="1"/>
          <p:nvPr/>
        </p:nvSpPr>
        <p:spPr>
          <a:xfrm rot="2083102">
            <a:off x="5443467" y="4106710"/>
            <a:ext cx="1874231" cy="261610"/>
          </a:xfrm>
          <a:prstGeom prst="rect">
            <a:avLst/>
          </a:prstGeom>
          <a:noFill/>
        </p:spPr>
        <p:txBody>
          <a:bodyPr wrap="none" rtlCol="0">
            <a:spAutoFit/>
          </a:bodyPr>
          <a:lstStyle/>
          <a:p>
            <a:r>
              <a:rPr lang="en-US" sz="1100" b="1" dirty="0"/>
              <a:t>Rotation of Mariana Plate</a:t>
            </a:r>
          </a:p>
        </p:txBody>
      </p:sp>
      <p:grpSp>
        <p:nvGrpSpPr>
          <p:cNvPr id="148" name="Group 147"/>
          <p:cNvGrpSpPr/>
          <p:nvPr/>
        </p:nvGrpSpPr>
        <p:grpSpPr>
          <a:xfrm>
            <a:off x="7140033" y="5696846"/>
            <a:ext cx="1467068" cy="646331"/>
            <a:chOff x="7140033" y="5696844"/>
            <a:chExt cx="1467068" cy="646331"/>
          </a:xfrm>
        </p:grpSpPr>
        <p:sp>
          <p:nvSpPr>
            <p:cNvPr id="146" name="TextBox 145"/>
            <p:cNvSpPr txBox="1"/>
            <p:nvPr/>
          </p:nvSpPr>
          <p:spPr>
            <a:xfrm>
              <a:off x="7140033" y="5696844"/>
              <a:ext cx="1467068" cy="646331"/>
            </a:xfrm>
            <a:prstGeom prst="rect">
              <a:avLst/>
            </a:prstGeom>
            <a:noFill/>
          </p:spPr>
          <p:txBody>
            <a:bodyPr wrap="none" rtlCol="0">
              <a:spAutoFit/>
            </a:bodyPr>
            <a:lstStyle/>
            <a:p>
              <a:r>
                <a:rPr lang="en-US" dirty="0" smtClean="0"/>
                <a:t>t=t  + </a:t>
              </a:r>
              <a:r>
                <a:rPr lang="en-US" dirty="0" smtClean="0">
                  <a:latin typeface="Symbol" panose="05050102010706020507" pitchFamily="18" charset="2"/>
                </a:rPr>
                <a:t>D</a:t>
              </a:r>
              <a:r>
                <a:rPr lang="en-US" dirty="0" smtClean="0"/>
                <a:t>t</a:t>
              </a:r>
            </a:p>
            <a:p>
              <a:r>
                <a:rPr lang="en-US" dirty="0" smtClean="0"/>
                <a:t>(“the future”)</a:t>
              </a:r>
              <a:endParaRPr lang="en-US" dirty="0"/>
            </a:p>
          </p:txBody>
        </p:sp>
        <p:sp>
          <p:nvSpPr>
            <p:cNvPr id="147" name="TextBox 146"/>
            <p:cNvSpPr txBox="1"/>
            <p:nvPr/>
          </p:nvSpPr>
          <p:spPr>
            <a:xfrm>
              <a:off x="7415477" y="5841087"/>
              <a:ext cx="269626" cy="276999"/>
            </a:xfrm>
            <a:prstGeom prst="rect">
              <a:avLst/>
            </a:prstGeom>
            <a:noFill/>
          </p:spPr>
          <p:txBody>
            <a:bodyPr wrap="none" rtlCol="0">
              <a:spAutoFit/>
            </a:bodyPr>
            <a:lstStyle/>
            <a:p>
              <a:r>
                <a:rPr lang="en-US" sz="1200" dirty="0"/>
                <a:t>0</a:t>
              </a:r>
            </a:p>
          </p:txBody>
        </p:sp>
      </p:grpSp>
      <p:grpSp>
        <p:nvGrpSpPr>
          <p:cNvPr id="149" name="Group 148"/>
          <p:cNvGrpSpPr/>
          <p:nvPr/>
        </p:nvGrpSpPr>
        <p:grpSpPr>
          <a:xfrm>
            <a:off x="561940" y="5700218"/>
            <a:ext cx="1313180" cy="646331"/>
            <a:chOff x="7134814" y="5826277"/>
            <a:chExt cx="1313180" cy="646331"/>
          </a:xfrm>
        </p:grpSpPr>
        <p:sp>
          <p:nvSpPr>
            <p:cNvPr id="150" name="TextBox 149"/>
            <p:cNvSpPr txBox="1"/>
            <p:nvPr/>
          </p:nvSpPr>
          <p:spPr>
            <a:xfrm>
              <a:off x="7134814" y="5826277"/>
              <a:ext cx="1313180" cy="646331"/>
            </a:xfrm>
            <a:prstGeom prst="rect">
              <a:avLst/>
            </a:prstGeom>
            <a:noFill/>
          </p:spPr>
          <p:txBody>
            <a:bodyPr wrap="none" rtlCol="0">
              <a:spAutoFit/>
            </a:bodyPr>
            <a:lstStyle/>
            <a:p>
              <a:r>
                <a:rPr lang="en-US" dirty="0" smtClean="0"/>
                <a:t>t=t  - </a:t>
              </a:r>
              <a:r>
                <a:rPr lang="en-US" dirty="0" smtClean="0">
                  <a:latin typeface="Symbol" panose="05050102010706020507" pitchFamily="18" charset="2"/>
                </a:rPr>
                <a:t>D</a:t>
              </a:r>
              <a:r>
                <a:rPr lang="en-US" dirty="0" smtClean="0"/>
                <a:t>t</a:t>
              </a:r>
            </a:p>
            <a:p>
              <a:r>
                <a:rPr lang="en-US" dirty="0" smtClean="0"/>
                <a:t>(“the past”)</a:t>
              </a:r>
              <a:endParaRPr lang="en-US" dirty="0"/>
            </a:p>
          </p:txBody>
        </p:sp>
        <p:sp>
          <p:nvSpPr>
            <p:cNvPr id="151" name="TextBox 150"/>
            <p:cNvSpPr txBox="1"/>
            <p:nvPr/>
          </p:nvSpPr>
          <p:spPr>
            <a:xfrm>
              <a:off x="7415477" y="5966220"/>
              <a:ext cx="269626" cy="276999"/>
            </a:xfrm>
            <a:prstGeom prst="rect">
              <a:avLst/>
            </a:prstGeom>
            <a:noFill/>
          </p:spPr>
          <p:txBody>
            <a:bodyPr wrap="none" rtlCol="0">
              <a:spAutoFit/>
            </a:bodyPr>
            <a:lstStyle/>
            <a:p>
              <a:r>
                <a:rPr lang="en-US" sz="1200" dirty="0"/>
                <a:t>0</a:t>
              </a:r>
            </a:p>
          </p:txBody>
        </p:sp>
      </p:grpSp>
      <p:sp>
        <p:nvSpPr>
          <p:cNvPr id="152" name="TextBox 151"/>
          <p:cNvSpPr txBox="1"/>
          <p:nvPr/>
        </p:nvSpPr>
        <p:spPr>
          <a:xfrm>
            <a:off x="8117226" y="3943056"/>
            <a:ext cx="979755" cy="261610"/>
          </a:xfrm>
          <a:prstGeom prst="rect">
            <a:avLst/>
          </a:prstGeom>
          <a:noFill/>
        </p:spPr>
        <p:txBody>
          <a:bodyPr wrap="none" rtlCol="0">
            <a:spAutoFit/>
          </a:bodyPr>
          <a:lstStyle/>
          <a:p>
            <a:r>
              <a:rPr lang="en-US" sz="1100" b="1" dirty="0"/>
              <a:t>CATRF2022</a:t>
            </a:r>
          </a:p>
        </p:txBody>
      </p:sp>
      <p:sp>
        <p:nvSpPr>
          <p:cNvPr id="153" name="TextBox 152"/>
          <p:cNvSpPr txBox="1"/>
          <p:nvPr/>
        </p:nvSpPr>
        <p:spPr>
          <a:xfrm>
            <a:off x="3954" y="1632388"/>
            <a:ext cx="979755" cy="261610"/>
          </a:xfrm>
          <a:prstGeom prst="rect">
            <a:avLst/>
          </a:prstGeom>
          <a:noFill/>
        </p:spPr>
        <p:txBody>
          <a:bodyPr wrap="none" rtlCol="0">
            <a:spAutoFit/>
          </a:bodyPr>
          <a:lstStyle/>
          <a:p>
            <a:r>
              <a:rPr lang="en-US" sz="1100" b="1" dirty="0"/>
              <a:t>CATRF2022</a:t>
            </a:r>
          </a:p>
        </p:txBody>
      </p:sp>
      <p:sp>
        <p:nvSpPr>
          <p:cNvPr id="154" name="Up Arrow 153"/>
          <p:cNvSpPr/>
          <p:nvPr/>
        </p:nvSpPr>
        <p:spPr>
          <a:xfrm>
            <a:off x="4159305" y="4183322"/>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TextBox 154"/>
          <p:cNvSpPr txBox="1"/>
          <p:nvPr/>
        </p:nvSpPr>
        <p:spPr>
          <a:xfrm>
            <a:off x="11975" y="4936858"/>
            <a:ext cx="979755" cy="261610"/>
          </a:xfrm>
          <a:prstGeom prst="rect">
            <a:avLst/>
          </a:prstGeom>
          <a:noFill/>
        </p:spPr>
        <p:txBody>
          <a:bodyPr wrap="none" rtlCol="0">
            <a:spAutoFit/>
          </a:bodyPr>
          <a:lstStyle/>
          <a:p>
            <a:r>
              <a:rPr lang="en-US" sz="1100" b="1" dirty="0"/>
              <a:t>NATRF2022</a:t>
            </a:r>
          </a:p>
        </p:txBody>
      </p:sp>
      <p:sp>
        <p:nvSpPr>
          <p:cNvPr id="156" name="TextBox 155"/>
          <p:cNvSpPr txBox="1"/>
          <p:nvPr/>
        </p:nvSpPr>
        <p:spPr>
          <a:xfrm>
            <a:off x="16290" y="3771822"/>
            <a:ext cx="971741" cy="261610"/>
          </a:xfrm>
          <a:prstGeom prst="rect">
            <a:avLst/>
          </a:prstGeom>
          <a:noFill/>
        </p:spPr>
        <p:txBody>
          <a:bodyPr wrap="none" rtlCol="0">
            <a:spAutoFit/>
          </a:bodyPr>
          <a:lstStyle/>
          <a:p>
            <a:r>
              <a:rPr lang="en-US" sz="1100" b="1" dirty="0"/>
              <a:t>PATRF2022</a:t>
            </a:r>
          </a:p>
        </p:txBody>
      </p:sp>
      <p:sp>
        <p:nvSpPr>
          <p:cNvPr id="157" name="TextBox 156"/>
          <p:cNvSpPr txBox="1"/>
          <p:nvPr/>
        </p:nvSpPr>
        <p:spPr>
          <a:xfrm>
            <a:off x="8196924" y="547435"/>
            <a:ext cx="979755" cy="261610"/>
          </a:xfrm>
          <a:prstGeom prst="rect">
            <a:avLst/>
          </a:prstGeom>
          <a:noFill/>
        </p:spPr>
        <p:txBody>
          <a:bodyPr wrap="none" rtlCol="0">
            <a:spAutoFit/>
          </a:bodyPr>
          <a:lstStyle/>
          <a:p>
            <a:r>
              <a:rPr lang="en-US" sz="1100" b="1" dirty="0"/>
              <a:t>NATRF2022</a:t>
            </a:r>
          </a:p>
        </p:txBody>
      </p:sp>
      <p:sp>
        <p:nvSpPr>
          <p:cNvPr id="158" name="TextBox 157"/>
          <p:cNvSpPr txBox="1"/>
          <p:nvPr/>
        </p:nvSpPr>
        <p:spPr>
          <a:xfrm>
            <a:off x="8164864" y="1724536"/>
            <a:ext cx="971741" cy="261610"/>
          </a:xfrm>
          <a:prstGeom prst="rect">
            <a:avLst/>
          </a:prstGeom>
          <a:noFill/>
        </p:spPr>
        <p:txBody>
          <a:bodyPr wrap="none" rtlCol="0">
            <a:spAutoFit/>
          </a:bodyPr>
          <a:lstStyle/>
          <a:p>
            <a:r>
              <a:rPr lang="en-US" sz="1100" b="1" dirty="0"/>
              <a:t>PATRF2022</a:t>
            </a:r>
          </a:p>
        </p:txBody>
      </p:sp>
      <p:cxnSp>
        <p:nvCxnSpPr>
          <p:cNvPr id="159" name="Straight Arrow Connector 158"/>
          <p:cNvCxnSpPr/>
          <p:nvPr/>
        </p:nvCxnSpPr>
        <p:spPr>
          <a:xfrm>
            <a:off x="1650708" y="1887762"/>
            <a:ext cx="5702550" cy="2232946"/>
          </a:xfrm>
          <a:prstGeom prst="straightConnector1">
            <a:avLst/>
          </a:prstGeom>
          <a:ln>
            <a:solidFill>
              <a:srgbClr val="7030A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rot="1178512">
            <a:off x="5125882" y="3382526"/>
            <a:ext cx="2085859" cy="261610"/>
          </a:xfrm>
          <a:prstGeom prst="rect">
            <a:avLst/>
          </a:prstGeom>
          <a:noFill/>
        </p:spPr>
        <p:txBody>
          <a:bodyPr wrap="square" rtlCol="0">
            <a:spAutoFit/>
          </a:bodyPr>
          <a:lstStyle/>
          <a:p>
            <a:r>
              <a:rPr lang="en-US" sz="1100" b="1" dirty="0"/>
              <a:t>Rotation of Caribbean Plate</a:t>
            </a:r>
          </a:p>
        </p:txBody>
      </p:sp>
      <p:cxnSp>
        <p:nvCxnSpPr>
          <p:cNvPr id="164" name="Straight Arrow Connector 163"/>
          <p:cNvCxnSpPr/>
          <p:nvPr/>
        </p:nvCxnSpPr>
        <p:spPr>
          <a:xfrm>
            <a:off x="1767232" y="2888658"/>
            <a:ext cx="5550072" cy="75182"/>
          </a:xfrm>
          <a:prstGeom prst="straightConnector1">
            <a:avLst/>
          </a:prstGeom>
          <a:ln>
            <a:solidFill>
              <a:schemeClr val="tx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5360100" y="2689189"/>
            <a:ext cx="2085859" cy="261610"/>
          </a:xfrm>
          <a:prstGeom prst="rect">
            <a:avLst/>
          </a:prstGeom>
          <a:noFill/>
        </p:spPr>
        <p:txBody>
          <a:bodyPr wrap="square" rtlCol="0">
            <a:spAutoFit/>
          </a:bodyPr>
          <a:lstStyle/>
          <a:p>
            <a:r>
              <a:rPr lang="en-US" sz="1100" b="1" dirty="0" smtClean="0"/>
              <a:t>IGS14 </a:t>
            </a:r>
            <a:r>
              <a:rPr lang="en-US" sz="1100" b="1" dirty="0"/>
              <a:t>frame through time</a:t>
            </a:r>
          </a:p>
        </p:txBody>
      </p:sp>
      <p:sp>
        <p:nvSpPr>
          <p:cNvPr id="169" name="TextBox 168"/>
          <p:cNvSpPr txBox="1"/>
          <p:nvPr/>
        </p:nvSpPr>
        <p:spPr>
          <a:xfrm>
            <a:off x="8121232" y="2770832"/>
            <a:ext cx="1005403" cy="261610"/>
          </a:xfrm>
          <a:prstGeom prst="rect">
            <a:avLst/>
          </a:prstGeom>
          <a:noFill/>
        </p:spPr>
        <p:txBody>
          <a:bodyPr wrap="none" rtlCol="0">
            <a:spAutoFit/>
          </a:bodyPr>
          <a:lstStyle/>
          <a:p>
            <a:r>
              <a:rPr lang="en-US" sz="1100" b="1" dirty="0" smtClean="0"/>
              <a:t>IGS14 </a:t>
            </a:r>
            <a:r>
              <a:rPr lang="en-US" sz="1100" b="1" dirty="0"/>
              <a:t>frame</a:t>
            </a:r>
          </a:p>
        </p:txBody>
      </p:sp>
      <p:sp>
        <p:nvSpPr>
          <p:cNvPr id="170" name="TextBox 169"/>
          <p:cNvSpPr txBox="1"/>
          <p:nvPr/>
        </p:nvSpPr>
        <p:spPr>
          <a:xfrm>
            <a:off x="109808" y="2774220"/>
            <a:ext cx="1005403" cy="261610"/>
          </a:xfrm>
          <a:prstGeom prst="rect">
            <a:avLst/>
          </a:prstGeom>
          <a:noFill/>
        </p:spPr>
        <p:txBody>
          <a:bodyPr wrap="none" rtlCol="0">
            <a:spAutoFit/>
          </a:bodyPr>
          <a:lstStyle/>
          <a:p>
            <a:r>
              <a:rPr lang="en-US" sz="1100" b="1" dirty="0" smtClean="0"/>
              <a:t>IGS14 </a:t>
            </a:r>
            <a:r>
              <a:rPr lang="en-US" sz="1100" b="1" dirty="0"/>
              <a:t>frame</a:t>
            </a:r>
          </a:p>
        </p:txBody>
      </p:sp>
      <p:cxnSp>
        <p:nvCxnSpPr>
          <p:cNvPr id="171" name="Straight Arrow Connector 170"/>
          <p:cNvCxnSpPr/>
          <p:nvPr/>
        </p:nvCxnSpPr>
        <p:spPr>
          <a:xfrm flipV="1">
            <a:off x="1626175" y="2011565"/>
            <a:ext cx="5518798" cy="1748167"/>
          </a:xfrm>
          <a:prstGeom prst="straightConnector1">
            <a:avLst/>
          </a:prstGeom>
          <a:ln>
            <a:solidFill>
              <a:srgbClr val="00B05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72" name="TextBox 171"/>
          <p:cNvSpPr txBox="1"/>
          <p:nvPr/>
        </p:nvSpPr>
        <p:spPr>
          <a:xfrm rot="20468182">
            <a:off x="5179173" y="2045274"/>
            <a:ext cx="2085859" cy="261610"/>
          </a:xfrm>
          <a:prstGeom prst="rect">
            <a:avLst/>
          </a:prstGeom>
          <a:noFill/>
        </p:spPr>
        <p:txBody>
          <a:bodyPr wrap="square" rtlCol="0">
            <a:spAutoFit/>
          </a:bodyPr>
          <a:lstStyle/>
          <a:p>
            <a:r>
              <a:rPr lang="en-US" sz="1100" b="1" dirty="0"/>
              <a:t>Rotation of Pacific Plate</a:t>
            </a:r>
          </a:p>
        </p:txBody>
      </p:sp>
      <p:cxnSp>
        <p:nvCxnSpPr>
          <p:cNvPr id="174" name="Straight Arrow Connector 173"/>
          <p:cNvCxnSpPr/>
          <p:nvPr/>
        </p:nvCxnSpPr>
        <p:spPr>
          <a:xfrm flipV="1">
            <a:off x="1474321" y="1079698"/>
            <a:ext cx="5876218" cy="3581965"/>
          </a:xfrm>
          <a:prstGeom prst="straightConnector1">
            <a:avLst/>
          </a:prstGeom>
          <a:ln>
            <a:solidFill>
              <a:srgbClr val="FF000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75" name="TextBox 174"/>
          <p:cNvSpPr txBox="1"/>
          <p:nvPr/>
        </p:nvSpPr>
        <p:spPr>
          <a:xfrm rot="19628250">
            <a:off x="4454985" y="1683542"/>
            <a:ext cx="2756522" cy="261610"/>
          </a:xfrm>
          <a:prstGeom prst="rect">
            <a:avLst/>
          </a:prstGeom>
          <a:noFill/>
        </p:spPr>
        <p:txBody>
          <a:bodyPr wrap="square" rtlCol="0">
            <a:spAutoFit/>
          </a:bodyPr>
          <a:lstStyle/>
          <a:p>
            <a:r>
              <a:rPr lang="en-US" sz="1100" b="1" dirty="0"/>
              <a:t>Rotation of North American Plate</a:t>
            </a:r>
          </a:p>
        </p:txBody>
      </p:sp>
      <p:sp>
        <p:nvSpPr>
          <p:cNvPr id="178" name="TextBox 177"/>
          <p:cNvSpPr txBox="1"/>
          <p:nvPr/>
        </p:nvSpPr>
        <p:spPr>
          <a:xfrm>
            <a:off x="2582287" y="452334"/>
            <a:ext cx="3801041" cy="646331"/>
          </a:xfrm>
          <a:prstGeom prst="rect">
            <a:avLst/>
          </a:prstGeom>
          <a:noFill/>
        </p:spPr>
        <p:txBody>
          <a:bodyPr wrap="none" rtlCol="0">
            <a:spAutoFit/>
          </a:bodyPr>
          <a:lstStyle/>
          <a:p>
            <a:r>
              <a:rPr lang="en-US" dirty="0" smtClean="0"/>
              <a:t>The relation of five global reference</a:t>
            </a:r>
          </a:p>
          <a:p>
            <a:r>
              <a:rPr lang="en-US" dirty="0" smtClean="0"/>
              <a:t>frames through time.</a:t>
            </a:r>
            <a:endParaRPr lang="en-US" dirty="0"/>
          </a:p>
        </p:txBody>
      </p:sp>
      <p:sp>
        <p:nvSpPr>
          <p:cNvPr id="179" name="TextBox 178"/>
          <p:cNvSpPr txBox="1"/>
          <p:nvPr/>
        </p:nvSpPr>
        <p:spPr>
          <a:xfrm>
            <a:off x="3285508" y="1000913"/>
            <a:ext cx="1747594" cy="246221"/>
          </a:xfrm>
          <a:prstGeom prst="rect">
            <a:avLst/>
          </a:prstGeom>
          <a:noFill/>
        </p:spPr>
        <p:txBody>
          <a:bodyPr wrap="none" rtlCol="0">
            <a:spAutoFit/>
          </a:bodyPr>
          <a:lstStyle/>
          <a:p>
            <a:r>
              <a:rPr lang="en-US" sz="1000" b="1" dirty="0"/>
              <a:t>Rotations are not to scale</a:t>
            </a:r>
          </a:p>
        </p:txBody>
      </p:sp>
    </p:spTree>
    <p:extLst>
      <p:ext uri="{BB962C8B-B14F-4D97-AF65-F5344CB8AC3E}">
        <p14:creationId xmlns:p14="http://schemas.microsoft.com/office/powerpoint/2010/main" val="208399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52" grpId="0"/>
      <p:bldP spid="153" grpId="0"/>
      <p:bldP spid="154" grpId="0" animBg="1"/>
      <p:bldP spid="155" grpId="0"/>
      <p:bldP spid="156" grpId="0"/>
      <p:bldP spid="157" grpId="0"/>
      <p:bldP spid="158" grpId="0"/>
      <p:bldP spid="160" grpId="0"/>
      <p:bldP spid="172" grpId="0"/>
      <p:bldP spid="17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3257" y="1126158"/>
            <a:ext cx="6357486" cy="4297363"/>
          </a:xfrm>
        </p:spPr>
        <p:txBody>
          <a:bodyPr/>
          <a:lstStyle/>
          <a:p>
            <a:pPr marL="0" indent="0">
              <a:buNone/>
            </a:pPr>
            <a:r>
              <a:rPr lang="en-US" dirty="0"/>
              <a:t>What does it mean to provide time-dependent coordinates in 5 </a:t>
            </a:r>
            <a:r>
              <a:rPr lang="en-US" dirty="0" smtClean="0"/>
              <a:t>frames?</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36</a:t>
            </a:fld>
            <a:endParaRPr lang="en-US" altLang="en-US" dirty="0"/>
          </a:p>
        </p:txBody>
      </p:sp>
    </p:spTree>
    <p:extLst>
      <p:ext uri="{BB962C8B-B14F-4D97-AF65-F5344CB8AC3E}">
        <p14:creationId xmlns:p14="http://schemas.microsoft.com/office/powerpoint/2010/main" val="1220519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66839"/>
            <a:ext cx="6096000" cy="4124325"/>
          </a:xfrm>
          <a:prstGeom prst="rect">
            <a:avLst/>
          </a:prstGeom>
        </p:spPr>
      </p:pic>
      <p:sp>
        <p:nvSpPr>
          <p:cNvPr id="2" name="Title 1"/>
          <p:cNvSpPr>
            <a:spLocks noGrp="1"/>
          </p:cNvSpPr>
          <p:nvPr>
            <p:ph type="title"/>
          </p:nvPr>
        </p:nvSpPr>
        <p:spPr/>
        <p:txBody>
          <a:bodyPr/>
          <a:lstStyle/>
          <a:p>
            <a:r>
              <a:rPr lang="en-US" dirty="0" smtClean="0"/>
              <a:t>BSMK (North Dakota)</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3" name="Oval 2"/>
          <p:cNvSpPr/>
          <p:nvPr/>
        </p:nvSpPr>
        <p:spPr>
          <a:xfrm>
            <a:off x="4218710" y="2645830"/>
            <a:ext cx="124691" cy="12469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37</a:t>
            </a:fld>
            <a:endParaRPr lang="en-US"/>
          </a:p>
        </p:txBody>
      </p:sp>
    </p:spTree>
    <p:extLst>
      <p:ext uri="{BB962C8B-B14F-4D97-AF65-F5344CB8AC3E}">
        <p14:creationId xmlns:p14="http://schemas.microsoft.com/office/powerpoint/2010/main" val="1596289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457200" y="1757727"/>
            <a:ext cx="8229600" cy="4210908"/>
          </a:xfrm>
          <a:prstGeom prst="rect">
            <a:avLst/>
          </a:prstGeom>
        </p:spPr>
      </p:pic>
      <p:sp>
        <p:nvSpPr>
          <p:cNvPr id="2" name="Title 1"/>
          <p:cNvSpPr>
            <a:spLocks noGrp="1"/>
          </p:cNvSpPr>
          <p:nvPr>
            <p:ph type="title"/>
          </p:nvPr>
        </p:nvSpPr>
        <p:spPr/>
        <p:txBody>
          <a:bodyPr/>
          <a:lstStyle/>
          <a:p>
            <a:r>
              <a:rPr lang="en-US" dirty="0" smtClean="0"/>
              <a:t>BSMK (North Dakota)</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7" name="TextBox 6"/>
          <p:cNvSpPr txBox="1"/>
          <p:nvPr/>
        </p:nvSpPr>
        <p:spPr>
          <a:xfrm>
            <a:off x="7186805" y="1051984"/>
            <a:ext cx="1837282" cy="1200329"/>
          </a:xfrm>
          <a:prstGeom prst="rect">
            <a:avLst/>
          </a:prstGeom>
          <a:solidFill>
            <a:schemeClr val="accent6">
              <a:lumMod val="60000"/>
              <a:lumOff val="40000"/>
            </a:schemeClr>
          </a:solidFill>
        </p:spPr>
        <p:txBody>
          <a:bodyPr wrap="square" rtlCol="0">
            <a:spAutoFit/>
          </a:bodyPr>
          <a:lstStyle/>
          <a:p>
            <a:r>
              <a:rPr lang="en-US" dirty="0"/>
              <a:t>NATRF2022 </a:t>
            </a:r>
            <a:r>
              <a:rPr lang="en-US" i="1" dirty="0"/>
              <a:t>Latitude</a:t>
            </a:r>
            <a:r>
              <a:rPr lang="en-US" dirty="0"/>
              <a:t> is CONSTANT over time</a:t>
            </a:r>
          </a:p>
        </p:txBody>
      </p:sp>
      <p:sp>
        <p:nvSpPr>
          <p:cNvPr id="8" name="Bent Arrow 7"/>
          <p:cNvSpPr/>
          <p:nvPr/>
        </p:nvSpPr>
        <p:spPr>
          <a:xfrm rot="10800000">
            <a:off x="6565188" y="2252311"/>
            <a:ext cx="1243234" cy="568006"/>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pPr>
              <a:defRPr/>
            </a:pPr>
            <a:fld id="{EB6791C4-DF4E-4C17-A41C-B2BEB15390BD}" type="slidenum">
              <a:rPr lang="en-US" smtClean="0"/>
              <a:pPr>
                <a:defRPr/>
              </a:pPr>
              <a:t>38</a:t>
            </a:fld>
            <a:endParaRPr lang="en-US"/>
          </a:p>
        </p:txBody>
      </p:sp>
      <p:sp>
        <p:nvSpPr>
          <p:cNvPr id="9" name="TextBox 8"/>
          <p:cNvSpPr txBox="1"/>
          <p:nvPr/>
        </p:nvSpPr>
        <p:spPr>
          <a:xfrm>
            <a:off x="896667" y="1116778"/>
            <a:ext cx="4455066" cy="646331"/>
          </a:xfrm>
          <a:prstGeom prst="rect">
            <a:avLst/>
          </a:prstGeom>
          <a:noFill/>
        </p:spPr>
        <p:txBody>
          <a:bodyPr wrap="none" rtlCol="0">
            <a:spAutoFit/>
          </a:bodyPr>
          <a:lstStyle/>
          <a:p>
            <a:r>
              <a:rPr lang="en-US" b="1" dirty="0" smtClean="0"/>
              <a:t>As per NGS policy decision circa 2018:</a:t>
            </a:r>
          </a:p>
          <a:p>
            <a:r>
              <a:rPr lang="en-US" b="1" dirty="0" smtClean="0"/>
              <a:t>t</a:t>
            </a:r>
            <a:r>
              <a:rPr lang="en-US" b="1" baseline="-25000" dirty="0" smtClean="0"/>
              <a:t>0</a:t>
            </a:r>
            <a:r>
              <a:rPr lang="en-US" b="1" dirty="0" smtClean="0"/>
              <a:t> = 2020.0</a:t>
            </a:r>
            <a:endParaRPr lang="en-US" b="1" dirty="0"/>
          </a:p>
        </p:txBody>
      </p:sp>
      <p:sp>
        <p:nvSpPr>
          <p:cNvPr id="11" name="Freeform 10"/>
          <p:cNvSpPr/>
          <p:nvPr/>
        </p:nvSpPr>
        <p:spPr>
          <a:xfrm flipH="1">
            <a:off x="2353937" y="1574571"/>
            <a:ext cx="473725" cy="1024731"/>
          </a:xfrm>
          <a:custGeom>
            <a:avLst/>
            <a:gdLst>
              <a:gd name="connsiteX0" fmla="*/ 607606 w 607606"/>
              <a:gd name="connsiteY0" fmla="*/ 0 h 943275"/>
              <a:gd name="connsiteX1" fmla="*/ 1215 w 607606"/>
              <a:gd name="connsiteY1" fmla="*/ 327259 h 943275"/>
              <a:gd name="connsiteX2" fmla="*/ 482478 w 607606"/>
              <a:gd name="connsiteY2" fmla="*/ 943275 h 943275"/>
            </a:gdLst>
            <a:ahLst/>
            <a:cxnLst>
              <a:cxn ang="0">
                <a:pos x="connsiteX0" y="connsiteY0"/>
              </a:cxn>
              <a:cxn ang="0">
                <a:pos x="connsiteX1" y="connsiteY1"/>
              </a:cxn>
              <a:cxn ang="0">
                <a:pos x="connsiteX2" y="connsiteY2"/>
              </a:cxn>
            </a:cxnLst>
            <a:rect l="l" t="t" r="r" b="b"/>
            <a:pathLst>
              <a:path w="607606" h="943275">
                <a:moveTo>
                  <a:pt x="607606" y="0"/>
                </a:moveTo>
                <a:cubicBezTo>
                  <a:pt x="314838" y="85023"/>
                  <a:pt x="22070" y="170047"/>
                  <a:pt x="1215" y="327259"/>
                </a:cubicBezTo>
                <a:cubicBezTo>
                  <a:pt x="-19640" y="484471"/>
                  <a:pt x="231419" y="713873"/>
                  <a:pt x="482478" y="943275"/>
                </a:cubicBezTo>
              </a:path>
            </a:pathLst>
          </a:custGeom>
          <a:noFill/>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98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457200" y="1754347"/>
            <a:ext cx="8229600" cy="4217669"/>
          </a:xfrm>
          <a:prstGeom prst="rect">
            <a:avLst/>
          </a:prstGeom>
        </p:spPr>
      </p:pic>
      <p:sp>
        <p:nvSpPr>
          <p:cNvPr id="2" name="Title 1"/>
          <p:cNvSpPr>
            <a:spLocks noGrp="1"/>
          </p:cNvSpPr>
          <p:nvPr>
            <p:ph type="title"/>
          </p:nvPr>
        </p:nvSpPr>
        <p:spPr/>
        <p:txBody>
          <a:bodyPr/>
          <a:lstStyle/>
          <a:p>
            <a:r>
              <a:rPr lang="en-US" dirty="0"/>
              <a:t>BSMK (North Dakota)</a:t>
            </a:r>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6" name="TextBox 5"/>
          <p:cNvSpPr txBox="1"/>
          <p:nvPr/>
        </p:nvSpPr>
        <p:spPr>
          <a:xfrm>
            <a:off x="6964680" y="1846918"/>
            <a:ext cx="2080168" cy="923330"/>
          </a:xfrm>
          <a:prstGeom prst="rect">
            <a:avLst/>
          </a:prstGeom>
          <a:solidFill>
            <a:schemeClr val="accent6">
              <a:lumMod val="60000"/>
              <a:lumOff val="40000"/>
            </a:schemeClr>
          </a:solidFill>
        </p:spPr>
        <p:txBody>
          <a:bodyPr wrap="square" rtlCol="0">
            <a:spAutoFit/>
          </a:bodyPr>
          <a:lstStyle/>
          <a:p>
            <a:r>
              <a:rPr lang="en-US" dirty="0"/>
              <a:t>NATRF2022 </a:t>
            </a:r>
            <a:r>
              <a:rPr lang="en-US" i="1" dirty="0"/>
              <a:t>Longitude</a:t>
            </a:r>
            <a:r>
              <a:rPr lang="en-US" dirty="0"/>
              <a:t> is constant over time</a:t>
            </a:r>
          </a:p>
        </p:txBody>
      </p:sp>
      <p:sp>
        <p:nvSpPr>
          <p:cNvPr id="7" name="Bent Arrow 6"/>
          <p:cNvSpPr/>
          <p:nvPr/>
        </p:nvSpPr>
        <p:spPr>
          <a:xfrm rot="10800000">
            <a:off x="6614160" y="2770247"/>
            <a:ext cx="1181099" cy="700065"/>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7"/>
          <p:cNvSpPr>
            <a:spLocks noGrp="1"/>
          </p:cNvSpPr>
          <p:nvPr>
            <p:ph type="sldNum" sz="quarter" idx="12"/>
          </p:nvPr>
        </p:nvSpPr>
        <p:spPr/>
        <p:txBody>
          <a:bodyPr/>
          <a:lstStyle/>
          <a:p>
            <a:pPr>
              <a:defRPr/>
            </a:pPr>
            <a:fld id="{EB6791C4-DF4E-4C17-A41C-B2BEB15390BD}" type="slidenum">
              <a:rPr lang="en-US" smtClean="0"/>
              <a:pPr>
                <a:defRPr/>
              </a:pPr>
              <a:t>39</a:t>
            </a:fld>
            <a:endParaRPr lang="en-US"/>
          </a:p>
        </p:txBody>
      </p:sp>
    </p:spTree>
    <p:extLst>
      <p:ext uri="{BB962C8B-B14F-4D97-AF65-F5344CB8AC3E}">
        <p14:creationId xmlns:p14="http://schemas.microsoft.com/office/powerpoint/2010/main" val="2204317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518"/>
            <a:ext cx="8229600" cy="1143000"/>
          </a:xfrm>
        </p:spPr>
        <p:txBody>
          <a:bodyPr/>
          <a:lstStyle/>
          <a:p>
            <a:r>
              <a:rPr lang="en-US" sz="4000" dirty="0" smtClean="0"/>
              <a:t>What…</a:t>
            </a:r>
            <a:endParaRPr lang="en-US" sz="4000" dirty="0"/>
          </a:p>
        </p:txBody>
      </p:sp>
      <p:sp>
        <p:nvSpPr>
          <p:cNvPr id="3" name="Content Placeholder 2"/>
          <p:cNvSpPr>
            <a:spLocks noGrp="1"/>
          </p:cNvSpPr>
          <p:nvPr>
            <p:ph idx="1"/>
          </p:nvPr>
        </p:nvSpPr>
        <p:spPr>
          <a:xfrm>
            <a:off x="457200" y="1780082"/>
            <a:ext cx="8229600" cy="4525963"/>
          </a:xfrm>
        </p:spPr>
        <p:txBody>
          <a:bodyPr/>
          <a:lstStyle/>
          <a:p>
            <a:r>
              <a:rPr lang="en-US" dirty="0" smtClean="0"/>
              <a:t>…is NGS?</a:t>
            </a:r>
          </a:p>
          <a:p>
            <a:r>
              <a:rPr lang="en-US" dirty="0" smtClean="0"/>
              <a:t>…is the NSRS?</a:t>
            </a:r>
          </a:p>
          <a:p>
            <a:r>
              <a:rPr lang="en-US" dirty="0" smtClean="0"/>
              <a:t>…is </a:t>
            </a:r>
            <a:r>
              <a:rPr lang="en-US" i="1" dirty="0" smtClean="0"/>
              <a:t>not</a:t>
            </a:r>
            <a:r>
              <a:rPr lang="en-US" dirty="0" smtClean="0"/>
              <a:t> the NSRS?</a:t>
            </a:r>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4</a:t>
            </a:fld>
            <a:endParaRPr lang="en-US"/>
          </a:p>
        </p:txBody>
      </p:sp>
    </p:spTree>
    <p:extLst>
      <p:ext uri="{BB962C8B-B14F-4D97-AF65-F5344CB8AC3E}">
        <p14:creationId xmlns:p14="http://schemas.microsoft.com/office/powerpoint/2010/main" val="954408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457200" y="1754347"/>
            <a:ext cx="8229600" cy="4217669"/>
          </a:xfrm>
          <a:prstGeom prst="rect">
            <a:avLst/>
          </a:prstGeom>
        </p:spPr>
      </p:pic>
      <p:sp>
        <p:nvSpPr>
          <p:cNvPr id="2" name="Title 1"/>
          <p:cNvSpPr>
            <a:spLocks noGrp="1"/>
          </p:cNvSpPr>
          <p:nvPr>
            <p:ph type="title"/>
          </p:nvPr>
        </p:nvSpPr>
        <p:spPr/>
        <p:txBody>
          <a:bodyPr/>
          <a:lstStyle/>
          <a:p>
            <a:r>
              <a:rPr lang="en-US" dirty="0"/>
              <a:t>BSMK (North Dakota)</a:t>
            </a:r>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7" name="TextBox 6"/>
          <p:cNvSpPr txBox="1"/>
          <p:nvPr/>
        </p:nvSpPr>
        <p:spPr>
          <a:xfrm>
            <a:off x="6711600" y="1356558"/>
            <a:ext cx="2432400" cy="1200329"/>
          </a:xfrm>
          <a:prstGeom prst="rect">
            <a:avLst/>
          </a:prstGeom>
          <a:solidFill>
            <a:schemeClr val="accent6">
              <a:lumMod val="60000"/>
              <a:lumOff val="40000"/>
            </a:schemeClr>
          </a:solidFill>
        </p:spPr>
        <p:txBody>
          <a:bodyPr wrap="square" rtlCol="0">
            <a:spAutoFit/>
          </a:bodyPr>
          <a:lstStyle/>
          <a:p>
            <a:r>
              <a:rPr lang="en-US" dirty="0"/>
              <a:t>No matter WHAT frame, the ellipsoid height is dropping over time</a:t>
            </a:r>
          </a:p>
        </p:txBody>
      </p:sp>
      <p:sp>
        <p:nvSpPr>
          <p:cNvPr id="8" name="Bent Arrow 7"/>
          <p:cNvSpPr/>
          <p:nvPr/>
        </p:nvSpPr>
        <p:spPr>
          <a:xfrm rot="10800000">
            <a:off x="6568440" y="2556887"/>
            <a:ext cx="792480" cy="1954154"/>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pPr>
              <a:defRPr/>
            </a:pPr>
            <a:fld id="{EB6791C4-DF4E-4C17-A41C-B2BEB15390BD}" type="slidenum">
              <a:rPr lang="en-US" smtClean="0"/>
              <a:pPr>
                <a:defRPr/>
              </a:pPr>
              <a:t>40</a:t>
            </a:fld>
            <a:endParaRPr lang="en-US"/>
          </a:p>
        </p:txBody>
      </p:sp>
    </p:spTree>
    <p:extLst>
      <p:ext uri="{BB962C8B-B14F-4D97-AF65-F5344CB8AC3E}">
        <p14:creationId xmlns:p14="http://schemas.microsoft.com/office/powerpoint/2010/main" val="2906231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66839"/>
            <a:ext cx="6096000" cy="4124325"/>
          </a:xfrm>
          <a:prstGeom prst="rect">
            <a:avLst/>
          </a:prstGeom>
        </p:spPr>
      </p:pic>
      <p:sp>
        <p:nvSpPr>
          <p:cNvPr id="2" name="Title 1"/>
          <p:cNvSpPr>
            <a:spLocks noGrp="1"/>
          </p:cNvSpPr>
          <p:nvPr>
            <p:ph type="title"/>
          </p:nvPr>
        </p:nvSpPr>
        <p:spPr/>
        <p:txBody>
          <a:bodyPr/>
          <a:lstStyle/>
          <a:p>
            <a:r>
              <a:rPr lang="en-US" dirty="0" smtClean="0"/>
              <a:t>PIN1 (S. California)</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3" name="Oval 2"/>
          <p:cNvSpPr/>
          <p:nvPr/>
        </p:nvSpPr>
        <p:spPr>
          <a:xfrm>
            <a:off x="4027517" y="2920150"/>
            <a:ext cx="124691" cy="12469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41</a:t>
            </a:fld>
            <a:endParaRPr lang="en-US"/>
          </a:p>
        </p:txBody>
      </p:sp>
    </p:spTree>
    <p:extLst>
      <p:ext uri="{BB962C8B-B14F-4D97-AF65-F5344CB8AC3E}">
        <p14:creationId xmlns:p14="http://schemas.microsoft.com/office/powerpoint/2010/main" val="1981067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457200" y="1756583"/>
            <a:ext cx="8229600" cy="4213197"/>
          </a:xfrm>
          <a:prstGeom prst="rect">
            <a:avLst/>
          </a:prstGeom>
        </p:spPr>
      </p:pic>
      <p:sp>
        <p:nvSpPr>
          <p:cNvPr id="2" name="Title 1"/>
          <p:cNvSpPr>
            <a:spLocks noGrp="1"/>
          </p:cNvSpPr>
          <p:nvPr>
            <p:ph type="title"/>
          </p:nvPr>
        </p:nvSpPr>
        <p:spPr/>
        <p:txBody>
          <a:bodyPr/>
          <a:lstStyle/>
          <a:p>
            <a:r>
              <a:rPr lang="en-US" dirty="0"/>
              <a:t>PIN1 (S. California)</a:t>
            </a:r>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7" name="TextBox 6"/>
          <p:cNvSpPr txBox="1"/>
          <p:nvPr/>
        </p:nvSpPr>
        <p:spPr>
          <a:xfrm>
            <a:off x="6781954" y="1077326"/>
            <a:ext cx="2218827" cy="1200329"/>
          </a:xfrm>
          <a:prstGeom prst="rect">
            <a:avLst/>
          </a:prstGeom>
          <a:solidFill>
            <a:schemeClr val="accent6">
              <a:lumMod val="60000"/>
              <a:lumOff val="40000"/>
            </a:schemeClr>
          </a:solidFill>
        </p:spPr>
        <p:txBody>
          <a:bodyPr wrap="square" rtlCol="0">
            <a:spAutoFit/>
          </a:bodyPr>
          <a:lstStyle/>
          <a:p>
            <a:r>
              <a:rPr lang="en-US" dirty="0"/>
              <a:t>Latitude in NATRF2022 </a:t>
            </a:r>
            <a:r>
              <a:rPr lang="en-US" i="1" dirty="0"/>
              <a:t>and</a:t>
            </a:r>
            <a:r>
              <a:rPr lang="en-US" dirty="0"/>
              <a:t> PATRF2022 </a:t>
            </a:r>
            <a:r>
              <a:rPr lang="en-US" i="1" dirty="0"/>
              <a:t>change</a:t>
            </a:r>
            <a:r>
              <a:rPr lang="en-US" dirty="0"/>
              <a:t> over time</a:t>
            </a:r>
          </a:p>
        </p:txBody>
      </p:sp>
      <p:sp>
        <p:nvSpPr>
          <p:cNvPr id="8" name="Bent Arrow 7"/>
          <p:cNvSpPr/>
          <p:nvPr/>
        </p:nvSpPr>
        <p:spPr>
          <a:xfrm rot="10800000">
            <a:off x="6620605" y="2277656"/>
            <a:ext cx="545125" cy="663847"/>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a:off x="6553200" y="2277655"/>
            <a:ext cx="990604" cy="2966374"/>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42</a:t>
            </a:fld>
            <a:endParaRPr lang="en-US"/>
          </a:p>
        </p:txBody>
      </p:sp>
    </p:spTree>
    <p:extLst>
      <p:ext uri="{BB962C8B-B14F-4D97-AF65-F5344CB8AC3E}">
        <p14:creationId xmlns:p14="http://schemas.microsoft.com/office/powerpoint/2010/main" val="2245392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457200" y="1754347"/>
            <a:ext cx="8229600" cy="4217669"/>
          </a:xfrm>
          <a:prstGeom prst="rect">
            <a:avLst/>
          </a:prstGeom>
        </p:spPr>
      </p:pic>
      <p:sp>
        <p:nvSpPr>
          <p:cNvPr id="2" name="Title 1"/>
          <p:cNvSpPr>
            <a:spLocks noGrp="1"/>
          </p:cNvSpPr>
          <p:nvPr>
            <p:ph type="title"/>
          </p:nvPr>
        </p:nvSpPr>
        <p:spPr/>
        <p:txBody>
          <a:bodyPr/>
          <a:lstStyle/>
          <a:p>
            <a:r>
              <a:rPr lang="en-US" dirty="0"/>
              <a:t>PIN1 (S. California)</a:t>
            </a:r>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8" name="TextBox 7"/>
          <p:cNvSpPr txBox="1"/>
          <p:nvPr/>
        </p:nvSpPr>
        <p:spPr>
          <a:xfrm>
            <a:off x="6890417" y="908971"/>
            <a:ext cx="2075609" cy="1200329"/>
          </a:xfrm>
          <a:prstGeom prst="rect">
            <a:avLst/>
          </a:prstGeom>
          <a:solidFill>
            <a:schemeClr val="accent6">
              <a:lumMod val="60000"/>
              <a:lumOff val="40000"/>
            </a:schemeClr>
          </a:solidFill>
        </p:spPr>
        <p:txBody>
          <a:bodyPr wrap="square" rtlCol="0">
            <a:spAutoFit/>
          </a:bodyPr>
          <a:lstStyle/>
          <a:p>
            <a:r>
              <a:rPr lang="en-US" dirty="0"/>
              <a:t>Longitude in NATRF2022 </a:t>
            </a:r>
            <a:r>
              <a:rPr lang="en-US" i="1" dirty="0"/>
              <a:t>and</a:t>
            </a:r>
            <a:r>
              <a:rPr lang="en-US" dirty="0"/>
              <a:t> PATRF2022 </a:t>
            </a:r>
            <a:r>
              <a:rPr lang="en-US" i="1" dirty="0"/>
              <a:t>change</a:t>
            </a:r>
            <a:r>
              <a:rPr lang="en-US" dirty="0"/>
              <a:t> over time</a:t>
            </a:r>
          </a:p>
        </p:txBody>
      </p:sp>
      <p:sp>
        <p:nvSpPr>
          <p:cNvPr id="9" name="Bent Arrow 8"/>
          <p:cNvSpPr/>
          <p:nvPr/>
        </p:nvSpPr>
        <p:spPr>
          <a:xfrm rot="10800000">
            <a:off x="6620603" y="2109300"/>
            <a:ext cx="545125" cy="384336"/>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a:off x="6553197" y="2109299"/>
            <a:ext cx="1202675" cy="2495751"/>
          </a:xfrm>
          <a:prstGeom prst="bentArrow">
            <a:avLst>
              <a:gd name="adj1" fmla="val 25000"/>
              <a:gd name="adj2" fmla="val 25000"/>
              <a:gd name="adj3" fmla="val 25000"/>
              <a:gd name="adj4" fmla="val 46498"/>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43</a:t>
            </a:fld>
            <a:endParaRPr lang="en-US"/>
          </a:p>
        </p:txBody>
      </p:sp>
    </p:spTree>
    <p:extLst>
      <p:ext uri="{BB962C8B-B14F-4D97-AF65-F5344CB8AC3E}">
        <p14:creationId xmlns:p14="http://schemas.microsoft.com/office/powerpoint/2010/main" val="2813414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457200" y="1754347"/>
            <a:ext cx="8229600" cy="4217669"/>
          </a:xfrm>
          <a:prstGeom prst="rect">
            <a:avLst/>
          </a:prstGeom>
        </p:spPr>
      </p:pic>
      <p:sp>
        <p:nvSpPr>
          <p:cNvPr id="2" name="Title 1"/>
          <p:cNvSpPr>
            <a:spLocks noGrp="1"/>
          </p:cNvSpPr>
          <p:nvPr>
            <p:ph type="title"/>
          </p:nvPr>
        </p:nvSpPr>
        <p:spPr/>
        <p:txBody>
          <a:bodyPr/>
          <a:lstStyle/>
          <a:p>
            <a:r>
              <a:rPr lang="en-US" dirty="0"/>
              <a:t>PIN1 (S. California)</a:t>
            </a:r>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7" name="TextBox 6"/>
          <p:cNvSpPr txBox="1"/>
          <p:nvPr/>
        </p:nvSpPr>
        <p:spPr>
          <a:xfrm>
            <a:off x="6789598" y="398285"/>
            <a:ext cx="2277284" cy="1200329"/>
          </a:xfrm>
          <a:prstGeom prst="rect">
            <a:avLst/>
          </a:prstGeom>
          <a:solidFill>
            <a:schemeClr val="accent6">
              <a:lumMod val="60000"/>
              <a:lumOff val="40000"/>
            </a:schemeClr>
          </a:solidFill>
        </p:spPr>
        <p:txBody>
          <a:bodyPr wrap="square" rtlCol="0">
            <a:spAutoFit/>
          </a:bodyPr>
          <a:lstStyle/>
          <a:p>
            <a:r>
              <a:rPr lang="en-US" dirty="0"/>
              <a:t>No matter WHAT frame, the ellipsoid height is rising over time</a:t>
            </a:r>
          </a:p>
        </p:txBody>
      </p:sp>
      <p:sp>
        <p:nvSpPr>
          <p:cNvPr id="9" name="Bent Arrow 8"/>
          <p:cNvSpPr/>
          <p:nvPr/>
        </p:nvSpPr>
        <p:spPr>
          <a:xfrm rot="10800000">
            <a:off x="6553200" y="1598613"/>
            <a:ext cx="990604" cy="1629329"/>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44</a:t>
            </a:fld>
            <a:endParaRPr lang="en-US"/>
          </a:p>
        </p:txBody>
      </p:sp>
    </p:spTree>
    <p:extLst>
      <p:ext uri="{BB962C8B-B14F-4D97-AF65-F5344CB8AC3E}">
        <p14:creationId xmlns:p14="http://schemas.microsoft.com/office/powerpoint/2010/main" val="26092736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989" y="1241430"/>
            <a:ext cx="3562023" cy="5191592"/>
          </a:xfrm>
          <a:prstGeom prst="rect">
            <a:avLst/>
          </a:prstGeom>
        </p:spPr>
      </p:pic>
      <p:sp>
        <p:nvSpPr>
          <p:cNvPr id="2" name="Title 1"/>
          <p:cNvSpPr>
            <a:spLocks noGrp="1"/>
          </p:cNvSpPr>
          <p:nvPr>
            <p:ph type="title"/>
          </p:nvPr>
        </p:nvSpPr>
        <p:spPr/>
        <p:txBody>
          <a:bodyPr/>
          <a:lstStyle/>
          <a:p>
            <a:r>
              <a:rPr lang="en-US" dirty="0" smtClean="0"/>
              <a:t>CORS Velocities – IGS08</a:t>
            </a:r>
            <a:endParaRPr lang="en-US" dirty="0"/>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45</a:t>
            </a:fld>
            <a:endParaRPr lang="en-US"/>
          </a:p>
        </p:txBody>
      </p:sp>
    </p:spTree>
    <p:extLst>
      <p:ext uri="{BB962C8B-B14F-4D97-AF65-F5344CB8AC3E}">
        <p14:creationId xmlns:p14="http://schemas.microsoft.com/office/powerpoint/2010/main" val="1376469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988" y="1241431"/>
            <a:ext cx="3562023" cy="5191593"/>
          </a:xfrm>
          <a:prstGeom prst="rect">
            <a:avLst/>
          </a:prstGeom>
        </p:spPr>
      </p:pic>
      <p:sp>
        <p:nvSpPr>
          <p:cNvPr id="2" name="Title 1"/>
          <p:cNvSpPr>
            <a:spLocks noGrp="1"/>
          </p:cNvSpPr>
          <p:nvPr>
            <p:ph type="title"/>
          </p:nvPr>
        </p:nvSpPr>
        <p:spPr/>
        <p:txBody>
          <a:bodyPr/>
          <a:lstStyle/>
          <a:p>
            <a:r>
              <a:rPr lang="en-US" dirty="0" smtClean="0"/>
              <a:t>CORS Velocities – NATRF2022</a:t>
            </a:r>
            <a:endParaRPr lang="en-US" dirty="0"/>
          </a:p>
        </p:txBody>
      </p:sp>
      <p:sp>
        <p:nvSpPr>
          <p:cNvPr id="3" name="Date Placeholder 2"/>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46</a:t>
            </a:fld>
            <a:endParaRPr lang="en-US"/>
          </a:p>
        </p:txBody>
      </p:sp>
    </p:spTree>
    <p:extLst>
      <p:ext uri="{BB962C8B-B14F-4D97-AF65-F5344CB8AC3E}">
        <p14:creationId xmlns:p14="http://schemas.microsoft.com/office/powerpoint/2010/main" val="34311524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987" y="1241431"/>
            <a:ext cx="3562023" cy="5191593"/>
          </a:xfrm>
          <a:prstGeom prst="rect">
            <a:avLst/>
          </a:prstGeom>
        </p:spPr>
      </p:pic>
      <p:sp>
        <p:nvSpPr>
          <p:cNvPr id="2" name="Title 1"/>
          <p:cNvSpPr>
            <a:spLocks noGrp="1"/>
          </p:cNvSpPr>
          <p:nvPr>
            <p:ph type="title"/>
          </p:nvPr>
        </p:nvSpPr>
        <p:spPr/>
        <p:txBody>
          <a:bodyPr/>
          <a:lstStyle/>
          <a:p>
            <a:r>
              <a:rPr lang="en-US" dirty="0" smtClean="0"/>
              <a:t>CORS Velocities – PATRF2022</a:t>
            </a:r>
            <a:endParaRPr lang="en-US" dirty="0"/>
          </a:p>
        </p:txBody>
      </p:sp>
      <p:sp>
        <p:nvSpPr>
          <p:cNvPr id="3" name="Date Placeholder 2"/>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47</a:t>
            </a:fld>
            <a:endParaRPr lang="en-US"/>
          </a:p>
        </p:txBody>
      </p:sp>
    </p:spTree>
    <p:extLst>
      <p:ext uri="{BB962C8B-B14F-4D97-AF65-F5344CB8AC3E}">
        <p14:creationId xmlns:p14="http://schemas.microsoft.com/office/powerpoint/2010/main" val="672991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988" y="1241430"/>
            <a:ext cx="3562023" cy="5191592"/>
          </a:xfrm>
          <a:prstGeom prst="rect">
            <a:avLst/>
          </a:prstGeom>
        </p:spPr>
      </p:pic>
      <p:sp>
        <p:nvSpPr>
          <p:cNvPr id="2" name="Title 1"/>
          <p:cNvSpPr>
            <a:spLocks noGrp="1"/>
          </p:cNvSpPr>
          <p:nvPr>
            <p:ph type="title"/>
          </p:nvPr>
        </p:nvSpPr>
        <p:spPr/>
        <p:txBody>
          <a:bodyPr/>
          <a:lstStyle/>
          <a:p>
            <a:r>
              <a:rPr lang="en-US" dirty="0" smtClean="0"/>
              <a:t>CORS Velocities – NAD 83(2011)</a:t>
            </a:r>
            <a:endParaRPr lang="en-US" dirty="0"/>
          </a:p>
        </p:txBody>
      </p:sp>
      <p:sp>
        <p:nvSpPr>
          <p:cNvPr id="3" name="Date Placeholder 2"/>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48</a:t>
            </a:fld>
            <a:endParaRPr lang="en-US"/>
          </a:p>
        </p:txBody>
      </p:sp>
    </p:spTree>
    <p:extLst>
      <p:ext uri="{BB962C8B-B14F-4D97-AF65-F5344CB8AC3E}">
        <p14:creationId xmlns:p14="http://schemas.microsoft.com/office/powerpoint/2010/main" val="178114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August 31, 2018</a:t>
            </a:r>
            <a:endParaRPr 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49</a:t>
            </a:fld>
            <a:endParaRPr lang="en-US"/>
          </a:p>
        </p:txBody>
      </p:sp>
      <p:sp>
        <p:nvSpPr>
          <p:cNvPr id="5" name="TextBox 4"/>
          <p:cNvSpPr txBox="1"/>
          <p:nvPr/>
        </p:nvSpPr>
        <p:spPr>
          <a:xfrm>
            <a:off x="618033" y="2535382"/>
            <a:ext cx="7907934" cy="1938992"/>
          </a:xfrm>
          <a:prstGeom prst="rect">
            <a:avLst/>
          </a:prstGeom>
          <a:noFill/>
        </p:spPr>
        <p:txBody>
          <a:bodyPr wrap="none" rtlCol="0">
            <a:spAutoFit/>
          </a:bodyPr>
          <a:lstStyle/>
          <a:p>
            <a:pPr algn="ctr"/>
            <a:r>
              <a:rPr lang="en-US" sz="4000" b="1" dirty="0"/>
              <a:t>Orthometric Heights</a:t>
            </a:r>
          </a:p>
          <a:p>
            <a:pPr algn="ctr"/>
            <a:r>
              <a:rPr lang="en-US" sz="4000" b="1" dirty="0"/>
              <a:t>(“Sea Level Heights”) and other</a:t>
            </a:r>
          </a:p>
          <a:p>
            <a:pPr algn="ctr"/>
            <a:r>
              <a:rPr lang="en-US" sz="4000" b="1" dirty="0"/>
              <a:t>gravity-related quantities</a:t>
            </a:r>
          </a:p>
        </p:txBody>
      </p:sp>
    </p:spTree>
    <p:extLst>
      <p:ext uri="{BB962C8B-B14F-4D97-AF65-F5344CB8AC3E}">
        <p14:creationId xmlns:p14="http://schemas.microsoft.com/office/powerpoint/2010/main" val="2016846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Geodetic Survey</a:t>
            </a:r>
            <a:endParaRPr lang="en-US" dirty="0"/>
          </a:p>
        </p:txBody>
      </p:sp>
      <p:sp>
        <p:nvSpPr>
          <p:cNvPr id="3" name="Content Placeholder 2"/>
          <p:cNvSpPr>
            <a:spLocks noGrp="1"/>
          </p:cNvSpPr>
          <p:nvPr>
            <p:ph idx="1"/>
          </p:nvPr>
        </p:nvSpPr>
        <p:spPr/>
        <p:txBody>
          <a:bodyPr/>
          <a:lstStyle/>
          <a:p>
            <a:r>
              <a:rPr lang="en-US" dirty="0" smtClean="0"/>
              <a:t>U.S. Government/Executive Branch</a:t>
            </a:r>
          </a:p>
          <a:p>
            <a:pPr lvl="1"/>
            <a:r>
              <a:rPr lang="en-US" dirty="0" smtClean="0"/>
              <a:t>Department of Commerce</a:t>
            </a:r>
          </a:p>
          <a:p>
            <a:pPr lvl="2"/>
            <a:r>
              <a:rPr lang="en-US" dirty="0" smtClean="0"/>
              <a:t>National Oceanic and Atmospheric Administration</a:t>
            </a:r>
          </a:p>
          <a:p>
            <a:pPr lvl="3"/>
            <a:r>
              <a:rPr lang="en-US" dirty="0" smtClean="0"/>
              <a:t>National Ocean Service</a:t>
            </a:r>
          </a:p>
          <a:p>
            <a:pPr lvl="4"/>
            <a:r>
              <a:rPr lang="en-US" b="1" dirty="0" smtClean="0">
                <a:solidFill>
                  <a:srgbClr val="FF0000"/>
                </a:solidFill>
              </a:rPr>
              <a:t>National Geodetic Survey</a:t>
            </a:r>
          </a:p>
          <a:p>
            <a:r>
              <a:rPr lang="en-US" dirty="0" smtClean="0"/>
              <a:t>The government’s oldest scientific agency</a:t>
            </a:r>
          </a:p>
          <a:p>
            <a:pPr lvl="1"/>
            <a:r>
              <a:rPr lang="en-US" sz="2400" dirty="0" smtClean="0"/>
              <a:t>Survey of the Coast (1807)</a:t>
            </a:r>
          </a:p>
          <a:p>
            <a:pPr lvl="1"/>
            <a:r>
              <a:rPr lang="en-US" sz="2400" dirty="0" smtClean="0"/>
              <a:t>Coast Survey (1836)</a:t>
            </a:r>
          </a:p>
          <a:p>
            <a:pPr lvl="1"/>
            <a:r>
              <a:rPr lang="en-US" sz="2400" dirty="0" smtClean="0"/>
              <a:t>Coast and Geodetic Survey (1878)</a:t>
            </a:r>
          </a:p>
          <a:p>
            <a:pPr lvl="1"/>
            <a:r>
              <a:rPr lang="en-US" sz="2400" dirty="0" smtClean="0"/>
              <a:t>National Geodetic Survey (1970)</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5</a:t>
            </a:fld>
            <a:endParaRPr lang="en-US"/>
          </a:p>
        </p:txBody>
      </p:sp>
    </p:spTree>
    <p:extLst>
      <p:ext uri="{BB962C8B-B14F-4D97-AF65-F5344CB8AC3E}">
        <p14:creationId xmlns:p14="http://schemas.microsoft.com/office/powerpoint/2010/main" val="1119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NAVD 88</a:t>
            </a:r>
          </a:p>
        </p:txBody>
      </p:sp>
      <p:sp>
        <p:nvSpPr>
          <p:cNvPr id="23556" name="Content Placeholder 2"/>
          <p:cNvSpPr txBox="1">
            <a:spLocks/>
          </p:cNvSpPr>
          <p:nvPr/>
        </p:nvSpPr>
        <p:spPr bwMode="auto">
          <a:xfrm>
            <a:off x="860427" y="1524002"/>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Old:</a:t>
            </a:r>
          </a:p>
          <a:p>
            <a:pPr marL="457200" lvl="1" indent="0">
              <a:buNone/>
            </a:pPr>
            <a:r>
              <a:rPr lang="en-US" altLang="en-US" sz="2400" dirty="0">
                <a:cs typeface="Times New Roman" panose="02020603050405020304" pitchFamily="18" charset="0"/>
              </a:rPr>
              <a:t>NAVD 88</a:t>
            </a:r>
          </a:p>
          <a:p>
            <a:pPr marL="457200" lvl="1" indent="0">
              <a:buNone/>
            </a:pPr>
            <a:r>
              <a:rPr lang="en-US" altLang="en-US" sz="2400" dirty="0">
                <a:cs typeface="Times New Roman" panose="02020603050405020304" pitchFamily="18" charset="0"/>
              </a:rPr>
              <a:t>PRVD 02</a:t>
            </a:r>
          </a:p>
          <a:p>
            <a:pPr marL="457200" lvl="1" indent="0">
              <a:buNone/>
            </a:pPr>
            <a:r>
              <a:rPr lang="en-US" altLang="en-US" sz="2400" dirty="0">
                <a:cs typeface="Times New Roman" panose="02020603050405020304" pitchFamily="18" charset="0"/>
              </a:rPr>
              <a:t>VIVD09</a:t>
            </a:r>
          </a:p>
          <a:p>
            <a:pPr marL="457200" lvl="1" indent="0">
              <a:buNone/>
            </a:pPr>
            <a:r>
              <a:rPr lang="en-US" altLang="en-US" sz="2400" dirty="0">
                <a:cs typeface="Times New Roman" panose="02020603050405020304" pitchFamily="18" charset="0"/>
              </a:rPr>
              <a:t>ASVD02</a:t>
            </a:r>
          </a:p>
          <a:p>
            <a:pPr marL="457200" lvl="1" indent="0">
              <a:buNone/>
            </a:pPr>
            <a:r>
              <a:rPr lang="en-US" altLang="en-US" sz="2400" dirty="0">
                <a:cs typeface="Times New Roman" panose="02020603050405020304" pitchFamily="18" charset="0"/>
              </a:rPr>
              <a:t>NMVD03</a:t>
            </a:r>
          </a:p>
          <a:p>
            <a:pPr marL="457200" lvl="1" indent="0">
              <a:buNone/>
            </a:pPr>
            <a:r>
              <a:rPr lang="en-US" altLang="en-US" sz="2400" dirty="0">
                <a:cs typeface="Times New Roman" panose="02020603050405020304" pitchFamily="18" charset="0"/>
              </a:rPr>
              <a:t>GUVD04</a:t>
            </a:r>
          </a:p>
          <a:p>
            <a:pPr marL="457200" lvl="1" indent="0">
              <a:buNone/>
            </a:pPr>
            <a:r>
              <a:rPr lang="en-US" altLang="en-US" sz="2400" dirty="0">
                <a:cs typeface="Times New Roman" panose="02020603050405020304" pitchFamily="18" charset="0"/>
              </a:rPr>
              <a:t>IGLD 85</a:t>
            </a:r>
          </a:p>
          <a:p>
            <a:pPr marL="457200" lvl="1" indent="0">
              <a:buNone/>
            </a:pPr>
            <a:r>
              <a:rPr lang="en-US" altLang="en-US" sz="2400" dirty="0">
                <a:cs typeface="Times New Roman" panose="02020603050405020304" pitchFamily="18" charset="0"/>
              </a:rPr>
              <a:t>IGSN71</a:t>
            </a:r>
          </a:p>
          <a:p>
            <a:pPr marL="457200" lvl="1" indent="0">
              <a:buNone/>
            </a:pPr>
            <a:r>
              <a:rPr lang="en-US" altLang="en-US" sz="2400" dirty="0">
                <a:cs typeface="Times New Roman" panose="02020603050405020304" pitchFamily="18" charset="0"/>
              </a:rPr>
              <a:t>GEOID12B</a:t>
            </a:r>
          </a:p>
          <a:p>
            <a:pPr marL="457200" lvl="1" indent="0">
              <a:buNone/>
            </a:pPr>
            <a:r>
              <a:rPr lang="en-US" altLang="en-US" sz="2400" dirty="0">
                <a:cs typeface="Times New Roman" panose="02020603050405020304" pitchFamily="18" charset="0"/>
              </a:rPr>
              <a:t>DEFLEC12B</a:t>
            </a: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819400" y="2438334"/>
            <a:ext cx="63246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New:</a:t>
            </a:r>
          </a:p>
          <a:p>
            <a:pPr marL="457200" lvl="1" indent="0">
              <a:buNone/>
            </a:pPr>
            <a:r>
              <a:rPr lang="en-US" altLang="en-US" sz="2400" dirty="0">
                <a:cs typeface="Times New Roman" panose="02020603050405020304" pitchFamily="18" charset="0"/>
              </a:rPr>
              <a:t>The North American-Pacific </a:t>
            </a:r>
            <a:r>
              <a:rPr lang="en-US" altLang="en-US" sz="2400" b="1" i="1" u="sng" dirty="0">
                <a:cs typeface="Times New Roman" panose="02020603050405020304" pitchFamily="18" charset="0"/>
              </a:rPr>
              <a:t>Geopotential</a:t>
            </a:r>
            <a:r>
              <a:rPr lang="en-US" altLang="en-US" sz="2400" dirty="0">
                <a:cs typeface="Times New Roman" panose="02020603050405020304" pitchFamily="18" charset="0"/>
              </a:rPr>
              <a:t> </a:t>
            </a:r>
            <a:r>
              <a:rPr lang="en-US" altLang="en-US" sz="2400" b="1" i="1" u="sng" dirty="0">
                <a:cs typeface="Times New Roman" panose="02020603050405020304" pitchFamily="18" charset="0"/>
              </a:rPr>
              <a:t>Datum</a:t>
            </a:r>
            <a:r>
              <a:rPr lang="en-US" altLang="en-US" sz="2400" dirty="0">
                <a:cs typeface="Times New Roman" panose="02020603050405020304" pitchFamily="18" charset="0"/>
              </a:rPr>
              <a:t> of 2022 (NAPGD2022)</a:t>
            </a:r>
          </a:p>
          <a:p>
            <a:pPr marL="457200" lvl="1" indent="0">
              <a:buNone/>
            </a:pPr>
            <a:endParaRPr lang="en-US" altLang="en-US" sz="2400" dirty="0">
              <a:cs typeface="Times New Roman" panose="02020603050405020304" pitchFamily="18" charset="0"/>
            </a:endParaRPr>
          </a:p>
          <a:p>
            <a:pPr marL="457200" lvl="1" indent="0">
              <a:buNone/>
            </a:pPr>
            <a:r>
              <a:rPr lang="en-US" altLang="en-US" sz="2400" dirty="0">
                <a:cs typeface="Times New Roman" panose="02020603050405020304" pitchFamily="18" charset="0"/>
              </a:rPr>
              <a:t>	- Will include GEOID2022</a:t>
            </a: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August 31, 2018</a:t>
            </a:r>
            <a:endParaRPr lang="en-US" alt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4" name="TextBox 3"/>
          <p:cNvSpPr txBox="1"/>
          <p:nvPr/>
        </p:nvSpPr>
        <p:spPr>
          <a:xfrm>
            <a:off x="2" y="1990727"/>
            <a:ext cx="989373" cy="430887"/>
          </a:xfrm>
          <a:prstGeom prst="rect">
            <a:avLst/>
          </a:prstGeom>
          <a:noFill/>
        </p:spPr>
        <p:txBody>
          <a:bodyPr wrap="none" rtlCol="0">
            <a:spAutoFit/>
          </a:bodyPr>
          <a:lstStyle/>
          <a:p>
            <a:r>
              <a:rPr lang="en-US" sz="1100" b="1" dirty="0">
                <a:solidFill>
                  <a:srgbClr val="FF0000"/>
                </a:solidFill>
              </a:rPr>
              <a:t>Orthometric</a:t>
            </a:r>
          </a:p>
          <a:p>
            <a:r>
              <a:rPr lang="en-US" sz="1100" b="1" dirty="0">
                <a:solidFill>
                  <a:srgbClr val="FF0000"/>
                </a:solidFill>
              </a:rPr>
              <a:t>Heights</a:t>
            </a:r>
          </a:p>
        </p:txBody>
      </p:sp>
      <p:sp>
        <p:nvSpPr>
          <p:cNvPr id="8" name="TextBox 7"/>
          <p:cNvSpPr txBox="1"/>
          <p:nvPr/>
        </p:nvSpPr>
        <p:spPr>
          <a:xfrm>
            <a:off x="2" y="3238454"/>
            <a:ext cx="989373" cy="600164"/>
          </a:xfrm>
          <a:prstGeom prst="rect">
            <a:avLst/>
          </a:prstGeom>
          <a:noFill/>
        </p:spPr>
        <p:txBody>
          <a:bodyPr wrap="none" rtlCol="0">
            <a:spAutoFit/>
          </a:bodyPr>
          <a:lstStyle/>
          <a:p>
            <a:r>
              <a:rPr lang="en-US" sz="1100" b="1" dirty="0">
                <a:solidFill>
                  <a:srgbClr val="FF0000"/>
                </a:solidFill>
              </a:rPr>
              <a:t>Normal</a:t>
            </a:r>
          </a:p>
          <a:p>
            <a:r>
              <a:rPr lang="en-US" sz="1100" b="1" dirty="0">
                <a:solidFill>
                  <a:srgbClr val="FF0000"/>
                </a:solidFill>
              </a:rPr>
              <a:t>Orthometric</a:t>
            </a:r>
          </a:p>
          <a:p>
            <a:r>
              <a:rPr lang="en-US" sz="1100" b="1" dirty="0">
                <a:solidFill>
                  <a:srgbClr val="FF0000"/>
                </a:solidFill>
              </a:rPr>
              <a:t>Heights</a:t>
            </a:r>
          </a:p>
        </p:txBody>
      </p:sp>
      <p:sp>
        <p:nvSpPr>
          <p:cNvPr id="5" name="Left Brace 4"/>
          <p:cNvSpPr/>
          <p:nvPr/>
        </p:nvSpPr>
        <p:spPr>
          <a:xfrm>
            <a:off x="989375" y="2514601"/>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7486" y="4602097"/>
            <a:ext cx="772969" cy="430887"/>
          </a:xfrm>
          <a:prstGeom prst="rect">
            <a:avLst/>
          </a:prstGeom>
          <a:noFill/>
        </p:spPr>
        <p:txBody>
          <a:bodyPr wrap="none" rtlCol="0">
            <a:spAutoFit/>
          </a:bodyPr>
          <a:lstStyle/>
          <a:p>
            <a:r>
              <a:rPr lang="en-US" sz="1100" b="1" dirty="0">
                <a:solidFill>
                  <a:srgbClr val="FF0000"/>
                </a:solidFill>
              </a:rPr>
              <a:t>Dynamic</a:t>
            </a:r>
          </a:p>
          <a:p>
            <a:r>
              <a:rPr lang="en-US" sz="1100" b="1" dirty="0">
                <a:solidFill>
                  <a:srgbClr val="FF0000"/>
                </a:solidFill>
              </a:rPr>
              <a:t>Heights</a:t>
            </a:r>
          </a:p>
        </p:txBody>
      </p:sp>
      <p:sp>
        <p:nvSpPr>
          <p:cNvPr id="11" name="TextBox 10"/>
          <p:cNvSpPr txBox="1"/>
          <p:nvPr/>
        </p:nvSpPr>
        <p:spPr>
          <a:xfrm>
            <a:off x="-43836" y="5153110"/>
            <a:ext cx="668773" cy="261610"/>
          </a:xfrm>
          <a:prstGeom prst="rect">
            <a:avLst/>
          </a:prstGeom>
          <a:noFill/>
        </p:spPr>
        <p:txBody>
          <a:bodyPr wrap="none" rtlCol="0">
            <a:spAutoFit/>
          </a:bodyPr>
          <a:lstStyle/>
          <a:p>
            <a:r>
              <a:rPr lang="en-US" sz="1100" b="1" dirty="0">
                <a:solidFill>
                  <a:srgbClr val="FF0000"/>
                </a:solidFill>
              </a:rPr>
              <a:t>Gravity</a:t>
            </a:r>
          </a:p>
        </p:txBody>
      </p:sp>
      <p:sp>
        <p:nvSpPr>
          <p:cNvPr id="13" name="TextBox 12"/>
          <p:cNvSpPr txBox="1"/>
          <p:nvPr/>
        </p:nvSpPr>
        <p:spPr>
          <a:xfrm>
            <a:off x="-43836" y="5534850"/>
            <a:ext cx="1000595" cy="430887"/>
          </a:xfrm>
          <a:prstGeom prst="rect">
            <a:avLst/>
          </a:prstGeom>
          <a:noFill/>
        </p:spPr>
        <p:txBody>
          <a:bodyPr wrap="none" rtlCol="0">
            <a:spAutoFit/>
          </a:bodyPr>
          <a:lstStyle/>
          <a:p>
            <a:r>
              <a:rPr lang="en-US" sz="1100" b="1" dirty="0">
                <a:solidFill>
                  <a:srgbClr val="FF0000"/>
                </a:solidFill>
              </a:rPr>
              <a:t>Geoid</a:t>
            </a:r>
          </a:p>
          <a:p>
            <a:r>
              <a:rPr lang="en-US" sz="1100" b="1" dirty="0">
                <a:solidFill>
                  <a:srgbClr val="FF0000"/>
                </a:solidFill>
              </a:rPr>
              <a:t>Undulations</a:t>
            </a:r>
          </a:p>
        </p:txBody>
      </p:sp>
      <p:sp>
        <p:nvSpPr>
          <p:cNvPr id="14" name="TextBox 13"/>
          <p:cNvSpPr txBox="1"/>
          <p:nvPr/>
        </p:nvSpPr>
        <p:spPr>
          <a:xfrm>
            <a:off x="-11221" y="5965737"/>
            <a:ext cx="1148071" cy="430887"/>
          </a:xfrm>
          <a:prstGeom prst="rect">
            <a:avLst/>
          </a:prstGeom>
          <a:noFill/>
        </p:spPr>
        <p:txBody>
          <a:bodyPr wrap="none" rtlCol="0">
            <a:spAutoFit/>
          </a:bodyPr>
          <a:lstStyle/>
          <a:p>
            <a:r>
              <a:rPr lang="en-US" sz="1100" b="1" dirty="0">
                <a:solidFill>
                  <a:srgbClr val="FF0000"/>
                </a:solidFill>
              </a:rPr>
              <a:t>Deflections of</a:t>
            </a:r>
          </a:p>
          <a:p>
            <a:r>
              <a:rPr lang="en-US" sz="1100" b="1" dirty="0">
                <a:solidFill>
                  <a:srgbClr val="FF0000"/>
                </a:solidFill>
              </a:rPr>
              <a:t>the Vertical</a:t>
            </a:r>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50</a:t>
            </a:fld>
            <a:endParaRPr lang="en-US"/>
          </a:p>
        </p:txBody>
      </p:sp>
    </p:spTree>
    <p:extLst>
      <p:ext uri="{BB962C8B-B14F-4D97-AF65-F5344CB8AC3E}">
        <p14:creationId xmlns:p14="http://schemas.microsoft.com/office/powerpoint/2010/main" val="371802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Geopotential Basics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Why isn’t this a </a:t>
            </a:r>
            <a:r>
              <a:rPr lang="en-US" i="1" u="sng" dirty="0" smtClean="0">
                <a:solidFill>
                  <a:srgbClr val="FF0000"/>
                </a:solidFill>
              </a:rPr>
              <a:t>vertical datum</a:t>
            </a:r>
            <a:r>
              <a:rPr lang="en-US" dirty="0" smtClean="0"/>
              <a:t>?</a:t>
            </a:r>
          </a:p>
          <a:p>
            <a:pPr lvl="1"/>
            <a:r>
              <a:rPr lang="en-US" dirty="0" smtClean="0"/>
              <a:t>Because it contains more than heights</a:t>
            </a:r>
          </a:p>
          <a:p>
            <a:pPr lvl="2"/>
            <a:r>
              <a:rPr lang="en-US" dirty="0" smtClean="0"/>
              <a:t>And therefore NGS wants to be accurate in its name</a:t>
            </a:r>
          </a:p>
          <a:p>
            <a:pPr lvl="1"/>
            <a:endParaRPr lang="en-US" dirty="0"/>
          </a:p>
          <a:p>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1265" y="1452542"/>
            <a:ext cx="3458094" cy="2486684"/>
          </a:xfrm>
          <a:prstGeom prst="rect">
            <a:avLst/>
          </a:prstGeom>
        </p:spPr>
      </p:pic>
      <p:sp>
        <p:nvSpPr>
          <p:cNvPr id="7" name="Slide Number Placeholder 6"/>
          <p:cNvSpPr>
            <a:spLocks noGrp="1"/>
          </p:cNvSpPr>
          <p:nvPr>
            <p:ph type="sldNum" sz="quarter" idx="12"/>
          </p:nvPr>
        </p:nvSpPr>
        <p:spPr/>
        <p:txBody>
          <a:bodyPr/>
          <a:lstStyle/>
          <a:p>
            <a:pPr>
              <a:defRPr/>
            </a:pPr>
            <a:fld id="{EB6791C4-DF4E-4C17-A41C-B2BEB15390BD}" type="slidenum">
              <a:rPr lang="en-US" smtClean="0"/>
              <a:pPr>
                <a:defRPr/>
              </a:pPr>
              <a:t>51</a:t>
            </a:fld>
            <a:endParaRPr lang="en-US"/>
          </a:p>
        </p:txBody>
      </p:sp>
    </p:spTree>
    <p:extLst>
      <p:ext uri="{BB962C8B-B14F-4D97-AF65-F5344CB8AC3E}">
        <p14:creationId xmlns:p14="http://schemas.microsoft.com/office/powerpoint/2010/main" val="125336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Expected changes to orthometric heights</a:t>
            </a:r>
          </a:p>
        </p:txBody>
      </p:sp>
      <p:sp>
        <p:nvSpPr>
          <p:cNvPr id="3" name="Date Placeholder 2"/>
          <p:cNvSpPr>
            <a:spLocks noGrp="1"/>
          </p:cNvSpPr>
          <p:nvPr>
            <p:ph type="dt" sz="half" idx="10"/>
          </p:nvPr>
        </p:nvSpPr>
        <p:spPr/>
        <p:txBody>
          <a:bodyPr/>
          <a:lstStyle/>
          <a:p>
            <a:pPr>
              <a:defRPr/>
            </a:pPr>
            <a:r>
              <a:rPr lang="en-US" altLang="en-US" smtClean="0"/>
              <a:t>August 31, 2018</a:t>
            </a:r>
            <a:endParaRPr lang="en-US" altLang="en-US"/>
          </a:p>
        </p:txBody>
      </p:sp>
      <p:sp>
        <p:nvSpPr>
          <p:cNvPr id="4" name="Footer Placeholder 3"/>
          <p:cNvSpPr>
            <a:spLocks noGrp="1"/>
          </p:cNvSpPr>
          <p:nvPr>
            <p:ph type="ftr" sz="quarter" idx="11"/>
          </p:nvPr>
        </p:nvSpPr>
        <p:spPr/>
        <p:txBody>
          <a:bodyPr/>
          <a:lstStyle/>
          <a:p>
            <a:pPr>
              <a:defRPr/>
            </a:pPr>
            <a:r>
              <a:rPr lang="en-US" smtClean="0"/>
              <a:t>GeoBytes Webinar</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52</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699" t="3698" r="10897" b="6523"/>
          <a:stretch/>
        </p:blipFill>
        <p:spPr bwMode="auto">
          <a:xfrm>
            <a:off x="32426" y="1192147"/>
            <a:ext cx="9079149" cy="5019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6272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Expected changes to orthometric heights</a:t>
            </a:r>
          </a:p>
        </p:txBody>
      </p:sp>
      <p:sp>
        <p:nvSpPr>
          <p:cNvPr id="3" name="Date Placeholder 2"/>
          <p:cNvSpPr>
            <a:spLocks noGrp="1"/>
          </p:cNvSpPr>
          <p:nvPr>
            <p:ph type="dt" sz="half" idx="10"/>
          </p:nvPr>
        </p:nvSpPr>
        <p:spPr/>
        <p:txBody>
          <a:bodyPr/>
          <a:lstStyle/>
          <a:p>
            <a:pPr>
              <a:defRPr/>
            </a:pPr>
            <a:r>
              <a:rPr lang="en-US" altLang="en-US" smtClean="0"/>
              <a:t>August 31, 2018</a:t>
            </a:r>
            <a:endParaRPr lang="en-US" altLang="en-US"/>
          </a:p>
        </p:txBody>
      </p:sp>
      <p:sp>
        <p:nvSpPr>
          <p:cNvPr id="4" name="Footer Placeholder 3"/>
          <p:cNvSpPr>
            <a:spLocks noGrp="1"/>
          </p:cNvSpPr>
          <p:nvPr>
            <p:ph type="ftr" sz="quarter" idx="11"/>
          </p:nvPr>
        </p:nvSpPr>
        <p:spPr/>
        <p:txBody>
          <a:bodyPr/>
          <a:lstStyle/>
          <a:p>
            <a:pPr>
              <a:defRPr/>
            </a:pPr>
            <a:r>
              <a:rPr lang="en-US" smtClean="0"/>
              <a:t>GeoBytes Webinar</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53</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9872" t="3026" r="17949" b="6859"/>
          <a:stretch/>
        </p:blipFill>
        <p:spPr bwMode="auto">
          <a:xfrm>
            <a:off x="781145" y="1119307"/>
            <a:ext cx="7581711" cy="5237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68142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141"/>
            <a:ext cx="8229600" cy="1143000"/>
          </a:xfrm>
        </p:spPr>
        <p:txBody>
          <a:bodyPr/>
          <a:lstStyle/>
          <a:p>
            <a:r>
              <a:rPr lang="en-US" dirty="0" smtClean="0"/>
              <a:t>Definitional Relationship</a:t>
            </a:r>
            <a:endParaRPr lang="en-US" dirty="0"/>
          </a:p>
        </p:txBody>
      </p:sp>
      <p:sp>
        <p:nvSpPr>
          <p:cNvPr id="3" name="Date Placeholder 2"/>
          <p:cNvSpPr>
            <a:spLocks noGrp="1"/>
          </p:cNvSpPr>
          <p:nvPr>
            <p:ph type="dt" sz="half" idx="10"/>
          </p:nvPr>
        </p:nvSpPr>
        <p:spPr/>
        <p:txBody>
          <a:bodyPr/>
          <a:lstStyle/>
          <a:p>
            <a:pPr>
              <a:defRPr/>
            </a:pPr>
            <a:r>
              <a:rPr lang="en-US" altLang="en-US" smtClean="0"/>
              <a:t>August 31, 2018</a:t>
            </a:r>
            <a:endParaRPr lang="en-US" altLang="en-US"/>
          </a:p>
        </p:txBody>
      </p:sp>
      <p:sp>
        <p:nvSpPr>
          <p:cNvPr id="4" name="Footer Placeholder 3"/>
          <p:cNvSpPr>
            <a:spLocks noGrp="1"/>
          </p:cNvSpPr>
          <p:nvPr>
            <p:ph type="ftr" sz="quarter" idx="11"/>
          </p:nvPr>
        </p:nvSpPr>
        <p:spPr/>
        <p:txBody>
          <a:bodyPr/>
          <a:lstStyle/>
          <a:p>
            <a:pPr>
              <a:defRPr/>
            </a:pPr>
            <a:r>
              <a:rPr lang="en-US" smtClean="0"/>
              <a:t>GeoBytes Webinar</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54</a:t>
            </a:fld>
            <a:endParaRPr lang="en-US" altLang="en-US"/>
          </a:p>
        </p:txBody>
      </p:sp>
      <mc:AlternateContent xmlns:mc="http://schemas.openxmlformats.org/markup-compatibility/2006" xmlns:a14="http://schemas.microsoft.com/office/drawing/2010/main">
        <mc:Choice Requires="a14">
          <p:sp>
            <p:nvSpPr>
              <p:cNvPr id="6" name="Rectangle 5"/>
              <p:cNvSpPr/>
              <p:nvPr/>
            </p:nvSpPr>
            <p:spPr>
              <a:xfrm>
                <a:off x="425966" y="1722369"/>
                <a:ext cx="8718034" cy="584775"/>
              </a:xfrm>
              <a:prstGeom prst="rect">
                <a:avLst/>
              </a:prstGeom>
            </p:spPr>
            <p:txBody>
              <a:bodyPr wrap="square">
                <a:spAutoFit/>
              </a:bodyPr>
              <a:lstStyle/>
              <a:p>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𝐻</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𝑁𝐴𝑃𝐺𝐷</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h</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𝑇𝑅𝐹</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𝐺𝐸𝑂𝐼𝐷</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425966" y="1722369"/>
                <a:ext cx="8718034" cy="584775"/>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0" y="4128332"/>
            <a:ext cx="4175393" cy="2031325"/>
          </a:xfrm>
          <a:prstGeom prst="rect">
            <a:avLst/>
          </a:prstGeom>
          <a:noFill/>
        </p:spPr>
        <p:txBody>
          <a:bodyPr wrap="square" rtlCol="0">
            <a:spAutoFit/>
          </a:bodyPr>
          <a:lstStyle/>
          <a:p>
            <a:r>
              <a:rPr lang="en-US" dirty="0" smtClean="0"/>
              <a:t>Time-dependent </a:t>
            </a:r>
            <a:r>
              <a:rPr lang="en-US" u="sng" dirty="0" smtClean="0"/>
              <a:t>ellipsoid </a:t>
            </a:r>
            <a:r>
              <a:rPr lang="en-US" u="sng" dirty="0"/>
              <a:t>heights</a:t>
            </a:r>
          </a:p>
          <a:p>
            <a:r>
              <a:rPr lang="en-US" dirty="0"/>
              <a:t>come </a:t>
            </a:r>
            <a:r>
              <a:rPr lang="en-US" dirty="0" smtClean="0"/>
              <a:t>from </a:t>
            </a:r>
            <a:r>
              <a:rPr lang="en-US" dirty="0"/>
              <a:t>time-dependent</a:t>
            </a:r>
          </a:p>
          <a:p>
            <a:r>
              <a:rPr lang="en-US" dirty="0"/>
              <a:t>CORS coordinates </a:t>
            </a:r>
            <a:r>
              <a:rPr lang="en-US" dirty="0" smtClean="0"/>
              <a:t>which serve </a:t>
            </a:r>
            <a:r>
              <a:rPr lang="en-US" dirty="0"/>
              <a:t>as control </a:t>
            </a:r>
            <a:r>
              <a:rPr lang="en-US" dirty="0" smtClean="0"/>
              <a:t>for your </a:t>
            </a:r>
            <a:r>
              <a:rPr lang="en-US" dirty="0"/>
              <a:t>time-dependent GNSS survey</a:t>
            </a:r>
            <a:r>
              <a:rPr lang="en-US" dirty="0" smtClean="0"/>
              <a:t>.</a:t>
            </a:r>
          </a:p>
          <a:p>
            <a:endParaRPr lang="en-US" dirty="0" smtClean="0"/>
          </a:p>
          <a:p>
            <a:r>
              <a:rPr lang="en-US" dirty="0" smtClean="0"/>
              <a:t>They will be </a:t>
            </a:r>
            <a:r>
              <a:rPr lang="en-US" i="1" dirty="0" smtClean="0"/>
              <a:t>modeled</a:t>
            </a:r>
            <a:r>
              <a:rPr lang="en-US" dirty="0" smtClean="0"/>
              <a:t> in the IFVM</a:t>
            </a:r>
            <a:endParaRPr lang="en-US" dirty="0"/>
          </a:p>
        </p:txBody>
      </p:sp>
      <p:sp>
        <p:nvSpPr>
          <p:cNvPr id="8" name="TextBox 7"/>
          <p:cNvSpPr txBox="1"/>
          <p:nvPr/>
        </p:nvSpPr>
        <p:spPr>
          <a:xfrm>
            <a:off x="5356625" y="4199420"/>
            <a:ext cx="3787375" cy="1754326"/>
          </a:xfrm>
          <a:prstGeom prst="rect">
            <a:avLst/>
          </a:prstGeom>
          <a:noFill/>
        </p:spPr>
        <p:txBody>
          <a:bodyPr wrap="square" rtlCol="0">
            <a:spAutoFit/>
          </a:bodyPr>
          <a:lstStyle/>
          <a:p>
            <a:r>
              <a:rPr lang="en-US" dirty="0" smtClean="0"/>
              <a:t>Time-dependent </a:t>
            </a:r>
            <a:r>
              <a:rPr lang="en-US" u="sng" dirty="0" smtClean="0"/>
              <a:t>geoid undulations</a:t>
            </a:r>
          </a:p>
          <a:p>
            <a:r>
              <a:rPr lang="en-US" dirty="0" smtClean="0"/>
              <a:t>are </a:t>
            </a:r>
            <a:r>
              <a:rPr lang="en-US" i="1" dirty="0" smtClean="0"/>
              <a:t>modeled</a:t>
            </a:r>
            <a:r>
              <a:rPr lang="en-US" dirty="0" smtClean="0"/>
              <a:t> in the dynamic component of GEOID2022 (“DGEOID2022”), which will come from the geoid monitoring service, or </a:t>
            </a:r>
            <a:r>
              <a:rPr lang="en-US" dirty="0" err="1" smtClean="0"/>
              <a:t>GeMS</a:t>
            </a:r>
            <a:r>
              <a:rPr lang="en-US" dirty="0" smtClean="0"/>
              <a:t>.</a:t>
            </a:r>
            <a:endParaRPr lang="en-US" dirty="0"/>
          </a:p>
        </p:txBody>
      </p:sp>
      <p:sp>
        <p:nvSpPr>
          <p:cNvPr id="9" name="Up Arrow 8"/>
          <p:cNvSpPr/>
          <p:nvPr/>
        </p:nvSpPr>
        <p:spPr>
          <a:xfrm rot="1613235">
            <a:off x="3529643" y="2213020"/>
            <a:ext cx="484632" cy="190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21052621">
            <a:off x="7007130" y="2389607"/>
            <a:ext cx="484632" cy="165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3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Geoid Monitoring Service</a:t>
            </a:r>
            <a:endParaRPr lang="en-US" dirty="0"/>
          </a:p>
        </p:txBody>
      </p:sp>
      <p:sp>
        <p:nvSpPr>
          <p:cNvPr id="3" name="Content Placeholder 2"/>
          <p:cNvSpPr>
            <a:spLocks noGrp="1"/>
          </p:cNvSpPr>
          <p:nvPr>
            <p:ph idx="1"/>
          </p:nvPr>
        </p:nvSpPr>
        <p:spPr/>
        <p:txBody>
          <a:bodyPr/>
          <a:lstStyle/>
          <a:p>
            <a:r>
              <a:rPr lang="en-US" dirty="0" smtClean="0"/>
              <a:t>Goal:  Track all changes to the geoid which would prevent 1 cm accuracy</a:t>
            </a:r>
          </a:p>
          <a:p>
            <a:r>
              <a:rPr lang="en-US" dirty="0" smtClean="0"/>
              <a:t>Three major aspects:</a:t>
            </a:r>
          </a:p>
          <a:p>
            <a:pPr lvl="1"/>
            <a:r>
              <a:rPr lang="en-US" u="sng" dirty="0" smtClean="0"/>
              <a:t>Secular Shape</a:t>
            </a:r>
            <a:r>
              <a:rPr lang="en-US" dirty="0" smtClean="0"/>
              <a:t>: Hudson Bay</a:t>
            </a:r>
          </a:p>
          <a:p>
            <a:pPr lvl="1"/>
            <a:r>
              <a:rPr lang="en-US" u="sng" dirty="0" smtClean="0"/>
              <a:t>Episodic Shape</a:t>
            </a:r>
            <a:r>
              <a:rPr lang="en-US" dirty="0" smtClean="0"/>
              <a:t>:  Massive Earthquakes</a:t>
            </a:r>
          </a:p>
          <a:p>
            <a:pPr lvl="1"/>
            <a:r>
              <a:rPr lang="en-US" u="sng" dirty="0" smtClean="0"/>
              <a:t>Geoid relation to Sea level</a:t>
            </a:r>
            <a:r>
              <a:rPr lang="en-US" dirty="0" smtClean="0"/>
              <a:t>:  Global Sea Level Change</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55</a:t>
            </a:fld>
            <a:endParaRPr lang="en-US" altLang="en-US" dirty="0"/>
          </a:p>
        </p:txBody>
      </p:sp>
    </p:spTree>
    <p:extLst>
      <p:ext uri="{BB962C8B-B14F-4D97-AF65-F5344CB8AC3E}">
        <p14:creationId xmlns:p14="http://schemas.microsoft.com/office/powerpoint/2010/main" val="2116063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85" t="17133" r="7666" b="11990"/>
          <a:stretch/>
        </p:blipFill>
        <p:spPr bwMode="auto">
          <a:xfrm>
            <a:off x="1751743" y="1355176"/>
            <a:ext cx="5640513" cy="50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r>
              <a:rPr lang="en-US" i="1" u="sng" dirty="0" smtClean="0"/>
              <a:t>Secular</a:t>
            </a:r>
            <a:r>
              <a:rPr lang="en-US" dirty="0" smtClean="0"/>
              <a:t> Mass Movement</a:t>
            </a:r>
            <a:endParaRPr lang="en-US" dirty="0"/>
          </a:p>
        </p:txBody>
      </p:sp>
      <p:sp>
        <p:nvSpPr>
          <p:cNvPr id="3" name="Date Placeholder 2"/>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56</a:t>
            </a:fld>
            <a:endParaRPr lang="en-US" altLang="en-US" dirty="0"/>
          </a:p>
        </p:txBody>
      </p:sp>
    </p:spTree>
    <p:extLst>
      <p:ext uri="{BB962C8B-B14F-4D97-AF65-F5344CB8AC3E}">
        <p14:creationId xmlns:p14="http://schemas.microsoft.com/office/powerpoint/2010/main" val="11714341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resolution products</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57</a:t>
            </a:fld>
            <a:endParaRPr lang="en-US" altLang="en-US" dirty="0"/>
          </a:p>
        </p:txBody>
      </p:sp>
      <p:sp>
        <p:nvSpPr>
          <p:cNvPr id="10" name="Content Placeholder 9"/>
          <p:cNvSpPr>
            <a:spLocks noGrp="1"/>
          </p:cNvSpPr>
          <p:nvPr>
            <p:ph idx="1"/>
          </p:nvPr>
        </p:nvSpPr>
        <p:spPr/>
        <p:txBody>
          <a:bodyPr/>
          <a:lstStyle/>
          <a:p>
            <a:r>
              <a:rPr lang="en-US" sz="2000" b="1" dirty="0"/>
              <a:t>GEOID2022</a:t>
            </a:r>
          </a:p>
          <a:p>
            <a:pPr lvl="1"/>
            <a:r>
              <a:rPr lang="en-US" sz="1800" dirty="0"/>
              <a:t>Official converter of *TRF2022 ellipsoid heights into NAPGD2022 orthometric heights</a:t>
            </a:r>
          </a:p>
          <a:p>
            <a:r>
              <a:rPr lang="en-US" sz="2000" b="1" dirty="0"/>
              <a:t>DEFLEC2022</a:t>
            </a:r>
          </a:p>
          <a:p>
            <a:pPr lvl="1"/>
            <a:r>
              <a:rPr lang="en-US" sz="1800" dirty="0"/>
              <a:t>Surface deflections of the vertical in N/S and E/W</a:t>
            </a:r>
          </a:p>
          <a:p>
            <a:r>
              <a:rPr lang="en-US" sz="2000" b="1" dirty="0"/>
              <a:t>GRAV2022</a:t>
            </a:r>
          </a:p>
          <a:p>
            <a:pPr lvl="1"/>
            <a:r>
              <a:rPr lang="en-US" sz="1800" dirty="0"/>
              <a:t>Surface acceleration of gravity </a:t>
            </a:r>
          </a:p>
          <a:p>
            <a:r>
              <a:rPr lang="en-US" sz="2000" b="1" dirty="0"/>
              <a:t>DEM2022</a:t>
            </a:r>
          </a:p>
          <a:p>
            <a:pPr lvl="1"/>
            <a:r>
              <a:rPr lang="en-US" sz="1800" dirty="0"/>
              <a:t>Official DEM used in creation of all above products</a:t>
            </a:r>
          </a:p>
          <a:p>
            <a:r>
              <a:rPr lang="en-US" sz="2000" dirty="0"/>
              <a:t>All will be 1 x 1 arcminute grids</a:t>
            </a:r>
          </a:p>
          <a:p>
            <a:r>
              <a:rPr lang="en-US" sz="2000" dirty="0"/>
              <a:t>All will cover three finite regions of the globe</a:t>
            </a:r>
          </a:p>
          <a:p>
            <a:r>
              <a:rPr lang="en-US" sz="2000" dirty="0"/>
              <a:t>All will have a static and dynamic component</a:t>
            </a:r>
          </a:p>
          <a:p>
            <a:pPr lvl="1"/>
            <a:r>
              <a:rPr lang="en-US" sz="1800" dirty="0"/>
              <a:t>Dynamic surface gravity and DEM not expected to be ready by 2022</a:t>
            </a:r>
          </a:p>
          <a:p>
            <a:pPr lvl="1"/>
            <a:endParaRPr lang="en-US" sz="2000" dirty="0"/>
          </a:p>
          <a:p>
            <a:pPr lvl="1"/>
            <a:endParaRPr lang="en-US" dirty="0"/>
          </a:p>
        </p:txBody>
      </p:sp>
    </p:spTree>
    <p:extLst>
      <p:ext uri="{BB962C8B-B14F-4D97-AF65-F5344CB8AC3E}">
        <p14:creationId xmlns:p14="http://schemas.microsoft.com/office/powerpoint/2010/main" val="399471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5521" y="1288258"/>
            <a:ext cx="2861098" cy="2210849"/>
          </a:xfrm>
        </p:spPr>
      </p:pic>
      <p:sp>
        <p:nvSpPr>
          <p:cNvPr id="2" name="Title 1"/>
          <p:cNvSpPr>
            <a:spLocks noGrp="1"/>
          </p:cNvSpPr>
          <p:nvPr>
            <p:ph type="title"/>
          </p:nvPr>
        </p:nvSpPr>
        <p:spPr/>
        <p:txBody>
          <a:bodyPr/>
          <a:lstStyle/>
          <a:p>
            <a:r>
              <a:rPr lang="en-US" dirty="0" smtClean="0"/>
              <a:t>The three gridded regions</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58</a:t>
            </a:fld>
            <a:endParaRPr lang="en-US"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1758" y="1688001"/>
            <a:ext cx="2274570" cy="29435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33" y="2098113"/>
            <a:ext cx="3232767" cy="2498047"/>
          </a:xfrm>
          <a:prstGeom prst="rect">
            <a:avLst/>
          </a:prstGeom>
        </p:spPr>
      </p:pic>
      <p:sp>
        <p:nvSpPr>
          <p:cNvPr id="10" name="TextBox 9"/>
          <p:cNvSpPr txBox="1"/>
          <p:nvPr/>
        </p:nvSpPr>
        <p:spPr>
          <a:xfrm>
            <a:off x="3772500" y="3628552"/>
            <a:ext cx="2634119" cy="646331"/>
          </a:xfrm>
          <a:prstGeom prst="rect">
            <a:avLst/>
          </a:prstGeom>
          <a:noFill/>
        </p:spPr>
        <p:txBody>
          <a:bodyPr wrap="none" rtlCol="0">
            <a:spAutoFit/>
          </a:bodyPr>
          <a:lstStyle/>
          <a:p>
            <a:r>
              <a:rPr lang="en-US" dirty="0" smtClean="0"/>
              <a:t>“North American region”</a:t>
            </a:r>
          </a:p>
          <a:p>
            <a:r>
              <a:rPr lang="en-US" dirty="0" smtClean="0"/>
              <a:t>¼ of the Earth</a:t>
            </a:r>
            <a:endParaRPr lang="en-US" dirty="0"/>
          </a:p>
        </p:txBody>
      </p:sp>
      <p:sp>
        <p:nvSpPr>
          <p:cNvPr id="11" name="TextBox 10"/>
          <p:cNvSpPr txBox="1"/>
          <p:nvPr/>
        </p:nvSpPr>
        <p:spPr>
          <a:xfrm>
            <a:off x="6553200" y="4857654"/>
            <a:ext cx="2326278" cy="369332"/>
          </a:xfrm>
          <a:prstGeom prst="rect">
            <a:avLst/>
          </a:prstGeom>
          <a:noFill/>
        </p:spPr>
        <p:txBody>
          <a:bodyPr wrap="none" rtlCol="0">
            <a:spAutoFit/>
          </a:bodyPr>
          <a:lstStyle/>
          <a:p>
            <a:r>
              <a:rPr lang="en-US" dirty="0" smtClean="0"/>
              <a:t>“Guam/CNMI region”</a:t>
            </a:r>
          </a:p>
        </p:txBody>
      </p:sp>
      <p:sp>
        <p:nvSpPr>
          <p:cNvPr id="12" name="TextBox 11"/>
          <p:cNvSpPr txBox="1"/>
          <p:nvPr/>
        </p:nvSpPr>
        <p:spPr>
          <a:xfrm>
            <a:off x="310609" y="5042320"/>
            <a:ext cx="2813591" cy="369332"/>
          </a:xfrm>
          <a:prstGeom prst="rect">
            <a:avLst/>
          </a:prstGeom>
          <a:noFill/>
        </p:spPr>
        <p:txBody>
          <a:bodyPr wrap="none" rtlCol="0">
            <a:spAutoFit/>
          </a:bodyPr>
          <a:lstStyle/>
          <a:p>
            <a:r>
              <a:rPr lang="en-US" dirty="0" smtClean="0"/>
              <a:t>“American Samoa region”</a:t>
            </a:r>
          </a:p>
        </p:txBody>
      </p:sp>
    </p:spTree>
    <p:extLst>
      <p:ext uri="{BB962C8B-B14F-4D97-AF65-F5344CB8AC3E}">
        <p14:creationId xmlns:p14="http://schemas.microsoft.com/office/powerpoint/2010/main" val="4088781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August 31, 2018</a:t>
            </a:r>
            <a:endParaRPr 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59</a:t>
            </a:fld>
            <a:endParaRPr lang="en-US"/>
          </a:p>
        </p:txBody>
      </p:sp>
      <p:sp>
        <p:nvSpPr>
          <p:cNvPr id="5" name="TextBox 4"/>
          <p:cNvSpPr txBox="1"/>
          <p:nvPr/>
        </p:nvSpPr>
        <p:spPr>
          <a:xfrm>
            <a:off x="454595" y="1955519"/>
            <a:ext cx="8323497" cy="3170099"/>
          </a:xfrm>
          <a:prstGeom prst="rect">
            <a:avLst/>
          </a:prstGeom>
          <a:noFill/>
        </p:spPr>
        <p:txBody>
          <a:bodyPr wrap="none" rtlCol="0">
            <a:spAutoFit/>
          </a:bodyPr>
          <a:lstStyle/>
          <a:p>
            <a:pPr algn="ctr"/>
            <a:r>
              <a:rPr lang="en-US" sz="4000" b="1" dirty="0"/>
              <a:t>Converting NAD 83 and NAVD 88 </a:t>
            </a:r>
          </a:p>
          <a:p>
            <a:pPr algn="ctr"/>
            <a:r>
              <a:rPr lang="en-US" sz="4000" b="1" dirty="0"/>
              <a:t>geospatial data into </a:t>
            </a:r>
          </a:p>
          <a:p>
            <a:pPr algn="ctr"/>
            <a:r>
              <a:rPr lang="en-US" sz="4000" b="1" dirty="0"/>
              <a:t>NATRF2022/PATRF2022</a:t>
            </a:r>
            <a:r>
              <a:rPr lang="en-US" sz="4000" b="1" dirty="0" smtClean="0"/>
              <a:t>/</a:t>
            </a:r>
          </a:p>
          <a:p>
            <a:pPr algn="ctr"/>
            <a:r>
              <a:rPr lang="en-US" sz="4000" b="1" dirty="0" smtClean="0"/>
              <a:t>CATRF2022/MATRF2022 </a:t>
            </a:r>
            <a:endParaRPr lang="en-US" sz="4000" b="1" dirty="0"/>
          </a:p>
          <a:p>
            <a:pPr algn="ctr"/>
            <a:r>
              <a:rPr lang="en-US" sz="4000" b="1" dirty="0"/>
              <a:t>and NAPGD2022</a:t>
            </a:r>
          </a:p>
        </p:txBody>
      </p:sp>
    </p:spTree>
    <p:extLst>
      <p:ext uri="{BB962C8B-B14F-4D97-AF65-F5344CB8AC3E}">
        <p14:creationId xmlns:p14="http://schemas.microsoft.com/office/powerpoint/2010/main" val="2863784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95478"/>
            <a:ext cx="8229600" cy="1143000"/>
          </a:xfrm>
        </p:spPr>
        <p:txBody>
          <a:bodyPr/>
          <a:lstStyle/>
          <a:p>
            <a:r>
              <a:rPr lang="en-US" u="sng" dirty="0" smtClean="0"/>
              <a:t>NGS mission</a:t>
            </a:r>
          </a:p>
        </p:txBody>
      </p:sp>
      <p:sp>
        <p:nvSpPr>
          <p:cNvPr id="4" name="Footer Placeholder 3"/>
          <p:cNvSpPr>
            <a:spLocks noGrp="1"/>
          </p:cNvSpPr>
          <p:nvPr>
            <p:ph type="ftr" sz="quarter" idx="11"/>
          </p:nvPr>
        </p:nvSpPr>
        <p:spPr/>
        <p:txBody>
          <a:bodyPr/>
          <a:lstStyle/>
          <a:p>
            <a:r>
              <a:rPr lang="en-US" smtClean="0"/>
              <a:t>GeoBytes Webinar</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6</a:t>
            </a:fld>
            <a:endParaRPr lang="en-US" dirty="0"/>
          </a:p>
        </p:txBody>
      </p:sp>
      <p:sp>
        <p:nvSpPr>
          <p:cNvPr id="2" name="Date Placeholder 1"/>
          <p:cNvSpPr>
            <a:spLocks noGrp="1"/>
          </p:cNvSpPr>
          <p:nvPr>
            <p:ph type="dt" sz="half" idx="10"/>
          </p:nvPr>
        </p:nvSpPr>
        <p:spPr/>
        <p:txBody>
          <a:bodyPr/>
          <a:lstStyle/>
          <a:p>
            <a:pPr>
              <a:defRPr/>
            </a:pPr>
            <a:r>
              <a:rPr lang="en-US" smtClean="0"/>
              <a:t>August 31, 2018</a:t>
            </a:r>
            <a:endParaRPr lang="en-US"/>
          </a:p>
        </p:txBody>
      </p:sp>
      <p:sp>
        <p:nvSpPr>
          <p:cNvPr id="8" name="TextBox 7"/>
          <p:cNvSpPr txBox="1"/>
          <p:nvPr/>
        </p:nvSpPr>
        <p:spPr>
          <a:xfrm>
            <a:off x="1371600" y="1996440"/>
            <a:ext cx="6400800" cy="2831544"/>
          </a:xfrm>
          <a:prstGeom prst="rect">
            <a:avLst/>
          </a:prstGeom>
          <a:noFill/>
        </p:spPr>
        <p:txBody>
          <a:bodyPr wrap="square" rtlCol="0">
            <a:spAutoFit/>
          </a:bodyPr>
          <a:lstStyle/>
          <a:p>
            <a:pPr algn="ctr"/>
            <a:r>
              <a:rPr lang="en-US" sz="3200" dirty="0" smtClean="0"/>
              <a:t>To define</a:t>
            </a:r>
            <a:r>
              <a:rPr lang="en-US" sz="3200" dirty="0"/>
              <a:t>, maintain, and provide access to the </a:t>
            </a:r>
            <a:r>
              <a:rPr lang="en-US" sz="3200" b="1" i="1" u="sng" dirty="0"/>
              <a:t>National Spatial Reference System </a:t>
            </a:r>
            <a:r>
              <a:rPr lang="en-US" sz="3200" dirty="0"/>
              <a:t>to meet our nation’s economic, social, and environmental needs</a:t>
            </a:r>
          </a:p>
          <a:p>
            <a:endParaRPr lang="en-US" dirty="0"/>
          </a:p>
        </p:txBody>
      </p:sp>
    </p:spTree>
    <p:extLst>
      <p:ext uri="{BB962C8B-B14F-4D97-AF65-F5344CB8AC3E}">
        <p14:creationId xmlns:p14="http://schemas.microsoft.com/office/powerpoint/2010/main" val="13710243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options:  NCAT and </a:t>
            </a:r>
            <a:r>
              <a:rPr lang="en-US" dirty="0" err="1" smtClean="0"/>
              <a:t>VDatum</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60</a:t>
            </a:fld>
            <a:endParaRPr lang="en-US" altLang="en-US" dirty="0"/>
          </a:p>
        </p:txBody>
      </p:sp>
      <p:sp>
        <p:nvSpPr>
          <p:cNvPr id="3" name="Content Placeholder 2"/>
          <p:cNvSpPr>
            <a:spLocks noGrp="1"/>
          </p:cNvSpPr>
          <p:nvPr>
            <p:ph idx="1"/>
          </p:nvPr>
        </p:nvSpPr>
        <p:spPr/>
        <p:txBody>
          <a:bodyPr/>
          <a:lstStyle/>
          <a:p>
            <a:r>
              <a:rPr lang="en-US" dirty="0" smtClean="0"/>
              <a:t>Currently semi-independent programs</a:t>
            </a:r>
          </a:p>
          <a:p>
            <a:r>
              <a:rPr lang="en-US" dirty="0" smtClean="0"/>
              <a:t>Being </a:t>
            </a:r>
            <a:r>
              <a:rPr lang="en-US" u="sng" dirty="0" smtClean="0"/>
              <a:t>merged behind the scenes </a:t>
            </a:r>
            <a:r>
              <a:rPr lang="en-US" dirty="0" smtClean="0"/>
              <a:t>when calling identical routines, such as “NADCON 5.0”</a:t>
            </a:r>
          </a:p>
          <a:p>
            <a:pPr lvl="1"/>
            <a:r>
              <a:rPr lang="en-US" b="1" dirty="0" smtClean="0"/>
              <a:t>NCAT</a:t>
            </a:r>
            <a:r>
              <a:rPr lang="en-US" dirty="0" smtClean="0"/>
              <a:t> will remain “purely geodetic” </a:t>
            </a:r>
          </a:p>
          <a:p>
            <a:pPr lvl="1"/>
            <a:r>
              <a:rPr lang="en-US" b="1" dirty="0" err="1" smtClean="0"/>
              <a:t>VDatum</a:t>
            </a:r>
            <a:r>
              <a:rPr lang="en-US" dirty="0" smtClean="0"/>
              <a:t> will be “NCAT plus tidal datums”</a:t>
            </a:r>
            <a:endParaRPr lang="en-US" dirty="0"/>
          </a:p>
          <a:p>
            <a:r>
              <a:rPr lang="en-US" dirty="0" smtClean="0"/>
              <a:t>Both will get “VERTCON 3.0” in late 2018</a:t>
            </a:r>
          </a:p>
          <a:p>
            <a:r>
              <a:rPr lang="en-US" dirty="0" smtClean="0"/>
              <a:t>Both will run in 3 modes:</a:t>
            </a:r>
          </a:p>
          <a:p>
            <a:pPr lvl="1"/>
            <a:r>
              <a:rPr lang="en-US" dirty="0" smtClean="0"/>
              <a:t>Web services, Browser interactive, Downloadable</a:t>
            </a:r>
          </a:p>
          <a:p>
            <a:endParaRPr lang="en-US" dirty="0" smtClean="0"/>
          </a:p>
          <a:p>
            <a:endParaRPr lang="en-US" dirty="0"/>
          </a:p>
        </p:txBody>
      </p:sp>
    </p:spTree>
    <p:extLst>
      <p:ext uri="{BB962C8B-B14F-4D97-AF65-F5344CB8AC3E}">
        <p14:creationId xmlns:p14="http://schemas.microsoft.com/office/powerpoint/2010/main" val="386776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4465" y="1382236"/>
            <a:ext cx="7436657" cy="4974116"/>
          </a:xfrm>
          <a:prstGeom prst="rect">
            <a:avLst/>
          </a:prstGeom>
        </p:spPr>
      </p:pic>
      <p:sp>
        <p:nvSpPr>
          <p:cNvPr id="2" name="Title 1"/>
          <p:cNvSpPr>
            <a:spLocks noGrp="1"/>
          </p:cNvSpPr>
          <p:nvPr>
            <p:ph type="title"/>
          </p:nvPr>
        </p:nvSpPr>
        <p:spPr>
          <a:xfrm>
            <a:off x="2" y="347837"/>
            <a:ext cx="9211377" cy="1143000"/>
          </a:xfrm>
        </p:spPr>
        <p:txBody>
          <a:bodyPr/>
          <a:lstStyle/>
          <a:p>
            <a:r>
              <a:rPr lang="en-US" sz="3200" dirty="0"/>
              <a:t>NGS Coordinate Conversion </a:t>
            </a:r>
            <a:br>
              <a:rPr lang="en-US" sz="3200" dirty="0"/>
            </a:br>
            <a:r>
              <a:rPr lang="en-US" sz="3200" dirty="0"/>
              <a:t>and Transformation Tool (</a:t>
            </a:r>
            <a:r>
              <a:rPr lang="en-US" sz="3200" b="1" dirty="0"/>
              <a:t>NCAT</a:t>
            </a:r>
            <a:r>
              <a:rPr lang="en-US" sz="3200" dirty="0"/>
              <a:t>)</a:t>
            </a:r>
          </a:p>
        </p:txBody>
      </p:sp>
      <p:sp>
        <p:nvSpPr>
          <p:cNvPr id="3" name="Date Placeholder 2"/>
          <p:cNvSpPr>
            <a:spLocks noGrp="1"/>
          </p:cNvSpPr>
          <p:nvPr>
            <p:ph type="dt" sz="half" idx="10"/>
          </p:nvPr>
        </p:nvSpPr>
        <p:spPr/>
        <p:txBody>
          <a:bodyPr/>
          <a:lstStyle/>
          <a:p>
            <a:pPr>
              <a:defRPr/>
            </a:pPr>
            <a:r>
              <a:rPr lang="en-US" altLang="en-US" smtClean="0"/>
              <a:t>August 31, 2018</a:t>
            </a:r>
            <a:endParaRPr lang="en-US" altLang="en-US"/>
          </a:p>
        </p:txBody>
      </p:sp>
      <p:sp>
        <p:nvSpPr>
          <p:cNvPr id="4" name="Footer Placeholder 3"/>
          <p:cNvSpPr>
            <a:spLocks noGrp="1"/>
          </p:cNvSpPr>
          <p:nvPr>
            <p:ph type="ftr" sz="quarter" idx="11"/>
          </p:nvPr>
        </p:nvSpPr>
        <p:spPr/>
        <p:txBody>
          <a:bodyPr/>
          <a:lstStyle/>
          <a:p>
            <a:pPr>
              <a:defRPr/>
            </a:pPr>
            <a:r>
              <a:rPr lang="en-US" smtClean="0"/>
              <a:t>GeoBytes Webinar</a:t>
            </a:r>
            <a:endParaRPr lang="en-US"/>
          </a:p>
        </p:txBody>
      </p:sp>
      <p:sp>
        <p:nvSpPr>
          <p:cNvPr id="8" name="Rectangle 7"/>
          <p:cNvSpPr/>
          <p:nvPr/>
        </p:nvSpPr>
        <p:spPr>
          <a:xfrm>
            <a:off x="2840783" y="4541051"/>
            <a:ext cx="1664786" cy="12872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61</a:t>
            </a:fld>
            <a:endParaRPr lang="en-US"/>
          </a:p>
        </p:txBody>
      </p:sp>
      <p:pic>
        <p:nvPicPr>
          <p:cNvPr id="13" name="Picture 12"/>
          <p:cNvPicPr>
            <a:picLocks noChangeAspect="1"/>
          </p:cNvPicPr>
          <p:nvPr/>
        </p:nvPicPr>
        <p:blipFill>
          <a:blip r:embed="rId4"/>
          <a:stretch>
            <a:fillRect/>
          </a:stretch>
        </p:blipFill>
        <p:spPr>
          <a:xfrm>
            <a:off x="109109" y="1365335"/>
            <a:ext cx="4283838" cy="3175716"/>
          </a:xfrm>
          <a:prstGeom prst="rect">
            <a:avLst/>
          </a:prstGeom>
        </p:spPr>
      </p:pic>
      <p:sp>
        <p:nvSpPr>
          <p:cNvPr id="9" name="Explosion 1 8"/>
          <p:cNvSpPr/>
          <p:nvPr/>
        </p:nvSpPr>
        <p:spPr>
          <a:xfrm>
            <a:off x="6892677" y="2266947"/>
            <a:ext cx="2318702" cy="2321782"/>
          </a:xfrm>
          <a:prstGeom prst="irregularSeal1">
            <a:avLst/>
          </a:prstGeom>
          <a:gradFill>
            <a:gsLst>
              <a:gs pos="0">
                <a:srgbClr val="FFFF00"/>
              </a:gs>
              <a:gs pos="100000">
                <a:schemeClr val="accent6"/>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Now with</a:t>
            </a:r>
          </a:p>
          <a:p>
            <a:pPr algn="ctr"/>
            <a:r>
              <a:rPr lang="en-US" b="1" dirty="0" smtClean="0">
                <a:solidFill>
                  <a:srgbClr val="FF0000"/>
                </a:solidFill>
              </a:rPr>
              <a:t>NADCON 5!</a:t>
            </a:r>
            <a:endParaRPr lang="en-US" b="1" dirty="0">
              <a:solidFill>
                <a:srgbClr val="FF0000"/>
              </a:solidFill>
            </a:endParaRPr>
          </a:p>
        </p:txBody>
      </p:sp>
      <p:sp>
        <p:nvSpPr>
          <p:cNvPr id="6" name="TextBox 5"/>
          <p:cNvSpPr txBox="1"/>
          <p:nvPr/>
        </p:nvSpPr>
        <p:spPr>
          <a:xfrm>
            <a:off x="4880442" y="4953854"/>
            <a:ext cx="3924693" cy="461665"/>
          </a:xfrm>
          <a:prstGeom prst="rect">
            <a:avLst/>
          </a:prstGeom>
          <a:noFill/>
        </p:spPr>
        <p:txBody>
          <a:bodyPr wrap="square" rtlCol="0">
            <a:spAutoFit/>
          </a:bodyPr>
          <a:lstStyle/>
          <a:p>
            <a:r>
              <a:rPr lang="en-US" sz="2400" b="1" dirty="0" smtClean="0"/>
              <a:t>www.ngs.noaa.gov/NCAT</a:t>
            </a:r>
            <a:r>
              <a:rPr lang="en-US" sz="2400" b="1" dirty="0"/>
              <a:t>/</a:t>
            </a:r>
          </a:p>
        </p:txBody>
      </p:sp>
      <p:cxnSp>
        <p:nvCxnSpPr>
          <p:cNvPr id="11" name="Straight Connector 10"/>
          <p:cNvCxnSpPr/>
          <p:nvPr/>
        </p:nvCxnSpPr>
        <p:spPr>
          <a:xfrm flipH="1" flipV="1">
            <a:off x="352540" y="4331708"/>
            <a:ext cx="2488243" cy="14966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164376" y="1566265"/>
            <a:ext cx="337678" cy="29747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VDatum</a:t>
            </a:r>
            <a:endParaRPr lang="en-US" dirty="0"/>
          </a:p>
        </p:txBody>
      </p:sp>
      <p:sp>
        <p:nvSpPr>
          <p:cNvPr id="3" name="Date Placeholder 2"/>
          <p:cNvSpPr>
            <a:spLocks noGrp="1"/>
          </p:cNvSpPr>
          <p:nvPr>
            <p:ph type="dt" sz="half" idx="10"/>
          </p:nvPr>
        </p:nvSpPr>
        <p:spPr/>
        <p:txBody>
          <a:bodyPr/>
          <a:lstStyle/>
          <a:p>
            <a:pPr>
              <a:defRPr/>
            </a:pPr>
            <a:r>
              <a:rPr lang="en-US" smtClean="0"/>
              <a:t>August 31, 2018</a:t>
            </a:r>
            <a:endParaRPr lang="en-US"/>
          </a:p>
        </p:txBody>
      </p:sp>
      <p:sp>
        <p:nvSpPr>
          <p:cNvPr id="4" name="Footer Placeholder 3"/>
          <p:cNvSpPr>
            <a:spLocks noGrp="1"/>
          </p:cNvSpPr>
          <p:nvPr>
            <p:ph type="ftr" sz="quarter" idx="11"/>
          </p:nvPr>
        </p:nvSpPr>
        <p:spPr/>
        <p:txBody>
          <a:bodyPr/>
          <a:lstStyle/>
          <a:p>
            <a:pPr>
              <a:defRPr/>
            </a:pPr>
            <a:r>
              <a:rPr lang="en-US" smtClean="0"/>
              <a:t>GeoBytes Webinar</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62</a:t>
            </a:fld>
            <a:endParaRPr lang="en-US"/>
          </a:p>
        </p:txBody>
      </p:sp>
      <p:pic>
        <p:nvPicPr>
          <p:cNvPr id="6" name="Picture 5"/>
          <p:cNvPicPr>
            <a:picLocks noChangeAspect="1"/>
          </p:cNvPicPr>
          <p:nvPr/>
        </p:nvPicPr>
        <p:blipFill>
          <a:blip r:embed="rId2"/>
          <a:stretch>
            <a:fillRect/>
          </a:stretch>
        </p:blipFill>
        <p:spPr>
          <a:xfrm>
            <a:off x="457200" y="1586018"/>
            <a:ext cx="5846407" cy="2847630"/>
          </a:xfrm>
          <a:prstGeom prst="rect">
            <a:avLst/>
          </a:prstGeom>
        </p:spPr>
      </p:pic>
      <p:sp>
        <p:nvSpPr>
          <p:cNvPr id="7" name="TextBox 6"/>
          <p:cNvSpPr txBox="1"/>
          <p:nvPr/>
        </p:nvSpPr>
        <p:spPr>
          <a:xfrm>
            <a:off x="4067424" y="4810224"/>
            <a:ext cx="3552576" cy="584775"/>
          </a:xfrm>
          <a:prstGeom prst="rect">
            <a:avLst/>
          </a:prstGeom>
          <a:noFill/>
        </p:spPr>
        <p:txBody>
          <a:bodyPr wrap="none" rtlCol="0">
            <a:spAutoFit/>
          </a:bodyPr>
          <a:lstStyle/>
          <a:p>
            <a:r>
              <a:rPr lang="en-US" sz="3200" b="1" dirty="0"/>
              <a:t>vdatum.noaa.gov</a:t>
            </a:r>
          </a:p>
        </p:txBody>
      </p:sp>
    </p:spTree>
    <p:extLst>
      <p:ext uri="{BB962C8B-B14F-4D97-AF65-F5344CB8AC3E}">
        <p14:creationId xmlns:p14="http://schemas.microsoft.com/office/powerpoint/2010/main" val="13511104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63</a:t>
            </a:fld>
            <a:endParaRPr lang="en-US" altLang="en-US" dirty="0"/>
          </a:p>
        </p:txBody>
      </p:sp>
    </p:spTree>
    <p:extLst>
      <p:ext uri="{BB962C8B-B14F-4D97-AF65-F5344CB8AC3E}">
        <p14:creationId xmlns:p14="http://schemas.microsoft.com/office/powerpoint/2010/main" val="3804368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7882"/>
            <a:ext cx="8229600" cy="1143000"/>
          </a:xfrm>
        </p:spPr>
        <p:txBody>
          <a:bodyPr/>
          <a:lstStyle/>
          <a:p>
            <a:r>
              <a:rPr lang="en-US" dirty="0" smtClean="0"/>
              <a:t>Questions?</a:t>
            </a:r>
            <a:br>
              <a:rPr lang="en-US" dirty="0" smtClean="0"/>
            </a:br>
            <a:r>
              <a:rPr lang="en-US" dirty="0"/>
              <a:t/>
            </a:r>
            <a:br>
              <a:rPr lang="en-US" dirty="0"/>
            </a:br>
            <a:r>
              <a:rPr lang="en-US" dirty="0" smtClean="0"/>
              <a:t>FYI:  ASPRS/ILMF will hold a panel session on modernizing the NSRS</a:t>
            </a:r>
            <a:br>
              <a:rPr lang="en-US" dirty="0" smtClean="0"/>
            </a:br>
            <a:r>
              <a:rPr lang="en-US" dirty="0" smtClean="0"/>
              <a:t>Denver, January 28-30</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3" name="Slide Number Placeholder 2"/>
          <p:cNvSpPr>
            <a:spLocks noGrp="1"/>
          </p:cNvSpPr>
          <p:nvPr>
            <p:ph type="sldNum" sz="quarter" idx="12"/>
          </p:nvPr>
        </p:nvSpPr>
        <p:spPr/>
        <p:txBody>
          <a:bodyPr/>
          <a:lstStyle/>
          <a:p>
            <a:pPr>
              <a:defRPr/>
            </a:pPr>
            <a:fld id="{A269A303-B593-45E6-8920-67DA3337AB25}" type="slidenum">
              <a:rPr lang="en-US" altLang="en-US" smtClean="0"/>
              <a:pPr>
                <a:defRPr/>
              </a:pPr>
              <a:t>64</a:t>
            </a:fld>
            <a:endParaRPr lang="en-US" altLang="en-US" dirty="0"/>
          </a:p>
        </p:txBody>
      </p:sp>
    </p:spTree>
    <p:extLst>
      <p:ext uri="{BB962C8B-B14F-4D97-AF65-F5344CB8AC3E}">
        <p14:creationId xmlns:p14="http://schemas.microsoft.com/office/powerpoint/2010/main" val="496822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518"/>
            <a:ext cx="8229600" cy="1143000"/>
          </a:xfrm>
        </p:spPr>
        <p:txBody>
          <a:bodyPr/>
          <a:lstStyle/>
          <a:p>
            <a:r>
              <a:rPr lang="en-US" sz="4000" dirty="0" smtClean="0"/>
              <a:t>The National Spatial Reference System (NSRS)</a:t>
            </a:r>
            <a:endParaRPr lang="en-US" sz="4000" dirty="0"/>
          </a:p>
        </p:txBody>
      </p:sp>
      <p:sp>
        <p:nvSpPr>
          <p:cNvPr id="3" name="Content Placeholder 2"/>
          <p:cNvSpPr>
            <a:spLocks noGrp="1"/>
          </p:cNvSpPr>
          <p:nvPr>
            <p:ph idx="1"/>
          </p:nvPr>
        </p:nvSpPr>
        <p:spPr>
          <a:xfrm>
            <a:off x="457200" y="1780082"/>
            <a:ext cx="8229600" cy="4525963"/>
          </a:xfrm>
        </p:spPr>
        <p:txBody>
          <a:bodyPr/>
          <a:lstStyle/>
          <a:p>
            <a:r>
              <a:rPr lang="en-US" dirty="0" smtClean="0"/>
              <a:t>Coordinate system</a:t>
            </a:r>
          </a:p>
          <a:p>
            <a:pPr lvl="1"/>
            <a:r>
              <a:rPr lang="en-US" dirty="0" smtClean="0"/>
              <a:t>Latitude, Longitude, Height, </a:t>
            </a:r>
            <a:r>
              <a:rPr lang="en-US" dirty="0" err="1" smtClean="0"/>
              <a:t>etc</a:t>
            </a:r>
            <a:endParaRPr lang="en-US" dirty="0" smtClean="0"/>
          </a:p>
          <a:p>
            <a:pPr lvl="1"/>
            <a:r>
              <a:rPr lang="en-US" dirty="0" smtClean="0"/>
              <a:t>Projected coordinates too:</a:t>
            </a:r>
          </a:p>
          <a:p>
            <a:pPr lvl="2"/>
            <a:r>
              <a:rPr lang="en-US" dirty="0" smtClean="0"/>
              <a:t>UTM</a:t>
            </a:r>
          </a:p>
          <a:p>
            <a:pPr lvl="2"/>
            <a:r>
              <a:rPr lang="en-US" dirty="0" smtClean="0"/>
              <a:t>State Plane</a:t>
            </a:r>
          </a:p>
          <a:p>
            <a:pPr lvl="2"/>
            <a:r>
              <a:rPr lang="en-US" dirty="0" smtClean="0"/>
              <a:t>U.S. National Grid</a:t>
            </a:r>
          </a:p>
          <a:p>
            <a:r>
              <a:rPr lang="en-US" dirty="0" smtClean="0"/>
              <a:t>Federal civilian agencies – mandated</a:t>
            </a:r>
          </a:p>
          <a:p>
            <a:pPr lvl="1"/>
            <a:r>
              <a:rPr lang="en-US" dirty="0" smtClean="0"/>
              <a:t>Lots of other users too</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7</a:t>
            </a:fld>
            <a:endParaRPr lang="en-US"/>
          </a:p>
        </p:txBody>
      </p:sp>
    </p:spTree>
    <p:extLst>
      <p:ext uri="{BB962C8B-B14F-4D97-AF65-F5344CB8AC3E}">
        <p14:creationId xmlns:p14="http://schemas.microsoft.com/office/powerpoint/2010/main" val="157966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4995"/>
          <a:stretch/>
        </p:blipFill>
        <p:spPr>
          <a:xfrm>
            <a:off x="2010633" y="1281112"/>
            <a:ext cx="5094706" cy="4295775"/>
          </a:xfrm>
          <a:prstGeom prst="rect">
            <a:avLst/>
          </a:prstGeom>
        </p:spPr>
      </p:pic>
      <p:pic>
        <p:nvPicPr>
          <p:cNvPr id="9" name="Picture 8"/>
          <p:cNvPicPr>
            <a:picLocks noChangeAspect="1"/>
          </p:cNvPicPr>
          <p:nvPr/>
        </p:nvPicPr>
        <p:blipFill rotWithShape="1">
          <a:blip r:embed="rId3"/>
          <a:srcRect t="872" b="980"/>
          <a:stretch/>
        </p:blipFill>
        <p:spPr>
          <a:xfrm>
            <a:off x="2033587" y="1281113"/>
            <a:ext cx="5076825" cy="4291012"/>
          </a:xfrm>
          <a:prstGeom prst="rect">
            <a:avLst/>
          </a:prstGeom>
        </p:spPr>
      </p:pic>
      <p:sp>
        <p:nvSpPr>
          <p:cNvPr id="2" name="Date Placeholder 1"/>
          <p:cNvSpPr>
            <a:spLocks noGrp="1"/>
          </p:cNvSpPr>
          <p:nvPr>
            <p:ph type="dt" sz="half" idx="10"/>
          </p:nvPr>
        </p:nvSpPr>
        <p:spPr/>
        <p:txBody>
          <a:bodyPr/>
          <a:lstStyle/>
          <a:p>
            <a:pPr>
              <a:defRPr/>
            </a:pPr>
            <a:r>
              <a:rPr lang="en-US" smtClean="0"/>
              <a:t>August 31, 2018</a:t>
            </a:r>
            <a:endParaRPr 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8</a:t>
            </a:fld>
            <a:endParaRPr lang="en-US"/>
          </a:p>
        </p:txBody>
      </p:sp>
    </p:spTree>
    <p:extLst>
      <p:ext uri="{BB962C8B-B14F-4D97-AF65-F5344CB8AC3E}">
        <p14:creationId xmlns:p14="http://schemas.microsoft.com/office/powerpoint/2010/main" val="4640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95478"/>
            <a:ext cx="8229600" cy="1143000"/>
          </a:xfrm>
        </p:spPr>
        <p:txBody>
          <a:bodyPr/>
          <a:lstStyle/>
          <a:p>
            <a:r>
              <a:rPr lang="en-US" dirty="0"/>
              <a:t>NGS and the NSRS – legal context</a:t>
            </a:r>
            <a:endParaRPr lang="en-US" dirty="0" smtClean="0"/>
          </a:p>
        </p:txBody>
      </p:sp>
      <p:sp>
        <p:nvSpPr>
          <p:cNvPr id="3" name="Content Placeholder 2"/>
          <p:cNvSpPr>
            <a:spLocks noGrp="1"/>
          </p:cNvSpPr>
          <p:nvPr>
            <p:ph idx="1"/>
          </p:nvPr>
        </p:nvSpPr>
        <p:spPr>
          <a:xfrm>
            <a:off x="457200" y="1595033"/>
            <a:ext cx="8229600" cy="4143375"/>
          </a:xfrm>
        </p:spPr>
        <p:txBody>
          <a:bodyPr/>
          <a:lstStyle/>
          <a:p>
            <a:pPr>
              <a:defRPr/>
            </a:pPr>
            <a:r>
              <a:rPr lang="en-US" sz="2800" dirty="0" smtClean="0">
                <a:ea typeface="+mn-ea"/>
                <a:cs typeface="+mn-cs"/>
              </a:rPr>
              <a:t>OMB A-16:</a:t>
            </a:r>
          </a:p>
          <a:p>
            <a:pPr lvl="1">
              <a:defRPr/>
            </a:pPr>
            <a:r>
              <a:rPr lang="en-US" sz="2400" b="1" i="1" u="sng" dirty="0" smtClean="0">
                <a:solidFill>
                  <a:srgbClr val="FF0000"/>
                </a:solidFill>
                <a:cs typeface="+mn-cs"/>
              </a:rPr>
              <a:t>Requires</a:t>
            </a:r>
            <a:r>
              <a:rPr lang="en-US" sz="2400" dirty="0" smtClean="0">
                <a:cs typeface="+mn-cs"/>
              </a:rPr>
              <a:t> all federal civilian geospatial agencies to use geodetic control</a:t>
            </a:r>
          </a:p>
          <a:p>
            <a:pPr lvl="1">
              <a:defRPr/>
            </a:pPr>
            <a:r>
              <a:rPr lang="en-US" sz="2400" dirty="0" smtClean="0">
                <a:cs typeface="+mn-cs"/>
              </a:rPr>
              <a:t>Puts DOC/NOAA (=NGS) in charge of that control</a:t>
            </a:r>
          </a:p>
          <a:p>
            <a:pPr lvl="1">
              <a:defRPr/>
            </a:pPr>
            <a:r>
              <a:rPr lang="en-US" sz="2400" dirty="0" smtClean="0">
                <a:ea typeface="+mn-ea"/>
                <a:cs typeface="+mn-cs"/>
              </a:rPr>
              <a:t>NGS has defined that control as the NSRS</a:t>
            </a:r>
          </a:p>
          <a:p>
            <a:pPr lvl="1">
              <a:defRPr/>
            </a:pPr>
            <a:r>
              <a:rPr lang="en-US" sz="2400" dirty="0" smtClean="0">
                <a:ea typeface="+mn-ea"/>
                <a:cs typeface="+mn-cs"/>
              </a:rPr>
              <a:t>FGCS has issued requirements via FRNs to use the </a:t>
            </a:r>
            <a:r>
              <a:rPr lang="en-US" sz="2400" i="1" dirty="0" smtClean="0">
                <a:ea typeface="+mn-ea"/>
                <a:cs typeface="+mn-cs"/>
              </a:rPr>
              <a:t>most recent components</a:t>
            </a:r>
            <a:r>
              <a:rPr lang="en-US" sz="2400" dirty="0" smtClean="0">
                <a:ea typeface="+mn-ea"/>
                <a:cs typeface="+mn-cs"/>
              </a:rPr>
              <a:t> of the NSRS</a:t>
            </a:r>
          </a:p>
          <a:p>
            <a:pPr lvl="2">
              <a:defRPr/>
            </a:pPr>
            <a:r>
              <a:rPr lang="en-US" sz="2000" dirty="0" smtClean="0">
                <a:cs typeface="+mn-cs"/>
              </a:rPr>
              <a:t>1989:  NAD 83</a:t>
            </a:r>
          </a:p>
          <a:p>
            <a:pPr lvl="2">
              <a:defRPr/>
            </a:pPr>
            <a:r>
              <a:rPr lang="en-US" sz="2000" dirty="0" smtClean="0">
                <a:cs typeface="+mn-cs"/>
              </a:rPr>
              <a:t>1993:  NAVD 88</a:t>
            </a:r>
          </a:p>
          <a:p>
            <a:pPr lvl="2">
              <a:defRPr/>
            </a:pPr>
            <a:r>
              <a:rPr lang="en-US" sz="2000" dirty="0" smtClean="0">
                <a:cs typeface="+mn-cs"/>
              </a:rPr>
              <a:t>2009:  ASVD02, NMVD03, GUVD04</a:t>
            </a:r>
          </a:p>
          <a:p>
            <a:pPr lvl="2">
              <a:defRPr/>
            </a:pPr>
            <a:r>
              <a:rPr lang="en-US" sz="2000" dirty="0" smtClean="0">
                <a:cs typeface="+mn-cs"/>
              </a:rPr>
              <a:t>2011:  VIVD09</a:t>
            </a:r>
          </a:p>
          <a:p>
            <a:pPr lvl="2">
              <a:defRPr/>
            </a:pPr>
            <a:r>
              <a:rPr lang="en-US" sz="2000" dirty="0" smtClean="0">
                <a:cs typeface="+mn-cs"/>
              </a:rPr>
              <a:t>2012:  PRVD02</a:t>
            </a:r>
            <a:endParaRPr lang="en-US" dirty="0" smtClean="0">
              <a:ea typeface="+mn-ea"/>
              <a:cs typeface="+mn-cs"/>
            </a:endParaRPr>
          </a:p>
        </p:txBody>
      </p:sp>
      <p:sp>
        <p:nvSpPr>
          <p:cNvPr id="4" name="Footer Placeholder 3"/>
          <p:cNvSpPr>
            <a:spLocks noGrp="1"/>
          </p:cNvSpPr>
          <p:nvPr>
            <p:ph type="ftr" sz="quarter" idx="11"/>
          </p:nvPr>
        </p:nvSpPr>
        <p:spPr/>
        <p:txBody>
          <a:bodyPr/>
          <a:lstStyle/>
          <a:p>
            <a:r>
              <a:rPr lang="en-US" smtClean="0"/>
              <a:t>GeoBytes Webinar</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9</a:t>
            </a:fld>
            <a:endParaRPr lang="en-US" dirty="0"/>
          </a:p>
        </p:txBody>
      </p:sp>
      <p:sp>
        <p:nvSpPr>
          <p:cNvPr id="2" name="Date Placeholder 1"/>
          <p:cNvSpPr>
            <a:spLocks noGrp="1"/>
          </p:cNvSpPr>
          <p:nvPr>
            <p:ph type="dt" sz="half" idx="10"/>
          </p:nvPr>
        </p:nvSpPr>
        <p:spPr/>
        <p:txBody>
          <a:bodyPr/>
          <a:lstStyle/>
          <a:p>
            <a:pPr>
              <a:defRPr/>
            </a:pPr>
            <a:r>
              <a:rPr lang="en-US" smtClean="0"/>
              <a:t>August 31, 2018</a:t>
            </a:r>
            <a:endParaRPr lang="en-US"/>
          </a:p>
        </p:txBody>
      </p:sp>
    </p:spTree>
    <p:extLst>
      <p:ext uri="{BB962C8B-B14F-4D97-AF65-F5344CB8AC3E}">
        <p14:creationId xmlns:p14="http://schemas.microsoft.com/office/powerpoint/2010/main" val="193276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82800</TotalTime>
  <Words>2484</Words>
  <Application>Microsoft Office PowerPoint</Application>
  <PresentationFormat>On-screen Show (4:3)</PresentationFormat>
  <Paragraphs>630</Paragraphs>
  <Slides>64</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64</vt:i4>
      </vt:variant>
    </vt:vector>
  </HeadingPairs>
  <TitlesOfParts>
    <vt:vector size="77" baseType="lpstr">
      <vt:lpstr>MS PGothic</vt:lpstr>
      <vt:lpstr>MS PGothic</vt:lpstr>
      <vt:lpstr>Arial</vt:lpstr>
      <vt:lpstr>Calibri</vt:lpstr>
      <vt:lpstr>Cambria Math</vt:lpstr>
      <vt:lpstr>Gill Sans MT</vt:lpstr>
      <vt:lpstr>Symbol</vt:lpstr>
      <vt:lpstr>Times New Roman</vt:lpstr>
      <vt:lpstr>Verdana</vt:lpstr>
      <vt:lpstr>Wingdings</vt:lpstr>
      <vt:lpstr>Office Theme</vt:lpstr>
      <vt:lpstr>1_Office Theme</vt:lpstr>
      <vt:lpstr>2_Office Theme</vt:lpstr>
      <vt:lpstr>PowerPoint Presentation</vt:lpstr>
      <vt:lpstr>Outline</vt:lpstr>
      <vt:lpstr>Bottom Line, Up Front</vt:lpstr>
      <vt:lpstr>What…</vt:lpstr>
      <vt:lpstr>National Geodetic Survey</vt:lpstr>
      <vt:lpstr>NGS mission</vt:lpstr>
      <vt:lpstr>The National Spatial Reference System (NSRS)</vt:lpstr>
      <vt:lpstr>PowerPoint Presentation</vt:lpstr>
      <vt:lpstr>NGS and the NSRS – legal context</vt:lpstr>
      <vt:lpstr>NGS and the NSRS – legal context</vt:lpstr>
      <vt:lpstr>So what is and is not the NSRS?</vt:lpstr>
      <vt:lpstr>These are part of the NSRS</vt:lpstr>
      <vt:lpstr>These are not part of the NSRS</vt:lpstr>
      <vt:lpstr>Mixing NSRS and non-NSRS?</vt:lpstr>
      <vt:lpstr>Accuracy</vt:lpstr>
      <vt:lpstr>Why…</vt:lpstr>
      <vt:lpstr>Drivers of change</vt:lpstr>
      <vt:lpstr>NAD 83’s non-geocentricity</vt:lpstr>
      <vt:lpstr>Effect upon latitude/longitude</vt:lpstr>
      <vt:lpstr>Non-Geocentricity: Latitude</vt:lpstr>
      <vt:lpstr>Non-Geocentricity: Longitude</vt:lpstr>
      <vt:lpstr>Non-Geocentricity: Ellipsoid Height</vt:lpstr>
      <vt:lpstr>Outdated geoid</vt:lpstr>
      <vt:lpstr>PowerPoint Presentation</vt:lpstr>
      <vt:lpstr>Time-Dependency</vt:lpstr>
      <vt:lpstr>Change to lat/lon every year</vt:lpstr>
      <vt:lpstr>Time Changes - Vertical</vt:lpstr>
      <vt:lpstr>Passive Control</vt:lpstr>
      <vt:lpstr>How…</vt:lpstr>
      <vt:lpstr>PowerPoint Presentation</vt:lpstr>
      <vt:lpstr>“Modernizing the NSRS” means…</vt:lpstr>
      <vt:lpstr>PowerPoint Presentation</vt:lpstr>
      <vt:lpstr>Replacing the NAD 83’s</vt:lpstr>
      <vt:lpstr>Replacing the NAD 83’s</vt:lpstr>
      <vt:lpstr>PowerPoint Presentation</vt:lpstr>
      <vt:lpstr>PowerPoint Presentation</vt:lpstr>
      <vt:lpstr>BSMK (North Dakota)</vt:lpstr>
      <vt:lpstr>BSMK (North Dakota)</vt:lpstr>
      <vt:lpstr>BSMK (North Dakota)</vt:lpstr>
      <vt:lpstr>BSMK (North Dakota)</vt:lpstr>
      <vt:lpstr>PIN1 (S. California)</vt:lpstr>
      <vt:lpstr>PIN1 (S. California)</vt:lpstr>
      <vt:lpstr>PIN1 (S. California)</vt:lpstr>
      <vt:lpstr>PIN1 (S. California)</vt:lpstr>
      <vt:lpstr>CORS Velocities – IGS08</vt:lpstr>
      <vt:lpstr>CORS Velocities – NATRF2022</vt:lpstr>
      <vt:lpstr>CORS Velocities – PATRF2022</vt:lpstr>
      <vt:lpstr>CORS Velocities – NAD 83(2011)</vt:lpstr>
      <vt:lpstr>PowerPoint Presentation</vt:lpstr>
      <vt:lpstr>Replacing NAVD 88</vt:lpstr>
      <vt:lpstr>Geopotential Basics</vt:lpstr>
      <vt:lpstr>Expected changes to orthometric heights</vt:lpstr>
      <vt:lpstr>Expected changes to orthometric heights</vt:lpstr>
      <vt:lpstr>Definitional Relationship</vt:lpstr>
      <vt:lpstr>Geoid Monitoring Service</vt:lpstr>
      <vt:lpstr>Secular Mass Movement</vt:lpstr>
      <vt:lpstr>High resolution products</vt:lpstr>
      <vt:lpstr>The three gridded regions</vt:lpstr>
      <vt:lpstr>PowerPoint Presentation</vt:lpstr>
      <vt:lpstr>Two options:  NCAT and VDatum</vt:lpstr>
      <vt:lpstr>NGS Coordinate Conversion  and Transformation Tool (NCAT)</vt:lpstr>
      <vt:lpstr>VDatum</vt:lpstr>
      <vt:lpstr>Thank you!</vt:lpstr>
      <vt:lpstr>Questions?  FYI:  ASPRS/ILMF will hold a panel session on modernizing the NSRS Denver, January 28-30</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2687</cp:revision>
  <cp:lastPrinted>2017-02-02T17:15:29Z</cp:lastPrinted>
  <dcterms:created xsi:type="dcterms:W3CDTF">2009-09-30T12:20:38Z</dcterms:created>
  <dcterms:modified xsi:type="dcterms:W3CDTF">2018-09-04T11:43:40Z</dcterms:modified>
</cp:coreProperties>
</file>