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</p:sldMasterIdLst>
  <p:notesMasterIdLst>
    <p:notesMasterId r:id="rId77"/>
  </p:notesMasterIdLst>
  <p:handoutMasterIdLst>
    <p:handoutMasterId r:id="rId78"/>
  </p:handoutMasterIdLst>
  <p:sldIdLst>
    <p:sldId id="362" r:id="rId5"/>
    <p:sldId id="977" r:id="rId6"/>
    <p:sldId id="1136" r:id="rId7"/>
    <p:sldId id="978" r:id="rId8"/>
    <p:sldId id="979" r:id="rId9"/>
    <p:sldId id="980" r:id="rId10"/>
    <p:sldId id="1074" r:id="rId11"/>
    <p:sldId id="981" r:id="rId12"/>
    <p:sldId id="982" r:id="rId13"/>
    <p:sldId id="983" r:id="rId14"/>
    <p:sldId id="984" r:id="rId15"/>
    <p:sldId id="985" r:id="rId16"/>
    <p:sldId id="986" r:id="rId17"/>
    <p:sldId id="1075" r:id="rId18"/>
    <p:sldId id="1078" r:id="rId19"/>
    <p:sldId id="1099" r:id="rId20"/>
    <p:sldId id="1100" r:id="rId21"/>
    <p:sldId id="1102" r:id="rId22"/>
    <p:sldId id="1064" r:id="rId23"/>
    <p:sldId id="1079" r:id="rId24"/>
    <p:sldId id="1080" r:id="rId25"/>
    <p:sldId id="1081" r:id="rId26"/>
    <p:sldId id="1065" r:id="rId27"/>
    <p:sldId id="1082" r:id="rId28"/>
    <p:sldId id="1083" r:id="rId29"/>
    <p:sldId id="1084" r:id="rId30"/>
    <p:sldId id="1089" r:id="rId31"/>
    <p:sldId id="1092" r:id="rId32"/>
    <p:sldId id="1093" r:id="rId33"/>
    <p:sldId id="1094" r:id="rId34"/>
    <p:sldId id="1095" r:id="rId35"/>
    <p:sldId id="1096" r:id="rId36"/>
    <p:sldId id="1104" r:id="rId37"/>
    <p:sldId id="1103" r:id="rId38"/>
    <p:sldId id="1098" r:id="rId39"/>
    <p:sldId id="1128" r:id="rId40"/>
    <p:sldId id="1085" r:id="rId41"/>
    <p:sldId id="1086" r:id="rId42"/>
    <p:sldId id="1087" r:id="rId43"/>
    <p:sldId id="1088" r:id="rId44"/>
    <p:sldId id="1066" r:id="rId45"/>
    <p:sldId id="1105" r:id="rId46"/>
    <p:sldId id="1106" r:id="rId47"/>
    <p:sldId id="1107" r:id="rId48"/>
    <p:sldId id="1067" r:id="rId49"/>
    <p:sldId id="1108" r:id="rId50"/>
    <p:sldId id="1109" r:id="rId51"/>
    <p:sldId id="1110" r:id="rId52"/>
    <p:sldId id="1068" r:id="rId53"/>
    <p:sldId id="1111" r:id="rId54"/>
    <p:sldId id="1112" r:id="rId55"/>
    <p:sldId id="1113" r:id="rId56"/>
    <p:sldId id="1069" r:id="rId57"/>
    <p:sldId id="1114" r:id="rId58"/>
    <p:sldId id="1115" r:id="rId59"/>
    <p:sldId id="1116" r:id="rId60"/>
    <p:sldId id="1070" r:id="rId61"/>
    <p:sldId id="1061" r:id="rId62"/>
    <p:sldId id="1117" r:id="rId63"/>
    <p:sldId id="1118" r:id="rId64"/>
    <p:sldId id="1119" r:id="rId65"/>
    <p:sldId id="1134" r:id="rId66"/>
    <p:sldId id="1072" r:id="rId67"/>
    <p:sldId id="1073" r:id="rId68"/>
    <p:sldId id="1123" r:id="rId69"/>
    <p:sldId id="1124" r:id="rId70"/>
    <p:sldId id="1125" r:id="rId71"/>
    <p:sldId id="1129" r:id="rId72"/>
    <p:sldId id="1130" r:id="rId73"/>
    <p:sldId id="1131" r:id="rId74"/>
    <p:sldId id="1132" r:id="rId75"/>
    <p:sldId id="1133" r:id="rId7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8A628-72DE-4096-A056-B4556D9A6753}">
          <p14:sldIdLst>
            <p14:sldId id="362"/>
            <p14:sldId id="977"/>
            <p14:sldId id="1136"/>
            <p14:sldId id="978"/>
            <p14:sldId id="979"/>
            <p14:sldId id="980"/>
            <p14:sldId id="1074"/>
            <p14:sldId id="981"/>
            <p14:sldId id="982"/>
            <p14:sldId id="983"/>
            <p14:sldId id="984"/>
            <p14:sldId id="985"/>
            <p14:sldId id="986"/>
            <p14:sldId id="1075"/>
            <p14:sldId id="1078"/>
            <p14:sldId id="1099"/>
            <p14:sldId id="1100"/>
            <p14:sldId id="1102"/>
            <p14:sldId id="1064"/>
            <p14:sldId id="1079"/>
            <p14:sldId id="1080"/>
            <p14:sldId id="1081"/>
            <p14:sldId id="1065"/>
            <p14:sldId id="1082"/>
            <p14:sldId id="1083"/>
            <p14:sldId id="1084"/>
            <p14:sldId id="1089"/>
            <p14:sldId id="1092"/>
            <p14:sldId id="1093"/>
            <p14:sldId id="1094"/>
            <p14:sldId id="1095"/>
            <p14:sldId id="1096"/>
            <p14:sldId id="1104"/>
            <p14:sldId id="1103"/>
            <p14:sldId id="1098"/>
            <p14:sldId id="1128"/>
            <p14:sldId id="1085"/>
            <p14:sldId id="1086"/>
            <p14:sldId id="1087"/>
            <p14:sldId id="1088"/>
            <p14:sldId id="1066"/>
            <p14:sldId id="1105"/>
            <p14:sldId id="1106"/>
            <p14:sldId id="1107"/>
            <p14:sldId id="1067"/>
            <p14:sldId id="1108"/>
            <p14:sldId id="1109"/>
            <p14:sldId id="1110"/>
            <p14:sldId id="1068"/>
            <p14:sldId id="1111"/>
            <p14:sldId id="1112"/>
            <p14:sldId id="1113"/>
            <p14:sldId id="1069"/>
            <p14:sldId id="1114"/>
            <p14:sldId id="1115"/>
            <p14:sldId id="1116"/>
            <p14:sldId id="1070"/>
            <p14:sldId id="1061"/>
            <p14:sldId id="1117"/>
            <p14:sldId id="1118"/>
            <p14:sldId id="1119"/>
            <p14:sldId id="1134"/>
            <p14:sldId id="1072"/>
            <p14:sldId id="1073"/>
            <p14:sldId id="1123"/>
            <p14:sldId id="1124"/>
            <p14:sldId id="1125"/>
            <p14:sldId id="1129"/>
            <p14:sldId id="1130"/>
            <p14:sldId id="1131"/>
            <p14:sldId id="1132"/>
            <p14:sldId id="11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 Smith" initials="DS" lastIdx="1" clrIdx="0">
    <p:extLst>
      <p:ext uri="{19B8F6BF-5375-455C-9EA6-DF929625EA0E}">
        <p15:presenceInfo xmlns:p15="http://schemas.microsoft.com/office/powerpoint/2012/main" userId="Dru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C00000"/>
    <a:srgbClr val="0099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343" autoAdjust="0"/>
  </p:normalViewPr>
  <p:slideViewPr>
    <p:cSldViewPr snapToGrid="0">
      <p:cViewPr varScale="1">
        <p:scale>
          <a:sx n="115" d="100"/>
          <a:sy n="115" d="100"/>
        </p:scale>
        <p:origin x="216" y="108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7/13/2017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7/13/2017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12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40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July 13,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July 13,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Blueprint for 2022, Part 1: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Geometric Coordinates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AKA “Replacing NAD 83”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13,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Reference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NSRS in 2022 will contain four </a:t>
            </a:r>
            <a:r>
              <a:rPr lang="en-US" u="sng" dirty="0" smtClean="0"/>
              <a:t>terrestrial reference frames</a:t>
            </a:r>
          </a:p>
          <a:p>
            <a:r>
              <a:rPr lang="en-US" dirty="0" smtClean="0"/>
              <a:t>Each one related to the IGS frame by a plate rotation model </a:t>
            </a:r>
            <a:r>
              <a:rPr lang="en-US" i="1" dirty="0" smtClean="0"/>
              <a:t>only</a:t>
            </a:r>
          </a:p>
          <a:p>
            <a:endParaRPr lang="en-US" dirty="0" smtClean="0"/>
          </a:p>
          <a:p>
            <a:r>
              <a:rPr lang="en-US" sz="2000" dirty="0" smtClean="0"/>
              <a:t>North American Terrestrial Reference Frame of 2022 (NATRF2022)</a:t>
            </a:r>
          </a:p>
          <a:p>
            <a:r>
              <a:rPr lang="en-US" sz="2000" dirty="0" smtClean="0"/>
              <a:t>Pacific Terrestrial </a:t>
            </a:r>
            <a:r>
              <a:rPr lang="en-US" sz="2000" dirty="0"/>
              <a:t>Reference Frame of 2022 </a:t>
            </a:r>
            <a:r>
              <a:rPr lang="en-US" sz="2000" dirty="0" smtClean="0"/>
              <a:t>(PATRF2022</a:t>
            </a:r>
            <a:r>
              <a:rPr lang="en-US" sz="2000" dirty="0"/>
              <a:t>)</a:t>
            </a:r>
          </a:p>
          <a:p>
            <a:r>
              <a:rPr lang="en-US" sz="2000" dirty="0" err="1" smtClean="0"/>
              <a:t>CaribbeanTerrestrial</a:t>
            </a:r>
            <a:r>
              <a:rPr lang="en-US" sz="2000" dirty="0" smtClean="0"/>
              <a:t> </a:t>
            </a:r>
            <a:r>
              <a:rPr lang="en-US" sz="2000" dirty="0"/>
              <a:t>Reference Frame of 2022 </a:t>
            </a:r>
            <a:r>
              <a:rPr lang="en-US" sz="2000" dirty="0" smtClean="0"/>
              <a:t>(CATRF2022</a:t>
            </a:r>
            <a:r>
              <a:rPr lang="en-US" sz="2000" dirty="0"/>
              <a:t>)</a:t>
            </a:r>
          </a:p>
          <a:p>
            <a:r>
              <a:rPr lang="en-US" sz="2000" dirty="0" err="1" smtClean="0"/>
              <a:t>MarianasTerrestrial</a:t>
            </a:r>
            <a:r>
              <a:rPr lang="en-US" sz="2000" dirty="0" smtClean="0"/>
              <a:t> </a:t>
            </a:r>
            <a:r>
              <a:rPr lang="en-US" sz="2000" dirty="0"/>
              <a:t>Reference Frame of 2022 </a:t>
            </a:r>
            <a:r>
              <a:rPr lang="en-US" sz="2000" dirty="0" smtClean="0"/>
              <a:t>(MATRF2022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795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Reference Frames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9568"/>
                <a:ext cx="8229600" cy="4766595"/>
              </a:xfrm>
            </p:spPr>
            <p:txBody>
              <a:bodyPr/>
              <a:lstStyle/>
              <a:p>
                <a:r>
                  <a:rPr lang="en-US" sz="2800" u="sng" dirty="0"/>
                  <a:t>All points </a:t>
                </a:r>
                <a:r>
                  <a:rPr lang="en-US" sz="2800" dirty="0" smtClean="0"/>
                  <a:t>will be assumed to have </a:t>
                </a:r>
                <a:r>
                  <a:rPr lang="en-US" sz="2800" dirty="0"/>
                  <a:t>residual </a:t>
                </a:r>
                <a:r>
                  <a:rPr lang="en-US" sz="2800" dirty="0" smtClean="0"/>
                  <a:t>(“non-Eulerian”) motions</a:t>
                </a:r>
                <a:r>
                  <a:rPr lang="en-US" sz="2800" dirty="0"/>
                  <a:t>, besides plate rotation</a:t>
                </a:r>
              </a:p>
              <a:p>
                <a:pPr lvl="1"/>
                <a:r>
                  <a:rPr lang="en-US" sz="2400" dirty="0"/>
                  <a:t>Even </a:t>
                </a:r>
                <a:r>
                  <a:rPr lang="en-US" sz="2400" dirty="0" smtClean="0"/>
                  <a:t>so-called </a:t>
                </a:r>
                <a:r>
                  <a:rPr lang="en-US" sz="2400" dirty="0"/>
                  <a:t>“stable” points</a:t>
                </a:r>
              </a:p>
              <a:p>
                <a:pPr lvl="1"/>
                <a:r>
                  <a:rPr lang="en-US" sz="2400" dirty="0"/>
                  <a:t>As such, the primary relationship between coordinates in IGS and one of the four TRFs is a time-dependent one: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9568"/>
                <a:ext cx="8229600" cy="4766595"/>
              </a:xfrm>
              <a:blipFill>
                <a:blip r:embed="rId2"/>
                <a:stretch>
                  <a:fillRect l="-1333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698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0255" y="5768488"/>
            <a:ext cx="294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IGS coordinates</a:t>
            </a:r>
            <a:endParaRPr lang="en-US" sz="2800" b="1" dirty="0"/>
          </a:p>
        </p:txBody>
      </p:sp>
      <p:sp>
        <p:nvSpPr>
          <p:cNvPr id="9" name="Freeform 8"/>
          <p:cNvSpPr/>
          <p:nvPr/>
        </p:nvSpPr>
        <p:spPr>
          <a:xfrm>
            <a:off x="5300876" y="5289483"/>
            <a:ext cx="819379" cy="791571"/>
          </a:xfrm>
          <a:custGeom>
            <a:avLst/>
            <a:gdLst>
              <a:gd name="connsiteX0" fmla="*/ 819379 w 819379"/>
              <a:gd name="connsiteY0" fmla="*/ 791571 h 791571"/>
              <a:gd name="connsiteX1" fmla="*/ 14161 w 819379"/>
              <a:gd name="connsiteY1" fmla="*/ 559559 h 791571"/>
              <a:gd name="connsiteX2" fmla="*/ 382651 w 819379"/>
              <a:gd name="connsiteY2" fmla="*/ 0 h 7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379" h="791571">
                <a:moveTo>
                  <a:pt x="819379" y="791571"/>
                </a:moveTo>
                <a:cubicBezTo>
                  <a:pt x="453164" y="741529"/>
                  <a:pt x="86949" y="691487"/>
                  <a:pt x="14161" y="559559"/>
                </a:cubicBezTo>
                <a:cubicBezTo>
                  <a:pt x="-58627" y="427630"/>
                  <a:pt x="162012" y="213815"/>
                  <a:pt x="382651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508" y="3986740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*TRF2022 </a:t>
            </a:r>
          </a:p>
          <a:p>
            <a:r>
              <a:rPr lang="en-US" sz="2800" b="1" dirty="0" smtClean="0"/>
              <a:t>coordinates</a:t>
            </a:r>
            <a:endParaRPr lang="en-US" sz="2800" b="1" dirty="0"/>
          </a:p>
        </p:txBody>
      </p:sp>
      <p:cxnSp>
        <p:nvCxnSpPr>
          <p:cNvPr id="14" name="Straight Arrow Connector 13"/>
          <p:cNvCxnSpPr>
            <a:stCxn id="11" idx="3"/>
            <a:endCxn id="18" idx="1"/>
          </p:cNvCxnSpPr>
          <p:nvPr/>
        </p:nvCxnSpPr>
        <p:spPr>
          <a:xfrm flipV="1">
            <a:off x="2371194" y="4446652"/>
            <a:ext cx="760678" cy="171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964" y="5597086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Plate rotation model</a:t>
            </a:r>
          </a:p>
          <a:p>
            <a:r>
              <a:rPr lang="en-US" sz="2400" b="1" dirty="0"/>
              <a:t>f</a:t>
            </a:r>
            <a:r>
              <a:rPr lang="en-US" sz="2400" b="1" dirty="0" smtClean="0"/>
              <a:t>or plate </a:t>
            </a:r>
            <a:r>
              <a:rPr lang="en-US" sz="2400" b="1" i="1" dirty="0" smtClean="0"/>
              <a:t>*</a:t>
            </a:r>
            <a:endParaRPr lang="en-US" sz="2400" b="1" i="1" dirty="0"/>
          </a:p>
        </p:txBody>
      </p:sp>
      <p:sp>
        <p:nvSpPr>
          <p:cNvPr id="17" name="Freeform 16"/>
          <p:cNvSpPr/>
          <p:nvPr/>
        </p:nvSpPr>
        <p:spPr>
          <a:xfrm>
            <a:off x="3343104" y="4817985"/>
            <a:ext cx="1637732" cy="1009934"/>
          </a:xfrm>
          <a:custGeom>
            <a:avLst/>
            <a:gdLst>
              <a:gd name="connsiteX0" fmla="*/ 0 w 1637732"/>
              <a:gd name="connsiteY0" fmla="*/ 1009934 h 1009934"/>
              <a:gd name="connsiteX1" fmla="*/ 1241947 w 1637732"/>
              <a:gd name="connsiteY1" fmla="*/ 764274 h 1009934"/>
              <a:gd name="connsiteX2" fmla="*/ 1637732 w 1637732"/>
              <a:gd name="connsiteY2" fmla="*/ 0 h 10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32" h="1009934">
                <a:moveTo>
                  <a:pt x="0" y="1009934"/>
                </a:moveTo>
                <a:cubicBezTo>
                  <a:pt x="484496" y="971265"/>
                  <a:pt x="968992" y="932596"/>
                  <a:pt x="1241947" y="764274"/>
                </a:cubicBezTo>
                <a:cubicBezTo>
                  <a:pt x="1514902" y="595952"/>
                  <a:pt x="1576317" y="297976"/>
                  <a:pt x="1637732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0876" y="3544390"/>
            <a:ext cx="932284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986740"/>
            <a:ext cx="805076" cy="831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31872" y="3570352"/>
            <a:ext cx="932284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81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6" grpId="0"/>
      <p:bldP spid="17" grpId="0" animBg="1"/>
      <p:bldP spid="8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Content: Reference Frames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993"/>
            <a:ext cx="5709920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4" y="2777501"/>
            <a:ext cx="3958046" cy="3471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4420234"/>
            <a:ext cx="5368834" cy="788523"/>
          </a:xfrm>
        </p:spPr>
        <p:txBody>
          <a:bodyPr/>
          <a:lstStyle/>
          <a:p>
            <a:r>
              <a:rPr lang="en-US" sz="2000" dirty="0" smtClean="0"/>
              <a:t>Non-Eulerian motions at CORS</a:t>
            </a:r>
          </a:p>
          <a:p>
            <a:r>
              <a:rPr lang="en-US" sz="2000" dirty="0" smtClean="0"/>
              <a:t>Note the obvious impact of the plate boundary in western CONUS</a:t>
            </a:r>
          </a:p>
          <a:p>
            <a:r>
              <a:rPr lang="en-US" sz="2000" dirty="0" smtClean="0"/>
              <a:t>Note the non-zero nature of all vectors even in “stable North America”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77565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Reference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NGS can easily relate time-dependent IGS coordinates to time-dependent *TRF coordinates</a:t>
            </a:r>
          </a:p>
          <a:p>
            <a:pPr lvl="1"/>
            <a:r>
              <a:rPr lang="en-US" dirty="0" smtClean="0"/>
              <a:t>They will appear semi-stable in the parts of the plate that appear to be rigid and only rotating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15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at CORS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the expression of coordinates at select CORS</a:t>
            </a:r>
          </a:p>
          <a:p>
            <a:r>
              <a:rPr lang="en-US" dirty="0" smtClean="0"/>
              <a:t>Five frames (IGS + 4 TRFs)</a:t>
            </a:r>
          </a:p>
          <a:p>
            <a:r>
              <a:rPr lang="en-US" dirty="0" smtClean="0"/>
              <a:t>Using IGS08 for now</a:t>
            </a:r>
          </a:p>
          <a:p>
            <a:r>
              <a:rPr lang="en-US" dirty="0" smtClean="0"/>
              <a:t>Using the best known plate rotation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9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CORS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218708" y="2645828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27515" y="2920148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89761" y="3169530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9848" y="1798941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3098" y="2272766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22567" y="3100647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1127" y="3703954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41418" y="3188565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24792" y="3205191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38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5732"/>
          <a:stretch/>
        </p:blipFill>
        <p:spPr>
          <a:xfrm>
            <a:off x="5716" y="1743176"/>
            <a:ext cx="6195579" cy="4086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CORS coordinates…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57200" y="4256116"/>
            <a:ext cx="1562793" cy="465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115100"/>
            <a:ext cx="1562793" cy="465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1725" y="1746986"/>
            <a:ext cx="299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typical “CORS coordinate</a:t>
            </a:r>
          </a:p>
          <a:p>
            <a:r>
              <a:rPr lang="en-US" dirty="0" smtClean="0"/>
              <a:t>file” available from 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1725" y="2536511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Just one </a:t>
            </a:r>
            <a:r>
              <a:rPr lang="en-US" dirty="0" smtClean="0"/>
              <a:t>set of coordinates</a:t>
            </a:r>
          </a:p>
          <a:p>
            <a:r>
              <a:rPr lang="en-US" dirty="0" smtClean="0"/>
              <a:t>and </a:t>
            </a:r>
            <a:r>
              <a:rPr lang="en-US" b="1" u="sng" dirty="0" smtClean="0"/>
              <a:t>just one</a:t>
            </a:r>
            <a:r>
              <a:rPr lang="en-US" dirty="0" smtClean="0"/>
              <a:t> set of</a:t>
            </a:r>
          </a:p>
          <a:p>
            <a:r>
              <a:rPr lang="en-US" dirty="0" smtClean="0"/>
              <a:t>velocities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2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Coordinates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91367"/>
            <a:ext cx="8229600" cy="27722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79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Coordinates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82443"/>
            <a:ext cx="8229600" cy="2773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705" y="5602778"/>
            <a:ext cx="736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CORS have complicated histories.  This full history will be available on</a:t>
            </a:r>
          </a:p>
          <a:p>
            <a:r>
              <a:rPr lang="en-US" dirty="0" smtClean="0"/>
              <a:t>CORS “datasheets” when the new NSRS database is up and running.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26975" y="2643447"/>
            <a:ext cx="490450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57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218708" y="2645828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51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85" y="405015"/>
            <a:ext cx="4760422" cy="6217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49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2027"/>
            <a:ext cx="8229600" cy="42109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81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45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5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PIN1 (S. California)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027515" y="2920148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40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PIN1 (S. California)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0883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2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PIN1 (S. California)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71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PIN1 (S. California)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91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examples will be presented at the end if time allows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1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Intra-Frame Velocity Models (IFVMs)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“Intra-Frame” and not “Intra-Plate”?</a:t>
            </a:r>
          </a:p>
          <a:p>
            <a:pPr lvl="1"/>
            <a:r>
              <a:rPr lang="en-US" dirty="0" smtClean="0"/>
              <a:t>Because each motion model will represent all velocities occurring inside one frame which are not due to the Euler Pole rotation of the plate for which the frame is named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2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Intra-Frame Velocity Models (IFVMs)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“</a:t>
            </a:r>
            <a:r>
              <a:rPr lang="en-US" sz="2000" dirty="0" smtClean="0">
                <a:solidFill>
                  <a:srgbClr val="FF0000"/>
                </a:solidFill>
              </a:rPr>
              <a:t>NA</a:t>
            </a:r>
            <a:r>
              <a:rPr lang="en-US" sz="2000" dirty="0" smtClean="0"/>
              <a:t>TRF2022”</a:t>
            </a:r>
          </a:p>
          <a:p>
            <a:pPr lvl="1"/>
            <a:r>
              <a:rPr lang="en-US" sz="1800" dirty="0" smtClean="0"/>
              <a:t>It will be a </a:t>
            </a:r>
            <a:r>
              <a:rPr lang="en-US" sz="1800" b="1" i="1" dirty="0" smtClean="0"/>
              <a:t>global</a:t>
            </a:r>
            <a:r>
              <a:rPr lang="en-US" sz="1800" dirty="0" smtClean="0"/>
              <a:t> reference </a:t>
            </a:r>
            <a:r>
              <a:rPr lang="en-US" sz="1800" u="sng" dirty="0" smtClean="0"/>
              <a:t>frame</a:t>
            </a:r>
          </a:p>
          <a:p>
            <a:pPr lvl="2"/>
            <a:r>
              <a:rPr lang="en-US" sz="1600" b="1" i="1" u="sng" dirty="0" smtClean="0"/>
              <a:t>(In practice </a:t>
            </a:r>
            <a:r>
              <a:rPr lang="en-US" sz="1600" dirty="0" smtClean="0"/>
              <a:t>it can be applied anywhere, since it is a simple 3 parameter transformation from the global IGS frame)</a:t>
            </a:r>
          </a:p>
          <a:p>
            <a:pPr lvl="1"/>
            <a:r>
              <a:rPr lang="en-US" sz="1800" dirty="0" smtClean="0"/>
              <a:t>It is named after the </a:t>
            </a:r>
            <a:r>
              <a:rPr lang="en-US" sz="1800" dirty="0" smtClean="0">
                <a:solidFill>
                  <a:srgbClr val="FF0000"/>
                </a:solidFill>
              </a:rPr>
              <a:t>North American </a:t>
            </a:r>
            <a:r>
              <a:rPr lang="en-US" sz="1800" u="sng" dirty="0" smtClean="0"/>
              <a:t>plate</a:t>
            </a:r>
          </a:p>
          <a:p>
            <a:pPr lvl="1"/>
            <a:r>
              <a:rPr lang="en-US" sz="1800" dirty="0" smtClean="0"/>
              <a:t>The IFVM for </a:t>
            </a:r>
            <a:r>
              <a:rPr lang="en-US" sz="1800" dirty="0" smtClean="0">
                <a:solidFill>
                  <a:srgbClr val="FF0000"/>
                </a:solidFill>
              </a:rPr>
              <a:t>NA</a:t>
            </a:r>
            <a:r>
              <a:rPr lang="en-US" sz="1800" dirty="0" smtClean="0"/>
              <a:t>TRF2022 will be a </a:t>
            </a:r>
            <a:r>
              <a:rPr lang="en-US" sz="1800" b="1" i="1" dirty="0" smtClean="0"/>
              <a:t>global</a:t>
            </a:r>
            <a:r>
              <a:rPr lang="en-US" sz="1800" dirty="0" smtClean="0"/>
              <a:t> velocity model</a:t>
            </a:r>
          </a:p>
          <a:p>
            <a:pPr lvl="2"/>
            <a:r>
              <a:rPr lang="en-US" sz="1600" dirty="0" smtClean="0"/>
              <a:t>(Though, </a:t>
            </a:r>
            <a:r>
              <a:rPr lang="en-US" sz="1600" b="1" i="1" u="sng" dirty="0" smtClean="0"/>
              <a:t>in practice</a:t>
            </a:r>
            <a:r>
              <a:rPr lang="en-US" sz="1600" dirty="0" smtClean="0"/>
              <a:t>, it will likely only have data in USA territories)</a:t>
            </a:r>
          </a:p>
          <a:p>
            <a:pPr lvl="1"/>
            <a:r>
              <a:rPr lang="en-US" sz="1800" dirty="0" smtClean="0"/>
              <a:t>It will reflect all motions on all points (globally) which are </a:t>
            </a:r>
            <a:r>
              <a:rPr lang="en-US" sz="1800" i="1" dirty="0" smtClean="0"/>
              <a:t>not</a:t>
            </a:r>
            <a:r>
              <a:rPr lang="en-US" sz="1800" dirty="0" smtClean="0"/>
              <a:t> due to the Euler Pole Rotation of the </a:t>
            </a:r>
            <a:r>
              <a:rPr lang="en-US" sz="1800" dirty="0" smtClean="0">
                <a:solidFill>
                  <a:srgbClr val="FF0000"/>
                </a:solidFill>
              </a:rPr>
              <a:t>North American </a:t>
            </a:r>
            <a:r>
              <a:rPr lang="en-US" sz="1800" dirty="0" smtClean="0"/>
              <a:t>plate.  Thus:</a:t>
            </a:r>
          </a:p>
          <a:p>
            <a:pPr lvl="2"/>
            <a:r>
              <a:rPr lang="en-US" sz="1600" dirty="0" smtClean="0"/>
              <a:t>All vertical motions, anywhere</a:t>
            </a:r>
          </a:p>
          <a:p>
            <a:pPr lvl="2"/>
            <a:r>
              <a:rPr lang="en-US" sz="1600" dirty="0" smtClean="0"/>
              <a:t>All horizontal motions not due to </a:t>
            </a:r>
            <a:r>
              <a:rPr lang="en-US" sz="1600" dirty="0" smtClean="0">
                <a:solidFill>
                  <a:srgbClr val="FF0000"/>
                </a:solidFill>
              </a:rPr>
              <a:t>NA</a:t>
            </a:r>
            <a:r>
              <a:rPr lang="en-US" sz="1600" dirty="0" smtClean="0"/>
              <a:t> Euler Pole rotation</a:t>
            </a:r>
          </a:p>
          <a:p>
            <a:pPr lvl="3"/>
            <a:r>
              <a:rPr lang="en-US" sz="1200" dirty="0" smtClean="0"/>
              <a:t>Such as the small motion of points in Kansas relative to the stable </a:t>
            </a:r>
            <a:r>
              <a:rPr lang="en-US" sz="1200" dirty="0" smtClean="0">
                <a:solidFill>
                  <a:srgbClr val="FF0000"/>
                </a:solidFill>
              </a:rPr>
              <a:t>North American </a:t>
            </a:r>
            <a:r>
              <a:rPr lang="en-US" sz="1200" dirty="0" smtClean="0"/>
              <a:t>plate</a:t>
            </a:r>
          </a:p>
          <a:p>
            <a:pPr lvl="3"/>
            <a:r>
              <a:rPr lang="en-US" sz="1200" dirty="0" smtClean="0"/>
              <a:t>Such as the horizontal manifestation of GIA relative to the stable </a:t>
            </a:r>
            <a:r>
              <a:rPr lang="en-US" sz="1200" dirty="0" smtClean="0">
                <a:solidFill>
                  <a:srgbClr val="FF0000"/>
                </a:solidFill>
              </a:rPr>
              <a:t>North American </a:t>
            </a:r>
            <a:r>
              <a:rPr lang="en-US" sz="1200" dirty="0" smtClean="0"/>
              <a:t>plate</a:t>
            </a:r>
          </a:p>
          <a:p>
            <a:pPr lvl="3"/>
            <a:r>
              <a:rPr lang="en-US" sz="1200" dirty="0" smtClean="0"/>
              <a:t>Such as the motion of Hawaii points relative to the stable </a:t>
            </a:r>
            <a:r>
              <a:rPr lang="en-US" sz="1200" dirty="0" smtClean="0">
                <a:solidFill>
                  <a:srgbClr val="FF0000"/>
                </a:solidFill>
              </a:rPr>
              <a:t>North American </a:t>
            </a:r>
            <a:r>
              <a:rPr lang="en-US" sz="1200" dirty="0" smtClean="0"/>
              <a:t>plate</a:t>
            </a:r>
          </a:p>
          <a:p>
            <a:pPr lvl="3"/>
            <a:r>
              <a:rPr lang="en-US" sz="1200" dirty="0" smtClean="0"/>
              <a:t>Such as the motion of S. California points relative to the stable </a:t>
            </a:r>
            <a:r>
              <a:rPr lang="en-US" sz="1200" dirty="0" smtClean="0">
                <a:solidFill>
                  <a:srgbClr val="FF0000"/>
                </a:solidFill>
              </a:rPr>
              <a:t>North American </a:t>
            </a:r>
            <a:r>
              <a:rPr lang="en-US" sz="1200" dirty="0" smtClean="0"/>
              <a:t>plate</a:t>
            </a:r>
          </a:p>
          <a:p>
            <a:pPr marL="457200" lvl="1" indent="0">
              <a:buNone/>
            </a:pPr>
            <a:endParaRPr lang="en-US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8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How and </a:t>
            </a:r>
            <a:r>
              <a:rPr lang="en-US" sz="4000" dirty="0" smtClean="0"/>
              <a:t>Why</a:t>
            </a:r>
          </a:p>
          <a:p>
            <a:r>
              <a:rPr lang="en-US" sz="4000" dirty="0" smtClean="0"/>
              <a:t>Content :  Geodetic Control</a:t>
            </a:r>
            <a:endParaRPr lang="en-US" sz="4000" dirty="0" smtClean="0"/>
          </a:p>
          <a:p>
            <a:r>
              <a:rPr lang="en-US" sz="4000" dirty="0" smtClean="0"/>
              <a:t>Content : Four TRFs</a:t>
            </a:r>
          </a:p>
          <a:p>
            <a:r>
              <a:rPr lang="en-US" sz="4000" dirty="0" smtClean="0"/>
              <a:t>Content : IFVM</a:t>
            </a:r>
          </a:p>
          <a:p>
            <a:r>
              <a:rPr lang="en-US" sz="4000" dirty="0" smtClean="0"/>
              <a:t>Using the TRFs</a:t>
            </a:r>
            <a:endParaRPr lang="en-US" sz="4000" dirty="0" smtClean="0"/>
          </a:p>
          <a:p>
            <a:r>
              <a:rPr lang="en-US" sz="4000" dirty="0" smtClean="0"/>
              <a:t>Summary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11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So…4 IFVMs?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Yes.  An IFVM for each frame.  </a:t>
            </a:r>
          </a:p>
          <a:p>
            <a:r>
              <a:rPr lang="en-US" dirty="0" smtClean="0"/>
              <a:t>But here’s the trick:  The same exact data will go into creating all 4 of them.</a:t>
            </a:r>
          </a:p>
          <a:p>
            <a:pPr lvl="1"/>
            <a:r>
              <a:rPr lang="en-US" dirty="0" smtClean="0"/>
              <a:t>It’s just that each one will be relative to the Euler Pole rotation of a particular plate.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0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Thus the absolute motion of a point (within the IGS frame) in Kansas can be represented </a:t>
            </a:r>
            <a:r>
              <a:rPr lang="en-US" sz="2800" u="sng" dirty="0" smtClean="0"/>
              <a:t>identically</a:t>
            </a:r>
            <a:r>
              <a:rPr lang="en-US" sz="2800" dirty="0" smtClean="0"/>
              <a:t> by:</a:t>
            </a:r>
          </a:p>
          <a:p>
            <a:pPr lvl="1"/>
            <a:r>
              <a:rPr lang="en-US" sz="2400" dirty="0" smtClean="0"/>
              <a:t>The EP rotation of the NA plate + the NA IFVM</a:t>
            </a:r>
          </a:p>
          <a:p>
            <a:pPr lvl="1"/>
            <a:r>
              <a:rPr lang="en-US" sz="2400" dirty="0" smtClean="0"/>
              <a:t>The EP rotation of the PA plate + the PA IFVM</a:t>
            </a:r>
          </a:p>
          <a:p>
            <a:pPr lvl="1"/>
            <a:r>
              <a:rPr lang="en-US" sz="2400" dirty="0" smtClean="0"/>
              <a:t>The EP rotation of the CA plate + the CA IFVM</a:t>
            </a:r>
          </a:p>
          <a:p>
            <a:pPr lvl="1"/>
            <a:r>
              <a:rPr lang="en-US" sz="2400" dirty="0" smtClean="0"/>
              <a:t>The EP rotation of the MA plate + the MA IFVM</a:t>
            </a:r>
          </a:p>
          <a:p>
            <a:r>
              <a:rPr lang="en-US" sz="2800" dirty="0" err="1"/>
              <a:t>Etc</a:t>
            </a:r>
            <a:r>
              <a:rPr lang="en-US" sz="2800" dirty="0"/>
              <a:t> ad </a:t>
            </a:r>
            <a:r>
              <a:rPr lang="en-US" sz="2800" dirty="0" err="1"/>
              <a:t>nauseum</a:t>
            </a:r>
            <a:endParaRPr lang="en-US" sz="2800" dirty="0"/>
          </a:p>
          <a:p>
            <a:pPr lvl="1"/>
            <a:r>
              <a:rPr lang="en-US" sz="2400" dirty="0" smtClean="0"/>
              <a:t>As </a:t>
            </a:r>
            <a:r>
              <a:rPr lang="en-US" sz="2400" dirty="0"/>
              <a:t>the old saying </a:t>
            </a:r>
            <a:r>
              <a:rPr lang="en-US" sz="2400" dirty="0" smtClean="0"/>
              <a:t>goes, there </a:t>
            </a:r>
            <a:r>
              <a:rPr lang="en-US" sz="2400" dirty="0"/>
              <a:t>are two kinds of people in this </a:t>
            </a:r>
            <a:r>
              <a:rPr lang="en-US" sz="2400" dirty="0" smtClean="0"/>
              <a:t>world:</a:t>
            </a:r>
          </a:p>
          <a:p>
            <a:pPr lvl="2"/>
            <a:r>
              <a:rPr lang="en-US" sz="1800" dirty="0" smtClean="0"/>
              <a:t>Those </a:t>
            </a:r>
            <a:r>
              <a:rPr lang="en-US" sz="1800" dirty="0"/>
              <a:t>who can extrapolate from incomplete </a:t>
            </a:r>
            <a:r>
              <a:rPr lang="en-US" sz="1800" dirty="0" smtClean="0"/>
              <a:t>data</a:t>
            </a:r>
            <a:endParaRPr lang="en-US" sz="1800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21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IFVM –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Intra-Frame Velocity Models must:</a:t>
            </a:r>
          </a:p>
          <a:p>
            <a:pPr lvl="1"/>
            <a:r>
              <a:rPr lang="en-US" dirty="0" smtClean="0"/>
              <a:t>Estimate non-Eulerian motions at any location </a:t>
            </a:r>
          </a:p>
          <a:p>
            <a:r>
              <a:rPr lang="en-US" sz="2400" dirty="0" smtClean="0"/>
              <a:t>Three primary methods being investigated</a:t>
            </a:r>
          </a:p>
          <a:p>
            <a:pPr lvl="1"/>
            <a:r>
              <a:rPr lang="en-US" sz="1800" dirty="0" smtClean="0"/>
              <a:t>Interpolation from CORS</a:t>
            </a:r>
          </a:p>
          <a:p>
            <a:pPr lvl="2"/>
            <a:r>
              <a:rPr lang="en-US" sz="1600" dirty="0" smtClean="0"/>
              <a:t>Pro: Easy</a:t>
            </a:r>
          </a:p>
          <a:p>
            <a:pPr lvl="2"/>
            <a:r>
              <a:rPr lang="en-US" sz="1600" dirty="0" smtClean="0"/>
              <a:t>Con: Gets worse as CORS gets coarse</a:t>
            </a:r>
          </a:p>
          <a:p>
            <a:pPr lvl="1"/>
            <a:r>
              <a:rPr lang="en-US" sz="1800" dirty="0" smtClean="0"/>
              <a:t>Satellite </a:t>
            </a:r>
            <a:r>
              <a:rPr lang="en-US" sz="1800" dirty="0" err="1" smtClean="0"/>
              <a:t>IfSAR</a:t>
            </a:r>
            <a:endParaRPr lang="en-US" sz="1800" dirty="0" smtClean="0"/>
          </a:p>
          <a:p>
            <a:pPr lvl="2"/>
            <a:r>
              <a:rPr lang="en-US" sz="1600" dirty="0" smtClean="0"/>
              <a:t>Pro: Covers vast areas</a:t>
            </a:r>
          </a:p>
          <a:p>
            <a:pPr lvl="2"/>
            <a:r>
              <a:rPr lang="en-US" sz="1600" dirty="0" smtClean="0"/>
              <a:t>Con: No </a:t>
            </a:r>
            <a:r>
              <a:rPr lang="en-US" sz="1600" dirty="0" err="1" smtClean="0"/>
              <a:t>IfSAR</a:t>
            </a:r>
            <a:r>
              <a:rPr lang="en-US" sz="1600" dirty="0" smtClean="0"/>
              <a:t> experts in NGS; data availability issues</a:t>
            </a:r>
          </a:p>
          <a:p>
            <a:pPr lvl="1"/>
            <a:r>
              <a:rPr lang="en-US" sz="1800" dirty="0" smtClean="0"/>
              <a:t>Geodynamic</a:t>
            </a:r>
          </a:p>
          <a:p>
            <a:pPr lvl="2"/>
            <a:r>
              <a:rPr lang="en-US" sz="1600" dirty="0" smtClean="0"/>
              <a:t>Pro: Like HTDP, so NGS has experience </a:t>
            </a:r>
          </a:p>
          <a:p>
            <a:pPr lvl="2"/>
            <a:r>
              <a:rPr lang="en-US" sz="1600" dirty="0" smtClean="0"/>
              <a:t>Con: Requires knowing </a:t>
            </a:r>
            <a:r>
              <a:rPr lang="en-US" sz="1600" i="1" dirty="0" smtClean="0"/>
              <a:t>why</a:t>
            </a:r>
            <a:r>
              <a:rPr lang="en-US" sz="1600" dirty="0" smtClean="0"/>
              <a:t> things move, rather than just measuring </a:t>
            </a:r>
            <a:r>
              <a:rPr lang="en-US" sz="1600" i="1" dirty="0" smtClean="0"/>
              <a:t>that</a:t>
            </a:r>
            <a:r>
              <a:rPr lang="en-US" sz="1600" dirty="0" smtClean="0"/>
              <a:t> they move (and requires “keeping up” with every event.)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Passive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4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9952"/>
            <a:ext cx="8229600" cy="3303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IGS08 vs NATRF2022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 rot="20446968">
            <a:off x="2663971" y="2117568"/>
            <a:ext cx="5590903" cy="1802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08227" y="4795781"/>
            <a:ext cx="3322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IGS08 coordinates are dominated by the primary motion associated with the North American Plate rotation, as manifest at this </a:t>
            </a:r>
            <a:r>
              <a:rPr lang="en-US" sz="1600" dirty="0" err="1" smtClean="0"/>
              <a:t>lat</a:t>
            </a:r>
            <a:r>
              <a:rPr lang="en-US" sz="1600" dirty="0" smtClean="0"/>
              <a:t>/</a:t>
            </a:r>
            <a:r>
              <a:rPr lang="en-US" sz="1600" dirty="0" err="1" smtClean="0"/>
              <a:t>lon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    12.9 mm/y West</a:t>
            </a:r>
          </a:p>
          <a:p>
            <a:r>
              <a:rPr lang="en-US" sz="1600" dirty="0" smtClean="0"/>
              <a:t>      1.1 mm/y South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1642034" y="2552577"/>
            <a:ext cx="762498" cy="1797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642" y="4786412"/>
            <a:ext cx="5226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NATRF2022 coordinates will have the plate rotation removed, but still</a:t>
            </a:r>
          </a:p>
          <a:p>
            <a:r>
              <a:rPr lang="en-US" dirty="0" smtClean="0"/>
              <a:t>exhibit their time-dependency, until</a:t>
            </a:r>
          </a:p>
          <a:p>
            <a:r>
              <a:rPr lang="en-US" dirty="0" smtClean="0"/>
              <a:t>the Intra-frame velocity model is used to estimate a coordinate at </a:t>
            </a:r>
            <a:r>
              <a:rPr lang="en-US" dirty="0" smtClean="0"/>
              <a:t>some convenient reference epoch.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04532" y="3848793"/>
            <a:ext cx="297104" cy="3906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4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Historically:</a:t>
            </a:r>
          </a:p>
          <a:p>
            <a:pPr lvl="1"/>
            <a:r>
              <a:rPr lang="en-US" sz="2400" dirty="0" smtClean="0"/>
              <a:t>Surveys at multiple epochs were “moved through time” using HTDP (skipping vertical in most cases) to adjust them all together at one common epoch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Future:</a:t>
            </a:r>
          </a:p>
          <a:p>
            <a:pPr lvl="1"/>
            <a:r>
              <a:rPr lang="en-US" sz="2400" dirty="0" smtClean="0"/>
              <a:t>Surveys will be adjusted to CORS at their own epoch and stand thus</a:t>
            </a:r>
          </a:p>
          <a:p>
            <a:pPr lvl="1"/>
            <a:r>
              <a:rPr lang="en-US" sz="2400" dirty="0" smtClean="0"/>
              <a:t>The IFVM will allow for comparisons across epochs, but will not “move surveys through time” to adjust things and get “one coordinate” on a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25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TRFs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72264" y="1444271"/>
            <a:ext cx="1665515" cy="215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GNSS Receiver </a:t>
            </a:r>
            <a:r>
              <a:rPr lang="en-US" sz="1350" dirty="0" smtClean="0">
                <a:solidFill>
                  <a:prstClr val="white"/>
                </a:solidFill>
                <a:latin typeface="Calibri" panose="020F0502020204030204"/>
              </a:rPr>
              <a:t>File(t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387" y="1857331"/>
            <a:ext cx="826226" cy="21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OPUS</a:t>
            </a:r>
          </a:p>
        </p:txBody>
      </p:sp>
      <p:cxnSp>
        <p:nvCxnSpPr>
          <p:cNvPr id="7" name="Elbow Connector 6"/>
          <p:cNvCxnSpPr>
            <a:stCxn id="5" idx="2"/>
            <a:endCxn id="6" idx="0"/>
          </p:cNvCxnSpPr>
          <p:nvPr/>
        </p:nvCxnSpPr>
        <p:spPr>
          <a:xfrm rot="5400000">
            <a:off x="858499" y="1710809"/>
            <a:ext cx="197522" cy="955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2077" y="2314589"/>
            <a:ext cx="1020536" cy="1647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IGS)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288" y="1437461"/>
            <a:ext cx="1665515" cy="21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CORS data (t)</a:t>
            </a:r>
          </a:p>
        </p:txBody>
      </p:sp>
      <p:cxnSp>
        <p:nvCxnSpPr>
          <p:cNvPr id="10" name="Elbow Connector 9"/>
          <p:cNvCxnSpPr>
            <a:stCxn id="9" idx="2"/>
            <a:endCxn id="6" idx="3"/>
          </p:cNvCxnSpPr>
          <p:nvPr/>
        </p:nvCxnSpPr>
        <p:spPr>
          <a:xfrm rot="5400000">
            <a:off x="2004280" y="971333"/>
            <a:ext cx="312101" cy="16754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6938" y="2694834"/>
            <a:ext cx="1976889" cy="539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4 Euler Poles, by </a:t>
            </a:r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plate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NA, PA, CA, MA</a:t>
            </a:r>
          </a:p>
        </p:txBody>
      </p:sp>
      <p:cxnSp>
        <p:nvCxnSpPr>
          <p:cNvPr id="12" name="Elbow Connector 11"/>
          <p:cNvCxnSpPr>
            <a:stCxn id="8" idx="2"/>
            <a:endCxn id="11" idx="0"/>
          </p:cNvCxnSpPr>
          <p:nvPr/>
        </p:nvCxnSpPr>
        <p:spPr>
          <a:xfrm rot="16200000" flipH="1">
            <a:off x="861095" y="2430545"/>
            <a:ext cx="215538" cy="3130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  <a:endCxn id="8" idx="0"/>
          </p:cNvCxnSpPr>
          <p:nvPr/>
        </p:nvCxnSpPr>
        <p:spPr>
          <a:xfrm rot="5400000">
            <a:off x="740062" y="2145152"/>
            <a:ext cx="241721" cy="971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6727" y="3425532"/>
            <a:ext cx="1760847" cy="9265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NATRF2022)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PATRF2022)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CATRF2022)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MATRF2022)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58636" y="2322056"/>
            <a:ext cx="1214846" cy="20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GRS-80</a:t>
            </a:r>
          </a:p>
        </p:txBody>
      </p:sp>
      <p:cxnSp>
        <p:nvCxnSpPr>
          <p:cNvPr id="16" name="Elbow Connector 15"/>
          <p:cNvCxnSpPr>
            <a:stCxn id="11" idx="2"/>
            <a:endCxn id="14" idx="0"/>
          </p:cNvCxnSpPr>
          <p:nvPr/>
        </p:nvCxnSpPr>
        <p:spPr>
          <a:xfrm rot="5400000">
            <a:off x="933166" y="3233314"/>
            <a:ext cx="191477" cy="1929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59437" y="2322056"/>
            <a:ext cx="972031" cy="1982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IGS)</a:t>
            </a:r>
          </a:p>
        </p:txBody>
      </p:sp>
      <p:cxnSp>
        <p:nvCxnSpPr>
          <p:cNvPr id="18" name="Elbow Connector 17"/>
          <p:cNvCxnSpPr>
            <a:stCxn id="8" idx="3"/>
            <a:endCxn id="15" idx="1"/>
          </p:cNvCxnSpPr>
          <p:nvPr/>
        </p:nvCxnSpPr>
        <p:spPr>
          <a:xfrm>
            <a:off x="1322612" y="2396943"/>
            <a:ext cx="836024" cy="27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3"/>
            <a:endCxn id="17" idx="1"/>
          </p:cNvCxnSpPr>
          <p:nvPr/>
        </p:nvCxnSpPr>
        <p:spPr>
          <a:xfrm flipV="1">
            <a:off x="3373482" y="2421192"/>
            <a:ext cx="485956" cy="37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22729" y="4561361"/>
            <a:ext cx="1214846" cy="20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GRS-80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70985" y="4380036"/>
            <a:ext cx="1859582" cy="11314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Latest estimate of: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NATRF2022)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PATRF2022)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CATRF2022)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MATRF2022)</a:t>
            </a:r>
          </a:p>
        </p:txBody>
      </p:sp>
      <p:cxnSp>
        <p:nvCxnSpPr>
          <p:cNvPr id="22" name="Elbow Connector 21"/>
          <p:cNvCxnSpPr>
            <a:stCxn id="14" idx="2"/>
            <a:endCxn id="20" idx="0"/>
          </p:cNvCxnSpPr>
          <p:nvPr/>
        </p:nvCxnSpPr>
        <p:spPr>
          <a:xfrm rot="16200000" flipH="1">
            <a:off x="1026661" y="4257868"/>
            <a:ext cx="209258" cy="3977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90081" y="4244350"/>
            <a:ext cx="3148532" cy="566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4 Intra-Frame Velocity Models, by </a:t>
            </a:r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frame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NA, PA, CA, MA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2729" y="4922472"/>
            <a:ext cx="1642887" cy="9265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NATRF2022)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PATRF2022)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CATRF2022)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MATRF2022)</a:t>
            </a:r>
          </a:p>
        </p:txBody>
      </p:sp>
      <p:cxnSp>
        <p:nvCxnSpPr>
          <p:cNvPr id="25" name="Elbow Connector 24"/>
          <p:cNvCxnSpPr>
            <a:stCxn id="20" idx="2"/>
            <a:endCxn id="24" idx="0"/>
          </p:cNvCxnSpPr>
          <p:nvPr/>
        </p:nvCxnSpPr>
        <p:spPr>
          <a:xfrm rot="16200000" flipH="1">
            <a:off x="1359477" y="4737776"/>
            <a:ext cx="155370" cy="2140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62320" y="5177579"/>
            <a:ext cx="1211963" cy="667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Most recent past reference epoch “t0”</a:t>
            </a:r>
          </a:p>
        </p:txBody>
      </p:sp>
      <p:cxnSp>
        <p:nvCxnSpPr>
          <p:cNvPr id="27" name="Elbow Connector 26"/>
          <p:cNvCxnSpPr>
            <a:stCxn id="24" idx="3"/>
            <a:endCxn id="23" idx="1"/>
          </p:cNvCxnSpPr>
          <p:nvPr/>
        </p:nvCxnSpPr>
        <p:spPr>
          <a:xfrm flipV="1">
            <a:off x="2365616" y="4527428"/>
            <a:ext cx="524465" cy="8583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4" idx="3"/>
            <a:endCxn id="26" idx="1"/>
          </p:cNvCxnSpPr>
          <p:nvPr/>
        </p:nvCxnSpPr>
        <p:spPr>
          <a:xfrm>
            <a:off x="2365616" y="5385758"/>
            <a:ext cx="1496703" cy="1257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3" idx="3"/>
            <a:endCxn id="21" idx="1"/>
          </p:cNvCxnSpPr>
          <p:nvPr/>
        </p:nvCxnSpPr>
        <p:spPr>
          <a:xfrm>
            <a:off x="6038613" y="4527428"/>
            <a:ext cx="532373" cy="4183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6" idx="3"/>
            <a:endCxn id="21" idx="1"/>
          </p:cNvCxnSpPr>
          <p:nvPr/>
        </p:nvCxnSpPr>
        <p:spPr>
          <a:xfrm flipV="1">
            <a:off x="5074283" y="4945759"/>
            <a:ext cx="1496703" cy="5657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55663" y="974814"/>
            <a:ext cx="1665515" cy="215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User Supplied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55663" y="1321113"/>
            <a:ext cx="1665515" cy="21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NGS Supplied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55663" y="1677211"/>
            <a:ext cx="1665515" cy="20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IAG Supplied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255663" y="2035292"/>
            <a:ext cx="1665515" cy="6595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Geodetic Control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High Accuracy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Fixed at true epoch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55663" y="2829615"/>
            <a:ext cx="1675311" cy="59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Estimated cords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Medium Accuracy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Subject to updates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79566" y="857250"/>
            <a:ext cx="2064434" cy="2848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1537" y="5929813"/>
            <a:ext cx="496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Blueprint for 2022, Part 1:  Geometric Coordinates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4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details on this change in the use of the reference frames will come in 2018</a:t>
            </a:r>
          </a:p>
          <a:p>
            <a:endParaRPr lang="en-US" dirty="0"/>
          </a:p>
          <a:p>
            <a:r>
              <a:rPr lang="en-US" i="1" dirty="0" smtClean="0"/>
              <a:t>Blueprint for 2022, Part 3:  Re-inventing </a:t>
            </a:r>
            <a:r>
              <a:rPr lang="en-US" i="1" dirty="0" err="1" smtClean="0"/>
              <a:t>Bluebooking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96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4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51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NGS wrote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 (1</a:t>
            </a:r>
            <a:r>
              <a:rPr lang="en-US" baseline="30000" dirty="0" smtClean="0"/>
              <a:t>st</a:t>
            </a:r>
            <a:r>
              <a:rPr lang="en-US" dirty="0" smtClean="0"/>
              <a:t> Ten Year Plan) :  “Replace NAD 83”</a:t>
            </a:r>
          </a:p>
          <a:p>
            <a:endParaRPr lang="en-US" dirty="0" smtClean="0"/>
          </a:p>
          <a:p>
            <a:r>
              <a:rPr lang="en-US" dirty="0" smtClean="0"/>
              <a:t>2012 (2</a:t>
            </a:r>
            <a:r>
              <a:rPr lang="en-US" baseline="30000" dirty="0" smtClean="0"/>
              <a:t>nd</a:t>
            </a:r>
            <a:r>
              <a:rPr lang="en-US" dirty="0" smtClean="0"/>
              <a:t> Ten Year Plan) :  “Replace NAD 83”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Details were lacking, and therefore outreach material couldn’t properly prepare the user community for 2022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22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3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PRMI (Puerto Rico)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689761" y="3169530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84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PRMI (Puerto Rico)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0883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8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PRMI (Puerto Rico)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72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PRMI (Puerto Rico)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78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BRW1 (N. Alaska)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3309848" y="1798941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21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BRW1 (N.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0883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18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BRW1 (N.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28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BRW1 (N.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9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KOD6 (S. Alaska)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3343098" y="2272766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3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came into being…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of “blueprint” documents was fuzzy at first, but the need for details was clear</a:t>
            </a:r>
          </a:p>
          <a:p>
            <a:r>
              <a:rPr lang="en-US" dirty="0" smtClean="0"/>
              <a:t>2014 </a:t>
            </a:r>
            <a:r>
              <a:rPr lang="en-US" dirty="0"/>
              <a:t>:  SRSD begins division meetings on replacing NAD </a:t>
            </a:r>
            <a:r>
              <a:rPr lang="en-US" dirty="0" smtClean="0"/>
              <a:t>83</a:t>
            </a:r>
            <a:endParaRPr lang="en-US" dirty="0"/>
          </a:p>
          <a:p>
            <a:r>
              <a:rPr lang="en-US" dirty="0"/>
              <a:t>2015 : NSRS Modernization Manager calls meetings on “How NGS operates in the future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9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KOD6 (S.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0883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8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KOD6 (S.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9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KOD6 (S.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81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KOK5 (Hawaii)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3222567" y="3100647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3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KOK5 (Hawaii)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0883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71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KOK5 (Hawaii)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94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KOK5 (Hawaii)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8647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08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ASPA (Am. Samoa)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3131127" y="3703954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06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ASPA (Am. Samoa)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78" y="1828800"/>
            <a:ext cx="3901444" cy="4297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Oval 5"/>
          <p:cNvSpPr/>
          <p:nvPr/>
        </p:nvSpPr>
        <p:spPr>
          <a:xfrm>
            <a:off x="5866014" y="2074659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0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ASPA (Am. Samoa)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4607"/>
            <a:ext cx="8229600" cy="41257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24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came into being…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2016:  Met with CGS and fleshed out a joint plan to replace NAD 83</a:t>
            </a:r>
          </a:p>
          <a:p>
            <a:endParaRPr lang="en-US" dirty="0" smtClean="0"/>
          </a:p>
          <a:p>
            <a:r>
              <a:rPr lang="en-US" dirty="0" smtClean="0"/>
              <a:t>Late 2016:  Decision to put out a white paper, soon called a “blueprint” emerges from NGS technical meetings</a:t>
            </a:r>
          </a:p>
          <a:p>
            <a:pPr lvl="1"/>
            <a:r>
              <a:rPr lang="en-US" dirty="0" smtClean="0"/>
              <a:t>Part of a three-part release</a:t>
            </a:r>
          </a:p>
          <a:p>
            <a:pPr lvl="1"/>
            <a:r>
              <a:rPr lang="en-US" dirty="0" smtClean="0"/>
              <a:t>Geometric (Part 1) before the Geospatial Summit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09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ASPA (Am. Samoa)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64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ASPA (Am. Samoa)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29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Mariana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Snay</a:t>
            </a:r>
            <a:r>
              <a:rPr lang="en-US" dirty="0" smtClean="0"/>
              <a:t> (2003) used only one CORS (“GUAM”) to determine the Mariana rotation</a:t>
            </a:r>
          </a:p>
          <a:p>
            <a:pPr lvl="1"/>
            <a:r>
              <a:rPr lang="en-US" dirty="0" smtClean="0"/>
              <a:t>But 2 sites at a minimum are needed to uniquely determine a plate’s rotation</a:t>
            </a:r>
          </a:p>
          <a:p>
            <a:pPr lvl="2"/>
            <a:r>
              <a:rPr lang="en-US" dirty="0" smtClean="0"/>
              <a:t>“CNMI” (since decommissioned) was forced to equal “GUAM” to solve the problem</a:t>
            </a:r>
          </a:p>
          <a:p>
            <a:pPr lvl="2"/>
            <a:r>
              <a:rPr lang="en-US" dirty="0" smtClean="0"/>
              <a:t>Ill-posed, yet the values behave reasonably for GUAM. </a:t>
            </a:r>
          </a:p>
          <a:p>
            <a:pPr lvl="2"/>
            <a:r>
              <a:rPr lang="en-US" dirty="0" smtClean="0"/>
              <a:t>Less reasonable for newer CORS “CNMR”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3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GUAM (Guam)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2324792" y="3205191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4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GUAM (Guam)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55" y="2134222"/>
            <a:ext cx="4727345" cy="35433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4221"/>
            <a:ext cx="3400425" cy="35433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970116" y="2136371"/>
            <a:ext cx="1164392" cy="3541222"/>
          </a:xfrm>
          <a:custGeom>
            <a:avLst/>
            <a:gdLst>
              <a:gd name="connsiteX0" fmla="*/ 739833 w 1164392"/>
              <a:gd name="connsiteY0" fmla="*/ 0 h 3541222"/>
              <a:gd name="connsiteX1" fmla="*/ 831273 w 1164392"/>
              <a:gd name="connsiteY1" fmla="*/ 224444 h 3541222"/>
              <a:gd name="connsiteX2" fmla="*/ 997528 w 1164392"/>
              <a:gd name="connsiteY2" fmla="*/ 739833 h 3541222"/>
              <a:gd name="connsiteX3" fmla="*/ 1113906 w 1164392"/>
              <a:gd name="connsiteY3" fmla="*/ 1022465 h 3541222"/>
              <a:gd name="connsiteX4" fmla="*/ 1163782 w 1164392"/>
              <a:gd name="connsiteY4" fmla="*/ 1280160 h 3541222"/>
              <a:gd name="connsiteX5" fmla="*/ 1138844 w 1164392"/>
              <a:gd name="connsiteY5" fmla="*/ 1770611 h 3541222"/>
              <a:gd name="connsiteX6" fmla="*/ 1097280 w 1164392"/>
              <a:gd name="connsiteY6" fmla="*/ 2111433 h 3541222"/>
              <a:gd name="connsiteX7" fmla="*/ 1005840 w 1164392"/>
              <a:gd name="connsiteY7" fmla="*/ 2443942 h 3541222"/>
              <a:gd name="connsiteX8" fmla="*/ 731520 w 1164392"/>
              <a:gd name="connsiteY8" fmla="*/ 2926080 h 3541222"/>
              <a:gd name="connsiteX9" fmla="*/ 365760 w 1164392"/>
              <a:gd name="connsiteY9" fmla="*/ 3258589 h 3541222"/>
              <a:gd name="connsiteX10" fmla="*/ 0 w 1164392"/>
              <a:gd name="connsiteY10" fmla="*/ 3541222 h 35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4392" h="3541222">
                <a:moveTo>
                  <a:pt x="739833" y="0"/>
                </a:moveTo>
                <a:cubicBezTo>
                  <a:pt x="764078" y="50569"/>
                  <a:pt x="788324" y="101138"/>
                  <a:pt x="831273" y="224444"/>
                </a:cubicBezTo>
                <a:cubicBezTo>
                  <a:pt x="874222" y="347750"/>
                  <a:pt x="950423" y="606830"/>
                  <a:pt x="997528" y="739833"/>
                </a:cubicBezTo>
                <a:cubicBezTo>
                  <a:pt x="1044633" y="872836"/>
                  <a:pt x="1086197" y="932411"/>
                  <a:pt x="1113906" y="1022465"/>
                </a:cubicBezTo>
                <a:cubicBezTo>
                  <a:pt x="1141615" y="1112519"/>
                  <a:pt x="1159626" y="1155469"/>
                  <a:pt x="1163782" y="1280160"/>
                </a:cubicBezTo>
                <a:cubicBezTo>
                  <a:pt x="1167938" y="1404851"/>
                  <a:pt x="1149928" y="1632066"/>
                  <a:pt x="1138844" y="1770611"/>
                </a:cubicBezTo>
                <a:cubicBezTo>
                  <a:pt x="1127760" y="1909156"/>
                  <a:pt x="1119447" y="1999211"/>
                  <a:pt x="1097280" y="2111433"/>
                </a:cubicBezTo>
                <a:cubicBezTo>
                  <a:pt x="1075113" y="2223655"/>
                  <a:pt x="1066800" y="2308168"/>
                  <a:pt x="1005840" y="2443942"/>
                </a:cubicBezTo>
                <a:cubicBezTo>
                  <a:pt x="944880" y="2579716"/>
                  <a:pt x="838200" y="2790306"/>
                  <a:pt x="731520" y="2926080"/>
                </a:cubicBezTo>
                <a:cubicBezTo>
                  <a:pt x="624840" y="3061855"/>
                  <a:pt x="487680" y="3156065"/>
                  <a:pt x="365760" y="3258589"/>
                </a:cubicBezTo>
                <a:cubicBezTo>
                  <a:pt x="243840" y="3361113"/>
                  <a:pt x="121920" y="3451167"/>
                  <a:pt x="0" y="35412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12958" y="2128058"/>
            <a:ext cx="268910" cy="3549535"/>
          </a:xfrm>
          <a:custGeom>
            <a:avLst/>
            <a:gdLst>
              <a:gd name="connsiteX0" fmla="*/ 124897 w 268910"/>
              <a:gd name="connsiteY0" fmla="*/ 0 h 3549535"/>
              <a:gd name="connsiteX1" fmla="*/ 206 w 268910"/>
              <a:gd name="connsiteY1" fmla="*/ 465513 h 3549535"/>
              <a:gd name="connsiteX2" fmla="*/ 99958 w 268910"/>
              <a:gd name="connsiteY2" fmla="*/ 964277 h 3549535"/>
              <a:gd name="connsiteX3" fmla="*/ 266213 w 268910"/>
              <a:gd name="connsiteY3" fmla="*/ 1587731 h 3549535"/>
              <a:gd name="connsiteX4" fmla="*/ 191398 w 268910"/>
              <a:gd name="connsiteY4" fmla="*/ 2169622 h 3549535"/>
              <a:gd name="connsiteX5" fmla="*/ 41769 w 268910"/>
              <a:gd name="connsiteY5" fmla="*/ 2776451 h 3549535"/>
              <a:gd name="connsiteX6" fmla="*/ 25144 w 268910"/>
              <a:gd name="connsiteY6" fmla="*/ 3383280 h 3549535"/>
              <a:gd name="connsiteX7" fmla="*/ 241275 w 268910"/>
              <a:gd name="connsiteY7" fmla="*/ 3549535 h 354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10" h="3549535">
                <a:moveTo>
                  <a:pt x="124897" y="0"/>
                </a:moveTo>
                <a:cubicBezTo>
                  <a:pt x="64629" y="152400"/>
                  <a:pt x="4362" y="304800"/>
                  <a:pt x="206" y="465513"/>
                </a:cubicBezTo>
                <a:cubicBezTo>
                  <a:pt x="-3950" y="626226"/>
                  <a:pt x="55624" y="777241"/>
                  <a:pt x="99958" y="964277"/>
                </a:cubicBezTo>
                <a:cubicBezTo>
                  <a:pt x="144292" y="1151313"/>
                  <a:pt x="250973" y="1386840"/>
                  <a:pt x="266213" y="1587731"/>
                </a:cubicBezTo>
                <a:cubicBezTo>
                  <a:pt x="281453" y="1788622"/>
                  <a:pt x="228805" y="1971502"/>
                  <a:pt x="191398" y="2169622"/>
                </a:cubicBezTo>
                <a:cubicBezTo>
                  <a:pt x="153991" y="2367742"/>
                  <a:pt x="69478" y="2574175"/>
                  <a:pt x="41769" y="2776451"/>
                </a:cubicBezTo>
                <a:cubicBezTo>
                  <a:pt x="14060" y="2978727"/>
                  <a:pt x="-8107" y="3254433"/>
                  <a:pt x="25144" y="3383280"/>
                </a:cubicBezTo>
                <a:cubicBezTo>
                  <a:pt x="58395" y="3512127"/>
                  <a:pt x="149835" y="3530831"/>
                  <a:pt x="241275" y="35495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24676" y="5033990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98029" y="4186092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82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GUAM </a:t>
            </a:r>
            <a:r>
              <a:rPr lang="en-US" dirty="0"/>
              <a:t>(Guam)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4607"/>
            <a:ext cx="8229600" cy="41257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3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GUAM </a:t>
            </a:r>
            <a:r>
              <a:rPr lang="en-US" dirty="0"/>
              <a:t>(Guam)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64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GUAM </a:t>
            </a:r>
            <a:r>
              <a:rPr lang="en-US" dirty="0"/>
              <a:t>(Guam)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07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CNMR (CNMI)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2341418" y="3188565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67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CNMR (CNMI)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55" y="2134222"/>
            <a:ext cx="4727345" cy="35433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4221"/>
            <a:ext cx="3400425" cy="35433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970116" y="2136371"/>
            <a:ext cx="1164392" cy="3541222"/>
          </a:xfrm>
          <a:custGeom>
            <a:avLst/>
            <a:gdLst>
              <a:gd name="connsiteX0" fmla="*/ 739833 w 1164392"/>
              <a:gd name="connsiteY0" fmla="*/ 0 h 3541222"/>
              <a:gd name="connsiteX1" fmla="*/ 831273 w 1164392"/>
              <a:gd name="connsiteY1" fmla="*/ 224444 h 3541222"/>
              <a:gd name="connsiteX2" fmla="*/ 997528 w 1164392"/>
              <a:gd name="connsiteY2" fmla="*/ 739833 h 3541222"/>
              <a:gd name="connsiteX3" fmla="*/ 1113906 w 1164392"/>
              <a:gd name="connsiteY3" fmla="*/ 1022465 h 3541222"/>
              <a:gd name="connsiteX4" fmla="*/ 1163782 w 1164392"/>
              <a:gd name="connsiteY4" fmla="*/ 1280160 h 3541222"/>
              <a:gd name="connsiteX5" fmla="*/ 1138844 w 1164392"/>
              <a:gd name="connsiteY5" fmla="*/ 1770611 h 3541222"/>
              <a:gd name="connsiteX6" fmla="*/ 1097280 w 1164392"/>
              <a:gd name="connsiteY6" fmla="*/ 2111433 h 3541222"/>
              <a:gd name="connsiteX7" fmla="*/ 1005840 w 1164392"/>
              <a:gd name="connsiteY7" fmla="*/ 2443942 h 3541222"/>
              <a:gd name="connsiteX8" fmla="*/ 731520 w 1164392"/>
              <a:gd name="connsiteY8" fmla="*/ 2926080 h 3541222"/>
              <a:gd name="connsiteX9" fmla="*/ 365760 w 1164392"/>
              <a:gd name="connsiteY9" fmla="*/ 3258589 h 3541222"/>
              <a:gd name="connsiteX10" fmla="*/ 0 w 1164392"/>
              <a:gd name="connsiteY10" fmla="*/ 3541222 h 35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4392" h="3541222">
                <a:moveTo>
                  <a:pt x="739833" y="0"/>
                </a:moveTo>
                <a:cubicBezTo>
                  <a:pt x="764078" y="50569"/>
                  <a:pt x="788324" y="101138"/>
                  <a:pt x="831273" y="224444"/>
                </a:cubicBezTo>
                <a:cubicBezTo>
                  <a:pt x="874222" y="347750"/>
                  <a:pt x="950423" y="606830"/>
                  <a:pt x="997528" y="739833"/>
                </a:cubicBezTo>
                <a:cubicBezTo>
                  <a:pt x="1044633" y="872836"/>
                  <a:pt x="1086197" y="932411"/>
                  <a:pt x="1113906" y="1022465"/>
                </a:cubicBezTo>
                <a:cubicBezTo>
                  <a:pt x="1141615" y="1112519"/>
                  <a:pt x="1159626" y="1155469"/>
                  <a:pt x="1163782" y="1280160"/>
                </a:cubicBezTo>
                <a:cubicBezTo>
                  <a:pt x="1167938" y="1404851"/>
                  <a:pt x="1149928" y="1632066"/>
                  <a:pt x="1138844" y="1770611"/>
                </a:cubicBezTo>
                <a:cubicBezTo>
                  <a:pt x="1127760" y="1909156"/>
                  <a:pt x="1119447" y="1999211"/>
                  <a:pt x="1097280" y="2111433"/>
                </a:cubicBezTo>
                <a:cubicBezTo>
                  <a:pt x="1075113" y="2223655"/>
                  <a:pt x="1066800" y="2308168"/>
                  <a:pt x="1005840" y="2443942"/>
                </a:cubicBezTo>
                <a:cubicBezTo>
                  <a:pt x="944880" y="2579716"/>
                  <a:pt x="838200" y="2790306"/>
                  <a:pt x="731520" y="2926080"/>
                </a:cubicBezTo>
                <a:cubicBezTo>
                  <a:pt x="624840" y="3061855"/>
                  <a:pt x="487680" y="3156065"/>
                  <a:pt x="365760" y="3258589"/>
                </a:cubicBezTo>
                <a:cubicBezTo>
                  <a:pt x="243840" y="3361113"/>
                  <a:pt x="121920" y="3451167"/>
                  <a:pt x="0" y="35412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12958" y="2128058"/>
            <a:ext cx="268910" cy="3549535"/>
          </a:xfrm>
          <a:custGeom>
            <a:avLst/>
            <a:gdLst>
              <a:gd name="connsiteX0" fmla="*/ 124897 w 268910"/>
              <a:gd name="connsiteY0" fmla="*/ 0 h 3549535"/>
              <a:gd name="connsiteX1" fmla="*/ 206 w 268910"/>
              <a:gd name="connsiteY1" fmla="*/ 465513 h 3549535"/>
              <a:gd name="connsiteX2" fmla="*/ 99958 w 268910"/>
              <a:gd name="connsiteY2" fmla="*/ 964277 h 3549535"/>
              <a:gd name="connsiteX3" fmla="*/ 266213 w 268910"/>
              <a:gd name="connsiteY3" fmla="*/ 1587731 h 3549535"/>
              <a:gd name="connsiteX4" fmla="*/ 191398 w 268910"/>
              <a:gd name="connsiteY4" fmla="*/ 2169622 h 3549535"/>
              <a:gd name="connsiteX5" fmla="*/ 41769 w 268910"/>
              <a:gd name="connsiteY5" fmla="*/ 2776451 h 3549535"/>
              <a:gd name="connsiteX6" fmla="*/ 25144 w 268910"/>
              <a:gd name="connsiteY6" fmla="*/ 3383280 h 3549535"/>
              <a:gd name="connsiteX7" fmla="*/ 241275 w 268910"/>
              <a:gd name="connsiteY7" fmla="*/ 3549535 h 354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10" h="3549535">
                <a:moveTo>
                  <a:pt x="124897" y="0"/>
                </a:moveTo>
                <a:cubicBezTo>
                  <a:pt x="64629" y="152400"/>
                  <a:pt x="4362" y="304800"/>
                  <a:pt x="206" y="465513"/>
                </a:cubicBezTo>
                <a:cubicBezTo>
                  <a:pt x="-3950" y="626226"/>
                  <a:pt x="55624" y="777241"/>
                  <a:pt x="99958" y="964277"/>
                </a:cubicBezTo>
                <a:cubicBezTo>
                  <a:pt x="144292" y="1151313"/>
                  <a:pt x="250973" y="1386840"/>
                  <a:pt x="266213" y="1587731"/>
                </a:cubicBezTo>
                <a:cubicBezTo>
                  <a:pt x="281453" y="1788622"/>
                  <a:pt x="228805" y="1971502"/>
                  <a:pt x="191398" y="2169622"/>
                </a:cubicBezTo>
                <a:cubicBezTo>
                  <a:pt x="153991" y="2367742"/>
                  <a:pt x="69478" y="2574175"/>
                  <a:pt x="41769" y="2776451"/>
                </a:cubicBezTo>
                <a:cubicBezTo>
                  <a:pt x="14060" y="2978727"/>
                  <a:pt x="-8107" y="3254433"/>
                  <a:pt x="25144" y="3383280"/>
                </a:cubicBezTo>
                <a:cubicBezTo>
                  <a:pt x="58395" y="3512127"/>
                  <a:pt x="149835" y="3530831"/>
                  <a:pt x="241275" y="35495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82124" y="4393910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56218" y="4044776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67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 Geodetic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description of the purpose of geodetic control is first presented</a:t>
            </a:r>
          </a:p>
          <a:p>
            <a:pPr lvl="1"/>
            <a:r>
              <a:rPr lang="en-US" dirty="0" smtClean="0"/>
              <a:t>Starting Points with known coordinates at the time a survey is performed</a:t>
            </a:r>
          </a:p>
          <a:p>
            <a:pPr lvl="1"/>
            <a:r>
              <a:rPr lang="en-US" dirty="0" smtClean="0"/>
              <a:t>With some convenient way to compare surveys over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7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CNMR (CNMI)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4607"/>
            <a:ext cx="8229600" cy="41257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72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CNMR (CNMI)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1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CNMR (CNMI)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4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 Reference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</a:t>
            </a:r>
          </a:p>
          <a:p>
            <a:pPr lvl="1"/>
            <a:r>
              <a:rPr lang="en-US" dirty="0" smtClean="0"/>
              <a:t>ITRF / IGS</a:t>
            </a:r>
          </a:p>
          <a:p>
            <a:pPr lvl="1"/>
            <a:r>
              <a:rPr lang="en-US" dirty="0" smtClean="0"/>
              <a:t>Not fixed to any plate</a:t>
            </a:r>
          </a:p>
          <a:p>
            <a:r>
              <a:rPr lang="en-US" dirty="0" smtClean="0"/>
              <a:t>Plate-fixed</a:t>
            </a:r>
          </a:p>
          <a:p>
            <a:pPr lvl="1"/>
            <a:r>
              <a:rPr lang="en-US" dirty="0" smtClean="0"/>
              <a:t>Attempt to remove Euler Pole rotations of one rigid plate within the ideal frame</a:t>
            </a:r>
          </a:p>
          <a:p>
            <a:pPr lvl="1"/>
            <a:r>
              <a:rPr lang="en-US" dirty="0" smtClean="0"/>
              <a:t>Relatable to the Ideal frame through a plate rotation model</a:t>
            </a:r>
          </a:p>
          <a:p>
            <a:pPr lvl="2"/>
            <a:r>
              <a:rPr lang="en-US" dirty="0" smtClean="0"/>
              <a:t>3 parameter transformation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7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071" y="1828800"/>
            <a:ext cx="7823858" cy="4297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July 13, 2017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08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85192</TotalTime>
  <Words>2014</Words>
  <Application>Microsoft Office PowerPoint</Application>
  <PresentationFormat>On-screen Show (4:3)</PresentationFormat>
  <Paragraphs>382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5" baseType="lpstr">
      <vt:lpstr>MS PGothic</vt:lpstr>
      <vt:lpstr>MS PGothic</vt:lpstr>
      <vt:lpstr>Arial</vt:lpstr>
      <vt:lpstr>Calibri</vt:lpstr>
      <vt:lpstr>Cambria Math</vt:lpstr>
      <vt:lpstr>Gill Sans MT</vt:lpstr>
      <vt:lpstr>Symbol</vt:lpstr>
      <vt:lpstr>Times New Roman</vt:lpstr>
      <vt:lpstr>Verdana</vt:lpstr>
      <vt:lpstr>Theme1</vt:lpstr>
      <vt:lpstr>Office Theme</vt:lpstr>
      <vt:lpstr>1_Office Theme</vt:lpstr>
      <vt:lpstr>2_Office Theme</vt:lpstr>
      <vt:lpstr>PowerPoint Presentation</vt:lpstr>
      <vt:lpstr>PowerPoint Presentation</vt:lpstr>
      <vt:lpstr>Overview</vt:lpstr>
      <vt:lpstr>Why NGS wrote it…</vt:lpstr>
      <vt:lpstr>How it came into being…</vt:lpstr>
      <vt:lpstr>How it came into being…</vt:lpstr>
      <vt:lpstr>Content:  Geodetic Control</vt:lpstr>
      <vt:lpstr>Content:  Reference Frames</vt:lpstr>
      <vt:lpstr>Velocities</vt:lpstr>
      <vt:lpstr>Content: Reference Frames</vt:lpstr>
      <vt:lpstr>Content: Reference Frames</vt:lpstr>
      <vt:lpstr>Content: Reference Frames</vt:lpstr>
      <vt:lpstr>Content: Reference Frames</vt:lpstr>
      <vt:lpstr>Some examples at CORS</vt:lpstr>
      <vt:lpstr>Select CORS</vt:lpstr>
      <vt:lpstr>A word about CORS coordinates…</vt:lpstr>
      <vt:lpstr>CORS Coordinates</vt:lpstr>
      <vt:lpstr>CORS Coordinates</vt:lpstr>
      <vt:lpstr>BSMK (North Dakota)</vt:lpstr>
      <vt:lpstr>BSMK (North Dakota)</vt:lpstr>
      <vt:lpstr>BSMK (North Dakota)</vt:lpstr>
      <vt:lpstr>BSMK (North Dakota)</vt:lpstr>
      <vt:lpstr>PIN1 (S. California)</vt:lpstr>
      <vt:lpstr>PIN1 (S. California)</vt:lpstr>
      <vt:lpstr>PIN1 (S. California)</vt:lpstr>
      <vt:lpstr>PIN1 (S. California)</vt:lpstr>
      <vt:lpstr>PowerPoint Presentation</vt:lpstr>
      <vt:lpstr>Content: Intra-Frame Velocity Models (IFVMs)</vt:lpstr>
      <vt:lpstr>Content: Intra-Frame Velocity Models (IFVMs)</vt:lpstr>
      <vt:lpstr>So…4 IFVMs?</vt:lpstr>
      <vt:lpstr>Absolute motion</vt:lpstr>
      <vt:lpstr>IFVM – How?</vt:lpstr>
      <vt:lpstr>Application to Passive Control</vt:lpstr>
      <vt:lpstr>IGS08 vs NATRF2022</vt:lpstr>
      <vt:lpstr>Using the TRFs</vt:lpstr>
      <vt:lpstr>Using the TRFs</vt:lpstr>
      <vt:lpstr>Using the TRFs</vt:lpstr>
      <vt:lpstr>Thank you!</vt:lpstr>
      <vt:lpstr>Questions?</vt:lpstr>
      <vt:lpstr>Extra Slides</vt:lpstr>
      <vt:lpstr>PRMI (Puerto Rico)</vt:lpstr>
      <vt:lpstr>PRMI (Puerto Rico)</vt:lpstr>
      <vt:lpstr>PRMI (Puerto Rico)</vt:lpstr>
      <vt:lpstr>PRMI (Puerto Rico)</vt:lpstr>
      <vt:lpstr>BRW1 (N. Alaska)</vt:lpstr>
      <vt:lpstr>BRW1 (N. Alaska)</vt:lpstr>
      <vt:lpstr>BRW1 (N. Alaska)</vt:lpstr>
      <vt:lpstr>BRW1 (N. Alaska)</vt:lpstr>
      <vt:lpstr>KOD6 (S. Alaska)</vt:lpstr>
      <vt:lpstr>KOD6 (S. Alaska)</vt:lpstr>
      <vt:lpstr>KOD6 (S. Alaska)</vt:lpstr>
      <vt:lpstr>KOD6 (S. Alaska)</vt:lpstr>
      <vt:lpstr>KOK5 (Hawaii)</vt:lpstr>
      <vt:lpstr>KOK5 (Hawaii)</vt:lpstr>
      <vt:lpstr>KOK5 (Hawaii)</vt:lpstr>
      <vt:lpstr>KOK5 (Hawaii)</vt:lpstr>
      <vt:lpstr>ASPA (Am. Samoa)</vt:lpstr>
      <vt:lpstr>ASPA (Am. Samoa)</vt:lpstr>
      <vt:lpstr>ASPA (Am. Samoa)</vt:lpstr>
      <vt:lpstr>ASPA (Am. Samoa)</vt:lpstr>
      <vt:lpstr>ASPA (Am. Samoa)</vt:lpstr>
      <vt:lpstr>Mariana rotation</vt:lpstr>
      <vt:lpstr>GUAM (Guam)</vt:lpstr>
      <vt:lpstr>GUAM (Guam)</vt:lpstr>
      <vt:lpstr>GUAM (Guam)</vt:lpstr>
      <vt:lpstr>GUAM (Guam)</vt:lpstr>
      <vt:lpstr>GUAM (Guam)</vt:lpstr>
      <vt:lpstr>CNMR (CNMI)</vt:lpstr>
      <vt:lpstr>CNMR (CNMI)</vt:lpstr>
      <vt:lpstr>CNMR (CNMI)</vt:lpstr>
      <vt:lpstr>CNMR (CNMI)</vt:lpstr>
      <vt:lpstr>CNMR (CNMI)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2763</cp:revision>
  <cp:lastPrinted>2017-02-02T17:15:29Z</cp:lastPrinted>
  <dcterms:created xsi:type="dcterms:W3CDTF">2009-09-30T12:20:38Z</dcterms:created>
  <dcterms:modified xsi:type="dcterms:W3CDTF">2017-07-13T17:29:49Z</dcterms:modified>
</cp:coreProperties>
</file>