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180" r:id="rId1"/>
    <p:sldMasterId id="2147487568" r:id="rId2"/>
  </p:sldMasterIdLst>
  <p:notesMasterIdLst>
    <p:notesMasterId r:id="rId68"/>
  </p:notesMasterIdLst>
  <p:handoutMasterIdLst>
    <p:handoutMasterId r:id="rId69"/>
  </p:handoutMasterIdLst>
  <p:sldIdLst>
    <p:sldId id="362" r:id="rId3"/>
    <p:sldId id="517" r:id="rId4"/>
    <p:sldId id="441" r:id="rId5"/>
    <p:sldId id="442" r:id="rId6"/>
    <p:sldId id="443" r:id="rId7"/>
    <p:sldId id="444" r:id="rId8"/>
    <p:sldId id="446" r:id="rId9"/>
    <p:sldId id="448" r:id="rId10"/>
    <p:sldId id="449" r:id="rId11"/>
    <p:sldId id="445" r:id="rId12"/>
    <p:sldId id="451" r:id="rId13"/>
    <p:sldId id="452" r:id="rId14"/>
    <p:sldId id="463" r:id="rId15"/>
    <p:sldId id="462" r:id="rId16"/>
    <p:sldId id="460" r:id="rId17"/>
    <p:sldId id="464" r:id="rId18"/>
    <p:sldId id="465" r:id="rId19"/>
    <p:sldId id="505" r:id="rId20"/>
    <p:sldId id="469" r:id="rId21"/>
    <p:sldId id="466" r:id="rId22"/>
    <p:sldId id="467" r:id="rId23"/>
    <p:sldId id="470" r:id="rId24"/>
    <p:sldId id="471" r:id="rId25"/>
    <p:sldId id="472" r:id="rId26"/>
    <p:sldId id="428" r:id="rId27"/>
    <p:sldId id="512" r:id="rId28"/>
    <p:sldId id="479" r:id="rId29"/>
    <p:sldId id="480" r:id="rId30"/>
    <p:sldId id="483" r:id="rId31"/>
    <p:sldId id="481" r:id="rId32"/>
    <p:sldId id="482" r:id="rId33"/>
    <p:sldId id="484" r:id="rId34"/>
    <p:sldId id="485" r:id="rId35"/>
    <p:sldId id="492" r:id="rId36"/>
    <p:sldId id="495" r:id="rId37"/>
    <p:sldId id="486" r:id="rId38"/>
    <p:sldId id="487" r:id="rId39"/>
    <p:sldId id="493" r:id="rId40"/>
    <p:sldId id="432" r:id="rId41"/>
    <p:sldId id="494" r:id="rId42"/>
    <p:sldId id="490" r:id="rId43"/>
    <p:sldId id="491" r:id="rId44"/>
    <p:sldId id="506" r:id="rId45"/>
    <p:sldId id="473" r:id="rId46"/>
    <p:sldId id="474" r:id="rId47"/>
    <p:sldId id="475" r:id="rId48"/>
    <p:sldId id="476" r:id="rId49"/>
    <p:sldId id="477" r:id="rId50"/>
    <p:sldId id="478" r:id="rId51"/>
    <p:sldId id="438" r:id="rId52"/>
    <p:sldId id="502" r:id="rId53"/>
    <p:sldId id="513" r:id="rId54"/>
    <p:sldId id="514" r:id="rId55"/>
    <p:sldId id="435" r:id="rId56"/>
    <p:sldId id="497" r:id="rId57"/>
    <p:sldId id="499" r:id="rId58"/>
    <p:sldId id="510" r:id="rId59"/>
    <p:sldId id="511" r:id="rId60"/>
    <p:sldId id="434" r:id="rId61"/>
    <p:sldId id="516" r:id="rId62"/>
    <p:sldId id="518" r:id="rId63"/>
    <p:sldId id="323" r:id="rId64"/>
    <p:sldId id="509" r:id="rId65"/>
    <p:sldId id="468" r:id="rId66"/>
    <p:sldId id="501" r:id="rId67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B2B"/>
    <a:srgbClr val="008000"/>
    <a:srgbClr val="C00000"/>
    <a:srgbClr val="009900"/>
    <a:srgbClr val="00FF00"/>
    <a:srgbClr val="008080"/>
    <a:srgbClr val="336600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600" autoAdjust="0"/>
  </p:normalViewPr>
  <p:slideViewPr>
    <p:cSldViewPr snapToGrid="0">
      <p:cViewPr varScale="1">
        <p:scale>
          <a:sx n="85" d="100"/>
          <a:sy n="85" d="100"/>
        </p:scale>
        <p:origin x="-1716" y="-90"/>
      </p:cViewPr>
      <p:guideLst>
        <p:guide orient="horz" pos="2110"/>
        <p:guide orient="horz" pos="1892"/>
        <p:guide orient="horz" pos="2304"/>
        <p:guide orient="horz" pos="1709"/>
        <p:guide orient="horz" pos="3157"/>
        <p:guide orient="horz" pos="4170"/>
        <p:guide orient="horz" pos="2886"/>
        <p:guide pos="531"/>
        <p:guide pos="3348"/>
        <p:guide pos="1976"/>
        <p:guide pos="417"/>
        <p:guide pos="4970"/>
        <p:guide pos="1289"/>
        <p:guide pos="5379"/>
      </p:guideLst>
    </p:cSldViewPr>
  </p:slideViewPr>
  <p:outlineViewPr>
    <p:cViewPr>
      <p:scale>
        <a:sx n="33" d="100"/>
        <a:sy n="33" d="100"/>
      </p:scale>
      <p:origin x="0" y="1504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357" y="86"/>
      </p:cViewPr>
      <p:guideLst>
        <p:guide orient="horz" pos="2924"/>
        <p:guide pos="2204"/>
      </p:guideLst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3713" cy="465138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l"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2400" y="0"/>
            <a:ext cx="3033713" cy="465138"/>
          </a:xfrm>
          <a:prstGeom prst="rect">
            <a:avLst/>
          </a:prstGeom>
        </p:spPr>
        <p:txBody>
          <a:bodyPr vert="horz" wrap="square" lIns="91281" tIns="45641" rIns="91281" bIns="4564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E423F2-EC64-4491-A7BF-B4220E842B01}" type="datetimeFigureOut">
              <a:rPr lang="en-US" altLang="en-US"/>
              <a:pPr>
                <a:defRPr/>
              </a:pPr>
              <a:t>5/26/2015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6975"/>
            <a:ext cx="3033713" cy="465138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l"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2400" y="8816975"/>
            <a:ext cx="3033713" cy="465138"/>
          </a:xfrm>
          <a:prstGeom prst="rect">
            <a:avLst/>
          </a:prstGeom>
        </p:spPr>
        <p:txBody>
          <a:bodyPr vert="horz" wrap="square" lIns="91281" tIns="45641" rIns="91281" bIns="4564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3FAE169-46B4-48CC-8B8D-E8C4FEA19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5590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5138"/>
          </a:xfrm>
          <a:prstGeom prst="rect">
            <a:avLst/>
          </a:prstGeom>
        </p:spPr>
        <p:txBody>
          <a:bodyPr vert="horz" lIns="92998" tIns="46498" rIns="92998" bIns="4649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5138"/>
          </a:xfrm>
          <a:prstGeom prst="rect">
            <a:avLst/>
          </a:prstGeom>
        </p:spPr>
        <p:txBody>
          <a:bodyPr vert="horz" wrap="square" lIns="92998" tIns="46498" rIns="92998" bIns="464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005972-21E0-45BD-9DDA-187500F3EDF2}" type="datetimeFigureOut">
              <a:rPr lang="en-US" altLang="en-US"/>
              <a:pPr>
                <a:defRPr/>
              </a:pPr>
              <a:t>5/26/2015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98" tIns="46498" rIns="92998" bIns="4649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8488"/>
            <a:ext cx="5597525" cy="4181475"/>
          </a:xfrm>
          <a:prstGeom prst="rect">
            <a:avLst/>
          </a:prstGeom>
        </p:spPr>
        <p:txBody>
          <a:bodyPr vert="horz" lIns="92998" tIns="46498" rIns="92998" bIns="46498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6975"/>
            <a:ext cx="3032125" cy="465138"/>
          </a:xfrm>
          <a:prstGeom prst="rect">
            <a:avLst/>
          </a:prstGeom>
        </p:spPr>
        <p:txBody>
          <a:bodyPr vert="horz" lIns="92998" tIns="46498" rIns="92998" bIns="4649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16975"/>
            <a:ext cx="3032125" cy="465138"/>
          </a:xfrm>
          <a:prstGeom prst="rect">
            <a:avLst/>
          </a:prstGeom>
        </p:spPr>
        <p:txBody>
          <a:bodyPr vert="horz" wrap="square" lIns="92998" tIns="46498" rIns="92998" bIns="464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56BD3C-A4F7-4E7A-9B3B-1CD835D070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3421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77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21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6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to a photo taken in 1879, the lowest blocks appear to be 25% taller than the next three layers</a:t>
            </a:r>
            <a:r>
              <a:rPr lang="en-US" baseline="0" dirty="0" smtClean="0"/>
              <a:t> above them.  As the heights of blocks in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and 3</a:t>
            </a:r>
            <a:r>
              <a:rPr lang="en-US" baseline="30000" dirty="0" smtClean="0"/>
              <a:t>rd</a:t>
            </a:r>
            <a:r>
              <a:rPr lang="en-US" baseline="0" dirty="0" smtClean="0"/>
              <a:t> layers may be easily measured today at 24”, this implies that the lowest block must have been 30” high.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specific patterns in the stone help correlate specific parts of the monument in pictures taken over a century apart.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7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 leveling picture from</a:t>
            </a:r>
            <a:r>
              <a:rPr lang="en-US" baseline="0" dirty="0" smtClean="0"/>
              <a:t> 1999, one can easily distinguish the same “stain” pattern in the rock that was seen in the 1879 photo.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22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Here, in a photo from the 2014 leveling campaign,</a:t>
            </a:r>
            <a:r>
              <a:rPr lang="en-US" baseline="0" dirty="0" smtClean="0"/>
              <a:t> one can discern that about 14” (nearly half) of the lowest block is actually below “paver level” 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13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 this appears to be the WEST entrance (eventually</a:t>
            </a:r>
            <a:r>
              <a:rPr lang="en-US" baseline="0" dirty="0" smtClean="0"/>
              <a:t> sealed shut), if one presumes that its general construction and dimensions are identical to the EAST entrance, then this photograph shows a clear difference between the level of the FOUNDATION and the level of the THRESHOLD of the door.   Knowing that the first level of stone is 30” high, a simple measurement of the actual photograph yields a difference in heights of about 9.35 inches.  This approximation is in reasonable agreement with the 8 43/64 inches (8.67 inches) difference between the height of “W M FLOOR 3” (set at the East doorway threshold) and the average heights of the four CASEY monuments (set more or less flush with the foundation).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45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ＭＳ Ｐゴシック" charset="0"/>
              </a:rPr>
              <a:t>Library of Congress (photograph BH823-2).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7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water behind (to the North of) the monument is “Babcock Lake”, which was later drained and</a:t>
            </a:r>
            <a:r>
              <a:rPr lang="en-US" baseline="0" dirty="0" smtClean="0"/>
              <a:t> filled to protect the foundation’s stability.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62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6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 Picture from</a:t>
            </a:r>
            <a:r>
              <a:rPr lang="en-US" baseline="0" dirty="0" smtClean="0"/>
              <a:t> 1885, showing the top platform still in place.  </a:t>
            </a:r>
          </a:p>
          <a:p>
            <a:r>
              <a:rPr lang="en-US" baseline="0" dirty="0" smtClean="0"/>
              <a:t>Right:  Picture from 2015, showing the south face of the pyramidion containing the “secret door” (also the new Lightning Protection System installed in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9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the peak of the WM had been sighted to as a survey point for decades, the USC&amp;GS was granted permission to access the peak during the 1934 restoration project and actually occupy it for a triangulation survey, to accurately position it in latitude and longitude.  There is no evidence that a height survey was performed.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80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“who’s who” of GPS </a:t>
            </a:r>
            <a:r>
              <a:rPr lang="en-US" dirty="0" err="1" smtClean="0"/>
              <a:t>recievers</a:t>
            </a:r>
            <a:r>
              <a:rPr lang="en-US" dirty="0" smtClean="0"/>
              <a:t> are allowed to occupy</a:t>
            </a:r>
            <a:r>
              <a:rPr lang="en-US" baseline="0" dirty="0" smtClean="0"/>
              <a:t> the peak, in an attempt to determine the height of the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359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formal report of the 1999 survey could be found</a:t>
            </a:r>
            <a:r>
              <a:rPr lang="en-US" baseline="0" dirty="0" smtClean="0"/>
              <a:t> by 2014, so everything that is known about that survey was done through geodetic forensics, including: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Talking with individuals involved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Investigating values in the NGS IDB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Inspecting the GPS files saved in archives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Reading preliminary reports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8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A0A1F-EC52-433E-BAB5-5D691FF9C9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77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BDBA-A4B5-4928-9101-52B20322C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11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1B85A-72C5-4C3B-99E7-27C91BCC3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532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Brown Bag Seminar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2F31E-9859-4353-8204-26096E84F0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5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7A1476-6991-4D4C-AB8F-2EC87C125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48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09DD07C-66D1-4899-93C5-F0F8790AC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2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4BD97D9-157E-4C5D-A399-8440B3ED9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1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53E012-82D1-4DA6-A98A-8E76B4C98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5D216A-E270-47DC-B159-E02827F8F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8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A58C22B-C39D-49B8-BEBD-1D3D75013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9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868AA39-A5EF-4ED5-84C9-CAEB64E54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8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810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77DDBDF-8990-4819-91C1-C6CEC54B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80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37DD675-297A-4F24-ACF0-2AF7787FF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2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7E9652B-9301-442A-A90B-19FABEB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DC601F5-DEC9-47C4-8906-6DC5596FD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3A8C7-5EC3-41A4-B40B-EF964A174A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40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EA27-E782-48B4-9EDD-C4698385CB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6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A69A9-40FA-46CD-AD93-4E9316B95F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17395-764F-4CFC-8A8E-494557E20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635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23D1-2B38-4AB2-8101-0DCD207C7E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52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01C8-DE4D-45BC-BCA0-F19A3798DE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80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E3D2-2B43-4088-AF46-142D10AE5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996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1957DCC-DEB6-4B62-BA43-97D50E708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C:\Users\jeremy.mchugh\Pictures\geodesy.noaa.gov slide background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57" r:id="rId3"/>
    <p:sldLayoutId id="2147487858" r:id="rId4"/>
    <p:sldLayoutId id="2147487859" r:id="rId5"/>
    <p:sldLayoutId id="2147487860" r:id="rId6"/>
    <p:sldLayoutId id="2147487861" r:id="rId7"/>
    <p:sldLayoutId id="2147487862" r:id="rId8"/>
    <p:sldLayoutId id="2147487863" r:id="rId9"/>
    <p:sldLayoutId id="2147487864" r:id="rId10"/>
    <p:sldLayoutId id="2147487865" r:id="rId11"/>
    <p:sldLayoutId id="2147487879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ill Sans MT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ill Sans MT" pitchFamily="34" charset="0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ill Sans MT" pitchFamily="34" charset="0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ill Sans MT" pitchFamily="34" charset="0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ill Sans MT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1E465CB-F8C9-49F3-9D1C-E361ED9A8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8" r:id="rId1"/>
    <p:sldLayoutId id="2147487869" r:id="rId2"/>
    <p:sldLayoutId id="2147487870" r:id="rId3"/>
    <p:sldLayoutId id="2147487871" r:id="rId4"/>
    <p:sldLayoutId id="2147487872" r:id="rId5"/>
    <p:sldLayoutId id="2147487873" r:id="rId6"/>
    <p:sldLayoutId id="2147487874" r:id="rId7"/>
    <p:sldLayoutId id="2147487875" r:id="rId8"/>
    <p:sldLayoutId id="2147487876" r:id="rId9"/>
    <p:sldLayoutId id="2147487877" r:id="rId10"/>
    <p:sldLayoutId id="2147487878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1675" y="1759279"/>
            <a:ext cx="82042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Verdana" pitchFamily="34" charset="0"/>
                <a:ea typeface="+mn-ea"/>
              </a:rPr>
              <a:t>The 2013-2014 Survey of the Washington Monument</a:t>
            </a:r>
            <a:endParaRPr lang="en-US" sz="3600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r>
              <a:rPr lang="en-US" b="1" dirty="0" smtClean="0">
                <a:solidFill>
                  <a:prstClr val="black"/>
                </a:solidFill>
                <a:latin typeface="Verdana" pitchFamily="34" charset="0"/>
                <a:ea typeface="+mn-ea"/>
              </a:rPr>
              <a:t>Dr. Dru </a:t>
            </a:r>
            <a:r>
              <a:rPr lang="en-US" b="1" dirty="0">
                <a:solidFill>
                  <a:prstClr val="black"/>
                </a:solidFill>
                <a:latin typeface="Verdana" pitchFamily="34" charset="0"/>
                <a:ea typeface="+mn-ea"/>
              </a:rPr>
              <a:t>Smith</a:t>
            </a: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Verdana" pitchFamily="34" charset="0"/>
                <a:ea typeface="+mn-ea"/>
              </a:rPr>
              <a:t>Chief Geodesist</a:t>
            </a:r>
          </a:p>
          <a:p>
            <a:pPr algn="ctr"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Verdana" pitchFamily="34" charset="0"/>
                <a:ea typeface="+mn-ea"/>
              </a:rPr>
              <a:t>NOAA’s National Geodetic Survey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/>
            </a:r>
            <a:b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</a:b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21,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8AA39-A5EF-4ED5-84C9-CAEB64E547E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Strengthening the Foundation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2051" name="Picture 3" descr="Z:\Washington Monument 2013\Dru_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2384036"/>
            <a:ext cx="4895385" cy="38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Washington Monument 2013\Dru_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" y="1522684"/>
            <a:ext cx="3242914" cy="44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79387" y="1761892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South</a:t>
            </a:r>
          </a:p>
          <a:p>
            <a:r>
              <a:rPr lang="en-US" dirty="0" smtClean="0"/>
              <a:t>August 14, 1879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71638" y="1460811"/>
            <a:ext cx="1928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“Babcock Lake” </a:t>
            </a:r>
          </a:p>
          <a:p>
            <a:r>
              <a:rPr lang="en-US" dirty="0" smtClean="0"/>
              <a:t>North of the WM </a:t>
            </a:r>
          </a:p>
          <a:p>
            <a:r>
              <a:rPr lang="en-US" dirty="0" smtClean="0"/>
              <a:t>(since drained)</a:t>
            </a:r>
            <a:endParaRPr lang="en-US" dirty="0"/>
          </a:p>
        </p:txBody>
      </p: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>
            <a:off x="1025912" y="1922476"/>
            <a:ext cx="3445726" cy="26941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3"/>
          </p:cNvCxnSpPr>
          <p:nvPr/>
        </p:nvCxnSpPr>
        <p:spPr>
          <a:xfrm>
            <a:off x="6400371" y="1922476"/>
            <a:ext cx="2074556" cy="1512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563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Strengthening the Foundation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3074" name="Picture 2" descr="Z:\Washington Monument 2013\Dru_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9" y="1550018"/>
            <a:ext cx="3633801" cy="45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Washington Monument 2013\Dru_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11" y="1973767"/>
            <a:ext cx="2948151" cy="409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43370" y="1338145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South East</a:t>
            </a:r>
          </a:p>
          <a:p>
            <a:r>
              <a:rPr lang="en-US" dirty="0" smtClean="0"/>
              <a:t>January 20</a:t>
            </a:r>
            <a:r>
              <a:rPr lang="en-US" baseline="30000" dirty="0" smtClean="0"/>
              <a:t>th</a:t>
            </a:r>
            <a:r>
              <a:rPr lang="en-US" dirty="0" smtClean="0"/>
              <a:t>, 1880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59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Strengthening the Foundation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4098" name="Picture 2" descr="Z:\Washington Monument 2013\Dru_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3" y="1481972"/>
            <a:ext cx="5809785" cy="46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02605" y="3044284"/>
            <a:ext cx="1792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“Completed</a:t>
            </a:r>
          </a:p>
          <a:p>
            <a:r>
              <a:rPr lang="en-US" dirty="0" smtClean="0"/>
              <a:t>May 28</a:t>
            </a:r>
            <a:r>
              <a:rPr lang="en-US" baseline="30000" dirty="0" smtClean="0"/>
              <a:t>th</a:t>
            </a:r>
            <a:r>
              <a:rPr lang="en-US" dirty="0" smtClean="0"/>
              <a:t>, 1880”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91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1880 – Work on the main obelisk resumes</a:t>
            </a:r>
          </a:p>
          <a:p>
            <a:pPr lvl="1"/>
            <a:r>
              <a:rPr lang="en-US" dirty="0" smtClean="0"/>
              <a:t>Significant loss of plans since 1854</a:t>
            </a:r>
          </a:p>
          <a:p>
            <a:endParaRPr lang="en-US" dirty="0" smtClean="0"/>
          </a:p>
          <a:p>
            <a:r>
              <a:rPr lang="en-US" dirty="0" smtClean="0"/>
              <a:t>1884 – Decision to make pyramidion </a:t>
            </a:r>
            <a:r>
              <a:rPr lang="en-US" i="1" dirty="0" smtClean="0"/>
              <a:t>stone</a:t>
            </a:r>
            <a:r>
              <a:rPr lang="en-US" dirty="0" smtClean="0"/>
              <a:t>, rather than </a:t>
            </a:r>
            <a:r>
              <a:rPr lang="en-US" i="1" dirty="0" smtClean="0"/>
              <a:t>metal </a:t>
            </a:r>
            <a:r>
              <a:rPr lang="en-US" dirty="0" smtClean="0"/>
              <a:t>and change its shape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83" y="4828402"/>
            <a:ext cx="2428488" cy="146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399006" y="54369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55" y="5067954"/>
            <a:ext cx="1172219" cy="127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677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aluminum apex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 6, 1884 – Finished!*</a:t>
            </a:r>
          </a:p>
          <a:p>
            <a:pPr lvl="1"/>
            <a:r>
              <a:rPr lang="en-US" dirty="0" smtClean="0"/>
              <a:t>Casey sets the aluminum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apex.  </a:t>
            </a:r>
          </a:p>
          <a:p>
            <a:r>
              <a:rPr lang="en-US" dirty="0"/>
              <a:t>Aluminum apex </a:t>
            </a:r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be a lightning </a:t>
            </a:r>
            <a:r>
              <a:rPr lang="en-US" dirty="0" smtClean="0"/>
              <a:t>rod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 Windows still not installed,</a:t>
            </a:r>
          </a:p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lus other finishing touches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2050" name="Picture 2" descr="Z:\Presentations\2015 05 21 - Washington Monument - NOAA Brown Bag\Washington_Monument-setting_the_capst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39" y="2174789"/>
            <a:ext cx="3031497" cy="361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35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“As finished the Monument is 555 feet 5 1/8 inches in height”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1026" name="Picture 2" descr="Z:\Presentations\2015 05 21 - Washington Monument - NOAA Brown Bag\Casey 188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" y="1791105"/>
            <a:ext cx="8229600" cy="34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258733" y="5054599"/>
            <a:ext cx="48852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i="1" dirty="0" smtClean="0"/>
              <a:t>- Lt Col Thomas L. Casey</a:t>
            </a:r>
            <a:endParaRPr lang="en-US" sz="3200" i="1" dirty="0"/>
          </a:p>
        </p:txBody>
      </p:sp>
      <p:sp>
        <p:nvSpPr>
          <p:cNvPr id="9" name="Rectangle 8"/>
          <p:cNvSpPr/>
          <p:nvPr/>
        </p:nvSpPr>
        <p:spPr>
          <a:xfrm>
            <a:off x="841972" y="2960483"/>
            <a:ext cx="7632072" cy="307818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6843" y="3275846"/>
            <a:ext cx="1142246" cy="307818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14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Jun 8, 1885:  Lightning strike damaged stones in pyramidion</a:t>
            </a:r>
          </a:p>
          <a:p>
            <a:pPr lvl="1"/>
            <a:r>
              <a:rPr lang="en-US" dirty="0" smtClean="0"/>
              <a:t>Installation of lightning “band”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sitting directly on aluminum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apex</a:t>
            </a:r>
          </a:p>
          <a:p>
            <a:pPr lvl="1"/>
            <a:r>
              <a:rPr lang="en-US" dirty="0" smtClean="0"/>
              <a:t>Luckily the platform was still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in place from Dec 1884!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03" y="3669957"/>
            <a:ext cx="2595623" cy="254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627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the top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06" y="1841157"/>
            <a:ext cx="2587301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75" y="2214949"/>
            <a:ext cx="4318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4059" y="566481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1885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34146" y="55830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10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3" y="2693773"/>
            <a:ext cx="8229600" cy="1143000"/>
          </a:xfrm>
        </p:spPr>
        <p:txBody>
          <a:bodyPr/>
          <a:lstStyle/>
          <a:p>
            <a:r>
              <a:rPr lang="en-US" dirty="0" smtClean="0"/>
              <a:t>Surveying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093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1885-1934: USC&amp;GS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US Coast and Geodetic Survey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Leveling (height difference surveys) </a:t>
            </a:r>
            <a:r>
              <a:rPr lang="en-US" dirty="0" smtClean="0"/>
              <a:t>around the base and grounds of the WM since 1885.  Useful for detecting subsidence.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peak of the WM, </a:t>
            </a:r>
            <a:r>
              <a:rPr lang="en-US" i="1" dirty="0"/>
              <a:t>sighted from the </a:t>
            </a:r>
            <a:r>
              <a:rPr lang="en-US" i="1" dirty="0" smtClean="0"/>
              <a:t>ground</a:t>
            </a:r>
            <a:r>
              <a:rPr lang="en-US" dirty="0" smtClean="0"/>
              <a:t>, was a prominent landmark, useful for traverse(latitude and longitude) surveys around the DC area, but </a:t>
            </a:r>
            <a:r>
              <a:rPr lang="en-US" dirty="0" smtClean="0">
                <a:solidFill>
                  <a:srgbClr val="FF0000"/>
                </a:solidFill>
              </a:rPr>
              <a:t>a survey instrument had never been used atop </a:t>
            </a:r>
            <a:r>
              <a:rPr lang="en-US" dirty="0" smtClean="0"/>
              <a:t>the WM itself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1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74" y="1828800"/>
            <a:ext cx="5458051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9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Monument in disrepair</a:t>
            </a:r>
          </a:p>
          <a:p>
            <a:pPr lvl="1"/>
            <a:r>
              <a:rPr lang="en-US" dirty="0" smtClean="0"/>
              <a:t>“Public Works Act”</a:t>
            </a:r>
          </a:p>
          <a:p>
            <a:pPr lvl="1"/>
            <a:r>
              <a:rPr lang="en-US" dirty="0" smtClean="0"/>
              <a:t>Scaffolding</a:t>
            </a:r>
          </a:p>
          <a:p>
            <a:pPr lvl="1"/>
            <a:r>
              <a:rPr lang="en-US" dirty="0" smtClean="0"/>
              <a:t>Lightning Protection System</a:t>
            </a:r>
          </a:p>
          <a:p>
            <a:pPr lvl="2"/>
            <a:r>
              <a:rPr lang="en-US" dirty="0" smtClean="0"/>
              <a:t>Same band as 1885, but added new rods</a:t>
            </a:r>
          </a:p>
          <a:p>
            <a:pPr lvl="1"/>
            <a:r>
              <a:rPr lang="en-US" dirty="0" smtClean="0"/>
              <a:t>Aluminum Apex:</a:t>
            </a:r>
          </a:p>
          <a:p>
            <a:pPr lvl="2"/>
            <a:r>
              <a:rPr lang="en-US" dirty="0" smtClean="0"/>
              <a:t>New engraving, “quietly” done</a:t>
            </a:r>
          </a:p>
          <a:p>
            <a:pPr lvl="1"/>
            <a:r>
              <a:rPr lang="en-US" dirty="0" smtClean="0"/>
              <a:t>With scaffolding up, C&amp;GS is granted approval to occupy the WM peak for a triangulation survey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18" y="735980"/>
            <a:ext cx="3098482" cy="305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06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9" y="665017"/>
            <a:ext cx="2405282" cy="447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Q:\shared\Washington Monument 1999\GPS1404\photos\website\images\Monument1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42" y="653142"/>
            <a:ext cx="3065491" cy="39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shared\Washington Monument 1999\GPS1404\photos\website\images\monument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96" y="4213182"/>
            <a:ext cx="2849977" cy="19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0272" y="5296394"/>
            <a:ext cx="3313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…and somewhere, a young</a:t>
            </a:r>
          </a:p>
          <a:p>
            <a:r>
              <a:rPr lang="en-US" dirty="0" smtClean="0"/>
              <a:t>man named Don </a:t>
            </a:r>
            <a:r>
              <a:rPr lang="en-US" dirty="0" err="1" smtClean="0"/>
              <a:t>Breidenbach</a:t>
            </a:r>
            <a:r>
              <a:rPr lang="en-US" dirty="0" smtClean="0"/>
              <a:t> </a:t>
            </a:r>
          </a:p>
          <a:p>
            <a:r>
              <a:rPr lang="en-US" dirty="0" smtClean="0"/>
              <a:t>was born.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00" y="1533950"/>
            <a:ext cx="2939699" cy="252969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22" y="3479550"/>
            <a:ext cx="88024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“…tip has apparently been burned by lightning, as the top is about ½ inch square…”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9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1934-1999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USC&amp;GS (becoming the National Geodetic Survey in the 1970s) continues </a:t>
            </a:r>
            <a:r>
              <a:rPr lang="en-US" dirty="0" smtClean="0">
                <a:solidFill>
                  <a:srgbClr val="FF0000"/>
                </a:solidFill>
              </a:rPr>
              <a:t>leveling surveys</a:t>
            </a:r>
            <a:r>
              <a:rPr lang="en-US" dirty="0" smtClean="0"/>
              <a:t> on and around the WM grounds</a:t>
            </a:r>
          </a:p>
          <a:p>
            <a:endParaRPr lang="en-US" dirty="0"/>
          </a:p>
          <a:p>
            <a:r>
              <a:rPr lang="en-US" dirty="0" smtClean="0"/>
              <a:t>1999 – A </a:t>
            </a:r>
            <a:r>
              <a:rPr lang="en-US" dirty="0" smtClean="0">
                <a:solidFill>
                  <a:srgbClr val="FF0000"/>
                </a:solidFill>
              </a:rPr>
              <a:t>new round of renovations </a:t>
            </a:r>
            <a:r>
              <a:rPr lang="en-US" dirty="0" smtClean="0"/>
              <a:t>are proposed, and NGS seeks a chance to position the peak again, this time with </a:t>
            </a:r>
            <a:r>
              <a:rPr lang="en-US" dirty="0" smtClean="0">
                <a:solidFill>
                  <a:srgbClr val="FF0000"/>
                </a:solidFill>
              </a:rPr>
              <a:t>GPS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91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2050" name="Picture 2" descr="Q:\shared\Washington Monument 1999\GPS1404\photos\website\images\wamo40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2" y="702751"/>
            <a:ext cx="1871577" cy="28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:\shared\Washington Monument 1999\Dru's Files in 2013\Identifying Pix of Antennae Mounted At Peak\Spectra at Peak - DCP00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65" y="2028234"/>
            <a:ext cx="2064774" cy="15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Q:\shared\Washington Monument 1999\Dru's Files in 2013\Identifying Pix of Antennae Mounted At Peak\Trimble at Peak - AUT_0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13" y="1631644"/>
            <a:ext cx="1737715" cy="13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Q:\shared\Washington Monument 1999\Dru's Files in 2013\Identifying Pix of Antennae Mounted At Peak\Leica at Peak - AUT_03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49" y="870154"/>
            <a:ext cx="1282763" cy="171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:\shared\Washington Monument 1999\GPS1404\photos\SpiritLevels\AUT_03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8" y="3993076"/>
            <a:ext cx="2464984" cy="18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Q:\shared\Washington Monument 1999\GPS1404\photos\TrigLevels\IM0000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61" y="3879384"/>
            <a:ext cx="2634301" cy="197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Q:\shared\Washington Monument 1999\GPS1404\photos\TrigLevels\IM0000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30" y="5097866"/>
            <a:ext cx="2346845" cy="176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:\shared\Washington Monument 1999\Dru's Files in 2013\Identifying Pix of Antennae Mounted At Peak\Ashtech at Peak - AUT_037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68" y="2853461"/>
            <a:ext cx="1430593" cy="19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084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1999:  Geodetic forensics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GPS</a:t>
            </a:r>
          </a:p>
          <a:p>
            <a:pPr lvl="1"/>
            <a:r>
              <a:rPr lang="en-US" dirty="0" smtClean="0"/>
              <a:t>Bad environment, but </a:t>
            </a:r>
            <a:r>
              <a:rPr lang="en-US" b="1" i="1" dirty="0" smtClean="0"/>
              <a:t>lots</a:t>
            </a:r>
            <a:r>
              <a:rPr lang="en-US" dirty="0" smtClean="0"/>
              <a:t> of data helped!</a:t>
            </a:r>
          </a:p>
          <a:p>
            <a:r>
              <a:rPr lang="en-US" dirty="0" smtClean="0"/>
              <a:t>Leveling</a:t>
            </a:r>
          </a:p>
          <a:p>
            <a:pPr lvl="1"/>
            <a:r>
              <a:rPr lang="en-US" dirty="0" smtClean="0"/>
              <a:t>Nothing published about floor connections</a:t>
            </a:r>
          </a:p>
          <a:p>
            <a:r>
              <a:rPr lang="en-US" dirty="0" smtClean="0"/>
              <a:t>Vertical angles</a:t>
            </a:r>
          </a:p>
          <a:p>
            <a:pPr lvl="1"/>
            <a:r>
              <a:rPr lang="en-US" dirty="0" smtClean="0"/>
              <a:t>Non-reciprocal, no metadata</a:t>
            </a:r>
          </a:p>
          <a:p>
            <a:r>
              <a:rPr lang="en-US" dirty="0" smtClean="0"/>
              <a:t>Architectural Height</a:t>
            </a:r>
          </a:p>
          <a:p>
            <a:pPr lvl="1"/>
            <a:r>
              <a:rPr lang="en-US" dirty="0" smtClean="0"/>
              <a:t>Never finalized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807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2011 - August 23 at 1:51:04 </a:t>
            </a:r>
            <a:r>
              <a:rPr lang="en-US" dirty="0" err="1"/>
              <a:t>p.m</a:t>
            </a:r>
            <a:endParaRPr lang="en-US" dirty="0"/>
          </a:p>
        </p:txBody>
      </p:sp>
      <p:pic>
        <p:nvPicPr>
          <p:cNvPr id="7" name="washingtonmonument2011earthquakesecurity1_cutt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2561" y="1817512"/>
            <a:ext cx="6308372" cy="400487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16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Damage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99" y="1828800"/>
            <a:ext cx="2873697" cy="429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780" y="3367668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Federal Funds:  		$7.5 M</a:t>
            </a:r>
          </a:p>
          <a:p>
            <a:r>
              <a:rPr lang="en-US" dirty="0" smtClean="0"/>
              <a:t>David </a:t>
            </a:r>
            <a:r>
              <a:rPr lang="en-US" dirty="0"/>
              <a:t>M. </a:t>
            </a:r>
            <a:r>
              <a:rPr lang="en-US" dirty="0" smtClean="0"/>
              <a:t>Rubenstein:	$7.5 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65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2013: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Post-Earthquake repairs:  </a:t>
            </a:r>
            <a:r>
              <a:rPr lang="en-US" dirty="0" smtClean="0">
                <a:solidFill>
                  <a:srgbClr val="FF0000"/>
                </a:solidFill>
              </a:rPr>
              <a:t>Same scaffolding as 1999.  </a:t>
            </a:r>
            <a:r>
              <a:rPr lang="en-US" dirty="0" smtClean="0"/>
              <a:t>NGS reaches out to NPS to request a new geodetic survey of the peak</a:t>
            </a:r>
          </a:p>
          <a:p>
            <a:endParaRPr lang="en-US" dirty="0" smtClean="0"/>
          </a:p>
          <a:p>
            <a:r>
              <a:rPr lang="en-US" dirty="0" smtClean="0"/>
              <a:t>Goal:  More accuracy in latitude, longitude, elevation of the WM peak than before</a:t>
            </a:r>
          </a:p>
          <a:p>
            <a:endParaRPr lang="en-US" dirty="0" smtClean="0"/>
          </a:p>
          <a:p>
            <a:r>
              <a:rPr lang="en-US" i="1" dirty="0" smtClean="0">
                <a:solidFill>
                  <a:srgbClr val="FF0000"/>
                </a:solidFill>
              </a:rPr>
              <a:t>By-product</a:t>
            </a:r>
            <a:r>
              <a:rPr lang="en-US" i="1" dirty="0" smtClean="0"/>
              <a:t>:</a:t>
            </a:r>
            <a:r>
              <a:rPr lang="en-US" dirty="0" smtClean="0"/>
              <a:t>  Architectural height determination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972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Reconnaissance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9" y="2623780"/>
            <a:ext cx="2703007" cy="360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79" y="1521176"/>
            <a:ext cx="2923822" cy="219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84" y="3815643"/>
            <a:ext cx="1773038" cy="236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62" y="2506133"/>
            <a:ext cx="3675638" cy="275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434667" y="1625600"/>
            <a:ext cx="2122311" cy="2370666"/>
            <a:chOff x="6434667" y="1625600"/>
            <a:chExt cx="2122311" cy="2370666"/>
          </a:xfrm>
        </p:grpSpPr>
        <p:sp>
          <p:nvSpPr>
            <p:cNvPr id="7" name="Oval 6"/>
            <p:cNvSpPr/>
            <p:nvPr/>
          </p:nvSpPr>
          <p:spPr>
            <a:xfrm>
              <a:off x="7540978" y="2980266"/>
              <a:ext cx="1016000" cy="10160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11" idx="2"/>
              <a:endCxn id="7" idx="0"/>
            </p:cNvCxnSpPr>
            <p:nvPr/>
          </p:nvCxnSpPr>
          <p:spPr>
            <a:xfrm>
              <a:off x="7450330" y="1994932"/>
              <a:ext cx="598648" cy="98533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434667" y="1625600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Don </a:t>
              </a:r>
              <a:r>
                <a:rPr lang="en-US" dirty="0" err="1" smtClean="0"/>
                <a:t>Breidenbach</a:t>
              </a:r>
              <a:r>
                <a:rPr lang="en-US" dirty="0" smtClean="0"/>
                <a:t>!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43444" y="4176889"/>
            <a:ext cx="3500555" cy="2093167"/>
            <a:chOff x="5643444" y="4176889"/>
            <a:chExt cx="3500555" cy="2093167"/>
          </a:xfrm>
        </p:grpSpPr>
        <p:sp>
          <p:nvSpPr>
            <p:cNvPr id="15" name="Oval 14"/>
            <p:cNvSpPr/>
            <p:nvPr/>
          </p:nvSpPr>
          <p:spPr>
            <a:xfrm>
              <a:off x="7552267" y="4176889"/>
              <a:ext cx="1591732" cy="9144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9" idx="0"/>
              <a:endCxn id="15" idx="4"/>
            </p:cNvCxnSpPr>
            <p:nvPr/>
          </p:nvCxnSpPr>
          <p:spPr>
            <a:xfrm flipV="1">
              <a:off x="7060980" y="5091289"/>
              <a:ext cx="1287153" cy="532436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643444" y="5623725"/>
              <a:ext cx="2835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Lightning collar off for the </a:t>
              </a:r>
            </a:p>
            <a:p>
              <a:r>
                <a:rPr lang="en-US" dirty="0" smtClean="0"/>
                <a:t>first time in 128 years!</a:t>
              </a:r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78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Reconnaissance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6" y="1840089"/>
            <a:ext cx="2509648" cy="18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422" y="3725332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Up-view from peak.  </a:t>
            </a:r>
          </a:p>
          <a:p>
            <a:r>
              <a:rPr lang="en-US" dirty="0" smtClean="0"/>
              <a:t>Bad for GPS!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6" y="4313025"/>
            <a:ext cx="2457832" cy="184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0889" y="609707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Rare down-view over peak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51" y="1799085"/>
            <a:ext cx="2546430" cy="19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01" y="2696900"/>
            <a:ext cx="2929988" cy="219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60" y="4016415"/>
            <a:ext cx="2330897" cy="226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555849" y="5011837"/>
            <a:ext cx="1701478" cy="5092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68901" y="5289630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 for </a:t>
            </a:r>
          </a:p>
          <a:p>
            <a:r>
              <a:rPr lang="en-US" dirty="0" smtClean="0"/>
              <a:t>cords!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822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3" y="2693773"/>
            <a:ext cx="8229600" cy="1143000"/>
          </a:xfrm>
        </p:spPr>
        <p:txBody>
          <a:bodyPr/>
          <a:lstStyle/>
          <a:p>
            <a:r>
              <a:rPr lang="en-US" dirty="0" smtClean="0"/>
              <a:t>Construction of the </a:t>
            </a:r>
            <a:br>
              <a:rPr lang="en-US" dirty="0" smtClean="0"/>
            </a:br>
            <a:r>
              <a:rPr lang="en-US" dirty="0" smtClean="0"/>
              <a:t>Washington Monument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94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06" y="1420636"/>
            <a:ext cx="4559972" cy="34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9" y="1498601"/>
            <a:ext cx="2325510" cy="310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689" y="4594578"/>
            <a:ext cx="32326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Adapter from NIST, ca: 1999</a:t>
            </a:r>
          </a:p>
          <a:p>
            <a:r>
              <a:rPr lang="en-US" dirty="0" smtClean="0"/>
              <a:t>Unavailable ca: 2013</a:t>
            </a:r>
          </a:p>
          <a:p>
            <a:endParaRPr lang="en-US" dirty="0"/>
          </a:p>
          <a:p>
            <a:r>
              <a:rPr lang="en-US" dirty="0" smtClean="0"/>
              <a:t>Also, the lightning collar is off </a:t>
            </a:r>
          </a:p>
          <a:p>
            <a:r>
              <a:rPr lang="en-US" dirty="0" smtClean="0"/>
              <a:t>and staying off!  What to do?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78400" y="5113867"/>
            <a:ext cx="407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Ask Don </a:t>
            </a:r>
            <a:r>
              <a:rPr lang="en-US" dirty="0" err="1" smtClean="0"/>
              <a:t>Breidenbach</a:t>
            </a:r>
            <a:r>
              <a:rPr lang="en-US" dirty="0" smtClean="0"/>
              <a:t> (and his</a:t>
            </a:r>
          </a:p>
          <a:p>
            <a:r>
              <a:rPr lang="en-US" dirty="0" smtClean="0"/>
              <a:t>son Steve!) to design and build a new</a:t>
            </a:r>
          </a:p>
          <a:p>
            <a:r>
              <a:rPr lang="en-US" dirty="0" smtClean="0"/>
              <a:t>one.  Turnaround:  5 days!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80584" y="2308302"/>
            <a:ext cx="1929161" cy="163923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66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2090"/>
            <a:ext cx="8229600" cy="4297363"/>
          </a:xfrm>
        </p:spPr>
        <p:txBody>
          <a:bodyPr/>
          <a:lstStyle/>
          <a:p>
            <a:r>
              <a:rPr lang="en-US" dirty="0" smtClean="0"/>
              <a:t>Despite expected difficulties,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decided to begin with GPS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56" y="508001"/>
            <a:ext cx="2360299" cy="353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4" y="2844800"/>
            <a:ext cx="1866430" cy="139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96" y="3488267"/>
            <a:ext cx="1615354" cy="215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72" y="4696177"/>
            <a:ext cx="2169855" cy="162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14" y="2777067"/>
            <a:ext cx="2086036" cy="156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4" y="4679992"/>
            <a:ext cx="1761067" cy="131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400" y="421075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Meridian Stone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0755" y="596617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 Milestone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52133" y="5661377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USFS Commemorative Mark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01911" y="43180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M WEST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67022" y="632177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M SOUTH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25682" y="4035502"/>
            <a:ext cx="2518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WASHINGTON MONUMENT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870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Simultaneous Reciprocal </a:t>
            </a:r>
            <a:r>
              <a:rPr lang="en-US" dirty="0" smtClean="0"/>
              <a:t>vertical angles and distances</a:t>
            </a:r>
          </a:p>
          <a:p>
            <a:pPr lvl="1"/>
            <a:r>
              <a:rPr lang="en-US" dirty="0" smtClean="0"/>
              <a:t>Measure vertical angles and slope distances from peak-to-ground and ground-to-peak at almost the same time</a:t>
            </a:r>
          </a:p>
          <a:p>
            <a:r>
              <a:rPr lang="en-US" dirty="0" smtClean="0"/>
              <a:t>Horizontal angles (triangulation)</a:t>
            </a:r>
          </a:p>
          <a:p>
            <a:pPr lvl="1"/>
            <a:r>
              <a:rPr lang="en-US" dirty="0" smtClean="0"/>
              <a:t>Between ground marks and from ground marks to peak, and from peak to ground marks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865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8" name="Picture 3" descr="Q:\shared\Washington Monument 2013\2013 11 05 Triangulation and Trilateration, Day 1 of 2\WASHINGTON MONUMENT\2013 11 05 WM 061 - KF sighting using Leica TDM5005 - IMG_0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56" y="876868"/>
            <a:ext cx="1998133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42" y="1703209"/>
            <a:ext cx="3195911" cy="21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Q:\shared\Washington Monument 2013\2013 11 06 NOS Media Story - More pics shared by Troy Kitch\IMG_10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5" r="31818"/>
          <a:stretch/>
        </p:blipFill>
        <p:spPr bwMode="auto">
          <a:xfrm>
            <a:off x="0" y="3784258"/>
            <a:ext cx="2798955" cy="223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1483112" y="3925229"/>
            <a:ext cx="892098" cy="92555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405054" y="2159621"/>
            <a:ext cx="1590907" cy="85120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713034" y="1984917"/>
            <a:ext cx="758284" cy="52410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26" y="3952763"/>
            <a:ext cx="1868650" cy="24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>
            <a:off x="6542050" y="3977268"/>
            <a:ext cx="182135" cy="55012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88527" y="4404732"/>
            <a:ext cx="17620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Simultaneous</a:t>
            </a:r>
          </a:p>
          <a:p>
            <a:r>
              <a:rPr lang="en-US" dirty="0"/>
              <a:t> </a:t>
            </a:r>
            <a:r>
              <a:rPr lang="en-US" dirty="0" smtClean="0"/>
              <a:t>within minutes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FF0000"/>
                </a:solidFill>
              </a:rPr>
              <a:t>Reciprocal</a:t>
            </a:r>
          </a:p>
          <a:p>
            <a:r>
              <a:rPr lang="en-US" dirty="0" smtClean="0"/>
              <a:t>peak → ground</a:t>
            </a:r>
          </a:p>
          <a:p>
            <a:r>
              <a:rPr lang="en-US" dirty="0" smtClean="0"/>
              <a:t>        and</a:t>
            </a:r>
          </a:p>
          <a:p>
            <a:r>
              <a:rPr lang="en-US" dirty="0"/>
              <a:t>ground → </a:t>
            </a:r>
            <a:r>
              <a:rPr lang="en-US" dirty="0" smtClean="0"/>
              <a:t>peak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361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1" y="3734770"/>
            <a:ext cx="2472267" cy="254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89" y="1027285"/>
            <a:ext cx="2467726" cy="254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13" y="3747721"/>
            <a:ext cx="2447322" cy="252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6" y="948265"/>
            <a:ext cx="2558933" cy="261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07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Traverse</a:t>
            </a:r>
            <a:endParaRPr lang="en-US" dirty="0"/>
          </a:p>
        </p:txBody>
      </p:sp>
      <p:pic>
        <p:nvPicPr>
          <p:cNvPr id="7" name="IMG_0047 - Narrated video of Eric Duval and Roy Anderson swapping GPS for reflector at peak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825" y="1828800"/>
            <a:ext cx="7627938" cy="4297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17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Height difference calculator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1244" y="4835607"/>
            <a:ext cx="8444089" cy="1361993"/>
          </a:xfrm>
          <a:custGeom>
            <a:avLst/>
            <a:gdLst>
              <a:gd name="connsiteX0" fmla="*/ 0 w 8444089"/>
              <a:gd name="connsiteY0" fmla="*/ 1361993 h 1361993"/>
              <a:gd name="connsiteX1" fmla="*/ 688623 w 8444089"/>
              <a:gd name="connsiteY1" fmla="*/ 933015 h 1361993"/>
              <a:gd name="connsiteX2" fmla="*/ 2754489 w 8444089"/>
              <a:gd name="connsiteY2" fmla="*/ 1057193 h 1361993"/>
              <a:gd name="connsiteX3" fmla="*/ 4989689 w 8444089"/>
              <a:gd name="connsiteY3" fmla="*/ 1158793 h 1361993"/>
              <a:gd name="connsiteX4" fmla="*/ 6750756 w 8444089"/>
              <a:gd name="connsiteY4" fmla="*/ 86349 h 1361993"/>
              <a:gd name="connsiteX5" fmla="*/ 8444089 w 8444089"/>
              <a:gd name="connsiteY5" fmla="*/ 142793 h 136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4089" h="1361993">
                <a:moveTo>
                  <a:pt x="0" y="1361993"/>
                </a:moveTo>
                <a:cubicBezTo>
                  <a:pt x="114771" y="1172904"/>
                  <a:pt x="229542" y="983815"/>
                  <a:pt x="688623" y="933015"/>
                </a:cubicBezTo>
                <a:cubicBezTo>
                  <a:pt x="1147705" y="882215"/>
                  <a:pt x="2754489" y="1057193"/>
                  <a:pt x="2754489" y="1057193"/>
                </a:cubicBezTo>
                <a:cubicBezTo>
                  <a:pt x="3471333" y="1094823"/>
                  <a:pt x="4323645" y="1320600"/>
                  <a:pt x="4989689" y="1158793"/>
                </a:cubicBezTo>
                <a:cubicBezTo>
                  <a:pt x="5655733" y="996986"/>
                  <a:pt x="6175023" y="255682"/>
                  <a:pt x="6750756" y="86349"/>
                </a:cubicBezTo>
                <a:cubicBezTo>
                  <a:pt x="7326489" y="-82984"/>
                  <a:pt x="7885289" y="29904"/>
                  <a:pt x="8444089" y="1427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1095021" y="2428875"/>
            <a:ext cx="129824" cy="3351036"/>
            <a:chOff x="1095021" y="2428875"/>
            <a:chExt cx="129824" cy="3351036"/>
          </a:xfrm>
        </p:grpSpPr>
        <p:sp>
          <p:nvSpPr>
            <p:cNvPr id="7" name="Rectangle 6"/>
            <p:cNvSpPr/>
            <p:nvPr/>
          </p:nvSpPr>
          <p:spPr>
            <a:xfrm>
              <a:off x="1095021" y="2428875"/>
              <a:ext cx="128942" cy="335103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1150144" y="255746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150144" y="249793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150144" y="261699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150144" y="2676526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150144" y="273605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152526" y="279558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152526" y="285512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152526" y="291465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152526" y="297418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154906" y="303371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54906" y="309324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154906" y="3152776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154906" y="321230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157288" y="327183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157288" y="333137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157288" y="339090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157288" y="345043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159669" y="350996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59669" y="356949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159669" y="3629026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159669" y="368855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1162051" y="374808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62051" y="380762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62051" y="386715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162051" y="392668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1164431" y="398621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164431" y="404574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164431" y="4105276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162050" y="416480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1164432" y="422433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1164432" y="428387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164432" y="434340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1164432" y="440293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1165314" y="440372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1158171" y="4463257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158171" y="452278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1135593" y="458232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1137975" y="464185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137975" y="4701382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1137975" y="476091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1137975" y="482044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40355" y="487997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140355" y="4939507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1140355" y="499903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1140355" y="505857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142737" y="511810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1142737" y="5177632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145118" y="523716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1145118" y="529669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1147499" y="535622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54642" y="5415757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154642" y="547528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154642" y="553482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1157024" y="559435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57024" y="5653882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1157024" y="571341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982134" y="57573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7512756" y="485986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235202" y="2551290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H(A)          = 	</a:t>
            </a:r>
            <a:r>
              <a:rPr lang="en-US" dirty="0"/>
              <a:t> </a:t>
            </a:r>
            <a:r>
              <a:rPr lang="en-US" dirty="0" smtClean="0"/>
              <a:t>               100.000 m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Backsight</a:t>
            </a:r>
            <a:r>
              <a:rPr lang="en-US" dirty="0" smtClean="0"/>
              <a:t> =		+   1.700 m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3488266" y="3973690"/>
            <a:ext cx="1347843" cy="2077154"/>
            <a:chOff x="3488266" y="3973690"/>
            <a:chExt cx="1347843" cy="207715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3488266" y="4109157"/>
              <a:ext cx="609600" cy="1817510"/>
            </a:xfrm>
            <a:prstGeom prst="line">
              <a:avLst/>
            </a:prstGeom>
            <a:ln w="1016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4103511" y="4103513"/>
              <a:ext cx="732598" cy="1947331"/>
            </a:xfrm>
            <a:prstGeom prst="line">
              <a:avLst/>
            </a:prstGeom>
            <a:ln w="1016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3678926" y="3973690"/>
              <a:ext cx="904363" cy="15804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488267" y="3996265"/>
              <a:ext cx="180622" cy="11288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4" name="Straight Arrow Connector 103"/>
          <p:cNvCxnSpPr>
            <a:stCxn id="101" idx="1"/>
          </p:cNvCxnSpPr>
          <p:nvPr/>
        </p:nvCxnSpPr>
        <p:spPr>
          <a:xfrm flipH="1">
            <a:off x="1253074" y="4052710"/>
            <a:ext cx="2235193" cy="1470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1298222" y="3465689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“Level Rod”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059289" y="4154311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“Level”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3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7" grpId="0"/>
      <p:bldP spid="98" grpId="0"/>
      <p:bldP spid="113" grpId="0"/>
      <p:bldP spid="113" grpId="1"/>
      <p:bldP spid="114" grpId="0"/>
      <p:bldP spid="11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Height difference calculator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1244" y="4835607"/>
            <a:ext cx="8444089" cy="1361993"/>
          </a:xfrm>
          <a:custGeom>
            <a:avLst/>
            <a:gdLst>
              <a:gd name="connsiteX0" fmla="*/ 0 w 8444089"/>
              <a:gd name="connsiteY0" fmla="*/ 1361993 h 1361993"/>
              <a:gd name="connsiteX1" fmla="*/ 688623 w 8444089"/>
              <a:gd name="connsiteY1" fmla="*/ 933015 h 1361993"/>
              <a:gd name="connsiteX2" fmla="*/ 2754489 w 8444089"/>
              <a:gd name="connsiteY2" fmla="*/ 1057193 h 1361993"/>
              <a:gd name="connsiteX3" fmla="*/ 4989689 w 8444089"/>
              <a:gd name="connsiteY3" fmla="*/ 1158793 h 1361993"/>
              <a:gd name="connsiteX4" fmla="*/ 6750756 w 8444089"/>
              <a:gd name="connsiteY4" fmla="*/ 86349 h 1361993"/>
              <a:gd name="connsiteX5" fmla="*/ 8444089 w 8444089"/>
              <a:gd name="connsiteY5" fmla="*/ 142793 h 136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4089" h="1361993">
                <a:moveTo>
                  <a:pt x="0" y="1361993"/>
                </a:moveTo>
                <a:cubicBezTo>
                  <a:pt x="114771" y="1172904"/>
                  <a:pt x="229542" y="983815"/>
                  <a:pt x="688623" y="933015"/>
                </a:cubicBezTo>
                <a:cubicBezTo>
                  <a:pt x="1147705" y="882215"/>
                  <a:pt x="2754489" y="1057193"/>
                  <a:pt x="2754489" y="1057193"/>
                </a:cubicBezTo>
                <a:cubicBezTo>
                  <a:pt x="3471333" y="1094823"/>
                  <a:pt x="4323645" y="1320600"/>
                  <a:pt x="4989689" y="1158793"/>
                </a:cubicBezTo>
                <a:cubicBezTo>
                  <a:pt x="5655733" y="996986"/>
                  <a:pt x="6175023" y="255682"/>
                  <a:pt x="6750756" y="86349"/>
                </a:cubicBezTo>
                <a:cubicBezTo>
                  <a:pt x="7326489" y="-82984"/>
                  <a:pt x="7885289" y="29904"/>
                  <a:pt x="8444089" y="1427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 flipH="1">
            <a:off x="7591778" y="1469320"/>
            <a:ext cx="186266" cy="3351036"/>
            <a:chOff x="1095021" y="2428875"/>
            <a:chExt cx="129824" cy="3351036"/>
          </a:xfrm>
        </p:grpSpPr>
        <p:sp>
          <p:nvSpPr>
            <p:cNvPr id="7" name="Rectangle 6"/>
            <p:cNvSpPr/>
            <p:nvPr/>
          </p:nvSpPr>
          <p:spPr>
            <a:xfrm>
              <a:off x="1095021" y="2428875"/>
              <a:ext cx="128942" cy="335103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1150144" y="255746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150144" y="249793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150144" y="261699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150144" y="2676526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150144" y="273605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152526" y="279558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1152526" y="285512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152526" y="291465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152526" y="297418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154906" y="303371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54906" y="309324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154906" y="3152776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154906" y="321230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157288" y="327183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157288" y="333137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157288" y="339090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157288" y="345043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159669" y="350996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59669" y="356949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159669" y="3629026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159669" y="368855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1162051" y="374808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62051" y="380762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162051" y="386715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162051" y="392668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1164431" y="398621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164431" y="404574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164431" y="4105276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162050" y="416480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1164432" y="422433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1164432" y="428387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164432" y="4343401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1164432" y="440293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1165314" y="440372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1158171" y="4463257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158171" y="452278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1135593" y="458232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1137975" y="464185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137975" y="4701382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1137975" y="476091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1137975" y="482044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40355" y="487997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140355" y="4939507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1140355" y="499903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1140355" y="505857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142737" y="511810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1142737" y="5177632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145118" y="523716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1145118" y="529669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1147499" y="5356225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54642" y="5415757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154642" y="5475288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154642" y="553482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1157024" y="5594350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57024" y="5653882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1157024" y="5713413"/>
              <a:ext cx="59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982134" y="57573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7512756" y="485986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235200" y="2551290"/>
            <a:ext cx="4256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H(A)          = 	</a:t>
            </a:r>
            <a:r>
              <a:rPr lang="en-US" dirty="0"/>
              <a:t> </a:t>
            </a:r>
            <a:r>
              <a:rPr lang="en-US" dirty="0" smtClean="0"/>
              <a:t>               100.000 m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Backsight</a:t>
            </a:r>
            <a:r>
              <a:rPr lang="en-US" dirty="0" smtClean="0"/>
              <a:t> =		+   1.700 m</a:t>
            </a:r>
          </a:p>
          <a:p>
            <a:r>
              <a:rPr lang="en-US" dirty="0" smtClean="0"/>
              <a:t>- Foresight   =                     -     0.800 m</a:t>
            </a:r>
          </a:p>
          <a:p>
            <a:r>
              <a:rPr lang="en-US" dirty="0" smtClean="0"/>
              <a:t>   H(B)          =                        100.900 m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88266" y="4109157"/>
            <a:ext cx="609600" cy="181751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103511" y="4103513"/>
            <a:ext cx="732598" cy="1947331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3678926" y="3973690"/>
            <a:ext cx="904363" cy="15804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583289" y="3984976"/>
            <a:ext cx="180622" cy="1128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4763911" y="4018843"/>
            <a:ext cx="2822222" cy="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778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8222"/>
            <a:ext cx="3298460" cy="247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955"/>
            <a:ext cx="3379632" cy="253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65" y="1388534"/>
            <a:ext cx="3245135" cy="243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900" y="3889416"/>
            <a:ext cx="3216100" cy="241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0845" y="2212623"/>
            <a:ext cx="2257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days to </a:t>
            </a:r>
          </a:p>
          <a:p>
            <a:r>
              <a:rPr lang="en-US" dirty="0" smtClean="0"/>
              <a:t>compute/confirm</a:t>
            </a:r>
          </a:p>
          <a:p>
            <a:r>
              <a:rPr lang="en-US" dirty="0" smtClean="0"/>
              <a:t>NAVD 88 heights on</a:t>
            </a:r>
          </a:p>
          <a:p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97111" y="4871156"/>
            <a:ext cx="2569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day to connect</a:t>
            </a:r>
          </a:p>
          <a:p>
            <a:r>
              <a:rPr lang="en-US" dirty="0" smtClean="0"/>
              <a:t>to “floor level” to </a:t>
            </a:r>
          </a:p>
          <a:p>
            <a:r>
              <a:rPr lang="en-US" dirty="0" smtClean="0"/>
              <a:t>determine architectural</a:t>
            </a:r>
          </a:p>
          <a:p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285067" y="1679321"/>
            <a:ext cx="1038577" cy="488146"/>
          </a:xfrm>
          <a:custGeom>
            <a:avLst/>
            <a:gdLst>
              <a:gd name="connsiteX0" fmla="*/ 1038577 w 1038577"/>
              <a:gd name="connsiteY0" fmla="*/ 488146 h 488146"/>
              <a:gd name="connsiteX1" fmla="*/ 812800 w 1038577"/>
              <a:gd name="connsiteY1" fmla="*/ 14012 h 488146"/>
              <a:gd name="connsiteX2" fmla="*/ 0 w 1038577"/>
              <a:gd name="connsiteY2" fmla="*/ 172057 h 48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8577" h="488146">
                <a:moveTo>
                  <a:pt x="1038577" y="488146"/>
                </a:moveTo>
                <a:cubicBezTo>
                  <a:pt x="1012236" y="277419"/>
                  <a:pt x="985896" y="66693"/>
                  <a:pt x="812800" y="14012"/>
                </a:cubicBezTo>
                <a:cubicBezTo>
                  <a:pt x="639704" y="-38669"/>
                  <a:pt x="319852" y="66694"/>
                  <a:pt x="0" y="172057"/>
                </a:cubicBezTo>
              </a:path>
            </a:pathLst>
          </a:custGeom>
          <a:noFill/>
          <a:ln w="508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73600" y="1739107"/>
            <a:ext cx="1219200" cy="507382"/>
          </a:xfrm>
          <a:custGeom>
            <a:avLst/>
            <a:gdLst>
              <a:gd name="connsiteX0" fmla="*/ 0 w 1219200"/>
              <a:gd name="connsiteY0" fmla="*/ 507382 h 507382"/>
              <a:gd name="connsiteX1" fmla="*/ 203200 w 1219200"/>
              <a:gd name="connsiteY1" fmla="*/ 44537 h 507382"/>
              <a:gd name="connsiteX2" fmla="*/ 1219200 w 1219200"/>
              <a:gd name="connsiteY2" fmla="*/ 44537 h 50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" h="507382">
                <a:moveTo>
                  <a:pt x="0" y="507382"/>
                </a:moveTo>
                <a:cubicBezTo>
                  <a:pt x="0" y="314530"/>
                  <a:pt x="0" y="121678"/>
                  <a:pt x="203200" y="44537"/>
                </a:cubicBezTo>
                <a:cubicBezTo>
                  <a:pt x="406400" y="-32604"/>
                  <a:pt x="812800" y="5966"/>
                  <a:pt x="1219200" y="44537"/>
                </a:cubicBezTo>
              </a:path>
            </a:pathLst>
          </a:custGeom>
          <a:noFill/>
          <a:ln w="508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318933" y="3228622"/>
            <a:ext cx="1092678" cy="1399822"/>
          </a:xfrm>
          <a:custGeom>
            <a:avLst/>
            <a:gdLst>
              <a:gd name="connsiteX0" fmla="*/ 1061156 w 1092678"/>
              <a:gd name="connsiteY0" fmla="*/ 0 h 1399822"/>
              <a:gd name="connsiteX1" fmla="*/ 959556 w 1092678"/>
              <a:gd name="connsiteY1" fmla="*/ 745067 h 1399822"/>
              <a:gd name="connsiteX2" fmla="*/ 0 w 1092678"/>
              <a:gd name="connsiteY2" fmla="*/ 1399822 h 139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678" h="1399822">
                <a:moveTo>
                  <a:pt x="1061156" y="0"/>
                </a:moveTo>
                <a:cubicBezTo>
                  <a:pt x="1098785" y="255881"/>
                  <a:pt x="1136415" y="511763"/>
                  <a:pt x="959556" y="745067"/>
                </a:cubicBezTo>
                <a:cubicBezTo>
                  <a:pt x="782697" y="978371"/>
                  <a:pt x="391348" y="1189096"/>
                  <a:pt x="0" y="1399822"/>
                </a:cubicBezTo>
              </a:path>
            </a:pathLst>
          </a:custGeom>
          <a:noFill/>
          <a:ln w="508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651022" y="4425244"/>
            <a:ext cx="1354667" cy="541867"/>
          </a:xfrm>
          <a:custGeom>
            <a:avLst/>
            <a:gdLst>
              <a:gd name="connsiteX0" fmla="*/ 0 w 1354667"/>
              <a:gd name="connsiteY0" fmla="*/ 541867 h 541867"/>
              <a:gd name="connsiteX1" fmla="*/ 270934 w 1354667"/>
              <a:gd name="connsiteY1" fmla="*/ 101600 h 541867"/>
              <a:gd name="connsiteX2" fmla="*/ 1354667 w 1354667"/>
              <a:gd name="connsiteY2" fmla="*/ 0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541867">
                <a:moveTo>
                  <a:pt x="0" y="541867"/>
                </a:moveTo>
                <a:cubicBezTo>
                  <a:pt x="22578" y="366889"/>
                  <a:pt x="45156" y="191911"/>
                  <a:pt x="270934" y="101600"/>
                </a:cubicBezTo>
                <a:cubicBezTo>
                  <a:pt x="496712" y="11289"/>
                  <a:pt x="925689" y="5644"/>
                  <a:pt x="1354667" y="0"/>
                </a:cubicBezTo>
              </a:path>
            </a:pathLst>
          </a:custGeom>
          <a:noFill/>
          <a:ln w="508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780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3075" name="Picture 3" descr="Q:\shared\Washington Monument 2013\For Public Distribution\2014 04 22 Rod on W M FLOOR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701" y="1626640"/>
            <a:ext cx="2463021" cy="328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92" y="1659465"/>
            <a:ext cx="2501190" cy="187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1368"/>
            <a:ext cx="2540000" cy="190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22" y="3762897"/>
            <a:ext cx="2985206" cy="223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6756" y="5452533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“W M FLOOR 3”</a:t>
            </a:r>
            <a:endParaRPr lang="en-US" dirty="0"/>
          </a:p>
        </p:txBody>
      </p:sp>
      <p:cxnSp>
        <p:nvCxnSpPr>
          <p:cNvPr id="10" name="Straight Arrow Connector 9"/>
          <p:cNvCxnSpPr>
            <a:stCxn id="3" idx="0"/>
          </p:cNvCxnSpPr>
          <p:nvPr/>
        </p:nvCxnSpPr>
        <p:spPr>
          <a:xfrm flipV="1">
            <a:off x="6161468" y="4143022"/>
            <a:ext cx="1289199" cy="13095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81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1799-1833 – Congressional promises for a monument fail to yield material action</a:t>
            </a:r>
          </a:p>
          <a:p>
            <a:endParaRPr lang="en-US" dirty="0" smtClean="0"/>
          </a:p>
          <a:p>
            <a:r>
              <a:rPr lang="en-US" dirty="0" smtClean="0"/>
              <a:t>1833:  The </a:t>
            </a:r>
            <a:r>
              <a:rPr lang="en-US" i="1" dirty="0" smtClean="0">
                <a:solidFill>
                  <a:srgbClr val="FF0000"/>
                </a:solidFill>
              </a:rPr>
              <a:t>Washington National Monument Society</a:t>
            </a:r>
            <a:r>
              <a:rPr lang="en-US" i="1" dirty="0" smtClean="0"/>
              <a:t> </a:t>
            </a:r>
            <a:r>
              <a:rPr lang="en-US" dirty="0" smtClean="0"/>
              <a:t>is formed by private citizens upset at Congressional inaction</a:t>
            </a:r>
          </a:p>
          <a:p>
            <a:endParaRPr lang="en-US" dirty="0" smtClean="0"/>
          </a:p>
          <a:p>
            <a:r>
              <a:rPr lang="en-US" dirty="0" smtClean="0"/>
              <a:t>1833-1848:  Fundraising by the Society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53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CTBUH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Council on Tall Buildings and Urban Habitat</a:t>
            </a:r>
          </a:p>
          <a:p>
            <a:r>
              <a:rPr lang="en-US" dirty="0" smtClean="0"/>
              <a:t>International arbiters of building heights</a:t>
            </a:r>
          </a:p>
          <a:p>
            <a:r>
              <a:rPr lang="en-US" dirty="0" smtClean="0"/>
              <a:t>Measure to the “</a:t>
            </a:r>
            <a:r>
              <a:rPr lang="en-US" i="1" dirty="0" smtClean="0">
                <a:solidFill>
                  <a:srgbClr val="FF0000"/>
                </a:solidFill>
              </a:rPr>
              <a:t>threshold of the lowest significant open-air pedestrian entrance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r>
              <a:rPr lang="en-US" dirty="0" smtClean="0"/>
              <a:t>CTBUH says:  “use W M FLOOR 3”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82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Published coordinates:</a:t>
            </a:r>
          </a:p>
          <a:p>
            <a:pPr lvl="1"/>
            <a:r>
              <a:rPr lang="en-US" sz="2000" dirty="0" smtClean="0"/>
              <a:t>Ground points with latitude, longitude (NAD 83) and orthometric height (NAVD 88)</a:t>
            </a:r>
          </a:p>
          <a:p>
            <a:r>
              <a:rPr lang="en-US" sz="2400" dirty="0" smtClean="0"/>
              <a:t>Leveling:</a:t>
            </a:r>
          </a:p>
          <a:p>
            <a:pPr lvl="1"/>
            <a:r>
              <a:rPr lang="en-US" sz="2000" dirty="0" smtClean="0"/>
              <a:t>Confirm/Compute </a:t>
            </a:r>
            <a:r>
              <a:rPr lang="en-US" sz="2000" i="1" dirty="0" smtClean="0">
                <a:solidFill>
                  <a:srgbClr val="FF0000"/>
                </a:solidFill>
              </a:rPr>
              <a:t>NAVD 88</a:t>
            </a:r>
            <a:r>
              <a:rPr lang="en-US" sz="2000" dirty="0" smtClean="0"/>
              <a:t> heights and “</a:t>
            </a:r>
            <a:r>
              <a:rPr lang="en-US" sz="2000" i="1" dirty="0" smtClean="0">
                <a:solidFill>
                  <a:srgbClr val="FF0000"/>
                </a:solidFill>
              </a:rPr>
              <a:t>architectural</a:t>
            </a:r>
            <a:r>
              <a:rPr lang="en-US" sz="2000" dirty="0" smtClean="0"/>
              <a:t> heights” (relative to W M FLOOR 3) on all ground points.</a:t>
            </a:r>
          </a:p>
          <a:p>
            <a:r>
              <a:rPr lang="en-US" sz="2400" dirty="0" smtClean="0"/>
              <a:t> Traverse (angles and distances):</a:t>
            </a:r>
          </a:p>
          <a:p>
            <a:pPr lvl="1"/>
            <a:r>
              <a:rPr lang="en-US" sz="2000" dirty="0" smtClean="0"/>
              <a:t>Transfer both types of heights to the peak and compute latitude and longitude at the peak</a:t>
            </a:r>
          </a:p>
          <a:p>
            <a:r>
              <a:rPr lang="en-US" sz="2400" dirty="0" smtClean="0"/>
              <a:t>GPS:</a:t>
            </a:r>
          </a:p>
          <a:p>
            <a:pPr lvl="1"/>
            <a:r>
              <a:rPr lang="en-US" sz="2000" dirty="0" smtClean="0"/>
              <a:t>Far too noisy too use as primary methodology.  Kept in reserve.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41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NSRS Computed Values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945502"/>
              </p:ext>
            </p:extLst>
          </p:nvPr>
        </p:nvGraphicFramePr>
        <p:xfrm>
          <a:off x="457198" y="1828799"/>
          <a:ext cx="7961972" cy="3612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700"/>
                <a:gridCol w="2430965"/>
                <a:gridCol w="1276814"/>
                <a:gridCol w="1990493"/>
              </a:tblGrid>
              <a:tr h="7889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Coordinate Type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Value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Standard Deviation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Datum </a:t>
                      </a:r>
                    </a:p>
                  </a:txBody>
                  <a:tcPr anchor="ctr"/>
                </a:tc>
              </a:tr>
              <a:tr h="788973">
                <a:tc>
                  <a:txBody>
                    <a:bodyPr/>
                    <a:lstStyle/>
                    <a:p>
                      <a:r>
                        <a:rPr lang="en-US" smtClean="0"/>
                        <a:t>Latitude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38° 53’ 22.08257”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2.0 mm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NAD 83(2011) </a:t>
                      </a:r>
                    </a:p>
                  </a:txBody>
                  <a:tcPr anchor="ctr"/>
                </a:tc>
              </a:tr>
              <a:tr h="788973">
                <a:tc>
                  <a:txBody>
                    <a:bodyPr/>
                    <a:lstStyle/>
                    <a:p>
                      <a:r>
                        <a:rPr lang="en-US" dirty="0"/>
                        <a:t>Longitude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 77° 02’ 06.86428”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1.0 mm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NAD 83(2011) </a:t>
                      </a:r>
                    </a:p>
                  </a:txBody>
                  <a:tcPr anchor="ctr"/>
                </a:tc>
              </a:tr>
              <a:tr h="457103">
                <a:tc>
                  <a:txBody>
                    <a:bodyPr/>
                    <a:lstStyle/>
                    <a:p>
                      <a:r>
                        <a:rPr lang="en-US"/>
                        <a:t>Ellipsoid Height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149.172 </a:t>
                      </a:r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1.0 mm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NAD 83(2011) </a:t>
                      </a:r>
                    </a:p>
                  </a:txBody>
                  <a:tcPr anchor="ctr"/>
                </a:tc>
              </a:tr>
              <a:tr h="788973">
                <a:tc>
                  <a:txBody>
                    <a:bodyPr/>
                    <a:lstStyle/>
                    <a:p>
                      <a:r>
                        <a:rPr lang="en-US"/>
                        <a:t>Orthometric Height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181.261 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1.0 mm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NAVD 88 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0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3" y="2693773"/>
            <a:ext cx="8229600" cy="1143000"/>
          </a:xfrm>
        </p:spPr>
        <p:txBody>
          <a:bodyPr/>
          <a:lstStyle/>
          <a:p>
            <a:r>
              <a:rPr lang="en-US" dirty="0"/>
              <a:t>Yes, yes, yes that’s all very interesting…but how tall is 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91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Detective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47" y="1806149"/>
            <a:ext cx="7065885" cy="39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5"/>
          <p:cNvSpPr/>
          <p:nvPr/>
        </p:nvSpPr>
        <p:spPr>
          <a:xfrm>
            <a:off x="1752567" y="2497931"/>
            <a:ext cx="254827" cy="526257"/>
          </a:xfrm>
          <a:custGeom>
            <a:avLst/>
            <a:gdLst>
              <a:gd name="connsiteX0" fmla="*/ 33 w 254827"/>
              <a:gd name="connsiteY0" fmla="*/ 283369 h 526257"/>
              <a:gd name="connsiteX1" fmla="*/ 4796 w 254827"/>
              <a:gd name="connsiteY1" fmla="*/ 271463 h 526257"/>
              <a:gd name="connsiteX2" fmla="*/ 9558 w 254827"/>
              <a:gd name="connsiteY2" fmla="*/ 264319 h 526257"/>
              <a:gd name="connsiteX3" fmla="*/ 14321 w 254827"/>
              <a:gd name="connsiteY3" fmla="*/ 245269 h 526257"/>
              <a:gd name="connsiteX4" fmla="*/ 21464 w 254827"/>
              <a:gd name="connsiteY4" fmla="*/ 240507 h 526257"/>
              <a:gd name="connsiteX5" fmla="*/ 26227 w 254827"/>
              <a:gd name="connsiteY5" fmla="*/ 233363 h 526257"/>
              <a:gd name="connsiteX6" fmla="*/ 40514 w 254827"/>
              <a:gd name="connsiteY6" fmla="*/ 223838 h 526257"/>
              <a:gd name="connsiteX7" fmla="*/ 42896 w 254827"/>
              <a:gd name="connsiteY7" fmla="*/ 216694 h 526257"/>
              <a:gd name="connsiteX8" fmla="*/ 50039 w 254827"/>
              <a:gd name="connsiteY8" fmla="*/ 211932 h 526257"/>
              <a:gd name="connsiteX9" fmla="*/ 54802 w 254827"/>
              <a:gd name="connsiteY9" fmla="*/ 204788 h 526257"/>
              <a:gd name="connsiteX10" fmla="*/ 64327 w 254827"/>
              <a:gd name="connsiteY10" fmla="*/ 192882 h 526257"/>
              <a:gd name="connsiteX11" fmla="*/ 66708 w 254827"/>
              <a:gd name="connsiteY11" fmla="*/ 185738 h 526257"/>
              <a:gd name="connsiteX12" fmla="*/ 71471 w 254827"/>
              <a:gd name="connsiteY12" fmla="*/ 178594 h 526257"/>
              <a:gd name="connsiteX13" fmla="*/ 80996 w 254827"/>
              <a:gd name="connsiteY13" fmla="*/ 166688 h 526257"/>
              <a:gd name="connsiteX14" fmla="*/ 83377 w 254827"/>
              <a:gd name="connsiteY14" fmla="*/ 159544 h 526257"/>
              <a:gd name="connsiteX15" fmla="*/ 97664 w 254827"/>
              <a:gd name="connsiteY15" fmla="*/ 150019 h 526257"/>
              <a:gd name="connsiteX16" fmla="*/ 107189 w 254827"/>
              <a:gd name="connsiteY16" fmla="*/ 140494 h 526257"/>
              <a:gd name="connsiteX17" fmla="*/ 114333 w 254827"/>
              <a:gd name="connsiteY17" fmla="*/ 133350 h 526257"/>
              <a:gd name="connsiteX18" fmla="*/ 121477 w 254827"/>
              <a:gd name="connsiteY18" fmla="*/ 128588 h 526257"/>
              <a:gd name="connsiteX19" fmla="*/ 135764 w 254827"/>
              <a:gd name="connsiteY19" fmla="*/ 116682 h 526257"/>
              <a:gd name="connsiteX20" fmla="*/ 154814 w 254827"/>
              <a:gd name="connsiteY20" fmla="*/ 88107 h 526257"/>
              <a:gd name="connsiteX21" fmla="*/ 159577 w 254827"/>
              <a:gd name="connsiteY21" fmla="*/ 80963 h 526257"/>
              <a:gd name="connsiteX22" fmla="*/ 173864 w 254827"/>
              <a:gd name="connsiteY22" fmla="*/ 71438 h 526257"/>
              <a:gd name="connsiteX23" fmla="*/ 183389 w 254827"/>
              <a:gd name="connsiteY23" fmla="*/ 59532 h 526257"/>
              <a:gd name="connsiteX24" fmla="*/ 195296 w 254827"/>
              <a:gd name="connsiteY24" fmla="*/ 45244 h 526257"/>
              <a:gd name="connsiteX25" fmla="*/ 202439 w 254827"/>
              <a:gd name="connsiteY25" fmla="*/ 42863 h 526257"/>
              <a:gd name="connsiteX26" fmla="*/ 207202 w 254827"/>
              <a:gd name="connsiteY26" fmla="*/ 35719 h 526257"/>
              <a:gd name="connsiteX27" fmla="*/ 214346 w 254827"/>
              <a:gd name="connsiteY27" fmla="*/ 30957 h 526257"/>
              <a:gd name="connsiteX28" fmla="*/ 216727 w 254827"/>
              <a:gd name="connsiteY28" fmla="*/ 23813 h 526257"/>
              <a:gd name="connsiteX29" fmla="*/ 231014 w 254827"/>
              <a:gd name="connsiteY29" fmla="*/ 11907 h 526257"/>
              <a:gd name="connsiteX30" fmla="*/ 235777 w 254827"/>
              <a:gd name="connsiteY30" fmla="*/ 4763 h 526257"/>
              <a:gd name="connsiteX31" fmla="*/ 245302 w 254827"/>
              <a:gd name="connsiteY31" fmla="*/ 33338 h 526257"/>
              <a:gd name="connsiteX32" fmla="*/ 247683 w 254827"/>
              <a:gd name="connsiteY32" fmla="*/ 40482 h 526257"/>
              <a:gd name="connsiteX33" fmla="*/ 250064 w 254827"/>
              <a:gd name="connsiteY33" fmla="*/ 195263 h 526257"/>
              <a:gd name="connsiteX34" fmla="*/ 252446 w 254827"/>
              <a:gd name="connsiteY34" fmla="*/ 238125 h 526257"/>
              <a:gd name="connsiteX35" fmla="*/ 254827 w 254827"/>
              <a:gd name="connsiteY35" fmla="*/ 295275 h 526257"/>
              <a:gd name="connsiteX36" fmla="*/ 247683 w 254827"/>
              <a:gd name="connsiteY36" fmla="*/ 309563 h 526257"/>
              <a:gd name="connsiteX37" fmla="*/ 240539 w 254827"/>
              <a:gd name="connsiteY37" fmla="*/ 311944 h 526257"/>
              <a:gd name="connsiteX38" fmla="*/ 233396 w 254827"/>
              <a:gd name="connsiteY38" fmla="*/ 326232 h 526257"/>
              <a:gd name="connsiteX39" fmla="*/ 226252 w 254827"/>
              <a:gd name="connsiteY39" fmla="*/ 328613 h 526257"/>
              <a:gd name="connsiteX40" fmla="*/ 202439 w 254827"/>
              <a:gd name="connsiteY40" fmla="*/ 364332 h 526257"/>
              <a:gd name="connsiteX41" fmla="*/ 188152 w 254827"/>
              <a:gd name="connsiteY41" fmla="*/ 373857 h 526257"/>
              <a:gd name="connsiteX42" fmla="*/ 181008 w 254827"/>
              <a:gd name="connsiteY42" fmla="*/ 381000 h 526257"/>
              <a:gd name="connsiteX43" fmla="*/ 171483 w 254827"/>
              <a:gd name="connsiteY43" fmla="*/ 395288 h 526257"/>
              <a:gd name="connsiteX44" fmla="*/ 169102 w 254827"/>
              <a:gd name="connsiteY44" fmla="*/ 409575 h 526257"/>
              <a:gd name="connsiteX45" fmla="*/ 166721 w 254827"/>
              <a:gd name="connsiteY45" fmla="*/ 428625 h 526257"/>
              <a:gd name="connsiteX46" fmla="*/ 159577 w 254827"/>
              <a:gd name="connsiteY46" fmla="*/ 447675 h 526257"/>
              <a:gd name="connsiteX47" fmla="*/ 145289 w 254827"/>
              <a:gd name="connsiteY47" fmla="*/ 454819 h 526257"/>
              <a:gd name="connsiteX48" fmla="*/ 131002 w 254827"/>
              <a:gd name="connsiteY48" fmla="*/ 461963 h 526257"/>
              <a:gd name="connsiteX49" fmla="*/ 123858 w 254827"/>
              <a:gd name="connsiteY49" fmla="*/ 466725 h 526257"/>
              <a:gd name="connsiteX50" fmla="*/ 109571 w 254827"/>
              <a:gd name="connsiteY50" fmla="*/ 471488 h 526257"/>
              <a:gd name="connsiteX51" fmla="*/ 102427 w 254827"/>
              <a:gd name="connsiteY51" fmla="*/ 476250 h 526257"/>
              <a:gd name="connsiteX52" fmla="*/ 95283 w 254827"/>
              <a:gd name="connsiteY52" fmla="*/ 478632 h 526257"/>
              <a:gd name="connsiteX53" fmla="*/ 90521 w 254827"/>
              <a:gd name="connsiteY53" fmla="*/ 485775 h 526257"/>
              <a:gd name="connsiteX54" fmla="*/ 76233 w 254827"/>
              <a:gd name="connsiteY54" fmla="*/ 490538 h 526257"/>
              <a:gd name="connsiteX55" fmla="*/ 61946 w 254827"/>
              <a:gd name="connsiteY55" fmla="*/ 495300 h 526257"/>
              <a:gd name="connsiteX56" fmla="*/ 54802 w 254827"/>
              <a:gd name="connsiteY56" fmla="*/ 497682 h 526257"/>
              <a:gd name="connsiteX57" fmla="*/ 26227 w 254827"/>
              <a:gd name="connsiteY57" fmla="*/ 516732 h 526257"/>
              <a:gd name="connsiteX58" fmla="*/ 11939 w 254827"/>
              <a:gd name="connsiteY58" fmla="*/ 526257 h 526257"/>
              <a:gd name="connsiteX59" fmla="*/ 14321 w 254827"/>
              <a:gd name="connsiteY59" fmla="*/ 497682 h 526257"/>
              <a:gd name="connsiteX60" fmla="*/ 9558 w 254827"/>
              <a:gd name="connsiteY60" fmla="*/ 414338 h 526257"/>
              <a:gd name="connsiteX61" fmla="*/ 7177 w 254827"/>
              <a:gd name="connsiteY61" fmla="*/ 352425 h 526257"/>
              <a:gd name="connsiteX62" fmla="*/ 33 w 254827"/>
              <a:gd name="connsiteY62" fmla="*/ 283369 h 52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54827" h="526257">
                <a:moveTo>
                  <a:pt x="33" y="283369"/>
                </a:moveTo>
                <a:cubicBezTo>
                  <a:pt x="-364" y="269875"/>
                  <a:pt x="2884" y="275286"/>
                  <a:pt x="4796" y="271463"/>
                </a:cubicBezTo>
                <a:cubicBezTo>
                  <a:pt x="6076" y="268903"/>
                  <a:pt x="8553" y="266999"/>
                  <a:pt x="9558" y="264319"/>
                </a:cubicBezTo>
                <a:cubicBezTo>
                  <a:pt x="9874" y="263476"/>
                  <a:pt x="12245" y="247864"/>
                  <a:pt x="14321" y="245269"/>
                </a:cubicBezTo>
                <a:cubicBezTo>
                  <a:pt x="16109" y="243034"/>
                  <a:pt x="19083" y="242094"/>
                  <a:pt x="21464" y="240507"/>
                </a:cubicBezTo>
                <a:cubicBezTo>
                  <a:pt x="23052" y="238126"/>
                  <a:pt x="24073" y="235248"/>
                  <a:pt x="26227" y="233363"/>
                </a:cubicBezTo>
                <a:cubicBezTo>
                  <a:pt x="30534" y="229594"/>
                  <a:pt x="40514" y="223838"/>
                  <a:pt x="40514" y="223838"/>
                </a:cubicBezTo>
                <a:cubicBezTo>
                  <a:pt x="41308" y="221457"/>
                  <a:pt x="41328" y="218654"/>
                  <a:pt x="42896" y="216694"/>
                </a:cubicBezTo>
                <a:cubicBezTo>
                  <a:pt x="44684" y="214459"/>
                  <a:pt x="48016" y="213955"/>
                  <a:pt x="50039" y="211932"/>
                </a:cubicBezTo>
                <a:cubicBezTo>
                  <a:pt x="52063" y="209908"/>
                  <a:pt x="53214" y="207169"/>
                  <a:pt x="54802" y="204788"/>
                </a:cubicBezTo>
                <a:cubicBezTo>
                  <a:pt x="60787" y="186831"/>
                  <a:pt x="52017" y="208269"/>
                  <a:pt x="64327" y="192882"/>
                </a:cubicBezTo>
                <a:cubicBezTo>
                  <a:pt x="65895" y="190922"/>
                  <a:pt x="65585" y="187983"/>
                  <a:pt x="66708" y="185738"/>
                </a:cubicBezTo>
                <a:cubicBezTo>
                  <a:pt x="67988" y="183178"/>
                  <a:pt x="69883" y="180975"/>
                  <a:pt x="71471" y="178594"/>
                </a:cubicBezTo>
                <a:cubicBezTo>
                  <a:pt x="77430" y="154756"/>
                  <a:pt x="68470" y="179214"/>
                  <a:pt x="80996" y="166688"/>
                </a:cubicBezTo>
                <a:cubicBezTo>
                  <a:pt x="82771" y="164913"/>
                  <a:pt x="81602" y="161319"/>
                  <a:pt x="83377" y="159544"/>
                </a:cubicBezTo>
                <a:cubicBezTo>
                  <a:pt x="87424" y="155497"/>
                  <a:pt x="97664" y="150019"/>
                  <a:pt x="97664" y="150019"/>
                </a:cubicBezTo>
                <a:cubicBezTo>
                  <a:pt x="102201" y="136411"/>
                  <a:pt x="96303" y="147751"/>
                  <a:pt x="107189" y="140494"/>
                </a:cubicBezTo>
                <a:cubicBezTo>
                  <a:pt x="109991" y="138626"/>
                  <a:pt x="111746" y="135506"/>
                  <a:pt x="114333" y="133350"/>
                </a:cubicBezTo>
                <a:cubicBezTo>
                  <a:pt x="116532" y="131518"/>
                  <a:pt x="119278" y="130420"/>
                  <a:pt x="121477" y="128588"/>
                </a:cubicBezTo>
                <a:cubicBezTo>
                  <a:pt x="139817" y="113305"/>
                  <a:pt x="118025" y="128508"/>
                  <a:pt x="135764" y="116682"/>
                </a:cubicBezTo>
                <a:lnTo>
                  <a:pt x="154814" y="88107"/>
                </a:lnTo>
                <a:cubicBezTo>
                  <a:pt x="156402" y="85726"/>
                  <a:pt x="157196" y="82551"/>
                  <a:pt x="159577" y="80963"/>
                </a:cubicBezTo>
                <a:lnTo>
                  <a:pt x="173864" y="71438"/>
                </a:lnTo>
                <a:cubicBezTo>
                  <a:pt x="178501" y="57530"/>
                  <a:pt x="172618" y="70303"/>
                  <a:pt x="183389" y="59532"/>
                </a:cubicBezTo>
                <a:cubicBezTo>
                  <a:pt x="192174" y="50747"/>
                  <a:pt x="183594" y="53046"/>
                  <a:pt x="195296" y="45244"/>
                </a:cubicBezTo>
                <a:cubicBezTo>
                  <a:pt x="197384" y="43852"/>
                  <a:pt x="200058" y="43657"/>
                  <a:pt x="202439" y="42863"/>
                </a:cubicBezTo>
                <a:cubicBezTo>
                  <a:pt x="204027" y="40482"/>
                  <a:pt x="205178" y="37743"/>
                  <a:pt x="207202" y="35719"/>
                </a:cubicBezTo>
                <a:cubicBezTo>
                  <a:pt x="209226" y="33695"/>
                  <a:pt x="212558" y="33192"/>
                  <a:pt x="214346" y="30957"/>
                </a:cubicBezTo>
                <a:cubicBezTo>
                  <a:pt x="215914" y="28997"/>
                  <a:pt x="215335" y="25902"/>
                  <a:pt x="216727" y="23813"/>
                </a:cubicBezTo>
                <a:cubicBezTo>
                  <a:pt x="220394" y="18313"/>
                  <a:pt x="225743" y="15421"/>
                  <a:pt x="231014" y="11907"/>
                </a:cubicBezTo>
                <a:cubicBezTo>
                  <a:pt x="232602" y="9526"/>
                  <a:pt x="233753" y="6787"/>
                  <a:pt x="235777" y="4763"/>
                </a:cubicBezTo>
                <a:cubicBezTo>
                  <a:pt x="251999" y="-11459"/>
                  <a:pt x="243462" y="17695"/>
                  <a:pt x="245302" y="33338"/>
                </a:cubicBezTo>
                <a:cubicBezTo>
                  <a:pt x="245595" y="35831"/>
                  <a:pt x="246889" y="38101"/>
                  <a:pt x="247683" y="40482"/>
                </a:cubicBezTo>
                <a:cubicBezTo>
                  <a:pt x="248477" y="92076"/>
                  <a:pt x="248821" y="143678"/>
                  <a:pt x="250064" y="195263"/>
                </a:cubicBezTo>
                <a:cubicBezTo>
                  <a:pt x="250409" y="209568"/>
                  <a:pt x="251765" y="223832"/>
                  <a:pt x="252446" y="238125"/>
                </a:cubicBezTo>
                <a:cubicBezTo>
                  <a:pt x="253353" y="257170"/>
                  <a:pt x="254033" y="276225"/>
                  <a:pt x="254827" y="295275"/>
                </a:cubicBezTo>
                <a:cubicBezTo>
                  <a:pt x="253258" y="299982"/>
                  <a:pt x="251880" y="306205"/>
                  <a:pt x="247683" y="309563"/>
                </a:cubicBezTo>
                <a:cubicBezTo>
                  <a:pt x="245723" y="311131"/>
                  <a:pt x="242920" y="311150"/>
                  <a:pt x="240539" y="311944"/>
                </a:cubicBezTo>
                <a:cubicBezTo>
                  <a:pt x="238971" y="316649"/>
                  <a:pt x="237592" y="322875"/>
                  <a:pt x="233396" y="326232"/>
                </a:cubicBezTo>
                <a:cubicBezTo>
                  <a:pt x="231436" y="327800"/>
                  <a:pt x="228633" y="327819"/>
                  <a:pt x="226252" y="328613"/>
                </a:cubicBezTo>
                <a:lnTo>
                  <a:pt x="202439" y="364332"/>
                </a:lnTo>
                <a:cubicBezTo>
                  <a:pt x="199264" y="369094"/>
                  <a:pt x="192200" y="369810"/>
                  <a:pt x="188152" y="373857"/>
                </a:cubicBezTo>
                <a:cubicBezTo>
                  <a:pt x="185771" y="376238"/>
                  <a:pt x="183075" y="378342"/>
                  <a:pt x="181008" y="381000"/>
                </a:cubicBezTo>
                <a:cubicBezTo>
                  <a:pt x="177494" y="385518"/>
                  <a:pt x="171483" y="395288"/>
                  <a:pt x="171483" y="395288"/>
                </a:cubicBezTo>
                <a:cubicBezTo>
                  <a:pt x="170689" y="400050"/>
                  <a:pt x="169785" y="404796"/>
                  <a:pt x="169102" y="409575"/>
                </a:cubicBezTo>
                <a:cubicBezTo>
                  <a:pt x="168197" y="415910"/>
                  <a:pt x="167694" y="422300"/>
                  <a:pt x="166721" y="428625"/>
                </a:cubicBezTo>
                <a:cubicBezTo>
                  <a:pt x="165482" y="436678"/>
                  <a:pt x="165379" y="441873"/>
                  <a:pt x="159577" y="447675"/>
                </a:cubicBezTo>
                <a:cubicBezTo>
                  <a:pt x="154960" y="452292"/>
                  <a:pt x="151101" y="452882"/>
                  <a:pt x="145289" y="454819"/>
                </a:cubicBezTo>
                <a:cubicBezTo>
                  <a:pt x="124833" y="468459"/>
                  <a:pt x="150706" y="452112"/>
                  <a:pt x="131002" y="461963"/>
                </a:cubicBezTo>
                <a:cubicBezTo>
                  <a:pt x="128442" y="463243"/>
                  <a:pt x="126473" y="465563"/>
                  <a:pt x="123858" y="466725"/>
                </a:cubicBezTo>
                <a:cubicBezTo>
                  <a:pt x="119271" y="468764"/>
                  <a:pt x="114333" y="469900"/>
                  <a:pt x="109571" y="471488"/>
                </a:cubicBezTo>
                <a:cubicBezTo>
                  <a:pt x="106856" y="472393"/>
                  <a:pt x="104987" y="474970"/>
                  <a:pt x="102427" y="476250"/>
                </a:cubicBezTo>
                <a:cubicBezTo>
                  <a:pt x="100182" y="477373"/>
                  <a:pt x="97664" y="477838"/>
                  <a:pt x="95283" y="478632"/>
                </a:cubicBezTo>
                <a:cubicBezTo>
                  <a:pt x="93696" y="481013"/>
                  <a:pt x="92948" y="484258"/>
                  <a:pt x="90521" y="485775"/>
                </a:cubicBezTo>
                <a:cubicBezTo>
                  <a:pt x="86264" y="488436"/>
                  <a:pt x="80996" y="488950"/>
                  <a:pt x="76233" y="490538"/>
                </a:cubicBezTo>
                <a:lnTo>
                  <a:pt x="61946" y="495300"/>
                </a:lnTo>
                <a:cubicBezTo>
                  <a:pt x="59565" y="496094"/>
                  <a:pt x="56891" y="496290"/>
                  <a:pt x="54802" y="497682"/>
                </a:cubicBezTo>
                <a:lnTo>
                  <a:pt x="26227" y="516732"/>
                </a:lnTo>
                <a:cubicBezTo>
                  <a:pt x="8393" y="528622"/>
                  <a:pt x="28923" y="520594"/>
                  <a:pt x="11939" y="526257"/>
                </a:cubicBezTo>
                <a:cubicBezTo>
                  <a:pt x="12733" y="516732"/>
                  <a:pt x="14321" y="507240"/>
                  <a:pt x="14321" y="497682"/>
                </a:cubicBezTo>
                <a:cubicBezTo>
                  <a:pt x="14321" y="466935"/>
                  <a:pt x="11993" y="443564"/>
                  <a:pt x="9558" y="414338"/>
                </a:cubicBezTo>
                <a:cubicBezTo>
                  <a:pt x="8764" y="393700"/>
                  <a:pt x="8019" y="373061"/>
                  <a:pt x="7177" y="352425"/>
                </a:cubicBezTo>
                <a:cubicBezTo>
                  <a:pt x="4417" y="284792"/>
                  <a:pt x="430" y="296863"/>
                  <a:pt x="33" y="28336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489755" y="2394959"/>
            <a:ext cx="1" cy="381579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43939" y="240889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Level 3: 24”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092994" y="3152775"/>
            <a:ext cx="3669508" cy="52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92994" y="2764631"/>
            <a:ext cx="3705227" cy="40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92994" y="2376487"/>
            <a:ext cx="3798095" cy="45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489755" y="2783103"/>
            <a:ext cx="1" cy="381579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489755" y="3176009"/>
            <a:ext cx="1" cy="381579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52513" y="1981200"/>
            <a:ext cx="3802859" cy="59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489755" y="2009197"/>
            <a:ext cx="1" cy="381579"/>
          </a:xfrm>
          <a:prstGeom prst="line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55845" y="200646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Level 4: 24”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55845" y="319708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Level 1: </a:t>
            </a:r>
            <a:r>
              <a:rPr lang="en-US" i="1" dirty="0" smtClean="0">
                <a:solidFill>
                  <a:srgbClr val="FF0000"/>
                </a:solidFill>
              </a:rPr>
              <a:t>30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3489757" y="3557009"/>
            <a:ext cx="1" cy="91066"/>
          </a:xfrm>
          <a:prstGeom prst="line">
            <a:avLst/>
          </a:prstGeom>
          <a:ln w="12700">
            <a:solidFill>
              <a:srgbClr val="FFFF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78706" y="3629025"/>
            <a:ext cx="3669508" cy="52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56485" y="278751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Level 2: 24”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45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2" grpId="0"/>
      <p:bldP spid="34" grpId="0"/>
      <p:bldP spid="35" grpId="0"/>
      <p:bldP spid="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7" y="2151683"/>
            <a:ext cx="7745413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Detective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493544" y="3493352"/>
            <a:ext cx="202348" cy="395229"/>
          </a:xfrm>
          <a:custGeom>
            <a:avLst/>
            <a:gdLst>
              <a:gd name="connsiteX0" fmla="*/ 33 w 254827"/>
              <a:gd name="connsiteY0" fmla="*/ 283369 h 526257"/>
              <a:gd name="connsiteX1" fmla="*/ 4796 w 254827"/>
              <a:gd name="connsiteY1" fmla="*/ 271463 h 526257"/>
              <a:gd name="connsiteX2" fmla="*/ 9558 w 254827"/>
              <a:gd name="connsiteY2" fmla="*/ 264319 h 526257"/>
              <a:gd name="connsiteX3" fmla="*/ 14321 w 254827"/>
              <a:gd name="connsiteY3" fmla="*/ 245269 h 526257"/>
              <a:gd name="connsiteX4" fmla="*/ 21464 w 254827"/>
              <a:gd name="connsiteY4" fmla="*/ 240507 h 526257"/>
              <a:gd name="connsiteX5" fmla="*/ 26227 w 254827"/>
              <a:gd name="connsiteY5" fmla="*/ 233363 h 526257"/>
              <a:gd name="connsiteX6" fmla="*/ 40514 w 254827"/>
              <a:gd name="connsiteY6" fmla="*/ 223838 h 526257"/>
              <a:gd name="connsiteX7" fmla="*/ 42896 w 254827"/>
              <a:gd name="connsiteY7" fmla="*/ 216694 h 526257"/>
              <a:gd name="connsiteX8" fmla="*/ 50039 w 254827"/>
              <a:gd name="connsiteY8" fmla="*/ 211932 h 526257"/>
              <a:gd name="connsiteX9" fmla="*/ 54802 w 254827"/>
              <a:gd name="connsiteY9" fmla="*/ 204788 h 526257"/>
              <a:gd name="connsiteX10" fmla="*/ 64327 w 254827"/>
              <a:gd name="connsiteY10" fmla="*/ 192882 h 526257"/>
              <a:gd name="connsiteX11" fmla="*/ 66708 w 254827"/>
              <a:gd name="connsiteY11" fmla="*/ 185738 h 526257"/>
              <a:gd name="connsiteX12" fmla="*/ 71471 w 254827"/>
              <a:gd name="connsiteY12" fmla="*/ 178594 h 526257"/>
              <a:gd name="connsiteX13" fmla="*/ 80996 w 254827"/>
              <a:gd name="connsiteY13" fmla="*/ 166688 h 526257"/>
              <a:gd name="connsiteX14" fmla="*/ 83377 w 254827"/>
              <a:gd name="connsiteY14" fmla="*/ 159544 h 526257"/>
              <a:gd name="connsiteX15" fmla="*/ 97664 w 254827"/>
              <a:gd name="connsiteY15" fmla="*/ 150019 h 526257"/>
              <a:gd name="connsiteX16" fmla="*/ 107189 w 254827"/>
              <a:gd name="connsiteY16" fmla="*/ 140494 h 526257"/>
              <a:gd name="connsiteX17" fmla="*/ 114333 w 254827"/>
              <a:gd name="connsiteY17" fmla="*/ 133350 h 526257"/>
              <a:gd name="connsiteX18" fmla="*/ 121477 w 254827"/>
              <a:gd name="connsiteY18" fmla="*/ 128588 h 526257"/>
              <a:gd name="connsiteX19" fmla="*/ 135764 w 254827"/>
              <a:gd name="connsiteY19" fmla="*/ 116682 h 526257"/>
              <a:gd name="connsiteX20" fmla="*/ 154814 w 254827"/>
              <a:gd name="connsiteY20" fmla="*/ 88107 h 526257"/>
              <a:gd name="connsiteX21" fmla="*/ 159577 w 254827"/>
              <a:gd name="connsiteY21" fmla="*/ 80963 h 526257"/>
              <a:gd name="connsiteX22" fmla="*/ 173864 w 254827"/>
              <a:gd name="connsiteY22" fmla="*/ 71438 h 526257"/>
              <a:gd name="connsiteX23" fmla="*/ 183389 w 254827"/>
              <a:gd name="connsiteY23" fmla="*/ 59532 h 526257"/>
              <a:gd name="connsiteX24" fmla="*/ 195296 w 254827"/>
              <a:gd name="connsiteY24" fmla="*/ 45244 h 526257"/>
              <a:gd name="connsiteX25" fmla="*/ 202439 w 254827"/>
              <a:gd name="connsiteY25" fmla="*/ 42863 h 526257"/>
              <a:gd name="connsiteX26" fmla="*/ 207202 w 254827"/>
              <a:gd name="connsiteY26" fmla="*/ 35719 h 526257"/>
              <a:gd name="connsiteX27" fmla="*/ 214346 w 254827"/>
              <a:gd name="connsiteY27" fmla="*/ 30957 h 526257"/>
              <a:gd name="connsiteX28" fmla="*/ 216727 w 254827"/>
              <a:gd name="connsiteY28" fmla="*/ 23813 h 526257"/>
              <a:gd name="connsiteX29" fmla="*/ 231014 w 254827"/>
              <a:gd name="connsiteY29" fmla="*/ 11907 h 526257"/>
              <a:gd name="connsiteX30" fmla="*/ 235777 w 254827"/>
              <a:gd name="connsiteY30" fmla="*/ 4763 h 526257"/>
              <a:gd name="connsiteX31" fmla="*/ 245302 w 254827"/>
              <a:gd name="connsiteY31" fmla="*/ 33338 h 526257"/>
              <a:gd name="connsiteX32" fmla="*/ 247683 w 254827"/>
              <a:gd name="connsiteY32" fmla="*/ 40482 h 526257"/>
              <a:gd name="connsiteX33" fmla="*/ 250064 w 254827"/>
              <a:gd name="connsiteY33" fmla="*/ 195263 h 526257"/>
              <a:gd name="connsiteX34" fmla="*/ 252446 w 254827"/>
              <a:gd name="connsiteY34" fmla="*/ 238125 h 526257"/>
              <a:gd name="connsiteX35" fmla="*/ 254827 w 254827"/>
              <a:gd name="connsiteY35" fmla="*/ 295275 h 526257"/>
              <a:gd name="connsiteX36" fmla="*/ 247683 w 254827"/>
              <a:gd name="connsiteY36" fmla="*/ 309563 h 526257"/>
              <a:gd name="connsiteX37" fmla="*/ 240539 w 254827"/>
              <a:gd name="connsiteY37" fmla="*/ 311944 h 526257"/>
              <a:gd name="connsiteX38" fmla="*/ 233396 w 254827"/>
              <a:gd name="connsiteY38" fmla="*/ 326232 h 526257"/>
              <a:gd name="connsiteX39" fmla="*/ 226252 w 254827"/>
              <a:gd name="connsiteY39" fmla="*/ 328613 h 526257"/>
              <a:gd name="connsiteX40" fmla="*/ 202439 w 254827"/>
              <a:gd name="connsiteY40" fmla="*/ 364332 h 526257"/>
              <a:gd name="connsiteX41" fmla="*/ 188152 w 254827"/>
              <a:gd name="connsiteY41" fmla="*/ 373857 h 526257"/>
              <a:gd name="connsiteX42" fmla="*/ 181008 w 254827"/>
              <a:gd name="connsiteY42" fmla="*/ 381000 h 526257"/>
              <a:gd name="connsiteX43" fmla="*/ 171483 w 254827"/>
              <a:gd name="connsiteY43" fmla="*/ 395288 h 526257"/>
              <a:gd name="connsiteX44" fmla="*/ 169102 w 254827"/>
              <a:gd name="connsiteY44" fmla="*/ 409575 h 526257"/>
              <a:gd name="connsiteX45" fmla="*/ 166721 w 254827"/>
              <a:gd name="connsiteY45" fmla="*/ 428625 h 526257"/>
              <a:gd name="connsiteX46" fmla="*/ 159577 w 254827"/>
              <a:gd name="connsiteY46" fmla="*/ 447675 h 526257"/>
              <a:gd name="connsiteX47" fmla="*/ 145289 w 254827"/>
              <a:gd name="connsiteY47" fmla="*/ 454819 h 526257"/>
              <a:gd name="connsiteX48" fmla="*/ 131002 w 254827"/>
              <a:gd name="connsiteY48" fmla="*/ 461963 h 526257"/>
              <a:gd name="connsiteX49" fmla="*/ 123858 w 254827"/>
              <a:gd name="connsiteY49" fmla="*/ 466725 h 526257"/>
              <a:gd name="connsiteX50" fmla="*/ 109571 w 254827"/>
              <a:gd name="connsiteY50" fmla="*/ 471488 h 526257"/>
              <a:gd name="connsiteX51" fmla="*/ 102427 w 254827"/>
              <a:gd name="connsiteY51" fmla="*/ 476250 h 526257"/>
              <a:gd name="connsiteX52" fmla="*/ 95283 w 254827"/>
              <a:gd name="connsiteY52" fmla="*/ 478632 h 526257"/>
              <a:gd name="connsiteX53" fmla="*/ 90521 w 254827"/>
              <a:gd name="connsiteY53" fmla="*/ 485775 h 526257"/>
              <a:gd name="connsiteX54" fmla="*/ 76233 w 254827"/>
              <a:gd name="connsiteY54" fmla="*/ 490538 h 526257"/>
              <a:gd name="connsiteX55" fmla="*/ 61946 w 254827"/>
              <a:gd name="connsiteY55" fmla="*/ 495300 h 526257"/>
              <a:gd name="connsiteX56" fmla="*/ 54802 w 254827"/>
              <a:gd name="connsiteY56" fmla="*/ 497682 h 526257"/>
              <a:gd name="connsiteX57" fmla="*/ 26227 w 254827"/>
              <a:gd name="connsiteY57" fmla="*/ 516732 h 526257"/>
              <a:gd name="connsiteX58" fmla="*/ 11939 w 254827"/>
              <a:gd name="connsiteY58" fmla="*/ 526257 h 526257"/>
              <a:gd name="connsiteX59" fmla="*/ 14321 w 254827"/>
              <a:gd name="connsiteY59" fmla="*/ 497682 h 526257"/>
              <a:gd name="connsiteX60" fmla="*/ 9558 w 254827"/>
              <a:gd name="connsiteY60" fmla="*/ 414338 h 526257"/>
              <a:gd name="connsiteX61" fmla="*/ 7177 w 254827"/>
              <a:gd name="connsiteY61" fmla="*/ 352425 h 526257"/>
              <a:gd name="connsiteX62" fmla="*/ 33 w 254827"/>
              <a:gd name="connsiteY62" fmla="*/ 283369 h 52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54827" h="526257">
                <a:moveTo>
                  <a:pt x="33" y="283369"/>
                </a:moveTo>
                <a:cubicBezTo>
                  <a:pt x="-364" y="269875"/>
                  <a:pt x="2884" y="275286"/>
                  <a:pt x="4796" y="271463"/>
                </a:cubicBezTo>
                <a:cubicBezTo>
                  <a:pt x="6076" y="268903"/>
                  <a:pt x="8553" y="266999"/>
                  <a:pt x="9558" y="264319"/>
                </a:cubicBezTo>
                <a:cubicBezTo>
                  <a:pt x="9874" y="263476"/>
                  <a:pt x="12245" y="247864"/>
                  <a:pt x="14321" y="245269"/>
                </a:cubicBezTo>
                <a:cubicBezTo>
                  <a:pt x="16109" y="243034"/>
                  <a:pt x="19083" y="242094"/>
                  <a:pt x="21464" y="240507"/>
                </a:cubicBezTo>
                <a:cubicBezTo>
                  <a:pt x="23052" y="238126"/>
                  <a:pt x="24073" y="235248"/>
                  <a:pt x="26227" y="233363"/>
                </a:cubicBezTo>
                <a:cubicBezTo>
                  <a:pt x="30534" y="229594"/>
                  <a:pt x="40514" y="223838"/>
                  <a:pt x="40514" y="223838"/>
                </a:cubicBezTo>
                <a:cubicBezTo>
                  <a:pt x="41308" y="221457"/>
                  <a:pt x="41328" y="218654"/>
                  <a:pt x="42896" y="216694"/>
                </a:cubicBezTo>
                <a:cubicBezTo>
                  <a:pt x="44684" y="214459"/>
                  <a:pt x="48016" y="213955"/>
                  <a:pt x="50039" y="211932"/>
                </a:cubicBezTo>
                <a:cubicBezTo>
                  <a:pt x="52063" y="209908"/>
                  <a:pt x="53214" y="207169"/>
                  <a:pt x="54802" y="204788"/>
                </a:cubicBezTo>
                <a:cubicBezTo>
                  <a:pt x="60787" y="186831"/>
                  <a:pt x="52017" y="208269"/>
                  <a:pt x="64327" y="192882"/>
                </a:cubicBezTo>
                <a:cubicBezTo>
                  <a:pt x="65895" y="190922"/>
                  <a:pt x="65585" y="187983"/>
                  <a:pt x="66708" y="185738"/>
                </a:cubicBezTo>
                <a:cubicBezTo>
                  <a:pt x="67988" y="183178"/>
                  <a:pt x="69883" y="180975"/>
                  <a:pt x="71471" y="178594"/>
                </a:cubicBezTo>
                <a:cubicBezTo>
                  <a:pt x="77430" y="154756"/>
                  <a:pt x="68470" y="179214"/>
                  <a:pt x="80996" y="166688"/>
                </a:cubicBezTo>
                <a:cubicBezTo>
                  <a:pt x="82771" y="164913"/>
                  <a:pt x="81602" y="161319"/>
                  <a:pt x="83377" y="159544"/>
                </a:cubicBezTo>
                <a:cubicBezTo>
                  <a:pt x="87424" y="155497"/>
                  <a:pt x="97664" y="150019"/>
                  <a:pt x="97664" y="150019"/>
                </a:cubicBezTo>
                <a:cubicBezTo>
                  <a:pt x="102201" y="136411"/>
                  <a:pt x="96303" y="147751"/>
                  <a:pt x="107189" y="140494"/>
                </a:cubicBezTo>
                <a:cubicBezTo>
                  <a:pt x="109991" y="138626"/>
                  <a:pt x="111746" y="135506"/>
                  <a:pt x="114333" y="133350"/>
                </a:cubicBezTo>
                <a:cubicBezTo>
                  <a:pt x="116532" y="131518"/>
                  <a:pt x="119278" y="130420"/>
                  <a:pt x="121477" y="128588"/>
                </a:cubicBezTo>
                <a:cubicBezTo>
                  <a:pt x="139817" y="113305"/>
                  <a:pt x="118025" y="128508"/>
                  <a:pt x="135764" y="116682"/>
                </a:cubicBezTo>
                <a:lnTo>
                  <a:pt x="154814" y="88107"/>
                </a:lnTo>
                <a:cubicBezTo>
                  <a:pt x="156402" y="85726"/>
                  <a:pt x="157196" y="82551"/>
                  <a:pt x="159577" y="80963"/>
                </a:cubicBezTo>
                <a:lnTo>
                  <a:pt x="173864" y="71438"/>
                </a:lnTo>
                <a:cubicBezTo>
                  <a:pt x="178501" y="57530"/>
                  <a:pt x="172618" y="70303"/>
                  <a:pt x="183389" y="59532"/>
                </a:cubicBezTo>
                <a:cubicBezTo>
                  <a:pt x="192174" y="50747"/>
                  <a:pt x="183594" y="53046"/>
                  <a:pt x="195296" y="45244"/>
                </a:cubicBezTo>
                <a:cubicBezTo>
                  <a:pt x="197384" y="43852"/>
                  <a:pt x="200058" y="43657"/>
                  <a:pt x="202439" y="42863"/>
                </a:cubicBezTo>
                <a:cubicBezTo>
                  <a:pt x="204027" y="40482"/>
                  <a:pt x="205178" y="37743"/>
                  <a:pt x="207202" y="35719"/>
                </a:cubicBezTo>
                <a:cubicBezTo>
                  <a:pt x="209226" y="33695"/>
                  <a:pt x="212558" y="33192"/>
                  <a:pt x="214346" y="30957"/>
                </a:cubicBezTo>
                <a:cubicBezTo>
                  <a:pt x="215914" y="28997"/>
                  <a:pt x="215335" y="25902"/>
                  <a:pt x="216727" y="23813"/>
                </a:cubicBezTo>
                <a:cubicBezTo>
                  <a:pt x="220394" y="18313"/>
                  <a:pt x="225743" y="15421"/>
                  <a:pt x="231014" y="11907"/>
                </a:cubicBezTo>
                <a:cubicBezTo>
                  <a:pt x="232602" y="9526"/>
                  <a:pt x="233753" y="6787"/>
                  <a:pt x="235777" y="4763"/>
                </a:cubicBezTo>
                <a:cubicBezTo>
                  <a:pt x="251999" y="-11459"/>
                  <a:pt x="243462" y="17695"/>
                  <a:pt x="245302" y="33338"/>
                </a:cubicBezTo>
                <a:cubicBezTo>
                  <a:pt x="245595" y="35831"/>
                  <a:pt x="246889" y="38101"/>
                  <a:pt x="247683" y="40482"/>
                </a:cubicBezTo>
                <a:cubicBezTo>
                  <a:pt x="248477" y="92076"/>
                  <a:pt x="248821" y="143678"/>
                  <a:pt x="250064" y="195263"/>
                </a:cubicBezTo>
                <a:cubicBezTo>
                  <a:pt x="250409" y="209568"/>
                  <a:pt x="251765" y="223832"/>
                  <a:pt x="252446" y="238125"/>
                </a:cubicBezTo>
                <a:cubicBezTo>
                  <a:pt x="253353" y="257170"/>
                  <a:pt x="254033" y="276225"/>
                  <a:pt x="254827" y="295275"/>
                </a:cubicBezTo>
                <a:cubicBezTo>
                  <a:pt x="253258" y="299982"/>
                  <a:pt x="251880" y="306205"/>
                  <a:pt x="247683" y="309563"/>
                </a:cubicBezTo>
                <a:cubicBezTo>
                  <a:pt x="245723" y="311131"/>
                  <a:pt x="242920" y="311150"/>
                  <a:pt x="240539" y="311944"/>
                </a:cubicBezTo>
                <a:cubicBezTo>
                  <a:pt x="238971" y="316649"/>
                  <a:pt x="237592" y="322875"/>
                  <a:pt x="233396" y="326232"/>
                </a:cubicBezTo>
                <a:cubicBezTo>
                  <a:pt x="231436" y="327800"/>
                  <a:pt x="228633" y="327819"/>
                  <a:pt x="226252" y="328613"/>
                </a:cubicBezTo>
                <a:lnTo>
                  <a:pt x="202439" y="364332"/>
                </a:lnTo>
                <a:cubicBezTo>
                  <a:pt x="199264" y="369094"/>
                  <a:pt x="192200" y="369810"/>
                  <a:pt x="188152" y="373857"/>
                </a:cubicBezTo>
                <a:cubicBezTo>
                  <a:pt x="185771" y="376238"/>
                  <a:pt x="183075" y="378342"/>
                  <a:pt x="181008" y="381000"/>
                </a:cubicBezTo>
                <a:cubicBezTo>
                  <a:pt x="177494" y="385518"/>
                  <a:pt x="171483" y="395288"/>
                  <a:pt x="171483" y="395288"/>
                </a:cubicBezTo>
                <a:cubicBezTo>
                  <a:pt x="170689" y="400050"/>
                  <a:pt x="169785" y="404796"/>
                  <a:pt x="169102" y="409575"/>
                </a:cubicBezTo>
                <a:cubicBezTo>
                  <a:pt x="168197" y="415910"/>
                  <a:pt x="167694" y="422300"/>
                  <a:pt x="166721" y="428625"/>
                </a:cubicBezTo>
                <a:cubicBezTo>
                  <a:pt x="165482" y="436678"/>
                  <a:pt x="165379" y="441873"/>
                  <a:pt x="159577" y="447675"/>
                </a:cubicBezTo>
                <a:cubicBezTo>
                  <a:pt x="154960" y="452292"/>
                  <a:pt x="151101" y="452882"/>
                  <a:pt x="145289" y="454819"/>
                </a:cubicBezTo>
                <a:cubicBezTo>
                  <a:pt x="124833" y="468459"/>
                  <a:pt x="150706" y="452112"/>
                  <a:pt x="131002" y="461963"/>
                </a:cubicBezTo>
                <a:cubicBezTo>
                  <a:pt x="128442" y="463243"/>
                  <a:pt x="126473" y="465563"/>
                  <a:pt x="123858" y="466725"/>
                </a:cubicBezTo>
                <a:cubicBezTo>
                  <a:pt x="119271" y="468764"/>
                  <a:pt x="114333" y="469900"/>
                  <a:pt x="109571" y="471488"/>
                </a:cubicBezTo>
                <a:cubicBezTo>
                  <a:pt x="106856" y="472393"/>
                  <a:pt x="104987" y="474970"/>
                  <a:pt x="102427" y="476250"/>
                </a:cubicBezTo>
                <a:cubicBezTo>
                  <a:pt x="100182" y="477373"/>
                  <a:pt x="97664" y="477838"/>
                  <a:pt x="95283" y="478632"/>
                </a:cubicBezTo>
                <a:cubicBezTo>
                  <a:pt x="93696" y="481013"/>
                  <a:pt x="92948" y="484258"/>
                  <a:pt x="90521" y="485775"/>
                </a:cubicBezTo>
                <a:cubicBezTo>
                  <a:pt x="86264" y="488436"/>
                  <a:pt x="80996" y="488950"/>
                  <a:pt x="76233" y="490538"/>
                </a:cubicBezTo>
                <a:lnTo>
                  <a:pt x="61946" y="495300"/>
                </a:lnTo>
                <a:cubicBezTo>
                  <a:pt x="59565" y="496094"/>
                  <a:pt x="56891" y="496290"/>
                  <a:pt x="54802" y="497682"/>
                </a:cubicBezTo>
                <a:lnTo>
                  <a:pt x="26227" y="516732"/>
                </a:lnTo>
                <a:cubicBezTo>
                  <a:pt x="8393" y="528622"/>
                  <a:pt x="28923" y="520594"/>
                  <a:pt x="11939" y="526257"/>
                </a:cubicBezTo>
                <a:cubicBezTo>
                  <a:pt x="12733" y="516732"/>
                  <a:pt x="14321" y="507240"/>
                  <a:pt x="14321" y="497682"/>
                </a:cubicBezTo>
                <a:cubicBezTo>
                  <a:pt x="14321" y="466935"/>
                  <a:pt x="11993" y="443564"/>
                  <a:pt x="9558" y="414338"/>
                </a:cubicBezTo>
                <a:cubicBezTo>
                  <a:pt x="8764" y="393700"/>
                  <a:pt x="8019" y="373061"/>
                  <a:pt x="7177" y="352425"/>
                </a:cubicBezTo>
                <a:cubicBezTo>
                  <a:pt x="4417" y="284792"/>
                  <a:pt x="430" y="296863"/>
                  <a:pt x="33" y="28336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46097" y="3435504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Level 3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24550" y="366648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Level 2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31700" y="391413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Level 1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53532" y="3175309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Level 4</a:t>
            </a:r>
            <a:endParaRPr lang="en-US" sz="12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67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3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SW corner - 1879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33" y="2010008"/>
            <a:ext cx="7325305" cy="22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304371" y="3479181"/>
            <a:ext cx="858644" cy="16392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735659" y="3456877"/>
            <a:ext cx="379141" cy="17061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28478" y="515186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Eyebolt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51356" y="515929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 for post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114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SW corner - 2014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66" y="1828800"/>
            <a:ext cx="5725677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4616615" y="2743200"/>
            <a:ext cx="2553629" cy="11039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47942" y="253132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Eyebolt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07484" y="3490332"/>
            <a:ext cx="4129657" cy="12563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11132" y="3196683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Round Hole</a:t>
            </a:r>
          </a:p>
          <a:p>
            <a:r>
              <a:rPr lang="en-US" dirty="0" smtClean="0"/>
              <a:t>(3 ¼” </a:t>
            </a:r>
            <a:r>
              <a:rPr lang="en-US" dirty="0" err="1" smtClean="0"/>
              <a:t>diam</a:t>
            </a:r>
            <a:r>
              <a:rPr lang="en-US" dirty="0" smtClean="0"/>
              <a:t>,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smtClean="0"/>
              <a:t>filled)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981106" y="5016843"/>
            <a:ext cx="4074602" cy="160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36771" y="4794823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“W M CASEY SW”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88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M CASEY SW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0" y="1806498"/>
            <a:ext cx="4434589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839628" y="1828800"/>
            <a:ext cx="3847171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Gill Sans MT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One of four such marks found in 1999</a:t>
            </a:r>
          </a:p>
          <a:p>
            <a:pPr lvl="1"/>
            <a:r>
              <a:rPr lang="en-US" dirty="0" smtClean="0"/>
              <a:t>Named by NGS:</a:t>
            </a:r>
          </a:p>
          <a:p>
            <a:pPr lvl="2"/>
            <a:r>
              <a:rPr lang="en-US" dirty="0" smtClean="0"/>
              <a:t>W M CASEY NW</a:t>
            </a:r>
          </a:p>
          <a:p>
            <a:pPr lvl="2"/>
            <a:r>
              <a:rPr lang="en-US" dirty="0" smtClean="0"/>
              <a:t>W M CASEY SW</a:t>
            </a:r>
          </a:p>
          <a:p>
            <a:pPr lvl="2"/>
            <a:r>
              <a:rPr lang="en-US" dirty="0" smtClean="0"/>
              <a:t>W M CASEY SE</a:t>
            </a:r>
          </a:p>
          <a:p>
            <a:pPr lvl="2"/>
            <a:r>
              <a:rPr lang="en-US" dirty="0" smtClean="0"/>
              <a:t>W M CASEY NE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59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32" y="1500459"/>
            <a:ext cx="4027588" cy="452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939486" y="2447925"/>
            <a:ext cx="0" cy="772222"/>
          </a:xfrm>
          <a:prstGeom prst="line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37106" y="3217069"/>
            <a:ext cx="0" cy="719833"/>
          </a:xfrm>
          <a:prstGeom prst="line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939487" y="4478517"/>
            <a:ext cx="1" cy="422097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37108" y="3936206"/>
            <a:ext cx="1" cy="542925"/>
          </a:xfrm>
          <a:prstGeom prst="line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66913" y="2693520"/>
            <a:ext cx="54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24”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5499" y="3436934"/>
            <a:ext cx="65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24”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70267" y="4061403"/>
            <a:ext cx="84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~16”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5441" y="4541719"/>
            <a:ext cx="89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~14”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939488" y="1685925"/>
            <a:ext cx="0" cy="762696"/>
          </a:xfrm>
          <a:prstGeom prst="line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93979" y="1868328"/>
            <a:ext cx="70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24”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51" name="TextBox 2050"/>
          <p:cNvSpPr txBox="1"/>
          <p:nvPr/>
        </p:nvSpPr>
        <p:spPr>
          <a:xfrm>
            <a:off x="301083" y="3891776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CASEY SW</a:t>
            </a:r>
          </a:p>
          <a:p>
            <a:r>
              <a:rPr lang="en-US" dirty="0" smtClean="0"/>
              <a:t>(at bottom of PVC tube)</a:t>
            </a:r>
            <a:endParaRPr lang="en-US" dirty="0"/>
          </a:p>
        </p:txBody>
      </p:sp>
      <p:cxnSp>
        <p:nvCxnSpPr>
          <p:cNvPr id="2053" name="Straight Arrow Connector 2052"/>
          <p:cNvCxnSpPr/>
          <p:nvPr/>
        </p:nvCxnSpPr>
        <p:spPr>
          <a:xfrm>
            <a:off x="1862254" y="4036741"/>
            <a:ext cx="3735658" cy="3456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PAVERS vs Foundation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278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1848 – Construction begins</a:t>
            </a:r>
          </a:p>
          <a:p>
            <a:pPr lvl="1"/>
            <a:r>
              <a:rPr lang="en-US" dirty="0" smtClean="0"/>
              <a:t>Foundation first</a:t>
            </a:r>
          </a:p>
          <a:p>
            <a:pPr lvl="1"/>
            <a:r>
              <a:rPr lang="en-US" dirty="0" smtClean="0"/>
              <a:t>Cornerstone with time capsule set in foundation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1854 – Construction ceases</a:t>
            </a:r>
          </a:p>
          <a:p>
            <a:pPr lvl="1"/>
            <a:r>
              <a:rPr lang="en-US" dirty="0" smtClean="0"/>
              <a:t>Funds depleted and pre-war tensions</a:t>
            </a:r>
          </a:p>
          <a:p>
            <a:pPr lvl="1"/>
            <a:r>
              <a:rPr lang="en-US" dirty="0"/>
              <a:t>152 feet high</a:t>
            </a:r>
          </a:p>
          <a:p>
            <a:pPr lvl="1"/>
            <a:r>
              <a:rPr lang="en-US" i="1" dirty="0"/>
              <a:t>Two</a:t>
            </a:r>
            <a:r>
              <a:rPr lang="en-US" dirty="0"/>
              <a:t> doors: East &amp; </a:t>
            </a:r>
            <a:r>
              <a:rPr lang="en-US" dirty="0" smtClean="0"/>
              <a:t>West</a:t>
            </a:r>
          </a:p>
          <a:p>
            <a:pPr lvl="2"/>
            <a:r>
              <a:rPr lang="en-US" dirty="0" smtClean="0"/>
              <a:t>Today there is only an East door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70" y="1006282"/>
            <a:ext cx="1000030" cy="152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28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CASEY 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National Archives contain all of the materials written by Casey</a:t>
            </a:r>
          </a:p>
          <a:p>
            <a:pPr lvl="1"/>
            <a:r>
              <a:rPr lang="en-US" dirty="0" smtClean="0"/>
              <a:t>Haven’t </a:t>
            </a:r>
            <a:r>
              <a:rPr lang="en-US" i="1" dirty="0" smtClean="0">
                <a:solidFill>
                  <a:srgbClr val="FF0000"/>
                </a:solidFill>
              </a:rPr>
              <a:t>yet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seen a reference to </a:t>
            </a:r>
            <a:r>
              <a:rPr lang="en-US" i="1" dirty="0" smtClean="0"/>
              <a:t>where</a:t>
            </a:r>
            <a:r>
              <a:rPr lang="en-US" dirty="0" smtClean="0"/>
              <a:t> Casey chose to measure 555’ 5 1/8 inches from</a:t>
            </a:r>
          </a:p>
          <a:p>
            <a:pPr lvl="1"/>
            <a:r>
              <a:rPr lang="en-US" dirty="0" smtClean="0"/>
              <a:t>Some evidence points to these four marks re-discovered in 1999</a:t>
            </a:r>
          </a:p>
          <a:p>
            <a:pPr lvl="1"/>
            <a:r>
              <a:rPr lang="en-US" dirty="0" smtClean="0"/>
              <a:t>Leveling proves all four are within 4 mm of each other in height</a:t>
            </a:r>
          </a:p>
          <a:p>
            <a:pPr lvl="2"/>
            <a:r>
              <a:rPr lang="en-US" dirty="0" smtClean="0"/>
              <a:t>Averaging them for references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20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 vs </a:t>
            </a:r>
            <a:r>
              <a:rPr lang="en-US" dirty="0" err="1" smtClean="0"/>
              <a:t>Threshhold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2" y="1874660"/>
            <a:ext cx="4119597" cy="424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51" y="1873132"/>
            <a:ext cx="2250914" cy="225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88166" y="3757961"/>
            <a:ext cx="1405054" cy="1338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965902" y="2743201"/>
            <a:ext cx="0" cy="481535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65902" y="3219451"/>
            <a:ext cx="0" cy="221979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36780" y="2520176"/>
            <a:ext cx="149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Level 1:  30”</a:t>
            </a:r>
          </a:p>
          <a:p>
            <a:r>
              <a:rPr lang="en-US" dirty="0" smtClean="0"/>
              <a:t>Blue:  21”</a:t>
            </a:r>
          </a:p>
          <a:p>
            <a:r>
              <a:rPr lang="en-US" dirty="0" smtClean="0"/>
              <a:t>Yellow:  9”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877015" y="1884557"/>
            <a:ext cx="1884556" cy="188455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285785" y="4125951"/>
            <a:ext cx="2717181" cy="9627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63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Architectural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By Casey’s (presumed) method:</a:t>
            </a:r>
          </a:p>
          <a:p>
            <a:r>
              <a:rPr lang="en-US" sz="2400" b="1" dirty="0" smtClean="0"/>
              <a:t>1885:  555’  5 1/8 inches (to a pointed peak)</a:t>
            </a:r>
          </a:p>
          <a:p>
            <a:r>
              <a:rPr lang="en-US" sz="2400" b="1" dirty="0" smtClean="0"/>
              <a:t>1999:  555’  3 5/8 inches* (to a rounded peak)</a:t>
            </a:r>
          </a:p>
          <a:p>
            <a:r>
              <a:rPr lang="en-US" sz="2400" b="1" dirty="0" smtClean="0"/>
              <a:t>2014:  555’  4 1/64 inches* (to a rounded peak)</a:t>
            </a:r>
          </a:p>
          <a:p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By CTBUH standards in 2014:</a:t>
            </a:r>
          </a:p>
          <a:p>
            <a:pPr marL="0" indent="0">
              <a:buNone/>
            </a:pPr>
            <a:r>
              <a:rPr lang="en-US" sz="2400" b="1" dirty="0" smtClean="0"/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554’  7  11/32 inches </a:t>
            </a:r>
            <a:r>
              <a:rPr lang="en-US" sz="2400" b="1" dirty="0" smtClean="0"/>
              <a:t>(to a rounded peak)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b="1" dirty="0" smtClean="0"/>
              <a:t>(a difference from the 1885 value of over 9.75”)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000" b="1" dirty="0" smtClean="0"/>
              <a:t>* Presumes Casey’s method was to use the average level of the four “Casey marks” as a starting point.</a:t>
            </a:r>
            <a:endParaRPr lang="en-US" sz="2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21,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92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to past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isn’t the building 555’ 5 1/8 inches?</a:t>
            </a:r>
          </a:p>
          <a:p>
            <a:endParaRPr lang="en-US" dirty="0" smtClean="0"/>
          </a:p>
          <a:p>
            <a:r>
              <a:rPr lang="en-US" dirty="0" smtClean="0"/>
              <a:t>How was the above value computed?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85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disagreement?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438444" cy="4297363"/>
          </a:xfrm>
        </p:spPr>
        <p:txBody>
          <a:bodyPr/>
          <a:lstStyle/>
          <a:p>
            <a:r>
              <a:rPr lang="en-US" dirty="0" smtClean="0"/>
              <a:t>If the 4 CASEY marks are where Lt Col Casey measured his height, why did we get 555’ 4 1/64 inches, when he got 555’ 5 1/8 inches?</a:t>
            </a:r>
          </a:p>
          <a:p>
            <a:endParaRPr lang="en-US" dirty="0"/>
          </a:p>
          <a:p>
            <a:r>
              <a:rPr lang="en-US" dirty="0" smtClean="0"/>
              <a:t>Two reasons</a:t>
            </a:r>
          </a:p>
          <a:p>
            <a:pPr lvl="1"/>
            <a:r>
              <a:rPr lang="en-US" dirty="0" smtClean="0"/>
              <a:t>Rounding of the peak</a:t>
            </a:r>
          </a:p>
          <a:p>
            <a:pPr lvl="1"/>
            <a:r>
              <a:rPr lang="en-US" dirty="0" smtClean="0"/>
              <a:t>Measurement error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92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Rounding of the peak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25" y="1682045"/>
            <a:ext cx="4635969" cy="34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2" y="1670754"/>
            <a:ext cx="3172178" cy="354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2472" y="5377083"/>
            <a:ext cx="701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Approximately 3/8 inch of the 1 1/8 inch disagreement comes from </a:t>
            </a:r>
          </a:p>
          <a:p>
            <a:r>
              <a:rPr lang="en-US" dirty="0" smtClean="0"/>
              <a:t>height loss due to rounding of the peak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9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2015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58909"/>
            <a:ext cx="8229600" cy="377348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  <a:endParaRPr lang="en-US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639976"/>
              </p:ext>
            </p:extLst>
          </p:nvPr>
        </p:nvGraphicFramePr>
        <p:xfrm>
          <a:off x="562099" y="2335151"/>
          <a:ext cx="7869382" cy="327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691"/>
                <a:gridCol w="3934691"/>
              </a:tblGrid>
              <a:tr h="6540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Reason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Inches</a:t>
                      </a:r>
                      <a:endParaRPr lang="en-US" sz="3200" dirty="0"/>
                    </a:p>
                  </a:txBody>
                  <a:tcPr/>
                </a:tc>
              </a:tr>
              <a:tr h="654000">
                <a:tc>
                  <a:txBody>
                    <a:bodyPr/>
                    <a:lstStyle/>
                    <a:p>
                      <a:r>
                        <a:rPr lang="en-US" dirty="0" smtClean="0"/>
                        <a:t>1) A different starting 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43/64 </a:t>
                      </a:r>
                      <a:endParaRPr lang="en-US" dirty="0"/>
                    </a:p>
                  </a:txBody>
                  <a:tcPr/>
                </a:tc>
              </a:tr>
              <a:tr h="654000">
                <a:tc>
                  <a:txBody>
                    <a:bodyPr/>
                    <a:lstStyle/>
                    <a:p>
                      <a:r>
                        <a:rPr lang="en-US" dirty="0" smtClean="0"/>
                        <a:t>2) Rounding</a:t>
                      </a:r>
                      <a:r>
                        <a:rPr lang="en-US" baseline="0" dirty="0" smtClean="0"/>
                        <a:t> of the aluminum apex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3/8</a:t>
                      </a:r>
                      <a:endParaRPr lang="en-US" dirty="0"/>
                    </a:p>
                  </a:txBody>
                  <a:tcPr/>
                </a:tc>
              </a:tr>
              <a:tr h="654000">
                <a:tc>
                  <a:txBody>
                    <a:bodyPr/>
                    <a:lstStyle/>
                    <a:p>
                      <a:r>
                        <a:rPr lang="en-US" dirty="0" smtClean="0"/>
                        <a:t>3) Measurement Error in 1884 and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47/64</a:t>
                      </a:r>
                      <a:endParaRPr lang="en-US" dirty="0"/>
                    </a:p>
                  </a:txBody>
                  <a:tcPr/>
                </a:tc>
              </a:tr>
              <a:tr h="65400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Combined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 25/32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Magnitudes of contributions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NOAA Brown Bag Seminar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2F31E-9859-4353-8204-26096E84F01D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3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things stack up: 2014 values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09154" y="2393244"/>
            <a:ext cx="51929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26087" y="3460044"/>
            <a:ext cx="519290" cy="187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44711" y="3296184"/>
            <a:ext cx="1603022" cy="136066"/>
          </a:xfrm>
          <a:custGeom>
            <a:avLst/>
            <a:gdLst>
              <a:gd name="connsiteX0" fmla="*/ 0 w 1603022"/>
              <a:gd name="connsiteY0" fmla="*/ 113060 h 136066"/>
              <a:gd name="connsiteX1" fmla="*/ 428978 w 1603022"/>
              <a:gd name="connsiteY1" fmla="*/ 172 h 136066"/>
              <a:gd name="connsiteX2" fmla="*/ 349956 w 1603022"/>
              <a:gd name="connsiteY2" fmla="*/ 135638 h 136066"/>
              <a:gd name="connsiteX3" fmla="*/ 812800 w 1603022"/>
              <a:gd name="connsiteY3" fmla="*/ 45327 h 136066"/>
              <a:gd name="connsiteX4" fmla="*/ 745067 w 1603022"/>
              <a:gd name="connsiteY4" fmla="*/ 113060 h 136066"/>
              <a:gd name="connsiteX5" fmla="*/ 1196622 w 1603022"/>
              <a:gd name="connsiteY5" fmla="*/ 34038 h 136066"/>
              <a:gd name="connsiteX6" fmla="*/ 1162756 w 1603022"/>
              <a:gd name="connsiteY6" fmla="*/ 113060 h 136066"/>
              <a:gd name="connsiteX7" fmla="*/ 1603022 w 1603022"/>
              <a:gd name="connsiteY7" fmla="*/ 45327 h 13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3022" h="136066">
                <a:moveTo>
                  <a:pt x="0" y="113060"/>
                </a:moveTo>
                <a:cubicBezTo>
                  <a:pt x="185326" y="54734"/>
                  <a:pt x="370652" y="-3591"/>
                  <a:pt x="428978" y="172"/>
                </a:cubicBezTo>
                <a:cubicBezTo>
                  <a:pt x="487304" y="3935"/>
                  <a:pt x="285986" y="128112"/>
                  <a:pt x="349956" y="135638"/>
                </a:cubicBezTo>
                <a:cubicBezTo>
                  <a:pt x="413926" y="143164"/>
                  <a:pt x="746948" y="49090"/>
                  <a:pt x="812800" y="45327"/>
                </a:cubicBezTo>
                <a:cubicBezTo>
                  <a:pt x="878652" y="41564"/>
                  <a:pt x="681097" y="114942"/>
                  <a:pt x="745067" y="113060"/>
                </a:cubicBezTo>
                <a:cubicBezTo>
                  <a:pt x="809037" y="111178"/>
                  <a:pt x="1127007" y="34038"/>
                  <a:pt x="1196622" y="34038"/>
                </a:cubicBezTo>
                <a:cubicBezTo>
                  <a:pt x="1266237" y="34038"/>
                  <a:pt x="1095023" y="111179"/>
                  <a:pt x="1162756" y="113060"/>
                </a:cubicBezTo>
                <a:cubicBezTo>
                  <a:pt x="1230489" y="114941"/>
                  <a:pt x="1416755" y="80134"/>
                  <a:pt x="1603022" y="453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91026" y="4227825"/>
            <a:ext cx="2212622" cy="1128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810107" y="5317068"/>
            <a:ext cx="3313558" cy="2520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6104883" y="5317068"/>
            <a:ext cx="826493" cy="601895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526707" y="3679901"/>
            <a:ext cx="145654" cy="90338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31703" y="3961021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Pavers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629188" y="547910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Foundation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119511" y="5345288"/>
            <a:ext cx="231421" cy="603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826932" y="5904088"/>
            <a:ext cx="313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all 4 “CASEY marks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589894" y="370771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Doorway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74133" y="5317067"/>
            <a:ext cx="7800622" cy="22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57200" y="4555067"/>
            <a:ext cx="7800622" cy="22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5911" y="4216400"/>
            <a:ext cx="7800622" cy="22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24933" y="1439334"/>
            <a:ext cx="7800622" cy="22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794877" y="1639229"/>
            <a:ext cx="10810" cy="3697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432755" y="1650380"/>
            <a:ext cx="0" cy="2924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83555" y="2641600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554’ 7” 11/32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99155" y="2794000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555’ 4” 1/64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112419" y="1659731"/>
            <a:ext cx="516731" cy="728663"/>
          </a:xfrm>
          <a:custGeom>
            <a:avLst/>
            <a:gdLst>
              <a:gd name="connsiteX0" fmla="*/ 0 w 516731"/>
              <a:gd name="connsiteY0" fmla="*/ 726282 h 728663"/>
              <a:gd name="connsiteX1" fmla="*/ 207169 w 516731"/>
              <a:gd name="connsiteY1" fmla="*/ 0 h 728663"/>
              <a:gd name="connsiteX2" fmla="*/ 321469 w 516731"/>
              <a:gd name="connsiteY2" fmla="*/ 0 h 728663"/>
              <a:gd name="connsiteX3" fmla="*/ 516731 w 516731"/>
              <a:gd name="connsiteY3" fmla="*/ 728663 h 728663"/>
              <a:gd name="connsiteX4" fmla="*/ 0 w 516731"/>
              <a:gd name="connsiteY4" fmla="*/ 726282 h 72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731" h="728663">
                <a:moveTo>
                  <a:pt x="0" y="726282"/>
                </a:moveTo>
                <a:lnTo>
                  <a:pt x="207169" y="0"/>
                </a:lnTo>
                <a:lnTo>
                  <a:pt x="321469" y="0"/>
                </a:lnTo>
                <a:lnTo>
                  <a:pt x="516731" y="728663"/>
                </a:lnTo>
                <a:lnTo>
                  <a:pt x="0" y="72628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4319589" y="1459705"/>
            <a:ext cx="116680" cy="200025"/>
          </a:xfrm>
          <a:prstGeom prst="triangle">
            <a:avLst/>
          </a:prstGeom>
          <a:noFill/>
          <a:ln w="95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32367" y="1648997"/>
            <a:ext cx="7800622" cy="2257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14488" y="4315520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“W M FLOOR 3 Level”</a:t>
            </a:r>
            <a:endParaRPr lang="en-US" sz="1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241131" y="1443038"/>
            <a:ext cx="2382" cy="214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260181" y="1533145"/>
            <a:ext cx="638175" cy="762380"/>
          </a:xfrm>
          <a:custGeom>
            <a:avLst/>
            <a:gdLst>
              <a:gd name="connsiteX0" fmla="*/ 0 w 638175"/>
              <a:gd name="connsiteY0" fmla="*/ 7524 h 762380"/>
              <a:gd name="connsiteX1" fmla="*/ 335757 w 638175"/>
              <a:gd name="connsiteY1" fmla="*/ 17049 h 762380"/>
              <a:gd name="connsiteX2" fmla="*/ 531019 w 638175"/>
              <a:gd name="connsiteY2" fmla="*/ 157543 h 762380"/>
              <a:gd name="connsiteX3" fmla="*/ 200025 w 638175"/>
              <a:gd name="connsiteY3" fmla="*/ 574261 h 762380"/>
              <a:gd name="connsiteX4" fmla="*/ 638175 w 638175"/>
              <a:gd name="connsiteY4" fmla="*/ 762380 h 7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175" h="762380">
                <a:moveTo>
                  <a:pt x="0" y="7524"/>
                </a:moveTo>
                <a:cubicBezTo>
                  <a:pt x="123627" y="-215"/>
                  <a:pt x="247254" y="-7954"/>
                  <a:pt x="335757" y="17049"/>
                </a:cubicBezTo>
                <a:cubicBezTo>
                  <a:pt x="424260" y="42052"/>
                  <a:pt x="553641" y="64674"/>
                  <a:pt x="531019" y="157543"/>
                </a:cubicBezTo>
                <a:cubicBezTo>
                  <a:pt x="508397" y="250412"/>
                  <a:pt x="182166" y="473455"/>
                  <a:pt x="200025" y="574261"/>
                </a:cubicBezTo>
                <a:cubicBezTo>
                  <a:pt x="217884" y="675067"/>
                  <a:pt x="428029" y="718723"/>
                  <a:pt x="638175" y="762380"/>
                </a:cubicBezTo>
              </a:path>
            </a:pathLst>
          </a:custGeom>
          <a:noFill/>
          <a:ln w="9525"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76693" y="210758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3/8”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5571950" y="4550512"/>
            <a:ext cx="0" cy="7797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 flipV="1">
            <a:off x="5579849" y="3323062"/>
            <a:ext cx="1144336" cy="1574033"/>
          </a:xfrm>
          <a:custGeom>
            <a:avLst/>
            <a:gdLst>
              <a:gd name="connsiteX0" fmla="*/ 0 w 638175"/>
              <a:gd name="connsiteY0" fmla="*/ 7524 h 762380"/>
              <a:gd name="connsiteX1" fmla="*/ 335757 w 638175"/>
              <a:gd name="connsiteY1" fmla="*/ 17049 h 762380"/>
              <a:gd name="connsiteX2" fmla="*/ 531019 w 638175"/>
              <a:gd name="connsiteY2" fmla="*/ 157543 h 762380"/>
              <a:gd name="connsiteX3" fmla="*/ 200025 w 638175"/>
              <a:gd name="connsiteY3" fmla="*/ 574261 h 762380"/>
              <a:gd name="connsiteX4" fmla="*/ 638175 w 638175"/>
              <a:gd name="connsiteY4" fmla="*/ 762380 h 7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175" h="762380">
                <a:moveTo>
                  <a:pt x="0" y="7524"/>
                </a:moveTo>
                <a:cubicBezTo>
                  <a:pt x="123627" y="-215"/>
                  <a:pt x="247254" y="-7954"/>
                  <a:pt x="335757" y="17049"/>
                </a:cubicBezTo>
                <a:cubicBezTo>
                  <a:pt x="424260" y="42052"/>
                  <a:pt x="553641" y="64674"/>
                  <a:pt x="531019" y="157543"/>
                </a:cubicBezTo>
                <a:cubicBezTo>
                  <a:pt x="508397" y="250412"/>
                  <a:pt x="182166" y="473455"/>
                  <a:pt x="200025" y="574261"/>
                </a:cubicBezTo>
                <a:cubicBezTo>
                  <a:pt x="217884" y="675067"/>
                  <a:pt x="428029" y="718723"/>
                  <a:pt x="638175" y="762380"/>
                </a:cubicBezTo>
              </a:path>
            </a:pathLst>
          </a:custGeom>
          <a:noFill/>
          <a:ln w="9525"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798527" y="3129776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(8 + 43/64)”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2051824" y="5335655"/>
            <a:ext cx="748582" cy="596794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932334" y="5025481"/>
            <a:ext cx="217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“Average CASEY level”</a:t>
            </a:r>
            <a:endParaRPr lang="en-US" sz="1400" b="1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728604" y="4223409"/>
            <a:ext cx="0" cy="1129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740220" y="4930549"/>
            <a:ext cx="638175" cy="1135713"/>
          </a:xfrm>
          <a:custGeom>
            <a:avLst/>
            <a:gdLst>
              <a:gd name="connsiteX0" fmla="*/ 0 w 638175"/>
              <a:gd name="connsiteY0" fmla="*/ 7524 h 762380"/>
              <a:gd name="connsiteX1" fmla="*/ 335757 w 638175"/>
              <a:gd name="connsiteY1" fmla="*/ 17049 h 762380"/>
              <a:gd name="connsiteX2" fmla="*/ 531019 w 638175"/>
              <a:gd name="connsiteY2" fmla="*/ 157543 h 762380"/>
              <a:gd name="connsiteX3" fmla="*/ 200025 w 638175"/>
              <a:gd name="connsiteY3" fmla="*/ 574261 h 762380"/>
              <a:gd name="connsiteX4" fmla="*/ 638175 w 638175"/>
              <a:gd name="connsiteY4" fmla="*/ 762380 h 7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175" h="762380">
                <a:moveTo>
                  <a:pt x="0" y="7524"/>
                </a:moveTo>
                <a:cubicBezTo>
                  <a:pt x="123627" y="-215"/>
                  <a:pt x="247254" y="-7954"/>
                  <a:pt x="335757" y="17049"/>
                </a:cubicBezTo>
                <a:cubicBezTo>
                  <a:pt x="424260" y="42052"/>
                  <a:pt x="553641" y="64674"/>
                  <a:pt x="531019" y="157543"/>
                </a:cubicBezTo>
                <a:cubicBezTo>
                  <a:pt x="508397" y="250412"/>
                  <a:pt x="182166" y="473455"/>
                  <a:pt x="200025" y="574261"/>
                </a:cubicBezTo>
                <a:cubicBezTo>
                  <a:pt x="217884" y="675067"/>
                  <a:pt x="428029" y="718723"/>
                  <a:pt x="638175" y="762380"/>
                </a:cubicBezTo>
              </a:path>
            </a:pathLst>
          </a:custGeom>
          <a:noFill/>
          <a:ln w="9525"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341865" y="5913864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~14”</a:t>
            </a:r>
            <a:endParaRPr lang="en-US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25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NGS determined the latitude, longitude, ellipsoid height and orthometric height of the peak of the WM to 1-2 mm</a:t>
            </a:r>
          </a:p>
          <a:p>
            <a:pPr lvl="1"/>
            <a:r>
              <a:rPr lang="en-US" sz="2000" dirty="0" smtClean="0"/>
              <a:t>Baseline for future monitoring surveys</a:t>
            </a:r>
          </a:p>
          <a:p>
            <a:endParaRPr lang="en-US" sz="2400" dirty="0" smtClean="0"/>
          </a:p>
          <a:p>
            <a:r>
              <a:rPr lang="en-US" sz="2400" dirty="0" smtClean="0"/>
              <a:t>NGS computed the architectural height of the WM to modern international standards to +/- 1.0 mm</a:t>
            </a:r>
          </a:p>
          <a:p>
            <a:pPr lvl="1"/>
            <a:r>
              <a:rPr lang="en-US" sz="2000" dirty="0" smtClean="0"/>
              <a:t>Disagrees with the historic 1885 height by almost 10 inches</a:t>
            </a:r>
          </a:p>
          <a:p>
            <a:endParaRPr lang="en-US" sz="2400" dirty="0" smtClean="0"/>
          </a:p>
          <a:p>
            <a:r>
              <a:rPr lang="en-US" sz="2400" dirty="0" smtClean="0"/>
              <a:t>Of that 10 inches, all by ¾ inch are immediately explainable</a:t>
            </a:r>
          </a:p>
          <a:p>
            <a:pPr lvl="1"/>
            <a:r>
              <a:rPr lang="en-US" sz="2000" dirty="0" smtClean="0"/>
              <a:t>The ¾ inch remainder is likely measurement error from 1885 or errors in our assumption about how the 1885 height was determined</a:t>
            </a:r>
            <a:r>
              <a:rPr lang="en-US" sz="2000" dirty="0"/>
              <a:t/>
            </a:r>
            <a:br>
              <a:rPr lang="en-US" sz="2000" dirty="0"/>
            </a:br>
            <a:endParaRPr lang="en-US" sz="16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58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that hard work…</a:t>
            </a:r>
            <a:endParaRPr lang="en-US" dirty="0"/>
          </a:p>
        </p:txBody>
      </p:sp>
      <p:pic>
        <p:nvPicPr>
          <p:cNvPr id="7" name="letterman20150217_online-video-cutte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163" y="1828800"/>
            <a:ext cx="7813675" cy="4297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55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1854-1878:  Unfinished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48" y="1828800"/>
            <a:ext cx="4756304" cy="4297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79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08000" y="2473325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Gee…thanks Dave…</a:t>
            </a:r>
          </a:p>
        </p:txBody>
      </p:sp>
      <p:sp>
        <p:nvSpPr>
          <p:cNvPr id="501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May 21,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04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71" y="1382751"/>
            <a:ext cx="3604454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07580" y="5553308"/>
            <a:ext cx="499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http://www.ngs.noaa.gov/surveys/ngs/wm2013/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08000" y="2473325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Thank you!</a:t>
            </a:r>
          </a:p>
        </p:txBody>
      </p:sp>
      <p:sp>
        <p:nvSpPr>
          <p:cNvPr id="5120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May 21,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08000" y="2473325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Extra Slides</a:t>
            </a:r>
          </a:p>
        </p:txBody>
      </p:sp>
      <p:sp>
        <p:nvSpPr>
          <p:cNvPr id="501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May 21,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08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Doorway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1885 – By Casey’s order:</a:t>
            </a:r>
          </a:p>
          <a:p>
            <a:pPr lvl="1"/>
            <a:r>
              <a:rPr lang="en-US" dirty="0" smtClean="0"/>
              <a:t>West entryway sealed off</a:t>
            </a:r>
          </a:p>
          <a:p>
            <a:pPr lvl="1"/>
            <a:r>
              <a:rPr lang="en-US" dirty="0" smtClean="0"/>
              <a:t>East entryway reduced to 8’ high</a:t>
            </a:r>
          </a:p>
          <a:p>
            <a:pPr lvl="1"/>
            <a:r>
              <a:rPr lang="en-US" dirty="0" smtClean="0"/>
              <a:t>East entryway to have 2 marble doors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21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Apex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57" y="1301751"/>
            <a:ext cx="4293223" cy="506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06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1854-1876 – The embarrassing pause</a:t>
            </a:r>
          </a:p>
          <a:p>
            <a:pPr lvl="1"/>
            <a:r>
              <a:rPr lang="en-US" dirty="0" smtClean="0"/>
              <a:t>Politics within the Society</a:t>
            </a:r>
          </a:p>
          <a:p>
            <a:pPr lvl="1"/>
            <a:r>
              <a:rPr lang="en-US" dirty="0" smtClean="0"/>
              <a:t>Civil War</a:t>
            </a:r>
          </a:p>
          <a:p>
            <a:pPr lvl="1"/>
            <a:r>
              <a:rPr lang="en-US" dirty="0" smtClean="0"/>
              <a:t>Repeated inquiries about </a:t>
            </a:r>
            <a:r>
              <a:rPr lang="en-US" dirty="0" smtClean="0">
                <a:solidFill>
                  <a:srgbClr val="FF0000"/>
                </a:solidFill>
              </a:rPr>
              <a:t>the foundation’s strength</a:t>
            </a:r>
          </a:p>
          <a:p>
            <a:pPr lvl="2"/>
            <a:r>
              <a:rPr lang="en-US" dirty="0" smtClean="0"/>
              <a:t>All claim that no serious issues exist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1876 – Congress appropriates re-start funds</a:t>
            </a:r>
          </a:p>
          <a:p>
            <a:pPr lvl="1"/>
            <a:r>
              <a:rPr lang="en-US" dirty="0" smtClean="0"/>
              <a:t>First time that </a:t>
            </a:r>
            <a:r>
              <a:rPr lang="en-US" dirty="0" smtClean="0">
                <a:solidFill>
                  <a:srgbClr val="FF0000"/>
                </a:solidFill>
              </a:rPr>
              <a:t>taxpayer</a:t>
            </a:r>
            <a:r>
              <a:rPr lang="en-US" dirty="0" smtClean="0"/>
              <a:t> funds were used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59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1876 – Re-studying the foundation</a:t>
            </a:r>
          </a:p>
          <a:p>
            <a:pPr lvl="1"/>
            <a:r>
              <a:rPr lang="en-US" dirty="0" smtClean="0"/>
              <a:t>All previous reports of the foundation being “safe” are </a:t>
            </a:r>
            <a:r>
              <a:rPr lang="en-US" b="1" u="sng" dirty="0" smtClean="0"/>
              <a:t>rejected</a:t>
            </a:r>
          </a:p>
          <a:p>
            <a:pPr lvl="1"/>
            <a:r>
              <a:rPr lang="en-US" u="sng" dirty="0" smtClean="0"/>
              <a:t>Nine inches of settlement had been overlooked in previous reports </a:t>
            </a:r>
            <a:r>
              <a:rPr lang="en-US" dirty="0" smtClean="0"/>
              <a:t>because of </a:t>
            </a:r>
            <a:r>
              <a:rPr lang="en-US" dirty="0"/>
              <a:t>“</a:t>
            </a:r>
            <a:r>
              <a:rPr lang="en-US" i="1" dirty="0">
                <a:solidFill>
                  <a:srgbClr val="FF0000"/>
                </a:solidFill>
              </a:rPr>
              <a:t>using the </a:t>
            </a:r>
            <a:r>
              <a:rPr lang="en-US" i="1" dirty="0" smtClean="0">
                <a:solidFill>
                  <a:srgbClr val="FF0000"/>
                </a:solidFill>
              </a:rPr>
              <a:t>wrong stone </a:t>
            </a:r>
            <a:r>
              <a:rPr lang="en-US" i="1" dirty="0">
                <a:solidFill>
                  <a:srgbClr val="FF0000"/>
                </a:solidFill>
              </a:rPr>
              <a:t>as a bench mark for measuring the settlement of the </a:t>
            </a:r>
            <a:r>
              <a:rPr lang="en-US" i="1" dirty="0" smtClean="0">
                <a:solidFill>
                  <a:srgbClr val="FF0000"/>
                </a:solidFill>
              </a:rPr>
              <a:t>structure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Decision:  Strengthen the foundation </a:t>
            </a:r>
          </a:p>
          <a:p>
            <a:pPr lvl="2"/>
            <a:r>
              <a:rPr lang="en-US" dirty="0" smtClean="0"/>
              <a:t>1878 – Additional Congressional Appropriation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6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1878 – Lt Col Thomas Casey takes charge</a:t>
            </a:r>
          </a:p>
          <a:p>
            <a:pPr lvl="1"/>
            <a:r>
              <a:rPr lang="en-US" dirty="0" smtClean="0"/>
              <a:t>First step:  Strengthen foundation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May 21,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NOAA Brown Bag Seminar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57" y="2866839"/>
            <a:ext cx="3168761" cy="321742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93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80676</TotalTime>
  <Words>2686</Words>
  <Application>Microsoft Office PowerPoint</Application>
  <PresentationFormat>On-screen Show (4:3)</PresentationFormat>
  <Paragraphs>562</Paragraphs>
  <Slides>65</Slides>
  <Notes>16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Theme1</vt:lpstr>
      <vt:lpstr>Office Theme</vt:lpstr>
      <vt:lpstr>PowerPoint Presentation</vt:lpstr>
      <vt:lpstr>Why?</vt:lpstr>
      <vt:lpstr>Construction of the  Washington Monument</vt:lpstr>
      <vt:lpstr>Construction</vt:lpstr>
      <vt:lpstr>Construction</vt:lpstr>
      <vt:lpstr>1854-1878:  Unfinished</vt:lpstr>
      <vt:lpstr>Construction</vt:lpstr>
      <vt:lpstr>Construction</vt:lpstr>
      <vt:lpstr>Construction</vt:lpstr>
      <vt:lpstr>Strengthening the Foundation</vt:lpstr>
      <vt:lpstr>Strengthening the Foundation</vt:lpstr>
      <vt:lpstr>Strengthening the Foundation</vt:lpstr>
      <vt:lpstr>Construction</vt:lpstr>
      <vt:lpstr>The aluminum apex</vt:lpstr>
      <vt:lpstr>“As finished the Monument is 555 feet 5 1/8 inches in height”</vt:lpstr>
      <vt:lpstr>Immediate Changes</vt:lpstr>
      <vt:lpstr>Accessing the top</vt:lpstr>
      <vt:lpstr>Surveying</vt:lpstr>
      <vt:lpstr>1885-1934: USC&amp;GS</vt:lpstr>
      <vt:lpstr>1934</vt:lpstr>
      <vt:lpstr>1934</vt:lpstr>
      <vt:lpstr>1934-1999</vt:lpstr>
      <vt:lpstr>1999</vt:lpstr>
      <vt:lpstr>1999:  Geodetic forensics (2014)</vt:lpstr>
      <vt:lpstr>2011 - August 23 at 1:51:04 p.m</vt:lpstr>
      <vt:lpstr>Earthquake Damage</vt:lpstr>
      <vt:lpstr>2013: Request</vt:lpstr>
      <vt:lpstr>Reconnaissance</vt:lpstr>
      <vt:lpstr>Reconnaissance</vt:lpstr>
      <vt:lpstr>Preparation</vt:lpstr>
      <vt:lpstr>GPS</vt:lpstr>
      <vt:lpstr>Traverse</vt:lpstr>
      <vt:lpstr>Traverse</vt:lpstr>
      <vt:lpstr>Traverse</vt:lpstr>
      <vt:lpstr>Traverse</vt:lpstr>
      <vt:lpstr>Leveling</vt:lpstr>
      <vt:lpstr>Leveling</vt:lpstr>
      <vt:lpstr>Leveling</vt:lpstr>
      <vt:lpstr>Leveling</vt:lpstr>
      <vt:lpstr>CTBUH</vt:lpstr>
      <vt:lpstr>Putting it all together</vt:lpstr>
      <vt:lpstr>NSRS Computed Values</vt:lpstr>
      <vt:lpstr>Yes, yes, yes that’s all very interesting…but how tall is it?</vt:lpstr>
      <vt:lpstr>Historical Detective Work</vt:lpstr>
      <vt:lpstr>Historical Detective Work</vt:lpstr>
      <vt:lpstr>The SW corner - 1879</vt:lpstr>
      <vt:lpstr>The SW corner - 2014</vt:lpstr>
      <vt:lpstr>W M CASEY SW</vt:lpstr>
      <vt:lpstr>PAVERS vs Foundation</vt:lpstr>
      <vt:lpstr>The CASEY Marks</vt:lpstr>
      <vt:lpstr>Foundation vs Threshhold</vt:lpstr>
      <vt:lpstr>Final Architectural Heights</vt:lpstr>
      <vt:lpstr>Relationship to past values</vt:lpstr>
      <vt:lpstr>Why the disagreement?</vt:lpstr>
      <vt:lpstr>Rounding of the peak</vt:lpstr>
      <vt:lpstr>Magnitudes of contributions</vt:lpstr>
      <vt:lpstr>How things stack up: 2014 values</vt:lpstr>
      <vt:lpstr>Summary</vt:lpstr>
      <vt:lpstr>All that hard work…</vt:lpstr>
      <vt:lpstr>Gee…thanks Dave…</vt:lpstr>
      <vt:lpstr>Questions?</vt:lpstr>
      <vt:lpstr>Thank you!</vt:lpstr>
      <vt:lpstr>Extra Slides</vt:lpstr>
      <vt:lpstr>Doorway changes</vt:lpstr>
      <vt:lpstr>Aluminum Apex</vt:lpstr>
    </vt:vector>
  </TitlesOfParts>
  <Company>NOS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All Hands 2.5.2010</dc:title>
  <dc:creator>Chris.Harm</dc:creator>
  <cp:lastModifiedBy>Dru Smith</cp:lastModifiedBy>
  <cp:revision>2601</cp:revision>
  <cp:lastPrinted>2014-06-26T13:13:06Z</cp:lastPrinted>
  <dcterms:created xsi:type="dcterms:W3CDTF">2009-09-30T12:20:38Z</dcterms:created>
  <dcterms:modified xsi:type="dcterms:W3CDTF">2015-05-26T16:14:26Z</dcterms:modified>
</cp:coreProperties>
</file>