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Lst>
  <p:notesMasterIdLst>
    <p:notesMasterId r:id="rId56"/>
  </p:notesMasterIdLst>
  <p:handoutMasterIdLst>
    <p:handoutMasterId r:id="rId57"/>
  </p:handoutMasterIdLst>
  <p:sldIdLst>
    <p:sldId id="258" r:id="rId27"/>
    <p:sldId id="290" r:id="rId28"/>
    <p:sldId id="312" r:id="rId29"/>
    <p:sldId id="314" r:id="rId30"/>
    <p:sldId id="294" r:id="rId31"/>
    <p:sldId id="291" r:id="rId32"/>
    <p:sldId id="300" r:id="rId33"/>
    <p:sldId id="323" r:id="rId34"/>
    <p:sldId id="320" r:id="rId35"/>
    <p:sldId id="325" r:id="rId36"/>
    <p:sldId id="299" r:id="rId37"/>
    <p:sldId id="298" r:id="rId38"/>
    <p:sldId id="319" r:id="rId39"/>
    <p:sldId id="327" r:id="rId40"/>
    <p:sldId id="321" r:id="rId41"/>
    <p:sldId id="322" r:id="rId42"/>
    <p:sldId id="295" r:id="rId43"/>
    <p:sldId id="318" r:id="rId44"/>
    <p:sldId id="303" r:id="rId45"/>
    <p:sldId id="302" r:id="rId46"/>
    <p:sldId id="304" r:id="rId47"/>
    <p:sldId id="305" r:id="rId48"/>
    <p:sldId id="310" r:id="rId49"/>
    <p:sldId id="311" r:id="rId50"/>
    <p:sldId id="306" r:id="rId51"/>
    <p:sldId id="307" r:id="rId52"/>
    <p:sldId id="309" r:id="rId53"/>
    <p:sldId id="301" r:id="rId54"/>
    <p:sldId id="324"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76140" autoAdjust="0"/>
  </p:normalViewPr>
  <p:slideViewPr>
    <p:cSldViewPr>
      <p:cViewPr varScale="1">
        <p:scale>
          <a:sx n="90" d="100"/>
          <a:sy n="90" d="100"/>
        </p:scale>
        <p:origin x="-2220" y="-102"/>
      </p:cViewPr>
      <p:guideLst>
        <p:guide orient="horz" pos="3744"/>
        <p:guide pos="5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AD4DC74-612F-484D-B557-1AC917AAE481}" type="datetimeFigureOut">
              <a:rPr lang="en-US"/>
              <a:pPr>
                <a:defRPr/>
              </a:pPr>
              <a:t>6/20/2011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70D8FB2-9499-4AD8-921A-90F044C892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CA"/>
          </a:p>
        </p:txBody>
      </p:sp>
      <p:sp>
        <p:nvSpPr>
          <p:cNvPr id="320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93C679D-DF2B-46AB-A6B4-CB6C089085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ChangeArrowheads="1" noTextEdit="1"/>
          </p:cNvSpPr>
          <p:nvPr>
            <p:ph type="sldImg"/>
          </p:nvPr>
        </p:nvSpPr>
        <p:spPr>
          <a:ln/>
        </p:spPr>
      </p:sp>
      <p:sp>
        <p:nvSpPr>
          <p:cNvPr id="323586" name="Rectangle 3"/>
          <p:cNvSpPr>
            <a:spLocks noGrp="1" noChangeArrowheads="1"/>
          </p:cNvSpPr>
          <p:nvPr>
            <p:ph type="body" idx="1"/>
          </p:nvPr>
        </p:nvSpPr>
        <p:spPr>
          <a:noFill/>
          <a:ln/>
        </p:spPr>
        <p:txBody>
          <a:bodyPr/>
          <a:lstStyle/>
          <a:p>
            <a:r>
              <a:rPr lang="en-CA" smtClean="0">
                <a:latin typeface="Arial" charset="0"/>
              </a:rPr>
              <a:t>This presentation was given at the IUGG General Assembly, July 4, 2011 in Melbourne, Australia.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1 Marcador de imagen de diapositiva"/>
          <p:cNvSpPr>
            <a:spLocks noGrp="1" noRot="1" noChangeAspect="1"/>
          </p:cNvSpPr>
          <p:nvPr>
            <p:ph type="sldImg"/>
          </p:nvPr>
        </p:nvSpPr>
        <p:spPr>
          <a:ln/>
        </p:spPr>
      </p:sp>
      <p:sp>
        <p:nvSpPr>
          <p:cNvPr id="349186" name="2 Marcador de notas"/>
          <p:cNvSpPr>
            <a:spLocks noGrp="1"/>
          </p:cNvSpPr>
          <p:nvPr>
            <p:ph type="body" idx="1"/>
          </p:nvPr>
        </p:nvSpPr>
        <p:spPr>
          <a:noFill/>
          <a:ln/>
        </p:spPr>
        <p:txBody>
          <a:bodyPr/>
          <a:lstStyle/>
          <a:p>
            <a:r>
              <a:rPr lang="en-US" smtClean="0">
                <a:latin typeface="Arial" charset="0"/>
              </a:rPr>
              <a:t>The 2022 alignment may depend on the impact of height change in Canada.</a:t>
            </a:r>
          </a:p>
          <a:p>
            <a:endParaRPr lang="en-US" smtClean="0">
              <a:latin typeface="Arial" charset="0"/>
            </a:endParaRPr>
          </a:p>
          <a:p>
            <a:endParaRPr lang="es-ES" smtClean="0">
              <a:latin typeface="Arial" charset="0"/>
            </a:endParaRPr>
          </a:p>
        </p:txBody>
      </p:sp>
      <p:sp>
        <p:nvSpPr>
          <p:cNvPr id="349187" name="3 Marcador de número de diapositiva"/>
          <p:cNvSpPr>
            <a:spLocks noGrp="1"/>
          </p:cNvSpPr>
          <p:nvPr>
            <p:ph type="sldNum" sz="quarter" idx="5"/>
          </p:nvPr>
        </p:nvSpPr>
        <p:spPr>
          <a:noFill/>
        </p:spPr>
        <p:txBody>
          <a:bodyPr/>
          <a:lstStyle/>
          <a:p>
            <a:fld id="{44BBD630-1527-4436-991A-F40969BD5817}"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1 Marcador de imagen de diapositiva"/>
          <p:cNvSpPr>
            <a:spLocks noGrp="1" noRot="1" noChangeAspect="1"/>
          </p:cNvSpPr>
          <p:nvPr>
            <p:ph type="sldImg"/>
          </p:nvPr>
        </p:nvSpPr>
        <p:spPr>
          <a:ln/>
        </p:spPr>
      </p:sp>
      <p:sp>
        <p:nvSpPr>
          <p:cNvPr id="351234" name="2 Marcador de notas"/>
          <p:cNvSpPr>
            <a:spLocks noGrp="1"/>
          </p:cNvSpPr>
          <p:nvPr>
            <p:ph type="body" idx="1"/>
          </p:nvPr>
        </p:nvSpPr>
        <p:spPr>
          <a:noFill/>
          <a:ln/>
        </p:spPr>
        <p:txBody>
          <a:bodyPr/>
          <a:lstStyle/>
          <a:p>
            <a:endParaRPr lang="es-ES" smtClean="0">
              <a:latin typeface="Arial" charset="0"/>
            </a:endParaRPr>
          </a:p>
          <a:p>
            <a:endParaRPr lang="es-ES" smtClean="0">
              <a:latin typeface="Arial" charset="0"/>
            </a:endParaRPr>
          </a:p>
          <a:p>
            <a:endParaRPr lang="es-ES" smtClean="0">
              <a:latin typeface="Arial" charset="0"/>
            </a:endParaRPr>
          </a:p>
        </p:txBody>
      </p:sp>
      <p:sp>
        <p:nvSpPr>
          <p:cNvPr id="351235" name="3 Marcador de número de diapositiva"/>
          <p:cNvSpPr>
            <a:spLocks noGrp="1"/>
          </p:cNvSpPr>
          <p:nvPr>
            <p:ph type="sldNum" sz="quarter" idx="5"/>
          </p:nvPr>
        </p:nvSpPr>
        <p:spPr>
          <a:noFill/>
        </p:spPr>
        <p:txBody>
          <a:bodyPr/>
          <a:lstStyle/>
          <a:p>
            <a:fld id="{6D50E581-54AA-4459-B9A3-E5AFF4B6AEF3}"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Rot="1" noChangeAspect="1" noChangeArrowheads="1" noTextEdit="1"/>
          </p:cNvSpPr>
          <p:nvPr>
            <p:ph type="sldImg"/>
          </p:nvPr>
        </p:nvSpPr>
        <p:spPr>
          <a:ln/>
        </p:spPr>
      </p:sp>
      <p:sp>
        <p:nvSpPr>
          <p:cNvPr id="353282" name="Rectangle 3"/>
          <p:cNvSpPr>
            <a:spLocks noGrp="1" noChangeArrowheads="1"/>
          </p:cNvSpPr>
          <p:nvPr>
            <p:ph type="body" idx="1"/>
          </p:nvPr>
        </p:nvSpPr>
        <p:spPr>
          <a:noFill/>
          <a:ln/>
        </p:spPr>
        <p:txBody>
          <a:bodyPr/>
          <a:lstStyle/>
          <a:p>
            <a:endParaRPr lang="en-CA"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Rot="1" noChangeAspect="1" noChangeArrowheads="1" noTextEdit="1"/>
          </p:cNvSpPr>
          <p:nvPr>
            <p:ph type="sldImg"/>
          </p:nvPr>
        </p:nvSpPr>
        <p:spPr>
          <a:ln/>
        </p:spPr>
      </p:sp>
      <p:sp>
        <p:nvSpPr>
          <p:cNvPr id="355330" name="Rectangle 3"/>
          <p:cNvSpPr>
            <a:spLocks noGrp="1" noChangeArrowheads="1"/>
          </p:cNvSpPr>
          <p:nvPr>
            <p:ph type="body" idx="1"/>
          </p:nvPr>
        </p:nvSpPr>
        <p:spPr>
          <a:noFill/>
          <a:ln/>
        </p:spPr>
        <p:txBody>
          <a:bodyPr/>
          <a:lstStyle/>
          <a:p>
            <a:r>
              <a:rPr lang="en-CA" smtClean="0">
                <a:latin typeface="Arial" charset="0"/>
              </a:rPr>
              <a:t>It is required to produce both: velocity model and updated version.  The updated version is required to represent the geoid variation for a new epoch AND the improvement due to better theory and data sets since the last realization.  The velocity models are required to show users how the geoid change in time and inform them if they should consider or not the dynamic aspect of the geoid.  Note: the error of the static geoid model will be probably much larger than the velocity of the geoid.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1 Marcador de imagen de diapositiva"/>
          <p:cNvSpPr>
            <a:spLocks noGrp="1" noRot="1" noChangeAspect="1"/>
          </p:cNvSpPr>
          <p:nvPr>
            <p:ph type="sldImg"/>
          </p:nvPr>
        </p:nvSpPr>
        <p:spPr>
          <a:ln/>
        </p:spPr>
      </p:sp>
      <p:sp>
        <p:nvSpPr>
          <p:cNvPr id="358402" name="2 Marcador de notas"/>
          <p:cNvSpPr>
            <a:spLocks noGrp="1"/>
          </p:cNvSpPr>
          <p:nvPr>
            <p:ph type="body" idx="1"/>
          </p:nvPr>
        </p:nvSpPr>
        <p:spPr>
          <a:noFill/>
          <a:ln/>
        </p:spPr>
        <p:txBody>
          <a:bodyPr/>
          <a:lstStyle/>
          <a:p>
            <a:endParaRPr lang="es-ES" smtClean="0">
              <a:latin typeface="Arial" charset="0"/>
            </a:endParaRPr>
          </a:p>
        </p:txBody>
      </p:sp>
      <p:sp>
        <p:nvSpPr>
          <p:cNvPr id="358403" name="3 Marcador de número de diapositiva"/>
          <p:cNvSpPr>
            <a:spLocks noGrp="1"/>
          </p:cNvSpPr>
          <p:nvPr>
            <p:ph type="sldNum" sz="quarter" idx="5"/>
          </p:nvPr>
        </p:nvSpPr>
        <p:spPr>
          <a:noFill/>
        </p:spPr>
        <p:txBody>
          <a:bodyPr/>
          <a:lstStyle/>
          <a:p>
            <a:fld id="{4A5696D3-F690-46D4-9F18-ADEC2BD17C76}"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1 Marcador de imagen de diapositiva"/>
          <p:cNvSpPr>
            <a:spLocks noGrp="1" noRot="1" noChangeAspect="1"/>
          </p:cNvSpPr>
          <p:nvPr>
            <p:ph type="sldImg"/>
          </p:nvPr>
        </p:nvSpPr>
        <p:spPr>
          <a:ln/>
        </p:spPr>
      </p:sp>
      <p:sp>
        <p:nvSpPr>
          <p:cNvPr id="360450" name="2 Marcador de notas"/>
          <p:cNvSpPr>
            <a:spLocks noGrp="1"/>
          </p:cNvSpPr>
          <p:nvPr>
            <p:ph type="body" idx="1"/>
          </p:nvPr>
        </p:nvSpPr>
        <p:spPr>
          <a:noFill/>
          <a:ln/>
        </p:spPr>
        <p:txBody>
          <a:bodyPr/>
          <a:lstStyle/>
          <a:p>
            <a:endParaRPr lang="es-ES" smtClean="0">
              <a:latin typeface="Arial" charset="0"/>
            </a:endParaRPr>
          </a:p>
        </p:txBody>
      </p:sp>
      <p:sp>
        <p:nvSpPr>
          <p:cNvPr id="360451" name="3 Marcador de número de diapositiva"/>
          <p:cNvSpPr>
            <a:spLocks noGrp="1"/>
          </p:cNvSpPr>
          <p:nvPr>
            <p:ph type="sldNum" sz="quarter" idx="5"/>
          </p:nvPr>
        </p:nvSpPr>
        <p:spPr>
          <a:noFill/>
        </p:spPr>
        <p:txBody>
          <a:bodyPr/>
          <a:lstStyle/>
          <a:p>
            <a:fld id="{63E41837-24A4-456D-9512-DEEEC5646B2B}"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Rot="1" noChangeAspect="1" noChangeArrowheads="1" noTextEdit="1"/>
          </p:cNvSpPr>
          <p:nvPr>
            <p:ph type="sldImg"/>
          </p:nvPr>
        </p:nvSpPr>
        <p:spPr>
          <a:ln/>
        </p:spPr>
      </p:sp>
      <p:sp>
        <p:nvSpPr>
          <p:cNvPr id="363522" name="Rectangle 3"/>
          <p:cNvSpPr>
            <a:spLocks noGrp="1" noChangeArrowheads="1"/>
          </p:cNvSpPr>
          <p:nvPr>
            <p:ph type="body" idx="1"/>
          </p:nvPr>
        </p:nvSpPr>
        <p:spPr>
          <a:noFill/>
          <a:ln/>
        </p:spPr>
        <p:txBody>
          <a:bodyPr/>
          <a:lstStyle/>
          <a:p>
            <a:r>
              <a:rPr lang="en-CA" smtClean="0">
                <a:latin typeface="Arial" charset="0"/>
              </a:rPr>
              <a:t>NGS and GSD should provide a velocity model of the geoid to indicate to users how the geoid behaves in time.  This is in addition to provideinga time-tag geoid model on a regular basis (e.g., 5 years, 10 years, …) or whenever it warrants an update due to new information (data, theory) that provides a more accurate model.  With ground technologies, it will not be feasible to monitor short to medium wavelengths across North America; it has to be target areas.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Rot="1" noChangeAspect="1" noChangeArrowheads="1" noTextEdit="1"/>
          </p:cNvSpPr>
          <p:nvPr>
            <p:ph type="sldImg"/>
          </p:nvPr>
        </p:nvSpPr>
        <p:spPr>
          <a:ln/>
        </p:spPr>
      </p:sp>
      <p:sp>
        <p:nvSpPr>
          <p:cNvPr id="365570" name="Rectangle 3"/>
          <p:cNvSpPr>
            <a:spLocks noGrp="1" noChangeArrowheads="1"/>
          </p:cNvSpPr>
          <p:nvPr>
            <p:ph type="body" idx="1"/>
          </p:nvPr>
        </p:nvSpPr>
        <p:spPr>
          <a:noFill/>
          <a:ln/>
        </p:spPr>
        <p:txBody>
          <a:bodyPr/>
          <a:lstStyle/>
          <a:p>
            <a:r>
              <a:rPr lang="en-CA" dirty="0" smtClean="0">
                <a:latin typeface="Arial" charset="0"/>
              </a:rPr>
              <a:t>Secular is between quotation marks because only GIA is secular, the </a:t>
            </a:r>
            <a:r>
              <a:rPr lang="en-CA" dirty="0" err="1" smtClean="0">
                <a:latin typeface="Arial" charset="0"/>
              </a:rPr>
              <a:t>deglaciation</a:t>
            </a:r>
            <a:r>
              <a:rPr lang="en-CA" dirty="0" smtClean="0">
                <a:latin typeface="Arial" charset="0"/>
              </a:rPr>
              <a:t> and drought are currently more recent multi-year systematic variations of the geoid.  I used the term “secular” not to confuse with seasonal variations of the geoid.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Rot="1" noChangeAspect="1" noChangeArrowheads="1" noTextEdit="1"/>
          </p:cNvSpPr>
          <p:nvPr>
            <p:ph type="sldImg"/>
          </p:nvPr>
        </p:nvSpPr>
        <p:spPr>
          <a:ln/>
        </p:spPr>
      </p:sp>
      <p:sp>
        <p:nvSpPr>
          <p:cNvPr id="367618" name="Rectangle 3"/>
          <p:cNvSpPr>
            <a:spLocks noGrp="1" noChangeArrowheads="1"/>
          </p:cNvSpPr>
          <p:nvPr>
            <p:ph type="body" idx="1"/>
          </p:nvPr>
        </p:nvSpPr>
        <p:spPr>
          <a:noFill/>
          <a:ln/>
        </p:spPr>
        <p:txBody>
          <a:bodyPr/>
          <a:lstStyle/>
          <a:p>
            <a:endParaRPr lang="en-CA"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Rot="1" noChangeAspect="1" noChangeArrowheads="1" noTextEdit="1"/>
          </p:cNvSpPr>
          <p:nvPr>
            <p:ph type="sldImg"/>
          </p:nvPr>
        </p:nvSpPr>
        <p:spPr>
          <a:ln/>
        </p:spPr>
      </p:sp>
      <p:sp>
        <p:nvSpPr>
          <p:cNvPr id="369666" name="Rectangle 3"/>
          <p:cNvSpPr>
            <a:spLocks noGrp="1" noChangeArrowheads="1"/>
          </p:cNvSpPr>
          <p:nvPr>
            <p:ph type="body" idx="1"/>
          </p:nvPr>
        </p:nvSpPr>
        <p:spPr>
          <a:noFill/>
          <a:ln/>
        </p:spPr>
        <p:txBody>
          <a:bodyPr/>
          <a:lstStyle/>
          <a:p>
            <a:endParaRPr lang="en-CA" b="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Rot="1" noChangeAspect="1" noChangeArrowheads="1" noTextEdit="1"/>
          </p:cNvSpPr>
          <p:nvPr>
            <p:ph type="sldImg"/>
          </p:nvPr>
        </p:nvSpPr>
        <p:spPr>
          <a:ln/>
        </p:spPr>
      </p:sp>
      <p:sp>
        <p:nvSpPr>
          <p:cNvPr id="326658" name="Rectangle 3"/>
          <p:cNvSpPr>
            <a:spLocks noGrp="1" noChangeArrowheads="1"/>
          </p:cNvSpPr>
          <p:nvPr>
            <p:ph type="body" idx="1"/>
          </p:nvPr>
        </p:nvSpPr>
        <p:spPr>
          <a:noFill/>
          <a:ln/>
        </p:spPr>
        <p:txBody>
          <a:bodyPr/>
          <a:lstStyle/>
          <a:p>
            <a:r>
              <a:rPr lang="en-CA" smtClean="0">
                <a:latin typeface="Arial" charset="0"/>
              </a:rPr>
              <a:t>Hybrid geoids (GEOID09 and HTv2.0) convert between official “h” and “H” datums.  Gravimetric geoid models make no attempt to tie to the official</a:t>
            </a:r>
          </a:p>
          <a:p>
            <a:r>
              <a:rPr lang="en-CA" smtClean="0">
                <a:latin typeface="Arial" charset="0"/>
              </a:rPr>
              <a:t>datums, but rather just model the geoid as well as possible.</a:t>
            </a:r>
          </a:p>
          <a:p>
            <a:endParaRPr lang="en-CA" smtClean="0">
              <a:latin typeface="Arial" charset="0"/>
            </a:endParaRPr>
          </a:p>
          <a:p>
            <a:endParaRPr lang="en-CA" b="1" smtClean="0">
              <a:solidFill>
                <a:srgbClr val="FF0000"/>
              </a:solidFill>
              <a:latin typeface="Arial" charset="0"/>
            </a:endParaRPr>
          </a:p>
          <a:p>
            <a:endParaRPr lang="en-CA" smtClean="0">
              <a:latin typeface="Arial" charset="0"/>
            </a:endParaRPr>
          </a:p>
          <a:p>
            <a:endParaRPr lang="en-CA"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a:ln/>
        </p:spPr>
      </p:sp>
      <p:sp>
        <p:nvSpPr>
          <p:cNvPr id="328706" name="Rectangle 3"/>
          <p:cNvSpPr>
            <a:spLocks noGrp="1" noChangeArrowheads="1"/>
          </p:cNvSpPr>
          <p:nvPr>
            <p:ph type="body" idx="1"/>
          </p:nvPr>
        </p:nvSpPr>
        <p:spPr>
          <a:noFill/>
          <a:ln/>
        </p:spPr>
        <p:txBody>
          <a:bodyPr/>
          <a:lstStyle/>
          <a:p>
            <a:r>
              <a:rPr lang="en-CA" smtClean="0">
                <a:latin typeface="Arial" charset="0"/>
              </a:rPr>
              <a:t>Canada and USA provide hybrid geoid models to go directly from ellipsoidal heights to national vertical datum, but the problem is that the hybrid models includes the errors of the official datum.  Hybrid models allows users to combine modern technologies (e.g., GNSS) with traditional realized datum (levelling).  Unfortunately, this mixture is sometime more problematic than useful.</a:t>
            </a:r>
          </a:p>
          <a:p>
            <a:endParaRPr lang="en-CA"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Image Placeholder 1"/>
          <p:cNvSpPr>
            <a:spLocks noGrp="1" noRot="1" noChangeAspect="1" noTextEdit="1"/>
          </p:cNvSpPr>
          <p:nvPr>
            <p:ph type="sldImg"/>
          </p:nvPr>
        </p:nvSpPr>
        <p:spPr>
          <a:ln/>
        </p:spPr>
      </p:sp>
      <p:sp>
        <p:nvSpPr>
          <p:cNvPr id="331778" name="Notes Placeholder 2"/>
          <p:cNvSpPr>
            <a:spLocks noGrp="1"/>
          </p:cNvSpPr>
          <p:nvPr>
            <p:ph type="body" idx="1"/>
          </p:nvPr>
        </p:nvSpPr>
        <p:spPr>
          <a:noFill/>
          <a:ln/>
        </p:spPr>
        <p:txBody>
          <a:bodyPr/>
          <a:lstStyle/>
          <a:p>
            <a:pPr eaLnBrk="1" hangingPunct="1"/>
            <a:endParaRPr lang="en-CA" smtClean="0">
              <a:latin typeface="Arial" charset="0"/>
            </a:endParaRPr>
          </a:p>
          <a:p>
            <a:pPr eaLnBrk="1" hangingPunct="1"/>
            <a:endParaRPr lang="en-CA" smtClean="0">
              <a:latin typeface="Arial" charset="0"/>
            </a:endParaRPr>
          </a:p>
        </p:txBody>
      </p:sp>
      <p:sp>
        <p:nvSpPr>
          <p:cNvPr id="331779" name="Slide Number Placeholder 3"/>
          <p:cNvSpPr>
            <a:spLocks noGrp="1"/>
          </p:cNvSpPr>
          <p:nvPr>
            <p:ph type="sldNum" sz="quarter" idx="5"/>
          </p:nvPr>
        </p:nvSpPr>
        <p:spPr>
          <a:noFill/>
        </p:spPr>
        <p:txBody>
          <a:bodyPr/>
          <a:lstStyle/>
          <a:p>
            <a:fld id="{CEB34D4E-7D00-45EC-BBCF-10484EF50998}" type="slidenum">
              <a:rPr lang="en-US" smtClean="0">
                <a:cs typeface="Times New Roman" pitchFamily="18" charset="0"/>
              </a:rPr>
              <a:pPr/>
              <a:t>6</a:t>
            </a:fld>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1 Marcador de imagen de diapositiva"/>
          <p:cNvSpPr>
            <a:spLocks noGrp="1" noRot="1" noChangeAspect="1"/>
          </p:cNvSpPr>
          <p:nvPr>
            <p:ph type="sldImg"/>
          </p:nvPr>
        </p:nvSpPr>
        <p:spPr>
          <a:ln/>
        </p:spPr>
      </p:sp>
      <p:sp>
        <p:nvSpPr>
          <p:cNvPr id="335874" name="2 Marcador de notas"/>
          <p:cNvSpPr>
            <a:spLocks noGrp="1"/>
          </p:cNvSpPr>
          <p:nvPr>
            <p:ph type="body" idx="1"/>
          </p:nvPr>
        </p:nvSpPr>
        <p:spPr>
          <a:noFill/>
          <a:ln/>
        </p:spPr>
        <p:txBody>
          <a:bodyPr/>
          <a:lstStyle/>
          <a:p>
            <a:r>
              <a:rPr lang="en-US" smtClean="0">
                <a:latin typeface="Arial" charset="0"/>
              </a:rPr>
              <a:t>Note that this is the difference between GGM10, which is based off of both GRACE and terrestrial gravity data, of which there is significant gaps in the NW mountains of Mexico that may be causing some of these large discrepancies.</a:t>
            </a:r>
          </a:p>
          <a:p>
            <a:pPr eaLnBrk="1" hangingPunct="1"/>
            <a:endParaRPr lang="en-US" smtClean="0">
              <a:latin typeface="Arial" charset="0"/>
            </a:endParaRPr>
          </a:p>
          <a:p>
            <a:endParaRPr lang="en-US" smtClean="0">
              <a:latin typeface="Arial" charset="0"/>
            </a:endParaRPr>
          </a:p>
        </p:txBody>
      </p:sp>
      <p:sp>
        <p:nvSpPr>
          <p:cNvPr id="335875" name="3 Marcador de número de diapositiva"/>
          <p:cNvSpPr>
            <a:spLocks noGrp="1"/>
          </p:cNvSpPr>
          <p:nvPr>
            <p:ph type="sldNum" sz="quarter" idx="5"/>
          </p:nvPr>
        </p:nvSpPr>
        <p:spPr>
          <a:noFill/>
        </p:spPr>
        <p:txBody>
          <a:bodyPr/>
          <a:lstStyle/>
          <a:p>
            <a:fld id="{535FCCBD-7E52-4CD0-84A5-81DF963C70F3}"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Rot="1" noChangeAspect="1" noChangeArrowheads="1" noTextEdit="1"/>
          </p:cNvSpPr>
          <p:nvPr>
            <p:ph type="sldImg"/>
          </p:nvPr>
        </p:nvSpPr>
        <p:spPr>
          <a:ln/>
        </p:spPr>
      </p:sp>
      <p:sp>
        <p:nvSpPr>
          <p:cNvPr id="338946" name="Rectangle 3"/>
          <p:cNvSpPr>
            <a:spLocks noGrp="1" noChangeArrowheads="1"/>
          </p:cNvSpPr>
          <p:nvPr>
            <p:ph type="body" idx="1"/>
          </p:nvPr>
        </p:nvSpPr>
        <p:spPr>
          <a:noFill/>
          <a:ln/>
        </p:spPr>
        <p:txBody>
          <a:bodyPr/>
          <a:lstStyle/>
          <a:p>
            <a:r>
              <a:rPr lang="en-CA" smtClean="0">
                <a:latin typeface="Arial" charset="0"/>
              </a:rPr>
              <a:t>GRAV-D is about data collection, geoid modeling and geoid monitoring so that</a:t>
            </a:r>
          </a:p>
          <a:p>
            <a:r>
              <a:rPr lang="en-CA" smtClean="0">
                <a:latin typeface="Arial" charset="0"/>
              </a:rPr>
              <a:t>the geoid may serve as the fundamental surface of a new vertical datum.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1 Marcador de imagen de diapositiva"/>
          <p:cNvSpPr>
            <a:spLocks noGrp="1" noRot="1" noChangeAspect="1"/>
          </p:cNvSpPr>
          <p:nvPr>
            <p:ph type="sldImg"/>
          </p:nvPr>
        </p:nvSpPr>
        <p:spPr>
          <a:ln/>
        </p:spPr>
      </p:sp>
      <p:sp>
        <p:nvSpPr>
          <p:cNvPr id="342018" name="2 Marcador de notas"/>
          <p:cNvSpPr>
            <a:spLocks noGrp="1"/>
          </p:cNvSpPr>
          <p:nvPr>
            <p:ph type="body" idx="1"/>
          </p:nvPr>
        </p:nvSpPr>
        <p:spPr>
          <a:noFill/>
          <a:ln/>
        </p:spPr>
        <p:txBody>
          <a:bodyPr/>
          <a:lstStyle/>
          <a:p>
            <a:r>
              <a:rPr lang="es-ES" smtClean="0">
                <a:latin typeface="Arial" charset="0"/>
              </a:rPr>
              <a:t>Despite the fact that NAVD88 is the reference in Mexico, the geoid is still important to link GNSS data to the vertical datum.  In this sense the geoid modeling is being supported to continue improvements.  However the national geoid model is proving to be consistent enough in absolute and relative senses to become the best alternative for referencing heights. </a:t>
            </a:r>
          </a:p>
          <a:p>
            <a:endParaRPr lang="es-ES" smtClean="0">
              <a:latin typeface="Arial" charset="0"/>
            </a:endParaRPr>
          </a:p>
          <a:p>
            <a:r>
              <a:rPr lang="es-ES" smtClean="0">
                <a:latin typeface="Arial" charset="0"/>
              </a:rPr>
              <a:t>There have been detected significant errors in the gravity data sources and therefore the geoid group in Mexico collaborates in an effort to modernize the fundamental gravity network.  The expectations are to take advantage of better accuracy in both, terrestrial and reference satellite gravity information on the near future. </a:t>
            </a:r>
          </a:p>
          <a:p>
            <a:endParaRPr lang="es-ES" smtClean="0">
              <a:latin typeface="Arial" charset="0"/>
            </a:endParaRPr>
          </a:p>
        </p:txBody>
      </p:sp>
      <p:sp>
        <p:nvSpPr>
          <p:cNvPr id="342019" name="3 Marcador de número de diapositiva"/>
          <p:cNvSpPr>
            <a:spLocks noGrp="1"/>
          </p:cNvSpPr>
          <p:nvPr>
            <p:ph type="sldNum" sz="quarter" idx="5"/>
          </p:nvPr>
        </p:nvSpPr>
        <p:spPr>
          <a:noFill/>
        </p:spPr>
        <p:txBody>
          <a:bodyPr/>
          <a:lstStyle/>
          <a:p>
            <a:fld id="{2317E788-9590-419E-8201-CE97950D73FC}"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ln/>
        </p:spPr>
      </p:sp>
      <p:sp>
        <p:nvSpPr>
          <p:cNvPr id="345090" name="Rectangle 3"/>
          <p:cNvSpPr>
            <a:spLocks noGrp="1" noChangeArrowheads="1"/>
          </p:cNvSpPr>
          <p:nvPr>
            <p:ph type="body" idx="1"/>
          </p:nvPr>
        </p:nvSpPr>
        <p:spPr>
          <a:noFill/>
          <a:ln/>
        </p:spPr>
        <p:txBody>
          <a:bodyPr/>
          <a:lstStyle/>
          <a:p>
            <a:r>
              <a:rPr lang="en-CA" smtClean="0">
                <a:latin typeface="Arial" charset="0"/>
              </a:rPr>
              <a:t>The most recent realization of the geoid models in Canada and USA are converging.  The difference has a 3.8 cm RMS.  </a:t>
            </a:r>
          </a:p>
          <a:p>
            <a:endParaRPr lang="en-CA" smtClean="0">
              <a:latin typeface="Arial" charset="0"/>
            </a:endParaRPr>
          </a:p>
          <a:p>
            <a:r>
              <a:rPr lang="en-CA" smtClean="0">
                <a:latin typeface="Arial" charset="0"/>
              </a:rPr>
              <a:t>Canadian solution could be improved by having access to gravity measurements in Mexico.  Canadian and American solutions could be improved by exchanging/updating their data sets on a yearly basis.  It would allow the correction of the largest discrepancies which are data related.</a:t>
            </a:r>
          </a:p>
          <a:p>
            <a:endParaRPr lang="en-CA" smtClean="0">
              <a:latin typeface="Arial" charset="0"/>
            </a:endParaRPr>
          </a:p>
          <a:p>
            <a:endParaRPr lang="en-CA"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p:spPr>
        <p:txBody>
          <a:bodyPr/>
          <a:lstStyle/>
          <a:p>
            <a:r>
              <a:rPr lang="en-CA" smtClean="0">
                <a:latin typeface="Arial" charset="0"/>
              </a:rPr>
              <a:t>We did not test modification for degree 150 and 160, but we tested 170.  At 170, the degree of modification bring frequency noise into the solution.</a:t>
            </a:r>
          </a:p>
          <a:p>
            <a:endParaRPr lang="en-CA" smtClean="0">
              <a:latin typeface="Arial" charset="0"/>
            </a:endParaRPr>
          </a:p>
          <a:p>
            <a:r>
              <a:rPr lang="en-CA" smtClean="0">
                <a:latin typeface="Arial" charset="0"/>
              </a:rPr>
              <a:t>It will be interesting to see the contribution of GRAV-D in Alaska.  Would the blue colors disappear over Alaska after including GRAV-D?  You can also see problems over Lake Michigan.  GRAV-D should be beneficial for the Great Lakes.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A2660C-BBE6-46E3-AEDD-5B1D7A30B93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00F66494-6749-4D0D-B0B1-3D731EFFAD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D0276D-2647-42F9-A667-D900C117948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28A4C377-DF01-4FDE-B48E-B7C556DB355D}"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94AAC8-5AC1-4623-A849-A6715E5BC40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65E7048-120C-4E67-B8D4-428EF7E34658}"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33AC89-8746-4F3A-B618-A5BED7C0987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255CBC7-7BE8-435F-B866-8BDFECDDC0C4}"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4EE035-8151-4DA3-B25F-607A7160F8B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929B314-571B-4510-B4A6-9FBFC34F5E0A}"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C66385-7C7D-416B-81FA-AA70514134B1}"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154858B4-4F1B-473C-AB12-7D6D61270F10}"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5D26CB-F206-4D43-B036-584BAFED970D}"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2210FF27-BD82-4CF1-B31D-C04F016A51B4}"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6F0518-ABC8-46A4-921D-794D80E191AC}"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985FBE4E-72AE-47E0-B107-5B58F7805C01}"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D98FEB-1749-4788-92C6-34889E976EAB}"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A34625BC-3A23-4AC7-B895-1CB7D2B01DB6}"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CD2DE-3DB7-4E9A-AE49-DE2A87154DF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B90117A-5BA7-4912-AEB5-CD0F560ABFCC}"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147C6A-D388-4A7B-824C-2829153B010E}"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F4F4890-0E45-429E-8C19-0840C856FA75}"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E3621C-B9B9-4385-A01B-4292CE72604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4F9F5BC-3923-4DD0-A815-FC263D9CD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B1D9C6-EC30-4792-BC2E-96CC7EFA4A8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572F8A7F-1D14-4DB0-8ABB-8C3EF01556F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8E76EA-A945-4090-8A3B-78499EDAFBF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439B781-0B8E-48DA-904E-77A8AB957554}"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0927DC-7B78-44EB-81B4-F48E0038F86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FA7059F-9FFB-4AAF-B2DA-AEDBEFD39575}"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196A20-83D6-4AFD-9444-94B8B8F2405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1A3F92C-DA28-4007-A184-746F6509BC8A}"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F6FB81-EF8F-438D-9D7C-0380EA1296C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A94219D-EDE6-4C65-9F7D-9E6CD6F2DA97}"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4EB983-EACB-40BC-8623-D3176B91E0E8}"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A2A381F-E2F6-425D-99CE-4F012E4DAEC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85846B-E0B7-44BD-B25F-5E775EFF6B7E}"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A28CA05B-6353-4E46-A332-8CC7441810EF}"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6A177B-705C-40FF-84C9-049BAE980B86}"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5DADB8B0-8D5C-4356-B839-BC9F08501297}"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1BEDAA-AF29-4008-A8B9-298C394CCDAF}"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9224548C-BC9A-4027-908B-0FBF9D32657E}"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8F3E63-48C4-41A7-86B0-3C0AA35F640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D5E0863E-F067-4BF5-84E5-9C89C81DAC66}"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7633B8-0A43-42B5-806F-977C76F6795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BD91DEA-06AF-4FB4-AFD5-09C80DB0D4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58998D-2131-403E-8842-72AE110417E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30138D10-F5EF-4A40-A2BA-5D9E5D81F658}"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F2E7D6-4CF2-4C3B-BECA-DD62D525727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D77D011-973E-4D39-8069-AE05D6041C7B}"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1BC137-A58E-401E-9A5A-699EFBC7F05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66634E7-55A9-485E-A994-3106E3C1119C}"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3CD98-9A65-49CF-A648-A630B8C52CF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11CB013-0E8E-4256-A104-1E4682D53D7E}"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B2A79-EB8A-45D1-B905-EA66989359B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6683DB3-BB7A-4AD1-BF58-A654DF0F7462}"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638ECF-079A-479F-9201-17D72DFAE70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9297EDE-4AFD-43C9-9FB3-339BC8FEA977}"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3073A7-ED48-4AE2-ACEA-EBBC6CCDAEB1}"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9BFA8BB-83B4-450C-B04B-3B804F00A122}"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4ADE90-552B-433F-9AE3-66A8E1E8D829}"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D443BF09-37E8-4E0F-8F80-01A5F888FB9D}"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ABAD1A-19DC-44F6-AA1D-7DD27B97D225}"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61F9E4E3-D209-4B1F-814F-AE21CFB44B3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884015-69CA-4BB3-BB0E-FCDC297C1BB3}"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DDB560BB-107E-4BFD-B174-A39CE616C803}"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4E9617-CEE5-4436-AAAD-5E103B2E8AAA}"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31DD573-03AC-4148-B000-FC0E1218BA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84BB79-DCC2-4BE7-9EB2-BA2F8BD23CE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8104413-042C-4DB3-9141-633C0AD8E168}"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084D7B-34CC-4157-95B4-DE182BFDB71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C5A4BE8-F65B-47CA-923B-874C424A885C}"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288E7-E285-45B3-B0E9-E20058620B2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549B2EF-5B1B-464C-BD82-D34F81294FDE}"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5161C6-E1D5-45CD-85F6-3A60973C0F9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A1B47C4-2787-4E08-A61D-4FA6FA27ECDF}"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8986E5-A936-4719-B192-95D6EA13623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8C2A4E4-DA7D-470E-A652-4103C46801E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B152EB-77BB-4296-8F38-D6437BF733C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DB90BA8-1A51-4BE5-BB09-E4D830AEAE85}"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0BE553-E772-49C7-9BFE-28DBC7E4A47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70C8ABA-5EBE-4B16-927D-6F052F4B2AAD}"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217B31-BF52-4800-B615-1317115762A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D1FD64E3-DB4B-4E35-B65E-98EFB3137AA0}"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746E8B-1196-495C-8BE3-7C6C773D409D}"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4FE65D48-D4C3-4706-9DB5-D440065E4C4F}"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C31430-C4F9-43A9-85A4-B85B8EFB5B8C}"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0A71450E-55B0-4D92-AED7-48D12676A81D}"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663D6F-22ED-4375-A3F2-F359FA3135CE}"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0DA8B013-DAF9-4707-8529-F64351C40DB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C4815A-3519-42EA-8DE9-03B2FB2F270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80452B34-B814-4CFE-9E3D-A80BED51882D}"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2FDFCB-3388-4850-A4E8-D3E83C30AEE9}"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C4369D8A-0EFE-4D05-87C6-DB7237816CEF}"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859D0C-386A-4616-817E-80C235E40AD2}"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1FF03B16-4C80-4289-BC46-D9508D8FB378}"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74A13-26D1-43F4-B9AC-03A707BB1CA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308D510-542D-4261-B8F2-23B747C47A48}"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B2D727-A8B9-43BD-9F2F-E5DC9AAFF8F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B5CF34F-48B3-4EA3-A91A-9C3D96E17C1E}"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E01BE6-919F-4FC6-81B3-CDECA394AA29}"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660D206-38A1-48EE-BFC3-A2483997263C}"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5BA091-B4F5-49F7-9B18-689325BCE23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9F3D4C51-A92B-42FD-AF79-1873B0EE06DC}"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7FBF0B-9BA3-4369-B879-4CBC1FD7CCE8}"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BF03E1B-BA3F-4561-94A1-AABEAF924197}"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4A73E0-AC6B-4FD5-8168-8824B604F7E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31E112F-2904-40F4-B7B3-7AA14C647CE4}"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133F48-096A-4E18-B4C2-5217195B2F29}"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05E8EA48-E449-4C22-8019-11120E8DBB52}"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50ED6E-FDD4-4656-971E-08F8E7CCE4DB}"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85C2C2B5-E84F-47A9-A7F1-5BFFE7B8DD2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475445-C17E-40BB-B2F0-2BD1B3A4BD51}"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D0D599DB-92BE-4864-A717-6A567651FA1D}"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FE004-EE46-473D-BF10-681D55A7D900}"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A4F42234-D7FE-43D3-BB01-3A7B828D2E7B}"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C96CF7-A618-4B1A-A2A9-59CA95E9FE2A}"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0A7EB14-3BE6-4B50-B93F-35BEB1B58E3E}"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1944A1-56EC-4D29-A48A-AED2972DEE2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F2610E1-3A23-4E93-8525-C74584D0CFD5}"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E34CBA-223A-4686-BE3C-7F9D8893D7A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92ED1B5-94AB-4CBB-AF5C-195529DF18D2}"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E293D2-0012-4CBA-9EB4-130F5CA5DC9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074356F-A3CF-4CC0-9FF9-1AAD9CCE326A}"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2C4B9C-0738-4313-9129-E183330C82B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DE48094-7A9D-4ACE-AB2C-4AEC83EE0AB3}"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9E601B-04EE-44C2-8767-6899D60EEEE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88ACD1C-9507-43D2-BD64-0F0B85257635}"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049E7F-B709-43E5-834A-DC9ECEE5ECD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A44A213-672D-44E5-B822-50DCEA3F674F}"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036A17-4044-437F-9282-317844E32EAA}"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0455C78-59DC-47CB-B134-99F6AB104426}"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ED8A49-C8EE-4D30-B9A9-E84CA8D3EA63}"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5463A8B4-9698-4C90-84CD-FF56BC3FA6F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F1D53A4-A0AB-4A96-8332-68ED45542C13}"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8DE15255-9E63-4701-A02D-873ADBAAAF14}"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FA5A6E-5661-402F-A284-32B6B1558F03}"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2D4CB725-3EF8-4423-BA7E-545D70C4D8C2}"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E78B20-347E-4C0D-A9EB-0C3A2C8F188D}"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269C9029-FE3B-4972-AE73-09AA0918768C}"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95BCBD-E00E-4648-B765-318C43B077B8}"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ECB79C9-EC4E-4BC9-9D91-29AA5E08124A}"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1D0F53-C250-4818-BE6B-1424D4A8DB64}"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0BC24CC-54C7-44B6-900A-F93C684B0466}"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0DFD4E-2779-4D57-958C-ECB7C8CBC13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7AD55F6-EEF5-49ED-A512-D785C65837D3}"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F5A7D-E99B-4502-8750-08E8214E485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858A565-088A-4E85-B96F-87CBE887D814}"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6F1B43-C1B1-4A7E-93E2-1C24548128C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1EE4E67-0521-4A86-902A-297F6B8ADAB9}"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B03359-CA12-4ABE-BC59-24DB491D642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1FE15B4-01F6-4561-AF80-CC72ABFC2A23}"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7AAFA6-C6FF-454E-B40D-3EB363A664E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316E012-4210-4130-85DC-D5B0D04C5924}"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21E5B6-6227-4A74-A06D-5ADA67DE350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484C127-6AED-4CF6-8FBB-FEE9956DEB1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E2768E-7921-43A1-9A8E-4F80DE15261F}"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3D6409F2-6BC8-46A6-9D04-38429C0EA92A}"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810C6F-C4B9-41C9-B370-58EEE2E278E9}"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FDD0E888-526C-448A-AC66-5D2DC9A85FCC}"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471528-CAE8-4F20-9A56-4B7FA3F3F13A}"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C7F6F1F5-AED6-4A17-B601-688C52FA151A}"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3F091-BA25-4BBE-AA09-67DB8F088539}"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1C3C3BB0-B639-4502-8A63-5E18334D7514}"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1A85C5-7E87-4142-BBE4-0BF780C55A02}"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132D695-F734-474F-B01A-8C9E715E5336}"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271908-8DB7-4FD2-BEDF-CE0D0579A8BE}"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60261C0D-96CD-4B6E-A4D2-531A9D13CAA0}"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DD16-8D1E-4F28-A51F-D217195FCB8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7637851-503C-40DD-BDD2-B95F304D7230}"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35B947-042F-47C3-855C-5E826046095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11CEFA7-69AB-4DA2-BF86-EAD87E1BDABC}"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BC208CD-1E6C-4D9C-9880-71268598AEB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1D3051B3-DCFD-447D-AD7B-4D4C13D8A6F3}"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FB61A-2773-4DFB-A126-C93FBEFE7AE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0158695C-F7E6-4DDF-B460-E59AF8D32130}"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6A71D2-3ED8-43DA-BE42-891B15F2884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56C99BD-8112-494F-9F2A-EFA93314478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B9251-3446-4782-9D20-91F78DB319F3}"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21BBA97F-A95A-49FE-BEAE-2913C7EA582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C411A3-FBEC-4EDB-80A2-B425C299E35D}"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F2375E69-7878-4187-8111-6037F5ECA9CF}"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5A9A2F-9B29-4554-8FF0-55168C0343B8}"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5E075921-699D-4497-9287-277C895E0593}"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BE5426-CEB3-4060-87B4-6E1C5E0CC441}"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7F905706-C81F-4F6C-9AA4-CBC34E146BD5}"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77A5E7-74B9-4ABB-AD39-F898F534A405}"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2400CB55-9D37-4227-BFE2-0D27D705F32B}"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77E6CF-C0B6-49C9-B7DB-C64E1527CB37}"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42B5B13E-46A1-4F3C-85A3-333494437F9D}"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FD12C-C316-4A0D-9C95-3C763BAB605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A2594729-1A91-4721-8A56-9E85A560F6F5}"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6874BB-A11E-4162-8C2F-23A0F0EA8FA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00A59E33-D33B-4080-91FC-B9B9BE842736}"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B7B942-22A6-42A9-B13C-0ECC88FEBA7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B5A7A6F-915B-402C-833A-D75CF4B0D560}"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4E6E98-78E4-4D52-BAD2-66F87E56376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6DB4135-A55A-41A4-8942-DAA044FC1FE4}"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74D672-9D6F-4B1F-A242-9FF64DE6CEB9}"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D955240-F671-4271-96E6-062956DC804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B06141-8942-4BEB-9D4F-795BA86B411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4907B552-9EEE-4E2F-9DA2-C47A251A3D49}"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133A99-EB95-4386-8463-83B30B4418F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D856E6A-0B4C-486F-836A-B11FE04B910D}"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0D0D6C-90A8-41FE-9596-984B17D043B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1F51DEB2-44E2-4E72-A05F-B35CE86FB73A}"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F903DEA-A267-442F-90B0-17EB3CBFD208}"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C143A9E5-D752-4BAE-BEBF-E29BDBFAE5FA}"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FA2B8A-1CFD-470E-83CF-F4ADEA77482F}"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CFFF7280-3675-4E66-BAF8-75699300DA1A}"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A45370-8D32-4526-9B8F-3EDF65520526}"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138FC910-F0BC-4C13-9B15-974B3AD0DDF3}"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DDEC8D-10FF-4A4C-BC94-FAE95D06797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8EB892E-2776-4AAB-98A9-5A1CEA12B56A}"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A4CB89-1E37-4494-9123-3BC22121698D}"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DF6D43B-77DA-4566-BA2B-BA1B11857BB6}"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B325D6-02F2-4D6F-B9E1-04DDD2854F0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D70598D-566B-44D1-8732-EDD772C5AFD7}"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1B468E-3188-42C2-A614-870516A52E2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67347AE-31D6-4982-B19B-1BABEE649FAD}"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F159C1-80D2-41DE-A4A6-CB830652EEE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DDB41E4-D4AB-4FEA-9E72-C64B8B7D00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968F42-0997-4B63-8928-0ACD2727697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C480939F-2588-43FC-8F24-9C13D7A40D3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DFEF3F-5405-4517-AAD7-BE489EF28262}"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5B600E5D-28B1-4E2A-9F90-7B7FBFC85E4B}"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22F9E-0E60-4221-8BB8-72F1C6646B38}"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E2F2AD9-6ED6-43D0-89FB-6D445F5875C1}"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448937-AF0D-4C18-B748-838994EBA8A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532C458-B14E-4DAC-A9E4-11AB4A17D6BB}"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6BBCA6-5105-4DBE-90AE-CBA7DAB2CFC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45B8245-767D-46BA-B4CE-96BC67BE6845}"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275F5F-3F28-44FE-BF0B-816C539FA8AF}"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8B07B86F-D1DC-4BB0-AC25-DD3DCB5DC77C}"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00CE19-5BEF-42DD-8CE8-A46457186879}"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EF812F2F-5B58-489A-92CE-CBA3E51A4892}"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AF7F7E-F131-4269-8770-B3356E1A36CD}"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6178999D-671D-4D2F-886B-03D3F5E8866A}"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2EEE6-7B2E-4843-AB29-6BCA51E51E07}"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578C90CC-98EE-412A-962D-90BA94C3FEBF}"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3B03FE-6BA9-4F17-A7BA-6A1705F2E27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683306DE-DD32-419E-91C4-98B751A52315}"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53BFAC-546C-40FA-A461-C886F74742C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96BEDC5-E8C7-4292-987E-9B71BB239BD8}"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6BE1D-4AD4-49BF-A818-DFB6D50DDE6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188A235-BA07-4954-A278-D9BD6C9C30F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9FC0B-0A97-4A18-8A5E-C53D0A9E2E50}"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3E8774FF-6E96-4E5F-8E01-9A49290E0883}"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D84CE5-A29B-4C04-A0C0-384D1BCE857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9596C5A7-340E-44B6-A920-820293621A6F}"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1E4579-3974-4B08-9E6D-2FF6C28C823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6473AAE-A0D0-4C75-8A17-38233E70626F}"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D2D53D-F214-41BD-882F-D805A71D3CD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C84197E2-E5EB-413E-85E4-7F15BC045FF4}"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07800A-3205-40FA-9C21-7ACB8579A36E}"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1FBE8F7C-71EE-4993-AECB-93A632E65E12}"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1FD54E-657B-4675-B4AE-5D0B5C0A90E8}"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1AC8E4FD-5532-428B-9CEA-9229AA537EF7}"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B1B4D4-5A56-4C62-8DB9-D424BA773B0A}"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38CC1C5C-9B85-4862-8548-720DC5927AF3}"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CF2E9-B986-43D6-B386-901106E8A07D}"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C9412679-0587-4099-AAFC-FA1660F6DC83}"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0A779-AB86-4461-A3E7-DFD04F823EB9}"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C96FB15-CF10-4164-90FA-0B4C45D97E2D}"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D93A38-E731-44BA-AB94-39DD15A602AE}"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03CB29B-999F-4559-85DB-DC22FC055D73}"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9DA84-053B-49EA-A0B2-CD195559DBA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EE6C77E-014B-47A8-BE05-B9C2579D9A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46F83-5FAF-4FD8-BF5F-842DB5138DE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BC3A05F-C061-48EE-8FF9-E5FAC9FC5974}"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CD691-FAC8-4080-9E41-35B65F5A7C7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93555DB-30D4-4E89-BC8A-C1A1C304B8D5}"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5EC748-2FAA-4498-80BD-17EF9A6BD74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8131467-A737-4D22-A75F-E921AA407D56}"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056DCB-C3FE-4D85-B396-3B84A0140D6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1D7BB15-F4C6-40E8-BBA6-9409E9B6D074}"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4B07E6-085E-4D1A-BE08-0467E6AD4CA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993633D-8980-40E5-86DA-87542D288F74}"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27E252-42F1-4349-BA92-72E79E742E73}"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3044935-2666-432C-9FD9-D131D6A64DF6}"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2EDB0D-953E-4DE7-8CA9-4E7F7F749147}"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6CCE5FAE-6DE6-444A-BEF6-65174449F2EE}"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F71025-1141-4122-B36B-D92EDD55DDA0}"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F52AAE33-1507-4F11-9CFB-12D31748D99B}"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5E776F-F022-41F9-BFD5-58BFB0001473}"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FDCC66E3-6FDB-4D9C-83A9-C349D496589C}"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FE9958-D76C-43E6-BA7C-08DB50F25C92}"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76F619E-CB6D-4FDE-8F5D-A15F227418B1}"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FC6875-F88E-4265-9682-9530A88F608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E69E19A-BA56-4433-B528-A3822DB060B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059ABC-719D-4D0D-B53E-016B6B43A98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8AA0225B-ECCF-4CD7-81F4-8A3B097A1DE2}"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B825A6-C492-441C-956F-F59BFE5F1E1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0773FC0-83DE-4014-BADD-942D441D7026}"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BD4FD-E58B-4035-BB8A-929EB99949A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876FE9C-E508-4FEF-AA31-3C8C105FC298}"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421836D-8CC7-4CCE-B6F8-A613A8C41444}"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8360F9D-A43A-47F2-9CC1-7450E046ED98}"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652E-E4DA-47E8-9597-1621CC24658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1736759-5E05-4C8F-BA8D-6D934201A8A6}"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659066-ABBC-4531-8209-FB6A61A71530}"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35AD46A-CBDF-4AB5-8F08-0C7FC83DF938}"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3E2DC0-8C8F-40C3-8F1F-7C282B127D8A}"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A52E26E-9CB4-4593-A2B7-C36E29589BF1}"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D9A6C0-32C2-420C-AF62-5661BFDE16AE}"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EFD71BFB-3715-4DB5-B9AB-03FF57181B99}"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760C04-AB64-4381-B704-5FBD298803A4}"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9203944F-7DE1-4E45-B717-F3883F62CB9D}"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4A69E0-E344-47E8-BB94-DB5DADEE65A9}"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D9EA90BB-A048-4621-BEF8-134D60E9CA97}"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224D08-29DD-4B8C-8292-182CFFC5E357}"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C5D932E-1E65-4F9D-868E-C270F3B9119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87C254-985E-42C7-86C9-1FE827D754F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423D05F3-1F4B-4124-AB7B-38FBE0495886}"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91769-048A-4C29-9370-2C7A0CBCD7D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699EA5C-09D3-41CD-B948-85D007E9BEC2}"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5261C-3E98-43FE-AEC1-BF1966EF3AC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D029182-07E5-40D8-A79D-FE8EB0D6525E}"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498A4E-97E6-42CF-9743-35BF0529458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04E57D9-4528-4BBC-8412-B08778B6B435}"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843AB7-98A9-4983-AD79-7BA8EE55CDC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9F97C331-0EF5-4EA4-B00C-EDBC9D50F4B9}"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80EEF9-03D8-405A-9AF6-86AD7B210D8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B1D7744-5FAF-4647-86C2-C14AB6064E24}"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4A9EC4-14FC-42BE-AA56-BD8BB054E6F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4056FE6-07EF-44C3-BFD8-0F6B6181EC0D}"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8FD125-700C-4FCB-9F8A-81B74E2854D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ED6CC34-36E9-42A4-B5D1-65BC9B762F74}"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CB5424-3F74-4DF0-A190-1FD69F53B4AE}"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65F6A100-0B9C-4E89-BD4C-291D2D01C2CB}"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6248E6-8DF1-4E9B-9DE1-75E542A468FE}"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9BC80F31-E737-434A-BB1C-7F84F5AF1D8B}"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F28000-5DA0-4FAC-964F-F26226971BD1}"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0A38353F-3075-4878-B90B-A356AC59E9D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2CBC06-1E4F-4BDF-8C86-476110B3621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ECBC24CC-BDF4-4EC3-BB76-DA197BDC213D}"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B952C-D947-4402-97C0-A540C09D3AA3}"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21BB173-3219-41F1-B81F-30CF67D08304}"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0B359F-9986-4969-B189-934894FDAD3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F2DDBD02-1648-4AA0-8B43-92CF5B76A042}"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0A4E14-DC2D-422F-8EF6-D57C6E8C1840}"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98D04797-4AA8-4DFD-AE86-E3179A7DE6D4}"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3B01BC-83C8-42FA-B9AF-8418CF6A11D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A6DEBC5-4308-4F79-8565-B10A64CA75F2}"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ACD0AD-724F-45DE-BE2C-C7130C07DCB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3A259CE-1372-4B9F-9718-A73633EE8F7A}"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818C6D-3367-4E2A-9552-82C9192AEC6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C420F65-E6E3-4F44-82B4-F4987CC6208D}"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80E775-AD7B-450B-B1D3-2967047637A6}"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B953047-67BE-49DB-B3E9-232CC5E7D6D4}"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725B9C-2D54-40E2-A7F1-BDFC4A841F1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5BF5145-41CB-4C7F-9250-6666BC55B9F5}"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EDAF37-D6DA-429F-BB54-0FBBA194EB1D}"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35A090F0-9A78-439A-A40B-13AFE8EB1EA4}"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9207F8-5D9E-4D3C-B54C-E2AB3B732A00}"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9BA9F6D7-C934-490D-9F72-A038E76DB9B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15994D7-BE88-492F-BDEF-48F2BB67236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0B40F7DE-D8D7-4356-8E16-978233DCB1D3}"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1F9CC3-C2D9-4851-91EC-D922FDDDCC9D}"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CB254C3D-8104-4EE4-A975-9439BAA6D598}"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EF5382-1A9F-49BF-9DB7-6891EF12B0E1}"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7543FD3-CCCF-489F-B6E6-E12963428553}"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9C9F43-9B44-4A51-88FA-254FBD20E60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4130BE25-C38D-41C3-B8B6-99D25CBBACD8}"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AB8B69-50B9-49A9-9CF9-8A102462ED0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E374195-73C0-417B-B1AC-897DD082E623}"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E0F9D-1510-487B-A780-DACF8C293CD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64AE0ED-C81E-4B95-8FEA-65F92B4046F5}"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0B0668-8141-4501-9538-6771E0153B1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DF5B958-378C-4BD6-B0A7-323584181D1A}"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A3FEF8-A999-4B4D-9FBE-649F5A634D5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CBB8759-C7AB-49D5-914B-2444A937EE20}"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DCDB82-8378-4202-B278-522D235B20B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AFA0F1A-1690-4F99-A831-8999206079F6}"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1676DA-1007-4958-B0A3-2A9421E4A958}"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54BF6E4-E1B9-4EF0-AEE6-542B1C832FD0}"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8CC087-381D-4D70-B03B-C0A054F124FB}"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216C25F1-FB89-453A-B63B-7FD3AFCB6CE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AAB199-A79C-4D99-8D06-8EF1A2A9B83B}"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931F7D61-7475-4B18-A364-0AD4E689F4F4}"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138148-913D-4761-AFC6-9EBD0E94C2F6}"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F7D507C4-1295-40D3-A154-5B7407E2863F}"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D3625-26FF-40AF-BEB8-9E887A0D1E90}"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70D1FEE9-D76C-4A32-BB53-3B8940B647C9}"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BA6262-638B-4A97-BDA1-234EA50C2644}"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C256656A-1A52-44DE-9237-B0F2B41519D1}"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9FC627-27CE-4D90-BF65-53EC7B8D1A83}"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4583F89-1535-4407-9594-DFDDE155CF16}"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0F5E53-E3AE-4616-815D-04FCF54AD4A9}"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E67080B-8678-4DE1-8FBB-08C5CB8ED6C8}"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5E761A-982D-49E1-8DE1-91C03D511CD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0540EAC-AE14-43E7-B18A-85D991616BF7}"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DA341F-4E81-4398-9E26-AD41A4667FB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9AC2F1F-6039-4CF6-AC9F-2E3CF9619878}"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CED674-7B37-4FF3-8C14-CBC3D9EC82C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494E54F-71F5-48AB-B2E3-10688FC96C73}"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6F03FE-0631-4CF3-81C8-262C3F20AA0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781BC3E-F67C-4D98-B7F7-B2A2AA62EE45}"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E2F3F3-C625-4C63-ACED-4A333DC1507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47F9213D-B7C4-4AA0-B060-AF695936A71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9D948E-8C84-4280-A9B8-BDE3E36DFE8F}"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5944293F-ADD8-4020-A02C-0A610E8BB73A}"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35FC0A-97FC-486D-8C74-AF32F4D55725}"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C35498A4-E870-460F-997B-02E22E4A65B4}"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90260A-CC9D-4BCF-BE90-6C896A5E2CB8}"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350F9CA0-DAE4-47D6-8341-C2B75AED7BA0}"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97D56-AC1E-4641-BBE6-6DA8589D1959}"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D8A5460F-C4FB-445D-9AED-2CA634C15207}"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B3CC9E-743B-4890-8496-74D9F4183BED}"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6843C11-B854-4CB6-813A-E8AB4F19B0C2}"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B732A5-3E13-4AD6-AEAA-0AB23275EBF3}"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899EB92-E71F-4262-AF8E-8C1F42217EF9}"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F25D42-835D-4C04-91E9-4C3F954812D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B473A06-CE6D-4C25-A9D7-50CE3A082D2E}"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BA8F14-4148-431F-AA60-A58656B0BC77}"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CF5E006-1EDB-4DBE-AA70-F527283D8ADC}"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DA35BE-DF27-4BFE-BF9E-F657E511E1DE}"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B235C7B6-8A84-410E-87E6-4959421F00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CA80C7-C154-474E-B631-B7B8539306E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C00CCA5F-C173-43C5-8B70-3ECFDB2E9F4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7743C0-0A55-498C-AE8C-59FDF4AA1EF3}"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4CCFAE62-8833-4DB9-8032-C523B9FA972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50D54-B697-4A3A-94A4-2F51E274EDA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DF0EE2F0-8CD8-4043-B311-68F7BC2364C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B934F3-26F6-48EB-B00A-217300C56B76}"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5F9DB8C0-4029-4F95-9854-ED1C00C9596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7E89C-257D-4A7C-B659-6BA9836A31BA}"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8E05E17-7ECA-41BB-B71C-CEEB76A092E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1C177B-3C95-46BA-B8B6-D290989D8D5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8657A2C-8D1A-452A-ACF0-1A4949482BE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DE45D-8D74-4C72-826D-9D62D8212718}"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993A8AA-E6DA-418E-A337-3AD1AF8170C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B6E4EA-FCAA-42F4-A02D-840B3B628DE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621BFAF-8E48-42BC-9B95-9D4EC56366B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42EDBA-FD29-46E6-AC40-0A76BBF8891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EB6D9B21-D395-4C74-B2D9-55AEFABF98F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F957E0-9920-4177-BB23-64F4919385F4}"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5A28DB32-82D6-431E-8AD4-6AA14068BEB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9CC209-0ED8-41B0-87CE-9F6926935F12}"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9CFB4927-0FD1-49FB-A662-45EFF3F934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3767C4-EDEF-4909-BC54-00BF43DF7F5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8456DDDB-FA1F-41F3-81F9-D28D87AA5AE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B28ED1-3F48-4C78-9916-7AE339118BDC}"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4BCABC6C-0F16-49FC-9952-90A1BFB0794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51407E-12E3-40B0-9DB0-958A6A1E2DC7}"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5DAF79E7-78CA-439D-84DC-F2FA7BB7621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19DC97-7DA4-445E-8126-08127578E37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3CBBA60E-66F7-48DE-AA77-A5DDFA2FCA5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24AA3-2B92-49C5-8E42-854D046BCC2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FB66C97F-38C2-4C97-AB06-C3D85DD89E5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F6443-3429-49CE-BDD3-4FB54755041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25081F88-8979-4C21-AC8E-63F3F374E7F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425AE3-6B84-4AD8-92A2-82AE1392489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4F5BF34-C588-4BAF-BA0A-292E2079223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B7819D-B74F-495F-A7B2-9793E297C68E}"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72B2DFD-360B-4305-A021-858DB40D4C7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522381-C537-4986-A0AF-95B58D847CF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D37FD18-AA93-464B-A1FE-F189E143A94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A73EEC-231C-4BF8-95C3-BA60937F8CC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2AB5F5E-3023-4631-94E3-B778634E37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1E00D1-4B90-4D93-B4FD-8A8AA48F47E6}"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A57CD1B-BD70-4880-A8E2-B4C25B94C4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797105-B857-4EF4-8B41-40129683B44D}"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ASMC 2010</a:t>
            </a:r>
          </a:p>
        </p:txBody>
      </p:sp>
      <p:sp>
        <p:nvSpPr>
          <p:cNvPr id="9" name="Slide Number Placeholder 5"/>
          <p:cNvSpPr>
            <a:spLocks noGrp="1"/>
          </p:cNvSpPr>
          <p:nvPr>
            <p:ph type="sldNum" sz="quarter" idx="12"/>
          </p:nvPr>
        </p:nvSpPr>
        <p:spPr/>
        <p:txBody>
          <a:bodyPr/>
          <a:lstStyle>
            <a:lvl1pPr>
              <a:defRPr/>
            </a:lvl1pPr>
          </a:lstStyle>
          <a:p>
            <a:pPr>
              <a:defRPr/>
            </a:pPr>
            <a:fld id="{AA3A3F11-CF90-4689-B463-92A709C4969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198C7A-E083-4941-BB88-D7FAF4EC81E4}"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6638F6D9-4785-4AE3-A617-33A30511FBD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04F05B-E237-4347-93DE-971F886441F9}"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B2434A2-3D1F-4620-99E2-1991220D8BB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E59260-FC25-40DC-9198-FBA0284339B2}"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8734A05-2FD1-4D0D-800F-845992F8228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C94551-7006-431F-919B-4C6ADC3329A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A19202C-6898-4812-BE8D-F15CE19C9AC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C191C3-E038-4979-9C61-CF6D05AC2066}"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CD8E88D-7EDD-43E9-8C03-37531C388D6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E4E663-A193-49FF-9381-56C35E9D736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D0374FB-4B1E-4E9C-AC7D-44C968B85E4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902BCE-A03A-4120-A74F-575335A4C1A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0FC1717-F902-46E0-98CD-E1D2C333B48B}"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FE9FE4-191E-47D8-8A3B-16A5EB1ECDE1}"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506DC1C-49D1-4AD4-80DB-C0A8467AF76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E767AF-840C-4C5E-9342-5F894E2E6F4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6B98E61-B3F0-483D-B163-1854418B229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6577C6-A37A-49B7-8AA6-123F95617DB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49BA35A-68F6-4DB0-898E-E990DF22D6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EAC219-07A0-4002-A7F8-B9539849F115}"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ASMC 2010</a:t>
            </a:r>
          </a:p>
        </p:txBody>
      </p:sp>
      <p:sp>
        <p:nvSpPr>
          <p:cNvPr id="5" name="Slide Number Placeholder 5"/>
          <p:cNvSpPr>
            <a:spLocks noGrp="1"/>
          </p:cNvSpPr>
          <p:nvPr>
            <p:ph type="sldNum" sz="quarter" idx="12"/>
          </p:nvPr>
        </p:nvSpPr>
        <p:spPr/>
        <p:txBody>
          <a:bodyPr/>
          <a:lstStyle>
            <a:lvl1pPr>
              <a:defRPr/>
            </a:lvl1pPr>
          </a:lstStyle>
          <a:p>
            <a:pPr>
              <a:defRPr/>
            </a:pPr>
            <a:fld id="{B6DF9B33-3242-47CF-9B48-58D233B4C33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4EF041-99D2-418F-AE37-A493A58D2104}"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3D164D86-8DC9-4DF2-975B-B1131A783F7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1BE9C5-8D3F-4638-BE29-5B77D910D7B8}"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7A6EDF8D-40E8-46D8-83E1-E2BAF252897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72AD15-ED6E-45B3-9E76-8F40ADEC84FF}"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202D4F5F-C3D5-4629-9927-3CB82F45599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8BAA2B-3AB1-4FB1-8439-87BAE7896FD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CE47482-BC84-42C8-AE14-DF151A8461C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4B0EB9-FD24-4A90-BD90-FFAF759408D5}"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4322CBC3-65F7-4EE5-97F9-A52F1C40066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8F42D8-191A-4463-8A66-CD193028428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D11A6C9-EB22-41B4-8909-ED2DC4732FF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038BA1-AE23-451E-AEBD-CB6BC92E128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3C36BDA-5A95-496C-A43C-F6D1CCDB35E2}"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93EBCD-9201-42BB-A4BC-73A40B49F13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D4F29CC1-EE36-44AE-8571-C863FEFEEC22}"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04B4B5-1102-49DB-BE1C-E78739E6A1AD}"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34C7E703-F78D-49A4-B17F-95E28488D82B}"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566583-B228-4BEB-80D6-DD1AC78A6306}"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2BB0A320-36A5-4A30-9509-3599137B44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12CD55-5019-4E57-94B7-8EEF45AD0AD2}"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ASMC 2010</a:t>
            </a:r>
          </a:p>
        </p:txBody>
      </p:sp>
      <p:sp>
        <p:nvSpPr>
          <p:cNvPr id="4" name="Slide Number Placeholder 5"/>
          <p:cNvSpPr>
            <a:spLocks noGrp="1"/>
          </p:cNvSpPr>
          <p:nvPr>
            <p:ph type="sldNum" sz="quarter" idx="12"/>
          </p:nvPr>
        </p:nvSpPr>
        <p:spPr/>
        <p:txBody>
          <a:bodyPr/>
          <a:lstStyle>
            <a:lvl1pPr>
              <a:defRPr/>
            </a:lvl1pPr>
          </a:lstStyle>
          <a:p>
            <a:pPr>
              <a:defRPr/>
            </a:pPr>
            <a:fld id="{66800EAA-E157-4381-AEFB-9AA96AFF949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156551-9578-4704-9192-26C4CAFFC20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E977AC41-A700-4F5F-B3B4-72341A6521F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438752-4F71-4BBD-91DF-54982AE9F3BF}"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B0B689D2-97C7-4983-AB48-341780BB6F36}"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0DE580-4375-4838-9F36-2A81826648D3}"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8B80BDE9-1330-4D8C-8E05-169A2CC6481B}"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D71716-EC41-4ACA-BF01-99DFAB8855AC}"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793FA658-64D5-4F1C-B827-F57288CE1465}"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83F1BF-892E-4E67-ADBB-06FD7D5DD96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9B1292A5-7AB3-4559-B3D9-BC370235CE6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375D60-0CAC-4018-9F02-DF7C67C4787E}"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15EF952D-82C1-4FD4-B34F-311FC50B9A4B}"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308731-0780-4291-A55E-DAD055C959E8}"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4BF50CC6-9FBF-460C-A687-A91752F59DC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1533FC-92C8-4070-BBCB-19120FBF8E28}"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F99AC965-6C42-4318-8BD5-3E3F37F5BDA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EA878F-C377-408E-9D0D-EA838B490D36}"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57F03F7-9765-4F5C-9DDB-D482316969F9}"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C9969-0600-4D52-BF8E-393AC5A0710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224795B0-D8B3-488F-9080-A45A88B356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7B113-9416-4728-B1D2-1B7D7B0B67D6}"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462DD40C-AF84-4047-81A5-8E0083049BA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B188C8-1A04-43AC-A7CA-DD2D754A2BA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DD450954-1DB3-437B-96E2-277410C1DB9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6FFB97-FF28-44FF-B198-0E1C1A7234BC}"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A9198283-58FA-4B0A-8AE6-1204F30BDF1A}"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A93F83-D9A3-499B-9EB5-42D3BE7B7992}"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F0AD462F-E804-4341-B1FE-3A6D5802C51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C15BB1-26AD-4CA5-AF3B-E8A4983C44DC}"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419A138F-98AF-42E0-9423-857E5A8629D6}"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23EFF6-AAC0-4C39-98C9-9CCD7602AC4A}"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478883AC-C35E-46E9-AB6E-CBAA7279DBF1}"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FD0415-7BF6-4FAE-8B5C-A7466D1B5C10}"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067FF7CD-3D37-45DC-AA1F-65117FFE6AF4}"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8C39C4-5E5C-45DB-86E9-B15261133074}"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04CC8B8B-90AE-409E-A79F-5775BA5A2928}"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181115-C065-4479-83E1-0B9A25272532}"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EF0B2346-822C-4602-AE92-FDEB2F2FF672}"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7D628C-642E-4488-BD1E-EF68EA985A3C}"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139DB84-E747-4142-B350-19FC106662DC}"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E73FEB-0D5F-404E-9DAB-8FE64F77D24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1614E6E-93FB-4119-84FC-936E40648A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1046FB-3F82-4E0A-A1BC-E33064359C9D}"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78613D50-78E2-451E-B4A6-037EA96959F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1AAC1-46CB-483A-9A84-DC95A903E3FF}"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D351DD96-E6CF-427E-8DF8-E1D2C9F0478E}"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A39884-521D-4B91-883B-810BE119783B}"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AC418139-0312-409D-B953-56E8EE5FAB00}"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72A9C1-8FF4-48A1-802C-39F9EB716F2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C18F46C2-C9C9-4CCC-9E5B-CDFB6C5A46E6}"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F927D1-7D38-48FB-8799-8E7F33EC5BC3}" type="datetime1">
              <a:rPr lang="en-US"/>
              <a:pPr>
                <a:defRPr/>
              </a:pPr>
              <a:t>6/20/2011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3A8508FA-FF7D-43AF-BAF0-DEBFD9FC74B5}"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DB5BD1-F8A7-44AF-88B4-2B2DDBD00E3C}" type="datetime1">
              <a:rPr lang="en-US"/>
              <a:pPr>
                <a:defRPr/>
              </a:pPr>
              <a:t>6/20/2011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DAF00370-B75E-4BF3-822A-CDD213357C44}"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B543CB-FE74-4194-BDD9-ACF4CF0746C3}" type="datetime1">
              <a:rPr lang="en-US"/>
              <a:pPr>
                <a:defRPr/>
              </a:pPr>
              <a:t>6/20/2011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69C15D3A-337A-44C5-8E66-EEC4017DA33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4BE52-0201-493D-B784-0B6FAC4E8F9F}"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9621A8D8-F1FF-482E-A8F4-13F4F8655732}"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7767F3-4D11-4D08-A391-91667DE29C0B}" type="datetime1">
              <a:rPr lang="en-US"/>
              <a:pPr>
                <a:defRPr/>
              </a:pPr>
              <a:t>6/20/2011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D7574D54-F756-4A0F-8E84-E869DDE3D4EE}"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920C20-9F78-42CE-AF27-7E4155E82C75}"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223A064-4FE2-4F0C-A0C5-7688533AE54D}"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C940FD-DDF9-40B6-A42A-039EAC726183}" type="datetime1">
              <a:rPr lang="en-US"/>
              <a:pPr>
                <a:defRPr/>
              </a:pPr>
              <a:t>6/20/2011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1F76BD4C-1E29-4F74-B1CC-37BAC6D0C5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3F234C97-9332-4A5C-9934-4E8BCAAB8F53}"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ASMC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065B26A2-3433-473D-9492-416EE3AF77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1161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16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8A882F6E-EA40-4A37-BC28-DD8E4C23A009}"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C80E7CFA-CA1D-467C-A63D-746D4C6A19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3"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90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2390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0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DEE3EE6F-AE45-4078-A19F-2980AA59047D}"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567E4AC8-0E28-42FD-9674-2EC84922F4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6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A78D110A-DFDA-41B6-80BA-75D7585502CC}"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D739E06A-EA51-4D11-8F97-9FF7BF5153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5"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4848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F10C5551-C791-4391-ADE2-2E219609670F}"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CB60DD63-8172-43B3-8D94-467E486E9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607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07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D91B4AA6-ECD5-48D6-B2C4-1CB9CA59F3D0}"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4C35AB25-1B14-4960-9508-AE7F9616F1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7305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30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D381B91E-6031-4C02-A1EF-F899874C97D8}"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793E3DFC-9E5B-48B8-960D-DC292F49B0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534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853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53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BA46CF8B-A14F-4000-A8AB-37428069052A}"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A285914F-8F77-447B-A3EF-A5A1B3DA1E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49" r:id="rId2"/>
    <p:sldLayoutId id="2147483848" r:id="rId3"/>
    <p:sldLayoutId id="2147483847" r:id="rId4"/>
    <p:sldLayoutId id="2147483846" r:id="rId5"/>
    <p:sldLayoutId id="2147483845" r:id="rId6"/>
    <p:sldLayoutId id="2147483844" r:id="rId7"/>
    <p:sldLayoutId id="2147483843" r:id="rId8"/>
    <p:sldLayoutId id="2147483842" r:id="rId9"/>
    <p:sldLayoutId id="2147483841" r:id="rId10"/>
    <p:sldLayoutId id="214748384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634"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97635"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7636"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559C5581-B1A9-46C3-A911-6F7BAFAA8A3C}"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ADD692CD-2D32-41F0-9143-AC97A5765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0" r:id="rId2"/>
    <p:sldLayoutId id="2147483859" r:id="rId3"/>
    <p:sldLayoutId id="2147483858" r:id="rId4"/>
    <p:sldLayoutId id="2147483857" r:id="rId5"/>
    <p:sldLayoutId id="2147483856" r:id="rId6"/>
    <p:sldLayoutId id="2147483855" r:id="rId7"/>
    <p:sldLayoutId id="2147483854" r:id="rId8"/>
    <p:sldLayoutId id="2147483853" r:id="rId9"/>
    <p:sldLayoutId id="2147483852" r:id="rId10"/>
    <p:sldLayoutId id="214748385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92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99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03E843A8-70E4-4B24-9069-EF7BE23CAE57}"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ABDCDE02-8921-4504-8365-463891CD40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1" r:id="rId2"/>
    <p:sldLayoutId id="2147483870" r:id="rId3"/>
    <p:sldLayoutId id="2147483869" r:id="rId4"/>
    <p:sldLayoutId id="2147483868" r:id="rId5"/>
    <p:sldLayoutId id="2147483867" r:id="rId6"/>
    <p:sldLayoutId id="2147483866" r:id="rId7"/>
    <p:sldLayoutId id="2147483865" r:id="rId8"/>
    <p:sldLayoutId id="2147483864" r:id="rId9"/>
    <p:sldLayoutId id="2147483863" r:id="rId10"/>
    <p:sldLayoutId id="2147483862"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221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2221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221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3B5EDE58-1A75-48F2-B35A-D8E339666BF1}"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2734CD12-59B5-4F1E-8466-56E8248D94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82" r:id="rId2"/>
    <p:sldLayoutId id="2147483881" r:id="rId3"/>
    <p:sldLayoutId id="2147483880" r:id="rId4"/>
    <p:sldLayoutId id="2147483879" r:id="rId5"/>
    <p:sldLayoutId id="2147483878" r:id="rId6"/>
    <p:sldLayoutId id="2147483877" r:id="rId7"/>
    <p:sldLayoutId id="2147483876" r:id="rId8"/>
    <p:sldLayoutId id="2147483875" r:id="rId9"/>
    <p:sldLayoutId id="2147483874" r:id="rId10"/>
    <p:sldLayoutId id="2147483873"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315"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F43060C2-1DC3-40D6-B661-97008A36AB12}"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C8C92D90-4899-4BE5-8051-F474AF656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49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344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45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5443F59A-3939-47E0-B760-8990B57E046E}"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BEE789C8-C660-4ADC-8C34-CBE06EE14D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3" r:id="rId2"/>
    <p:sldLayoutId id="2147483892" r:id="rId3"/>
    <p:sldLayoutId id="2147483891" r:id="rId4"/>
    <p:sldLayoutId id="2147483890" r:id="rId5"/>
    <p:sldLayoutId id="2147483889" r:id="rId6"/>
    <p:sldLayoutId id="2147483888" r:id="rId7"/>
    <p:sldLayoutId id="2147483887" r:id="rId8"/>
    <p:sldLayoutId id="2147483886" r:id="rId9"/>
    <p:sldLayoutId id="2147483885" r:id="rId10"/>
    <p:sldLayoutId id="2147483884"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678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4678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78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42E710AC-E9E4-4EDE-9A2D-0DF8D8C8253F}"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E7BD2381-9DCA-4EB4-8E76-D7030D05AA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5" r:id="rId1"/>
    <p:sldLayoutId id="2147483904" r:id="rId2"/>
    <p:sldLayoutId id="2147483903" r:id="rId3"/>
    <p:sldLayoutId id="2147483902" r:id="rId4"/>
    <p:sldLayoutId id="2147483901" r:id="rId5"/>
    <p:sldLayoutId id="2147483900" r:id="rId6"/>
    <p:sldLayoutId id="2147483899" r:id="rId7"/>
    <p:sldLayoutId id="2147483898" r:id="rId8"/>
    <p:sldLayoutId id="2147483897" r:id="rId9"/>
    <p:sldLayoutId id="2147483896" r:id="rId10"/>
    <p:sldLayoutId id="214748389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59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9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A339FFC0-83FA-4D1C-BBD9-32224174D3B6}"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6E2D5EBD-1F52-4798-93D4-21A0CABA76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5" r:id="rId2"/>
    <p:sldLayoutId id="2147483914" r:id="rId3"/>
    <p:sldLayoutId id="2147483913" r:id="rId4"/>
    <p:sldLayoutId id="2147483912" r:id="rId5"/>
    <p:sldLayoutId id="2147483911" r:id="rId6"/>
    <p:sldLayoutId id="2147483910" r:id="rId7"/>
    <p:sldLayoutId id="2147483909" r:id="rId8"/>
    <p:sldLayoutId id="2147483908" r:id="rId9"/>
    <p:sldLayoutId id="2147483907" r:id="rId10"/>
    <p:sldLayoutId id="214748390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136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7136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136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A3B35413-0DB7-43A1-8692-4D0293F95BCE}"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483DC80F-CDD8-4AB8-BF95-2A84FDF5D4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7" r:id="rId1"/>
    <p:sldLayoutId id="2147483926" r:id="rId2"/>
    <p:sldLayoutId id="2147483925" r:id="rId3"/>
    <p:sldLayoutId id="2147483924" r:id="rId4"/>
    <p:sldLayoutId id="2147483923" r:id="rId5"/>
    <p:sldLayoutId id="2147483922" r:id="rId6"/>
    <p:sldLayoutId id="2147483921" r:id="rId7"/>
    <p:sldLayoutId id="2147483920" r:id="rId8"/>
    <p:sldLayoutId id="2147483919" r:id="rId9"/>
    <p:sldLayoutId id="2147483918" r:id="rId10"/>
    <p:sldLayoutId id="214748391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36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836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36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E3F52382-3671-4EDE-8C2C-B6F84A25CC38}"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79823F09-E0FA-4288-9FD9-8593E9475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7" r:id="rId2"/>
    <p:sldLayoutId id="2147483936" r:id="rId3"/>
    <p:sldLayoutId id="2147483935" r:id="rId4"/>
    <p:sldLayoutId id="2147483934" r:id="rId5"/>
    <p:sldLayoutId id="2147483933" r:id="rId6"/>
    <p:sldLayoutId id="2147483932" r:id="rId7"/>
    <p:sldLayoutId id="2147483931" r:id="rId8"/>
    <p:sldLayoutId id="2147483930" r:id="rId9"/>
    <p:sldLayoutId id="2147483929" r:id="rId10"/>
    <p:sldLayoutId id="214748392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3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9593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594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47EB6F8C-DFF2-47CD-B767-AE47EB47B35A}"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64832283-7401-44B8-9C97-C85BC1406B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48" r:id="rId2"/>
    <p:sldLayoutId id="2147483947" r:id="rId3"/>
    <p:sldLayoutId id="2147483946" r:id="rId4"/>
    <p:sldLayoutId id="2147483945" r:id="rId5"/>
    <p:sldLayoutId id="2147483944" r:id="rId6"/>
    <p:sldLayoutId id="2147483943" r:id="rId7"/>
    <p:sldLayoutId id="2147483942" r:id="rId8"/>
    <p:sldLayoutId id="2147483941" r:id="rId9"/>
    <p:sldLayoutId id="2147483940" r:id="rId10"/>
    <p:sldLayoutId id="214748393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822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82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E110219E-1B62-4AF2-A9EE-E147F65BA8CD}" type="datetime1">
              <a:rPr lang="en-US"/>
              <a:pPr>
                <a:defRPr/>
              </a:pPr>
              <a:t>6/20/2011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D830C978-A369-47EC-84C1-3FC53E2CBA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59" r:id="rId2"/>
    <p:sldLayoutId id="2147483958" r:id="rId3"/>
    <p:sldLayoutId id="2147483957" r:id="rId4"/>
    <p:sldLayoutId id="2147483956" r:id="rId5"/>
    <p:sldLayoutId id="2147483955" r:id="rId6"/>
    <p:sldLayoutId id="2147483954" r:id="rId7"/>
    <p:sldLayoutId id="2147483953" r:id="rId8"/>
    <p:sldLayoutId id="2147483952" r:id="rId9"/>
    <p:sldLayoutId id="2147483951" r:id="rId10"/>
    <p:sldLayoutId id="214748395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5603"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C8B5C9E1-BCEF-4AB5-A16E-1CD05C953182}"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EB7D23CA-93F5-470C-9686-98F23B0A48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789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7D9B84E8-CEA9-43EC-B9BC-F04CDE0C8DD9}"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36644889-4C07-431A-9018-1BDA74A6EB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6FE0CFB-4BD6-412D-9A06-FEAF53886BD5}"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9CA14F5-174F-49CA-8962-FEAD12C798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246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865C92DF-29EF-47BB-931E-AC0E87B0131B}"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13AB7E60-6249-4AD3-9950-F1FD24B6F3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7475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9104BE32-2596-4687-B6A4-664DB129CFC0}"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22AE7EB3-58C5-4E9D-AEB1-59EEA40D64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7043"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4"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F9BBE1CD-D93E-44FB-9FF4-E7E33FCC4BAC}"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8DC7FF45-A925-49D6-A102-7ED1D0C928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1" r:id="rId2"/>
    <p:sldLayoutId id="2147483760" r:id="rId3"/>
    <p:sldLayoutId id="2147483759" r:id="rId4"/>
    <p:sldLayoutId id="2147483758" r:id="rId5"/>
    <p:sldLayoutId id="2147483757" r:id="rId6"/>
    <p:sldLayoutId id="2147483756" r:id="rId7"/>
    <p:sldLayoutId id="2147483755" r:id="rId8"/>
    <p:sldLayoutId id="2147483754" r:id="rId9"/>
    <p:sldLayoutId id="2147483753" r:id="rId10"/>
    <p:sldLayoutId id="2147483752"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9933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3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Times New Roman" pitchFamily="18" charset="0"/>
              </a:defRPr>
            </a:lvl1pPr>
          </a:lstStyle>
          <a:p>
            <a:pPr>
              <a:defRPr/>
            </a:pPr>
            <a:fld id="{24C2A8A4-8BE7-4827-A8E9-1B001CB507EF}" type="datetime1">
              <a:rPr lang="en-US"/>
              <a:pPr>
                <a:defRPr/>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Times New Roman" pitchFamily="18" charset="0"/>
              </a:defRPr>
            </a:lvl1pPr>
          </a:lstStyle>
          <a:p>
            <a:pPr>
              <a:defRPr/>
            </a:pPr>
            <a:fld id="{89ADA476-464A-4FCD-B442-F72711A2F3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4"/>
          <p:cNvSpPr>
            <a:spLocks noGrp="1"/>
          </p:cNvSpPr>
          <p:nvPr>
            <p:ph type="title"/>
          </p:nvPr>
        </p:nvSpPr>
        <p:spPr>
          <a:xfrm>
            <a:off x="457200" y="1074738"/>
            <a:ext cx="8229600" cy="1897062"/>
          </a:xfrm>
        </p:spPr>
        <p:txBody>
          <a:bodyPr/>
          <a:lstStyle/>
          <a:p>
            <a:r>
              <a:rPr lang="en-AU" b="1" smtClean="0"/>
              <a:t>Progress Toward a Unified Geoid-Based Vertical</a:t>
            </a:r>
            <a:r>
              <a:rPr lang="en-US" b="1" smtClean="0"/>
              <a:t/>
            </a:r>
            <a:br>
              <a:rPr lang="en-US" b="1" smtClean="0"/>
            </a:br>
            <a:r>
              <a:rPr lang="en-AU" b="1" smtClean="0"/>
              <a:t>Datum for North America </a:t>
            </a:r>
            <a:endParaRPr lang="en-US" b="1" smtClean="0"/>
          </a:p>
        </p:txBody>
      </p:sp>
      <p:sp>
        <p:nvSpPr>
          <p:cNvPr id="322562" name="Rectangle 5"/>
          <p:cNvSpPr>
            <a:spLocks noGrp="1"/>
          </p:cNvSpPr>
          <p:nvPr>
            <p:ph idx="1"/>
          </p:nvPr>
        </p:nvSpPr>
        <p:spPr/>
        <p:txBody>
          <a:bodyPr/>
          <a:lstStyle/>
          <a:p>
            <a:pPr eaLnBrk="1" hangingPunct="1">
              <a:buFont typeface="Arial" charset="0"/>
              <a:buNone/>
            </a:pPr>
            <a:endParaRPr lang="en-US" sz="2400" smtClean="0"/>
          </a:p>
          <a:p>
            <a:pPr eaLnBrk="1" hangingPunct="1">
              <a:buFont typeface="Arial" charset="0"/>
              <a:buNone/>
            </a:pPr>
            <a:endParaRPr lang="en-US" sz="2400" smtClean="0"/>
          </a:p>
          <a:p>
            <a:pPr algn="ctr" eaLnBrk="1" hangingPunct="1">
              <a:buFont typeface="Arial" charset="0"/>
              <a:buNone/>
            </a:pPr>
            <a:r>
              <a:rPr lang="en-US" sz="2400" smtClean="0"/>
              <a:t>D Smith</a:t>
            </a:r>
            <a:r>
              <a:rPr lang="en-US" sz="2400" baseline="30000" smtClean="0"/>
              <a:t>1</a:t>
            </a:r>
            <a:r>
              <a:rPr lang="en-US" sz="2400" smtClean="0"/>
              <a:t>, M Véronneau</a:t>
            </a:r>
            <a:r>
              <a:rPr lang="en-US" sz="2400" baseline="30000" smtClean="0"/>
              <a:t>2</a:t>
            </a:r>
            <a:r>
              <a:rPr lang="en-US" sz="2400" smtClean="0"/>
              <a:t>, </a:t>
            </a:r>
            <a:r>
              <a:rPr lang="es-ES" sz="2400" smtClean="0"/>
              <a:t>D. Avalos-Naranjo</a:t>
            </a:r>
            <a:r>
              <a:rPr lang="es-ES" sz="2400" baseline="30000" smtClean="0"/>
              <a:t>3</a:t>
            </a:r>
            <a:r>
              <a:rPr lang="es-ES" sz="2400" smtClean="0"/>
              <a:t>,</a:t>
            </a:r>
          </a:p>
          <a:p>
            <a:pPr algn="ctr" eaLnBrk="1" hangingPunct="1">
              <a:buFont typeface="Arial" charset="0"/>
              <a:buNone/>
            </a:pPr>
            <a:r>
              <a:rPr lang="en-US" sz="2400" smtClean="0"/>
              <a:t>D Roman</a:t>
            </a:r>
            <a:r>
              <a:rPr lang="en-US" sz="2400" baseline="30000" smtClean="0"/>
              <a:t>1</a:t>
            </a:r>
            <a:r>
              <a:rPr lang="en-US" sz="2400" smtClean="0"/>
              <a:t>, Y M Wang</a:t>
            </a:r>
            <a:r>
              <a:rPr lang="en-US" sz="2400" baseline="30000" smtClean="0"/>
              <a:t>1</a:t>
            </a:r>
            <a:r>
              <a:rPr lang="en-US" sz="2400" smtClean="0"/>
              <a:t> and J Huang</a:t>
            </a:r>
            <a:r>
              <a:rPr lang="en-US" sz="2400" baseline="30000" smtClean="0"/>
              <a:t>2</a:t>
            </a:r>
            <a:endParaRPr lang="en-US" sz="2400" smtClean="0"/>
          </a:p>
          <a:p>
            <a:pPr eaLnBrk="1" hangingPunct="1">
              <a:buFont typeface="Arial" charset="0"/>
              <a:buNone/>
            </a:pPr>
            <a:r>
              <a:rPr lang="en-US" sz="1200" b="1" baseline="30000" smtClean="0"/>
              <a:t>				</a:t>
            </a:r>
            <a:r>
              <a:rPr lang="es-ES" sz="2000" b="1" smtClean="0"/>
              <a:t>XXV IUGG General </a:t>
            </a:r>
            <a:r>
              <a:rPr lang="en-US" sz="2000" b="1" smtClean="0"/>
              <a:t>Assembly</a:t>
            </a:r>
          </a:p>
          <a:p>
            <a:pPr algn="ctr" eaLnBrk="1" hangingPunct="1">
              <a:buFont typeface="Arial" charset="0"/>
              <a:buNone/>
            </a:pPr>
            <a:r>
              <a:rPr lang="es-ES" sz="2000" b="1" smtClean="0"/>
              <a:t>July 4, 2011</a:t>
            </a:r>
          </a:p>
          <a:p>
            <a:pPr algn="ctr" eaLnBrk="1" hangingPunct="1">
              <a:buFont typeface="Arial" charset="0"/>
              <a:buNone/>
            </a:pPr>
            <a:r>
              <a:rPr lang="es-ES" sz="2000" b="1" smtClean="0"/>
              <a:t>Melbourne, Australia </a:t>
            </a:r>
          </a:p>
          <a:p>
            <a:pPr algn="ctr" eaLnBrk="1" hangingPunct="1">
              <a:buFont typeface="Arial" charset="0"/>
              <a:buNone/>
            </a:pPr>
            <a:endParaRPr lang="es-ES" sz="2000" b="1" smtClean="0"/>
          </a:p>
          <a:p>
            <a:pPr eaLnBrk="1" hangingPunct="1">
              <a:buFont typeface="Arial" charset="0"/>
              <a:buNone/>
            </a:pPr>
            <a:r>
              <a:rPr lang="en-US" sz="1200" b="1" baseline="30000" smtClean="0"/>
              <a:t>1</a:t>
            </a:r>
            <a:r>
              <a:rPr lang="en-US" sz="1200" smtClean="0"/>
              <a:t>National Geodetic Survey                           </a:t>
            </a:r>
            <a:r>
              <a:rPr lang="en-US" sz="1200" b="1" baseline="30000" smtClean="0"/>
              <a:t>2</a:t>
            </a:r>
            <a:r>
              <a:rPr lang="en-US" sz="1200" smtClean="0"/>
              <a:t>Natural Resources Canada  	               </a:t>
            </a:r>
            <a:r>
              <a:rPr lang="en-US" sz="1200" b="1" baseline="30000" smtClean="0"/>
              <a:t>3</a:t>
            </a:r>
            <a:r>
              <a:rPr lang="en-US" sz="1200" smtClean="0"/>
              <a:t>I</a:t>
            </a:r>
            <a:r>
              <a:rPr lang="es-ES" sz="1200" smtClean="0"/>
              <a:t>nstituto Nacional de Estadística y Geografía </a:t>
            </a:r>
          </a:p>
          <a:p>
            <a:pPr eaLnBrk="1" hangingPunct="1">
              <a:buFont typeface="Arial" charset="0"/>
              <a:buNone/>
            </a:pPr>
            <a:endParaRPr lang="es-ES" sz="2000" smtClean="0"/>
          </a:p>
          <a:p>
            <a:pPr algn="ctr" eaLnBrk="1" hangingPunct="1">
              <a:buFont typeface="Arial" charset="0"/>
              <a:buNone/>
            </a:pPr>
            <a:endParaRPr lang="es-ES" sz="2000" smtClean="0"/>
          </a:p>
          <a:p>
            <a:pPr eaLnBrk="1" hangingPunct="1">
              <a:buFont typeface="Arial" charset="0"/>
              <a:buNone/>
            </a:pPr>
            <a:r>
              <a:rPr lang="en-US" sz="2000" smtClean="0"/>
              <a:t>       </a:t>
            </a:r>
            <a:r>
              <a:rPr lang="en-US" sz="100" smtClean="0"/>
              <a:t>d</a:t>
            </a:r>
          </a:p>
        </p:txBody>
      </p:sp>
      <p:pic>
        <p:nvPicPr>
          <p:cNvPr id="322563"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22564"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22565" name="Picture 9"/>
          <p:cNvPicPr>
            <a:picLocks noChangeAspect="1" noChangeArrowheads="1"/>
          </p:cNvPicPr>
          <p:nvPr/>
        </p:nvPicPr>
        <p:blipFill>
          <a:blip r:embed="rId5" cstate="print"/>
          <a:srcRect/>
          <a:stretch>
            <a:fillRect/>
          </a:stretch>
        </p:blipFill>
        <p:spPr bwMode="auto">
          <a:xfrm>
            <a:off x="85344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Arial" charset="0"/>
              <a:buNone/>
              <a:defRPr/>
            </a:pPr>
            <a:endParaRPr lang="en-US" b="1" dirty="0" smtClean="0">
              <a:latin typeface="+mj-lt"/>
              <a:cs typeface="Arial" charset="0"/>
            </a:endParaRPr>
          </a:p>
          <a:p>
            <a:pPr algn="ctr">
              <a:buFont typeface="Arial" charset="0"/>
              <a:buNone/>
              <a:defRPr/>
            </a:pPr>
            <a:endParaRPr lang="en-US" b="1" dirty="0" smtClean="0">
              <a:latin typeface="+mj-lt"/>
              <a:cs typeface="Arial" charset="0"/>
            </a:endParaRPr>
          </a:p>
          <a:p>
            <a:pPr algn="ctr">
              <a:buFont typeface="Arial" charset="0"/>
              <a:buNone/>
              <a:defRPr/>
            </a:pPr>
            <a:r>
              <a:rPr lang="en-US" b="1" dirty="0" smtClean="0">
                <a:latin typeface="+mj-lt"/>
                <a:cs typeface="Arial" charset="0"/>
              </a:rPr>
              <a:t>Plans and suggested procedures </a:t>
            </a:r>
          </a:p>
          <a:p>
            <a:pPr algn="ctr">
              <a:buFont typeface="Arial" charset="0"/>
              <a:buNone/>
              <a:defRPr/>
            </a:pPr>
            <a:r>
              <a:rPr lang="en-US" b="1" dirty="0" smtClean="0">
                <a:latin typeface="+mj-lt"/>
                <a:cs typeface="Arial" charset="0"/>
              </a:rPr>
              <a:t>for vertical datum unification </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ASMC 2010</a:t>
            </a:r>
            <a:endParaRPr lang="en-US"/>
          </a:p>
        </p:txBody>
      </p:sp>
      <p:sp>
        <p:nvSpPr>
          <p:cNvPr id="336899" name="Slide Number Placeholder 4"/>
          <p:cNvSpPr>
            <a:spLocks noGrp="1"/>
          </p:cNvSpPr>
          <p:nvPr>
            <p:ph type="sldNum" sz="quarter" idx="12"/>
          </p:nvPr>
        </p:nvSpPr>
        <p:spPr bwMode="auto">
          <a:noFill/>
          <a:ln>
            <a:miter lim="800000"/>
            <a:headEnd/>
            <a:tailEnd/>
          </a:ln>
        </p:spPr>
        <p:txBody>
          <a:bodyPr/>
          <a:lstStyle/>
          <a:p>
            <a:fld id="{E2FC3D42-F66E-443A-9BB7-A63102921524}" type="slidenum">
              <a:rPr lang="en-US" smtClean="0"/>
              <a:pPr/>
              <a:t>10</a:t>
            </a:fld>
            <a:endParaRPr lang="en-US" smtClean="0"/>
          </a:p>
        </p:txBody>
      </p:sp>
      <p:pic>
        <p:nvPicPr>
          <p:cNvPr id="336900"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36901"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36902"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p:nvPr>
        </p:nvSpPr>
        <p:spPr/>
        <p:txBody>
          <a:bodyPr/>
          <a:lstStyle/>
          <a:p>
            <a:pPr eaLnBrk="1" hangingPunct="1"/>
            <a:r>
              <a:rPr lang="en-CA" sz="3200" b="1" smtClean="0"/>
              <a:t>The GRAV-D Project</a:t>
            </a:r>
            <a:endParaRPr lang="en-US" sz="3200" b="1" smtClean="0"/>
          </a:p>
        </p:txBody>
      </p:sp>
      <p:pic>
        <p:nvPicPr>
          <p:cNvPr id="337922" name="Picture 4" descr="Grav-D"/>
          <p:cNvPicPr>
            <a:picLocks noChangeAspect="1" noChangeArrowheads="1"/>
          </p:cNvPicPr>
          <p:nvPr/>
        </p:nvPicPr>
        <p:blipFill>
          <a:blip r:embed="rId3" cstate="print"/>
          <a:srcRect/>
          <a:stretch>
            <a:fillRect/>
          </a:stretch>
        </p:blipFill>
        <p:spPr bwMode="auto">
          <a:xfrm>
            <a:off x="152400" y="1371600"/>
            <a:ext cx="6172200" cy="4376738"/>
          </a:xfrm>
          <a:prstGeom prst="rect">
            <a:avLst/>
          </a:prstGeom>
          <a:noFill/>
          <a:ln w="9525">
            <a:noFill/>
            <a:miter lim="800000"/>
            <a:headEnd/>
            <a:tailEnd/>
          </a:ln>
        </p:spPr>
      </p:pic>
      <p:sp>
        <p:nvSpPr>
          <p:cNvPr id="337923" name="Text Box 7"/>
          <p:cNvSpPr txBox="1">
            <a:spLocks noChangeArrowheads="1"/>
          </p:cNvSpPr>
          <p:nvPr/>
        </p:nvSpPr>
        <p:spPr bwMode="auto">
          <a:xfrm>
            <a:off x="6461125" y="1447800"/>
            <a:ext cx="2530475" cy="4211638"/>
          </a:xfrm>
          <a:prstGeom prst="rect">
            <a:avLst/>
          </a:prstGeom>
          <a:noFill/>
          <a:ln w="9525">
            <a:noFill/>
            <a:miter lim="800000"/>
            <a:headEnd/>
            <a:tailEnd/>
          </a:ln>
        </p:spPr>
        <p:txBody>
          <a:bodyPr>
            <a:spAutoFit/>
          </a:bodyPr>
          <a:lstStyle/>
          <a:p>
            <a:r>
              <a:rPr lang="en-CA">
                <a:cs typeface="Times New Roman" pitchFamily="18" charset="0"/>
              </a:rPr>
              <a:t>A US NGS lead gravity project for improving American geoid model</a:t>
            </a:r>
          </a:p>
          <a:p>
            <a:endParaRPr lang="en-CA">
              <a:cs typeface="Times New Roman" pitchFamily="18" charset="0"/>
            </a:endParaRPr>
          </a:p>
          <a:p>
            <a:r>
              <a:rPr lang="en-CA">
                <a:cs typeface="Times New Roman" pitchFamily="18" charset="0"/>
              </a:rPr>
              <a:t>Redefinition of the vertical datum of the US by 2022</a:t>
            </a:r>
          </a:p>
          <a:p>
            <a:endParaRPr lang="en-CA">
              <a:cs typeface="Times New Roman" pitchFamily="18" charset="0"/>
            </a:endParaRPr>
          </a:p>
          <a:p>
            <a:r>
              <a:rPr lang="en-CA">
                <a:cs typeface="Times New Roman" pitchFamily="18" charset="0"/>
              </a:rPr>
              <a:t>Airborne gravity “snapshot” </a:t>
            </a:r>
          </a:p>
          <a:p>
            <a:endParaRPr lang="en-CA">
              <a:cs typeface="Times New Roman" pitchFamily="18" charset="0"/>
            </a:endParaRPr>
          </a:p>
          <a:p>
            <a:r>
              <a:rPr lang="en-CA">
                <a:cs typeface="Times New Roman" pitchFamily="18" charset="0"/>
              </a:rPr>
              <a:t>Geophysical modeling and in-situ based geoid change monitoring in out-years</a:t>
            </a:r>
            <a:endParaRPr lang="en-US">
              <a:cs typeface="Times New Roman" pitchFamily="18" charset="0"/>
            </a:endParaRPr>
          </a:p>
        </p:txBody>
      </p:sp>
      <p:pic>
        <p:nvPicPr>
          <p:cNvPr id="337924"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37925"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37926"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4"/>
          <p:cNvSpPr>
            <a:spLocks noChangeArrowheads="1"/>
          </p:cNvSpPr>
          <p:nvPr/>
        </p:nvSpPr>
        <p:spPr bwMode="auto">
          <a:xfrm>
            <a:off x="5105400" y="1295400"/>
            <a:ext cx="3886200" cy="1600200"/>
          </a:xfrm>
          <a:prstGeom prst="rect">
            <a:avLst/>
          </a:prstGeom>
          <a:solidFill>
            <a:schemeClr val="bg1"/>
          </a:solidFill>
          <a:ln w="9525">
            <a:solidFill>
              <a:schemeClr val="tx1"/>
            </a:solidFill>
            <a:miter lim="800000"/>
            <a:headEnd/>
            <a:tailEnd/>
          </a:ln>
        </p:spPr>
        <p:txBody>
          <a:bodyPr wrap="none" anchor="ctr"/>
          <a:lstStyle/>
          <a:p>
            <a:endParaRPr lang="en-CA">
              <a:cs typeface="Times New Roman" pitchFamily="18" charset="0"/>
            </a:endParaRPr>
          </a:p>
        </p:txBody>
      </p:sp>
      <p:sp>
        <p:nvSpPr>
          <p:cNvPr id="339970" name="Rectangle 5"/>
          <p:cNvSpPr>
            <a:spLocks noChangeArrowheads="1"/>
          </p:cNvSpPr>
          <p:nvPr/>
        </p:nvSpPr>
        <p:spPr bwMode="auto">
          <a:xfrm>
            <a:off x="152400" y="4572000"/>
            <a:ext cx="3810000" cy="1676400"/>
          </a:xfrm>
          <a:prstGeom prst="rect">
            <a:avLst/>
          </a:prstGeom>
          <a:solidFill>
            <a:schemeClr val="bg1"/>
          </a:solidFill>
          <a:ln w="9525">
            <a:solidFill>
              <a:schemeClr val="tx1"/>
            </a:solidFill>
            <a:miter lim="800000"/>
            <a:headEnd/>
            <a:tailEnd/>
          </a:ln>
        </p:spPr>
        <p:txBody>
          <a:bodyPr wrap="none" anchor="ctr"/>
          <a:lstStyle/>
          <a:p>
            <a:endParaRPr lang="en-CA">
              <a:cs typeface="Times New Roman" pitchFamily="18" charset="0"/>
            </a:endParaRPr>
          </a:p>
        </p:txBody>
      </p:sp>
      <p:sp>
        <p:nvSpPr>
          <p:cNvPr id="339971" name="Rectangle 6"/>
          <p:cNvSpPr>
            <a:spLocks noGrp="1" noChangeArrowheads="1"/>
          </p:cNvSpPr>
          <p:nvPr>
            <p:ph type="title"/>
          </p:nvPr>
        </p:nvSpPr>
        <p:spPr>
          <a:xfrm>
            <a:off x="457200" y="457200"/>
            <a:ext cx="8229600" cy="762000"/>
          </a:xfrm>
        </p:spPr>
        <p:txBody>
          <a:bodyPr/>
          <a:lstStyle/>
          <a:p>
            <a:pPr eaLnBrk="1" hangingPunct="1"/>
            <a:r>
              <a:rPr lang="en-CA" sz="3200" b="1" smtClean="0"/>
              <a:t>Canada Height Modernization - 2013</a:t>
            </a:r>
            <a:endParaRPr lang="en-US" sz="3200" b="1" smtClean="0"/>
          </a:p>
        </p:txBody>
      </p:sp>
      <p:pic>
        <p:nvPicPr>
          <p:cNvPr id="339972" name="Picture 7" descr="LevellingNetworkEpoch_Oct08"/>
          <p:cNvPicPr>
            <a:picLocks noChangeAspect="1" noChangeArrowheads="1"/>
          </p:cNvPicPr>
          <p:nvPr/>
        </p:nvPicPr>
        <p:blipFill>
          <a:blip r:embed="rId2" cstate="print"/>
          <a:srcRect/>
          <a:stretch>
            <a:fillRect/>
          </a:stretch>
        </p:blipFill>
        <p:spPr bwMode="auto">
          <a:xfrm>
            <a:off x="152400" y="1676400"/>
            <a:ext cx="4267200" cy="2795588"/>
          </a:xfrm>
          <a:prstGeom prst="rect">
            <a:avLst/>
          </a:prstGeom>
          <a:noFill/>
          <a:ln w="25400">
            <a:solidFill>
              <a:schemeClr val="tx1"/>
            </a:solidFill>
            <a:miter lim="800000"/>
            <a:headEnd/>
            <a:tailEnd/>
          </a:ln>
        </p:spPr>
      </p:pic>
      <p:pic>
        <p:nvPicPr>
          <p:cNvPr id="339973" name="Picture 8" descr="LevDate"/>
          <p:cNvPicPr>
            <a:picLocks noChangeAspect="1" noChangeArrowheads="1"/>
          </p:cNvPicPr>
          <p:nvPr/>
        </p:nvPicPr>
        <p:blipFill>
          <a:blip r:embed="rId3" cstate="print"/>
          <a:srcRect/>
          <a:stretch>
            <a:fillRect/>
          </a:stretch>
        </p:blipFill>
        <p:spPr bwMode="auto">
          <a:xfrm>
            <a:off x="3657600" y="1752600"/>
            <a:ext cx="652463" cy="1143000"/>
          </a:xfrm>
          <a:prstGeom prst="rect">
            <a:avLst/>
          </a:prstGeom>
          <a:noFill/>
          <a:ln w="9525">
            <a:solidFill>
              <a:schemeClr val="tx1"/>
            </a:solidFill>
            <a:miter lim="800000"/>
            <a:headEnd/>
            <a:tailEnd/>
          </a:ln>
        </p:spPr>
      </p:pic>
      <p:sp>
        <p:nvSpPr>
          <p:cNvPr id="339974" name="Text Box 9"/>
          <p:cNvSpPr txBox="1">
            <a:spLocks noChangeArrowheads="1"/>
          </p:cNvSpPr>
          <p:nvPr/>
        </p:nvSpPr>
        <p:spPr bwMode="auto">
          <a:xfrm>
            <a:off x="2133600" y="4800600"/>
            <a:ext cx="1676400" cy="1370013"/>
          </a:xfrm>
          <a:prstGeom prst="rect">
            <a:avLst/>
          </a:prstGeom>
          <a:noFill/>
          <a:ln w="9525">
            <a:noFill/>
            <a:miter lim="800000"/>
            <a:headEnd/>
            <a:tailEnd/>
          </a:ln>
        </p:spPr>
        <p:txBody>
          <a:bodyPr>
            <a:spAutoFit/>
          </a:bodyPr>
          <a:lstStyle/>
          <a:p>
            <a:endParaRPr lang="en-CA" sz="1200">
              <a:cs typeface="Times New Roman" pitchFamily="18" charset="0"/>
            </a:endParaRPr>
          </a:p>
          <a:p>
            <a:r>
              <a:rPr lang="en-CA" sz="1200">
                <a:cs typeface="Times New Roman" pitchFamily="18" charset="0"/>
              </a:rPr>
              <a:t>   4. Time consuming</a:t>
            </a:r>
          </a:p>
          <a:p>
            <a:r>
              <a:rPr lang="en-CA" sz="1200">
                <a:cs typeface="Times New Roman" pitchFamily="18" charset="0"/>
              </a:rPr>
              <a:t>   5. Expensive</a:t>
            </a:r>
          </a:p>
          <a:p>
            <a:r>
              <a:rPr lang="en-CA" sz="1200">
                <a:cs typeface="Times New Roman" pitchFamily="18" charset="0"/>
              </a:rPr>
              <a:t>   6. Limited coverage</a:t>
            </a:r>
          </a:p>
          <a:p>
            <a:r>
              <a:rPr lang="en-CA" sz="1200">
                <a:cs typeface="Times New Roman" pitchFamily="18" charset="0"/>
              </a:rPr>
              <a:t>   7. BMs are unstable</a:t>
            </a:r>
          </a:p>
          <a:p>
            <a:r>
              <a:rPr lang="en-CA" sz="1200">
                <a:cs typeface="Times New Roman" pitchFamily="18" charset="0"/>
              </a:rPr>
              <a:t>   8. BMs disappear</a:t>
            </a:r>
          </a:p>
          <a:p>
            <a:r>
              <a:rPr lang="en-CA" sz="1200">
                <a:cs typeface="Times New Roman" pitchFamily="18" charset="0"/>
              </a:rPr>
              <a:t>   9. Local networks</a:t>
            </a:r>
            <a:endParaRPr lang="en-US" sz="1200">
              <a:cs typeface="Times New Roman" pitchFamily="18" charset="0"/>
            </a:endParaRPr>
          </a:p>
        </p:txBody>
      </p:sp>
      <p:sp>
        <p:nvSpPr>
          <p:cNvPr id="339975" name="Text Box 10"/>
          <p:cNvSpPr txBox="1">
            <a:spLocks noChangeArrowheads="1"/>
          </p:cNvSpPr>
          <p:nvPr/>
        </p:nvSpPr>
        <p:spPr bwMode="auto">
          <a:xfrm>
            <a:off x="152400" y="4648200"/>
            <a:ext cx="2209800" cy="1552575"/>
          </a:xfrm>
          <a:prstGeom prst="rect">
            <a:avLst/>
          </a:prstGeom>
          <a:noFill/>
          <a:ln w="9525">
            <a:noFill/>
            <a:miter lim="800000"/>
            <a:headEnd/>
            <a:tailEnd/>
          </a:ln>
        </p:spPr>
        <p:txBody>
          <a:bodyPr>
            <a:spAutoFit/>
          </a:bodyPr>
          <a:lstStyle/>
          <a:p>
            <a:r>
              <a:rPr lang="en-CA" sz="1200" b="1">
                <a:cs typeface="Times New Roman" pitchFamily="18" charset="0"/>
              </a:rPr>
              <a:t>Levelling Networks:</a:t>
            </a:r>
            <a:r>
              <a:rPr lang="en-CA" sz="1200">
                <a:cs typeface="Times New Roman" pitchFamily="18" charset="0"/>
              </a:rPr>
              <a:t> </a:t>
            </a:r>
          </a:p>
          <a:p>
            <a:endParaRPr lang="en-CA" sz="1200">
              <a:cs typeface="Times New Roman" pitchFamily="18" charset="0"/>
            </a:endParaRPr>
          </a:p>
          <a:p>
            <a:r>
              <a:rPr lang="en-CA" sz="1200">
                <a:cs typeface="Times New Roman" pitchFamily="18" charset="0"/>
              </a:rPr>
              <a:t>   1. Established over the</a:t>
            </a:r>
          </a:p>
          <a:p>
            <a:r>
              <a:rPr lang="en-CA" sz="1200">
                <a:cs typeface="Times New Roman" pitchFamily="18" charset="0"/>
              </a:rPr>
              <a:t>       last 100 years</a:t>
            </a:r>
          </a:p>
          <a:p>
            <a:r>
              <a:rPr lang="en-CA" sz="1200">
                <a:cs typeface="Times New Roman" pitchFamily="18" charset="0"/>
              </a:rPr>
              <a:t>   2. 120,000 km of levelling</a:t>
            </a:r>
          </a:p>
          <a:p>
            <a:r>
              <a:rPr lang="en-CA" sz="1200">
                <a:cs typeface="Times New Roman" pitchFamily="18" charset="0"/>
              </a:rPr>
              <a:t>        lines</a:t>
            </a:r>
          </a:p>
          <a:p>
            <a:r>
              <a:rPr lang="en-CA" sz="1200">
                <a:cs typeface="Times New Roman" pitchFamily="18" charset="0"/>
              </a:rPr>
              <a:t>   3. Some 80,000</a:t>
            </a:r>
          </a:p>
          <a:p>
            <a:r>
              <a:rPr lang="en-CA" sz="1200">
                <a:cs typeface="Times New Roman" pitchFamily="18" charset="0"/>
              </a:rPr>
              <a:t>       benchmarks</a:t>
            </a:r>
            <a:endParaRPr lang="en-US" sz="1200">
              <a:cs typeface="Times New Roman" pitchFamily="18" charset="0"/>
            </a:endParaRPr>
          </a:p>
        </p:txBody>
      </p:sp>
      <p:sp>
        <p:nvSpPr>
          <p:cNvPr id="339976" name="AutoShape 12"/>
          <p:cNvSpPr>
            <a:spLocks noChangeArrowheads="1"/>
          </p:cNvSpPr>
          <p:nvPr/>
        </p:nvSpPr>
        <p:spPr bwMode="auto">
          <a:xfrm rot="2725395">
            <a:off x="4610100" y="2573338"/>
            <a:ext cx="838200" cy="609600"/>
          </a:xfrm>
          <a:prstGeom prst="curvedDownArrow">
            <a:avLst>
              <a:gd name="adj1" fmla="val 27500"/>
              <a:gd name="adj2" fmla="val 55000"/>
              <a:gd name="adj3" fmla="val 29718"/>
            </a:avLst>
          </a:prstGeom>
          <a:solidFill>
            <a:srgbClr val="FF6600"/>
          </a:solidFill>
          <a:ln w="9525">
            <a:solidFill>
              <a:schemeClr val="tx1"/>
            </a:solidFill>
            <a:miter lim="800000"/>
            <a:headEnd/>
            <a:tailEnd/>
          </a:ln>
        </p:spPr>
        <p:txBody>
          <a:bodyPr wrap="none" anchor="ctr"/>
          <a:lstStyle/>
          <a:p>
            <a:endParaRPr lang="en-CA">
              <a:cs typeface="Times New Roman" pitchFamily="18" charset="0"/>
            </a:endParaRPr>
          </a:p>
        </p:txBody>
      </p:sp>
      <p:sp>
        <p:nvSpPr>
          <p:cNvPr id="339977" name="Text Box 13"/>
          <p:cNvSpPr txBox="1">
            <a:spLocks noChangeArrowheads="1"/>
          </p:cNvSpPr>
          <p:nvPr/>
        </p:nvSpPr>
        <p:spPr bwMode="auto">
          <a:xfrm>
            <a:off x="4953000" y="1295400"/>
            <a:ext cx="2362200" cy="1552575"/>
          </a:xfrm>
          <a:prstGeom prst="rect">
            <a:avLst/>
          </a:prstGeom>
          <a:noFill/>
          <a:ln w="9525">
            <a:noFill/>
            <a:miter lim="800000"/>
            <a:headEnd/>
            <a:tailEnd/>
          </a:ln>
        </p:spPr>
        <p:txBody>
          <a:bodyPr>
            <a:spAutoFit/>
          </a:bodyPr>
          <a:lstStyle/>
          <a:p>
            <a:r>
              <a:rPr lang="en-CA" sz="1200" b="1">
                <a:cs typeface="Times New Roman" pitchFamily="18" charset="0"/>
              </a:rPr>
              <a:t>      The geoid model:</a:t>
            </a:r>
          </a:p>
          <a:p>
            <a:r>
              <a:rPr lang="en-CA" sz="1200">
                <a:cs typeface="Times New Roman" pitchFamily="18" charset="0"/>
              </a:rPr>
              <a:t>   </a:t>
            </a:r>
          </a:p>
          <a:p>
            <a:r>
              <a:rPr lang="en-CA" sz="1200">
                <a:cs typeface="Times New Roman" pitchFamily="18" charset="0"/>
              </a:rPr>
              <a:t>   1. Entire coverage of the</a:t>
            </a:r>
          </a:p>
          <a:p>
            <a:r>
              <a:rPr lang="en-CA" sz="1200">
                <a:cs typeface="Times New Roman" pitchFamily="18" charset="0"/>
              </a:rPr>
              <a:t>       Canadian territory</a:t>
            </a:r>
          </a:p>
          <a:p>
            <a:r>
              <a:rPr lang="en-CA" sz="1200">
                <a:cs typeface="Times New Roman" pitchFamily="18" charset="0"/>
              </a:rPr>
              <a:t>       (land, lakes and oceans)</a:t>
            </a:r>
          </a:p>
          <a:p>
            <a:r>
              <a:rPr lang="en-CA" sz="1200">
                <a:cs typeface="Times New Roman" pitchFamily="18" charset="0"/>
              </a:rPr>
              <a:t>   2. Compatible with space-</a:t>
            </a:r>
          </a:p>
          <a:p>
            <a:r>
              <a:rPr lang="en-CA" sz="1200">
                <a:cs typeface="Times New Roman" pitchFamily="18" charset="0"/>
              </a:rPr>
              <a:t>       based positioning </a:t>
            </a:r>
          </a:p>
          <a:p>
            <a:r>
              <a:rPr lang="en-CA" sz="1200">
                <a:cs typeface="Times New Roman" pitchFamily="18" charset="0"/>
              </a:rPr>
              <a:t>       (e.g., GNSS, altimetry)</a:t>
            </a:r>
          </a:p>
        </p:txBody>
      </p:sp>
      <p:sp>
        <p:nvSpPr>
          <p:cNvPr id="339978" name="Text Box 14"/>
          <p:cNvSpPr txBox="1">
            <a:spLocks noChangeArrowheads="1"/>
          </p:cNvSpPr>
          <p:nvPr/>
        </p:nvSpPr>
        <p:spPr bwMode="auto">
          <a:xfrm>
            <a:off x="7162800" y="1295400"/>
            <a:ext cx="1981200" cy="1187450"/>
          </a:xfrm>
          <a:prstGeom prst="rect">
            <a:avLst/>
          </a:prstGeom>
          <a:noFill/>
          <a:ln w="9525">
            <a:noFill/>
            <a:miter lim="800000"/>
            <a:headEnd/>
            <a:tailEnd/>
          </a:ln>
        </p:spPr>
        <p:txBody>
          <a:bodyPr>
            <a:spAutoFit/>
          </a:bodyPr>
          <a:lstStyle/>
          <a:p>
            <a:endParaRPr lang="en-CA" sz="1200">
              <a:cs typeface="Times New Roman" pitchFamily="18" charset="0"/>
            </a:endParaRPr>
          </a:p>
          <a:p>
            <a:endParaRPr lang="en-CA" sz="1200">
              <a:cs typeface="Times New Roman" pitchFamily="18" charset="0"/>
            </a:endParaRPr>
          </a:p>
          <a:p>
            <a:r>
              <a:rPr lang="en-CA" sz="1200">
                <a:cs typeface="Times New Roman" pitchFamily="18" charset="0"/>
              </a:rPr>
              <a:t>3. Less expensive for  </a:t>
            </a:r>
          </a:p>
          <a:p>
            <a:r>
              <a:rPr lang="en-CA" sz="1200">
                <a:cs typeface="Times New Roman" pitchFamily="18" charset="0"/>
              </a:rPr>
              <a:t>    maintenance</a:t>
            </a:r>
          </a:p>
          <a:p>
            <a:r>
              <a:rPr lang="en-CA" sz="1200">
                <a:cs typeface="Times New Roman" pitchFamily="18" charset="0"/>
              </a:rPr>
              <a:t>4. Fairly stable reference</a:t>
            </a:r>
          </a:p>
          <a:p>
            <a:r>
              <a:rPr lang="en-CA" sz="1200">
                <a:cs typeface="Times New Roman" pitchFamily="18" charset="0"/>
              </a:rPr>
              <a:t>    surface</a:t>
            </a:r>
            <a:endParaRPr lang="en-US" sz="1200">
              <a:cs typeface="Times New Roman" pitchFamily="18" charset="0"/>
            </a:endParaRPr>
          </a:p>
        </p:txBody>
      </p:sp>
      <p:pic>
        <p:nvPicPr>
          <p:cNvPr id="339979" name="Picture 15" descr="na_geoid_lettersize"/>
          <p:cNvPicPr>
            <a:picLocks noChangeAspect="1" noChangeArrowheads="1"/>
          </p:cNvPicPr>
          <p:nvPr/>
        </p:nvPicPr>
        <p:blipFill>
          <a:blip r:embed="rId4" cstate="print">
            <a:clrChange>
              <a:clrFrom>
                <a:srgbClr val="FFFFFF"/>
              </a:clrFrom>
              <a:clrTo>
                <a:srgbClr val="FFFFFF">
                  <a:alpha val="0"/>
                </a:srgbClr>
              </a:clrTo>
            </a:clrChange>
          </a:blip>
          <a:srcRect b="9653"/>
          <a:stretch>
            <a:fillRect/>
          </a:stretch>
        </p:blipFill>
        <p:spPr bwMode="auto">
          <a:xfrm>
            <a:off x="3200400" y="2895600"/>
            <a:ext cx="5943600" cy="3916363"/>
          </a:xfrm>
          <a:prstGeom prst="rect">
            <a:avLst/>
          </a:prstGeom>
          <a:noFill/>
          <a:ln w="9525">
            <a:noFill/>
            <a:miter lim="800000"/>
            <a:headEnd/>
            <a:tailEnd/>
          </a:ln>
        </p:spPr>
      </p:pic>
      <p:sp>
        <p:nvSpPr>
          <p:cNvPr id="339980" name="Text Box 15"/>
          <p:cNvSpPr txBox="1">
            <a:spLocks noChangeArrowheads="1"/>
          </p:cNvSpPr>
          <p:nvPr/>
        </p:nvSpPr>
        <p:spPr bwMode="auto">
          <a:xfrm>
            <a:off x="7316788" y="6019800"/>
            <a:ext cx="1827212" cy="336550"/>
          </a:xfrm>
          <a:prstGeom prst="rect">
            <a:avLst/>
          </a:prstGeom>
          <a:noFill/>
          <a:ln w="9525">
            <a:noFill/>
            <a:miter lim="800000"/>
            <a:headEnd/>
            <a:tailEnd/>
          </a:ln>
        </p:spPr>
        <p:txBody>
          <a:bodyPr wrap="none">
            <a:spAutoFit/>
          </a:bodyPr>
          <a:lstStyle/>
          <a:p>
            <a:r>
              <a:rPr lang="en-CA" sz="1600">
                <a:cs typeface="Times New Roman" pitchFamily="18" charset="0"/>
              </a:rPr>
              <a:t>H = h</a:t>
            </a:r>
            <a:r>
              <a:rPr lang="en-CA" sz="1600" baseline="-25000">
                <a:cs typeface="Times New Roman" pitchFamily="18" charset="0"/>
              </a:rPr>
              <a:t>GNSS</a:t>
            </a:r>
            <a:r>
              <a:rPr lang="en-CA" sz="1600">
                <a:cs typeface="Times New Roman" pitchFamily="18" charset="0"/>
              </a:rPr>
              <a:t> – N</a:t>
            </a:r>
            <a:r>
              <a:rPr lang="en-CA" sz="1600" baseline="-25000">
                <a:cs typeface="Times New Roman" pitchFamily="18" charset="0"/>
              </a:rPr>
              <a:t>Model</a:t>
            </a:r>
            <a:endParaRPr lang="en-US" sz="1600" baseline="-25000">
              <a:cs typeface="Times New Roman" pitchFamily="18" charset="0"/>
            </a:endParaRPr>
          </a:p>
        </p:txBody>
      </p:sp>
      <p:pic>
        <p:nvPicPr>
          <p:cNvPr id="339981" name="Picture 6" descr="nrcan_fip_e_2c_55"/>
          <p:cNvPicPr>
            <a:picLocks noChangeAspect="1" noChangeArrowheads="1"/>
          </p:cNvPicPr>
          <p:nvPr/>
        </p:nvPicPr>
        <p:blipFill>
          <a:blip r:embed="rId5" cstate="print"/>
          <a:srcRect/>
          <a:stretch>
            <a:fillRect/>
          </a:stretch>
        </p:blipFill>
        <p:spPr bwMode="auto">
          <a:xfrm>
            <a:off x="3505200" y="6248400"/>
            <a:ext cx="2530475" cy="365125"/>
          </a:xfrm>
          <a:prstGeom prst="rect">
            <a:avLst/>
          </a:prstGeom>
          <a:noFill/>
          <a:ln w="9525">
            <a:noFill/>
            <a:miter lim="800000"/>
            <a:headEnd/>
            <a:tailEnd/>
          </a:ln>
        </p:spPr>
      </p:pic>
      <p:pic>
        <p:nvPicPr>
          <p:cNvPr id="339982"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pic>
        <p:nvPicPr>
          <p:cNvPr id="339983" name="Picture 9"/>
          <p:cNvPicPr>
            <a:picLocks noChangeAspect="1" noChangeArrowheads="1"/>
          </p:cNvPicPr>
          <p:nvPr/>
        </p:nvPicPr>
        <p:blipFill>
          <a:blip r:embed="rId7"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1 Título"/>
          <p:cNvSpPr>
            <a:spLocks noGrp="1"/>
          </p:cNvSpPr>
          <p:nvPr>
            <p:ph type="title"/>
          </p:nvPr>
        </p:nvSpPr>
        <p:spPr/>
        <p:txBody>
          <a:bodyPr/>
          <a:lstStyle/>
          <a:p>
            <a:r>
              <a:rPr lang="en-US" sz="3200" b="1" smtClean="0"/>
              <a:t>Geoid model</a:t>
            </a:r>
            <a:br>
              <a:rPr lang="en-US" sz="3200" b="1" smtClean="0"/>
            </a:br>
            <a:r>
              <a:rPr lang="en-US" sz="3200" b="1" smtClean="0"/>
              <a:t>improvement in Mexico </a:t>
            </a:r>
          </a:p>
        </p:txBody>
      </p:sp>
      <p:sp>
        <p:nvSpPr>
          <p:cNvPr id="340994" name="Text Box 7"/>
          <p:cNvSpPr txBox="1">
            <a:spLocks noChangeArrowheads="1"/>
          </p:cNvSpPr>
          <p:nvPr/>
        </p:nvSpPr>
        <p:spPr bwMode="auto">
          <a:xfrm>
            <a:off x="457200" y="1600200"/>
            <a:ext cx="3048000" cy="3387725"/>
          </a:xfrm>
          <a:prstGeom prst="rect">
            <a:avLst/>
          </a:prstGeom>
          <a:noFill/>
          <a:ln w="9525">
            <a:noFill/>
            <a:miter lim="800000"/>
            <a:headEnd/>
            <a:tailEnd/>
          </a:ln>
        </p:spPr>
        <p:txBody>
          <a:bodyPr>
            <a:spAutoFit/>
          </a:bodyPr>
          <a:lstStyle/>
          <a:p>
            <a:r>
              <a:rPr lang="en-CA">
                <a:cs typeface="Times New Roman" pitchFamily="18" charset="0"/>
              </a:rPr>
              <a:t>Geoid and its relations to NAVD88 are modeled to make the link between GNSS technology and the official reference frame.</a:t>
            </a:r>
          </a:p>
          <a:p>
            <a:endParaRPr lang="en-CA">
              <a:cs typeface="Times New Roman" pitchFamily="18" charset="0"/>
            </a:endParaRPr>
          </a:p>
          <a:p>
            <a:r>
              <a:rPr lang="en-CA">
                <a:cs typeface="Times New Roman" pitchFamily="18" charset="0"/>
              </a:rPr>
              <a:t>Improvements are sought now from building a new gravimetric network to mitigate all errors in data source for geoid modeling. </a:t>
            </a:r>
          </a:p>
          <a:p>
            <a:endParaRPr lang="en-CA">
              <a:cs typeface="Times New Roman" pitchFamily="18" charset="0"/>
            </a:endParaRPr>
          </a:p>
        </p:txBody>
      </p:sp>
      <p:sp>
        <p:nvSpPr>
          <p:cNvPr id="340995" name="Text Box 7"/>
          <p:cNvSpPr txBox="1">
            <a:spLocks noChangeArrowheads="1"/>
          </p:cNvSpPr>
          <p:nvPr/>
        </p:nvSpPr>
        <p:spPr bwMode="auto">
          <a:xfrm>
            <a:off x="3505200" y="5410200"/>
            <a:ext cx="5105400" cy="915988"/>
          </a:xfrm>
          <a:prstGeom prst="rect">
            <a:avLst/>
          </a:prstGeom>
          <a:noFill/>
          <a:ln w="9525">
            <a:noFill/>
            <a:miter lim="800000"/>
            <a:headEnd/>
            <a:tailEnd/>
          </a:ln>
        </p:spPr>
        <p:txBody>
          <a:bodyPr>
            <a:spAutoFit/>
          </a:bodyPr>
          <a:lstStyle/>
          <a:p>
            <a:r>
              <a:rPr lang="en-CA">
                <a:cs typeface="Times New Roman" pitchFamily="18" charset="0"/>
              </a:rPr>
              <a:t>In Mexico, the geoid is regarded as a real alternative for referencing heights in the future.</a:t>
            </a:r>
          </a:p>
          <a:p>
            <a:endParaRPr lang="en-CA">
              <a:cs typeface="Times New Roman" pitchFamily="18" charset="0"/>
            </a:endParaRPr>
          </a:p>
        </p:txBody>
      </p:sp>
      <p:pic>
        <p:nvPicPr>
          <p:cNvPr id="1030" name="Picture 6" descr="bases_2010_1_pequeño"/>
          <p:cNvPicPr>
            <a:picLocks noChangeAspect="1" noChangeArrowheads="1"/>
          </p:cNvPicPr>
          <p:nvPr/>
        </p:nvPicPr>
        <p:blipFill>
          <a:blip r:embed="rId3" cstate="print">
            <a:lum bright="-20000" contrast="30000"/>
          </a:blip>
          <a:srcRect r="50000" b="23395"/>
          <a:stretch>
            <a:fillRect/>
          </a:stretch>
        </p:blipFill>
        <p:spPr bwMode="auto">
          <a:xfrm>
            <a:off x="3581400" y="1676400"/>
            <a:ext cx="2566988" cy="2514600"/>
          </a:xfrm>
          <a:prstGeom prst="rect">
            <a:avLst/>
          </a:prstGeom>
          <a:noFill/>
          <a:ln w="38100">
            <a:solidFill>
              <a:schemeClr val="accent1">
                <a:lumMod val="75000"/>
              </a:schemeClr>
            </a:solidFill>
            <a:miter lim="800000"/>
            <a:headEnd/>
            <a:tailEnd/>
          </a:ln>
        </p:spPr>
      </p:pic>
      <p:pic>
        <p:nvPicPr>
          <p:cNvPr id="1029" name="Picture 5" descr="K:\GGM2010_b.JPG"/>
          <p:cNvPicPr>
            <a:picLocks noChangeAspect="1" noChangeArrowheads="1"/>
          </p:cNvPicPr>
          <p:nvPr/>
        </p:nvPicPr>
        <p:blipFill>
          <a:blip r:embed="rId4" cstate="print"/>
          <a:srcRect/>
          <a:stretch>
            <a:fillRect/>
          </a:stretch>
        </p:blipFill>
        <p:spPr bwMode="auto">
          <a:xfrm>
            <a:off x="5334000" y="2971800"/>
            <a:ext cx="3219450" cy="2203450"/>
          </a:xfrm>
          <a:prstGeom prst="rect">
            <a:avLst/>
          </a:prstGeom>
          <a:solidFill>
            <a:schemeClr val="accent1">
              <a:lumMod val="75000"/>
            </a:schemeClr>
          </a:solidFill>
          <a:ln w="38100">
            <a:solidFill>
              <a:schemeClr val="accent1">
                <a:lumMod val="75000"/>
              </a:schemeClr>
            </a:solidFill>
          </a:ln>
        </p:spPr>
      </p:pic>
      <p:sp>
        <p:nvSpPr>
          <p:cNvPr id="340998" name="Text Box 7"/>
          <p:cNvSpPr txBox="1">
            <a:spLocks noChangeArrowheads="1"/>
          </p:cNvSpPr>
          <p:nvPr/>
        </p:nvSpPr>
        <p:spPr bwMode="auto">
          <a:xfrm>
            <a:off x="3962400" y="1676400"/>
            <a:ext cx="2667000" cy="923925"/>
          </a:xfrm>
          <a:prstGeom prst="rect">
            <a:avLst/>
          </a:prstGeom>
          <a:noFill/>
          <a:ln w="9525">
            <a:noFill/>
            <a:miter lim="800000"/>
            <a:headEnd/>
            <a:tailEnd/>
          </a:ln>
        </p:spPr>
        <p:txBody>
          <a:bodyPr>
            <a:spAutoFit/>
          </a:bodyPr>
          <a:lstStyle/>
          <a:p>
            <a:pPr algn="ctr"/>
            <a:r>
              <a:rPr lang="en-CA">
                <a:cs typeface="Times New Roman" pitchFamily="18" charset="0"/>
              </a:rPr>
              <a:t>Modernization in</a:t>
            </a:r>
          </a:p>
          <a:p>
            <a:pPr algn="ctr"/>
            <a:r>
              <a:rPr lang="en-CA">
                <a:cs typeface="Times New Roman" pitchFamily="18" charset="0"/>
              </a:rPr>
              <a:t>fundamental data.</a:t>
            </a:r>
          </a:p>
          <a:p>
            <a:pPr algn="ctr"/>
            <a:endParaRPr lang="en-CA">
              <a:cs typeface="Times New Roman" pitchFamily="18" charset="0"/>
            </a:endParaRPr>
          </a:p>
        </p:txBody>
      </p:sp>
      <p:sp>
        <p:nvSpPr>
          <p:cNvPr id="340999" name="Text Box 7"/>
          <p:cNvSpPr txBox="1">
            <a:spLocks noChangeArrowheads="1"/>
          </p:cNvSpPr>
          <p:nvPr/>
        </p:nvSpPr>
        <p:spPr bwMode="auto">
          <a:xfrm>
            <a:off x="5867400" y="3124200"/>
            <a:ext cx="2667000" cy="646113"/>
          </a:xfrm>
          <a:prstGeom prst="rect">
            <a:avLst/>
          </a:prstGeom>
          <a:noFill/>
          <a:ln w="9525">
            <a:noFill/>
            <a:miter lim="800000"/>
            <a:headEnd/>
            <a:tailEnd/>
          </a:ln>
        </p:spPr>
        <p:txBody>
          <a:bodyPr>
            <a:spAutoFit/>
          </a:bodyPr>
          <a:lstStyle/>
          <a:p>
            <a:pPr algn="ctr"/>
            <a:r>
              <a:rPr lang="en-CA">
                <a:cs typeface="Times New Roman" pitchFamily="18" charset="0"/>
              </a:rPr>
              <a:t>For better products.</a:t>
            </a:r>
          </a:p>
          <a:p>
            <a:pPr algn="ctr"/>
            <a:endParaRPr lang="en-CA">
              <a:cs typeface="Times New Roman" pitchFamily="18" charset="0"/>
            </a:endParaRPr>
          </a:p>
        </p:txBody>
      </p:sp>
      <p:sp>
        <p:nvSpPr>
          <p:cNvPr id="341000" name="AutoShape 12"/>
          <p:cNvSpPr>
            <a:spLocks noChangeArrowheads="1"/>
          </p:cNvSpPr>
          <p:nvPr/>
        </p:nvSpPr>
        <p:spPr bwMode="auto">
          <a:xfrm rot="2725395">
            <a:off x="5922963" y="2444750"/>
            <a:ext cx="879475" cy="523875"/>
          </a:xfrm>
          <a:prstGeom prst="curvedDownArrow">
            <a:avLst>
              <a:gd name="adj1" fmla="val 27545"/>
              <a:gd name="adj2" fmla="val 55105"/>
              <a:gd name="adj3" fmla="val 29718"/>
            </a:avLst>
          </a:prstGeom>
          <a:solidFill>
            <a:srgbClr val="FF6600"/>
          </a:solidFill>
          <a:ln w="9525">
            <a:solidFill>
              <a:schemeClr val="tx1"/>
            </a:solidFill>
            <a:miter lim="800000"/>
            <a:headEnd/>
            <a:tailEnd/>
          </a:ln>
        </p:spPr>
        <p:txBody>
          <a:bodyPr wrap="none" anchor="ctr"/>
          <a:lstStyle/>
          <a:p>
            <a:endParaRPr lang="en-CA">
              <a:cs typeface="Times New Roman" pitchFamily="18" charset="0"/>
            </a:endParaRPr>
          </a:p>
        </p:txBody>
      </p:sp>
      <p:pic>
        <p:nvPicPr>
          <p:cNvPr id="341001" name="Picture 6" descr="nrcan_fip_e_2c_55"/>
          <p:cNvPicPr>
            <a:picLocks noChangeAspect="1" noChangeArrowheads="1"/>
          </p:cNvPicPr>
          <p:nvPr/>
        </p:nvPicPr>
        <p:blipFill>
          <a:blip r:embed="rId5" cstate="print"/>
          <a:srcRect/>
          <a:stretch>
            <a:fillRect/>
          </a:stretch>
        </p:blipFill>
        <p:spPr bwMode="auto">
          <a:xfrm>
            <a:off x="3505200" y="6248400"/>
            <a:ext cx="2530475" cy="365125"/>
          </a:xfrm>
          <a:prstGeom prst="rect">
            <a:avLst/>
          </a:prstGeom>
          <a:noFill/>
          <a:ln w="9525">
            <a:noFill/>
            <a:miter lim="800000"/>
            <a:headEnd/>
            <a:tailEnd/>
          </a:ln>
        </p:spPr>
      </p:pic>
      <p:pic>
        <p:nvPicPr>
          <p:cNvPr id="341002"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pic>
        <p:nvPicPr>
          <p:cNvPr id="341003" name="Picture 9"/>
          <p:cNvPicPr>
            <a:picLocks noChangeAspect="1" noChangeArrowheads="1"/>
          </p:cNvPicPr>
          <p:nvPr/>
        </p:nvPicPr>
        <p:blipFill>
          <a:blip r:embed="rId7"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 typeface="Arial" charset="0"/>
              <a:buNone/>
              <a:defRPr/>
            </a:pPr>
            <a:endParaRPr lang="en-US" b="1" dirty="0" smtClean="0">
              <a:latin typeface="+mj-lt"/>
              <a:cs typeface="Arial" charset="0"/>
            </a:endParaRPr>
          </a:p>
          <a:p>
            <a:pPr algn="ctr">
              <a:buFont typeface="Arial" charset="0"/>
              <a:buNone/>
              <a:defRPr/>
            </a:pPr>
            <a:endParaRPr lang="en-US" b="1" dirty="0" smtClean="0">
              <a:latin typeface="+mj-lt"/>
              <a:cs typeface="Arial" charset="0"/>
            </a:endParaRPr>
          </a:p>
          <a:p>
            <a:pPr algn="ctr">
              <a:buFont typeface="Arial" charset="0"/>
              <a:buNone/>
              <a:defRPr/>
            </a:pPr>
            <a:r>
              <a:rPr lang="en-US" b="1" dirty="0" smtClean="0">
                <a:latin typeface="+mj-lt"/>
                <a:cs typeface="Arial" charset="0"/>
              </a:rPr>
              <a:t>Convergence of geoid</a:t>
            </a:r>
          </a:p>
          <a:p>
            <a:pPr algn="ctr">
              <a:buFont typeface="Arial" charset="0"/>
              <a:buNone/>
              <a:defRPr/>
            </a:pPr>
            <a:r>
              <a:rPr lang="en-US" b="1" dirty="0" smtClean="0">
                <a:latin typeface="+mj-lt"/>
                <a:cs typeface="Arial" charset="0"/>
              </a:rPr>
              <a:t>theory and modeling </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ASMC 2010</a:t>
            </a:r>
            <a:endParaRPr lang="en-US"/>
          </a:p>
        </p:txBody>
      </p:sp>
      <p:sp>
        <p:nvSpPr>
          <p:cNvPr id="343043" name="Slide Number Placeholder 4"/>
          <p:cNvSpPr>
            <a:spLocks noGrp="1"/>
          </p:cNvSpPr>
          <p:nvPr>
            <p:ph type="sldNum" sz="quarter" idx="12"/>
          </p:nvPr>
        </p:nvSpPr>
        <p:spPr bwMode="auto">
          <a:noFill/>
          <a:ln>
            <a:miter lim="800000"/>
            <a:headEnd/>
            <a:tailEnd/>
          </a:ln>
        </p:spPr>
        <p:txBody>
          <a:bodyPr/>
          <a:lstStyle/>
          <a:p>
            <a:fld id="{FDC0BB6E-93C3-4E2F-9B95-2C38E34CC8F3}" type="slidenum">
              <a:rPr lang="en-US" smtClean="0"/>
              <a:pPr/>
              <a:t>14</a:t>
            </a:fld>
            <a:endParaRPr lang="en-US" smtClean="0"/>
          </a:p>
        </p:txBody>
      </p:sp>
      <p:pic>
        <p:nvPicPr>
          <p:cNvPr id="343044"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43045"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43046"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extBox 16"/>
          <p:cNvSpPr txBox="1">
            <a:spLocks noChangeArrowheads="1"/>
          </p:cNvSpPr>
          <p:nvPr/>
        </p:nvSpPr>
        <p:spPr bwMode="auto">
          <a:xfrm>
            <a:off x="7315200" y="2849563"/>
            <a:ext cx="1600200" cy="246062"/>
          </a:xfrm>
          <a:prstGeom prst="rect">
            <a:avLst/>
          </a:prstGeom>
          <a:solidFill>
            <a:srgbClr val="FFFF00"/>
          </a:solidFill>
          <a:ln w="9525">
            <a:noFill/>
            <a:miter lim="800000"/>
            <a:headEnd/>
            <a:tailEnd/>
          </a:ln>
        </p:spPr>
        <p:txBody>
          <a:bodyPr>
            <a:spAutoFit/>
          </a:bodyPr>
          <a:lstStyle/>
          <a:p>
            <a:endParaRPr lang="en-CA" sz="1000"/>
          </a:p>
        </p:txBody>
      </p:sp>
      <p:sp>
        <p:nvSpPr>
          <p:cNvPr id="344066" name="Rectangle 2"/>
          <p:cNvSpPr>
            <a:spLocks noGrp="1"/>
          </p:cNvSpPr>
          <p:nvPr>
            <p:ph type="title"/>
          </p:nvPr>
        </p:nvSpPr>
        <p:spPr/>
        <p:txBody>
          <a:bodyPr/>
          <a:lstStyle/>
          <a:p>
            <a:r>
              <a:rPr lang="en-CA" sz="3200" b="1" smtClean="0"/>
              <a:t>CGG2010 – USGG2009</a:t>
            </a:r>
          </a:p>
        </p:txBody>
      </p:sp>
      <p:pic>
        <p:nvPicPr>
          <p:cNvPr id="344067" name="Picture 4" descr="CGG2010-USGG2009"/>
          <p:cNvPicPr>
            <a:picLocks noChangeAspect="1" noChangeArrowheads="1"/>
          </p:cNvPicPr>
          <p:nvPr/>
        </p:nvPicPr>
        <p:blipFill>
          <a:blip r:embed="rId3" cstate="print">
            <a:clrChange>
              <a:clrFrom>
                <a:srgbClr val="FFFFFF"/>
              </a:clrFrom>
              <a:clrTo>
                <a:srgbClr val="FFFFFF">
                  <a:alpha val="0"/>
                </a:srgbClr>
              </a:clrTo>
            </a:clrChange>
          </a:blip>
          <a:srcRect t="2583" b="1830"/>
          <a:stretch>
            <a:fillRect/>
          </a:stretch>
        </p:blipFill>
        <p:spPr bwMode="auto">
          <a:xfrm>
            <a:off x="762000" y="1066800"/>
            <a:ext cx="7239000" cy="4762500"/>
          </a:xfrm>
          <a:prstGeom prst="rect">
            <a:avLst/>
          </a:prstGeom>
          <a:noFill/>
          <a:ln w="9525">
            <a:noFill/>
            <a:miter lim="800000"/>
            <a:headEnd/>
            <a:tailEnd/>
          </a:ln>
        </p:spPr>
      </p:pic>
      <p:sp>
        <p:nvSpPr>
          <p:cNvPr id="344068" name="Text Box 5"/>
          <p:cNvSpPr txBox="1">
            <a:spLocks noChangeArrowheads="1"/>
          </p:cNvSpPr>
          <p:nvPr/>
        </p:nvSpPr>
        <p:spPr bwMode="auto">
          <a:xfrm>
            <a:off x="4391025" y="5211763"/>
            <a:ext cx="485775" cy="274637"/>
          </a:xfrm>
          <a:prstGeom prst="rect">
            <a:avLst/>
          </a:prstGeom>
          <a:noFill/>
          <a:ln w="9525">
            <a:noFill/>
            <a:miter lim="800000"/>
            <a:headEnd/>
            <a:tailEnd/>
          </a:ln>
        </p:spPr>
        <p:txBody>
          <a:bodyPr wrap="none">
            <a:spAutoFit/>
          </a:bodyPr>
          <a:lstStyle/>
          <a:p>
            <a:pPr eaLnBrk="0" hangingPunct="0"/>
            <a:r>
              <a:rPr lang="en-CA" sz="1200">
                <a:latin typeface="Times" pitchFamily="18" charset="0"/>
              </a:rPr>
              <a:t>0 cm</a:t>
            </a:r>
          </a:p>
        </p:txBody>
      </p:sp>
      <p:sp>
        <p:nvSpPr>
          <p:cNvPr id="344069" name="Text Box 6"/>
          <p:cNvSpPr txBox="1">
            <a:spLocks noChangeArrowheads="1"/>
          </p:cNvSpPr>
          <p:nvPr/>
        </p:nvSpPr>
        <p:spPr bwMode="auto">
          <a:xfrm>
            <a:off x="6448425" y="5211763"/>
            <a:ext cx="561975" cy="274637"/>
          </a:xfrm>
          <a:prstGeom prst="rect">
            <a:avLst/>
          </a:prstGeom>
          <a:noFill/>
          <a:ln w="9525">
            <a:noFill/>
            <a:miter lim="800000"/>
            <a:headEnd/>
            <a:tailEnd/>
          </a:ln>
        </p:spPr>
        <p:txBody>
          <a:bodyPr wrap="none">
            <a:spAutoFit/>
          </a:bodyPr>
          <a:lstStyle/>
          <a:p>
            <a:pPr eaLnBrk="0" hangingPunct="0"/>
            <a:r>
              <a:rPr lang="en-CA" sz="1200">
                <a:latin typeface="Times" pitchFamily="18" charset="0"/>
              </a:rPr>
              <a:t>20 cm</a:t>
            </a:r>
          </a:p>
        </p:txBody>
      </p:sp>
      <p:sp>
        <p:nvSpPr>
          <p:cNvPr id="344070" name="Text Box 7"/>
          <p:cNvSpPr txBox="1">
            <a:spLocks noChangeArrowheads="1"/>
          </p:cNvSpPr>
          <p:nvPr/>
        </p:nvSpPr>
        <p:spPr bwMode="auto">
          <a:xfrm>
            <a:off x="2282825" y="5211763"/>
            <a:ext cx="612775" cy="274637"/>
          </a:xfrm>
          <a:prstGeom prst="rect">
            <a:avLst/>
          </a:prstGeom>
          <a:noFill/>
          <a:ln w="9525">
            <a:noFill/>
            <a:miter lim="800000"/>
            <a:headEnd/>
            <a:tailEnd/>
          </a:ln>
        </p:spPr>
        <p:txBody>
          <a:bodyPr wrap="none">
            <a:spAutoFit/>
          </a:bodyPr>
          <a:lstStyle/>
          <a:p>
            <a:pPr eaLnBrk="0" hangingPunct="0"/>
            <a:r>
              <a:rPr lang="en-CA" sz="1200">
                <a:latin typeface="Times" pitchFamily="18" charset="0"/>
              </a:rPr>
              <a:t>-20 cm</a:t>
            </a:r>
          </a:p>
        </p:txBody>
      </p:sp>
      <p:sp>
        <p:nvSpPr>
          <p:cNvPr id="344071" name="Text Box 8"/>
          <p:cNvSpPr txBox="1">
            <a:spLocks noChangeArrowheads="1"/>
          </p:cNvSpPr>
          <p:nvPr/>
        </p:nvSpPr>
        <p:spPr bwMode="auto">
          <a:xfrm>
            <a:off x="5410200" y="5211763"/>
            <a:ext cx="561975" cy="274637"/>
          </a:xfrm>
          <a:prstGeom prst="rect">
            <a:avLst/>
          </a:prstGeom>
          <a:noFill/>
          <a:ln w="9525">
            <a:noFill/>
            <a:miter lim="800000"/>
            <a:headEnd/>
            <a:tailEnd/>
          </a:ln>
        </p:spPr>
        <p:txBody>
          <a:bodyPr wrap="none">
            <a:spAutoFit/>
          </a:bodyPr>
          <a:lstStyle/>
          <a:p>
            <a:pPr eaLnBrk="0" hangingPunct="0"/>
            <a:r>
              <a:rPr lang="en-CA" sz="1200">
                <a:latin typeface="Times" pitchFamily="18" charset="0"/>
              </a:rPr>
              <a:t>10 cm</a:t>
            </a:r>
          </a:p>
        </p:txBody>
      </p:sp>
      <p:sp>
        <p:nvSpPr>
          <p:cNvPr id="344072" name="Text Box 9"/>
          <p:cNvSpPr txBox="1">
            <a:spLocks noChangeArrowheads="1"/>
          </p:cNvSpPr>
          <p:nvPr/>
        </p:nvSpPr>
        <p:spPr bwMode="auto">
          <a:xfrm>
            <a:off x="3276600" y="5211763"/>
            <a:ext cx="612775" cy="274637"/>
          </a:xfrm>
          <a:prstGeom prst="rect">
            <a:avLst/>
          </a:prstGeom>
          <a:noFill/>
          <a:ln w="9525">
            <a:noFill/>
            <a:miter lim="800000"/>
            <a:headEnd/>
            <a:tailEnd/>
          </a:ln>
        </p:spPr>
        <p:txBody>
          <a:bodyPr wrap="none">
            <a:spAutoFit/>
          </a:bodyPr>
          <a:lstStyle/>
          <a:p>
            <a:pPr eaLnBrk="0" hangingPunct="0"/>
            <a:r>
              <a:rPr lang="en-CA" sz="1200">
                <a:latin typeface="Times" pitchFamily="18" charset="0"/>
              </a:rPr>
              <a:t>-10 cm</a:t>
            </a:r>
          </a:p>
        </p:txBody>
      </p:sp>
      <p:sp>
        <p:nvSpPr>
          <p:cNvPr id="344073" name="Text Box 10"/>
          <p:cNvSpPr txBox="1">
            <a:spLocks noChangeArrowheads="1"/>
          </p:cNvSpPr>
          <p:nvPr/>
        </p:nvSpPr>
        <p:spPr bwMode="auto">
          <a:xfrm>
            <a:off x="0" y="838200"/>
            <a:ext cx="2362200" cy="1616075"/>
          </a:xfrm>
          <a:prstGeom prst="rect">
            <a:avLst/>
          </a:prstGeom>
          <a:noFill/>
          <a:ln w="9525">
            <a:noFill/>
            <a:miter lim="800000"/>
            <a:headEnd/>
            <a:tailEnd/>
          </a:ln>
        </p:spPr>
        <p:txBody>
          <a:bodyPr>
            <a:spAutoFit/>
          </a:bodyPr>
          <a:lstStyle/>
          <a:p>
            <a:pPr eaLnBrk="0" hangingPunct="0"/>
            <a:r>
              <a:rPr lang="en-CA" sz="1000" b="1">
                <a:latin typeface="Courier New" pitchFamily="49" charset="0"/>
              </a:rPr>
              <a:t>St. Dev. for BC/AB (filter)</a:t>
            </a:r>
          </a:p>
          <a:p>
            <a:pPr eaLnBrk="0" hangingPunct="0"/>
            <a:r>
              <a:rPr lang="en-CA" sz="1000" b="1">
                <a:latin typeface="Courier New" pitchFamily="49" charset="0"/>
              </a:rPr>
              <a:t>346 GPS on BM stations</a:t>
            </a:r>
          </a:p>
          <a:p>
            <a:pPr eaLnBrk="0" hangingPunct="0"/>
            <a:r>
              <a:rPr lang="en-CA" sz="1000" b="1">
                <a:latin typeface="Courier New" pitchFamily="49" charset="0"/>
              </a:rPr>
              <a:t>CGG2010: 4.5 cm (4.4 cm)</a:t>
            </a:r>
          </a:p>
          <a:p>
            <a:pPr eaLnBrk="0" hangingPunct="0"/>
            <a:r>
              <a:rPr lang="en-CA" sz="1000" b="1">
                <a:latin typeface="Courier New" pitchFamily="49" charset="0"/>
              </a:rPr>
              <a:t>USGG09 : 6.7 cm (6.4 cm)</a:t>
            </a:r>
          </a:p>
          <a:p>
            <a:pPr eaLnBrk="0" hangingPunct="0"/>
            <a:r>
              <a:rPr lang="en-CA" sz="1000" b="1">
                <a:latin typeface="Courier New" pitchFamily="49" charset="0"/>
              </a:rPr>
              <a:t>EGM08  : 6.5 cm (6.2 cm)</a:t>
            </a:r>
          </a:p>
          <a:p>
            <a:pPr eaLnBrk="0" hangingPunct="0"/>
            <a:endParaRPr lang="en-CA" sz="1000" b="1">
              <a:latin typeface="Courier New" pitchFamily="49" charset="0"/>
            </a:endParaRPr>
          </a:p>
          <a:p>
            <a:pPr eaLnBrk="0" hangingPunct="0"/>
            <a:r>
              <a:rPr lang="en-CA" sz="1000" b="1">
                <a:solidFill>
                  <a:srgbClr val="FF0000"/>
                </a:solidFill>
                <a:latin typeface="Courier New" pitchFamily="49" charset="0"/>
              </a:rPr>
              <a:t>Errors come from levelling, GPS, geoid and marker stability</a:t>
            </a:r>
            <a:r>
              <a:rPr lang="en-CA" sz="1000" b="1">
                <a:latin typeface="Courier New" pitchFamily="49" charset="0"/>
              </a:rPr>
              <a:t> </a:t>
            </a:r>
          </a:p>
          <a:p>
            <a:pPr eaLnBrk="0" hangingPunct="0"/>
            <a:endParaRPr lang="en-CA" sz="1000" b="1">
              <a:latin typeface="Courier New" pitchFamily="49" charset="0"/>
            </a:endParaRPr>
          </a:p>
        </p:txBody>
      </p:sp>
      <p:sp>
        <p:nvSpPr>
          <p:cNvPr id="344074" name="Text Box 11"/>
          <p:cNvSpPr txBox="1">
            <a:spLocks noChangeArrowheads="1"/>
          </p:cNvSpPr>
          <p:nvPr/>
        </p:nvSpPr>
        <p:spPr bwMode="auto">
          <a:xfrm>
            <a:off x="6629400" y="838200"/>
            <a:ext cx="2438400" cy="1006475"/>
          </a:xfrm>
          <a:prstGeom prst="rect">
            <a:avLst/>
          </a:prstGeom>
          <a:noFill/>
          <a:ln w="9525">
            <a:noFill/>
            <a:miter lim="800000"/>
            <a:headEnd/>
            <a:tailEnd/>
          </a:ln>
        </p:spPr>
        <p:txBody>
          <a:bodyPr>
            <a:spAutoFit/>
          </a:bodyPr>
          <a:lstStyle/>
          <a:p>
            <a:pPr eaLnBrk="0" hangingPunct="0"/>
            <a:r>
              <a:rPr lang="en-CA" sz="1000" b="1">
                <a:latin typeface="Courier New" pitchFamily="49" charset="0"/>
              </a:rPr>
              <a:t>St. Dev. for Rockies (filter)</a:t>
            </a:r>
          </a:p>
          <a:p>
            <a:pPr eaLnBrk="0" hangingPunct="0"/>
            <a:r>
              <a:rPr lang="en-CA" sz="1000" b="1">
                <a:latin typeface="Courier New" pitchFamily="49" charset="0"/>
              </a:rPr>
              <a:t>102 GPS on BM stations</a:t>
            </a:r>
          </a:p>
          <a:p>
            <a:pPr eaLnBrk="0" hangingPunct="0"/>
            <a:r>
              <a:rPr lang="en-CA" sz="1000" b="1">
                <a:latin typeface="Courier New" pitchFamily="49" charset="0"/>
              </a:rPr>
              <a:t>CGG2010: 5.3 cm (5.1 cm)</a:t>
            </a:r>
          </a:p>
          <a:p>
            <a:pPr eaLnBrk="0" hangingPunct="0"/>
            <a:r>
              <a:rPr lang="en-CA" sz="1000" b="1">
                <a:latin typeface="Courier New" pitchFamily="49" charset="0"/>
              </a:rPr>
              <a:t>USGG09 : 8.6 cm (8.3 cm)</a:t>
            </a:r>
          </a:p>
          <a:p>
            <a:pPr eaLnBrk="0" hangingPunct="0"/>
            <a:r>
              <a:rPr lang="en-CA" sz="1000" b="1">
                <a:latin typeface="Courier New" pitchFamily="49" charset="0"/>
              </a:rPr>
              <a:t>EGM08  : 8.7 cm (8.5 cm)</a:t>
            </a:r>
          </a:p>
          <a:p>
            <a:pPr eaLnBrk="0" hangingPunct="0"/>
            <a:endParaRPr lang="en-CA" sz="1000" b="1">
              <a:latin typeface="Courier New" pitchFamily="49" charset="0"/>
            </a:endParaRPr>
          </a:p>
        </p:txBody>
      </p:sp>
      <p:sp>
        <p:nvSpPr>
          <p:cNvPr id="344075" name="Text Box 12"/>
          <p:cNvSpPr txBox="1">
            <a:spLocks noChangeArrowheads="1"/>
          </p:cNvSpPr>
          <p:nvPr/>
        </p:nvSpPr>
        <p:spPr bwMode="auto">
          <a:xfrm>
            <a:off x="0" y="4784725"/>
            <a:ext cx="2057400" cy="1158875"/>
          </a:xfrm>
          <a:prstGeom prst="rect">
            <a:avLst/>
          </a:prstGeom>
          <a:noFill/>
          <a:ln w="9525">
            <a:noFill/>
            <a:miter lim="800000"/>
            <a:headEnd/>
            <a:tailEnd/>
          </a:ln>
        </p:spPr>
        <p:txBody>
          <a:bodyPr>
            <a:spAutoFit/>
          </a:bodyPr>
          <a:lstStyle/>
          <a:p>
            <a:pPr eaLnBrk="0" hangingPunct="0"/>
            <a:r>
              <a:rPr lang="en-CA" sz="1000" b="1">
                <a:latin typeface="Courier New" pitchFamily="49" charset="0"/>
              </a:rPr>
              <a:t>St. Dev. for Colorado (filter)</a:t>
            </a:r>
          </a:p>
          <a:p>
            <a:pPr eaLnBrk="0" hangingPunct="0"/>
            <a:r>
              <a:rPr lang="en-CA" sz="1000" b="1">
                <a:latin typeface="Courier New" pitchFamily="49" charset="0"/>
              </a:rPr>
              <a:t>602 GPS on BM stations</a:t>
            </a:r>
          </a:p>
          <a:p>
            <a:pPr eaLnBrk="0" hangingPunct="0"/>
            <a:r>
              <a:rPr lang="en-CA" sz="1000" b="1">
                <a:latin typeface="Courier New" pitchFamily="49" charset="0"/>
              </a:rPr>
              <a:t>CGG2010: 7.4 cm (6.2 cm)</a:t>
            </a:r>
          </a:p>
          <a:p>
            <a:pPr eaLnBrk="0" hangingPunct="0"/>
            <a:r>
              <a:rPr lang="en-CA" sz="1000" b="1">
                <a:latin typeface="Courier New" pitchFamily="49" charset="0"/>
              </a:rPr>
              <a:t>USGG09 : 8.5 cm (7.5 cm)</a:t>
            </a:r>
          </a:p>
          <a:p>
            <a:pPr eaLnBrk="0" hangingPunct="0"/>
            <a:r>
              <a:rPr lang="en-CA" sz="1000" b="1">
                <a:latin typeface="Courier New" pitchFamily="49" charset="0"/>
              </a:rPr>
              <a:t>EGM08  : 8.9 cm (7.8 cm)</a:t>
            </a:r>
          </a:p>
          <a:p>
            <a:pPr eaLnBrk="0" hangingPunct="0"/>
            <a:endParaRPr lang="en-CA" sz="1000" b="1">
              <a:latin typeface="Courier New" pitchFamily="49" charset="0"/>
            </a:endParaRPr>
          </a:p>
        </p:txBody>
      </p:sp>
      <p:sp>
        <p:nvSpPr>
          <p:cNvPr id="344076" name="Text Box 13"/>
          <p:cNvSpPr txBox="1">
            <a:spLocks noChangeArrowheads="1"/>
          </p:cNvSpPr>
          <p:nvPr/>
        </p:nvSpPr>
        <p:spPr bwMode="auto">
          <a:xfrm>
            <a:off x="7010400" y="4708525"/>
            <a:ext cx="2057400" cy="1158875"/>
          </a:xfrm>
          <a:prstGeom prst="rect">
            <a:avLst/>
          </a:prstGeom>
          <a:noFill/>
          <a:ln w="9525">
            <a:noFill/>
            <a:miter lim="800000"/>
            <a:headEnd/>
            <a:tailEnd/>
          </a:ln>
        </p:spPr>
        <p:txBody>
          <a:bodyPr>
            <a:spAutoFit/>
          </a:bodyPr>
          <a:lstStyle/>
          <a:p>
            <a:pPr eaLnBrk="0" hangingPunct="0"/>
            <a:r>
              <a:rPr lang="en-CA" sz="1000" b="1">
                <a:latin typeface="Courier New" pitchFamily="49" charset="0"/>
              </a:rPr>
              <a:t>St. Dev. for Florida (filter)</a:t>
            </a:r>
          </a:p>
          <a:p>
            <a:pPr eaLnBrk="0" hangingPunct="0"/>
            <a:r>
              <a:rPr lang="en-CA" sz="1000" b="1">
                <a:latin typeface="Courier New" pitchFamily="49" charset="0"/>
              </a:rPr>
              <a:t>2275 GPS on BM stations</a:t>
            </a:r>
          </a:p>
          <a:p>
            <a:pPr eaLnBrk="0" hangingPunct="0"/>
            <a:r>
              <a:rPr lang="en-CA" sz="1000" b="1">
                <a:latin typeface="Courier New" pitchFamily="49" charset="0"/>
              </a:rPr>
              <a:t>CGG2010: 6.7 cm (3.1 cm)</a:t>
            </a:r>
          </a:p>
          <a:p>
            <a:pPr eaLnBrk="0" hangingPunct="0"/>
            <a:r>
              <a:rPr lang="en-CA" sz="1000" b="1">
                <a:latin typeface="Courier New" pitchFamily="49" charset="0"/>
              </a:rPr>
              <a:t>USGG09 : 7.2 cm (3.9 cm)</a:t>
            </a:r>
          </a:p>
          <a:p>
            <a:pPr eaLnBrk="0" hangingPunct="0"/>
            <a:r>
              <a:rPr lang="en-CA" sz="1000" b="1">
                <a:latin typeface="Courier New" pitchFamily="49" charset="0"/>
              </a:rPr>
              <a:t>EGM08  : 7.3 cm (4.2 cm)</a:t>
            </a:r>
          </a:p>
          <a:p>
            <a:pPr eaLnBrk="0" hangingPunct="0"/>
            <a:endParaRPr lang="en-CA" sz="1000" b="1">
              <a:latin typeface="Courier New" pitchFamily="49" charset="0"/>
            </a:endParaRPr>
          </a:p>
        </p:txBody>
      </p:sp>
      <p:sp>
        <p:nvSpPr>
          <p:cNvPr id="344077" name="Text Box 14"/>
          <p:cNvSpPr txBox="1">
            <a:spLocks noChangeArrowheads="1"/>
          </p:cNvSpPr>
          <p:nvPr/>
        </p:nvSpPr>
        <p:spPr bwMode="auto">
          <a:xfrm>
            <a:off x="7239000" y="1981200"/>
            <a:ext cx="1828800" cy="1165225"/>
          </a:xfrm>
          <a:prstGeom prst="rect">
            <a:avLst/>
          </a:prstGeom>
          <a:noFill/>
          <a:ln w="9525">
            <a:solidFill>
              <a:schemeClr val="tx1"/>
            </a:solidFill>
            <a:miter lim="800000"/>
            <a:headEnd/>
            <a:tailEnd/>
          </a:ln>
        </p:spPr>
        <p:txBody>
          <a:bodyPr>
            <a:spAutoFit/>
          </a:bodyPr>
          <a:lstStyle/>
          <a:p>
            <a:pPr eaLnBrk="0" hangingPunct="0"/>
            <a:r>
              <a:rPr lang="en-CA" sz="1400" b="1">
                <a:solidFill>
                  <a:srgbClr val="FF0000"/>
                </a:solidFill>
                <a:latin typeface="Courier New" pitchFamily="49" charset="0"/>
              </a:rPr>
              <a:t>CGG10 – USGG09</a:t>
            </a:r>
            <a:r>
              <a:rPr lang="en-CA" sz="1400" b="1">
                <a:latin typeface="Courier New" pitchFamily="49" charset="0"/>
              </a:rPr>
              <a:t> </a:t>
            </a:r>
          </a:p>
          <a:p>
            <a:pPr eaLnBrk="0" hangingPunct="0"/>
            <a:r>
              <a:rPr lang="en-CA" sz="1400" b="1">
                <a:latin typeface="Courier New" pitchFamily="49" charset="0"/>
              </a:rPr>
              <a:t>Min.: -0.771 m</a:t>
            </a:r>
          </a:p>
          <a:p>
            <a:pPr eaLnBrk="0" hangingPunct="0"/>
            <a:r>
              <a:rPr lang="en-CA" sz="1400" b="1">
                <a:latin typeface="Courier New" pitchFamily="49" charset="0"/>
              </a:rPr>
              <a:t>Max.:  0.933 m</a:t>
            </a:r>
          </a:p>
          <a:p>
            <a:pPr eaLnBrk="0" hangingPunct="0"/>
            <a:r>
              <a:rPr lang="en-CA" sz="1400" b="1">
                <a:latin typeface="Courier New" pitchFamily="49" charset="0"/>
              </a:rPr>
              <a:t>Mean:  0.002 m</a:t>
            </a:r>
          </a:p>
          <a:p>
            <a:pPr eaLnBrk="0" hangingPunct="0"/>
            <a:r>
              <a:rPr lang="en-CA" sz="1400" b="1">
                <a:latin typeface="Courier New" pitchFamily="49" charset="0"/>
              </a:rPr>
              <a:t>StDev: 0.038 m</a:t>
            </a:r>
          </a:p>
        </p:txBody>
      </p:sp>
      <p:pic>
        <p:nvPicPr>
          <p:cNvPr id="344078"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44079"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44080"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extBox 14"/>
          <p:cNvSpPr txBox="1">
            <a:spLocks noChangeArrowheads="1"/>
          </p:cNvSpPr>
          <p:nvPr/>
        </p:nvSpPr>
        <p:spPr bwMode="auto">
          <a:xfrm>
            <a:off x="123825" y="5059363"/>
            <a:ext cx="1600200" cy="246062"/>
          </a:xfrm>
          <a:prstGeom prst="rect">
            <a:avLst/>
          </a:prstGeom>
          <a:solidFill>
            <a:srgbClr val="FFFF00"/>
          </a:solidFill>
          <a:ln w="9525">
            <a:noFill/>
            <a:miter lim="800000"/>
            <a:headEnd/>
            <a:tailEnd/>
          </a:ln>
        </p:spPr>
        <p:txBody>
          <a:bodyPr>
            <a:spAutoFit/>
          </a:bodyPr>
          <a:lstStyle/>
          <a:p>
            <a:endParaRPr lang="en-CA" sz="1000"/>
          </a:p>
        </p:txBody>
      </p:sp>
      <p:sp>
        <p:nvSpPr>
          <p:cNvPr id="346114" name="Text Box 12"/>
          <p:cNvSpPr txBox="1">
            <a:spLocks noChangeArrowheads="1"/>
          </p:cNvSpPr>
          <p:nvPr/>
        </p:nvSpPr>
        <p:spPr bwMode="auto">
          <a:xfrm>
            <a:off x="2438400" y="5562600"/>
            <a:ext cx="4159250" cy="366713"/>
          </a:xfrm>
          <a:prstGeom prst="rect">
            <a:avLst/>
          </a:prstGeom>
          <a:solidFill>
            <a:schemeClr val="bg1"/>
          </a:solidFill>
          <a:ln w="9525">
            <a:noFill/>
            <a:miter lim="800000"/>
            <a:headEnd/>
            <a:tailEnd/>
          </a:ln>
        </p:spPr>
        <p:txBody>
          <a:bodyPr wrap="none">
            <a:spAutoFit/>
          </a:bodyPr>
          <a:lstStyle/>
          <a:p>
            <a:r>
              <a:rPr lang="en-CA"/>
              <a:t>Range of the 20 solutions at each node</a:t>
            </a:r>
          </a:p>
        </p:txBody>
      </p:sp>
      <p:sp>
        <p:nvSpPr>
          <p:cNvPr id="346115" name="Rectangle 2"/>
          <p:cNvSpPr>
            <a:spLocks noGrp="1"/>
          </p:cNvSpPr>
          <p:nvPr>
            <p:ph type="title"/>
          </p:nvPr>
        </p:nvSpPr>
        <p:spPr/>
        <p:txBody>
          <a:bodyPr/>
          <a:lstStyle/>
          <a:p>
            <a:r>
              <a:rPr lang="en-CA" sz="3200" b="1" smtClean="0"/>
              <a:t>Repeatability of 20 different solutions</a:t>
            </a:r>
            <a:br>
              <a:rPr lang="en-CA" sz="3200" b="1" smtClean="0"/>
            </a:br>
            <a:r>
              <a:rPr lang="en-CA" sz="3200" b="1" smtClean="0"/>
              <a:t>                (common terrestrial dataset)</a:t>
            </a:r>
          </a:p>
        </p:txBody>
      </p:sp>
      <p:pic>
        <p:nvPicPr>
          <p:cNvPr id="346116" name="Picture 4" descr="GeoidRangeAll2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1219200"/>
            <a:ext cx="7010400" cy="4454525"/>
          </a:xfrm>
          <a:prstGeom prst="rect">
            <a:avLst/>
          </a:prstGeom>
          <a:noFill/>
          <a:ln w="9525">
            <a:noFill/>
            <a:miter lim="800000"/>
            <a:headEnd/>
            <a:tailEnd/>
          </a:ln>
        </p:spPr>
      </p:pic>
      <p:sp>
        <p:nvSpPr>
          <p:cNvPr id="346117" name="Text Box 5"/>
          <p:cNvSpPr txBox="1">
            <a:spLocks noChangeArrowheads="1"/>
          </p:cNvSpPr>
          <p:nvPr/>
        </p:nvSpPr>
        <p:spPr bwMode="auto">
          <a:xfrm>
            <a:off x="4314825" y="5410200"/>
            <a:ext cx="561975" cy="274638"/>
          </a:xfrm>
          <a:prstGeom prst="rect">
            <a:avLst/>
          </a:prstGeom>
          <a:noFill/>
          <a:ln w="9525">
            <a:noFill/>
            <a:miter lim="800000"/>
            <a:headEnd/>
            <a:tailEnd/>
          </a:ln>
        </p:spPr>
        <p:txBody>
          <a:bodyPr wrap="none">
            <a:spAutoFit/>
          </a:bodyPr>
          <a:lstStyle/>
          <a:p>
            <a:pPr eaLnBrk="0" hangingPunct="0"/>
            <a:r>
              <a:rPr lang="en-CA" sz="1200">
                <a:latin typeface="Times" pitchFamily="18" charset="0"/>
              </a:rPr>
              <a:t>10 cm</a:t>
            </a:r>
          </a:p>
        </p:txBody>
      </p:sp>
      <p:sp>
        <p:nvSpPr>
          <p:cNvPr id="346118" name="Text Box 6"/>
          <p:cNvSpPr txBox="1">
            <a:spLocks noChangeArrowheads="1"/>
          </p:cNvSpPr>
          <p:nvPr/>
        </p:nvSpPr>
        <p:spPr bwMode="auto">
          <a:xfrm>
            <a:off x="2743200" y="5410200"/>
            <a:ext cx="485775" cy="274638"/>
          </a:xfrm>
          <a:prstGeom prst="rect">
            <a:avLst/>
          </a:prstGeom>
          <a:noFill/>
          <a:ln w="9525">
            <a:noFill/>
            <a:miter lim="800000"/>
            <a:headEnd/>
            <a:tailEnd/>
          </a:ln>
        </p:spPr>
        <p:txBody>
          <a:bodyPr wrap="none">
            <a:spAutoFit/>
          </a:bodyPr>
          <a:lstStyle/>
          <a:p>
            <a:pPr eaLnBrk="0" hangingPunct="0"/>
            <a:r>
              <a:rPr lang="en-CA" sz="1200">
                <a:latin typeface="Times" pitchFamily="18" charset="0"/>
              </a:rPr>
              <a:t>5 cm</a:t>
            </a:r>
          </a:p>
        </p:txBody>
      </p:sp>
      <p:sp>
        <p:nvSpPr>
          <p:cNvPr id="346119" name="Text Box 7"/>
          <p:cNvSpPr txBox="1">
            <a:spLocks noChangeArrowheads="1"/>
          </p:cNvSpPr>
          <p:nvPr/>
        </p:nvSpPr>
        <p:spPr bwMode="auto">
          <a:xfrm>
            <a:off x="6753225" y="5410200"/>
            <a:ext cx="561975" cy="274638"/>
          </a:xfrm>
          <a:prstGeom prst="rect">
            <a:avLst/>
          </a:prstGeom>
          <a:noFill/>
          <a:ln w="9525">
            <a:noFill/>
            <a:miter lim="800000"/>
            <a:headEnd/>
            <a:tailEnd/>
          </a:ln>
        </p:spPr>
        <p:txBody>
          <a:bodyPr wrap="none">
            <a:spAutoFit/>
          </a:bodyPr>
          <a:lstStyle/>
          <a:p>
            <a:pPr eaLnBrk="0" hangingPunct="0"/>
            <a:r>
              <a:rPr lang="en-CA" sz="1200">
                <a:latin typeface="Times" pitchFamily="18" charset="0"/>
              </a:rPr>
              <a:t>20 cm</a:t>
            </a:r>
          </a:p>
        </p:txBody>
      </p:sp>
      <p:sp>
        <p:nvSpPr>
          <p:cNvPr id="346120" name="Text Box 8"/>
          <p:cNvSpPr txBox="1">
            <a:spLocks noChangeArrowheads="1"/>
          </p:cNvSpPr>
          <p:nvPr/>
        </p:nvSpPr>
        <p:spPr bwMode="auto">
          <a:xfrm>
            <a:off x="0" y="990600"/>
            <a:ext cx="3048000" cy="1803400"/>
          </a:xfrm>
          <a:prstGeom prst="rect">
            <a:avLst/>
          </a:prstGeom>
          <a:noFill/>
          <a:ln w="9525">
            <a:noFill/>
            <a:miter lim="800000"/>
            <a:headEnd/>
            <a:tailEnd/>
          </a:ln>
        </p:spPr>
        <p:txBody>
          <a:bodyPr>
            <a:spAutoFit/>
          </a:bodyPr>
          <a:lstStyle/>
          <a:p>
            <a:pPr eaLnBrk="0" hangingPunct="0"/>
            <a:r>
              <a:rPr lang="en-CA" sz="1600">
                <a:latin typeface="Times" pitchFamily="18" charset="0"/>
              </a:rPr>
              <a:t>Five different global models</a:t>
            </a:r>
          </a:p>
          <a:p>
            <a:pPr eaLnBrk="0" hangingPunct="0"/>
            <a:r>
              <a:rPr lang="en-CA" sz="1600">
                <a:latin typeface="Times" pitchFamily="18" charset="0"/>
              </a:rPr>
              <a:t> - EGM08 (GRACE + Terrestrial)</a:t>
            </a:r>
          </a:p>
          <a:p>
            <a:pPr eaLnBrk="0" hangingPunct="0"/>
            <a:r>
              <a:rPr lang="en-CA" sz="1600">
                <a:latin typeface="Times" pitchFamily="18" charset="0"/>
              </a:rPr>
              <a:t>       </a:t>
            </a:r>
            <a:r>
              <a:rPr lang="en-CA" sz="1400">
                <a:latin typeface="Times" pitchFamily="18" charset="0"/>
              </a:rPr>
              <a:t>+ D360 and D2190</a:t>
            </a:r>
            <a:r>
              <a:rPr lang="en-CA" sz="1600">
                <a:latin typeface="Times" pitchFamily="18" charset="0"/>
              </a:rPr>
              <a:t> </a:t>
            </a:r>
          </a:p>
          <a:p>
            <a:pPr eaLnBrk="0" hangingPunct="0"/>
            <a:r>
              <a:rPr lang="en-CA" sz="1600">
                <a:latin typeface="Times" pitchFamily="18" charset="0"/>
              </a:rPr>
              <a:t> - GOCO1S (GRACE, GOCE)</a:t>
            </a:r>
          </a:p>
          <a:p>
            <a:pPr eaLnBrk="0" hangingPunct="0"/>
            <a:r>
              <a:rPr lang="en-CA" sz="1600">
                <a:latin typeface="Times" pitchFamily="18" charset="0"/>
              </a:rPr>
              <a:t>       </a:t>
            </a:r>
            <a:r>
              <a:rPr lang="en-CA" sz="1400">
                <a:latin typeface="Times" pitchFamily="18" charset="0"/>
              </a:rPr>
              <a:t>+ D224 and ext. D360</a:t>
            </a:r>
          </a:p>
          <a:p>
            <a:pPr eaLnBrk="0" hangingPunct="0"/>
            <a:r>
              <a:rPr lang="en-CA" sz="1600">
                <a:latin typeface="Times" pitchFamily="18" charset="0"/>
              </a:rPr>
              <a:t> - EGM08/GOCO01S</a:t>
            </a:r>
          </a:p>
          <a:p>
            <a:pPr eaLnBrk="0" hangingPunct="0"/>
            <a:r>
              <a:rPr lang="en-CA" sz="1600">
                <a:latin typeface="Times" pitchFamily="18" charset="0"/>
              </a:rPr>
              <a:t>       </a:t>
            </a:r>
            <a:r>
              <a:rPr lang="en-CA" sz="1400">
                <a:latin typeface="Times" pitchFamily="18" charset="0"/>
              </a:rPr>
              <a:t>+ D2190</a:t>
            </a:r>
          </a:p>
        </p:txBody>
      </p:sp>
      <p:sp>
        <p:nvSpPr>
          <p:cNvPr id="346121" name="Text Box 9"/>
          <p:cNvSpPr txBox="1">
            <a:spLocks noChangeArrowheads="1"/>
          </p:cNvSpPr>
          <p:nvPr/>
        </p:nvSpPr>
        <p:spPr bwMode="auto">
          <a:xfrm>
            <a:off x="6553200" y="1219200"/>
            <a:ext cx="2590800" cy="1314450"/>
          </a:xfrm>
          <a:prstGeom prst="rect">
            <a:avLst/>
          </a:prstGeom>
          <a:noFill/>
          <a:ln w="9525">
            <a:noFill/>
            <a:miter lim="800000"/>
            <a:headEnd/>
            <a:tailEnd/>
          </a:ln>
        </p:spPr>
        <p:txBody>
          <a:bodyPr>
            <a:spAutoFit/>
          </a:bodyPr>
          <a:lstStyle/>
          <a:p>
            <a:pPr eaLnBrk="0" hangingPunct="0"/>
            <a:r>
              <a:rPr lang="en-CA" sz="1600">
                <a:latin typeface="Times" pitchFamily="18" charset="0"/>
              </a:rPr>
              <a:t>Four degrees of modification</a:t>
            </a:r>
          </a:p>
          <a:p>
            <a:pPr eaLnBrk="0" hangingPunct="0"/>
            <a:r>
              <a:rPr lang="en-CA" sz="1600">
                <a:latin typeface="Times" pitchFamily="18" charset="0"/>
              </a:rPr>
              <a:t>          -   60 (335 km)</a:t>
            </a:r>
          </a:p>
          <a:p>
            <a:pPr eaLnBrk="0" hangingPunct="0"/>
            <a:r>
              <a:rPr lang="en-CA" sz="1600">
                <a:latin typeface="Times" pitchFamily="18" charset="0"/>
              </a:rPr>
              <a:t>          -   90 (220 km)</a:t>
            </a:r>
          </a:p>
          <a:p>
            <a:pPr eaLnBrk="0" hangingPunct="0"/>
            <a:r>
              <a:rPr lang="en-CA" sz="1600">
                <a:latin typeface="Times" pitchFamily="18" charset="0"/>
              </a:rPr>
              <a:t>          - 120 (165 km)</a:t>
            </a:r>
          </a:p>
          <a:p>
            <a:pPr eaLnBrk="0" hangingPunct="0"/>
            <a:r>
              <a:rPr lang="en-CA" sz="1600">
                <a:latin typeface="Times" pitchFamily="18" charset="0"/>
              </a:rPr>
              <a:t>          - 140 (140 km)</a:t>
            </a:r>
          </a:p>
        </p:txBody>
      </p:sp>
      <p:sp>
        <p:nvSpPr>
          <p:cNvPr id="346122" name="Text Box 10"/>
          <p:cNvSpPr txBox="1">
            <a:spLocks noChangeArrowheads="1"/>
          </p:cNvSpPr>
          <p:nvPr/>
        </p:nvSpPr>
        <p:spPr bwMode="auto">
          <a:xfrm>
            <a:off x="76200" y="4178300"/>
            <a:ext cx="1828800" cy="1155700"/>
          </a:xfrm>
          <a:prstGeom prst="rect">
            <a:avLst/>
          </a:prstGeom>
          <a:noFill/>
          <a:ln w="9525">
            <a:noFill/>
            <a:miter lim="800000"/>
            <a:headEnd/>
            <a:tailEnd/>
          </a:ln>
        </p:spPr>
        <p:txBody>
          <a:bodyPr>
            <a:spAutoFit/>
          </a:bodyPr>
          <a:lstStyle/>
          <a:p>
            <a:pPr eaLnBrk="0" hangingPunct="0"/>
            <a:r>
              <a:rPr lang="en-CA" sz="1400" b="1">
                <a:latin typeface="Courier New" pitchFamily="49" charset="0"/>
              </a:rPr>
              <a:t>Statistics</a:t>
            </a:r>
          </a:p>
          <a:p>
            <a:pPr eaLnBrk="0" hangingPunct="0"/>
            <a:r>
              <a:rPr lang="en-CA" sz="1400" b="1">
                <a:latin typeface="Courier New" pitchFamily="49" charset="0"/>
              </a:rPr>
              <a:t>Min.:  0.002 m</a:t>
            </a:r>
          </a:p>
          <a:p>
            <a:pPr eaLnBrk="0" hangingPunct="0"/>
            <a:r>
              <a:rPr lang="en-CA" sz="1400" b="1">
                <a:latin typeface="Courier New" pitchFamily="49" charset="0"/>
              </a:rPr>
              <a:t>Max.:  1.288 m</a:t>
            </a:r>
          </a:p>
          <a:p>
            <a:pPr eaLnBrk="0" hangingPunct="0"/>
            <a:r>
              <a:rPr lang="en-CA" sz="1400" b="1">
                <a:latin typeface="Courier New" pitchFamily="49" charset="0"/>
              </a:rPr>
              <a:t>Mean:  0.068 m</a:t>
            </a:r>
          </a:p>
          <a:p>
            <a:pPr eaLnBrk="0" hangingPunct="0"/>
            <a:r>
              <a:rPr lang="en-CA" sz="1400" b="1">
                <a:latin typeface="Courier New" pitchFamily="49" charset="0"/>
              </a:rPr>
              <a:t>StDev: 0.066 m</a:t>
            </a:r>
          </a:p>
        </p:txBody>
      </p:sp>
      <p:sp>
        <p:nvSpPr>
          <p:cNvPr id="346123" name="Text Box 11"/>
          <p:cNvSpPr txBox="1">
            <a:spLocks noChangeArrowheads="1"/>
          </p:cNvSpPr>
          <p:nvPr/>
        </p:nvSpPr>
        <p:spPr bwMode="auto">
          <a:xfrm>
            <a:off x="6705600" y="4343400"/>
            <a:ext cx="2438400" cy="831850"/>
          </a:xfrm>
          <a:prstGeom prst="rect">
            <a:avLst/>
          </a:prstGeom>
          <a:noFill/>
          <a:ln w="9525">
            <a:solidFill>
              <a:schemeClr val="tx1"/>
            </a:solidFill>
            <a:miter lim="800000"/>
            <a:headEnd/>
            <a:tailEnd/>
          </a:ln>
        </p:spPr>
        <p:txBody>
          <a:bodyPr>
            <a:spAutoFit/>
          </a:bodyPr>
          <a:lstStyle/>
          <a:p>
            <a:pPr eaLnBrk="0" hangingPunct="0"/>
            <a:r>
              <a:rPr lang="en-CA" sz="1200">
                <a:latin typeface="Times" pitchFamily="18" charset="0"/>
              </a:rPr>
              <a:t>Image depicts basically the gravity field difference between the GRACE/GOCE and Terrestrial data for the 60-140 frequency band. </a:t>
            </a:r>
          </a:p>
        </p:txBody>
      </p:sp>
      <p:pic>
        <p:nvPicPr>
          <p:cNvPr id="346124"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46125"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46126"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4"/>
          <p:cNvSpPr>
            <a:spLocks noGrp="1"/>
          </p:cNvSpPr>
          <p:nvPr>
            <p:ph type="ctrTitle"/>
          </p:nvPr>
        </p:nvSpPr>
        <p:spPr>
          <a:xfrm>
            <a:off x="381000" y="381000"/>
            <a:ext cx="8229600" cy="1066800"/>
          </a:xfrm>
        </p:spPr>
        <p:txBody>
          <a:bodyPr/>
          <a:lstStyle/>
          <a:p>
            <a:pPr eaLnBrk="1" hangingPunct="1"/>
            <a:r>
              <a:rPr lang="en-US" sz="3200" b="1" smtClean="0"/>
              <a:t>Comparison of N.A. plans </a:t>
            </a:r>
            <a:br>
              <a:rPr lang="en-US" sz="3200" b="1" smtClean="0"/>
            </a:br>
            <a:r>
              <a:rPr lang="en-US" sz="3200" b="1" smtClean="0"/>
              <a:t>(</a:t>
            </a:r>
            <a:r>
              <a:rPr lang="en-US" sz="3200" b="1" i="1" smtClean="0"/>
              <a:t>Geopotential</a:t>
            </a:r>
            <a:r>
              <a:rPr lang="en-US" sz="3200" b="1" smtClean="0"/>
              <a:t> Reference System)</a:t>
            </a:r>
          </a:p>
        </p:txBody>
      </p:sp>
      <p:sp>
        <p:nvSpPr>
          <p:cNvPr id="348162" name="Rectangle 5"/>
          <p:cNvSpPr>
            <a:spLocks noGrp="1"/>
          </p:cNvSpPr>
          <p:nvPr>
            <p:ph type="subTitle" idx="1"/>
          </p:nvPr>
        </p:nvSpPr>
        <p:spPr>
          <a:xfrm>
            <a:off x="495300" y="1600200"/>
            <a:ext cx="8153400" cy="4572000"/>
          </a:xfrm>
        </p:spPr>
        <p:txBody>
          <a:bodyPr/>
          <a:lstStyle/>
          <a:p>
            <a:pPr marL="609600" indent="-609600" algn="l" eaLnBrk="1" hangingPunct="1">
              <a:lnSpc>
                <a:spcPct val="80000"/>
              </a:lnSpc>
              <a:buFont typeface="Arial" charset="0"/>
              <a:buChar char="•"/>
            </a:pPr>
            <a:r>
              <a:rPr lang="en-US" sz="2000" smtClean="0">
                <a:latin typeface="Arial" charset="0"/>
                <a:cs typeface="Arial" charset="0"/>
              </a:rPr>
              <a:t>Canada and USA agreed to move to a geoid-based datum</a:t>
            </a:r>
          </a:p>
          <a:p>
            <a:pPr marL="1066800" lvl="1" indent="-609600" algn="l" eaLnBrk="1" hangingPunct="1">
              <a:lnSpc>
                <a:spcPct val="80000"/>
              </a:lnSpc>
              <a:buFont typeface="Arial" charset="0"/>
              <a:buChar char="–"/>
            </a:pPr>
            <a:r>
              <a:rPr lang="en-US" sz="1600" u="sng" smtClean="0">
                <a:latin typeface="Arial" charset="0"/>
                <a:cs typeface="Arial" charset="0"/>
              </a:rPr>
              <a:t>USA:</a:t>
            </a:r>
            <a:r>
              <a:rPr lang="en-US" sz="1600" smtClean="0">
                <a:latin typeface="Arial" charset="0"/>
                <a:cs typeface="Arial" charset="0"/>
              </a:rPr>
              <a:t>  Replace NAVD 88 (and VIVD09, PRVD02 and HIVDyy) with one geoid-based vertical datum at completion of GRAV-D (</a:t>
            </a:r>
            <a:r>
              <a:rPr lang="en-US" sz="1600" b="1" smtClean="0">
                <a:solidFill>
                  <a:srgbClr val="FF0000"/>
                </a:solidFill>
                <a:latin typeface="Arial" charset="0"/>
                <a:cs typeface="Arial" charset="0"/>
              </a:rPr>
              <a:t>2022</a:t>
            </a:r>
            <a:r>
              <a:rPr lang="en-US" sz="1600" smtClean="0">
                <a:latin typeface="Arial" charset="0"/>
                <a:cs typeface="Arial" charset="0"/>
              </a:rPr>
              <a:t>).  Similarly for Guam and American Samoa, but with special Pacific geoid models for them.</a:t>
            </a:r>
          </a:p>
          <a:p>
            <a:pPr marL="1066800" lvl="1" indent="-609600" algn="l" eaLnBrk="1" hangingPunct="1">
              <a:lnSpc>
                <a:spcPct val="80000"/>
              </a:lnSpc>
              <a:buFont typeface="Arial" charset="0"/>
              <a:buChar char="–"/>
            </a:pPr>
            <a:endParaRPr lang="en-US" sz="1600" smtClean="0">
              <a:latin typeface="Arial" charset="0"/>
              <a:cs typeface="Arial" charset="0"/>
            </a:endParaRPr>
          </a:p>
          <a:p>
            <a:pPr marL="1066800" lvl="1" indent="-609600" algn="l" eaLnBrk="1" hangingPunct="1">
              <a:lnSpc>
                <a:spcPct val="80000"/>
              </a:lnSpc>
              <a:buFont typeface="Arial" charset="0"/>
              <a:buChar char="–"/>
            </a:pPr>
            <a:r>
              <a:rPr lang="en-US" sz="1600" u="sng" smtClean="0">
                <a:latin typeface="Arial" charset="0"/>
                <a:cs typeface="Arial" charset="0"/>
              </a:rPr>
              <a:t>Canada:</a:t>
            </a:r>
            <a:r>
              <a:rPr lang="en-US" sz="1600" smtClean="0">
                <a:latin typeface="Arial" charset="0"/>
                <a:cs typeface="Arial" charset="0"/>
              </a:rPr>
              <a:t>  Replace CGVD28 with geoid-based vertical datum as early as </a:t>
            </a:r>
            <a:r>
              <a:rPr lang="en-US" sz="1600" b="1" smtClean="0">
                <a:solidFill>
                  <a:srgbClr val="FF0000"/>
                </a:solidFill>
                <a:latin typeface="Arial" charset="0"/>
                <a:cs typeface="Arial" charset="0"/>
              </a:rPr>
              <a:t>2013</a:t>
            </a:r>
            <a:r>
              <a:rPr lang="en-US" sz="1600" smtClean="0">
                <a:latin typeface="Arial" charset="0"/>
                <a:cs typeface="Arial" charset="0"/>
              </a:rPr>
              <a:t>.</a:t>
            </a:r>
            <a:r>
              <a:rPr lang="en-US" sz="1800" smtClean="0">
                <a:latin typeface="Arial" charset="0"/>
                <a:cs typeface="Arial" charset="0"/>
              </a:rPr>
              <a:t> </a:t>
            </a:r>
          </a:p>
          <a:p>
            <a:pPr marL="1066800" lvl="1" indent="-609600" algn="l" eaLnBrk="1" hangingPunct="1">
              <a:lnSpc>
                <a:spcPct val="80000"/>
              </a:lnSpc>
            </a:pPr>
            <a:endParaRPr lang="en-US" sz="1800" smtClean="0">
              <a:latin typeface="Arial" charset="0"/>
              <a:cs typeface="Arial" charset="0"/>
            </a:endParaRPr>
          </a:p>
          <a:p>
            <a:pPr marL="609600" indent="-609600" algn="l" eaLnBrk="1" hangingPunct="1">
              <a:lnSpc>
                <a:spcPct val="80000"/>
              </a:lnSpc>
              <a:buFont typeface="Arial" charset="0"/>
              <a:buChar char="•"/>
            </a:pPr>
            <a:r>
              <a:rPr lang="en-US" sz="2000" smtClean="0">
                <a:latin typeface="Arial" charset="0"/>
                <a:cs typeface="Arial" charset="0"/>
              </a:rPr>
              <a:t>USA and Canada will use a common geoid in 2022</a:t>
            </a:r>
          </a:p>
          <a:p>
            <a:pPr marL="1066800" lvl="1" indent="-609600" algn="l" eaLnBrk="1" hangingPunct="1">
              <a:lnSpc>
                <a:spcPct val="80000"/>
              </a:lnSpc>
              <a:buFont typeface="Arial" charset="0"/>
              <a:buChar char="–"/>
            </a:pPr>
            <a:r>
              <a:rPr lang="en-US" sz="1600" smtClean="0">
                <a:latin typeface="Arial" charset="0"/>
                <a:cs typeface="Arial" charset="0"/>
              </a:rPr>
              <a:t>Negotiations require agreement on W</a:t>
            </a:r>
            <a:r>
              <a:rPr lang="en-US" sz="1600" baseline="-25000" smtClean="0">
                <a:latin typeface="Arial" charset="0"/>
                <a:cs typeface="Arial" charset="0"/>
              </a:rPr>
              <a:t>0</a:t>
            </a:r>
            <a:r>
              <a:rPr lang="en-US" sz="1600" smtClean="0">
                <a:latin typeface="Arial" charset="0"/>
                <a:cs typeface="Arial" charset="0"/>
              </a:rPr>
              <a:t> value and other issues</a:t>
            </a:r>
            <a:endParaRPr lang="en-US" sz="1800" smtClean="0">
              <a:latin typeface="Arial" charset="0"/>
              <a:cs typeface="Arial" charset="0"/>
            </a:endParaRPr>
          </a:p>
          <a:p>
            <a:pPr marL="609600" indent="-609600" algn="l" eaLnBrk="1" hangingPunct="1">
              <a:lnSpc>
                <a:spcPct val="80000"/>
              </a:lnSpc>
              <a:buFont typeface="Arial" charset="0"/>
              <a:buChar char="•"/>
            </a:pPr>
            <a:endParaRPr lang="en-US" sz="2000" smtClean="0">
              <a:latin typeface="Arial" charset="0"/>
              <a:cs typeface="Arial" charset="0"/>
            </a:endParaRPr>
          </a:p>
          <a:p>
            <a:pPr marL="609600" indent="-609600" algn="l" eaLnBrk="1" hangingPunct="1">
              <a:lnSpc>
                <a:spcPct val="80000"/>
              </a:lnSpc>
              <a:buFont typeface="Arial" charset="0"/>
              <a:buChar char="•"/>
            </a:pPr>
            <a:r>
              <a:rPr lang="en-US" sz="2000" smtClean="0">
                <a:latin typeface="Arial" charset="0"/>
                <a:cs typeface="Arial" charset="0"/>
              </a:rPr>
              <a:t>Mexico has no program in place to replace NAVD88, but engaging with USA and Canada in realizing a N.A. geoid model</a:t>
            </a:r>
          </a:p>
          <a:p>
            <a:pPr marL="609600" indent="-609600" algn="l" eaLnBrk="1" hangingPunct="1">
              <a:lnSpc>
                <a:spcPct val="80000"/>
              </a:lnSpc>
              <a:buFont typeface="Arial" charset="0"/>
              <a:buChar char="•"/>
            </a:pPr>
            <a:endParaRPr lang="en-US" sz="2000" smtClean="0">
              <a:latin typeface="Arial" charset="0"/>
              <a:cs typeface="Arial" charset="0"/>
            </a:endParaRPr>
          </a:p>
          <a:p>
            <a:pPr marL="609600" indent="-609600" algn="l" eaLnBrk="1" hangingPunct="1">
              <a:lnSpc>
                <a:spcPct val="80000"/>
              </a:lnSpc>
              <a:buFont typeface="Arial" charset="0"/>
              <a:buChar char="•"/>
            </a:pPr>
            <a:r>
              <a:rPr lang="en-US" sz="2000" smtClean="0">
                <a:latin typeface="Arial" charset="0"/>
                <a:cs typeface="Arial" charset="0"/>
              </a:rPr>
              <a:t>Other countries:  No plans to participate or adopt a N.A. datum</a:t>
            </a:r>
          </a:p>
          <a:p>
            <a:pPr marL="609600" indent="-609600" algn="l" eaLnBrk="1" hangingPunct="1">
              <a:lnSpc>
                <a:spcPct val="80000"/>
              </a:lnSpc>
              <a:buFont typeface="Arial" charset="0"/>
              <a:buChar char="•"/>
            </a:pPr>
            <a:endParaRPr lang="en-US" sz="2000" smtClean="0"/>
          </a:p>
        </p:txBody>
      </p:sp>
      <p:pic>
        <p:nvPicPr>
          <p:cNvPr id="348163"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48164"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48165"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4"/>
          <p:cNvSpPr>
            <a:spLocks noGrp="1"/>
          </p:cNvSpPr>
          <p:nvPr>
            <p:ph type="ctrTitle"/>
          </p:nvPr>
        </p:nvSpPr>
        <p:spPr>
          <a:xfrm>
            <a:off x="457200" y="609600"/>
            <a:ext cx="8229600" cy="1066800"/>
          </a:xfrm>
        </p:spPr>
        <p:txBody>
          <a:bodyPr/>
          <a:lstStyle/>
          <a:p>
            <a:pPr eaLnBrk="1" hangingPunct="1"/>
            <a:r>
              <a:rPr lang="en-US" sz="3200" b="1" smtClean="0"/>
              <a:t>Comparison of N.A. plans</a:t>
            </a:r>
            <a:br>
              <a:rPr lang="en-US" sz="3200" b="1" smtClean="0"/>
            </a:br>
            <a:r>
              <a:rPr lang="en-US" sz="3200" b="1" smtClean="0"/>
              <a:t>(</a:t>
            </a:r>
            <a:r>
              <a:rPr lang="en-US" sz="3200" b="1" i="1" smtClean="0"/>
              <a:t>Geometric</a:t>
            </a:r>
            <a:r>
              <a:rPr lang="en-US" sz="3200" b="1" smtClean="0"/>
              <a:t> Reference System)</a:t>
            </a:r>
          </a:p>
        </p:txBody>
      </p:sp>
      <p:sp>
        <p:nvSpPr>
          <p:cNvPr id="350210" name="Rectangle 5"/>
          <p:cNvSpPr>
            <a:spLocks noGrp="1"/>
          </p:cNvSpPr>
          <p:nvPr>
            <p:ph type="subTitle" idx="1"/>
          </p:nvPr>
        </p:nvSpPr>
        <p:spPr>
          <a:xfrm>
            <a:off x="495300" y="1981200"/>
            <a:ext cx="8153400" cy="3200400"/>
          </a:xfrm>
        </p:spPr>
        <p:txBody>
          <a:bodyPr/>
          <a:lstStyle/>
          <a:p>
            <a:pPr marL="609600" indent="-609600" algn="l" eaLnBrk="1" hangingPunct="1">
              <a:buFont typeface="Arial" charset="0"/>
              <a:buChar char="•"/>
            </a:pPr>
            <a:r>
              <a:rPr lang="en-US" sz="2000" smtClean="0">
                <a:latin typeface="Arial" charset="0"/>
                <a:cs typeface="Arial" charset="0"/>
              </a:rPr>
              <a:t>USA:  Replacement of NAVD88 coincides with </a:t>
            </a:r>
            <a:r>
              <a:rPr lang="en-US" sz="2000" u="sng" smtClean="0">
                <a:latin typeface="Arial" charset="0"/>
                <a:cs typeface="Arial" charset="0"/>
              </a:rPr>
              <a:t>replacing NAD83 </a:t>
            </a:r>
            <a:r>
              <a:rPr lang="en-US" sz="2000" smtClean="0">
                <a:latin typeface="Arial" charset="0"/>
                <a:cs typeface="Arial" charset="0"/>
              </a:rPr>
              <a:t>with a new “horizontal” (e.g. “geometric”) datum</a:t>
            </a:r>
          </a:p>
          <a:p>
            <a:pPr marL="1066800" lvl="1" indent="-609600" algn="l" eaLnBrk="1" hangingPunct="1">
              <a:buFont typeface="Arial" charset="0"/>
              <a:buChar char="–"/>
            </a:pPr>
            <a:r>
              <a:rPr lang="en-US" sz="1800" smtClean="0">
                <a:latin typeface="Arial" charset="0"/>
                <a:cs typeface="Arial" charset="0"/>
              </a:rPr>
              <a:t>Removes the non-geocentricity of NAD 83</a:t>
            </a:r>
          </a:p>
          <a:p>
            <a:pPr marL="1066800" lvl="1" indent="-609600" algn="l" eaLnBrk="1" hangingPunct="1">
              <a:buFont typeface="Arial" charset="0"/>
              <a:buChar char="•"/>
            </a:pPr>
            <a:endParaRPr lang="en-US" sz="16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Canada:  No plans to replace NAD 83(CSRS)</a:t>
            </a:r>
          </a:p>
          <a:p>
            <a:pPr marL="609600" indent="-609600" algn="l" eaLnBrk="1" hangingPunct="1">
              <a:buFont typeface="Arial" charset="0"/>
              <a:buChar char="•"/>
            </a:pPr>
            <a:endParaRPr lang="en-US" sz="20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Mexico:  Already works in ITRF08 epoch 2010.0, alleviating the non-geocentricity issue</a:t>
            </a:r>
          </a:p>
          <a:p>
            <a:pPr marL="609600" indent="-609600" algn="l" eaLnBrk="1" hangingPunct="1"/>
            <a:endParaRPr lang="en-US" sz="2000" smtClean="0"/>
          </a:p>
        </p:txBody>
      </p:sp>
      <p:pic>
        <p:nvPicPr>
          <p:cNvPr id="350211"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50212"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50213"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4"/>
          <p:cNvSpPr>
            <a:spLocks noGrp="1"/>
          </p:cNvSpPr>
          <p:nvPr>
            <p:ph type="ctrTitle"/>
          </p:nvPr>
        </p:nvSpPr>
        <p:spPr>
          <a:xfrm>
            <a:off x="381000" y="609600"/>
            <a:ext cx="8229600" cy="838200"/>
          </a:xfrm>
        </p:spPr>
        <p:txBody>
          <a:bodyPr/>
          <a:lstStyle/>
          <a:p>
            <a:pPr eaLnBrk="1" hangingPunct="1"/>
            <a:r>
              <a:rPr lang="en-US" sz="3200" b="1" smtClean="0"/>
              <a:t>NAVRS: Fundamental concepts</a:t>
            </a:r>
          </a:p>
        </p:txBody>
      </p:sp>
      <p:sp>
        <p:nvSpPr>
          <p:cNvPr id="349186" name="Rectangle 5"/>
          <p:cNvSpPr>
            <a:spLocks noGrp="1"/>
          </p:cNvSpPr>
          <p:nvPr>
            <p:ph type="subTitle" idx="1"/>
          </p:nvPr>
        </p:nvSpPr>
        <p:spPr>
          <a:xfrm>
            <a:off x="533400" y="1371600"/>
            <a:ext cx="8153400" cy="4343400"/>
          </a:xfrm>
        </p:spPr>
        <p:txBody>
          <a:bodyPr/>
          <a:lstStyle/>
          <a:p>
            <a:pPr marL="609600" indent="-609600" algn="l">
              <a:lnSpc>
                <a:spcPct val="90000"/>
              </a:lnSpc>
              <a:buClr>
                <a:schemeClr val="tx1"/>
              </a:buClr>
              <a:buFontTx/>
              <a:buChar char="•"/>
              <a:defRPr/>
            </a:pPr>
            <a:r>
              <a:rPr lang="en-US" sz="2400" dirty="0" smtClean="0">
                <a:latin typeface="Arial" charset="0"/>
                <a:cs typeface="Arial" charset="0"/>
              </a:rPr>
              <a:t>NAVRS:  North American Vertical Reference System (singular vertical datum circa 2022)</a:t>
            </a:r>
          </a:p>
          <a:p>
            <a:pPr marL="609600" indent="-609600" algn="l">
              <a:lnSpc>
                <a:spcPct val="90000"/>
              </a:lnSpc>
              <a:buClr>
                <a:schemeClr val="tx1"/>
              </a:buClr>
              <a:buFontTx/>
              <a:buChar char="•"/>
              <a:defRPr/>
            </a:pPr>
            <a:endParaRPr lang="en-US" sz="2400" dirty="0" smtClean="0">
              <a:latin typeface="Arial" charset="0"/>
              <a:cs typeface="Arial" charset="0"/>
            </a:endParaRPr>
          </a:p>
          <a:p>
            <a:pPr marL="609600" indent="-609600" algn="l">
              <a:lnSpc>
                <a:spcPct val="90000"/>
              </a:lnSpc>
              <a:buClr>
                <a:schemeClr val="tx1"/>
              </a:buClr>
              <a:buFontTx/>
              <a:buChar char="•"/>
              <a:defRPr/>
            </a:pPr>
            <a:r>
              <a:rPr lang="en-US" sz="2400" dirty="0" smtClean="0">
                <a:latin typeface="Arial" charset="0"/>
                <a:cs typeface="Arial" charset="0"/>
              </a:rPr>
              <a:t>Defined according to international standards:</a:t>
            </a:r>
          </a:p>
          <a:p>
            <a:pPr marL="1066800" lvl="1" indent="-609600" algn="l">
              <a:lnSpc>
                <a:spcPct val="90000"/>
              </a:lnSpc>
              <a:buClr>
                <a:schemeClr val="tx1"/>
              </a:buClr>
              <a:buFontTx/>
              <a:buChar char="•"/>
              <a:defRPr/>
            </a:pPr>
            <a:r>
              <a:rPr lang="en-US" sz="2000" dirty="0" smtClean="0">
                <a:latin typeface="Arial" charset="0"/>
                <a:cs typeface="Arial" charset="0"/>
              </a:rPr>
              <a:t>IAG ICP1.2 Conventions for the Definition and Realization of a CVRS</a:t>
            </a:r>
          </a:p>
          <a:p>
            <a:pPr marL="609600" indent="-609600" algn="l">
              <a:lnSpc>
                <a:spcPct val="90000"/>
              </a:lnSpc>
              <a:buClr>
                <a:schemeClr val="tx1"/>
              </a:buClr>
              <a:buFontTx/>
              <a:buChar char="•"/>
              <a:defRPr/>
            </a:pPr>
            <a:endParaRPr lang="en-US" sz="2400" dirty="0" smtClean="0">
              <a:latin typeface="Arial" charset="0"/>
              <a:cs typeface="Arial" charset="0"/>
            </a:endParaRPr>
          </a:p>
          <a:p>
            <a:pPr marL="609600" indent="-609600" algn="l">
              <a:lnSpc>
                <a:spcPct val="90000"/>
              </a:lnSpc>
              <a:buClr>
                <a:schemeClr val="tx1"/>
              </a:buClr>
              <a:buFontTx/>
              <a:buChar char="•"/>
              <a:defRPr/>
            </a:pPr>
            <a:r>
              <a:rPr lang="en-US" sz="2400" dirty="0" smtClean="0">
                <a:latin typeface="Arial" charset="0"/>
                <a:cs typeface="Arial" charset="0"/>
              </a:rPr>
              <a:t>An equipotential surface (</a:t>
            </a:r>
            <a:r>
              <a:rPr lang="en-US" sz="2400" i="1" dirty="0" smtClean="0">
                <a:latin typeface="Arial" charset="0"/>
                <a:cs typeface="Arial" charset="0"/>
              </a:rPr>
              <a:t>W</a:t>
            </a:r>
            <a:r>
              <a:rPr lang="en-US" sz="2400" i="1" baseline="-25000" dirty="0" smtClean="0">
                <a:latin typeface="Arial" charset="0"/>
                <a:cs typeface="Arial" charset="0"/>
              </a:rPr>
              <a:t>0</a:t>
            </a:r>
            <a:r>
              <a:rPr lang="en-US" sz="2400" i="1" dirty="0" smtClean="0">
                <a:latin typeface="Arial" charset="0"/>
                <a:cs typeface="Arial" charset="0"/>
              </a:rPr>
              <a:t>, Unit: m</a:t>
            </a:r>
            <a:r>
              <a:rPr lang="en-US" sz="2400" i="1" baseline="30000" dirty="0" smtClean="0">
                <a:latin typeface="Arial" charset="0"/>
                <a:cs typeface="Arial" charset="0"/>
              </a:rPr>
              <a:t>2</a:t>
            </a:r>
            <a:r>
              <a:rPr lang="en-US" sz="2400" i="1" dirty="0" smtClean="0">
                <a:latin typeface="Arial" charset="0"/>
                <a:cs typeface="Arial" charset="0"/>
              </a:rPr>
              <a:t> s</a:t>
            </a:r>
            <a:r>
              <a:rPr lang="en-US" sz="2400" i="1" baseline="30000" dirty="0" smtClean="0">
                <a:latin typeface="Arial" charset="0"/>
                <a:cs typeface="Arial" charset="0"/>
              </a:rPr>
              <a:t>-2</a:t>
            </a:r>
            <a:r>
              <a:rPr lang="en-US" sz="2400" dirty="0" smtClean="0">
                <a:latin typeface="Arial" charset="0"/>
              </a:rPr>
              <a:t>)</a:t>
            </a:r>
            <a:endParaRPr lang="en-US" sz="2400" dirty="0" smtClean="0">
              <a:latin typeface="Arial" charset="0"/>
              <a:cs typeface="Arial" charset="0"/>
            </a:endParaRPr>
          </a:p>
          <a:p>
            <a:pPr marL="609600" indent="-609600" algn="l">
              <a:lnSpc>
                <a:spcPct val="90000"/>
              </a:lnSpc>
              <a:buClr>
                <a:schemeClr val="tx1"/>
              </a:buClr>
              <a:buFontTx/>
              <a:buChar char="•"/>
              <a:defRPr/>
            </a:pPr>
            <a:endParaRPr lang="en-US" sz="2400" dirty="0" smtClean="0">
              <a:latin typeface="Arial" charset="0"/>
              <a:cs typeface="Arial" charset="0"/>
            </a:endParaRPr>
          </a:p>
          <a:p>
            <a:pPr marL="609600" indent="-609600" algn="l">
              <a:lnSpc>
                <a:spcPct val="90000"/>
              </a:lnSpc>
              <a:buClr>
                <a:schemeClr val="tx1"/>
              </a:buClr>
              <a:buFontTx/>
              <a:buChar char="•"/>
              <a:defRPr/>
            </a:pPr>
            <a:r>
              <a:rPr lang="en-US" sz="2400" dirty="0" smtClean="0">
                <a:latin typeface="Arial" charset="0"/>
                <a:cs typeface="Arial" charset="0"/>
              </a:rPr>
              <a:t>To be realized by a geoid model (</a:t>
            </a:r>
            <a:r>
              <a:rPr lang="en-US" sz="2400" i="1" dirty="0" smtClean="0">
                <a:latin typeface="Arial" charset="0"/>
                <a:cs typeface="Arial" charset="0"/>
              </a:rPr>
              <a:t>N, Unit: m</a:t>
            </a:r>
            <a:r>
              <a:rPr lang="en-US" sz="2400" dirty="0" smtClean="0">
                <a:latin typeface="Arial" charset="0"/>
                <a:cs typeface="Arial" charset="0"/>
              </a:rPr>
              <a:t>)</a:t>
            </a:r>
            <a:endParaRPr lang="en-US" sz="2400" dirty="0" smtClean="0">
              <a:latin typeface="Arial" charset="0"/>
            </a:endParaRPr>
          </a:p>
          <a:p>
            <a:pPr marL="609600" indent="-609600" algn="l">
              <a:lnSpc>
                <a:spcPct val="90000"/>
              </a:lnSpc>
              <a:buClr>
                <a:schemeClr val="tx1"/>
              </a:buClr>
              <a:buFontTx/>
              <a:buChar char="•"/>
              <a:defRPr/>
            </a:pPr>
            <a:endParaRPr lang="en-CA" sz="2400" dirty="0" smtClean="0">
              <a:solidFill>
                <a:srgbClr val="333333"/>
              </a:solidFill>
              <a:latin typeface="Arial" charset="0"/>
              <a:cs typeface="Arial" charset="0"/>
            </a:endParaRPr>
          </a:p>
          <a:p>
            <a:pPr marL="609600" indent="-609600" algn="l">
              <a:lnSpc>
                <a:spcPct val="90000"/>
              </a:lnSpc>
              <a:buClr>
                <a:schemeClr val="tx1"/>
              </a:buClr>
              <a:buFontTx/>
              <a:buChar char="•"/>
              <a:defRPr/>
            </a:pPr>
            <a:r>
              <a:rPr lang="en-CA" sz="2400" dirty="0" smtClean="0">
                <a:solidFill>
                  <a:srgbClr val="333333"/>
                </a:solidFill>
                <a:latin typeface="Arial" charset="0"/>
                <a:cs typeface="Arial" charset="0"/>
              </a:rPr>
              <a:t>A</a:t>
            </a:r>
            <a:r>
              <a:rPr lang="en-CA" sz="2400" dirty="0" smtClean="0">
                <a:latin typeface="Arial" charset="0"/>
                <a:cs typeface="Arial" charset="0"/>
              </a:rPr>
              <a:t> dynamic surface (</a:t>
            </a:r>
            <a:r>
              <a:rPr lang="en-CA" sz="2400" i="1" dirty="0" err="1" smtClean="0">
                <a:latin typeface="Arial" charset="0"/>
                <a:cs typeface="Arial" charset="0"/>
              </a:rPr>
              <a:t>N</a:t>
            </a:r>
            <a:r>
              <a:rPr lang="en-CA" sz="2400" i="1" baseline="30000" dirty="0" err="1" smtClean="0">
                <a:latin typeface="Arial" charset="0"/>
                <a:cs typeface="Arial" charset="0"/>
              </a:rPr>
              <a:t>dot</a:t>
            </a:r>
            <a:r>
              <a:rPr lang="en-CA" sz="2400" i="1" dirty="0" smtClean="0">
                <a:latin typeface="Arial" charset="0"/>
                <a:cs typeface="Arial" charset="0"/>
              </a:rPr>
              <a:t>, Unit: mm/yr</a:t>
            </a:r>
            <a:r>
              <a:rPr lang="en-CA" sz="2400" dirty="0" smtClean="0">
                <a:latin typeface="Arial" charset="0"/>
                <a:cs typeface="Arial" charset="0"/>
              </a:rPr>
              <a:t>)</a:t>
            </a:r>
          </a:p>
          <a:p>
            <a:pPr marL="609600" indent="-609600" algn="l">
              <a:lnSpc>
                <a:spcPct val="90000"/>
              </a:lnSpc>
              <a:buClr>
                <a:schemeClr val="tx1"/>
              </a:buClr>
              <a:buFontTx/>
              <a:buChar char="•"/>
              <a:defRPr/>
            </a:pPr>
            <a:endParaRPr lang="en-US" sz="2400" dirty="0" smtClean="0">
              <a:latin typeface="Arial" charset="0"/>
              <a:cs typeface="Arial" charset="0"/>
            </a:endParaRPr>
          </a:p>
          <a:p>
            <a:pPr marL="990600" lvl="1" indent="-533400" algn="l">
              <a:lnSpc>
                <a:spcPct val="90000"/>
              </a:lnSpc>
              <a:buClr>
                <a:schemeClr val="tx1"/>
              </a:buClr>
              <a:buFontTx/>
              <a:buChar char="•"/>
              <a:defRPr/>
            </a:pPr>
            <a:endParaRPr lang="en-CA" sz="2400" dirty="0" smtClean="0">
              <a:solidFill>
                <a:srgbClr val="333333"/>
              </a:solidFill>
              <a:latin typeface="Arial" charset="0"/>
              <a:cs typeface="Arial" charset="0"/>
            </a:endParaRPr>
          </a:p>
          <a:p>
            <a:pPr marL="609600" indent="-609600" algn="l" eaLnBrk="1" hangingPunct="1">
              <a:lnSpc>
                <a:spcPct val="90000"/>
              </a:lnSpc>
              <a:buClr>
                <a:schemeClr val="tx1"/>
              </a:buClr>
              <a:buFontTx/>
              <a:buChar char="•"/>
              <a:defRPr/>
            </a:pPr>
            <a:endParaRPr lang="en-US" sz="2400" dirty="0" smtClean="0">
              <a:latin typeface="Arial" charset="0"/>
            </a:endParaRPr>
          </a:p>
        </p:txBody>
      </p:sp>
      <p:pic>
        <p:nvPicPr>
          <p:cNvPr id="352259"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52260"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52261"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4"/>
          <p:cNvSpPr>
            <a:spLocks noGrp="1"/>
          </p:cNvSpPr>
          <p:nvPr>
            <p:ph type="ctrTitle"/>
          </p:nvPr>
        </p:nvSpPr>
        <p:spPr>
          <a:xfrm>
            <a:off x="381000" y="381000"/>
            <a:ext cx="8229600" cy="762000"/>
          </a:xfrm>
        </p:spPr>
        <p:txBody>
          <a:bodyPr/>
          <a:lstStyle/>
          <a:p>
            <a:pPr eaLnBrk="1" hangingPunct="1"/>
            <a:r>
              <a:rPr lang="en-US" sz="3200" b="1" smtClean="0"/>
              <a:t>Overview</a:t>
            </a:r>
          </a:p>
        </p:txBody>
      </p:sp>
      <p:sp>
        <p:nvSpPr>
          <p:cNvPr id="324610" name="Rectangle 5"/>
          <p:cNvSpPr>
            <a:spLocks noGrp="1"/>
          </p:cNvSpPr>
          <p:nvPr>
            <p:ph type="subTitle" idx="1"/>
          </p:nvPr>
        </p:nvSpPr>
        <p:spPr>
          <a:xfrm>
            <a:off x="304800" y="1219200"/>
            <a:ext cx="8305800" cy="4114800"/>
          </a:xfrm>
        </p:spPr>
        <p:txBody>
          <a:bodyPr/>
          <a:lstStyle/>
          <a:p>
            <a:pPr marL="609600" indent="-609600" algn="l" eaLnBrk="1" hangingPunct="1">
              <a:buFont typeface="Arial" charset="0"/>
              <a:buChar char="•"/>
            </a:pPr>
            <a:r>
              <a:rPr lang="en-US" sz="2000" dirty="0" smtClean="0">
                <a:latin typeface="Arial" charset="0"/>
                <a:cs typeface="Arial" charset="0"/>
              </a:rPr>
              <a:t>Status of the North </a:t>
            </a:r>
            <a:r>
              <a:rPr lang="en-US" sz="2000" dirty="0" smtClean="0">
                <a:latin typeface="Arial" charset="0"/>
                <a:cs typeface="Arial" charset="0"/>
              </a:rPr>
              <a:t>American </a:t>
            </a:r>
            <a:r>
              <a:rPr lang="en-US" sz="2000" dirty="0" smtClean="0">
                <a:latin typeface="Arial" charset="0"/>
                <a:cs typeface="Arial" charset="0"/>
              </a:rPr>
              <a:t>Vertical Datums (VD)</a:t>
            </a:r>
          </a:p>
          <a:p>
            <a:pPr marL="990600" lvl="1" indent="-533400" algn="l" eaLnBrk="1" hangingPunct="1">
              <a:buFont typeface="Arial" charset="0"/>
              <a:buChar char="–"/>
            </a:pPr>
            <a:r>
              <a:rPr lang="en-US" sz="1800" dirty="0" smtClean="0">
                <a:latin typeface="Arial" charset="0"/>
                <a:cs typeface="Arial" charset="0"/>
              </a:rPr>
              <a:t>NAVD88, CGVD28 and IGLD85</a:t>
            </a:r>
            <a:r>
              <a:rPr lang="en-US" sz="2000" dirty="0" smtClean="0">
                <a:latin typeface="Arial" charset="0"/>
                <a:cs typeface="Arial" charset="0"/>
              </a:rPr>
              <a:t> </a:t>
            </a:r>
          </a:p>
          <a:p>
            <a:pPr marL="609600" indent="-609600" algn="l" eaLnBrk="1" hangingPunct="1">
              <a:buFont typeface="Arial" charset="0"/>
              <a:buChar char="•"/>
            </a:pPr>
            <a:endParaRPr lang="en-US" sz="2000" dirty="0" smtClean="0">
              <a:latin typeface="Arial" charset="0"/>
              <a:cs typeface="Arial" charset="0"/>
            </a:endParaRPr>
          </a:p>
          <a:p>
            <a:pPr marL="609600" indent="-609600" algn="l" eaLnBrk="1" hangingPunct="1">
              <a:buFont typeface="Arial" charset="0"/>
              <a:buChar char="•"/>
            </a:pPr>
            <a:r>
              <a:rPr lang="en-US" sz="2000" dirty="0" smtClean="0">
                <a:latin typeface="Arial" charset="0"/>
                <a:cs typeface="Arial" charset="0"/>
              </a:rPr>
              <a:t>Plans and suggested procedures for the unification </a:t>
            </a:r>
          </a:p>
          <a:p>
            <a:pPr marL="609600" indent="-609600" algn="l" eaLnBrk="1" hangingPunct="1">
              <a:buFont typeface="Arial" charset="0"/>
              <a:buChar char="•"/>
            </a:pPr>
            <a:endParaRPr lang="en-US" sz="2000" dirty="0" smtClean="0">
              <a:latin typeface="Arial" charset="0"/>
              <a:cs typeface="Arial" charset="0"/>
            </a:endParaRPr>
          </a:p>
          <a:p>
            <a:pPr marL="609600" indent="-609600" algn="l" eaLnBrk="1" hangingPunct="1">
              <a:buFont typeface="Arial" charset="0"/>
              <a:buChar char="•"/>
            </a:pPr>
            <a:r>
              <a:rPr lang="en-US" sz="2000" dirty="0" smtClean="0">
                <a:latin typeface="Arial" charset="0"/>
                <a:cs typeface="Arial" charset="0"/>
              </a:rPr>
              <a:t>Convergence of geoid modeling</a:t>
            </a:r>
          </a:p>
          <a:p>
            <a:pPr marL="609600" indent="-609600" algn="l" eaLnBrk="1" hangingPunct="1">
              <a:buFont typeface="Arial" charset="0"/>
              <a:buChar char="•"/>
            </a:pPr>
            <a:endParaRPr lang="en-US" sz="2000" dirty="0" smtClean="0">
              <a:latin typeface="Arial" charset="0"/>
              <a:cs typeface="Arial" charset="0"/>
            </a:endParaRPr>
          </a:p>
          <a:p>
            <a:pPr marL="609600" indent="-609600" algn="l" eaLnBrk="1" hangingPunct="1">
              <a:buFont typeface="Arial" charset="0"/>
              <a:buChar char="•"/>
            </a:pPr>
            <a:r>
              <a:rPr lang="en-US" sz="2000" dirty="0" smtClean="0">
                <a:latin typeface="Arial" charset="0"/>
                <a:cs typeface="Arial" charset="0"/>
              </a:rPr>
              <a:t>Fundamental constants/parameters/models </a:t>
            </a:r>
          </a:p>
          <a:p>
            <a:pPr marL="609600" indent="-609600" algn="l" eaLnBrk="1" hangingPunct="1">
              <a:buFont typeface="Arial" charset="0"/>
              <a:buChar char="•"/>
            </a:pPr>
            <a:endParaRPr lang="en-US" sz="2000" dirty="0" smtClean="0">
              <a:latin typeface="Arial" charset="0"/>
              <a:cs typeface="Arial" charset="0"/>
            </a:endParaRPr>
          </a:p>
          <a:p>
            <a:pPr marL="609600" indent="-609600" algn="l" eaLnBrk="1" hangingPunct="1">
              <a:buFont typeface="Arial" charset="0"/>
              <a:buChar char="•"/>
            </a:pPr>
            <a:r>
              <a:rPr lang="en-US" sz="2000" dirty="0" smtClean="0">
                <a:latin typeface="Arial" charset="0"/>
                <a:cs typeface="Arial" charset="0"/>
              </a:rPr>
              <a:t>Relationship between North </a:t>
            </a:r>
            <a:r>
              <a:rPr lang="en-US" sz="2000" dirty="0" smtClean="0">
                <a:latin typeface="Arial" charset="0"/>
                <a:cs typeface="Arial" charset="0"/>
              </a:rPr>
              <a:t>American </a:t>
            </a:r>
            <a:r>
              <a:rPr lang="en-US" sz="2000" dirty="0" smtClean="0">
                <a:latin typeface="Arial" charset="0"/>
                <a:cs typeface="Arial" charset="0"/>
              </a:rPr>
              <a:t>VD and the World Height System, existing VDs and ITRFs</a:t>
            </a:r>
          </a:p>
          <a:p>
            <a:pPr marL="609600" indent="-609600" algn="l" eaLnBrk="1" hangingPunct="1">
              <a:buFont typeface="Arial" charset="0"/>
              <a:buChar char="•"/>
            </a:pPr>
            <a:endParaRPr lang="en-US" sz="2000" dirty="0" smtClean="0">
              <a:latin typeface="Arial" charset="0"/>
              <a:cs typeface="Arial" charset="0"/>
            </a:endParaRPr>
          </a:p>
          <a:p>
            <a:pPr marL="609600" indent="-609600" algn="l" eaLnBrk="1" hangingPunct="1">
              <a:buFont typeface="Arial" charset="0"/>
              <a:buChar char="•"/>
            </a:pPr>
            <a:r>
              <a:rPr lang="en-US" sz="2000" dirty="0" smtClean="0">
                <a:latin typeface="Arial" charset="0"/>
                <a:cs typeface="Arial" charset="0"/>
              </a:rPr>
              <a:t>Summary</a:t>
            </a:r>
          </a:p>
        </p:txBody>
      </p:sp>
      <p:pic>
        <p:nvPicPr>
          <p:cNvPr id="324611"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24612"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24613"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4"/>
          <p:cNvSpPr>
            <a:spLocks noGrp="1"/>
          </p:cNvSpPr>
          <p:nvPr>
            <p:ph type="ctrTitle"/>
          </p:nvPr>
        </p:nvSpPr>
        <p:spPr>
          <a:xfrm>
            <a:off x="381000" y="533400"/>
            <a:ext cx="8229600" cy="990600"/>
          </a:xfrm>
        </p:spPr>
        <p:txBody>
          <a:bodyPr/>
          <a:lstStyle/>
          <a:p>
            <a:pPr eaLnBrk="1" hangingPunct="1"/>
            <a:r>
              <a:rPr lang="en-US" sz="3200" b="1" smtClean="0"/>
              <a:t>NAVRS: Requirements</a:t>
            </a:r>
          </a:p>
        </p:txBody>
      </p:sp>
      <p:sp>
        <p:nvSpPr>
          <p:cNvPr id="354306" name="Rectangle 5"/>
          <p:cNvSpPr>
            <a:spLocks noGrp="1"/>
          </p:cNvSpPr>
          <p:nvPr>
            <p:ph type="subTitle" idx="1"/>
          </p:nvPr>
        </p:nvSpPr>
        <p:spPr>
          <a:xfrm>
            <a:off x="533400" y="1676400"/>
            <a:ext cx="8153400" cy="4267200"/>
          </a:xfrm>
        </p:spPr>
        <p:txBody>
          <a:bodyPr/>
          <a:lstStyle/>
          <a:p>
            <a:pPr marL="609600" indent="-609600" algn="l" eaLnBrk="1" hangingPunct="1">
              <a:buFont typeface="Arial" charset="0"/>
              <a:buChar char="•"/>
            </a:pPr>
            <a:r>
              <a:rPr lang="en-US" sz="2000" smtClean="0">
                <a:latin typeface="Arial" charset="0"/>
                <a:cs typeface="Arial" charset="0"/>
              </a:rPr>
              <a:t>One geoid model for North America: Canada, United States (including Alaska and Hawaii), Mexico, Caribbean Islands and Central America (possible expansion to include Greenland … South America?)</a:t>
            </a:r>
          </a:p>
          <a:p>
            <a:pPr marL="609600" indent="-609600" algn="l" eaLnBrk="1" hangingPunct="1">
              <a:buFont typeface="Arial" charset="0"/>
              <a:buChar char="•"/>
            </a:pPr>
            <a:endParaRPr lang="en-US" sz="20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Accuracy</a:t>
            </a:r>
          </a:p>
          <a:p>
            <a:pPr marL="990600" lvl="1" indent="-533400" algn="l" eaLnBrk="1" hangingPunct="1">
              <a:buFont typeface="Arial" charset="0"/>
              <a:buChar char="–"/>
            </a:pPr>
            <a:r>
              <a:rPr lang="en-US" sz="1800" smtClean="0">
                <a:latin typeface="Arial" charset="0"/>
                <a:cs typeface="Arial" charset="0"/>
              </a:rPr>
              <a:t>±1 - 2 cm absolute accuracy in coastal and flat areas;   </a:t>
            </a:r>
          </a:p>
          <a:p>
            <a:pPr marL="990600" lvl="1" indent="-533400" algn="l" eaLnBrk="1" hangingPunct="1">
              <a:buFont typeface="Arial" charset="0"/>
              <a:buChar char="–"/>
            </a:pPr>
            <a:r>
              <a:rPr lang="en-US" sz="1800" smtClean="0">
                <a:latin typeface="Arial" charset="0"/>
                <a:cs typeface="Arial" charset="0"/>
              </a:rPr>
              <a:t>±3 - 5 cm in mountainous regions</a:t>
            </a:r>
          </a:p>
          <a:p>
            <a:pPr marL="609600" indent="-609600" algn="l" eaLnBrk="1" hangingPunct="1">
              <a:buFont typeface="Arial" charset="0"/>
              <a:buChar char="•"/>
            </a:pPr>
            <a:endParaRPr lang="en-US" sz="18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A dynamic surface </a:t>
            </a:r>
          </a:p>
          <a:p>
            <a:pPr marL="990600" lvl="1" indent="-533400" algn="l" eaLnBrk="1" hangingPunct="1">
              <a:buFont typeface="Arial" charset="0"/>
              <a:buChar char="–"/>
            </a:pPr>
            <a:r>
              <a:rPr lang="en-US" sz="1800" smtClean="0">
                <a:latin typeface="Arial" charset="0"/>
                <a:cs typeface="Arial" charset="0"/>
              </a:rPr>
              <a:t>Will be updated at certain time interval (time-tagged model)</a:t>
            </a:r>
          </a:p>
          <a:p>
            <a:pPr marL="990600" lvl="1" indent="-533400" algn="l" eaLnBrk="1" hangingPunct="1">
              <a:buFont typeface="Arial" charset="0"/>
              <a:buChar char="–"/>
            </a:pPr>
            <a:r>
              <a:rPr lang="en-US" sz="1800" smtClean="0">
                <a:latin typeface="Arial" charset="0"/>
                <a:cs typeface="Arial" charset="0"/>
              </a:rPr>
              <a:t>Will realize a velocity model of the geoid</a:t>
            </a:r>
          </a:p>
          <a:p>
            <a:pPr marL="609600" indent="-609600" algn="l" eaLnBrk="1" hangingPunct="1"/>
            <a:endParaRPr lang="en-US" sz="1800" smtClean="0">
              <a:latin typeface="Arial" charset="0"/>
            </a:endParaRPr>
          </a:p>
        </p:txBody>
      </p:sp>
      <p:pic>
        <p:nvPicPr>
          <p:cNvPr id="354307"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54308"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54309"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4"/>
          <p:cNvSpPr>
            <a:spLocks noGrp="1"/>
          </p:cNvSpPr>
          <p:nvPr>
            <p:ph type="ctrTitle"/>
          </p:nvPr>
        </p:nvSpPr>
        <p:spPr>
          <a:xfrm>
            <a:off x="381000" y="609600"/>
            <a:ext cx="8229600" cy="1066800"/>
          </a:xfrm>
        </p:spPr>
        <p:txBody>
          <a:bodyPr/>
          <a:lstStyle/>
          <a:p>
            <a:pPr eaLnBrk="1" hangingPunct="1"/>
            <a:r>
              <a:rPr lang="en-US" sz="3200" b="1" smtClean="0"/>
              <a:t>Required parameters for a geoid model</a:t>
            </a:r>
          </a:p>
        </p:txBody>
      </p:sp>
      <p:sp>
        <p:nvSpPr>
          <p:cNvPr id="356354" name="Rectangle 5"/>
          <p:cNvSpPr>
            <a:spLocks noGrp="1"/>
          </p:cNvSpPr>
          <p:nvPr>
            <p:ph type="subTitle" idx="1"/>
          </p:nvPr>
        </p:nvSpPr>
        <p:spPr>
          <a:xfrm>
            <a:off x="533400" y="1752600"/>
            <a:ext cx="8153400" cy="4419600"/>
          </a:xfrm>
        </p:spPr>
        <p:txBody>
          <a:bodyPr/>
          <a:lstStyle/>
          <a:p>
            <a:pPr marL="742950" lvl="1" indent="-285750" algn="l">
              <a:lnSpc>
                <a:spcPct val="80000"/>
              </a:lnSpc>
              <a:buClr>
                <a:schemeClr val="tx1"/>
              </a:buClr>
              <a:buFontTx/>
              <a:buChar char="•"/>
            </a:pPr>
            <a:r>
              <a:rPr lang="en-US" sz="2000" smtClean="0">
                <a:solidFill>
                  <a:srgbClr val="333333"/>
                </a:solidFill>
                <a:latin typeface="Arial" charset="0"/>
              </a:rPr>
              <a:t>Geoid model parameters </a:t>
            </a:r>
          </a:p>
          <a:p>
            <a:pPr marL="1143000" lvl="2" indent="-228600" algn="l">
              <a:lnSpc>
                <a:spcPct val="80000"/>
              </a:lnSpc>
              <a:buClr>
                <a:schemeClr val="tx1"/>
              </a:buClr>
              <a:buFontTx/>
              <a:buChar char="•"/>
            </a:pPr>
            <a:r>
              <a:rPr lang="en-CA" sz="1800" smtClean="0">
                <a:solidFill>
                  <a:srgbClr val="333333"/>
                </a:solidFill>
                <a:latin typeface="Arial" charset="0"/>
              </a:rPr>
              <a:t>Potential (e.g., </a:t>
            </a:r>
            <a:r>
              <a:rPr lang="en-CA" sz="1800" i="1" smtClean="0">
                <a:solidFill>
                  <a:srgbClr val="333333"/>
                </a:solidFill>
                <a:latin typeface="Arial" charset="0"/>
              </a:rPr>
              <a:t>W</a:t>
            </a:r>
            <a:r>
              <a:rPr lang="en-CA" sz="1800" baseline="-25000" smtClean="0">
                <a:solidFill>
                  <a:srgbClr val="333333"/>
                </a:solidFill>
                <a:latin typeface="Arial" charset="0"/>
              </a:rPr>
              <a:t>0</a:t>
            </a:r>
            <a:r>
              <a:rPr lang="en-CA" sz="1800" smtClean="0">
                <a:solidFill>
                  <a:srgbClr val="333333"/>
                </a:solidFill>
                <a:latin typeface="Arial" charset="0"/>
              </a:rPr>
              <a:t> = 62636855.69 m</a:t>
            </a:r>
            <a:r>
              <a:rPr lang="en-CA" sz="1800" baseline="30000" smtClean="0">
                <a:solidFill>
                  <a:srgbClr val="333333"/>
                </a:solidFill>
                <a:latin typeface="Arial" charset="0"/>
              </a:rPr>
              <a:t>2</a:t>
            </a:r>
            <a:r>
              <a:rPr lang="en-CA" sz="1800" smtClean="0">
                <a:solidFill>
                  <a:srgbClr val="333333"/>
                </a:solidFill>
                <a:latin typeface="Arial" charset="0"/>
              </a:rPr>
              <a:t>/s</a:t>
            </a:r>
            <a:r>
              <a:rPr lang="en-CA" sz="1800" baseline="30000" smtClean="0">
                <a:solidFill>
                  <a:srgbClr val="333333"/>
                </a:solidFill>
                <a:latin typeface="Arial" charset="0"/>
              </a:rPr>
              <a:t>2</a:t>
            </a:r>
            <a:r>
              <a:rPr lang="en-CA" sz="1800" smtClean="0">
                <a:solidFill>
                  <a:srgbClr val="333333"/>
                </a:solidFill>
                <a:latin typeface="Arial" charset="0"/>
              </a:rPr>
              <a:t>)</a:t>
            </a:r>
          </a:p>
          <a:p>
            <a:pPr marL="1143000" lvl="2" indent="-228600" algn="l">
              <a:lnSpc>
                <a:spcPct val="80000"/>
              </a:lnSpc>
              <a:buClr>
                <a:schemeClr val="tx1"/>
              </a:buClr>
              <a:buFontTx/>
              <a:buChar char="•"/>
            </a:pPr>
            <a:r>
              <a:rPr lang="en-CA" sz="1800" smtClean="0">
                <a:solidFill>
                  <a:srgbClr val="333333"/>
                </a:solidFill>
                <a:latin typeface="Arial" charset="0"/>
              </a:rPr>
              <a:t>Reference ellipsoid (e.g., GRS80)</a:t>
            </a:r>
          </a:p>
          <a:p>
            <a:pPr marL="1143000" lvl="2" indent="-228600" algn="l">
              <a:lnSpc>
                <a:spcPct val="80000"/>
              </a:lnSpc>
              <a:buClr>
                <a:schemeClr val="tx1"/>
              </a:buClr>
              <a:buFontTx/>
              <a:buChar char="•"/>
            </a:pPr>
            <a:r>
              <a:rPr lang="en-CA" sz="1800" smtClean="0">
                <a:solidFill>
                  <a:srgbClr val="333333"/>
                </a:solidFill>
                <a:latin typeface="Arial" charset="0"/>
              </a:rPr>
              <a:t>Geometric frame (e.g. NAD83(CSRS), ITRF2008)</a:t>
            </a:r>
          </a:p>
          <a:p>
            <a:pPr marL="1143000" lvl="2" indent="-228600" algn="l">
              <a:lnSpc>
                <a:spcPct val="80000"/>
              </a:lnSpc>
              <a:buClr>
                <a:schemeClr val="tx1"/>
              </a:buClr>
              <a:buFontTx/>
              <a:buChar char="•"/>
            </a:pPr>
            <a:r>
              <a:rPr lang="en-US" sz="1800" smtClean="0">
                <a:solidFill>
                  <a:srgbClr val="333333"/>
                </a:solidFill>
                <a:latin typeface="Arial" charset="0"/>
              </a:rPr>
              <a:t>Boundaries (North/South/West/East)</a:t>
            </a:r>
          </a:p>
          <a:p>
            <a:pPr marL="1143000" lvl="2" indent="-228600" algn="l">
              <a:lnSpc>
                <a:spcPct val="80000"/>
              </a:lnSpc>
              <a:buClr>
                <a:schemeClr val="tx1"/>
              </a:buClr>
              <a:buFontTx/>
              <a:buChar char="•"/>
            </a:pPr>
            <a:r>
              <a:rPr lang="en-CA" sz="1800" smtClean="0">
                <a:solidFill>
                  <a:srgbClr val="333333"/>
                </a:solidFill>
                <a:latin typeface="Arial" charset="0"/>
              </a:rPr>
              <a:t>Grid Interval (</a:t>
            </a:r>
            <a:r>
              <a:rPr lang="en-CA" sz="1800" smtClean="0">
                <a:solidFill>
                  <a:srgbClr val="333333"/>
                </a:solidFill>
                <a:latin typeface="Symbol" pitchFamily="18" charset="2"/>
              </a:rPr>
              <a:t>D</a:t>
            </a:r>
            <a:r>
              <a:rPr lang="en-CA" sz="1800" smtClean="0">
                <a:solidFill>
                  <a:srgbClr val="333333"/>
                </a:solidFill>
                <a:latin typeface="Arial" charset="0"/>
              </a:rPr>
              <a:t>Lat , </a:t>
            </a:r>
            <a:r>
              <a:rPr lang="en-CA" sz="1800" smtClean="0">
                <a:solidFill>
                  <a:srgbClr val="333333"/>
                </a:solidFill>
                <a:latin typeface="Symbol" pitchFamily="18" charset="2"/>
              </a:rPr>
              <a:t>D</a:t>
            </a:r>
            <a:r>
              <a:rPr lang="en-CA" sz="1800" smtClean="0">
                <a:solidFill>
                  <a:srgbClr val="333333"/>
                </a:solidFill>
                <a:latin typeface="Arial" charset="0"/>
              </a:rPr>
              <a:t>Lon)</a:t>
            </a:r>
          </a:p>
          <a:p>
            <a:pPr marL="1143000" lvl="2" indent="-228600" algn="l">
              <a:lnSpc>
                <a:spcPct val="80000"/>
              </a:lnSpc>
              <a:buClr>
                <a:schemeClr val="tx1"/>
              </a:buClr>
              <a:buFontTx/>
              <a:buChar char="•"/>
            </a:pPr>
            <a:r>
              <a:rPr lang="en-CA" sz="1800" smtClean="0">
                <a:solidFill>
                  <a:srgbClr val="333333"/>
                </a:solidFill>
                <a:latin typeface="Arial" charset="0"/>
              </a:rPr>
              <a:t>Geocentric gravitational constant (GM) </a:t>
            </a:r>
          </a:p>
          <a:p>
            <a:pPr marL="1143000" lvl="2" indent="-228600" algn="l">
              <a:lnSpc>
                <a:spcPct val="80000"/>
              </a:lnSpc>
              <a:buClr>
                <a:schemeClr val="tx1"/>
              </a:buClr>
              <a:buFontTx/>
              <a:buChar char="•"/>
            </a:pPr>
            <a:r>
              <a:rPr lang="en-CA" sz="1800" smtClean="0">
                <a:solidFill>
                  <a:srgbClr val="333333"/>
                </a:solidFill>
                <a:latin typeface="Arial" charset="0"/>
              </a:rPr>
              <a:t>Epoch</a:t>
            </a:r>
          </a:p>
          <a:p>
            <a:pPr marL="1143000" lvl="2" indent="-228600" algn="l">
              <a:lnSpc>
                <a:spcPct val="80000"/>
              </a:lnSpc>
              <a:buClr>
                <a:schemeClr val="tx1"/>
              </a:buClr>
              <a:buFontTx/>
              <a:buChar char="•"/>
            </a:pPr>
            <a:r>
              <a:rPr lang="en-CA" sz="1800" smtClean="0">
                <a:solidFill>
                  <a:srgbClr val="333333"/>
                </a:solidFill>
                <a:latin typeface="Arial" charset="0"/>
              </a:rPr>
              <a:t>Tidal System (Tide free, zero tide or mean tide)</a:t>
            </a:r>
          </a:p>
          <a:p>
            <a:pPr marL="1143000" lvl="2" indent="-228600" algn="l">
              <a:lnSpc>
                <a:spcPct val="80000"/>
              </a:lnSpc>
              <a:buClr>
                <a:schemeClr val="tx1"/>
              </a:buClr>
              <a:buFontTx/>
              <a:buChar char="•"/>
            </a:pPr>
            <a:r>
              <a:rPr lang="en-CA" sz="1800" smtClean="0">
                <a:solidFill>
                  <a:srgbClr val="333333"/>
                </a:solidFill>
                <a:latin typeface="Arial" charset="0"/>
              </a:rPr>
              <a:t>Node: Point or mean values / Center or Corner</a:t>
            </a:r>
          </a:p>
          <a:p>
            <a:pPr marL="742950" lvl="1" indent="-285750" algn="l">
              <a:lnSpc>
                <a:spcPct val="80000"/>
              </a:lnSpc>
              <a:buClr>
                <a:schemeClr val="tx1"/>
              </a:buClr>
              <a:buFontTx/>
              <a:buChar char="•"/>
            </a:pPr>
            <a:endParaRPr lang="en-CA" sz="2000" smtClean="0">
              <a:solidFill>
                <a:srgbClr val="333333"/>
              </a:solidFill>
              <a:latin typeface="Arial" charset="0"/>
            </a:endParaRPr>
          </a:p>
          <a:p>
            <a:pPr marL="742950" lvl="1" indent="-285750" algn="l">
              <a:lnSpc>
                <a:spcPct val="80000"/>
              </a:lnSpc>
              <a:buClr>
                <a:schemeClr val="tx1"/>
              </a:buClr>
              <a:buFontTx/>
              <a:buChar char="•"/>
            </a:pPr>
            <a:r>
              <a:rPr lang="en-CA" sz="2000" smtClean="0">
                <a:solidFill>
                  <a:srgbClr val="333333"/>
                </a:solidFill>
                <a:latin typeface="Arial" charset="0"/>
              </a:rPr>
              <a:t>Supplemental data</a:t>
            </a:r>
          </a:p>
          <a:p>
            <a:pPr marL="1143000" lvl="2" indent="-228600" algn="l">
              <a:lnSpc>
                <a:spcPct val="80000"/>
              </a:lnSpc>
              <a:buClr>
                <a:schemeClr val="tx1"/>
              </a:buClr>
              <a:buFontTx/>
              <a:buChar char="•"/>
            </a:pPr>
            <a:r>
              <a:rPr lang="en-CA" sz="1800" smtClean="0">
                <a:solidFill>
                  <a:srgbClr val="333333"/>
                </a:solidFill>
                <a:latin typeface="Arial" charset="0"/>
              </a:rPr>
              <a:t>Error estimates for geoid heights (</a:t>
            </a:r>
            <a:r>
              <a:rPr lang="en-CA" sz="1800" smtClean="0">
                <a:solidFill>
                  <a:srgbClr val="333333"/>
                </a:solidFill>
                <a:latin typeface="Symbol" pitchFamily="18" charset="2"/>
              </a:rPr>
              <a:t>s</a:t>
            </a:r>
            <a:r>
              <a:rPr lang="en-CA" sz="1800" baseline="-25000" smtClean="0">
                <a:solidFill>
                  <a:srgbClr val="333333"/>
                </a:solidFill>
                <a:latin typeface="Arial" charset="0"/>
              </a:rPr>
              <a:t>N</a:t>
            </a:r>
            <a:r>
              <a:rPr lang="en-CA" sz="1800" smtClean="0">
                <a:solidFill>
                  <a:srgbClr val="333333"/>
                </a:solidFill>
                <a:latin typeface="Arial" charset="0"/>
              </a:rPr>
              <a:t>)</a:t>
            </a:r>
            <a:endParaRPr lang="en-CA" sz="600" smtClean="0">
              <a:solidFill>
                <a:srgbClr val="333333"/>
              </a:solidFill>
              <a:latin typeface="Arial" charset="0"/>
            </a:endParaRPr>
          </a:p>
          <a:p>
            <a:pPr marL="1143000" lvl="2" indent="-228600" algn="l">
              <a:lnSpc>
                <a:spcPct val="80000"/>
              </a:lnSpc>
              <a:buClr>
                <a:schemeClr val="tx1"/>
              </a:buClr>
              <a:buFontTx/>
              <a:buChar char="•"/>
            </a:pPr>
            <a:r>
              <a:rPr lang="en-CA" sz="1800" smtClean="0">
                <a:solidFill>
                  <a:srgbClr val="333333"/>
                </a:solidFill>
                <a:latin typeface="Arial" charset="0"/>
              </a:rPr>
              <a:t>Geoid vertical velocity (N</a:t>
            </a:r>
            <a:r>
              <a:rPr lang="en-CA" sz="1800" baseline="30000" smtClean="0">
                <a:solidFill>
                  <a:srgbClr val="333333"/>
                </a:solidFill>
                <a:latin typeface="Arial" charset="0"/>
              </a:rPr>
              <a:t>dot</a:t>
            </a:r>
            <a:r>
              <a:rPr lang="en-CA" sz="1800" smtClean="0">
                <a:solidFill>
                  <a:srgbClr val="333333"/>
                </a:solidFill>
                <a:latin typeface="Arial" charset="0"/>
              </a:rPr>
              <a:t>)</a:t>
            </a:r>
          </a:p>
          <a:p>
            <a:pPr marL="1143000" lvl="2" indent="-228600" algn="l">
              <a:lnSpc>
                <a:spcPct val="80000"/>
              </a:lnSpc>
              <a:buClr>
                <a:schemeClr val="tx1"/>
              </a:buClr>
              <a:buFontTx/>
              <a:buChar char="•"/>
            </a:pPr>
            <a:r>
              <a:rPr lang="en-CA" sz="1800" smtClean="0">
                <a:solidFill>
                  <a:srgbClr val="333333"/>
                </a:solidFill>
                <a:latin typeface="Arial" charset="0"/>
              </a:rPr>
              <a:t>Error estimates of velocities (</a:t>
            </a:r>
            <a:r>
              <a:rPr lang="en-CA" sz="1800" smtClean="0">
                <a:solidFill>
                  <a:srgbClr val="333333"/>
                </a:solidFill>
                <a:latin typeface="Symbol" pitchFamily="18" charset="2"/>
              </a:rPr>
              <a:t>s</a:t>
            </a:r>
            <a:r>
              <a:rPr lang="en-CA" sz="1800" baseline="-25000" smtClean="0">
                <a:solidFill>
                  <a:srgbClr val="333333"/>
                </a:solidFill>
                <a:latin typeface="Arial" charset="0"/>
              </a:rPr>
              <a:t>N-dot</a:t>
            </a:r>
            <a:r>
              <a:rPr lang="en-CA" sz="1800" smtClean="0">
                <a:solidFill>
                  <a:srgbClr val="333333"/>
                </a:solidFill>
                <a:latin typeface="Arial" charset="0"/>
              </a:rPr>
              <a:t>)</a:t>
            </a:r>
            <a:endParaRPr lang="en-US" sz="1600" smtClean="0"/>
          </a:p>
        </p:txBody>
      </p:sp>
      <p:pic>
        <p:nvPicPr>
          <p:cNvPr id="356355"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56356"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56357"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4"/>
          <p:cNvSpPr>
            <a:spLocks noGrp="1"/>
          </p:cNvSpPr>
          <p:nvPr>
            <p:ph type="ctrTitle"/>
          </p:nvPr>
        </p:nvSpPr>
        <p:spPr>
          <a:xfrm>
            <a:off x="457200" y="609600"/>
            <a:ext cx="8229600" cy="762000"/>
          </a:xfrm>
        </p:spPr>
        <p:txBody>
          <a:bodyPr/>
          <a:lstStyle/>
          <a:p>
            <a:pPr eaLnBrk="1" hangingPunct="1"/>
            <a:r>
              <a:rPr lang="en-US" sz="3200" b="1" smtClean="0"/>
              <a:t>Challenges in the 1-cm geoid realization</a:t>
            </a:r>
          </a:p>
        </p:txBody>
      </p:sp>
      <p:sp>
        <p:nvSpPr>
          <p:cNvPr id="357378" name="Rectangle 5"/>
          <p:cNvSpPr>
            <a:spLocks noGrp="1"/>
          </p:cNvSpPr>
          <p:nvPr>
            <p:ph type="subTitle" idx="1"/>
          </p:nvPr>
        </p:nvSpPr>
        <p:spPr>
          <a:xfrm>
            <a:off x="381000" y="1447800"/>
            <a:ext cx="8153400" cy="4495800"/>
          </a:xfrm>
        </p:spPr>
        <p:txBody>
          <a:bodyPr/>
          <a:lstStyle/>
          <a:p>
            <a:pPr marL="742950" lvl="1" indent="-285750" algn="l">
              <a:lnSpc>
                <a:spcPct val="90000"/>
              </a:lnSpc>
              <a:buClr>
                <a:schemeClr val="tx1"/>
              </a:buClr>
              <a:buFontTx/>
              <a:buChar char="•"/>
            </a:pPr>
            <a:r>
              <a:rPr lang="en-US" sz="2000" smtClean="0">
                <a:solidFill>
                  <a:srgbClr val="333333"/>
                </a:solidFill>
                <a:latin typeface="Arial" charset="0"/>
              </a:rPr>
              <a:t>Theories (more terms = more accurate?) </a:t>
            </a:r>
          </a:p>
          <a:p>
            <a:pPr marL="742950" lvl="1" indent="-285750" algn="l">
              <a:lnSpc>
                <a:spcPct val="90000"/>
              </a:lnSpc>
              <a:buClr>
                <a:schemeClr val="tx1"/>
              </a:buClr>
              <a:buFontTx/>
              <a:buChar char="•"/>
            </a:pPr>
            <a:endParaRPr lang="en-US" sz="2000" smtClean="0">
              <a:solidFill>
                <a:srgbClr val="333333"/>
              </a:solidFill>
              <a:latin typeface="Arial" charset="0"/>
            </a:endParaRPr>
          </a:p>
          <a:p>
            <a:pPr marL="742950" lvl="1" indent="-285750" algn="l">
              <a:lnSpc>
                <a:spcPct val="90000"/>
              </a:lnSpc>
              <a:buClr>
                <a:schemeClr val="tx1"/>
              </a:buClr>
              <a:buFontTx/>
              <a:buChar char="•"/>
            </a:pPr>
            <a:r>
              <a:rPr lang="en-CA" sz="2000" smtClean="0">
                <a:solidFill>
                  <a:srgbClr val="333333"/>
                </a:solidFill>
                <a:latin typeface="Arial" charset="0"/>
              </a:rPr>
              <a:t>All computation methods are theoretically equivalent, but not equal.  Identical starting equations lead to different realizations and approximations.</a:t>
            </a:r>
          </a:p>
          <a:p>
            <a:pPr marL="1200150" lvl="2" indent="-285750" algn="l">
              <a:lnSpc>
                <a:spcPct val="90000"/>
              </a:lnSpc>
              <a:buClr>
                <a:schemeClr val="tx1"/>
              </a:buClr>
              <a:buFontTx/>
              <a:buChar char="•"/>
            </a:pPr>
            <a:r>
              <a:rPr lang="en-CA" sz="1800" smtClean="0">
                <a:solidFill>
                  <a:srgbClr val="333333"/>
                </a:solidFill>
                <a:latin typeface="Arial" charset="0"/>
              </a:rPr>
              <a:t>Models computed from the same data sets using different methods may differ from cm to dm</a:t>
            </a:r>
          </a:p>
          <a:p>
            <a:pPr marL="742950" lvl="1" indent="-285750" algn="l">
              <a:lnSpc>
                <a:spcPct val="90000"/>
              </a:lnSpc>
              <a:buClr>
                <a:schemeClr val="tx1"/>
              </a:buClr>
              <a:buFontTx/>
              <a:buChar char="•"/>
            </a:pPr>
            <a:endParaRPr lang="en-CA" sz="2000" smtClean="0">
              <a:solidFill>
                <a:srgbClr val="333333"/>
              </a:solidFill>
              <a:latin typeface="Arial" charset="0"/>
            </a:endParaRPr>
          </a:p>
          <a:p>
            <a:pPr marL="742950" lvl="1" indent="-285750" algn="l">
              <a:lnSpc>
                <a:spcPct val="90000"/>
              </a:lnSpc>
              <a:buClr>
                <a:schemeClr val="tx1"/>
              </a:buClr>
              <a:buFontTx/>
              <a:buChar char="•"/>
            </a:pPr>
            <a:r>
              <a:rPr lang="en-CA" sz="2000" smtClean="0">
                <a:solidFill>
                  <a:srgbClr val="333333"/>
                </a:solidFill>
                <a:latin typeface="Arial" charset="0"/>
              </a:rPr>
              <a:t>How to judge a geoid computation method is superior over others?</a:t>
            </a:r>
          </a:p>
          <a:p>
            <a:pPr marL="742950" lvl="1" indent="-285750" algn="l">
              <a:lnSpc>
                <a:spcPct val="90000"/>
              </a:lnSpc>
              <a:buClr>
                <a:schemeClr val="tx1"/>
              </a:buClr>
              <a:buFontTx/>
              <a:buChar char="•"/>
            </a:pPr>
            <a:endParaRPr lang="en-CA" sz="2000" smtClean="0">
              <a:solidFill>
                <a:srgbClr val="333333"/>
              </a:solidFill>
              <a:latin typeface="Arial" charset="0"/>
            </a:endParaRPr>
          </a:p>
          <a:p>
            <a:pPr marL="742950" lvl="1" indent="-285750" algn="l">
              <a:lnSpc>
                <a:spcPct val="90000"/>
              </a:lnSpc>
              <a:buClr>
                <a:schemeClr val="tx1"/>
              </a:buClr>
              <a:buFontTx/>
              <a:buChar char="•"/>
            </a:pPr>
            <a:r>
              <a:rPr lang="en-CA" sz="2000" smtClean="0">
                <a:solidFill>
                  <a:srgbClr val="333333"/>
                </a:solidFill>
                <a:latin typeface="Arial" charset="0"/>
              </a:rPr>
              <a:t>How to quantify and verify geoid accuracy (relative and absolute)?</a:t>
            </a:r>
            <a:endParaRPr lang="en-US" sz="2000" smtClean="0">
              <a:solidFill>
                <a:srgbClr val="333333"/>
              </a:solidFill>
              <a:latin typeface="Arial" charset="0"/>
            </a:endParaRPr>
          </a:p>
          <a:p>
            <a:pPr marL="742950" lvl="1" indent="-285750" algn="l">
              <a:lnSpc>
                <a:spcPct val="90000"/>
              </a:lnSpc>
              <a:buClr>
                <a:schemeClr val="tx1"/>
              </a:buClr>
              <a:buFontTx/>
              <a:buChar char="•"/>
            </a:pPr>
            <a:endParaRPr lang="en-CA" sz="2000" smtClean="0">
              <a:solidFill>
                <a:srgbClr val="333333"/>
              </a:solidFill>
              <a:latin typeface="Arial" charset="0"/>
            </a:endParaRPr>
          </a:p>
          <a:p>
            <a:pPr algn="l" eaLnBrk="1" hangingPunct="1">
              <a:buClr>
                <a:schemeClr val="tx1"/>
              </a:buClr>
              <a:buFontTx/>
              <a:buChar char="•"/>
            </a:pPr>
            <a:endParaRPr lang="en-US" sz="2000" smtClean="0"/>
          </a:p>
        </p:txBody>
      </p:sp>
      <p:pic>
        <p:nvPicPr>
          <p:cNvPr id="357379"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57380"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57381"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p:cNvSpPr>
          <p:nvPr>
            <p:ph type="title"/>
          </p:nvPr>
        </p:nvSpPr>
        <p:spPr>
          <a:xfrm>
            <a:off x="457200" y="304800"/>
            <a:ext cx="8229600" cy="1143000"/>
          </a:xfrm>
        </p:spPr>
        <p:txBody>
          <a:bodyPr/>
          <a:lstStyle/>
          <a:p>
            <a:r>
              <a:rPr lang="en-CA" sz="3200" b="1" smtClean="0"/>
              <a:t>NAVRS: Realization</a:t>
            </a:r>
          </a:p>
        </p:txBody>
      </p:sp>
      <p:sp>
        <p:nvSpPr>
          <p:cNvPr id="359426" name="Rectangle 3"/>
          <p:cNvSpPr>
            <a:spLocks noGrp="1"/>
          </p:cNvSpPr>
          <p:nvPr>
            <p:ph type="body" idx="1"/>
          </p:nvPr>
        </p:nvSpPr>
        <p:spPr/>
        <p:txBody>
          <a:bodyPr/>
          <a:lstStyle/>
          <a:p>
            <a:pPr>
              <a:lnSpc>
                <a:spcPct val="80000"/>
              </a:lnSpc>
            </a:pPr>
            <a:r>
              <a:rPr lang="en-CA" sz="2000" smtClean="0">
                <a:latin typeface="Arial" charset="0"/>
              </a:rPr>
              <a:t>Realization of the vertical reference system</a:t>
            </a:r>
          </a:p>
          <a:p>
            <a:pPr lvl="1">
              <a:lnSpc>
                <a:spcPct val="80000"/>
              </a:lnSpc>
            </a:pPr>
            <a:r>
              <a:rPr lang="en-CA" sz="1800" smtClean="0">
                <a:latin typeface="Arial" charset="0"/>
              </a:rPr>
              <a:t>Ellipsoidal harmonic approach (USA)</a:t>
            </a:r>
          </a:p>
          <a:p>
            <a:pPr lvl="1">
              <a:lnSpc>
                <a:spcPct val="80000"/>
              </a:lnSpc>
            </a:pPr>
            <a:r>
              <a:rPr lang="en-CA" sz="1800" smtClean="0">
                <a:latin typeface="Arial" charset="0"/>
              </a:rPr>
              <a:t>Stokes Integral; modified kernel (Canada)</a:t>
            </a:r>
          </a:p>
          <a:p>
            <a:pPr lvl="1">
              <a:lnSpc>
                <a:spcPct val="80000"/>
              </a:lnSpc>
            </a:pPr>
            <a:r>
              <a:rPr lang="en-CA" sz="1800" smtClean="0">
                <a:latin typeface="Arial" charset="0"/>
              </a:rPr>
              <a:t>Single datum origin point no longer needed</a:t>
            </a:r>
          </a:p>
          <a:p>
            <a:pPr>
              <a:lnSpc>
                <a:spcPct val="80000"/>
              </a:lnSpc>
            </a:pPr>
            <a:r>
              <a:rPr lang="en-CA" sz="2000" smtClean="0">
                <a:latin typeface="Arial" charset="0"/>
              </a:rPr>
              <a:t>Data </a:t>
            </a:r>
          </a:p>
          <a:p>
            <a:pPr lvl="1">
              <a:lnSpc>
                <a:spcPct val="80000"/>
              </a:lnSpc>
            </a:pPr>
            <a:r>
              <a:rPr lang="en-CA" sz="1800" smtClean="0">
                <a:latin typeface="Arial" charset="0"/>
              </a:rPr>
              <a:t>GRACE (long), GOCE (middle), airborne and ground gravity (short), DEM (very short)</a:t>
            </a:r>
          </a:p>
          <a:p>
            <a:pPr>
              <a:lnSpc>
                <a:spcPct val="80000"/>
              </a:lnSpc>
            </a:pPr>
            <a:r>
              <a:rPr lang="en-CA" sz="2000" smtClean="0">
                <a:latin typeface="Arial" charset="0"/>
              </a:rPr>
              <a:t>Validation</a:t>
            </a:r>
          </a:p>
          <a:p>
            <a:pPr lvl="1">
              <a:lnSpc>
                <a:spcPct val="80000"/>
              </a:lnSpc>
            </a:pPr>
            <a:r>
              <a:rPr lang="en-CA" sz="1800" smtClean="0">
                <a:latin typeface="Arial" charset="0"/>
              </a:rPr>
              <a:t>CORS, CACS, CBN, Benchmarks</a:t>
            </a:r>
          </a:p>
          <a:p>
            <a:pPr lvl="2">
              <a:lnSpc>
                <a:spcPct val="80000"/>
              </a:lnSpc>
            </a:pPr>
            <a:r>
              <a:rPr lang="en-CA" sz="1600" smtClean="0">
                <a:latin typeface="Arial" charset="0"/>
              </a:rPr>
              <a:t>No levelling surveys are conducted for the maintenance of the 1st-order network</a:t>
            </a:r>
          </a:p>
          <a:p>
            <a:pPr lvl="1">
              <a:lnSpc>
                <a:spcPct val="80000"/>
              </a:lnSpc>
            </a:pPr>
            <a:r>
              <a:rPr lang="en-CA" sz="1800" smtClean="0">
                <a:latin typeface="Arial" charset="0"/>
              </a:rPr>
              <a:t>Deflections of the vertical (astronomical and airborne)</a:t>
            </a:r>
          </a:p>
          <a:p>
            <a:pPr lvl="1">
              <a:lnSpc>
                <a:spcPct val="80000"/>
              </a:lnSpc>
            </a:pPr>
            <a:r>
              <a:rPr lang="en-CA" sz="1800" smtClean="0">
                <a:latin typeface="Arial" charset="0"/>
              </a:rPr>
              <a:t>Oceanographic SST models</a:t>
            </a:r>
          </a:p>
          <a:p>
            <a:pPr lvl="2">
              <a:lnSpc>
                <a:spcPct val="80000"/>
              </a:lnSpc>
            </a:pPr>
            <a:r>
              <a:rPr lang="en-CA" sz="1600" smtClean="0">
                <a:latin typeface="Arial" charset="0"/>
              </a:rPr>
              <a:t>Including GPS at water and tide gauges</a:t>
            </a:r>
          </a:p>
        </p:txBody>
      </p:sp>
      <p:pic>
        <p:nvPicPr>
          <p:cNvPr id="359427"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59428"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59429"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p:cNvSpPr>
          <p:nvPr>
            <p:ph type="title"/>
          </p:nvPr>
        </p:nvSpPr>
        <p:spPr>
          <a:xfrm>
            <a:off x="457200" y="304800"/>
            <a:ext cx="8229600" cy="1143000"/>
          </a:xfrm>
        </p:spPr>
        <p:txBody>
          <a:bodyPr/>
          <a:lstStyle/>
          <a:p>
            <a:r>
              <a:rPr lang="en-CA" sz="3200" b="1" smtClean="0"/>
              <a:t>NAVRS: Maintenance</a:t>
            </a:r>
          </a:p>
        </p:txBody>
      </p:sp>
      <p:sp>
        <p:nvSpPr>
          <p:cNvPr id="361474" name="Rectangle 3"/>
          <p:cNvSpPr>
            <a:spLocks noGrp="1"/>
          </p:cNvSpPr>
          <p:nvPr>
            <p:ph type="body" idx="1"/>
          </p:nvPr>
        </p:nvSpPr>
        <p:spPr>
          <a:xfrm>
            <a:off x="228600" y="1600200"/>
            <a:ext cx="8686800" cy="4525963"/>
          </a:xfrm>
        </p:spPr>
        <p:txBody>
          <a:bodyPr/>
          <a:lstStyle/>
          <a:p>
            <a:pPr>
              <a:lnSpc>
                <a:spcPct val="80000"/>
              </a:lnSpc>
            </a:pPr>
            <a:r>
              <a:rPr lang="en-CA" sz="2000" dirty="0" smtClean="0">
                <a:latin typeface="Arial" charset="0"/>
              </a:rPr>
              <a:t>Three options</a:t>
            </a:r>
          </a:p>
          <a:p>
            <a:pPr lvl="1">
              <a:lnSpc>
                <a:spcPct val="80000"/>
              </a:lnSpc>
            </a:pPr>
            <a:endParaRPr lang="en-CA" sz="1800" dirty="0" smtClean="0">
              <a:latin typeface="Arial" charset="0"/>
            </a:endParaRPr>
          </a:p>
          <a:p>
            <a:pPr lvl="1">
              <a:lnSpc>
                <a:spcPct val="80000"/>
              </a:lnSpc>
            </a:pPr>
            <a:r>
              <a:rPr lang="en-CA" sz="1800" dirty="0" smtClean="0">
                <a:latin typeface="Arial" charset="0"/>
              </a:rPr>
              <a:t>Define to the best potential value representing the geoid</a:t>
            </a:r>
          </a:p>
          <a:p>
            <a:pPr lvl="2">
              <a:lnSpc>
                <a:spcPct val="80000"/>
              </a:lnSpc>
            </a:pPr>
            <a:r>
              <a:rPr lang="en-CA" sz="1600" dirty="0" smtClean="0">
                <a:latin typeface="Arial" charset="0"/>
              </a:rPr>
              <a:t>Advantage: Datum always represent global </a:t>
            </a:r>
            <a:r>
              <a:rPr lang="en-CA" sz="1600" dirty="0" smtClean="0">
                <a:latin typeface="Arial" charset="0"/>
              </a:rPr>
              <a:t>MSL</a:t>
            </a:r>
            <a:endParaRPr lang="en-CA" sz="1600" dirty="0" smtClean="0">
              <a:latin typeface="Arial" charset="0"/>
            </a:endParaRPr>
          </a:p>
          <a:p>
            <a:pPr lvl="2">
              <a:lnSpc>
                <a:spcPct val="80000"/>
              </a:lnSpc>
            </a:pPr>
            <a:r>
              <a:rPr lang="en-CA" sz="1600" dirty="0" smtClean="0">
                <a:latin typeface="Arial" charset="0"/>
              </a:rPr>
              <a:t>Disadvantage: no consistency for heights as W</a:t>
            </a:r>
            <a:r>
              <a:rPr lang="en-CA" sz="1600" baseline="-25000" dirty="0" smtClean="0">
                <a:latin typeface="Arial" charset="0"/>
              </a:rPr>
              <a:t>0</a:t>
            </a:r>
            <a:r>
              <a:rPr lang="en-CA" sz="1600" dirty="0" smtClean="0">
                <a:latin typeface="Arial" charset="0"/>
              </a:rPr>
              <a:t> may change significantly</a:t>
            </a:r>
          </a:p>
          <a:p>
            <a:pPr lvl="1">
              <a:lnSpc>
                <a:spcPct val="80000"/>
              </a:lnSpc>
            </a:pPr>
            <a:endParaRPr lang="en-CA" sz="1800" dirty="0" smtClean="0">
              <a:latin typeface="Arial" charset="0"/>
            </a:endParaRPr>
          </a:p>
          <a:p>
            <a:pPr lvl="1">
              <a:lnSpc>
                <a:spcPct val="80000"/>
              </a:lnSpc>
            </a:pPr>
            <a:r>
              <a:rPr lang="en-CA" sz="1800" dirty="0" smtClean="0">
                <a:latin typeface="Arial" charset="0"/>
              </a:rPr>
              <a:t>Define to a fixed potential value</a:t>
            </a:r>
          </a:p>
          <a:p>
            <a:pPr lvl="2">
              <a:lnSpc>
                <a:spcPct val="80000"/>
              </a:lnSpc>
            </a:pPr>
            <a:r>
              <a:rPr lang="en-CA" sz="1600" dirty="0" smtClean="0">
                <a:latin typeface="Arial" charset="0"/>
              </a:rPr>
              <a:t>Advantage: Possible height consistency if model is at correct surface</a:t>
            </a:r>
          </a:p>
          <a:p>
            <a:pPr lvl="2">
              <a:lnSpc>
                <a:spcPct val="80000"/>
              </a:lnSpc>
            </a:pPr>
            <a:r>
              <a:rPr lang="en-CA" sz="1600" dirty="0" smtClean="0">
                <a:latin typeface="Arial" charset="0"/>
              </a:rPr>
              <a:t>Disadvantage: Not necessary consistent with global MSL</a:t>
            </a:r>
          </a:p>
          <a:p>
            <a:pPr lvl="1">
              <a:lnSpc>
                <a:spcPct val="80000"/>
              </a:lnSpc>
            </a:pPr>
            <a:endParaRPr lang="en-CA" sz="1800" dirty="0" smtClean="0">
              <a:latin typeface="Arial" charset="0"/>
            </a:endParaRPr>
          </a:p>
          <a:p>
            <a:pPr lvl="1">
              <a:lnSpc>
                <a:spcPct val="80000"/>
              </a:lnSpc>
            </a:pPr>
            <a:r>
              <a:rPr lang="en-CA" sz="1800" dirty="0" smtClean="0">
                <a:latin typeface="Arial" charset="0"/>
              </a:rPr>
              <a:t>Define by the same initial equipotential surface</a:t>
            </a:r>
          </a:p>
          <a:p>
            <a:pPr lvl="2">
              <a:lnSpc>
                <a:spcPct val="80000"/>
              </a:lnSpc>
            </a:pPr>
            <a:r>
              <a:rPr lang="en-CA" sz="1600" dirty="0" smtClean="0">
                <a:latin typeface="Arial" charset="0"/>
              </a:rPr>
              <a:t>Advantage: Height consistency; even correct for computational error</a:t>
            </a:r>
          </a:p>
          <a:p>
            <a:pPr lvl="2">
              <a:lnSpc>
                <a:spcPct val="80000"/>
              </a:lnSpc>
            </a:pPr>
            <a:r>
              <a:rPr lang="en-CA" sz="1600" dirty="0" smtClean="0">
                <a:latin typeface="Arial" charset="0"/>
              </a:rPr>
              <a:t>Disadvantage: Not consistent with global MSL</a:t>
            </a:r>
          </a:p>
          <a:p>
            <a:pPr lvl="3">
              <a:lnSpc>
                <a:spcPct val="80000"/>
              </a:lnSpc>
            </a:pPr>
            <a:r>
              <a:rPr lang="en-CA" sz="1600" dirty="0" smtClean="0">
                <a:latin typeface="Arial" charset="0"/>
              </a:rPr>
              <a:t>Geoid model parameters would allow advanced users to convert data to any datums</a:t>
            </a:r>
          </a:p>
          <a:p>
            <a:pPr lvl="3">
              <a:lnSpc>
                <a:spcPct val="80000"/>
              </a:lnSpc>
            </a:pPr>
            <a:r>
              <a:rPr lang="en-CA" sz="1600" dirty="0" smtClean="0">
                <a:latin typeface="Arial" charset="0"/>
              </a:rPr>
              <a:t>Not accounting for Sea Level Change </a:t>
            </a:r>
          </a:p>
          <a:p>
            <a:pPr lvl="2">
              <a:lnSpc>
                <a:spcPct val="80000"/>
              </a:lnSpc>
            </a:pPr>
            <a:r>
              <a:rPr lang="en-CA" sz="1600" dirty="0" smtClean="0">
                <a:latin typeface="Arial" charset="0"/>
              </a:rPr>
              <a:t>Favoured option in Canada</a:t>
            </a:r>
            <a:endParaRPr lang="en-CA" dirty="0" smtClean="0">
              <a:latin typeface="Arial" charset="0"/>
            </a:endParaRPr>
          </a:p>
          <a:p>
            <a:pPr lvl="1">
              <a:lnSpc>
                <a:spcPct val="80000"/>
              </a:lnSpc>
            </a:pPr>
            <a:endParaRPr lang="en-CA" sz="2000" dirty="0" smtClean="0">
              <a:latin typeface="Arial" charset="0"/>
            </a:endParaRPr>
          </a:p>
        </p:txBody>
      </p:sp>
      <p:pic>
        <p:nvPicPr>
          <p:cNvPr id="361475"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61476"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61477"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4"/>
          <p:cNvSpPr>
            <a:spLocks noGrp="1"/>
          </p:cNvSpPr>
          <p:nvPr>
            <p:ph type="ctrTitle"/>
          </p:nvPr>
        </p:nvSpPr>
        <p:spPr>
          <a:xfrm>
            <a:off x="381000" y="381000"/>
            <a:ext cx="8229600" cy="914400"/>
          </a:xfrm>
        </p:spPr>
        <p:txBody>
          <a:bodyPr/>
          <a:lstStyle/>
          <a:p>
            <a:pPr eaLnBrk="1" hangingPunct="1"/>
            <a:r>
              <a:rPr lang="en-US" sz="3200" b="1" smtClean="0"/>
              <a:t>Geoid change monitoring</a:t>
            </a:r>
          </a:p>
        </p:txBody>
      </p:sp>
      <p:sp>
        <p:nvSpPr>
          <p:cNvPr id="362498" name="Rectangle 5"/>
          <p:cNvSpPr>
            <a:spLocks noGrp="1"/>
          </p:cNvSpPr>
          <p:nvPr>
            <p:ph type="subTitle" idx="1"/>
          </p:nvPr>
        </p:nvSpPr>
        <p:spPr>
          <a:xfrm>
            <a:off x="457200" y="1371600"/>
            <a:ext cx="8153400" cy="4191000"/>
          </a:xfrm>
        </p:spPr>
        <p:txBody>
          <a:bodyPr/>
          <a:lstStyle/>
          <a:p>
            <a:pPr marL="742950" lvl="1" indent="-285750" algn="l">
              <a:lnSpc>
                <a:spcPct val="90000"/>
              </a:lnSpc>
              <a:buClr>
                <a:schemeClr val="tx1"/>
              </a:buClr>
              <a:buFontTx/>
              <a:buChar char="•"/>
            </a:pPr>
            <a:r>
              <a:rPr lang="en-US" sz="2000" smtClean="0">
                <a:solidFill>
                  <a:srgbClr val="333333"/>
                </a:solidFill>
                <a:latin typeface="Arial" charset="0"/>
              </a:rPr>
              <a:t>Long wavelength changes can be monitored by satellite gravity missions</a:t>
            </a:r>
          </a:p>
          <a:p>
            <a:pPr marL="1143000" lvl="2" indent="-228600" algn="l">
              <a:lnSpc>
                <a:spcPct val="90000"/>
              </a:lnSpc>
              <a:buClr>
                <a:schemeClr val="tx1"/>
              </a:buClr>
              <a:buFont typeface="Arial" charset="0"/>
              <a:buChar char="–"/>
            </a:pPr>
            <a:r>
              <a:rPr lang="en-US" sz="1800" smtClean="0">
                <a:solidFill>
                  <a:srgbClr val="333333"/>
                </a:solidFill>
                <a:latin typeface="Arial" charset="0"/>
              </a:rPr>
              <a:t>as long as a GRACE follow-up or equivalent mission is available</a:t>
            </a:r>
          </a:p>
          <a:p>
            <a:pPr marL="1143000" lvl="2" indent="-228600" algn="l">
              <a:lnSpc>
                <a:spcPct val="90000"/>
              </a:lnSpc>
              <a:buClr>
                <a:schemeClr val="tx1"/>
              </a:buClr>
              <a:buFont typeface="Arial" charset="0"/>
              <a:buChar char="–"/>
            </a:pPr>
            <a:r>
              <a:rPr lang="en-US" sz="1800" smtClean="0">
                <a:solidFill>
                  <a:srgbClr val="333333"/>
                </a:solidFill>
                <a:latin typeface="Arial" charset="0"/>
              </a:rPr>
              <a:t>If not, national GNSS network (e.g, CORS, ACS, CBN) with absolute gravity measurements and a geophysical model (a challenging approach)</a:t>
            </a:r>
            <a:r>
              <a:rPr lang="en-US" sz="2000" smtClean="0">
                <a:solidFill>
                  <a:srgbClr val="333333"/>
                </a:solidFill>
                <a:latin typeface="Arial" charset="0"/>
              </a:rPr>
              <a:t> </a:t>
            </a:r>
          </a:p>
          <a:p>
            <a:pPr marL="742950" lvl="1" indent="-285750" algn="l">
              <a:lnSpc>
                <a:spcPct val="90000"/>
              </a:lnSpc>
              <a:buClr>
                <a:schemeClr val="tx1"/>
              </a:buClr>
              <a:buFontTx/>
              <a:buChar char="•"/>
            </a:pPr>
            <a:endParaRPr lang="en-US" sz="2000" smtClean="0">
              <a:solidFill>
                <a:srgbClr val="333333"/>
              </a:solidFill>
              <a:latin typeface="Arial" charset="0"/>
            </a:endParaRPr>
          </a:p>
          <a:p>
            <a:pPr marL="742950" lvl="1" indent="-285750" algn="l">
              <a:lnSpc>
                <a:spcPct val="90000"/>
              </a:lnSpc>
              <a:buClr>
                <a:schemeClr val="tx1"/>
              </a:buClr>
              <a:buFontTx/>
              <a:buChar char="•"/>
            </a:pPr>
            <a:r>
              <a:rPr lang="en-CA" sz="2000" smtClean="0">
                <a:solidFill>
                  <a:srgbClr val="333333"/>
                </a:solidFill>
                <a:latin typeface="Arial" charset="0"/>
              </a:rPr>
              <a:t>Medium to short </a:t>
            </a:r>
            <a:r>
              <a:rPr lang="en-US" sz="2000" smtClean="0">
                <a:solidFill>
                  <a:srgbClr val="333333"/>
                </a:solidFill>
                <a:latin typeface="Arial" charset="0"/>
              </a:rPr>
              <a:t>wavelength (e.g., 5-100km) changes may be monitored by combination of GNSS measurements, surface gravity measurements and Deflections of the Vertical for regions of high interest and rapid change</a:t>
            </a:r>
          </a:p>
          <a:p>
            <a:pPr marL="742950" lvl="1" indent="-285750" algn="l">
              <a:lnSpc>
                <a:spcPct val="90000"/>
              </a:lnSpc>
              <a:buClr>
                <a:schemeClr val="tx1"/>
              </a:buClr>
              <a:buFontTx/>
              <a:buChar char="•"/>
            </a:pPr>
            <a:endParaRPr lang="en-US" sz="2000" smtClean="0">
              <a:solidFill>
                <a:srgbClr val="333333"/>
              </a:solidFill>
              <a:latin typeface="Arial" charset="0"/>
            </a:endParaRPr>
          </a:p>
          <a:p>
            <a:pPr marL="742950" lvl="1" indent="-285750" algn="l">
              <a:lnSpc>
                <a:spcPct val="90000"/>
              </a:lnSpc>
              <a:buClr>
                <a:schemeClr val="tx1"/>
              </a:buClr>
              <a:buFontTx/>
              <a:buChar char="•"/>
            </a:pPr>
            <a:r>
              <a:rPr lang="en-CA" sz="2000" smtClean="0">
                <a:solidFill>
                  <a:srgbClr val="333333"/>
                </a:solidFill>
                <a:latin typeface="Arial" charset="0"/>
              </a:rPr>
              <a:t>Provide a velocity model of geoid variation</a:t>
            </a:r>
            <a:endParaRPr lang="en-US" sz="2000" smtClean="0">
              <a:solidFill>
                <a:srgbClr val="333333"/>
              </a:solidFill>
              <a:latin typeface="Arial" charset="0"/>
            </a:endParaRPr>
          </a:p>
          <a:p>
            <a:pPr marL="742950" lvl="1" indent="-285750" algn="l">
              <a:lnSpc>
                <a:spcPct val="90000"/>
              </a:lnSpc>
              <a:buClr>
                <a:schemeClr val="tx1"/>
              </a:buClr>
              <a:buFontTx/>
              <a:buChar char="•"/>
            </a:pPr>
            <a:endParaRPr lang="en-CA" sz="2000" smtClean="0">
              <a:solidFill>
                <a:srgbClr val="333333"/>
              </a:solidFill>
              <a:latin typeface="Arial" charset="0"/>
            </a:endParaRPr>
          </a:p>
          <a:p>
            <a:pPr algn="l" eaLnBrk="1" hangingPunct="1">
              <a:buClr>
                <a:schemeClr val="tx1"/>
              </a:buClr>
              <a:buFontTx/>
              <a:buChar char="•"/>
            </a:pPr>
            <a:endParaRPr lang="en-US" sz="2000" smtClean="0">
              <a:latin typeface="Arial" charset="0"/>
            </a:endParaRPr>
          </a:p>
        </p:txBody>
      </p:sp>
      <p:pic>
        <p:nvPicPr>
          <p:cNvPr id="362499"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62500"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62501"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4"/>
          <p:cNvSpPr>
            <a:spLocks noChangeArrowheads="1"/>
          </p:cNvSpPr>
          <p:nvPr/>
        </p:nvSpPr>
        <p:spPr bwMode="auto">
          <a:xfrm>
            <a:off x="533400" y="461963"/>
            <a:ext cx="8229600" cy="974725"/>
          </a:xfrm>
          <a:prstGeom prst="rect">
            <a:avLst/>
          </a:prstGeom>
          <a:noFill/>
          <a:ln w="9525">
            <a:noFill/>
            <a:miter lim="800000"/>
            <a:headEnd/>
            <a:tailEnd/>
          </a:ln>
        </p:spPr>
        <p:txBody>
          <a:bodyPr lIns="0" tIns="0" rIns="0" bIns="0" anchor="ctr">
            <a:spAutoFit/>
          </a:bodyPr>
          <a:lstStyle/>
          <a:p>
            <a:pPr algn="ctr"/>
            <a:r>
              <a:rPr lang="en-CA" sz="3200" b="1">
                <a:latin typeface="Times New Roman" pitchFamily="18" charset="0"/>
              </a:rPr>
              <a:t>The “secular” geoid change from the monthly GRACE models (2002-2008).</a:t>
            </a:r>
            <a:endParaRPr lang="en-CA" sz="3200" b="1">
              <a:solidFill>
                <a:srgbClr val="003366"/>
              </a:solidFill>
              <a:latin typeface="Times New Roman" pitchFamily="18" charset="0"/>
            </a:endParaRPr>
          </a:p>
        </p:txBody>
      </p:sp>
      <p:pic>
        <p:nvPicPr>
          <p:cNvPr id="364546" name="Picture 5"/>
          <p:cNvPicPr>
            <a:picLocks noChangeAspect="1" noChangeArrowheads="1"/>
          </p:cNvPicPr>
          <p:nvPr/>
        </p:nvPicPr>
        <p:blipFill>
          <a:blip r:embed="rId3" cstate="print">
            <a:clrChange>
              <a:clrFrom>
                <a:srgbClr val="FFFFFF"/>
              </a:clrFrom>
              <a:clrTo>
                <a:srgbClr val="FFFFFF">
                  <a:alpha val="0"/>
                </a:srgbClr>
              </a:clrTo>
            </a:clrChange>
          </a:blip>
          <a:srcRect l="7178" r="6686" b="11624"/>
          <a:stretch>
            <a:fillRect/>
          </a:stretch>
        </p:blipFill>
        <p:spPr bwMode="auto">
          <a:xfrm>
            <a:off x="0" y="1809750"/>
            <a:ext cx="6934200" cy="4210050"/>
          </a:xfrm>
          <a:prstGeom prst="rect">
            <a:avLst/>
          </a:prstGeom>
          <a:noFill/>
          <a:ln w="9525">
            <a:noFill/>
            <a:miter lim="800000"/>
            <a:headEnd/>
            <a:tailEnd/>
          </a:ln>
        </p:spPr>
      </p:pic>
      <p:sp>
        <p:nvSpPr>
          <p:cNvPr id="364547" name="Text Box 7"/>
          <p:cNvSpPr txBox="1">
            <a:spLocks noChangeArrowheads="1"/>
          </p:cNvSpPr>
          <p:nvPr/>
        </p:nvSpPr>
        <p:spPr bwMode="auto">
          <a:xfrm>
            <a:off x="7010400" y="2514600"/>
            <a:ext cx="1905000" cy="2563813"/>
          </a:xfrm>
          <a:prstGeom prst="rect">
            <a:avLst/>
          </a:prstGeom>
          <a:noFill/>
          <a:ln w="9525">
            <a:noFill/>
            <a:miter lim="800000"/>
            <a:headEnd/>
            <a:tailEnd/>
          </a:ln>
        </p:spPr>
        <p:txBody>
          <a:bodyPr>
            <a:spAutoFit/>
          </a:bodyPr>
          <a:lstStyle/>
          <a:p>
            <a:r>
              <a:rPr lang="en-CA"/>
              <a:t>The solution represents the effect due to total mass changes.  </a:t>
            </a:r>
          </a:p>
          <a:p>
            <a:endParaRPr lang="en-CA"/>
          </a:p>
          <a:p>
            <a:r>
              <a:rPr lang="en-CA"/>
              <a:t>The solution uses a 400-km Gaussian filter.</a:t>
            </a:r>
          </a:p>
        </p:txBody>
      </p:sp>
      <p:sp>
        <p:nvSpPr>
          <p:cNvPr id="315400" name="Text Box 8"/>
          <p:cNvSpPr txBox="1">
            <a:spLocks noChangeArrowheads="1"/>
          </p:cNvSpPr>
          <p:nvPr/>
        </p:nvSpPr>
        <p:spPr bwMode="auto">
          <a:xfrm>
            <a:off x="974725" y="1490663"/>
            <a:ext cx="1352550" cy="366712"/>
          </a:xfrm>
          <a:prstGeom prst="rect">
            <a:avLst/>
          </a:prstGeom>
          <a:noFill/>
          <a:ln w="9525">
            <a:noFill/>
            <a:miter lim="800000"/>
            <a:headEnd/>
            <a:tailEnd/>
          </a:ln>
        </p:spPr>
        <p:txBody>
          <a:bodyPr wrap="none">
            <a:spAutoFit/>
          </a:bodyPr>
          <a:lstStyle/>
          <a:p>
            <a:pPr eaLnBrk="0" hangingPunct="0"/>
            <a:r>
              <a:rPr lang="en-CA"/>
              <a:t>Deglaciation</a:t>
            </a:r>
            <a:endParaRPr lang="en-US"/>
          </a:p>
        </p:txBody>
      </p:sp>
      <p:sp>
        <p:nvSpPr>
          <p:cNvPr id="315401" name="Line 9"/>
          <p:cNvSpPr>
            <a:spLocks noChangeShapeType="1"/>
          </p:cNvSpPr>
          <p:nvPr/>
        </p:nvSpPr>
        <p:spPr bwMode="auto">
          <a:xfrm>
            <a:off x="1905000" y="1828800"/>
            <a:ext cx="685800" cy="533400"/>
          </a:xfrm>
          <a:prstGeom prst="line">
            <a:avLst/>
          </a:prstGeom>
          <a:noFill/>
          <a:ln w="9525">
            <a:solidFill>
              <a:schemeClr val="tx1"/>
            </a:solidFill>
            <a:round/>
            <a:headEnd/>
            <a:tailEnd type="triangle" w="med" len="med"/>
          </a:ln>
        </p:spPr>
        <p:txBody>
          <a:bodyPr/>
          <a:lstStyle/>
          <a:p>
            <a:endParaRPr lang="en-US"/>
          </a:p>
        </p:txBody>
      </p:sp>
      <p:sp>
        <p:nvSpPr>
          <p:cNvPr id="315402" name="Text Box 10"/>
          <p:cNvSpPr txBox="1">
            <a:spLocks noChangeArrowheads="1"/>
          </p:cNvSpPr>
          <p:nvPr/>
        </p:nvSpPr>
        <p:spPr bwMode="auto">
          <a:xfrm>
            <a:off x="76200" y="4921250"/>
            <a:ext cx="1663700" cy="641350"/>
          </a:xfrm>
          <a:prstGeom prst="rect">
            <a:avLst/>
          </a:prstGeom>
          <a:noFill/>
          <a:ln w="9525">
            <a:noFill/>
            <a:miter lim="800000"/>
            <a:headEnd/>
            <a:tailEnd/>
          </a:ln>
        </p:spPr>
        <p:txBody>
          <a:bodyPr wrap="none">
            <a:spAutoFit/>
          </a:bodyPr>
          <a:lstStyle/>
          <a:p>
            <a:pPr eaLnBrk="0" hangingPunct="0"/>
            <a:r>
              <a:rPr lang="en-CA"/>
              <a:t>Glacial Isostatic</a:t>
            </a:r>
          </a:p>
          <a:p>
            <a:pPr eaLnBrk="0" hangingPunct="0"/>
            <a:r>
              <a:rPr lang="en-CA"/>
              <a:t>Adjustment</a:t>
            </a:r>
            <a:endParaRPr lang="en-US"/>
          </a:p>
        </p:txBody>
      </p:sp>
      <p:sp>
        <p:nvSpPr>
          <p:cNvPr id="315403" name="Line 11"/>
          <p:cNvSpPr>
            <a:spLocks noChangeShapeType="1"/>
          </p:cNvSpPr>
          <p:nvPr/>
        </p:nvSpPr>
        <p:spPr bwMode="auto">
          <a:xfrm flipV="1">
            <a:off x="990600" y="3733800"/>
            <a:ext cx="2057400" cy="1219200"/>
          </a:xfrm>
          <a:prstGeom prst="line">
            <a:avLst/>
          </a:prstGeom>
          <a:noFill/>
          <a:ln w="9525">
            <a:solidFill>
              <a:schemeClr val="tx1"/>
            </a:solidFill>
            <a:round/>
            <a:headEnd/>
            <a:tailEnd type="triangle" w="med" len="med"/>
          </a:ln>
        </p:spPr>
        <p:txBody>
          <a:bodyPr/>
          <a:lstStyle/>
          <a:p>
            <a:endParaRPr lang="en-US"/>
          </a:p>
        </p:txBody>
      </p:sp>
      <p:sp>
        <p:nvSpPr>
          <p:cNvPr id="315404" name="Text Box 12"/>
          <p:cNvSpPr txBox="1">
            <a:spLocks noChangeArrowheads="1"/>
          </p:cNvSpPr>
          <p:nvPr/>
        </p:nvSpPr>
        <p:spPr bwMode="auto">
          <a:xfrm>
            <a:off x="5791200" y="4953000"/>
            <a:ext cx="946150" cy="366713"/>
          </a:xfrm>
          <a:prstGeom prst="rect">
            <a:avLst/>
          </a:prstGeom>
          <a:noFill/>
          <a:ln w="9525">
            <a:noFill/>
            <a:miter lim="800000"/>
            <a:headEnd/>
            <a:tailEnd/>
          </a:ln>
        </p:spPr>
        <p:txBody>
          <a:bodyPr wrap="none">
            <a:spAutoFit/>
          </a:bodyPr>
          <a:lstStyle/>
          <a:p>
            <a:pPr eaLnBrk="0" hangingPunct="0"/>
            <a:r>
              <a:rPr lang="en-CA"/>
              <a:t>Drought</a:t>
            </a:r>
            <a:endParaRPr lang="en-US"/>
          </a:p>
        </p:txBody>
      </p:sp>
      <p:sp>
        <p:nvSpPr>
          <p:cNvPr id="315405" name="Line 13"/>
          <p:cNvSpPr>
            <a:spLocks noChangeShapeType="1"/>
          </p:cNvSpPr>
          <p:nvPr/>
        </p:nvSpPr>
        <p:spPr bwMode="auto">
          <a:xfrm flipH="1" flipV="1">
            <a:off x="3810000" y="4572000"/>
            <a:ext cx="1905000" cy="533400"/>
          </a:xfrm>
          <a:prstGeom prst="line">
            <a:avLst/>
          </a:prstGeom>
          <a:noFill/>
          <a:ln w="9525">
            <a:solidFill>
              <a:schemeClr val="tx1"/>
            </a:solidFill>
            <a:round/>
            <a:headEnd/>
            <a:tailEnd type="triangle" w="med" len="med"/>
          </a:ln>
        </p:spPr>
        <p:txBody>
          <a:bodyPr/>
          <a:lstStyle/>
          <a:p>
            <a:endParaRPr lang="en-US"/>
          </a:p>
        </p:txBody>
      </p:sp>
      <p:pic>
        <p:nvPicPr>
          <p:cNvPr id="364554"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64555"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64556"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4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4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5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315401" grpId="0" animBg="1"/>
      <p:bldP spid="315403" grpId="0" animBg="1"/>
      <p:bldP spid="315404" grpId="0"/>
      <p:bldP spid="3154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4"/>
          <p:cNvSpPr>
            <a:spLocks noGrp="1"/>
          </p:cNvSpPr>
          <p:nvPr>
            <p:ph type="ctrTitle"/>
          </p:nvPr>
        </p:nvSpPr>
        <p:spPr>
          <a:xfrm>
            <a:off x="381000" y="609600"/>
            <a:ext cx="8229600" cy="1066800"/>
          </a:xfrm>
        </p:spPr>
        <p:txBody>
          <a:bodyPr/>
          <a:lstStyle/>
          <a:p>
            <a:pPr eaLnBrk="1" hangingPunct="1"/>
            <a:r>
              <a:rPr lang="en-US" sz="3200" b="1" smtClean="0"/>
              <a:t>Relationships between WHS, </a:t>
            </a:r>
            <a:br>
              <a:rPr lang="en-US" sz="3200" b="1" smtClean="0"/>
            </a:br>
            <a:r>
              <a:rPr lang="en-US" sz="3200" b="1" smtClean="0"/>
              <a:t>existing VDs and NAVRS</a:t>
            </a:r>
          </a:p>
        </p:txBody>
      </p:sp>
      <p:sp>
        <p:nvSpPr>
          <p:cNvPr id="366594" name="Rectangle 5"/>
          <p:cNvSpPr>
            <a:spLocks noGrp="1"/>
          </p:cNvSpPr>
          <p:nvPr>
            <p:ph type="subTitle" idx="1"/>
          </p:nvPr>
        </p:nvSpPr>
        <p:spPr>
          <a:xfrm>
            <a:off x="533400" y="1676400"/>
            <a:ext cx="8153400" cy="4495800"/>
          </a:xfrm>
        </p:spPr>
        <p:txBody>
          <a:bodyPr/>
          <a:lstStyle/>
          <a:p>
            <a:pPr marL="742950" lvl="1" indent="-285750" algn="l">
              <a:lnSpc>
                <a:spcPct val="90000"/>
              </a:lnSpc>
              <a:buClr>
                <a:schemeClr val="tx1"/>
              </a:buClr>
              <a:buFontTx/>
              <a:buChar char="•"/>
            </a:pPr>
            <a:r>
              <a:rPr lang="en-US" sz="2000" dirty="0" smtClean="0">
                <a:solidFill>
                  <a:srgbClr val="333333"/>
                </a:solidFill>
                <a:latin typeface="Arial" charset="0"/>
              </a:rPr>
              <a:t>The relationship is through conversion surfaces: </a:t>
            </a:r>
          </a:p>
          <a:p>
            <a:pPr marL="1143000" lvl="2" indent="-228600" algn="l">
              <a:lnSpc>
                <a:spcPct val="90000"/>
              </a:lnSpc>
              <a:buClr>
                <a:schemeClr val="tx1"/>
              </a:buClr>
              <a:buFont typeface="Arial" charset="0"/>
              <a:buChar char="–"/>
            </a:pPr>
            <a:r>
              <a:rPr lang="en-US" sz="1800" dirty="0" smtClean="0">
                <a:solidFill>
                  <a:srgbClr val="333333"/>
                </a:solidFill>
                <a:latin typeface="Arial" charset="0"/>
                <a:sym typeface="Wingdings" pitchFamily="2" charset="2"/>
              </a:rPr>
              <a:t>NAVRS ↔ WHS</a:t>
            </a:r>
          </a:p>
          <a:p>
            <a:pPr marL="1600200" lvl="3" indent="-228600" algn="l">
              <a:lnSpc>
                <a:spcPct val="90000"/>
              </a:lnSpc>
              <a:buClr>
                <a:schemeClr val="tx1"/>
              </a:buClr>
              <a:buFontTx/>
              <a:buChar char="•"/>
            </a:pPr>
            <a:r>
              <a:rPr lang="en-US" sz="1600" dirty="0" smtClean="0">
                <a:solidFill>
                  <a:srgbClr val="333333"/>
                </a:solidFill>
                <a:latin typeface="Arial" charset="0"/>
                <a:sym typeface="Wingdings" pitchFamily="2" charset="2"/>
              </a:rPr>
              <a:t>Should be zero or a potential constant if WHS and NAVRS does not adopt the same equipotential surface</a:t>
            </a:r>
          </a:p>
          <a:p>
            <a:pPr marL="1600200" lvl="3" indent="-228600" algn="l">
              <a:lnSpc>
                <a:spcPct val="90000"/>
              </a:lnSpc>
              <a:buClr>
                <a:schemeClr val="tx1"/>
              </a:buClr>
              <a:buFontTx/>
              <a:buChar char="•"/>
            </a:pPr>
            <a:r>
              <a:rPr lang="en-US" sz="1600" dirty="0" smtClean="0">
                <a:solidFill>
                  <a:srgbClr val="333333"/>
                </a:solidFill>
                <a:latin typeface="Arial" charset="0"/>
                <a:sym typeface="Wingdings" pitchFamily="2" charset="2"/>
              </a:rPr>
              <a:t>No WHS is established by IAG yet</a:t>
            </a:r>
            <a:r>
              <a:rPr lang="en-US" dirty="0" smtClean="0">
                <a:solidFill>
                  <a:srgbClr val="333333"/>
                </a:solidFill>
                <a:latin typeface="Arial" charset="0"/>
                <a:sym typeface="Wingdings" pitchFamily="2" charset="2"/>
              </a:rPr>
              <a:t> </a:t>
            </a:r>
          </a:p>
          <a:p>
            <a:pPr marL="1143000" lvl="2" indent="-228600" algn="l">
              <a:lnSpc>
                <a:spcPct val="90000"/>
              </a:lnSpc>
              <a:buClr>
                <a:schemeClr val="tx1"/>
              </a:buClr>
              <a:buFont typeface="Arial" charset="0"/>
              <a:buChar char="–"/>
            </a:pPr>
            <a:r>
              <a:rPr lang="en-US" sz="1800" dirty="0" smtClean="0">
                <a:solidFill>
                  <a:srgbClr val="333333"/>
                </a:solidFill>
                <a:latin typeface="Arial" charset="0"/>
                <a:sym typeface="Wingdings" pitchFamily="2" charset="2"/>
              </a:rPr>
              <a:t>NAVRS ↔ </a:t>
            </a:r>
            <a:r>
              <a:rPr lang="en-US" sz="1800" dirty="0" err="1" smtClean="0">
                <a:solidFill>
                  <a:srgbClr val="333333"/>
                </a:solidFill>
                <a:latin typeface="Arial" charset="0"/>
                <a:sym typeface="Wingdings" pitchFamily="2" charset="2"/>
              </a:rPr>
              <a:t>Levelling</a:t>
            </a:r>
            <a:r>
              <a:rPr lang="en-US" sz="1800" dirty="0" smtClean="0">
                <a:solidFill>
                  <a:srgbClr val="333333"/>
                </a:solidFill>
                <a:latin typeface="Arial" charset="0"/>
                <a:sym typeface="Wingdings" pitchFamily="2" charset="2"/>
              </a:rPr>
              <a:t> datums (NAVD88, CGVD28 and NGVD29)</a:t>
            </a:r>
          </a:p>
          <a:p>
            <a:pPr marL="1600200" lvl="3" indent="-228600" algn="l">
              <a:lnSpc>
                <a:spcPct val="90000"/>
              </a:lnSpc>
              <a:buClr>
                <a:schemeClr val="tx1"/>
              </a:buClr>
              <a:buFontTx/>
              <a:buChar char="•"/>
            </a:pPr>
            <a:r>
              <a:rPr lang="en-US" sz="1600" dirty="0" smtClean="0">
                <a:solidFill>
                  <a:srgbClr val="333333"/>
                </a:solidFill>
                <a:latin typeface="Arial" charset="0"/>
                <a:sym typeface="Wingdings" pitchFamily="2" charset="2"/>
              </a:rPr>
              <a:t>Use of a hybrid geoid model to convert between geoid and </a:t>
            </a:r>
            <a:r>
              <a:rPr lang="en-US" sz="1600" dirty="0" err="1" smtClean="0">
                <a:solidFill>
                  <a:srgbClr val="333333"/>
                </a:solidFill>
                <a:latin typeface="Arial" charset="0"/>
                <a:sym typeface="Wingdings" pitchFamily="2" charset="2"/>
              </a:rPr>
              <a:t>levelling</a:t>
            </a:r>
            <a:r>
              <a:rPr lang="en-US" sz="1600" dirty="0" smtClean="0">
                <a:solidFill>
                  <a:srgbClr val="333333"/>
                </a:solidFill>
                <a:latin typeface="Arial" charset="0"/>
                <a:sym typeface="Wingdings" pitchFamily="2" charset="2"/>
              </a:rPr>
              <a:t> datum</a:t>
            </a:r>
            <a:r>
              <a:rPr lang="en-US" dirty="0" smtClean="0">
                <a:solidFill>
                  <a:srgbClr val="333333"/>
                </a:solidFill>
                <a:latin typeface="Arial" charset="0"/>
                <a:sym typeface="Wingdings" pitchFamily="2" charset="2"/>
              </a:rPr>
              <a:t> </a:t>
            </a:r>
          </a:p>
          <a:p>
            <a:pPr marL="1143000" lvl="2" indent="-228600" algn="l">
              <a:lnSpc>
                <a:spcPct val="90000"/>
              </a:lnSpc>
              <a:buClr>
                <a:schemeClr val="tx1"/>
              </a:buClr>
              <a:buFont typeface="Arial" charset="0"/>
              <a:buChar char="–"/>
            </a:pPr>
            <a:r>
              <a:rPr lang="en-US" sz="1800" dirty="0" smtClean="0">
                <a:solidFill>
                  <a:srgbClr val="333333"/>
                </a:solidFill>
                <a:latin typeface="Arial" charset="0"/>
                <a:sym typeface="Wingdings" pitchFamily="2" charset="2"/>
              </a:rPr>
              <a:t>NAVRS ↔ IGLD</a:t>
            </a:r>
          </a:p>
          <a:p>
            <a:pPr marL="1600200" lvl="3" indent="-228600" algn="l">
              <a:lnSpc>
                <a:spcPct val="90000"/>
              </a:lnSpc>
              <a:buClr>
                <a:schemeClr val="tx1"/>
              </a:buClr>
              <a:buFontTx/>
              <a:buChar char="•"/>
            </a:pPr>
            <a:r>
              <a:rPr lang="en-US" sz="1600" dirty="0" smtClean="0">
                <a:solidFill>
                  <a:srgbClr val="333333"/>
                </a:solidFill>
                <a:latin typeface="Arial" charset="0"/>
                <a:sym typeface="Wingdings" pitchFamily="2" charset="2"/>
              </a:rPr>
              <a:t>Software to convert from orthometric heights to dynamic heights for proper water management of the Great Lakes and St-Lawrence Seaway or any drainage basins</a:t>
            </a:r>
          </a:p>
          <a:p>
            <a:pPr marL="742950" lvl="1" indent="-285750" algn="l">
              <a:lnSpc>
                <a:spcPct val="90000"/>
              </a:lnSpc>
              <a:buClr>
                <a:schemeClr val="tx1"/>
              </a:buClr>
              <a:buFontTx/>
              <a:buChar char="•"/>
            </a:pPr>
            <a:endParaRPr lang="en-US" sz="1600" dirty="0" smtClean="0">
              <a:solidFill>
                <a:srgbClr val="333333"/>
              </a:solidFill>
              <a:latin typeface="Arial" charset="0"/>
              <a:sym typeface="Wingdings" pitchFamily="2" charset="2"/>
            </a:endParaRPr>
          </a:p>
        </p:txBody>
      </p:sp>
      <p:pic>
        <p:nvPicPr>
          <p:cNvPr id="366595"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66596"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66597"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4"/>
          <p:cNvSpPr>
            <a:spLocks noGrp="1"/>
          </p:cNvSpPr>
          <p:nvPr>
            <p:ph type="ctrTitle"/>
          </p:nvPr>
        </p:nvSpPr>
        <p:spPr>
          <a:xfrm>
            <a:off x="1219200" y="457200"/>
            <a:ext cx="6477000" cy="685800"/>
          </a:xfrm>
        </p:spPr>
        <p:txBody>
          <a:bodyPr/>
          <a:lstStyle/>
          <a:p>
            <a:pPr eaLnBrk="1" hangingPunct="1"/>
            <a:r>
              <a:rPr lang="en-US" sz="3200" b="1" smtClean="0"/>
              <a:t>Summary</a:t>
            </a:r>
          </a:p>
        </p:txBody>
      </p:sp>
      <p:sp>
        <p:nvSpPr>
          <p:cNvPr id="368642" name="Rectangle 5"/>
          <p:cNvSpPr>
            <a:spLocks noGrp="1"/>
          </p:cNvSpPr>
          <p:nvPr>
            <p:ph type="subTitle" idx="1"/>
          </p:nvPr>
        </p:nvSpPr>
        <p:spPr>
          <a:xfrm>
            <a:off x="533400" y="1219200"/>
            <a:ext cx="8153400" cy="4648200"/>
          </a:xfrm>
        </p:spPr>
        <p:txBody>
          <a:bodyPr/>
          <a:lstStyle/>
          <a:p>
            <a:pPr marL="514350" indent="-514350" algn="l" eaLnBrk="1" hangingPunct="1">
              <a:lnSpc>
                <a:spcPct val="80000"/>
              </a:lnSpc>
              <a:buFont typeface="Arial" charset="0"/>
              <a:buChar char="•"/>
            </a:pPr>
            <a:r>
              <a:rPr lang="en-US" sz="2000" smtClean="0">
                <a:latin typeface="Arial" charset="0"/>
                <a:cs typeface="Arial" charset="0"/>
              </a:rPr>
              <a:t>North America would benefit from a unified vertical datum</a:t>
            </a:r>
          </a:p>
          <a:p>
            <a:pPr marL="514350" indent="-514350" algn="l" eaLnBrk="1" hangingPunct="1">
              <a:lnSpc>
                <a:spcPct val="80000"/>
              </a:lnSpc>
              <a:buFont typeface="Arial" charset="0"/>
              <a:buChar char="•"/>
            </a:pPr>
            <a:endParaRPr lang="en-US" sz="2000" smtClean="0">
              <a:latin typeface="Arial" charset="0"/>
              <a:cs typeface="Arial" charset="0"/>
            </a:endParaRPr>
          </a:p>
          <a:p>
            <a:pPr marL="514350" indent="-514350" algn="l" eaLnBrk="1" hangingPunct="1">
              <a:lnSpc>
                <a:spcPct val="80000"/>
              </a:lnSpc>
              <a:buFont typeface="Arial" charset="0"/>
              <a:buChar char="•"/>
            </a:pPr>
            <a:r>
              <a:rPr lang="en-US" sz="2000" smtClean="0">
                <a:latin typeface="Arial" charset="0"/>
                <a:cs typeface="Arial" charset="0"/>
              </a:rPr>
              <a:t>NAVRS is to be realized through a geoid model with well established parameters</a:t>
            </a:r>
          </a:p>
          <a:p>
            <a:pPr marL="514350" indent="-514350" algn="l" eaLnBrk="1" hangingPunct="1">
              <a:lnSpc>
                <a:spcPct val="80000"/>
              </a:lnSpc>
              <a:buFont typeface="Arial" charset="0"/>
              <a:buChar char="•"/>
            </a:pPr>
            <a:endParaRPr lang="en-US" sz="2000" smtClean="0">
              <a:latin typeface="Arial" charset="0"/>
              <a:cs typeface="Arial" charset="0"/>
            </a:endParaRPr>
          </a:p>
          <a:p>
            <a:pPr marL="514350" indent="-514350" algn="l" eaLnBrk="1" hangingPunct="1">
              <a:lnSpc>
                <a:spcPct val="80000"/>
              </a:lnSpc>
              <a:buFont typeface="Arial" charset="0"/>
              <a:buChar char="•"/>
            </a:pPr>
            <a:r>
              <a:rPr lang="en-US" sz="2000" smtClean="0">
                <a:latin typeface="Arial" charset="0"/>
                <a:cs typeface="Arial" charset="0"/>
              </a:rPr>
              <a:t>The geoid model is required to have an absolute accuracy of ±1-2 cm in coastal and flat areas and ±3-5 cm in mountainous regions</a:t>
            </a:r>
          </a:p>
          <a:p>
            <a:pPr marL="514350" indent="-514350" algn="l" eaLnBrk="1" hangingPunct="1">
              <a:lnSpc>
                <a:spcPct val="80000"/>
              </a:lnSpc>
              <a:buFont typeface="Arial" charset="0"/>
              <a:buChar char="•"/>
            </a:pPr>
            <a:endParaRPr lang="en-US" sz="2000" smtClean="0">
              <a:latin typeface="Arial" charset="0"/>
              <a:cs typeface="Arial" charset="0"/>
            </a:endParaRPr>
          </a:p>
          <a:p>
            <a:pPr marL="514350" indent="-514350" algn="l" eaLnBrk="1" hangingPunct="1">
              <a:lnSpc>
                <a:spcPct val="80000"/>
              </a:lnSpc>
              <a:buFont typeface="Arial" charset="0"/>
              <a:buChar char="•"/>
            </a:pPr>
            <a:r>
              <a:rPr lang="en-US" sz="2000" smtClean="0">
                <a:latin typeface="Arial" charset="0"/>
                <a:cs typeface="Arial" charset="0"/>
              </a:rPr>
              <a:t>Challenges</a:t>
            </a:r>
          </a:p>
          <a:p>
            <a:pPr marL="742950" lvl="1" indent="-285750" algn="l" eaLnBrk="1" hangingPunct="1">
              <a:lnSpc>
                <a:spcPct val="80000"/>
              </a:lnSpc>
              <a:buFont typeface="Arial" charset="0"/>
              <a:buChar char="–"/>
            </a:pPr>
            <a:r>
              <a:rPr lang="en-US" sz="1800" smtClean="0">
                <a:latin typeface="Arial" charset="0"/>
                <a:cs typeface="Arial" charset="0"/>
              </a:rPr>
              <a:t>Canada and USA do not have the same implementation date</a:t>
            </a:r>
          </a:p>
          <a:p>
            <a:pPr marL="742950" lvl="1" indent="-285750" algn="l" eaLnBrk="1" hangingPunct="1">
              <a:lnSpc>
                <a:spcPct val="80000"/>
              </a:lnSpc>
              <a:buFont typeface="Arial" charset="0"/>
              <a:buChar char="–"/>
            </a:pPr>
            <a:r>
              <a:rPr lang="en-US" sz="1800" smtClean="0">
                <a:latin typeface="Arial" charset="0"/>
                <a:cs typeface="Arial" charset="0"/>
              </a:rPr>
              <a:t>Technical aspects</a:t>
            </a:r>
          </a:p>
          <a:p>
            <a:pPr marL="1428750" lvl="2" indent="-514350" algn="l" eaLnBrk="1" hangingPunct="1">
              <a:lnSpc>
                <a:spcPct val="80000"/>
              </a:lnSpc>
              <a:buFont typeface="Arial" charset="0"/>
              <a:buChar char="•"/>
            </a:pPr>
            <a:r>
              <a:rPr lang="en-US" sz="1600" smtClean="0">
                <a:latin typeface="Arial" charset="0"/>
                <a:cs typeface="Arial" charset="0"/>
              </a:rPr>
              <a:t>Data accuracy and coverage</a:t>
            </a:r>
          </a:p>
          <a:p>
            <a:pPr marL="1428750" lvl="2" indent="-514350" algn="l" eaLnBrk="1" hangingPunct="1">
              <a:lnSpc>
                <a:spcPct val="80000"/>
              </a:lnSpc>
              <a:buFont typeface="Arial" charset="0"/>
              <a:buChar char="•"/>
            </a:pPr>
            <a:r>
              <a:rPr lang="en-US" sz="1600" smtClean="0">
                <a:latin typeface="Arial" charset="0"/>
                <a:cs typeface="Arial" charset="0"/>
              </a:rPr>
              <a:t>Computation methods</a:t>
            </a:r>
          </a:p>
          <a:p>
            <a:pPr marL="1428750" lvl="2" indent="-514350" algn="l" eaLnBrk="1" hangingPunct="1">
              <a:lnSpc>
                <a:spcPct val="80000"/>
              </a:lnSpc>
              <a:buFont typeface="Arial" charset="0"/>
              <a:buChar char="•"/>
            </a:pPr>
            <a:r>
              <a:rPr lang="en-US" sz="1600" smtClean="0">
                <a:latin typeface="Arial" charset="0"/>
                <a:cs typeface="Arial" charset="0"/>
              </a:rPr>
              <a:t>Validation and verification</a:t>
            </a:r>
          </a:p>
          <a:p>
            <a:pPr marL="742950" lvl="1" indent="-285750" algn="l" eaLnBrk="1" hangingPunct="1">
              <a:lnSpc>
                <a:spcPct val="80000"/>
              </a:lnSpc>
              <a:buFont typeface="Arial" charset="0"/>
              <a:buChar char="–"/>
            </a:pPr>
            <a:r>
              <a:rPr lang="en-US" sz="1800" smtClean="0">
                <a:latin typeface="Arial" charset="0"/>
                <a:cs typeface="Arial" charset="0"/>
              </a:rPr>
              <a:t>Long-term maintenance of the NAVD</a:t>
            </a:r>
          </a:p>
          <a:p>
            <a:pPr marL="742950" lvl="1" indent="-285750" algn="l" eaLnBrk="1" hangingPunct="1">
              <a:lnSpc>
                <a:spcPct val="80000"/>
              </a:lnSpc>
              <a:buFont typeface="Arial" charset="0"/>
              <a:buChar char="–"/>
            </a:pPr>
            <a:r>
              <a:rPr lang="en-US" sz="1800" smtClean="0">
                <a:latin typeface="Arial" charset="0"/>
                <a:cs typeface="Arial" charset="0"/>
              </a:rPr>
              <a:t>No definition of a WHS yet</a:t>
            </a:r>
          </a:p>
        </p:txBody>
      </p:sp>
      <p:pic>
        <p:nvPicPr>
          <p:cNvPr id="368643"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68644"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68645"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itle 1"/>
          <p:cNvSpPr>
            <a:spLocks noGrp="1"/>
          </p:cNvSpPr>
          <p:nvPr>
            <p:ph type="title"/>
          </p:nvPr>
        </p:nvSpPr>
        <p:spPr/>
        <p:txBody>
          <a:bodyPr/>
          <a:lstStyle/>
          <a:p>
            <a:r>
              <a:rPr lang="en-US" smtClean="0"/>
              <a:t>Extra Slides</a:t>
            </a:r>
          </a:p>
        </p:txBody>
      </p:sp>
      <p:sp>
        <p:nvSpPr>
          <p:cNvPr id="370690" name="Content Placeholder 2"/>
          <p:cNvSpPr>
            <a:spLocks noGrp="1"/>
          </p:cNvSpPr>
          <p:nvPr>
            <p:ph idx="1"/>
          </p:nvPr>
        </p:nvSpPr>
        <p:spPr/>
        <p:txBody>
          <a:bodyPr/>
          <a:lstStyle/>
          <a:p>
            <a:endParaRPr lang="en-CA" smtClean="0"/>
          </a:p>
        </p:txBody>
      </p:sp>
      <p:sp>
        <p:nvSpPr>
          <p:cNvPr id="4" name="Footer Placeholder 3"/>
          <p:cNvSpPr>
            <a:spLocks noGrp="1"/>
          </p:cNvSpPr>
          <p:nvPr>
            <p:ph type="ftr" sz="quarter" idx="11"/>
          </p:nvPr>
        </p:nvSpPr>
        <p:spPr/>
        <p:txBody>
          <a:bodyPr/>
          <a:lstStyle/>
          <a:p>
            <a:pPr>
              <a:defRPr/>
            </a:pPr>
            <a:r>
              <a:rPr lang="en-US" smtClean="0"/>
              <a:t>ASMC 2010</a:t>
            </a:r>
            <a:endParaRPr lang="en-US"/>
          </a:p>
        </p:txBody>
      </p:sp>
      <p:sp>
        <p:nvSpPr>
          <p:cNvPr id="370692" name="Slide Number Placeholder 4"/>
          <p:cNvSpPr>
            <a:spLocks noGrp="1"/>
          </p:cNvSpPr>
          <p:nvPr>
            <p:ph type="sldNum" sz="quarter" idx="12"/>
          </p:nvPr>
        </p:nvSpPr>
        <p:spPr bwMode="auto">
          <a:noFill/>
          <a:ln>
            <a:miter lim="800000"/>
            <a:headEnd/>
            <a:tailEnd/>
          </a:ln>
        </p:spPr>
        <p:txBody>
          <a:bodyPr/>
          <a:lstStyle/>
          <a:p>
            <a:fld id="{D1B14C8A-29C8-4403-9371-19F5FD66FF9E}"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4"/>
          <p:cNvSpPr>
            <a:spLocks noGrp="1"/>
          </p:cNvSpPr>
          <p:nvPr>
            <p:ph type="ctrTitle"/>
          </p:nvPr>
        </p:nvSpPr>
        <p:spPr>
          <a:xfrm>
            <a:off x="381000" y="381000"/>
            <a:ext cx="8382000" cy="990600"/>
          </a:xfrm>
        </p:spPr>
        <p:txBody>
          <a:bodyPr/>
          <a:lstStyle/>
          <a:p>
            <a:pPr eaLnBrk="1" hangingPunct="1"/>
            <a:r>
              <a:rPr lang="en-US" sz="3200" b="1" smtClean="0"/>
              <a:t>Current Vertical Datums and Geoid Models used in North America</a:t>
            </a:r>
          </a:p>
        </p:txBody>
      </p:sp>
      <p:sp>
        <p:nvSpPr>
          <p:cNvPr id="325634" name="Rectangle 5"/>
          <p:cNvSpPr>
            <a:spLocks noGrp="1"/>
          </p:cNvSpPr>
          <p:nvPr>
            <p:ph type="subTitle" idx="1"/>
          </p:nvPr>
        </p:nvSpPr>
        <p:spPr>
          <a:xfrm>
            <a:off x="609600" y="1219200"/>
            <a:ext cx="7696200" cy="4648200"/>
          </a:xfrm>
        </p:spPr>
        <p:txBody>
          <a:bodyPr/>
          <a:lstStyle/>
          <a:p>
            <a:pPr algn="l" eaLnBrk="1" hangingPunct="1">
              <a:buFont typeface="Arial" charset="0"/>
              <a:buChar char="•"/>
            </a:pPr>
            <a:r>
              <a:rPr lang="en-CA" sz="100" smtClean="0"/>
              <a:t>**</a:t>
            </a:r>
          </a:p>
        </p:txBody>
      </p:sp>
      <p:pic>
        <p:nvPicPr>
          <p:cNvPr id="325635"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25636"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graphicFrame>
        <p:nvGraphicFramePr>
          <p:cNvPr id="29731" name="Group 35"/>
          <p:cNvGraphicFramePr>
            <a:graphicFrameLocks noGrp="1"/>
          </p:cNvGraphicFramePr>
          <p:nvPr/>
        </p:nvGraphicFramePr>
        <p:xfrm>
          <a:off x="838200" y="1828800"/>
          <a:ext cx="7315200" cy="3620684"/>
        </p:xfrm>
        <a:graphic>
          <a:graphicData uri="http://schemas.openxmlformats.org/drawingml/2006/table">
            <a:tbl>
              <a:tblPr/>
              <a:tblGrid>
                <a:gridCol w="2209800"/>
                <a:gridCol w="1905000"/>
                <a:gridCol w="1524000"/>
                <a:gridCol w="1676400"/>
              </a:tblGrid>
              <a:tr h="914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Times New Roman" pitchFamily="18" charset="0"/>
                          <a:cs typeface="Times New Roman" pitchFamily="18" charset="0"/>
                        </a:rPr>
                        <a:t>USA (incl. Alaska)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accent2"/>
                          </a:solidFill>
                          <a:effectLst/>
                          <a:latin typeface="Times New Roman" pitchFamily="18" charset="0"/>
                          <a:cs typeface="Times New Roman" pitchFamily="18" charset="0"/>
                        </a:rPr>
                        <a:t>Canada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accent2"/>
                          </a:solidFill>
                          <a:effectLst/>
                          <a:latin typeface="Times New Roman" pitchFamily="18" charset="0"/>
                          <a:cs typeface="Times New Roman" pitchFamily="18" charset="0"/>
                        </a:rPr>
                        <a:t>Mexico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cs typeface="Times New Roman" pitchFamily="18" charset="0"/>
                        </a:rPr>
                        <a:t>Puerto Rico (USA)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1631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NAVD88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pitchFamily="18" charset="0"/>
                          <a:cs typeface="Times New Roman" pitchFamily="18" charset="0"/>
                        </a:rPr>
                        <a:t>IGLD85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CGVD28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rgbClr val="000000"/>
                          </a:solidFill>
                          <a:effectLst/>
                          <a:latin typeface="Times New Roman" pitchFamily="18" charset="0"/>
                          <a:cs typeface="Times New Roman" pitchFamily="18" charset="0"/>
                        </a:rPr>
                        <a:t>IGLD85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NAVD88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PRVD 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487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(USGG2009*)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HTv2.0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(CGG2010*)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GGM10*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bl>
          </a:graphicData>
        </a:graphic>
      </p:graphicFrame>
      <p:pic>
        <p:nvPicPr>
          <p:cNvPr id="325659"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
        <p:nvSpPr>
          <p:cNvPr id="325660" name="TextBox 7"/>
          <p:cNvSpPr txBox="1">
            <a:spLocks noChangeArrowheads="1"/>
          </p:cNvSpPr>
          <p:nvPr/>
        </p:nvSpPr>
        <p:spPr bwMode="auto">
          <a:xfrm>
            <a:off x="2971800" y="5486400"/>
            <a:ext cx="3006725" cy="369888"/>
          </a:xfrm>
          <a:prstGeom prst="rect">
            <a:avLst/>
          </a:prstGeom>
          <a:noFill/>
          <a:ln w="9525">
            <a:noFill/>
            <a:miter lim="800000"/>
            <a:headEnd/>
            <a:tailEnd/>
          </a:ln>
        </p:spPr>
        <p:txBody>
          <a:bodyPr wrap="none">
            <a:spAutoFit/>
          </a:bodyPr>
          <a:lstStyle/>
          <a:p>
            <a:r>
              <a:rPr lang="en-US"/>
              <a:t>* Gravimetric Geoid Models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4"/>
          <p:cNvSpPr>
            <a:spLocks noGrp="1"/>
          </p:cNvSpPr>
          <p:nvPr>
            <p:ph type="ctrTitle"/>
          </p:nvPr>
        </p:nvSpPr>
        <p:spPr>
          <a:xfrm>
            <a:off x="381000" y="381000"/>
            <a:ext cx="8382000" cy="990600"/>
          </a:xfrm>
        </p:spPr>
        <p:txBody>
          <a:bodyPr/>
          <a:lstStyle/>
          <a:p>
            <a:pPr eaLnBrk="1" hangingPunct="1"/>
            <a:r>
              <a:rPr lang="en-US" sz="3200" b="1" smtClean="0"/>
              <a:t>Current Vertical Datums and Geoid Models</a:t>
            </a:r>
            <a:br>
              <a:rPr lang="en-US" sz="3200" b="1" smtClean="0"/>
            </a:br>
            <a:r>
              <a:rPr lang="en-US" sz="3200" b="1" smtClean="0"/>
              <a:t>used in North America</a:t>
            </a:r>
          </a:p>
        </p:txBody>
      </p:sp>
      <p:sp>
        <p:nvSpPr>
          <p:cNvPr id="327682" name="Rectangle 5"/>
          <p:cNvSpPr>
            <a:spLocks noGrp="1"/>
          </p:cNvSpPr>
          <p:nvPr>
            <p:ph type="subTitle" idx="1"/>
          </p:nvPr>
        </p:nvSpPr>
        <p:spPr>
          <a:xfrm>
            <a:off x="609600" y="1219200"/>
            <a:ext cx="7696200" cy="4648200"/>
          </a:xfrm>
        </p:spPr>
        <p:txBody>
          <a:bodyPr/>
          <a:lstStyle/>
          <a:p>
            <a:pPr algn="l" eaLnBrk="1" hangingPunct="1">
              <a:buFont typeface="Arial" charset="0"/>
              <a:buChar char="•"/>
            </a:pPr>
            <a:endParaRPr lang="en-CA" sz="100" smtClean="0"/>
          </a:p>
        </p:txBody>
      </p:sp>
      <p:pic>
        <p:nvPicPr>
          <p:cNvPr id="327683"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27684"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graphicFrame>
        <p:nvGraphicFramePr>
          <p:cNvPr id="29731" name="Group 35"/>
          <p:cNvGraphicFramePr>
            <a:graphicFrameLocks noGrp="1"/>
          </p:cNvGraphicFramePr>
          <p:nvPr/>
        </p:nvGraphicFramePr>
        <p:xfrm>
          <a:off x="838200" y="1828800"/>
          <a:ext cx="7315200" cy="3505200"/>
        </p:xfrm>
        <a:graphic>
          <a:graphicData uri="http://schemas.openxmlformats.org/drawingml/2006/table">
            <a:tbl>
              <a:tblPr/>
              <a:tblGrid>
                <a:gridCol w="1828800"/>
                <a:gridCol w="1828800"/>
                <a:gridCol w="1828800"/>
                <a:gridCol w="1828800"/>
              </a:tblGrid>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Times New Roman" pitchFamily="18" charset="0"/>
                          <a:cs typeface="Times New Roman" pitchFamily="18" charset="0"/>
                        </a:rPr>
                        <a:t>Hawaii (USA)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cs typeface="Times New Roman" pitchFamily="18" charset="0"/>
                        </a:rPr>
                        <a:t>Virgin Islands (USA)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cs typeface="Times New Roman" pitchFamily="18" charset="0"/>
                        </a:rPr>
                        <a:t>Caribbean Nations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cs typeface="Times New Roman" pitchFamily="18" charset="0"/>
                        </a:rPr>
                        <a:t>Central American Nations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203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None (HIVD15? pending)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None (VIVD09 pending)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Various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Various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GEOID09</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GEOID03</a:t>
                      </a: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’09 pending</a:t>
                      </a: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CARIB97* / EGM08*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Various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bl>
          </a:graphicData>
        </a:graphic>
      </p:graphicFrame>
      <p:pic>
        <p:nvPicPr>
          <p:cNvPr id="327707"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
        <p:nvSpPr>
          <p:cNvPr id="327708" name="TextBox 7"/>
          <p:cNvSpPr txBox="1">
            <a:spLocks noChangeArrowheads="1"/>
          </p:cNvSpPr>
          <p:nvPr/>
        </p:nvSpPr>
        <p:spPr bwMode="auto">
          <a:xfrm>
            <a:off x="2971800" y="5486400"/>
            <a:ext cx="3006725" cy="369888"/>
          </a:xfrm>
          <a:prstGeom prst="rect">
            <a:avLst/>
          </a:prstGeom>
          <a:noFill/>
          <a:ln w="9525">
            <a:noFill/>
            <a:miter lim="800000"/>
            <a:headEnd/>
            <a:tailEnd/>
          </a:ln>
        </p:spPr>
        <p:txBody>
          <a:bodyPr wrap="none">
            <a:spAutoFit/>
          </a:bodyPr>
          <a:lstStyle/>
          <a:p>
            <a:r>
              <a:rPr lang="en-US"/>
              <a:t>* Gravimetric Geoid Models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4"/>
          <p:cNvSpPr>
            <a:spLocks noGrp="1"/>
          </p:cNvSpPr>
          <p:nvPr>
            <p:ph type="ctrTitle"/>
          </p:nvPr>
        </p:nvSpPr>
        <p:spPr>
          <a:xfrm>
            <a:off x="381000" y="381000"/>
            <a:ext cx="8229600" cy="990600"/>
          </a:xfrm>
        </p:spPr>
        <p:txBody>
          <a:bodyPr/>
          <a:lstStyle/>
          <a:p>
            <a:pPr eaLnBrk="1" hangingPunct="1"/>
            <a:r>
              <a:rPr lang="en-US" sz="3200" b="1" smtClean="0"/>
              <a:t>Problems in NAVD 88</a:t>
            </a:r>
          </a:p>
        </p:txBody>
      </p:sp>
      <p:sp>
        <p:nvSpPr>
          <p:cNvPr id="329730" name="Rectangle 5"/>
          <p:cNvSpPr>
            <a:spLocks noGrp="1"/>
          </p:cNvSpPr>
          <p:nvPr>
            <p:ph type="subTitle" idx="1"/>
          </p:nvPr>
        </p:nvSpPr>
        <p:spPr>
          <a:xfrm>
            <a:off x="533400" y="1524000"/>
            <a:ext cx="8077200" cy="4114800"/>
          </a:xfrm>
        </p:spPr>
        <p:txBody>
          <a:bodyPr/>
          <a:lstStyle/>
          <a:p>
            <a:pPr marL="609600" indent="-609600" algn="l" eaLnBrk="1" hangingPunct="1">
              <a:buFont typeface="Arial" charset="0"/>
              <a:buChar char="•"/>
            </a:pPr>
            <a:r>
              <a:rPr lang="en-US" sz="2000" smtClean="0">
                <a:latin typeface="Arial" charset="0"/>
                <a:cs typeface="Arial" charset="0"/>
              </a:rPr>
              <a:t>A North American realization through spirit leveling networks </a:t>
            </a:r>
          </a:p>
          <a:p>
            <a:pPr marL="609600" indent="-609600" algn="l" eaLnBrk="1" hangingPunct="1">
              <a:buFont typeface="Arial" charset="0"/>
              <a:buChar char="•"/>
            </a:pPr>
            <a:endParaRPr lang="en-US" sz="20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Pre-satellite era product (625,000 km of leveling added to the NGVD29)</a:t>
            </a:r>
          </a:p>
          <a:p>
            <a:pPr marL="609600" indent="-609600" algn="l" eaLnBrk="1" hangingPunct="1">
              <a:buFont typeface="Arial" charset="0"/>
              <a:buChar char="•"/>
            </a:pPr>
            <a:endParaRPr lang="en-US" sz="20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Height information through passive bench marks whose positions change constantly in our changing world (e.g., PGR, subsidence, earthquakes, …)</a:t>
            </a:r>
          </a:p>
          <a:p>
            <a:pPr marL="609600" indent="-609600" algn="l" eaLnBrk="1" hangingPunct="1">
              <a:buFont typeface="Arial" charset="0"/>
              <a:buChar char="•"/>
            </a:pPr>
            <a:endParaRPr lang="en-US" sz="2000" smtClean="0">
              <a:latin typeface="Arial" charset="0"/>
              <a:cs typeface="Arial" charset="0"/>
            </a:endParaRPr>
          </a:p>
          <a:p>
            <a:pPr marL="609600" indent="-609600" algn="l" eaLnBrk="1" hangingPunct="1">
              <a:buFont typeface="Arial" charset="0"/>
              <a:buChar char="•"/>
            </a:pPr>
            <a:r>
              <a:rPr lang="en-US" sz="2000" smtClean="0">
                <a:latin typeface="Arial" charset="0"/>
                <a:cs typeface="Arial" charset="0"/>
              </a:rPr>
              <a:t>The geoid differences between NAVD 88 and GRACE are in meter range: compare to ±2-3 cm error in typical GPS ellipsoidal heights</a:t>
            </a:r>
          </a:p>
        </p:txBody>
      </p:sp>
      <p:pic>
        <p:nvPicPr>
          <p:cNvPr id="329731"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29732"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29733"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8"/>
          <p:cNvSpPr>
            <a:spLocks noGrp="1"/>
          </p:cNvSpPr>
          <p:nvPr>
            <p:ph type="ctrTitle"/>
          </p:nvPr>
        </p:nvSpPr>
        <p:spPr>
          <a:xfrm>
            <a:off x="685800" y="533400"/>
            <a:ext cx="7772400" cy="685800"/>
          </a:xfrm>
        </p:spPr>
        <p:txBody>
          <a:bodyPr/>
          <a:lstStyle/>
          <a:p>
            <a:pPr eaLnBrk="1" hangingPunct="1"/>
            <a:r>
              <a:rPr lang="en-US" sz="3200" b="1" dirty="0" smtClean="0"/>
              <a:t>Datum difference (GGM02S-NAVD88</a:t>
            </a:r>
            <a:r>
              <a:rPr lang="en-US" sz="3200" dirty="0" smtClean="0"/>
              <a:t>)</a:t>
            </a:r>
          </a:p>
        </p:txBody>
      </p:sp>
      <p:pic>
        <p:nvPicPr>
          <p:cNvPr id="330754" name="Picture 18" descr="navd88_error1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143000"/>
            <a:ext cx="8305800" cy="4745038"/>
          </a:xfrm>
          <a:prstGeom prst="rect">
            <a:avLst/>
          </a:prstGeom>
          <a:noFill/>
          <a:ln w="9525">
            <a:noFill/>
            <a:miter lim="800000"/>
            <a:headEnd/>
            <a:tailEnd/>
          </a:ln>
        </p:spPr>
      </p:pic>
      <p:pic>
        <p:nvPicPr>
          <p:cNvPr id="330755"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30756"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30757"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4"/>
          <p:cNvSpPr>
            <a:spLocks noGrp="1"/>
          </p:cNvSpPr>
          <p:nvPr>
            <p:ph type="ctrTitle"/>
          </p:nvPr>
        </p:nvSpPr>
        <p:spPr>
          <a:xfrm>
            <a:off x="381000" y="381000"/>
            <a:ext cx="8229600" cy="990600"/>
          </a:xfrm>
        </p:spPr>
        <p:txBody>
          <a:bodyPr/>
          <a:lstStyle/>
          <a:p>
            <a:pPr eaLnBrk="1" hangingPunct="1"/>
            <a:r>
              <a:rPr lang="en-US" sz="3200" b="1" smtClean="0"/>
              <a:t>Problems in CGVD28</a:t>
            </a:r>
          </a:p>
        </p:txBody>
      </p:sp>
      <p:sp>
        <p:nvSpPr>
          <p:cNvPr id="332802" name="Rectangle 5"/>
          <p:cNvSpPr>
            <a:spLocks noGrp="1"/>
          </p:cNvSpPr>
          <p:nvPr>
            <p:ph type="subTitle" idx="1"/>
          </p:nvPr>
        </p:nvSpPr>
        <p:spPr>
          <a:xfrm>
            <a:off x="609600" y="1447800"/>
            <a:ext cx="7696200" cy="4495800"/>
          </a:xfrm>
        </p:spPr>
        <p:txBody>
          <a:bodyPr/>
          <a:lstStyle/>
          <a:p>
            <a:pPr marL="609600" indent="-609600" algn="l" eaLnBrk="1" hangingPunct="1">
              <a:lnSpc>
                <a:spcPct val="90000"/>
              </a:lnSpc>
              <a:buFont typeface="Arial" charset="0"/>
              <a:buChar char="•"/>
            </a:pPr>
            <a:r>
              <a:rPr lang="en-US" sz="2000" smtClean="0">
                <a:latin typeface="Arial" charset="0"/>
                <a:cs typeface="Arial" charset="0"/>
              </a:rPr>
              <a:t>Pre-satellite era product: Still based on the initial adjustment from 83 years ago</a:t>
            </a:r>
          </a:p>
          <a:p>
            <a:pPr marL="609600" indent="-609600" algn="l" eaLnBrk="1" hangingPunct="1">
              <a:lnSpc>
                <a:spcPct val="90000"/>
              </a:lnSpc>
              <a:buFont typeface="Arial" charset="0"/>
              <a:buChar char="•"/>
            </a:pPr>
            <a:endParaRPr lang="en-US" sz="2000" smtClean="0">
              <a:latin typeface="Arial" charset="0"/>
              <a:cs typeface="Arial" charset="0"/>
            </a:endParaRPr>
          </a:p>
          <a:p>
            <a:pPr marL="609600" indent="-609600" algn="l" eaLnBrk="1" hangingPunct="1">
              <a:lnSpc>
                <a:spcPct val="90000"/>
              </a:lnSpc>
              <a:buFont typeface="Arial" charset="0"/>
              <a:buChar char="•"/>
            </a:pPr>
            <a:r>
              <a:rPr lang="en-US" sz="2000" smtClean="0">
                <a:latin typeface="Arial" charset="0"/>
                <a:cs typeface="Arial" charset="0"/>
              </a:rPr>
              <a:t>Several local piecemeal adjustments since 1928</a:t>
            </a:r>
          </a:p>
          <a:p>
            <a:pPr marL="609600" indent="-609600" algn="l" eaLnBrk="1" hangingPunct="1">
              <a:lnSpc>
                <a:spcPct val="90000"/>
              </a:lnSpc>
              <a:buFont typeface="Arial" charset="0"/>
              <a:buChar char="•"/>
            </a:pPr>
            <a:endParaRPr lang="en-US" sz="2000" smtClean="0">
              <a:latin typeface="Arial" charset="0"/>
              <a:cs typeface="Arial" charset="0"/>
            </a:endParaRPr>
          </a:p>
          <a:p>
            <a:pPr marL="609600" indent="-609600" algn="l" eaLnBrk="1" hangingPunct="1">
              <a:lnSpc>
                <a:spcPct val="90000"/>
              </a:lnSpc>
              <a:buFont typeface="Arial" charset="0"/>
              <a:buChar char="•"/>
            </a:pPr>
            <a:r>
              <a:rPr lang="en-US" sz="2000" smtClean="0">
                <a:latin typeface="Arial" charset="0"/>
                <a:cs typeface="Arial" charset="0"/>
              </a:rPr>
              <a:t>Does not make use of any actual gravity (normal gravity only)</a:t>
            </a:r>
          </a:p>
          <a:p>
            <a:pPr marL="609600" indent="-609600" algn="l" eaLnBrk="1" hangingPunct="1">
              <a:lnSpc>
                <a:spcPct val="90000"/>
              </a:lnSpc>
              <a:buFont typeface="Arial" charset="0"/>
              <a:buChar char="•"/>
            </a:pPr>
            <a:endParaRPr lang="en-US" sz="2000" smtClean="0">
              <a:latin typeface="Arial" charset="0"/>
              <a:cs typeface="Arial" charset="0"/>
            </a:endParaRPr>
          </a:p>
          <a:p>
            <a:pPr marL="609600" indent="-609600" algn="l" eaLnBrk="1" hangingPunct="1">
              <a:lnSpc>
                <a:spcPct val="90000"/>
              </a:lnSpc>
              <a:buFont typeface="Arial" charset="0"/>
              <a:buChar char="•"/>
            </a:pPr>
            <a:r>
              <a:rPr lang="en-US" sz="2000" smtClean="0">
                <a:latin typeface="Arial" charset="0"/>
                <a:cs typeface="Arial" charset="0"/>
              </a:rPr>
              <a:t>Still neglects several systematic errors (Sea level rise, post-glacial rebound, systematic corrections to leveling measurements)</a:t>
            </a:r>
          </a:p>
          <a:p>
            <a:pPr marL="609600" indent="-609600" algn="l" eaLnBrk="1" hangingPunct="1">
              <a:lnSpc>
                <a:spcPct val="90000"/>
              </a:lnSpc>
              <a:buFont typeface="Arial" charset="0"/>
              <a:buChar char="•"/>
            </a:pPr>
            <a:endParaRPr lang="en-US" sz="2000" smtClean="0">
              <a:latin typeface="Arial" charset="0"/>
              <a:cs typeface="Arial" charset="0"/>
            </a:endParaRPr>
          </a:p>
          <a:p>
            <a:pPr marL="609600" indent="-609600" algn="l" eaLnBrk="1" hangingPunct="1">
              <a:lnSpc>
                <a:spcPct val="90000"/>
              </a:lnSpc>
              <a:buFont typeface="Arial" charset="0"/>
              <a:buChar char="•"/>
            </a:pPr>
            <a:r>
              <a:rPr lang="en-US" sz="2000" smtClean="0">
                <a:latin typeface="Arial" charset="0"/>
                <a:cs typeface="Arial" charset="0"/>
              </a:rPr>
              <a:t>Analysis indicates that the national distortion ranges from -65 cm (Halifax, NS) to 35 cm (Banff, AB), representing about a one-meter distortion nationally </a:t>
            </a:r>
          </a:p>
        </p:txBody>
      </p:sp>
      <p:pic>
        <p:nvPicPr>
          <p:cNvPr id="332803"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32804" name="Picture 4" descr="NGS_Banner"/>
          <p:cNvPicPr>
            <a:picLocks noChangeAspect="1" noChangeArrowheads="1"/>
          </p:cNvPicPr>
          <p:nvPr/>
        </p:nvPicPr>
        <p:blipFill>
          <a:blip r:embed="rId3" cstate="print"/>
          <a:srcRect/>
          <a:stretch>
            <a:fillRect/>
          </a:stretch>
        </p:blipFill>
        <p:spPr bwMode="auto">
          <a:xfrm>
            <a:off x="685800" y="6019800"/>
            <a:ext cx="685800" cy="665163"/>
          </a:xfrm>
          <a:prstGeom prst="rect">
            <a:avLst/>
          </a:prstGeom>
          <a:noFill/>
          <a:ln w="9525">
            <a:noFill/>
            <a:miter lim="800000"/>
            <a:headEnd/>
            <a:tailEnd/>
          </a:ln>
        </p:spPr>
      </p:pic>
      <p:pic>
        <p:nvPicPr>
          <p:cNvPr id="332805" name="Picture 9"/>
          <p:cNvPicPr>
            <a:picLocks noChangeAspect="1" noChangeArrowheads="1"/>
          </p:cNvPicPr>
          <p:nvPr/>
        </p:nvPicPr>
        <p:blipFill>
          <a:blip r:embed="rId4"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39" name="Picture 15" descr="DatumDiff"/>
          <p:cNvPicPr>
            <a:picLocks noChangeAspect="1" noChangeArrowheads="1"/>
          </p:cNvPicPr>
          <p:nvPr/>
        </p:nvPicPr>
        <p:blipFill>
          <a:blip r:embed="rId2" cstate="print">
            <a:clrChange>
              <a:clrFrom>
                <a:srgbClr val="FFFFFF"/>
              </a:clrFrom>
              <a:clrTo>
                <a:srgbClr val="FFFFFF">
                  <a:alpha val="0"/>
                </a:srgbClr>
              </a:clrTo>
            </a:clrChange>
          </a:blip>
          <a:srcRect b="7117"/>
          <a:stretch>
            <a:fillRect/>
          </a:stretch>
        </p:blipFill>
        <p:spPr bwMode="auto">
          <a:xfrm>
            <a:off x="304800" y="1219200"/>
            <a:ext cx="7029450" cy="4495800"/>
          </a:xfrm>
          <a:prstGeom prst="rect">
            <a:avLst/>
          </a:prstGeom>
          <a:noFill/>
        </p:spPr>
      </p:pic>
      <p:sp>
        <p:nvSpPr>
          <p:cNvPr id="333825" name="Title 8"/>
          <p:cNvSpPr>
            <a:spLocks/>
          </p:cNvSpPr>
          <p:nvPr/>
        </p:nvSpPr>
        <p:spPr bwMode="auto">
          <a:xfrm>
            <a:off x="685800" y="533400"/>
            <a:ext cx="7772400" cy="685800"/>
          </a:xfrm>
          <a:prstGeom prst="rect">
            <a:avLst/>
          </a:prstGeom>
          <a:noFill/>
          <a:ln w="9525">
            <a:noFill/>
            <a:miter lim="800000"/>
            <a:headEnd/>
            <a:tailEnd/>
          </a:ln>
        </p:spPr>
        <p:txBody>
          <a:bodyPr anchor="ctr"/>
          <a:lstStyle/>
          <a:p>
            <a:pPr algn="ctr"/>
            <a:r>
              <a:rPr lang="en-US" sz="3200" b="1">
                <a:latin typeface="Times New Roman" pitchFamily="18" charset="0"/>
                <a:cs typeface="Times New Roman" pitchFamily="18" charset="0"/>
              </a:rPr>
              <a:t>Datum difference (CGG2010-CGVD28</a:t>
            </a:r>
            <a:r>
              <a:rPr lang="en-US" sz="3200">
                <a:latin typeface="Times New Roman" pitchFamily="18" charset="0"/>
                <a:cs typeface="Times New Roman" pitchFamily="18" charset="0"/>
              </a:rPr>
              <a:t>)</a:t>
            </a:r>
          </a:p>
        </p:txBody>
      </p:sp>
      <p:sp>
        <p:nvSpPr>
          <p:cNvPr id="333828" name="Text Box 7"/>
          <p:cNvSpPr txBox="1">
            <a:spLocks noChangeArrowheads="1"/>
          </p:cNvSpPr>
          <p:nvPr/>
        </p:nvSpPr>
        <p:spPr bwMode="auto">
          <a:xfrm>
            <a:off x="304800" y="5105400"/>
            <a:ext cx="939800" cy="366713"/>
          </a:xfrm>
          <a:prstGeom prst="rect">
            <a:avLst/>
          </a:prstGeom>
          <a:noFill/>
          <a:ln w="9525">
            <a:noFill/>
            <a:miter lim="800000"/>
            <a:headEnd/>
            <a:tailEnd/>
          </a:ln>
        </p:spPr>
        <p:txBody>
          <a:bodyPr wrap="none">
            <a:spAutoFit/>
          </a:bodyPr>
          <a:lstStyle/>
          <a:p>
            <a:r>
              <a:rPr lang="en-CA"/>
              <a:t>+35 cm</a:t>
            </a:r>
          </a:p>
        </p:txBody>
      </p:sp>
      <p:sp>
        <p:nvSpPr>
          <p:cNvPr id="333829" name="Text Box 9"/>
          <p:cNvSpPr txBox="1">
            <a:spLocks noChangeArrowheads="1"/>
          </p:cNvSpPr>
          <p:nvPr/>
        </p:nvSpPr>
        <p:spPr bwMode="auto">
          <a:xfrm>
            <a:off x="6858000" y="5181600"/>
            <a:ext cx="882650" cy="366713"/>
          </a:xfrm>
          <a:prstGeom prst="rect">
            <a:avLst/>
          </a:prstGeom>
          <a:noFill/>
          <a:ln w="9525">
            <a:noFill/>
            <a:miter lim="800000"/>
            <a:headEnd/>
            <a:tailEnd/>
          </a:ln>
        </p:spPr>
        <p:txBody>
          <a:bodyPr wrap="none">
            <a:spAutoFit/>
          </a:bodyPr>
          <a:lstStyle/>
          <a:p>
            <a:r>
              <a:rPr lang="en-CA"/>
              <a:t>-65 cm</a:t>
            </a:r>
          </a:p>
        </p:txBody>
      </p:sp>
      <p:pic>
        <p:nvPicPr>
          <p:cNvPr id="333835"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33836" name="Picture 4" descr="NGS_Banner"/>
          <p:cNvPicPr>
            <a:picLocks noChangeAspect="1" noChangeArrowheads="1"/>
          </p:cNvPicPr>
          <p:nvPr/>
        </p:nvPicPr>
        <p:blipFill>
          <a:blip r:embed="rId4" cstate="print"/>
          <a:srcRect/>
          <a:stretch>
            <a:fillRect/>
          </a:stretch>
        </p:blipFill>
        <p:spPr bwMode="auto">
          <a:xfrm>
            <a:off x="685800" y="6019800"/>
            <a:ext cx="685800" cy="665163"/>
          </a:xfrm>
          <a:prstGeom prst="rect">
            <a:avLst/>
          </a:prstGeom>
          <a:noFill/>
          <a:ln w="9525">
            <a:noFill/>
            <a:miter lim="800000"/>
            <a:headEnd/>
            <a:tailEnd/>
          </a:ln>
        </p:spPr>
      </p:pic>
      <p:pic>
        <p:nvPicPr>
          <p:cNvPr id="333837" name="Picture 9"/>
          <p:cNvPicPr>
            <a:picLocks noChangeAspect="1" noChangeArrowheads="1"/>
          </p:cNvPicPr>
          <p:nvPr/>
        </p:nvPicPr>
        <p:blipFill>
          <a:blip r:embed="rId5" cstate="print"/>
          <a:srcRect/>
          <a:stretch>
            <a:fillRect/>
          </a:stretch>
        </p:blipFill>
        <p:spPr bwMode="auto">
          <a:xfrm>
            <a:off x="8077200" y="6172200"/>
            <a:ext cx="495300" cy="476250"/>
          </a:xfrm>
          <a:prstGeom prst="rect">
            <a:avLst/>
          </a:prstGeom>
          <a:noFill/>
          <a:ln w="9525">
            <a:noFill/>
            <a:miter lim="800000"/>
            <a:headEnd/>
            <a:tailEnd/>
          </a:ln>
        </p:spPr>
      </p:pic>
      <p:sp>
        <p:nvSpPr>
          <p:cNvPr id="333830" name="Line 10"/>
          <p:cNvSpPr>
            <a:spLocks noChangeShapeType="1"/>
          </p:cNvSpPr>
          <p:nvPr/>
        </p:nvSpPr>
        <p:spPr bwMode="auto">
          <a:xfrm flipH="1" flipV="1">
            <a:off x="5943600" y="3962400"/>
            <a:ext cx="1066800" cy="1143000"/>
          </a:xfrm>
          <a:prstGeom prst="line">
            <a:avLst/>
          </a:prstGeom>
          <a:noFill/>
          <a:ln w="9525">
            <a:solidFill>
              <a:schemeClr val="tx1"/>
            </a:solidFill>
            <a:round/>
            <a:headEnd/>
            <a:tailEnd type="triangle" w="med" len="med"/>
          </a:ln>
        </p:spPr>
        <p:txBody>
          <a:bodyPr/>
          <a:lstStyle/>
          <a:p>
            <a:endParaRPr lang="en-US"/>
          </a:p>
        </p:txBody>
      </p:sp>
      <p:sp>
        <p:nvSpPr>
          <p:cNvPr id="333827" name="Line 6"/>
          <p:cNvSpPr>
            <a:spLocks noChangeShapeType="1"/>
          </p:cNvSpPr>
          <p:nvPr/>
        </p:nvSpPr>
        <p:spPr bwMode="auto">
          <a:xfrm flipV="1">
            <a:off x="990600" y="3810000"/>
            <a:ext cx="1600200" cy="1219200"/>
          </a:xfrm>
          <a:prstGeom prst="line">
            <a:avLst/>
          </a:prstGeom>
          <a:noFill/>
          <a:ln w="9525">
            <a:solidFill>
              <a:schemeClr val="tx1"/>
            </a:solidFill>
            <a:round/>
            <a:headEnd/>
            <a:tailEnd type="triangle" w="med" len="med"/>
          </a:ln>
        </p:spPr>
        <p:txBody>
          <a:bodyPr/>
          <a:lstStyle/>
          <a:p>
            <a:endParaRPr lang="en-US"/>
          </a:p>
        </p:txBody>
      </p:sp>
      <p:sp>
        <p:nvSpPr>
          <p:cNvPr id="333840" name="Text Box 16"/>
          <p:cNvSpPr txBox="1">
            <a:spLocks noChangeArrowheads="1"/>
          </p:cNvSpPr>
          <p:nvPr/>
        </p:nvSpPr>
        <p:spPr bwMode="auto">
          <a:xfrm>
            <a:off x="152400" y="5638800"/>
            <a:ext cx="7377112" cy="336550"/>
          </a:xfrm>
          <a:prstGeom prst="rect">
            <a:avLst/>
          </a:prstGeom>
          <a:noFill/>
          <a:ln w="9525">
            <a:noFill/>
            <a:miter lim="800000"/>
            <a:headEnd/>
            <a:tailEnd/>
          </a:ln>
          <a:effectLst/>
        </p:spPr>
        <p:txBody>
          <a:bodyPr wrap="none">
            <a:spAutoFit/>
          </a:bodyPr>
          <a:lstStyle/>
          <a:p>
            <a:r>
              <a:rPr lang="en-CA" sz="1600" dirty="0"/>
              <a:t>GRID STATS: MIN = -0.824 m MAX = 0.680 m AVE = -0.114 m  STD = 0.283 m</a:t>
            </a:r>
          </a:p>
        </p:txBody>
      </p:sp>
      <p:sp>
        <p:nvSpPr>
          <p:cNvPr id="333841" name="Text Box 17"/>
          <p:cNvSpPr txBox="1">
            <a:spLocks noChangeArrowheads="1"/>
          </p:cNvSpPr>
          <p:nvPr/>
        </p:nvSpPr>
        <p:spPr bwMode="auto">
          <a:xfrm>
            <a:off x="6019800" y="1219200"/>
            <a:ext cx="3009900" cy="336550"/>
          </a:xfrm>
          <a:prstGeom prst="rect">
            <a:avLst/>
          </a:prstGeom>
          <a:noFill/>
          <a:ln w="9525">
            <a:noFill/>
            <a:miter lim="800000"/>
            <a:headEnd/>
            <a:tailEnd/>
          </a:ln>
          <a:effectLst/>
        </p:spPr>
        <p:txBody>
          <a:bodyPr wrap="none">
            <a:spAutoFit/>
          </a:bodyPr>
          <a:lstStyle/>
          <a:p>
            <a:r>
              <a:rPr lang="en-CA" sz="1600"/>
              <a:t>W</a:t>
            </a:r>
            <a:r>
              <a:rPr lang="en-CA" sz="1600" baseline="-25000"/>
              <a:t>CGG2010</a:t>
            </a:r>
            <a:r>
              <a:rPr lang="en-CA" sz="1600"/>
              <a:t> = 63636855.69 m</a:t>
            </a:r>
            <a:r>
              <a:rPr lang="en-CA" sz="1600" baseline="30000"/>
              <a:t>2</a:t>
            </a:r>
            <a:r>
              <a:rPr lang="en-CA" sz="1600"/>
              <a:t> s</a:t>
            </a:r>
            <a:r>
              <a:rPr lang="en-CA" sz="1600" baseline="30000"/>
              <a:t>-2</a:t>
            </a:r>
          </a:p>
        </p:txBody>
      </p:sp>
      <p:sp>
        <p:nvSpPr>
          <p:cNvPr id="333842" name="Text Box 18"/>
          <p:cNvSpPr txBox="1">
            <a:spLocks noChangeArrowheads="1"/>
          </p:cNvSpPr>
          <p:nvPr/>
        </p:nvSpPr>
        <p:spPr bwMode="auto">
          <a:xfrm>
            <a:off x="5673725" y="1676400"/>
            <a:ext cx="3394075" cy="336550"/>
          </a:xfrm>
          <a:prstGeom prst="rect">
            <a:avLst/>
          </a:prstGeom>
          <a:noFill/>
          <a:ln w="9525">
            <a:noFill/>
            <a:miter lim="800000"/>
            <a:headEnd/>
            <a:tailEnd/>
          </a:ln>
          <a:effectLst/>
        </p:spPr>
        <p:txBody>
          <a:bodyPr wrap="none">
            <a:spAutoFit/>
          </a:bodyPr>
          <a:lstStyle/>
          <a:p>
            <a:r>
              <a:rPr lang="en-CA" sz="1600"/>
              <a:t>Mean W</a:t>
            </a:r>
            <a:r>
              <a:rPr lang="en-CA" sz="1600" baseline="-25000"/>
              <a:t>CGVD28</a:t>
            </a:r>
            <a:r>
              <a:rPr lang="en-CA" sz="1600"/>
              <a:t> = 63636856.8 m</a:t>
            </a:r>
            <a:r>
              <a:rPr lang="en-CA" sz="1600" baseline="30000"/>
              <a:t>2</a:t>
            </a:r>
            <a:r>
              <a:rPr lang="en-CA" sz="1600"/>
              <a:t> s</a:t>
            </a:r>
            <a:r>
              <a:rPr lang="en-CA" sz="1600" baseline="30000"/>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1 Título"/>
          <p:cNvSpPr>
            <a:spLocks noGrp="1"/>
          </p:cNvSpPr>
          <p:nvPr>
            <p:ph type="title"/>
          </p:nvPr>
        </p:nvSpPr>
        <p:spPr/>
        <p:txBody>
          <a:bodyPr/>
          <a:lstStyle/>
          <a:p>
            <a:r>
              <a:rPr lang="en-US" sz="3200" b="1" smtClean="0"/>
              <a:t>Datum difference (GGM10-NAVD88)</a:t>
            </a:r>
          </a:p>
        </p:txBody>
      </p:sp>
      <p:pic>
        <p:nvPicPr>
          <p:cNvPr id="334850" name="Picture 4" descr="D:\TEMP\diferencias.jpg"/>
          <p:cNvPicPr>
            <a:picLocks noChangeAspect="1" noChangeArrowheads="1"/>
          </p:cNvPicPr>
          <p:nvPr/>
        </p:nvPicPr>
        <p:blipFill>
          <a:blip r:embed="rId3" cstate="print"/>
          <a:srcRect/>
          <a:stretch>
            <a:fillRect/>
          </a:stretch>
        </p:blipFill>
        <p:spPr bwMode="auto">
          <a:xfrm>
            <a:off x="685800" y="1143000"/>
            <a:ext cx="7848600" cy="5100638"/>
          </a:xfrm>
          <a:prstGeom prst="rect">
            <a:avLst/>
          </a:prstGeom>
          <a:noFill/>
          <a:ln w="9525">
            <a:noFill/>
            <a:miter lim="800000"/>
            <a:headEnd/>
            <a:tailEnd/>
          </a:ln>
        </p:spPr>
      </p:pic>
      <p:sp>
        <p:nvSpPr>
          <p:cNvPr id="334851" name="Text Box 7"/>
          <p:cNvSpPr txBox="1">
            <a:spLocks noChangeArrowheads="1"/>
          </p:cNvSpPr>
          <p:nvPr/>
        </p:nvSpPr>
        <p:spPr bwMode="auto">
          <a:xfrm>
            <a:off x="1790700" y="5562600"/>
            <a:ext cx="831850" cy="366713"/>
          </a:xfrm>
          <a:prstGeom prst="rect">
            <a:avLst/>
          </a:prstGeom>
          <a:noFill/>
          <a:ln w="9525">
            <a:noFill/>
            <a:miter lim="800000"/>
            <a:headEnd/>
            <a:tailEnd/>
          </a:ln>
        </p:spPr>
        <p:txBody>
          <a:bodyPr wrap="none">
            <a:spAutoFit/>
          </a:bodyPr>
          <a:lstStyle/>
          <a:p>
            <a:r>
              <a:rPr lang="en-CA"/>
              <a:t>-0.9 m</a:t>
            </a:r>
          </a:p>
        </p:txBody>
      </p:sp>
      <p:sp>
        <p:nvSpPr>
          <p:cNvPr id="334852" name="Text Box 8"/>
          <p:cNvSpPr txBox="1">
            <a:spLocks noChangeArrowheads="1"/>
          </p:cNvSpPr>
          <p:nvPr/>
        </p:nvSpPr>
        <p:spPr bwMode="auto">
          <a:xfrm>
            <a:off x="1790700" y="3092450"/>
            <a:ext cx="755650" cy="366713"/>
          </a:xfrm>
          <a:prstGeom prst="rect">
            <a:avLst/>
          </a:prstGeom>
          <a:noFill/>
          <a:ln w="9525">
            <a:noFill/>
            <a:miter lim="800000"/>
            <a:headEnd/>
            <a:tailEnd/>
          </a:ln>
        </p:spPr>
        <p:txBody>
          <a:bodyPr wrap="none">
            <a:spAutoFit/>
          </a:bodyPr>
          <a:lstStyle/>
          <a:p>
            <a:r>
              <a:rPr lang="en-CA"/>
              <a:t>0.6 m</a:t>
            </a:r>
          </a:p>
        </p:txBody>
      </p:sp>
      <p:pic>
        <p:nvPicPr>
          <p:cNvPr id="334853" name="Picture 6" descr="nrcan_fip_e_2c_55"/>
          <p:cNvPicPr>
            <a:picLocks noChangeAspect="1" noChangeArrowheads="1"/>
          </p:cNvPicPr>
          <p:nvPr/>
        </p:nvPicPr>
        <p:blipFill>
          <a:blip r:embed="rId4" cstate="print"/>
          <a:srcRect/>
          <a:stretch>
            <a:fillRect/>
          </a:stretch>
        </p:blipFill>
        <p:spPr bwMode="auto">
          <a:xfrm>
            <a:off x="3505200" y="6248400"/>
            <a:ext cx="2530475" cy="365125"/>
          </a:xfrm>
          <a:prstGeom prst="rect">
            <a:avLst/>
          </a:prstGeom>
          <a:noFill/>
          <a:ln w="9525">
            <a:noFill/>
            <a:miter lim="800000"/>
            <a:headEnd/>
            <a:tailEnd/>
          </a:ln>
        </p:spPr>
      </p:pic>
      <p:pic>
        <p:nvPicPr>
          <p:cNvPr id="334854"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pic>
        <p:nvPicPr>
          <p:cNvPr id="334855" name="Picture 9"/>
          <p:cNvPicPr>
            <a:picLocks noChangeAspect="1" noChangeArrowheads="1"/>
          </p:cNvPicPr>
          <p:nvPr/>
        </p:nvPicPr>
        <p:blipFill>
          <a:blip r:embed="rId6" cstate="print"/>
          <a:srcRect/>
          <a:stretch>
            <a:fillRect/>
          </a:stretch>
        </p:blipFill>
        <p:spPr bwMode="auto">
          <a:xfrm>
            <a:off x="8077200" y="6172200"/>
            <a:ext cx="4953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GS_Theme">
  <a:themeElements>
    <a:clrScheme name="1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NGS_Theme">
  <a:themeElements>
    <a:clrScheme name="2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NGS_Theme">
  <a:themeElements>
    <a:clrScheme name="3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NGS_Theme">
  <a:themeElements>
    <a:clrScheme name="4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NGS_Theme">
  <a:themeElements>
    <a:clrScheme name="5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NGS_Theme">
  <a:themeElements>
    <a:clrScheme name="6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NGS_Theme">
  <a:themeElements>
    <a:clrScheme name="7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NGSPowerPointTemplate">
  <a:themeElements>
    <a:clrScheme name="4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GSPowerPointTemplate">
  <a:themeElements>
    <a:clrScheme name="3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GSPowerPointTemplate">
  <a:themeElements>
    <a:clrScheme name="2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GS_Theme">
  <a:themeElements>
    <a:clrScheme name="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GSPowerPointTemplate">
  <a:themeElements>
    <a:clrScheme name="1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GSPowerPointTemplate">
  <a:themeElements>
    <a:clrScheme name="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8663</TotalTime>
  <Words>2665</Words>
  <Application>Microsoft Office PowerPoint</Application>
  <PresentationFormat>On-screen Show (4:3)</PresentationFormat>
  <Paragraphs>386</Paragraphs>
  <Slides>29</Slides>
  <Notes>19</Notes>
  <HiddenSlides>0</HiddenSlides>
  <MMClips>0</MMClips>
  <ScaleCrop>false</ScaleCrop>
  <HeadingPairs>
    <vt:vector size="4" baseType="variant">
      <vt:variant>
        <vt:lpstr>Theme</vt:lpstr>
      </vt:variant>
      <vt:variant>
        <vt:i4>26</vt:i4>
      </vt:variant>
      <vt:variant>
        <vt:lpstr>Slide Titles</vt:lpstr>
      </vt:variant>
      <vt:variant>
        <vt:i4>29</vt:i4>
      </vt:variant>
    </vt:vector>
  </HeadingPairs>
  <TitlesOfParts>
    <vt:vector size="55" baseType="lpstr">
      <vt:lpstr>4_Office Theme</vt:lpstr>
      <vt:lpstr>3_NGSPowerPointTemplate</vt:lpstr>
      <vt:lpstr>2_NGSPowerPointTemplate</vt:lpstr>
      <vt:lpstr>NGS_Theme</vt:lpstr>
      <vt:lpstr>Custom Design</vt:lpstr>
      <vt:lpstr>1_NGSPowerPointTemplate</vt:lpstr>
      <vt:lpstr>2_Office Theme</vt:lpstr>
      <vt:lpstr>NGSPowerPointTemplate</vt:lpstr>
      <vt:lpstr>1_Office Theme</vt:lpstr>
      <vt:lpstr>1_NGS_Theme</vt:lpstr>
      <vt:lpstr>2_NGS_Theme</vt:lpstr>
      <vt:lpstr>3_NGS_Theme</vt:lpstr>
      <vt:lpstr>4_NGS_Theme</vt:lpstr>
      <vt:lpstr>5_NGS_Theme</vt:lpstr>
      <vt:lpstr>6_NGS_Theme</vt:lpstr>
      <vt:lpstr>7_NGS_Theme</vt:lpstr>
      <vt:lpstr>4_NGSPowerPointTemplate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Progress Toward a Unified Geoid-Based Vertical Datum for North America </vt:lpstr>
      <vt:lpstr>Overview</vt:lpstr>
      <vt:lpstr>Current Vertical Datums and Geoid Models used in North America</vt:lpstr>
      <vt:lpstr>Current Vertical Datums and Geoid Models used in North America</vt:lpstr>
      <vt:lpstr>Problems in NAVD 88</vt:lpstr>
      <vt:lpstr>Datum difference (GGM02S-NAVD88)</vt:lpstr>
      <vt:lpstr>Problems in CGVD28</vt:lpstr>
      <vt:lpstr>Slide 8</vt:lpstr>
      <vt:lpstr>Datum difference (GGM10-NAVD88)</vt:lpstr>
      <vt:lpstr>Slide 10</vt:lpstr>
      <vt:lpstr>The GRAV-D Project</vt:lpstr>
      <vt:lpstr>Canada Height Modernization - 2013</vt:lpstr>
      <vt:lpstr>Geoid model improvement in Mexico </vt:lpstr>
      <vt:lpstr>Slide 14</vt:lpstr>
      <vt:lpstr>CGG2010 – USGG2009</vt:lpstr>
      <vt:lpstr>Repeatability of 20 different solutions                 (common terrestrial dataset)</vt:lpstr>
      <vt:lpstr>Comparison of N.A. plans  (Geopotential Reference System)</vt:lpstr>
      <vt:lpstr>Comparison of N.A. plans (Geometric Reference System)</vt:lpstr>
      <vt:lpstr>NAVRS: Fundamental concepts</vt:lpstr>
      <vt:lpstr>NAVRS: Requirements</vt:lpstr>
      <vt:lpstr>Required parameters for a geoid model</vt:lpstr>
      <vt:lpstr>Challenges in the 1-cm geoid realization</vt:lpstr>
      <vt:lpstr>NAVRS: Realization</vt:lpstr>
      <vt:lpstr>NAVRS: Maintenance</vt:lpstr>
      <vt:lpstr>Geoid change monitoring</vt:lpstr>
      <vt:lpstr>Slide 26</vt:lpstr>
      <vt:lpstr>Relationships between WHS,  existing VDs and NAVRS</vt:lpstr>
      <vt:lpstr>Summary</vt:lpstr>
      <vt:lpstr>Extra Slides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Geoid Modeling at NGS</dc:title>
  <dc:creator>Preferred Customer</dc:creator>
  <cp:lastModifiedBy>Dru Smith</cp:lastModifiedBy>
  <cp:revision>264</cp:revision>
  <dcterms:created xsi:type="dcterms:W3CDTF">2010-04-08T19:53:48Z</dcterms:created>
  <dcterms:modified xsi:type="dcterms:W3CDTF">2011-06-20T15:33:33Z</dcterms:modified>
</cp:coreProperties>
</file>