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699" r:id="rId2"/>
  </p:sldMasterIdLst>
  <p:notesMasterIdLst>
    <p:notesMasterId r:id="rId18"/>
  </p:notesMasterIdLst>
  <p:sldIdLst>
    <p:sldId id="363" r:id="rId3"/>
    <p:sldId id="517" r:id="rId4"/>
    <p:sldId id="557" r:id="rId5"/>
    <p:sldId id="553" r:id="rId6"/>
    <p:sldId id="554" r:id="rId7"/>
    <p:sldId id="555" r:id="rId8"/>
    <p:sldId id="556" r:id="rId9"/>
    <p:sldId id="565" r:id="rId10"/>
    <p:sldId id="558" r:id="rId11"/>
    <p:sldId id="551" r:id="rId12"/>
    <p:sldId id="564" r:id="rId13"/>
    <p:sldId id="559" r:id="rId14"/>
    <p:sldId id="560" r:id="rId15"/>
    <p:sldId id="552" r:id="rId16"/>
    <p:sldId id="561" r:id="rId17"/>
  </p:sldIdLst>
  <p:sldSz cx="9144000" cy="6858000" type="screen4x3"/>
  <p:notesSz cx="7010400" cy="9296400"/>
  <p:defaultTextStyle>
    <a:defPPr>
      <a:defRPr lang="en-US"/>
    </a:defPPr>
    <a:lvl1pPr algn="l" rtl="0" fontAlgn="base">
      <a:spcBef>
        <a:spcPct val="0"/>
      </a:spcBef>
      <a:spcAft>
        <a:spcPct val="0"/>
      </a:spcAft>
      <a:defRPr sz="1400" b="1" kern="1200">
        <a:solidFill>
          <a:schemeClr val="tx1"/>
        </a:solidFill>
        <a:latin typeface="Verdana" pitchFamily="34" charset="0"/>
        <a:ea typeface="+mn-ea"/>
        <a:cs typeface="+mn-cs"/>
      </a:defRPr>
    </a:lvl1pPr>
    <a:lvl2pPr marL="457200" algn="l" rtl="0" fontAlgn="base">
      <a:spcBef>
        <a:spcPct val="0"/>
      </a:spcBef>
      <a:spcAft>
        <a:spcPct val="0"/>
      </a:spcAft>
      <a:defRPr sz="1400" b="1" kern="1200">
        <a:solidFill>
          <a:schemeClr val="tx1"/>
        </a:solidFill>
        <a:latin typeface="Verdana" pitchFamily="34" charset="0"/>
        <a:ea typeface="+mn-ea"/>
        <a:cs typeface="+mn-cs"/>
      </a:defRPr>
    </a:lvl2pPr>
    <a:lvl3pPr marL="914400" algn="l" rtl="0" fontAlgn="base">
      <a:spcBef>
        <a:spcPct val="0"/>
      </a:spcBef>
      <a:spcAft>
        <a:spcPct val="0"/>
      </a:spcAft>
      <a:defRPr sz="1400" b="1" kern="1200">
        <a:solidFill>
          <a:schemeClr val="tx1"/>
        </a:solidFill>
        <a:latin typeface="Verdana" pitchFamily="34" charset="0"/>
        <a:ea typeface="+mn-ea"/>
        <a:cs typeface="+mn-cs"/>
      </a:defRPr>
    </a:lvl3pPr>
    <a:lvl4pPr marL="1371600" algn="l" rtl="0" fontAlgn="base">
      <a:spcBef>
        <a:spcPct val="0"/>
      </a:spcBef>
      <a:spcAft>
        <a:spcPct val="0"/>
      </a:spcAft>
      <a:defRPr sz="1400" b="1" kern="1200">
        <a:solidFill>
          <a:schemeClr val="tx1"/>
        </a:solidFill>
        <a:latin typeface="Verdana" pitchFamily="34" charset="0"/>
        <a:ea typeface="+mn-ea"/>
        <a:cs typeface="+mn-cs"/>
      </a:defRPr>
    </a:lvl4pPr>
    <a:lvl5pPr marL="1828800" algn="l" rtl="0" fontAlgn="base">
      <a:spcBef>
        <a:spcPct val="0"/>
      </a:spcBef>
      <a:spcAft>
        <a:spcPct val="0"/>
      </a:spcAft>
      <a:defRPr sz="1400" b="1" kern="1200">
        <a:solidFill>
          <a:schemeClr val="tx1"/>
        </a:solidFill>
        <a:latin typeface="Verdana" pitchFamily="34" charset="0"/>
        <a:ea typeface="+mn-ea"/>
        <a:cs typeface="+mn-cs"/>
      </a:defRPr>
    </a:lvl5pPr>
    <a:lvl6pPr marL="2286000" algn="l" defTabSz="914400" rtl="0" eaLnBrk="1" latinLnBrk="0" hangingPunct="1">
      <a:defRPr sz="1400" b="1" kern="1200">
        <a:solidFill>
          <a:schemeClr val="tx1"/>
        </a:solidFill>
        <a:latin typeface="Verdana" pitchFamily="34" charset="0"/>
        <a:ea typeface="+mn-ea"/>
        <a:cs typeface="+mn-cs"/>
      </a:defRPr>
    </a:lvl6pPr>
    <a:lvl7pPr marL="2743200" algn="l" defTabSz="914400" rtl="0" eaLnBrk="1" latinLnBrk="0" hangingPunct="1">
      <a:defRPr sz="1400" b="1" kern="1200">
        <a:solidFill>
          <a:schemeClr val="tx1"/>
        </a:solidFill>
        <a:latin typeface="Verdana" pitchFamily="34" charset="0"/>
        <a:ea typeface="+mn-ea"/>
        <a:cs typeface="+mn-cs"/>
      </a:defRPr>
    </a:lvl7pPr>
    <a:lvl8pPr marL="3200400" algn="l" defTabSz="914400" rtl="0" eaLnBrk="1" latinLnBrk="0" hangingPunct="1">
      <a:defRPr sz="1400" b="1" kern="1200">
        <a:solidFill>
          <a:schemeClr val="tx1"/>
        </a:solidFill>
        <a:latin typeface="Verdana" pitchFamily="34" charset="0"/>
        <a:ea typeface="+mn-ea"/>
        <a:cs typeface="+mn-cs"/>
      </a:defRPr>
    </a:lvl8pPr>
    <a:lvl9pPr marL="3657600" algn="l" defTabSz="914400" rtl="0" eaLnBrk="1" latinLnBrk="0" hangingPunct="1">
      <a:defRPr sz="14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E9EDF4"/>
    <a:srgbClr val="FF3300"/>
    <a:srgbClr val="00FF00"/>
    <a:srgbClr val="77623D"/>
    <a:srgbClr val="808000"/>
    <a:srgbClr val="3333CC"/>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73487" autoAdjust="0"/>
  </p:normalViewPr>
  <p:slideViewPr>
    <p:cSldViewPr snapToGrid="0">
      <p:cViewPr varScale="1">
        <p:scale>
          <a:sx n="86" d="100"/>
          <a:sy n="86" d="100"/>
        </p:scale>
        <p:origin x="-23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defTabSz="923925" eaLnBrk="1" hangingPunct="1">
              <a:defRPr sz="1200" b="0">
                <a:latin typeface="Arial" charset="0"/>
              </a:defRPr>
            </a:lvl1pPr>
          </a:lstStyle>
          <a:p>
            <a:pPr>
              <a:defRPr/>
            </a:pPr>
            <a:endParaRPr lang="en-US"/>
          </a:p>
        </p:txBody>
      </p:sp>
      <p:sp>
        <p:nvSpPr>
          <p:cNvPr id="194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lgn="r" defTabSz="923925" eaLnBrk="1" hangingPunct="1">
              <a:defRPr sz="1200" b="0">
                <a:latin typeface="Arial"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defTabSz="923925" eaLnBrk="1" hangingPunct="1">
              <a:defRPr sz="1200" b="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lgn="r" defTabSz="923925" eaLnBrk="1" hangingPunct="1">
              <a:defRPr sz="1200" b="0">
                <a:latin typeface="Arial" charset="0"/>
              </a:defRPr>
            </a:lvl1pPr>
          </a:lstStyle>
          <a:p>
            <a:pPr>
              <a:defRPr/>
            </a:pPr>
            <a:fld id="{5E8E322E-4C67-4ABD-89DB-DD0A911F28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8436" name="Slide Number Placeholder 3"/>
          <p:cNvSpPr>
            <a:spLocks noGrp="1"/>
          </p:cNvSpPr>
          <p:nvPr>
            <p:ph type="sldNum" sz="quarter" idx="5"/>
          </p:nvPr>
        </p:nvSpPr>
        <p:spPr>
          <a:noFill/>
        </p:spPr>
        <p:txBody>
          <a:bodyPr/>
          <a:lstStyle/>
          <a:p>
            <a:fld id="{2C4FD1D8-A861-406C-A17C-81E5FA479B68}"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E8E322E-4C67-4ABD-89DB-DD0A911F287F}"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Dru’s</a:t>
            </a:r>
            <a:r>
              <a:rPr lang="en-US" dirty="0" smtClean="0"/>
              <a:t> opinion:  NGS will install</a:t>
            </a:r>
            <a:r>
              <a:rPr lang="en-US" baseline="0" dirty="0" smtClean="0"/>
              <a:t> at least one Foundation CORS site in 2011, but the internal discussions must be </a:t>
            </a:r>
            <a:r>
              <a:rPr lang="en-US" baseline="0" smtClean="0"/>
              <a:t>resolved quickly.</a:t>
            </a:r>
            <a:endParaRPr lang="en-US" dirty="0"/>
          </a:p>
        </p:txBody>
      </p:sp>
      <p:sp>
        <p:nvSpPr>
          <p:cNvPr id="4" name="Slide Number Placeholder 3"/>
          <p:cNvSpPr>
            <a:spLocks noGrp="1"/>
          </p:cNvSpPr>
          <p:nvPr>
            <p:ph type="sldNum" sz="quarter" idx="10"/>
          </p:nvPr>
        </p:nvSpPr>
        <p:spPr/>
        <p:txBody>
          <a:bodyPr/>
          <a:lstStyle/>
          <a:p>
            <a:pPr>
              <a:defRPr/>
            </a:pPr>
            <a:fld id="{5E8E322E-4C67-4ABD-89DB-DD0A911F287F}"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E8E322E-4C67-4ABD-89DB-DD0A911F287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Late</a:t>
            </a:r>
            <a:r>
              <a:rPr lang="en-US" baseline="0" dirty="0" smtClean="0"/>
              <a:t> </a:t>
            </a:r>
            <a:r>
              <a:rPr lang="en-US" dirty="0" smtClean="0"/>
              <a:t>In 2009,</a:t>
            </a:r>
            <a:r>
              <a:rPr lang="en-US" baseline="0" dirty="0" smtClean="0"/>
              <a:t> an NGS survey crew visited GGAO and performed a terrestrial survey of the various space geodetic techniques.  The primary purpose of the survey was to research methodologies for local tie determination using readily available instrumentation and data reduction software and renew the capability for conducting such surveys by NGS field crews.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E8E322E-4C67-4ABD-89DB-DD0A911F287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Terrestrial</a:t>
            </a:r>
            <a:r>
              <a:rPr lang="en-US" baseline="0" dirty="0" smtClean="0"/>
              <a:t> site surveys have been previously conducted at the GGAO.  With the exception of the NG-SLR local ties have been previously determined for the geodetic techniques collocated at the GGAO.</a:t>
            </a:r>
            <a:endParaRPr lang="en-US" dirty="0"/>
          </a:p>
        </p:txBody>
      </p:sp>
      <p:sp>
        <p:nvSpPr>
          <p:cNvPr id="4" name="Slide Number Placeholder 3"/>
          <p:cNvSpPr>
            <a:spLocks noGrp="1"/>
          </p:cNvSpPr>
          <p:nvPr>
            <p:ph type="sldNum" sz="quarter" idx="10"/>
          </p:nvPr>
        </p:nvSpPr>
        <p:spPr/>
        <p:txBody>
          <a:bodyPr/>
          <a:lstStyle/>
          <a:p>
            <a:pPr>
              <a:defRPr/>
            </a:pPr>
            <a:fld id="{5E8E322E-4C67-4ABD-89DB-DD0A911F287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NGS field crews incorporated some of the existing </a:t>
            </a:r>
            <a:r>
              <a:rPr lang="en-US" baseline="0" dirty="0" smtClean="0"/>
              <a:t>geodetic monuments located at the GGAO into the terrestrial survey, but did not attempt to re-observe the historical geodetic network in its entirety.  The intent of the NGS terrestrial survey was to bring a fresh approach to determination of the tie vectors and not simply repeat the work previously done by others.</a:t>
            </a:r>
            <a:endParaRPr lang="en-US" dirty="0"/>
          </a:p>
        </p:txBody>
      </p:sp>
      <p:sp>
        <p:nvSpPr>
          <p:cNvPr id="4" name="Slide Number Placeholder 3"/>
          <p:cNvSpPr>
            <a:spLocks noGrp="1"/>
          </p:cNvSpPr>
          <p:nvPr>
            <p:ph type="sldNum" sz="quarter" idx="10"/>
          </p:nvPr>
        </p:nvSpPr>
        <p:spPr/>
        <p:txBody>
          <a:bodyPr/>
          <a:lstStyle/>
          <a:p>
            <a:pPr>
              <a:defRPr/>
            </a:pPr>
            <a:fld id="{6852DE41-6A22-41DB-A68F-DF945DF9B65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NGS field crews used surveying</a:t>
            </a:r>
            <a:r>
              <a:rPr lang="en-US" baseline="0" dirty="0" smtClean="0"/>
              <a:t> instrumentation possessing the highest level of precision currently available.  Field data was recorded and processed using commercially available data collection and reduction software.</a:t>
            </a:r>
            <a:endParaRPr lang="en-US" dirty="0"/>
          </a:p>
        </p:txBody>
      </p:sp>
      <p:sp>
        <p:nvSpPr>
          <p:cNvPr id="4" name="Slide Number Placeholder 3"/>
          <p:cNvSpPr>
            <a:spLocks noGrp="1"/>
          </p:cNvSpPr>
          <p:nvPr>
            <p:ph type="sldNum" sz="quarter" idx="10"/>
          </p:nvPr>
        </p:nvSpPr>
        <p:spPr/>
        <p:txBody>
          <a:bodyPr/>
          <a:lstStyle/>
          <a:p>
            <a:pPr>
              <a:defRPr/>
            </a:pPr>
            <a:fld id="{5E8E322E-4C67-4ABD-89DB-DD0A911F287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52DE41-6A22-41DB-A68F-DF945DF9B65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July 2010, an NGS crew performed reconnaissance at </a:t>
            </a:r>
            <a:r>
              <a:rPr lang="en-US" baseline="0" dirty="0" smtClean="0"/>
              <a:t>the Brewster VLBA site in preparation for a terrestrial survey</a:t>
            </a:r>
          </a:p>
          <a:p>
            <a:r>
              <a:rPr lang="en-US" baseline="0" dirty="0" smtClean="0"/>
              <a:t>tie between VLBA and GPS. </a:t>
            </a:r>
            <a:endParaRPr lang="en-US" dirty="0"/>
          </a:p>
        </p:txBody>
      </p:sp>
      <p:sp>
        <p:nvSpPr>
          <p:cNvPr id="4" name="Slide Number Placeholder 3"/>
          <p:cNvSpPr>
            <a:spLocks noGrp="1"/>
          </p:cNvSpPr>
          <p:nvPr>
            <p:ph type="sldNum" sz="quarter" idx="10"/>
          </p:nvPr>
        </p:nvSpPr>
        <p:spPr/>
        <p:txBody>
          <a:bodyPr/>
          <a:lstStyle/>
          <a:p>
            <a:pPr>
              <a:defRPr/>
            </a:pPr>
            <a:fld id="{5E8E322E-4C67-4ABD-89DB-DD0A911F287F}"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existing monuments</a:t>
            </a:r>
            <a:r>
              <a:rPr lang="en-US" baseline="0" dirty="0" smtClean="0"/>
              <a:t> were recovered during reconnaissance.</a:t>
            </a:r>
          </a:p>
          <a:p>
            <a:r>
              <a:rPr lang="en-US" baseline="0" dirty="0" smtClean="0"/>
              <a:t>Three new “concrete post” type monuments were established during reconnaissance.</a:t>
            </a:r>
          </a:p>
          <a:p>
            <a:r>
              <a:rPr lang="en-US" baseline="0" dirty="0" smtClean="0"/>
              <a:t>All six of the monuments will be utilized during the terrestrial survey.</a:t>
            </a:r>
            <a:endParaRPr lang="en-US" dirty="0"/>
          </a:p>
        </p:txBody>
      </p:sp>
      <p:sp>
        <p:nvSpPr>
          <p:cNvPr id="4" name="Slide Number Placeholder 3"/>
          <p:cNvSpPr>
            <a:spLocks noGrp="1"/>
          </p:cNvSpPr>
          <p:nvPr>
            <p:ph type="sldNum" sz="quarter" idx="10"/>
          </p:nvPr>
        </p:nvSpPr>
        <p:spPr/>
        <p:txBody>
          <a:bodyPr/>
          <a:lstStyle/>
          <a:p>
            <a:pPr>
              <a:defRPr/>
            </a:pPr>
            <a:fld id="{5E8E322E-4C67-4ABD-89DB-DD0A911F287F}"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10/15/2010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GGOS Bureau for Networks and Communications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AD50A382-1F86-4341-A05F-5072547712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10/15/2010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GGOS Bureau for Networks and Communications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8C2F6108-E7E8-4BD2-922C-57CA707E3D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10/15/2010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GGOS Bureau for Networks and Communications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68722331-0030-4EE9-86BA-CD001320FF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10/15/2010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GGOS Bureau for Networks and Communications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05D00C06-100C-4552-8B98-4224A9E216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10/15/2010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GGOS Bureau for Networks and Communications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136120BF-9986-484D-9D97-0A80088625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10/15/2010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GGOS Bureau for Networks and Communications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F832BD13-59F8-4E69-A1CE-E3F789482D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10/15/2010</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GGOS Bureau for Networks and Communications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5B723CAF-B2D6-43A5-99FA-7E08921F2B2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10/15/2010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GGOS Bureau for Networks and Communications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1F575D35-6A63-4D3D-B4AC-238FAA6D0C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10/15/2010</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GGOS Bureau for Networks and Communications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386608F7-CFAA-4B87-83E4-7CCA3C2454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10/15/2010</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GGOS Bureau for Networks and Communications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14E4A9FB-18B3-40D6-9B7B-B7EF9BD752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10/15/2010</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GGOS Bureau for Networks and Communications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715B0195-AE03-454E-88BE-4621A09340B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10/15/2010</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GGOS Bureau for Networks and Communications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3588B72C-D2F2-4B5D-B953-2D65F940A5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defRPr>
            </a:lvl1pPr>
          </a:lstStyle>
          <a:p>
            <a:pPr>
              <a:defRPr/>
            </a:pPr>
            <a:r>
              <a:rPr lang="en-US" smtClean="0"/>
              <a:t>10/15/2010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defRPr>
            </a:lvl1pPr>
          </a:lstStyle>
          <a:p>
            <a:pPr>
              <a:defRPr/>
            </a:pPr>
            <a:r>
              <a:rPr lang="en-US" smtClean="0"/>
              <a:t>GGOS Bureau for Networks and Communications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defRPr>
            </a:lvl1pPr>
          </a:lstStyle>
          <a:p>
            <a:pPr>
              <a:defRPr/>
            </a:pPr>
            <a:fld id="{45AD8553-13F6-45B1-86A5-E7328B9B94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Lst>
  <p:hf hdr="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defRPr>
            </a:lvl1pPr>
          </a:lstStyle>
          <a:p>
            <a:pPr>
              <a:defRPr/>
            </a:pPr>
            <a:r>
              <a:rPr lang="en-US" smtClean="0"/>
              <a:t>10/15/2010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defRPr>
            </a:lvl1pPr>
          </a:lstStyle>
          <a:p>
            <a:pPr>
              <a:defRPr/>
            </a:pPr>
            <a:r>
              <a:rPr lang="en-US" smtClean="0"/>
              <a:t>GGOS Bureau for Networks and Communications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defRPr>
            </a:lvl1pPr>
          </a:lstStyle>
          <a:p>
            <a:pPr>
              <a:defRPr/>
            </a:pPr>
            <a:fld id="{2634511D-C01D-4124-A354-EB09E93D4F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ChangeArrowheads="1"/>
          </p:cNvSpPr>
          <p:nvPr/>
        </p:nvSpPr>
        <p:spPr bwMode="auto">
          <a:xfrm>
            <a:off x="431800" y="1623638"/>
            <a:ext cx="8204200" cy="4133850"/>
          </a:xfrm>
          <a:prstGeom prst="rect">
            <a:avLst/>
          </a:prstGeom>
          <a:noFill/>
          <a:ln w="9525">
            <a:noFill/>
            <a:miter lim="800000"/>
            <a:headEnd/>
            <a:tailEnd/>
          </a:ln>
          <a:effectLst/>
        </p:spPr>
        <p:txBody>
          <a:bodyPr anchor="ctr"/>
          <a:lstStyle/>
          <a:p>
            <a:pPr algn="ctr">
              <a:defRPr/>
            </a:pPr>
            <a:r>
              <a:rPr lang="en-US" sz="3600" dirty="0" smtClean="0"/>
              <a:t>NGS Status Report to GGOS Bureau for Networks and Communications</a:t>
            </a:r>
          </a:p>
          <a:p>
            <a:pPr algn="ctr">
              <a:defRPr/>
            </a:pPr>
            <a:r>
              <a:rPr lang="en-US" sz="1800" dirty="0">
                <a:effectLst>
                  <a:outerShdw blurRad="38100" dist="38100" dir="2700000" algn="tl">
                    <a:srgbClr val="C0C0C0"/>
                  </a:outerShdw>
                </a:effectLst>
              </a:rPr>
              <a:t/>
            </a:r>
            <a:br>
              <a:rPr lang="en-US" sz="1800" dirty="0">
                <a:effectLst>
                  <a:outerShdw blurRad="38100" dist="38100" dir="2700000" algn="tl">
                    <a:srgbClr val="C0C0C0"/>
                  </a:outerShdw>
                </a:effectLst>
              </a:rPr>
            </a:br>
            <a:r>
              <a:rPr lang="en-US" sz="1800" u="sng" dirty="0">
                <a:effectLst>
                  <a:outerShdw blurRad="38100" dist="38100" dir="2700000" algn="tl">
                    <a:srgbClr val="C0C0C0"/>
                  </a:outerShdw>
                </a:effectLst>
                <a:latin typeface="Batang" pitchFamily="18" charset="-127"/>
              </a:rPr>
              <a:t/>
            </a:r>
            <a:br>
              <a:rPr lang="en-US" sz="1800" u="sng" dirty="0">
                <a:effectLst>
                  <a:outerShdw blurRad="38100" dist="38100" dir="2700000" algn="tl">
                    <a:srgbClr val="C0C0C0"/>
                  </a:outerShdw>
                </a:effectLst>
                <a:latin typeface="Batang" pitchFamily="18" charset="-127"/>
              </a:rPr>
            </a:br>
            <a:endParaRPr lang="en-US" sz="1800" u="sng" dirty="0">
              <a:effectLst>
                <a:outerShdw blurRad="38100" dist="38100" dir="2700000" algn="tl">
                  <a:srgbClr val="C0C0C0"/>
                </a:outerShdw>
              </a:effectLst>
            </a:endParaRPr>
          </a:p>
          <a:p>
            <a:pPr algn="ctr">
              <a:defRPr/>
            </a:pPr>
            <a:endParaRPr lang="en-US" sz="1800" dirty="0">
              <a:effectLst>
                <a:outerShdw blurRad="38100" dist="38100" dir="2700000" algn="tl">
                  <a:srgbClr val="C0C0C0"/>
                </a:outerShdw>
              </a:effectLst>
            </a:endParaRPr>
          </a:p>
          <a:p>
            <a:pPr algn="ctr">
              <a:defRPr/>
            </a:pPr>
            <a:r>
              <a:rPr lang="en-US" sz="1800" dirty="0" err="1">
                <a:effectLst>
                  <a:outerShdw blurRad="38100" dist="38100" dir="2700000" algn="tl">
                    <a:srgbClr val="C0C0C0"/>
                  </a:outerShdw>
                </a:effectLst>
              </a:rPr>
              <a:t>Dru</a:t>
            </a:r>
            <a:r>
              <a:rPr lang="en-US" sz="1800" dirty="0">
                <a:effectLst>
                  <a:outerShdw blurRad="38100" dist="38100" dir="2700000" algn="tl">
                    <a:srgbClr val="C0C0C0"/>
                  </a:outerShdw>
                </a:effectLst>
              </a:rPr>
              <a:t> Smith</a:t>
            </a:r>
          </a:p>
          <a:p>
            <a:pPr algn="ctr">
              <a:defRPr/>
            </a:pPr>
            <a:r>
              <a:rPr lang="en-US" sz="1800" dirty="0" smtClean="0">
                <a:effectLst>
                  <a:outerShdw blurRad="38100" dist="38100" dir="2700000" algn="tl">
                    <a:srgbClr val="C0C0C0"/>
                  </a:outerShdw>
                </a:effectLst>
              </a:rPr>
              <a:t>Kendall </a:t>
            </a:r>
            <a:r>
              <a:rPr lang="en-US" sz="1800" dirty="0" err="1" smtClean="0">
                <a:effectLst>
                  <a:outerShdw blurRad="38100" dist="38100" dir="2700000" algn="tl">
                    <a:srgbClr val="C0C0C0"/>
                  </a:outerShdw>
                </a:effectLst>
              </a:rPr>
              <a:t>Fancher</a:t>
            </a:r>
            <a:endParaRPr lang="en-US" sz="1800" dirty="0" smtClean="0">
              <a:effectLst>
                <a:outerShdw blurRad="38100" dist="38100" dir="2700000" algn="tl">
                  <a:srgbClr val="C0C0C0"/>
                </a:outerShdw>
              </a:effectLst>
            </a:endParaRPr>
          </a:p>
          <a:p>
            <a:pPr algn="ctr">
              <a:defRPr/>
            </a:pPr>
            <a:r>
              <a:rPr lang="en-US" sz="1800" dirty="0" smtClean="0">
                <a:effectLst>
                  <a:outerShdw blurRad="38100" dist="38100" dir="2700000" algn="tl">
                    <a:srgbClr val="C0C0C0"/>
                  </a:outerShdw>
                </a:effectLst>
              </a:rPr>
              <a:t>Giovanni </a:t>
            </a:r>
            <a:r>
              <a:rPr lang="en-US" sz="1800" dirty="0" err="1" smtClean="0">
                <a:effectLst>
                  <a:outerShdw blurRad="38100" dist="38100" dir="2700000" algn="tl">
                    <a:srgbClr val="C0C0C0"/>
                  </a:outerShdw>
                </a:effectLst>
              </a:rPr>
              <a:t>Sella</a:t>
            </a:r>
            <a:endParaRPr lang="en-US" sz="1800" dirty="0" smtClean="0">
              <a:effectLst>
                <a:outerShdw blurRad="38100" dist="38100" dir="2700000" algn="tl">
                  <a:srgbClr val="C0C0C0"/>
                </a:outerShdw>
              </a:effectLst>
            </a:endParaRPr>
          </a:p>
          <a:p>
            <a:pPr algn="ctr">
              <a:defRPr/>
            </a:pPr>
            <a:endParaRPr lang="en-US" sz="1800" dirty="0">
              <a:effectLst>
                <a:outerShdw blurRad="38100" dist="38100" dir="2700000" algn="tl">
                  <a:srgbClr val="C0C0C0"/>
                </a:outerShdw>
              </a:effectLst>
            </a:endParaRPr>
          </a:p>
        </p:txBody>
      </p:sp>
      <p:sp>
        <p:nvSpPr>
          <p:cNvPr id="3" name="Footer Placeholder 2"/>
          <p:cNvSpPr>
            <a:spLocks noGrp="1"/>
          </p:cNvSpPr>
          <p:nvPr>
            <p:ph type="ftr" sz="quarter" idx="11"/>
          </p:nvPr>
        </p:nvSpPr>
        <p:spPr/>
        <p:txBody>
          <a:bodyPr/>
          <a:lstStyle/>
          <a:p>
            <a:pPr>
              <a:defRPr/>
            </a:pPr>
            <a:r>
              <a:rPr lang="en-US" smtClean="0"/>
              <a:t>GGOS Bureau for Networks and Communications</a:t>
            </a:r>
            <a:endParaRPr lang="en-US" dirty="0"/>
          </a:p>
        </p:txBody>
      </p:sp>
      <p:sp>
        <p:nvSpPr>
          <p:cNvPr id="4" name="Date Placeholder 3"/>
          <p:cNvSpPr>
            <a:spLocks noGrp="1"/>
          </p:cNvSpPr>
          <p:nvPr>
            <p:ph type="dt" sz="quarter" idx="10"/>
          </p:nvPr>
        </p:nvSpPr>
        <p:spPr/>
        <p:txBody>
          <a:bodyPr/>
          <a:lstStyle/>
          <a:p>
            <a:pPr>
              <a:defRPr/>
            </a:pPr>
            <a:r>
              <a:rPr lang="en-US" smtClean="0"/>
              <a:t>10/15/2010</a:t>
            </a:r>
            <a:endParaRPr lang="en-US"/>
          </a:p>
        </p:txBody>
      </p:sp>
      <p:sp>
        <p:nvSpPr>
          <p:cNvPr id="5" name="Slide Number Placeholder 4"/>
          <p:cNvSpPr>
            <a:spLocks noGrp="1"/>
          </p:cNvSpPr>
          <p:nvPr>
            <p:ph type="sldNum" sz="quarter" idx="12"/>
          </p:nvPr>
        </p:nvSpPr>
        <p:spPr/>
        <p:txBody>
          <a:bodyPr/>
          <a:lstStyle/>
          <a:p>
            <a:pPr>
              <a:defRPr/>
            </a:pPr>
            <a:fld id="{1C3052E8-8B82-4355-87B1-F9B06E7249FA}"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Brewster Recon</a:t>
            </a:r>
          </a:p>
        </p:txBody>
      </p:sp>
      <p:sp>
        <p:nvSpPr>
          <p:cNvPr id="5123" name="Content Placeholder 2"/>
          <p:cNvSpPr>
            <a:spLocks noGrp="1"/>
          </p:cNvSpPr>
          <p:nvPr>
            <p:ph idx="1"/>
          </p:nvPr>
        </p:nvSpPr>
        <p:spPr/>
        <p:txBody>
          <a:bodyPr/>
          <a:lstStyle/>
          <a:p>
            <a:pPr eaLnBrk="1" hangingPunct="1"/>
            <a:r>
              <a:rPr lang="en-US" dirty="0" smtClean="0"/>
              <a:t>VLBA, GPS</a:t>
            </a:r>
          </a:p>
        </p:txBody>
      </p:sp>
      <p:sp>
        <p:nvSpPr>
          <p:cNvPr id="4" name="Date Placeholder 3"/>
          <p:cNvSpPr>
            <a:spLocks noGrp="1"/>
          </p:cNvSpPr>
          <p:nvPr>
            <p:ph type="dt" sz="quarter" idx="10"/>
          </p:nvPr>
        </p:nvSpPr>
        <p:spPr/>
        <p:txBody>
          <a:bodyPr/>
          <a:lstStyle/>
          <a:p>
            <a:pPr>
              <a:defRPr/>
            </a:pPr>
            <a:r>
              <a:rPr lang="en-US" smtClean="0"/>
              <a:t>10/15/2010</a:t>
            </a:r>
            <a:endParaRPr lang="en-US"/>
          </a:p>
        </p:txBody>
      </p:sp>
      <p:sp>
        <p:nvSpPr>
          <p:cNvPr id="5" name="Footer Placeholder 4"/>
          <p:cNvSpPr>
            <a:spLocks noGrp="1"/>
          </p:cNvSpPr>
          <p:nvPr>
            <p:ph type="ftr" sz="quarter" idx="11"/>
          </p:nvPr>
        </p:nvSpPr>
        <p:spPr/>
        <p:txBody>
          <a:bodyPr/>
          <a:lstStyle/>
          <a:p>
            <a:pPr>
              <a:defRPr/>
            </a:pPr>
            <a:r>
              <a:rPr lang="en-US" smtClean="0"/>
              <a:t>GGOS Bureau for Networks and Communications</a:t>
            </a:r>
            <a:endParaRPr lang="en-US"/>
          </a:p>
        </p:txBody>
      </p:sp>
      <p:sp>
        <p:nvSpPr>
          <p:cNvPr id="6" name="Slide Number Placeholder 5"/>
          <p:cNvSpPr>
            <a:spLocks noGrp="1"/>
          </p:cNvSpPr>
          <p:nvPr>
            <p:ph type="sldNum" sz="quarter" idx="12"/>
          </p:nvPr>
        </p:nvSpPr>
        <p:spPr/>
        <p:txBody>
          <a:bodyPr/>
          <a:lstStyle/>
          <a:p>
            <a:pPr>
              <a:defRPr/>
            </a:pPr>
            <a:fld id="{9E983ACB-6DE4-4E6C-803A-A78A4F443832}" type="slidenum">
              <a:rPr lang="en-US" smtClean="0"/>
              <a:pPr>
                <a:defRPr/>
              </a:pPr>
              <a:t>10</a:t>
            </a:fld>
            <a:endParaRPr lang="en-US"/>
          </a:p>
        </p:txBody>
      </p:sp>
      <p:pic>
        <p:nvPicPr>
          <p:cNvPr id="9" name="Picture 2"/>
          <p:cNvPicPr>
            <a:picLocks noChangeAspect="1" noChangeArrowheads="1"/>
          </p:cNvPicPr>
          <p:nvPr/>
        </p:nvPicPr>
        <p:blipFill>
          <a:blip r:embed="rId3" cstate="print"/>
          <a:srcRect l="28170" t="21581" r="27750" b="32240"/>
          <a:stretch>
            <a:fillRect/>
          </a:stretch>
        </p:blipFill>
        <p:spPr bwMode="auto">
          <a:xfrm>
            <a:off x="3681351" y="1515177"/>
            <a:ext cx="5177641" cy="4339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Brewster Recon</a:t>
            </a:r>
            <a:endParaRPr lang="en-US" dirty="0"/>
          </a:p>
        </p:txBody>
      </p:sp>
      <p:sp>
        <p:nvSpPr>
          <p:cNvPr id="3" name="Content Placeholder 2"/>
          <p:cNvSpPr>
            <a:spLocks noGrp="1"/>
          </p:cNvSpPr>
          <p:nvPr>
            <p:ph idx="1"/>
          </p:nvPr>
        </p:nvSpPr>
        <p:spPr>
          <a:xfrm>
            <a:off x="457200" y="1306286"/>
            <a:ext cx="5136078" cy="4819877"/>
          </a:xfrm>
        </p:spPr>
        <p:txBody>
          <a:bodyPr/>
          <a:lstStyle/>
          <a:p>
            <a:r>
              <a:rPr lang="en-US" sz="2800" dirty="0" smtClean="0"/>
              <a:t>CORS ARP will be determined indirectly by intersection.  The ARP is inaccessible due to existing GPS antenna </a:t>
            </a:r>
            <a:r>
              <a:rPr lang="en-US" sz="2800" dirty="0" err="1" smtClean="0"/>
              <a:t>radome</a:t>
            </a:r>
            <a:r>
              <a:rPr lang="en-US" sz="2800" dirty="0" smtClean="0"/>
              <a:t>.</a:t>
            </a:r>
          </a:p>
          <a:p>
            <a:endParaRPr lang="en-US" sz="2800" dirty="0" smtClean="0"/>
          </a:p>
          <a:p>
            <a:pPr>
              <a:buNone/>
            </a:pPr>
            <a:endParaRPr lang="en-US" sz="2800" dirty="0" smtClean="0"/>
          </a:p>
          <a:p>
            <a:r>
              <a:rPr lang="en-US" sz="2800" dirty="0" smtClean="0"/>
              <a:t>VLBA invariant point will be determined indirectly utilizing robotic prisms and a circle fitting routine. </a:t>
            </a:r>
          </a:p>
          <a:p>
            <a:pPr>
              <a:buNone/>
            </a:pPr>
            <a:endParaRPr lang="en-US" dirty="0" smtClean="0"/>
          </a:p>
          <a:p>
            <a:pPr>
              <a:buNone/>
            </a:pPr>
            <a:endParaRPr lang="en-US" dirty="0" smtClean="0"/>
          </a:p>
        </p:txBody>
      </p:sp>
      <p:sp>
        <p:nvSpPr>
          <p:cNvPr id="4" name="Date Placeholder 3"/>
          <p:cNvSpPr>
            <a:spLocks noGrp="1"/>
          </p:cNvSpPr>
          <p:nvPr>
            <p:ph type="dt" sz="half" idx="10"/>
          </p:nvPr>
        </p:nvSpPr>
        <p:spPr/>
        <p:txBody>
          <a:bodyPr/>
          <a:lstStyle/>
          <a:p>
            <a:pPr>
              <a:defRPr/>
            </a:pPr>
            <a:r>
              <a:rPr lang="en-US" smtClean="0"/>
              <a:t>10/15/2010</a:t>
            </a:r>
            <a:endParaRPr lang="en-US"/>
          </a:p>
        </p:txBody>
      </p:sp>
      <p:sp>
        <p:nvSpPr>
          <p:cNvPr id="5" name="Footer Placeholder 4"/>
          <p:cNvSpPr>
            <a:spLocks noGrp="1"/>
          </p:cNvSpPr>
          <p:nvPr>
            <p:ph type="ftr" sz="quarter" idx="11"/>
          </p:nvPr>
        </p:nvSpPr>
        <p:spPr/>
        <p:txBody>
          <a:bodyPr/>
          <a:lstStyle/>
          <a:p>
            <a:pPr>
              <a:defRPr/>
            </a:pPr>
            <a:r>
              <a:rPr lang="en-US" smtClean="0"/>
              <a:t>GGOS Bureau for Networks and Communications</a:t>
            </a:r>
            <a:endParaRPr lang="en-US"/>
          </a:p>
        </p:txBody>
      </p:sp>
      <p:sp>
        <p:nvSpPr>
          <p:cNvPr id="6" name="Slide Number Placeholder 5"/>
          <p:cNvSpPr>
            <a:spLocks noGrp="1"/>
          </p:cNvSpPr>
          <p:nvPr>
            <p:ph type="sldNum" sz="quarter" idx="12"/>
          </p:nvPr>
        </p:nvSpPr>
        <p:spPr/>
        <p:txBody>
          <a:bodyPr/>
          <a:lstStyle/>
          <a:p>
            <a:pPr>
              <a:defRPr/>
            </a:pPr>
            <a:fld id="{F832BD13-59F8-4E69-A1CE-E3F789482D86}" type="slidenum">
              <a:rPr lang="en-US" smtClean="0"/>
              <a:pPr>
                <a:defRPr/>
              </a:pPr>
              <a:t>11</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5676406" y="1308480"/>
            <a:ext cx="3200152" cy="2393157"/>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652656" y="3874205"/>
            <a:ext cx="3186074" cy="238786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CORS</a:t>
            </a:r>
            <a:endParaRPr lang="en-US" dirty="0"/>
          </a:p>
        </p:txBody>
      </p:sp>
      <p:sp>
        <p:nvSpPr>
          <p:cNvPr id="3" name="Content Placeholder 2"/>
          <p:cNvSpPr>
            <a:spLocks noGrp="1"/>
          </p:cNvSpPr>
          <p:nvPr>
            <p:ph idx="1"/>
          </p:nvPr>
        </p:nvSpPr>
        <p:spPr/>
        <p:txBody>
          <a:bodyPr/>
          <a:lstStyle/>
          <a:p>
            <a:r>
              <a:rPr lang="en-US" dirty="0" smtClean="0"/>
              <a:t>The NGS Executive Steering Committee approved the initiation of the Foundation CORS project</a:t>
            </a:r>
          </a:p>
          <a:p>
            <a:pPr lvl="1"/>
            <a:r>
              <a:rPr lang="en-US" dirty="0" smtClean="0"/>
              <a:t>NGS owned </a:t>
            </a:r>
            <a:r>
              <a:rPr lang="en-US" dirty="0" smtClean="0"/>
              <a:t>and </a:t>
            </a:r>
            <a:r>
              <a:rPr lang="en-US" dirty="0" smtClean="0"/>
              <a:t>operated sites</a:t>
            </a:r>
          </a:p>
          <a:p>
            <a:pPr lvl="1"/>
            <a:r>
              <a:rPr lang="en-US" dirty="0" smtClean="0"/>
              <a:t>Highest quality equipment mounted on deep drill braced </a:t>
            </a:r>
            <a:r>
              <a:rPr lang="en-US" dirty="0" err="1" smtClean="0"/>
              <a:t>quadrapods</a:t>
            </a:r>
            <a:r>
              <a:rPr lang="en-US" dirty="0" smtClean="0"/>
              <a:t> (as needed)</a:t>
            </a:r>
          </a:p>
          <a:p>
            <a:pPr lvl="1"/>
            <a:endParaRPr lang="en-US" dirty="0" smtClean="0"/>
          </a:p>
          <a:p>
            <a:r>
              <a:rPr lang="en-US" dirty="0" smtClean="0"/>
              <a:t>Five year implementation plan being finalized</a:t>
            </a:r>
          </a:p>
          <a:p>
            <a:r>
              <a:rPr lang="en-US" dirty="0" smtClean="0"/>
              <a:t>Government cost </a:t>
            </a:r>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10/15/2010</a:t>
            </a:r>
            <a:endParaRPr lang="en-US"/>
          </a:p>
        </p:txBody>
      </p:sp>
      <p:sp>
        <p:nvSpPr>
          <p:cNvPr id="5" name="Footer Placeholder 4"/>
          <p:cNvSpPr>
            <a:spLocks noGrp="1"/>
          </p:cNvSpPr>
          <p:nvPr>
            <p:ph type="ftr" sz="quarter" idx="11"/>
          </p:nvPr>
        </p:nvSpPr>
        <p:spPr/>
        <p:txBody>
          <a:bodyPr/>
          <a:lstStyle/>
          <a:p>
            <a:pPr>
              <a:defRPr/>
            </a:pPr>
            <a:r>
              <a:rPr lang="en-US" smtClean="0"/>
              <a:t>GGOS Bureau for Networks and Communications</a:t>
            </a:r>
            <a:endParaRPr lang="en-US"/>
          </a:p>
        </p:txBody>
      </p:sp>
      <p:sp>
        <p:nvSpPr>
          <p:cNvPr id="6" name="Slide Number Placeholder 5"/>
          <p:cNvSpPr>
            <a:spLocks noGrp="1"/>
          </p:cNvSpPr>
          <p:nvPr>
            <p:ph type="sldNum" sz="quarter" idx="12"/>
          </p:nvPr>
        </p:nvSpPr>
        <p:spPr/>
        <p:txBody>
          <a:bodyPr/>
          <a:lstStyle/>
          <a:p>
            <a:pPr>
              <a:defRPr/>
            </a:pPr>
            <a:fld id="{F832BD13-59F8-4E69-A1CE-E3F789482D86}"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CORS</a:t>
            </a:r>
            <a:endParaRPr lang="en-US" dirty="0"/>
          </a:p>
        </p:txBody>
      </p:sp>
      <p:sp>
        <p:nvSpPr>
          <p:cNvPr id="3" name="Content Placeholder 2"/>
          <p:cNvSpPr>
            <a:spLocks noGrp="1"/>
          </p:cNvSpPr>
          <p:nvPr>
            <p:ph idx="1"/>
          </p:nvPr>
        </p:nvSpPr>
        <p:spPr/>
        <p:txBody>
          <a:bodyPr/>
          <a:lstStyle/>
          <a:p>
            <a:r>
              <a:rPr lang="en-US" dirty="0" smtClean="0"/>
              <a:t>Five year implementation plan being finalized</a:t>
            </a:r>
          </a:p>
          <a:p>
            <a:pPr lvl="1"/>
            <a:r>
              <a:rPr lang="en-US" dirty="0" smtClean="0"/>
              <a:t>CONUS points likely to be first</a:t>
            </a:r>
          </a:p>
          <a:p>
            <a:pPr lvl="1"/>
            <a:endParaRPr lang="en-US" dirty="0" smtClean="0"/>
          </a:p>
          <a:p>
            <a:r>
              <a:rPr lang="en-US" dirty="0" smtClean="0"/>
              <a:t>Ongoing internal NGS discussions focused on:</a:t>
            </a:r>
          </a:p>
          <a:p>
            <a:pPr lvl="1"/>
            <a:r>
              <a:rPr lang="en-US" dirty="0" smtClean="0"/>
              <a:t>Priority order of site installation</a:t>
            </a:r>
          </a:p>
          <a:p>
            <a:pPr lvl="1"/>
            <a:r>
              <a:rPr lang="en-US" dirty="0" smtClean="0"/>
              <a:t>Installation responsibility and costs:  </a:t>
            </a:r>
          </a:p>
          <a:p>
            <a:pPr lvl="2"/>
            <a:r>
              <a:rPr lang="en-US" dirty="0" smtClean="0"/>
              <a:t>Contract </a:t>
            </a:r>
            <a:r>
              <a:rPr lang="en-US" dirty="0" err="1" smtClean="0"/>
              <a:t>vs</a:t>
            </a:r>
            <a:r>
              <a:rPr lang="en-US" dirty="0" smtClean="0"/>
              <a:t> NGS-performed</a:t>
            </a:r>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10/15/2010</a:t>
            </a:r>
            <a:endParaRPr lang="en-US"/>
          </a:p>
        </p:txBody>
      </p:sp>
      <p:sp>
        <p:nvSpPr>
          <p:cNvPr id="5" name="Footer Placeholder 4"/>
          <p:cNvSpPr>
            <a:spLocks noGrp="1"/>
          </p:cNvSpPr>
          <p:nvPr>
            <p:ph type="ftr" sz="quarter" idx="11"/>
          </p:nvPr>
        </p:nvSpPr>
        <p:spPr/>
        <p:txBody>
          <a:bodyPr/>
          <a:lstStyle/>
          <a:p>
            <a:pPr>
              <a:defRPr/>
            </a:pPr>
            <a:r>
              <a:rPr lang="en-US" smtClean="0"/>
              <a:t>GGOS Bureau for Networks and Communications</a:t>
            </a:r>
            <a:endParaRPr lang="en-US"/>
          </a:p>
        </p:txBody>
      </p:sp>
      <p:sp>
        <p:nvSpPr>
          <p:cNvPr id="6" name="Slide Number Placeholder 5"/>
          <p:cNvSpPr>
            <a:spLocks noGrp="1"/>
          </p:cNvSpPr>
          <p:nvPr>
            <p:ph type="sldNum" sz="quarter" idx="12"/>
          </p:nvPr>
        </p:nvSpPr>
        <p:spPr/>
        <p:txBody>
          <a:bodyPr/>
          <a:lstStyle/>
          <a:p>
            <a:pPr>
              <a:defRPr/>
            </a:pPr>
            <a:fld id="{F832BD13-59F8-4E69-A1CE-E3F789482D86}"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NGS Policy Commitment</a:t>
            </a:r>
          </a:p>
        </p:txBody>
      </p:sp>
      <p:sp>
        <p:nvSpPr>
          <p:cNvPr id="6147" name="Content Placeholder 2"/>
          <p:cNvSpPr>
            <a:spLocks noGrp="1"/>
          </p:cNvSpPr>
          <p:nvPr>
            <p:ph idx="1"/>
          </p:nvPr>
        </p:nvSpPr>
        <p:spPr/>
        <p:txBody>
          <a:bodyPr/>
          <a:lstStyle/>
          <a:p>
            <a:pPr eaLnBrk="1" hangingPunct="1"/>
            <a:r>
              <a:rPr lang="en-US" dirty="0" smtClean="0"/>
              <a:t>In November 2010, the NGS Executive Steering Committee approved our official engagement in IERS co-location site surveys</a:t>
            </a:r>
          </a:p>
          <a:p>
            <a:pPr lvl="1" eaLnBrk="1" hangingPunct="1"/>
            <a:r>
              <a:rPr lang="en-US" dirty="0" smtClean="0"/>
              <a:t>Program Lead:  Kendall </a:t>
            </a:r>
            <a:r>
              <a:rPr lang="en-US" dirty="0" err="1" smtClean="0"/>
              <a:t>Fancher</a:t>
            </a:r>
            <a:endParaRPr lang="en-US" dirty="0" smtClean="0"/>
          </a:p>
          <a:p>
            <a:pPr lvl="2" eaLnBrk="1" hangingPunct="1"/>
            <a:r>
              <a:rPr lang="en-US" dirty="0" smtClean="0"/>
              <a:t>(kendall.fancher@noaa.gov)</a:t>
            </a:r>
          </a:p>
          <a:p>
            <a:pPr eaLnBrk="1" hangingPunct="1"/>
            <a:endParaRPr lang="en-US" dirty="0" smtClean="0"/>
          </a:p>
          <a:p>
            <a:pPr eaLnBrk="1" hangingPunct="1"/>
            <a:r>
              <a:rPr lang="en-US" dirty="0" smtClean="0"/>
              <a:t>Details on level of commitment to be worked out in 5 year project plan</a:t>
            </a:r>
          </a:p>
        </p:txBody>
      </p:sp>
      <p:sp>
        <p:nvSpPr>
          <p:cNvPr id="4" name="Date Placeholder 3"/>
          <p:cNvSpPr>
            <a:spLocks noGrp="1"/>
          </p:cNvSpPr>
          <p:nvPr>
            <p:ph type="dt" sz="quarter" idx="10"/>
          </p:nvPr>
        </p:nvSpPr>
        <p:spPr/>
        <p:txBody>
          <a:bodyPr/>
          <a:lstStyle/>
          <a:p>
            <a:pPr>
              <a:defRPr/>
            </a:pPr>
            <a:r>
              <a:rPr lang="en-US" smtClean="0"/>
              <a:t>10/15/2010</a:t>
            </a:r>
            <a:endParaRPr lang="en-US"/>
          </a:p>
        </p:txBody>
      </p:sp>
      <p:sp>
        <p:nvSpPr>
          <p:cNvPr id="5" name="Footer Placeholder 4"/>
          <p:cNvSpPr>
            <a:spLocks noGrp="1"/>
          </p:cNvSpPr>
          <p:nvPr>
            <p:ph type="ftr" sz="quarter" idx="11"/>
          </p:nvPr>
        </p:nvSpPr>
        <p:spPr/>
        <p:txBody>
          <a:bodyPr/>
          <a:lstStyle/>
          <a:p>
            <a:pPr>
              <a:defRPr/>
            </a:pPr>
            <a:r>
              <a:rPr lang="en-US" smtClean="0"/>
              <a:t>GGOS Bureau for Networks and Communications</a:t>
            </a:r>
            <a:endParaRPr lang="en-US"/>
          </a:p>
        </p:txBody>
      </p:sp>
      <p:sp>
        <p:nvSpPr>
          <p:cNvPr id="6" name="Slide Number Placeholder 5"/>
          <p:cNvSpPr>
            <a:spLocks noGrp="1"/>
          </p:cNvSpPr>
          <p:nvPr>
            <p:ph type="sldNum" sz="quarter" idx="12"/>
          </p:nvPr>
        </p:nvSpPr>
        <p:spPr/>
        <p:txBody>
          <a:bodyPr/>
          <a:lstStyle/>
          <a:p>
            <a:pPr>
              <a:defRPr/>
            </a:pPr>
            <a:fld id="{7BF2CB54-CE30-40AD-B6C2-E82DC05797D6}"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NGS Policy Commitment</a:t>
            </a:r>
          </a:p>
        </p:txBody>
      </p:sp>
      <p:sp>
        <p:nvSpPr>
          <p:cNvPr id="6147" name="Content Placeholder 2"/>
          <p:cNvSpPr>
            <a:spLocks noGrp="1"/>
          </p:cNvSpPr>
          <p:nvPr>
            <p:ph idx="1"/>
          </p:nvPr>
        </p:nvSpPr>
        <p:spPr/>
        <p:txBody>
          <a:bodyPr/>
          <a:lstStyle/>
          <a:p>
            <a:pPr eaLnBrk="1" hangingPunct="1"/>
            <a:r>
              <a:rPr lang="en-US" dirty="0" smtClean="0"/>
              <a:t>Over next 5 years, here are the </a:t>
            </a:r>
            <a:r>
              <a:rPr lang="en-US" dirty="0" smtClean="0"/>
              <a:t>proposed resource </a:t>
            </a:r>
            <a:r>
              <a:rPr lang="en-US" dirty="0" smtClean="0"/>
              <a:t>commitments:</a:t>
            </a:r>
          </a:p>
          <a:p>
            <a:pPr lvl="1" eaLnBrk="1" hangingPunct="1"/>
            <a:r>
              <a:rPr lang="en-US" dirty="0" smtClean="0"/>
              <a:t>Travel to appropriate meetings</a:t>
            </a:r>
          </a:p>
          <a:p>
            <a:pPr lvl="1" eaLnBrk="1" hangingPunct="1"/>
            <a:r>
              <a:rPr lang="en-US" dirty="0" smtClean="0"/>
              <a:t>Surveys at all Foundation CORS sites as installed</a:t>
            </a:r>
          </a:p>
          <a:p>
            <a:pPr lvl="1" eaLnBrk="1" hangingPunct="1"/>
            <a:r>
              <a:rPr lang="en-US" dirty="0" smtClean="0"/>
              <a:t>One additional non-Foundation CORS survey</a:t>
            </a:r>
          </a:p>
          <a:p>
            <a:pPr lvl="2" eaLnBrk="1" hangingPunct="1"/>
            <a:r>
              <a:rPr lang="en-US" dirty="0" smtClean="0"/>
              <a:t>Could be international</a:t>
            </a:r>
          </a:p>
          <a:p>
            <a:pPr lvl="2" eaLnBrk="1" hangingPunct="1"/>
            <a:r>
              <a:rPr lang="en-US" dirty="0" smtClean="0"/>
              <a:t>Based on IERS priority list and available NGS resources</a:t>
            </a:r>
          </a:p>
        </p:txBody>
      </p:sp>
      <p:sp>
        <p:nvSpPr>
          <p:cNvPr id="4" name="Date Placeholder 3"/>
          <p:cNvSpPr>
            <a:spLocks noGrp="1"/>
          </p:cNvSpPr>
          <p:nvPr>
            <p:ph type="dt" sz="quarter" idx="10"/>
          </p:nvPr>
        </p:nvSpPr>
        <p:spPr/>
        <p:txBody>
          <a:bodyPr/>
          <a:lstStyle/>
          <a:p>
            <a:pPr>
              <a:defRPr/>
            </a:pPr>
            <a:r>
              <a:rPr lang="en-US" smtClean="0"/>
              <a:t>10/15/2010</a:t>
            </a:r>
            <a:endParaRPr lang="en-US"/>
          </a:p>
        </p:txBody>
      </p:sp>
      <p:sp>
        <p:nvSpPr>
          <p:cNvPr id="5" name="Footer Placeholder 4"/>
          <p:cNvSpPr>
            <a:spLocks noGrp="1"/>
          </p:cNvSpPr>
          <p:nvPr>
            <p:ph type="ftr" sz="quarter" idx="11"/>
          </p:nvPr>
        </p:nvSpPr>
        <p:spPr/>
        <p:txBody>
          <a:bodyPr/>
          <a:lstStyle/>
          <a:p>
            <a:pPr>
              <a:defRPr/>
            </a:pPr>
            <a:r>
              <a:rPr lang="en-US" smtClean="0"/>
              <a:t>GGOS Bureau for Networks and Communications</a:t>
            </a:r>
            <a:endParaRPr lang="en-US"/>
          </a:p>
        </p:txBody>
      </p:sp>
      <p:sp>
        <p:nvSpPr>
          <p:cNvPr id="6" name="Slide Number Placeholder 5"/>
          <p:cNvSpPr>
            <a:spLocks noGrp="1"/>
          </p:cNvSpPr>
          <p:nvPr>
            <p:ph type="sldNum" sz="quarter" idx="12"/>
          </p:nvPr>
        </p:nvSpPr>
        <p:spPr/>
        <p:txBody>
          <a:bodyPr/>
          <a:lstStyle/>
          <a:p>
            <a:pPr>
              <a:defRPr/>
            </a:pPr>
            <a:fld id="{7BF2CB54-CE30-40AD-B6C2-E82DC05797D6}"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2010 Activities</a:t>
            </a:r>
          </a:p>
        </p:txBody>
      </p:sp>
      <p:sp>
        <p:nvSpPr>
          <p:cNvPr id="5" name="Date Placeholder 4"/>
          <p:cNvSpPr>
            <a:spLocks noGrp="1"/>
          </p:cNvSpPr>
          <p:nvPr>
            <p:ph type="dt" sz="quarter" idx="10"/>
          </p:nvPr>
        </p:nvSpPr>
        <p:spPr/>
        <p:txBody>
          <a:bodyPr/>
          <a:lstStyle/>
          <a:p>
            <a:pPr>
              <a:defRPr/>
            </a:pPr>
            <a:r>
              <a:rPr lang="en-US" smtClean="0"/>
              <a:t>10/15/2010</a:t>
            </a:r>
            <a:endParaRPr lang="en-US"/>
          </a:p>
        </p:txBody>
      </p:sp>
      <p:sp>
        <p:nvSpPr>
          <p:cNvPr id="7" name="Footer Placeholder 6"/>
          <p:cNvSpPr>
            <a:spLocks noGrp="1"/>
          </p:cNvSpPr>
          <p:nvPr>
            <p:ph type="ftr" sz="quarter" idx="11"/>
          </p:nvPr>
        </p:nvSpPr>
        <p:spPr/>
        <p:txBody>
          <a:bodyPr/>
          <a:lstStyle/>
          <a:p>
            <a:pPr>
              <a:defRPr/>
            </a:pPr>
            <a:r>
              <a:rPr lang="en-US" smtClean="0"/>
              <a:t>GGOS Bureau for Networks and Communications</a:t>
            </a:r>
            <a:endParaRPr lang="en-US" dirty="0"/>
          </a:p>
        </p:txBody>
      </p:sp>
      <p:sp>
        <p:nvSpPr>
          <p:cNvPr id="4101" name="Content Placeholder 7"/>
          <p:cNvSpPr>
            <a:spLocks noGrp="1"/>
          </p:cNvSpPr>
          <p:nvPr>
            <p:ph idx="1"/>
          </p:nvPr>
        </p:nvSpPr>
        <p:spPr/>
        <p:txBody>
          <a:bodyPr/>
          <a:lstStyle/>
          <a:p>
            <a:pPr eaLnBrk="1" hangingPunct="1"/>
            <a:r>
              <a:rPr lang="en-US" dirty="0" smtClean="0"/>
              <a:t>GGAO Survey</a:t>
            </a:r>
          </a:p>
          <a:p>
            <a:pPr eaLnBrk="1" hangingPunct="1"/>
            <a:r>
              <a:rPr lang="en-US" dirty="0" smtClean="0"/>
              <a:t>Research</a:t>
            </a:r>
          </a:p>
          <a:p>
            <a:pPr eaLnBrk="1" hangingPunct="1"/>
            <a:r>
              <a:rPr lang="en-US" dirty="0" smtClean="0"/>
              <a:t>Brewster Recon</a:t>
            </a:r>
          </a:p>
          <a:p>
            <a:pPr eaLnBrk="1" hangingPunct="1"/>
            <a:r>
              <a:rPr lang="en-US" dirty="0" smtClean="0"/>
              <a:t>Foundation CORS</a:t>
            </a:r>
          </a:p>
          <a:p>
            <a:pPr eaLnBrk="1" hangingPunct="1"/>
            <a:r>
              <a:rPr lang="en-US" dirty="0" smtClean="0"/>
              <a:t>NGS Policy</a:t>
            </a:r>
          </a:p>
          <a:p>
            <a:pPr eaLnBrk="1" hangingPunct="1">
              <a:buFont typeface="Arial" pitchFamily="34" charset="0"/>
              <a:buNone/>
            </a:pPr>
            <a:endParaRPr lang="en-US" dirty="0" smtClean="0"/>
          </a:p>
          <a:p>
            <a:pPr eaLnBrk="1" hangingPunct="1">
              <a:buFont typeface="Arial" pitchFamily="34" charset="0"/>
              <a:buNone/>
            </a:pPr>
            <a:endParaRPr lang="en-US" dirty="0" smtClean="0"/>
          </a:p>
        </p:txBody>
      </p:sp>
      <p:sp>
        <p:nvSpPr>
          <p:cNvPr id="9" name="Slide Number Placeholder 8"/>
          <p:cNvSpPr>
            <a:spLocks noGrp="1"/>
          </p:cNvSpPr>
          <p:nvPr>
            <p:ph type="sldNum" sz="quarter" idx="12"/>
          </p:nvPr>
        </p:nvSpPr>
        <p:spPr/>
        <p:txBody>
          <a:bodyPr/>
          <a:lstStyle/>
          <a:p>
            <a:pPr>
              <a:defRPr/>
            </a:pPr>
            <a:fld id="{F61E4522-2C12-46AF-B5B5-2AD15D283CE5}"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GGAO Survey</a:t>
            </a:r>
            <a:endParaRPr lang="en-US" dirty="0"/>
          </a:p>
        </p:txBody>
      </p:sp>
      <p:pic>
        <p:nvPicPr>
          <p:cNvPr id="6" name="Content Placeholder 5" descr="world.jpg"/>
          <p:cNvPicPr>
            <a:picLocks noGrp="1" noChangeAspect="1"/>
          </p:cNvPicPr>
          <p:nvPr>
            <p:ph idx="1"/>
          </p:nvPr>
        </p:nvPicPr>
        <p:blipFill>
          <a:blip r:embed="rId3" cstate="print"/>
          <a:stretch>
            <a:fillRect/>
          </a:stretch>
        </p:blipFill>
        <p:spPr>
          <a:xfrm>
            <a:off x="457200" y="1604514"/>
            <a:ext cx="8229600" cy="4517335"/>
          </a:xfrm>
        </p:spPr>
      </p:pic>
      <p:sp>
        <p:nvSpPr>
          <p:cNvPr id="4" name="Date Placeholder 3"/>
          <p:cNvSpPr>
            <a:spLocks noGrp="1"/>
          </p:cNvSpPr>
          <p:nvPr>
            <p:ph type="dt" sz="half" idx="10"/>
          </p:nvPr>
        </p:nvSpPr>
        <p:spPr/>
        <p:txBody>
          <a:bodyPr/>
          <a:lstStyle/>
          <a:p>
            <a:pPr>
              <a:defRPr/>
            </a:pPr>
            <a:r>
              <a:rPr lang="en-US" smtClean="0"/>
              <a:t>10/15/2010</a:t>
            </a:r>
            <a:endParaRPr lang="en-US"/>
          </a:p>
        </p:txBody>
      </p:sp>
      <p:sp>
        <p:nvSpPr>
          <p:cNvPr id="5" name="Footer Placeholder 4"/>
          <p:cNvSpPr>
            <a:spLocks noGrp="1"/>
          </p:cNvSpPr>
          <p:nvPr>
            <p:ph type="ftr" sz="quarter" idx="11"/>
          </p:nvPr>
        </p:nvSpPr>
        <p:spPr/>
        <p:txBody>
          <a:bodyPr/>
          <a:lstStyle/>
          <a:p>
            <a:pPr>
              <a:defRPr/>
            </a:pPr>
            <a:r>
              <a:rPr lang="en-US" smtClean="0"/>
              <a:t>GGOS Bureau for Networks and Communications</a:t>
            </a:r>
            <a:endParaRPr lang="en-US"/>
          </a:p>
        </p:txBody>
      </p:sp>
      <p:sp>
        <p:nvSpPr>
          <p:cNvPr id="7" name="5-Point Star 6"/>
          <p:cNvSpPr/>
          <p:nvPr/>
        </p:nvSpPr>
        <p:spPr>
          <a:xfrm>
            <a:off x="2819400" y="2895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8394743">
            <a:off x="3642186" y="2730689"/>
            <a:ext cx="484632" cy="27322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pPr>
              <a:defRPr/>
            </a:pPr>
            <a:fld id="{F832BD13-59F8-4E69-A1CE-E3F789482D86}"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GGAO</a:t>
            </a:r>
            <a:endParaRPr lang="en-US" dirty="0"/>
          </a:p>
        </p:txBody>
      </p:sp>
      <p:pic>
        <p:nvPicPr>
          <p:cNvPr id="6" name="Content Placeholder 5" descr="map of techniques at GGAO.jpg"/>
          <p:cNvPicPr>
            <a:picLocks noGrp="1" noChangeAspect="1"/>
          </p:cNvPicPr>
          <p:nvPr>
            <p:ph idx="1"/>
          </p:nvPr>
        </p:nvPicPr>
        <p:blipFill>
          <a:blip r:embed="rId3" cstate="print"/>
          <a:stretch>
            <a:fillRect/>
          </a:stretch>
        </p:blipFill>
        <p:spPr>
          <a:xfrm>
            <a:off x="1927455" y="1600200"/>
            <a:ext cx="5289089" cy="4525963"/>
          </a:xfrm>
        </p:spPr>
      </p:pic>
      <p:sp>
        <p:nvSpPr>
          <p:cNvPr id="4" name="Date Placeholder 3"/>
          <p:cNvSpPr>
            <a:spLocks noGrp="1"/>
          </p:cNvSpPr>
          <p:nvPr>
            <p:ph type="dt" sz="half" idx="10"/>
          </p:nvPr>
        </p:nvSpPr>
        <p:spPr/>
        <p:txBody>
          <a:bodyPr/>
          <a:lstStyle/>
          <a:p>
            <a:pPr>
              <a:defRPr/>
            </a:pPr>
            <a:r>
              <a:rPr lang="en-US" smtClean="0"/>
              <a:t>10/15/2010</a:t>
            </a:r>
            <a:endParaRPr lang="en-US"/>
          </a:p>
        </p:txBody>
      </p:sp>
      <p:sp>
        <p:nvSpPr>
          <p:cNvPr id="5" name="Footer Placeholder 4"/>
          <p:cNvSpPr>
            <a:spLocks noGrp="1"/>
          </p:cNvSpPr>
          <p:nvPr>
            <p:ph type="ftr" sz="quarter" idx="11"/>
          </p:nvPr>
        </p:nvSpPr>
        <p:spPr/>
        <p:txBody>
          <a:bodyPr/>
          <a:lstStyle/>
          <a:p>
            <a:pPr>
              <a:defRPr/>
            </a:pPr>
            <a:r>
              <a:rPr lang="en-US" smtClean="0"/>
              <a:t>GGOS Bureau for Networks and Communications</a:t>
            </a:r>
            <a:endParaRPr lang="en-US"/>
          </a:p>
        </p:txBody>
      </p:sp>
      <p:pic>
        <p:nvPicPr>
          <p:cNvPr id="7" name="Picture 6" descr="ggao vlbi system-1.JPG"/>
          <p:cNvPicPr>
            <a:picLocks noChangeAspect="1"/>
          </p:cNvPicPr>
          <p:nvPr/>
        </p:nvPicPr>
        <p:blipFill>
          <a:blip r:embed="rId4" cstate="print"/>
          <a:stretch>
            <a:fillRect/>
          </a:stretch>
        </p:blipFill>
        <p:spPr>
          <a:xfrm>
            <a:off x="7258877" y="536713"/>
            <a:ext cx="1736035" cy="1302026"/>
          </a:xfrm>
          <a:prstGeom prst="rect">
            <a:avLst/>
          </a:prstGeom>
        </p:spPr>
      </p:pic>
      <p:cxnSp>
        <p:nvCxnSpPr>
          <p:cNvPr id="11" name="Straight Connector 10"/>
          <p:cNvCxnSpPr/>
          <p:nvPr/>
        </p:nvCxnSpPr>
        <p:spPr>
          <a:xfrm flipV="1">
            <a:off x="5357191" y="556593"/>
            <a:ext cx="1918253" cy="13119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655365" y="1818862"/>
            <a:ext cx="3319670" cy="3478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10200" y="2299253"/>
            <a:ext cx="2292626" cy="46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70174" y="2594113"/>
            <a:ext cx="2822713" cy="14312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Picture 22" descr="Figure 02 SLR-MOBLAS-7.jpg"/>
          <p:cNvPicPr/>
          <p:nvPr/>
        </p:nvPicPr>
        <p:blipFill>
          <a:blip r:embed="rId5" cstate="print"/>
          <a:srcRect/>
          <a:stretch>
            <a:fillRect/>
          </a:stretch>
        </p:blipFill>
        <p:spPr bwMode="auto">
          <a:xfrm>
            <a:off x="318052" y="512906"/>
            <a:ext cx="1441174" cy="1917097"/>
          </a:xfrm>
          <a:prstGeom prst="rect">
            <a:avLst/>
          </a:prstGeom>
          <a:noFill/>
          <a:ln w="9525">
            <a:noFill/>
            <a:miter lim="800000"/>
            <a:headEnd/>
            <a:tailEnd/>
          </a:ln>
        </p:spPr>
      </p:pic>
      <p:cxnSp>
        <p:nvCxnSpPr>
          <p:cNvPr id="24" name="Straight Connector 23"/>
          <p:cNvCxnSpPr/>
          <p:nvPr/>
        </p:nvCxnSpPr>
        <p:spPr>
          <a:xfrm>
            <a:off x="318052" y="2405270"/>
            <a:ext cx="3134140" cy="25179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800099" y="1466022"/>
            <a:ext cx="4131366" cy="22329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8" name="Picture 27" descr="Figure 03 SLR-NGSLR.jpg"/>
          <p:cNvPicPr/>
          <p:nvPr/>
        </p:nvPicPr>
        <p:blipFill>
          <a:blip r:embed="rId6" cstate="print"/>
          <a:srcRect/>
          <a:stretch>
            <a:fillRect/>
          </a:stretch>
        </p:blipFill>
        <p:spPr bwMode="auto">
          <a:xfrm>
            <a:off x="7469698" y="4581939"/>
            <a:ext cx="1534947" cy="1378019"/>
          </a:xfrm>
          <a:prstGeom prst="rect">
            <a:avLst/>
          </a:prstGeom>
          <a:noFill/>
          <a:ln w="9525">
            <a:noFill/>
            <a:miter lim="800000"/>
            <a:headEnd/>
            <a:tailEnd/>
          </a:ln>
        </p:spPr>
      </p:pic>
      <p:cxnSp>
        <p:nvCxnSpPr>
          <p:cNvPr id="29" name="Straight Connector 28"/>
          <p:cNvCxnSpPr/>
          <p:nvPr/>
        </p:nvCxnSpPr>
        <p:spPr>
          <a:xfrm rot="10800000" flipV="1">
            <a:off x="4353340" y="4591877"/>
            <a:ext cx="3120887" cy="7653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53339" y="5635487"/>
            <a:ext cx="3130826" cy="3081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5" name="Picture 34" descr="Figure 05 DORIS.jpg"/>
          <p:cNvPicPr/>
          <p:nvPr/>
        </p:nvPicPr>
        <p:blipFill>
          <a:blip r:embed="rId7" cstate="print"/>
          <a:srcRect/>
          <a:stretch>
            <a:fillRect/>
          </a:stretch>
        </p:blipFill>
        <p:spPr bwMode="auto">
          <a:xfrm>
            <a:off x="238540" y="4518992"/>
            <a:ext cx="1323768" cy="1765024"/>
          </a:xfrm>
          <a:prstGeom prst="rect">
            <a:avLst/>
          </a:prstGeom>
          <a:noFill/>
          <a:ln w="9525">
            <a:noFill/>
            <a:miter lim="800000"/>
            <a:headEnd/>
            <a:tailEnd/>
          </a:ln>
        </p:spPr>
      </p:pic>
      <p:pic>
        <p:nvPicPr>
          <p:cNvPr id="36" name="Picture 35" descr="Figure 04 GPS-GODE.jpg"/>
          <p:cNvPicPr/>
          <p:nvPr/>
        </p:nvPicPr>
        <p:blipFill>
          <a:blip r:embed="rId8" cstate="print"/>
          <a:srcRect/>
          <a:stretch>
            <a:fillRect/>
          </a:stretch>
        </p:blipFill>
        <p:spPr bwMode="auto">
          <a:xfrm>
            <a:off x="7684980" y="2335696"/>
            <a:ext cx="1391773" cy="1709530"/>
          </a:xfrm>
          <a:prstGeom prst="rect">
            <a:avLst/>
          </a:prstGeom>
          <a:noFill/>
          <a:ln w="9525">
            <a:noFill/>
            <a:miter lim="800000"/>
            <a:headEnd/>
            <a:tailEnd/>
          </a:ln>
        </p:spPr>
      </p:pic>
      <p:cxnSp>
        <p:nvCxnSpPr>
          <p:cNvPr id="37" name="Straight Connector 36"/>
          <p:cNvCxnSpPr/>
          <p:nvPr/>
        </p:nvCxnSpPr>
        <p:spPr>
          <a:xfrm flipV="1">
            <a:off x="1550504" y="6062870"/>
            <a:ext cx="1510748" cy="198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540565" y="4532243"/>
            <a:ext cx="1540565" cy="12722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2"/>
          </p:nvPr>
        </p:nvSpPr>
        <p:spPr/>
        <p:txBody>
          <a:bodyPr/>
          <a:lstStyle/>
          <a:p>
            <a:pPr>
              <a:defRPr/>
            </a:pPr>
            <a:fld id="{F832BD13-59F8-4E69-A1CE-E3F789482D86}"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GGAO Control Network</a:t>
            </a:r>
            <a:endParaRPr lang="en-US" dirty="0"/>
          </a:p>
        </p:txBody>
      </p:sp>
      <p:sp>
        <p:nvSpPr>
          <p:cNvPr id="4" name="Date Placeholder 3"/>
          <p:cNvSpPr>
            <a:spLocks noGrp="1"/>
          </p:cNvSpPr>
          <p:nvPr>
            <p:ph type="dt" sz="half" idx="10"/>
          </p:nvPr>
        </p:nvSpPr>
        <p:spPr/>
        <p:txBody>
          <a:bodyPr/>
          <a:lstStyle/>
          <a:p>
            <a:pPr>
              <a:defRPr/>
            </a:pPr>
            <a:r>
              <a:rPr lang="en-US" smtClean="0"/>
              <a:t>10/15/2010</a:t>
            </a:r>
            <a:endParaRPr lang="en-US"/>
          </a:p>
        </p:txBody>
      </p:sp>
      <p:sp>
        <p:nvSpPr>
          <p:cNvPr id="5" name="Footer Placeholder 4"/>
          <p:cNvSpPr>
            <a:spLocks noGrp="1"/>
          </p:cNvSpPr>
          <p:nvPr>
            <p:ph type="ftr" sz="quarter" idx="11"/>
          </p:nvPr>
        </p:nvSpPr>
        <p:spPr/>
        <p:txBody>
          <a:bodyPr/>
          <a:lstStyle/>
          <a:p>
            <a:pPr>
              <a:defRPr/>
            </a:pPr>
            <a:r>
              <a:rPr lang="en-US" smtClean="0"/>
              <a:t>GGOS Bureau for Networks and Communications</a:t>
            </a:r>
            <a:endParaRPr lang="en-US"/>
          </a:p>
        </p:txBody>
      </p:sp>
      <p:pic>
        <p:nvPicPr>
          <p:cNvPr id="6" name="Content Placeholder 5" descr="Figure 07 Network Diagram.jpg"/>
          <p:cNvPicPr>
            <a:picLocks noGrp="1"/>
          </p:cNvPicPr>
          <p:nvPr>
            <p:ph idx="1"/>
          </p:nvPr>
        </p:nvPicPr>
        <p:blipFill>
          <a:blip r:embed="rId3" cstate="print"/>
          <a:srcRect/>
          <a:stretch>
            <a:fillRect/>
          </a:stretch>
        </p:blipFill>
        <p:spPr bwMode="auto">
          <a:xfrm>
            <a:off x="2107096" y="1740789"/>
            <a:ext cx="5038874" cy="431642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F832BD13-59F8-4E69-A1CE-E3F789482D86}"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347869"/>
            <a:ext cx="8229600" cy="1143000"/>
          </a:xfrm>
        </p:spPr>
        <p:txBody>
          <a:bodyPr/>
          <a:lstStyle/>
          <a:p>
            <a:r>
              <a:rPr lang="en-US" dirty="0" smtClean="0"/>
              <a:t>GGAO Survey Equipment</a:t>
            </a:r>
            <a:endParaRPr lang="en-US" dirty="0"/>
          </a:p>
        </p:txBody>
      </p:sp>
      <p:sp>
        <p:nvSpPr>
          <p:cNvPr id="3" name="Content Placeholder 2"/>
          <p:cNvSpPr>
            <a:spLocks noGrp="1"/>
          </p:cNvSpPr>
          <p:nvPr>
            <p:ph idx="1"/>
          </p:nvPr>
        </p:nvSpPr>
        <p:spPr>
          <a:xfrm>
            <a:off x="202551" y="1588890"/>
            <a:ext cx="8607973" cy="4525963"/>
          </a:xfrm>
        </p:spPr>
        <p:txBody>
          <a:bodyPr/>
          <a:lstStyle/>
          <a:p>
            <a:r>
              <a:rPr lang="en-US" sz="2400" dirty="0" smtClean="0"/>
              <a:t>GPS</a:t>
            </a:r>
          </a:p>
          <a:p>
            <a:pPr lvl="1"/>
            <a:r>
              <a:rPr lang="en-US" sz="2400" dirty="0" smtClean="0"/>
              <a:t>Trimble R7 GNSS receivers</a:t>
            </a:r>
          </a:p>
          <a:p>
            <a:pPr lvl="1"/>
            <a:r>
              <a:rPr lang="en-US" sz="2400" dirty="0" err="1" smtClean="0"/>
              <a:t>Javad</a:t>
            </a:r>
            <a:r>
              <a:rPr lang="en-US" sz="2400" dirty="0" smtClean="0"/>
              <a:t> </a:t>
            </a:r>
            <a:r>
              <a:rPr lang="en-US" sz="2400" dirty="0" err="1" smtClean="0"/>
              <a:t>Ringant</a:t>
            </a:r>
            <a:r>
              <a:rPr lang="en-US" sz="2400" dirty="0" smtClean="0"/>
              <a:t>-DM GNSS antenna</a:t>
            </a:r>
          </a:p>
          <a:p>
            <a:r>
              <a:rPr lang="en-US" sz="2400" dirty="0" smtClean="0"/>
              <a:t>Leveling</a:t>
            </a:r>
          </a:p>
          <a:p>
            <a:pPr lvl="1"/>
            <a:r>
              <a:rPr lang="en-US" sz="2400" dirty="0" err="1" smtClean="0"/>
              <a:t>Leica</a:t>
            </a:r>
            <a:r>
              <a:rPr lang="en-US" sz="2400" dirty="0" smtClean="0"/>
              <a:t> DNA03 digital level </a:t>
            </a:r>
          </a:p>
          <a:p>
            <a:pPr lvl="1"/>
            <a:r>
              <a:rPr lang="en-US" sz="2400" dirty="0" smtClean="0"/>
              <a:t>2-meter Invar staff</a:t>
            </a:r>
          </a:p>
          <a:p>
            <a:r>
              <a:rPr lang="en-US" sz="2400" dirty="0" smtClean="0"/>
              <a:t>Angles and Distances</a:t>
            </a:r>
          </a:p>
          <a:p>
            <a:pPr lvl="1"/>
            <a:r>
              <a:rPr lang="en-US" sz="2400" dirty="0" err="1" smtClean="0"/>
              <a:t>Leica</a:t>
            </a:r>
            <a:r>
              <a:rPr lang="en-US" sz="2400" dirty="0" smtClean="0"/>
              <a:t> TDMA 5005 total station</a:t>
            </a:r>
          </a:p>
          <a:p>
            <a:pPr lvl="1"/>
            <a:r>
              <a:rPr lang="en-US" sz="2400" dirty="0" err="1" smtClean="0"/>
              <a:t>Leica</a:t>
            </a:r>
            <a:r>
              <a:rPr lang="en-US" sz="2400" dirty="0" smtClean="0"/>
              <a:t> GPH1P precision reflectors</a:t>
            </a:r>
          </a:p>
        </p:txBody>
      </p:sp>
      <p:sp>
        <p:nvSpPr>
          <p:cNvPr id="4" name="Date Placeholder 3"/>
          <p:cNvSpPr>
            <a:spLocks noGrp="1"/>
          </p:cNvSpPr>
          <p:nvPr>
            <p:ph type="dt" sz="half" idx="10"/>
          </p:nvPr>
        </p:nvSpPr>
        <p:spPr/>
        <p:txBody>
          <a:bodyPr/>
          <a:lstStyle/>
          <a:p>
            <a:pPr>
              <a:defRPr/>
            </a:pPr>
            <a:r>
              <a:rPr lang="en-US" smtClean="0"/>
              <a:t>10/15/2010</a:t>
            </a:r>
            <a:endParaRPr lang="en-US" dirty="0"/>
          </a:p>
        </p:txBody>
      </p:sp>
      <p:sp>
        <p:nvSpPr>
          <p:cNvPr id="5" name="Footer Placeholder 4"/>
          <p:cNvSpPr>
            <a:spLocks noGrp="1"/>
          </p:cNvSpPr>
          <p:nvPr>
            <p:ph type="ftr" sz="quarter" idx="11"/>
          </p:nvPr>
        </p:nvSpPr>
        <p:spPr/>
        <p:txBody>
          <a:bodyPr/>
          <a:lstStyle/>
          <a:p>
            <a:pPr>
              <a:defRPr/>
            </a:pPr>
            <a:r>
              <a:rPr lang="en-US" smtClean="0"/>
              <a:t>GGOS Bureau for Networks and Communications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791967" y="1451112"/>
            <a:ext cx="2132129" cy="285377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472527" y="3096868"/>
            <a:ext cx="1876425" cy="30099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F832BD13-59F8-4E69-A1CE-E3F789482D86}"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GGAO Project</a:t>
            </a:r>
            <a:endParaRPr lang="en-US" dirty="0"/>
          </a:p>
        </p:txBody>
      </p:sp>
      <p:sp>
        <p:nvSpPr>
          <p:cNvPr id="3" name="Content Placeholder 2"/>
          <p:cNvSpPr>
            <a:spLocks noGrp="1"/>
          </p:cNvSpPr>
          <p:nvPr>
            <p:ph idx="1"/>
          </p:nvPr>
        </p:nvSpPr>
        <p:spPr>
          <a:xfrm>
            <a:off x="457200" y="1148937"/>
            <a:ext cx="8229600" cy="4525963"/>
          </a:xfrm>
        </p:spPr>
        <p:txBody>
          <a:bodyPr/>
          <a:lstStyle/>
          <a:p>
            <a:r>
              <a:rPr lang="en-US" sz="2000" dirty="0" smtClean="0"/>
              <a:t>GPS data analysis completed</a:t>
            </a:r>
          </a:p>
          <a:p>
            <a:r>
              <a:rPr lang="en-US" sz="2000" dirty="0" smtClean="0"/>
              <a:t>Tie vector data analysis completed</a:t>
            </a:r>
          </a:p>
          <a:p>
            <a:r>
              <a:rPr lang="en-US" sz="2000" dirty="0" smtClean="0"/>
              <a:t> Some problems were encountered</a:t>
            </a:r>
          </a:p>
          <a:p>
            <a:pPr lvl="1">
              <a:buFont typeface="Wingdings" pitchFamily="2" charset="2"/>
              <a:buChar char="§"/>
            </a:pPr>
            <a:r>
              <a:rPr lang="en-US" sz="2000" dirty="0" smtClean="0"/>
              <a:t>Data collection software used for the survey truncated digits. </a:t>
            </a:r>
          </a:p>
          <a:p>
            <a:pPr lvl="2"/>
            <a:r>
              <a:rPr lang="en-US" sz="1600" dirty="0" smtClean="0"/>
              <a:t>Level of  achieved precision associated with field measurements was not retained in the final computed coordinates.</a:t>
            </a:r>
          </a:p>
          <a:p>
            <a:pPr lvl="1">
              <a:buFont typeface="Wingdings" pitchFamily="2" charset="2"/>
              <a:buChar char="§"/>
            </a:pPr>
            <a:r>
              <a:rPr lang="en-US" sz="2000" dirty="0" smtClean="0"/>
              <a:t>Data reduction/adjustment software used for the survey did not allow for creation of variance co-variance matrix.</a:t>
            </a:r>
          </a:p>
          <a:p>
            <a:pPr lvl="2"/>
            <a:r>
              <a:rPr lang="en-US" sz="1600" dirty="0" smtClean="0"/>
              <a:t>Unable to generate SINEX file.</a:t>
            </a:r>
          </a:p>
          <a:p>
            <a:r>
              <a:rPr lang="en-US" sz="2000" dirty="0" smtClean="0"/>
              <a:t>Report will be issued</a:t>
            </a:r>
          </a:p>
          <a:p>
            <a:pPr lvl="1">
              <a:buFont typeface="Arial" pitchFamily="34" charset="0"/>
              <a:buChar char="•"/>
            </a:pPr>
            <a:r>
              <a:rPr lang="en-US" sz="1600" dirty="0" smtClean="0"/>
              <a:t>Will provide an independent comparison to previous tie vector information.</a:t>
            </a:r>
          </a:p>
          <a:p>
            <a:pPr lvl="1">
              <a:buFont typeface="Arial" pitchFamily="34" charset="0"/>
              <a:buChar char="•"/>
            </a:pPr>
            <a:r>
              <a:rPr lang="en-US" sz="1600" dirty="0" smtClean="0"/>
              <a:t>Will provide tie vector information for the NG-SLR</a:t>
            </a:r>
          </a:p>
          <a:p>
            <a:r>
              <a:rPr lang="en-US" sz="2000" dirty="0" smtClean="0"/>
              <a:t>The survey provided NGS with an excellent learning opportunity for reacquiring skills necessary to conduct these type surveys. </a:t>
            </a:r>
          </a:p>
          <a:p>
            <a:pPr lvl="1">
              <a:buNone/>
            </a:pPr>
            <a:endParaRPr lang="en-US" sz="2000" dirty="0" smtClean="0"/>
          </a:p>
        </p:txBody>
      </p:sp>
      <p:sp>
        <p:nvSpPr>
          <p:cNvPr id="4" name="Date Placeholder 3"/>
          <p:cNvSpPr>
            <a:spLocks noGrp="1"/>
          </p:cNvSpPr>
          <p:nvPr>
            <p:ph type="dt" sz="half" idx="10"/>
          </p:nvPr>
        </p:nvSpPr>
        <p:spPr/>
        <p:txBody>
          <a:bodyPr/>
          <a:lstStyle/>
          <a:p>
            <a:pPr>
              <a:defRPr/>
            </a:pPr>
            <a:r>
              <a:rPr lang="en-US" dirty="0" smtClean="0"/>
              <a:t>10/15/2010</a:t>
            </a:r>
            <a:endParaRPr lang="en-US" dirty="0"/>
          </a:p>
        </p:txBody>
      </p:sp>
      <p:sp>
        <p:nvSpPr>
          <p:cNvPr id="5" name="Footer Placeholder 4"/>
          <p:cNvSpPr>
            <a:spLocks noGrp="1"/>
          </p:cNvSpPr>
          <p:nvPr>
            <p:ph type="ftr" sz="quarter" idx="11"/>
          </p:nvPr>
        </p:nvSpPr>
        <p:spPr/>
        <p:txBody>
          <a:bodyPr/>
          <a:lstStyle/>
          <a:p>
            <a:pPr>
              <a:defRPr/>
            </a:pPr>
            <a:r>
              <a:rPr lang="en-US" dirty="0" smtClean="0"/>
              <a:t>GGOS Bureau for Networks and Communications</a:t>
            </a:r>
            <a:endParaRPr lang="en-US" dirty="0"/>
          </a:p>
        </p:txBody>
      </p:sp>
      <p:sp>
        <p:nvSpPr>
          <p:cNvPr id="6" name="Slide Number Placeholder 5"/>
          <p:cNvSpPr>
            <a:spLocks noGrp="1"/>
          </p:cNvSpPr>
          <p:nvPr>
            <p:ph type="sldNum" sz="quarter" idx="12"/>
          </p:nvPr>
        </p:nvSpPr>
        <p:spPr/>
        <p:txBody>
          <a:bodyPr/>
          <a:lstStyle/>
          <a:p>
            <a:pPr>
              <a:defRPr/>
            </a:pPr>
            <a:fld id="{F832BD13-59F8-4E69-A1CE-E3F789482D86}"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NGS Research</a:t>
            </a:r>
            <a:endParaRPr lang="en-US" dirty="0"/>
          </a:p>
        </p:txBody>
      </p:sp>
      <p:sp>
        <p:nvSpPr>
          <p:cNvPr id="3" name="Content Placeholder 2"/>
          <p:cNvSpPr>
            <a:spLocks noGrp="1"/>
          </p:cNvSpPr>
          <p:nvPr>
            <p:ph idx="1"/>
          </p:nvPr>
        </p:nvSpPr>
        <p:spPr/>
        <p:txBody>
          <a:bodyPr/>
          <a:lstStyle/>
          <a:p>
            <a:r>
              <a:rPr lang="en-US" dirty="0" smtClean="0"/>
              <a:t>A robotic precision prism has been developed to allow for remotely controlled pointing of the reflector back to the instrument.</a:t>
            </a:r>
          </a:p>
          <a:p>
            <a:r>
              <a:rPr lang="en-US" dirty="0" smtClean="0"/>
              <a:t>Field procedures are being refined at the NGS Instrumentation &amp; Methodologies Branch facility.</a:t>
            </a:r>
          </a:p>
          <a:p>
            <a:r>
              <a:rPr lang="en-US" dirty="0" smtClean="0"/>
              <a:t>Data collection software is being developed.</a:t>
            </a:r>
          </a:p>
          <a:p>
            <a:r>
              <a:rPr lang="en-US" dirty="0" smtClean="0"/>
              <a:t>Data reduction &amp; adjustment software are being evaluated.</a:t>
            </a:r>
          </a:p>
          <a:p>
            <a:pPr>
              <a:buNone/>
            </a:pPr>
            <a:endParaRPr lang="en-US" dirty="0" smtClean="0"/>
          </a:p>
          <a:p>
            <a:pPr>
              <a:buNone/>
            </a:pPr>
            <a:endParaRPr lang="en-US" dirty="0" smtClean="0"/>
          </a:p>
        </p:txBody>
      </p:sp>
      <p:sp>
        <p:nvSpPr>
          <p:cNvPr id="4" name="Date Placeholder 3"/>
          <p:cNvSpPr>
            <a:spLocks noGrp="1"/>
          </p:cNvSpPr>
          <p:nvPr>
            <p:ph type="dt" sz="half" idx="10"/>
          </p:nvPr>
        </p:nvSpPr>
        <p:spPr/>
        <p:txBody>
          <a:bodyPr/>
          <a:lstStyle/>
          <a:p>
            <a:pPr>
              <a:defRPr/>
            </a:pPr>
            <a:r>
              <a:rPr lang="en-US" smtClean="0"/>
              <a:t>10/15/2010</a:t>
            </a:r>
            <a:endParaRPr lang="en-US"/>
          </a:p>
        </p:txBody>
      </p:sp>
      <p:sp>
        <p:nvSpPr>
          <p:cNvPr id="5" name="Footer Placeholder 4"/>
          <p:cNvSpPr>
            <a:spLocks noGrp="1"/>
          </p:cNvSpPr>
          <p:nvPr>
            <p:ph type="ftr" sz="quarter" idx="11"/>
          </p:nvPr>
        </p:nvSpPr>
        <p:spPr/>
        <p:txBody>
          <a:bodyPr/>
          <a:lstStyle/>
          <a:p>
            <a:pPr>
              <a:defRPr/>
            </a:pPr>
            <a:r>
              <a:rPr lang="en-US" smtClean="0"/>
              <a:t>GGOS Bureau for Networks and Communications</a:t>
            </a:r>
            <a:endParaRPr lang="en-US"/>
          </a:p>
        </p:txBody>
      </p:sp>
      <p:sp>
        <p:nvSpPr>
          <p:cNvPr id="6" name="Slide Number Placeholder 5"/>
          <p:cNvSpPr>
            <a:spLocks noGrp="1"/>
          </p:cNvSpPr>
          <p:nvPr>
            <p:ph type="sldNum" sz="quarter" idx="12"/>
          </p:nvPr>
        </p:nvSpPr>
        <p:spPr/>
        <p:txBody>
          <a:bodyPr/>
          <a:lstStyle/>
          <a:p>
            <a:pPr>
              <a:defRPr/>
            </a:pPr>
            <a:fld id="{F832BD13-59F8-4E69-A1CE-E3F789482D86}"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Brewster Recon</a:t>
            </a:r>
            <a:endParaRPr lang="en-US" dirty="0"/>
          </a:p>
        </p:txBody>
      </p:sp>
      <p:pic>
        <p:nvPicPr>
          <p:cNvPr id="6" name="Content Placeholder 5" descr="world.jpg"/>
          <p:cNvPicPr>
            <a:picLocks noGrp="1" noChangeAspect="1"/>
          </p:cNvPicPr>
          <p:nvPr>
            <p:ph idx="1"/>
          </p:nvPr>
        </p:nvPicPr>
        <p:blipFill>
          <a:blip r:embed="rId3" cstate="print"/>
          <a:stretch>
            <a:fillRect/>
          </a:stretch>
        </p:blipFill>
        <p:spPr>
          <a:xfrm>
            <a:off x="457200" y="1604514"/>
            <a:ext cx="8229600" cy="4517335"/>
          </a:xfrm>
        </p:spPr>
      </p:pic>
      <p:sp>
        <p:nvSpPr>
          <p:cNvPr id="4" name="Date Placeholder 3"/>
          <p:cNvSpPr>
            <a:spLocks noGrp="1"/>
          </p:cNvSpPr>
          <p:nvPr>
            <p:ph type="dt" sz="half" idx="10"/>
          </p:nvPr>
        </p:nvSpPr>
        <p:spPr/>
        <p:txBody>
          <a:bodyPr/>
          <a:lstStyle/>
          <a:p>
            <a:pPr>
              <a:defRPr/>
            </a:pPr>
            <a:r>
              <a:rPr lang="en-US" smtClean="0"/>
              <a:t>10/15/2010</a:t>
            </a:r>
            <a:endParaRPr lang="en-US"/>
          </a:p>
        </p:txBody>
      </p:sp>
      <p:sp>
        <p:nvSpPr>
          <p:cNvPr id="5" name="Footer Placeholder 4"/>
          <p:cNvSpPr>
            <a:spLocks noGrp="1"/>
          </p:cNvSpPr>
          <p:nvPr>
            <p:ph type="ftr" sz="quarter" idx="11"/>
          </p:nvPr>
        </p:nvSpPr>
        <p:spPr/>
        <p:txBody>
          <a:bodyPr/>
          <a:lstStyle/>
          <a:p>
            <a:pPr>
              <a:defRPr/>
            </a:pPr>
            <a:r>
              <a:rPr lang="en-US" smtClean="0"/>
              <a:t>GGOS Bureau for Networks and Communications</a:t>
            </a:r>
            <a:endParaRPr lang="en-US"/>
          </a:p>
        </p:txBody>
      </p:sp>
      <p:sp>
        <p:nvSpPr>
          <p:cNvPr id="7" name="5-Point Star 6"/>
          <p:cNvSpPr/>
          <p:nvPr/>
        </p:nvSpPr>
        <p:spPr>
          <a:xfrm>
            <a:off x="2098638" y="2680446"/>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2739293">
            <a:off x="1038834" y="2730688"/>
            <a:ext cx="484632" cy="27322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pPr>
              <a:defRPr/>
            </a:pPr>
            <a:fld id="{F832BD13-59F8-4E69-A1CE-E3F789482D86}"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G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NGSPowerPointTemplate</Template>
  <TotalTime>41532</TotalTime>
  <Words>826</Words>
  <Application>Microsoft Office PowerPoint</Application>
  <PresentationFormat>On-screen Show (4:3)</PresentationFormat>
  <Paragraphs>144</Paragraphs>
  <Slides>15</Slides>
  <Notes>11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NGSPowerPointTemplate</vt:lpstr>
      <vt:lpstr>Office Theme</vt:lpstr>
      <vt:lpstr>Slide 1</vt:lpstr>
      <vt:lpstr>2010 Activities</vt:lpstr>
      <vt:lpstr>GGAO Survey</vt:lpstr>
      <vt:lpstr>GGAO</vt:lpstr>
      <vt:lpstr>GGAO Control Network</vt:lpstr>
      <vt:lpstr>GGAO Survey Equipment</vt:lpstr>
      <vt:lpstr>Status of GGAO Project</vt:lpstr>
      <vt:lpstr>NGS Research</vt:lpstr>
      <vt:lpstr>Brewster Recon</vt:lpstr>
      <vt:lpstr>Brewster Recon</vt:lpstr>
      <vt:lpstr>Brewster Recon</vt:lpstr>
      <vt:lpstr>Foundation CORS</vt:lpstr>
      <vt:lpstr>Foundation CORS</vt:lpstr>
      <vt:lpstr>NGS Policy Commitment</vt:lpstr>
      <vt:lpstr>NGS Policy Commitment</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Dru.Smith</dc:creator>
  <cp:lastModifiedBy>Dru Smith</cp:lastModifiedBy>
  <cp:revision>1183</cp:revision>
  <dcterms:created xsi:type="dcterms:W3CDTF">2007-03-19T16:14:20Z</dcterms:created>
  <dcterms:modified xsi:type="dcterms:W3CDTF">2010-12-08T13:34:58Z</dcterms:modified>
</cp:coreProperties>
</file>