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Lst>
  <p:notesMasterIdLst>
    <p:notesMasterId r:id="rId17"/>
  </p:notesMasterIdLst>
  <p:sldIdLst>
    <p:sldId id="363" r:id="rId3"/>
    <p:sldId id="517" r:id="rId4"/>
    <p:sldId id="551" r:id="rId5"/>
    <p:sldId id="552" r:id="rId6"/>
    <p:sldId id="558" r:id="rId7"/>
    <p:sldId id="554" r:id="rId8"/>
    <p:sldId id="553" r:id="rId9"/>
    <p:sldId id="550" r:id="rId10"/>
    <p:sldId id="555" r:id="rId11"/>
    <p:sldId id="556" r:id="rId12"/>
    <p:sldId id="560" r:id="rId13"/>
    <p:sldId id="559" r:id="rId14"/>
    <p:sldId id="561" r:id="rId15"/>
    <p:sldId id="557" r:id="rId16"/>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Verdana" pitchFamily="34" charset="0"/>
        <a:ea typeface="+mn-ea"/>
        <a:cs typeface="+mn-cs"/>
      </a:defRPr>
    </a:lvl1pPr>
    <a:lvl2pPr marL="457200" algn="l" rtl="0" fontAlgn="base">
      <a:spcBef>
        <a:spcPct val="0"/>
      </a:spcBef>
      <a:spcAft>
        <a:spcPct val="0"/>
      </a:spcAft>
      <a:defRPr sz="1400" b="1" kern="1200">
        <a:solidFill>
          <a:schemeClr val="tx1"/>
        </a:solidFill>
        <a:latin typeface="Verdana" pitchFamily="34" charset="0"/>
        <a:ea typeface="+mn-ea"/>
        <a:cs typeface="+mn-cs"/>
      </a:defRPr>
    </a:lvl2pPr>
    <a:lvl3pPr marL="914400" algn="l" rtl="0" fontAlgn="base">
      <a:spcBef>
        <a:spcPct val="0"/>
      </a:spcBef>
      <a:spcAft>
        <a:spcPct val="0"/>
      </a:spcAft>
      <a:defRPr sz="1400" b="1" kern="1200">
        <a:solidFill>
          <a:schemeClr val="tx1"/>
        </a:solidFill>
        <a:latin typeface="Verdana" pitchFamily="34" charset="0"/>
        <a:ea typeface="+mn-ea"/>
        <a:cs typeface="+mn-cs"/>
      </a:defRPr>
    </a:lvl3pPr>
    <a:lvl4pPr marL="1371600" algn="l" rtl="0" fontAlgn="base">
      <a:spcBef>
        <a:spcPct val="0"/>
      </a:spcBef>
      <a:spcAft>
        <a:spcPct val="0"/>
      </a:spcAft>
      <a:defRPr sz="1400" b="1" kern="1200">
        <a:solidFill>
          <a:schemeClr val="tx1"/>
        </a:solidFill>
        <a:latin typeface="Verdana" pitchFamily="34" charset="0"/>
        <a:ea typeface="+mn-ea"/>
        <a:cs typeface="+mn-cs"/>
      </a:defRPr>
    </a:lvl4pPr>
    <a:lvl5pPr marL="1828800" algn="l" rtl="0" fontAlgn="base">
      <a:spcBef>
        <a:spcPct val="0"/>
      </a:spcBef>
      <a:spcAft>
        <a:spcPct val="0"/>
      </a:spcAft>
      <a:defRPr sz="1400" b="1" kern="1200">
        <a:solidFill>
          <a:schemeClr val="tx1"/>
        </a:solidFill>
        <a:latin typeface="Verdana" pitchFamily="34" charset="0"/>
        <a:ea typeface="+mn-ea"/>
        <a:cs typeface="+mn-cs"/>
      </a:defRPr>
    </a:lvl5pPr>
    <a:lvl6pPr marL="2286000" algn="l" defTabSz="914400" rtl="0" eaLnBrk="1" latinLnBrk="0" hangingPunct="1">
      <a:defRPr sz="1400" b="1" kern="1200">
        <a:solidFill>
          <a:schemeClr val="tx1"/>
        </a:solidFill>
        <a:latin typeface="Verdana" pitchFamily="34" charset="0"/>
        <a:ea typeface="+mn-ea"/>
        <a:cs typeface="+mn-cs"/>
      </a:defRPr>
    </a:lvl6pPr>
    <a:lvl7pPr marL="2743200" algn="l" defTabSz="914400" rtl="0" eaLnBrk="1" latinLnBrk="0" hangingPunct="1">
      <a:defRPr sz="1400" b="1" kern="1200">
        <a:solidFill>
          <a:schemeClr val="tx1"/>
        </a:solidFill>
        <a:latin typeface="Verdana" pitchFamily="34" charset="0"/>
        <a:ea typeface="+mn-ea"/>
        <a:cs typeface="+mn-cs"/>
      </a:defRPr>
    </a:lvl7pPr>
    <a:lvl8pPr marL="3200400" algn="l" defTabSz="914400" rtl="0" eaLnBrk="1" latinLnBrk="0" hangingPunct="1">
      <a:defRPr sz="1400" b="1" kern="1200">
        <a:solidFill>
          <a:schemeClr val="tx1"/>
        </a:solidFill>
        <a:latin typeface="Verdana" pitchFamily="34" charset="0"/>
        <a:ea typeface="+mn-ea"/>
        <a:cs typeface="+mn-cs"/>
      </a:defRPr>
    </a:lvl8pPr>
    <a:lvl9pPr marL="3657600" algn="l" defTabSz="914400" rtl="0" eaLnBrk="1" latinLnBrk="0" hangingPunct="1">
      <a:defRPr sz="1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FF3300"/>
    <a:srgbClr val="00FF00"/>
    <a:srgbClr val="77623D"/>
    <a:srgbClr val="808000"/>
    <a:srgbClr val="3333CC"/>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84477" autoAdjust="0"/>
  </p:normalViewPr>
  <p:slideViewPr>
    <p:cSldViewPr snapToGrid="0">
      <p:cViewPr varScale="1">
        <p:scale>
          <a:sx n="100" d="100"/>
          <a:sy n="100" d="100"/>
        </p:scale>
        <p:origin x="-19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lvl1pPr algn="r" defTabSz="923925" eaLnBrk="1" hangingPunct="1">
              <a:defRPr sz="1200" b="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00" tIns="46200" rIns="92400" bIns="4620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defTabSz="923925" eaLnBrk="1" hangingPunct="1">
              <a:defRPr sz="1200" b="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00" tIns="46200" rIns="92400" bIns="46200" numCol="1" anchor="b" anchorCtr="0" compatLnSpc="1">
            <a:prstTxWarp prst="textNoShape">
              <a:avLst/>
            </a:prstTxWarp>
          </a:bodyPr>
          <a:lstStyle>
            <a:lvl1pPr algn="r" defTabSz="923925" eaLnBrk="1" hangingPunct="1">
              <a:defRPr sz="1200" b="0">
                <a:latin typeface="Arial" charset="0"/>
              </a:defRPr>
            </a:lvl1pPr>
          </a:lstStyle>
          <a:p>
            <a:pPr>
              <a:defRPr/>
            </a:pPr>
            <a:fld id="{5E8E322E-4C67-4ABD-89DB-DD0A911F28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2C4FD1D8-A861-406C-A17C-81E5FA479B68}"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latin typeface="Arial" pitchFamily="34" charset="0"/>
            </a:endParaRPr>
          </a:p>
        </p:txBody>
      </p:sp>
      <p:sp>
        <p:nvSpPr>
          <p:cNvPr id="19460" name="Slide Number Placeholder 3"/>
          <p:cNvSpPr>
            <a:spLocks noGrp="1"/>
          </p:cNvSpPr>
          <p:nvPr>
            <p:ph type="sldNum" sz="quarter" idx="5"/>
          </p:nvPr>
        </p:nvSpPr>
        <p:spPr>
          <a:noFill/>
        </p:spPr>
        <p:txBody>
          <a:bodyPr/>
          <a:lstStyle/>
          <a:p>
            <a:fld id="{5FF91957-2333-4264-8C51-90BF84597D82}"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AD50A382-1F86-4341-A05F-5072547712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10/18/2010</a:t>
            </a:r>
          </a:p>
        </p:txBody>
      </p:sp>
      <p:sp>
        <p:nvSpPr>
          <p:cNvPr id="6"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7" name="Slide Number Placeholder 5"/>
          <p:cNvSpPr>
            <a:spLocks noGrp="1"/>
          </p:cNvSpPr>
          <p:nvPr>
            <p:ph type="sldNum" sz="quarter" idx="12"/>
          </p:nvPr>
        </p:nvSpPr>
        <p:spPr/>
        <p:txBody>
          <a:bodyPr/>
          <a:lstStyle>
            <a:lvl1pPr>
              <a:defRPr/>
            </a:lvl1pPr>
          </a:lstStyle>
          <a:p>
            <a:pPr>
              <a:defRPr/>
            </a:pPr>
            <a:fld id="{8C2F6108-E7E8-4BD2-922C-57CA707E3D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68722331-0030-4EE9-86BA-CD001320FF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05D00C06-100C-4552-8B98-4224A9E216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136120BF-9986-484D-9D97-0A80088625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F832BD13-59F8-4E69-A1CE-E3F789482D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10/18/2010</a:t>
            </a:r>
          </a:p>
        </p:txBody>
      </p:sp>
      <p:sp>
        <p:nvSpPr>
          <p:cNvPr id="5"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lvl1pPr>
              <a:defRPr/>
            </a:lvl1pPr>
          </a:lstStyle>
          <a:p>
            <a:pPr>
              <a:defRPr/>
            </a:pPr>
            <a:fld id="{5B723CAF-B2D6-43A5-99FA-7E08921F2B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10/18/2010</a:t>
            </a:r>
          </a:p>
        </p:txBody>
      </p:sp>
      <p:sp>
        <p:nvSpPr>
          <p:cNvPr id="6"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7" name="Slide Number Placeholder 5"/>
          <p:cNvSpPr>
            <a:spLocks noGrp="1"/>
          </p:cNvSpPr>
          <p:nvPr>
            <p:ph type="sldNum" sz="quarter" idx="12"/>
          </p:nvPr>
        </p:nvSpPr>
        <p:spPr/>
        <p:txBody>
          <a:bodyPr/>
          <a:lstStyle>
            <a:lvl1pPr>
              <a:defRPr/>
            </a:lvl1pPr>
          </a:lstStyle>
          <a:p>
            <a:pPr>
              <a:defRPr/>
            </a:pPr>
            <a:fld id="{1F575D35-6A63-4D3D-B4AC-238FAA6D0C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10/18/2010</a:t>
            </a:r>
          </a:p>
        </p:txBody>
      </p:sp>
      <p:sp>
        <p:nvSpPr>
          <p:cNvPr id="8"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9" name="Slide Number Placeholder 5"/>
          <p:cNvSpPr>
            <a:spLocks noGrp="1"/>
          </p:cNvSpPr>
          <p:nvPr>
            <p:ph type="sldNum" sz="quarter" idx="12"/>
          </p:nvPr>
        </p:nvSpPr>
        <p:spPr/>
        <p:txBody>
          <a:bodyPr/>
          <a:lstStyle>
            <a:lvl1pPr>
              <a:defRPr/>
            </a:lvl1pPr>
          </a:lstStyle>
          <a:p>
            <a:pPr>
              <a:defRPr/>
            </a:pPr>
            <a:fld id="{386608F7-CFAA-4B87-83E4-7CCA3C2454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10/18/2010</a:t>
            </a:r>
          </a:p>
        </p:txBody>
      </p:sp>
      <p:sp>
        <p:nvSpPr>
          <p:cNvPr id="4"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5" name="Slide Number Placeholder 5"/>
          <p:cNvSpPr>
            <a:spLocks noGrp="1"/>
          </p:cNvSpPr>
          <p:nvPr>
            <p:ph type="sldNum" sz="quarter" idx="12"/>
          </p:nvPr>
        </p:nvSpPr>
        <p:spPr/>
        <p:txBody>
          <a:bodyPr/>
          <a:lstStyle>
            <a:lvl1pPr>
              <a:defRPr/>
            </a:lvl1pPr>
          </a:lstStyle>
          <a:p>
            <a:pPr>
              <a:defRPr/>
            </a:pPr>
            <a:fld id="{14E4A9FB-18B3-40D6-9B7B-B7EF9BD752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10/18/2010</a:t>
            </a:r>
          </a:p>
        </p:txBody>
      </p:sp>
      <p:sp>
        <p:nvSpPr>
          <p:cNvPr id="3"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4" name="Slide Number Placeholder 5"/>
          <p:cNvSpPr>
            <a:spLocks noGrp="1"/>
          </p:cNvSpPr>
          <p:nvPr>
            <p:ph type="sldNum" sz="quarter" idx="12"/>
          </p:nvPr>
        </p:nvSpPr>
        <p:spPr/>
        <p:txBody>
          <a:bodyPr/>
          <a:lstStyle>
            <a:lvl1pPr>
              <a:defRPr/>
            </a:lvl1pPr>
          </a:lstStyle>
          <a:p>
            <a:pPr>
              <a:defRPr/>
            </a:pPr>
            <a:fld id="{715B0195-AE03-454E-88BE-4621A09340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10/18/2010</a:t>
            </a:r>
          </a:p>
        </p:txBody>
      </p:sp>
      <p:sp>
        <p:nvSpPr>
          <p:cNvPr id="6" name="Footer Placeholder 4"/>
          <p:cNvSpPr>
            <a:spLocks noGrp="1"/>
          </p:cNvSpPr>
          <p:nvPr>
            <p:ph type="ftr" sz="quarter" idx="11"/>
          </p:nvPr>
        </p:nvSpPr>
        <p:spPr/>
        <p:txBody>
          <a:bodyPr/>
          <a:lstStyle>
            <a:lvl1pPr>
              <a:defRPr/>
            </a:lvl1pPr>
          </a:lstStyle>
          <a:p>
            <a:pPr>
              <a:defRPr/>
            </a:pPr>
            <a:r>
              <a:rPr lang="en-US"/>
              <a:t>Workshop on North American Gravimetry</a:t>
            </a:r>
          </a:p>
        </p:txBody>
      </p:sp>
      <p:sp>
        <p:nvSpPr>
          <p:cNvPr id="7" name="Slide Number Placeholder 5"/>
          <p:cNvSpPr>
            <a:spLocks noGrp="1"/>
          </p:cNvSpPr>
          <p:nvPr>
            <p:ph type="sldNum" sz="quarter" idx="12"/>
          </p:nvPr>
        </p:nvSpPr>
        <p:spPr/>
        <p:txBody>
          <a:bodyPr/>
          <a:lstStyle>
            <a:lvl1pPr>
              <a:defRPr/>
            </a:lvl1pPr>
          </a:lstStyle>
          <a:p>
            <a:pPr>
              <a:defRPr/>
            </a:pPr>
            <a:fld id="{3588B72C-D2F2-4B5D-B953-2D65F940A5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10747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52675"/>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a:t>10/18/2010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a:t>Workshop on North American Gravimetry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45AD8553-13F6-45B1-86A5-E7328B9B94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defRPr>
            </a:lvl1pPr>
          </a:lstStyle>
          <a:p>
            <a:pPr>
              <a:defRPr/>
            </a:pPr>
            <a:r>
              <a:rPr lang="en-US"/>
              <a:t>10/18/2010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defRPr>
            </a:lvl1pPr>
          </a:lstStyle>
          <a:p>
            <a:pPr>
              <a:defRPr/>
            </a:pPr>
            <a:r>
              <a:rPr lang="en-US"/>
              <a:t>Workshop on North American Gravimetry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defRPr>
            </a:lvl1pPr>
          </a:lstStyle>
          <a:p>
            <a:pPr>
              <a:defRPr/>
            </a:pPr>
            <a:fld id="{2634511D-C01D-4124-A354-EB09E93D4F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431800" y="1171575"/>
            <a:ext cx="8204200" cy="4133850"/>
          </a:xfrm>
          <a:prstGeom prst="rect">
            <a:avLst/>
          </a:prstGeom>
          <a:noFill/>
          <a:ln w="9525">
            <a:noFill/>
            <a:miter lim="800000"/>
            <a:headEnd/>
            <a:tailEnd/>
          </a:ln>
          <a:effectLst/>
        </p:spPr>
        <p:txBody>
          <a:bodyPr anchor="ctr"/>
          <a:lstStyle/>
          <a:p>
            <a:pPr algn="ctr">
              <a:defRPr/>
            </a:pPr>
            <a:r>
              <a:rPr lang="en-US" sz="3600" dirty="0"/>
              <a:t>Terrestrial Gravity </a:t>
            </a:r>
          </a:p>
          <a:p>
            <a:pPr algn="ctr">
              <a:defRPr/>
            </a:pPr>
            <a:r>
              <a:rPr lang="en-US" sz="3600" dirty="0"/>
              <a:t>Plans at NGS</a:t>
            </a:r>
          </a:p>
          <a:p>
            <a:pPr algn="ctr">
              <a:defRPr/>
            </a:pPr>
            <a:r>
              <a:rPr lang="en-US" sz="1800" dirty="0">
                <a:effectLst>
                  <a:outerShdw blurRad="38100" dist="38100" dir="2700000" algn="tl">
                    <a:srgbClr val="C0C0C0"/>
                  </a:outerShdw>
                </a:effectLst>
              </a:rPr>
              <a:t/>
            </a:r>
            <a:br>
              <a:rPr lang="en-US" sz="1800" dirty="0">
                <a:effectLst>
                  <a:outerShdw blurRad="38100" dist="38100" dir="2700000" algn="tl">
                    <a:srgbClr val="C0C0C0"/>
                  </a:outerShdw>
                </a:effectLst>
              </a:rPr>
            </a:br>
            <a:r>
              <a:rPr lang="en-US" sz="1800" u="sng" dirty="0">
                <a:effectLst>
                  <a:outerShdw blurRad="38100" dist="38100" dir="2700000" algn="tl">
                    <a:srgbClr val="C0C0C0"/>
                  </a:outerShdw>
                </a:effectLst>
                <a:latin typeface="Batang" pitchFamily="18" charset="-127"/>
              </a:rPr>
              <a:t/>
            </a:r>
            <a:br>
              <a:rPr lang="en-US" sz="1800" u="sng" dirty="0">
                <a:effectLst>
                  <a:outerShdw blurRad="38100" dist="38100" dir="2700000" algn="tl">
                    <a:srgbClr val="C0C0C0"/>
                  </a:outerShdw>
                </a:effectLst>
                <a:latin typeface="Batang" pitchFamily="18" charset="-127"/>
              </a:rPr>
            </a:br>
            <a:endParaRPr lang="en-US" sz="1800" u="sng" dirty="0">
              <a:effectLst>
                <a:outerShdw blurRad="38100" dist="38100" dir="2700000" algn="tl">
                  <a:srgbClr val="C0C0C0"/>
                </a:outerShdw>
              </a:effectLst>
            </a:endParaRPr>
          </a:p>
          <a:p>
            <a:pPr algn="ctr">
              <a:defRPr/>
            </a:pPr>
            <a:endParaRPr lang="en-US" sz="1800" dirty="0">
              <a:effectLst>
                <a:outerShdw blurRad="38100" dist="38100" dir="2700000" algn="tl">
                  <a:srgbClr val="C0C0C0"/>
                </a:outerShdw>
              </a:effectLst>
            </a:endParaRPr>
          </a:p>
          <a:p>
            <a:pPr algn="ctr">
              <a:defRPr/>
            </a:pPr>
            <a:r>
              <a:rPr lang="en-US" sz="1800" dirty="0" err="1">
                <a:effectLst>
                  <a:outerShdw blurRad="38100" dist="38100" dir="2700000" algn="tl">
                    <a:srgbClr val="C0C0C0"/>
                  </a:outerShdw>
                </a:effectLst>
              </a:rPr>
              <a:t>Dru</a:t>
            </a:r>
            <a:r>
              <a:rPr lang="en-US" sz="1800" dirty="0">
                <a:effectLst>
                  <a:outerShdw blurRad="38100" dist="38100" dir="2700000" algn="tl">
                    <a:srgbClr val="C0C0C0"/>
                  </a:outerShdw>
                </a:effectLst>
              </a:rPr>
              <a:t> Smith</a:t>
            </a:r>
          </a:p>
          <a:p>
            <a:pPr algn="ctr">
              <a:defRPr/>
            </a:pPr>
            <a:r>
              <a:rPr lang="en-US" sz="1800" dirty="0">
                <a:effectLst>
                  <a:outerShdw blurRad="38100" dist="38100" dir="2700000" algn="tl">
                    <a:srgbClr val="C0C0C0"/>
                  </a:outerShdw>
                </a:effectLst>
              </a:rPr>
              <a:t>Mark </a:t>
            </a:r>
            <a:r>
              <a:rPr lang="en-US" sz="1800" dirty="0" err="1">
                <a:effectLst>
                  <a:outerShdw blurRad="38100" dist="38100" dir="2700000" algn="tl">
                    <a:srgbClr val="C0C0C0"/>
                  </a:outerShdw>
                </a:effectLst>
              </a:rPr>
              <a:t>Eckl</a:t>
            </a:r>
            <a:endParaRPr lang="en-US" sz="1800" dirty="0">
              <a:effectLst>
                <a:outerShdw blurRad="38100" dist="38100" dir="2700000" algn="tl">
                  <a:srgbClr val="C0C0C0"/>
                </a:outerShdw>
              </a:effectLst>
            </a:endParaRPr>
          </a:p>
          <a:p>
            <a:pPr algn="ctr">
              <a:defRPr/>
            </a:pPr>
            <a:r>
              <a:rPr lang="en-US" sz="1800" dirty="0">
                <a:effectLst>
                  <a:outerShdw blurRad="38100" dist="38100" dir="2700000" algn="tl">
                    <a:srgbClr val="C0C0C0"/>
                  </a:outerShdw>
                </a:effectLst>
              </a:rPr>
              <a:t>Vicki Childers</a:t>
            </a:r>
          </a:p>
          <a:p>
            <a:pPr algn="ctr">
              <a:defRPr/>
            </a:pPr>
            <a:endParaRPr lang="en-US" sz="1800" dirty="0">
              <a:effectLst>
                <a:outerShdw blurRad="38100" dist="38100" dir="2700000" algn="tl">
                  <a:srgbClr val="C0C0C0"/>
                </a:outerShdw>
              </a:effectLst>
            </a:endParaRPr>
          </a:p>
        </p:txBody>
      </p:sp>
      <p:sp>
        <p:nvSpPr>
          <p:cNvPr id="3" name="Footer Placeholder 2"/>
          <p:cNvSpPr>
            <a:spLocks noGrp="1"/>
          </p:cNvSpPr>
          <p:nvPr>
            <p:ph type="ftr" sz="quarter" idx="11"/>
          </p:nvPr>
        </p:nvSpPr>
        <p:spPr/>
        <p:txBody>
          <a:bodyPr/>
          <a:lstStyle/>
          <a:p>
            <a:pPr>
              <a:defRPr/>
            </a:pPr>
            <a:r>
              <a:rPr lang="en-US"/>
              <a:t>Workshop on North American Gravimetry</a:t>
            </a:r>
          </a:p>
        </p:txBody>
      </p:sp>
      <p:sp>
        <p:nvSpPr>
          <p:cNvPr id="4" name="Date Placeholder 3"/>
          <p:cNvSpPr>
            <a:spLocks noGrp="1"/>
          </p:cNvSpPr>
          <p:nvPr>
            <p:ph type="dt" sz="quarter" idx="10"/>
          </p:nvPr>
        </p:nvSpPr>
        <p:spPr/>
        <p:txBody>
          <a:bodyPr/>
          <a:lstStyle/>
          <a:p>
            <a:pPr>
              <a:defRPr/>
            </a:pPr>
            <a:r>
              <a:rPr lang="en-US"/>
              <a:t>10/18/2010</a:t>
            </a:r>
          </a:p>
        </p:txBody>
      </p:sp>
      <p:sp>
        <p:nvSpPr>
          <p:cNvPr id="5" name="Slide Number Placeholder 4"/>
          <p:cNvSpPr>
            <a:spLocks noGrp="1"/>
          </p:cNvSpPr>
          <p:nvPr>
            <p:ph type="sldNum" sz="quarter" idx="12"/>
          </p:nvPr>
        </p:nvSpPr>
        <p:spPr/>
        <p:txBody>
          <a:bodyPr/>
          <a:lstStyle/>
          <a:p>
            <a:pPr>
              <a:defRPr/>
            </a:pPr>
            <a:fld id="{1C3052E8-8B82-4355-87B1-F9B06E7249FA}" type="slidenum">
              <a:rPr lang="en-US" smtClean="0"/>
              <a:pPr>
                <a:defRPr/>
              </a:pPr>
              <a:t>1</a:t>
            </a:fld>
            <a:endParaRPr lang="en-US"/>
          </a:p>
        </p:txBody>
      </p:sp>
      <p:pic>
        <p:nvPicPr>
          <p:cNvPr id="3078" name="Picture 2"/>
          <p:cNvPicPr>
            <a:picLocks noChangeAspect="1" noChangeArrowheads="1"/>
          </p:cNvPicPr>
          <p:nvPr/>
        </p:nvPicPr>
        <p:blipFill>
          <a:blip r:embed="rId3" cstate="print"/>
          <a:srcRect/>
          <a:stretch>
            <a:fillRect/>
          </a:stretch>
        </p:blipFill>
        <p:spPr bwMode="auto">
          <a:xfrm>
            <a:off x="6096000" y="3208338"/>
            <a:ext cx="2881313" cy="291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Standards and Specifications</a:t>
            </a:r>
          </a:p>
        </p:txBody>
      </p:sp>
      <p:sp>
        <p:nvSpPr>
          <p:cNvPr id="12291" name="Content Placeholder 2"/>
          <p:cNvSpPr>
            <a:spLocks noGrp="1"/>
          </p:cNvSpPr>
          <p:nvPr>
            <p:ph idx="1"/>
          </p:nvPr>
        </p:nvSpPr>
        <p:spPr/>
        <p:txBody>
          <a:bodyPr/>
          <a:lstStyle/>
          <a:p>
            <a:pPr eaLnBrk="1" hangingPunct="1">
              <a:buFont typeface="Arial" pitchFamily="34" charset="0"/>
              <a:buNone/>
            </a:pPr>
            <a:r>
              <a:rPr lang="en-US" sz="2000" b="1" smtClean="0"/>
              <a:t>Standards of Accuracy</a:t>
            </a:r>
          </a:p>
          <a:p>
            <a:pPr eaLnBrk="1" hangingPunct="1">
              <a:buFont typeface="Arial" pitchFamily="34" charset="0"/>
              <a:buNone/>
            </a:pPr>
            <a:endParaRPr lang="en-US" sz="2000" smtClean="0"/>
          </a:p>
          <a:p>
            <a:pPr eaLnBrk="1" hangingPunct="1">
              <a:buFont typeface="Arial" pitchFamily="34" charset="0"/>
              <a:buNone/>
            </a:pPr>
            <a:r>
              <a:rPr lang="en-US" sz="2000" smtClean="0"/>
              <a:t>Working Group Definition: A statistical assessment of the final calculated value of set(s) of measurements into categories that represent the known accuracy of control relative to an accepted reference (e.g., 1</a:t>
            </a:r>
            <a:r>
              <a:rPr lang="en-US" sz="2000" baseline="30000" smtClean="0"/>
              <a:t>st</a:t>
            </a:r>
            <a:r>
              <a:rPr lang="en-US" sz="2000" smtClean="0"/>
              <a:t> order, 1</a:t>
            </a:r>
            <a:r>
              <a:rPr lang="en-US" sz="2000" baseline="30000" smtClean="0"/>
              <a:t>st</a:t>
            </a:r>
            <a:r>
              <a:rPr lang="en-US" sz="2000" smtClean="0"/>
              <a:t> class = 20 µGals </a:t>
            </a:r>
            <a:r>
              <a:rPr lang="en-US" sz="2000" i="1" smtClean="0"/>
              <a:t>(@ 2</a:t>
            </a:r>
            <a:r>
              <a:rPr lang="el-GR" sz="2000" i="1" smtClean="0"/>
              <a:t>σ</a:t>
            </a:r>
            <a:r>
              <a:rPr lang="en-US" sz="2000" i="1" smtClean="0"/>
              <a:t> level)</a:t>
            </a:r>
            <a:r>
              <a:rPr lang="en-US" sz="2000" smtClean="0"/>
              <a:t> with &lt; 20µGal change over 5 years)</a:t>
            </a:r>
          </a:p>
          <a:p>
            <a:pPr eaLnBrk="1" hangingPunct="1">
              <a:buFont typeface="Arial" pitchFamily="34" charset="0"/>
              <a:buNone/>
            </a:pPr>
            <a:endParaRPr lang="en-US" sz="2000" smtClean="0"/>
          </a:p>
          <a:p>
            <a:pPr eaLnBrk="1" hangingPunct="1">
              <a:buFont typeface="Arial" pitchFamily="34" charset="0"/>
              <a:buNone/>
            </a:pPr>
            <a:r>
              <a:rPr lang="en-US" sz="2000" smtClean="0"/>
              <a:t>Purpose: To report to potential users the accuracy or quality categories of measurements and computations that were made to compute the published value of survey control.   By knowing the quality of the published value, a user is enabled to ascertain the usefulness of the control for their purpose.</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E68589B8-BD2C-4108-A9C9-9D5C6711C40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98513"/>
            <a:ext cx="8229600" cy="1143000"/>
          </a:xfrm>
        </p:spPr>
        <p:txBody>
          <a:bodyPr/>
          <a:lstStyle/>
          <a:p>
            <a:pPr eaLnBrk="1" hangingPunct="1"/>
            <a:r>
              <a:rPr lang="en-US" smtClean="0"/>
              <a:t>Standards (FGCC 1984)</a:t>
            </a:r>
          </a:p>
        </p:txBody>
      </p:sp>
      <p:graphicFrame>
        <p:nvGraphicFramePr>
          <p:cNvPr id="7" name="Content Placeholder 6"/>
          <p:cNvGraphicFramePr>
            <a:graphicFrameLocks noGrp="1"/>
          </p:cNvGraphicFramePr>
          <p:nvPr>
            <p:ph idx="1"/>
          </p:nvPr>
        </p:nvGraphicFramePr>
        <p:xfrm>
          <a:off x="493713" y="2074863"/>
          <a:ext cx="8229600" cy="3250520"/>
        </p:xfrm>
        <a:graphic>
          <a:graphicData uri="http://schemas.openxmlformats.org/drawingml/2006/table">
            <a:tbl>
              <a:tblPr firstRow="1" bandRow="1">
                <a:tableStyleId>{5C22544A-7EE6-4342-B048-85BDC9FD1C3A}</a:tableStyleId>
              </a:tblPr>
              <a:tblGrid>
                <a:gridCol w="4114800"/>
                <a:gridCol w="4114800"/>
              </a:tblGrid>
              <a:tr h="484261">
                <a:tc gridSpan="2">
                  <a:txBody>
                    <a:bodyPr/>
                    <a:lstStyle/>
                    <a:p>
                      <a:pPr algn="ctr"/>
                      <a:r>
                        <a:rPr lang="en-US" dirty="0" smtClean="0"/>
                        <a:t>Gravity Accuracy Standards</a:t>
                      </a:r>
                      <a:endParaRPr lang="en-US" dirty="0"/>
                    </a:p>
                  </a:txBody>
                  <a:tcPr/>
                </a:tc>
                <a:tc hMerge="1">
                  <a:txBody>
                    <a:bodyPr/>
                    <a:lstStyle/>
                    <a:p>
                      <a:endParaRPr lang="en-US" dirty="0"/>
                    </a:p>
                  </a:txBody>
                  <a:tcPr/>
                </a:tc>
              </a:tr>
              <a:tr h="835848">
                <a:tc>
                  <a:txBody>
                    <a:bodyPr/>
                    <a:lstStyle/>
                    <a:p>
                      <a:pPr algn="ctr"/>
                      <a:r>
                        <a:rPr lang="en-US" dirty="0" smtClean="0"/>
                        <a:t>Classification</a:t>
                      </a:r>
                      <a:endParaRPr lang="en-US" dirty="0"/>
                    </a:p>
                  </a:txBody>
                  <a:tcPr/>
                </a:tc>
                <a:tc>
                  <a:txBody>
                    <a:bodyPr/>
                    <a:lstStyle/>
                    <a:p>
                      <a:pPr algn="ctr"/>
                      <a:r>
                        <a:rPr lang="en-US" dirty="0" smtClean="0"/>
                        <a:t>Gravity Accuracy</a:t>
                      </a:r>
                    </a:p>
                    <a:p>
                      <a:pPr algn="ctr"/>
                      <a:r>
                        <a:rPr lang="en-US" dirty="0" smtClean="0"/>
                        <a:t>(µGal)</a:t>
                      </a:r>
                      <a:endParaRPr lang="en-US" dirty="0"/>
                    </a:p>
                  </a:txBody>
                  <a:tcPr/>
                </a:tc>
              </a:tr>
              <a:tr h="484261">
                <a:tc>
                  <a:txBody>
                    <a:bodyPr/>
                    <a:lstStyle/>
                    <a:p>
                      <a:r>
                        <a:rPr lang="en-US" dirty="0" smtClean="0"/>
                        <a:t>First-order, class I</a:t>
                      </a:r>
                      <a:endParaRPr lang="en-US" dirty="0"/>
                    </a:p>
                  </a:txBody>
                  <a:tcPr/>
                </a:tc>
                <a:tc>
                  <a:txBody>
                    <a:bodyPr/>
                    <a:lstStyle/>
                    <a:p>
                      <a:r>
                        <a:rPr lang="en-US" dirty="0" smtClean="0"/>
                        <a:t>20 (subject to stability</a:t>
                      </a:r>
                      <a:r>
                        <a:rPr lang="en-US" baseline="0" dirty="0" smtClean="0"/>
                        <a:t> verification)</a:t>
                      </a:r>
                      <a:endParaRPr lang="en-US" dirty="0"/>
                    </a:p>
                  </a:txBody>
                  <a:tcPr/>
                </a:tc>
              </a:tr>
              <a:tr h="484261">
                <a:tc>
                  <a:txBody>
                    <a:bodyPr/>
                    <a:lstStyle/>
                    <a:p>
                      <a:r>
                        <a:rPr lang="en-US" dirty="0" smtClean="0"/>
                        <a:t>First-order, class II</a:t>
                      </a:r>
                      <a:endParaRPr lang="en-US" dirty="0"/>
                    </a:p>
                  </a:txBody>
                  <a:tcPr/>
                </a:tc>
                <a:tc>
                  <a:txBody>
                    <a:bodyPr/>
                    <a:lstStyle/>
                    <a:p>
                      <a:r>
                        <a:rPr lang="en-US" dirty="0" smtClean="0"/>
                        <a:t>20</a:t>
                      </a:r>
                      <a:endParaRPr lang="en-US" dirty="0"/>
                    </a:p>
                  </a:txBody>
                  <a:tcPr/>
                </a:tc>
              </a:tr>
              <a:tr h="484261">
                <a:tc>
                  <a:txBody>
                    <a:bodyPr/>
                    <a:lstStyle/>
                    <a:p>
                      <a:r>
                        <a:rPr lang="en-US" dirty="0" smtClean="0"/>
                        <a:t>Second-order</a:t>
                      </a:r>
                      <a:endParaRPr lang="en-US" dirty="0"/>
                    </a:p>
                  </a:txBody>
                  <a:tcPr/>
                </a:tc>
                <a:tc>
                  <a:txBody>
                    <a:bodyPr/>
                    <a:lstStyle/>
                    <a:p>
                      <a:r>
                        <a:rPr lang="en-US" dirty="0" smtClean="0"/>
                        <a:t>50</a:t>
                      </a:r>
                      <a:endParaRPr lang="en-US" dirty="0"/>
                    </a:p>
                  </a:txBody>
                  <a:tcPr/>
                </a:tc>
              </a:tr>
              <a:tr h="477628">
                <a:tc>
                  <a:txBody>
                    <a:bodyPr/>
                    <a:lstStyle/>
                    <a:p>
                      <a:r>
                        <a:rPr lang="en-US" dirty="0" smtClean="0"/>
                        <a:t>Third-order</a:t>
                      </a:r>
                      <a:endParaRPr lang="en-US" dirty="0"/>
                    </a:p>
                  </a:txBody>
                  <a:tcPr/>
                </a:tc>
                <a:tc>
                  <a:txBody>
                    <a:bodyPr/>
                    <a:lstStyle/>
                    <a:p>
                      <a:r>
                        <a:rPr lang="en-US" dirty="0" smtClean="0"/>
                        <a:t>100</a:t>
                      </a:r>
                      <a:endParaRPr lang="en-US" dirty="0"/>
                    </a:p>
                  </a:txBody>
                  <a:tcPr/>
                </a:tc>
              </a:tr>
            </a:tbl>
          </a:graphicData>
        </a:graphic>
      </p:graphicFrame>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AFE11D84-1B57-46E6-B351-E213C350D9DE}" type="slidenum">
              <a:rPr lang="en-US" smtClean="0"/>
              <a:pPr>
                <a:defRPr/>
              </a:pPr>
              <a:t>11</a:t>
            </a:fld>
            <a:endParaRPr lang="en-US"/>
          </a:p>
        </p:txBody>
      </p:sp>
      <p:sp>
        <p:nvSpPr>
          <p:cNvPr id="13340"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3341" name="Picture 2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363" y="5303838"/>
            <a:ext cx="2732087" cy="1133475"/>
          </a:xfrm>
          <a:prstGeom prst="rect">
            <a:avLst/>
          </a:prstGeom>
          <a:noFill/>
          <a:ln w="9525">
            <a:noFill/>
            <a:miter lim="800000"/>
            <a:headEnd/>
            <a:tailEnd/>
          </a:ln>
        </p:spPr>
      </p:pic>
      <p:sp>
        <p:nvSpPr>
          <p:cNvPr id="13342"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343"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3344" name="Picture 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13188" y="5327650"/>
            <a:ext cx="2325687" cy="274638"/>
          </a:xfrm>
          <a:prstGeom prst="rect">
            <a:avLst/>
          </a:prstGeom>
          <a:noFill/>
          <a:ln w="9525">
            <a:noFill/>
            <a:miter lim="800000"/>
            <a:headEnd/>
            <a:tailEnd/>
          </a:ln>
        </p:spPr>
      </p:pic>
      <p:sp>
        <p:nvSpPr>
          <p:cNvPr id="13345"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3346" name="Picture 3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13188" y="6162675"/>
            <a:ext cx="2787650" cy="274638"/>
          </a:xfrm>
          <a:prstGeom prst="rect">
            <a:avLst/>
          </a:prstGeom>
          <a:noFill/>
          <a:ln w="9525">
            <a:noFill/>
            <a:miter lim="800000"/>
            <a:headEnd/>
            <a:tailEnd/>
          </a:ln>
        </p:spPr>
      </p:pic>
      <p:sp>
        <p:nvSpPr>
          <p:cNvPr id="13347" name="Rectangle 3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3348" name="Picture 3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3188" y="5614988"/>
            <a:ext cx="3148012" cy="273050"/>
          </a:xfrm>
          <a:prstGeom prst="rect">
            <a:avLst/>
          </a:prstGeom>
          <a:noFill/>
          <a:ln w="9525">
            <a:noFill/>
            <a:miter lim="800000"/>
            <a:headEnd/>
            <a:tailEnd/>
          </a:ln>
        </p:spPr>
      </p:pic>
      <p:sp>
        <p:nvSpPr>
          <p:cNvPr id="13349" name="Rectangle 3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3350"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0" y="5419725"/>
            <a:ext cx="1536700" cy="895350"/>
          </a:xfrm>
          <a:prstGeom prst="rect">
            <a:avLst/>
          </a:prstGeom>
          <a:noFill/>
          <a:ln w="9525">
            <a:noFill/>
            <a:miter lim="800000"/>
            <a:headEnd/>
            <a:tailEnd/>
          </a:ln>
        </p:spPr>
      </p:pic>
      <p:sp>
        <p:nvSpPr>
          <p:cNvPr id="13351" name="Rectangle 4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13352" name="Picture 4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13188" y="5907088"/>
            <a:ext cx="2816225" cy="27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Standards and Specifications</a:t>
            </a:r>
          </a:p>
        </p:txBody>
      </p:sp>
      <p:sp>
        <p:nvSpPr>
          <p:cNvPr id="14339" name="Content Placeholder 2"/>
          <p:cNvSpPr>
            <a:spLocks noGrp="1"/>
          </p:cNvSpPr>
          <p:nvPr>
            <p:ph idx="1"/>
          </p:nvPr>
        </p:nvSpPr>
        <p:spPr/>
        <p:txBody>
          <a:bodyPr/>
          <a:lstStyle/>
          <a:p>
            <a:pPr eaLnBrk="1" hangingPunct="1">
              <a:buFont typeface="Arial" pitchFamily="34" charset="0"/>
              <a:buNone/>
            </a:pPr>
            <a:r>
              <a:rPr lang="en-US" sz="2000" b="1" smtClean="0"/>
              <a:t>Specifications of Measurement Systems</a:t>
            </a:r>
          </a:p>
          <a:p>
            <a:pPr eaLnBrk="1" hangingPunct="1">
              <a:buFont typeface="Arial" pitchFamily="34" charset="0"/>
              <a:buNone/>
            </a:pPr>
            <a:endParaRPr lang="en-US" sz="2000" smtClean="0"/>
          </a:p>
          <a:p>
            <a:pPr eaLnBrk="1" hangingPunct="1">
              <a:buFont typeface="Arial" pitchFamily="34" charset="0"/>
              <a:buNone/>
            </a:pPr>
            <a:r>
              <a:rPr lang="en-US" sz="2000" smtClean="0"/>
              <a:t>Working Group Definition: Those elements of a survey that are considered essential for the survey to meet the standards of accuracy for a particular  order/class.</a:t>
            </a:r>
          </a:p>
          <a:p>
            <a:pPr eaLnBrk="1" hangingPunct="1">
              <a:buFont typeface="Arial" pitchFamily="34" charset="0"/>
              <a:buNone/>
            </a:pPr>
            <a:endParaRPr lang="en-US" sz="2000" smtClean="0"/>
          </a:p>
          <a:p>
            <a:pPr eaLnBrk="1" hangingPunct="1">
              <a:buFont typeface="Arial" pitchFamily="34" charset="0"/>
              <a:buNone/>
            </a:pPr>
            <a:r>
              <a:rPr lang="en-US" sz="2000" smtClean="0"/>
              <a:t>Purpose: To identify and minimize errors propagated through the individual components of a measurement system and appropriately constraining the error budget to ensure that the reported final standard of accuracy is statistically valid. </a:t>
            </a:r>
          </a:p>
          <a:p>
            <a:pPr eaLnBrk="1" hangingPunct="1">
              <a:buFont typeface="Arial" pitchFamily="34" charset="0"/>
              <a:buNone/>
            </a:pPr>
            <a:endParaRPr lang="en-US" smtClean="0"/>
          </a:p>
        </p:txBody>
      </p:sp>
      <p:sp>
        <p:nvSpPr>
          <p:cNvPr id="4" name="Date Placeholder 3"/>
          <p:cNvSpPr>
            <a:spLocks noGrp="1"/>
          </p:cNvSpPr>
          <p:nvPr>
            <p:ph type="dt" sz="quarter" idx="10"/>
          </p:nvPr>
        </p:nvSpPr>
        <p:spPr/>
        <p:txBody>
          <a:bodyPr/>
          <a:lstStyle/>
          <a:p>
            <a:pPr>
              <a:defRPr/>
            </a:pPr>
            <a:r>
              <a:rPr lang="en-US" dirty="0"/>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C823D7C1-839A-4231-B3F1-6588520ADF33}"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47663"/>
            <a:ext cx="8229600" cy="1143000"/>
          </a:xfrm>
        </p:spPr>
        <p:txBody>
          <a:bodyPr/>
          <a:lstStyle/>
          <a:p>
            <a:pPr eaLnBrk="1" hangingPunct="1"/>
            <a:r>
              <a:rPr lang="en-US" smtClean="0"/>
              <a:t>Specifications (FGCC 1984)</a:t>
            </a:r>
          </a:p>
        </p:txBody>
      </p:sp>
      <p:sp>
        <p:nvSpPr>
          <p:cNvPr id="5" name="Footer Placeholder 4"/>
          <p:cNvSpPr>
            <a:spLocks noGrp="1"/>
          </p:cNvSpPr>
          <p:nvPr>
            <p:ph type="ftr" sz="quarter" idx="11"/>
          </p:nvPr>
        </p:nvSpPr>
        <p:spPr>
          <a:xfrm>
            <a:off x="3148013" y="5381625"/>
            <a:ext cx="2895600" cy="365125"/>
          </a:xfrm>
        </p:spPr>
        <p:txBody>
          <a:bodyPr/>
          <a:lstStyle/>
          <a:p>
            <a:pPr>
              <a:defRPr/>
            </a:pPr>
            <a:r>
              <a:rPr lang="en-US" dirty="0"/>
              <a:t>Workshop on North American </a:t>
            </a:r>
            <a:r>
              <a:rPr lang="en-US" dirty="0" err="1"/>
              <a:t>Gravimetry</a:t>
            </a:r>
            <a:endParaRPr lang="en-US" dirty="0"/>
          </a:p>
        </p:txBody>
      </p:sp>
      <p:sp>
        <p:nvSpPr>
          <p:cNvPr id="6" name="Slide Number Placeholder 5"/>
          <p:cNvSpPr>
            <a:spLocks noGrp="1"/>
          </p:cNvSpPr>
          <p:nvPr>
            <p:ph type="sldNum" sz="quarter" idx="12"/>
          </p:nvPr>
        </p:nvSpPr>
        <p:spPr/>
        <p:txBody>
          <a:bodyPr/>
          <a:lstStyle/>
          <a:p>
            <a:pPr>
              <a:defRPr/>
            </a:pPr>
            <a:fld id="{329C31D4-A62A-45B9-AFC6-9DE54100FB51}" type="slidenum">
              <a:rPr lang="en-US" smtClean="0"/>
              <a:pPr>
                <a:defRPr/>
              </a:pPr>
              <a:t>13</a:t>
            </a:fld>
            <a:endParaRPr lang="en-US"/>
          </a:p>
        </p:txBody>
      </p:sp>
      <p:graphicFrame>
        <p:nvGraphicFramePr>
          <p:cNvPr id="8" name="Content Placeholder 6"/>
          <p:cNvGraphicFramePr>
            <a:graphicFrameLocks/>
          </p:cNvGraphicFramePr>
          <p:nvPr/>
        </p:nvGraphicFramePr>
        <p:xfrm>
          <a:off x="450850" y="1590675"/>
          <a:ext cx="8229600" cy="4768118"/>
        </p:xfrm>
        <a:graphic>
          <a:graphicData uri="http://schemas.openxmlformats.org/drawingml/2006/table">
            <a:tbl>
              <a:tblPr firstRow="1" bandRow="1">
                <a:tableStyleId>{5C22544A-7EE6-4342-B048-85BDC9FD1C3A}</a:tableStyleId>
              </a:tblPr>
              <a:tblGrid>
                <a:gridCol w="5401627"/>
                <a:gridCol w="768096"/>
                <a:gridCol w="755904"/>
                <a:gridCol w="682752"/>
                <a:gridCol w="621221"/>
              </a:tblGrid>
              <a:tr h="455932">
                <a:tc gridSpan="5">
                  <a:txBody>
                    <a:bodyPr/>
                    <a:lstStyle/>
                    <a:p>
                      <a:pPr algn="ctr"/>
                      <a:r>
                        <a:rPr lang="en-US" dirty="0" smtClean="0"/>
                        <a:t>Absolute</a:t>
                      </a:r>
                      <a:r>
                        <a:rPr lang="en-US" baseline="0" dirty="0" smtClean="0"/>
                        <a:t> Measurements</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298">
                <a:tc>
                  <a:txBody>
                    <a:bodyPr/>
                    <a:lstStyle/>
                    <a:p>
                      <a:pPr algn="l"/>
                      <a:r>
                        <a:rPr lang="en-US" dirty="0" smtClean="0"/>
                        <a:t>Order</a:t>
                      </a:r>
                    </a:p>
                    <a:p>
                      <a:pPr algn="l"/>
                      <a:r>
                        <a:rPr lang="en-US" dirty="0" smtClean="0"/>
                        <a:t>Class</a:t>
                      </a:r>
                      <a:endParaRPr lang="en-US" dirty="0"/>
                    </a:p>
                  </a:txBody>
                  <a:tcPr>
                    <a:solidFill>
                      <a:schemeClr val="accent1">
                        <a:tint val="40000"/>
                      </a:schemeClr>
                    </a:solidFill>
                  </a:tcPr>
                </a:tc>
                <a:tc>
                  <a:txBody>
                    <a:bodyPr/>
                    <a:lstStyle/>
                    <a:p>
                      <a:pPr algn="ctr"/>
                      <a:r>
                        <a:rPr lang="en-US" dirty="0" smtClean="0"/>
                        <a:t>1st</a:t>
                      </a:r>
                    </a:p>
                    <a:p>
                      <a:pPr algn="ctr"/>
                      <a:r>
                        <a:rPr lang="en-US" dirty="0" smtClean="0"/>
                        <a:t>I</a:t>
                      </a:r>
                      <a:endParaRPr lang="en-US" dirty="0"/>
                    </a:p>
                  </a:txBody>
                  <a:tcPr/>
                </a:tc>
                <a:tc>
                  <a:txBody>
                    <a:bodyPr/>
                    <a:lstStyle/>
                    <a:p>
                      <a:pPr algn="ctr"/>
                      <a:r>
                        <a:rPr lang="en-US" dirty="0" smtClean="0"/>
                        <a:t>1st</a:t>
                      </a:r>
                    </a:p>
                    <a:p>
                      <a:pPr algn="ctr"/>
                      <a:r>
                        <a:rPr lang="en-US" dirty="0" smtClean="0"/>
                        <a:t>II</a:t>
                      </a:r>
                      <a:endParaRPr lang="en-US" dirty="0"/>
                    </a:p>
                  </a:txBody>
                  <a:tcPr/>
                </a:tc>
                <a:tc>
                  <a:txBody>
                    <a:bodyPr/>
                    <a:lstStyle/>
                    <a:p>
                      <a:pPr algn="ctr"/>
                      <a:r>
                        <a:rPr lang="en-US" dirty="0" smtClean="0"/>
                        <a:t>2nd</a:t>
                      </a:r>
                      <a:endParaRPr lang="en-US" dirty="0"/>
                    </a:p>
                  </a:txBody>
                  <a:tcPr/>
                </a:tc>
                <a:tc>
                  <a:txBody>
                    <a:bodyPr/>
                    <a:lstStyle/>
                    <a:p>
                      <a:pPr algn="ctr"/>
                      <a:r>
                        <a:rPr lang="en-US" dirty="0" smtClean="0"/>
                        <a:t>3rd</a:t>
                      </a:r>
                      <a:endParaRPr lang="en-US" dirty="0"/>
                    </a:p>
                  </a:txBody>
                  <a:tcPr/>
                </a:tc>
              </a:tr>
              <a:tr h="593626">
                <a:tc>
                  <a:txBody>
                    <a:bodyPr/>
                    <a:lstStyle/>
                    <a:p>
                      <a:pPr>
                        <a:buFont typeface="Arial" pitchFamily="34" charset="0"/>
                        <a:buNone/>
                      </a:pPr>
                      <a:r>
                        <a:rPr lang="en-US" dirty="0" smtClean="0"/>
                        <a:t>Standard deviation of each excepted measurement</a:t>
                      </a:r>
                      <a:r>
                        <a:rPr lang="en-US" baseline="0" dirty="0" smtClean="0"/>
                        <a:t> set not to exceed (µGal)</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tc>
                  <a:txBody>
                    <a:bodyPr/>
                    <a:lstStyle/>
                    <a:p>
                      <a:pPr algn="ctr"/>
                      <a:r>
                        <a:rPr lang="en-US" dirty="0" smtClean="0"/>
                        <a:t>50</a:t>
                      </a:r>
                      <a:endParaRPr lang="en-US" dirty="0"/>
                    </a:p>
                  </a:txBody>
                  <a:tcPr/>
                </a:tc>
                <a:tc>
                  <a:txBody>
                    <a:bodyPr/>
                    <a:lstStyle/>
                    <a:p>
                      <a:pPr algn="ctr"/>
                      <a:r>
                        <a:rPr lang="en-US" dirty="0" smtClean="0"/>
                        <a:t>100</a:t>
                      </a:r>
                      <a:endParaRPr lang="en-US" dirty="0"/>
                    </a:p>
                  </a:txBody>
                  <a:tcPr/>
                </a:tc>
              </a:tr>
              <a:tr h="380266">
                <a:tc>
                  <a:txBody>
                    <a:bodyPr/>
                    <a:lstStyle/>
                    <a:p>
                      <a:r>
                        <a:rPr lang="en-US" dirty="0" smtClean="0"/>
                        <a:t>Minimum  number</a:t>
                      </a:r>
                      <a:r>
                        <a:rPr lang="en-US" baseline="0" dirty="0" smtClean="0"/>
                        <a:t> of sets/observation</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r>
              <a:tr h="633984">
                <a:tc>
                  <a:txBody>
                    <a:bodyPr/>
                    <a:lstStyle/>
                    <a:p>
                      <a:r>
                        <a:rPr lang="en-US" dirty="0" smtClean="0"/>
                        <a:t>Maximum Difference of measurements set from mean of all measurements </a:t>
                      </a:r>
                      <a:r>
                        <a:rPr lang="en-US" baseline="0" dirty="0" smtClean="0"/>
                        <a:t>(µGal)</a:t>
                      </a:r>
                      <a:endParaRPr lang="en-US" dirty="0"/>
                    </a:p>
                  </a:txBody>
                  <a:tcPr>
                    <a:solidFill>
                      <a:srgbClr val="E9EDF4"/>
                    </a:solidFill>
                  </a:tcPr>
                </a:tc>
                <a:tc>
                  <a:txBody>
                    <a:bodyPr/>
                    <a:lstStyle/>
                    <a:p>
                      <a:pPr algn="ctr"/>
                      <a:r>
                        <a:rPr lang="en-US" dirty="0" smtClean="0"/>
                        <a:t>12</a:t>
                      </a:r>
                      <a:endParaRPr lang="en-US" dirty="0"/>
                    </a:p>
                  </a:txBody>
                  <a:tcPr/>
                </a:tc>
                <a:tc>
                  <a:txBody>
                    <a:bodyPr/>
                    <a:lstStyle/>
                    <a:p>
                      <a:pPr algn="ctr"/>
                      <a:r>
                        <a:rPr lang="en-US" dirty="0" smtClean="0"/>
                        <a:t>12</a:t>
                      </a:r>
                      <a:endParaRPr lang="en-US" dirty="0"/>
                    </a:p>
                  </a:txBody>
                  <a:tcPr/>
                </a:tc>
                <a:tc>
                  <a:txBody>
                    <a:bodyPr/>
                    <a:lstStyle/>
                    <a:p>
                      <a:pPr algn="ctr"/>
                      <a:r>
                        <a:rPr lang="en-US" dirty="0" smtClean="0"/>
                        <a:t>37</a:t>
                      </a:r>
                      <a:endParaRPr lang="en-US" dirty="0"/>
                    </a:p>
                  </a:txBody>
                  <a:tcPr/>
                </a:tc>
                <a:tc>
                  <a:txBody>
                    <a:bodyPr/>
                    <a:lstStyle/>
                    <a:p>
                      <a:pPr algn="ctr"/>
                      <a:r>
                        <a:rPr lang="en-US" dirty="0" smtClean="0"/>
                        <a:t>48</a:t>
                      </a:r>
                      <a:endParaRPr lang="en-US" dirty="0"/>
                    </a:p>
                  </a:txBody>
                  <a:tcPr/>
                </a:tc>
              </a:tr>
              <a:tr h="335280">
                <a:tc>
                  <a:txBody>
                    <a:bodyPr/>
                    <a:lstStyle/>
                    <a:p>
                      <a:r>
                        <a:rPr lang="en-US" dirty="0" smtClean="0"/>
                        <a:t>Barometric pressure standard error (mbar)</a:t>
                      </a:r>
                      <a:endParaRPr lang="en-US" dirty="0"/>
                    </a:p>
                  </a:txBody>
                  <a:tcPr>
                    <a:solidFill>
                      <a:srgbClr val="D0D8E8"/>
                    </a:solidFill>
                  </a:tcPr>
                </a:tc>
                <a:tc>
                  <a:txBody>
                    <a:bodyPr/>
                    <a:lstStyle/>
                    <a:p>
                      <a:pPr algn="ctr"/>
                      <a:r>
                        <a:rPr lang="en-US" dirty="0" smtClean="0"/>
                        <a:t>4</a:t>
                      </a:r>
                      <a:endParaRPr lang="en-US" dirty="0"/>
                    </a:p>
                  </a:txBody>
                  <a:tcPr>
                    <a:solidFill>
                      <a:srgbClr val="D0D8E8"/>
                    </a:solidFill>
                  </a:tcPr>
                </a:tc>
                <a:tc>
                  <a:txBody>
                    <a:bodyPr/>
                    <a:lstStyle/>
                    <a:p>
                      <a:pPr algn="ctr"/>
                      <a:r>
                        <a:rPr lang="en-US" dirty="0" smtClean="0"/>
                        <a:t>4</a:t>
                      </a:r>
                      <a:endParaRPr lang="en-US" dirty="0"/>
                    </a:p>
                  </a:txBody>
                  <a:tcPr>
                    <a:solidFill>
                      <a:srgbClr val="D0D8E8"/>
                    </a:solidFill>
                  </a:tcPr>
                </a:tc>
                <a:tc>
                  <a:txBody>
                    <a:bodyPr/>
                    <a:lstStyle/>
                    <a:p>
                      <a:pPr algn="ctr"/>
                      <a:r>
                        <a:rPr lang="en-US" dirty="0" smtClean="0"/>
                        <a:t>-</a:t>
                      </a:r>
                      <a:endParaRPr lang="en-US" dirty="0"/>
                    </a:p>
                  </a:txBody>
                  <a:tcPr>
                    <a:solidFill>
                      <a:srgbClr val="D0D8E8"/>
                    </a:solidFill>
                  </a:tcPr>
                </a:tc>
                <a:tc>
                  <a:txBody>
                    <a:bodyPr/>
                    <a:lstStyle/>
                    <a:p>
                      <a:pPr algn="ctr"/>
                      <a:r>
                        <a:rPr lang="en-US" dirty="0" smtClean="0"/>
                        <a:t>-</a:t>
                      </a:r>
                      <a:endParaRPr lang="en-US" dirty="0"/>
                    </a:p>
                  </a:txBody>
                  <a:tcPr>
                    <a:solidFill>
                      <a:srgbClr val="D0D8E8"/>
                    </a:solidFill>
                  </a:tcPr>
                </a:tc>
              </a:tr>
              <a:tr h="151977">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Gradient</a:t>
                      </a:r>
                      <a:r>
                        <a:rPr lang="en-US" sz="1800" b="1" baseline="0" dirty="0" smtClean="0">
                          <a:solidFill>
                            <a:schemeClr val="bg1"/>
                          </a:solidFill>
                        </a:rPr>
                        <a:t> Measurements</a:t>
                      </a:r>
                      <a:endParaRPr lang="en-US" sz="1800" b="1" dirty="0" smtClean="0">
                        <a:solidFill>
                          <a:schemeClr val="bg1"/>
                        </a:solidFill>
                      </a:endParaRPr>
                    </a:p>
                  </a:txBody>
                  <a:tcP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137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deviation of measurement</a:t>
                      </a:r>
                      <a:r>
                        <a:rPr lang="en-US" baseline="0" dirty="0" smtClean="0"/>
                        <a:t> of vertical gradient at time of observations (µGal/m)</a:t>
                      </a:r>
                      <a:endParaRPr lang="en-US" dirty="0" smtClean="0"/>
                    </a:p>
                  </a:txBody>
                  <a:tcPr>
                    <a:solidFill>
                      <a:srgbClr val="E9EDF4"/>
                    </a:solidFill>
                  </a:tcPr>
                </a:tc>
                <a:tc>
                  <a:txBody>
                    <a:bodyPr/>
                    <a:lstStyle/>
                    <a:p>
                      <a:pPr algn="ctr"/>
                      <a:r>
                        <a:rPr lang="en-US" dirty="0" smtClean="0"/>
                        <a:t>5</a:t>
                      </a:r>
                      <a:endParaRPr lang="en-US" dirty="0"/>
                    </a:p>
                  </a:txBody>
                  <a:tcPr>
                    <a:solidFill>
                      <a:srgbClr val="E9EDF4"/>
                    </a:solidFill>
                  </a:tcPr>
                </a:tc>
                <a:tc>
                  <a:txBody>
                    <a:bodyPr/>
                    <a:lstStyle/>
                    <a:p>
                      <a:pPr algn="ctr"/>
                      <a:r>
                        <a:rPr lang="en-US" dirty="0" smtClean="0"/>
                        <a:t>5</a:t>
                      </a:r>
                      <a:endParaRPr lang="en-US" dirty="0"/>
                    </a:p>
                  </a:txBody>
                  <a:tcPr>
                    <a:solidFill>
                      <a:srgbClr val="E9EDF4"/>
                    </a:solidFill>
                  </a:tcPr>
                </a:tc>
                <a:tc>
                  <a:txBody>
                    <a:bodyPr/>
                    <a:lstStyle/>
                    <a:p>
                      <a:pPr algn="ctr"/>
                      <a:r>
                        <a:rPr lang="en-US" dirty="0" smtClean="0"/>
                        <a:t>5</a:t>
                      </a:r>
                      <a:endParaRPr lang="en-US" dirty="0"/>
                    </a:p>
                  </a:txBody>
                  <a:tcPr>
                    <a:solidFill>
                      <a:srgbClr val="E9EDF4"/>
                    </a:solidFill>
                  </a:tcPr>
                </a:tc>
                <a:tc>
                  <a:txBody>
                    <a:bodyPr/>
                    <a:lstStyle/>
                    <a:p>
                      <a:pPr algn="ctr"/>
                      <a:r>
                        <a:rPr lang="en-US" dirty="0" smtClean="0"/>
                        <a:t>5</a:t>
                      </a:r>
                      <a:endParaRPr lang="en-US" dirty="0"/>
                    </a:p>
                  </a:txBody>
                  <a:tcPr>
                    <a:solidFill>
                      <a:srgbClr val="E9EDF4"/>
                    </a:solidFill>
                  </a:tcPr>
                </a:tc>
              </a:tr>
              <a:tr h="1519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deviation of ht. of instrument above</a:t>
                      </a:r>
                      <a:r>
                        <a:rPr lang="en-US" baseline="0" dirty="0" smtClean="0"/>
                        <a:t> point (mm)</a:t>
                      </a:r>
                      <a:endParaRPr lang="en-US" dirty="0" smtClean="0"/>
                    </a:p>
                  </a:txBody>
                  <a:tcPr>
                    <a:solidFill>
                      <a:srgbClr val="D0D8E8"/>
                    </a:solidFill>
                  </a:tcPr>
                </a:tc>
                <a:tc>
                  <a:txBody>
                    <a:bodyPr/>
                    <a:lstStyle/>
                    <a:p>
                      <a:pPr algn="ctr"/>
                      <a:r>
                        <a:rPr lang="en-US" dirty="0" smtClean="0"/>
                        <a:t>1</a:t>
                      </a:r>
                      <a:endParaRPr lang="en-US" dirty="0"/>
                    </a:p>
                  </a:txBody>
                  <a:tcPr>
                    <a:solidFill>
                      <a:srgbClr val="D0D8E8"/>
                    </a:solidFill>
                  </a:tcPr>
                </a:tc>
                <a:tc>
                  <a:txBody>
                    <a:bodyPr/>
                    <a:lstStyle/>
                    <a:p>
                      <a:pPr algn="ctr"/>
                      <a:r>
                        <a:rPr lang="en-US" dirty="0" smtClean="0"/>
                        <a:t>1</a:t>
                      </a:r>
                      <a:endParaRPr lang="en-US" dirty="0"/>
                    </a:p>
                  </a:txBody>
                  <a:tcPr>
                    <a:solidFill>
                      <a:srgbClr val="D0D8E8"/>
                    </a:solidFill>
                  </a:tcPr>
                </a:tc>
                <a:tc>
                  <a:txBody>
                    <a:bodyPr/>
                    <a:lstStyle/>
                    <a:p>
                      <a:pPr algn="ctr"/>
                      <a:r>
                        <a:rPr lang="en-US" dirty="0" smtClean="0"/>
                        <a:t>5</a:t>
                      </a:r>
                      <a:endParaRPr lang="en-US" dirty="0"/>
                    </a:p>
                  </a:txBody>
                  <a:tcPr>
                    <a:solidFill>
                      <a:srgbClr val="D0D8E8"/>
                    </a:solidFill>
                  </a:tcPr>
                </a:tc>
                <a:tc>
                  <a:txBody>
                    <a:bodyPr/>
                    <a:lstStyle/>
                    <a:p>
                      <a:pPr algn="ctr"/>
                      <a:r>
                        <a:rPr lang="en-US" dirty="0" smtClean="0"/>
                        <a:t>10</a:t>
                      </a:r>
                      <a:endParaRPr lang="en-US" dirty="0"/>
                    </a:p>
                  </a:txBody>
                  <a:tcPr>
                    <a:solidFill>
                      <a:srgbClr val="D0D8E8"/>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AG Database(s)</a:t>
            </a:r>
          </a:p>
        </p:txBody>
      </p:sp>
      <p:sp>
        <p:nvSpPr>
          <p:cNvPr id="16387" name="Content Placeholder 2"/>
          <p:cNvSpPr>
            <a:spLocks noGrp="1"/>
          </p:cNvSpPr>
          <p:nvPr>
            <p:ph idx="1"/>
          </p:nvPr>
        </p:nvSpPr>
        <p:spPr/>
        <p:txBody>
          <a:bodyPr/>
          <a:lstStyle/>
          <a:p>
            <a:pPr eaLnBrk="1" hangingPunct="1"/>
            <a:r>
              <a:rPr lang="en-US" smtClean="0"/>
              <a:t>Collecting/Organizing our historic data</a:t>
            </a:r>
          </a:p>
          <a:p>
            <a:pPr lvl="1" eaLnBrk="1" hangingPunct="1"/>
            <a:r>
              <a:rPr lang="en-US" smtClean="0"/>
              <a:t>Plan to contribute to BKG’s DB</a:t>
            </a:r>
          </a:p>
          <a:p>
            <a:pPr lvl="1" eaLnBrk="1" hangingPunct="1"/>
            <a:endParaRPr lang="en-US" smtClean="0"/>
          </a:p>
          <a:p>
            <a:pPr eaLnBrk="1" hangingPunct="1"/>
            <a:r>
              <a:rPr lang="en-US" smtClean="0"/>
              <a:t>Also working on </a:t>
            </a:r>
          </a:p>
          <a:p>
            <a:pPr eaLnBrk="1" hangingPunct="1">
              <a:buFont typeface="Arial" pitchFamily="34" charset="0"/>
              <a:buNone/>
            </a:pPr>
            <a:r>
              <a:rPr lang="en-US" smtClean="0"/>
              <a:t>   synchronizing A.G. </a:t>
            </a:r>
          </a:p>
          <a:p>
            <a:pPr eaLnBrk="1" hangingPunct="1">
              <a:buFont typeface="Arial" pitchFamily="34" charset="0"/>
              <a:buNone/>
            </a:pPr>
            <a:r>
              <a:rPr lang="en-US" smtClean="0"/>
              <a:t>   collection with </a:t>
            </a:r>
          </a:p>
          <a:p>
            <a:pPr eaLnBrk="1" hangingPunct="1">
              <a:buFont typeface="Arial" pitchFamily="34" charset="0"/>
              <a:buNone/>
            </a:pPr>
            <a:r>
              <a:rPr lang="en-US" smtClean="0"/>
              <a:t>   “OPUS-DB”</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F8506739-AA50-4A3C-860F-987A1ED077ED}" type="slidenum">
              <a:rPr lang="en-US" smtClean="0"/>
              <a:pPr>
                <a:defRPr/>
              </a:pPr>
              <a:t>14</a:t>
            </a:fld>
            <a:endParaRPr lang="en-US"/>
          </a:p>
        </p:txBody>
      </p:sp>
      <p:pic>
        <p:nvPicPr>
          <p:cNvPr id="16391" name="Picture 3"/>
          <p:cNvPicPr>
            <a:picLocks noChangeAspect="1" noChangeArrowheads="1"/>
          </p:cNvPicPr>
          <p:nvPr/>
        </p:nvPicPr>
        <p:blipFill>
          <a:blip r:embed="rId2" cstate="print"/>
          <a:srcRect/>
          <a:stretch>
            <a:fillRect/>
          </a:stretch>
        </p:blipFill>
        <p:spPr bwMode="auto">
          <a:xfrm>
            <a:off x="4152900" y="2624138"/>
            <a:ext cx="4210050" cy="377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Airborne Survey Control</a:t>
            </a:r>
          </a:p>
        </p:txBody>
      </p:sp>
      <p:sp>
        <p:nvSpPr>
          <p:cNvPr id="5" name="Date Placeholder 4"/>
          <p:cNvSpPr>
            <a:spLocks noGrp="1"/>
          </p:cNvSpPr>
          <p:nvPr>
            <p:ph type="dt" sz="quarter" idx="10"/>
          </p:nvPr>
        </p:nvSpPr>
        <p:spPr/>
        <p:txBody>
          <a:bodyPr/>
          <a:lstStyle/>
          <a:p>
            <a:pPr>
              <a:defRPr/>
            </a:pPr>
            <a:r>
              <a:rPr lang="en-US"/>
              <a:t>10/18/2010</a:t>
            </a:r>
          </a:p>
        </p:txBody>
      </p:sp>
      <p:sp>
        <p:nvSpPr>
          <p:cNvPr id="7" name="Footer Placeholder 6"/>
          <p:cNvSpPr>
            <a:spLocks noGrp="1"/>
          </p:cNvSpPr>
          <p:nvPr>
            <p:ph type="ftr" sz="quarter" idx="11"/>
          </p:nvPr>
        </p:nvSpPr>
        <p:spPr/>
        <p:txBody>
          <a:bodyPr/>
          <a:lstStyle/>
          <a:p>
            <a:pPr>
              <a:defRPr/>
            </a:pPr>
            <a:r>
              <a:rPr lang="en-US"/>
              <a:t>Workshop on North American Gravimetry</a:t>
            </a:r>
            <a:endParaRPr lang="en-US" dirty="0"/>
          </a:p>
        </p:txBody>
      </p:sp>
      <p:sp>
        <p:nvSpPr>
          <p:cNvPr id="4101" name="Content Placeholder 7"/>
          <p:cNvSpPr>
            <a:spLocks noGrp="1"/>
          </p:cNvSpPr>
          <p:nvPr>
            <p:ph idx="1"/>
          </p:nvPr>
        </p:nvSpPr>
        <p:spPr/>
        <p:txBody>
          <a:bodyPr/>
          <a:lstStyle/>
          <a:p>
            <a:pPr eaLnBrk="1" hangingPunct="1"/>
            <a:r>
              <a:rPr lang="en-US" smtClean="0"/>
              <a:t>Currently with FG-5 near tarmac</a:t>
            </a:r>
          </a:p>
          <a:p>
            <a:pPr lvl="1" eaLnBrk="1" hangingPunct="1"/>
            <a:r>
              <a:rPr lang="en-US" smtClean="0"/>
              <a:t>Relative meters to connect to tarmac</a:t>
            </a:r>
          </a:p>
          <a:p>
            <a:pPr eaLnBrk="1" hangingPunct="1">
              <a:buFont typeface="Arial" pitchFamily="34" charset="0"/>
              <a:buNone/>
            </a:pPr>
            <a:endParaRPr lang="en-US" smtClean="0"/>
          </a:p>
          <a:p>
            <a:pPr eaLnBrk="1" hangingPunct="1"/>
            <a:r>
              <a:rPr lang="en-US" smtClean="0"/>
              <a:t>A-10 soon</a:t>
            </a:r>
          </a:p>
          <a:p>
            <a:pPr eaLnBrk="1" hangingPunct="1"/>
            <a:endParaRPr lang="en-US" smtClean="0"/>
          </a:p>
          <a:p>
            <a:pPr eaLnBrk="1" hangingPunct="1"/>
            <a:r>
              <a:rPr lang="en-US" smtClean="0"/>
              <a:t>About 2-3 / year</a:t>
            </a:r>
          </a:p>
          <a:p>
            <a:pPr eaLnBrk="1" hangingPunct="1">
              <a:buFont typeface="Arial" pitchFamily="34" charset="0"/>
              <a:buNone/>
            </a:pPr>
            <a:endParaRPr lang="en-US" smtClean="0"/>
          </a:p>
          <a:p>
            <a:pPr eaLnBrk="1" hangingPunct="1">
              <a:buFont typeface="Arial" pitchFamily="34" charset="0"/>
              <a:buNone/>
            </a:pPr>
            <a:endParaRPr lang="en-US" smtClean="0"/>
          </a:p>
        </p:txBody>
      </p:sp>
      <p:sp>
        <p:nvSpPr>
          <p:cNvPr id="9" name="Slide Number Placeholder 8"/>
          <p:cNvSpPr>
            <a:spLocks noGrp="1"/>
          </p:cNvSpPr>
          <p:nvPr>
            <p:ph type="sldNum" sz="quarter" idx="12"/>
          </p:nvPr>
        </p:nvSpPr>
        <p:spPr/>
        <p:txBody>
          <a:bodyPr/>
          <a:lstStyle/>
          <a:p>
            <a:pPr>
              <a:defRPr/>
            </a:pPr>
            <a:fld id="{F61E4522-2C12-46AF-B5B5-2AD15D283CE5}" type="slidenum">
              <a:rPr lang="en-US" smtClean="0"/>
              <a:pPr>
                <a:defRPr/>
              </a:pPr>
              <a:t>2</a:t>
            </a:fld>
            <a:endParaRPr lang="en-US"/>
          </a:p>
        </p:txBody>
      </p:sp>
      <p:pic>
        <p:nvPicPr>
          <p:cNvPr id="4103" name="Picture 4"/>
          <p:cNvPicPr>
            <a:picLocks noChangeAspect="1" noChangeArrowheads="1"/>
          </p:cNvPicPr>
          <p:nvPr/>
        </p:nvPicPr>
        <p:blipFill>
          <a:blip r:embed="rId2" cstate="print"/>
          <a:srcRect/>
          <a:stretch>
            <a:fillRect/>
          </a:stretch>
        </p:blipFill>
        <p:spPr bwMode="auto">
          <a:xfrm>
            <a:off x="5057775" y="2801938"/>
            <a:ext cx="3857625" cy="289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Geoid Change Validation</a:t>
            </a:r>
          </a:p>
        </p:txBody>
      </p:sp>
      <p:sp>
        <p:nvSpPr>
          <p:cNvPr id="5123" name="Content Placeholder 2"/>
          <p:cNvSpPr>
            <a:spLocks noGrp="1"/>
          </p:cNvSpPr>
          <p:nvPr>
            <p:ph idx="1"/>
          </p:nvPr>
        </p:nvSpPr>
        <p:spPr/>
        <p:txBody>
          <a:bodyPr/>
          <a:lstStyle/>
          <a:p>
            <a:pPr eaLnBrk="1" hangingPunct="1"/>
            <a:r>
              <a:rPr lang="en-US" smtClean="0"/>
              <a:t>Original GRAV-D plan called for modeling geoid change through gravity change, </a:t>
            </a:r>
          </a:p>
          <a:p>
            <a:pPr eaLnBrk="1" hangingPunct="1">
              <a:buFont typeface="Arial" pitchFamily="34" charset="0"/>
              <a:buNone/>
            </a:pPr>
            <a:r>
              <a:rPr lang="en-US" smtClean="0"/>
              <a:t>    mostly via absolute gravimetry</a:t>
            </a:r>
          </a:p>
          <a:p>
            <a:pPr eaLnBrk="1" hangingPunct="1"/>
            <a:endParaRPr lang="en-US" smtClean="0"/>
          </a:p>
          <a:p>
            <a:pPr eaLnBrk="1" hangingPunct="1"/>
            <a:r>
              <a:rPr lang="en-US" smtClean="0"/>
              <a:t>More recent plan is to use absolute gravity to validate geophysically-driven gravity/geoid change models</a:t>
            </a:r>
          </a:p>
          <a:p>
            <a:pPr lvl="1" eaLnBrk="1" hangingPunct="1"/>
            <a:r>
              <a:rPr lang="en-US" smtClean="0"/>
              <a:t>Requires local hydrological modeling</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9E983ACB-6DE4-4E6C-803A-A78A4F443832}" type="slidenum">
              <a:rPr lang="en-US" smtClean="0"/>
              <a:pPr>
                <a:defRPr/>
              </a:pPr>
              <a:t>3</a:t>
            </a:fld>
            <a:endParaRPr lang="en-US"/>
          </a:p>
        </p:txBody>
      </p:sp>
      <p:pic>
        <p:nvPicPr>
          <p:cNvPr id="5127" name="Picture 3"/>
          <p:cNvPicPr>
            <a:picLocks noChangeAspect="1" noChangeArrowheads="1"/>
          </p:cNvPicPr>
          <p:nvPr/>
        </p:nvPicPr>
        <p:blipFill>
          <a:blip r:embed="rId2" cstate="print"/>
          <a:srcRect/>
          <a:stretch>
            <a:fillRect/>
          </a:stretch>
        </p:blipFill>
        <p:spPr bwMode="auto">
          <a:xfrm>
            <a:off x="7283450" y="2397125"/>
            <a:ext cx="1860550" cy="1244600"/>
          </a:xfrm>
          <a:prstGeom prst="rect">
            <a:avLst/>
          </a:prstGeom>
          <a:noFill/>
          <a:ln w="9525">
            <a:noFill/>
            <a:miter lim="800000"/>
            <a:headEnd/>
            <a:tailEnd/>
          </a:ln>
        </p:spPr>
      </p:pic>
      <p:pic>
        <p:nvPicPr>
          <p:cNvPr id="5128" name="Picture 4"/>
          <p:cNvPicPr>
            <a:picLocks noChangeAspect="1" noChangeArrowheads="1"/>
          </p:cNvPicPr>
          <p:nvPr/>
        </p:nvPicPr>
        <p:blipFill>
          <a:blip r:embed="rId3" cstate="print"/>
          <a:srcRect/>
          <a:stretch>
            <a:fillRect/>
          </a:stretch>
        </p:blipFill>
        <p:spPr bwMode="auto">
          <a:xfrm>
            <a:off x="6900863" y="5021263"/>
            <a:ext cx="1679575"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TMGO Experimentation</a:t>
            </a:r>
          </a:p>
        </p:txBody>
      </p:sp>
      <p:sp>
        <p:nvSpPr>
          <p:cNvPr id="6147" name="Content Placeholder 2"/>
          <p:cNvSpPr>
            <a:spLocks noGrp="1"/>
          </p:cNvSpPr>
          <p:nvPr>
            <p:ph idx="1"/>
          </p:nvPr>
        </p:nvSpPr>
        <p:spPr/>
        <p:txBody>
          <a:bodyPr/>
          <a:lstStyle/>
          <a:p>
            <a:pPr eaLnBrk="1" hangingPunct="1"/>
            <a:r>
              <a:rPr lang="en-US" smtClean="0"/>
              <a:t>Table Mountain Geophysical Observatory</a:t>
            </a:r>
          </a:p>
          <a:p>
            <a:pPr eaLnBrk="1" hangingPunct="1"/>
            <a:endParaRPr lang="en-US" smtClean="0"/>
          </a:p>
          <a:p>
            <a:pPr eaLnBrk="1" hangingPunct="1"/>
            <a:r>
              <a:rPr lang="en-US" smtClean="0"/>
              <a:t>NGS will conduct its own research at TMGO</a:t>
            </a:r>
          </a:p>
          <a:p>
            <a:pPr lvl="1" eaLnBrk="1" hangingPunct="1"/>
            <a:r>
              <a:rPr lang="en-US" smtClean="0"/>
              <a:t>Hydrologic, Gravimetric, Etc</a:t>
            </a:r>
          </a:p>
          <a:p>
            <a:pPr lvl="1" eaLnBrk="1" hangingPunct="1"/>
            <a:endParaRPr lang="en-US" smtClean="0"/>
          </a:p>
          <a:p>
            <a:pPr eaLnBrk="1" hangingPunct="1"/>
            <a:r>
              <a:rPr lang="en-US" smtClean="0"/>
              <a:t>An open invitation exists for any researchers to temporarily house gravity and other geophysical experiments at TMGO</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7BF2CB54-CE30-40AD-B6C2-E82DC05797D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mgo002"/>
          <p:cNvPicPr>
            <a:picLocks noChangeAspect="1" noChangeArrowheads="1"/>
          </p:cNvPicPr>
          <p:nvPr/>
        </p:nvPicPr>
        <p:blipFill>
          <a:blip r:embed="rId2" cstate="print"/>
          <a:srcRect/>
          <a:stretch>
            <a:fillRect/>
          </a:stretch>
        </p:blipFill>
        <p:spPr bwMode="auto">
          <a:xfrm>
            <a:off x="0" y="0"/>
            <a:ext cx="9144000" cy="6911975"/>
          </a:xfrm>
          <a:prstGeom prst="rect">
            <a:avLst/>
          </a:prstGeom>
          <a:noFill/>
          <a:ln w="9525">
            <a:noFill/>
            <a:miter lim="800000"/>
            <a:headEnd/>
            <a:tailEnd/>
          </a:ln>
        </p:spPr>
      </p:pic>
      <p:sp>
        <p:nvSpPr>
          <p:cNvPr id="2055" name="Oval 7"/>
          <p:cNvSpPr>
            <a:spLocks noChangeArrowheads="1"/>
          </p:cNvSpPr>
          <p:nvPr/>
        </p:nvSpPr>
        <p:spPr bwMode="auto">
          <a:xfrm>
            <a:off x="3962400" y="2514600"/>
            <a:ext cx="1447800" cy="1447800"/>
          </a:xfrm>
          <a:prstGeom prst="ellipse">
            <a:avLst/>
          </a:prstGeom>
          <a:noFill/>
          <a:ln w="25400" cap="rnd">
            <a:solidFill>
              <a:srgbClr val="00FF00"/>
            </a:solidFill>
            <a:prstDash val="sysDot"/>
            <a:round/>
            <a:headEnd/>
            <a:tailEnd/>
          </a:ln>
        </p:spPr>
        <p:txBody>
          <a:bodyPr wrap="none" anchor="ctr"/>
          <a:lstStyle/>
          <a:p>
            <a:pPr eaLnBrk="0" hangingPunct="0"/>
            <a:endParaRPr lang="en-US"/>
          </a:p>
        </p:txBody>
      </p:sp>
      <p:sp>
        <p:nvSpPr>
          <p:cNvPr id="2056" name="Oval 8"/>
          <p:cNvSpPr>
            <a:spLocks noChangeArrowheads="1"/>
          </p:cNvSpPr>
          <p:nvPr/>
        </p:nvSpPr>
        <p:spPr bwMode="auto">
          <a:xfrm>
            <a:off x="3886200" y="5029200"/>
            <a:ext cx="1447800" cy="1447800"/>
          </a:xfrm>
          <a:prstGeom prst="ellipse">
            <a:avLst/>
          </a:prstGeom>
          <a:noFill/>
          <a:ln w="25400" cap="rnd">
            <a:solidFill>
              <a:srgbClr val="00FF00"/>
            </a:solidFill>
            <a:prstDash val="sysDot"/>
            <a:round/>
            <a:headEnd/>
            <a:tailEnd/>
          </a:ln>
        </p:spPr>
        <p:txBody>
          <a:bodyPr wrap="none" anchor="ctr"/>
          <a:lstStyle/>
          <a:p>
            <a:pPr eaLnBrk="0" hangingPunct="0"/>
            <a:endParaRPr lang="en-US"/>
          </a:p>
        </p:txBody>
      </p:sp>
      <p:sp>
        <p:nvSpPr>
          <p:cNvPr id="7173" name="Line 9"/>
          <p:cNvSpPr>
            <a:spLocks noChangeShapeType="1"/>
          </p:cNvSpPr>
          <p:nvPr/>
        </p:nvSpPr>
        <p:spPr bwMode="auto">
          <a:xfrm flipH="1">
            <a:off x="533400" y="6248400"/>
            <a:ext cx="2362200" cy="0"/>
          </a:xfrm>
          <a:prstGeom prst="line">
            <a:avLst/>
          </a:prstGeom>
          <a:noFill/>
          <a:ln w="38100">
            <a:solidFill>
              <a:schemeClr val="bg1"/>
            </a:solidFill>
            <a:round/>
            <a:headEnd type="arrow" w="med" len="med"/>
            <a:tailEnd type="arrow" w="med" len="med"/>
          </a:ln>
        </p:spPr>
        <p:txBody>
          <a:bodyPr/>
          <a:lstStyle/>
          <a:p>
            <a:endParaRPr lang="en-US"/>
          </a:p>
        </p:txBody>
      </p:sp>
      <p:sp>
        <p:nvSpPr>
          <p:cNvPr id="7174" name="Text Box 10"/>
          <p:cNvSpPr txBox="1">
            <a:spLocks noChangeArrowheads="1"/>
          </p:cNvSpPr>
          <p:nvPr/>
        </p:nvSpPr>
        <p:spPr bwMode="auto">
          <a:xfrm>
            <a:off x="974725" y="5751513"/>
            <a:ext cx="1327150" cy="366712"/>
          </a:xfrm>
          <a:prstGeom prst="rect">
            <a:avLst/>
          </a:prstGeom>
          <a:noFill/>
          <a:ln w="9525">
            <a:noFill/>
            <a:miter lim="800000"/>
            <a:headEnd/>
            <a:tailEnd/>
          </a:ln>
        </p:spPr>
        <p:txBody>
          <a:bodyPr wrap="none">
            <a:spAutoFit/>
          </a:bodyPr>
          <a:lstStyle/>
          <a:p>
            <a:pPr eaLnBrk="0" hangingPunct="0"/>
            <a:r>
              <a:rPr lang="en-US">
                <a:solidFill>
                  <a:schemeClr val="bg1"/>
                </a:solidFill>
              </a:rPr>
              <a:t>100 meters</a:t>
            </a:r>
          </a:p>
        </p:txBody>
      </p:sp>
      <p:sp>
        <p:nvSpPr>
          <p:cNvPr id="2059" name="AutoShape 11"/>
          <p:cNvSpPr>
            <a:spLocks noChangeArrowheads="1"/>
          </p:cNvSpPr>
          <p:nvPr/>
        </p:nvSpPr>
        <p:spPr bwMode="auto">
          <a:xfrm>
            <a:off x="4495800" y="5638800"/>
            <a:ext cx="219075" cy="18891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060" name="AutoShape 12"/>
          <p:cNvSpPr>
            <a:spLocks noChangeArrowheads="1"/>
          </p:cNvSpPr>
          <p:nvPr/>
        </p:nvSpPr>
        <p:spPr bwMode="auto">
          <a:xfrm>
            <a:off x="4572000" y="24384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1" name="AutoShape 13"/>
          <p:cNvSpPr>
            <a:spLocks noChangeArrowheads="1"/>
          </p:cNvSpPr>
          <p:nvPr/>
        </p:nvSpPr>
        <p:spPr bwMode="auto">
          <a:xfrm>
            <a:off x="5257800" y="3124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2" name="AutoShape 14"/>
          <p:cNvSpPr>
            <a:spLocks noChangeArrowheads="1"/>
          </p:cNvSpPr>
          <p:nvPr/>
        </p:nvSpPr>
        <p:spPr bwMode="auto">
          <a:xfrm>
            <a:off x="4648200" y="38100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3" name="AutoShape 15"/>
          <p:cNvSpPr>
            <a:spLocks noChangeArrowheads="1"/>
          </p:cNvSpPr>
          <p:nvPr/>
        </p:nvSpPr>
        <p:spPr bwMode="auto">
          <a:xfrm>
            <a:off x="3857625" y="3152775"/>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4" name="AutoShape 16"/>
          <p:cNvSpPr>
            <a:spLocks noChangeArrowheads="1"/>
          </p:cNvSpPr>
          <p:nvPr/>
        </p:nvSpPr>
        <p:spPr bwMode="auto">
          <a:xfrm>
            <a:off x="4495800" y="49530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5" name="AutoShape 17"/>
          <p:cNvSpPr>
            <a:spLocks noChangeArrowheads="1"/>
          </p:cNvSpPr>
          <p:nvPr/>
        </p:nvSpPr>
        <p:spPr bwMode="auto">
          <a:xfrm>
            <a:off x="209550" y="2743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6" name="AutoShape 18"/>
          <p:cNvSpPr>
            <a:spLocks noChangeArrowheads="1"/>
          </p:cNvSpPr>
          <p:nvPr/>
        </p:nvSpPr>
        <p:spPr bwMode="auto">
          <a:xfrm>
            <a:off x="4038600" y="6172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7" name="AutoShape 19"/>
          <p:cNvSpPr>
            <a:spLocks noChangeArrowheads="1"/>
          </p:cNvSpPr>
          <p:nvPr/>
        </p:nvSpPr>
        <p:spPr bwMode="auto">
          <a:xfrm>
            <a:off x="4038600" y="51054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8" name="AutoShape 20"/>
          <p:cNvSpPr>
            <a:spLocks noChangeArrowheads="1"/>
          </p:cNvSpPr>
          <p:nvPr/>
        </p:nvSpPr>
        <p:spPr bwMode="auto">
          <a:xfrm>
            <a:off x="3733800" y="56388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69" name="AutoShape 21"/>
          <p:cNvSpPr>
            <a:spLocks noChangeArrowheads="1"/>
          </p:cNvSpPr>
          <p:nvPr/>
        </p:nvSpPr>
        <p:spPr bwMode="auto">
          <a:xfrm>
            <a:off x="5029200" y="6172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70" name="AutoShape 22"/>
          <p:cNvSpPr>
            <a:spLocks noChangeArrowheads="1"/>
          </p:cNvSpPr>
          <p:nvPr/>
        </p:nvSpPr>
        <p:spPr bwMode="auto">
          <a:xfrm>
            <a:off x="4495800" y="63246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71" name="AutoShape 23"/>
          <p:cNvSpPr>
            <a:spLocks noChangeArrowheads="1"/>
          </p:cNvSpPr>
          <p:nvPr/>
        </p:nvSpPr>
        <p:spPr bwMode="auto">
          <a:xfrm>
            <a:off x="4953000" y="51054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72" name="AutoShape 24"/>
          <p:cNvSpPr>
            <a:spLocks noChangeArrowheads="1"/>
          </p:cNvSpPr>
          <p:nvPr/>
        </p:nvSpPr>
        <p:spPr bwMode="auto">
          <a:xfrm>
            <a:off x="5181600" y="56388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eaLnBrk="0" hangingPunct="0"/>
            <a:endParaRPr lang="en-US"/>
          </a:p>
        </p:txBody>
      </p:sp>
      <p:sp>
        <p:nvSpPr>
          <p:cNvPr id="2073" name="Text Box 25"/>
          <p:cNvSpPr txBox="1">
            <a:spLocks noChangeArrowheads="1"/>
          </p:cNvSpPr>
          <p:nvPr/>
        </p:nvSpPr>
        <p:spPr bwMode="auto">
          <a:xfrm>
            <a:off x="514350" y="2740025"/>
            <a:ext cx="2546350" cy="461963"/>
          </a:xfrm>
          <a:prstGeom prst="rect">
            <a:avLst/>
          </a:prstGeom>
          <a:noFill/>
          <a:ln w="9525">
            <a:noFill/>
            <a:miter lim="800000"/>
            <a:headEnd/>
            <a:tailEnd/>
          </a:ln>
        </p:spPr>
        <p:txBody>
          <a:bodyPr wrap="none">
            <a:spAutoFit/>
          </a:bodyPr>
          <a:lstStyle/>
          <a:p>
            <a:pPr eaLnBrk="0" hangingPunct="0"/>
            <a:r>
              <a:rPr lang="en-US" sz="1200">
                <a:solidFill>
                  <a:schemeClr val="bg1"/>
                </a:solidFill>
              </a:rPr>
              <a:t>= New Soil Moisture Probe </a:t>
            </a:r>
          </a:p>
          <a:p>
            <a:pPr eaLnBrk="0" hangingPunct="0"/>
            <a:r>
              <a:rPr lang="en-US" sz="1200">
                <a:solidFill>
                  <a:schemeClr val="bg1"/>
                </a:solidFill>
              </a:rPr>
              <a:t>(proposed location)</a:t>
            </a:r>
          </a:p>
        </p:txBody>
      </p:sp>
      <p:sp>
        <p:nvSpPr>
          <p:cNvPr id="2074" name="AutoShape 26"/>
          <p:cNvSpPr>
            <a:spLocks noChangeArrowheads="1"/>
          </p:cNvSpPr>
          <p:nvPr/>
        </p:nvSpPr>
        <p:spPr bwMode="auto">
          <a:xfrm>
            <a:off x="190500" y="2362200"/>
            <a:ext cx="219075" cy="18891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075" name="Text Box 27"/>
          <p:cNvSpPr txBox="1">
            <a:spLocks noChangeArrowheads="1"/>
          </p:cNvSpPr>
          <p:nvPr/>
        </p:nvSpPr>
        <p:spPr bwMode="auto">
          <a:xfrm>
            <a:off x="495300" y="2359025"/>
            <a:ext cx="2443163" cy="274638"/>
          </a:xfrm>
          <a:prstGeom prst="rect">
            <a:avLst/>
          </a:prstGeom>
          <a:noFill/>
          <a:ln w="9525">
            <a:noFill/>
            <a:miter lim="800000"/>
            <a:headEnd/>
            <a:tailEnd/>
          </a:ln>
        </p:spPr>
        <p:txBody>
          <a:bodyPr wrap="none">
            <a:spAutoFit/>
          </a:bodyPr>
          <a:lstStyle/>
          <a:p>
            <a:pPr eaLnBrk="0" hangingPunct="0"/>
            <a:r>
              <a:rPr lang="en-US" sz="1200">
                <a:solidFill>
                  <a:schemeClr val="bg1"/>
                </a:solidFill>
              </a:rPr>
              <a:t>= New CORS (proposed location)</a:t>
            </a:r>
          </a:p>
        </p:txBody>
      </p:sp>
      <p:sp>
        <p:nvSpPr>
          <p:cNvPr id="2076" name="AutoShape 28"/>
          <p:cNvSpPr>
            <a:spLocks noChangeArrowheads="1"/>
          </p:cNvSpPr>
          <p:nvPr/>
        </p:nvSpPr>
        <p:spPr bwMode="auto">
          <a:xfrm>
            <a:off x="180975" y="2028825"/>
            <a:ext cx="223838" cy="223838"/>
          </a:xfrm>
          <a:prstGeom prst="diamond">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077" name="Text Box 29"/>
          <p:cNvSpPr txBox="1">
            <a:spLocks noChangeArrowheads="1"/>
          </p:cNvSpPr>
          <p:nvPr/>
        </p:nvSpPr>
        <p:spPr bwMode="auto">
          <a:xfrm>
            <a:off x="485775" y="2025650"/>
            <a:ext cx="2781300" cy="274638"/>
          </a:xfrm>
          <a:prstGeom prst="rect">
            <a:avLst/>
          </a:prstGeom>
          <a:noFill/>
          <a:ln w="9525">
            <a:noFill/>
            <a:miter lim="800000"/>
            <a:headEnd/>
            <a:tailEnd/>
          </a:ln>
        </p:spPr>
        <p:txBody>
          <a:bodyPr wrap="none">
            <a:spAutoFit/>
          </a:bodyPr>
          <a:lstStyle/>
          <a:p>
            <a:pPr eaLnBrk="0" hangingPunct="0"/>
            <a:r>
              <a:rPr lang="en-US" sz="1200">
                <a:solidFill>
                  <a:schemeClr val="bg1"/>
                </a:solidFill>
              </a:rPr>
              <a:t>= New Met Sensor (proposed location)</a:t>
            </a:r>
          </a:p>
        </p:txBody>
      </p:sp>
      <p:sp>
        <p:nvSpPr>
          <p:cNvPr id="2078" name="AutoShape 30"/>
          <p:cNvSpPr>
            <a:spLocks noChangeArrowheads="1"/>
          </p:cNvSpPr>
          <p:nvPr/>
        </p:nvSpPr>
        <p:spPr bwMode="auto">
          <a:xfrm>
            <a:off x="285750" y="4152900"/>
            <a:ext cx="223838" cy="223838"/>
          </a:xfrm>
          <a:prstGeom prst="diamond">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080" name="Text Box 32"/>
          <p:cNvSpPr txBox="1">
            <a:spLocks noChangeArrowheads="1"/>
          </p:cNvSpPr>
          <p:nvPr/>
        </p:nvSpPr>
        <p:spPr bwMode="auto">
          <a:xfrm>
            <a:off x="533400" y="552450"/>
            <a:ext cx="2587625" cy="274638"/>
          </a:xfrm>
          <a:prstGeom prst="rect">
            <a:avLst/>
          </a:prstGeom>
          <a:noFill/>
          <a:ln w="9525">
            <a:noFill/>
            <a:miter lim="800000"/>
            <a:headEnd/>
            <a:tailEnd/>
          </a:ln>
        </p:spPr>
        <p:txBody>
          <a:bodyPr wrap="none">
            <a:spAutoFit/>
          </a:bodyPr>
          <a:lstStyle/>
          <a:p>
            <a:pPr eaLnBrk="0" hangingPunct="0"/>
            <a:r>
              <a:rPr lang="en-US" sz="1200">
                <a:solidFill>
                  <a:schemeClr val="bg1"/>
                </a:solidFill>
              </a:rPr>
              <a:t>= Existing Digital Bucket Rain Gage</a:t>
            </a:r>
          </a:p>
        </p:txBody>
      </p:sp>
      <p:sp>
        <p:nvSpPr>
          <p:cNvPr id="2081" name="Oval 33"/>
          <p:cNvSpPr>
            <a:spLocks noChangeArrowheads="1"/>
          </p:cNvSpPr>
          <p:nvPr/>
        </p:nvSpPr>
        <p:spPr bwMode="auto">
          <a:xfrm>
            <a:off x="5076825" y="2390775"/>
            <a:ext cx="152400" cy="152400"/>
          </a:xfrm>
          <a:prstGeom prst="ellipse">
            <a:avLst/>
          </a:prstGeom>
          <a:solidFill>
            <a:srgbClr val="CC99FF"/>
          </a:solidFill>
          <a:ln w="9525">
            <a:solidFill>
              <a:schemeClr val="tx1"/>
            </a:solidFill>
            <a:round/>
            <a:headEnd/>
            <a:tailEnd/>
          </a:ln>
        </p:spPr>
        <p:txBody>
          <a:bodyPr wrap="none" anchor="ctr"/>
          <a:lstStyle/>
          <a:p>
            <a:pPr eaLnBrk="0" hangingPunct="0"/>
            <a:endParaRPr lang="en-US"/>
          </a:p>
        </p:txBody>
      </p:sp>
      <p:sp>
        <p:nvSpPr>
          <p:cNvPr id="2082" name="Oval 34"/>
          <p:cNvSpPr>
            <a:spLocks noChangeArrowheads="1"/>
          </p:cNvSpPr>
          <p:nvPr/>
        </p:nvSpPr>
        <p:spPr bwMode="auto">
          <a:xfrm>
            <a:off x="200025" y="631825"/>
            <a:ext cx="152400" cy="152400"/>
          </a:xfrm>
          <a:prstGeom prst="ellipse">
            <a:avLst/>
          </a:prstGeom>
          <a:solidFill>
            <a:srgbClr val="CC99FF"/>
          </a:solidFill>
          <a:ln w="9525">
            <a:solidFill>
              <a:schemeClr val="tx1"/>
            </a:solidFill>
            <a:round/>
            <a:headEnd/>
            <a:tailEnd/>
          </a:ln>
        </p:spPr>
        <p:txBody>
          <a:bodyPr wrap="none" anchor="ctr"/>
          <a:lstStyle/>
          <a:p>
            <a:pPr eaLnBrk="0" hangingPunct="0"/>
            <a:endParaRPr lang="en-US"/>
          </a:p>
        </p:txBody>
      </p:sp>
      <p:sp>
        <p:nvSpPr>
          <p:cNvPr id="2083" name="AutoShape 35"/>
          <p:cNvSpPr>
            <a:spLocks noChangeArrowheads="1"/>
          </p:cNvSpPr>
          <p:nvPr/>
        </p:nvSpPr>
        <p:spPr bwMode="auto">
          <a:xfrm>
            <a:off x="190500" y="841375"/>
            <a:ext cx="219075" cy="188913"/>
          </a:xfrm>
          <a:prstGeom prst="triangle">
            <a:avLst>
              <a:gd name="adj" fmla="val 50000"/>
            </a:avLst>
          </a:prstGeom>
          <a:solidFill>
            <a:schemeClr val="bg1"/>
          </a:solidFill>
          <a:ln w="9525">
            <a:noFill/>
            <a:miter lim="800000"/>
            <a:headEnd/>
            <a:tailEnd/>
          </a:ln>
        </p:spPr>
        <p:txBody>
          <a:bodyPr wrap="none" anchor="ctr"/>
          <a:lstStyle/>
          <a:p>
            <a:pPr eaLnBrk="0" hangingPunct="0"/>
            <a:endParaRPr lang="en-US"/>
          </a:p>
        </p:txBody>
      </p:sp>
      <p:sp>
        <p:nvSpPr>
          <p:cNvPr id="2084" name="Text Box 36"/>
          <p:cNvSpPr txBox="1">
            <a:spLocks noChangeArrowheads="1"/>
          </p:cNvSpPr>
          <p:nvPr/>
        </p:nvSpPr>
        <p:spPr bwMode="auto">
          <a:xfrm>
            <a:off x="495300" y="838200"/>
            <a:ext cx="1831975" cy="274638"/>
          </a:xfrm>
          <a:prstGeom prst="rect">
            <a:avLst/>
          </a:prstGeom>
          <a:noFill/>
          <a:ln w="9525">
            <a:noFill/>
            <a:miter lim="800000"/>
            <a:headEnd/>
            <a:tailEnd/>
          </a:ln>
        </p:spPr>
        <p:txBody>
          <a:bodyPr wrap="none">
            <a:spAutoFit/>
          </a:bodyPr>
          <a:lstStyle/>
          <a:p>
            <a:pPr eaLnBrk="0" hangingPunct="0"/>
            <a:r>
              <a:rPr lang="en-US" sz="1200">
                <a:solidFill>
                  <a:schemeClr val="bg1"/>
                </a:solidFill>
              </a:rPr>
              <a:t>= Existing TMGO CORS</a:t>
            </a:r>
          </a:p>
        </p:txBody>
      </p:sp>
      <p:sp>
        <p:nvSpPr>
          <p:cNvPr id="2085" name="AutoShape 37"/>
          <p:cNvSpPr>
            <a:spLocks noChangeArrowheads="1"/>
          </p:cNvSpPr>
          <p:nvPr/>
        </p:nvSpPr>
        <p:spPr bwMode="auto">
          <a:xfrm>
            <a:off x="4467225" y="3371850"/>
            <a:ext cx="219075" cy="188913"/>
          </a:xfrm>
          <a:prstGeom prst="triangle">
            <a:avLst>
              <a:gd name="adj" fmla="val 50000"/>
            </a:avLst>
          </a:prstGeom>
          <a:solidFill>
            <a:schemeClr val="bg1"/>
          </a:solidFill>
          <a:ln w="9525">
            <a:noFill/>
            <a:miter lim="800000"/>
            <a:headEnd/>
            <a:tailEnd/>
          </a:ln>
        </p:spPr>
        <p:txBody>
          <a:bodyPr wrap="none" anchor="ctr"/>
          <a:lstStyle/>
          <a:p>
            <a:pPr eaLnBrk="0" hangingPunct="0"/>
            <a:endParaRPr lang="en-US"/>
          </a:p>
        </p:txBody>
      </p:sp>
      <p:sp>
        <p:nvSpPr>
          <p:cNvPr id="2086" name="Text Box 38"/>
          <p:cNvSpPr txBox="1">
            <a:spLocks noChangeArrowheads="1"/>
          </p:cNvSpPr>
          <p:nvPr/>
        </p:nvSpPr>
        <p:spPr bwMode="auto">
          <a:xfrm>
            <a:off x="7134225" y="4467225"/>
            <a:ext cx="1720850" cy="1190625"/>
          </a:xfrm>
          <a:prstGeom prst="rect">
            <a:avLst/>
          </a:prstGeom>
          <a:noFill/>
          <a:ln w="9525">
            <a:noFill/>
            <a:miter lim="800000"/>
            <a:headEnd/>
            <a:tailEnd/>
          </a:ln>
        </p:spPr>
        <p:txBody>
          <a:bodyPr wrap="none">
            <a:spAutoFit/>
          </a:bodyPr>
          <a:lstStyle/>
          <a:p>
            <a:pPr eaLnBrk="0" hangingPunct="0"/>
            <a:r>
              <a:rPr lang="en-US">
                <a:solidFill>
                  <a:schemeClr val="bg1"/>
                </a:solidFill>
              </a:rPr>
              <a:t>30 m radius</a:t>
            </a:r>
          </a:p>
          <a:p>
            <a:pPr eaLnBrk="0" hangingPunct="0"/>
            <a:r>
              <a:rPr lang="en-US">
                <a:solidFill>
                  <a:schemeClr val="bg1"/>
                </a:solidFill>
              </a:rPr>
              <a:t>(limit of wires</a:t>
            </a:r>
          </a:p>
          <a:p>
            <a:pPr eaLnBrk="0" hangingPunct="0"/>
            <a:r>
              <a:rPr lang="en-US">
                <a:solidFill>
                  <a:schemeClr val="bg1"/>
                </a:solidFill>
              </a:rPr>
              <a:t>that came with </a:t>
            </a:r>
          </a:p>
          <a:p>
            <a:pPr eaLnBrk="0" hangingPunct="0"/>
            <a:r>
              <a:rPr lang="en-US">
                <a:solidFill>
                  <a:schemeClr val="bg1"/>
                </a:solidFill>
              </a:rPr>
              <a:t>probes)</a:t>
            </a:r>
          </a:p>
        </p:txBody>
      </p:sp>
      <p:sp>
        <p:nvSpPr>
          <p:cNvPr id="2087" name="Line 39"/>
          <p:cNvSpPr>
            <a:spLocks noChangeShapeType="1"/>
          </p:cNvSpPr>
          <p:nvPr/>
        </p:nvSpPr>
        <p:spPr bwMode="auto">
          <a:xfrm flipH="1" flipV="1">
            <a:off x="5334000" y="3581400"/>
            <a:ext cx="1771650" cy="1266825"/>
          </a:xfrm>
          <a:prstGeom prst="line">
            <a:avLst/>
          </a:prstGeom>
          <a:noFill/>
          <a:ln w="25400">
            <a:solidFill>
              <a:schemeClr val="bg1"/>
            </a:solidFill>
            <a:round/>
            <a:headEnd/>
            <a:tailEnd type="triangle" w="med" len="med"/>
          </a:ln>
        </p:spPr>
        <p:txBody>
          <a:bodyPr/>
          <a:lstStyle/>
          <a:p>
            <a:endParaRPr lang="en-US"/>
          </a:p>
        </p:txBody>
      </p:sp>
      <p:sp>
        <p:nvSpPr>
          <p:cNvPr id="2088" name="Line 40"/>
          <p:cNvSpPr>
            <a:spLocks noChangeShapeType="1"/>
          </p:cNvSpPr>
          <p:nvPr/>
        </p:nvSpPr>
        <p:spPr bwMode="auto">
          <a:xfrm flipH="1">
            <a:off x="5257800" y="4857750"/>
            <a:ext cx="1828800" cy="628650"/>
          </a:xfrm>
          <a:prstGeom prst="line">
            <a:avLst/>
          </a:prstGeom>
          <a:noFill/>
          <a:ln w="25400">
            <a:solidFill>
              <a:schemeClr val="bg1"/>
            </a:solidFill>
            <a:round/>
            <a:headEnd/>
            <a:tailEnd type="triangle" w="med" len="med"/>
          </a:ln>
        </p:spPr>
        <p:txBody>
          <a:bodyPr/>
          <a:lstStyle/>
          <a:p>
            <a:endParaRPr lang="en-US"/>
          </a:p>
        </p:txBody>
      </p:sp>
      <p:sp>
        <p:nvSpPr>
          <p:cNvPr id="2090" name="AutoShape 42"/>
          <p:cNvSpPr>
            <a:spLocks noChangeArrowheads="1"/>
          </p:cNvSpPr>
          <p:nvPr/>
        </p:nvSpPr>
        <p:spPr bwMode="auto">
          <a:xfrm>
            <a:off x="190500" y="1184275"/>
            <a:ext cx="219075" cy="188913"/>
          </a:xfrm>
          <a:prstGeom prst="triangle">
            <a:avLst>
              <a:gd name="adj" fmla="val 50000"/>
            </a:avLst>
          </a:prstGeom>
          <a:solidFill>
            <a:srgbClr val="00CCFF"/>
          </a:solidFill>
          <a:ln w="9525">
            <a:noFill/>
            <a:miter lim="800000"/>
            <a:headEnd/>
            <a:tailEnd/>
          </a:ln>
        </p:spPr>
        <p:txBody>
          <a:bodyPr wrap="none" anchor="ctr"/>
          <a:lstStyle/>
          <a:p>
            <a:pPr eaLnBrk="0" hangingPunct="0"/>
            <a:endParaRPr lang="en-US"/>
          </a:p>
        </p:txBody>
      </p:sp>
      <p:sp>
        <p:nvSpPr>
          <p:cNvPr id="2091" name="Text Box 43"/>
          <p:cNvSpPr txBox="1">
            <a:spLocks noChangeArrowheads="1"/>
          </p:cNvSpPr>
          <p:nvPr/>
        </p:nvSpPr>
        <p:spPr bwMode="auto">
          <a:xfrm>
            <a:off x="495300" y="1181100"/>
            <a:ext cx="2638425" cy="457200"/>
          </a:xfrm>
          <a:prstGeom prst="rect">
            <a:avLst/>
          </a:prstGeom>
          <a:noFill/>
          <a:ln w="9525">
            <a:noFill/>
            <a:miter lim="800000"/>
            <a:headEnd/>
            <a:tailEnd/>
          </a:ln>
        </p:spPr>
        <p:txBody>
          <a:bodyPr wrap="none">
            <a:spAutoFit/>
          </a:bodyPr>
          <a:lstStyle/>
          <a:p>
            <a:pPr eaLnBrk="0" hangingPunct="0"/>
            <a:r>
              <a:rPr lang="en-US" sz="1200">
                <a:solidFill>
                  <a:schemeClr val="bg1"/>
                </a:solidFill>
              </a:rPr>
              <a:t>= Existing loaned TRIMBLE antenna</a:t>
            </a:r>
          </a:p>
          <a:p>
            <a:pPr eaLnBrk="0" hangingPunct="0"/>
            <a:r>
              <a:rPr lang="en-US" sz="1200">
                <a:solidFill>
                  <a:schemeClr val="bg1"/>
                </a:solidFill>
              </a:rPr>
              <a:t>   on pillar </a:t>
            </a:r>
          </a:p>
        </p:txBody>
      </p:sp>
      <p:sp>
        <p:nvSpPr>
          <p:cNvPr id="2092" name="AutoShape 44"/>
          <p:cNvSpPr>
            <a:spLocks noChangeArrowheads="1"/>
          </p:cNvSpPr>
          <p:nvPr/>
        </p:nvSpPr>
        <p:spPr bwMode="auto">
          <a:xfrm>
            <a:off x="5486400" y="1876425"/>
            <a:ext cx="219075" cy="188913"/>
          </a:xfrm>
          <a:prstGeom prst="triangle">
            <a:avLst>
              <a:gd name="adj" fmla="val 50000"/>
            </a:avLst>
          </a:prstGeom>
          <a:solidFill>
            <a:srgbClr val="00CCFF"/>
          </a:solidFill>
          <a:ln w="9525">
            <a:noFill/>
            <a:miter lim="800000"/>
            <a:headEnd/>
            <a:tailEnd/>
          </a:ln>
        </p:spPr>
        <p:txBody>
          <a:bodyPr wrap="none" anchor="ctr"/>
          <a:lstStyle/>
          <a:p>
            <a:pPr eaLnBrk="0" hangingPunct="0"/>
            <a:endParaRPr lang="en-US"/>
          </a:p>
        </p:txBody>
      </p:sp>
      <p:sp>
        <p:nvSpPr>
          <p:cNvPr id="2093" name="AutoShape 45"/>
          <p:cNvSpPr>
            <a:spLocks noChangeArrowheads="1"/>
          </p:cNvSpPr>
          <p:nvPr/>
        </p:nvSpPr>
        <p:spPr bwMode="auto">
          <a:xfrm>
            <a:off x="180975" y="219075"/>
            <a:ext cx="200025" cy="190500"/>
          </a:xfrm>
          <a:prstGeom prst="pentagon">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094" name="AutoShape 46"/>
          <p:cNvSpPr>
            <a:spLocks noChangeArrowheads="1"/>
          </p:cNvSpPr>
          <p:nvPr/>
        </p:nvSpPr>
        <p:spPr bwMode="auto">
          <a:xfrm>
            <a:off x="4619625" y="3143250"/>
            <a:ext cx="200025" cy="190500"/>
          </a:xfrm>
          <a:prstGeom prst="pentagon">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095" name="Text Box 47"/>
          <p:cNvSpPr txBox="1">
            <a:spLocks noChangeArrowheads="1"/>
          </p:cNvSpPr>
          <p:nvPr/>
        </p:nvSpPr>
        <p:spPr bwMode="auto">
          <a:xfrm>
            <a:off x="485775" y="219075"/>
            <a:ext cx="2824163" cy="274638"/>
          </a:xfrm>
          <a:prstGeom prst="rect">
            <a:avLst/>
          </a:prstGeom>
          <a:noFill/>
          <a:ln w="9525">
            <a:noFill/>
            <a:miter lim="800000"/>
            <a:headEnd/>
            <a:tailEnd/>
          </a:ln>
        </p:spPr>
        <p:txBody>
          <a:bodyPr wrap="none">
            <a:spAutoFit/>
          </a:bodyPr>
          <a:lstStyle/>
          <a:p>
            <a:pPr eaLnBrk="0" hangingPunct="0"/>
            <a:r>
              <a:rPr lang="en-US" sz="1200">
                <a:solidFill>
                  <a:schemeClr val="bg1"/>
                </a:solidFill>
              </a:rPr>
              <a:t>= Existing Superconducting Gravimeter</a:t>
            </a:r>
          </a:p>
        </p:txBody>
      </p:sp>
      <p:sp>
        <p:nvSpPr>
          <p:cNvPr id="42" name="5-Point Star 41"/>
          <p:cNvSpPr/>
          <p:nvPr/>
        </p:nvSpPr>
        <p:spPr bwMode="auto">
          <a:xfrm>
            <a:off x="4962525" y="2952750"/>
            <a:ext cx="276225" cy="276225"/>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43" name="5-Point Star 42"/>
          <p:cNvSpPr/>
          <p:nvPr/>
        </p:nvSpPr>
        <p:spPr bwMode="auto">
          <a:xfrm>
            <a:off x="142875" y="1657350"/>
            <a:ext cx="276225" cy="276225"/>
          </a:xfrm>
          <a:prstGeom prst="star5">
            <a:avLst/>
          </a:prstGeom>
          <a:solidFill>
            <a:srgbClr val="92D05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44" name="Text Box 43"/>
          <p:cNvSpPr txBox="1">
            <a:spLocks noChangeArrowheads="1"/>
          </p:cNvSpPr>
          <p:nvPr/>
        </p:nvSpPr>
        <p:spPr bwMode="auto">
          <a:xfrm>
            <a:off x="523875" y="1676400"/>
            <a:ext cx="3340100" cy="276225"/>
          </a:xfrm>
          <a:prstGeom prst="rect">
            <a:avLst/>
          </a:prstGeom>
          <a:noFill/>
          <a:ln w="9525">
            <a:noFill/>
            <a:miter lim="800000"/>
            <a:headEnd/>
            <a:tailEnd/>
          </a:ln>
        </p:spPr>
        <p:txBody>
          <a:bodyPr wrap="none">
            <a:spAutoFit/>
          </a:bodyPr>
          <a:lstStyle/>
          <a:p>
            <a:pPr eaLnBrk="0" hangingPunct="0"/>
            <a:r>
              <a:rPr lang="en-US" sz="1200">
                <a:solidFill>
                  <a:schemeClr val="bg1"/>
                </a:solidFill>
              </a:rPr>
              <a:t>= Existing 2 monitor wells (defunct)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7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7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0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7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06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0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8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P spid="2056"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73" grpId="0"/>
      <p:bldP spid="2074" grpId="0" animBg="1"/>
      <p:bldP spid="2075" grpId="0"/>
      <p:bldP spid="2076" grpId="0" animBg="1"/>
      <p:bldP spid="2077" grpId="0"/>
      <p:bldP spid="2078" grpId="0" animBg="1"/>
      <p:bldP spid="2080" grpId="0"/>
      <p:bldP spid="2081" grpId="0" animBg="1"/>
      <p:bldP spid="2082" grpId="0" animBg="1"/>
      <p:bldP spid="2083" grpId="0" animBg="1"/>
      <p:bldP spid="2084" grpId="0"/>
      <p:bldP spid="2085" grpId="0" animBg="1"/>
      <p:bldP spid="2086" grpId="0"/>
      <p:bldP spid="2087" grpId="0" animBg="1"/>
      <p:bldP spid="2088" grpId="0" animBg="1"/>
      <p:bldP spid="2090" grpId="0" animBg="1"/>
      <p:bldP spid="2091" grpId="0"/>
      <p:bldP spid="2092" grpId="0" animBg="1"/>
      <p:bldP spid="2093" grpId="0" animBg="1"/>
      <p:bldP spid="2094" grpId="0" animBg="1"/>
      <p:bldP spid="2095" grpId="0"/>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TMGO Meter-checks</a:t>
            </a:r>
          </a:p>
        </p:txBody>
      </p:sp>
      <p:sp>
        <p:nvSpPr>
          <p:cNvPr id="8195" name="Content Placeholder 2"/>
          <p:cNvSpPr>
            <a:spLocks noGrp="1"/>
          </p:cNvSpPr>
          <p:nvPr>
            <p:ph idx="1"/>
          </p:nvPr>
        </p:nvSpPr>
        <p:spPr/>
        <p:txBody>
          <a:bodyPr/>
          <a:lstStyle/>
          <a:p>
            <a:pPr eaLnBrk="1" hangingPunct="1"/>
            <a:r>
              <a:rPr lang="en-US" smtClean="0"/>
              <a:t>NGS welcomes brief visits by those whose FG-5’s or A-10’s have recently been at   Micro-G for service</a:t>
            </a:r>
          </a:p>
          <a:p>
            <a:pPr eaLnBrk="1" hangingPunct="1"/>
            <a:endParaRPr lang="en-US" smtClean="0"/>
          </a:p>
          <a:p>
            <a:pPr eaLnBrk="1" hangingPunct="1"/>
            <a:r>
              <a:rPr lang="en-US" smtClean="0"/>
              <a:t>Provides a safe, nearby environment for checking meter after servicing, prior to shipping home</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1E1A702F-6D76-4879-8681-671BEB75188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Absolute Gravimeter Comparisons</a:t>
            </a:r>
          </a:p>
        </p:txBody>
      </p:sp>
      <p:sp>
        <p:nvSpPr>
          <p:cNvPr id="9219" name="Content Placeholder 2"/>
          <p:cNvSpPr>
            <a:spLocks noGrp="1"/>
          </p:cNvSpPr>
          <p:nvPr>
            <p:ph idx="1"/>
          </p:nvPr>
        </p:nvSpPr>
        <p:spPr/>
        <p:txBody>
          <a:bodyPr/>
          <a:lstStyle/>
          <a:p>
            <a:pPr eaLnBrk="1" hangingPunct="1"/>
            <a:r>
              <a:rPr lang="en-US" smtClean="0"/>
              <a:t>Periodic comparisons (4 years?)</a:t>
            </a:r>
          </a:p>
          <a:p>
            <a:pPr lvl="1" eaLnBrk="1" hangingPunct="1"/>
            <a:r>
              <a:rPr lang="en-US" smtClean="0"/>
              <a:t>N.Amer. in 2010.  More open next time.</a:t>
            </a:r>
          </a:p>
          <a:p>
            <a:pPr lvl="1" eaLnBrk="1" hangingPunct="1"/>
            <a:endParaRPr lang="en-US" smtClean="0"/>
          </a:p>
          <a:p>
            <a:pPr eaLnBrk="1" hangingPunct="1"/>
            <a:r>
              <a:rPr lang="en-US" smtClean="0"/>
              <a:t>Critical now that BIPM is no longer hosting them</a:t>
            </a:r>
          </a:p>
          <a:p>
            <a:pPr eaLnBrk="1" hangingPunct="1"/>
            <a:endParaRPr lang="en-US" smtClean="0"/>
          </a:p>
          <a:p>
            <a:pPr eaLnBrk="1" hangingPunct="1"/>
            <a:r>
              <a:rPr lang="en-US" smtClean="0"/>
              <a:t>Reports to IAG, and consolidated metadata website</a:t>
            </a:r>
          </a:p>
          <a:p>
            <a:pPr lvl="1" eaLnBrk="1" hangingPunct="1"/>
            <a:r>
              <a:rPr lang="en-US" smtClean="0"/>
              <a:t>Contribution to the A.G. Database at BKG</a:t>
            </a:r>
          </a:p>
          <a:p>
            <a:pPr lvl="1" eaLnBrk="1" hangingPunct="1"/>
            <a:endParaRPr lang="en-US" smtClean="0"/>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6B7097A8-B6D6-4219-9A22-E6713E4A67A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New Instruments</a:t>
            </a:r>
          </a:p>
        </p:txBody>
      </p:sp>
      <p:sp>
        <p:nvSpPr>
          <p:cNvPr id="10243" name="Content Placeholder 2"/>
          <p:cNvSpPr>
            <a:spLocks noGrp="1"/>
          </p:cNvSpPr>
          <p:nvPr>
            <p:ph idx="1"/>
          </p:nvPr>
        </p:nvSpPr>
        <p:spPr/>
        <p:txBody>
          <a:bodyPr/>
          <a:lstStyle/>
          <a:p>
            <a:pPr eaLnBrk="1" hangingPunct="1"/>
            <a:r>
              <a:rPr lang="en-US" smtClean="0"/>
              <a:t>A-10</a:t>
            </a:r>
          </a:p>
          <a:p>
            <a:pPr lvl="1" eaLnBrk="1" hangingPunct="1"/>
            <a:r>
              <a:rPr lang="en-US" smtClean="0"/>
              <a:t>Delivery early 2011</a:t>
            </a:r>
          </a:p>
          <a:p>
            <a:pPr lvl="1" eaLnBrk="1" hangingPunct="1"/>
            <a:endParaRPr lang="en-US" smtClean="0"/>
          </a:p>
          <a:p>
            <a:pPr eaLnBrk="1" hangingPunct="1"/>
            <a:r>
              <a:rPr lang="en-US" smtClean="0"/>
              <a:t>Under consideration (out years)</a:t>
            </a:r>
          </a:p>
          <a:p>
            <a:pPr lvl="1" eaLnBrk="1" hangingPunct="1"/>
            <a:r>
              <a:rPr lang="en-US" smtClean="0"/>
              <a:t>gPhone</a:t>
            </a:r>
          </a:p>
          <a:p>
            <a:pPr lvl="2" eaLnBrk="1" hangingPunct="1"/>
            <a:r>
              <a:rPr lang="en-US" smtClean="0"/>
              <a:t>Portable temporary gravity studies</a:t>
            </a:r>
          </a:p>
          <a:p>
            <a:pPr lvl="1" eaLnBrk="1" hangingPunct="1"/>
            <a:r>
              <a:rPr lang="en-US" smtClean="0"/>
              <a:t>CG-5</a:t>
            </a:r>
          </a:p>
          <a:p>
            <a:pPr lvl="2" eaLnBrk="1" hangingPunct="1"/>
            <a:r>
              <a:rPr lang="en-US" smtClean="0"/>
              <a:t>Augment aging L/R spring meters</a:t>
            </a:r>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764F2DB5-9FFC-42D3-A597-AD68150707DC}" type="slidenum">
              <a:rPr lang="en-US" smtClean="0"/>
              <a:pPr>
                <a:defRPr/>
              </a:pPr>
              <a:t>8</a:t>
            </a:fld>
            <a:endParaRPr lang="en-US"/>
          </a:p>
        </p:txBody>
      </p:sp>
      <p:pic>
        <p:nvPicPr>
          <p:cNvPr id="10247" name="Picture 2"/>
          <p:cNvPicPr>
            <a:picLocks noChangeAspect="1" noChangeArrowheads="1"/>
          </p:cNvPicPr>
          <p:nvPr/>
        </p:nvPicPr>
        <p:blipFill>
          <a:blip r:embed="rId2" cstate="print"/>
          <a:srcRect/>
          <a:stretch>
            <a:fillRect/>
          </a:stretch>
        </p:blipFill>
        <p:spPr bwMode="auto">
          <a:xfrm>
            <a:off x="6362700" y="4981575"/>
            <a:ext cx="1371600" cy="1028700"/>
          </a:xfrm>
          <a:prstGeom prst="rect">
            <a:avLst/>
          </a:prstGeom>
          <a:noFill/>
          <a:ln w="9525">
            <a:noFill/>
            <a:miter lim="800000"/>
            <a:headEnd/>
            <a:tailEnd/>
          </a:ln>
        </p:spPr>
      </p:pic>
      <p:pic>
        <p:nvPicPr>
          <p:cNvPr id="10248" name="Picture 3"/>
          <p:cNvPicPr>
            <a:picLocks noChangeAspect="1" noChangeArrowheads="1"/>
          </p:cNvPicPr>
          <p:nvPr/>
        </p:nvPicPr>
        <p:blipFill>
          <a:blip r:embed="rId3" cstate="print"/>
          <a:srcRect/>
          <a:stretch>
            <a:fillRect/>
          </a:stretch>
        </p:blipFill>
        <p:spPr bwMode="auto">
          <a:xfrm>
            <a:off x="6310313" y="3829050"/>
            <a:ext cx="1190625" cy="762000"/>
          </a:xfrm>
          <a:prstGeom prst="rect">
            <a:avLst/>
          </a:prstGeom>
          <a:noFill/>
          <a:ln w="9525">
            <a:noFill/>
            <a:miter lim="800000"/>
            <a:headEnd/>
            <a:tailEnd/>
          </a:ln>
        </p:spPr>
      </p:pic>
      <p:pic>
        <p:nvPicPr>
          <p:cNvPr id="10249" name="Picture 4"/>
          <p:cNvPicPr>
            <a:picLocks noChangeAspect="1" noChangeArrowheads="1"/>
          </p:cNvPicPr>
          <p:nvPr/>
        </p:nvPicPr>
        <p:blipFill>
          <a:blip r:embed="rId4" cstate="print"/>
          <a:srcRect/>
          <a:stretch>
            <a:fillRect/>
          </a:stretch>
        </p:blipFill>
        <p:spPr bwMode="auto">
          <a:xfrm>
            <a:off x="6515100" y="1241425"/>
            <a:ext cx="900113"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Field Research</a:t>
            </a:r>
          </a:p>
        </p:txBody>
      </p:sp>
      <p:sp>
        <p:nvSpPr>
          <p:cNvPr id="11267" name="Content Placeholder 2"/>
          <p:cNvSpPr>
            <a:spLocks noGrp="1"/>
          </p:cNvSpPr>
          <p:nvPr>
            <p:ph idx="1"/>
          </p:nvPr>
        </p:nvSpPr>
        <p:spPr/>
        <p:txBody>
          <a:bodyPr/>
          <a:lstStyle/>
          <a:p>
            <a:pPr eaLnBrk="1" hangingPunct="1"/>
            <a:r>
              <a:rPr lang="en-US" smtClean="0"/>
              <a:t>Geoid Slope Validation Survey (Fall 2011)</a:t>
            </a:r>
          </a:p>
          <a:p>
            <a:pPr lvl="1" eaLnBrk="1" hangingPunct="1"/>
            <a:r>
              <a:rPr lang="en-US" smtClean="0"/>
              <a:t>375 km / 270 geodetic control marks</a:t>
            </a:r>
          </a:p>
          <a:p>
            <a:pPr eaLnBrk="1" hangingPunct="1"/>
            <a:endParaRPr lang="en-US" smtClean="0"/>
          </a:p>
          <a:p>
            <a:pPr eaLnBrk="1" hangingPunct="1"/>
            <a:r>
              <a:rPr lang="en-US" smtClean="0"/>
              <a:t>GPS, Leveling, gravity, DoVs</a:t>
            </a:r>
          </a:p>
          <a:p>
            <a:pPr lvl="1" eaLnBrk="1" hangingPunct="1"/>
            <a:endParaRPr lang="en-US" smtClean="0"/>
          </a:p>
          <a:p>
            <a:pPr eaLnBrk="1" hangingPunct="1"/>
            <a:r>
              <a:rPr lang="en-US" smtClean="0"/>
              <a:t>FG-5 at endpoints and midpoint</a:t>
            </a:r>
          </a:p>
          <a:p>
            <a:pPr eaLnBrk="1" hangingPunct="1"/>
            <a:r>
              <a:rPr lang="en-US" smtClean="0"/>
              <a:t>A-10 on each 7</a:t>
            </a:r>
            <a:r>
              <a:rPr lang="en-US" baseline="30000" smtClean="0"/>
              <a:t>th</a:t>
            </a:r>
            <a:r>
              <a:rPr lang="en-US" smtClean="0"/>
              <a:t> pt</a:t>
            </a:r>
          </a:p>
          <a:p>
            <a:pPr lvl="1" eaLnBrk="1" hangingPunct="1"/>
            <a:r>
              <a:rPr lang="en-US" smtClean="0"/>
              <a:t>Relative gravity between</a:t>
            </a:r>
          </a:p>
          <a:p>
            <a:pPr lvl="1" eaLnBrk="1" hangingPunct="1"/>
            <a:endParaRPr lang="en-US" smtClean="0"/>
          </a:p>
        </p:txBody>
      </p:sp>
      <p:sp>
        <p:nvSpPr>
          <p:cNvPr id="4" name="Date Placeholder 3"/>
          <p:cNvSpPr>
            <a:spLocks noGrp="1"/>
          </p:cNvSpPr>
          <p:nvPr>
            <p:ph type="dt" sz="quarter" idx="10"/>
          </p:nvPr>
        </p:nvSpPr>
        <p:spPr/>
        <p:txBody>
          <a:bodyPr/>
          <a:lstStyle/>
          <a:p>
            <a:pPr>
              <a:defRPr/>
            </a:pPr>
            <a:r>
              <a:rPr lang="en-US"/>
              <a:t>10/18/2010</a:t>
            </a:r>
          </a:p>
        </p:txBody>
      </p:sp>
      <p:sp>
        <p:nvSpPr>
          <p:cNvPr id="5" name="Footer Placeholder 4"/>
          <p:cNvSpPr>
            <a:spLocks noGrp="1"/>
          </p:cNvSpPr>
          <p:nvPr>
            <p:ph type="ftr" sz="quarter" idx="11"/>
          </p:nvPr>
        </p:nvSpPr>
        <p:spPr/>
        <p:txBody>
          <a:bodyPr/>
          <a:lstStyle/>
          <a:p>
            <a:pPr>
              <a:defRPr/>
            </a:pPr>
            <a:r>
              <a:rPr lang="en-US"/>
              <a:t>Workshop on North American Gravimetry</a:t>
            </a:r>
          </a:p>
        </p:txBody>
      </p:sp>
      <p:sp>
        <p:nvSpPr>
          <p:cNvPr id="6" name="Slide Number Placeholder 5"/>
          <p:cNvSpPr>
            <a:spLocks noGrp="1"/>
          </p:cNvSpPr>
          <p:nvPr>
            <p:ph type="sldNum" sz="quarter" idx="12"/>
          </p:nvPr>
        </p:nvSpPr>
        <p:spPr/>
        <p:txBody>
          <a:bodyPr/>
          <a:lstStyle/>
          <a:p>
            <a:pPr>
              <a:defRPr/>
            </a:pPr>
            <a:fld id="{CE3A53CA-B6BA-4579-BD22-01D9C18E8BFB}"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G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NGSPowerPointTemplate</Template>
  <TotalTime>41175</TotalTime>
  <Words>745</Words>
  <Application>Microsoft Office PowerPoint</Application>
  <PresentationFormat>On-screen Show (4:3)</PresentationFormat>
  <Paragraphs>186</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Verdana</vt:lpstr>
      <vt:lpstr>Arial</vt:lpstr>
      <vt:lpstr>Times New Roman</vt:lpstr>
      <vt:lpstr>Calibri</vt:lpstr>
      <vt:lpstr>Batang</vt:lpstr>
      <vt:lpstr>NGSPowerPointTemplate</vt:lpstr>
      <vt:lpstr>Office Theme</vt:lpstr>
      <vt:lpstr>Slide 1</vt:lpstr>
      <vt:lpstr>Airborne Survey Control</vt:lpstr>
      <vt:lpstr>Geoid Change Validation</vt:lpstr>
      <vt:lpstr>TMGO Experimentation</vt:lpstr>
      <vt:lpstr>Slide 5</vt:lpstr>
      <vt:lpstr>TMGO Meter-checks</vt:lpstr>
      <vt:lpstr>Absolute Gravimeter Comparisons</vt:lpstr>
      <vt:lpstr>New Instruments</vt:lpstr>
      <vt:lpstr>Field Research</vt:lpstr>
      <vt:lpstr>Standards and Specifications</vt:lpstr>
      <vt:lpstr>Standards (FGCC 1984)</vt:lpstr>
      <vt:lpstr>Standards and Specifications</vt:lpstr>
      <vt:lpstr>Specifications (FGCC 1984)</vt:lpstr>
      <vt:lpstr>AG Database(s)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Dru.Smith</dc:creator>
  <cp:lastModifiedBy>Dru Smith</cp:lastModifiedBy>
  <cp:revision>1148</cp:revision>
  <dcterms:created xsi:type="dcterms:W3CDTF">2007-03-19T16:14:20Z</dcterms:created>
  <dcterms:modified xsi:type="dcterms:W3CDTF">2010-10-15T18:39:11Z</dcterms:modified>
</cp:coreProperties>
</file>